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autoCompressPictures="0" bookmarkIdSeed="4">
  <p:sldMasterIdLst>
    <p:sldMasterId id="2147483648" r:id="rId1"/>
    <p:sldMasterId id="2147483661" r:id="rId2"/>
  </p:sldMasterIdLst>
  <p:notesMasterIdLst>
    <p:notesMasterId r:id="rId31"/>
  </p:notesMasterIdLst>
  <p:handoutMasterIdLst>
    <p:handoutMasterId r:id="rId32"/>
  </p:handoutMasterIdLst>
  <p:sldIdLst>
    <p:sldId id="259" r:id="rId3"/>
    <p:sldId id="1117" r:id="rId4"/>
    <p:sldId id="691" r:id="rId5"/>
    <p:sldId id="1176" r:id="rId6"/>
    <p:sldId id="1245" r:id="rId7"/>
    <p:sldId id="1203" r:id="rId8"/>
    <p:sldId id="1206" r:id="rId9"/>
    <p:sldId id="1197" r:id="rId10"/>
    <p:sldId id="1216" r:id="rId11"/>
    <p:sldId id="1220" r:id="rId12"/>
    <p:sldId id="1221" r:id="rId13"/>
    <p:sldId id="1223" r:id="rId14"/>
    <p:sldId id="1150" r:id="rId15"/>
    <p:sldId id="1204" r:id="rId16"/>
    <p:sldId id="1225" r:id="rId17"/>
    <p:sldId id="1226" r:id="rId18"/>
    <p:sldId id="1247" r:id="rId19"/>
    <p:sldId id="1229" r:id="rId20"/>
    <p:sldId id="1230" r:id="rId21"/>
    <p:sldId id="1233" r:id="rId22"/>
    <p:sldId id="1235" r:id="rId23"/>
    <p:sldId id="1246" r:id="rId24"/>
    <p:sldId id="1249" r:id="rId25"/>
    <p:sldId id="1237" r:id="rId26"/>
    <p:sldId id="1165" r:id="rId27"/>
    <p:sldId id="1239" r:id="rId28"/>
    <p:sldId id="1253" r:id="rId29"/>
    <p:sldId id="263" r:id="rId30"/>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090">
          <p15:clr>
            <a:srgbClr val="A4A3A4"/>
          </p15:clr>
        </p15:guide>
        <p15:guide id="2" pos="3840">
          <p15:clr>
            <a:srgbClr val="A4A3A4"/>
          </p15:clr>
        </p15:guide>
      </p15:sldGuideLst>
    </p:ext>
    <p:ext uri="{2D200454-40CA-4A62-9FC3-DE9A4176ACB9}">
      <p15:notesGuideLst xmlns:p15="http://schemas.microsoft.com/office/powerpoint/2012/main">
        <p15:guide id="1" orient="horz" pos="2787">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2" clrIdx="0">
    <p:extLst>
      <p:ext uri="{19B8F6BF-5375-455C-9EA6-DF929625EA0E}">
        <p15:presenceInfo xmlns:p15="http://schemas.microsoft.com/office/powerpoint/2012/main" userId="admin" providerId="None"/>
      </p:ext>
    </p:extLst>
  </p:cmAuthor>
  <p:cmAuthor id="2" name="瑞卿" initials="瑞卿" lastIdx="25" clrIdx="1">
    <p:extLst>
      <p:ext uri="{19B8F6BF-5375-455C-9EA6-DF929625EA0E}">
        <p15:presenceInfo xmlns:p15="http://schemas.microsoft.com/office/powerpoint/2012/main" userId="adea63c05573551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F1FC"/>
    <a:srgbClr val="D9EFFF"/>
    <a:srgbClr val="004D94"/>
    <a:srgbClr val="024DA0"/>
    <a:srgbClr val="89CCFF"/>
    <a:srgbClr val="6699FF"/>
    <a:srgbClr val="0564BB"/>
    <a:srgbClr val="0070C0"/>
    <a:srgbClr val="FA8606"/>
    <a:srgbClr val="156D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49" autoAdjust="0"/>
    <p:restoredTop sz="92033" autoAdjust="0"/>
  </p:normalViewPr>
  <p:slideViewPr>
    <p:cSldViewPr snapToObjects="1">
      <p:cViewPr varScale="1">
        <p:scale>
          <a:sx n="148" d="100"/>
          <a:sy n="148" d="100"/>
        </p:scale>
        <p:origin x="1188" y="126"/>
      </p:cViewPr>
      <p:guideLst>
        <p:guide orient="horz" pos="209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Objects="1">
      <p:cViewPr varScale="1">
        <p:scale>
          <a:sx n="67" d="100"/>
          <a:sy n="67" d="100"/>
        </p:scale>
        <p:origin x="-1632" y="-77"/>
      </p:cViewPr>
      <p:guideLst>
        <p:guide orient="horz" pos="2787"/>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kumimoji="1" sz="1200" b="0">
                <a:solidFill>
                  <a:schemeClr val="tx1"/>
                </a:solidFill>
                <a:latin typeface="Times New Roman" panose="02020603050405020304" pitchFamily="18" charset="0"/>
                <a:ea typeface="宋体" panose="02010600030101010101" pitchFamily="2" charset="-122"/>
              </a:defRPr>
            </a:lvl1pPr>
          </a:lstStyle>
          <a:p>
            <a:pPr>
              <a:defRPr/>
            </a:pPr>
            <a:endParaRPr lang="en-US" altLang="zh-CN"/>
          </a:p>
        </p:txBody>
      </p:sp>
      <p:sp>
        <p:nvSpPr>
          <p:cNvPr id="48131" name="Rectangle 3"/>
          <p:cNvSpPr>
            <a:spLocks noGrp="1" noChangeArrowheads="1"/>
          </p:cNvSpPr>
          <p:nvPr>
            <p:ph type="dt" sz="quarter"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kumimoji="1" sz="1200" b="0">
                <a:solidFill>
                  <a:schemeClr val="tx1"/>
                </a:solidFill>
                <a:latin typeface="Times New Roman" panose="02020603050405020304" pitchFamily="18" charset="0"/>
                <a:ea typeface="宋体" panose="02010600030101010101" pitchFamily="2" charset="-122"/>
              </a:defRPr>
            </a:lvl1pPr>
          </a:lstStyle>
          <a:p>
            <a:pPr>
              <a:defRPr/>
            </a:pPr>
            <a:endParaRPr lang="en-US" altLang="zh-CN"/>
          </a:p>
        </p:txBody>
      </p:sp>
      <p:sp>
        <p:nvSpPr>
          <p:cNvPr id="48132" name="Rectangle 4"/>
          <p:cNvSpPr>
            <a:spLocks noGrp="1" noChangeArrowheads="1"/>
          </p:cNvSpPr>
          <p:nvPr>
            <p:ph type="ftr" sz="quarter" idx="2"/>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a:defRPr kumimoji="1" sz="1200" b="0">
                <a:solidFill>
                  <a:schemeClr val="tx1"/>
                </a:solidFill>
                <a:latin typeface="Times New Roman" panose="02020603050405020304" pitchFamily="18" charset="0"/>
                <a:ea typeface="宋体" panose="02010600030101010101" pitchFamily="2" charset="-122"/>
              </a:defRPr>
            </a:lvl1pPr>
          </a:lstStyle>
          <a:p>
            <a:pPr>
              <a:defRPr/>
            </a:pPr>
            <a:endParaRPr lang="en-US" altLang="zh-CN"/>
          </a:p>
        </p:txBody>
      </p:sp>
      <p:sp>
        <p:nvSpPr>
          <p:cNvPr id="48133" name="Rectangle 5"/>
          <p:cNvSpPr>
            <a:spLocks noGrp="1" noChangeArrowheads="1"/>
          </p:cNvSpPr>
          <p:nvPr>
            <p:ph type="sldNum" sz="quarter" idx="3"/>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kumimoji="1" sz="1200" b="0">
                <a:solidFill>
                  <a:schemeClr val="tx1"/>
                </a:solidFill>
                <a:latin typeface="Times New Roman" panose="02020603050405020304" pitchFamily="18" charset="0"/>
                <a:ea typeface="宋体" panose="02010600030101010101" pitchFamily="2" charset="-122"/>
              </a:defRPr>
            </a:lvl1pPr>
          </a:lstStyle>
          <a:p>
            <a:pPr>
              <a:defRPr/>
            </a:pPr>
            <a:fld id="{AE1D1C3E-313B-4F0F-9CD1-FF9BE16D3BE1}" type="slidenum">
              <a:rPr lang="en-US" altLang="zh-CN"/>
              <a:t>‹#›</a:t>
            </a:fld>
            <a:endParaRPr lang="en-US" altLang="zh-CN"/>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1026"/>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kumimoji="1" sz="1200" b="0">
                <a:solidFill>
                  <a:schemeClr val="tx1"/>
                </a:solidFill>
                <a:latin typeface="Times New Roman" panose="02020603050405020304" pitchFamily="18" charset="0"/>
                <a:ea typeface="宋体" panose="02010600030101010101" pitchFamily="2" charset="-122"/>
              </a:defRPr>
            </a:lvl1pPr>
          </a:lstStyle>
          <a:p>
            <a:pPr>
              <a:defRPr/>
            </a:pPr>
            <a:endParaRPr lang="en-US" altLang="zh-CN"/>
          </a:p>
        </p:txBody>
      </p:sp>
      <p:sp>
        <p:nvSpPr>
          <p:cNvPr id="51203" name="Rectangle 1027"/>
          <p:cNvSpPr>
            <a:spLocks noGrp="1" noChangeArrowheads="1"/>
          </p:cNvSpPr>
          <p:nvPr>
            <p:ph type="dt"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kumimoji="1" sz="1200" b="0">
                <a:solidFill>
                  <a:schemeClr val="tx1"/>
                </a:solidFill>
                <a:latin typeface="Times New Roman" panose="02020603050405020304" pitchFamily="18" charset="0"/>
                <a:ea typeface="宋体" panose="02010600030101010101" pitchFamily="2" charset="-122"/>
              </a:defRPr>
            </a:lvl1pPr>
          </a:lstStyle>
          <a:p>
            <a:pPr>
              <a:defRPr/>
            </a:pPr>
            <a:endParaRPr lang="en-US" altLang="zh-CN"/>
          </a:p>
        </p:txBody>
      </p:sp>
      <p:sp>
        <p:nvSpPr>
          <p:cNvPr id="33796" name="Rectangle 1028"/>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ln>
        </p:spPr>
      </p:sp>
      <p:sp>
        <p:nvSpPr>
          <p:cNvPr id="51205" name="Rectangle 1029"/>
          <p:cNvSpPr>
            <a:spLocks noGrp="1" noChangeArrowheads="1"/>
          </p:cNvSpPr>
          <p:nvPr>
            <p:ph type="body" sz="quarter" idx="3"/>
          </p:nvPr>
        </p:nvSpPr>
        <p:spPr bwMode="auto">
          <a:xfrm>
            <a:off x="914400" y="4343400"/>
            <a:ext cx="5029200" cy="4114800"/>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51206" name="Rectangle 1030"/>
          <p:cNvSpPr>
            <a:spLocks noGrp="1" noChangeArrowheads="1"/>
          </p:cNvSpPr>
          <p:nvPr>
            <p:ph type="ftr" sz="quarter" idx="4"/>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a:defRPr kumimoji="1" sz="1200" b="0">
                <a:solidFill>
                  <a:schemeClr val="tx1"/>
                </a:solidFill>
                <a:latin typeface="Times New Roman" panose="02020603050405020304" pitchFamily="18" charset="0"/>
                <a:ea typeface="宋体" panose="02010600030101010101" pitchFamily="2" charset="-122"/>
              </a:defRPr>
            </a:lvl1pPr>
          </a:lstStyle>
          <a:p>
            <a:pPr>
              <a:defRPr/>
            </a:pPr>
            <a:endParaRPr lang="en-US" altLang="zh-CN"/>
          </a:p>
        </p:txBody>
      </p:sp>
      <p:sp>
        <p:nvSpPr>
          <p:cNvPr id="51207"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kumimoji="1" sz="1200" b="0">
                <a:solidFill>
                  <a:schemeClr val="tx1"/>
                </a:solidFill>
                <a:latin typeface="Times New Roman" panose="02020603050405020304" pitchFamily="18" charset="0"/>
                <a:ea typeface="宋体" panose="02010600030101010101" pitchFamily="2" charset="-122"/>
              </a:defRPr>
            </a:lvl1pPr>
          </a:lstStyle>
          <a:p>
            <a:pPr>
              <a:defRPr/>
            </a:pPr>
            <a:fld id="{9B81F4F1-5EE1-4D82-A9D3-0FA1DD64FAC8}" type="slidenum">
              <a:rPr lang="en-US" altLang="zh-CN"/>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31"/>
          <p:cNvSpPr>
            <a:spLocks noGrp="1" noChangeArrowheads="1"/>
          </p:cNvSpPr>
          <p:nvPr>
            <p:ph type="sldNum" sz="quarter" idx="5"/>
          </p:nvPr>
        </p:nvSpPr>
        <p:spPr>
          <a:noFill/>
        </p:spPr>
        <p:txBody>
          <a:bodyPr/>
          <a:lstStyle/>
          <a:p>
            <a:fld id="{EF4AE3DF-FE93-425F-BFFA-08B8FB1E748F}" type="slidenum">
              <a:rPr lang="en-US" altLang="zh-CN" smtClean="0">
                <a:ea typeface="宋体" panose="02010600030101010101" pitchFamily="2" charset="-122"/>
              </a:rPr>
              <a:t>0</a:t>
            </a:fld>
            <a:endParaRPr lang="en-US" altLang="zh-CN">
              <a:ea typeface="宋体" panose="02010600030101010101" pitchFamily="2" charset="-122"/>
            </a:endParaRPr>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p:spPr>
        <p:txBody>
          <a:bodyPr/>
          <a:lstStyle/>
          <a:p>
            <a:pPr eaLnBrk="1" hangingPunct="1"/>
            <a:endParaRPr lang="zh-CN" altLang="zh-CN" dirty="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p:sp>
      <p:sp>
        <p:nvSpPr>
          <p:cNvPr id="35843" name="备注占位符 2"/>
          <p:cNvSpPr>
            <a:spLocks noGrp="1"/>
          </p:cNvSpPr>
          <p:nvPr>
            <p:ph type="body" idx="1"/>
          </p:nvPr>
        </p:nvSpPr>
        <p:spPr>
          <a:noFill/>
        </p:spPr>
        <p:txBody>
          <a:bodyPr/>
          <a:lstStyle/>
          <a:p>
            <a:endParaRPr lang="zh-CN" altLang="en-US" dirty="0">
              <a:ea typeface="宋体" panose="02010600030101010101" pitchFamily="2" charset="-122"/>
            </a:endParaRPr>
          </a:p>
        </p:txBody>
      </p:sp>
      <p:sp>
        <p:nvSpPr>
          <p:cNvPr id="35844" name="灯片编号占位符 3"/>
          <p:cNvSpPr>
            <a:spLocks noGrp="1"/>
          </p:cNvSpPr>
          <p:nvPr>
            <p:ph type="sldNum" sz="quarter" idx="5"/>
          </p:nvPr>
        </p:nvSpPr>
        <p:spPr>
          <a:noFill/>
        </p:spPr>
        <p:txBody>
          <a:bodyPr/>
          <a:lstStyle/>
          <a:p>
            <a:fld id="{CBE01346-D208-4B9D-8DEE-C42DD3995C73}" type="slidenum">
              <a:rPr lang="en-US" altLang="zh-CN" smtClean="0">
                <a:ea typeface="宋体" panose="02010600030101010101" pitchFamily="2" charset="-122"/>
              </a:rPr>
              <a:t>9</a:t>
            </a:fld>
            <a:endParaRPr lang="en-US" altLang="zh-CN">
              <a:ea typeface="宋体" panose="02010600030101010101" pitchFamily="2" charset="-122"/>
            </a:endParaRPr>
          </a:p>
        </p:txBody>
      </p:sp>
    </p:spTree>
    <p:extLst>
      <p:ext uri="{BB962C8B-B14F-4D97-AF65-F5344CB8AC3E}">
        <p14:creationId xmlns:p14="http://schemas.microsoft.com/office/powerpoint/2010/main" val="2124220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p:sp>
      <p:sp>
        <p:nvSpPr>
          <p:cNvPr id="35843" name="备注占位符 2"/>
          <p:cNvSpPr>
            <a:spLocks noGrp="1"/>
          </p:cNvSpPr>
          <p:nvPr>
            <p:ph type="body" idx="1"/>
          </p:nvPr>
        </p:nvSpPr>
        <p:spPr>
          <a:noFill/>
        </p:spPr>
        <p:txBody>
          <a:bodyPr/>
          <a:lstStyle/>
          <a:p>
            <a:endParaRPr lang="zh-CN" altLang="en-US" dirty="0">
              <a:ea typeface="宋体" panose="02010600030101010101" pitchFamily="2" charset="-122"/>
            </a:endParaRPr>
          </a:p>
        </p:txBody>
      </p:sp>
      <p:sp>
        <p:nvSpPr>
          <p:cNvPr id="35844" name="灯片编号占位符 3"/>
          <p:cNvSpPr>
            <a:spLocks noGrp="1"/>
          </p:cNvSpPr>
          <p:nvPr>
            <p:ph type="sldNum" sz="quarter" idx="5"/>
          </p:nvPr>
        </p:nvSpPr>
        <p:spPr>
          <a:noFill/>
        </p:spPr>
        <p:txBody>
          <a:bodyPr/>
          <a:lstStyle/>
          <a:p>
            <a:fld id="{CBE01346-D208-4B9D-8DEE-C42DD3995C73}" type="slidenum">
              <a:rPr lang="en-US" altLang="zh-CN" smtClean="0">
                <a:ea typeface="宋体" panose="02010600030101010101" pitchFamily="2" charset="-122"/>
              </a:rPr>
              <a:t>10</a:t>
            </a:fld>
            <a:endParaRPr lang="en-US" altLang="zh-CN">
              <a:ea typeface="宋体" panose="02010600030101010101" pitchFamily="2" charset="-122"/>
            </a:endParaRPr>
          </a:p>
        </p:txBody>
      </p:sp>
    </p:spTree>
    <p:extLst>
      <p:ext uri="{BB962C8B-B14F-4D97-AF65-F5344CB8AC3E}">
        <p14:creationId xmlns:p14="http://schemas.microsoft.com/office/powerpoint/2010/main" val="2891092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p:sp>
      <p:sp>
        <p:nvSpPr>
          <p:cNvPr id="35843" name="备注占位符 2"/>
          <p:cNvSpPr>
            <a:spLocks noGrp="1"/>
          </p:cNvSpPr>
          <p:nvPr>
            <p:ph type="body" idx="1"/>
          </p:nvPr>
        </p:nvSpPr>
        <p:spPr>
          <a:noFill/>
        </p:spPr>
        <p:txBody>
          <a:bodyPr/>
          <a:lstStyle/>
          <a:p>
            <a:endParaRPr lang="zh-CN" altLang="en-US" dirty="0">
              <a:ea typeface="宋体" panose="02010600030101010101" pitchFamily="2" charset="-122"/>
            </a:endParaRPr>
          </a:p>
        </p:txBody>
      </p:sp>
      <p:sp>
        <p:nvSpPr>
          <p:cNvPr id="35844" name="灯片编号占位符 3"/>
          <p:cNvSpPr>
            <a:spLocks noGrp="1"/>
          </p:cNvSpPr>
          <p:nvPr>
            <p:ph type="sldNum" sz="quarter" idx="5"/>
          </p:nvPr>
        </p:nvSpPr>
        <p:spPr>
          <a:noFill/>
        </p:spPr>
        <p:txBody>
          <a:bodyPr/>
          <a:lstStyle/>
          <a:p>
            <a:fld id="{CBE01346-D208-4B9D-8DEE-C42DD3995C73}" type="slidenum">
              <a:rPr lang="en-US" altLang="zh-CN" smtClean="0">
                <a:ea typeface="宋体" panose="02010600030101010101" pitchFamily="2" charset="-122"/>
              </a:rPr>
              <a:t>11</a:t>
            </a:fld>
            <a:endParaRPr lang="en-US" altLang="zh-CN">
              <a:ea typeface="宋体" panose="02010600030101010101" pitchFamily="2" charset="-122"/>
            </a:endParaRPr>
          </a:p>
        </p:txBody>
      </p:sp>
    </p:spTree>
    <p:extLst>
      <p:ext uri="{BB962C8B-B14F-4D97-AF65-F5344CB8AC3E}">
        <p14:creationId xmlns:p14="http://schemas.microsoft.com/office/powerpoint/2010/main" val="1353285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p:sp>
      <p:sp>
        <p:nvSpPr>
          <p:cNvPr id="35843" name="备注占位符 2"/>
          <p:cNvSpPr>
            <a:spLocks noGrp="1"/>
          </p:cNvSpPr>
          <p:nvPr>
            <p:ph type="body" idx="1"/>
          </p:nvPr>
        </p:nvSpPr>
        <p:spPr>
          <a:noFill/>
        </p:spPr>
        <p:txBody>
          <a:bodyPr/>
          <a:lstStyle/>
          <a:p>
            <a:endParaRPr lang="zh-CN" altLang="en-US">
              <a:ea typeface="宋体" panose="02010600030101010101" pitchFamily="2" charset="-122"/>
            </a:endParaRPr>
          </a:p>
        </p:txBody>
      </p:sp>
      <p:sp>
        <p:nvSpPr>
          <p:cNvPr id="35844" name="灯片编号占位符 3"/>
          <p:cNvSpPr>
            <a:spLocks noGrp="1"/>
          </p:cNvSpPr>
          <p:nvPr>
            <p:ph type="sldNum" sz="quarter" idx="5"/>
          </p:nvPr>
        </p:nvSpPr>
        <p:spPr>
          <a:noFill/>
        </p:spPr>
        <p:txBody>
          <a:bodyPr/>
          <a:lstStyle/>
          <a:p>
            <a:fld id="{CBE01346-D208-4B9D-8DEE-C42DD3995C73}" type="slidenum">
              <a:rPr lang="en-US" altLang="zh-CN" smtClean="0">
                <a:ea typeface="宋体" panose="02010600030101010101" pitchFamily="2" charset="-122"/>
              </a:rPr>
              <a:t>12</a:t>
            </a:fld>
            <a:endParaRPr lang="en-US" altLang="zh-CN">
              <a:ea typeface="宋体" panose="02010600030101010101" pitchFamily="2" charset="-122"/>
            </a:endParaRPr>
          </a:p>
        </p:txBody>
      </p:sp>
    </p:spTree>
    <p:extLst>
      <p:ext uri="{BB962C8B-B14F-4D97-AF65-F5344CB8AC3E}">
        <p14:creationId xmlns:p14="http://schemas.microsoft.com/office/powerpoint/2010/main" val="357239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p:sp>
      <p:sp>
        <p:nvSpPr>
          <p:cNvPr id="35843" name="备注占位符 2"/>
          <p:cNvSpPr>
            <a:spLocks noGrp="1"/>
          </p:cNvSpPr>
          <p:nvPr>
            <p:ph type="body" idx="1"/>
          </p:nvPr>
        </p:nvSpPr>
        <p:spPr>
          <a:noFill/>
        </p:spPr>
        <p:txBody>
          <a:bodyPr/>
          <a:lstStyle/>
          <a:p>
            <a:endParaRPr lang="zh-CN" altLang="en-US" dirty="0">
              <a:ea typeface="宋体" panose="02010600030101010101" pitchFamily="2" charset="-122"/>
            </a:endParaRPr>
          </a:p>
        </p:txBody>
      </p:sp>
      <p:sp>
        <p:nvSpPr>
          <p:cNvPr id="35844" name="灯片编号占位符 3"/>
          <p:cNvSpPr>
            <a:spLocks noGrp="1"/>
          </p:cNvSpPr>
          <p:nvPr>
            <p:ph type="sldNum" sz="quarter" idx="5"/>
          </p:nvPr>
        </p:nvSpPr>
        <p:spPr>
          <a:noFill/>
        </p:spPr>
        <p:txBody>
          <a:bodyPr/>
          <a:lstStyle/>
          <a:p>
            <a:fld id="{CBE01346-D208-4B9D-8DEE-C42DD3995C73}" type="slidenum">
              <a:rPr lang="en-US" altLang="zh-CN" smtClean="0">
                <a:ea typeface="宋体" panose="02010600030101010101" pitchFamily="2" charset="-122"/>
              </a:rPr>
              <a:t>13</a:t>
            </a:fld>
            <a:endParaRPr lang="en-US" altLang="zh-CN">
              <a:ea typeface="宋体" panose="02010600030101010101" pitchFamily="2" charset="-122"/>
            </a:endParaRPr>
          </a:p>
        </p:txBody>
      </p:sp>
    </p:spTree>
    <p:extLst>
      <p:ext uri="{BB962C8B-B14F-4D97-AF65-F5344CB8AC3E}">
        <p14:creationId xmlns:p14="http://schemas.microsoft.com/office/powerpoint/2010/main" val="1366682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p:sp>
      <p:sp>
        <p:nvSpPr>
          <p:cNvPr id="35843" name="备注占位符 2"/>
          <p:cNvSpPr>
            <a:spLocks noGrp="1"/>
          </p:cNvSpPr>
          <p:nvPr>
            <p:ph type="body" idx="1"/>
          </p:nvPr>
        </p:nvSpPr>
        <p:spPr>
          <a:noFill/>
        </p:spPr>
        <p:txBody>
          <a:bodyPr/>
          <a:lstStyle/>
          <a:p>
            <a:endParaRPr lang="zh-CN" altLang="en-US" dirty="0">
              <a:ea typeface="宋体" panose="02010600030101010101" pitchFamily="2" charset="-122"/>
            </a:endParaRPr>
          </a:p>
        </p:txBody>
      </p:sp>
      <p:sp>
        <p:nvSpPr>
          <p:cNvPr id="35844" name="灯片编号占位符 3"/>
          <p:cNvSpPr>
            <a:spLocks noGrp="1"/>
          </p:cNvSpPr>
          <p:nvPr>
            <p:ph type="sldNum" sz="quarter" idx="5"/>
          </p:nvPr>
        </p:nvSpPr>
        <p:spPr>
          <a:noFill/>
        </p:spPr>
        <p:txBody>
          <a:bodyPr/>
          <a:lstStyle/>
          <a:p>
            <a:fld id="{CBE01346-D208-4B9D-8DEE-C42DD3995C73}" type="slidenum">
              <a:rPr lang="en-US" altLang="zh-CN" smtClean="0">
                <a:ea typeface="宋体" panose="02010600030101010101" pitchFamily="2" charset="-122"/>
              </a:rPr>
              <a:t>14</a:t>
            </a:fld>
            <a:endParaRPr lang="en-US" altLang="zh-CN">
              <a:ea typeface="宋体" panose="02010600030101010101" pitchFamily="2" charset="-122"/>
            </a:endParaRPr>
          </a:p>
        </p:txBody>
      </p:sp>
    </p:spTree>
    <p:extLst>
      <p:ext uri="{BB962C8B-B14F-4D97-AF65-F5344CB8AC3E}">
        <p14:creationId xmlns:p14="http://schemas.microsoft.com/office/powerpoint/2010/main" val="2779335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p:sp>
      <p:sp>
        <p:nvSpPr>
          <p:cNvPr id="35843" name="备注占位符 2"/>
          <p:cNvSpPr>
            <a:spLocks noGrp="1"/>
          </p:cNvSpPr>
          <p:nvPr>
            <p:ph type="body" idx="1"/>
          </p:nvPr>
        </p:nvSpPr>
        <p:spPr>
          <a:noFill/>
        </p:spPr>
        <p:txBody>
          <a:bodyPr/>
          <a:lstStyle/>
          <a:p>
            <a:endParaRPr lang="zh-CN" altLang="en-US" dirty="0">
              <a:ea typeface="宋体" panose="02010600030101010101" pitchFamily="2" charset="-122"/>
            </a:endParaRPr>
          </a:p>
        </p:txBody>
      </p:sp>
      <p:sp>
        <p:nvSpPr>
          <p:cNvPr id="35844" name="灯片编号占位符 3"/>
          <p:cNvSpPr>
            <a:spLocks noGrp="1"/>
          </p:cNvSpPr>
          <p:nvPr>
            <p:ph type="sldNum" sz="quarter" idx="5"/>
          </p:nvPr>
        </p:nvSpPr>
        <p:spPr>
          <a:noFill/>
        </p:spPr>
        <p:txBody>
          <a:bodyPr/>
          <a:lstStyle/>
          <a:p>
            <a:fld id="{CBE01346-D208-4B9D-8DEE-C42DD3995C73}" type="slidenum">
              <a:rPr lang="en-US" altLang="zh-CN" smtClean="0">
                <a:ea typeface="宋体" panose="02010600030101010101" pitchFamily="2" charset="-122"/>
              </a:rPr>
              <a:t>15</a:t>
            </a:fld>
            <a:endParaRPr lang="en-US" altLang="zh-CN">
              <a:ea typeface="宋体" panose="02010600030101010101" pitchFamily="2" charset="-122"/>
            </a:endParaRPr>
          </a:p>
        </p:txBody>
      </p:sp>
    </p:spTree>
    <p:extLst>
      <p:ext uri="{BB962C8B-B14F-4D97-AF65-F5344CB8AC3E}">
        <p14:creationId xmlns:p14="http://schemas.microsoft.com/office/powerpoint/2010/main" val="1852951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p:sp>
      <p:sp>
        <p:nvSpPr>
          <p:cNvPr id="35843" name="备注占位符 2"/>
          <p:cNvSpPr>
            <a:spLocks noGrp="1"/>
          </p:cNvSpPr>
          <p:nvPr>
            <p:ph type="body" idx="1"/>
          </p:nvPr>
        </p:nvSpPr>
        <p:spPr>
          <a:noFill/>
        </p:spPr>
        <p:txBody>
          <a:bodyPr/>
          <a:lstStyle/>
          <a:p>
            <a:endParaRPr lang="zh-CN" altLang="en-US" dirty="0">
              <a:ea typeface="宋体" panose="02010600030101010101" pitchFamily="2" charset="-122"/>
            </a:endParaRPr>
          </a:p>
        </p:txBody>
      </p:sp>
      <p:sp>
        <p:nvSpPr>
          <p:cNvPr id="35844" name="灯片编号占位符 3"/>
          <p:cNvSpPr>
            <a:spLocks noGrp="1"/>
          </p:cNvSpPr>
          <p:nvPr>
            <p:ph type="sldNum" sz="quarter" idx="5"/>
          </p:nvPr>
        </p:nvSpPr>
        <p:spPr>
          <a:noFill/>
        </p:spPr>
        <p:txBody>
          <a:bodyPr/>
          <a:lstStyle/>
          <a:p>
            <a:fld id="{CBE01346-D208-4B9D-8DEE-C42DD3995C73}" type="slidenum">
              <a:rPr lang="en-US" altLang="zh-CN" smtClean="0">
                <a:ea typeface="宋体" panose="02010600030101010101" pitchFamily="2" charset="-122"/>
              </a:rPr>
              <a:t>16</a:t>
            </a:fld>
            <a:endParaRPr lang="en-US" altLang="zh-CN">
              <a:ea typeface="宋体" panose="02010600030101010101" pitchFamily="2" charset="-122"/>
            </a:endParaRPr>
          </a:p>
        </p:txBody>
      </p:sp>
    </p:spTree>
    <p:extLst>
      <p:ext uri="{BB962C8B-B14F-4D97-AF65-F5344CB8AC3E}">
        <p14:creationId xmlns:p14="http://schemas.microsoft.com/office/powerpoint/2010/main" val="2961684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p:sp>
      <p:sp>
        <p:nvSpPr>
          <p:cNvPr id="35843" name="备注占位符 2"/>
          <p:cNvSpPr>
            <a:spLocks noGrp="1"/>
          </p:cNvSpPr>
          <p:nvPr>
            <p:ph type="body" idx="1"/>
          </p:nvPr>
        </p:nvSpPr>
        <p:spPr>
          <a:noFill/>
        </p:spPr>
        <p:txBody>
          <a:bodyPr/>
          <a:lstStyle/>
          <a:p>
            <a:endParaRPr lang="zh-CN" altLang="en-US" dirty="0">
              <a:ea typeface="宋体" panose="02010600030101010101" pitchFamily="2" charset="-122"/>
            </a:endParaRPr>
          </a:p>
        </p:txBody>
      </p:sp>
      <p:sp>
        <p:nvSpPr>
          <p:cNvPr id="35844" name="灯片编号占位符 3"/>
          <p:cNvSpPr>
            <a:spLocks noGrp="1"/>
          </p:cNvSpPr>
          <p:nvPr>
            <p:ph type="sldNum" sz="quarter" idx="5"/>
          </p:nvPr>
        </p:nvSpPr>
        <p:spPr>
          <a:noFill/>
        </p:spPr>
        <p:txBody>
          <a:bodyPr/>
          <a:lstStyle/>
          <a:p>
            <a:fld id="{CBE01346-D208-4B9D-8DEE-C42DD3995C73}" type="slidenum">
              <a:rPr lang="en-US" altLang="zh-CN" smtClean="0">
                <a:ea typeface="宋体" panose="02010600030101010101" pitchFamily="2" charset="-122"/>
              </a:rPr>
              <a:t>17</a:t>
            </a:fld>
            <a:endParaRPr lang="en-US" altLang="zh-CN">
              <a:ea typeface="宋体" panose="02010600030101010101" pitchFamily="2" charset="-122"/>
            </a:endParaRPr>
          </a:p>
        </p:txBody>
      </p:sp>
    </p:spTree>
    <p:extLst>
      <p:ext uri="{BB962C8B-B14F-4D97-AF65-F5344CB8AC3E}">
        <p14:creationId xmlns:p14="http://schemas.microsoft.com/office/powerpoint/2010/main" val="4063434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p:sp>
      <p:sp>
        <p:nvSpPr>
          <p:cNvPr id="35843" name="备注占位符 2"/>
          <p:cNvSpPr>
            <a:spLocks noGrp="1"/>
          </p:cNvSpPr>
          <p:nvPr>
            <p:ph type="body" idx="1"/>
          </p:nvPr>
        </p:nvSpPr>
        <p:spPr>
          <a:noFill/>
        </p:spPr>
        <p:txBody>
          <a:bodyPr/>
          <a:lstStyle/>
          <a:p>
            <a:endParaRPr lang="zh-CN" altLang="en-US" dirty="0">
              <a:ea typeface="宋体" panose="02010600030101010101" pitchFamily="2" charset="-122"/>
            </a:endParaRPr>
          </a:p>
        </p:txBody>
      </p:sp>
      <p:sp>
        <p:nvSpPr>
          <p:cNvPr id="35844" name="灯片编号占位符 3"/>
          <p:cNvSpPr>
            <a:spLocks noGrp="1"/>
          </p:cNvSpPr>
          <p:nvPr>
            <p:ph type="sldNum" sz="quarter" idx="5"/>
          </p:nvPr>
        </p:nvSpPr>
        <p:spPr>
          <a:noFill/>
        </p:spPr>
        <p:txBody>
          <a:bodyPr/>
          <a:lstStyle/>
          <a:p>
            <a:fld id="{CBE01346-D208-4B9D-8DEE-C42DD3995C73}" type="slidenum">
              <a:rPr lang="en-US" altLang="zh-CN" smtClean="0">
                <a:ea typeface="宋体" panose="02010600030101010101" pitchFamily="2" charset="-122"/>
              </a:rPr>
              <a:t>18</a:t>
            </a:fld>
            <a:endParaRPr lang="en-US" altLang="zh-CN">
              <a:ea typeface="宋体" panose="02010600030101010101" pitchFamily="2" charset="-122"/>
            </a:endParaRPr>
          </a:p>
        </p:txBody>
      </p:sp>
    </p:spTree>
    <p:extLst>
      <p:ext uri="{BB962C8B-B14F-4D97-AF65-F5344CB8AC3E}">
        <p14:creationId xmlns:p14="http://schemas.microsoft.com/office/powerpoint/2010/main" val="1426760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pPr>
              <a:defRPr/>
            </a:pPr>
            <a:fld id="{9B81F4F1-5EE1-4D82-A9D3-0FA1DD64FAC8}" type="slidenum">
              <a:rPr lang="en-US" altLang="zh-CN" smtClean="0"/>
              <a:t>1</a:t>
            </a:fld>
            <a:endParaRPr lang="en-US" altLang="zh-CN"/>
          </a:p>
        </p:txBody>
      </p:sp>
    </p:spTree>
    <p:extLst>
      <p:ext uri="{BB962C8B-B14F-4D97-AF65-F5344CB8AC3E}">
        <p14:creationId xmlns:p14="http://schemas.microsoft.com/office/powerpoint/2010/main" val="2406198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p:sp>
      <p:sp>
        <p:nvSpPr>
          <p:cNvPr id="35843" name="备注占位符 2"/>
          <p:cNvSpPr>
            <a:spLocks noGrp="1"/>
          </p:cNvSpPr>
          <p:nvPr>
            <p:ph type="body" idx="1"/>
          </p:nvPr>
        </p:nvSpPr>
        <p:spPr>
          <a:noFill/>
        </p:spPr>
        <p:txBody>
          <a:bodyPr/>
          <a:lstStyle/>
          <a:p>
            <a:endParaRPr lang="zh-CN" altLang="en-US" dirty="0">
              <a:ea typeface="宋体" panose="02010600030101010101" pitchFamily="2" charset="-122"/>
            </a:endParaRPr>
          </a:p>
        </p:txBody>
      </p:sp>
      <p:sp>
        <p:nvSpPr>
          <p:cNvPr id="35844" name="灯片编号占位符 3"/>
          <p:cNvSpPr>
            <a:spLocks noGrp="1"/>
          </p:cNvSpPr>
          <p:nvPr>
            <p:ph type="sldNum" sz="quarter" idx="5"/>
          </p:nvPr>
        </p:nvSpPr>
        <p:spPr>
          <a:noFill/>
        </p:spPr>
        <p:txBody>
          <a:bodyPr/>
          <a:lstStyle/>
          <a:p>
            <a:fld id="{CBE01346-D208-4B9D-8DEE-C42DD3995C73}" type="slidenum">
              <a:rPr lang="en-US" altLang="zh-CN" smtClean="0">
                <a:ea typeface="宋体" panose="02010600030101010101" pitchFamily="2" charset="-122"/>
              </a:rPr>
              <a:t>19</a:t>
            </a:fld>
            <a:endParaRPr lang="en-US" altLang="zh-CN">
              <a:ea typeface="宋体" panose="02010600030101010101" pitchFamily="2" charset="-122"/>
            </a:endParaRPr>
          </a:p>
        </p:txBody>
      </p:sp>
    </p:spTree>
    <p:extLst>
      <p:ext uri="{BB962C8B-B14F-4D97-AF65-F5344CB8AC3E}">
        <p14:creationId xmlns:p14="http://schemas.microsoft.com/office/powerpoint/2010/main" val="2609121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p:sp>
      <p:sp>
        <p:nvSpPr>
          <p:cNvPr id="35843" name="备注占位符 2"/>
          <p:cNvSpPr>
            <a:spLocks noGrp="1"/>
          </p:cNvSpPr>
          <p:nvPr>
            <p:ph type="body" idx="1"/>
          </p:nvPr>
        </p:nvSpPr>
        <p:spPr>
          <a:noFill/>
        </p:spPr>
        <p:txBody>
          <a:bodyPr/>
          <a:lstStyle/>
          <a:p>
            <a:endParaRPr lang="zh-CN" altLang="en-US" dirty="0">
              <a:ea typeface="宋体" panose="02010600030101010101" pitchFamily="2" charset="-122"/>
            </a:endParaRPr>
          </a:p>
        </p:txBody>
      </p:sp>
      <p:sp>
        <p:nvSpPr>
          <p:cNvPr id="35844" name="灯片编号占位符 3"/>
          <p:cNvSpPr>
            <a:spLocks noGrp="1"/>
          </p:cNvSpPr>
          <p:nvPr>
            <p:ph type="sldNum" sz="quarter" idx="5"/>
          </p:nvPr>
        </p:nvSpPr>
        <p:spPr>
          <a:noFill/>
        </p:spPr>
        <p:txBody>
          <a:bodyPr/>
          <a:lstStyle/>
          <a:p>
            <a:fld id="{CBE01346-D208-4B9D-8DEE-C42DD3995C73}" type="slidenum">
              <a:rPr lang="en-US" altLang="zh-CN" smtClean="0">
                <a:ea typeface="宋体" panose="02010600030101010101" pitchFamily="2" charset="-122"/>
              </a:rPr>
              <a:t>20</a:t>
            </a:fld>
            <a:endParaRPr lang="en-US" altLang="zh-CN">
              <a:ea typeface="宋体" panose="02010600030101010101" pitchFamily="2" charset="-122"/>
            </a:endParaRPr>
          </a:p>
        </p:txBody>
      </p:sp>
    </p:spTree>
    <p:extLst>
      <p:ext uri="{BB962C8B-B14F-4D97-AF65-F5344CB8AC3E}">
        <p14:creationId xmlns:p14="http://schemas.microsoft.com/office/powerpoint/2010/main" val="983679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p:sp>
      <p:sp>
        <p:nvSpPr>
          <p:cNvPr id="35843" name="备注占位符 2"/>
          <p:cNvSpPr>
            <a:spLocks noGrp="1"/>
          </p:cNvSpPr>
          <p:nvPr>
            <p:ph type="body" idx="1"/>
          </p:nvPr>
        </p:nvSpPr>
        <p:spPr>
          <a:noFill/>
        </p:spPr>
        <p:txBody>
          <a:bodyPr/>
          <a:lstStyle/>
          <a:p>
            <a:endParaRPr lang="zh-CN" altLang="en-US" dirty="0">
              <a:ea typeface="宋体" panose="02010600030101010101" pitchFamily="2" charset="-122"/>
            </a:endParaRPr>
          </a:p>
        </p:txBody>
      </p:sp>
      <p:sp>
        <p:nvSpPr>
          <p:cNvPr id="35844" name="灯片编号占位符 3"/>
          <p:cNvSpPr>
            <a:spLocks noGrp="1"/>
          </p:cNvSpPr>
          <p:nvPr>
            <p:ph type="sldNum" sz="quarter" idx="5"/>
          </p:nvPr>
        </p:nvSpPr>
        <p:spPr>
          <a:noFill/>
        </p:spPr>
        <p:txBody>
          <a:bodyPr/>
          <a:lstStyle/>
          <a:p>
            <a:fld id="{CBE01346-D208-4B9D-8DEE-C42DD3995C73}" type="slidenum">
              <a:rPr lang="en-US" altLang="zh-CN" smtClean="0">
                <a:ea typeface="宋体" panose="02010600030101010101" pitchFamily="2" charset="-122"/>
              </a:rPr>
              <a:t>21</a:t>
            </a:fld>
            <a:endParaRPr lang="en-US" altLang="zh-CN">
              <a:ea typeface="宋体" panose="02010600030101010101" pitchFamily="2" charset="-122"/>
            </a:endParaRPr>
          </a:p>
        </p:txBody>
      </p:sp>
    </p:spTree>
    <p:extLst>
      <p:ext uri="{BB962C8B-B14F-4D97-AF65-F5344CB8AC3E}">
        <p14:creationId xmlns:p14="http://schemas.microsoft.com/office/powerpoint/2010/main" val="3572130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p:sp>
      <p:sp>
        <p:nvSpPr>
          <p:cNvPr id="35843" name="备注占位符 2"/>
          <p:cNvSpPr>
            <a:spLocks noGrp="1"/>
          </p:cNvSpPr>
          <p:nvPr>
            <p:ph type="body" idx="1"/>
          </p:nvPr>
        </p:nvSpPr>
        <p:spPr>
          <a:noFill/>
        </p:spPr>
        <p:txBody>
          <a:bodyPr/>
          <a:lstStyle/>
          <a:p>
            <a:endParaRPr lang="zh-CN" altLang="en-US" dirty="0">
              <a:ea typeface="宋体" panose="02010600030101010101" pitchFamily="2" charset="-122"/>
            </a:endParaRPr>
          </a:p>
        </p:txBody>
      </p:sp>
      <p:sp>
        <p:nvSpPr>
          <p:cNvPr id="35844" name="灯片编号占位符 3"/>
          <p:cNvSpPr>
            <a:spLocks noGrp="1"/>
          </p:cNvSpPr>
          <p:nvPr>
            <p:ph type="sldNum" sz="quarter" idx="5"/>
          </p:nvPr>
        </p:nvSpPr>
        <p:spPr>
          <a:noFill/>
        </p:spPr>
        <p:txBody>
          <a:bodyPr/>
          <a:lstStyle/>
          <a:p>
            <a:fld id="{CBE01346-D208-4B9D-8DEE-C42DD3995C73}" type="slidenum">
              <a:rPr lang="en-US" altLang="zh-CN" smtClean="0">
                <a:ea typeface="宋体" panose="02010600030101010101" pitchFamily="2" charset="-122"/>
              </a:rPr>
              <a:t>22</a:t>
            </a:fld>
            <a:endParaRPr lang="en-US" altLang="zh-CN">
              <a:ea typeface="宋体" panose="02010600030101010101" pitchFamily="2" charset="-122"/>
            </a:endParaRPr>
          </a:p>
        </p:txBody>
      </p:sp>
    </p:spTree>
    <p:extLst>
      <p:ext uri="{BB962C8B-B14F-4D97-AF65-F5344CB8AC3E}">
        <p14:creationId xmlns:p14="http://schemas.microsoft.com/office/powerpoint/2010/main" val="2046598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p:sp>
      <p:sp>
        <p:nvSpPr>
          <p:cNvPr id="35843" name="备注占位符 2"/>
          <p:cNvSpPr>
            <a:spLocks noGrp="1"/>
          </p:cNvSpPr>
          <p:nvPr>
            <p:ph type="body" idx="1"/>
          </p:nvPr>
        </p:nvSpPr>
        <p:spPr>
          <a:noFill/>
        </p:spPr>
        <p:txBody>
          <a:bodyPr/>
          <a:lstStyle/>
          <a:p>
            <a:endParaRPr lang="zh-CN" altLang="en-US" dirty="0">
              <a:ea typeface="宋体" panose="02010600030101010101" pitchFamily="2" charset="-122"/>
            </a:endParaRPr>
          </a:p>
        </p:txBody>
      </p:sp>
      <p:sp>
        <p:nvSpPr>
          <p:cNvPr id="35844" name="灯片编号占位符 3"/>
          <p:cNvSpPr>
            <a:spLocks noGrp="1"/>
          </p:cNvSpPr>
          <p:nvPr>
            <p:ph type="sldNum" sz="quarter" idx="5"/>
          </p:nvPr>
        </p:nvSpPr>
        <p:spPr>
          <a:noFill/>
        </p:spPr>
        <p:txBody>
          <a:bodyPr/>
          <a:lstStyle/>
          <a:p>
            <a:fld id="{CBE01346-D208-4B9D-8DEE-C42DD3995C73}" type="slidenum">
              <a:rPr lang="en-US" altLang="zh-CN" smtClean="0">
                <a:ea typeface="宋体" panose="02010600030101010101" pitchFamily="2" charset="-122"/>
              </a:rPr>
              <a:t>23</a:t>
            </a:fld>
            <a:endParaRPr lang="en-US" altLang="zh-CN">
              <a:ea typeface="宋体" panose="02010600030101010101" pitchFamily="2" charset="-122"/>
            </a:endParaRPr>
          </a:p>
        </p:txBody>
      </p:sp>
    </p:spTree>
    <p:extLst>
      <p:ext uri="{BB962C8B-B14F-4D97-AF65-F5344CB8AC3E}">
        <p14:creationId xmlns:p14="http://schemas.microsoft.com/office/powerpoint/2010/main" val="4071601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p:sp>
      <p:sp>
        <p:nvSpPr>
          <p:cNvPr id="35843" name="备注占位符 2"/>
          <p:cNvSpPr>
            <a:spLocks noGrp="1"/>
          </p:cNvSpPr>
          <p:nvPr>
            <p:ph type="body" idx="1"/>
          </p:nvPr>
        </p:nvSpPr>
        <p:spPr>
          <a:noFill/>
        </p:spPr>
        <p:txBody>
          <a:bodyPr/>
          <a:lstStyle/>
          <a:p>
            <a:endParaRPr lang="zh-CN" altLang="en-US">
              <a:ea typeface="宋体" panose="02010600030101010101" pitchFamily="2" charset="-122"/>
            </a:endParaRPr>
          </a:p>
        </p:txBody>
      </p:sp>
      <p:sp>
        <p:nvSpPr>
          <p:cNvPr id="35844" name="灯片编号占位符 3"/>
          <p:cNvSpPr>
            <a:spLocks noGrp="1"/>
          </p:cNvSpPr>
          <p:nvPr>
            <p:ph type="sldNum" sz="quarter" idx="5"/>
          </p:nvPr>
        </p:nvSpPr>
        <p:spPr>
          <a:noFill/>
        </p:spPr>
        <p:txBody>
          <a:bodyPr/>
          <a:lstStyle/>
          <a:p>
            <a:fld id="{CBE01346-D208-4B9D-8DEE-C42DD3995C73}" type="slidenum">
              <a:rPr lang="en-US" altLang="zh-CN" smtClean="0">
                <a:ea typeface="宋体" panose="02010600030101010101" pitchFamily="2" charset="-122"/>
              </a:rPr>
              <a:t>24</a:t>
            </a:fld>
            <a:endParaRPr lang="en-US" altLang="zh-CN">
              <a:ea typeface="宋体" panose="02010600030101010101" pitchFamily="2" charset="-122"/>
            </a:endParaRPr>
          </a:p>
        </p:txBody>
      </p:sp>
    </p:spTree>
    <p:extLst>
      <p:ext uri="{BB962C8B-B14F-4D97-AF65-F5344CB8AC3E}">
        <p14:creationId xmlns:p14="http://schemas.microsoft.com/office/powerpoint/2010/main" val="38721285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p:sp>
      <p:sp>
        <p:nvSpPr>
          <p:cNvPr id="35843" name="备注占位符 2"/>
          <p:cNvSpPr>
            <a:spLocks noGrp="1"/>
          </p:cNvSpPr>
          <p:nvPr>
            <p:ph type="body" idx="1"/>
          </p:nvPr>
        </p:nvSpPr>
        <p:spPr>
          <a:noFill/>
        </p:spPr>
        <p:txBody>
          <a:bodyPr/>
          <a:lstStyle/>
          <a:p>
            <a:endParaRPr lang="zh-CN" altLang="en-US" dirty="0">
              <a:ea typeface="宋体" panose="02010600030101010101" pitchFamily="2" charset="-122"/>
            </a:endParaRPr>
          </a:p>
        </p:txBody>
      </p:sp>
      <p:sp>
        <p:nvSpPr>
          <p:cNvPr id="35844" name="灯片编号占位符 3"/>
          <p:cNvSpPr>
            <a:spLocks noGrp="1"/>
          </p:cNvSpPr>
          <p:nvPr>
            <p:ph type="sldNum" sz="quarter" idx="5"/>
          </p:nvPr>
        </p:nvSpPr>
        <p:spPr>
          <a:noFill/>
        </p:spPr>
        <p:txBody>
          <a:bodyPr/>
          <a:lstStyle/>
          <a:p>
            <a:fld id="{CBE01346-D208-4B9D-8DEE-C42DD3995C73}" type="slidenum">
              <a:rPr lang="en-US" altLang="zh-CN" smtClean="0">
                <a:ea typeface="宋体" panose="02010600030101010101" pitchFamily="2" charset="-122"/>
              </a:rPr>
              <a:t>25</a:t>
            </a:fld>
            <a:endParaRPr lang="en-US" altLang="zh-CN">
              <a:ea typeface="宋体" panose="02010600030101010101" pitchFamily="2" charset="-122"/>
            </a:endParaRPr>
          </a:p>
        </p:txBody>
      </p:sp>
    </p:spTree>
    <p:extLst>
      <p:ext uri="{BB962C8B-B14F-4D97-AF65-F5344CB8AC3E}">
        <p14:creationId xmlns:p14="http://schemas.microsoft.com/office/powerpoint/2010/main" val="18886298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p:sp>
      <p:sp>
        <p:nvSpPr>
          <p:cNvPr id="35843" name="备注占位符 2"/>
          <p:cNvSpPr>
            <a:spLocks noGrp="1"/>
          </p:cNvSpPr>
          <p:nvPr>
            <p:ph type="body" idx="1"/>
          </p:nvPr>
        </p:nvSpPr>
        <p:spPr>
          <a:noFill/>
        </p:spPr>
        <p:txBody>
          <a:bodyPr/>
          <a:lstStyle/>
          <a:p>
            <a:endParaRPr lang="zh-CN" altLang="en-US">
              <a:ea typeface="宋体" panose="02010600030101010101" pitchFamily="2" charset="-122"/>
            </a:endParaRPr>
          </a:p>
        </p:txBody>
      </p:sp>
      <p:sp>
        <p:nvSpPr>
          <p:cNvPr id="35844" name="灯片编号占位符 3"/>
          <p:cNvSpPr>
            <a:spLocks noGrp="1"/>
          </p:cNvSpPr>
          <p:nvPr>
            <p:ph type="sldNum" sz="quarter" idx="5"/>
          </p:nvPr>
        </p:nvSpPr>
        <p:spPr>
          <a:noFill/>
        </p:spPr>
        <p:txBody>
          <a:bodyPr/>
          <a:lstStyle/>
          <a:p>
            <a:fld id="{CBE01346-D208-4B9D-8DEE-C42DD3995C73}" type="slidenum">
              <a:rPr lang="en-US" altLang="zh-CN" smtClean="0">
                <a:ea typeface="宋体" panose="02010600030101010101" pitchFamily="2" charset="-122"/>
              </a:rPr>
              <a:t>26</a:t>
            </a:fld>
            <a:endParaRPr lang="en-US" altLang="zh-CN">
              <a:ea typeface="宋体" panose="02010600030101010101" pitchFamily="2" charset="-122"/>
            </a:endParaRPr>
          </a:p>
        </p:txBody>
      </p:sp>
    </p:spTree>
    <p:extLst>
      <p:ext uri="{BB962C8B-B14F-4D97-AF65-F5344CB8AC3E}">
        <p14:creationId xmlns:p14="http://schemas.microsoft.com/office/powerpoint/2010/main" val="983893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p:sp>
      <p:sp>
        <p:nvSpPr>
          <p:cNvPr id="35843" name="备注占位符 2"/>
          <p:cNvSpPr>
            <a:spLocks noGrp="1"/>
          </p:cNvSpPr>
          <p:nvPr>
            <p:ph type="body" idx="1"/>
          </p:nvPr>
        </p:nvSpPr>
        <p:spPr>
          <a:noFill/>
        </p:spPr>
        <p:txBody>
          <a:bodyPr/>
          <a:lstStyle/>
          <a:p>
            <a:endParaRPr lang="zh-CN" altLang="en-US" dirty="0">
              <a:ea typeface="宋体" panose="02010600030101010101" pitchFamily="2" charset="-122"/>
            </a:endParaRPr>
          </a:p>
        </p:txBody>
      </p:sp>
      <p:sp>
        <p:nvSpPr>
          <p:cNvPr id="35844" name="灯片编号占位符 3"/>
          <p:cNvSpPr>
            <a:spLocks noGrp="1"/>
          </p:cNvSpPr>
          <p:nvPr>
            <p:ph type="sldNum" sz="quarter" idx="5"/>
          </p:nvPr>
        </p:nvSpPr>
        <p:spPr>
          <a:noFill/>
        </p:spPr>
        <p:txBody>
          <a:bodyPr/>
          <a:lstStyle/>
          <a:p>
            <a:fld id="{CBE01346-D208-4B9D-8DEE-C42DD3995C73}" type="slidenum">
              <a:rPr lang="en-US" altLang="zh-CN" smtClean="0">
                <a:ea typeface="宋体" panose="02010600030101010101" pitchFamily="2" charset="-122"/>
              </a:rPr>
              <a:t>2</a:t>
            </a:fld>
            <a:endParaRPr lang="en-US" altLang="zh-CN">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p:sp>
      <p:sp>
        <p:nvSpPr>
          <p:cNvPr id="35843" name="备注占位符 2"/>
          <p:cNvSpPr>
            <a:spLocks noGrp="1"/>
          </p:cNvSpPr>
          <p:nvPr>
            <p:ph type="body" idx="1"/>
          </p:nvPr>
        </p:nvSpPr>
        <p:spPr>
          <a:noFill/>
        </p:spPr>
        <p:txBody>
          <a:bodyPr/>
          <a:lstStyle/>
          <a:p>
            <a:endParaRPr lang="zh-CN" altLang="en-US" dirty="0">
              <a:ea typeface="宋体" panose="02010600030101010101" pitchFamily="2" charset="-122"/>
            </a:endParaRPr>
          </a:p>
        </p:txBody>
      </p:sp>
      <p:sp>
        <p:nvSpPr>
          <p:cNvPr id="35844" name="灯片编号占位符 3"/>
          <p:cNvSpPr>
            <a:spLocks noGrp="1"/>
          </p:cNvSpPr>
          <p:nvPr>
            <p:ph type="sldNum" sz="quarter" idx="5"/>
          </p:nvPr>
        </p:nvSpPr>
        <p:spPr>
          <a:noFill/>
        </p:spPr>
        <p:txBody>
          <a:bodyPr/>
          <a:lstStyle/>
          <a:p>
            <a:fld id="{CBE01346-D208-4B9D-8DEE-C42DD3995C73}" type="slidenum">
              <a:rPr lang="en-US" altLang="zh-CN" smtClean="0">
                <a:ea typeface="宋体" panose="02010600030101010101" pitchFamily="2" charset="-122"/>
              </a:rPr>
              <a:t>3</a:t>
            </a:fld>
            <a:endParaRPr lang="en-US" altLang="zh-CN">
              <a:ea typeface="宋体" panose="02010600030101010101" pitchFamily="2" charset="-122"/>
            </a:endParaRPr>
          </a:p>
        </p:txBody>
      </p:sp>
    </p:spTree>
    <p:extLst>
      <p:ext uri="{BB962C8B-B14F-4D97-AF65-F5344CB8AC3E}">
        <p14:creationId xmlns:p14="http://schemas.microsoft.com/office/powerpoint/2010/main" val="1119081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p:sp>
      <p:sp>
        <p:nvSpPr>
          <p:cNvPr id="35843" name="备注占位符 2"/>
          <p:cNvSpPr>
            <a:spLocks noGrp="1"/>
          </p:cNvSpPr>
          <p:nvPr>
            <p:ph type="body" idx="1"/>
          </p:nvPr>
        </p:nvSpPr>
        <p:spPr>
          <a:noFill/>
        </p:spPr>
        <p:txBody>
          <a:bodyPr/>
          <a:lstStyle/>
          <a:p>
            <a:endParaRPr lang="zh-CN" altLang="en-US" dirty="0">
              <a:ea typeface="宋体" panose="02010600030101010101" pitchFamily="2" charset="-122"/>
            </a:endParaRPr>
          </a:p>
        </p:txBody>
      </p:sp>
      <p:sp>
        <p:nvSpPr>
          <p:cNvPr id="35844" name="灯片编号占位符 3"/>
          <p:cNvSpPr>
            <a:spLocks noGrp="1"/>
          </p:cNvSpPr>
          <p:nvPr>
            <p:ph type="sldNum" sz="quarter" idx="5"/>
          </p:nvPr>
        </p:nvSpPr>
        <p:spPr>
          <a:noFill/>
        </p:spPr>
        <p:txBody>
          <a:bodyPr/>
          <a:lstStyle/>
          <a:p>
            <a:fld id="{CBE01346-D208-4B9D-8DEE-C42DD3995C73}" type="slidenum">
              <a:rPr lang="en-US" altLang="zh-CN" smtClean="0">
                <a:ea typeface="宋体" panose="02010600030101010101" pitchFamily="2" charset="-122"/>
              </a:rPr>
              <a:t>4</a:t>
            </a:fld>
            <a:endParaRPr lang="en-US" altLang="zh-CN">
              <a:ea typeface="宋体" panose="02010600030101010101" pitchFamily="2" charset="-122"/>
            </a:endParaRPr>
          </a:p>
        </p:txBody>
      </p:sp>
    </p:spTree>
    <p:extLst>
      <p:ext uri="{BB962C8B-B14F-4D97-AF65-F5344CB8AC3E}">
        <p14:creationId xmlns:p14="http://schemas.microsoft.com/office/powerpoint/2010/main" val="2441538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p:sp>
      <p:sp>
        <p:nvSpPr>
          <p:cNvPr id="35843" name="备注占位符 2"/>
          <p:cNvSpPr>
            <a:spLocks noGrp="1"/>
          </p:cNvSpPr>
          <p:nvPr>
            <p:ph type="body" idx="1"/>
          </p:nvPr>
        </p:nvSpPr>
        <p:spPr>
          <a:noFill/>
        </p:spPr>
        <p:txBody>
          <a:bodyPr/>
          <a:lstStyle/>
          <a:p>
            <a:endParaRPr lang="zh-CN" altLang="en-US" dirty="0">
              <a:ea typeface="宋体" panose="02010600030101010101" pitchFamily="2" charset="-122"/>
            </a:endParaRPr>
          </a:p>
        </p:txBody>
      </p:sp>
      <p:sp>
        <p:nvSpPr>
          <p:cNvPr id="35844" name="灯片编号占位符 3"/>
          <p:cNvSpPr>
            <a:spLocks noGrp="1"/>
          </p:cNvSpPr>
          <p:nvPr>
            <p:ph type="sldNum" sz="quarter" idx="5"/>
          </p:nvPr>
        </p:nvSpPr>
        <p:spPr>
          <a:noFill/>
        </p:spPr>
        <p:txBody>
          <a:bodyPr/>
          <a:lstStyle/>
          <a:p>
            <a:fld id="{CBE01346-D208-4B9D-8DEE-C42DD3995C73}" type="slidenum">
              <a:rPr lang="en-US" altLang="zh-CN" smtClean="0">
                <a:ea typeface="宋体" panose="02010600030101010101" pitchFamily="2" charset="-122"/>
              </a:rPr>
              <a:t>5</a:t>
            </a:fld>
            <a:endParaRPr lang="en-US" altLang="zh-CN">
              <a:ea typeface="宋体" panose="02010600030101010101" pitchFamily="2" charset="-122"/>
            </a:endParaRPr>
          </a:p>
        </p:txBody>
      </p:sp>
    </p:spTree>
    <p:extLst>
      <p:ext uri="{BB962C8B-B14F-4D97-AF65-F5344CB8AC3E}">
        <p14:creationId xmlns:p14="http://schemas.microsoft.com/office/powerpoint/2010/main" val="3884749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p:sp>
      <p:sp>
        <p:nvSpPr>
          <p:cNvPr id="35843" name="备注占位符 2"/>
          <p:cNvSpPr>
            <a:spLocks noGrp="1"/>
          </p:cNvSpPr>
          <p:nvPr>
            <p:ph type="body" idx="1"/>
          </p:nvPr>
        </p:nvSpPr>
        <p:spPr>
          <a:noFill/>
        </p:spPr>
        <p:txBody>
          <a:bodyPr/>
          <a:lstStyle/>
          <a:p>
            <a:r>
              <a:rPr lang="en-US" altLang="zh-CN" sz="12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200" dirty="0">
                <a:effectLst/>
                <a:latin typeface="Times New Roman" panose="02020603050405020304" pitchFamily="18" charset="0"/>
                <a:ea typeface="宋体" panose="02010600030101010101" pitchFamily="2" charset="-122"/>
                <a:cs typeface="Times New Roman" panose="02020603050405020304" pitchFamily="18" charset="0"/>
              </a:rPr>
              <a:t>细水雾作为一种</a:t>
            </a:r>
            <a:r>
              <a:rPr lang="zh-CN" altLang="zh-CN" sz="1200" b="1"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清洁高效</a:t>
            </a:r>
            <a:r>
              <a:rPr lang="zh-CN" altLang="zh-CN" sz="1200" dirty="0">
                <a:effectLst/>
                <a:latin typeface="Times New Roman" panose="02020603050405020304" pitchFamily="18" charset="0"/>
                <a:ea typeface="宋体" panose="02010600030101010101" pitchFamily="2" charset="-122"/>
                <a:cs typeface="Times New Roman" panose="02020603050405020304" pitchFamily="18" charset="0"/>
              </a:rPr>
              <a:t>的灭火剂，近年来</a:t>
            </a:r>
            <a:r>
              <a:rPr lang="zh-CN" altLang="en-US" sz="1200" dirty="0">
                <a:effectLst/>
                <a:latin typeface="Times New Roman" panose="02020603050405020304" pitchFamily="18" charset="0"/>
                <a:ea typeface="宋体" panose="02010600030101010101" pitchFamily="2" charset="-122"/>
                <a:cs typeface="Times New Roman" panose="02020603050405020304" pitchFamily="18" charset="0"/>
              </a:rPr>
              <a:t>已经</a:t>
            </a:r>
            <a:r>
              <a:rPr lang="zh-CN" altLang="zh-CN" sz="1200" dirty="0">
                <a:effectLst/>
                <a:latin typeface="Times New Roman" panose="02020603050405020304" pitchFamily="18" charset="0"/>
                <a:ea typeface="宋体" panose="02010600030101010101" pitchFamily="2" charset="-122"/>
                <a:cs typeface="Times New Roman" panose="02020603050405020304" pitchFamily="18" charset="0"/>
              </a:rPr>
              <a:t>被广泛应用于各类消防场景。</a:t>
            </a:r>
            <a:r>
              <a:rPr lang="en-US" altLang="zh-CN" sz="1200" dirty="0">
                <a:effectLst/>
                <a:latin typeface="Times New Roman" panose="02020603050405020304" pitchFamily="18" charset="0"/>
                <a:ea typeface="宋体" panose="02010600030101010101" pitchFamily="2" charset="-122"/>
              </a:rPr>
              <a:t>2013</a:t>
            </a:r>
            <a:r>
              <a:rPr lang="zh-CN" altLang="zh-CN" sz="1200" dirty="0">
                <a:effectLst/>
                <a:latin typeface="Times New Roman" panose="02020603050405020304" pitchFamily="18" charset="0"/>
                <a:ea typeface="宋体" panose="02010600030101010101" pitchFamily="2" charset="-122"/>
                <a:cs typeface="Times New Roman" panose="02020603050405020304" pitchFamily="18" charset="0"/>
              </a:rPr>
              <a:t>年，</a:t>
            </a:r>
            <a:r>
              <a:rPr lang="zh-CN" altLang="en-US" sz="1200" dirty="0">
                <a:effectLst/>
                <a:latin typeface="Times New Roman" panose="02020603050405020304" pitchFamily="18" charset="0"/>
                <a:ea typeface="宋体" panose="02010600030101010101" pitchFamily="2" charset="-122"/>
                <a:cs typeface="Times New Roman" panose="02020603050405020304" pitchFamily="18" charset="0"/>
              </a:rPr>
              <a:t>美国国家航天局</a:t>
            </a:r>
            <a:r>
              <a:rPr lang="en-US" altLang="zh-CN" sz="1200" dirty="0">
                <a:effectLst/>
                <a:latin typeface="Times New Roman" panose="02020603050405020304" pitchFamily="18" charset="0"/>
                <a:ea typeface="宋体" panose="02010600030101010101" pitchFamily="2" charset="-122"/>
              </a:rPr>
              <a:t>NASA </a:t>
            </a:r>
            <a:r>
              <a:rPr lang="zh-CN" altLang="zh-CN" sz="1200" dirty="0">
                <a:effectLst/>
                <a:latin typeface="Times New Roman" panose="02020603050405020304" pitchFamily="18" charset="0"/>
                <a:ea typeface="宋体" panose="02010600030101010101" pitchFamily="2" charset="-122"/>
                <a:cs typeface="Times New Roman" panose="02020603050405020304" pitchFamily="18" charset="0"/>
              </a:rPr>
              <a:t>利用超细水雾作为灭火介质控制国际空间站内的电池火灾</a:t>
            </a:r>
            <a:r>
              <a:rPr lang="en-US" altLang="zh-CN" sz="1200" dirty="0">
                <a:latin typeface="Times New Roman" panose="02020603050405020304" pitchFamily="18" charset="0"/>
                <a:cs typeface="Times New Roman" panose="02020603050405020304" pitchFamily="18" charset="0"/>
              </a:rPr>
              <a:t>[Colorado, USA, 2013]</a:t>
            </a:r>
            <a:r>
              <a:rPr lang="zh-CN" altLang="en-US" sz="1200" dirty="0">
                <a:latin typeface="Times New Roman" panose="02020603050405020304" pitchFamily="18" charset="0"/>
                <a:cs typeface="Times New Roman" panose="02020603050405020304" pitchFamily="18" charset="0"/>
              </a:rPr>
              <a:t>。</a:t>
            </a:r>
            <a:r>
              <a:rPr lang="en-US" altLang="zh-CN" sz="1200" b="1" dirty="0">
                <a:latin typeface="Times New Roman" panose="02020603050405020304" pitchFamily="18" charset="0"/>
                <a:cs typeface="Times New Roman" panose="02020603050405020304" pitchFamily="18" charset="0"/>
              </a:rPr>
              <a:t>Liu. T</a:t>
            </a:r>
            <a:r>
              <a:rPr lang="zh-CN" altLang="en-US" sz="1200" b="1" dirty="0">
                <a:latin typeface="Times New Roman" panose="02020603050405020304" pitchFamily="18" charset="0"/>
                <a:cs typeface="Times New Roman" panose="02020603050405020304" pitchFamily="18" charset="0"/>
              </a:rPr>
              <a:t>等学者</a:t>
            </a:r>
            <a:r>
              <a:rPr lang="en-US" altLang="zh-CN" sz="1200" dirty="0">
                <a:latin typeface="Times New Roman" panose="02020603050405020304" pitchFamily="18" charset="0"/>
                <a:cs typeface="Times New Roman" panose="02020603050405020304" pitchFamily="18" charset="0"/>
              </a:rPr>
              <a:t>(Liu et al., 2019)</a:t>
            </a:r>
            <a:r>
              <a:rPr lang="zh-CN" altLang="en-US" sz="1200" dirty="0">
                <a:latin typeface="Times New Roman" panose="02020603050405020304" pitchFamily="18" charset="0"/>
                <a:cs typeface="Times New Roman" panose="02020603050405020304" pitchFamily="18" charset="0"/>
              </a:rPr>
              <a:t>研究细水雾对于</a:t>
            </a:r>
            <a:r>
              <a:rPr lang="en-US" altLang="zh-CN" sz="1200" b="1" dirty="0">
                <a:solidFill>
                  <a:srgbClr val="FF0000"/>
                </a:solidFill>
                <a:latin typeface="Times New Roman" panose="02020603050405020304" pitchFamily="18" charset="0"/>
                <a:cs typeface="Times New Roman" panose="02020603050405020304" pitchFamily="18" charset="0"/>
              </a:rPr>
              <a:t>18650</a:t>
            </a:r>
            <a:r>
              <a:rPr lang="zh-CN" altLang="en-US" sz="1200" b="1" dirty="0">
                <a:solidFill>
                  <a:srgbClr val="FF0000"/>
                </a:solidFill>
                <a:latin typeface="Times New Roman" panose="02020603050405020304" pitchFamily="18" charset="0"/>
                <a:cs typeface="Times New Roman" panose="02020603050405020304" pitchFamily="18" charset="0"/>
              </a:rPr>
              <a:t>锂电池</a:t>
            </a:r>
            <a:r>
              <a:rPr lang="zh-CN" altLang="en-US" sz="1200" dirty="0">
                <a:latin typeface="Times New Roman" panose="02020603050405020304" pitchFamily="18" charset="0"/>
                <a:cs typeface="Times New Roman" panose="02020603050405020304" pitchFamily="18" charset="0"/>
              </a:rPr>
              <a:t>热失控抑制，确定了</a:t>
            </a:r>
            <a:r>
              <a:rPr lang="zh-CN" altLang="en-US" sz="1200" b="1" dirty="0">
                <a:solidFill>
                  <a:srgbClr val="FF0000"/>
                </a:solidFill>
                <a:latin typeface="Times New Roman" panose="02020603050405020304" pitchFamily="18" charset="0"/>
                <a:cs typeface="Times New Roman" panose="02020603050405020304" pitchFamily="18" charset="0"/>
              </a:rPr>
              <a:t>抑制临界温度</a:t>
            </a:r>
            <a:r>
              <a:rPr lang="zh-CN" altLang="en-US" sz="1200" dirty="0">
                <a:latin typeface="Times New Roman" panose="02020603050405020304" pitchFamily="18" charset="0"/>
                <a:cs typeface="Times New Roman" panose="02020603050405020304" pitchFamily="18" charset="0"/>
              </a:rPr>
              <a:t>并且调整施加时机，研究了对于抑制在</a:t>
            </a:r>
            <a:r>
              <a:rPr lang="zh-CN" altLang="en-US" sz="1200" b="1" dirty="0">
                <a:solidFill>
                  <a:srgbClr val="FF0000"/>
                </a:solidFill>
                <a:latin typeface="Times New Roman" panose="02020603050405020304" pitchFamily="18" charset="0"/>
                <a:cs typeface="Times New Roman" panose="02020603050405020304" pitchFamily="18" charset="0"/>
              </a:rPr>
              <a:t>模组间传播</a:t>
            </a:r>
            <a:r>
              <a:rPr lang="zh-CN" altLang="en-US" sz="1200" dirty="0">
                <a:latin typeface="Times New Roman" panose="02020603050405020304" pitchFamily="18" charset="0"/>
                <a:cs typeface="Times New Roman" panose="02020603050405020304" pitchFamily="18" charset="0"/>
              </a:rPr>
              <a:t>的特性</a:t>
            </a:r>
            <a:r>
              <a:rPr lang="en-US" altLang="zh-CN" sz="1200" dirty="0">
                <a:latin typeface="Times New Roman" panose="02020603050405020304" pitchFamily="18" charset="0"/>
                <a:cs typeface="Times New Roman" panose="02020603050405020304" pitchFamily="18" charset="0"/>
              </a:rPr>
              <a:t>(Liu et al., 2020)</a:t>
            </a:r>
            <a:r>
              <a:rPr lang="zh-CN" altLang="en-US" sz="1200" dirty="0">
                <a:latin typeface="Times New Roman" panose="02020603050405020304" pitchFamily="18" charset="0"/>
                <a:cs typeface="Times New Roman" panose="02020603050405020304" pitchFamily="18" charset="0"/>
              </a:rPr>
              <a:t>。</a:t>
            </a:r>
            <a:r>
              <a:rPr lang="en-US" altLang="zh-CN" sz="1200" b="1" dirty="0">
                <a:latin typeface="Times New Roman" panose="02020603050405020304" pitchFamily="18" charset="0"/>
                <a:cs typeface="Times New Roman" panose="02020603050405020304" pitchFamily="18" charset="0"/>
              </a:rPr>
              <a:t>Hu.</a:t>
            </a:r>
            <a:r>
              <a:rPr lang="zh-CN" altLang="en-US" sz="1200" b="1" dirty="0">
                <a:latin typeface="Times New Roman" panose="02020603050405020304" pitchFamily="18" charset="0"/>
                <a:cs typeface="Times New Roman" panose="02020603050405020304" pitchFamily="18" charset="0"/>
              </a:rPr>
              <a:t> </a:t>
            </a:r>
            <a:r>
              <a:rPr lang="en-US" altLang="zh-CN" sz="1200" b="1" dirty="0">
                <a:latin typeface="Times New Roman" panose="02020603050405020304" pitchFamily="18" charset="0"/>
                <a:cs typeface="Times New Roman" panose="02020603050405020304" pitchFamily="18" charset="0"/>
              </a:rPr>
              <a:t>J</a:t>
            </a:r>
            <a:r>
              <a:rPr lang="zh-CN" altLang="en-US" sz="1200" b="1" dirty="0">
                <a:latin typeface="Times New Roman" panose="02020603050405020304" pitchFamily="18" charset="0"/>
                <a:cs typeface="Times New Roman" panose="02020603050405020304" pitchFamily="18" charset="0"/>
              </a:rPr>
              <a:t>等学者</a:t>
            </a:r>
            <a:r>
              <a:rPr lang="en-US" altLang="zh-CN" sz="1200" dirty="0">
                <a:latin typeface="Times New Roman" panose="02020603050405020304" pitchFamily="18" charset="0"/>
                <a:cs typeface="Times New Roman" panose="02020603050405020304" pitchFamily="18" charset="0"/>
              </a:rPr>
              <a:t>(Hu et al., 2024)</a:t>
            </a:r>
            <a:r>
              <a:rPr lang="zh-CN" altLang="en-US" sz="1200" dirty="0">
                <a:latin typeface="Times New Roman" panose="02020603050405020304" pitchFamily="18" charset="0"/>
                <a:cs typeface="Times New Roman" panose="02020603050405020304" pitchFamily="18" charset="0"/>
              </a:rPr>
              <a:t>针对细水雾对于</a:t>
            </a:r>
            <a:r>
              <a:rPr lang="zh-CN" altLang="en-US" sz="1200" b="1" dirty="0">
                <a:solidFill>
                  <a:srgbClr val="FF0000"/>
                </a:solidFill>
                <a:latin typeface="Times New Roman" panose="02020603050405020304" pitchFamily="18" charset="0"/>
                <a:cs typeface="Times New Roman" panose="02020603050405020304" pitchFamily="18" charset="0"/>
              </a:rPr>
              <a:t>方形锂电池</a:t>
            </a:r>
            <a:r>
              <a:rPr lang="zh-CN" altLang="en-US" sz="1200" dirty="0">
                <a:latin typeface="Times New Roman" panose="02020603050405020304" pitchFamily="18" charset="0"/>
                <a:cs typeface="Times New Roman" panose="02020603050405020304" pitchFamily="18" charset="0"/>
              </a:rPr>
              <a:t>热失控抑制展开实验研究，讨论了</a:t>
            </a:r>
            <a:r>
              <a:rPr lang="zh-CN" altLang="en-US" sz="1200" b="1" dirty="0">
                <a:latin typeface="Times New Roman" panose="02020603050405020304" pitchFamily="18" charset="0"/>
                <a:cs typeface="Times New Roman" panose="02020603050405020304" pitchFamily="18" charset="0"/>
              </a:rPr>
              <a:t>细水雾对于大型锂电池热失控火焰的熄灭和电池表面的冷却抑制作用</a:t>
            </a:r>
            <a:r>
              <a:rPr lang="zh-CN" altLang="en-US" sz="1200" dirty="0">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a:t>
            </a:r>
            <a:r>
              <a:rPr lang="en-US" altLang="zh-CN" sz="1200" b="1" dirty="0">
                <a:latin typeface="Times New Roman" panose="02020603050405020304" pitchFamily="18" charset="0"/>
                <a:cs typeface="Times New Roman" panose="02020603050405020304" pitchFamily="18" charset="0"/>
              </a:rPr>
              <a:t>Zhou. YX(Zhou et al., 2022)</a:t>
            </a:r>
            <a:r>
              <a:rPr lang="zh-CN" altLang="en-US" sz="1200" b="1" dirty="0">
                <a:latin typeface="Times New Roman" panose="02020603050405020304" pitchFamily="18" charset="0"/>
                <a:cs typeface="Times New Roman" panose="02020603050405020304" pitchFamily="18" charset="0"/>
              </a:rPr>
              <a:t> </a:t>
            </a:r>
            <a:r>
              <a:rPr lang="zh-CN" altLang="en-US" sz="1200" dirty="0">
                <a:latin typeface="Times New Roman" panose="02020603050405020304" pitchFamily="18" charset="0"/>
                <a:cs typeface="Times New Roman" panose="02020603050405020304" pitchFamily="18" charset="0"/>
              </a:rPr>
              <a:t>加入添加剂增强细水雾抑制</a:t>
            </a:r>
            <a:r>
              <a:rPr lang="en-US" altLang="zh-CN" sz="1200" dirty="0">
                <a:latin typeface="Times New Roman" panose="02020603050405020304" pitchFamily="18" charset="0"/>
                <a:cs typeface="Times New Roman" panose="02020603050405020304" pitchFamily="18" charset="0"/>
              </a:rPr>
              <a:t>TR</a:t>
            </a:r>
            <a:r>
              <a:rPr lang="zh-CN" altLang="en-US" sz="1200" dirty="0">
                <a:latin typeface="Times New Roman" panose="02020603050405020304" pitchFamily="18" charset="0"/>
                <a:cs typeface="Times New Roman" panose="02020603050405020304" pitchFamily="18" charset="0"/>
              </a:rPr>
              <a:t>过程的冷却效果；</a:t>
            </a:r>
            <a:r>
              <a:rPr lang="zh-CN" altLang="en-US" sz="1200" b="1" dirty="0">
                <a:latin typeface="Times New Roman" panose="02020603050405020304" pitchFamily="18" charset="0"/>
                <a:cs typeface="Times New Roman" panose="02020603050405020304" pitchFamily="18" charset="0"/>
              </a:rPr>
              <a:t>韩路豪</a:t>
            </a:r>
            <a:r>
              <a:rPr lang="zh-CN" altLang="en-US" sz="1200" dirty="0">
                <a:latin typeface="Times New Roman" panose="02020603050405020304" pitchFamily="18" charset="0"/>
                <a:cs typeface="Times New Roman" panose="02020603050405020304" pitchFamily="18" charset="0"/>
              </a:rPr>
              <a:t>等通过采取对细水雾进行间歇喷雾改进施加方式；</a:t>
            </a:r>
            <a:r>
              <a:rPr lang="zh-CN" altLang="en-US" sz="1200" b="1" dirty="0">
                <a:latin typeface="Times New Roman" panose="02020603050405020304" pitchFamily="18" charset="0"/>
                <a:cs typeface="Times New Roman" panose="02020603050405020304" pitchFamily="18" charset="0"/>
              </a:rPr>
              <a:t>谢卓衡</a:t>
            </a:r>
            <a:r>
              <a:rPr lang="zh-CN" altLang="en-US" sz="1200" dirty="0">
                <a:latin typeface="Times New Roman" panose="02020603050405020304" pitchFamily="18" charset="0"/>
                <a:cs typeface="Times New Roman" panose="02020603050405020304" pitchFamily="18" charset="0"/>
              </a:rPr>
              <a:t>等采用全氟己酮和细水雾协同作用的方式对锂电池热失控抑制进行实验</a:t>
            </a:r>
            <a:r>
              <a:rPr lang="en-US" altLang="zh-CN" sz="1200" dirty="0">
                <a:latin typeface="Times New Roman" panose="02020603050405020304" pitchFamily="18" charset="0"/>
                <a:cs typeface="Times New Roman" panose="02020603050405020304" pitchFamily="18" charset="0"/>
              </a:rPr>
              <a:t>……</a:t>
            </a:r>
            <a:endParaRPr lang="zh-CN" altLang="en-US" dirty="0">
              <a:ea typeface="宋体" panose="02010600030101010101" pitchFamily="2" charset="-122"/>
            </a:endParaRPr>
          </a:p>
        </p:txBody>
      </p:sp>
      <p:sp>
        <p:nvSpPr>
          <p:cNvPr id="35844" name="灯片编号占位符 3"/>
          <p:cNvSpPr>
            <a:spLocks noGrp="1"/>
          </p:cNvSpPr>
          <p:nvPr>
            <p:ph type="sldNum" sz="quarter" idx="5"/>
          </p:nvPr>
        </p:nvSpPr>
        <p:spPr>
          <a:noFill/>
        </p:spPr>
        <p:txBody>
          <a:bodyPr/>
          <a:lstStyle/>
          <a:p>
            <a:fld id="{CBE01346-D208-4B9D-8DEE-C42DD3995C73}" type="slidenum">
              <a:rPr lang="en-US" altLang="zh-CN" smtClean="0">
                <a:ea typeface="宋体" panose="02010600030101010101" pitchFamily="2" charset="-122"/>
              </a:rPr>
              <a:t>6</a:t>
            </a:fld>
            <a:endParaRPr lang="en-US" altLang="zh-CN">
              <a:ea typeface="宋体" panose="02010600030101010101" pitchFamily="2" charset="-122"/>
            </a:endParaRPr>
          </a:p>
        </p:txBody>
      </p:sp>
    </p:spTree>
    <p:extLst>
      <p:ext uri="{BB962C8B-B14F-4D97-AF65-F5344CB8AC3E}">
        <p14:creationId xmlns:p14="http://schemas.microsoft.com/office/powerpoint/2010/main" val="2239120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p:sp>
      <p:sp>
        <p:nvSpPr>
          <p:cNvPr id="35843" name="备注占位符 2"/>
          <p:cNvSpPr>
            <a:spLocks noGrp="1"/>
          </p:cNvSpPr>
          <p:nvPr>
            <p:ph type="body" idx="1"/>
          </p:nvPr>
        </p:nvSpPr>
        <p:spPr>
          <a:noFill/>
        </p:spPr>
        <p:txBody>
          <a:bodyPr/>
          <a:lstStyle/>
          <a:p>
            <a:endParaRPr lang="zh-CN" altLang="en-US" dirty="0">
              <a:ea typeface="宋体" panose="02010600030101010101" pitchFamily="2" charset="-122"/>
            </a:endParaRPr>
          </a:p>
        </p:txBody>
      </p:sp>
      <p:sp>
        <p:nvSpPr>
          <p:cNvPr id="35844" name="灯片编号占位符 3"/>
          <p:cNvSpPr>
            <a:spLocks noGrp="1"/>
          </p:cNvSpPr>
          <p:nvPr>
            <p:ph type="sldNum" sz="quarter" idx="5"/>
          </p:nvPr>
        </p:nvSpPr>
        <p:spPr>
          <a:noFill/>
        </p:spPr>
        <p:txBody>
          <a:bodyPr/>
          <a:lstStyle/>
          <a:p>
            <a:fld id="{CBE01346-D208-4B9D-8DEE-C42DD3995C73}" type="slidenum">
              <a:rPr lang="en-US" altLang="zh-CN" smtClean="0">
                <a:ea typeface="宋体" panose="02010600030101010101" pitchFamily="2" charset="-122"/>
              </a:rPr>
              <a:t>7</a:t>
            </a:fld>
            <a:endParaRPr lang="en-US" altLang="zh-CN">
              <a:ea typeface="宋体" panose="02010600030101010101" pitchFamily="2" charset="-122"/>
            </a:endParaRPr>
          </a:p>
        </p:txBody>
      </p:sp>
    </p:spTree>
    <p:extLst>
      <p:ext uri="{BB962C8B-B14F-4D97-AF65-F5344CB8AC3E}">
        <p14:creationId xmlns:p14="http://schemas.microsoft.com/office/powerpoint/2010/main" val="1022744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p:sp>
      <p:sp>
        <p:nvSpPr>
          <p:cNvPr id="35843" name="备注占位符 2"/>
          <p:cNvSpPr>
            <a:spLocks noGrp="1"/>
          </p:cNvSpPr>
          <p:nvPr>
            <p:ph type="body" idx="1"/>
          </p:nvPr>
        </p:nvSpPr>
        <p:spPr>
          <a:noFill/>
        </p:spPr>
        <p:txBody>
          <a:bodyPr/>
          <a:lstStyle/>
          <a:p>
            <a:endParaRPr lang="zh-CN" altLang="en-US" dirty="0">
              <a:ea typeface="宋体" panose="02010600030101010101" pitchFamily="2" charset="-122"/>
            </a:endParaRPr>
          </a:p>
        </p:txBody>
      </p:sp>
      <p:sp>
        <p:nvSpPr>
          <p:cNvPr id="35844" name="灯片编号占位符 3"/>
          <p:cNvSpPr>
            <a:spLocks noGrp="1"/>
          </p:cNvSpPr>
          <p:nvPr>
            <p:ph type="sldNum" sz="quarter" idx="5"/>
          </p:nvPr>
        </p:nvSpPr>
        <p:spPr>
          <a:noFill/>
        </p:spPr>
        <p:txBody>
          <a:bodyPr/>
          <a:lstStyle/>
          <a:p>
            <a:fld id="{CBE01346-D208-4B9D-8DEE-C42DD3995C73}" type="slidenum">
              <a:rPr lang="en-US" altLang="zh-CN" smtClean="0">
                <a:ea typeface="宋体" panose="02010600030101010101" pitchFamily="2" charset="-122"/>
              </a:rPr>
              <a:t>8</a:t>
            </a:fld>
            <a:endParaRPr lang="en-US" altLang="zh-CN">
              <a:ea typeface="宋体" panose="02010600030101010101" pitchFamily="2" charset="-122"/>
            </a:endParaRPr>
          </a:p>
        </p:txBody>
      </p:sp>
    </p:spTree>
    <p:extLst>
      <p:ext uri="{BB962C8B-B14F-4D97-AF65-F5344CB8AC3E}">
        <p14:creationId xmlns:p14="http://schemas.microsoft.com/office/powerpoint/2010/main" val="1747327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p:cNvSpPr>
            <a:spLocks noGrp="1" noChangeArrowheads="1"/>
          </p:cNvSpPr>
          <p:nvPr>
            <p:ph type="dt" sz="half" idx="10"/>
          </p:nvPr>
        </p:nvSpPr>
        <p:spPr/>
        <p:txBody>
          <a:bodyPr/>
          <a:lstStyle>
            <a:lvl1pPr>
              <a:defRPr/>
            </a:lvl1pPr>
          </a:lstStyle>
          <a:p>
            <a:pPr>
              <a:defRPr/>
            </a:pPr>
            <a:fld id="{3F1E34E9-3B19-4043-90DC-FFE1583C952B}" type="datetime1">
              <a:rPr lang="zh-CN" altLang="en-US" smtClean="0"/>
              <a:t>2026/5/21</a:t>
            </a:fld>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92399C46-C548-49A7-B174-418BA2B491F9}" type="slidenum">
              <a:rPr lang="zh-CN" altLang="en-US"/>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fld id="{C828A4D6-C5EA-4D1B-BD02-91472E735411}" type="datetime1">
              <a:rPr lang="zh-CN" altLang="en-US" smtClean="0"/>
              <a:t>2026/5/21</a:t>
            </a:fld>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94531D56-0D51-4609-B169-5C57690530B6}" type="slidenum">
              <a:rPr lang="zh-CN" altLang="en-US"/>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fld id="{5B640254-B076-4874-BA8A-3B7711EB070A}" type="datetime1">
              <a:rPr lang="zh-CN" altLang="en-US" smtClean="0"/>
              <a:t>2026/5/21</a:t>
            </a:fld>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671E0B24-6B27-4D5F-85BC-06AFD29054D7}" type="slidenum">
              <a:rPr lang="zh-CN" altLang="en-US"/>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pPr>
              <a:defRPr/>
            </a:pPr>
            <a:fld id="{0DB24FD3-DED4-48A0-BC7A-BFAB18EAC010}" type="datetime1">
              <a:rPr lang="zh-CN" altLang="en-US" smtClean="0"/>
              <a:t>2026/5/21</a:t>
            </a:fld>
            <a:endParaRPr lang="en-US" altLang="zh-CN" dirty="0"/>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41009B87-FD15-4B1B-9639-12696DEE4B04}" type="slidenum">
              <a:rPr lang="zh-CN" altLang="en-US"/>
              <a:t>‹#›</a:t>
            </a:fld>
            <a:endParaRPr lang="en-US" altLang="zh-CN"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77" indent="0" algn="ctr">
              <a:buNone/>
              <a:defRPr sz="2000"/>
            </a:lvl2pPr>
            <a:lvl3pPr marL="914354" indent="0" algn="ctr">
              <a:buNone/>
              <a:defRPr sz="1867"/>
            </a:lvl3pPr>
            <a:lvl4pPr marL="1371531"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737C0B7A-B5AD-4817-9885-FF82BA80F3A3}" type="datetime1">
              <a:rPr lang="zh-CN" altLang="en-US" smtClean="0"/>
              <a:t>2026/5/21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19652EF-4544-4093-871B-25305319A6C3}" type="slidenum">
              <a:rPr lang="zh-CN" altLang="en-US"/>
              <a:t>‹#›</a:t>
            </a:fld>
            <a:endParaRPr lang="zh-CN" altLang="en-US"/>
          </a:p>
        </p:txBody>
      </p:sp>
    </p:spTree>
    <p:extLst>
      <p:ext uri="{BB962C8B-B14F-4D97-AF65-F5344CB8AC3E}">
        <p14:creationId xmlns:p14="http://schemas.microsoft.com/office/powerpoint/2010/main" val="184241278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99FD0B3D-DA49-46A3-998B-852ED5B2C791}" type="datetime1">
              <a:rPr lang="zh-CN" altLang="en-US" smtClean="0"/>
              <a:t>2026/5/21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903FF4C-BB62-49AB-B1EF-5892AD91698B}" type="slidenum">
              <a:rPr lang="zh-CN" altLang="en-US"/>
              <a:t>‹#›</a:t>
            </a:fld>
            <a:endParaRPr lang="zh-CN" altLang="en-US"/>
          </a:p>
        </p:txBody>
      </p:sp>
    </p:spTree>
    <p:extLst>
      <p:ext uri="{BB962C8B-B14F-4D97-AF65-F5344CB8AC3E}">
        <p14:creationId xmlns:p14="http://schemas.microsoft.com/office/powerpoint/2010/main" val="66908275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49" y="1709744"/>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7177" indent="0">
              <a:buNone/>
              <a:defRPr sz="2000">
                <a:solidFill>
                  <a:schemeClr val="tx1">
                    <a:tint val="75000"/>
                  </a:schemeClr>
                </a:solidFill>
              </a:defRPr>
            </a:lvl2pPr>
            <a:lvl3pPr marL="914354" indent="0">
              <a:buNone/>
              <a:defRPr sz="1867">
                <a:solidFill>
                  <a:schemeClr val="tx1">
                    <a:tint val="75000"/>
                  </a:schemeClr>
                </a:solidFill>
              </a:defRPr>
            </a:lvl3pPr>
            <a:lvl4pPr marL="1371531"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5A8C1DF7-961C-4CAD-A16C-0679EA47E0F0}" type="datetime1">
              <a:rPr lang="zh-CN" altLang="en-US" smtClean="0"/>
              <a:t>2026/5/21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7F29208-2B95-4501-8097-7C00C782E40A}" type="slidenum">
              <a:rPr lang="zh-CN" altLang="en-US"/>
              <a:t>‹#›</a:t>
            </a:fld>
            <a:endParaRPr lang="zh-CN" altLang="en-US"/>
          </a:p>
        </p:txBody>
      </p:sp>
    </p:spTree>
    <p:extLst>
      <p:ext uri="{BB962C8B-B14F-4D97-AF65-F5344CB8AC3E}">
        <p14:creationId xmlns:p14="http://schemas.microsoft.com/office/powerpoint/2010/main" val="368224778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1" y="1825624"/>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1" y="1825624"/>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F0129AB3-6FFF-4DBD-A282-82C7321BEA9E}" type="datetime1">
              <a:rPr lang="zh-CN" altLang="en-US" smtClean="0"/>
              <a:t>2026/5/21</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2B38AD0A-3957-449F-B4D8-B319C8C104E0}" type="slidenum">
              <a:rPr lang="zh-CN" altLang="en-US"/>
              <a:t>‹#›</a:t>
            </a:fld>
            <a:endParaRPr lang="zh-CN" altLang="en-US"/>
          </a:p>
        </p:txBody>
      </p:sp>
    </p:spTree>
    <p:extLst>
      <p:ext uri="{BB962C8B-B14F-4D97-AF65-F5344CB8AC3E}">
        <p14:creationId xmlns:p14="http://schemas.microsoft.com/office/powerpoint/2010/main" val="188169200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9"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177" indent="0">
              <a:buNone/>
              <a:defRPr sz="2000" b="1"/>
            </a:lvl2pPr>
            <a:lvl3pPr marL="914354" indent="0">
              <a:buNone/>
              <a:defRPr sz="1867"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7"/>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5" y="1681163"/>
            <a:ext cx="5183188" cy="823912"/>
          </a:xfrm>
        </p:spPr>
        <p:txBody>
          <a:bodyPr anchor="b"/>
          <a:lstStyle>
            <a:lvl1pPr marL="0" indent="0">
              <a:buNone/>
              <a:defRPr sz="2400" b="1"/>
            </a:lvl1pPr>
            <a:lvl2pPr marL="457177" indent="0">
              <a:buNone/>
              <a:defRPr sz="2000" b="1"/>
            </a:lvl2pPr>
            <a:lvl3pPr marL="914354" indent="0">
              <a:buNone/>
              <a:defRPr sz="1867"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5" y="2505077"/>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E55F938C-2E33-4916-9D9A-79C15C908FD5}" type="datetime1">
              <a:rPr lang="zh-CN" altLang="en-US" smtClean="0"/>
              <a:t>2026/5/21</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11D9F4B1-00C0-4327-B5B6-ED01D2C4E407}" type="slidenum">
              <a:rPr lang="zh-CN" altLang="en-US"/>
              <a:t>‹#›</a:t>
            </a:fld>
            <a:endParaRPr lang="zh-CN" altLang="en-US"/>
          </a:p>
        </p:txBody>
      </p:sp>
    </p:spTree>
    <p:extLst>
      <p:ext uri="{BB962C8B-B14F-4D97-AF65-F5344CB8AC3E}">
        <p14:creationId xmlns:p14="http://schemas.microsoft.com/office/powerpoint/2010/main" val="3145946229"/>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FE0EA2A5-1FA4-459F-BA88-F3D3F1B7155E}" type="datetime1">
              <a:rPr lang="zh-CN" altLang="en-US" smtClean="0"/>
              <a:t>2026/5/21</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136EC285-00DF-4744-8B5E-80B60411976F}" type="slidenum">
              <a:rPr lang="zh-CN" altLang="en-US"/>
              <a:t>‹#›</a:t>
            </a:fld>
            <a:endParaRPr lang="zh-CN" altLang="en-US"/>
          </a:p>
        </p:txBody>
      </p:sp>
    </p:spTree>
    <p:extLst>
      <p:ext uri="{BB962C8B-B14F-4D97-AF65-F5344CB8AC3E}">
        <p14:creationId xmlns:p14="http://schemas.microsoft.com/office/powerpoint/2010/main" val="374022009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9334500" y="6356352"/>
            <a:ext cx="2743200" cy="365125"/>
          </a:xfrm>
        </p:spPr>
        <p:txBody>
          <a:bodyPr/>
          <a:lstStyle>
            <a:lvl1pPr>
              <a:defRPr/>
            </a:lvl1pPr>
          </a:lstStyle>
          <a:p>
            <a:pPr>
              <a:defRPr/>
            </a:pPr>
            <a:fld id="{DF624C6D-FD78-4E84-BFDE-BF7576828B9B}" type="datetime1">
              <a:rPr lang="zh-CN" altLang="en-US" smtClean="0"/>
              <a:t>2026/5/21</a:t>
            </a:fld>
            <a:endParaRPr lang="zh-CN" altLang="en-US"/>
          </a:p>
        </p:txBody>
      </p:sp>
      <p:sp>
        <p:nvSpPr>
          <p:cNvPr id="3" name="页脚占位符 4"/>
          <p:cNvSpPr>
            <a:spLocks noGrp="1"/>
          </p:cNvSpPr>
          <p:nvPr>
            <p:ph type="ftr" sz="quarter" idx="11"/>
          </p:nvPr>
        </p:nvSpPr>
        <p:spPr>
          <a:xfrm>
            <a:off x="584201" y="6321424"/>
            <a:ext cx="4114800" cy="365125"/>
          </a:xfrm>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a:xfrm>
            <a:off x="5207001" y="6499224"/>
            <a:ext cx="2743200" cy="365125"/>
          </a:xfrm>
        </p:spPr>
        <p:txBody>
          <a:bodyPr/>
          <a:lstStyle>
            <a:lvl1pPr algn="ctr">
              <a:defRPr sz="1600" b="1">
                <a:solidFill>
                  <a:schemeClr val="bg1"/>
                </a:solidFill>
              </a:defRPr>
            </a:lvl1pPr>
          </a:lstStyle>
          <a:p>
            <a:pPr>
              <a:defRPr/>
            </a:pPr>
            <a:fld id="{21FEF645-6846-42A7-86F7-C200F7041709}" type="slidenum">
              <a:rPr lang="zh-CN" altLang="en-US" smtClean="0"/>
              <a:t>‹#›</a:t>
            </a:fld>
            <a:endParaRPr lang="zh-CN" altLang="en-US" dirty="0"/>
          </a:p>
        </p:txBody>
      </p:sp>
    </p:spTree>
    <p:extLst>
      <p:ext uri="{BB962C8B-B14F-4D97-AF65-F5344CB8AC3E}">
        <p14:creationId xmlns:p14="http://schemas.microsoft.com/office/powerpoint/2010/main" val="17681867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fld id="{967F33C7-BAE2-49ED-BBAD-D82C61413C96}" type="datetime1">
              <a:rPr lang="zh-CN" altLang="en-US" smtClean="0"/>
              <a:t>2026/5/21</a:t>
            </a:fld>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971877B9-04DA-4A7D-9DC3-CBC032132661}" type="slidenum">
              <a:rPr lang="zh-CN" altLang="en-US"/>
              <a:t>‹#›</a:t>
            </a:fld>
            <a:endParaRPr lang="en-US"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0"/>
            <a:ext cx="3932239"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9" y="987430"/>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5"/>
            <a:ext cx="3932239" cy="3811588"/>
          </a:xfrm>
        </p:spPr>
        <p:txBody>
          <a:bodyPr/>
          <a:lstStyle>
            <a:lvl1pPr marL="0" indent="0">
              <a:buNone/>
              <a:defRPr sz="1600"/>
            </a:lvl1pPr>
            <a:lvl2pPr marL="457177" indent="0">
              <a:buNone/>
              <a:defRPr sz="1467"/>
            </a:lvl2pPr>
            <a:lvl3pPr marL="914354" indent="0">
              <a:buNone/>
              <a:defRPr sz="1200"/>
            </a:lvl3pPr>
            <a:lvl4pPr marL="1371531" indent="0">
              <a:buNone/>
              <a:defRPr sz="1067"/>
            </a:lvl4pPr>
            <a:lvl5pPr marL="1828709" indent="0">
              <a:buNone/>
              <a:defRPr sz="1067"/>
            </a:lvl5pPr>
            <a:lvl6pPr marL="2285886" indent="0">
              <a:buNone/>
              <a:defRPr sz="1067"/>
            </a:lvl6pPr>
            <a:lvl7pPr marL="2743063" indent="0">
              <a:buNone/>
              <a:defRPr sz="1067"/>
            </a:lvl7pPr>
            <a:lvl8pPr marL="3200240" indent="0">
              <a:buNone/>
              <a:defRPr sz="1067"/>
            </a:lvl8pPr>
            <a:lvl9pPr marL="3657417" indent="0">
              <a:buNone/>
              <a:defRPr sz="1067"/>
            </a:lvl9pPr>
          </a:lstStyle>
          <a:p>
            <a:pPr lvl="0"/>
            <a:r>
              <a:rPr lang="zh-CN" altLang="en-US"/>
              <a:t>单击此处编辑母版文本样式</a:t>
            </a:r>
          </a:p>
        </p:txBody>
      </p:sp>
      <p:sp>
        <p:nvSpPr>
          <p:cNvPr id="8" name="日期占位符 3"/>
          <p:cNvSpPr>
            <a:spLocks noGrp="1"/>
          </p:cNvSpPr>
          <p:nvPr>
            <p:ph type="dt" sz="half" idx="10"/>
          </p:nvPr>
        </p:nvSpPr>
        <p:spPr>
          <a:xfrm>
            <a:off x="9334500" y="6356352"/>
            <a:ext cx="2743200" cy="365125"/>
          </a:xfrm>
        </p:spPr>
        <p:txBody>
          <a:bodyPr/>
          <a:lstStyle>
            <a:lvl1pPr>
              <a:defRPr/>
            </a:lvl1pPr>
          </a:lstStyle>
          <a:p>
            <a:pPr>
              <a:defRPr/>
            </a:pPr>
            <a:fld id="{56152B88-C163-4EF8-8443-4AF9C038B7FA}" type="datetime1">
              <a:rPr lang="zh-CN" altLang="en-US" smtClean="0"/>
              <a:t>2026/5/21</a:t>
            </a:fld>
            <a:endParaRPr lang="zh-CN" altLang="en-US"/>
          </a:p>
        </p:txBody>
      </p:sp>
      <p:sp>
        <p:nvSpPr>
          <p:cNvPr id="9" name="页脚占位符 4"/>
          <p:cNvSpPr>
            <a:spLocks noGrp="1"/>
          </p:cNvSpPr>
          <p:nvPr>
            <p:ph type="ftr" sz="quarter" idx="11"/>
          </p:nvPr>
        </p:nvSpPr>
        <p:spPr>
          <a:xfrm>
            <a:off x="584201" y="6321424"/>
            <a:ext cx="4114800" cy="365125"/>
          </a:xfrm>
        </p:spPr>
        <p:txBody>
          <a:bodyPr/>
          <a:lstStyle>
            <a:lvl1pPr>
              <a:defRPr/>
            </a:lvl1pPr>
          </a:lstStyle>
          <a:p>
            <a:pPr>
              <a:defRPr/>
            </a:pPr>
            <a:endParaRPr lang="zh-CN" altLang="en-US"/>
          </a:p>
        </p:txBody>
      </p:sp>
      <p:sp>
        <p:nvSpPr>
          <p:cNvPr id="11" name="灯片编号占位符 5"/>
          <p:cNvSpPr>
            <a:spLocks noGrp="1"/>
          </p:cNvSpPr>
          <p:nvPr>
            <p:ph type="sldNum" sz="quarter" idx="12"/>
          </p:nvPr>
        </p:nvSpPr>
        <p:spPr>
          <a:xfrm>
            <a:off x="5207001" y="6499224"/>
            <a:ext cx="2743200" cy="365125"/>
          </a:xfrm>
        </p:spPr>
        <p:txBody>
          <a:bodyPr/>
          <a:lstStyle>
            <a:lvl1pPr algn="ctr">
              <a:defRPr sz="1600" b="1">
                <a:solidFill>
                  <a:schemeClr val="bg1"/>
                </a:solidFill>
              </a:defRPr>
            </a:lvl1pPr>
          </a:lstStyle>
          <a:p>
            <a:pPr>
              <a:defRPr/>
            </a:pPr>
            <a:fld id="{21FEF645-6846-42A7-86F7-C200F7041709}" type="slidenum">
              <a:rPr lang="zh-CN" altLang="en-US" smtClean="0"/>
              <a:t>‹#›</a:t>
            </a:fld>
            <a:endParaRPr lang="zh-CN" altLang="en-US" dirty="0"/>
          </a:p>
        </p:txBody>
      </p:sp>
    </p:spTree>
    <p:extLst>
      <p:ext uri="{BB962C8B-B14F-4D97-AF65-F5344CB8AC3E}">
        <p14:creationId xmlns:p14="http://schemas.microsoft.com/office/powerpoint/2010/main" val="2469528273"/>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0"/>
            <a:ext cx="393223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9" y="987430"/>
            <a:ext cx="6172201" cy="4873625"/>
          </a:xfrm>
        </p:spPr>
        <p:txBody>
          <a:bodyPr rtlCol="0">
            <a:normAutofit/>
          </a:bodyPr>
          <a:lstStyle>
            <a:lvl1pPr marL="0" indent="0">
              <a:buNone/>
              <a:defRPr sz="3200"/>
            </a:lvl1pPr>
            <a:lvl2pPr marL="457177" indent="0">
              <a:buNone/>
              <a:defRPr sz="2800"/>
            </a:lvl2pPr>
            <a:lvl3pPr marL="914354" indent="0">
              <a:buNone/>
              <a:defRPr sz="2400"/>
            </a:lvl3pPr>
            <a:lvl4pPr marL="1371531"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7" indent="0">
              <a:buNone/>
              <a:defRPr sz="2000"/>
            </a:lvl9pPr>
          </a:lstStyle>
          <a:p>
            <a:pPr lvl="0"/>
            <a:endParaRPr lang="zh-CN" altLang="en-US" noProof="0"/>
          </a:p>
        </p:txBody>
      </p:sp>
      <p:sp>
        <p:nvSpPr>
          <p:cNvPr id="4" name="文本占位符 3"/>
          <p:cNvSpPr>
            <a:spLocks noGrp="1"/>
          </p:cNvSpPr>
          <p:nvPr>
            <p:ph type="body" sz="half" idx="2"/>
          </p:nvPr>
        </p:nvSpPr>
        <p:spPr>
          <a:xfrm>
            <a:off x="839789" y="2057405"/>
            <a:ext cx="3932239" cy="3811588"/>
          </a:xfrm>
        </p:spPr>
        <p:txBody>
          <a:bodyPr/>
          <a:lstStyle>
            <a:lvl1pPr marL="0" indent="0">
              <a:buNone/>
              <a:defRPr sz="1600"/>
            </a:lvl1pPr>
            <a:lvl2pPr marL="457177" indent="0">
              <a:buNone/>
              <a:defRPr sz="1467"/>
            </a:lvl2pPr>
            <a:lvl3pPr marL="914354" indent="0">
              <a:buNone/>
              <a:defRPr sz="1200"/>
            </a:lvl3pPr>
            <a:lvl4pPr marL="1371531" indent="0">
              <a:buNone/>
              <a:defRPr sz="1067"/>
            </a:lvl4pPr>
            <a:lvl5pPr marL="1828709" indent="0">
              <a:buNone/>
              <a:defRPr sz="1067"/>
            </a:lvl5pPr>
            <a:lvl6pPr marL="2285886" indent="0">
              <a:buNone/>
              <a:defRPr sz="1067"/>
            </a:lvl6pPr>
            <a:lvl7pPr marL="2743063" indent="0">
              <a:buNone/>
              <a:defRPr sz="1067"/>
            </a:lvl7pPr>
            <a:lvl8pPr marL="3200240" indent="0">
              <a:buNone/>
              <a:defRPr sz="1067"/>
            </a:lvl8pPr>
            <a:lvl9pPr marL="3657417" indent="0">
              <a:buNone/>
              <a:defRPr sz="1067"/>
            </a:lvl9pPr>
          </a:lstStyle>
          <a:p>
            <a:pPr lvl="0"/>
            <a:r>
              <a:rPr lang="zh-CN" altLang="en-US"/>
              <a:t>单击此处编辑母版文本样式</a:t>
            </a:r>
          </a:p>
        </p:txBody>
      </p:sp>
      <p:sp>
        <p:nvSpPr>
          <p:cNvPr id="8" name="日期占位符 3"/>
          <p:cNvSpPr>
            <a:spLocks noGrp="1"/>
          </p:cNvSpPr>
          <p:nvPr>
            <p:ph type="dt" sz="half" idx="10"/>
          </p:nvPr>
        </p:nvSpPr>
        <p:spPr>
          <a:xfrm>
            <a:off x="9334500" y="6356352"/>
            <a:ext cx="2743200" cy="365125"/>
          </a:xfrm>
        </p:spPr>
        <p:txBody>
          <a:bodyPr/>
          <a:lstStyle>
            <a:lvl1pPr>
              <a:defRPr/>
            </a:lvl1pPr>
          </a:lstStyle>
          <a:p>
            <a:pPr>
              <a:defRPr/>
            </a:pPr>
            <a:fld id="{EB9708C1-AF12-4401-9542-EF0C00F4FBF2}" type="datetime1">
              <a:rPr lang="zh-CN" altLang="en-US" smtClean="0"/>
              <a:t>2026/5/21</a:t>
            </a:fld>
            <a:endParaRPr lang="zh-CN" altLang="en-US"/>
          </a:p>
        </p:txBody>
      </p:sp>
      <p:sp>
        <p:nvSpPr>
          <p:cNvPr id="9" name="页脚占位符 4"/>
          <p:cNvSpPr>
            <a:spLocks noGrp="1"/>
          </p:cNvSpPr>
          <p:nvPr>
            <p:ph type="ftr" sz="quarter" idx="11"/>
          </p:nvPr>
        </p:nvSpPr>
        <p:spPr>
          <a:xfrm>
            <a:off x="584201" y="6321424"/>
            <a:ext cx="4114800" cy="365125"/>
          </a:xfrm>
        </p:spPr>
        <p:txBody>
          <a:bodyPr/>
          <a:lstStyle>
            <a:lvl1pPr>
              <a:defRPr/>
            </a:lvl1pPr>
          </a:lstStyle>
          <a:p>
            <a:pPr>
              <a:defRPr/>
            </a:pPr>
            <a:endParaRPr lang="zh-CN" altLang="en-US"/>
          </a:p>
        </p:txBody>
      </p:sp>
      <p:sp>
        <p:nvSpPr>
          <p:cNvPr id="11" name="灯片编号占位符 5"/>
          <p:cNvSpPr>
            <a:spLocks noGrp="1"/>
          </p:cNvSpPr>
          <p:nvPr>
            <p:ph type="sldNum" sz="quarter" idx="12"/>
          </p:nvPr>
        </p:nvSpPr>
        <p:spPr>
          <a:xfrm>
            <a:off x="5207001" y="6499224"/>
            <a:ext cx="2743200" cy="365125"/>
          </a:xfrm>
        </p:spPr>
        <p:txBody>
          <a:bodyPr/>
          <a:lstStyle>
            <a:lvl1pPr algn="ctr">
              <a:defRPr sz="1600" b="1">
                <a:solidFill>
                  <a:schemeClr val="bg1"/>
                </a:solidFill>
              </a:defRPr>
            </a:lvl1pPr>
          </a:lstStyle>
          <a:p>
            <a:pPr>
              <a:defRPr/>
            </a:pPr>
            <a:fld id="{21FEF645-6846-42A7-86F7-C200F7041709}" type="slidenum">
              <a:rPr lang="zh-CN" altLang="en-US" smtClean="0"/>
              <a:t>‹#›</a:t>
            </a:fld>
            <a:endParaRPr lang="zh-CN" altLang="en-US" dirty="0"/>
          </a:p>
        </p:txBody>
      </p:sp>
    </p:spTree>
    <p:extLst>
      <p:ext uri="{BB962C8B-B14F-4D97-AF65-F5344CB8AC3E}">
        <p14:creationId xmlns:p14="http://schemas.microsoft.com/office/powerpoint/2010/main" val="3198354129"/>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a:xfrm>
            <a:off x="9334500" y="6356352"/>
            <a:ext cx="2743200" cy="365125"/>
          </a:xfrm>
        </p:spPr>
        <p:txBody>
          <a:bodyPr/>
          <a:lstStyle>
            <a:lvl1pPr>
              <a:defRPr/>
            </a:lvl1pPr>
          </a:lstStyle>
          <a:p>
            <a:pPr>
              <a:defRPr/>
            </a:pPr>
            <a:fld id="{CEE6335D-977B-48C2-B199-5A1052A4A8A5}" type="datetime1">
              <a:rPr lang="zh-CN" altLang="en-US" smtClean="0"/>
              <a:t>2026/5/21</a:t>
            </a:fld>
            <a:endParaRPr lang="zh-CN" altLang="en-US"/>
          </a:p>
        </p:txBody>
      </p:sp>
      <p:sp>
        <p:nvSpPr>
          <p:cNvPr id="8" name="页脚占位符 4"/>
          <p:cNvSpPr>
            <a:spLocks noGrp="1"/>
          </p:cNvSpPr>
          <p:nvPr>
            <p:ph type="ftr" sz="quarter" idx="11"/>
          </p:nvPr>
        </p:nvSpPr>
        <p:spPr>
          <a:xfrm>
            <a:off x="584201" y="6321424"/>
            <a:ext cx="4114800" cy="365125"/>
          </a:xfrm>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a:xfrm>
            <a:off x="5207001" y="6499224"/>
            <a:ext cx="2743200" cy="365125"/>
          </a:xfrm>
        </p:spPr>
        <p:txBody>
          <a:bodyPr/>
          <a:lstStyle>
            <a:lvl1pPr algn="ctr">
              <a:defRPr sz="1600" b="1">
                <a:solidFill>
                  <a:schemeClr val="bg1"/>
                </a:solidFill>
              </a:defRPr>
            </a:lvl1pPr>
          </a:lstStyle>
          <a:p>
            <a:pPr>
              <a:defRPr/>
            </a:pPr>
            <a:fld id="{21FEF645-6846-42A7-86F7-C200F7041709}" type="slidenum">
              <a:rPr lang="zh-CN" altLang="en-US" smtClean="0"/>
              <a:t>‹#›</a:t>
            </a:fld>
            <a:endParaRPr lang="zh-CN" altLang="en-US" dirty="0"/>
          </a:p>
        </p:txBody>
      </p:sp>
    </p:spTree>
    <p:extLst>
      <p:ext uri="{BB962C8B-B14F-4D97-AF65-F5344CB8AC3E}">
        <p14:creationId xmlns:p14="http://schemas.microsoft.com/office/powerpoint/2010/main" val="79315744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3" y="365127"/>
            <a:ext cx="2628900"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3" y="365127"/>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a:xfrm>
            <a:off x="9334500" y="6356352"/>
            <a:ext cx="2743200" cy="365125"/>
          </a:xfrm>
        </p:spPr>
        <p:txBody>
          <a:bodyPr/>
          <a:lstStyle>
            <a:lvl1pPr>
              <a:defRPr/>
            </a:lvl1pPr>
          </a:lstStyle>
          <a:p>
            <a:pPr>
              <a:defRPr/>
            </a:pPr>
            <a:fld id="{54739F15-BC3D-45ED-933B-FDE0ED6FAB53}" type="datetime1">
              <a:rPr lang="zh-CN" altLang="en-US" smtClean="0"/>
              <a:t>2026/5/21</a:t>
            </a:fld>
            <a:endParaRPr lang="zh-CN" altLang="en-US"/>
          </a:p>
        </p:txBody>
      </p:sp>
      <p:sp>
        <p:nvSpPr>
          <p:cNvPr id="8" name="页脚占位符 4"/>
          <p:cNvSpPr>
            <a:spLocks noGrp="1"/>
          </p:cNvSpPr>
          <p:nvPr>
            <p:ph type="ftr" sz="quarter" idx="11"/>
          </p:nvPr>
        </p:nvSpPr>
        <p:spPr>
          <a:xfrm>
            <a:off x="584201" y="6321424"/>
            <a:ext cx="4114800" cy="365125"/>
          </a:xfrm>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a:xfrm>
            <a:off x="5207001" y="6499224"/>
            <a:ext cx="2743200" cy="365125"/>
          </a:xfrm>
        </p:spPr>
        <p:txBody>
          <a:bodyPr/>
          <a:lstStyle>
            <a:lvl1pPr algn="ctr">
              <a:defRPr sz="1600" b="1">
                <a:solidFill>
                  <a:schemeClr val="bg1"/>
                </a:solidFill>
              </a:defRPr>
            </a:lvl1pPr>
          </a:lstStyle>
          <a:p>
            <a:pPr>
              <a:defRPr/>
            </a:pPr>
            <a:fld id="{21FEF645-6846-42A7-86F7-C200F7041709}" type="slidenum">
              <a:rPr lang="zh-CN" altLang="en-US" smtClean="0"/>
              <a:t>‹#›</a:t>
            </a:fld>
            <a:endParaRPr lang="zh-CN" altLang="en-US" dirty="0"/>
          </a:p>
        </p:txBody>
      </p:sp>
    </p:spTree>
    <p:extLst>
      <p:ext uri="{BB962C8B-B14F-4D97-AF65-F5344CB8AC3E}">
        <p14:creationId xmlns:p14="http://schemas.microsoft.com/office/powerpoint/2010/main" val="410086057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fld id="{89DE4F7C-F585-4EE6-BDE8-2F8543648E6E}" type="datetime1">
              <a:rPr lang="zh-CN" altLang="en-US" smtClean="0"/>
              <a:t>2026/5/21</a:t>
            </a:fld>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13DB4616-CEE6-4BD1-B801-91249EA96291}" type="slidenum">
              <a:rPr lang="zh-CN" altLang="en-US"/>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p:txBody>
          <a:bodyPr/>
          <a:lstStyle>
            <a:lvl1pPr>
              <a:defRPr/>
            </a:lvl1pPr>
          </a:lstStyle>
          <a:p>
            <a:pPr>
              <a:defRPr/>
            </a:pPr>
            <a:fld id="{5FC8A66E-16AB-45D3-A2F3-BF1EBAE98239}" type="datetime1">
              <a:rPr lang="zh-CN" altLang="en-US" smtClean="0"/>
              <a:t>2026/5/21</a:t>
            </a:fld>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05FE4235-251D-4903-95A1-97F39DB07B33}" type="slidenum">
              <a:rPr lang="zh-CN" altLang="en-US"/>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p:txBody>
          <a:bodyPr/>
          <a:lstStyle>
            <a:lvl1pPr>
              <a:defRPr/>
            </a:lvl1pPr>
          </a:lstStyle>
          <a:p>
            <a:pPr>
              <a:defRPr/>
            </a:pPr>
            <a:fld id="{92AF4725-CD1B-423E-A207-C6F453AC4BA7}" type="datetime1">
              <a:rPr lang="zh-CN" altLang="en-US" smtClean="0"/>
              <a:t>2026/5/21</a:t>
            </a:fld>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pPr>
              <a:defRPr/>
            </a:pPr>
            <a:fld id="{7AECA350-1880-4867-9941-426C94A30D2F}" type="slidenum">
              <a:rPr lang="zh-CN" altLang="en-US"/>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p:txBody>
          <a:bodyPr/>
          <a:lstStyle>
            <a:lvl1pPr>
              <a:defRPr/>
            </a:lvl1pPr>
          </a:lstStyle>
          <a:p>
            <a:pPr>
              <a:defRPr/>
            </a:pPr>
            <a:fld id="{BDDA9AC6-2BC9-4975-B2AD-373D6B7E953F}" type="datetime1">
              <a:rPr lang="zh-CN" altLang="en-US" smtClean="0"/>
              <a:t>2026/5/21</a:t>
            </a:fld>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1CA38CAE-5517-4ECF-90A9-147B9BC874DC}" type="slidenum">
              <a:rPr lang="zh-CN" altLang="en-US"/>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B9EE5619-B299-479F-B05F-C984E7951A7D}" type="datetime1">
              <a:rPr lang="zh-CN" altLang="en-US" smtClean="0"/>
              <a:t>2026/5/21</a:t>
            </a:fld>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pPr>
              <a:defRPr/>
            </a:pPr>
            <a:fld id="{919391F1-AAFC-433B-9FEF-33E6D8B5E057}" type="slidenum">
              <a:rPr lang="zh-CN" altLang="en-US"/>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fld id="{A113FE04-895C-428D-A9C2-6749BAD632B3}" type="datetime1">
              <a:rPr lang="zh-CN" altLang="en-US" smtClean="0"/>
              <a:t>2026/5/21</a:t>
            </a:fld>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4AC774D1-45F9-4525-BDEA-ADAB29E09E38}" type="slidenum">
              <a:rPr lang="zh-CN" altLang="en-US"/>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fld id="{C7DB40BA-C6EF-44C5-8848-08D15017296C}" type="datetime1">
              <a:rPr lang="zh-CN" altLang="en-US" smtClean="0"/>
              <a:t>2026/5/21</a:t>
            </a:fld>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8F08E16A-112D-4EE1-BB45-9BC420B68EBA}" type="slidenum">
              <a:rPr lang="zh-CN" altLang="en-US"/>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61796"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defRPr sz="1400">
                <a:ea typeface="宋体" panose="02010600030101010101" pitchFamily="2" charset="-122"/>
              </a:defRPr>
            </a:lvl1pPr>
          </a:lstStyle>
          <a:p>
            <a:pPr>
              <a:defRPr/>
            </a:pPr>
            <a:fld id="{A90A3F69-6D0B-457E-9096-78058AC58883}" type="datetime1">
              <a:rPr lang="zh-CN" altLang="en-US" smtClean="0"/>
              <a:t>2026/5/21</a:t>
            </a:fld>
            <a:endParaRPr lang="en-US" altLang="zh-CN"/>
          </a:p>
        </p:txBody>
      </p:sp>
      <p:sp>
        <p:nvSpPr>
          <p:cNvPr id="161797"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a:defRPr sz="1400">
                <a:ea typeface="宋体" panose="02010600030101010101" pitchFamily="2" charset="-122"/>
              </a:defRPr>
            </a:lvl1pPr>
          </a:lstStyle>
          <a:p>
            <a:pPr>
              <a:defRPr/>
            </a:pPr>
            <a:endParaRPr lang="en-US" altLang="zh-CN"/>
          </a:p>
        </p:txBody>
      </p:sp>
      <p:sp>
        <p:nvSpPr>
          <p:cNvPr id="161798"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a:defRPr sz="1400">
                <a:ea typeface="宋体" panose="02010600030101010101" pitchFamily="2" charset="-122"/>
              </a:defRPr>
            </a:lvl1pPr>
          </a:lstStyle>
          <a:p>
            <a:pPr>
              <a:defRPr/>
            </a:pPr>
            <a:fld id="{510E05D9-802D-4FA5-9BFA-C6B24DC006A3}" type="slidenum">
              <a:rPr lang="zh-CN" altLang="en-US"/>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1"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838201" y="1825624"/>
            <a:ext cx="10515600" cy="435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1" y="6356351"/>
            <a:ext cx="2743200" cy="365125"/>
          </a:xfrm>
          <a:prstGeom prst="rect">
            <a:avLst/>
          </a:prstGeom>
        </p:spPr>
        <p:txBody>
          <a:bodyPr vert="horz" lIns="68580" tIns="34290" rIns="68580" bIns="3429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E528ACB0-CDB5-41B3-8AA7-D9BFA54E0F4B}" type="datetime1">
              <a:rPr lang="zh-CN" altLang="en-US" smtClean="0"/>
              <a:t>2026/5/21</a:t>
            </a:fld>
            <a:endParaRPr lang="zh-CN" altLang="en-US"/>
          </a:p>
        </p:txBody>
      </p:sp>
      <p:sp>
        <p:nvSpPr>
          <p:cNvPr id="5" name="页脚占位符 4"/>
          <p:cNvSpPr>
            <a:spLocks noGrp="1"/>
          </p:cNvSpPr>
          <p:nvPr>
            <p:ph type="ftr" sz="quarter" idx="3"/>
          </p:nvPr>
        </p:nvSpPr>
        <p:spPr>
          <a:xfrm>
            <a:off x="4038601" y="6356351"/>
            <a:ext cx="4114800" cy="365125"/>
          </a:xfrm>
          <a:prstGeom prst="rect">
            <a:avLst/>
          </a:prstGeom>
        </p:spPr>
        <p:txBody>
          <a:bodyPr vert="horz" lIns="68580" tIns="34290" rIns="68580" bIns="3429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1" y="6356351"/>
            <a:ext cx="2743200" cy="365125"/>
          </a:xfrm>
          <a:prstGeom prst="rect">
            <a:avLst/>
          </a:prstGeom>
        </p:spPr>
        <p:txBody>
          <a:bodyPr vert="horz" wrap="square" lIns="68580" tIns="34290" rIns="68580" bIns="34290" numCol="1" anchor="ctr" anchorCtr="0" compatLnSpc="1"/>
          <a:lstStyle>
            <a:lvl1pPr algn="r" eaLnBrk="1" hangingPunct="1">
              <a:defRPr sz="1200">
                <a:solidFill>
                  <a:srgbClr val="898989"/>
                </a:solidFill>
              </a:defRPr>
            </a:lvl1pPr>
          </a:lstStyle>
          <a:p>
            <a:pPr>
              <a:defRPr/>
            </a:pPr>
            <a:fld id="{1C7E2100-9FB6-423B-92F0-E204CA9CA4C1}" type="slidenum">
              <a:rPr lang="zh-CN" altLang="en-US"/>
              <a:t>‹#›</a:t>
            </a:fld>
            <a:endParaRPr lang="zh-CN" altLang="en-US"/>
          </a:p>
        </p:txBody>
      </p:sp>
    </p:spTree>
    <p:extLst>
      <p:ext uri="{BB962C8B-B14F-4D97-AF65-F5344CB8AC3E}">
        <p14:creationId xmlns:p14="http://schemas.microsoft.com/office/powerpoint/2010/main" val="33682745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177"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354"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531"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709"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589" indent="-228589" algn="l" rtl="0" eaLnBrk="0" fontAlgn="base" hangingPunct="0">
        <a:lnSpc>
          <a:spcPct val="90000"/>
        </a:lnSpc>
        <a:spcBef>
          <a:spcPts val="1001"/>
        </a:spcBef>
        <a:spcAft>
          <a:spcPct val="0"/>
        </a:spcAft>
        <a:buFont typeface="Arial" panose="020B0604020202020204" pitchFamily="34" charset="0"/>
        <a:buChar char="•"/>
        <a:defRPr sz="2800" kern="1200">
          <a:solidFill>
            <a:schemeClr val="tx1"/>
          </a:solidFill>
          <a:latin typeface="+mn-lt"/>
          <a:ea typeface="+mn-ea"/>
          <a:cs typeface="+mn-cs"/>
        </a:defRPr>
      </a:lvl1pPr>
      <a:lvl2pPr marL="685767" indent="-228589"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43" indent="-228589"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21" indent="-228589"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298" indent="-228589"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476" indent="-228589" algn="l" defTabSz="91435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007" indent="-228589" algn="l" defTabSz="91435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zh-CN"/>
      </a:defPPr>
      <a:lvl1pPr marL="0" algn="l" defTabSz="914354" rtl="0" eaLnBrk="1" latinLnBrk="0" hangingPunct="1">
        <a:defRPr sz="1867" kern="1200">
          <a:solidFill>
            <a:schemeClr val="tx1"/>
          </a:solidFill>
          <a:latin typeface="+mn-lt"/>
          <a:ea typeface="+mn-ea"/>
          <a:cs typeface="+mn-cs"/>
        </a:defRPr>
      </a:lvl1pPr>
      <a:lvl2pPr marL="457177" algn="l" defTabSz="914354" rtl="0" eaLnBrk="1" latinLnBrk="0" hangingPunct="1">
        <a:defRPr sz="1867" kern="1200">
          <a:solidFill>
            <a:schemeClr val="tx1"/>
          </a:solidFill>
          <a:latin typeface="+mn-lt"/>
          <a:ea typeface="+mn-ea"/>
          <a:cs typeface="+mn-cs"/>
        </a:defRPr>
      </a:lvl2pPr>
      <a:lvl3pPr marL="914354" algn="l" defTabSz="914354" rtl="0" eaLnBrk="1" latinLnBrk="0" hangingPunct="1">
        <a:defRPr sz="1867" kern="1200">
          <a:solidFill>
            <a:schemeClr val="tx1"/>
          </a:solidFill>
          <a:latin typeface="+mn-lt"/>
          <a:ea typeface="+mn-ea"/>
          <a:cs typeface="+mn-cs"/>
        </a:defRPr>
      </a:lvl3pPr>
      <a:lvl4pPr marL="1371531" algn="l" defTabSz="914354" rtl="0" eaLnBrk="1" latinLnBrk="0" hangingPunct="1">
        <a:defRPr sz="1867" kern="1200">
          <a:solidFill>
            <a:schemeClr val="tx1"/>
          </a:solidFill>
          <a:latin typeface="+mn-lt"/>
          <a:ea typeface="+mn-ea"/>
          <a:cs typeface="+mn-cs"/>
        </a:defRPr>
      </a:lvl4pPr>
      <a:lvl5pPr marL="1828709" algn="l" defTabSz="914354" rtl="0" eaLnBrk="1" latinLnBrk="0" hangingPunct="1">
        <a:defRPr sz="1867" kern="1200">
          <a:solidFill>
            <a:schemeClr val="tx1"/>
          </a:solidFill>
          <a:latin typeface="+mn-lt"/>
          <a:ea typeface="+mn-ea"/>
          <a:cs typeface="+mn-cs"/>
        </a:defRPr>
      </a:lvl5pPr>
      <a:lvl6pPr marL="2285886" algn="l" defTabSz="914354" rtl="0" eaLnBrk="1" latinLnBrk="0" hangingPunct="1">
        <a:defRPr sz="1867" kern="1200">
          <a:solidFill>
            <a:schemeClr val="tx1"/>
          </a:solidFill>
          <a:latin typeface="+mn-lt"/>
          <a:ea typeface="+mn-ea"/>
          <a:cs typeface="+mn-cs"/>
        </a:defRPr>
      </a:lvl6pPr>
      <a:lvl7pPr marL="2743063" algn="l" defTabSz="914354" rtl="0" eaLnBrk="1" latinLnBrk="0" hangingPunct="1">
        <a:defRPr sz="1867" kern="1200">
          <a:solidFill>
            <a:schemeClr val="tx1"/>
          </a:solidFill>
          <a:latin typeface="+mn-lt"/>
          <a:ea typeface="+mn-ea"/>
          <a:cs typeface="+mn-cs"/>
        </a:defRPr>
      </a:lvl7pPr>
      <a:lvl8pPr marL="3200240" algn="l" defTabSz="914354" rtl="0" eaLnBrk="1" latinLnBrk="0" hangingPunct="1">
        <a:defRPr sz="1867" kern="1200">
          <a:solidFill>
            <a:schemeClr val="tx1"/>
          </a:solidFill>
          <a:latin typeface="+mn-lt"/>
          <a:ea typeface="+mn-ea"/>
          <a:cs typeface="+mn-cs"/>
        </a:defRPr>
      </a:lvl8pPr>
      <a:lvl9pPr marL="3657417" algn="l" defTabSz="914354"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9.e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jpeg"/><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3.jpe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6.e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3.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2.xml"/><Relationship Id="rId7"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2.jpe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2.emf"/></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notesSlide" Target="../notesSlides/notesSlide24.xml"/><Relationship Id="rId7" Type="http://schemas.openxmlformats.org/officeDocument/2006/relationships/oleObject" Target="../embeddings/oleObject4.bin"/><Relationship Id="rId12" Type="http://schemas.openxmlformats.org/officeDocument/2006/relationships/image" Target="../media/image39.emf"/><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40.png"/><Relationship Id="rId11" Type="http://schemas.openxmlformats.org/officeDocument/2006/relationships/oleObject" Target="../embeddings/oleObject6.bin"/><Relationship Id="rId5" Type="http://schemas.openxmlformats.org/officeDocument/2006/relationships/image" Target="../media/image3.jpeg"/><Relationship Id="rId10" Type="http://schemas.openxmlformats.org/officeDocument/2006/relationships/image" Target="../media/image38.emf"/><Relationship Id="rId4" Type="http://schemas.openxmlformats.org/officeDocument/2006/relationships/image" Target="../media/image2.jpeg"/><Relationship Id="rId9"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088632" y="2267241"/>
            <a:ext cx="7912645" cy="1038860"/>
          </a:xfrm>
          <a:prstGeom prst="rect">
            <a:avLst/>
          </a:prstGeom>
        </p:spPr>
        <p:txBody>
          <a:bodyPr wrap="square">
            <a:spAutoFit/>
          </a:bodyPr>
          <a:lstStyle/>
          <a:p>
            <a:pPr algn="ctr">
              <a:lnSpc>
                <a:spcPct val="110000"/>
              </a:lnSpc>
              <a:buClr>
                <a:schemeClr val="accent1"/>
              </a:buClr>
              <a:buSzPct val="100000"/>
              <a:buFont typeface="Wingdings" panose="05000000000000000000" pitchFamily="2" charset="2"/>
              <a:buNone/>
              <a:defRPr/>
            </a:pPr>
            <a:r>
              <a:rPr lang="zh-CN" sz="5600" b="1" dirty="0">
                <a:solidFill>
                  <a:schemeClr val="bg1"/>
                </a:solidFill>
                <a:latin typeface="黑体" panose="02010609060101010101" pitchFamily="2" charset="-122"/>
                <a:ea typeface="黑体" panose="02010609060101010101" pitchFamily="2" charset="-122"/>
              </a:rPr>
              <a:t>射流除</a:t>
            </a:r>
            <a:endParaRPr lang="zh-CN" sz="5600" dirty="0">
              <a:solidFill>
                <a:schemeClr val="bg1"/>
              </a:solidFill>
            </a:endParaRPr>
          </a:p>
        </p:txBody>
      </p:sp>
      <p:pic>
        <p:nvPicPr>
          <p:cNvPr id="10" name="图片 9" descr="ustcblue"/>
          <p:cNvPicPr>
            <a:picLocks noChangeAspect="1"/>
          </p:cNvPicPr>
          <p:nvPr/>
        </p:nvPicPr>
        <p:blipFill>
          <a:blip r:embed="rId3"/>
          <a:stretch>
            <a:fillRect/>
          </a:stretch>
        </p:blipFill>
        <p:spPr>
          <a:xfrm>
            <a:off x="5364984" y="1137031"/>
            <a:ext cx="1414145" cy="1454150"/>
          </a:xfrm>
          <a:prstGeom prst="rect">
            <a:avLst/>
          </a:prstGeom>
        </p:spPr>
      </p:pic>
      <p:sp>
        <p:nvSpPr>
          <p:cNvPr id="31" name="任意多边形: 形状 30">
            <a:extLst>
              <a:ext uri="{FF2B5EF4-FFF2-40B4-BE49-F238E27FC236}">
                <a16:creationId xmlns:a16="http://schemas.microsoft.com/office/drawing/2014/main" id="{87C727E6-EB08-42FD-9107-323674195089}"/>
              </a:ext>
            </a:extLst>
          </p:cNvPr>
          <p:cNvSpPr/>
          <p:nvPr/>
        </p:nvSpPr>
        <p:spPr bwMode="auto">
          <a:xfrm>
            <a:off x="2817" y="1851817"/>
            <a:ext cx="12192000" cy="3017343"/>
          </a:xfrm>
          <a:custGeom>
            <a:avLst/>
            <a:gdLst>
              <a:gd name="connsiteX0" fmla="*/ 0 w 12218035"/>
              <a:gd name="connsiteY0" fmla="*/ 0 h 2865755"/>
              <a:gd name="connsiteX1" fmla="*/ 5316929 w 12218035"/>
              <a:gd name="connsiteY1" fmla="*/ 0 h 2865755"/>
              <a:gd name="connsiteX2" fmla="*/ 6109017 w 12218035"/>
              <a:gd name="connsiteY2" fmla="*/ 792088 h 2865755"/>
              <a:gd name="connsiteX3" fmla="*/ 6901105 w 12218035"/>
              <a:gd name="connsiteY3" fmla="*/ 0 h 2865755"/>
              <a:gd name="connsiteX4" fmla="*/ 12218035 w 12218035"/>
              <a:gd name="connsiteY4" fmla="*/ 0 h 2865755"/>
              <a:gd name="connsiteX5" fmla="*/ 12218035 w 12218035"/>
              <a:gd name="connsiteY5" fmla="*/ 2865755 h 2865755"/>
              <a:gd name="connsiteX6" fmla="*/ 0 w 12218035"/>
              <a:gd name="connsiteY6" fmla="*/ 2865755 h 2865755"/>
              <a:gd name="connsiteX7" fmla="*/ 0 w 12218035"/>
              <a:gd name="connsiteY7" fmla="*/ 0 h 28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8035" h="2865755">
                <a:moveTo>
                  <a:pt x="0" y="0"/>
                </a:moveTo>
                <a:lnTo>
                  <a:pt x="5316929" y="0"/>
                </a:lnTo>
                <a:cubicBezTo>
                  <a:pt x="5316929" y="437458"/>
                  <a:pt x="5671559" y="792088"/>
                  <a:pt x="6109017" y="792088"/>
                </a:cubicBezTo>
                <a:cubicBezTo>
                  <a:pt x="6546475" y="792088"/>
                  <a:pt x="6901105" y="437458"/>
                  <a:pt x="6901105" y="0"/>
                </a:cubicBezTo>
                <a:lnTo>
                  <a:pt x="12218035" y="0"/>
                </a:lnTo>
                <a:lnTo>
                  <a:pt x="12218035" y="2865755"/>
                </a:lnTo>
                <a:lnTo>
                  <a:pt x="0" y="2865755"/>
                </a:lnTo>
                <a:lnTo>
                  <a:pt x="0" y="0"/>
                </a:lnTo>
                <a:close/>
              </a:path>
            </a:pathLst>
          </a:custGeom>
          <a:solidFill>
            <a:srgbClr val="004D94"/>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noAutofit/>
          </a:bodyPr>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6" name="文本框 5">
            <a:extLst>
              <a:ext uri="{FF2B5EF4-FFF2-40B4-BE49-F238E27FC236}">
                <a16:creationId xmlns:a16="http://schemas.microsoft.com/office/drawing/2014/main" id="{81AF96C1-46C9-419E-9E15-FCF8D84D7971}"/>
              </a:ext>
            </a:extLst>
          </p:cNvPr>
          <p:cNvSpPr txBox="1"/>
          <p:nvPr/>
        </p:nvSpPr>
        <p:spPr>
          <a:xfrm>
            <a:off x="1242167" y="2700936"/>
            <a:ext cx="9764613" cy="1446550"/>
          </a:xfrm>
          <a:prstGeom prst="rect">
            <a:avLst/>
          </a:prstGeom>
          <a:noFill/>
        </p:spPr>
        <p:txBody>
          <a:bodyPr wrap="square" rtlCol="0">
            <a:spAutoFit/>
          </a:bodyPr>
          <a:lstStyle/>
          <a:p>
            <a:pPr algn="ctr"/>
            <a:r>
              <a:rPr lang="en-US" altLang="zh-CN" sz="4400" b="1" dirty="0">
                <a:solidFill>
                  <a:schemeClr val="bg1"/>
                </a:solidFill>
                <a:latin typeface="Times New Roman" panose="02020603050405020304" pitchFamily="18" charset="0"/>
                <a:ea typeface="楷体" panose="02010609060101010101" pitchFamily="49" charset="-122"/>
                <a:cs typeface="Times New Roman" panose="02020603050405020304" pitchFamily="18" charset="0"/>
              </a:rPr>
              <a:t>18650</a:t>
            </a:r>
            <a:r>
              <a:rPr lang="zh-CN" altLang="en-US" sz="4400" b="1" dirty="0">
                <a:solidFill>
                  <a:schemeClr val="bg1"/>
                </a:solidFill>
                <a:latin typeface="楷体" panose="02010609060101010101" pitchFamily="49" charset="-122"/>
                <a:ea typeface="楷体" panose="02010609060101010101" pitchFamily="49" charset="-122"/>
              </a:rPr>
              <a:t>型钠离子电池热失控的细水雾</a:t>
            </a:r>
            <a:endParaRPr lang="en-US" altLang="zh-CN" sz="4400" b="1" dirty="0">
              <a:solidFill>
                <a:schemeClr val="bg1"/>
              </a:solidFill>
              <a:latin typeface="楷体" panose="02010609060101010101" pitchFamily="49" charset="-122"/>
              <a:ea typeface="楷体" panose="02010609060101010101" pitchFamily="49" charset="-122"/>
            </a:endParaRPr>
          </a:p>
          <a:p>
            <a:pPr algn="ctr"/>
            <a:r>
              <a:rPr lang="zh-CN" altLang="en-US" sz="4400" b="1" dirty="0">
                <a:solidFill>
                  <a:schemeClr val="bg1"/>
                </a:solidFill>
                <a:latin typeface="楷体" panose="02010609060101010101" pitchFamily="49" charset="-122"/>
                <a:ea typeface="楷体" panose="02010609060101010101" pitchFamily="49" charset="-122"/>
              </a:rPr>
              <a:t>抑制机理及策略研究</a:t>
            </a:r>
          </a:p>
        </p:txBody>
      </p:sp>
      <p:sp>
        <p:nvSpPr>
          <p:cNvPr id="2" name="文本框 1">
            <a:extLst>
              <a:ext uri="{FF2B5EF4-FFF2-40B4-BE49-F238E27FC236}">
                <a16:creationId xmlns:a16="http://schemas.microsoft.com/office/drawing/2014/main" id="{C32766FC-DCFA-4D5E-AB49-C8DF22C1DDE4}"/>
              </a:ext>
            </a:extLst>
          </p:cNvPr>
          <p:cNvSpPr txBox="1"/>
          <p:nvPr/>
        </p:nvSpPr>
        <p:spPr>
          <a:xfrm>
            <a:off x="4859000" y="4893283"/>
            <a:ext cx="2202747" cy="400110"/>
          </a:xfrm>
          <a:prstGeom prst="rect">
            <a:avLst/>
          </a:prstGeom>
          <a:noFill/>
        </p:spPr>
        <p:txBody>
          <a:bodyPr wrap="square" rtlCol="0">
            <a:spAutoFit/>
          </a:bodyPr>
          <a:lstStyle/>
          <a:p>
            <a:pPr algn="ctr"/>
            <a:r>
              <a:rPr lang="zh-CN" altLang="en-US" sz="2000" dirty="0"/>
              <a:t>汇报人：陶瑞卿</a:t>
            </a:r>
          </a:p>
        </p:txBody>
      </p:sp>
      <p:sp>
        <p:nvSpPr>
          <p:cNvPr id="3" name="文本框 2">
            <a:extLst>
              <a:ext uri="{FF2B5EF4-FFF2-40B4-BE49-F238E27FC236}">
                <a16:creationId xmlns:a16="http://schemas.microsoft.com/office/drawing/2014/main" id="{60E08DEC-C11B-438F-A42C-5087AF77878E}"/>
              </a:ext>
            </a:extLst>
          </p:cNvPr>
          <p:cNvSpPr txBox="1"/>
          <p:nvPr/>
        </p:nvSpPr>
        <p:spPr>
          <a:xfrm>
            <a:off x="5152116" y="6321872"/>
            <a:ext cx="1931500" cy="338554"/>
          </a:xfrm>
          <a:prstGeom prst="rect">
            <a:avLst/>
          </a:prstGeom>
          <a:noFill/>
        </p:spPr>
        <p:txBody>
          <a:bodyPr wrap="square" rtlCol="0">
            <a:spAutoFit/>
          </a:bodyPr>
          <a:lstStyle/>
          <a:p>
            <a:pPr algn="ctr"/>
            <a:r>
              <a:rPr lang="en-US" altLang="zh-CN" sz="1600" dirty="0"/>
              <a:t>2026</a:t>
            </a:r>
            <a:r>
              <a:rPr lang="zh-CN" altLang="en-US" sz="1600" dirty="0"/>
              <a:t>年</a:t>
            </a:r>
            <a:r>
              <a:rPr lang="en-US" altLang="zh-CN" sz="1600" dirty="0"/>
              <a:t>5</a:t>
            </a:r>
            <a:r>
              <a:rPr lang="zh-CN" altLang="en-US" sz="1600" dirty="0"/>
              <a:t>月</a:t>
            </a:r>
            <a:r>
              <a:rPr lang="en-US" altLang="zh-CN" sz="1600" dirty="0"/>
              <a:t>23</a:t>
            </a:r>
            <a:r>
              <a:rPr lang="zh-CN" altLang="en-US" sz="1600" dirty="0"/>
              <a:t>日</a:t>
            </a:r>
          </a:p>
        </p:txBody>
      </p:sp>
      <p:sp>
        <p:nvSpPr>
          <p:cNvPr id="9" name="文本框 8">
            <a:extLst>
              <a:ext uri="{FF2B5EF4-FFF2-40B4-BE49-F238E27FC236}">
                <a16:creationId xmlns:a16="http://schemas.microsoft.com/office/drawing/2014/main" id="{8A224B00-BD00-468F-8782-A304272270D6}"/>
              </a:ext>
            </a:extLst>
          </p:cNvPr>
          <p:cNvSpPr txBox="1"/>
          <p:nvPr/>
        </p:nvSpPr>
        <p:spPr>
          <a:xfrm>
            <a:off x="4612651" y="5335701"/>
            <a:ext cx="2727913" cy="400110"/>
          </a:xfrm>
          <a:prstGeom prst="rect">
            <a:avLst/>
          </a:prstGeom>
          <a:noFill/>
        </p:spPr>
        <p:txBody>
          <a:bodyPr wrap="square" rtlCol="0">
            <a:spAutoFit/>
          </a:bodyPr>
          <a:lstStyle/>
          <a:p>
            <a:pPr algn="ctr"/>
            <a:r>
              <a:rPr lang="zh-CN" altLang="en-US" sz="2000" dirty="0"/>
              <a:t>导师：王喜世教授</a:t>
            </a:r>
          </a:p>
        </p:txBody>
      </p:sp>
      <p:sp>
        <p:nvSpPr>
          <p:cNvPr id="11" name="文本框 10">
            <a:extLst>
              <a:ext uri="{FF2B5EF4-FFF2-40B4-BE49-F238E27FC236}">
                <a16:creationId xmlns:a16="http://schemas.microsoft.com/office/drawing/2014/main" id="{E18C0129-1958-4EA1-8477-B597C2DFC5E3}"/>
              </a:ext>
            </a:extLst>
          </p:cNvPr>
          <p:cNvSpPr txBox="1"/>
          <p:nvPr/>
        </p:nvSpPr>
        <p:spPr>
          <a:xfrm>
            <a:off x="3807945" y="5897639"/>
            <a:ext cx="4624851" cy="369332"/>
          </a:xfrm>
          <a:prstGeom prst="rect">
            <a:avLst/>
          </a:prstGeom>
          <a:noFill/>
        </p:spPr>
        <p:txBody>
          <a:bodyPr wrap="square" rtlCol="0">
            <a:spAutoFit/>
          </a:bodyPr>
          <a:lstStyle/>
          <a:p>
            <a:pPr algn="ctr"/>
            <a:r>
              <a:rPr lang="zh-CN" altLang="en-US" dirty="0">
                <a:latin typeface="楷体" panose="02010609060101010101" pitchFamily="49" charset="-122"/>
                <a:ea typeface="楷体" panose="02010609060101010101" pitchFamily="49" charset="-122"/>
              </a:rPr>
              <a:t>中国科学技术大学火灾安全全国重点实验室</a:t>
            </a:r>
          </a:p>
        </p:txBody>
      </p:sp>
    </p:spTree>
  </p:cSld>
  <p:clrMapOvr>
    <a:masterClrMapping/>
  </p:clrMapOvr>
  <mc:AlternateContent xmlns:mc="http://schemas.openxmlformats.org/markup-compatibility/2006" xmlns:p14="http://schemas.microsoft.com/office/powerpoint/2010/main">
    <mc:Choice Requires="p14">
      <p:transition spd="slow" p14:dur="2000" advTm="5654"/>
    </mc:Choice>
    <mc:Fallback xmlns="">
      <p:transition spd="slow" advTm="565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ustcblue">
            <a:extLst>
              <a:ext uri="{FF2B5EF4-FFF2-40B4-BE49-F238E27FC236}">
                <a16:creationId xmlns:a16="http://schemas.microsoft.com/office/drawing/2014/main" id="{D6ABCD4D-EEFC-4141-9823-BD36F14B27BB}"/>
              </a:ext>
            </a:extLst>
          </p:cNvPr>
          <p:cNvPicPr>
            <a:picLocks noChangeAspect="1"/>
          </p:cNvPicPr>
          <p:nvPr/>
        </p:nvPicPr>
        <p:blipFill>
          <a:blip r:embed="rId3"/>
          <a:stretch>
            <a:fillRect/>
          </a:stretch>
        </p:blipFill>
        <p:spPr>
          <a:xfrm>
            <a:off x="8797458" y="176132"/>
            <a:ext cx="674607" cy="693691"/>
          </a:xfrm>
          <a:prstGeom prst="rect">
            <a:avLst/>
          </a:prstGeom>
        </p:spPr>
      </p:pic>
      <p:pic>
        <p:nvPicPr>
          <p:cNvPr id="20" name="图片 19" descr="ustcnameblue">
            <a:extLst>
              <a:ext uri="{FF2B5EF4-FFF2-40B4-BE49-F238E27FC236}">
                <a16:creationId xmlns:a16="http://schemas.microsoft.com/office/drawing/2014/main" id="{4C6CFC33-33C5-43C9-A988-0673A8FEB5C7}"/>
              </a:ext>
            </a:extLst>
          </p:cNvPr>
          <p:cNvPicPr>
            <a:picLocks noChangeAspect="1"/>
          </p:cNvPicPr>
          <p:nvPr/>
        </p:nvPicPr>
        <p:blipFill>
          <a:blip r:embed="rId4"/>
          <a:stretch>
            <a:fillRect/>
          </a:stretch>
        </p:blipFill>
        <p:spPr>
          <a:xfrm>
            <a:off x="9584303" y="351815"/>
            <a:ext cx="2424726" cy="363893"/>
          </a:xfrm>
          <a:prstGeom prst="rect">
            <a:avLst/>
          </a:prstGeom>
        </p:spPr>
      </p:pic>
      <p:cxnSp>
        <p:nvCxnSpPr>
          <p:cNvPr id="5" name="直接连接符 4">
            <a:extLst>
              <a:ext uri="{FF2B5EF4-FFF2-40B4-BE49-F238E27FC236}">
                <a16:creationId xmlns:a16="http://schemas.microsoft.com/office/drawing/2014/main" id="{4DBB7901-591B-47A8-A14A-2094D9A77805}"/>
              </a:ext>
            </a:extLst>
          </p:cNvPr>
          <p:cNvCxnSpPr/>
          <p:nvPr/>
        </p:nvCxnSpPr>
        <p:spPr bwMode="auto">
          <a:xfrm>
            <a:off x="0" y="1023938"/>
            <a:ext cx="12192000" cy="0"/>
          </a:xfrm>
          <a:prstGeom prst="line">
            <a:avLst/>
          </a:prstGeom>
          <a:gradFill rotWithShape="1">
            <a:gsLst>
              <a:gs pos="0">
                <a:schemeClr val="accent1"/>
              </a:gs>
              <a:gs pos="50000">
                <a:schemeClr val="bg1"/>
              </a:gs>
              <a:gs pos="100000">
                <a:schemeClr val="accent1"/>
              </a:gs>
            </a:gsLst>
            <a:lin ang="5400000" scaled="1"/>
          </a:gradFill>
          <a:ln w="31750" cap="flat" cmpd="sng" algn="ctr">
            <a:solidFill>
              <a:srgbClr val="004D94"/>
            </a:solidFill>
            <a:prstDash val="solid"/>
            <a:round/>
            <a:headEnd type="none" w="med" len="med"/>
            <a:tailEnd type="none" w="med" len="med"/>
          </a:ln>
          <a:effectLst>
            <a:prstShdw prst="shdw11">
              <a:schemeClr val="bg2">
                <a:alpha val="50000"/>
              </a:schemeClr>
            </a:prstShdw>
          </a:effectLst>
        </p:spPr>
      </p:cxnSp>
      <p:sp>
        <p:nvSpPr>
          <p:cNvPr id="8" name="矩形 7">
            <a:extLst>
              <a:ext uri="{FF2B5EF4-FFF2-40B4-BE49-F238E27FC236}">
                <a16:creationId xmlns:a16="http://schemas.microsoft.com/office/drawing/2014/main" id="{F1B2B3EB-3DD3-47FC-BE8D-666FB8D1D1AC}"/>
              </a:ext>
            </a:extLst>
          </p:cNvPr>
          <p:cNvSpPr/>
          <p:nvPr/>
        </p:nvSpPr>
        <p:spPr bwMode="auto">
          <a:xfrm>
            <a:off x="119336" y="176132"/>
            <a:ext cx="8568952" cy="707886"/>
          </a:xfrm>
          <a:prstGeom prst="rect">
            <a:avLst/>
          </a:prstGeom>
          <a:solidFill>
            <a:srgbClr val="004D94"/>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spAutoFit/>
          </a:bodyPr>
          <a:lstStyle/>
          <a:p>
            <a:pPr marL="0" marR="0" indent="0" algn="l" defTabSz="914400" rtl="0" eaLnBrk="1" fontAlgn="base" latinLnBrk="0" hangingPunct="1">
              <a:lnSpc>
                <a:spcPct val="100000"/>
              </a:lnSpc>
              <a:spcBef>
                <a:spcPct val="0"/>
              </a:spcBef>
              <a:spcAft>
                <a:spcPct val="0"/>
              </a:spcAft>
              <a:buClrTx/>
              <a:buSzTx/>
              <a:buFontTx/>
              <a:buNone/>
            </a:pPr>
            <a:r>
              <a:rPr lang="en-US" altLang="zh-CN" sz="4000" dirty="0">
                <a:solidFill>
                  <a:schemeClr val="bg1"/>
                </a:solidFill>
                <a:latin typeface="微软雅黑" panose="020B0503020204020204" pitchFamily="34" charset="-122"/>
                <a:ea typeface="微软雅黑" panose="020B0503020204020204" pitchFamily="34" charset="-122"/>
              </a:rPr>
              <a:t>2.</a:t>
            </a:r>
            <a:r>
              <a:rPr lang="zh-CN" altLang="en-US" sz="4000" dirty="0">
                <a:solidFill>
                  <a:schemeClr val="bg1"/>
                </a:solidFill>
                <a:latin typeface="微软雅黑" panose="020B0503020204020204" pitchFamily="34" charset="-122"/>
                <a:ea typeface="微软雅黑" panose="020B0503020204020204" pitchFamily="34" charset="-122"/>
              </a:rPr>
              <a:t>实验装置</a:t>
            </a:r>
            <a:endParaRPr kumimoji="0" lang="zh-CN" altLang="en-US" sz="40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p:txBody>
      </p:sp>
      <p:sp>
        <p:nvSpPr>
          <p:cNvPr id="17" name="文本框 16">
            <a:extLst>
              <a:ext uri="{FF2B5EF4-FFF2-40B4-BE49-F238E27FC236}">
                <a16:creationId xmlns:a16="http://schemas.microsoft.com/office/drawing/2014/main" id="{11A5BC9D-A97B-43D9-98D4-1CF2AA82FB4F}"/>
              </a:ext>
            </a:extLst>
          </p:cNvPr>
          <p:cNvSpPr txBox="1"/>
          <p:nvPr/>
        </p:nvSpPr>
        <p:spPr>
          <a:xfrm>
            <a:off x="335360" y="1436509"/>
            <a:ext cx="2764544" cy="523220"/>
          </a:xfrm>
          <a:prstGeom prst="rect">
            <a:avLst/>
          </a:prstGeom>
          <a:noFill/>
        </p:spPr>
        <p:txBody>
          <a:bodyPr wrap="square" rtlCol="0">
            <a:spAutoFit/>
          </a:bodyPr>
          <a:lstStyle/>
          <a:p>
            <a:pPr marL="285750" indent="-285750">
              <a:buFont typeface="Wingdings" panose="05000000000000000000" pitchFamily="2" charset="2"/>
              <a:buChar char="l"/>
            </a:pPr>
            <a:r>
              <a:rPr lang="zh-CN" altLang="en-US" sz="2800" b="1" dirty="0">
                <a:solidFill>
                  <a:srgbClr val="004D94"/>
                </a:solidFill>
                <a:latin typeface="微软雅黑" panose="020B0503020204020204" pitchFamily="34" charset="-122"/>
                <a:ea typeface="微软雅黑" panose="020B0503020204020204" pitchFamily="34" charset="-122"/>
              </a:rPr>
              <a:t>实验整体装置</a:t>
            </a:r>
            <a:endParaRPr lang="zh-CN" altLang="en-US" sz="2400" dirty="0">
              <a:solidFill>
                <a:srgbClr val="004D94"/>
              </a:solidFill>
            </a:endParaRPr>
          </a:p>
        </p:txBody>
      </p:sp>
      <p:sp>
        <p:nvSpPr>
          <p:cNvPr id="13" name="灯片编号占位符 10">
            <a:extLst>
              <a:ext uri="{FF2B5EF4-FFF2-40B4-BE49-F238E27FC236}">
                <a16:creationId xmlns:a16="http://schemas.microsoft.com/office/drawing/2014/main" id="{DE384B9C-72C6-4A39-B1A7-64116BBC109F}"/>
              </a:ext>
            </a:extLst>
          </p:cNvPr>
          <p:cNvSpPr>
            <a:spLocks noGrp="1"/>
          </p:cNvSpPr>
          <p:nvPr>
            <p:ph type="sldNum" sz="quarter" idx="12"/>
          </p:nvPr>
        </p:nvSpPr>
        <p:spPr>
          <a:xfrm>
            <a:off x="9374266" y="6506185"/>
            <a:ext cx="2844800" cy="476250"/>
          </a:xfrm>
        </p:spPr>
        <p:txBody>
          <a:bodyPr/>
          <a:lstStyle/>
          <a:p>
            <a:fld id="{FC7FC69B-AEE6-46BE-877D-BA9E44FDA740}" type="slidenum">
              <a:rPr lang="zh-CN" altLang="en-US" smtClean="0"/>
              <a:t>9</a:t>
            </a:fld>
            <a:endParaRPr lang="zh-CN" altLang="en-US" dirty="0"/>
          </a:p>
        </p:txBody>
      </p:sp>
      <p:sp>
        <p:nvSpPr>
          <p:cNvPr id="14" name="文本框 13">
            <a:extLst>
              <a:ext uri="{FF2B5EF4-FFF2-40B4-BE49-F238E27FC236}">
                <a16:creationId xmlns:a16="http://schemas.microsoft.com/office/drawing/2014/main" id="{596311F2-F6A2-43A6-8E40-6CF8B20E93E9}"/>
              </a:ext>
            </a:extLst>
          </p:cNvPr>
          <p:cNvSpPr txBox="1"/>
          <p:nvPr/>
        </p:nvSpPr>
        <p:spPr>
          <a:xfrm>
            <a:off x="5923744" y="1432834"/>
            <a:ext cx="2764544" cy="523220"/>
          </a:xfrm>
          <a:prstGeom prst="rect">
            <a:avLst/>
          </a:prstGeom>
          <a:noFill/>
        </p:spPr>
        <p:txBody>
          <a:bodyPr wrap="square" rtlCol="0">
            <a:spAutoFit/>
          </a:bodyPr>
          <a:lstStyle/>
          <a:p>
            <a:pPr marL="285750" indent="-285750">
              <a:buFont typeface="Wingdings" panose="05000000000000000000" pitchFamily="2" charset="2"/>
              <a:buChar char="l"/>
            </a:pPr>
            <a:r>
              <a:rPr lang="zh-CN" altLang="en-US" sz="2800" b="1" dirty="0">
                <a:solidFill>
                  <a:srgbClr val="004D94"/>
                </a:solidFill>
                <a:latin typeface="微软雅黑" panose="020B0503020204020204" pitchFamily="34" charset="-122"/>
                <a:ea typeface="微软雅黑" panose="020B0503020204020204" pitchFamily="34" charset="-122"/>
              </a:rPr>
              <a:t>电加热装置</a:t>
            </a:r>
            <a:endParaRPr lang="zh-CN" altLang="en-US" sz="2400" dirty="0">
              <a:solidFill>
                <a:srgbClr val="004D94"/>
              </a:solidFill>
            </a:endParaRPr>
          </a:p>
        </p:txBody>
      </p:sp>
      <p:pic>
        <p:nvPicPr>
          <p:cNvPr id="15" name="图片 14" descr="图示&#10;&#10;AI 生成的内容可能不正确。">
            <a:extLst>
              <a:ext uri="{FF2B5EF4-FFF2-40B4-BE49-F238E27FC236}">
                <a16:creationId xmlns:a16="http://schemas.microsoft.com/office/drawing/2014/main" id="{39675951-0546-4B80-AC23-3BA00AEFD27A}"/>
              </a:ext>
            </a:extLst>
          </p:cNvPr>
          <p:cNvPicPr/>
          <p:nvPr/>
        </p:nvPicPr>
        <p:blipFill>
          <a:blip r:embed="rId5"/>
          <a:stretch>
            <a:fillRect/>
          </a:stretch>
        </p:blipFill>
        <p:spPr>
          <a:xfrm>
            <a:off x="79670" y="2372299"/>
            <a:ext cx="5600922" cy="3168352"/>
          </a:xfrm>
          <a:prstGeom prst="rect">
            <a:avLst/>
          </a:prstGeom>
        </p:spPr>
      </p:pic>
      <p:pic>
        <p:nvPicPr>
          <p:cNvPr id="19" name="图片 18">
            <a:extLst>
              <a:ext uri="{FF2B5EF4-FFF2-40B4-BE49-F238E27FC236}">
                <a16:creationId xmlns:a16="http://schemas.microsoft.com/office/drawing/2014/main" id="{409589FB-D546-4384-AAED-D6EF63E404B5}"/>
              </a:ext>
            </a:extLst>
          </p:cNvPr>
          <p:cNvPicPr/>
          <p:nvPr/>
        </p:nvPicPr>
        <p:blipFill rotWithShape="1">
          <a:blip r:embed="rId6"/>
          <a:srcRect l="2021" t="8548"/>
          <a:stretch/>
        </p:blipFill>
        <p:spPr bwMode="auto">
          <a:xfrm>
            <a:off x="5850560" y="2708937"/>
            <a:ext cx="6368506" cy="2991062"/>
          </a:xfrm>
          <a:prstGeom prst="rect">
            <a:avLst/>
          </a:prstGeom>
          <a:ln>
            <a:noFill/>
          </a:ln>
          <a:extLst>
            <a:ext uri="{53640926-AAD7-44D8-BBD7-CCE9431645EC}">
              <a14:shadowObscured xmlns:a14="http://schemas.microsoft.com/office/drawing/2010/main"/>
            </a:ext>
          </a:extLst>
        </p:spPr>
      </p:pic>
      <p:cxnSp>
        <p:nvCxnSpPr>
          <p:cNvPr id="3" name="直接连接符 2">
            <a:extLst>
              <a:ext uri="{FF2B5EF4-FFF2-40B4-BE49-F238E27FC236}">
                <a16:creationId xmlns:a16="http://schemas.microsoft.com/office/drawing/2014/main" id="{FFB18CBE-1B9E-4BF6-B070-90E72917F0CE}"/>
              </a:ext>
            </a:extLst>
          </p:cNvPr>
          <p:cNvCxnSpPr>
            <a:cxnSpLocks/>
          </p:cNvCxnSpPr>
          <p:nvPr/>
        </p:nvCxnSpPr>
        <p:spPr bwMode="auto">
          <a:xfrm>
            <a:off x="5747102" y="1959729"/>
            <a:ext cx="32467" cy="4320480"/>
          </a:xfrm>
          <a:prstGeom prst="line">
            <a:avLst/>
          </a:prstGeom>
          <a:ln w="28575">
            <a:solidFill>
              <a:schemeClr val="tx1"/>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5595059"/>
      </p:ext>
    </p:extLst>
  </p:cSld>
  <p:clrMapOvr>
    <a:masterClrMapping/>
  </p:clrMapOvr>
  <p:transition spd="med" advTm="39168">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ustcblue">
            <a:extLst>
              <a:ext uri="{FF2B5EF4-FFF2-40B4-BE49-F238E27FC236}">
                <a16:creationId xmlns:a16="http://schemas.microsoft.com/office/drawing/2014/main" id="{D6ABCD4D-EEFC-4141-9823-BD36F14B27BB}"/>
              </a:ext>
            </a:extLst>
          </p:cNvPr>
          <p:cNvPicPr>
            <a:picLocks noChangeAspect="1"/>
          </p:cNvPicPr>
          <p:nvPr/>
        </p:nvPicPr>
        <p:blipFill>
          <a:blip r:embed="rId3"/>
          <a:stretch>
            <a:fillRect/>
          </a:stretch>
        </p:blipFill>
        <p:spPr>
          <a:xfrm>
            <a:off x="8797458" y="176132"/>
            <a:ext cx="674607" cy="693691"/>
          </a:xfrm>
          <a:prstGeom prst="rect">
            <a:avLst/>
          </a:prstGeom>
        </p:spPr>
      </p:pic>
      <p:pic>
        <p:nvPicPr>
          <p:cNvPr id="20" name="图片 19" descr="ustcnameblue">
            <a:extLst>
              <a:ext uri="{FF2B5EF4-FFF2-40B4-BE49-F238E27FC236}">
                <a16:creationId xmlns:a16="http://schemas.microsoft.com/office/drawing/2014/main" id="{4C6CFC33-33C5-43C9-A988-0673A8FEB5C7}"/>
              </a:ext>
            </a:extLst>
          </p:cNvPr>
          <p:cNvPicPr>
            <a:picLocks noChangeAspect="1"/>
          </p:cNvPicPr>
          <p:nvPr/>
        </p:nvPicPr>
        <p:blipFill>
          <a:blip r:embed="rId4"/>
          <a:stretch>
            <a:fillRect/>
          </a:stretch>
        </p:blipFill>
        <p:spPr>
          <a:xfrm>
            <a:off x="9584303" y="351815"/>
            <a:ext cx="2424726" cy="363893"/>
          </a:xfrm>
          <a:prstGeom prst="rect">
            <a:avLst/>
          </a:prstGeom>
        </p:spPr>
      </p:pic>
      <p:cxnSp>
        <p:nvCxnSpPr>
          <p:cNvPr id="5" name="直接连接符 4">
            <a:extLst>
              <a:ext uri="{FF2B5EF4-FFF2-40B4-BE49-F238E27FC236}">
                <a16:creationId xmlns:a16="http://schemas.microsoft.com/office/drawing/2014/main" id="{4DBB7901-591B-47A8-A14A-2094D9A77805}"/>
              </a:ext>
            </a:extLst>
          </p:cNvPr>
          <p:cNvCxnSpPr/>
          <p:nvPr/>
        </p:nvCxnSpPr>
        <p:spPr bwMode="auto">
          <a:xfrm>
            <a:off x="0" y="1023938"/>
            <a:ext cx="12192000" cy="0"/>
          </a:xfrm>
          <a:prstGeom prst="line">
            <a:avLst/>
          </a:prstGeom>
          <a:gradFill rotWithShape="1">
            <a:gsLst>
              <a:gs pos="0">
                <a:schemeClr val="accent1"/>
              </a:gs>
              <a:gs pos="50000">
                <a:schemeClr val="bg1"/>
              </a:gs>
              <a:gs pos="100000">
                <a:schemeClr val="accent1"/>
              </a:gs>
            </a:gsLst>
            <a:lin ang="5400000" scaled="1"/>
          </a:gradFill>
          <a:ln w="31750" cap="flat" cmpd="sng" algn="ctr">
            <a:solidFill>
              <a:srgbClr val="004D94"/>
            </a:solidFill>
            <a:prstDash val="solid"/>
            <a:round/>
            <a:headEnd type="none" w="med" len="med"/>
            <a:tailEnd type="none" w="med" len="med"/>
          </a:ln>
          <a:effectLst>
            <a:prstShdw prst="shdw11">
              <a:schemeClr val="bg2">
                <a:alpha val="50000"/>
              </a:schemeClr>
            </a:prstShdw>
          </a:effectLst>
        </p:spPr>
      </p:cxnSp>
      <p:sp>
        <p:nvSpPr>
          <p:cNvPr id="8" name="矩形 7">
            <a:extLst>
              <a:ext uri="{FF2B5EF4-FFF2-40B4-BE49-F238E27FC236}">
                <a16:creationId xmlns:a16="http://schemas.microsoft.com/office/drawing/2014/main" id="{F1B2B3EB-3DD3-47FC-BE8D-666FB8D1D1AC}"/>
              </a:ext>
            </a:extLst>
          </p:cNvPr>
          <p:cNvSpPr/>
          <p:nvPr/>
        </p:nvSpPr>
        <p:spPr bwMode="auto">
          <a:xfrm>
            <a:off x="119336" y="176132"/>
            <a:ext cx="8568952" cy="707886"/>
          </a:xfrm>
          <a:prstGeom prst="rect">
            <a:avLst/>
          </a:prstGeom>
          <a:solidFill>
            <a:srgbClr val="004D94"/>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spAutoFit/>
          </a:bodyPr>
          <a:lstStyle/>
          <a:p>
            <a:pPr marL="0" marR="0" indent="0" algn="l" defTabSz="914400" rtl="0" eaLnBrk="1" fontAlgn="base" latinLnBrk="0" hangingPunct="1">
              <a:lnSpc>
                <a:spcPct val="100000"/>
              </a:lnSpc>
              <a:spcBef>
                <a:spcPct val="0"/>
              </a:spcBef>
              <a:spcAft>
                <a:spcPct val="0"/>
              </a:spcAft>
              <a:buClrTx/>
              <a:buSzTx/>
              <a:buFontTx/>
              <a:buNone/>
            </a:pPr>
            <a:r>
              <a:rPr lang="en-US" altLang="zh-CN" sz="4000" dirty="0">
                <a:solidFill>
                  <a:schemeClr val="bg1"/>
                </a:solidFill>
                <a:latin typeface="微软雅黑" panose="020B0503020204020204" pitchFamily="34" charset="-122"/>
                <a:ea typeface="微软雅黑" panose="020B0503020204020204" pitchFamily="34" charset="-122"/>
              </a:rPr>
              <a:t>2.</a:t>
            </a:r>
            <a:r>
              <a:rPr lang="zh-CN" altLang="en-US" sz="4000" dirty="0">
                <a:solidFill>
                  <a:schemeClr val="bg1"/>
                </a:solidFill>
                <a:latin typeface="微软雅黑" panose="020B0503020204020204" pitchFamily="34" charset="-122"/>
                <a:ea typeface="微软雅黑" panose="020B0503020204020204" pitchFamily="34" charset="-122"/>
              </a:rPr>
              <a:t>实验装置</a:t>
            </a:r>
            <a:endParaRPr kumimoji="0" lang="zh-CN" altLang="en-US" sz="40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p:txBody>
      </p:sp>
      <p:sp>
        <p:nvSpPr>
          <p:cNvPr id="13" name="灯片编号占位符 10">
            <a:extLst>
              <a:ext uri="{FF2B5EF4-FFF2-40B4-BE49-F238E27FC236}">
                <a16:creationId xmlns:a16="http://schemas.microsoft.com/office/drawing/2014/main" id="{DE384B9C-72C6-4A39-B1A7-64116BBC109F}"/>
              </a:ext>
            </a:extLst>
          </p:cNvPr>
          <p:cNvSpPr>
            <a:spLocks noGrp="1"/>
          </p:cNvSpPr>
          <p:nvPr>
            <p:ph type="sldNum" sz="quarter" idx="12"/>
          </p:nvPr>
        </p:nvSpPr>
        <p:spPr>
          <a:xfrm>
            <a:off x="9374266" y="6506185"/>
            <a:ext cx="2844800" cy="476250"/>
          </a:xfrm>
        </p:spPr>
        <p:txBody>
          <a:bodyPr/>
          <a:lstStyle/>
          <a:p>
            <a:fld id="{FC7FC69B-AEE6-46BE-877D-BA9E44FDA740}" type="slidenum">
              <a:rPr lang="zh-CN" altLang="en-US" smtClean="0"/>
              <a:t>10</a:t>
            </a:fld>
            <a:endParaRPr lang="zh-CN" altLang="en-US" dirty="0"/>
          </a:p>
        </p:txBody>
      </p:sp>
      <p:sp>
        <p:nvSpPr>
          <p:cNvPr id="14" name="文本框 13">
            <a:extLst>
              <a:ext uri="{FF2B5EF4-FFF2-40B4-BE49-F238E27FC236}">
                <a16:creationId xmlns:a16="http://schemas.microsoft.com/office/drawing/2014/main" id="{596311F2-F6A2-43A6-8E40-6CF8B20E93E9}"/>
              </a:ext>
            </a:extLst>
          </p:cNvPr>
          <p:cNvSpPr txBox="1"/>
          <p:nvPr/>
        </p:nvSpPr>
        <p:spPr>
          <a:xfrm>
            <a:off x="335360" y="1177614"/>
            <a:ext cx="2764544" cy="523220"/>
          </a:xfrm>
          <a:prstGeom prst="rect">
            <a:avLst/>
          </a:prstGeom>
          <a:noFill/>
        </p:spPr>
        <p:txBody>
          <a:bodyPr wrap="square" rtlCol="0">
            <a:spAutoFit/>
          </a:bodyPr>
          <a:lstStyle/>
          <a:p>
            <a:pPr marL="285750" indent="-285750">
              <a:buFont typeface="Wingdings" panose="05000000000000000000" pitchFamily="2" charset="2"/>
              <a:buChar char="l"/>
            </a:pPr>
            <a:r>
              <a:rPr lang="zh-CN" altLang="en-US" sz="2800" b="1" dirty="0">
                <a:solidFill>
                  <a:srgbClr val="004D94"/>
                </a:solidFill>
                <a:latin typeface="微软雅黑" panose="020B0503020204020204" pitchFamily="34" charset="-122"/>
                <a:ea typeface="微软雅黑" panose="020B0503020204020204" pitchFamily="34" charset="-122"/>
              </a:rPr>
              <a:t>雾场测量装置</a:t>
            </a:r>
            <a:endParaRPr lang="zh-CN" altLang="en-US" sz="2400" dirty="0">
              <a:solidFill>
                <a:srgbClr val="004D94"/>
              </a:solidFill>
            </a:endParaRPr>
          </a:p>
        </p:txBody>
      </p:sp>
      <p:pic>
        <p:nvPicPr>
          <p:cNvPr id="4" name="图片 3">
            <a:extLst>
              <a:ext uri="{FF2B5EF4-FFF2-40B4-BE49-F238E27FC236}">
                <a16:creationId xmlns:a16="http://schemas.microsoft.com/office/drawing/2014/main" id="{C2A90F6B-0C51-4089-9E56-E3C90CF98A79}"/>
              </a:ext>
            </a:extLst>
          </p:cNvPr>
          <p:cNvPicPr>
            <a:picLocks noChangeAspect="1"/>
          </p:cNvPicPr>
          <p:nvPr/>
        </p:nvPicPr>
        <p:blipFill>
          <a:blip r:embed="rId5"/>
          <a:stretch>
            <a:fillRect/>
          </a:stretch>
        </p:blipFill>
        <p:spPr>
          <a:xfrm>
            <a:off x="347820" y="1995143"/>
            <a:ext cx="6432980" cy="2867714"/>
          </a:xfrm>
          <a:prstGeom prst="rect">
            <a:avLst/>
          </a:prstGeom>
        </p:spPr>
      </p:pic>
      <p:sp>
        <p:nvSpPr>
          <p:cNvPr id="7" name="文本框 6">
            <a:extLst>
              <a:ext uri="{FF2B5EF4-FFF2-40B4-BE49-F238E27FC236}">
                <a16:creationId xmlns:a16="http://schemas.microsoft.com/office/drawing/2014/main" id="{4B3D9311-AA37-40A5-BDC7-0F271870648A}"/>
              </a:ext>
            </a:extLst>
          </p:cNvPr>
          <p:cNvSpPr txBox="1"/>
          <p:nvPr/>
        </p:nvSpPr>
        <p:spPr>
          <a:xfrm>
            <a:off x="1907560" y="5202624"/>
            <a:ext cx="3527400" cy="400110"/>
          </a:xfrm>
          <a:prstGeom prst="rect">
            <a:avLst/>
          </a:prstGeom>
          <a:noFill/>
        </p:spPr>
        <p:txBody>
          <a:bodyPr wrap="square" rtlCol="0">
            <a:spAutoFit/>
          </a:bodyPr>
          <a:lstStyle/>
          <a:p>
            <a:r>
              <a:rPr lang="en-US" altLang="zh-CN" sz="2000" b="1" dirty="0" err="1"/>
              <a:t>LaVision</a:t>
            </a:r>
            <a:r>
              <a:rPr lang="en-US" altLang="zh-CN" sz="2000" b="1" dirty="0"/>
              <a:t> </a:t>
            </a:r>
            <a:r>
              <a:rPr lang="zh-CN" altLang="en-US" sz="2000" b="1" dirty="0"/>
              <a:t>激光流场诊断系统</a:t>
            </a:r>
          </a:p>
        </p:txBody>
      </p:sp>
      <p:pic>
        <p:nvPicPr>
          <p:cNvPr id="10" name="图片 9">
            <a:extLst>
              <a:ext uri="{FF2B5EF4-FFF2-40B4-BE49-F238E27FC236}">
                <a16:creationId xmlns:a16="http://schemas.microsoft.com/office/drawing/2014/main" id="{C099BB6B-E10E-44FA-926E-DC04892B84ED}"/>
              </a:ext>
            </a:extLst>
          </p:cNvPr>
          <p:cNvPicPr>
            <a:picLocks noChangeAspect="1"/>
          </p:cNvPicPr>
          <p:nvPr/>
        </p:nvPicPr>
        <p:blipFill rotWithShape="1">
          <a:blip r:embed="rId6"/>
          <a:srcRect r="-126" b="-1682"/>
          <a:stretch/>
        </p:blipFill>
        <p:spPr>
          <a:xfrm>
            <a:off x="6817982" y="1100332"/>
            <a:ext cx="5112567" cy="2811446"/>
          </a:xfrm>
          <a:prstGeom prst="rect">
            <a:avLst/>
          </a:prstGeom>
        </p:spPr>
      </p:pic>
      <p:pic>
        <p:nvPicPr>
          <p:cNvPr id="12" name="图片 11">
            <a:extLst>
              <a:ext uri="{FF2B5EF4-FFF2-40B4-BE49-F238E27FC236}">
                <a16:creationId xmlns:a16="http://schemas.microsoft.com/office/drawing/2014/main" id="{907879B9-68FC-47ED-9B54-447995BBE23C}"/>
              </a:ext>
            </a:extLst>
          </p:cNvPr>
          <p:cNvPicPr>
            <a:picLocks noChangeAspect="1"/>
          </p:cNvPicPr>
          <p:nvPr/>
        </p:nvPicPr>
        <p:blipFill>
          <a:blip r:embed="rId7"/>
          <a:stretch>
            <a:fillRect/>
          </a:stretch>
        </p:blipFill>
        <p:spPr>
          <a:xfrm>
            <a:off x="7275211" y="4030382"/>
            <a:ext cx="4393708" cy="2744595"/>
          </a:xfrm>
          <a:prstGeom prst="rect">
            <a:avLst/>
          </a:prstGeom>
        </p:spPr>
      </p:pic>
    </p:spTree>
    <p:extLst>
      <p:ext uri="{BB962C8B-B14F-4D97-AF65-F5344CB8AC3E}">
        <p14:creationId xmlns:p14="http://schemas.microsoft.com/office/powerpoint/2010/main" val="1834597254"/>
      </p:ext>
    </p:extLst>
  </p:cSld>
  <p:clrMapOvr>
    <a:masterClrMapping/>
  </p:clrMapOvr>
  <p:transition spd="med" advTm="39168">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ustcblue">
            <a:extLst>
              <a:ext uri="{FF2B5EF4-FFF2-40B4-BE49-F238E27FC236}">
                <a16:creationId xmlns:a16="http://schemas.microsoft.com/office/drawing/2014/main" id="{D6ABCD4D-EEFC-4141-9823-BD36F14B27BB}"/>
              </a:ext>
            </a:extLst>
          </p:cNvPr>
          <p:cNvPicPr>
            <a:picLocks noChangeAspect="1"/>
          </p:cNvPicPr>
          <p:nvPr/>
        </p:nvPicPr>
        <p:blipFill>
          <a:blip r:embed="rId3"/>
          <a:stretch>
            <a:fillRect/>
          </a:stretch>
        </p:blipFill>
        <p:spPr>
          <a:xfrm>
            <a:off x="8797458" y="176132"/>
            <a:ext cx="674607" cy="693691"/>
          </a:xfrm>
          <a:prstGeom prst="rect">
            <a:avLst/>
          </a:prstGeom>
        </p:spPr>
      </p:pic>
      <p:pic>
        <p:nvPicPr>
          <p:cNvPr id="20" name="图片 19" descr="ustcnameblue">
            <a:extLst>
              <a:ext uri="{FF2B5EF4-FFF2-40B4-BE49-F238E27FC236}">
                <a16:creationId xmlns:a16="http://schemas.microsoft.com/office/drawing/2014/main" id="{4C6CFC33-33C5-43C9-A988-0673A8FEB5C7}"/>
              </a:ext>
            </a:extLst>
          </p:cNvPr>
          <p:cNvPicPr>
            <a:picLocks noChangeAspect="1"/>
          </p:cNvPicPr>
          <p:nvPr/>
        </p:nvPicPr>
        <p:blipFill>
          <a:blip r:embed="rId4"/>
          <a:stretch>
            <a:fillRect/>
          </a:stretch>
        </p:blipFill>
        <p:spPr>
          <a:xfrm>
            <a:off x="9584303" y="351815"/>
            <a:ext cx="2424726" cy="363893"/>
          </a:xfrm>
          <a:prstGeom prst="rect">
            <a:avLst/>
          </a:prstGeom>
        </p:spPr>
      </p:pic>
      <p:cxnSp>
        <p:nvCxnSpPr>
          <p:cNvPr id="5" name="直接连接符 4">
            <a:extLst>
              <a:ext uri="{FF2B5EF4-FFF2-40B4-BE49-F238E27FC236}">
                <a16:creationId xmlns:a16="http://schemas.microsoft.com/office/drawing/2014/main" id="{4DBB7901-591B-47A8-A14A-2094D9A77805}"/>
              </a:ext>
            </a:extLst>
          </p:cNvPr>
          <p:cNvCxnSpPr/>
          <p:nvPr/>
        </p:nvCxnSpPr>
        <p:spPr bwMode="auto">
          <a:xfrm>
            <a:off x="0" y="1023938"/>
            <a:ext cx="12192000" cy="0"/>
          </a:xfrm>
          <a:prstGeom prst="line">
            <a:avLst/>
          </a:prstGeom>
          <a:gradFill rotWithShape="1">
            <a:gsLst>
              <a:gs pos="0">
                <a:schemeClr val="accent1"/>
              </a:gs>
              <a:gs pos="50000">
                <a:schemeClr val="bg1"/>
              </a:gs>
              <a:gs pos="100000">
                <a:schemeClr val="accent1"/>
              </a:gs>
            </a:gsLst>
            <a:lin ang="5400000" scaled="1"/>
          </a:gradFill>
          <a:ln w="31750" cap="flat" cmpd="sng" algn="ctr">
            <a:solidFill>
              <a:srgbClr val="004D94"/>
            </a:solidFill>
            <a:prstDash val="solid"/>
            <a:round/>
            <a:headEnd type="none" w="med" len="med"/>
            <a:tailEnd type="none" w="med" len="med"/>
          </a:ln>
          <a:effectLst>
            <a:prstShdw prst="shdw11">
              <a:schemeClr val="bg2">
                <a:alpha val="50000"/>
              </a:schemeClr>
            </a:prstShdw>
          </a:effectLst>
        </p:spPr>
      </p:cxnSp>
      <p:sp>
        <p:nvSpPr>
          <p:cNvPr id="8" name="矩形 7">
            <a:extLst>
              <a:ext uri="{FF2B5EF4-FFF2-40B4-BE49-F238E27FC236}">
                <a16:creationId xmlns:a16="http://schemas.microsoft.com/office/drawing/2014/main" id="{F1B2B3EB-3DD3-47FC-BE8D-666FB8D1D1AC}"/>
              </a:ext>
            </a:extLst>
          </p:cNvPr>
          <p:cNvSpPr/>
          <p:nvPr/>
        </p:nvSpPr>
        <p:spPr bwMode="auto">
          <a:xfrm>
            <a:off x="119336" y="176132"/>
            <a:ext cx="8568952" cy="707886"/>
          </a:xfrm>
          <a:prstGeom prst="rect">
            <a:avLst/>
          </a:prstGeom>
          <a:solidFill>
            <a:srgbClr val="004D94"/>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spAutoFit/>
          </a:bodyPr>
          <a:lstStyle/>
          <a:p>
            <a:pPr marL="0" marR="0" indent="0" algn="l" defTabSz="914400" rtl="0" eaLnBrk="1" fontAlgn="base" latinLnBrk="0" hangingPunct="1">
              <a:lnSpc>
                <a:spcPct val="100000"/>
              </a:lnSpc>
              <a:spcBef>
                <a:spcPct val="0"/>
              </a:spcBef>
              <a:spcAft>
                <a:spcPct val="0"/>
              </a:spcAft>
              <a:buClrTx/>
              <a:buSzTx/>
              <a:buFontTx/>
              <a:buNone/>
            </a:pPr>
            <a:r>
              <a:rPr lang="en-US" altLang="zh-CN" sz="4000" dirty="0">
                <a:solidFill>
                  <a:schemeClr val="bg1"/>
                </a:solidFill>
                <a:latin typeface="微软雅黑" panose="020B0503020204020204" pitchFamily="34" charset="-122"/>
                <a:ea typeface="微软雅黑" panose="020B0503020204020204" pitchFamily="34" charset="-122"/>
              </a:rPr>
              <a:t>2.</a:t>
            </a:r>
            <a:r>
              <a:rPr lang="zh-CN" altLang="en-US" sz="4000" dirty="0">
                <a:solidFill>
                  <a:schemeClr val="bg1"/>
                </a:solidFill>
                <a:latin typeface="微软雅黑" panose="020B0503020204020204" pitchFamily="34" charset="-122"/>
                <a:ea typeface="微软雅黑" panose="020B0503020204020204" pitchFamily="34" charset="-122"/>
              </a:rPr>
              <a:t>工况设置</a:t>
            </a:r>
            <a:endParaRPr kumimoji="0" lang="zh-CN" altLang="en-US" sz="40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p:txBody>
      </p:sp>
      <p:sp>
        <p:nvSpPr>
          <p:cNvPr id="13" name="灯片编号占位符 10">
            <a:extLst>
              <a:ext uri="{FF2B5EF4-FFF2-40B4-BE49-F238E27FC236}">
                <a16:creationId xmlns:a16="http://schemas.microsoft.com/office/drawing/2014/main" id="{DE384B9C-72C6-4A39-B1A7-64116BBC109F}"/>
              </a:ext>
            </a:extLst>
          </p:cNvPr>
          <p:cNvSpPr>
            <a:spLocks noGrp="1"/>
          </p:cNvSpPr>
          <p:nvPr>
            <p:ph type="sldNum" sz="quarter" idx="12"/>
          </p:nvPr>
        </p:nvSpPr>
        <p:spPr>
          <a:xfrm>
            <a:off x="9374266" y="6506185"/>
            <a:ext cx="2844800" cy="476250"/>
          </a:xfrm>
        </p:spPr>
        <p:txBody>
          <a:bodyPr/>
          <a:lstStyle/>
          <a:p>
            <a:fld id="{FC7FC69B-AEE6-46BE-877D-BA9E44FDA740}" type="slidenum">
              <a:rPr lang="zh-CN" altLang="en-US" smtClean="0"/>
              <a:t>11</a:t>
            </a:fld>
            <a:endParaRPr lang="zh-CN" altLang="en-US" dirty="0"/>
          </a:p>
        </p:txBody>
      </p:sp>
      <p:sp>
        <p:nvSpPr>
          <p:cNvPr id="14" name="文本框 13">
            <a:extLst>
              <a:ext uri="{FF2B5EF4-FFF2-40B4-BE49-F238E27FC236}">
                <a16:creationId xmlns:a16="http://schemas.microsoft.com/office/drawing/2014/main" id="{596311F2-F6A2-43A6-8E40-6CF8B20E93E9}"/>
              </a:ext>
            </a:extLst>
          </p:cNvPr>
          <p:cNvSpPr txBox="1"/>
          <p:nvPr/>
        </p:nvSpPr>
        <p:spPr>
          <a:xfrm>
            <a:off x="126976" y="1208775"/>
            <a:ext cx="6545088" cy="523220"/>
          </a:xfrm>
          <a:prstGeom prst="rect">
            <a:avLst/>
          </a:prstGeom>
          <a:noFill/>
        </p:spPr>
        <p:txBody>
          <a:bodyPr wrap="square" rtlCol="0">
            <a:spAutoFit/>
          </a:bodyPr>
          <a:lstStyle/>
          <a:p>
            <a:pPr marL="285750" indent="-285750">
              <a:buFont typeface="Wingdings" panose="05000000000000000000" pitchFamily="2" charset="2"/>
              <a:buChar char="l"/>
            </a:pPr>
            <a:r>
              <a:rPr lang="zh-CN" altLang="en-US" sz="2800" b="1" dirty="0">
                <a:solidFill>
                  <a:srgbClr val="004D94"/>
                </a:solidFill>
                <a:latin typeface="微软雅黑" panose="020B0503020204020204" pitchFamily="34" charset="-122"/>
                <a:ea typeface="微软雅黑" panose="020B0503020204020204" pitchFamily="34" charset="-122"/>
              </a:rPr>
              <a:t>实验外部加热条件和细水雾施加工况</a:t>
            </a:r>
            <a:endParaRPr lang="zh-CN" altLang="en-US" sz="2400" dirty="0">
              <a:solidFill>
                <a:srgbClr val="004D94"/>
              </a:solidFill>
            </a:endParaRPr>
          </a:p>
        </p:txBody>
      </p:sp>
      <p:sp>
        <p:nvSpPr>
          <p:cNvPr id="10" name="文本框 9">
            <a:extLst>
              <a:ext uri="{FF2B5EF4-FFF2-40B4-BE49-F238E27FC236}">
                <a16:creationId xmlns:a16="http://schemas.microsoft.com/office/drawing/2014/main" id="{451B898E-6741-4C31-9D77-494F659D9012}"/>
              </a:ext>
            </a:extLst>
          </p:cNvPr>
          <p:cNvSpPr txBox="1"/>
          <p:nvPr/>
        </p:nvSpPr>
        <p:spPr>
          <a:xfrm>
            <a:off x="7167809" y="1191956"/>
            <a:ext cx="2304256" cy="523220"/>
          </a:xfrm>
          <a:prstGeom prst="rect">
            <a:avLst/>
          </a:prstGeom>
          <a:noFill/>
        </p:spPr>
        <p:txBody>
          <a:bodyPr wrap="square" rtlCol="0">
            <a:spAutoFit/>
          </a:bodyPr>
          <a:lstStyle/>
          <a:p>
            <a:pPr marL="285750" indent="-285750">
              <a:buFont typeface="Wingdings" panose="05000000000000000000" pitchFamily="2" charset="2"/>
              <a:buChar char="l"/>
            </a:pPr>
            <a:r>
              <a:rPr lang="zh-CN" altLang="en-US" sz="2800" b="1" dirty="0">
                <a:solidFill>
                  <a:srgbClr val="004D94"/>
                </a:solidFill>
                <a:latin typeface="微软雅黑" panose="020B0503020204020204" pitchFamily="34" charset="-122"/>
                <a:ea typeface="微软雅黑" panose="020B0503020204020204" pitchFamily="34" charset="-122"/>
              </a:rPr>
              <a:t>细水雾参数</a:t>
            </a:r>
            <a:endParaRPr lang="zh-CN" altLang="en-US" sz="2400" dirty="0">
              <a:solidFill>
                <a:srgbClr val="004D94"/>
              </a:solidFill>
            </a:endParaRPr>
          </a:p>
        </p:txBody>
      </p:sp>
      <p:graphicFrame>
        <p:nvGraphicFramePr>
          <p:cNvPr id="3" name="表格 3">
            <a:extLst>
              <a:ext uri="{FF2B5EF4-FFF2-40B4-BE49-F238E27FC236}">
                <a16:creationId xmlns:a16="http://schemas.microsoft.com/office/drawing/2014/main" id="{6BFDF78D-0E9D-4BF2-B745-1140E32FED66}"/>
              </a:ext>
            </a:extLst>
          </p:cNvPr>
          <p:cNvGraphicFramePr>
            <a:graphicFrameLocks noGrp="1"/>
          </p:cNvGraphicFramePr>
          <p:nvPr>
            <p:extLst>
              <p:ext uri="{D42A27DB-BD31-4B8C-83A1-F6EECF244321}">
                <p14:modId xmlns:p14="http://schemas.microsoft.com/office/powerpoint/2010/main" val="916669353"/>
              </p:ext>
            </p:extLst>
          </p:nvPr>
        </p:nvGraphicFramePr>
        <p:xfrm>
          <a:off x="7653929" y="2018703"/>
          <a:ext cx="4352962" cy="3441040"/>
        </p:xfrm>
        <a:graphic>
          <a:graphicData uri="http://schemas.openxmlformats.org/drawingml/2006/table">
            <a:tbl>
              <a:tblPr firstRow="1" bandRow="1">
                <a:tableStyleId>{5C22544A-7EE6-4342-B048-85BDC9FD1C3A}</a:tableStyleId>
              </a:tblPr>
              <a:tblGrid>
                <a:gridCol w="2988601">
                  <a:extLst>
                    <a:ext uri="{9D8B030D-6E8A-4147-A177-3AD203B41FA5}">
                      <a16:colId xmlns:a16="http://schemas.microsoft.com/office/drawing/2014/main" val="838848279"/>
                    </a:ext>
                  </a:extLst>
                </a:gridCol>
                <a:gridCol w="1364361">
                  <a:extLst>
                    <a:ext uri="{9D8B030D-6E8A-4147-A177-3AD203B41FA5}">
                      <a16:colId xmlns:a16="http://schemas.microsoft.com/office/drawing/2014/main" val="2918590194"/>
                    </a:ext>
                  </a:extLst>
                </a:gridCol>
              </a:tblGrid>
              <a:tr h="560192">
                <a:tc>
                  <a:txBody>
                    <a:bodyPr/>
                    <a:lstStyle/>
                    <a:p>
                      <a:pPr algn="ctr">
                        <a:lnSpc>
                          <a:spcPct val="150000"/>
                        </a:lnSpc>
                      </a:pPr>
                      <a:r>
                        <a:rPr lang="zh-CN" altLang="en-US" dirty="0">
                          <a:solidFill>
                            <a:schemeClr val="tx1"/>
                          </a:solidFill>
                        </a:rPr>
                        <a:t>参数</a:t>
                      </a:r>
                    </a:p>
                  </a:txBody>
                  <a:tcPr/>
                </a:tc>
                <a:tc>
                  <a:txBody>
                    <a:bodyPr/>
                    <a:lstStyle/>
                    <a:p>
                      <a:pPr algn="ctr">
                        <a:lnSpc>
                          <a:spcPct val="150000"/>
                        </a:lnSpc>
                      </a:pPr>
                      <a:r>
                        <a:rPr lang="zh-CN" altLang="en-US" dirty="0">
                          <a:solidFill>
                            <a:schemeClr val="tx1"/>
                          </a:solidFill>
                        </a:rPr>
                        <a:t>数值</a:t>
                      </a:r>
                    </a:p>
                  </a:txBody>
                  <a:tcPr/>
                </a:tc>
                <a:extLst>
                  <a:ext uri="{0D108BD9-81ED-4DB2-BD59-A6C34878D82A}">
                    <a16:rowId xmlns:a16="http://schemas.microsoft.com/office/drawing/2014/main" val="1991444710"/>
                  </a:ext>
                </a:extLst>
              </a:tr>
              <a:tr h="560192">
                <a:tc>
                  <a:txBody>
                    <a:bodyPr/>
                    <a:lstStyle/>
                    <a:p>
                      <a:pPr algn="ctr">
                        <a:lnSpc>
                          <a:spcPct val="150000"/>
                        </a:lnSpc>
                      </a:pPr>
                      <a:r>
                        <a:rPr lang="en-US" altLang="zh-CN" sz="1800" kern="1200" dirty="0">
                          <a:solidFill>
                            <a:schemeClr val="dk1"/>
                          </a:solidFill>
                          <a:effectLst/>
                          <a:latin typeface="Times New Roman" panose="02020603050405020304" pitchFamily="18" charset="0"/>
                          <a:ea typeface="+mn-ea"/>
                          <a:cs typeface="Times New Roman" panose="02020603050405020304" pitchFamily="18" charset="0"/>
                        </a:rPr>
                        <a:t>Nozzle pressure</a:t>
                      </a:r>
                      <a:r>
                        <a:rPr lang="zh-CN" altLang="zh-CN" sz="1800" kern="1200" dirty="0">
                          <a:solidFill>
                            <a:schemeClr val="dk1"/>
                          </a:solidFill>
                          <a:effectLst/>
                          <a:latin typeface="Times New Roman" panose="02020603050405020304" pitchFamily="18" charset="0"/>
                          <a:ea typeface="+mn-ea"/>
                          <a:cs typeface="Times New Roman" panose="02020603050405020304" pitchFamily="18" charset="0"/>
                        </a:rPr>
                        <a:t>（</a:t>
                      </a:r>
                      <a:r>
                        <a:rPr lang="en-US" altLang="zh-CN" sz="1800" kern="1200" dirty="0">
                          <a:solidFill>
                            <a:schemeClr val="dk1"/>
                          </a:solidFill>
                          <a:effectLst/>
                          <a:latin typeface="Times New Roman" panose="02020603050405020304" pitchFamily="18" charset="0"/>
                          <a:ea typeface="+mn-ea"/>
                          <a:cs typeface="Times New Roman" panose="02020603050405020304" pitchFamily="18" charset="0"/>
                        </a:rPr>
                        <a:t>MPa</a:t>
                      </a:r>
                      <a:r>
                        <a:rPr lang="zh-CN" altLang="zh-CN" sz="1800" kern="1200" dirty="0">
                          <a:solidFill>
                            <a:schemeClr val="dk1"/>
                          </a:solidFill>
                          <a:effectLst/>
                          <a:latin typeface="Times New Roman" panose="02020603050405020304" pitchFamily="18" charset="0"/>
                          <a:ea typeface="+mn-ea"/>
                          <a:cs typeface="Times New Roman" panose="02020603050405020304" pitchFamily="18" charset="0"/>
                        </a:rPr>
                        <a:t>）</a:t>
                      </a:r>
                      <a:endParaRPr lang="zh-CN"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r>
                        <a:rPr lang="en-US" altLang="zh-CN" dirty="0">
                          <a:solidFill>
                            <a:schemeClr val="tx1"/>
                          </a:solidFill>
                          <a:latin typeface="Times New Roman" panose="02020603050405020304" pitchFamily="18" charset="0"/>
                          <a:cs typeface="Times New Roman" panose="02020603050405020304" pitchFamily="18" charset="0"/>
                        </a:rPr>
                        <a:t>0.5</a:t>
                      </a:r>
                      <a:endParaRPr lang="zh-CN" altLang="en-US"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37194734"/>
                  </a:ext>
                </a:extLst>
              </a:tr>
              <a:tr h="560192">
                <a:tc>
                  <a:txBody>
                    <a:bodyPr/>
                    <a:lstStyle/>
                    <a:p>
                      <a:pPr algn="ctr">
                        <a:lnSpc>
                          <a:spcPct val="150000"/>
                        </a:lnSpc>
                      </a:pPr>
                      <a:r>
                        <a:rPr lang="en-US" altLang="zh-CN" sz="1800" i="1" kern="1200" dirty="0">
                          <a:solidFill>
                            <a:schemeClr val="dk1"/>
                          </a:solidFill>
                          <a:effectLst/>
                          <a:latin typeface="Times New Roman" panose="02020603050405020304" pitchFamily="18" charset="0"/>
                          <a:ea typeface="+mn-ea"/>
                          <a:cs typeface="Times New Roman" panose="02020603050405020304" pitchFamily="18" charset="0"/>
                        </a:rPr>
                        <a:t>D</a:t>
                      </a:r>
                      <a:r>
                        <a:rPr lang="en-US" altLang="zh-CN" sz="1800" i="1" kern="1200" baseline="-25000" dirty="0">
                          <a:solidFill>
                            <a:schemeClr val="dk1"/>
                          </a:solidFill>
                          <a:effectLst/>
                          <a:latin typeface="Times New Roman" panose="02020603050405020304" pitchFamily="18" charset="0"/>
                          <a:ea typeface="+mn-ea"/>
                          <a:cs typeface="Times New Roman" panose="02020603050405020304" pitchFamily="18" charset="0"/>
                        </a:rPr>
                        <a:t>32</a:t>
                      </a:r>
                      <a:r>
                        <a:rPr lang="en-US" altLang="zh-CN" sz="1800" kern="1200" dirty="0">
                          <a:solidFill>
                            <a:schemeClr val="dk1"/>
                          </a:solidFill>
                          <a:effectLst/>
                          <a:latin typeface="Times New Roman" panose="02020603050405020304" pitchFamily="18" charset="0"/>
                          <a:ea typeface="+mn-ea"/>
                          <a:cs typeface="Times New Roman" panose="02020603050405020304" pitchFamily="18" charset="0"/>
                        </a:rPr>
                        <a:t>(</a:t>
                      </a:r>
                      <a:r>
                        <a:rPr lang="en-US" altLang="zh-CN" sz="1800" kern="1200" dirty="0" err="1">
                          <a:solidFill>
                            <a:schemeClr val="dk1"/>
                          </a:solidFill>
                          <a:effectLst/>
                          <a:latin typeface="Times New Roman" panose="02020603050405020304" pitchFamily="18" charset="0"/>
                          <a:ea typeface="+mn-ea"/>
                          <a:cs typeface="Times New Roman" panose="02020603050405020304" pitchFamily="18" charset="0"/>
                        </a:rPr>
                        <a:t>μm</a:t>
                      </a:r>
                      <a:r>
                        <a:rPr lang="en-US" altLang="zh-CN" sz="1800" kern="1200" dirty="0">
                          <a:solidFill>
                            <a:schemeClr val="dk1"/>
                          </a:solidFill>
                          <a:effectLst/>
                          <a:latin typeface="Times New Roman" panose="02020603050405020304" pitchFamily="18" charset="0"/>
                          <a:ea typeface="+mn-ea"/>
                          <a:cs typeface="Times New Roman" panose="02020603050405020304" pitchFamily="18" charset="0"/>
                        </a:rPr>
                        <a:t>)</a:t>
                      </a:r>
                      <a:endParaRPr lang="zh-CN"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r>
                        <a:rPr lang="en-US" altLang="zh-CN" dirty="0">
                          <a:solidFill>
                            <a:schemeClr val="tx1"/>
                          </a:solidFill>
                          <a:latin typeface="Times New Roman" panose="02020603050405020304" pitchFamily="18" charset="0"/>
                          <a:cs typeface="Times New Roman" panose="02020603050405020304" pitchFamily="18" charset="0"/>
                        </a:rPr>
                        <a:t>69</a:t>
                      </a:r>
                      <a:endParaRPr lang="zh-CN" altLang="en-US"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04374746"/>
                  </a:ext>
                </a:extLst>
              </a:tr>
              <a:tr h="560192">
                <a:tc>
                  <a:txBody>
                    <a:bodyPr/>
                    <a:lstStyle/>
                    <a:p>
                      <a:pPr algn="ctr">
                        <a:lnSpc>
                          <a:spcPct val="150000"/>
                        </a:lnSpc>
                      </a:pPr>
                      <a:r>
                        <a:rPr lang="en-US" altLang="zh-CN" sz="1800" kern="1200" dirty="0">
                          <a:solidFill>
                            <a:schemeClr val="dk1"/>
                          </a:solidFill>
                          <a:effectLst/>
                          <a:latin typeface="Times New Roman" panose="02020603050405020304" pitchFamily="18" charset="0"/>
                          <a:ea typeface="+mn-ea"/>
                          <a:cs typeface="Times New Roman" panose="02020603050405020304" pitchFamily="18" charset="0"/>
                        </a:rPr>
                        <a:t>Flow rate(L·min</a:t>
                      </a:r>
                      <a:r>
                        <a:rPr lang="en-US" altLang="zh-CN" sz="1800" kern="1200" baseline="30000" dirty="0">
                          <a:solidFill>
                            <a:schemeClr val="dk1"/>
                          </a:solidFill>
                          <a:effectLst/>
                          <a:latin typeface="Times New Roman" panose="02020603050405020304" pitchFamily="18" charset="0"/>
                          <a:ea typeface="+mn-ea"/>
                          <a:cs typeface="Times New Roman" panose="02020603050405020304" pitchFamily="18" charset="0"/>
                        </a:rPr>
                        <a:t>-1</a:t>
                      </a:r>
                      <a:r>
                        <a:rPr lang="en-US" altLang="zh-CN" sz="1800" kern="1200" dirty="0">
                          <a:solidFill>
                            <a:schemeClr val="dk1"/>
                          </a:solidFill>
                          <a:effectLst/>
                          <a:latin typeface="Times New Roman" panose="02020603050405020304" pitchFamily="18" charset="0"/>
                          <a:ea typeface="+mn-ea"/>
                          <a:cs typeface="Times New Roman" panose="02020603050405020304" pitchFamily="18" charset="0"/>
                        </a:rPr>
                        <a:t>)</a:t>
                      </a:r>
                      <a:endParaRPr lang="zh-CN"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r>
                        <a:rPr lang="en-US" altLang="zh-CN" dirty="0">
                          <a:solidFill>
                            <a:schemeClr val="tx1"/>
                          </a:solidFill>
                          <a:latin typeface="Times New Roman" panose="02020603050405020304" pitchFamily="18" charset="0"/>
                          <a:cs typeface="Times New Roman" panose="02020603050405020304" pitchFamily="18" charset="0"/>
                        </a:rPr>
                        <a:t>0.76</a:t>
                      </a:r>
                      <a:endParaRPr lang="zh-CN" altLang="en-US"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56686107"/>
                  </a:ext>
                </a:extLst>
              </a:tr>
              <a:tr h="597032">
                <a:tc>
                  <a:txBody>
                    <a:bodyPr/>
                    <a:lstStyle/>
                    <a:p>
                      <a:pPr algn="ctr">
                        <a:lnSpc>
                          <a:spcPct val="100000"/>
                        </a:lnSpc>
                      </a:pPr>
                      <a:r>
                        <a:rPr lang="en-US" altLang="zh-CN" sz="1800" kern="1200" dirty="0">
                          <a:solidFill>
                            <a:schemeClr val="dk1"/>
                          </a:solidFill>
                          <a:effectLst/>
                          <a:latin typeface="Times New Roman" panose="02020603050405020304" pitchFamily="18" charset="0"/>
                          <a:ea typeface="+mn-ea"/>
                          <a:cs typeface="Times New Roman" panose="02020603050405020304" pitchFamily="18" charset="0"/>
                        </a:rPr>
                        <a:t>Flow discharge coefficient</a:t>
                      </a:r>
                      <a:endParaRPr lang="zh-CN" altLang="zh-CN" sz="1800" kern="1200" dirty="0">
                        <a:solidFill>
                          <a:schemeClr val="dk1"/>
                        </a:solidFill>
                        <a:effectLst/>
                        <a:latin typeface="Times New Roman" panose="02020603050405020304" pitchFamily="18" charset="0"/>
                        <a:ea typeface="+mn-ea"/>
                        <a:cs typeface="Times New Roman" panose="02020603050405020304" pitchFamily="18" charset="0"/>
                      </a:endParaRPr>
                    </a:p>
                    <a:p>
                      <a:pPr algn="ctr">
                        <a:lnSpc>
                          <a:spcPct val="100000"/>
                        </a:lnSpc>
                      </a:pPr>
                      <a:r>
                        <a:rPr lang="en-US" altLang="zh-CN" sz="1800" kern="1200" dirty="0">
                          <a:solidFill>
                            <a:schemeClr val="dk1"/>
                          </a:solidFill>
                          <a:effectLst/>
                          <a:latin typeface="Times New Roman" panose="02020603050405020304" pitchFamily="18" charset="0"/>
                          <a:ea typeface="+mn-ea"/>
                          <a:cs typeface="Times New Roman" panose="02020603050405020304" pitchFamily="18" charset="0"/>
                        </a:rPr>
                        <a:t>(L·min</a:t>
                      </a:r>
                      <a:r>
                        <a:rPr lang="en-US" altLang="zh-CN" sz="1800" kern="1200" baseline="30000" dirty="0">
                          <a:solidFill>
                            <a:schemeClr val="dk1"/>
                          </a:solidFill>
                          <a:effectLst/>
                          <a:latin typeface="Times New Roman" panose="02020603050405020304" pitchFamily="18" charset="0"/>
                          <a:ea typeface="+mn-ea"/>
                          <a:cs typeface="Times New Roman" panose="02020603050405020304" pitchFamily="18" charset="0"/>
                        </a:rPr>
                        <a:t>-1</a:t>
                      </a:r>
                      <a:r>
                        <a:rPr lang="en-US" altLang="zh-CN" sz="1800" kern="1200" dirty="0">
                          <a:solidFill>
                            <a:schemeClr val="dk1"/>
                          </a:solidFill>
                          <a:effectLst/>
                          <a:latin typeface="Times New Roman" panose="02020603050405020304" pitchFamily="18" charset="0"/>
                          <a:ea typeface="+mn-ea"/>
                          <a:cs typeface="Times New Roman" panose="02020603050405020304" pitchFamily="18" charset="0"/>
                        </a:rPr>
                        <a:t>MPa</a:t>
                      </a:r>
                      <a:r>
                        <a:rPr lang="en-US" altLang="zh-CN" sz="1800" kern="1200" baseline="30000" dirty="0">
                          <a:solidFill>
                            <a:schemeClr val="dk1"/>
                          </a:solidFill>
                          <a:effectLst/>
                          <a:latin typeface="Times New Roman" panose="02020603050405020304" pitchFamily="18" charset="0"/>
                          <a:ea typeface="+mn-ea"/>
                          <a:cs typeface="Times New Roman" panose="02020603050405020304" pitchFamily="18" charset="0"/>
                        </a:rPr>
                        <a:t>-0.5</a:t>
                      </a:r>
                      <a:r>
                        <a:rPr lang="en-US" altLang="zh-CN" sz="1800" kern="1200" dirty="0">
                          <a:solidFill>
                            <a:schemeClr val="dk1"/>
                          </a:solidFill>
                          <a:effectLst/>
                          <a:latin typeface="Times New Roman" panose="02020603050405020304" pitchFamily="18" charset="0"/>
                          <a:ea typeface="+mn-ea"/>
                          <a:cs typeface="Times New Roman" panose="02020603050405020304" pitchFamily="18" charset="0"/>
                        </a:rPr>
                        <a:t>)</a:t>
                      </a:r>
                      <a:endParaRPr lang="zh-CN"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r>
                        <a:rPr lang="en-US" altLang="zh-CN" dirty="0">
                          <a:solidFill>
                            <a:schemeClr val="tx1"/>
                          </a:solidFill>
                          <a:latin typeface="Times New Roman" panose="02020603050405020304" pitchFamily="18" charset="0"/>
                          <a:cs typeface="Times New Roman" panose="02020603050405020304" pitchFamily="18" charset="0"/>
                        </a:rPr>
                        <a:t>0.35</a:t>
                      </a:r>
                      <a:endParaRPr lang="zh-CN" altLang="en-US"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71916814"/>
                  </a:ext>
                </a:extLst>
              </a:tr>
              <a:tr h="560192">
                <a:tc>
                  <a:txBody>
                    <a:bodyPr/>
                    <a:lstStyle/>
                    <a:p>
                      <a:pPr algn="ctr">
                        <a:lnSpc>
                          <a:spcPct val="150000"/>
                        </a:lnSpc>
                      </a:pPr>
                      <a:r>
                        <a:rPr lang="en-US" altLang="zh-CN" dirty="0">
                          <a:solidFill>
                            <a:schemeClr val="tx1"/>
                          </a:solidFill>
                          <a:latin typeface="Times New Roman" panose="02020603050405020304" pitchFamily="18" charset="0"/>
                          <a:cs typeface="Times New Roman" panose="02020603050405020304" pitchFamily="18" charset="0"/>
                        </a:rPr>
                        <a:t>Cone angle</a:t>
                      </a:r>
                      <a:r>
                        <a:rPr lang="en-US" altLang="zh-CN" sz="1800" kern="1200" dirty="0">
                          <a:solidFill>
                            <a:schemeClr val="dk1"/>
                          </a:solidFill>
                          <a:effectLst/>
                          <a:latin typeface="Times New Roman" panose="02020603050405020304" pitchFamily="18" charset="0"/>
                          <a:ea typeface="+mn-ea"/>
                          <a:cs typeface="Times New Roman" panose="02020603050405020304" pitchFamily="18" charset="0"/>
                        </a:rPr>
                        <a:t>(°)</a:t>
                      </a:r>
                      <a:endParaRPr lang="zh-CN"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r>
                        <a:rPr lang="en-US" altLang="zh-CN" dirty="0">
                          <a:solidFill>
                            <a:schemeClr val="tx1"/>
                          </a:solidFill>
                          <a:latin typeface="Times New Roman" panose="02020603050405020304" pitchFamily="18" charset="0"/>
                          <a:cs typeface="Times New Roman" panose="02020603050405020304" pitchFamily="18" charset="0"/>
                        </a:rPr>
                        <a:t>68</a:t>
                      </a:r>
                      <a:endParaRPr lang="zh-CN" altLang="en-US"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87818636"/>
                  </a:ext>
                </a:extLst>
              </a:tr>
            </a:tbl>
          </a:graphicData>
        </a:graphic>
      </p:graphicFrame>
      <p:pic>
        <p:nvPicPr>
          <p:cNvPr id="7" name="图片 6">
            <a:extLst>
              <a:ext uri="{FF2B5EF4-FFF2-40B4-BE49-F238E27FC236}">
                <a16:creationId xmlns:a16="http://schemas.microsoft.com/office/drawing/2014/main" id="{447E15D4-DB7E-46CF-8385-5919D94665C8}"/>
              </a:ext>
            </a:extLst>
          </p:cNvPr>
          <p:cNvPicPr>
            <a:picLocks noChangeAspect="1"/>
          </p:cNvPicPr>
          <p:nvPr/>
        </p:nvPicPr>
        <p:blipFill>
          <a:blip r:embed="rId5"/>
          <a:stretch>
            <a:fillRect/>
          </a:stretch>
        </p:blipFill>
        <p:spPr>
          <a:xfrm>
            <a:off x="86854" y="2001453"/>
            <a:ext cx="7121077" cy="4165796"/>
          </a:xfrm>
          <a:prstGeom prst="rect">
            <a:avLst/>
          </a:prstGeom>
        </p:spPr>
      </p:pic>
    </p:spTree>
    <p:extLst>
      <p:ext uri="{BB962C8B-B14F-4D97-AF65-F5344CB8AC3E}">
        <p14:creationId xmlns:p14="http://schemas.microsoft.com/office/powerpoint/2010/main" val="3982626982"/>
      </p:ext>
    </p:extLst>
  </p:cSld>
  <p:clrMapOvr>
    <a:masterClrMapping/>
  </p:clrMapOvr>
  <p:transition spd="med" advTm="39168">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7FABDF9-9ACF-4628-B4AE-C33E6F8D4ECC}"/>
              </a:ext>
            </a:extLst>
          </p:cNvPr>
          <p:cNvSpPr/>
          <p:nvPr/>
        </p:nvSpPr>
        <p:spPr bwMode="auto">
          <a:xfrm>
            <a:off x="2817" y="1996121"/>
            <a:ext cx="12194817" cy="2865755"/>
          </a:xfrm>
          <a:prstGeom prst="rect">
            <a:avLst/>
          </a:prstGeom>
          <a:solidFill>
            <a:srgbClr val="004D94"/>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spAutoFit/>
          </a:bodyPr>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3" name="文本框 2">
            <a:extLst>
              <a:ext uri="{FF2B5EF4-FFF2-40B4-BE49-F238E27FC236}">
                <a16:creationId xmlns:a16="http://schemas.microsoft.com/office/drawing/2014/main" id="{E5A65A94-D487-40EB-8F8F-255F8BA147D4}"/>
              </a:ext>
            </a:extLst>
          </p:cNvPr>
          <p:cNvSpPr txBox="1"/>
          <p:nvPr/>
        </p:nvSpPr>
        <p:spPr>
          <a:xfrm>
            <a:off x="5824443" y="2149272"/>
            <a:ext cx="543111" cy="1015663"/>
          </a:xfrm>
          <a:prstGeom prst="rect">
            <a:avLst/>
          </a:prstGeom>
          <a:noFill/>
        </p:spPr>
        <p:txBody>
          <a:bodyPr wrap="square" rtlCol="0">
            <a:spAutoFit/>
          </a:bodyPr>
          <a:lstStyle/>
          <a:p>
            <a:r>
              <a:rPr lang="en-US" altLang="zh-CN" sz="6000" b="1" dirty="0">
                <a:solidFill>
                  <a:schemeClr val="bg1"/>
                </a:solidFill>
              </a:rPr>
              <a:t>3</a:t>
            </a:r>
            <a:endParaRPr lang="zh-CN" altLang="en-US" sz="6000" b="1" dirty="0">
              <a:solidFill>
                <a:schemeClr val="bg1"/>
              </a:solidFill>
            </a:endParaRPr>
          </a:p>
        </p:txBody>
      </p:sp>
      <p:sp>
        <p:nvSpPr>
          <p:cNvPr id="8" name="文本框 7">
            <a:extLst>
              <a:ext uri="{FF2B5EF4-FFF2-40B4-BE49-F238E27FC236}">
                <a16:creationId xmlns:a16="http://schemas.microsoft.com/office/drawing/2014/main" id="{D4D30426-CE02-408A-8B24-6907B00A4DB1}"/>
              </a:ext>
            </a:extLst>
          </p:cNvPr>
          <p:cNvSpPr txBox="1"/>
          <p:nvPr/>
        </p:nvSpPr>
        <p:spPr>
          <a:xfrm>
            <a:off x="4104627" y="3185234"/>
            <a:ext cx="4100855" cy="1015663"/>
          </a:xfrm>
          <a:prstGeom prst="rect">
            <a:avLst/>
          </a:prstGeom>
          <a:noFill/>
        </p:spPr>
        <p:txBody>
          <a:bodyPr wrap="square" rtlCol="0">
            <a:spAutoFit/>
          </a:bodyPr>
          <a:lstStyle/>
          <a:p>
            <a:r>
              <a:rPr lang="zh-CN" altLang="en-US" sz="6000" b="1" dirty="0">
                <a:solidFill>
                  <a:schemeClr val="bg1"/>
                </a:solidFill>
                <a:latin typeface="微软雅黑" panose="020B0503020204020204" pitchFamily="34" charset="-122"/>
                <a:ea typeface="微软雅黑" panose="020B0503020204020204" pitchFamily="34" charset="-122"/>
              </a:rPr>
              <a:t>结果与讨论</a:t>
            </a:r>
          </a:p>
        </p:txBody>
      </p:sp>
      <p:pic>
        <p:nvPicPr>
          <p:cNvPr id="6" name="图片 5" descr="ustcblue">
            <a:extLst>
              <a:ext uri="{FF2B5EF4-FFF2-40B4-BE49-F238E27FC236}">
                <a16:creationId xmlns:a16="http://schemas.microsoft.com/office/drawing/2014/main" id="{D6ABCD4D-EEFC-4141-9823-BD36F14B27BB}"/>
              </a:ext>
            </a:extLst>
          </p:cNvPr>
          <p:cNvPicPr>
            <a:picLocks noChangeAspect="1"/>
          </p:cNvPicPr>
          <p:nvPr/>
        </p:nvPicPr>
        <p:blipFill>
          <a:blip r:embed="rId3"/>
          <a:stretch>
            <a:fillRect/>
          </a:stretch>
        </p:blipFill>
        <p:spPr>
          <a:xfrm>
            <a:off x="125997" y="188640"/>
            <a:ext cx="1414145" cy="1454150"/>
          </a:xfrm>
          <a:prstGeom prst="rect">
            <a:avLst/>
          </a:prstGeom>
        </p:spPr>
      </p:pic>
      <p:pic>
        <p:nvPicPr>
          <p:cNvPr id="9" name="图片 8" descr="ustcnameblue">
            <a:extLst>
              <a:ext uri="{FF2B5EF4-FFF2-40B4-BE49-F238E27FC236}">
                <a16:creationId xmlns:a16="http://schemas.microsoft.com/office/drawing/2014/main" id="{DE8F0CC8-531E-46F9-8F69-443E7DE0DAAF}"/>
              </a:ext>
            </a:extLst>
          </p:cNvPr>
          <p:cNvPicPr>
            <a:picLocks noChangeAspect="1"/>
          </p:cNvPicPr>
          <p:nvPr/>
        </p:nvPicPr>
        <p:blipFill>
          <a:blip r:embed="rId4"/>
          <a:stretch>
            <a:fillRect/>
          </a:stretch>
        </p:blipFill>
        <p:spPr>
          <a:xfrm>
            <a:off x="1555750" y="526415"/>
            <a:ext cx="4599305" cy="690245"/>
          </a:xfrm>
          <a:prstGeom prst="rect">
            <a:avLst/>
          </a:prstGeom>
        </p:spPr>
      </p:pic>
    </p:spTree>
    <p:extLst>
      <p:ext uri="{BB962C8B-B14F-4D97-AF65-F5344CB8AC3E}">
        <p14:creationId xmlns:p14="http://schemas.microsoft.com/office/powerpoint/2010/main" val="1150294552"/>
      </p:ext>
    </p:extLst>
  </p:cSld>
  <p:clrMapOvr>
    <a:masterClrMapping/>
  </p:clrMapOvr>
  <p:transition spd="med" advTm="2851">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ustcblue">
            <a:extLst>
              <a:ext uri="{FF2B5EF4-FFF2-40B4-BE49-F238E27FC236}">
                <a16:creationId xmlns:a16="http://schemas.microsoft.com/office/drawing/2014/main" id="{D6ABCD4D-EEFC-4141-9823-BD36F14B27BB}"/>
              </a:ext>
            </a:extLst>
          </p:cNvPr>
          <p:cNvPicPr>
            <a:picLocks noChangeAspect="1"/>
          </p:cNvPicPr>
          <p:nvPr/>
        </p:nvPicPr>
        <p:blipFill>
          <a:blip r:embed="rId3"/>
          <a:stretch>
            <a:fillRect/>
          </a:stretch>
        </p:blipFill>
        <p:spPr>
          <a:xfrm>
            <a:off x="8797458" y="176132"/>
            <a:ext cx="674607" cy="693691"/>
          </a:xfrm>
          <a:prstGeom prst="rect">
            <a:avLst/>
          </a:prstGeom>
        </p:spPr>
      </p:pic>
      <p:pic>
        <p:nvPicPr>
          <p:cNvPr id="20" name="图片 19" descr="ustcnameblue">
            <a:extLst>
              <a:ext uri="{FF2B5EF4-FFF2-40B4-BE49-F238E27FC236}">
                <a16:creationId xmlns:a16="http://schemas.microsoft.com/office/drawing/2014/main" id="{4C6CFC33-33C5-43C9-A988-0673A8FEB5C7}"/>
              </a:ext>
            </a:extLst>
          </p:cNvPr>
          <p:cNvPicPr>
            <a:picLocks noChangeAspect="1"/>
          </p:cNvPicPr>
          <p:nvPr/>
        </p:nvPicPr>
        <p:blipFill>
          <a:blip r:embed="rId4"/>
          <a:stretch>
            <a:fillRect/>
          </a:stretch>
        </p:blipFill>
        <p:spPr>
          <a:xfrm>
            <a:off x="9584303" y="351815"/>
            <a:ext cx="2424726" cy="363893"/>
          </a:xfrm>
          <a:prstGeom prst="rect">
            <a:avLst/>
          </a:prstGeom>
        </p:spPr>
      </p:pic>
      <p:cxnSp>
        <p:nvCxnSpPr>
          <p:cNvPr id="5" name="直接连接符 4">
            <a:extLst>
              <a:ext uri="{FF2B5EF4-FFF2-40B4-BE49-F238E27FC236}">
                <a16:creationId xmlns:a16="http://schemas.microsoft.com/office/drawing/2014/main" id="{4DBB7901-591B-47A8-A14A-2094D9A77805}"/>
              </a:ext>
            </a:extLst>
          </p:cNvPr>
          <p:cNvCxnSpPr/>
          <p:nvPr/>
        </p:nvCxnSpPr>
        <p:spPr bwMode="auto">
          <a:xfrm>
            <a:off x="0" y="1023938"/>
            <a:ext cx="12192000" cy="0"/>
          </a:xfrm>
          <a:prstGeom prst="line">
            <a:avLst/>
          </a:prstGeom>
          <a:gradFill rotWithShape="1">
            <a:gsLst>
              <a:gs pos="0">
                <a:schemeClr val="accent1"/>
              </a:gs>
              <a:gs pos="50000">
                <a:schemeClr val="bg1"/>
              </a:gs>
              <a:gs pos="100000">
                <a:schemeClr val="accent1"/>
              </a:gs>
            </a:gsLst>
            <a:lin ang="5400000" scaled="1"/>
          </a:gradFill>
          <a:ln w="31750" cap="flat" cmpd="sng" algn="ctr">
            <a:solidFill>
              <a:srgbClr val="004D94"/>
            </a:solidFill>
            <a:prstDash val="solid"/>
            <a:round/>
            <a:headEnd type="none" w="med" len="med"/>
            <a:tailEnd type="none" w="med" len="med"/>
          </a:ln>
          <a:effectLst>
            <a:prstShdw prst="shdw11">
              <a:schemeClr val="bg2">
                <a:alpha val="50000"/>
              </a:schemeClr>
            </a:prstShdw>
          </a:effectLst>
        </p:spPr>
      </p:cxnSp>
      <p:sp>
        <p:nvSpPr>
          <p:cNvPr id="8" name="矩形 7">
            <a:extLst>
              <a:ext uri="{FF2B5EF4-FFF2-40B4-BE49-F238E27FC236}">
                <a16:creationId xmlns:a16="http://schemas.microsoft.com/office/drawing/2014/main" id="{F1B2B3EB-3DD3-47FC-BE8D-666FB8D1D1AC}"/>
              </a:ext>
            </a:extLst>
          </p:cNvPr>
          <p:cNvSpPr/>
          <p:nvPr/>
        </p:nvSpPr>
        <p:spPr bwMode="auto">
          <a:xfrm>
            <a:off x="147589" y="284895"/>
            <a:ext cx="8568952" cy="584775"/>
          </a:xfrm>
          <a:prstGeom prst="rect">
            <a:avLst/>
          </a:prstGeom>
          <a:solidFill>
            <a:srgbClr val="004D94"/>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spAutoFit/>
          </a:bodyPr>
          <a:lstStyle/>
          <a:p>
            <a:pPr marL="0" marR="0" indent="0" algn="l" defTabSz="914400" rtl="0" eaLnBrk="1" fontAlgn="base" latinLnBrk="0" hangingPunct="1">
              <a:lnSpc>
                <a:spcPct val="100000"/>
              </a:lnSpc>
              <a:spcBef>
                <a:spcPct val="0"/>
              </a:spcBef>
              <a:spcAft>
                <a:spcPct val="0"/>
              </a:spcAft>
              <a:buClrTx/>
              <a:buSzTx/>
              <a:buFontTx/>
              <a:buNone/>
            </a:pPr>
            <a:r>
              <a:rPr lang="en-US" altLang="zh-CN" sz="3200" dirty="0">
                <a:solidFill>
                  <a:schemeClr val="bg1"/>
                </a:solidFill>
                <a:latin typeface="微软雅黑" panose="020B0503020204020204" pitchFamily="34" charset="-122"/>
                <a:ea typeface="微软雅黑" panose="020B0503020204020204" pitchFamily="34" charset="-122"/>
              </a:rPr>
              <a:t>3.1</a:t>
            </a:r>
            <a:r>
              <a:rPr lang="zh-CN" altLang="en-US" sz="3200" dirty="0">
                <a:solidFill>
                  <a:schemeClr val="bg1"/>
                </a:solidFill>
                <a:latin typeface="微软雅黑" panose="020B0503020204020204" pitchFamily="34" charset="-122"/>
                <a:ea typeface="微软雅黑" panose="020B0503020204020204" pitchFamily="34" charset="-122"/>
              </a:rPr>
              <a:t>钠离子电池热失控宏观现象与温度变化</a:t>
            </a:r>
            <a:endParaRPr kumimoji="0" lang="zh-CN" altLang="en-US" sz="32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p:txBody>
      </p:sp>
      <p:sp>
        <p:nvSpPr>
          <p:cNvPr id="11" name="灯片编号占位符 10">
            <a:extLst>
              <a:ext uri="{FF2B5EF4-FFF2-40B4-BE49-F238E27FC236}">
                <a16:creationId xmlns:a16="http://schemas.microsoft.com/office/drawing/2014/main" id="{612D6587-3903-4F5A-B24D-73A98CA1183D}"/>
              </a:ext>
            </a:extLst>
          </p:cNvPr>
          <p:cNvSpPr>
            <a:spLocks noGrp="1"/>
          </p:cNvSpPr>
          <p:nvPr>
            <p:ph type="sldNum" sz="quarter" idx="12"/>
          </p:nvPr>
        </p:nvSpPr>
        <p:spPr>
          <a:xfrm>
            <a:off x="9374266" y="6506185"/>
            <a:ext cx="2844800" cy="476250"/>
          </a:xfrm>
        </p:spPr>
        <p:txBody>
          <a:bodyPr/>
          <a:lstStyle/>
          <a:p>
            <a:fld id="{FC7FC69B-AEE6-46BE-877D-BA9E44FDA740}" type="slidenum">
              <a:rPr lang="zh-CN" altLang="en-US" smtClean="0"/>
              <a:t>13</a:t>
            </a:fld>
            <a:endParaRPr lang="zh-CN" altLang="en-US" dirty="0"/>
          </a:p>
        </p:txBody>
      </p:sp>
      <p:graphicFrame>
        <p:nvGraphicFramePr>
          <p:cNvPr id="7" name="表格 8">
            <a:extLst>
              <a:ext uri="{FF2B5EF4-FFF2-40B4-BE49-F238E27FC236}">
                <a16:creationId xmlns:a16="http://schemas.microsoft.com/office/drawing/2014/main" id="{9D0B7005-FBF1-4ACA-A4E2-FFF952D7761C}"/>
              </a:ext>
            </a:extLst>
          </p:cNvPr>
          <p:cNvGraphicFramePr>
            <a:graphicFrameLocks noGrp="1"/>
          </p:cNvGraphicFramePr>
          <p:nvPr>
            <p:extLst>
              <p:ext uri="{D42A27DB-BD31-4B8C-83A1-F6EECF244321}">
                <p14:modId xmlns:p14="http://schemas.microsoft.com/office/powerpoint/2010/main" val="675819305"/>
              </p:ext>
            </p:extLst>
          </p:nvPr>
        </p:nvGraphicFramePr>
        <p:xfrm>
          <a:off x="100892" y="1492617"/>
          <a:ext cx="11947339" cy="1332533"/>
        </p:xfrm>
        <a:graphic>
          <a:graphicData uri="http://schemas.openxmlformats.org/drawingml/2006/table">
            <a:tbl>
              <a:tblPr firstRow="1" bandRow="1">
                <a:tableStyleId>{5C22544A-7EE6-4342-B048-85BDC9FD1C3A}</a:tableStyleId>
              </a:tblPr>
              <a:tblGrid>
                <a:gridCol w="1164220">
                  <a:extLst>
                    <a:ext uri="{9D8B030D-6E8A-4147-A177-3AD203B41FA5}">
                      <a16:colId xmlns:a16="http://schemas.microsoft.com/office/drawing/2014/main" val="3918776765"/>
                    </a:ext>
                  </a:extLst>
                </a:gridCol>
                <a:gridCol w="2125601">
                  <a:extLst>
                    <a:ext uri="{9D8B030D-6E8A-4147-A177-3AD203B41FA5}">
                      <a16:colId xmlns:a16="http://schemas.microsoft.com/office/drawing/2014/main" val="1045292462"/>
                    </a:ext>
                  </a:extLst>
                </a:gridCol>
                <a:gridCol w="2638677">
                  <a:extLst>
                    <a:ext uri="{9D8B030D-6E8A-4147-A177-3AD203B41FA5}">
                      <a16:colId xmlns:a16="http://schemas.microsoft.com/office/drawing/2014/main" val="1755008763"/>
                    </a:ext>
                  </a:extLst>
                </a:gridCol>
                <a:gridCol w="2036395">
                  <a:extLst>
                    <a:ext uri="{9D8B030D-6E8A-4147-A177-3AD203B41FA5}">
                      <a16:colId xmlns:a16="http://schemas.microsoft.com/office/drawing/2014/main" val="3910820917"/>
                    </a:ext>
                  </a:extLst>
                </a:gridCol>
                <a:gridCol w="1335247">
                  <a:extLst>
                    <a:ext uri="{9D8B030D-6E8A-4147-A177-3AD203B41FA5}">
                      <a16:colId xmlns:a16="http://schemas.microsoft.com/office/drawing/2014/main" val="3485689547"/>
                    </a:ext>
                  </a:extLst>
                </a:gridCol>
                <a:gridCol w="2647199">
                  <a:extLst>
                    <a:ext uri="{9D8B030D-6E8A-4147-A177-3AD203B41FA5}">
                      <a16:colId xmlns:a16="http://schemas.microsoft.com/office/drawing/2014/main" val="3083336460"/>
                    </a:ext>
                  </a:extLst>
                </a:gridCol>
              </a:tblGrid>
              <a:tr h="396780">
                <a:tc>
                  <a:txBody>
                    <a:bodyPr/>
                    <a:lstStyle/>
                    <a:p>
                      <a:pPr algn="ctr">
                        <a:lnSpc>
                          <a:spcPct val="100000"/>
                        </a:lnSpc>
                      </a:pPr>
                      <a:r>
                        <a:rPr lang="zh-CN" altLang="en-US" dirty="0">
                          <a:solidFill>
                            <a:srgbClr val="D9EFFF"/>
                          </a:solidFill>
                        </a:rPr>
                        <a:t>顺序</a:t>
                      </a:r>
                    </a:p>
                  </a:txBody>
                  <a:tcPr>
                    <a:solidFill>
                      <a:srgbClr val="004D94"/>
                    </a:solidFill>
                  </a:tcPr>
                </a:tc>
                <a:tc>
                  <a:txBody>
                    <a:bodyPr/>
                    <a:lstStyle/>
                    <a:p>
                      <a:pPr algn="ctr">
                        <a:lnSpc>
                          <a:spcPct val="100000"/>
                        </a:lnSpc>
                      </a:pPr>
                      <a:r>
                        <a:rPr lang="en-US" altLang="zh-CN" dirty="0">
                          <a:solidFill>
                            <a:srgbClr val="D9EFFF"/>
                          </a:solidFill>
                        </a:rPr>
                        <a:t>1</a:t>
                      </a:r>
                      <a:endParaRPr lang="zh-CN" altLang="en-US" dirty="0">
                        <a:solidFill>
                          <a:srgbClr val="D9EFFF"/>
                        </a:solidFill>
                      </a:endParaRPr>
                    </a:p>
                  </a:txBody>
                  <a:tcPr>
                    <a:solidFill>
                      <a:srgbClr val="004D94"/>
                    </a:solidFill>
                  </a:tcPr>
                </a:tc>
                <a:tc>
                  <a:txBody>
                    <a:bodyPr/>
                    <a:lstStyle/>
                    <a:p>
                      <a:pPr algn="ctr">
                        <a:lnSpc>
                          <a:spcPct val="100000"/>
                        </a:lnSpc>
                      </a:pPr>
                      <a:r>
                        <a:rPr lang="en-US" altLang="zh-CN" dirty="0">
                          <a:solidFill>
                            <a:srgbClr val="D9EFFF"/>
                          </a:solidFill>
                        </a:rPr>
                        <a:t>2</a:t>
                      </a:r>
                      <a:endParaRPr lang="zh-CN" altLang="en-US" dirty="0">
                        <a:solidFill>
                          <a:srgbClr val="D9EFFF"/>
                        </a:solidFill>
                      </a:endParaRPr>
                    </a:p>
                  </a:txBody>
                  <a:tcPr>
                    <a:solidFill>
                      <a:srgbClr val="004D94"/>
                    </a:solidFill>
                  </a:tcPr>
                </a:tc>
                <a:tc>
                  <a:txBody>
                    <a:bodyPr/>
                    <a:lstStyle/>
                    <a:p>
                      <a:pPr algn="ctr">
                        <a:lnSpc>
                          <a:spcPct val="100000"/>
                        </a:lnSpc>
                      </a:pPr>
                      <a:r>
                        <a:rPr lang="en-US" altLang="zh-CN" dirty="0">
                          <a:solidFill>
                            <a:srgbClr val="D9EFFF"/>
                          </a:solidFill>
                        </a:rPr>
                        <a:t>3</a:t>
                      </a:r>
                      <a:endParaRPr lang="zh-CN" altLang="en-US" dirty="0">
                        <a:solidFill>
                          <a:srgbClr val="D9EFFF"/>
                        </a:solidFill>
                      </a:endParaRPr>
                    </a:p>
                  </a:txBody>
                  <a:tcPr>
                    <a:solidFill>
                      <a:srgbClr val="004D94"/>
                    </a:solidFill>
                  </a:tcPr>
                </a:tc>
                <a:tc>
                  <a:txBody>
                    <a:bodyPr/>
                    <a:lstStyle/>
                    <a:p>
                      <a:pPr algn="ctr">
                        <a:lnSpc>
                          <a:spcPct val="100000"/>
                        </a:lnSpc>
                      </a:pPr>
                      <a:r>
                        <a:rPr lang="en-US" altLang="zh-CN" dirty="0">
                          <a:solidFill>
                            <a:srgbClr val="D9EFFF"/>
                          </a:solidFill>
                        </a:rPr>
                        <a:t>4</a:t>
                      </a:r>
                      <a:endParaRPr lang="zh-CN" altLang="en-US" dirty="0">
                        <a:solidFill>
                          <a:srgbClr val="D9EFFF"/>
                        </a:solidFill>
                      </a:endParaRPr>
                    </a:p>
                  </a:txBody>
                  <a:tcPr>
                    <a:solidFill>
                      <a:srgbClr val="004D94"/>
                    </a:solidFill>
                  </a:tcPr>
                </a:tc>
                <a:tc>
                  <a:txBody>
                    <a:bodyPr/>
                    <a:lstStyle/>
                    <a:p>
                      <a:pPr algn="ctr">
                        <a:lnSpc>
                          <a:spcPct val="100000"/>
                        </a:lnSpc>
                      </a:pPr>
                      <a:r>
                        <a:rPr lang="en-US" altLang="zh-CN" dirty="0">
                          <a:solidFill>
                            <a:srgbClr val="D9EFFF"/>
                          </a:solidFill>
                        </a:rPr>
                        <a:t>5</a:t>
                      </a:r>
                      <a:endParaRPr lang="zh-CN" altLang="en-US" dirty="0">
                        <a:solidFill>
                          <a:srgbClr val="D9EFFF"/>
                        </a:solidFill>
                      </a:endParaRPr>
                    </a:p>
                  </a:txBody>
                  <a:tcPr>
                    <a:solidFill>
                      <a:srgbClr val="004D94"/>
                    </a:solidFill>
                  </a:tcPr>
                </a:tc>
                <a:extLst>
                  <a:ext uri="{0D108BD9-81ED-4DB2-BD59-A6C34878D82A}">
                    <a16:rowId xmlns:a16="http://schemas.microsoft.com/office/drawing/2014/main" val="360581212"/>
                  </a:ext>
                </a:extLst>
              </a:tr>
              <a:tr h="935753">
                <a:tc>
                  <a:txBody>
                    <a:bodyPr/>
                    <a:lstStyle/>
                    <a:p>
                      <a:pPr algn="ctr">
                        <a:lnSpc>
                          <a:spcPct val="250000"/>
                        </a:lnSpc>
                      </a:pPr>
                      <a:r>
                        <a:rPr lang="zh-CN" altLang="en-US" dirty="0">
                          <a:latin typeface="Times New Roman" panose="02020603050405020304" pitchFamily="18" charset="0"/>
                          <a:cs typeface="Times New Roman" panose="02020603050405020304" pitchFamily="18" charset="0"/>
                        </a:rPr>
                        <a:t>宏观现象</a:t>
                      </a:r>
                    </a:p>
                  </a:txBody>
                  <a:tcPr>
                    <a:solidFill>
                      <a:srgbClr val="E0F1FC"/>
                    </a:solidFill>
                  </a:tcPr>
                </a:tc>
                <a:tc>
                  <a:txBody>
                    <a:bodyPr/>
                    <a:lstStyle/>
                    <a:p>
                      <a:pPr algn="ctr">
                        <a:lnSpc>
                          <a:spcPct val="100000"/>
                        </a:lnSpc>
                      </a:pPr>
                      <a:r>
                        <a:rPr lang="zh-CN" altLang="zh-CN" sz="1800" kern="1200" dirty="0">
                          <a:solidFill>
                            <a:schemeClr val="dk1"/>
                          </a:solidFill>
                          <a:effectLst/>
                          <a:latin typeface="Times New Roman" panose="02020603050405020304" pitchFamily="18" charset="0"/>
                          <a:ea typeface="+mn-ea"/>
                          <a:cs typeface="Times New Roman" panose="02020603050405020304" pitchFamily="18" charset="0"/>
                        </a:rPr>
                        <a:t>少量烟气释放</a:t>
                      </a:r>
                      <a:endParaRPr lang="en-US" altLang="zh-CN" sz="1800" kern="1200" dirty="0">
                        <a:solidFill>
                          <a:schemeClr val="dk1"/>
                        </a:solidFill>
                        <a:effectLst/>
                        <a:latin typeface="Times New Roman" panose="02020603050405020304" pitchFamily="18" charset="0"/>
                        <a:ea typeface="+mn-ea"/>
                        <a:cs typeface="Times New Roman" panose="02020603050405020304" pitchFamily="18" charset="0"/>
                      </a:endParaRPr>
                    </a:p>
                    <a:p>
                      <a:pPr algn="ctr">
                        <a:lnSpc>
                          <a:spcPct val="100000"/>
                        </a:lnSpc>
                      </a:pPr>
                      <a:r>
                        <a:rPr lang="en-US" altLang="zh-CN" sz="1800" kern="1200" dirty="0">
                          <a:solidFill>
                            <a:schemeClr val="dk1"/>
                          </a:solidFill>
                          <a:effectLst/>
                          <a:latin typeface="Times New Roman" panose="02020603050405020304" pitchFamily="18" charset="0"/>
                          <a:ea typeface="+mn-ea"/>
                          <a:cs typeface="Times New Roman" panose="02020603050405020304" pitchFamily="18" charset="0"/>
                        </a:rPr>
                        <a:t>(Smoke Emission)</a:t>
                      </a:r>
                    </a:p>
                    <a:p>
                      <a:pPr algn="ctr">
                        <a:lnSpc>
                          <a:spcPct val="100000"/>
                        </a:lnSpc>
                      </a:pPr>
                      <a:r>
                        <a:rPr lang="en-US" altLang="zh-CN" sz="1800" kern="1200" dirty="0">
                          <a:solidFill>
                            <a:schemeClr val="dk1"/>
                          </a:solidFill>
                          <a:effectLst/>
                          <a:latin typeface="Times New Roman" panose="02020603050405020304" pitchFamily="18" charset="0"/>
                          <a:ea typeface="+mn-ea"/>
                          <a:cs typeface="Times New Roman" panose="02020603050405020304" pitchFamily="18" charset="0"/>
                        </a:rPr>
                        <a:t>EM</a:t>
                      </a:r>
                      <a:endParaRPr lang="zh-CN" altLang="en-US" dirty="0">
                        <a:latin typeface="Times New Roman" panose="02020603050405020304" pitchFamily="18" charset="0"/>
                        <a:cs typeface="Times New Roman" panose="02020603050405020304" pitchFamily="18" charset="0"/>
                      </a:endParaRPr>
                    </a:p>
                  </a:txBody>
                  <a:tcPr>
                    <a:solidFill>
                      <a:srgbClr val="E0F1FC"/>
                    </a:solidFill>
                  </a:tcPr>
                </a:tc>
                <a:tc>
                  <a:txBody>
                    <a:bodyPr/>
                    <a:lstStyle/>
                    <a:p>
                      <a:pPr algn="ctr">
                        <a:lnSpc>
                          <a:spcPct val="100000"/>
                        </a:lnSpc>
                      </a:pPr>
                      <a:r>
                        <a:rPr lang="zh-CN" altLang="zh-CN" sz="1800" kern="1200" dirty="0">
                          <a:solidFill>
                            <a:schemeClr val="dk1"/>
                          </a:solidFill>
                          <a:effectLst/>
                          <a:latin typeface="Times New Roman" panose="02020603050405020304" pitchFamily="18" charset="0"/>
                          <a:ea typeface="+mn-ea"/>
                          <a:cs typeface="Times New Roman" panose="02020603050405020304" pitchFamily="18" charset="0"/>
                        </a:rPr>
                        <a:t>烟气云状涌出</a:t>
                      </a:r>
                      <a:endParaRPr lang="en-US" altLang="zh-CN" sz="1800" kern="1200" dirty="0">
                        <a:solidFill>
                          <a:schemeClr val="dk1"/>
                        </a:solidFill>
                        <a:effectLst/>
                        <a:latin typeface="Times New Roman" panose="02020603050405020304" pitchFamily="18" charset="0"/>
                        <a:ea typeface="+mn-ea"/>
                        <a:cs typeface="Times New Roman" panose="02020603050405020304" pitchFamily="18" charset="0"/>
                      </a:endParaRPr>
                    </a:p>
                    <a:p>
                      <a:pPr algn="ctr">
                        <a:lnSpc>
                          <a:spcPct val="100000"/>
                        </a:lnSpc>
                      </a:pPr>
                      <a:r>
                        <a:rPr lang="en-US" altLang="zh-CN" sz="1800" kern="1200" dirty="0">
                          <a:solidFill>
                            <a:schemeClr val="dk1"/>
                          </a:solidFill>
                          <a:effectLst/>
                          <a:latin typeface="Times New Roman" panose="02020603050405020304" pitchFamily="18" charset="0"/>
                          <a:ea typeface="+mn-ea"/>
                          <a:cs typeface="Times New Roman" panose="02020603050405020304" pitchFamily="18" charset="0"/>
                        </a:rPr>
                        <a:t>(Smoke Plume Pouring)</a:t>
                      </a:r>
                    </a:p>
                    <a:p>
                      <a:pPr algn="ctr">
                        <a:lnSpc>
                          <a:spcPct val="100000"/>
                        </a:lnSpc>
                      </a:pPr>
                      <a:r>
                        <a:rPr lang="en-US" altLang="zh-CN" sz="1800" kern="1200" dirty="0">
                          <a:solidFill>
                            <a:schemeClr val="dk1"/>
                          </a:solidFill>
                          <a:effectLst/>
                          <a:latin typeface="Times New Roman" panose="02020603050405020304" pitchFamily="18" charset="0"/>
                          <a:ea typeface="+mn-ea"/>
                          <a:cs typeface="Times New Roman" panose="02020603050405020304" pitchFamily="18" charset="0"/>
                        </a:rPr>
                        <a:t>PP</a:t>
                      </a:r>
                      <a:endParaRPr lang="zh-CN" altLang="en-US" dirty="0">
                        <a:latin typeface="Times New Roman" panose="02020603050405020304" pitchFamily="18" charset="0"/>
                        <a:cs typeface="Times New Roman" panose="02020603050405020304" pitchFamily="18" charset="0"/>
                      </a:endParaRPr>
                    </a:p>
                  </a:txBody>
                  <a:tcPr>
                    <a:solidFill>
                      <a:srgbClr val="E0F1FC"/>
                    </a:solidFill>
                  </a:tcPr>
                </a:tc>
                <a:tc>
                  <a:txBody>
                    <a:bodyPr/>
                    <a:lstStyle/>
                    <a:p>
                      <a:pPr algn="ctr">
                        <a:lnSpc>
                          <a:spcPct val="100000"/>
                        </a:lnSpc>
                      </a:pPr>
                      <a:r>
                        <a:rPr lang="zh-CN" altLang="zh-CN" sz="1800" kern="1200" dirty="0">
                          <a:solidFill>
                            <a:schemeClr val="dk1"/>
                          </a:solidFill>
                          <a:effectLst/>
                          <a:latin typeface="Times New Roman" panose="02020603050405020304" pitchFamily="18" charset="0"/>
                          <a:ea typeface="+mn-ea"/>
                          <a:cs typeface="Times New Roman" panose="02020603050405020304" pitchFamily="18" charset="0"/>
                        </a:rPr>
                        <a:t>烟气喷射</a:t>
                      </a:r>
                      <a:endParaRPr lang="en-US" altLang="zh-CN" sz="1800" kern="1200" dirty="0">
                        <a:solidFill>
                          <a:schemeClr val="dk1"/>
                        </a:solidFill>
                        <a:effectLst/>
                        <a:latin typeface="Times New Roman" panose="02020603050405020304" pitchFamily="18" charset="0"/>
                        <a:ea typeface="+mn-ea"/>
                        <a:cs typeface="Times New Roman" panose="02020603050405020304" pitchFamily="18" charset="0"/>
                      </a:endParaRPr>
                    </a:p>
                    <a:p>
                      <a:pPr algn="ctr">
                        <a:lnSpc>
                          <a:spcPct val="100000"/>
                        </a:lnSpc>
                      </a:pPr>
                      <a:r>
                        <a:rPr lang="en-US" altLang="zh-CN" sz="1800" kern="1200" dirty="0">
                          <a:solidFill>
                            <a:schemeClr val="dk1"/>
                          </a:solidFill>
                          <a:effectLst/>
                          <a:latin typeface="Times New Roman" panose="02020603050405020304" pitchFamily="18" charset="0"/>
                          <a:ea typeface="+mn-ea"/>
                          <a:cs typeface="Times New Roman" panose="02020603050405020304" pitchFamily="18" charset="0"/>
                        </a:rPr>
                        <a:t>(Smoke Ejection) EJ</a:t>
                      </a:r>
                      <a:endParaRPr lang="zh-CN" altLang="en-US" dirty="0">
                        <a:latin typeface="Times New Roman" panose="02020603050405020304" pitchFamily="18" charset="0"/>
                        <a:cs typeface="Times New Roman" panose="02020603050405020304" pitchFamily="18" charset="0"/>
                      </a:endParaRPr>
                    </a:p>
                  </a:txBody>
                  <a:tcPr>
                    <a:solidFill>
                      <a:srgbClr val="E0F1FC"/>
                    </a:solidFill>
                  </a:tcPr>
                </a:tc>
                <a:tc>
                  <a:txBody>
                    <a:bodyPr/>
                    <a:lstStyle/>
                    <a:p>
                      <a:pPr algn="ctr">
                        <a:lnSpc>
                          <a:spcPct val="100000"/>
                        </a:lnSpc>
                      </a:pPr>
                      <a:r>
                        <a:rPr lang="zh-CN" altLang="zh-CN" sz="1800" kern="1200" dirty="0">
                          <a:solidFill>
                            <a:schemeClr val="dk1"/>
                          </a:solidFill>
                          <a:effectLst/>
                          <a:latin typeface="Times New Roman" panose="02020603050405020304" pitchFamily="18" charset="0"/>
                          <a:ea typeface="+mn-ea"/>
                          <a:cs typeface="Times New Roman" panose="02020603050405020304" pitchFamily="18" charset="0"/>
                        </a:rPr>
                        <a:t>火焰喷射</a:t>
                      </a:r>
                      <a:endParaRPr lang="en-US" altLang="zh-CN" sz="1800" kern="1200" dirty="0">
                        <a:solidFill>
                          <a:schemeClr val="dk1"/>
                        </a:solidFill>
                        <a:effectLst/>
                        <a:latin typeface="Times New Roman" panose="02020603050405020304" pitchFamily="18" charset="0"/>
                        <a:ea typeface="+mn-ea"/>
                        <a:cs typeface="Times New Roman" panose="02020603050405020304" pitchFamily="18" charset="0"/>
                      </a:endParaRPr>
                    </a:p>
                    <a:p>
                      <a:pPr algn="ctr">
                        <a:lnSpc>
                          <a:spcPct val="100000"/>
                        </a:lnSpc>
                      </a:pPr>
                      <a:r>
                        <a:rPr lang="en-US" altLang="zh-CN" sz="1800" kern="1200" dirty="0">
                          <a:solidFill>
                            <a:schemeClr val="dk1"/>
                          </a:solidFill>
                          <a:effectLst/>
                          <a:latin typeface="Times New Roman" panose="02020603050405020304" pitchFamily="18" charset="0"/>
                          <a:ea typeface="+mn-ea"/>
                          <a:cs typeface="Times New Roman" panose="02020603050405020304" pitchFamily="18" charset="0"/>
                        </a:rPr>
                        <a:t>(Flame jet)</a:t>
                      </a:r>
                    </a:p>
                    <a:p>
                      <a:pPr algn="ctr">
                        <a:lnSpc>
                          <a:spcPct val="100000"/>
                        </a:lnSpc>
                      </a:pPr>
                      <a:r>
                        <a:rPr lang="en-US" altLang="zh-CN" sz="1800" kern="1200" dirty="0">
                          <a:solidFill>
                            <a:schemeClr val="dk1"/>
                          </a:solidFill>
                          <a:effectLst/>
                          <a:latin typeface="Times New Roman" panose="02020603050405020304" pitchFamily="18" charset="0"/>
                          <a:ea typeface="+mn-ea"/>
                          <a:cs typeface="Times New Roman" panose="02020603050405020304" pitchFamily="18" charset="0"/>
                        </a:rPr>
                        <a:t>FJ</a:t>
                      </a:r>
                      <a:endParaRPr lang="zh-CN" altLang="en-US" dirty="0">
                        <a:latin typeface="Times New Roman" panose="02020603050405020304" pitchFamily="18" charset="0"/>
                        <a:cs typeface="Times New Roman" panose="02020603050405020304" pitchFamily="18" charset="0"/>
                      </a:endParaRPr>
                    </a:p>
                  </a:txBody>
                  <a:tcPr>
                    <a:solidFill>
                      <a:srgbClr val="E0F1FC"/>
                    </a:solidFill>
                  </a:tcPr>
                </a:tc>
                <a:tc>
                  <a:txBody>
                    <a:bodyPr/>
                    <a:lstStyle/>
                    <a:p>
                      <a:pPr algn="ctr">
                        <a:lnSpc>
                          <a:spcPct val="100000"/>
                        </a:lnSpc>
                      </a:pPr>
                      <a:r>
                        <a:rPr lang="zh-CN" altLang="zh-CN" sz="1800" kern="1200" dirty="0">
                          <a:solidFill>
                            <a:schemeClr val="dk1"/>
                          </a:solidFill>
                          <a:effectLst/>
                          <a:latin typeface="Times New Roman" panose="02020603050405020304" pitchFamily="18" charset="0"/>
                          <a:ea typeface="+mn-ea"/>
                          <a:cs typeface="Times New Roman" panose="02020603050405020304" pitchFamily="18" charset="0"/>
                        </a:rPr>
                        <a:t>壳体爆炸</a:t>
                      </a:r>
                      <a:endParaRPr lang="en-US" altLang="zh-CN" sz="1800" kern="1200" dirty="0">
                        <a:solidFill>
                          <a:schemeClr val="dk1"/>
                        </a:solidFill>
                        <a:effectLst/>
                        <a:latin typeface="Times New Roman" panose="02020603050405020304" pitchFamily="18" charset="0"/>
                        <a:ea typeface="+mn-ea"/>
                        <a:cs typeface="Times New Roman" panose="02020603050405020304" pitchFamily="18" charset="0"/>
                      </a:endParaRPr>
                    </a:p>
                    <a:p>
                      <a:pPr algn="ctr">
                        <a:lnSpc>
                          <a:spcPct val="100000"/>
                        </a:lnSpc>
                      </a:pPr>
                      <a:r>
                        <a:rPr lang="en-US" altLang="zh-CN" sz="1800" kern="1200" dirty="0">
                          <a:solidFill>
                            <a:schemeClr val="dk1"/>
                          </a:solidFill>
                          <a:effectLst/>
                          <a:latin typeface="Times New Roman" panose="02020603050405020304" pitchFamily="18" charset="0"/>
                          <a:ea typeface="+mn-ea"/>
                          <a:cs typeface="Times New Roman" panose="02020603050405020304" pitchFamily="18" charset="0"/>
                        </a:rPr>
                        <a:t>(Containment Explosion)</a:t>
                      </a:r>
                    </a:p>
                    <a:p>
                      <a:pPr algn="ctr">
                        <a:lnSpc>
                          <a:spcPct val="100000"/>
                        </a:lnSpc>
                      </a:pPr>
                      <a:r>
                        <a:rPr lang="en-US" altLang="zh-CN" sz="1800" kern="1200" dirty="0">
                          <a:solidFill>
                            <a:schemeClr val="dk1"/>
                          </a:solidFill>
                          <a:effectLst/>
                          <a:latin typeface="Times New Roman" panose="02020603050405020304" pitchFamily="18" charset="0"/>
                          <a:ea typeface="+mn-ea"/>
                          <a:cs typeface="Times New Roman" panose="02020603050405020304" pitchFamily="18" charset="0"/>
                        </a:rPr>
                        <a:t>CE</a:t>
                      </a:r>
                      <a:endParaRPr lang="zh-CN" altLang="en-US" dirty="0">
                        <a:latin typeface="Times New Roman" panose="02020603050405020304" pitchFamily="18" charset="0"/>
                        <a:cs typeface="Times New Roman" panose="02020603050405020304" pitchFamily="18" charset="0"/>
                      </a:endParaRPr>
                    </a:p>
                  </a:txBody>
                  <a:tcPr>
                    <a:solidFill>
                      <a:srgbClr val="E0F1FC"/>
                    </a:solidFill>
                  </a:tcPr>
                </a:tc>
                <a:extLst>
                  <a:ext uri="{0D108BD9-81ED-4DB2-BD59-A6C34878D82A}">
                    <a16:rowId xmlns:a16="http://schemas.microsoft.com/office/drawing/2014/main" val="2605109173"/>
                  </a:ext>
                </a:extLst>
              </a:tr>
            </a:tbl>
          </a:graphicData>
        </a:graphic>
      </p:graphicFrame>
      <p:sp>
        <p:nvSpPr>
          <p:cNvPr id="17" name="文本框 16">
            <a:extLst>
              <a:ext uri="{FF2B5EF4-FFF2-40B4-BE49-F238E27FC236}">
                <a16:creationId xmlns:a16="http://schemas.microsoft.com/office/drawing/2014/main" id="{3359B016-EA93-4271-B28C-675D2F4CFB45}"/>
              </a:ext>
            </a:extLst>
          </p:cNvPr>
          <p:cNvSpPr txBox="1"/>
          <p:nvPr/>
        </p:nvSpPr>
        <p:spPr>
          <a:xfrm>
            <a:off x="143769" y="1023938"/>
            <a:ext cx="2736304" cy="523220"/>
          </a:xfrm>
          <a:prstGeom prst="rect">
            <a:avLst/>
          </a:prstGeom>
          <a:noFill/>
        </p:spPr>
        <p:txBody>
          <a:bodyPr wrap="square" rtlCol="0">
            <a:spAutoFit/>
          </a:bodyPr>
          <a:lstStyle/>
          <a:p>
            <a:pPr marL="285750" indent="-285750">
              <a:buFont typeface="Wingdings" panose="05000000000000000000" pitchFamily="2" charset="2"/>
              <a:buChar char="l"/>
            </a:pPr>
            <a:r>
              <a:rPr lang="zh-CN" altLang="en-US" sz="2800" b="1" dirty="0">
                <a:solidFill>
                  <a:srgbClr val="004D94"/>
                </a:solidFill>
                <a:latin typeface="微软雅黑" panose="020B0503020204020204" pitchFamily="34" charset="-122"/>
                <a:ea typeface="微软雅黑" panose="020B0503020204020204" pitchFamily="34" charset="-122"/>
              </a:rPr>
              <a:t>宏观现象分类</a:t>
            </a:r>
            <a:endParaRPr lang="zh-CN" altLang="en-US" sz="2400" dirty="0">
              <a:solidFill>
                <a:srgbClr val="004D94"/>
              </a:solidFill>
            </a:endParaRPr>
          </a:p>
        </p:txBody>
      </p:sp>
      <p:sp>
        <p:nvSpPr>
          <p:cNvPr id="18" name="文本框 17">
            <a:extLst>
              <a:ext uri="{FF2B5EF4-FFF2-40B4-BE49-F238E27FC236}">
                <a16:creationId xmlns:a16="http://schemas.microsoft.com/office/drawing/2014/main" id="{CB3E0296-6400-403A-B398-1BB49BBA39D6}"/>
              </a:ext>
            </a:extLst>
          </p:cNvPr>
          <p:cNvSpPr txBox="1"/>
          <p:nvPr/>
        </p:nvSpPr>
        <p:spPr>
          <a:xfrm>
            <a:off x="143769" y="2905780"/>
            <a:ext cx="2736304" cy="523220"/>
          </a:xfrm>
          <a:prstGeom prst="rect">
            <a:avLst/>
          </a:prstGeom>
          <a:noFill/>
        </p:spPr>
        <p:txBody>
          <a:bodyPr wrap="square" rtlCol="0">
            <a:spAutoFit/>
          </a:bodyPr>
          <a:lstStyle/>
          <a:p>
            <a:pPr marL="285750" indent="-285750">
              <a:buFont typeface="Wingdings" panose="05000000000000000000" pitchFamily="2" charset="2"/>
              <a:buChar char="l"/>
            </a:pPr>
            <a:r>
              <a:rPr lang="zh-CN" altLang="en-US" sz="2800" b="1" dirty="0">
                <a:solidFill>
                  <a:srgbClr val="004D94"/>
                </a:solidFill>
                <a:latin typeface="微软雅黑" panose="020B0503020204020204" pitchFamily="34" charset="-122"/>
                <a:ea typeface="微软雅黑" panose="020B0503020204020204" pitchFamily="34" charset="-122"/>
              </a:rPr>
              <a:t>初始蓄热阶段</a:t>
            </a:r>
          </a:p>
        </p:txBody>
      </p:sp>
      <p:graphicFrame>
        <p:nvGraphicFramePr>
          <p:cNvPr id="12" name="表格 11">
            <a:extLst>
              <a:ext uri="{FF2B5EF4-FFF2-40B4-BE49-F238E27FC236}">
                <a16:creationId xmlns:a16="http://schemas.microsoft.com/office/drawing/2014/main" id="{A2206280-CFBB-48D6-A135-ECCD404BB6FF}"/>
              </a:ext>
            </a:extLst>
          </p:cNvPr>
          <p:cNvGraphicFramePr>
            <a:graphicFrameLocks noGrp="1"/>
          </p:cNvGraphicFramePr>
          <p:nvPr>
            <p:extLst>
              <p:ext uri="{D42A27DB-BD31-4B8C-83A1-F6EECF244321}">
                <p14:modId xmlns:p14="http://schemas.microsoft.com/office/powerpoint/2010/main" val="3065989804"/>
              </p:ext>
            </p:extLst>
          </p:nvPr>
        </p:nvGraphicFramePr>
        <p:xfrm>
          <a:off x="479376" y="4032850"/>
          <a:ext cx="10876636" cy="2362475"/>
        </p:xfrm>
        <a:graphic>
          <a:graphicData uri="http://schemas.openxmlformats.org/drawingml/2006/table">
            <a:tbl>
              <a:tblPr firstRow="1" firstCol="1" bandRow="1">
                <a:tableStyleId>{5C22544A-7EE6-4342-B048-85BDC9FD1C3A}</a:tableStyleId>
              </a:tblPr>
              <a:tblGrid>
                <a:gridCol w="2883748">
                  <a:extLst>
                    <a:ext uri="{9D8B030D-6E8A-4147-A177-3AD203B41FA5}">
                      <a16:colId xmlns:a16="http://schemas.microsoft.com/office/drawing/2014/main" val="4245561474"/>
                    </a:ext>
                  </a:extLst>
                </a:gridCol>
                <a:gridCol w="5144246">
                  <a:extLst>
                    <a:ext uri="{9D8B030D-6E8A-4147-A177-3AD203B41FA5}">
                      <a16:colId xmlns:a16="http://schemas.microsoft.com/office/drawing/2014/main" val="1527465845"/>
                    </a:ext>
                  </a:extLst>
                </a:gridCol>
                <a:gridCol w="2848642">
                  <a:extLst>
                    <a:ext uri="{9D8B030D-6E8A-4147-A177-3AD203B41FA5}">
                      <a16:colId xmlns:a16="http://schemas.microsoft.com/office/drawing/2014/main" val="3916153909"/>
                    </a:ext>
                  </a:extLst>
                </a:gridCol>
              </a:tblGrid>
              <a:tr h="476270">
                <a:tc>
                  <a:txBody>
                    <a:bodyPr/>
                    <a:lstStyle/>
                    <a:p>
                      <a:pPr indent="127000" algn="ctr">
                        <a:lnSpc>
                          <a:spcPct val="150000"/>
                        </a:lnSpc>
                      </a:pPr>
                      <a:r>
                        <a:rPr lang="en-US" sz="1800" kern="100" dirty="0">
                          <a:solidFill>
                            <a:srgbClr val="D9EFFF"/>
                          </a:solidFill>
                          <a:effectLst/>
                        </a:rPr>
                        <a:t>SOC</a:t>
                      </a:r>
                      <a:endParaRPr lang="zh-CN" sz="2400" kern="100" dirty="0">
                        <a:solidFill>
                          <a:srgbClr val="D9EFFF"/>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solidFill>
                      <a:srgbClr val="004D94"/>
                    </a:solidFill>
                  </a:tcPr>
                </a:tc>
                <a:tc>
                  <a:txBody>
                    <a:bodyPr/>
                    <a:lstStyle/>
                    <a:p>
                      <a:pPr indent="127000" algn="ctr">
                        <a:lnSpc>
                          <a:spcPct val="150000"/>
                        </a:lnSpc>
                      </a:pPr>
                      <a:r>
                        <a:rPr lang="en-US" sz="1800" kern="100" dirty="0">
                          <a:solidFill>
                            <a:srgbClr val="D9EFFF"/>
                          </a:solidFill>
                          <a:effectLst/>
                        </a:rPr>
                        <a:t>Average Heating Rat</a:t>
                      </a:r>
                      <a:r>
                        <a:rPr lang="en-US" altLang="zh-CN" sz="1800" kern="100" dirty="0">
                          <a:solidFill>
                            <a:srgbClr val="D9EFFF"/>
                          </a:solidFill>
                          <a:effectLst/>
                        </a:rPr>
                        <a:t>e </a:t>
                      </a:r>
                      <a:r>
                        <a:rPr lang="en-US" sz="1800" kern="100" dirty="0">
                          <a:solidFill>
                            <a:srgbClr val="D9EFFF"/>
                          </a:solidFill>
                          <a:effectLst/>
                        </a:rPr>
                        <a:t>(℃/s)</a:t>
                      </a:r>
                      <a:endParaRPr lang="zh-CN" sz="2400" kern="100" dirty="0">
                        <a:solidFill>
                          <a:srgbClr val="D9EFFF"/>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solidFill>
                      <a:srgbClr val="004D94"/>
                    </a:solidFill>
                  </a:tcPr>
                </a:tc>
                <a:tc>
                  <a:txBody>
                    <a:bodyPr/>
                    <a:lstStyle/>
                    <a:p>
                      <a:pPr indent="127000" algn="ctr">
                        <a:lnSpc>
                          <a:spcPct val="150000"/>
                        </a:lnSpc>
                      </a:pPr>
                      <a:r>
                        <a:rPr lang="en-US" sz="1800" kern="100" dirty="0">
                          <a:solidFill>
                            <a:srgbClr val="D9EFFF"/>
                          </a:solidFill>
                          <a:effectLst/>
                        </a:rPr>
                        <a:t>Error Value</a:t>
                      </a:r>
                      <a:endParaRPr lang="zh-CN" sz="2400" kern="100" dirty="0">
                        <a:solidFill>
                          <a:srgbClr val="D9EFFF"/>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solidFill>
                      <a:srgbClr val="004D94"/>
                    </a:solidFill>
                  </a:tcPr>
                </a:tc>
                <a:extLst>
                  <a:ext uri="{0D108BD9-81ED-4DB2-BD59-A6C34878D82A}">
                    <a16:rowId xmlns:a16="http://schemas.microsoft.com/office/drawing/2014/main" val="98253834"/>
                  </a:ext>
                </a:extLst>
              </a:tr>
              <a:tr h="377241">
                <a:tc>
                  <a:txBody>
                    <a:bodyPr/>
                    <a:lstStyle/>
                    <a:p>
                      <a:pPr indent="127000" algn="ctr">
                        <a:lnSpc>
                          <a:spcPct val="125000"/>
                        </a:lnSpc>
                      </a:pPr>
                      <a:r>
                        <a:rPr lang="en-US" sz="1800" kern="100" dirty="0">
                          <a:solidFill>
                            <a:srgbClr val="D9EFFF"/>
                          </a:solidFill>
                          <a:effectLst/>
                        </a:rPr>
                        <a:t>0%</a:t>
                      </a:r>
                      <a:endParaRPr lang="zh-CN" sz="2400" kern="100" dirty="0">
                        <a:solidFill>
                          <a:srgbClr val="D9EFFF"/>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solidFill>
                      <a:srgbClr val="004D94"/>
                    </a:solidFill>
                  </a:tcPr>
                </a:tc>
                <a:tc>
                  <a:txBody>
                    <a:bodyPr/>
                    <a:lstStyle/>
                    <a:p>
                      <a:pPr indent="127000" algn="ctr">
                        <a:lnSpc>
                          <a:spcPct val="125000"/>
                        </a:lnSpc>
                      </a:pPr>
                      <a:r>
                        <a:rPr lang="en-US" sz="1800" kern="100" dirty="0">
                          <a:solidFill>
                            <a:schemeClr val="tx1"/>
                          </a:solidFill>
                          <a:effectLst/>
                          <a:latin typeface="Times New Roman" panose="02020603050405020304" pitchFamily="18" charset="0"/>
                          <a:cs typeface="Times New Roman" panose="02020603050405020304" pitchFamily="18" charset="0"/>
                        </a:rPr>
                        <a:t>0.218</a:t>
                      </a:r>
                      <a:endParaRPr lang="zh-CN" sz="24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127000" algn="ctr">
                        <a:lnSpc>
                          <a:spcPct val="125000"/>
                        </a:lnSpc>
                      </a:pPr>
                      <a:r>
                        <a:rPr lang="en-US" sz="1800" kern="100" dirty="0">
                          <a:solidFill>
                            <a:schemeClr val="tx1"/>
                          </a:solidFill>
                          <a:effectLst/>
                          <a:latin typeface="Times New Roman" panose="02020603050405020304" pitchFamily="18" charset="0"/>
                          <a:cs typeface="Times New Roman" panose="02020603050405020304" pitchFamily="18" charset="0"/>
                        </a:rPr>
                        <a:t>±0.021</a:t>
                      </a:r>
                      <a:endParaRPr lang="zh-CN" sz="24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752865388"/>
                  </a:ext>
                </a:extLst>
              </a:tr>
              <a:tr h="377241">
                <a:tc>
                  <a:txBody>
                    <a:bodyPr/>
                    <a:lstStyle/>
                    <a:p>
                      <a:pPr indent="127000" algn="ctr">
                        <a:lnSpc>
                          <a:spcPct val="125000"/>
                        </a:lnSpc>
                      </a:pPr>
                      <a:r>
                        <a:rPr lang="en-US" sz="1800" kern="100" dirty="0">
                          <a:solidFill>
                            <a:srgbClr val="D9EFFF"/>
                          </a:solidFill>
                          <a:effectLst/>
                        </a:rPr>
                        <a:t>25%</a:t>
                      </a:r>
                      <a:endParaRPr lang="zh-CN" sz="2400" kern="100" dirty="0">
                        <a:solidFill>
                          <a:srgbClr val="D9EFFF"/>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solidFill>
                      <a:srgbClr val="004D94"/>
                    </a:solidFill>
                  </a:tcPr>
                </a:tc>
                <a:tc>
                  <a:txBody>
                    <a:bodyPr/>
                    <a:lstStyle/>
                    <a:p>
                      <a:pPr indent="127000" algn="ctr">
                        <a:lnSpc>
                          <a:spcPct val="125000"/>
                        </a:lnSpc>
                      </a:pPr>
                      <a:r>
                        <a:rPr lang="en-US" sz="1800" kern="100" dirty="0">
                          <a:solidFill>
                            <a:schemeClr val="tx1"/>
                          </a:solidFill>
                          <a:effectLst/>
                          <a:latin typeface="Times New Roman" panose="02020603050405020304" pitchFamily="18" charset="0"/>
                          <a:cs typeface="Times New Roman" panose="02020603050405020304" pitchFamily="18" charset="0"/>
                        </a:rPr>
                        <a:t>0.251</a:t>
                      </a:r>
                      <a:endParaRPr lang="zh-CN" sz="24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127000" algn="ctr">
                        <a:lnSpc>
                          <a:spcPct val="125000"/>
                        </a:lnSpc>
                      </a:pPr>
                      <a:r>
                        <a:rPr lang="en-US" sz="1800" kern="100" dirty="0">
                          <a:solidFill>
                            <a:schemeClr val="tx1"/>
                          </a:solidFill>
                          <a:effectLst/>
                          <a:latin typeface="Times New Roman" panose="02020603050405020304" pitchFamily="18" charset="0"/>
                          <a:cs typeface="Times New Roman" panose="02020603050405020304" pitchFamily="18" charset="0"/>
                        </a:rPr>
                        <a:t>±0.018</a:t>
                      </a:r>
                      <a:endParaRPr lang="zh-CN" sz="24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912711385"/>
                  </a:ext>
                </a:extLst>
              </a:tr>
              <a:tr h="377241">
                <a:tc>
                  <a:txBody>
                    <a:bodyPr/>
                    <a:lstStyle/>
                    <a:p>
                      <a:pPr indent="127000" algn="ctr">
                        <a:lnSpc>
                          <a:spcPct val="125000"/>
                        </a:lnSpc>
                      </a:pPr>
                      <a:r>
                        <a:rPr lang="en-US" sz="1800" kern="100" dirty="0">
                          <a:solidFill>
                            <a:srgbClr val="D9EFFF"/>
                          </a:solidFill>
                          <a:effectLst/>
                        </a:rPr>
                        <a:t>50%</a:t>
                      </a:r>
                      <a:endParaRPr lang="zh-CN" sz="2400" kern="100" dirty="0">
                        <a:solidFill>
                          <a:srgbClr val="D9EFFF"/>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solidFill>
                      <a:srgbClr val="004D94"/>
                    </a:solidFill>
                  </a:tcPr>
                </a:tc>
                <a:tc>
                  <a:txBody>
                    <a:bodyPr/>
                    <a:lstStyle/>
                    <a:p>
                      <a:pPr indent="127000" algn="ctr">
                        <a:lnSpc>
                          <a:spcPct val="125000"/>
                        </a:lnSpc>
                      </a:pPr>
                      <a:r>
                        <a:rPr lang="en-US" sz="1800" kern="100" dirty="0">
                          <a:solidFill>
                            <a:schemeClr val="tx1"/>
                          </a:solidFill>
                          <a:effectLst/>
                          <a:latin typeface="Times New Roman" panose="02020603050405020304" pitchFamily="18" charset="0"/>
                          <a:cs typeface="Times New Roman" panose="02020603050405020304" pitchFamily="18" charset="0"/>
                        </a:rPr>
                        <a:t>0.241</a:t>
                      </a:r>
                      <a:endParaRPr lang="zh-CN" sz="24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127000" algn="ctr">
                        <a:lnSpc>
                          <a:spcPct val="125000"/>
                        </a:lnSpc>
                      </a:pPr>
                      <a:r>
                        <a:rPr lang="en-US" sz="1800" kern="100" dirty="0">
                          <a:solidFill>
                            <a:schemeClr val="tx1"/>
                          </a:solidFill>
                          <a:effectLst/>
                          <a:latin typeface="Times New Roman" panose="02020603050405020304" pitchFamily="18" charset="0"/>
                          <a:cs typeface="Times New Roman" panose="02020603050405020304" pitchFamily="18" charset="0"/>
                        </a:rPr>
                        <a:t>±0.025</a:t>
                      </a:r>
                      <a:endParaRPr lang="zh-CN" sz="24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446131930"/>
                  </a:ext>
                </a:extLst>
              </a:tr>
              <a:tr h="377241">
                <a:tc>
                  <a:txBody>
                    <a:bodyPr/>
                    <a:lstStyle/>
                    <a:p>
                      <a:pPr indent="127000" algn="ctr">
                        <a:lnSpc>
                          <a:spcPct val="125000"/>
                        </a:lnSpc>
                      </a:pPr>
                      <a:r>
                        <a:rPr lang="en-US" sz="1800" kern="100" dirty="0">
                          <a:solidFill>
                            <a:srgbClr val="D9EFFF"/>
                          </a:solidFill>
                          <a:effectLst/>
                        </a:rPr>
                        <a:t>75%</a:t>
                      </a:r>
                      <a:endParaRPr lang="zh-CN" sz="2400" kern="100" dirty="0">
                        <a:solidFill>
                          <a:srgbClr val="D9EFFF"/>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solidFill>
                      <a:srgbClr val="004D94"/>
                    </a:solidFill>
                  </a:tcPr>
                </a:tc>
                <a:tc>
                  <a:txBody>
                    <a:bodyPr/>
                    <a:lstStyle/>
                    <a:p>
                      <a:pPr indent="127000" algn="ctr">
                        <a:lnSpc>
                          <a:spcPct val="125000"/>
                        </a:lnSpc>
                      </a:pPr>
                      <a:r>
                        <a:rPr lang="en-US" sz="1800" kern="100" dirty="0">
                          <a:solidFill>
                            <a:schemeClr val="tx1"/>
                          </a:solidFill>
                          <a:effectLst/>
                          <a:latin typeface="Times New Roman" panose="02020603050405020304" pitchFamily="18" charset="0"/>
                          <a:cs typeface="Times New Roman" panose="02020603050405020304" pitchFamily="18" charset="0"/>
                        </a:rPr>
                        <a:t>0.247</a:t>
                      </a:r>
                      <a:endParaRPr lang="zh-CN" sz="24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127000" algn="ctr">
                        <a:lnSpc>
                          <a:spcPct val="125000"/>
                        </a:lnSpc>
                      </a:pPr>
                      <a:r>
                        <a:rPr lang="en-US" sz="1800" kern="100" dirty="0">
                          <a:solidFill>
                            <a:schemeClr val="tx1"/>
                          </a:solidFill>
                          <a:effectLst/>
                          <a:latin typeface="Times New Roman" panose="02020603050405020304" pitchFamily="18" charset="0"/>
                          <a:cs typeface="Times New Roman" panose="02020603050405020304" pitchFamily="18" charset="0"/>
                        </a:rPr>
                        <a:t>±0.019</a:t>
                      </a:r>
                      <a:endParaRPr lang="zh-CN" sz="24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630162739"/>
                  </a:ext>
                </a:extLst>
              </a:tr>
              <a:tr h="377241">
                <a:tc>
                  <a:txBody>
                    <a:bodyPr/>
                    <a:lstStyle/>
                    <a:p>
                      <a:pPr indent="127000" algn="ctr">
                        <a:lnSpc>
                          <a:spcPct val="125000"/>
                        </a:lnSpc>
                      </a:pPr>
                      <a:r>
                        <a:rPr lang="en-US" sz="1800" kern="100" dirty="0">
                          <a:solidFill>
                            <a:srgbClr val="D9EFFF"/>
                          </a:solidFill>
                          <a:effectLst/>
                        </a:rPr>
                        <a:t>100%</a:t>
                      </a:r>
                      <a:endParaRPr lang="zh-CN" sz="2400" kern="100" dirty="0">
                        <a:solidFill>
                          <a:srgbClr val="D9EFFF"/>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solidFill>
                      <a:srgbClr val="004D94"/>
                    </a:solidFill>
                  </a:tcPr>
                </a:tc>
                <a:tc>
                  <a:txBody>
                    <a:bodyPr/>
                    <a:lstStyle/>
                    <a:p>
                      <a:pPr indent="127000" algn="ctr">
                        <a:lnSpc>
                          <a:spcPct val="125000"/>
                        </a:lnSpc>
                      </a:pPr>
                      <a:r>
                        <a:rPr lang="en-US" sz="1800" kern="100">
                          <a:solidFill>
                            <a:schemeClr val="tx1"/>
                          </a:solidFill>
                          <a:effectLst/>
                          <a:latin typeface="Times New Roman" panose="02020603050405020304" pitchFamily="18" charset="0"/>
                          <a:cs typeface="Times New Roman" panose="02020603050405020304" pitchFamily="18" charset="0"/>
                        </a:rPr>
                        <a:t>0.372</a:t>
                      </a:r>
                      <a:endParaRPr lang="zh-CN" sz="2400" kern="10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indent="127000" algn="ctr">
                        <a:lnSpc>
                          <a:spcPct val="125000"/>
                        </a:lnSpc>
                      </a:pPr>
                      <a:r>
                        <a:rPr lang="en-US" sz="1800" kern="100" dirty="0">
                          <a:solidFill>
                            <a:schemeClr val="tx1"/>
                          </a:solidFill>
                          <a:effectLst/>
                          <a:latin typeface="Times New Roman" panose="02020603050405020304" pitchFamily="18" charset="0"/>
                          <a:cs typeface="Times New Roman" panose="02020603050405020304" pitchFamily="18" charset="0"/>
                        </a:rPr>
                        <a:t>±0.034</a:t>
                      </a:r>
                      <a:endParaRPr lang="zh-CN" sz="24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985664221"/>
                  </a:ext>
                </a:extLst>
              </a:tr>
            </a:tbl>
          </a:graphicData>
        </a:graphic>
      </p:graphicFrame>
      <p:sp>
        <p:nvSpPr>
          <p:cNvPr id="19" name="文本框 18">
            <a:extLst>
              <a:ext uri="{FF2B5EF4-FFF2-40B4-BE49-F238E27FC236}">
                <a16:creationId xmlns:a16="http://schemas.microsoft.com/office/drawing/2014/main" id="{61E6068B-9C94-48E2-A549-70205E0C1FE0}"/>
              </a:ext>
            </a:extLst>
          </p:cNvPr>
          <p:cNvSpPr txBox="1"/>
          <p:nvPr/>
        </p:nvSpPr>
        <p:spPr>
          <a:xfrm>
            <a:off x="3431704" y="3530870"/>
            <a:ext cx="4448869" cy="400110"/>
          </a:xfrm>
          <a:prstGeom prst="rect">
            <a:avLst/>
          </a:prstGeom>
          <a:noFill/>
        </p:spPr>
        <p:txBody>
          <a:bodyPr wrap="square" rtlCol="0">
            <a:spAutoFit/>
          </a:bodyPr>
          <a:lstStyle/>
          <a:p>
            <a:r>
              <a:rPr lang="zh-CN" altLang="en-US" sz="2000" dirty="0">
                <a:latin typeface="Times New Roman" panose="02020603050405020304" pitchFamily="18" charset="0"/>
                <a:cs typeface="Times New Roman" panose="02020603050405020304" pitchFamily="18" charset="0"/>
              </a:rPr>
              <a:t>不同</a:t>
            </a:r>
            <a:r>
              <a:rPr lang="en-US" altLang="zh-CN" sz="2000" dirty="0">
                <a:latin typeface="Times New Roman" panose="02020603050405020304" pitchFamily="18" charset="0"/>
                <a:cs typeface="Times New Roman" panose="02020603050405020304" pitchFamily="18" charset="0"/>
              </a:rPr>
              <a:t>SOC</a:t>
            </a:r>
            <a:r>
              <a:rPr lang="zh-CN" altLang="en-US" sz="2000" dirty="0">
                <a:latin typeface="Times New Roman" panose="02020603050405020304" pitchFamily="18" charset="0"/>
                <a:cs typeface="Times New Roman" panose="02020603050405020304" pitchFamily="18" charset="0"/>
              </a:rPr>
              <a:t>的钠离子电池</a:t>
            </a:r>
            <a:r>
              <a:rPr lang="zh-CN" altLang="zh-CN" sz="2000" dirty="0">
                <a:effectLst/>
                <a:latin typeface="Times New Roman" panose="02020603050405020304" pitchFamily="18" charset="0"/>
                <a:cs typeface="Times New Roman" panose="02020603050405020304" pitchFamily="18" charset="0"/>
              </a:rPr>
              <a:t>平均温升速率</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9650335"/>
      </p:ext>
    </p:extLst>
  </p:cSld>
  <p:clrMapOvr>
    <a:masterClrMapping/>
  </p:clrMapOvr>
  <p:transition spd="med" advTm="39168">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ustcblue">
            <a:extLst>
              <a:ext uri="{FF2B5EF4-FFF2-40B4-BE49-F238E27FC236}">
                <a16:creationId xmlns:a16="http://schemas.microsoft.com/office/drawing/2014/main" id="{D6ABCD4D-EEFC-4141-9823-BD36F14B27BB}"/>
              </a:ext>
            </a:extLst>
          </p:cNvPr>
          <p:cNvPicPr>
            <a:picLocks noChangeAspect="1"/>
          </p:cNvPicPr>
          <p:nvPr/>
        </p:nvPicPr>
        <p:blipFill>
          <a:blip r:embed="rId4"/>
          <a:stretch>
            <a:fillRect/>
          </a:stretch>
        </p:blipFill>
        <p:spPr>
          <a:xfrm>
            <a:off x="8797458" y="176132"/>
            <a:ext cx="674607" cy="693691"/>
          </a:xfrm>
          <a:prstGeom prst="rect">
            <a:avLst/>
          </a:prstGeom>
        </p:spPr>
      </p:pic>
      <p:pic>
        <p:nvPicPr>
          <p:cNvPr id="20" name="图片 19" descr="ustcnameblue">
            <a:extLst>
              <a:ext uri="{FF2B5EF4-FFF2-40B4-BE49-F238E27FC236}">
                <a16:creationId xmlns:a16="http://schemas.microsoft.com/office/drawing/2014/main" id="{4C6CFC33-33C5-43C9-A988-0673A8FEB5C7}"/>
              </a:ext>
            </a:extLst>
          </p:cNvPr>
          <p:cNvPicPr>
            <a:picLocks noChangeAspect="1"/>
          </p:cNvPicPr>
          <p:nvPr/>
        </p:nvPicPr>
        <p:blipFill>
          <a:blip r:embed="rId5"/>
          <a:stretch>
            <a:fillRect/>
          </a:stretch>
        </p:blipFill>
        <p:spPr>
          <a:xfrm>
            <a:off x="9584303" y="351815"/>
            <a:ext cx="2424726" cy="363893"/>
          </a:xfrm>
          <a:prstGeom prst="rect">
            <a:avLst/>
          </a:prstGeom>
        </p:spPr>
      </p:pic>
      <p:cxnSp>
        <p:nvCxnSpPr>
          <p:cNvPr id="5" name="直接连接符 4">
            <a:extLst>
              <a:ext uri="{FF2B5EF4-FFF2-40B4-BE49-F238E27FC236}">
                <a16:creationId xmlns:a16="http://schemas.microsoft.com/office/drawing/2014/main" id="{4DBB7901-591B-47A8-A14A-2094D9A77805}"/>
              </a:ext>
            </a:extLst>
          </p:cNvPr>
          <p:cNvCxnSpPr/>
          <p:nvPr/>
        </p:nvCxnSpPr>
        <p:spPr bwMode="auto">
          <a:xfrm>
            <a:off x="0" y="1023938"/>
            <a:ext cx="12192000" cy="0"/>
          </a:xfrm>
          <a:prstGeom prst="line">
            <a:avLst/>
          </a:prstGeom>
          <a:gradFill rotWithShape="1">
            <a:gsLst>
              <a:gs pos="0">
                <a:schemeClr val="accent1"/>
              </a:gs>
              <a:gs pos="50000">
                <a:schemeClr val="bg1"/>
              </a:gs>
              <a:gs pos="100000">
                <a:schemeClr val="accent1"/>
              </a:gs>
            </a:gsLst>
            <a:lin ang="5400000" scaled="1"/>
          </a:gradFill>
          <a:ln w="31750" cap="flat" cmpd="sng" algn="ctr">
            <a:solidFill>
              <a:srgbClr val="004D94"/>
            </a:solidFill>
            <a:prstDash val="solid"/>
            <a:round/>
            <a:headEnd type="none" w="med" len="med"/>
            <a:tailEnd type="none" w="med" len="med"/>
          </a:ln>
          <a:effectLst>
            <a:prstShdw prst="shdw11">
              <a:schemeClr val="bg2">
                <a:alpha val="50000"/>
              </a:schemeClr>
            </a:prstShdw>
          </a:effectLst>
        </p:spPr>
      </p:cxnSp>
      <p:sp>
        <p:nvSpPr>
          <p:cNvPr id="11" name="灯片编号占位符 10">
            <a:extLst>
              <a:ext uri="{FF2B5EF4-FFF2-40B4-BE49-F238E27FC236}">
                <a16:creationId xmlns:a16="http://schemas.microsoft.com/office/drawing/2014/main" id="{612D6587-3903-4F5A-B24D-73A98CA1183D}"/>
              </a:ext>
            </a:extLst>
          </p:cNvPr>
          <p:cNvSpPr>
            <a:spLocks noGrp="1"/>
          </p:cNvSpPr>
          <p:nvPr>
            <p:ph type="sldNum" sz="quarter" idx="12"/>
          </p:nvPr>
        </p:nvSpPr>
        <p:spPr>
          <a:xfrm>
            <a:off x="9374266" y="6506185"/>
            <a:ext cx="2844800" cy="476250"/>
          </a:xfrm>
        </p:spPr>
        <p:txBody>
          <a:bodyPr/>
          <a:lstStyle/>
          <a:p>
            <a:fld id="{FC7FC69B-AEE6-46BE-877D-BA9E44FDA740}" type="slidenum">
              <a:rPr lang="zh-CN" altLang="en-US" smtClean="0"/>
              <a:t>14</a:t>
            </a:fld>
            <a:endParaRPr lang="zh-CN" altLang="en-US" dirty="0"/>
          </a:p>
        </p:txBody>
      </p:sp>
      <p:sp>
        <p:nvSpPr>
          <p:cNvPr id="10" name="文本框 9">
            <a:extLst>
              <a:ext uri="{FF2B5EF4-FFF2-40B4-BE49-F238E27FC236}">
                <a16:creationId xmlns:a16="http://schemas.microsoft.com/office/drawing/2014/main" id="{6102C916-92D2-4A1F-B14C-D9646FA734E2}"/>
              </a:ext>
            </a:extLst>
          </p:cNvPr>
          <p:cNvSpPr txBox="1"/>
          <p:nvPr/>
        </p:nvSpPr>
        <p:spPr>
          <a:xfrm>
            <a:off x="168524" y="1049800"/>
            <a:ext cx="4104456" cy="523220"/>
          </a:xfrm>
          <a:prstGeom prst="rect">
            <a:avLst/>
          </a:prstGeom>
          <a:noFill/>
        </p:spPr>
        <p:txBody>
          <a:bodyPr wrap="square" rtlCol="0">
            <a:spAutoFit/>
          </a:bodyPr>
          <a:lstStyle/>
          <a:p>
            <a:pPr marL="285750" indent="-285750">
              <a:buFont typeface="Wingdings" panose="05000000000000000000" pitchFamily="2" charset="2"/>
              <a:buChar char="l"/>
            </a:pPr>
            <a:r>
              <a:rPr lang="zh-CN" altLang="en-US" sz="2800" b="1" dirty="0">
                <a:solidFill>
                  <a:srgbClr val="004D94"/>
                </a:solidFill>
                <a:latin typeface="微软雅黑" panose="020B0503020204020204" pitchFamily="34" charset="-122"/>
                <a:ea typeface="微软雅黑" panose="020B0503020204020204" pitchFamily="34" charset="-122"/>
              </a:rPr>
              <a:t>安全阀释放气体阶段</a:t>
            </a:r>
          </a:p>
        </p:txBody>
      </p:sp>
      <p:graphicFrame>
        <p:nvGraphicFramePr>
          <p:cNvPr id="13" name="对象 12">
            <a:extLst>
              <a:ext uri="{FF2B5EF4-FFF2-40B4-BE49-F238E27FC236}">
                <a16:creationId xmlns:a16="http://schemas.microsoft.com/office/drawing/2014/main" id="{F0CAA99D-05E7-40F8-AF7F-20E28AB762AA}"/>
              </a:ext>
            </a:extLst>
          </p:cNvPr>
          <p:cNvGraphicFramePr>
            <a:graphicFrameLocks noChangeAspect="1"/>
          </p:cNvGraphicFramePr>
          <p:nvPr>
            <p:extLst>
              <p:ext uri="{D42A27DB-BD31-4B8C-83A1-F6EECF244321}">
                <p14:modId xmlns:p14="http://schemas.microsoft.com/office/powerpoint/2010/main" val="589986387"/>
              </p:ext>
            </p:extLst>
          </p:nvPr>
        </p:nvGraphicFramePr>
        <p:xfrm>
          <a:off x="674943" y="1566748"/>
          <a:ext cx="7272338" cy="5026025"/>
        </p:xfrm>
        <a:graphic>
          <a:graphicData uri="http://schemas.openxmlformats.org/presentationml/2006/ole">
            <mc:AlternateContent xmlns:mc="http://schemas.openxmlformats.org/markup-compatibility/2006">
              <mc:Choice xmlns:v="urn:schemas-microsoft-com:vml" Requires="v">
                <p:oleObj spid="_x0000_s1034" name="Graph" r:id="rId6" imgW="9339026" imgH="6402267" progId="Origin95.Graph">
                  <p:embed/>
                </p:oleObj>
              </mc:Choice>
              <mc:Fallback>
                <p:oleObj name="Graph" r:id="rId6" imgW="9339026" imgH="6402267" progId="Origin95.Graph">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4943" y="1566748"/>
                        <a:ext cx="7272338" cy="5026025"/>
                      </a:xfrm>
                      <a:prstGeom prst="rect">
                        <a:avLst/>
                      </a:prstGeom>
                      <a:noFill/>
                    </p:spPr>
                  </p:pic>
                </p:oleObj>
              </mc:Fallback>
            </mc:AlternateContent>
          </a:graphicData>
        </a:graphic>
      </p:graphicFrame>
      <p:sp>
        <p:nvSpPr>
          <p:cNvPr id="14" name="文本框 13">
            <a:extLst>
              <a:ext uri="{FF2B5EF4-FFF2-40B4-BE49-F238E27FC236}">
                <a16:creationId xmlns:a16="http://schemas.microsoft.com/office/drawing/2014/main" id="{4BBA3E2E-4C0A-4B19-A562-20921E5F8687}"/>
              </a:ext>
            </a:extLst>
          </p:cNvPr>
          <p:cNvSpPr txBox="1"/>
          <p:nvPr/>
        </p:nvSpPr>
        <p:spPr>
          <a:xfrm>
            <a:off x="1991544" y="6392631"/>
            <a:ext cx="5357557" cy="400110"/>
          </a:xfrm>
          <a:prstGeom prst="rect">
            <a:avLst/>
          </a:prstGeom>
          <a:noFill/>
        </p:spPr>
        <p:txBody>
          <a:bodyPr wrap="none" rtlCol="0">
            <a:spAutoFit/>
          </a:bodyPr>
          <a:lstStyle/>
          <a:p>
            <a:r>
              <a:rPr lang="zh-CN" altLang="zh-CN" sz="2000" b="1" dirty="0">
                <a:effectLst/>
                <a:latin typeface="Times New Roman" panose="02020603050405020304" pitchFamily="18" charset="0"/>
                <a:ea typeface="黑体" panose="02010609060101010101" pitchFamily="49" charset="-122"/>
                <a:cs typeface="Times New Roman" panose="02020603050405020304" pitchFamily="18" charset="0"/>
              </a:rPr>
              <a:t>电池的安全阀打开温度随着</a:t>
            </a:r>
            <a:r>
              <a:rPr lang="en-US" altLang="zh-CN" sz="2000" b="1" dirty="0">
                <a:effectLst/>
                <a:latin typeface="Times New Roman" panose="02020603050405020304" pitchFamily="18" charset="0"/>
                <a:ea typeface="黑体" panose="02010609060101010101" pitchFamily="49" charset="-122"/>
                <a:cs typeface="Times New Roman" panose="02020603050405020304" pitchFamily="18" charset="0"/>
              </a:rPr>
              <a:t>SOC</a:t>
            </a:r>
            <a:r>
              <a:rPr lang="zh-CN" altLang="zh-CN" sz="2000" b="1" dirty="0">
                <a:effectLst/>
                <a:latin typeface="Times New Roman" panose="02020603050405020304" pitchFamily="18" charset="0"/>
                <a:ea typeface="黑体" panose="02010609060101010101" pitchFamily="49" charset="-122"/>
                <a:cs typeface="Times New Roman" panose="02020603050405020304" pitchFamily="18" charset="0"/>
              </a:rPr>
              <a:t>的上升而减小</a:t>
            </a:r>
            <a:endParaRPr lang="zh-CN" altLang="en-US" sz="20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5" name="文本框 14">
            <a:extLst>
              <a:ext uri="{FF2B5EF4-FFF2-40B4-BE49-F238E27FC236}">
                <a16:creationId xmlns:a16="http://schemas.microsoft.com/office/drawing/2014/main" id="{C99F4C1C-22C1-4B10-AA43-69E159E57CBF}"/>
              </a:ext>
            </a:extLst>
          </p:cNvPr>
          <p:cNvSpPr txBox="1"/>
          <p:nvPr/>
        </p:nvSpPr>
        <p:spPr>
          <a:xfrm>
            <a:off x="8184232" y="2142251"/>
            <a:ext cx="2998609" cy="2862322"/>
          </a:xfrm>
          <a:prstGeom prst="rect">
            <a:avLst/>
          </a:prstGeom>
          <a:noFill/>
        </p:spPr>
        <p:txBody>
          <a:bodyPr wrap="square" rtlCol="0">
            <a:spAutoFit/>
          </a:bodyPr>
          <a:lstStyle/>
          <a:p>
            <a:r>
              <a:rPr lang="zh-CN" altLang="zh-CN" sz="2000" dirty="0">
                <a:effectLst/>
                <a:latin typeface="Times New Roman" panose="02020603050405020304" pitchFamily="18" charset="0"/>
                <a:ea typeface="黑体" panose="02010609060101010101" pitchFamily="49" charset="-122"/>
                <a:cs typeface="Times New Roman" panose="02020603050405020304" pitchFamily="18" charset="0"/>
              </a:rPr>
              <a:t>电池在安全阀刚开启的时候，副反应强度相较于整个热失控来说较低。因此，内部仅能看见</a:t>
            </a:r>
            <a:r>
              <a:rPr lang="zh-CN" altLang="zh-CN" sz="2000" dirty="0">
                <a:solidFill>
                  <a:srgbClr val="FF0000"/>
                </a:solidFill>
                <a:effectLst/>
                <a:latin typeface="Times New Roman" panose="02020603050405020304" pitchFamily="18" charset="0"/>
                <a:ea typeface="黑体" panose="02010609060101010101" pitchFamily="49" charset="-122"/>
                <a:cs typeface="Times New Roman" panose="02020603050405020304" pitchFamily="18" charset="0"/>
              </a:rPr>
              <a:t>少量的烟气从电池内部逸散</a:t>
            </a:r>
            <a:r>
              <a:rPr lang="zh-CN" altLang="zh-CN" sz="2000" dirty="0">
                <a:effectLst/>
                <a:latin typeface="Times New Roman" panose="02020603050405020304" pitchFamily="18" charset="0"/>
                <a:ea typeface="黑体" panose="02010609060101010101" pitchFamily="49" charset="-122"/>
                <a:cs typeface="Times New Roman" panose="02020603050405020304" pitchFamily="18" charset="0"/>
              </a:rPr>
              <a:t>出来，同时伴有轻微的爆鸣声。值得注意的是，电池在此阶段，会出现</a:t>
            </a:r>
            <a:r>
              <a:rPr lang="en-US" altLang="zh-CN" sz="2000" dirty="0">
                <a:solidFill>
                  <a:srgbClr val="FF0000"/>
                </a:solidFill>
                <a:effectLst/>
                <a:latin typeface="Times New Roman" panose="02020603050405020304" pitchFamily="18" charset="0"/>
                <a:ea typeface="黑体" panose="02010609060101010101" pitchFamily="49" charset="-122"/>
                <a:cs typeface="Times New Roman" panose="02020603050405020304" pitchFamily="18" charset="0"/>
              </a:rPr>
              <a:t>3-5</a:t>
            </a:r>
            <a:r>
              <a:rPr lang="zh-CN" altLang="zh-CN" sz="2000" dirty="0">
                <a:solidFill>
                  <a:srgbClr val="FF0000"/>
                </a:solidFill>
                <a:effectLst/>
                <a:latin typeface="Times New Roman" panose="02020603050405020304" pitchFamily="18" charset="0"/>
                <a:ea typeface="黑体" panose="02010609060101010101" pitchFamily="49" charset="-122"/>
                <a:cs typeface="Times New Roman" panose="02020603050405020304" pitchFamily="18" charset="0"/>
              </a:rPr>
              <a:t>秒的短暂停止放气</a:t>
            </a:r>
            <a:r>
              <a:rPr lang="zh-CN" altLang="zh-CN" sz="2000" dirty="0">
                <a:effectLst/>
                <a:latin typeface="Times New Roman" panose="02020603050405020304" pitchFamily="18" charset="0"/>
                <a:ea typeface="黑体" panose="02010609060101010101" pitchFamily="49" charset="-122"/>
                <a:cs typeface="Times New Roman" panose="02020603050405020304" pitchFamily="18" charset="0"/>
              </a:rPr>
              <a:t>的阶段。</a:t>
            </a:r>
            <a:endParaRPr lang="zh-CN" altLang="en-US" sz="20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2" name="矩形 11">
            <a:extLst>
              <a:ext uri="{FF2B5EF4-FFF2-40B4-BE49-F238E27FC236}">
                <a16:creationId xmlns:a16="http://schemas.microsoft.com/office/drawing/2014/main" id="{42FF6627-3662-48A7-95EA-201CA0490695}"/>
              </a:ext>
            </a:extLst>
          </p:cNvPr>
          <p:cNvSpPr/>
          <p:nvPr/>
        </p:nvSpPr>
        <p:spPr bwMode="auto">
          <a:xfrm>
            <a:off x="147589" y="284895"/>
            <a:ext cx="8568952" cy="584775"/>
          </a:xfrm>
          <a:prstGeom prst="rect">
            <a:avLst/>
          </a:prstGeom>
          <a:solidFill>
            <a:srgbClr val="004D94"/>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spAutoFit/>
          </a:bodyPr>
          <a:lstStyle/>
          <a:p>
            <a:pPr marL="0" marR="0" indent="0" algn="l" defTabSz="914400" rtl="0" eaLnBrk="1" fontAlgn="base" latinLnBrk="0" hangingPunct="1">
              <a:lnSpc>
                <a:spcPct val="100000"/>
              </a:lnSpc>
              <a:spcBef>
                <a:spcPct val="0"/>
              </a:spcBef>
              <a:spcAft>
                <a:spcPct val="0"/>
              </a:spcAft>
              <a:buClrTx/>
              <a:buSzTx/>
              <a:buFontTx/>
              <a:buNone/>
            </a:pPr>
            <a:r>
              <a:rPr lang="en-US" altLang="zh-CN" sz="3200" dirty="0">
                <a:solidFill>
                  <a:schemeClr val="bg1"/>
                </a:solidFill>
                <a:latin typeface="微软雅黑" panose="020B0503020204020204" pitchFamily="34" charset="-122"/>
                <a:ea typeface="微软雅黑" panose="020B0503020204020204" pitchFamily="34" charset="-122"/>
              </a:rPr>
              <a:t>3.1</a:t>
            </a:r>
            <a:r>
              <a:rPr lang="zh-CN" altLang="en-US" sz="3200" dirty="0">
                <a:solidFill>
                  <a:schemeClr val="bg1"/>
                </a:solidFill>
                <a:latin typeface="微软雅黑" panose="020B0503020204020204" pitchFamily="34" charset="-122"/>
                <a:ea typeface="微软雅黑" panose="020B0503020204020204" pitchFamily="34" charset="-122"/>
              </a:rPr>
              <a:t>钠离子电池热失控宏观现象与温度变化</a:t>
            </a:r>
            <a:endParaRPr kumimoji="0" lang="zh-CN" altLang="en-US" sz="32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53792024"/>
      </p:ext>
    </p:extLst>
  </p:cSld>
  <p:clrMapOvr>
    <a:masterClrMapping/>
  </p:clrMapOvr>
  <p:transition spd="med" advTm="39168">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ustcblue">
            <a:extLst>
              <a:ext uri="{FF2B5EF4-FFF2-40B4-BE49-F238E27FC236}">
                <a16:creationId xmlns:a16="http://schemas.microsoft.com/office/drawing/2014/main" id="{D6ABCD4D-EEFC-4141-9823-BD36F14B27BB}"/>
              </a:ext>
            </a:extLst>
          </p:cNvPr>
          <p:cNvPicPr>
            <a:picLocks noChangeAspect="1"/>
          </p:cNvPicPr>
          <p:nvPr/>
        </p:nvPicPr>
        <p:blipFill>
          <a:blip r:embed="rId3"/>
          <a:stretch>
            <a:fillRect/>
          </a:stretch>
        </p:blipFill>
        <p:spPr>
          <a:xfrm>
            <a:off x="8797458" y="176132"/>
            <a:ext cx="674607" cy="693691"/>
          </a:xfrm>
          <a:prstGeom prst="rect">
            <a:avLst/>
          </a:prstGeom>
        </p:spPr>
      </p:pic>
      <p:pic>
        <p:nvPicPr>
          <p:cNvPr id="20" name="图片 19" descr="ustcnameblue">
            <a:extLst>
              <a:ext uri="{FF2B5EF4-FFF2-40B4-BE49-F238E27FC236}">
                <a16:creationId xmlns:a16="http://schemas.microsoft.com/office/drawing/2014/main" id="{4C6CFC33-33C5-43C9-A988-0673A8FEB5C7}"/>
              </a:ext>
            </a:extLst>
          </p:cNvPr>
          <p:cNvPicPr>
            <a:picLocks noChangeAspect="1"/>
          </p:cNvPicPr>
          <p:nvPr/>
        </p:nvPicPr>
        <p:blipFill>
          <a:blip r:embed="rId4"/>
          <a:stretch>
            <a:fillRect/>
          </a:stretch>
        </p:blipFill>
        <p:spPr>
          <a:xfrm>
            <a:off x="9584303" y="351815"/>
            <a:ext cx="2424726" cy="363893"/>
          </a:xfrm>
          <a:prstGeom prst="rect">
            <a:avLst/>
          </a:prstGeom>
        </p:spPr>
      </p:pic>
      <p:cxnSp>
        <p:nvCxnSpPr>
          <p:cNvPr id="5" name="直接连接符 4">
            <a:extLst>
              <a:ext uri="{FF2B5EF4-FFF2-40B4-BE49-F238E27FC236}">
                <a16:creationId xmlns:a16="http://schemas.microsoft.com/office/drawing/2014/main" id="{4DBB7901-591B-47A8-A14A-2094D9A77805}"/>
              </a:ext>
            </a:extLst>
          </p:cNvPr>
          <p:cNvCxnSpPr/>
          <p:nvPr/>
        </p:nvCxnSpPr>
        <p:spPr bwMode="auto">
          <a:xfrm>
            <a:off x="0" y="891777"/>
            <a:ext cx="12192000" cy="0"/>
          </a:xfrm>
          <a:prstGeom prst="line">
            <a:avLst/>
          </a:prstGeom>
          <a:gradFill rotWithShape="1">
            <a:gsLst>
              <a:gs pos="0">
                <a:schemeClr val="accent1"/>
              </a:gs>
              <a:gs pos="50000">
                <a:schemeClr val="bg1"/>
              </a:gs>
              <a:gs pos="100000">
                <a:schemeClr val="accent1"/>
              </a:gs>
            </a:gsLst>
            <a:lin ang="5400000" scaled="1"/>
          </a:gradFill>
          <a:ln w="31750" cap="flat" cmpd="sng" algn="ctr">
            <a:solidFill>
              <a:srgbClr val="004D94"/>
            </a:solidFill>
            <a:prstDash val="solid"/>
            <a:round/>
            <a:headEnd type="none" w="med" len="med"/>
            <a:tailEnd type="none" w="med" len="med"/>
          </a:ln>
          <a:effectLst>
            <a:prstShdw prst="shdw11">
              <a:schemeClr val="bg2">
                <a:alpha val="50000"/>
              </a:schemeClr>
            </a:prstShdw>
          </a:effectLst>
        </p:spPr>
      </p:cxnSp>
      <p:sp>
        <p:nvSpPr>
          <p:cNvPr id="11" name="灯片编号占位符 10">
            <a:extLst>
              <a:ext uri="{FF2B5EF4-FFF2-40B4-BE49-F238E27FC236}">
                <a16:creationId xmlns:a16="http://schemas.microsoft.com/office/drawing/2014/main" id="{612D6587-3903-4F5A-B24D-73A98CA1183D}"/>
              </a:ext>
            </a:extLst>
          </p:cNvPr>
          <p:cNvSpPr>
            <a:spLocks noGrp="1"/>
          </p:cNvSpPr>
          <p:nvPr>
            <p:ph type="sldNum" sz="quarter" idx="12"/>
          </p:nvPr>
        </p:nvSpPr>
        <p:spPr>
          <a:xfrm>
            <a:off x="9374266" y="6506185"/>
            <a:ext cx="2844800" cy="476250"/>
          </a:xfrm>
        </p:spPr>
        <p:txBody>
          <a:bodyPr/>
          <a:lstStyle/>
          <a:p>
            <a:fld id="{FC7FC69B-AEE6-46BE-877D-BA9E44FDA740}" type="slidenum">
              <a:rPr lang="zh-CN" altLang="en-US" smtClean="0"/>
              <a:t>15</a:t>
            </a:fld>
            <a:endParaRPr lang="zh-CN" altLang="en-US" dirty="0"/>
          </a:p>
        </p:txBody>
      </p:sp>
      <p:sp>
        <p:nvSpPr>
          <p:cNvPr id="9" name="文本框 8">
            <a:extLst>
              <a:ext uri="{FF2B5EF4-FFF2-40B4-BE49-F238E27FC236}">
                <a16:creationId xmlns:a16="http://schemas.microsoft.com/office/drawing/2014/main" id="{A7D83140-A79A-4FD5-A206-FC9F03CEB4FB}"/>
              </a:ext>
            </a:extLst>
          </p:cNvPr>
          <p:cNvSpPr txBox="1"/>
          <p:nvPr/>
        </p:nvSpPr>
        <p:spPr>
          <a:xfrm>
            <a:off x="119755" y="891777"/>
            <a:ext cx="4104456" cy="523220"/>
          </a:xfrm>
          <a:prstGeom prst="rect">
            <a:avLst/>
          </a:prstGeom>
          <a:noFill/>
        </p:spPr>
        <p:txBody>
          <a:bodyPr wrap="square" rtlCol="0">
            <a:spAutoFit/>
          </a:bodyPr>
          <a:lstStyle/>
          <a:p>
            <a:pPr marL="285750" indent="-285750">
              <a:buFont typeface="Wingdings" panose="05000000000000000000" pitchFamily="2" charset="2"/>
              <a:buChar char="l"/>
            </a:pPr>
            <a:r>
              <a:rPr lang="zh-CN" altLang="en-US" sz="2800" b="1" dirty="0">
                <a:solidFill>
                  <a:srgbClr val="004D94"/>
                </a:solidFill>
                <a:latin typeface="微软雅黑" panose="020B0503020204020204" pitchFamily="34" charset="-122"/>
                <a:ea typeface="微软雅黑" panose="020B0503020204020204" pitchFamily="34" charset="-122"/>
              </a:rPr>
              <a:t>剧烈热失控阶段</a:t>
            </a:r>
          </a:p>
        </p:txBody>
      </p:sp>
      <p:sp>
        <p:nvSpPr>
          <p:cNvPr id="13" name="矩形 12">
            <a:extLst>
              <a:ext uri="{FF2B5EF4-FFF2-40B4-BE49-F238E27FC236}">
                <a16:creationId xmlns:a16="http://schemas.microsoft.com/office/drawing/2014/main" id="{AF54F7AF-341C-456B-8C6B-2AC0B4B1926C}"/>
              </a:ext>
            </a:extLst>
          </p:cNvPr>
          <p:cNvSpPr/>
          <p:nvPr/>
        </p:nvSpPr>
        <p:spPr bwMode="auto">
          <a:xfrm>
            <a:off x="147589" y="176132"/>
            <a:ext cx="8568952" cy="584775"/>
          </a:xfrm>
          <a:prstGeom prst="rect">
            <a:avLst/>
          </a:prstGeom>
          <a:solidFill>
            <a:srgbClr val="004D94"/>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spAutoFit/>
          </a:bodyPr>
          <a:lstStyle/>
          <a:p>
            <a:pPr marL="0" marR="0" indent="0" algn="l" defTabSz="914400" rtl="0" eaLnBrk="1" fontAlgn="base" latinLnBrk="0" hangingPunct="1">
              <a:lnSpc>
                <a:spcPct val="100000"/>
              </a:lnSpc>
              <a:spcBef>
                <a:spcPct val="0"/>
              </a:spcBef>
              <a:spcAft>
                <a:spcPct val="0"/>
              </a:spcAft>
              <a:buClrTx/>
              <a:buSzTx/>
              <a:buFontTx/>
              <a:buNone/>
            </a:pPr>
            <a:r>
              <a:rPr lang="en-US" altLang="zh-CN" sz="3200" dirty="0">
                <a:solidFill>
                  <a:schemeClr val="bg1"/>
                </a:solidFill>
                <a:latin typeface="微软雅黑" panose="020B0503020204020204" pitchFamily="34" charset="-122"/>
                <a:ea typeface="微软雅黑" panose="020B0503020204020204" pitchFamily="34" charset="-122"/>
              </a:rPr>
              <a:t>3.1</a:t>
            </a:r>
            <a:r>
              <a:rPr lang="zh-CN" altLang="en-US" sz="3200" dirty="0">
                <a:solidFill>
                  <a:schemeClr val="bg1"/>
                </a:solidFill>
                <a:latin typeface="微软雅黑" panose="020B0503020204020204" pitchFamily="34" charset="-122"/>
                <a:ea typeface="微软雅黑" panose="020B0503020204020204" pitchFamily="34" charset="-122"/>
              </a:rPr>
              <a:t>钠离子电池热失控宏观现象与温度变化</a:t>
            </a:r>
            <a:endParaRPr kumimoji="0" lang="zh-CN" altLang="en-US" sz="32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p:txBody>
      </p:sp>
      <p:grpSp>
        <p:nvGrpSpPr>
          <p:cNvPr id="4" name="组合 3">
            <a:extLst>
              <a:ext uri="{FF2B5EF4-FFF2-40B4-BE49-F238E27FC236}">
                <a16:creationId xmlns:a16="http://schemas.microsoft.com/office/drawing/2014/main" id="{F8679243-4FCA-4511-9629-5840A17C509E}"/>
              </a:ext>
            </a:extLst>
          </p:cNvPr>
          <p:cNvGrpSpPr/>
          <p:nvPr/>
        </p:nvGrpSpPr>
        <p:grpSpPr>
          <a:xfrm>
            <a:off x="1847528" y="1319315"/>
            <a:ext cx="8640960" cy="3974448"/>
            <a:chOff x="67118" y="1305583"/>
            <a:chExt cx="9502627" cy="4518087"/>
          </a:xfrm>
        </p:grpSpPr>
        <p:grpSp>
          <p:nvGrpSpPr>
            <p:cNvPr id="3" name="组合 2">
              <a:extLst>
                <a:ext uri="{FF2B5EF4-FFF2-40B4-BE49-F238E27FC236}">
                  <a16:creationId xmlns:a16="http://schemas.microsoft.com/office/drawing/2014/main" id="{BD899166-7DA7-44B7-8BC1-96DD19C18BCF}"/>
                </a:ext>
              </a:extLst>
            </p:cNvPr>
            <p:cNvGrpSpPr/>
            <p:nvPr/>
          </p:nvGrpSpPr>
          <p:grpSpPr>
            <a:xfrm>
              <a:off x="67118" y="1305583"/>
              <a:ext cx="9295614" cy="4422513"/>
              <a:chOff x="114216" y="1431821"/>
              <a:chExt cx="9009866" cy="4236665"/>
            </a:xfrm>
          </p:grpSpPr>
          <p:pic>
            <p:nvPicPr>
              <p:cNvPr id="10" name="图片 9">
                <a:extLst>
                  <a:ext uri="{FF2B5EF4-FFF2-40B4-BE49-F238E27FC236}">
                    <a16:creationId xmlns:a16="http://schemas.microsoft.com/office/drawing/2014/main" id="{14D3A2A8-5474-4528-B058-091833B57B04}"/>
                  </a:ext>
                </a:extLst>
              </p:cNvPr>
              <p:cNvPicPr/>
              <p:nvPr/>
            </p:nvPicPr>
            <p:blipFill>
              <a:blip r:embed="rId5"/>
              <a:stretch>
                <a:fillRect/>
              </a:stretch>
            </p:blipFill>
            <p:spPr>
              <a:xfrm>
                <a:off x="145460" y="1431821"/>
                <a:ext cx="4097557" cy="2156002"/>
              </a:xfrm>
              <a:prstGeom prst="rect">
                <a:avLst/>
              </a:prstGeom>
            </p:spPr>
          </p:pic>
          <p:pic>
            <p:nvPicPr>
              <p:cNvPr id="12" name="图片 11">
                <a:extLst>
                  <a:ext uri="{FF2B5EF4-FFF2-40B4-BE49-F238E27FC236}">
                    <a16:creationId xmlns:a16="http://schemas.microsoft.com/office/drawing/2014/main" id="{3BB350F3-BD76-4723-ABEF-2C566D859BE3}"/>
                  </a:ext>
                </a:extLst>
              </p:cNvPr>
              <p:cNvPicPr/>
              <p:nvPr/>
            </p:nvPicPr>
            <p:blipFill rotWithShape="1">
              <a:blip r:embed="rId6"/>
              <a:srcRect r="313"/>
              <a:stretch/>
            </p:blipFill>
            <p:spPr bwMode="auto">
              <a:xfrm>
                <a:off x="4903051" y="1445104"/>
                <a:ext cx="4221031" cy="2126510"/>
              </a:xfrm>
              <a:prstGeom prst="rect">
                <a:avLst/>
              </a:prstGeom>
              <a:ln>
                <a:noFill/>
              </a:ln>
              <a:extLst>
                <a:ext uri="{53640926-AAD7-44D8-BBD7-CCE9431645EC}">
                  <a14:shadowObscured xmlns:a14="http://schemas.microsoft.com/office/drawing/2010/main"/>
                </a:ext>
              </a:extLst>
            </p:spPr>
          </p:pic>
          <p:pic>
            <p:nvPicPr>
              <p:cNvPr id="14" name="图片 13">
                <a:extLst>
                  <a:ext uri="{FF2B5EF4-FFF2-40B4-BE49-F238E27FC236}">
                    <a16:creationId xmlns:a16="http://schemas.microsoft.com/office/drawing/2014/main" id="{E71F3D93-8B9C-4DA8-B073-41757750536F}"/>
                  </a:ext>
                </a:extLst>
              </p:cNvPr>
              <p:cNvPicPr/>
              <p:nvPr/>
            </p:nvPicPr>
            <p:blipFill>
              <a:blip r:embed="rId7"/>
              <a:stretch>
                <a:fillRect/>
              </a:stretch>
            </p:blipFill>
            <p:spPr>
              <a:xfrm>
                <a:off x="114216" y="3604041"/>
                <a:ext cx="4083804" cy="2064445"/>
              </a:xfrm>
              <a:prstGeom prst="rect">
                <a:avLst/>
              </a:prstGeom>
            </p:spPr>
          </p:pic>
        </p:grpSp>
        <p:pic>
          <p:nvPicPr>
            <p:cNvPr id="15" name="图片 14">
              <a:extLst>
                <a:ext uri="{FF2B5EF4-FFF2-40B4-BE49-F238E27FC236}">
                  <a16:creationId xmlns:a16="http://schemas.microsoft.com/office/drawing/2014/main" id="{608EEDE8-B26E-4651-9E92-A3C0F014CA5B}"/>
                </a:ext>
              </a:extLst>
            </p:cNvPr>
            <p:cNvPicPr/>
            <p:nvPr/>
          </p:nvPicPr>
          <p:blipFill>
            <a:blip r:embed="rId8"/>
            <a:stretch>
              <a:fillRect/>
            </a:stretch>
          </p:blipFill>
          <p:spPr>
            <a:xfrm>
              <a:off x="4800817" y="3573091"/>
              <a:ext cx="4768928" cy="2250579"/>
            </a:xfrm>
            <a:prstGeom prst="rect">
              <a:avLst/>
            </a:prstGeom>
          </p:spPr>
        </p:pic>
      </p:grpSp>
      <p:sp>
        <p:nvSpPr>
          <p:cNvPr id="16" name="文本框 15">
            <a:extLst>
              <a:ext uri="{FF2B5EF4-FFF2-40B4-BE49-F238E27FC236}">
                <a16:creationId xmlns:a16="http://schemas.microsoft.com/office/drawing/2014/main" id="{F02D6329-6E49-4C06-B68A-6316FB979581}"/>
              </a:ext>
            </a:extLst>
          </p:cNvPr>
          <p:cNvSpPr txBox="1"/>
          <p:nvPr/>
        </p:nvSpPr>
        <p:spPr>
          <a:xfrm>
            <a:off x="277499" y="5383357"/>
            <a:ext cx="11435125" cy="1384995"/>
          </a:xfrm>
          <a:prstGeom prst="rect">
            <a:avLst/>
          </a:prstGeom>
          <a:noFill/>
        </p:spPr>
        <p:txBody>
          <a:bodyPr wrap="square" rtlCol="0">
            <a:spAutoFit/>
          </a:bodyPr>
          <a:lstStyle/>
          <a:p>
            <a:pPr algn="just"/>
            <a:r>
              <a:rPr lang="en-US" altLang="zh-CN" sz="1400" b="1" dirty="0">
                <a:effectLst/>
                <a:latin typeface="Times New Roman" panose="02020603050405020304" pitchFamily="18" charset="0"/>
                <a:ea typeface="宋体" panose="02010600030101010101" pitchFamily="2" charset="-122"/>
              </a:rPr>
              <a:t>0%</a:t>
            </a:r>
            <a:r>
              <a:rPr lang="zh-CN" altLang="zh-CN" sz="1400" b="1" dirty="0">
                <a:effectLst/>
                <a:latin typeface="Times New Roman" panose="02020603050405020304" pitchFamily="18" charset="0"/>
                <a:ea typeface="宋体" panose="02010600030101010101" pitchFamily="2" charset="-122"/>
                <a:cs typeface="Times New Roman" panose="02020603050405020304" pitchFamily="18" charset="0"/>
              </a:rPr>
              <a:t>和</a:t>
            </a:r>
            <a:r>
              <a:rPr lang="en-US" altLang="zh-CN" sz="1400" b="1" dirty="0">
                <a:effectLst/>
                <a:latin typeface="Times New Roman" panose="02020603050405020304" pitchFamily="18" charset="0"/>
                <a:ea typeface="宋体" panose="02010600030101010101" pitchFamily="2" charset="-122"/>
              </a:rPr>
              <a:t>25% SOC</a:t>
            </a:r>
            <a:r>
              <a:rPr lang="zh-CN" altLang="en-US" sz="1400" dirty="0">
                <a:effectLst/>
                <a:latin typeface="Times New Roman" panose="02020603050405020304" pitchFamily="18" charset="0"/>
                <a:ea typeface="宋体" panose="02010600030101010101" pitchFamily="2" charset="-122"/>
              </a:rPr>
              <a:t>钠离子电池</a:t>
            </a:r>
            <a:r>
              <a:rPr lang="zh-CN" altLang="zh-CN" sz="1400" dirty="0">
                <a:effectLst/>
                <a:latin typeface="Times New Roman" panose="02020603050405020304" pitchFamily="18" charset="0"/>
                <a:ea typeface="宋体" panose="02010600030101010101" pitchFamily="2" charset="-122"/>
                <a:cs typeface="Times New Roman" panose="02020603050405020304" pitchFamily="18" charset="0"/>
              </a:rPr>
              <a:t>内部电量较低，电极上的活性物质较少，</a:t>
            </a:r>
            <a:r>
              <a:rPr lang="zh-CN" altLang="zh-CN" sz="1400" b="1" dirty="0">
                <a:effectLst/>
                <a:latin typeface="Times New Roman" panose="02020603050405020304" pitchFamily="18" charset="0"/>
                <a:ea typeface="宋体" panose="02010600030101010101" pitchFamily="2" charset="-122"/>
                <a:cs typeface="Times New Roman" panose="02020603050405020304" pitchFamily="18" charset="0"/>
              </a:rPr>
              <a:t>热失控反应强度较弱</a:t>
            </a:r>
            <a:r>
              <a:rPr lang="zh-CN" altLang="zh-CN" sz="1400" dirty="0">
                <a:effectLst/>
                <a:latin typeface="Times New Roman" panose="02020603050405020304" pitchFamily="18" charset="0"/>
                <a:ea typeface="宋体" panose="02010600030101010101" pitchFamily="2" charset="-122"/>
                <a:cs typeface="Times New Roman" panose="02020603050405020304" pitchFamily="18" charset="0"/>
              </a:rPr>
              <a:t>。电池排气量也从</a:t>
            </a:r>
            <a:r>
              <a:rPr lang="zh-CN" altLang="zh-CN" sz="1400" b="1" dirty="0">
                <a:effectLst/>
                <a:latin typeface="Times New Roman" panose="02020603050405020304" pitchFamily="18" charset="0"/>
                <a:ea typeface="宋体" panose="02010600030101010101" pitchFamily="2" charset="-122"/>
                <a:cs typeface="Times New Roman" panose="02020603050405020304" pitchFamily="18" charset="0"/>
              </a:rPr>
              <a:t>少量烟气释放转为烟气云状涌出</a:t>
            </a:r>
            <a:r>
              <a:rPr lang="zh-CN" altLang="en-US" sz="1400" b="1" dirty="0">
                <a:latin typeface="Times New Roman" panose="02020603050405020304" pitchFamily="18" charset="0"/>
                <a:cs typeface="Times New Roman" panose="02020603050405020304" pitchFamily="18" charset="0"/>
              </a:rPr>
              <a:t>。</a:t>
            </a:r>
            <a:endParaRPr lang="en-US" altLang="zh-CN" sz="1400" b="1" dirty="0">
              <a:latin typeface="Times New Roman" panose="02020603050405020304" pitchFamily="18" charset="0"/>
              <a:cs typeface="Times New Roman" panose="02020603050405020304" pitchFamily="18" charset="0"/>
            </a:endParaRPr>
          </a:p>
          <a:p>
            <a:pPr algn="just"/>
            <a:r>
              <a:rPr lang="en-US" altLang="zh-CN" sz="1400" b="1" kern="100" dirty="0">
                <a:effectLst/>
                <a:latin typeface="Times New Roman" panose="02020603050405020304" pitchFamily="18" charset="0"/>
                <a:ea typeface="宋体" panose="02010600030101010101" pitchFamily="2" charset="-122"/>
                <a:cs typeface="Times New Roman" panose="02020603050405020304" pitchFamily="18" charset="0"/>
              </a:rPr>
              <a:t>50%SOC</a:t>
            </a:r>
            <a:r>
              <a:rPr lang="zh-CN"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电池热失控的反应较为剧烈。</a:t>
            </a:r>
            <a:r>
              <a:rPr lang="zh-CN" altLang="en-US" sz="1400" kern="100" dirty="0">
                <a:effectLst/>
                <a:latin typeface="Times New Roman" panose="02020603050405020304" pitchFamily="18" charset="0"/>
                <a:ea typeface="宋体" panose="02010600030101010101" pitchFamily="2" charset="-122"/>
                <a:cs typeface="Times New Roman" panose="02020603050405020304" pitchFamily="18" charset="0"/>
              </a:rPr>
              <a:t>其</a:t>
            </a:r>
            <a:r>
              <a:rPr lang="zh-CN"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峰值温度可以达到</a:t>
            </a:r>
            <a:r>
              <a:rPr lang="en-US" altLang="zh-CN" sz="1400" b="1" kern="100" dirty="0">
                <a:effectLst/>
                <a:latin typeface="Times New Roman" panose="02020603050405020304" pitchFamily="18" charset="0"/>
                <a:ea typeface="宋体" panose="02010600030101010101" pitchFamily="2" charset="-122"/>
                <a:cs typeface="Times New Roman" panose="02020603050405020304" pitchFamily="18" charset="0"/>
              </a:rPr>
              <a:t>432.6</a:t>
            </a:r>
            <a:r>
              <a:rPr lang="zh-CN" altLang="zh-CN" sz="14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400" b="1" kern="100" dirty="0">
                <a:effectLst/>
                <a:latin typeface="Times New Roman" panose="02020603050405020304" pitchFamily="18" charset="0"/>
                <a:ea typeface="宋体" panose="02010600030101010101" pitchFamily="2" charset="-122"/>
                <a:cs typeface="Times New Roman" panose="02020603050405020304" pitchFamily="18" charset="0"/>
              </a:rPr>
              <a:t>1.3</a:t>
            </a:r>
            <a:r>
              <a:rPr lang="zh-CN" altLang="zh-CN" sz="14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14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电池在排气量</a:t>
            </a:r>
            <a:r>
              <a:rPr lang="zh-CN" altLang="en-US" sz="1400" kern="100" dirty="0">
                <a:effectLst/>
                <a:latin typeface="Times New Roman" panose="02020603050405020304" pitchFamily="18" charset="0"/>
                <a:ea typeface="宋体" panose="02010600030101010101" pitchFamily="2" charset="-122"/>
                <a:cs typeface="Times New Roman" panose="02020603050405020304" pitchFamily="18" charset="0"/>
              </a:rPr>
              <a:t>热失控瞬间</a:t>
            </a:r>
            <a:r>
              <a:rPr lang="zh-CN"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会在瞬间迅速扩大，产生明显的</a:t>
            </a:r>
            <a:r>
              <a:rPr lang="zh-CN" altLang="zh-CN" sz="1400" b="1" kern="100" dirty="0">
                <a:effectLst/>
                <a:latin typeface="Times New Roman" panose="02020603050405020304" pitchFamily="18" charset="0"/>
                <a:ea typeface="宋体" panose="02010600030101010101" pitchFamily="2" charset="-122"/>
                <a:cs typeface="Times New Roman" panose="02020603050405020304" pitchFamily="18" charset="0"/>
              </a:rPr>
              <a:t>射流状烟气</a:t>
            </a:r>
            <a:r>
              <a:rPr lang="zh-CN"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1400" b="1" dirty="0">
                <a:latin typeface="Times New Roman" panose="02020603050405020304" pitchFamily="18" charset="0"/>
                <a:cs typeface="Times New Roman" panose="02020603050405020304" pitchFamily="18" charset="0"/>
              </a:rPr>
              <a:t>75% SOC </a:t>
            </a:r>
            <a:r>
              <a:rPr lang="zh-CN" altLang="en-US" sz="1400" dirty="0">
                <a:latin typeface="Times New Roman" panose="02020603050405020304" pitchFamily="18" charset="0"/>
                <a:cs typeface="Times New Roman" panose="02020603050405020304" pitchFamily="18" charset="0"/>
              </a:rPr>
              <a:t>电池</a:t>
            </a:r>
            <a:r>
              <a:rPr lang="zh-CN" altLang="en-US" sz="1400" b="1" dirty="0">
                <a:latin typeface="Times New Roman" panose="02020603050405020304" pitchFamily="18" charset="0"/>
                <a:cs typeface="Times New Roman" panose="02020603050405020304" pitchFamily="18" charset="0"/>
              </a:rPr>
              <a:t>经历明显的烟气喷射阶段</a:t>
            </a:r>
            <a:r>
              <a:rPr lang="zh-CN" altLang="en-US" sz="1400" dirty="0">
                <a:latin typeface="Times New Roman" panose="02020603050405020304" pitchFamily="18" charset="0"/>
                <a:cs typeface="Times New Roman" panose="02020603050405020304" pitchFamily="18" charset="0"/>
              </a:rPr>
              <a:t>，白色烟气逐渐变黑并被点燃，形成 </a:t>
            </a:r>
            <a:r>
              <a:rPr lang="en-US" altLang="zh-CN" sz="1400" dirty="0">
                <a:latin typeface="Times New Roman" panose="02020603050405020304" pitchFamily="18" charset="0"/>
                <a:cs typeface="Times New Roman" panose="02020603050405020304" pitchFamily="18" charset="0"/>
              </a:rPr>
              <a:t>1–2 s </a:t>
            </a:r>
            <a:r>
              <a:rPr lang="zh-CN" altLang="en-US" sz="1400" dirty="0">
                <a:latin typeface="Times New Roman" panose="02020603050405020304" pitchFamily="18" charset="0"/>
                <a:cs typeface="Times New Roman" panose="02020603050405020304" pitchFamily="18" charset="0"/>
              </a:rPr>
              <a:t>的射流火焰。随着副反应加剧，壳体压力迅速升高，安全阀脱落，电池爆炸，部分卷芯被喷出。</a:t>
            </a:r>
            <a:r>
              <a:rPr lang="zh-CN" altLang="en-US" sz="1400" b="1" dirty="0">
                <a:latin typeface="Times New Roman" panose="02020603050405020304" pitchFamily="18" charset="0"/>
                <a:cs typeface="Times New Roman" panose="02020603050405020304" pitchFamily="18" charset="0"/>
              </a:rPr>
              <a:t>无法测量热失控峰值温度</a:t>
            </a:r>
            <a:r>
              <a:rPr lang="zh-CN" altLang="en-US" sz="1400" dirty="0">
                <a:latin typeface="Times New Roman" panose="02020603050405020304" pitchFamily="18" charset="0"/>
                <a:cs typeface="Times New Roman" panose="02020603050405020304" pitchFamily="18" charset="0"/>
              </a:rPr>
              <a:t>，采用</a:t>
            </a:r>
            <a:r>
              <a:rPr lang="zh-CN" altLang="en-US" sz="1400" b="1" dirty="0">
                <a:latin typeface="Times New Roman" panose="02020603050405020304" pitchFamily="18" charset="0"/>
                <a:cs typeface="Times New Roman" panose="02020603050405020304" pitchFamily="18" charset="0"/>
              </a:rPr>
              <a:t>爆炸瞬间温度</a:t>
            </a:r>
            <a:r>
              <a:rPr lang="zh-CN" altLang="en-US" sz="1400" dirty="0">
                <a:latin typeface="Times New Roman" panose="02020603050405020304" pitchFamily="18" charset="0"/>
                <a:cs typeface="Times New Roman" panose="02020603050405020304" pitchFamily="18" charset="0"/>
              </a:rPr>
              <a:t>作为危险时刻标志。</a:t>
            </a:r>
          </a:p>
          <a:p>
            <a:pPr algn="just"/>
            <a:r>
              <a:rPr lang="en-US" altLang="zh-CN" sz="1400" b="1" dirty="0">
                <a:latin typeface="Times New Roman" panose="02020603050405020304" pitchFamily="18" charset="0"/>
                <a:cs typeface="Times New Roman" panose="02020603050405020304" pitchFamily="18" charset="0"/>
              </a:rPr>
              <a:t>100% SOC </a:t>
            </a:r>
            <a:r>
              <a:rPr lang="zh-CN" altLang="en-US" sz="1400" dirty="0">
                <a:latin typeface="Times New Roman" panose="02020603050405020304" pitchFamily="18" charset="0"/>
                <a:cs typeface="Times New Roman" panose="02020603050405020304" pitchFamily="18" charset="0"/>
              </a:rPr>
              <a:t>电池</a:t>
            </a:r>
            <a:r>
              <a:rPr lang="zh-CN" altLang="en-US" sz="1400" b="1" dirty="0">
                <a:latin typeface="Times New Roman" panose="02020603050405020304" pitchFamily="18" charset="0"/>
                <a:cs typeface="Times New Roman" panose="02020603050405020304" pitchFamily="18" charset="0"/>
              </a:rPr>
              <a:t>热失控更剧烈，无烟气喷射阶段，直接进入射流火焰</a:t>
            </a:r>
            <a:r>
              <a:rPr lang="zh-CN" altLang="en-US" sz="1400" dirty="0">
                <a:latin typeface="Times New Roman" panose="02020603050405020304" pitchFamily="18" charset="0"/>
                <a:cs typeface="Times New Roman" panose="02020603050405020304" pitchFamily="18" charset="0"/>
              </a:rPr>
              <a:t>，因链式反应扩散更快，可燃气体未积聚即被点燃。火焰进一步加剧热失控，最终导致</a:t>
            </a:r>
            <a:r>
              <a:rPr lang="zh-CN" altLang="en-US" sz="1400" b="1" dirty="0">
                <a:latin typeface="Times New Roman" panose="02020603050405020304" pitchFamily="18" charset="0"/>
                <a:cs typeface="Times New Roman" panose="02020603050405020304" pitchFamily="18" charset="0"/>
              </a:rPr>
              <a:t>壳体剧烈爆炸，卷芯完全破碎，壳体严重变形</a:t>
            </a:r>
            <a:r>
              <a:rPr lang="zh-CN" altLang="en-US" sz="1400" dirty="0">
                <a:latin typeface="Times New Roman" panose="02020603050405020304" pitchFamily="18" charset="0"/>
                <a:cs typeface="Times New Roman" panose="02020603050405020304" pitchFamily="18" charset="0"/>
              </a:rPr>
              <a:t>。同样，</a:t>
            </a:r>
            <a:r>
              <a:rPr lang="zh-CN" altLang="en-US" sz="1400" b="1" dirty="0">
                <a:latin typeface="Times New Roman" panose="02020603050405020304" pitchFamily="18" charset="0"/>
                <a:cs typeface="Times New Roman" panose="02020603050405020304" pitchFamily="18" charset="0"/>
              </a:rPr>
              <a:t>爆炸瞬间温度</a:t>
            </a:r>
            <a:r>
              <a:rPr lang="zh-CN" altLang="en-US" sz="1400" dirty="0">
                <a:latin typeface="Times New Roman" panose="02020603050405020304" pitchFamily="18" charset="0"/>
                <a:cs typeface="Times New Roman" panose="02020603050405020304" pitchFamily="18" charset="0"/>
              </a:rPr>
              <a:t>用于表征最危险时刻。</a:t>
            </a:r>
          </a:p>
        </p:txBody>
      </p:sp>
    </p:spTree>
    <p:extLst>
      <p:ext uri="{BB962C8B-B14F-4D97-AF65-F5344CB8AC3E}">
        <p14:creationId xmlns:p14="http://schemas.microsoft.com/office/powerpoint/2010/main" val="1758286555"/>
      </p:ext>
    </p:extLst>
  </p:cSld>
  <p:clrMapOvr>
    <a:masterClrMapping/>
  </p:clrMapOvr>
  <p:transition spd="med" advTm="39168">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6A143DB-4A06-4AEA-876B-652ECCADA532}"/>
              </a:ext>
            </a:extLst>
          </p:cNvPr>
          <p:cNvPicPr>
            <a:picLocks noChangeAspect="1"/>
          </p:cNvPicPr>
          <p:nvPr/>
        </p:nvPicPr>
        <p:blipFill rotWithShape="1">
          <a:blip r:embed="rId3"/>
          <a:srcRect l="3125" t="1270"/>
          <a:stretch/>
        </p:blipFill>
        <p:spPr>
          <a:xfrm>
            <a:off x="2634145" y="934679"/>
            <a:ext cx="7155026" cy="3082844"/>
          </a:xfrm>
          <a:prstGeom prst="rect">
            <a:avLst/>
          </a:prstGeom>
        </p:spPr>
      </p:pic>
      <p:pic>
        <p:nvPicPr>
          <p:cNvPr id="6" name="图片 5" descr="ustcblue">
            <a:extLst>
              <a:ext uri="{FF2B5EF4-FFF2-40B4-BE49-F238E27FC236}">
                <a16:creationId xmlns:a16="http://schemas.microsoft.com/office/drawing/2014/main" id="{D6ABCD4D-EEFC-4141-9823-BD36F14B27BB}"/>
              </a:ext>
            </a:extLst>
          </p:cNvPr>
          <p:cNvPicPr>
            <a:picLocks noChangeAspect="1"/>
          </p:cNvPicPr>
          <p:nvPr/>
        </p:nvPicPr>
        <p:blipFill>
          <a:blip r:embed="rId4"/>
          <a:stretch>
            <a:fillRect/>
          </a:stretch>
        </p:blipFill>
        <p:spPr>
          <a:xfrm>
            <a:off x="8797458" y="24889"/>
            <a:ext cx="674607" cy="693691"/>
          </a:xfrm>
          <a:prstGeom prst="rect">
            <a:avLst/>
          </a:prstGeom>
        </p:spPr>
      </p:pic>
      <p:pic>
        <p:nvPicPr>
          <p:cNvPr id="20" name="图片 19" descr="ustcnameblue">
            <a:extLst>
              <a:ext uri="{FF2B5EF4-FFF2-40B4-BE49-F238E27FC236}">
                <a16:creationId xmlns:a16="http://schemas.microsoft.com/office/drawing/2014/main" id="{4C6CFC33-33C5-43C9-A988-0673A8FEB5C7}"/>
              </a:ext>
            </a:extLst>
          </p:cNvPr>
          <p:cNvPicPr>
            <a:picLocks noChangeAspect="1"/>
          </p:cNvPicPr>
          <p:nvPr/>
        </p:nvPicPr>
        <p:blipFill>
          <a:blip r:embed="rId5"/>
          <a:stretch>
            <a:fillRect/>
          </a:stretch>
        </p:blipFill>
        <p:spPr>
          <a:xfrm>
            <a:off x="9584303" y="200572"/>
            <a:ext cx="2424726" cy="363893"/>
          </a:xfrm>
          <a:prstGeom prst="rect">
            <a:avLst/>
          </a:prstGeom>
        </p:spPr>
      </p:pic>
      <p:cxnSp>
        <p:nvCxnSpPr>
          <p:cNvPr id="5" name="直接连接符 4">
            <a:extLst>
              <a:ext uri="{FF2B5EF4-FFF2-40B4-BE49-F238E27FC236}">
                <a16:creationId xmlns:a16="http://schemas.microsoft.com/office/drawing/2014/main" id="{4DBB7901-591B-47A8-A14A-2094D9A77805}"/>
              </a:ext>
            </a:extLst>
          </p:cNvPr>
          <p:cNvCxnSpPr/>
          <p:nvPr/>
        </p:nvCxnSpPr>
        <p:spPr bwMode="auto">
          <a:xfrm>
            <a:off x="0" y="836712"/>
            <a:ext cx="12192000" cy="0"/>
          </a:xfrm>
          <a:prstGeom prst="line">
            <a:avLst/>
          </a:prstGeom>
          <a:gradFill rotWithShape="1">
            <a:gsLst>
              <a:gs pos="0">
                <a:schemeClr val="accent1"/>
              </a:gs>
              <a:gs pos="50000">
                <a:schemeClr val="bg1"/>
              </a:gs>
              <a:gs pos="100000">
                <a:schemeClr val="accent1"/>
              </a:gs>
            </a:gsLst>
            <a:lin ang="5400000" scaled="1"/>
          </a:gradFill>
          <a:ln w="31750" cap="flat" cmpd="sng" algn="ctr">
            <a:solidFill>
              <a:srgbClr val="004D94"/>
            </a:solidFill>
            <a:prstDash val="solid"/>
            <a:round/>
            <a:headEnd type="none" w="med" len="med"/>
            <a:tailEnd type="none" w="med" len="med"/>
          </a:ln>
          <a:effectLst>
            <a:prstShdw prst="shdw11">
              <a:schemeClr val="bg2">
                <a:alpha val="50000"/>
              </a:schemeClr>
            </a:prstShdw>
          </a:effectLst>
        </p:spPr>
      </p:cxnSp>
      <p:sp>
        <p:nvSpPr>
          <p:cNvPr id="3" name="文本框 2">
            <a:extLst>
              <a:ext uri="{FF2B5EF4-FFF2-40B4-BE49-F238E27FC236}">
                <a16:creationId xmlns:a16="http://schemas.microsoft.com/office/drawing/2014/main" id="{E801C3F8-31B2-424B-B9B5-92F7FFD47BC6}"/>
              </a:ext>
            </a:extLst>
          </p:cNvPr>
          <p:cNvSpPr txBox="1"/>
          <p:nvPr/>
        </p:nvSpPr>
        <p:spPr>
          <a:xfrm>
            <a:off x="407368" y="1546802"/>
            <a:ext cx="11377264" cy="430887"/>
          </a:xfrm>
          <a:prstGeom prst="rect">
            <a:avLst/>
          </a:prstGeom>
          <a:noFill/>
        </p:spPr>
        <p:txBody>
          <a:bodyPr wrap="square" rtlCol="0">
            <a:spAutoFit/>
          </a:bodyPr>
          <a:lstStyle/>
          <a:p>
            <a:pPr algn="just"/>
            <a:r>
              <a:rPr lang="en-US" altLang="zh-CN" sz="22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200" dirty="0">
              <a:latin typeface="Times New Roman" panose="02020603050405020304" pitchFamily="18" charset="0"/>
              <a:cs typeface="Times New Roman" panose="02020603050405020304" pitchFamily="18" charset="0"/>
            </a:endParaRPr>
          </a:p>
        </p:txBody>
      </p:sp>
      <p:sp>
        <p:nvSpPr>
          <p:cNvPr id="11" name="灯片编号占位符 10">
            <a:extLst>
              <a:ext uri="{FF2B5EF4-FFF2-40B4-BE49-F238E27FC236}">
                <a16:creationId xmlns:a16="http://schemas.microsoft.com/office/drawing/2014/main" id="{612D6587-3903-4F5A-B24D-73A98CA1183D}"/>
              </a:ext>
            </a:extLst>
          </p:cNvPr>
          <p:cNvSpPr>
            <a:spLocks noGrp="1"/>
          </p:cNvSpPr>
          <p:nvPr>
            <p:ph type="sldNum" sz="quarter" idx="12"/>
          </p:nvPr>
        </p:nvSpPr>
        <p:spPr>
          <a:xfrm>
            <a:off x="9374266" y="6506185"/>
            <a:ext cx="2844800" cy="476250"/>
          </a:xfrm>
        </p:spPr>
        <p:txBody>
          <a:bodyPr/>
          <a:lstStyle/>
          <a:p>
            <a:fld id="{FC7FC69B-AEE6-46BE-877D-BA9E44FDA740}" type="slidenum">
              <a:rPr lang="zh-CN" altLang="en-US" smtClean="0"/>
              <a:t>16</a:t>
            </a:fld>
            <a:endParaRPr lang="zh-CN" altLang="en-US" dirty="0"/>
          </a:p>
        </p:txBody>
      </p:sp>
      <p:sp>
        <p:nvSpPr>
          <p:cNvPr id="10" name="矩形 9">
            <a:extLst>
              <a:ext uri="{FF2B5EF4-FFF2-40B4-BE49-F238E27FC236}">
                <a16:creationId xmlns:a16="http://schemas.microsoft.com/office/drawing/2014/main" id="{867ED3E5-49FE-41D6-B325-79556D642010}"/>
              </a:ext>
            </a:extLst>
          </p:cNvPr>
          <p:cNvSpPr/>
          <p:nvPr/>
        </p:nvSpPr>
        <p:spPr bwMode="auto">
          <a:xfrm>
            <a:off x="146026" y="133805"/>
            <a:ext cx="8568952" cy="584775"/>
          </a:xfrm>
          <a:prstGeom prst="rect">
            <a:avLst/>
          </a:prstGeom>
          <a:solidFill>
            <a:srgbClr val="004D94"/>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spAutoFit/>
          </a:bodyPr>
          <a:lstStyle/>
          <a:p>
            <a:pPr marL="0" marR="0" indent="0" algn="l" defTabSz="914400" rtl="0" eaLnBrk="1" fontAlgn="base" latinLnBrk="0" hangingPunct="1">
              <a:lnSpc>
                <a:spcPct val="100000"/>
              </a:lnSpc>
              <a:spcBef>
                <a:spcPct val="0"/>
              </a:spcBef>
              <a:spcAft>
                <a:spcPct val="0"/>
              </a:spcAft>
              <a:buClrTx/>
              <a:buSzTx/>
              <a:buFontTx/>
              <a:buNone/>
            </a:pPr>
            <a:r>
              <a:rPr lang="en-US" altLang="zh-CN" sz="3200" dirty="0">
                <a:solidFill>
                  <a:schemeClr val="bg1"/>
                </a:solidFill>
                <a:latin typeface="微软雅黑" panose="020B0503020204020204" pitchFamily="34" charset="-122"/>
                <a:ea typeface="微软雅黑" panose="020B0503020204020204" pitchFamily="34" charset="-122"/>
              </a:rPr>
              <a:t>3.1</a:t>
            </a:r>
            <a:r>
              <a:rPr lang="zh-CN" altLang="en-US" sz="3200" dirty="0">
                <a:solidFill>
                  <a:schemeClr val="bg1"/>
                </a:solidFill>
                <a:latin typeface="微软雅黑" panose="020B0503020204020204" pitchFamily="34" charset="-122"/>
                <a:ea typeface="微软雅黑" panose="020B0503020204020204" pitchFamily="34" charset="-122"/>
              </a:rPr>
              <a:t>钠离子电池热失控宏观现象与温度变化</a:t>
            </a:r>
            <a:endParaRPr kumimoji="0" lang="zh-CN" altLang="en-US" sz="32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p:txBody>
      </p:sp>
      <p:pic>
        <p:nvPicPr>
          <p:cNvPr id="12" name="图片 11">
            <a:extLst>
              <a:ext uri="{FF2B5EF4-FFF2-40B4-BE49-F238E27FC236}">
                <a16:creationId xmlns:a16="http://schemas.microsoft.com/office/drawing/2014/main" id="{2B3085D6-C78D-4159-A620-103DCE8B6C19}"/>
              </a:ext>
            </a:extLst>
          </p:cNvPr>
          <p:cNvPicPr>
            <a:picLocks noChangeAspect="1"/>
          </p:cNvPicPr>
          <p:nvPr/>
        </p:nvPicPr>
        <p:blipFill>
          <a:blip r:embed="rId6"/>
          <a:stretch>
            <a:fillRect/>
          </a:stretch>
        </p:blipFill>
        <p:spPr>
          <a:xfrm>
            <a:off x="1884171" y="4342530"/>
            <a:ext cx="8364117" cy="2314898"/>
          </a:xfrm>
          <a:prstGeom prst="rect">
            <a:avLst/>
          </a:prstGeom>
        </p:spPr>
      </p:pic>
    </p:spTree>
    <p:extLst>
      <p:ext uri="{BB962C8B-B14F-4D97-AF65-F5344CB8AC3E}">
        <p14:creationId xmlns:p14="http://schemas.microsoft.com/office/powerpoint/2010/main" val="2419758529"/>
      </p:ext>
    </p:extLst>
  </p:cSld>
  <p:clrMapOvr>
    <a:masterClrMapping/>
  </p:clrMapOvr>
  <p:transition spd="med" advTm="39168">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ustcblue">
            <a:extLst>
              <a:ext uri="{FF2B5EF4-FFF2-40B4-BE49-F238E27FC236}">
                <a16:creationId xmlns:a16="http://schemas.microsoft.com/office/drawing/2014/main" id="{D6ABCD4D-EEFC-4141-9823-BD36F14B27BB}"/>
              </a:ext>
            </a:extLst>
          </p:cNvPr>
          <p:cNvPicPr>
            <a:picLocks noChangeAspect="1"/>
          </p:cNvPicPr>
          <p:nvPr/>
        </p:nvPicPr>
        <p:blipFill>
          <a:blip r:embed="rId4"/>
          <a:stretch>
            <a:fillRect/>
          </a:stretch>
        </p:blipFill>
        <p:spPr>
          <a:xfrm>
            <a:off x="8797458" y="71013"/>
            <a:ext cx="674607" cy="693691"/>
          </a:xfrm>
          <a:prstGeom prst="rect">
            <a:avLst/>
          </a:prstGeom>
        </p:spPr>
      </p:pic>
      <p:pic>
        <p:nvPicPr>
          <p:cNvPr id="20" name="图片 19" descr="ustcnameblue">
            <a:extLst>
              <a:ext uri="{FF2B5EF4-FFF2-40B4-BE49-F238E27FC236}">
                <a16:creationId xmlns:a16="http://schemas.microsoft.com/office/drawing/2014/main" id="{4C6CFC33-33C5-43C9-A988-0673A8FEB5C7}"/>
              </a:ext>
            </a:extLst>
          </p:cNvPr>
          <p:cNvPicPr>
            <a:picLocks noChangeAspect="1"/>
          </p:cNvPicPr>
          <p:nvPr/>
        </p:nvPicPr>
        <p:blipFill>
          <a:blip r:embed="rId5"/>
          <a:stretch>
            <a:fillRect/>
          </a:stretch>
        </p:blipFill>
        <p:spPr>
          <a:xfrm>
            <a:off x="9584303" y="246696"/>
            <a:ext cx="2424726" cy="363893"/>
          </a:xfrm>
          <a:prstGeom prst="rect">
            <a:avLst/>
          </a:prstGeom>
        </p:spPr>
      </p:pic>
      <p:cxnSp>
        <p:nvCxnSpPr>
          <p:cNvPr id="5" name="直接连接符 4">
            <a:extLst>
              <a:ext uri="{FF2B5EF4-FFF2-40B4-BE49-F238E27FC236}">
                <a16:creationId xmlns:a16="http://schemas.microsoft.com/office/drawing/2014/main" id="{4DBB7901-591B-47A8-A14A-2094D9A77805}"/>
              </a:ext>
            </a:extLst>
          </p:cNvPr>
          <p:cNvCxnSpPr/>
          <p:nvPr/>
        </p:nvCxnSpPr>
        <p:spPr bwMode="auto">
          <a:xfrm>
            <a:off x="0" y="836712"/>
            <a:ext cx="12192000" cy="0"/>
          </a:xfrm>
          <a:prstGeom prst="line">
            <a:avLst/>
          </a:prstGeom>
          <a:gradFill rotWithShape="1">
            <a:gsLst>
              <a:gs pos="0">
                <a:schemeClr val="accent1"/>
              </a:gs>
              <a:gs pos="50000">
                <a:schemeClr val="bg1"/>
              </a:gs>
              <a:gs pos="100000">
                <a:schemeClr val="accent1"/>
              </a:gs>
            </a:gsLst>
            <a:lin ang="5400000" scaled="1"/>
          </a:gradFill>
          <a:ln w="31750" cap="flat" cmpd="sng" algn="ctr">
            <a:solidFill>
              <a:srgbClr val="004D94"/>
            </a:solidFill>
            <a:prstDash val="solid"/>
            <a:round/>
            <a:headEnd type="none" w="med" len="med"/>
            <a:tailEnd type="none" w="med" len="med"/>
          </a:ln>
          <a:effectLst>
            <a:prstShdw prst="shdw11">
              <a:schemeClr val="bg2">
                <a:alpha val="50000"/>
              </a:schemeClr>
            </a:prstShdw>
          </a:effectLst>
        </p:spPr>
      </p:cxnSp>
      <p:sp>
        <p:nvSpPr>
          <p:cNvPr id="11" name="灯片编号占位符 10">
            <a:extLst>
              <a:ext uri="{FF2B5EF4-FFF2-40B4-BE49-F238E27FC236}">
                <a16:creationId xmlns:a16="http://schemas.microsoft.com/office/drawing/2014/main" id="{612D6587-3903-4F5A-B24D-73A98CA1183D}"/>
              </a:ext>
            </a:extLst>
          </p:cNvPr>
          <p:cNvSpPr>
            <a:spLocks noGrp="1"/>
          </p:cNvSpPr>
          <p:nvPr>
            <p:ph type="sldNum" sz="quarter" idx="12"/>
          </p:nvPr>
        </p:nvSpPr>
        <p:spPr>
          <a:xfrm>
            <a:off x="9374266" y="6506185"/>
            <a:ext cx="2844800" cy="476250"/>
          </a:xfrm>
        </p:spPr>
        <p:txBody>
          <a:bodyPr/>
          <a:lstStyle/>
          <a:p>
            <a:fld id="{FC7FC69B-AEE6-46BE-877D-BA9E44FDA740}" type="slidenum">
              <a:rPr lang="zh-CN" altLang="en-US" smtClean="0"/>
              <a:t>17</a:t>
            </a:fld>
            <a:endParaRPr lang="zh-CN" altLang="en-US" dirty="0"/>
          </a:p>
        </p:txBody>
      </p:sp>
      <p:sp>
        <p:nvSpPr>
          <p:cNvPr id="10" name="矩形 9">
            <a:extLst>
              <a:ext uri="{FF2B5EF4-FFF2-40B4-BE49-F238E27FC236}">
                <a16:creationId xmlns:a16="http://schemas.microsoft.com/office/drawing/2014/main" id="{DC359104-B727-4B24-88D1-2B4BDDCCDF75}"/>
              </a:ext>
            </a:extLst>
          </p:cNvPr>
          <p:cNvSpPr/>
          <p:nvPr/>
        </p:nvSpPr>
        <p:spPr bwMode="auto">
          <a:xfrm>
            <a:off x="182971" y="125470"/>
            <a:ext cx="8568952" cy="584775"/>
          </a:xfrm>
          <a:prstGeom prst="rect">
            <a:avLst/>
          </a:prstGeom>
          <a:solidFill>
            <a:srgbClr val="004D94"/>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spAutoFit/>
          </a:bodyPr>
          <a:lstStyle/>
          <a:p>
            <a:pPr marL="0" marR="0" indent="0" algn="l" defTabSz="914400" rtl="0" eaLnBrk="1" fontAlgn="base" latinLnBrk="0" hangingPunct="1">
              <a:lnSpc>
                <a:spcPct val="100000"/>
              </a:lnSpc>
              <a:spcBef>
                <a:spcPct val="0"/>
              </a:spcBef>
              <a:spcAft>
                <a:spcPct val="0"/>
              </a:spcAft>
              <a:buClrTx/>
              <a:buSzTx/>
              <a:buFontTx/>
              <a:buNone/>
            </a:pPr>
            <a:r>
              <a:rPr lang="en-US" altLang="zh-CN" sz="3200" dirty="0">
                <a:solidFill>
                  <a:schemeClr val="bg1"/>
                </a:solidFill>
                <a:latin typeface="微软雅黑" panose="020B0503020204020204" pitchFamily="34" charset="-122"/>
                <a:ea typeface="微软雅黑" panose="020B0503020204020204" pitchFamily="34" charset="-122"/>
              </a:rPr>
              <a:t>3.2</a:t>
            </a:r>
            <a:r>
              <a:rPr lang="zh-CN" altLang="en-US" sz="3200" dirty="0">
                <a:solidFill>
                  <a:schemeClr val="bg1"/>
                </a:solidFill>
                <a:latin typeface="微软雅黑" panose="020B0503020204020204" pitchFamily="34" charset="-122"/>
                <a:ea typeface="微软雅黑" panose="020B0503020204020204" pitchFamily="34" charset="-122"/>
              </a:rPr>
              <a:t>细水雾对不同</a:t>
            </a:r>
            <a:r>
              <a:rPr lang="en-US" altLang="zh-CN" sz="3200" dirty="0">
                <a:solidFill>
                  <a:schemeClr val="bg1"/>
                </a:solidFill>
                <a:latin typeface="微软雅黑" panose="020B0503020204020204" pitchFamily="34" charset="-122"/>
                <a:ea typeface="微软雅黑" panose="020B0503020204020204" pitchFamily="34" charset="-122"/>
              </a:rPr>
              <a:t>SOC</a:t>
            </a:r>
            <a:r>
              <a:rPr lang="zh-CN" altLang="en-US" sz="3200" dirty="0">
                <a:solidFill>
                  <a:schemeClr val="bg1"/>
                </a:solidFill>
                <a:latin typeface="微软雅黑" panose="020B0503020204020204" pitchFamily="34" charset="-122"/>
                <a:ea typeface="微软雅黑" panose="020B0503020204020204" pitchFamily="34" charset="-122"/>
              </a:rPr>
              <a:t>的钠离子电池热失控抑制</a:t>
            </a:r>
            <a:endParaRPr kumimoji="0" lang="zh-CN" altLang="en-US" sz="32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p:txBody>
      </p:sp>
      <p:sp>
        <p:nvSpPr>
          <p:cNvPr id="3" name="Rectangle 2">
            <a:extLst>
              <a:ext uri="{FF2B5EF4-FFF2-40B4-BE49-F238E27FC236}">
                <a16:creationId xmlns:a16="http://schemas.microsoft.com/office/drawing/2014/main" id="{89089849-448B-4A91-A769-3220B792364C}"/>
              </a:ext>
            </a:extLst>
          </p:cNvPr>
          <p:cNvSpPr>
            <a:spLocks noChangeArrowheads="1"/>
          </p:cNvSpPr>
          <p:nvPr/>
        </p:nvSpPr>
        <p:spPr bwMode="auto">
          <a:xfrm>
            <a:off x="335360" y="24954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a:extLst>
              <a:ext uri="{FF2B5EF4-FFF2-40B4-BE49-F238E27FC236}">
                <a16:creationId xmlns:a16="http://schemas.microsoft.com/office/drawing/2014/main" id="{82FBC939-8E38-477D-8CD6-A8F3BD58AC31}"/>
              </a:ext>
            </a:extLst>
          </p:cNvPr>
          <p:cNvGraphicFramePr>
            <a:graphicFrameLocks noChangeAspect="1"/>
          </p:cNvGraphicFramePr>
          <p:nvPr>
            <p:extLst>
              <p:ext uri="{D42A27DB-BD31-4B8C-83A1-F6EECF244321}">
                <p14:modId xmlns:p14="http://schemas.microsoft.com/office/powerpoint/2010/main" val="1200976132"/>
              </p:ext>
            </p:extLst>
          </p:nvPr>
        </p:nvGraphicFramePr>
        <p:xfrm>
          <a:off x="92673" y="908721"/>
          <a:ext cx="6146500" cy="5949278"/>
        </p:xfrm>
        <a:graphic>
          <a:graphicData uri="http://schemas.openxmlformats.org/presentationml/2006/ole">
            <mc:AlternateContent xmlns:mc="http://schemas.openxmlformats.org/markup-compatibility/2006">
              <mc:Choice xmlns:v="urn:schemas-microsoft-com:vml" Requires="v">
                <p:oleObj spid="_x0000_s2058" name="Graph" r:id="rId6" imgW="8652965" imgH="8314746" progId="Origin95.Graph">
                  <p:embed/>
                </p:oleObj>
              </mc:Choice>
              <mc:Fallback>
                <p:oleObj name="Graph" r:id="rId6" imgW="8652965" imgH="8314746" progId="Origin95.Graph">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673" y="908721"/>
                        <a:ext cx="6146500" cy="5949278"/>
                      </a:xfrm>
                      <a:prstGeom prst="rect">
                        <a:avLst/>
                      </a:prstGeom>
                      <a:noFill/>
                    </p:spPr>
                  </p:pic>
                </p:oleObj>
              </mc:Fallback>
            </mc:AlternateContent>
          </a:graphicData>
        </a:graphic>
      </p:graphicFrame>
      <p:sp>
        <p:nvSpPr>
          <p:cNvPr id="8" name="文本框 7">
            <a:extLst>
              <a:ext uri="{FF2B5EF4-FFF2-40B4-BE49-F238E27FC236}">
                <a16:creationId xmlns:a16="http://schemas.microsoft.com/office/drawing/2014/main" id="{3BB9C063-D325-4591-931D-7A9B4C59B6D0}"/>
              </a:ext>
            </a:extLst>
          </p:cNvPr>
          <p:cNvSpPr txBox="1"/>
          <p:nvPr/>
        </p:nvSpPr>
        <p:spPr>
          <a:xfrm>
            <a:off x="6332322" y="1784446"/>
            <a:ext cx="5535277" cy="410824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zh-CN" sz="1600" dirty="0">
                <a:effectLst/>
                <a:latin typeface="Times New Roman" panose="02020603050405020304" pitchFamily="18" charset="0"/>
                <a:ea typeface="宋体" panose="02010600030101010101" pitchFamily="2" charset="-122"/>
                <a:cs typeface="Times New Roman" panose="02020603050405020304" pitchFamily="18" charset="0"/>
              </a:rPr>
              <a:t>当细水雾开启温度</a:t>
            </a:r>
            <a:r>
              <a:rPr lang="en-US" altLang="zh-CN" sz="1600" i="1" dirty="0">
                <a:effectLst/>
                <a:latin typeface="Times New Roman" panose="02020603050405020304" pitchFamily="18" charset="0"/>
                <a:ea typeface="宋体" panose="02010600030101010101" pitchFamily="2" charset="-122"/>
              </a:rPr>
              <a:t>T</a:t>
            </a:r>
            <a:r>
              <a:rPr lang="en-US" altLang="zh-CN" sz="1600" i="1" baseline="-25000" dirty="0">
                <a:effectLst/>
                <a:latin typeface="Times New Roman" panose="02020603050405020304" pitchFamily="18" charset="0"/>
                <a:ea typeface="宋体" panose="02010600030101010101" pitchFamily="2" charset="-122"/>
              </a:rPr>
              <a:t>w</a:t>
            </a:r>
            <a:r>
              <a:rPr lang="zh-CN" altLang="zh-CN" sz="1600" dirty="0">
                <a:effectLst/>
                <a:latin typeface="Times New Roman" panose="02020603050405020304" pitchFamily="18" charset="0"/>
                <a:ea typeface="宋体" panose="02010600030101010101" pitchFamily="2" charset="-122"/>
                <a:cs typeface="Times New Roman" panose="02020603050405020304" pitchFamily="18" charset="0"/>
              </a:rPr>
              <a:t>位于</a:t>
            </a:r>
            <a:r>
              <a:rPr lang="en-US" altLang="zh-CN" sz="1600" dirty="0">
                <a:effectLst/>
                <a:latin typeface="Times New Roman" panose="02020603050405020304" pitchFamily="18" charset="0"/>
                <a:ea typeface="宋体" panose="02010600030101010101" pitchFamily="2" charset="-122"/>
              </a:rPr>
              <a:t>Region(a)</a:t>
            </a:r>
            <a:r>
              <a:rPr lang="zh-CN" altLang="zh-CN" sz="1600" dirty="0">
                <a:effectLst/>
                <a:latin typeface="Times New Roman" panose="02020603050405020304" pitchFamily="18" charset="0"/>
                <a:ea typeface="宋体" panose="02010600030101010101" pitchFamily="2" charset="-122"/>
                <a:cs typeface="Times New Roman" panose="02020603050405020304" pitchFamily="18" charset="0"/>
              </a:rPr>
              <a:t>时，此时安全阀未打开，若此时施加细水雾，则可以成功抑制电池热失控，电池表面会出现部分形变，但总体结构稳定；</a:t>
            </a:r>
            <a:endPar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endParaRPr>
          </a:p>
          <a:p>
            <a:pPr marL="285750" indent="-285750">
              <a:lnSpc>
                <a:spcPct val="150000"/>
              </a:lnSpc>
              <a:buFont typeface="Arial" panose="020B0604020202020204" pitchFamily="34" charset="0"/>
              <a:buChar char="•"/>
            </a:pPr>
            <a:r>
              <a:rPr lang="zh-CN" altLang="zh-CN" sz="1600" dirty="0">
                <a:effectLst/>
                <a:latin typeface="Times New Roman" panose="02020603050405020304" pitchFamily="18" charset="0"/>
                <a:ea typeface="宋体" panose="02010600030101010101" pitchFamily="2" charset="-122"/>
                <a:cs typeface="Times New Roman" panose="02020603050405020304" pitchFamily="18" charset="0"/>
              </a:rPr>
              <a:t>当</a:t>
            </a:r>
            <a:r>
              <a:rPr lang="en-US" altLang="zh-CN" sz="1600" i="1" dirty="0">
                <a:effectLst/>
                <a:latin typeface="Times New Roman" panose="02020603050405020304" pitchFamily="18" charset="0"/>
                <a:ea typeface="宋体" panose="02010600030101010101" pitchFamily="2" charset="-122"/>
              </a:rPr>
              <a:t>T</a:t>
            </a:r>
            <a:r>
              <a:rPr lang="en-US" altLang="zh-CN" sz="1600" i="1" baseline="-25000" dirty="0">
                <a:effectLst/>
                <a:latin typeface="Times New Roman" panose="02020603050405020304" pitchFamily="18" charset="0"/>
                <a:ea typeface="宋体" panose="02010600030101010101" pitchFamily="2" charset="-122"/>
              </a:rPr>
              <a:t>w</a:t>
            </a:r>
            <a:r>
              <a:rPr lang="zh-CN" altLang="zh-CN" sz="1600" dirty="0">
                <a:effectLst/>
                <a:latin typeface="Times New Roman" panose="02020603050405020304" pitchFamily="18" charset="0"/>
                <a:ea typeface="宋体" panose="02010600030101010101" pitchFamily="2" charset="-122"/>
                <a:cs typeface="Times New Roman" panose="02020603050405020304" pitchFamily="18" charset="0"/>
              </a:rPr>
              <a:t>位于</a:t>
            </a:r>
            <a:r>
              <a:rPr lang="en-US" altLang="zh-CN" sz="1600" dirty="0">
                <a:effectLst/>
                <a:latin typeface="Times New Roman" panose="02020603050405020304" pitchFamily="18" charset="0"/>
                <a:ea typeface="宋体" panose="02010600030101010101" pitchFamily="2" charset="-122"/>
              </a:rPr>
              <a:t>Region(b)</a:t>
            </a:r>
            <a:r>
              <a:rPr lang="zh-CN" altLang="zh-CN" sz="1600" dirty="0">
                <a:effectLst/>
                <a:latin typeface="Times New Roman" panose="02020603050405020304" pitchFamily="18" charset="0"/>
                <a:ea typeface="宋体" panose="02010600030101010101" pitchFamily="2" charset="-122"/>
                <a:cs typeface="Times New Roman" panose="02020603050405020304" pitchFamily="18" charset="0"/>
              </a:rPr>
              <a:t>时，安全阀已经打开，但此时电池内部副反应并不剧烈，细水雾施加后，可以成功阻断电池热失控的继续发生，钠离子电池被成功抑制，其中可以成功抑制</a:t>
            </a:r>
            <a:r>
              <a:rPr lang="en-US" altLang="zh-CN" sz="1600" dirty="0">
                <a:effectLst/>
                <a:latin typeface="Times New Roman" panose="02020603050405020304" pitchFamily="18" charset="0"/>
                <a:ea typeface="宋体" panose="02010600030101010101" pitchFamily="2" charset="-122"/>
              </a:rPr>
              <a:t>SIB</a:t>
            </a:r>
            <a:r>
              <a:rPr lang="zh-CN" altLang="zh-CN" sz="1600" dirty="0">
                <a:effectLst/>
                <a:latin typeface="Times New Roman" panose="02020603050405020304" pitchFamily="18" charset="0"/>
                <a:ea typeface="宋体" panose="02010600030101010101" pitchFamily="2" charset="-122"/>
                <a:cs typeface="Times New Roman" panose="02020603050405020304" pitchFamily="18" charset="0"/>
              </a:rPr>
              <a:t>发生热失控的最高温度的相关详细论述在</a:t>
            </a:r>
            <a:r>
              <a:rPr lang="en-US" altLang="zh-CN" sz="1600" dirty="0">
                <a:effectLst/>
                <a:latin typeface="Times New Roman" panose="02020603050405020304" pitchFamily="18" charset="0"/>
                <a:ea typeface="宋体" panose="02010600030101010101" pitchFamily="2" charset="-122"/>
              </a:rPr>
              <a:t>Section 3.2.2 </a:t>
            </a:r>
            <a:r>
              <a:rPr lang="zh-CN" altLang="zh-CN" sz="1600" dirty="0">
                <a:effectLst/>
                <a:latin typeface="Times New Roman" panose="02020603050405020304" pitchFamily="18" charset="0"/>
                <a:ea typeface="宋体" panose="02010600030101010101" pitchFamily="2" charset="-122"/>
                <a:cs typeface="Times New Roman" panose="02020603050405020304" pitchFamily="18" charset="0"/>
              </a:rPr>
              <a:t>中；</a:t>
            </a:r>
            <a:endPar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endParaRPr>
          </a:p>
          <a:p>
            <a:pPr marL="285750" indent="-285750">
              <a:lnSpc>
                <a:spcPct val="150000"/>
              </a:lnSpc>
              <a:buFont typeface="Arial" panose="020B0604020202020204" pitchFamily="34" charset="0"/>
              <a:buChar char="•"/>
            </a:pPr>
            <a:r>
              <a:rPr lang="zh-CN" altLang="zh-CN" sz="1600" dirty="0">
                <a:effectLst/>
                <a:latin typeface="Times New Roman" panose="02020603050405020304" pitchFamily="18" charset="0"/>
                <a:ea typeface="宋体" panose="02010600030101010101" pitchFamily="2" charset="-122"/>
                <a:cs typeface="Times New Roman" panose="02020603050405020304" pitchFamily="18" charset="0"/>
              </a:rPr>
              <a:t>当</a:t>
            </a:r>
            <a:r>
              <a:rPr lang="en-US" altLang="zh-CN" sz="1600" i="1" dirty="0">
                <a:effectLst/>
                <a:latin typeface="Times New Roman" panose="02020603050405020304" pitchFamily="18" charset="0"/>
                <a:ea typeface="宋体" panose="02010600030101010101" pitchFamily="2" charset="-122"/>
              </a:rPr>
              <a:t>T</a:t>
            </a:r>
            <a:r>
              <a:rPr lang="en-US" altLang="zh-CN" sz="1600" i="1" baseline="-25000" dirty="0">
                <a:effectLst/>
                <a:latin typeface="Times New Roman" panose="02020603050405020304" pitchFamily="18" charset="0"/>
                <a:ea typeface="宋体" panose="02010600030101010101" pitchFamily="2" charset="-122"/>
              </a:rPr>
              <a:t>w</a:t>
            </a:r>
            <a:r>
              <a:rPr lang="zh-CN" altLang="zh-CN" sz="1600" dirty="0">
                <a:effectLst/>
                <a:latin typeface="Times New Roman" panose="02020603050405020304" pitchFamily="18" charset="0"/>
                <a:ea typeface="宋体" panose="02010600030101010101" pitchFamily="2" charset="-122"/>
                <a:cs typeface="Times New Roman" panose="02020603050405020304" pitchFamily="18" charset="0"/>
              </a:rPr>
              <a:t>继续升高，钠电池内部化学反应十分剧烈，细水雾的施加并不能够阻断热失控的发展，此时</a:t>
            </a:r>
            <a:r>
              <a:rPr lang="en-US" altLang="zh-CN" sz="1600" i="1" dirty="0">
                <a:effectLst/>
                <a:latin typeface="Times New Roman" panose="02020603050405020304" pitchFamily="18" charset="0"/>
                <a:ea typeface="宋体" panose="02010600030101010101" pitchFamily="2" charset="-122"/>
              </a:rPr>
              <a:t>T</a:t>
            </a:r>
            <a:r>
              <a:rPr lang="en-US" altLang="zh-CN" sz="1600" i="1" baseline="-25000" dirty="0">
                <a:effectLst/>
                <a:latin typeface="Times New Roman" panose="02020603050405020304" pitchFamily="18" charset="0"/>
                <a:ea typeface="宋体" panose="02010600030101010101" pitchFamily="2" charset="-122"/>
              </a:rPr>
              <a:t>w</a:t>
            </a:r>
            <a:r>
              <a:rPr lang="zh-CN" altLang="zh-CN" sz="1600" dirty="0">
                <a:effectLst/>
                <a:latin typeface="Times New Roman" panose="02020603050405020304" pitchFamily="18" charset="0"/>
                <a:ea typeface="宋体" panose="02010600030101010101" pitchFamily="2" charset="-122"/>
                <a:cs typeface="Times New Roman" panose="02020603050405020304" pitchFamily="18" charset="0"/>
              </a:rPr>
              <a:t>处于</a:t>
            </a:r>
            <a:r>
              <a:rPr lang="en-US" altLang="zh-CN" sz="1600" dirty="0">
                <a:effectLst/>
                <a:latin typeface="Times New Roman" panose="02020603050405020304" pitchFamily="18" charset="0"/>
                <a:ea typeface="宋体" panose="02010600030101010101" pitchFamily="2" charset="-122"/>
              </a:rPr>
              <a:t>Region(c)</a:t>
            </a:r>
            <a:r>
              <a:rPr lang="zh-CN" altLang="zh-CN" sz="1600" dirty="0">
                <a:effectLst/>
                <a:latin typeface="Times New Roman" panose="02020603050405020304" pitchFamily="18" charset="0"/>
                <a:ea typeface="宋体" panose="02010600030101010101" pitchFamily="2" charset="-122"/>
                <a:cs typeface="Times New Roman" panose="02020603050405020304" pitchFamily="18" charset="0"/>
              </a:rPr>
              <a:t>和</a:t>
            </a:r>
            <a:r>
              <a:rPr lang="en-US" altLang="zh-CN" sz="1600" dirty="0">
                <a:effectLst/>
                <a:latin typeface="Times New Roman" panose="02020603050405020304" pitchFamily="18" charset="0"/>
                <a:ea typeface="宋体" panose="02010600030101010101" pitchFamily="2" charset="-122"/>
              </a:rPr>
              <a:t>(d)</a:t>
            </a:r>
            <a:r>
              <a:rPr lang="zh-CN" altLang="en-US" sz="1600" dirty="0">
                <a:latin typeface="Times New Roman" panose="02020603050405020304" pitchFamily="18" charset="0"/>
                <a:cs typeface="Times New Roman" panose="02020603050405020304" pitchFamily="18" charset="0"/>
              </a:rPr>
              <a:t>。</a:t>
            </a:r>
            <a:endParaRPr lang="zh-CN" altLang="en-US" sz="1600" dirty="0"/>
          </a:p>
        </p:txBody>
      </p:sp>
      <p:sp>
        <p:nvSpPr>
          <p:cNvPr id="12" name="文本框 11">
            <a:extLst>
              <a:ext uri="{FF2B5EF4-FFF2-40B4-BE49-F238E27FC236}">
                <a16:creationId xmlns:a16="http://schemas.microsoft.com/office/drawing/2014/main" id="{68E7A831-885F-49F6-85F7-9AA8B97CA246}"/>
              </a:ext>
            </a:extLst>
          </p:cNvPr>
          <p:cNvSpPr txBox="1"/>
          <p:nvPr/>
        </p:nvSpPr>
        <p:spPr>
          <a:xfrm>
            <a:off x="6528048" y="1090265"/>
            <a:ext cx="4104456" cy="523220"/>
          </a:xfrm>
          <a:prstGeom prst="rect">
            <a:avLst/>
          </a:prstGeom>
          <a:noFill/>
        </p:spPr>
        <p:txBody>
          <a:bodyPr wrap="square" rtlCol="0">
            <a:spAutoFit/>
          </a:bodyPr>
          <a:lstStyle/>
          <a:p>
            <a:pPr marL="285750" indent="-285750">
              <a:buFont typeface="Wingdings" panose="05000000000000000000" pitchFamily="2" charset="2"/>
              <a:buChar char="l"/>
            </a:pPr>
            <a:r>
              <a:rPr lang="zh-CN" altLang="en-US" sz="2800" b="1" dirty="0">
                <a:solidFill>
                  <a:srgbClr val="004D94"/>
                </a:solidFill>
                <a:latin typeface="微软雅黑" panose="020B0503020204020204" pitchFamily="34" charset="-122"/>
                <a:ea typeface="微软雅黑" panose="020B0503020204020204" pitchFamily="34" charset="-122"/>
              </a:rPr>
              <a:t>系列</a:t>
            </a:r>
            <a:r>
              <a:rPr lang="en-US" altLang="zh-CN" sz="2800" b="1" dirty="0">
                <a:solidFill>
                  <a:srgbClr val="004D94"/>
                </a:solidFill>
                <a:latin typeface="微软雅黑" panose="020B0503020204020204" pitchFamily="34" charset="-122"/>
                <a:ea typeface="微软雅黑" panose="020B0503020204020204" pitchFamily="34" charset="-122"/>
              </a:rPr>
              <a:t>3-7</a:t>
            </a:r>
            <a:r>
              <a:rPr lang="zh-CN" altLang="en-US" sz="2800" b="1" dirty="0">
                <a:solidFill>
                  <a:srgbClr val="004D94"/>
                </a:solidFill>
                <a:latin typeface="微软雅黑" panose="020B0503020204020204" pitchFamily="34" charset="-122"/>
                <a:ea typeface="微软雅黑" panose="020B0503020204020204" pitchFamily="34" charset="-122"/>
              </a:rPr>
              <a:t>实验</a:t>
            </a:r>
          </a:p>
        </p:txBody>
      </p:sp>
    </p:spTree>
    <p:extLst>
      <p:ext uri="{BB962C8B-B14F-4D97-AF65-F5344CB8AC3E}">
        <p14:creationId xmlns:p14="http://schemas.microsoft.com/office/powerpoint/2010/main" val="294970781"/>
      </p:ext>
    </p:extLst>
  </p:cSld>
  <p:clrMapOvr>
    <a:masterClrMapping/>
  </p:clrMapOvr>
  <p:transition spd="med" advTm="39168">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ustcblue">
            <a:extLst>
              <a:ext uri="{FF2B5EF4-FFF2-40B4-BE49-F238E27FC236}">
                <a16:creationId xmlns:a16="http://schemas.microsoft.com/office/drawing/2014/main" id="{D6ABCD4D-EEFC-4141-9823-BD36F14B27BB}"/>
              </a:ext>
            </a:extLst>
          </p:cNvPr>
          <p:cNvPicPr>
            <a:picLocks noChangeAspect="1"/>
          </p:cNvPicPr>
          <p:nvPr/>
        </p:nvPicPr>
        <p:blipFill>
          <a:blip r:embed="rId3"/>
          <a:stretch>
            <a:fillRect/>
          </a:stretch>
        </p:blipFill>
        <p:spPr>
          <a:xfrm>
            <a:off x="8797458" y="71013"/>
            <a:ext cx="674607" cy="693691"/>
          </a:xfrm>
          <a:prstGeom prst="rect">
            <a:avLst/>
          </a:prstGeom>
        </p:spPr>
      </p:pic>
      <p:pic>
        <p:nvPicPr>
          <p:cNvPr id="20" name="图片 19" descr="ustcnameblue">
            <a:extLst>
              <a:ext uri="{FF2B5EF4-FFF2-40B4-BE49-F238E27FC236}">
                <a16:creationId xmlns:a16="http://schemas.microsoft.com/office/drawing/2014/main" id="{4C6CFC33-33C5-43C9-A988-0673A8FEB5C7}"/>
              </a:ext>
            </a:extLst>
          </p:cNvPr>
          <p:cNvPicPr>
            <a:picLocks noChangeAspect="1"/>
          </p:cNvPicPr>
          <p:nvPr/>
        </p:nvPicPr>
        <p:blipFill>
          <a:blip r:embed="rId4"/>
          <a:stretch>
            <a:fillRect/>
          </a:stretch>
        </p:blipFill>
        <p:spPr>
          <a:xfrm>
            <a:off x="9584303" y="246696"/>
            <a:ext cx="2424726" cy="363893"/>
          </a:xfrm>
          <a:prstGeom prst="rect">
            <a:avLst/>
          </a:prstGeom>
        </p:spPr>
      </p:pic>
      <p:cxnSp>
        <p:nvCxnSpPr>
          <p:cNvPr id="5" name="直接连接符 4">
            <a:extLst>
              <a:ext uri="{FF2B5EF4-FFF2-40B4-BE49-F238E27FC236}">
                <a16:creationId xmlns:a16="http://schemas.microsoft.com/office/drawing/2014/main" id="{4DBB7901-591B-47A8-A14A-2094D9A77805}"/>
              </a:ext>
            </a:extLst>
          </p:cNvPr>
          <p:cNvCxnSpPr/>
          <p:nvPr/>
        </p:nvCxnSpPr>
        <p:spPr bwMode="auto">
          <a:xfrm>
            <a:off x="0" y="836712"/>
            <a:ext cx="12192000" cy="0"/>
          </a:xfrm>
          <a:prstGeom prst="line">
            <a:avLst/>
          </a:prstGeom>
          <a:gradFill rotWithShape="1">
            <a:gsLst>
              <a:gs pos="0">
                <a:schemeClr val="accent1"/>
              </a:gs>
              <a:gs pos="50000">
                <a:schemeClr val="bg1"/>
              </a:gs>
              <a:gs pos="100000">
                <a:schemeClr val="accent1"/>
              </a:gs>
            </a:gsLst>
            <a:lin ang="5400000" scaled="1"/>
          </a:gradFill>
          <a:ln w="31750" cap="flat" cmpd="sng" algn="ctr">
            <a:solidFill>
              <a:srgbClr val="004D94"/>
            </a:solidFill>
            <a:prstDash val="solid"/>
            <a:round/>
            <a:headEnd type="none" w="med" len="med"/>
            <a:tailEnd type="none" w="med" len="med"/>
          </a:ln>
          <a:effectLst>
            <a:prstShdw prst="shdw11">
              <a:schemeClr val="bg2">
                <a:alpha val="50000"/>
              </a:schemeClr>
            </a:prstShdw>
          </a:effectLst>
        </p:spPr>
      </p:cxnSp>
      <p:sp>
        <p:nvSpPr>
          <p:cNvPr id="11" name="灯片编号占位符 10">
            <a:extLst>
              <a:ext uri="{FF2B5EF4-FFF2-40B4-BE49-F238E27FC236}">
                <a16:creationId xmlns:a16="http://schemas.microsoft.com/office/drawing/2014/main" id="{612D6587-3903-4F5A-B24D-73A98CA1183D}"/>
              </a:ext>
            </a:extLst>
          </p:cNvPr>
          <p:cNvSpPr>
            <a:spLocks noGrp="1"/>
          </p:cNvSpPr>
          <p:nvPr>
            <p:ph type="sldNum" sz="quarter" idx="12"/>
          </p:nvPr>
        </p:nvSpPr>
        <p:spPr>
          <a:xfrm>
            <a:off x="9374266" y="6506185"/>
            <a:ext cx="2844800" cy="476250"/>
          </a:xfrm>
        </p:spPr>
        <p:txBody>
          <a:bodyPr/>
          <a:lstStyle/>
          <a:p>
            <a:fld id="{FC7FC69B-AEE6-46BE-877D-BA9E44FDA740}" type="slidenum">
              <a:rPr lang="zh-CN" altLang="en-US" smtClean="0"/>
              <a:t>18</a:t>
            </a:fld>
            <a:endParaRPr lang="zh-CN" altLang="en-US" dirty="0"/>
          </a:p>
        </p:txBody>
      </p:sp>
      <p:sp>
        <p:nvSpPr>
          <p:cNvPr id="10" name="矩形 9">
            <a:extLst>
              <a:ext uri="{FF2B5EF4-FFF2-40B4-BE49-F238E27FC236}">
                <a16:creationId xmlns:a16="http://schemas.microsoft.com/office/drawing/2014/main" id="{DC359104-B727-4B24-88D1-2B4BDDCCDF75}"/>
              </a:ext>
            </a:extLst>
          </p:cNvPr>
          <p:cNvSpPr/>
          <p:nvPr/>
        </p:nvSpPr>
        <p:spPr bwMode="auto">
          <a:xfrm>
            <a:off x="182971" y="125470"/>
            <a:ext cx="8568952" cy="584775"/>
          </a:xfrm>
          <a:prstGeom prst="rect">
            <a:avLst/>
          </a:prstGeom>
          <a:solidFill>
            <a:srgbClr val="004D94"/>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spAutoFit/>
          </a:bodyPr>
          <a:lstStyle/>
          <a:p>
            <a:pPr marL="0" marR="0" indent="0" algn="l" defTabSz="914400" rtl="0" eaLnBrk="1" fontAlgn="base" latinLnBrk="0" hangingPunct="1">
              <a:lnSpc>
                <a:spcPct val="100000"/>
              </a:lnSpc>
              <a:spcBef>
                <a:spcPct val="0"/>
              </a:spcBef>
              <a:spcAft>
                <a:spcPct val="0"/>
              </a:spcAft>
              <a:buClrTx/>
              <a:buSzTx/>
              <a:buFontTx/>
              <a:buNone/>
            </a:pPr>
            <a:r>
              <a:rPr lang="en-US" altLang="zh-CN" sz="3200" dirty="0">
                <a:solidFill>
                  <a:schemeClr val="bg1"/>
                </a:solidFill>
                <a:latin typeface="微软雅黑" panose="020B0503020204020204" pitchFamily="34" charset="-122"/>
                <a:ea typeface="微软雅黑" panose="020B0503020204020204" pitchFamily="34" charset="-122"/>
              </a:rPr>
              <a:t>3.2</a:t>
            </a:r>
            <a:r>
              <a:rPr lang="zh-CN" altLang="en-US" sz="3200" dirty="0">
                <a:solidFill>
                  <a:schemeClr val="bg1"/>
                </a:solidFill>
                <a:latin typeface="微软雅黑" panose="020B0503020204020204" pitchFamily="34" charset="-122"/>
                <a:ea typeface="微软雅黑" panose="020B0503020204020204" pitchFamily="34" charset="-122"/>
              </a:rPr>
              <a:t>细水雾对不同</a:t>
            </a:r>
            <a:r>
              <a:rPr lang="en-US" altLang="zh-CN" sz="3200" dirty="0">
                <a:solidFill>
                  <a:schemeClr val="bg1"/>
                </a:solidFill>
                <a:latin typeface="微软雅黑" panose="020B0503020204020204" pitchFamily="34" charset="-122"/>
                <a:ea typeface="微软雅黑" panose="020B0503020204020204" pitchFamily="34" charset="-122"/>
              </a:rPr>
              <a:t>SOC</a:t>
            </a:r>
            <a:r>
              <a:rPr lang="zh-CN" altLang="en-US" sz="3200" dirty="0">
                <a:solidFill>
                  <a:schemeClr val="bg1"/>
                </a:solidFill>
                <a:latin typeface="微软雅黑" panose="020B0503020204020204" pitchFamily="34" charset="-122"/>
                <a:ea typeface="微软雅黑" panose="020B0503020204020204" pitchFamily="34" charset="-122"/>
              </a:rPr>
              <a:t>的钠离子电池热失控抑制</a:t>
            </a:r>
            <a:endParaRPr kumimoji="0" lang="zh-CN" altLang="en-US" sz="32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p:txBody>
      </p:sp>
      <p:sp>
        <p:nvSpPr>
          <p:cNvPr id="3" name="Rectangle 2">
            <a:extLst>
              <a:ext uri="{FF2B5EF4-FFF2-40B4-BE49-F238E27FC236}">
                <a16:creationId xmlns:a16="http://schemas.microsoft.com/office/drawing/2014/main" id="{89089849-448B-4A91-A769-3220B792364C}"/>
              </a:ext>
            </a:extLst>
          </p:cNvPr>
          <p:cNvSpPr>
            <a:spLocks noChangeArrowheads="1"/>
          </p:cNvSpPr>
          <p:nvPr/>
        </p:nvSpPr>
        <p:spPr bwMode="auto">
          <a:xfrm>
            <a:off x="335360" y="24954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Rectangle 4">
            <a:extLst>
              <a:ext uri="{FF2B5EF4-FFF2-40B4-BE49-F238E27FC236}">
                <a16:creationId xmlns:a16="http://schemas.microsoft.com/office/drawing/2014/main" id="{4933720B-6D23-4B71-9A7A-BCF12BBEAFFA}"/>
              </a:ext>
            </a:extLst>
          </p:cNvPr>
          <p:cNvSpPr>
            <a:spLocks noChangeArrowheads="1"/>
          </p:cNvSpPr>
          <p:nvPr/>
        </p:nvSpPr>
        <p:spPr bwMode="auto">
          <a:xfrm>
            <a:off x="884859" y="2326809"/>
            <a:ext cx="132267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a16="http://schemas.microsoft.com/office/drawing/2014/main" id="{6FA71EFA-5448-4FB5-8EA7-63B7DC97A7F1}"/>
              </a:ext>
            </a:extLst>
          </p:cNvPr>
          <p:cNvSpPr>
            <a:spLocks noChangeArrowheads="1"/>
          </p:cNvSpPr>
          <p:nvPr/>
        </p:nvSpPr>
        <p:spPr bwMode="auto">
          <a:xfrm>
            <a:off x="551384" y="13317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13" name="Rectangle 8">
            <a:extLst>
              <a:ext uri="{FF2B5EF4-FFF2-40B4-BE49-F238E27FC236}">
                <a16:creationId xmlns:a16="http://schemas.microsoft.com/office/drawing/2014/main" id="{EBD6C942-DFE8-4CDD-95EF-60EBBF2AB39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15" name="Rectangle 10">
            <a:extLst>
              <a:ext uri="{FF2B5EF4-FFF2-40B4-BE49-F238E27FC236}">
                <a16:creationId xmlns:a16="http://schemas.microsoft.com/office/drawing/2014/main" id="{51FC0FAF-2907-418C-8C09-48B8C883251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14" name="文本框 8">
            <a:extLst>
              <a:ext uri="{FF2B5EF4-FFF2-40B4-BE49-F238E27FC236}">
                <a16:creationId xmlns:a16="http://schemas.microsoft.com/office/drawing/2014/main" id="{194D8EAD-C9B4-422E-A0CA-A3EBE7501F0A}"/>
              </a:ext>
            </a:extLst>
          </p:cNvPr>
          <p:cNvSpPr txBox="1"/>
          <p:nvPr/>
        </p:nvSpPr>
        <p:spPr>
          <a:xfrm>
            <a:off x="317079" y="934200"/>
            <a:ext cx="10192762" cy="523220"/>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285750" indent="-285750">
              <a:buFont typeface="Wingdings" panose="05000000000000000000" pitchFamily="2" charset="2"/>
              <a:buChar char="l"/>
            </a:pPr>
            <a:r>
              <a:rPr lang="zh-CN" altLang="en-US" sz="2800" b="1" dirty="0">
                <a:solidFill>
                  <a:srgbClr val="004D94"/>
                </a:solidFill>
                <a:latin typeface="微软雅黑" panose="020B0503020204020204" pitchFamily="34" charset="-122"/>
                <a:ea typeface="微软雅黑" panose="020B0503020204020204" pitchFamily="34" charset="-122"/>
              </a:rPr>
              <a:t>成功抑制</a:t>
            </a:r>
            <a:r>
              <a:rPr lang="en-US" altLang="zh-CN" sz="2800" b="1" dirty="0">
                <a:solidFill>
                  <a:srgbClr val="004D94"/>
                </a:solidFill>
                <a:latin typeface="微软雅黑" panose="020B0503020204020204" pitchFamily="34" charset="-122"/>
                <a:ea typeface="微软雅黑" panose="020B0503020204020204" pitchFamily="34" charset="-122"/>
              </a:rPr>
              <a:t>SIB</a:t>
            </a:r>
            <a:r>
              <a:rPr lang="zh-CN" altLang="en-US" sz="2800" b="1" dirty="0">
                <a:solidFill>
                  <a:srgbClr val="004D94"/>
                </a:solidFill>
                <a:latin typeface="微软雅黑" panose="020B0503020204020204" pitchFamily="34" charset="-122"/>
                <a:ea typeface="微软雅黑" panose="020B0503020204020204" pitchFamily="34" charset="-122"/>
              </a:rPr>
              <a:t>热失控的临界施加工况下的温度和温变结果</a:t>
            </a:r>
          </a:p>
        </p:txBody>
      </p:sp>
      <p:pic>
        <p:nvPicPr>
          <p:cNvPr id="7" name="图片 6">
            <a:extLst>
              <a:ext uri="{FF2B5EF4-FFF2-40B4-BE49-F238E27FC236}">
                <a16:creationId xmlns:a16="http://schemas.microsoft.com/office/drawing/2014/main" id="{AF2FBBE4-75B8-4943-AF87-0EFAFC7F4F61}"/>
              </a:ext>
            </a:extLst>
          </p:cNvPr>
          <p:cNvPicPr>
            <a:picLocks noChangeAspect="1"/>
          </p:cNvPicPr>
          <p:nvPr/>
        </p:nvPicPr>
        <p:blipFill>
          <a:blip r:embed="rId5"/>
          <a:stretch>
            <a:fillRect/>
          </a:stretch>
        </p:blipFill>
        <p:spPr>
          <a:xfrm>
            <a:off x="669142" y="1524785"/>
            <a:ext cx="10395409" cy="5071913"/>
          </a:xfrm>
          <a:prstGeom prst="rect">
            <a:avLst/>
          </a:prstGeom>
        </p:spPr>
      </p:pic>
    </p:spTree>
    <p:extLst>
      <p:ext uri="{BB962C8B-B14F-4D97-AF65-F5344CB8AC3E}">
        <p14:creationId xmlns:p14="http://schemas.microsoft.com/office/powerpoint/2010/main" val="3319028508"/>
      </p:ext>
    </p:extLst>
  </p:cSld>
  <p:clrMapOvr>
    <a:masterClrMapping/>
  </p:clrMapOvr>
  <p:transition spd="med" advTm="39168">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D393119F-FE6D-4C56-AC30-7015696E93F9}"/>
              </a:ext>
            </a:extLst>
          </p:cNvPr>
          <p:cNvSpPr/>
          <p:nvPr/>
        </p:nvSpPr>
        <p:spPr bwMode="auto">
          <a:xfrm>
            <a:off x="0" y="0"/>
            <a:ext cx="4295800" cy="6858000"/>
          </a:xfrm>
          <a:prstGeom prst="rect">
            <a:avLst/>
          </a:prstGeom>
          <a:solidFill>
            <a:srgbClr val="004D94"/>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spAutoFit/>
          </a:bodyPr>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16" name="文本框 15">
            <a:extLst>
              <a:ext uri="{FF2B5EF4-FFF2-40B4-BE49-F238E27FC236}">
                <a16:creationId xmlns:a16="http://schemas.microsoft.com/office/drawing/2014/main" id="{82485BBA-D686-4FF9-A5E2-72AC35CE6D34}"/>
              </a:ext>
            </a:extLst>
          </p:cNvPr>
          <p:cNvSpPr txBox="1"/>
          <p:nvPr/>
        </p:nvSpPr>
        <p:spPr>
          <a:xfrm>
            <a:off x="1427820" y="3075057"/>
            <a:ext cx="1440160" cy="707886"/>
          </a:xfrm>
          <a:prstGeom prst="rect">
            <a:avLst/>
          </a:prstGeom>
          <a:noFill/>
        </p:spPr>
        <p:txBody>
          <a:bodyPr wrap="square" rtlCol="0">
            <a:spAutoFit/>
          </a:bodyPr>
          <a:lstStyle/>
          <a:p>
            <a:r>
              <a:rPr lang="zh-CN" altLang="en-US" sz="4000" b="1" dirty="0">
                <a:solidFill>
                  <a:schemeClr val="bg1"/>
                </a:solidFill>
                <a:latin typeface="微软雅黑" panose="020B0503020204020204" pitchFamily="34" charset="-122"/>
                <a:ea typeface="微软雅黑" panose="020B0503020204020204" pitchFamily="34" charset="-122"/>
              </a:rPr>
              <a:t>目 录</a:t>
            </a:r>
          </a:p>
        </p:txBody>
      </p:sp>
      <p:grpSp>
        <p:nvGrpSpPr>
          <p:cNvPr id="4" name="组合 3">
            <a:extLst>
              <a:ext uri="{FF2B5EF4-FFF2-40B4-BE49-F238E27FC236}">
                <a16:creationId xmlns:a16="http://schemas.microsoft.com/office/drawing/2014/main" id="{B587E3FE-416A-48B0-A88A-01B330F8B647}"/>
              </a:ext>
            </a:extLst>
          </p:cNvPr>
          <p:cNvGrpSpPr/>
          <p:nvPr/>
        </p:nvGrpSpPr>
        <p:grpSpPr>
          <a:xfrm>
            <a:off x="5620000" y="1124747"/>
            <a:ext cx="4887368" cy="1847666"/>
            <a:chOff x="6367420" y="2102147"/>
            <a:chExt cx="3377540" cy="1228564"/>
          </a:xfrm>
        </p:grpSpPr>
        <p:grpSp>
          <p:nvGrpSpPr>
            <p:cNvPr id="29" name="组合 28">
              <a:extLst>
                <a:ext uri="{FF2B5EF4-FFF2-40B4-BE49-F238E27FC236}">
                  <a16:creationId xmlns:a16="http://schemas.microsoft.com/office/drawing/2014/main" id="{FEF62CFD-3FAB-48C0-9817-B5AF44E96805}"/>
                </a:ext>
              </a:extLst>
            </p:cNvPr>
            <p:cNvGrpSpPr/>
            <p:nvPr/>
          </p:nvGrpSpPr>
          <p:grpSpPr>
            <a:xfrm>
              <a:off x="6367421" y="2102147"/>
              <a:ext cx="3377538" cy="439090"/>
              <a:chOff x="6951798" y="1558426"/>
              <a:chExt cx="3377538" cy="439090"/>
            </a:xfrm>
          </p:grpSpPr>
          <p:sp>
            <p:nvSpPr>
              <p:cNvPr id="20" name="矩形 19">
                <a:extLst>
                  <a:ext uri="{FF2B5EF4-FFF2-40B4-BE49-F238E27FC236}">
                    <a16:creationId xmlns:a16="http://schemas.microsoft.com/office/drawing/2014/main" id="{D21A2A68-A649-477A-B17A-B2F9A43EE31B}"/>
                  </a:ext>
                </a:extLst>
              </p:cNvPr>
              <p:cNvSpPr/>
              <p:nvPr/>
            </p:nvSpPr>
            <p:spPr bwMode="auto">
              <a:xfrm>
                <a:off x="6953275" y="1567753"/>
                <a:ext cx="3376061" cy="429763"/>
              </a:xfrm>
              <a:prstGeom prst="rect">
                <a:avLst/>
              </a:prstGeom>
              <a:solidFill>
                <a:schemeClr val="bg2">
                  <a:lumMod val="20000"/>
                  <a:lumOff val="80000"/>
                </a:schemeClr>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spAutoFit/>
              </a:bodyPr>
              <a:lstStyle/>
              <a:p>
                <a:pPr marL="0" marR="0" indent="0" algn="just" defTabSz="914400" rtl="0" eaLnBrk="1" fontAlgn="base" latinLnBrk="0" hangingPunct="1">
                  <a:lnSpc>
                    <a:spcPct val="100000"/>
                  </a:lnSpc>
                  <a:spcBef>
                    <a:spcPct val="0"/>
                  </a:spcBef>
                  <a:spcAft>
                    <a:spcPct val="0"/>
                  </a:spcAft>
                  <a:buClrTx/>
                  <a:buSzTx/>
                  <a:buFontTx/>
                  <a:buNone/>
                </a:pPr>
                <a:r>
                  <a:rPr kumimoji="0" lang="en-US" altLang="zh-CN" sz="36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  1 .</a:t>
                </a:r>
                <a:r>
                  <a:rPr kumimoji="0" lang="zh-CN" altLang="en-US" sz="3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研究背景</a:t>
                </a:r>
              </a:p>
            </p:txBody>
          </p:sp>
          <p:sp>
            <p:nvSpPr>
              <p:cNvPr id="21" name="矩形 20">
                <a:extLst>
                  <a:ext uri="{FF2B5EF4-FFF2-40B4-BE49-F238E27FC236}">
                    <a16:creationId xmlns:a16="http://schemas.microsoft.com/office/drawing/2014/main" id="{378C3031-AD20-4C61-972E-7094BE25653B}"/>
                  </a:ext>
                </a:extLst>
              </p:cNvPr>
              <p:cNvSpPr/>
              <p:nvPr/>
            </p:nvSpPr>
            <p:spPr bwMode="auto">
              <a:xfrm>
                <a:off x="6951798" y="1558426"/>
                <a:ext cx="72008" cy="429764"/>
              </a:xfrm>
              <a:prstGeom prst="rect">
                <a:avLst/>
              </a:prstGeom>
              <a:solidFill>
                <a:srgbClr val="CC9900">
                  <a:alpha val="40000"/>
                </a:srgb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3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33" name="组合 32">
              <a:extLst>
                <a:ext uri="{FF2B5EF4-FFF2-40B4-BE49-F238E27FC236}">
                  <a16:creationId xmlns:a16="http://schemas.microsoft.com/office/drawing/2014/main" id="{3315807D-BF2E-4E81-92F8-C9A669B210B0}"/>
                </a:ext>
              </a:extLst>
            </p:cNvPr>
            <p:cNvGrpSpPr/>
            <p:nvPr/>
          </p:nvGrpSpPr>
          <p:grpSpPr>
            <a:xfrm>
              <a:off x="6367420" y="2900947"/>
              <a:ext cx="3377540" cy="429764"/>
              <a:chOff x="6943482" y="580832"/>
              <a:chExt cx="3377540" cy="429764"/>
            </a:xfrm>
          </p:grpSpPr>
          <p:sp>
            <p:nvSpPr>
              <p:cNvPr id="34" name="矩形 33">
                <a:extLst>
                  <a:ext uri="{FF2B5EF4-FFF2-40B4-BE49-F238E27FC236}">
                    <a16:creationId xmlns:a16="http://schemas.microsoft.com/office/drawing/2014/main" id="{9E90A314-D329-412D-BA9C-EAED87EFB466}"/>
                  </a:ext>
                </a:extLst>
              </p:cNvPr>
              <p:cNvSpPr/>
              <p:nvPr/>
            </p:nvSpPr>
            <p:spPr bwMode="auto">
              <a:xfrm>
                <a:off x="7028046" y="580832"/>
                <a:ext cx="3292976" cy="429764"/>
              </a:xfrm>
              <a:prstGeom prst="rect">
                <a:avLst/>
              </a:prstGeom>
              <a:solidFill>
                <a:schemeClr val="bg2">
                  <a:lumMod val="20000"/>
                  <a:lumOff val="80000"/>
                </a:schemeClr>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spAutoFit/>
              </a:bodyPr>
              <a:lstStyle/>
              <a:p>
                <a:pPr marL="0" marR="0" indent="0" defTabSz="914400" rtl="0" eaLnBrk="1" fontAlgn="base" latinLnBrk="0" hangingPunct="1">
                  <a:lnSpc>
                    <a:spcPct val="100000"/>
                  </a:lnSpc>
                  <a:spcBef>
                    <a:spcPct val="0"/>
                  </a:spcBef>
                  <a:spcAft>
                    <a:spcPct val="0"/>
                  </a:spcAft>
                  <a:buClrTx/>
                  <a:buSzTx/>
                  <a:buFontTx/>
                  <a:buNone/>
                </a:pPr>
                <a:r>
                  <a:rPr kumimoji="0" lang="en-US" altLang="zh-CN" sz="36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 2 .</a:t>
                </a:r>
                <a:r>
                  <a:rPr lang="zh-CN" altLang="en-US" sz="3600" b="1" dirty="0">
                    <a:solidFill>
                      <a:schemeClr val="tx1"/>
                    </a:solidFill>
                    <a:latin typeface="微软雅黑" panose="020B0503020204020204" pitchFamily="34" charset="-122"/>
                    <a:ea typeface="微软雅黑" panose="020B0503020204020204" pitchFamily="34" charset="-122"/>
                  </a:rPr>
                  <a:t>研究概况</a:t>
                </a:r>
                <a:endParaRPr kumimoji="0" lang="zh-CN" altLang="en-US" sz="3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p:txBody>
          </p:sp>
          <p:sp>
            <p:nvSpPr>
              <p:cNvPr id="35" name="矩形 34">
                <a:extLst>
                  <a:ext uri="{FF2B5EF4-FFF2-40B4-BE49-F238E27FC236}">
                    <a16:creationId xmlns:a16="http://schemas.microsoft.com/office/drawing/2014/main" id="{4972E3B8-20B8-400D-937B-6DB54D376AAD}"/>
                  </a:ext>
                </a:extLst>
              </p:cNvPr>
              <p:cNvSpPr/>
              <p:nvPr/>
            </p:nvSpPr>
            <p:spPr bwMode="auto">
              <a:xfrm>
                <a:off x="6943482" y="580832"/>
                <a:ext cx="72008" cy="429763"/>
              </a:xfrm>
              <a:prstGeom prst="rect">
                <a:avLst/>
              </a:prstGeom>
              <a:solidFill>
                <a:srgbClr val="CC9900">
                  <a:alpha val="40000"/>
                </a:srgb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spAutoFit/>
              </a:bodyPr>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3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grpSp>
        <p:nvGrpSpPr>
          <p:cNvPr id="13" name="组合 12">
            <a:extLst>
              <a:ext uri="{FF2B5EF4-FFF2-40B4-BE49-F238E27FC236}">
                <a16:creationId xmlns:a16="http://schemas.microsoft.com/office/drawing/2014/main" id="{8037951E-E9A8-406E-A2E8-5767AEC84F2B}"/>
              </a:ext>
            </a:extLst>
          </p:cNvPr>
          <p:cNvGrpSpPr/>
          <p:nvPr/>
        </p:nvGrpSpPr>
        <p:grpSpPr>
          <a:xfrm>
            <a:off x="5607805" y="4602918"/>
            <a:ext cx="4920896" cy="790517"/>
            <a:chOff x="6960096" y="1064334"/>
            <a:chExt cx="3384375" cy="813214"/>
          </a:xfrm>
        </p:grpSpPr>
        <p:sp>
          <p:nvSpPr>
            <p:cNvPr id="19" name="矩形 18">
              <a:extLst>
                <a:ext uri="{FF2B5EF4-FFF2-40B4-BE49-F238E27FC236}">
                  <a16:creationId xmlns:a16="http://schemas.microsoft.com/office/drawing/2014/main" id="{F93FB958-B6AB-434C-8B31-96AAA4FEB274}"/>
                </a:ext>
              </a:extLst>
            </p:cNvPr>
            <p:cNvSpPr/>
            <p:nvPr/>
          </p:nvSpPr>
          <p:spPr bwMode="auto">
            <a:xfrm>
              <a:off x="6968411" y="1152252"/>
              <a:ext cx="3376060" cy="637380"/>
            </a:xfrm>
            <a:prstGeom prst="rect">
              <a:avLst/>
            </a:prstGeom>
            <a:solidFill>
              <a:schemeClr val="bg2">
                <a:lumMod val="20000"/>
                <a:lumOff val="80000"/>
              </a:schemeClr>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spAutoFit/>
            </a:bodyPr>
            <a:lstStyle/>
            <a:p>
              <a:pPr marL="0" marR="0" indent="0" algn="just" defTabSz="914400" rtl="0" eaLnBrk="1" fontAlgn="base" latinLnBrk="0" hangingPunct="1">
                <a:lnSpc>
                  <a:spcPct val="100000"/>
                </a:lnSpc>
                <a:spcBef>
                  <a:spcPct val="0"/>
                </a:spcBef>
                <a:spcAft>
                  <a:spcPct val="0"/>
                </a:spcAft>
                <a:buClrTx/>
                <a:buSzTx/>
                <a:buFontTx/>
                <a:buNone/>
              </a:pPr>
              <a:r>
                <a:rPr kumimoji="0" lang="en-US" altLang="zh-CN" sz="36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  4</a:t>
              </a:r>
              <a:r>
                <a:rPr lang="zh-CN" altLang="en-US" sz="3600" b="1" dirty="0">
                  <a:solidFill>
                    <a:schemeClr val="tx1"/>
                  </a:solidFill>
                  <a:latin typeface="Arial" panose="020B0604020202020204" pitchFamily="34" charset="0"/>
                  <a:ea typeface="宋体" panose="02010600030101010101" pitchFamily="2" charset="-122"/>
                </a:rPr>
                <a:t> </a:t>
              </a:r>
              <a:r>
                <a:rPr lang="en-US" altLang="zh-CN" sz="3600" b="1" dirty="0">
                  <a:solidFill>
                    <a:schemeClr val="tx1"/>
                  </a:solidFill>
                  <a:latin typeface="Arial" panose="020B0604020202020204" pitchFamily="34" charset="0"/>
                  <a:ea typeface="宋体" panose="02010600030101010101" pitchFamily="2" charset="-122"/>
                </a:rPr>
                <a:t>.</a:t>
              </a:r>
              <a:r>
                <a:rPr kumimoji="0" lang="zh-CN" altLang="en-US" sz="3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研究进度以及安排</a:t>
              </a:r>
            </a:p>
          </p:txBody>
        </p:sp>
        <p:sp>
          <p:nvSpPr>
            <p:cNvPr id="22" name="矩形 21">
              <a:extLst>
                <a:ext uri="{FF2B5EF4-FFF2-40B4-BE49-F238E27FC236}">
                  <a16:creationId xmlns:a16="http://schemas.microsoft.com/office/drawing/2014/main" id="{C55D9D0D-B9CB-4E0E-BD91-08FBC2CFD40E}"/>
                </a:ext>
              </a:extLst>
            </p:cNvPr>
            <p:cNvSpPr/>
            <p:nvPr/>
          </p:nvSpPr>
          <p:spPr bwMode="auto">
            <a:xfrm>
              <a:off x="6960096" y="1064334"/>
              <a:ext cx="90818" cy="813214"/>
            </a:xfrm>
            <a:prstGeom prst="rect">
              <a:avLst/>
            </a:prstGeom>
            <a:solidFill>
              <a:srgbClr val="CC9900">
                <a:alpha val="40000"/>
              </a:srgb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3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15" name="组合 14">
            <a:extLst>
              <a:ext uri="{FF2B5EF4-FFF2-40B4-BE49-F238E27FC236}">
                <a16:creationId xmlns:a16="http://schemas.microsoft.com/office/drawing/2014/main" id="{825CDDE4-BFE0-4E9D-B3C6-5999688E0D37}"/>
              </a:ext>
            </a:extLst>
          </p:cNvPr>
          <p:cNvGrpSpPr/>
          <p:nvPr/>
        </p:nvGrpSpPr>
        <p:grpSpPr>
          <a:xfrm>
            <a:off x="5615817" y="3460928"/>
            <a:ext cx="4915391" cy="790518"/>
            <a:chOff x="6471713" y="1378624"/>
            <a:chExt cx="3448109" cy="814579"/>
          </a:xfrm>
        </p:grpSpPr>
        <p:sp>
          <p:nvSpPr>
            <p:cNvPr id="17" name="矩形 16">
              <a:extLst>
                <a:ext uri="{FF2B5EF4-FFF2-40B4-BE49-F238E27FC236}">
                  <a16:creationId xmlns:a16="http://schemas.microsoft.com/office/drawing/2014/main" id="{7AEE7CFC-E519-4D2D-9156-6AA402FCFA97}"/>
                </a:ext>
              </a:extLst>
            </p:cNvPr>
            <p:cNvSpPr/>
            <p:nvPr/>
          </p:nvSpPr>
          <p:spPr bwMode="auto">
            <a:xfrm>
              <a:off x="6543762" y="1440346"/>
              <a:ext cx="3376060" cy="666003"/>
            </a:xfrm>
            <a:prstGeom prst="rect">
              <a:avLst/>
            </a:prstGeom>
            <a:solidFill>
              <a:schemeClr val="bg2">
                <a:lumMod val="20000"/>
                <a:lumOff val="80000"/>
              </a:schemeClr>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spAutoFit/>
            </a:bodyPr>
            <a:lstStyle/>
            <a:p>
              <a:pPr marL="0" marR="0" indent="0" algn="just" defTabSz="914400" rtl="0" eaLnBrk="1" fontAlgn="base" latinLnBrk="0" hangingPunct="1">
                <a:lnSpc>
                  <a:spcPct val="100000"/>
                </a:lnSpc>
                <a:spcBef>
                  <a:spcPct val="0"/>
                </a:spcBef>
                <a:spcAft>
                  <a:spcPct val="0"/>
                </a:spcAft>
                <a:buClrTx/>
                <a:buSzTx/>
                <a:buFontTx/>
                <a:buNone/>
              </a:pPr>
              <a:r>
                <a:rPr kumimoji="0" lang="en-US" altLang="zh-CN" sz="36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 3 .</a:t>
              </a:r>
              <a:r>
                <a:rPr lang="zh-CN" altLang="en-US" sz="3600" b="1" dirty="0">
                  <a:solidFill>
                    <a:schemeClr val="tx1"/>
                  </a:solidFill>
                  <a:latin typeface="微软雅黑" panose="020B0503020204020204" pitchFamily="34" charset="-122"/>
                  <a:ea typeface="微软雅黑" panose="020B0503020204020204" pitchFamily="34" charset="-122"/>
                </a:rPr>
                <a:t>研究内容与方法</a:t>
              </a:r>
              <a:endParaRPr kumimoji="0" lang="zh-CN" altLang="en-US" sz="3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p:txBody>
        </p:sp>
        <p:sp>
          <p:nvSpPr>
            <p:cNvPr id="18" name="矩形 17">
              <a:extLst>
                <a:ext uri="{FF2B5EF4-FFF2-40B4-BE49-F238E27FC236}">
                  <a16:creationId xmlns:a16="http://schemas.microsoft.com/office/drawing/2014/main" id="{D3FF359E-C4E2-4BBC-A764-C8A4EBFA8454}"/>
                </a:ext>
              </a:extLst>
            </p:cNvPr>
            <p:cNvSpPr/>
            <p:nvPr/>
          </p:nvSpPr>
          <p:spPr bwMode="auto">
            <a:xfrm>
              <a:off x="6471713" y="1378624"/>
              <a:ext cx="72049" cy="814579"/>
            </a:xfrm>
            <a:prstGeom prst="rect">
              <a:avLst/>
            </a:prstGeom>
            <a:solidFill>
              <a:srgbClr val="CC9900">
                <a:alpha val="40000"/>
              </a:srgb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3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Tree>
    <p:extLst>
      <p:ext uri="{BB962C8B-B14F-4D97-AF65-F5344CB8AC3E}">
        <p14:creationId xmlns:p14="http://schemas.microsoft.com/office/powerpoint/2010/main" val="2617492846"/>
      </p:ext>
    </p:extLst>
  </p:cSld>
  <p:clrMapOvr>
    <a:masterClrMapping/>
  </p:clrMapOvr>
  <mc:AlternateContent xmlns:mc="http://schemas.openxmlformats.org/markup-compatibility/2006" xmlns:p14="http://schemas.microsoft.com/office/powerpoint/2010/main">
    <mc:Choice Requires="p14">
      <p:transition spd="slow" p14:dur="2000" advTm="3017"/>
    </mc:Choice>
    <mc:Fallback xmlns="">
      <p:transition spd="slow" advTm="301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ustcblue">
            <a:extLst>
              <a:ext uri="{FF2B5EF4-FFF2-40B4-BE49-F238E27FC236}">
                <a16:creationId xmlns:a16="http://schemas.microsoft.com/office/drawing/2014/main" id="{D6ABCD4D-EEFC-4141-9823-BD36F14B27BB}"/>
              </a:ext>
            </a:extLst>
          </p:cNvPr>
          <p:cNvPicPr>
            <a:picLocks noChangeAspect="1"/>
          </p:cNvPicPr>
          <p:nvPr/>
        </p:nvPicPr>
        <p:blipFill>
          <a:blip r:embed="rId3"/>
          <a:stretch>
            <a:fillRect/>
          </a:stretch>
        </p:blipFill>
        <p:spPr>
          <a:xfrm>
            <a:off x="8797458" y="71013"/>
            <a:ext cx="674607" cy="693691"/>
          </a:xfrm>
          <a:prstGeom prst="rect">
            <a:avLst/>
          </a:prstGeom>
        </p:spPr>
      </p:pic>
      <p:pic>
        <p:nvPicPr>
          <p:cNvPr id="20" name="图片 19" descr="ustcnameblue">
            <a:extLst>
              <a:ext uri="{FF2B5EF4-FFF2-40B4-BE49-F238E27FC236}">
                <a16:creationId xmlns:a16="http://schemas.microsoft.com/office/drawing/2014/main" id="{4C6CFC33-33C5-43C9-A988-0673A8FEB5C7}"/>
              </a:ext>
            </a:extLst>
          </p:cNvPr>
          <p:cNvPicPr>
            <a:picLocks noChangeAspect="1"/>
          </p:cNvPicPr>
          <p:nvPr/>
        </p:nvPicPr>
        <p:blipFill>
          <a:blip r:embed="rId4"/>
          <a:stretch>
            <a:fillRect/>
          </a:stretch>
        </p:blipFill>
        <p:spPr>
          <a:xfrm>
            <a:off x="9584303" y="246696"/>
            <a:ext cx="2424726" cy="363893"/>
          </a:xfrm>
          <a:prstGeom prst="rect">
            <a:avLst/>
          </a:prstGeom>
        </p:spPr>
      </p:pic>
      <p:cxnSp>
        <p:nvCxnSpPr>
          <p:cNvPr id="5" name="直接连接符 4">
            <a:extLst>
              <a:ext uri="{FF2B5EF4-FFF2-40B4-BE49-F238E27FC236}">
                <a16:creationId xmlns:a16="http://schemas.microsoft.com/office/drawing/2014/main" id="{4DBB7901-591B-47A8-A14A-2094D9A77805}"/>
              </a:ext>
            </a:extLst>
          </p:cNvPr>
          <p:cNvCxnSpPr/>
          <p:nvPr/>
        </p:nvCxnSpPr>
        <p:spPr bwMode="auto">
          <a:xfrm>
            <a:off x="0" y="836712"/>
            <a:ext cx="12192000" cy="0"/>
          </a:xfrm>
          <a:prstGeom prst="line">
            <a:avLst/>
          </a:prstGeom>
          <a:gradFill rotWithShape="1">
            <a:gsLst>
              <a:gs pos="0">
                <a:schemeClr val="accent1"/>
              </a:gs>
              <a:gs pos="50000">
                <a:schemeClr val="bg1"/>
              </a:gs>
              <a:gs pos="100000">
                <a:schemeClr val="accent1"/>
              </a:gs>
            </a:gsLst>
            <a:lin ang="5400000" scaled="1"/>
          </a:gradFill>
          <a:ln w="31750" cap="flat" cmpd="sng" algn="ctr">
            <a:solidFill>
              <a:srgbClr val="004D94"/>
            </a:solidFill>
            <a:prstDash val="solid"/>
            <a:round/>
            <a:headEnd type="none" w="med" len="med"/>
            <a:tailEnd type="none" w="med" len="med"/>
          </a:ln>
          <a:effectLst>
            <a:prstShdw prst="shdw11">
              <a:schemeClr val="bg2">
                <a:alpha val="50000"/>
              </a:schemeClr>
            </a:prstShdw>
          </a:effectLst>
        </p:spPr>
      </p:cxnSp>
      <p:sp>
        <p:nvSpPr>
          <p:cNvPr id="11" name="灯片编号占位符 10">
            <a:extLst>
              <a:ext uri="{FF2B5EF4-FFF2-40B4-BE49-F238E27FC236}">
                <a16:creationId xmlns:a16="http://schemas.microsoft.com/office/drawing/2014/main" id="{612D6587-3903-4F5A-B24D-73A98CA1183D}"/>
              </a:ext>
            </a:extLst>
          </p:cNvPr>
          <p:cNvSpPr>
            <a:spLocks noGrp="1"/>
          </p:cNvSpPr>
          <p:nvPr>
            <p:ph type="sldNum" sz="quarter" idx="12"/>
          </p:nvPr>
        </p:nvSpPr>
        <p:spPr>
          <a:xfrm>
            <a:off x="9374266" y="6506185"/>
            <a:ext cx="2844800" cy="476250"/>
          </a:xfrm>
        </p:spPr>
        <p:txBody>
          <a:bodyPr/>
          <a:lstStyle/>
          <a:p>
            <a:fld id="{FC7FC69B-AEE6-46BE-877D-BA9E44FDA740}" type="slidenum">
              <a:rPr lang="zh-CN" altLang="en-US" smtClean="0"/>
              <a:t>19</a:t>
            </a:fld>
            <a:endParaRPr lang="zh-CN" altLang="en-US" dirty="0"/>
          </a:p>
        </p:txBody>
      </p:sp>
      <p:sp>
        <p:nvSpPr>
          <p:cNvPr id="10" name="矩形 9">
            <a:extLst>
              <a:ext uri="{FF2B5EF4-FFF2-40B4-BE49-F238E27FC236}">
                <a16:creationId xmlns:a16="http://schemas.microsoft.com/office/drawing/2014/main" id="{DC359104-B727-4B24-88D1-2B4BDDCCDF75}"/>
              </a:ext>
            </a:extLst>
          </p:cNvPr>
          <p:cNvSpPr/>
          <p:nvPr/>
        </p:nvSpPr>
        <p:spPr bwMode="auto">
          <a:xfrm>
            <a:off x="182971" y="125470"/>
            <a:ext cx="8568952" cy="584775"/>
          </a:xfrm>
          <a:prstGeom prst="rect">
            <a:avLst/>
          </a:prstGeom>
          <a:solidFill>
            <a:srgbClr val="004D94"/>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spAutoFit/>
          </a:bodyPr>
          <a:lstStyle/>
          <a:p>
            <a:pPr marL="0" marR="0" indent="0" algn="l" defTabSz="914400" rtl="0" eaLnBrk="1" fontAlgn="base" latinLnBrk="0" hangingPunct="1">
              <a:lnSpc>
                <a:spcPct val="100000"/>
              </a:lnSpc>
              <a:spcBef>
                <a:spcPct val="0"/>
              </a:spcBef>
              <a:spcAft>
                <a:spcPct val="0"/>
              </a:spcAft>
              <a:buClrTx/>
              <a:buSzTx/>
              <a:buFontTx/>
              <a:buNone/>
            </a:pPr>
            <a:r>
              <a:rPr lang="en-US" altLang="zh-CN" sz="3200" dirty="0">
                <a:solidFill>
                  <a:schemeClr val="bg1"/>
                </a:solidFill>
                <a:latin typeface="微软雅黑" panose="020B0503020204020204" pitchFamily="34" charset="-122"/>
                <a:ea typeface="微软雅黑" panose="020B0503020204020204" pitchFamily="34" charset="-122"/>
              </a:rPr>
              <a:t>3.2</a:t>
            </a:r>
            <a:r>
              <a:rPr lang="zh-CN" altLang="en-US" sz="3200" dirty="0">
                <a:solidFill>
                  <a:schemeClr val="bg1"/>
                </a:solidFill>
                <a:latin typeface="微软雅黑" panose="020B0503020204020204" pitchFamily="34" charset="-122"/>
                <a:ea typeface="微软雅黑" panose="020B0503020204020204" pitchFamily="34" charset="-122"/>
              </a:rPr>
              <a:t>细水雾对不同</a:t>
            </a:r>
            <a:r>
              <a:rPr lang="en-US" altLang="zh-CN" sz="3200" dirty="0">
                <a:solidFill>
                  <a:schemeClr val="bg1"/>
                </a:solidFill>
                <a:latin typeface="微软雅黑" panose="020B0503020204020204" pitchFamily="34" charset="-122"/>
                <a:ea typeface="微软雅黑" panose="020B0503020204020204" pitchFamily="34" charset="-122"/>
              </a:rPr>
              <a:t>SOC</a:t>
            </a:r>
            <a:r>
              <a:rPr lang="zh-CN" altLang="en-US" sz="3200" dirty="0">
                <a:solidFill>
                  <a:schemeClr val="bg1"/>
                </a:solidFill>
                <a:latin typeface="微软雅黑" panose="020B0503020204020204" pitchFamily="34" charset="-122"/>
                <a:ea typeface="微软雅黑" panose="020B0503020204020204" pitchFamily="34" charset="-122"/>
              </a:rPr>
              <a:t>的钠离子电池热失控抑制</a:t>
            </a:r>
            <a:endParaRPr kumimoji="0" lang="zh-CN" altLang="en-US" sz="32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p:txBody>
      </p:sp>
      <p:sp>
        <p:nvSpPr>
          <p:cNvPr id="3" name="Rectangle 2">
            <a:extLst>
              <a:ext uri="{FF2B5EF4-FFF2-40B4-BE49-F238E27FC236}">
                <a16:creationId xmlns:a16="http://schemas.microsoft.com/office/drawing/2014/main" id="{89089849-448B-4A91-A769-3220B792364C}"/>
              </a:ext>
            </a:extLst>
          </p:cNvPr>
          <p:cNvSpPr>
            <a:spLocks noChangeArrowheads="1"/>
          </p:cNvSpPr>
          <p:nvPr/>
        </p:nvSpPr>
        <p:spPr bwMode="auto">
          <a:xfrm>
            <a:off x="335360" y="24954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Rectangle 4">
            <a:extLst>
              <a:ext uri="{FF2B5EF4-FFF2-40B4-BE49-F238E27FC236}">
                <a16:creationId xmlns:a16="http://schemas.microsoft.com/office/drawing/2014/main" id="{4933720B-6D23-4B71-9A7A-BCF12BBEAFFA}"/>
              </a:ext>
            </a:extLst>
          </p:cNvPr>
          <p:cNvSpPr>
            <a:spLocks noChangeArrowheads="1"/>
          </p:cNvSpPr>
          <p:nvPr/>
        </p:nvSpPr>
        <p:spPr bwMode="auto">
          <a:xfrm>
            <a:off x="884859" y="2326809"/>
            <a:ext cx="132267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a16="http://schemas.microsoft.com/office/drawing/2014/main" id="{6FA71EFA-5448-4FB5-8EA7-63B7DC97A7F1}"/>
              </a:ext>
            </a:extLst>
          </p:cNvPr>
          <p:cNvSpPr>
            <a:spLocks noChangeArrowheads="1"/>
          </p:cNvSpPr>
          <p:nvPr/>
        </p:nvSpPr>
        <p:spPr bwMode="auto">
          <a:xfrm>
            <a:off x="551384" y="13317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13" name="Rectangle 8">
            <a:extLst>
              <a:ext uri="{FF2B5EF4-FFF2-40B4-BE49-F238E27FC236}">
                <a16:creationId xmlns:a16="http://schemas.microsoft.com/office/drawing/2014/main" id="{EBD6C942-DFE8-4CDD-95EF-60EBBF2AB39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15" name="Rectangle 10">
            <a:extLst>
              <a:ext uri="{FF2B5EF4-FFF2-40B4-BE49-F238E27FC236}">
                <a16:creationId xmlns:a16="http://schemas.microsoft.com/office/drawing/2014/main" id="{51FC0FAF-2907-418C-8C09-48B8C883251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7" name="Rectangle 7">
            <a:extLst>
              <a:ext uri="{FF2B5EF4-FFF2-40B4-BE49-F238E27FC236}">
                <a16:creationId xmlns:a16="http://schemas.microsoft.com/office/drawing/2014/main" id="{41AE0701-8E03-4885-8163-2DDB88FC518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4" name="图片 13">
            <a:extLst>
              <a:ext uri="{FF2B5EF4-FFF2-40B4-BE49-F238E27FC236}">
                <a16:creationId xmlns:a16="http://schemas.microsoft.com/office/drawing/2014/main" id="{BED87256-E7EF-406E-BF85-8B3E48743E89}"/>
              </a:ext>
            </a:extLst>
          </p:cNvPr>
          <p:cNvPicPr>
            <a:picLocks noChangeAspect="1"/>
          </p:cNvPicPr>
          <p:nvPr/>
        </p:nvPicPr>
        <p:blipFill>
          <a:blip r:embed="rId5"/>
          <a:stretch>
            <a:fillRect/>
          </a:stretch>
        </p:blipFill>
        <p:spPr>
          <a:xfrm>
            <a:off x="227960" y="1364049"/>
            <a:ext cx="6237515" cy="2464203"/>
          </a:xfrm>
          <a:prstGeom prst="rect">
            <a:avLst/>
          </a:prstGeom>
        </p:spPr>
      </p:pic>
      <p:pic>
        <p:nvPicPr>
          <p:cNvPr id="18" name="图片 17">
            <a:extLst>
              <a:ext uri="{FF2B5EF4-FFF2-40B4-BE49-F238E27FC236}">
                <a16:creationId xmlns:a16="http://schemas.microsoft.com/office/drawing/2014/main" id="{4AD54B8C-F54B-4111-9117-F0D7EAF8F091}"/>
              </a:ext>
            </a:extLst>
          </p:cNvPr>
          <p:cNvPicPr>
            <a:picLocks noChangeAspect="1"/>
          </p:cNvPicPr>
          <p:nvPr/>
        </p:nvPicPr>
        <p:blipFill>
          <a:blip r:embed="rId6"/>
          <a:stretch>
            <a:fillRect/>
          </a:stretch>
        </p:blipFill>
        <p:spPr>
          <a:xfrm>
            <a:off x="129503" y="4256503"/>
            <a:ext cx="6502621" cy="1775692"/>
          </a:xfrm>
          <a:prstGeom prst="rect">
            <a:avLst/>
          </a:prstGeom>
        </p:spPr>
      </p:pic>
      <p:pic>
        <p:nvPicPr>
          <p:cNvPr id="16" name="图片 15">
            <a:extLst>
              <a:ext uri="{FF2B5EF4-FFF2-40B4-BE49-F238E27FC236}">
                <a16:creationId xmlns:a16="http://schemas.microsoft.com/office/drawing/2014/main" id="{0710534F-C0A1-4C91-B33B-E6DBEA3AA5BF}"/>
              </a:ext>
            </a:extLst>
          </p:cNvPr>
          <p:cNvPicPr>
            <a:picLocks noChangeAspect="1"/>
          </p:cNvPicPr>
          <p:nvPr/>
        </p:nvPicPr>
        <p:blipFill>
          <a:blip r:embed="rId7"/>
          <a:stretch>
            <a:fillRect/>
          </a:stretch>
        </p:blipFill>
        <p:spPr>
          <a:xfrm>
            <a:off x="7248128" y="859889"/>
            <a:ext cx="4248472" cy="3246024"/>
          </a:xfrm>
          <a:prstGeom prst="rect">
            <a:avLst/>
          </a:prstGeom>
        </p:spPr>
      </p:pic>
      <p:sp>
        <p:nvSpPr>
          <p:cNvPr id="17" name="文本框 16">
            <a:extLst>
              <a:ext uri="{FF2B5EF4-FFF2-40B4-BE49-F238E27FC236}">
                <a16:creationId xmlns:a16="http://schemas.microsoft.com/office/drawing/2014/main" id="{C95ED159-E484-4677-A000-B037C8230098}"/>
              </a:ext>
            </a:extLst>
          </p:cNvPr>
          <p:cNvSpPr txBox="1"/>
          <p:nvPr/>
        </p:nvSpPr>
        <p:spPr>
          <a:xfrm>
            <a:off x="6755255" y="4128686"/>
            <a:ext cx="5307242" cy="2031325"/>
          </a:xfrm>
          <a:prstGeom prst="rect">
            <a:avLst/>
          </a:prstGeom>
          <a:noFill/>
        </p:spPr>
        <p:txBody>
          <a:bodyPr wrap="square" rtlCol="0">
            <a:spAutoFit/>
          </a:bodyPr>
          <a:lstStyle/>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对比了本文得出的不同</a:t>
            </a:r>
            <a:r>
              <a:rPr lang="en-US" altLang="zh-CN" sz="1800" dirty="0">
                <a:effectLst/>
                <a:latin typeface="Times New Roman" panose="02020603050405020304" pitchFamily="18" charset="0"/>
                <a:ea typeface="宋体" panose="02010600030101010101" pitchFamily="2" charset="-122"/>
              </a:rPr>
              <a:t>SOC </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钠离子电池的</a:t>
            </a:r>
            <a:r>
              <a:rPr lang="en-US" altLang="zh-CN" sz="1800" i="1" dirty="0">
                <a:effectLst/>
                <a:latin typeface="Times New Roman" panose="02020603050405020304" pitchFamily="18" charset="0"/>
                <a:ea typeface="宋体" panose="02010600030101010101" pitchFamily="2" charset="-122"/>
              </a:rPr>
              <a:t>T</a:t>
            </a:r>
            <a:r>
              <a:rPr lang="en-US" altLang="zh-CN" sz="1800" baseline="-25000" dirty="0">
                <a:effectLst/>
                <a:latin typeface="Times New Roman" panose="02020603050405020304" pitchFamily="18" charset="0"/>
                <a:ea typeface="宋体" panose="02010600030101010101" pitchFamily="2" charset="-122"/>
              </a:rPr>
              <a:t>c</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与</a:t>
            </a:r>
            <a:r>
              <a:rPr lang="en-US" altLang="zh-CN" sz="1800" dirty="0">
                <a:effectLst/>
                <a:latin typeface="Times New Roman" panose="02020603050405020304" pitchFamily="18" charset="0"/>
                <a:ea typeface="宋体" panose="02010600030101010101" pitchFamily="2" charset="-122"/>
              </a:rPr>
              <a:t>Liu</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等</a:t>
            </a:r>
            <a:r>
              <a:rPr lang="en-US" altLang="zh-CN" sz="1800" dirty="0">
                <a:effectLst/>
                <a:latin typeface="Times New Roman" panose="02020603050405020304" pitchFamily="18" charset="0"/>
                <a:ea typeface="宋体" panose="02010600030101010101" pitchFamily="2" charset="-122"/>
              </a:rPr>
              <a:t> </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人得出的不同</a:t>
            </a:r>
            <a:r>
              <a:rPr lang="en-US" altLang="zh-CN" sz="1800" dirty="0">
                <a:effectLst/>
                <a:latin typeface="Times New Roman" panose="02020603050405020304" pitchFamily="18" charset="0"/>
                <a:ea typeface="宋体" panose="02010600030101010101" pitchFamily="2" charset="-122"/>
              </a:rPr>
              <a:t>SOC </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的锂离子电池的</a:t>
            </a:r>
            <a:r>
              <a:rPr lang="en-US" altLang="zh-CN" sz="1800" i="1" dirty="0">
                <a:effectLst/>
                <a:latin typeface="Times New Roman" panose="02020603050405020304" pitchFamily="18" charset="0"/>
                <a:ea typeface="宋体" panose="02010600030101010101" pitchFamily="2" charset="-122"/>
              </a:rPr>
              <a:t>T</a:t>
            </a:r>
            <a:r>
              <a:rPr lang="en-US" altLang="zh-CN" sz="1800" i="1" baseline="-25000" dirty="0">
                <a:effectLst/>
                <a:latin typeface="Times New Roman" panose="02020603050405020304" pitchFamily="18" charset="0"/>
                <a:ea typeface="宋体" panose="02010600030101010101" pitchFamily="2" charset="-122"/>
              </a:rPr>
              <a:t>c</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8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研究发现：两种电池的</a:t>
            </a:r>
            <a:r>
              <a:rPr lang="en-US" altLang="zh-CN" sz="1800" dirty="0">
                <a:effectLst/>
                <a:latin typeface="Times New Roman" panose="02020603050405020304" pitchFamily="18" charset="0"/>
                <a:ea typeface="宋体" panose="02010600030101010101" pitchFamily="2" charset="-122"/>
              </a:rPr>
              <a:t>thermal runaway</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临界温度和抑制策略存在一定差异。所有荷电状态下，</a:t>
            </a:r>
            <a:r>
              <a:rPr lang="en-US" altLang="zh-CN" sz="1800" dirty="0">
                <a:effectLst/>
                <a:latin typeface="Times New Roman" panose="02020603050405020304" pitchFamily="18" charset="0"/>
                <a:ea typeface="宋体" panose="02010600030101010101" pitchFamily="2" charset="-122"/>
              </a:rPr>
              <a:t>sodium-ion battery thermal runaway</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抑制的临界温度均明显低于锂离子电池，细水雾需要更早的进行施加，这也主要是由于钠电池的热稳定性更差</a:t>
            </a:r>
            <a:r>
              <a:rPr lang="en-US" altLang="zh-CN" dirty="0">
                <a:latin typeface="Times New Roman" panose="02020603050405020304" pitchFamily="18" charset="0"/>
                <a:cs typeface="Times New Roman" panose="02020603050405020304" pitchFamily="18" charset="0"/>
              </a:rPr>
              <a:t>.</a:t>
            </a:r>
            <a:endPar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19" name="直接连接符 18">
            <a:extLst>
              <a:ext uri="{FF2B5EF4-FFF2-40B4-BE49-F238E27FC236}">
                <a16:creationId xmlns:a16="http://schemas.microsoft.com/office/drawing/2014/main" id="{8339CCC9-7747-4308-A956-F54E041F92D8}"/>
              </a:ext>
            </a:extLst>
          </p:cNvPr>
          <p:cNvCxnSpPr>
            <a:cxnSpLocks/>
          </p:cNvCxnSpPr>
          <p:nvPr/>
        </p:nvCxnSpPr>
        <p:spPr bwMode="auto">
          <a:xfrm flipV="1">
            <a:off x="0" y="6275762"/>
            <a:ext cx="6744072" cy="1"/>
          </a:xfrm>
          <a:prstGeom prst="line">
            <a:avLst/>
          </a:prstGeom>
          <a:gradFill rotWithShape="1">
            <a:gsLst>
              <a:gs pos="0">
                <a:schemeClr val="accent1"/>
              </a:gs>
              <a:gs pos="50000">
                <a:schemeClr val="bg1"/>
              </a:gs>
              <a:gs pos="100000">
                <a:schemeClr val="accent1"/>
              </a:gs>
            </a:gsLst>
            <a:lin ang="5400000" scaled="1"/>
          </a:gradFill>
          <a:ln w="6350" cap="flat" cmpd="sng" algn="ctr">
            <a:solidFill>
              <a:schemeClr val="tx1"/>
            </a:solidFill>
            <a:prstDash val="solid"/>
            <a:round/>
            <a:headEnd type="none" w="med" len="med"/>
            <a:tailEnd type="none" w="med" len="med"/>
          </a:ln>
          <a:effectLst>
            <a:prstShdw prst="shdw11">
              <a:schemeClr val="bg2">
                <a:alpha val="50000"/>
              </a:schemeClr>
            </a:prstShdw>
          </a:effectLst>
        </p:spPr>
      </p:cxnSp>
      <p:sp>
        <p:nvSpPr>
          <p:cNvPr id="21" name="文本框 20">
            <a:extLst>
              <a:ext uri="{FF2B5EF4-FFF2-40B4-BE49-F238E27FC236}">
                <a16:creationId xmlns:a16="http://schemas.microsoft.com/office/drawing/2014/main" id="{98DE131D-DBCC-4EB4-AA3D-B5AF598B4E9B}"/>
              </a:ext>
            </a:extLst>
          </p:cNvPr>
          <p:cNvSpPr txBox="1"/>
          <p:nvPr/>
        </p:nvSpPr>
        <p:spPr>
          <a:xfrm>
            <a:off x="49669" y="6260830"/>
            <a:ext cx="11959360" cy="584775"/>
          </a:xfrm>
          <a:prstGeom prst="rect">
            <a:avLst/>
          </a:prstGeom>
          <a:noFill/>
        </p:spPr>
        <p:txBody>
          <a:bodyPr wrap="square" rtlCol="0">
            <a:spAutoFit/>
          </a:bodyPr>
          <a:lstStyle/>
          <a:p>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Liu T, Liu Y, Wang X, Kong X, Li G. Cooling control of thermally-induced thermal runaway in 18,650 lithium ion battery with water mist [J] Energy Conversion and Management,2019</a:t>
            </a:r>
            <a:endPar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a:extLst>
              <a:ext uri="{FF2B5EF4-FFF2-40B4-BE49-F238E27FC236}">
                <a16:creationId xmlns:a16="http://schemas.microsoft.com/office/drawing/2014/main" id="{7D7DED70-DC94-43AF-A878-6CD030D5B939}"/>
              </a:ext>
            </a:extLst>
          </p:cNvPr>
          <p:cNvSpPr txBox="1"/>
          <p:nvPr/>
        </p:nvSpPr>
        <p:spPr>
          <a:xfrm>
            <a:off x="1411861" y="968170"/>
            <a:ext cx="3672800" cy="338554"/>
          </a:xfrm>
          <a:prstGeom prst="rect">
            <a:avLst/>
          </a:prstGeom>
          <a:noFill/>
        </p:spPr>
        <p:txBody>
          <a:bodyPr wrap="none" rtlCol="0">
            <a:spAutoFit/>
          </a:bodyPr>
          <a:lstStyle/>
          <a:p>
            <a:r>
              <a:rPr lang="zh-CN" altLang="en-US" sz="1600" b="1" dirty="0">
                <a:latin typeface="楷体" panose="02010609060101010101" pitchFamily="49" charset="-122"/>
                <a:ea typeface="楷体" panose="02010609060101010101" pitchFamily="49" charset="-122"/>
              </a:rPr>
              <a:t>细水雾临界施加温度以及冷却降温速率</a:t>
            </a:r>
          </a:p>
        </p:txBody>
      </p:sp>
      <p:sp>
        <p:nvSpPr>
          <p:cNvPr id="22" name="文本框 21">
            <a:extLst>
              <a:ext uri="{FF2B5EF4-FFF2-40B4-BE49-F238E27FC236}">
                <a16:creationId xmlns:a16="http://schemas.microsoft.com/office/drawing/2014/main" id="{852ECA26-D380-4610-BDEB-78D5D8668C04}"/>
              </a:ext>
            </a:extLst>
          </p:cNvPr>
          <p:cNvSpPr txBox="1"/>
          <p:nvPr/>
        </p:nvSpPr>
        <p:spPr>
          <a:xfrm>
            <a:off x="1719638" y="3918727"/>
            <a:ext cx="3057247" cy="338554"/>
          </a:xfrm>
          <a:prstGeom prst="rect">
            <a:avLst/>
          </a:prstGeom>
          <a:noFill/>
        </p:spPr>
        <p:txBody>
          <a:bodyPr wrap="none" rtlCol="0">
            <a:spAutoFit/>
          </a:bodyPr>
          <a:lstStyle/>
          <a:p>
            <a:r>
              <a:rPr lang="zh-CN" altLang="en-US" sz="1600" b="1" dirty="0">
                <a:latin typeface="楷体" panose="02010609060101010101" pitchFamily="49" charset="-122"/>
                <a:ea typeface="楷体" panose="02010609060101010101" pitchFamily="49" charset="-122"/>
              </a:rPr>
              <a:t>热失控抑制前后钠电池质量变化</a:t>
            </a:r>
          </a:p>
        </p:txBody>
      </p:sp>
    </p:spTree>
    <p:extLst>
      <p:ext uri="{BB962C8B-B14F-4D97-AF65-F5344CB8AC3E}">
        <p14:creationId xmlns:p14="http://schemas.microsoft.com/office/powerpoint/2010/main" val="2023088364"/>
      </p:ext>
    </p:extLst>
  </p:cSld>
  <p:clrMapOvr>
    <a:masterClrMapping/>
  </p:clrMapOvr>
  <p:transition spd="med" advTm="39168">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ustcblue">
            <a:extLst>
              <a:ext uri="{FF2B5EF4-FFF2-40B4-BE49-F238E27FC236}">
                <a16:creationId xmlns:a16="http://schemas.microsoft.com/office/drawing/2014/main" id="{D6ABCD4D-EEFC-4141-9823-BD36F14B27BB}"/>
              </a:ext>
            </a:extLst>
          </p:cNvPr>
          <p:cNvPicPr>
            <a:picLocks noChangeAspect="1"/>
          </p:cNvPicPr>
          <p:nvPr/>
        </p:nvPicPr>
        <p:blipFill>
          <a:blip r:embed="rId3"/>
          <a:stretch>
            <a:fillRect/>
          </a:stretch>
        </p:blipFill>
        <p:spPr>
          <a:xfrm>
            <a:off x="8797458" y="71013"/>
            <a:ext cx="674607" cy="693691"/>
          </a:xfrm>
          <a:prstGeom prst="rect">
            <a:avLst/>
          </a:prstGeom>
        </p:spPr>
      </p:pic>
      <p:pic>
        <p:nvPicPr>
          <p:cNvPr id="20" name="图片 19" descr="ustcnameblue">
            <a:extLst>
              <a:ext uri="{FF2B5EF4-FFF2-40B4-BE49-F238E27FC236}">
                <a16:creationId xmlns:a16="http://schemas.microsoft.com/office/drawing/2014/main" id="{4C6CFC33-33C5-43C9-A988-0673A8FEB5C7}"/>
              </a:ext>
            </a:extLst>
          </p:cNvPr>
          <p:cNvPicPr>
            <a:picLocks noChangeAspect="1"/>
          </p:cNvPicPr>
          <p:nvPr/>
        </p:nvPicPr>
        <p:blipFill>
          <a:blip r:embed="rId4"/>
          <a:stretch>
            <a:fillRect/>
          </a:stretch>
        </p:blipFill>
        <p:spPr>
          <a:xfrm>
            <a:off x="9584303" y="246696"/>
            <a:ext cx="2424726" cy="363893"/>
          </a:xfrm>
          <a:prstGeom prst="rect">
            <a:avLst/>
          </a:prstGeom>
        </p:spPr>
      </p:pic>
      <p:cxnSp>
        <p:nvCxnSpPr>
          <p:cNvPr id="5" name="直接连接符 4">
            <a:extLst>
              <a:ext uri="{FF2B5EF4-FFF2-40B4-BE49-F238E27FC236}">
                <a16:creationId xmlns:a16="http://schemas.microsoft.com/office/drawing/2014/main" id="{4DBB7901-591B-47A8-A14A-2094D9A77805}"/>
              </a:ext>
            </a:extLst>
          </p:cNvPr>
          <p:cNvCxnSpPr/>
          <p:nvPr/>
        </p:nvCxnSpPr>
        <p:spPr bwMode="auto">
          <a:xfrm>
            <a:off x="0" y="836712"/>
            <a:ext cx="12192000" cy="0"/>
          </a:xfrm>
          <a:prstGeom prst="line">
            <a:avLst/>
          </a:prstGeom>
          <a:gradFill rotWithShape="1">
            <a:gsLst>
              <a:gs pos="0">
                <a:schemeClr val="accent1"/>
              </a:gs>
              <a:gs pos="50000">
                <a:schemeClr val="bg1"/>
              </a:gs>
              <a:gs pos="100000">
                <a:schemeClr val="accent1"/>
              </a:gs>
            </a:gsLst>
            <a:lin ang="5400000" scaled="1"/>
          </a:gradFill>
          <a:ln w="31750" cap="flat" cmpd="sng" algn="ctr">
            <a:solidFill>
              <a:srgbClr val="004D94"/>
            </a:solidFill>
            <a:prstDash val="solid"/>
            <a:round/>
            <a:headEnd type="none" w="med" len="med"/>
            <a:tailEnd type="none" w="med" len="med"/>
          </a:ln>
          <a:effectLst>
            <a:prstShdw prst="shdw11">
              <a:schemeClr val="bg2">
                <a:alpha val="50000"/>
              </a:schemeClr>
            </a:prstShdw>
          </a:effectLst>
        </p:spPr>
      </p:cxnSp>
      <p:sp>
        <p:nvSpPr>
          <p:cNvPr id="11" name="灯片编号占位符 10">
            <a:extLst>
              <a:ext uri="{FF2B5EF4-FFF2-40B4-BE49-F238E27FC236}">
                <a16:creationId xmlns:a16="http://schemas.microsoft.com/office/drawing/2014/main" id="{612D6587-3903-4F5A-B24D-73A98CA1183D}"/>
              </a:ext>
            </a:extLst>
          </p:cNvPr>
          <p:cNvSpPr>
            <a:spLocks noGrp="1"/>
          </p:cNvSpPr>
          <p:nvPr>
            <p:ph type="sldNum" sz="quarter" idx="12"/>
          </p:nvPr>
        </p:nvSpPr>
        <p:spPr>
          <a:xfrm>
            <a:off x="9374266" y="6506185"/>
            <a:ext cx="2844800" cy="476250"/>
          </a:xfrm>
        </p:spPr>
        <p:txBody>
          <a:bodyPr/>
          <a:lstStyle/>
          <a:p>
            <a:fld id="{FC7FC69B-AEE6-46BE-877D-BA9E44FDA740}" type="slidenum">
              <a:rPr lang="zh-CN" altLang="en-US" smtClean="0"/>
              <a:t>20</a:t>
            </a:fld>
            <a:endParaRPr lang="zh-CN" altLang="en-US" dirty="0"/>
          </a:p>
        </p:txBody>
      </p:sp>
      <p:sp>
        <p:nvSpPr>
          <p:cNvPr id="3" name="Rectangle 2">
            <a:extLst>
              <a:ext uri="{FF2B5EF4-FFF2-40B4-BE49-F238E27FC236}">
                <a16:creationId xmlns:a16="http://schemas.microsoft.com/office/drawing/2014/main" id="{89089849-448B-4A91-A769-3220B792364C}"/>
              </a:ext>
            </a:extLst>
          </p:cNvPr>
          <p:cNvSpPr>
            <a:spLocks noChangeArrowheads="1"/>
          </p:cNvSpPr>
          <p:nvPr/>
        </p:nvSpPr>
        <p:spPr bwMode="auto">
          <a:xfrm>
            <a:off x="335360" y="24954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Rectangle 4">
            <a:extLst>
              <a:ext uri="{FF2B5EF4-FFF2-40B4-BE49-F238E27FC236}">
                <a16:creationId xmlns:a16="http://schemas.microsoft.com/office/drawing/2014/main" id="{4933720B-6D23-4B71-9A7A-BCF12BBEAFFA}"/>
              </a:ext>
            </a:extLst>
          </p:cNvPr>
          <p:cNvSpPr>
            <a:spLocks noChangeArrowheads="1"/>
          </p:cNvSpPr>
          <p:nvPr/>
        </p:nvSpPr>
        <p:spPr bwMode="auto">
          <a:xfrm>
            <a:off x="884859" y="2326809"/>
            <a:ext cx="132267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a16="http://schemas.microsoft.com/office/drawing/2014/main" id="{6FA71EFA-5448-4FB5-8EA7-63B7DC97A7F1}"/>
              </a:ext>
            </a:extLst>
          </p:cNvPr>
          <p:cNvSpPr>
            <a:spLocks noChangeArrowheads="1"/>
          </p:cNvSpPr>
          <p:nvPr/>
        </p:nvSpPr>
        <p:spPr bwMode="auto">
          <a:xfrm>
            <a:off x="551384" y="13317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13" name="Rectangle 8">
            <a:extLst>
              <a:ext uri="{FF2B5EF4-FFF2-40B4-BE49-F238E27FC236}">
                <a16:creationId xmlns:a16="http://schemas.microsoft.com/office/drawing/2014/main" id="{EBD6C942-DFE8-4CDD-95EF-60EBBF2AB39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15" name="Rectangle 10">
            <a:extLst>
              <a:ext uri="{FF2B5EF4-FFF2-40B4-BE49-F238E27FC236}">
                <a16:creationId xmlns:a16="http://schemas.microsoft.com/office/drawing/2014/main" id="{51FC0FAF-2907-418C-8C09-48B8C883251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pic>
        <p:nvPicPr>
          <p:cNvPr id="12" name="图片 11">
            <a:extLst>
              <a:ext uri="{FF2B5EF4-FFF2-40B4-BE49-F238E27FC236}">
                <a16:creationId xmlns:a16="http://schemas.microsoft.com/office/drawing/2014/main" id="{8BC82181-D339-4823-BDAF-6A67144B24D5}"/>
              </a:ext>
            </a:extLst>
          </p:cNvPr>
          <p:cNvPicPr>
            <a:picLocks noChangeAspect="1"/>
          </p:cNvPicPr>
          <p:nvPr/>
        </p:nvPicPr>
        <p:blipFill>
          <a:blip r:embed="rId5"/>
          <a:stretch>
            <a:fillRect/>
          </a:stretch>
        </p:blipFill>
        <p:spPr>
          <a:xfrm>
            <a:off x="623392" y="1736464"/>
            <a:ext cx="3993956" cy="4611913"/>
          </a:xfrm>
          <a:prstGeom prst="rect">
            <a:avLst/>
          </a:prstGeom>
        </p:spPr>
      </p:pic>
      <p:sp>
        <p:nvSpPr>
          <p:cNvPr id="4" name="文本框 3">
            <a:extLst>
              <a:ext uri="{FF2B5EF4-FFF2-40B4-BE49-F238E27FC236}">
                <a16:creationId xmlns:a16="http://schemas.microsoft.com/office/drawing/2014/main" id="{ED82468A-D727-4F08-BBE3-112CAEAB5385}"/>
              </a:ext>
            </a:extLst>
          </p:cNvPr>
          <p:cNvSpPr txBox="1"/>
          <p:nvPr/>
        </p:nvSpPr>
        <p:spPr>
          <a:xfrm>
            <a:off x="4896931" y="2049363"/>
            <a:ext cx="6443957" cy="2532745"/>
          </a:xfrm>
          <a:prstGeom prst="rect">
            <a:avLst/>
          </a:prstGeom>
          <a:noFill/>
        </p:spPr>
        <p:txBody>
          <a:bodyPr wrap="square" rtlCol="0">
            <a:spAutoFit/>
          </a:bodyPr>
          <a:lstStyle/>
          <a:p>
            <a:pPr indent="266700" algn="just">
              <a:lnSpc>
                <a:spcPct val="150000"/>
              </a:lnSpc>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展示了不同电量的电池在高于</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Tc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的不同温度下施加细水雾期间，电池表面的峰值温度，并与对应电量电池的热失控峰值温度进行对比。</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其中，</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50%SOC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的电池峰值温度会从</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432</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℃降至</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252</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℃，降低幅度为</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41.36%</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50000"/>
              </a:lnSpc>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除此之外，电池的高温持续时间减少，显著缩短了电池热失控的灾害持续时间。</a:t>
            </a:r>
          </a:p>
        </p:txBody>
      </p:sp>
      <p:sp>
        <p:nvSpPr>
          <p:cNvPr id="17" name="文本框 8">
            <a:extLst>
              <a:ext uri="{FF2B5EF4-FFF2-40B4-BE49-F238E27FC236}">
                <a16:creationId xmlns:a16="http://schemas.microsoft.com/office/drawing/2014/main" id="{C25CA56F-7A71-4DDF-A899-353073FECFEC}"/>
              </a:ext>
            </a:extLst>
          </p:cNvPr>
          <p:cNvSpPr txBox="1"/>
          <p:nvPr/>
        </p:nvSpPr>
        <p:spPr>
          <a:xfrm>
            <a:off x="317079" y="934200"/>
            <a:ext cx="6643017" cy="523220"/>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285750" indent="-285750">
              <a:buFont typeface="Wingdings" panose="05000000000000000000" pitchFamily="2" charset="2"/>
              <a:buChar char="l"/>
            </a:pPr>
            <a:r>
              <a:rPr lang="zh-CN" altLang="en-US" sz="2800" b="1" dirty="0">
                <a:solidFill>
                  <a:srgbClr val="004D94"/>
                </a:solidFill>
                <a:latin typeface="微软雅黑" panose="020B0503020204020204" pitchFamily="34" charset="-122"/>
                <a:ea typeface="微软雅黑" panose="020B0503020204020204" pitchFamily="34" charset="-122"/>
              </a:rPr>
              <a:t>高于临界温度细水雾工况下的作用效果</a:t>
            </a:r>
          </a:p>
        </p:txBody>
      </p:sp>
      <p:sp>
        <p:nvSpPr>
          <p:cNvPr id="8" name="文本框 7">
            <a:extLst>
              <a:ext uri="{FF2B5EF4-FFF2-40B4-BE49-F238E27FC236}">
                <a16:creationId xmlns:a16="http://schemas.microsoft.com/office/drawing/2014/main" id="{FCBFB60B-9247-4C6C-9843-21F9E1175FED}"/>
              </a:ext>
            </a:extLst>
          </p:cNvPr>
          <p:cNvSpPr txBox="1"/>
          <p:nvPr/>
        </p:nvSpPr>
        <p:spPr>
          <a:xfrm>
            <a:off x="5303912" y="4760265"/>
            <a:ext cx="5847632" cy="646331"/>
          </a:xfrm>
          <a:prstGeom prst="rect">
            <a:avLst/>
          </a:prstGeom>
          <a:noFill/>
        </p:spPr>
        <p:txBody>
          <a:bodyPr wrap="square" rtlCol="0">
            <a:spAutoFit/>
          </a:bodyPr>
          <a:lstStyle/>
          <a:p>
            <a:r>
              <a:rPr lang="zh-CN" altLang="en-US" b="1" dirty="0">
                <a:solidFill>
                  <a:srgbClr val="FF0000"/>
                </a:solidFill>
              </a:rPr>
              <a:t>细水雾在无法抑制电池热失控的情况下，对于钠离子电池的热失控的持续时间和危险程度均有较大的减缓效果。</a:t>
            </a:r>
          </a:p>
        </p:txBody>
      </p:sp>
      <p:sp>
        <p:nvSpPr>
          <p:cNvPr id="18" name="矩形 17">
            <a:extLst>
              <a:ext uri="{FF2B5EF4-FFF2-40B4-BE49-F238E27FC236}">
                <a16:creationId xmlns:a16="http://schemas.microsoft.com/office/drawing/2014/main" id="{1D49CD51-C1B3-4253-9C01-91A00B45A47F}"/>
              </a:ext>
            </a:extLst>
          </p:cNvPr>
          <p:cNvSpPr/>
          <p:nvPr/>
        </p:nvSpPr>
        <p:spPr bwMode="auto">
          <a:xfrm>
            <a:off x="182971" y="125470"/>
            <a:ext cx="8568952" cy="584775"/>
          </a:xfrm>
          <a:prstGeom prst="rect">
            <a:avLst/>
          </a:prstGeom>
          <a:solidFill>
            <a:srgbClr val="004D94"/>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spAutoFit/>
          </a:bodyPr>
          <a:lstStyle/>
          <a:p>
            <a:pPr marL="0" marR="0" indent="0" algn="l" defTabSz="914400" rtl="0" eaLnBrk="1" fontAlgn="base" latinLnBrk="0" hangingPunct="1">
              <a:lnSpc>
                <a:spcPct val="100000"/>
              </a:lnSpc>
              <a:spcBef>
                <a:spcPct val="0"/>
              </a:spcBef>
              <a:spcAft>
                <a:spcPct val="0"/>
              </a:spcAft>
              <a:buClrTx/>
              <a:buSzTx/>
              <a:buFontTx/>
              <a:buNone/>
            </a:pPr>
            <a:r>
              <a:rPr lang="en-US" altLang="zh-CN" sz="3200" dirty="0">
                <a:solidFill>
                  <a:schemeClr val="bg1"/>
                </a:solidFill>
                <a:latin typeface="微软雅黑" panose="020B0503020204020204" pitchFamily="34" charset="-122"/>
                <a:ea typeface="微软雅黑" panose="020B0503020204020204" pitchFamily="34" charset="-122"/>
              </a:rPr>
              <a:t>3.2</a:t>
            </a:r>
            <a:r>
              <a:rPr lang="zh-CN" altLang="en-US" sz="3200" dirty="0">
                <a:solidFill>
                  <a:schemeClr val="bg1"/>
                </a:solidFill>
                <a:latin typeface="微软雅黑" panose="020B0503020204020204" pitchFamily="34" charset="-122"/>
                <a:ea typeface="微软雅黑" panose="020B0503020204020204" pitchFamily="34" charset="-122"/>
              </a:rPr>
              <a:t>细水雾对不同</a:t>
            </a:r>
            <a:r>
              <a:rPr lang="en-US" altLang="zh-CN" sz="3200" dirty="0">
                <a:solidFill>
                  <a:schemeClr val="bg1"/>
                </a:solidFill>
                <a:latin typeface="微软雅黑" panose="020B0503020204020204" pitchFamily="34" charset="-122"/>
                <a:ea typeface="微软雅黑" panose="020B0503020204020204" pitchFamily="34" charset="-122"/>
              </a:rPr>
              <a:t>SOC</a:t>
            </a:r>
            <a:r>
              <a:rPr lang="zh-CN" altLang="en-US" sz="3200" dirty="0">
                <a:solidFill>
                  <a:schemeClr val="bg1"/>
                </a:solidFill>
                <a:latin typeface="微软雅黑" panose="020B0503020204020204" pitchFamily="34" charset="-122"/>
                <a:ea typeface="微软雅黑" panose="020B0503020204020204" pitchFamily="34" charset="-122"/>
              </a:rPr>
              <a:t>的钠离子电池热失控抑制</a:t>
            </a:r>
            <a:endParaRPr kumimoji="0" lang="zh-CN" altLang="en-US" sz="32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57484951"/>
      </p:ext>
    </p:extLst>
  </p:cSld>
  <p:clrMapOvr>
    <a:masterClrMapping/>
  </p:clrMapOvr>
  <p:transition spd="med" advTm="39168">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CE2828DC-1CC5-4601-AF64-4E379227252E}"/>
              </a:ext>
            </a:extLst>
          </p:cNvPr>
          <p:cNvPicPr>
            <a:picLocks noChangeAspect="1"/>
          </p:cNvPicPr>
          <p:nvPr/>
        </p:nvPicPr>
        <p:blipFill>
          <a:blip r:embed="rId4"/>
          <a:stretch>
            <a:fillRect/>
          </a:stretch>
        </p:blipFill>
        <p:spPr>
          <a:xfrm>
            <a:off x="1703512" y="811891"/>
            <a:ext cx="3785365" cy="618861"/>
          </a:xfrm>
          <a:prstGeom prst="rect">
            <a:avLst/>
          </a:prstGeom>
        </p:spPr>
      </p:pic>
      <p:pic>
        <p:nvPicPr>
          <p:cNvPr id="19" name="图片 18">
            <a:extLst>
              <a:ext uri="{FF2B5EF4-FFF2-40B4-BE49-F238E27FC236}">
                <a16:creationId xmlns:a16="http://schemas.microsoft.com/office/drawing/2014/main" id="{BBE4A5EF-8BAB-400D-B242-9D565D589365}"/>
              </a:ext>
            </a:extLst>
          </p:cNvPr>
          <p:cNvPicPr>
            <a:picLocks noChangeAspect="1"/>
          </p:cNvPicPr>
          <p:nvPr/>
        </p:nvPicPr>
        <p:blipFill>
          <a:blip r:embed="rId5"/>
          <a:stretch>
            <a:fillRect/>
          </a:stretch>
        </p:blipFill>
        <p:spPr>
          <a:xfrm>
            <a:off x="6336849" y="728451"/>
            <a:ext cx="3135216" cy="710243"/>
          </a:xfrm>
          <a:prstGeom prst="rect">
            <a:avLst/>
          </a:prstGeom>
        </p:spPr>
      </p:pic>
      <p:pic>
        <p:nvPicPr>
          <p:cNvPr id="6" name="图片 5" descr="ustcblue">
            <a:extLst>
              <a:ext uri="{FF2B5EF4-FFF2-40B4-BE49-F238E27FC236}">
                <a16:creationId xmlns:a16="http://schemas.microsoft.com/office/drawing/2014/main" id="{D6ABCD4D-EEFC-4141-9823-BD36F14B27BB}"/>
              </a:ext>
            </a:extLst>
          </p:cNvPr>
          <p:cNvPicPr>
            <a:picLocks noChangeAspect="1"/>
          </p:cNvPicPr>
          <p:nvPr/>
        </p:nvPicPr>
        <p:blipFill>
          <a:blip r:embed="rId6"/>
          <a:stretch>
            <a:fillRect/>
          </a:stretch>
        </p:blipFill>
        <p:spPr>
          <a:xfrm>
            <a:off x="8797458" y="71013"/>
            <a:ext cx="674607" cy="693691"/>
          </a:xfrm>
          <a:prstGeom prst="rect">
            <a:avLst/>
          </a:prstGeom>
        </p:spPr>
      </p:pic>
      <p:pic>
        <p:nvPicPr>
          <p:cNvPr id="20" name="图片 19" descr="ustcnameblue">
            <a:extLst>
              <a:ext uri="{FF2B5EF4-FFF2-40B4-BE49-F238E27FC236}">
                <a16:creationId xmlns:a16="http://schemas.microsoft.com/office/drawing/2014/main" id="{4C6CFC33-33C5-43C9-A988-0673A8FEB5C7}"/>
              </a:ext>
            </a:extLst>
          </p:cNvPr>
          <p:cNvPicPr>
            <a:picLocks noChangeAspect="1"/>
          </p:cNvPicPr>
          <p:nvPr/>
        </p:nvPicPr>
        <p:blipFill>
          <a:blip r:embed="rId7"/>
          <a:stretch>
            <a:fillRect/>
          </a:stretch>
        </p:blipFill>
        <p:spPr>
          <a:xfrm>
            <a:off x="9584303" y="246696"/>
            <a:ext cx="2424726" cy="363893"/>
          </a:xfrm>
          <a:prstGeom prst="rect">
            <a:avLst/>
          </a:prstGeom>
        </p:spPr>
      </p:pic>
      <p:cxnSp>
        <p:nvCxnSpPr>
          <p:cNvPr id="5" name="直接连接符 4">
            <a:extLst>
              <a:ext uri="{FF2B5EF4-FFF2-40B4-BE49-F238E27FC236}">
                <a16:creationId xmlns:a16="http://schemas.microsoft.com/office/drawing/2014/main" id="{4DBB7901-591B-47A8-A14A-2094D9A77805}"/>
              </a:ext>
            </a:extLst>
          </p:cNvPr>
          <p:cNvCxnSpPr/>
          <p:nvPr/>
        </p:nvCxnSpPr>
        <p:spPr bwMode="auto">
          <a:xfrm>
            <a:off x="0" y="836712"/>
            <a:ext cx="12192000" cy="0"/>
          </a:xfrm>
          <a:prstGeom prst="line">
            <a:avLst/>
          </a:prstGeom>
          <a:gradFill rotWithShape="1">
            <a:gsLst>
              <a:gs pos="0">
                <a:schemeClr val="accent1"/>
              </a:gs>
              <a:gs pos="50000">
                <a:schemeClr val="bg1"/>
              </a:gs>
              <a:gs pos="100000">
                <a:schemeClr val="accent1"/>
              </a:gs>
            </a:gsLst>
            <a:lin ang="5400000" scaled="1"/>
          </a:gradFill>
          <a:ln w="31750" cap="flat" cmpd="sng" algn="ctr">
            <a:solidFill>
              <a:srgbClr val="004D94"/>
            </a:solidFill>
            <a:prstDash val="solid"/>
            <a:round/>
            <a:headEnd type="none" w="med" len="med"/>
            <a:tailEnd type="none" w="med" len="med"/>
          </a:ln>
          <a:effectLst>
            <a:prstShdw prst="shdw11">
              <a:schemeClr val="bg2">
                <a:alpha val="50000"/>
              </a:schemeClr>
            </a:prstShdw>
          </a:effectLst>
        </p:spPr>
      </p:cxnSp>
      <p:sp>
        <p:nvSpPr>
          <p:cNvPr id="11" name="灯片编号占位符 10">
            <a:extLst>
              <a:ext uri="{FF2B5EF4-FFF2-40B4-BE49-F238E27FC236}">
                <a16:creationId xmlns:a16="http://schemas.microsoft.com/office/drawing/2014/main" id="{612D6587-3903-4F5A-B24D-73A98CA1183D}"/>
              </a:ext>
            </a:extLst>
          </p:cNvPr>
          <p:cNvSpPr>
            <a:spLocks noGrp="1"/>
          </p:cNvSpPr>
          <p:nvPr>
            <p:ph type="sldNum" sz="quarter" idx="12"/>
          </p:nvPr>
        </p:nvSpPr>
        <p:spPr>
          <a:xfrm>
            <a:off x="9374266" y="6506185"/>
            <a:ext cx="2844800" cy="476250"/>
          </a:xfrm>
        </p:spPr>
        <p:txBody>
          <a:bodyPr/>
          <a:lstStyle/>
          <a:p>
            <a:fld id="{FC7FC69B-AEE6-46BE-877D-BA9E44FDA740}" type="slidenum">
              <a:rPr lang="zh-CN" altLang="en-US" smtClean="0"/>
              <a:t>21</a:t>
            </a:fld>
            <a:endParaRPr lang="zh-CN" altLang="en-US" dirty="0"/>
          </a:p>
        </p:txBody>
      </p:sp>
      <p:sp>
        <p:nvSpPr>
          <p:cNvPr id="3" name="Rectangle 2">
            <a:extLst>
              <a:ext uri="{FF2B5EF4-FFF2-40B4-BE49-F238E27FC236}">
                <a16:creationId xmlns:a16="http://schemas.microsoft.com/office/drawing/2014/main" id="{89089849-448B-4A91-A769-3220B792364C}"/>
              </a:ext>
            </a:extLst>
          </p:cNvPr>
          <p:cNvSpPr>
            <a:spLocks noChangeArrowheads="1"/>
          </p:cNvSpPr>
          <p:nvPr/>
        </p:nvSpPr>
        <p:spPr bwMode="auto">
          <a:xfrm>
            <a:off x="335360" y="24954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Rectangle 4">
            <a:extLst>
              <a:ext uri="{FF2B5EF4-FFF2-40B4-BE49-F238E27FC236}">
                <a16:creationId xmlns:a16="http://schemas.microsoft.com/office/drawing/2014/main" id="{4933720B-6D23-4B71-9A7A-BCF12BBEAFFA}"/>
              </a:ext>
            </a:extLst>
          </p:cNvPr>
          <p:cNvSpPr>
            <a:spLocks noChangeArrowheads="1"/>
          </p:cNvSpPr>
          <p:nvPr/>
        </p:nvSpPr>
        <p:spPr bwMode="auto">
          <a:xfrm>
            <a:off x="884859" y="2326809"/>
            <a:ext cx="132267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13" name="Rectangle 8">
            <a:extLst>
              <a:ext uri="{FF2B5EF4-FFF2-40B4-BE49-F238E27FC236}">
                <a16:creationId xmlns:a16="http://schemas.microsoft.com/office/drawing/2014/main" id="{EBD6C942-DFE8-4CDD-95EF-60EBBF2AB39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15" name="Rectangle 10">
            <a:extLst>
              <a:ext uri="{FF2B5EF4-FFF2-40B4-BE49-F238E27FC236}">
                <a16:creationId xmlns:a16="http://schemas.microsoft.com/office/drawing/2014/main" id="{51FC0FAF-2907-418C-8C09-48B8C883251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7" name="Rectangle 7">
            <a:extLst>
              <a:ext uri="{FF2B5EF4-FFF2-40B4-BE49-F238E27FC236}">
                <a16:creationId xmlns:a16="http://schemas.microsoft.com/office/drawing/2014/main" id="{41AE0701-8E03-4885-8163-2DDB88FC518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矩形 17">
            <a:extLst>
              <a:ext uri="{FF2B5EF4-FFF2-40B4-BE49-F238E27FC236}">
                <a16:creationId xmlns:a16="http://schemas.microsoft.com/office/drawing/2014/main" id="{1D49CD51-C1B3-4253-9C01-91A00B45A47F}"/>
              </a:ext>
            </a:extLst>
          </p:cNvPr>
          <p:cNvSpPr/>
          <p:nvPr/>
        </p:nvSpPr>
        <p:spPr bwMode="auto">
          <a:xfrm>
            <a:off x="182971" y="125470"/>
            <a:ext cx="8568952" cy="584775"/>
          </a:xfrm>
          <a:prstGeom prst="rect">
            <a:avLst/>
          </a:prstGeom>
          <a:solidFill>
            <a:srgbClr val="004D94"/>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spAutoFit/>
          </a:bodyPr>
          <a:lstStyle/>
          <a:p>
            <a:pPr marL="0" marR="0" indent="0" algn="l" defTabSz="914400" rtl="0" eaLnBrk="1" fontAlgn="base" latinLnBrk="0" hangingPunct="1">
              <a:lnSpc>
                <a:spcPct val="100000"/>
              </a:lnSpc>
              <a:spcBef>
                <a:spcPct val="0"/>
              </a:spcBef>
              <a:spcAft>
                <a:spcPct val="0"/>
              </a:spcAft>
              <a:buClrTx/>
              <a:buSzTx/>
              <a:buFontTx/>
              <a:buNone/>
            </a:pPr>
            <a:r>
              <a:rPr lang="en-US" altLang="zh-CN" sz="3200" dirty="0">
                <a:solidFill>
                  <a:schemeClr val="bg1"/>
                </a:solidFill>
                <a:latin typeface="微软雅黑" panose="020B0503020204020204" pitchFamily="34" charset="-122"/>
                <a:ea typeface="微软雅黑" panose="020B0503020204020204" pitchFamily="34" charset="-122"/>
              </a:rPr>
              <a:t>3.3</a:t>
            </a:r>
            <a:r>
              <a:rPr lang="zh-CN" altLang="en-US" sz="3200" dirty="0">
                <a:solidFill>
                  <a:schemeClr val="bg1"/>
                </a:solidFill>
                <a:latin typeface="微软雅黑" panose="020B0503020204020204" pitchFamily="34" charset="-122"/>
                <a:ea typeface="微软雅黑" panose="020B0503020204020204" pitchFamily="34" charset="-122"/>
              </a:rPr>
              <a:t>细水雾抑制钠离子电池的传热机理</a:t>
            </a:r>
            <a:endParaRPr kumimoji="0" lang="zh-CN" altLang="en-US" sz="32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p:txBody>
      </p:sp>
      <p:graphicFrame>
        <p:nvGraphicFramePr>
          <p:cNvPr id="21" name="表格 21">
            <a:extLst>
              <a:ext uri="{FF2B5EF4-FFF2-40B4-BE49-F238E27FC236}">
                <a16:creationId xmlns:a16="http://schemas.microsoft.com/office/drawing/2014/main" id="{989D9980-5A98-4F24-BC40-61D64825A939}"/>
              </a:ext>
            </a:extLst>
          </p:cNvPr>
          <p:cNvGraphicFramePr>
            <a:graphicFrameLocks noGrp="1"/>
          </p:cNvGraphicFramePr>
          <p:nvPr>
            <p:extLst>
              <p:ext uri="{D42A27DB-BD31-4B8C-83A1-F6EECF244321}">
                <p14:modId xmlns:p14="http://schemas.microsoft.com/office/powerpoint/2010/main" val="3133847328"/>
              </p:ext>
            </p:extLst>
          </p:nvPr>
        </p:nvGraphicFramePr>
        <p:xfrm>
          <a:off x="238135" y="1335401"/>
          <a:ext cx="11668200" cy="1622903"/>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val="3349815162"/>
                    </a:ext>
                  </a:extLst>
                </a:gridCol>
                <a:gridCol w="2880320">
                  <a:extLst>
                    <a:ext uri="{9D8B030D-6E8A-4147-A177-3AD203B41FA5}">
                      <a16:colId xmlns:a16="http://schemas.microsoft.com/office/drawing/2014/main" val="978506684"/>
                    </a:ext>
                  </a:extLst>
                </a:gridCol>
                <a:gridCol w="3926614">
                  <a:extLst>
                    <a:ext uri="{9D8B030D-6E8A-4147-A177-3AD203B41FA5}">
                      <a16:colId xmlns:a16="http://schemas.microsoft.com/office/drawing/2014/main" val="587205609"/>
                    </a:ext>
                  </a:extLst>
                </a:gridCol>
                <a:gridCol w="2917050">
                  <a:extLst>
                    <a:ext uri="{9D8B030D-6E8A-4147-A177-3AD203B41FA5}">
                      <a16:colId xmlns:a16="http://schemas.microsoft.com/office/drawing/2014/main" val="2636569600"/>
                    </a:ext>
                  </a:extLst>
                </a:gridCol>
              </a:tblGrid>
              <a:tr h="517634">
                <a:tc>
                  <a:txBody>
                    <a:bodyPr/>
                    <a:lstStyle/>
                    <a:p>
                      <a:pPr algn="ctr">
                        <a:lnSpc>
                          <a:spcPct val="150000"/>
                        </a:lnSpc>
                      </a:pPr>
                      <a:r>
                        <a:rPr lang="zh-CN" altLang="en-US" sz="1600" dirty="0">
                          <a:solidFill>
                            <a:srgbClr val="D9EFFF"/>
                          </a:solidFill>
                        </a:rPr>
                        <a:t>参数</a:t>
                      </a:r>
                    </a:p>
                  </a:txBody>
                  <a:tcPr>
                    <a:solidFill>
                      <a:srgbClr val="004D94"/>
                    </a:solidFill>
                  </a:tcPr>
                </a:tc>
                <a:tc>
                  <a:txBody>
                    <a:bodyPr/>
                    <a:lstStyle/>
                    <a:p>
                      <a:pPr algn="ctr">
                        <a:lnSpc>
                          <a:spcPct val="150000"/>
                        </a:lnSpc>
                      </a:pPr>
                      <a:r>
                        <a:rPr lang="zh-CN" altLang="en-US" sz="1600" dirty="0">
                          <a:solidFill>
                            <a:srgbClr val="D9EFFF"/>
                          </a:solidFill>
                        </a:rPr>
                        <a:t>数值</a:t>
                      </a:r>
                    </a:p>
                  </a:txBody>
                  <a:tcPr>
                    <a:solidFill>
                      <a:srgbClr val="004D94"/>
                    </a:solidFill>
                  </a:tcPr>
                </a:tc>
                <a:tc>
                  <a:txBody>
                    <a:bodyPr/>
                    <a:lstStyle/>
                    <a:p>
                      <a:pPr algn="ctr">
                        <a:lnSpc>
                          <a:spcPct val="150000"/>
                        </a:lnSpc>
                      </a:pPr>
                      <a:r>
                        <a:rPr lang="zh-CN" altLang="en-US" sz="1600" dirty="0">
                          <a:solidFill>
                            <a:srgbClr val="D9EFFF"/>
                          </a:solidFill>
                        </a:rPr>
                        <a:t>参数</a:t>
                      </a:r>
                    </a:p>
                  </a:txBody>
                  <a:tcPr>
                    <a:solidFill>
                      <a:srgbClr val="004D94"/>
                    </a:solidFill>
                  </a:tcPr>
                </a:tc>
                <a:tc>
                  <a:txBody>
                    <a:bodyPr/>
                    <a:lstStyle/>
                    <a:p>
                      <a:pPr algn="ctr">
                        <a:lnSpc>
                          <a:spcPct val="150000"/>
                        </a:lnSpc>
                      </a:pPr>
                      <a:r>
                        <a:rPr lang="zh-CN" altLang="en-US" sz="1600" dirty="0">
                          <a:solidFill>
                            <a:srgbClr val="D9EFFF"/>
                          </a:solidFill>
                        </a:rPr>
                        <a:t>数值</a:t>
                      </a:r>
                    </a:p>
                  </a:txBody>
                  <a:tcPr>
                    <a:solidFill>
                      <a:srgbClr val="004D94"/>
                    </a:solidFill>
                  </a:tcPr>
                </a:tc>
                <a:extLst>
                  <a:ext uri="{0D108BD9-81ED-4DB2-BD59-A6C34878D82A}">
                    <a16:rowId xmlns:a16="http://schemas.microsoft.com/office/drawing/2014/main" val="506487426"/>
                  </a:ext>
                </a:extLst>
              </a:tr>
              <a:tr h="368423">
                <a:tc>
                  <a:txBody>
                    <a:bodyPr/>
                    <a:lstStyle/>
                    <a:p>
                      <a:pPr algn="ctr"/>
                      <a:r>
                        <a:rPr lang="zh-CN" altLang="en-US" sz="1600" dirty="0"/>
                        <a:t>水的比热容</a:t>
                      </a:r>
                    </a:p>
                  </a:txBody>
                  <a:tcPr>
                    <a:solidFill>
                      <a:srgbClr val="E0F1FC"/>
                    </a:solidFill>
                  </a:tcPr>
                </a:tc>
                <a:tc>
                  <a:txBody>
                    <a:bodyPr/>
                    <a:lstStyle/>
                    <a:p>
                      <a:pPr algn="ctr"/>
                      <a:r>
                        <a:rPr lang="en-US" altLang="zh-CN" sz="1600" i="1" dirty="0">
                          <a:latin typeface="Times New Roman" panose="02020603050405020304" pitchFamily="18" charset="0"/>
                          <a:cs typeface="Times New Roman" panose="02020603050405020304" pitchFamily="18" charset="0"/>
                        </a:rPr>
                        <a:t>c</a:t>
                      </a:r>
                      <a:r>
                        <a:rPr lang="en-US" altLang="zh-CN" sz="1600" i="1" baseline="-25000" dirty="0">
                          <a:latin typeface="Times New Roman" panose="02020603050405020304" pitchFamily="18" charset="0"/>
                          <a:cs typeface="Times New Roman" panose="02020603050405020304" pitchFamily="18" charset="0"/>
                        </a:rPr>
                        <a:t>w</a:t>
                      </a:r>
                      <a:r>
                        <a:rPr lang="en-US" altLang="zh-CN" sz="1600" dirty="0">
                          <a:latin typeface="Times New Roman" panose="02020603050405020304" pitchFamily="18" charset="0"/>
                          <a:cs typeface="Times New Roman" panose="02020603050405020304" pitchFamily="18" charset="0"/>
                        </a:rPr>
                        <a:t>=</a:t>
                      </a:r>
                      <a:r>
                        <a:rPr lang="en-US" altLang="zh-CN" sz="1600" kern="1200" dirty="0">
                          <a:solidFill>
                            <a:schemeClr val="dk1"/>
                          </a:solidFill>
                          <a:effectLst/>
                          <a:latin typeface="Times New Roman" panose="02020603050405020304" pitchFamily="18" charset="0"/>
                          <a:ea typeface="+mn-ea"/>
                          <a:cs typeface="Times New Roman" panose="02020603050405020304" pitchFamily="18" charset="0"/>
                        </a:rPr>
                        <a:t>4.2×10</a:t>
                      </a:r>
                      <a:r>
                        <a:rPr lang="en-US" altLang="zh-CN" sz="1600" kern="1200" baseline="30000" dirty="0">
                          <a:solidFill>
                            <a:schemeClr val="dk1"/>
                          </a:solidFill>
                          <a:effectLst/>
                          <a:latin typeface="Times New Roman" panose="02020603050405020304" pitchFamily="18" charset="0"/>
                          <a:ea typeface="+mn-ea"/>
                          <a:cs typeface="Times New Roman" panose="02020603050405020304" pitchFamily="18" charset="0"/>
                        </a:rPr>
                        <a:t>3 </a:t>
                      </a:r>
                      <a:r>
                        <a:rPr lang="en-US" altLang="zh-CN" sz="1600" kern="1200" dirty="0">
                          <a:solidFill>
                            <a:schemeClr val="dk1"/>
                          </a:solidFill>
                          <a:effectLst/>
                          <a:latin typeface="Times New Roman" panose="02020603050405020304" pitchFamily="18" charset="0"/>
                          <a:ea typeface="+mn-ea"/>
                          <a:cs typeface="Times New Roman" panose="02020603050405020304" pitchFamily="18" charset="0"/>
                        </a:rPr>
                        <a:t>J·kg</a:t>
                      </a:r>
                      <a:r>
                        <a:rPr lang="en-US" altLang="zh-CN" sz="1600" kern="1200" baseline="30000" dirty="0">
                          <a:solidFill>
                            <a:schemeClr val="dk1"/>
                          </a:solidFill>
                          <a:effectLst/>
                          <a:latin typeface="Times New Roman" panose="02020603050405020304" pitchFamily="18" charset="0"/>
                          <a:ea typeface="+mn-ea"/>
                          <a:cs typeface="Times New Roman" panose="02020603050405020304" pitchFamily="18" charset="0"/>
                        </a:rPr>
                        <a:t>-1</a:t>
                      </a:r>
                      <a:r>
                        <a:rPr lang="en-US" altLang="zh-CN" sz="1600" kern="1200" dirty="0">
                          <a:solidFill>
                            <a:schemeClr val="dk1"/>
                          </a:solidFill>
                          <a:effectLst/>
                          <a:latin typeface="Times New Roman" panose="02020603050405020304" pitchFamily="18" charset="0"/>
                          <a:ea typeface="+mn-ea"/>
                          <a:cs typeface="Times New Roman" panose="02020603050405020304" pitchFamily="18" charset="0"/>
                        </a:rPr>
                        <a:t>·K</a:t>
                      </a:r>
                      <a:r>
                        <a:rPr lang="en-US" altLang="zh-CN" sz="1600" kern="1200" baseline="30000" dirty="0">
                          <a:solidFill>
                            <a:schemeClr val="dk1"/>
                          </a:solidFill>
                          <a:effectLst/>
                          <a:latin typeface="Times New Roman" panose="02020603050405020304" pitchFamily="18" charset="0"/>
                          <a:ea typeface="+mn-ea"/>
                          <a:cs typeface="Times New Roman" panose="02020603050405020304" pitchFamily="18" charset="0"/>
                        </a:rPr>
                        <a:t>-1</a:t>
                      </a:r>
                      <a:endParaRPr lang="zh-CN" altLang="en-US" sz="1600" dirty="0">
                        <a:latin typeface="Times New Roman" panose="02020603050405020304" pitchFamily="18" charset="0"/>
                        <a:cs typeface="Times New Roman" panose="02020603050405020304" pitchFamily="18" charset="0"/>
                      </a:endParaRPr>
                    </a:p>
                  </a:txBody>
                  <a:tcPr>
                    <a:solidFill>
                      <a:srgbClr val="E0F1FC"/>
                    </a:solidFill>
                  </a:tcPr>
                </a:tc>
                <a:tc>
                  <a:txBody>
                    <a:bodyPr/>
                    <a:lstStyle/>
                    <a:p>
                      <a:pPr algn="ctr"/>
                      <a:r>
                        <a:rPr lang="zh-CN" altLang="en-US" sz="1600" dirty="0"/>
                        <a:t>水的汽化潜热</a:t>
                      </a:r>
                    </a:p>
                  </a:txBody>
                  <a:tcPr>
                    <a:solidFill>
                      <a:srgbClr val="E0F1FC"/>
                    </a:solidFill>
                  </a:tcPr>
                </a:tc>
                <a:tc>
                  <a:txBody>
                    <a:bodyPr/>
                    <a:lstStyle/>
                    <a:p>
                      <a:pPr algn="ctr"/>
                      <a:r>
                        <a:rPr lang="en-US" altLang="zh-CN" sz="1600" i="1" dirty="0">
                          <a:latin typeface="Times New Roman" panose="02020603050405020304" pitchFamily="18" charset="0"/>
                          <a:cs typeface="Times New Roman" panose="02020603050405020304" pitchFamily="18" charset="0"/>
                        </a:rPr>
                        <a:t>H</a:t>
                      </a:r>
                      <a:r>
                        <a:rPr lang="en-US" altLang="zh-CN" sz="1600" i="1" baseline="-25000" dirty="0">
                          <a:latin typeface="Times New Roman" panose="02020603050405020304" pitchFamily="18" charset="0"/>
                          <a:cs typeface="Times New Roman" panose="02020603050405020304" pitchFamily="18" charset="0"/>
                        </a:rPr>
                        <a:t>w</a:t>
                      </a:r>
                      <a:r>
                        <a:rPr lang="en-US" altLang="zh-CN" sz="1600" dirty="0">
                          <a:latin typeface="Times New Roman" panose="02020603050405020304" pitchFamily="18" charset="0"/>
                          <a:cs typeface="Times New Roman" panose="02020603050405020304" pitchFamily="18" charset="0"/>
                        </a:rPr>
                        <a:t>=2257kJ/kg</a:t>
                      </a:r>
                      <a:endParaRPr lang="zh-CN" altLang="en-US" sz="1600" dirty="0">
                        <a:latin typeface="Times New Roman" panose="02020603050405020304" pitchFamily="18" charset="0"/>
                        <a:cs typeface="Times New Roman" panose="02020603050405020304" pitchFamily="18" charset="0"/>
                      </a:endParaRPr>
                    </a:p>
                  </a:txBody>
                  <a:tcPr>
                    <a:solidFill>
                      <a:srgbClr val="E0F1FC"/>
                    </a:solidFill>
                  </a:tcPr>
                </a:tc>
                <a:extLst>
                  <a:ext uri="{0D108BD9-81ED-4DB2-BD59-A6C34878D82A}">
                    <a16:rowId xmlns:a16="http://schemas.microsoft.com/office/drawing/2014/main" val="851675878"/>
                  </a:ext>
                </a:extLst>
              </a:tr>
              <a:tr h="368423">
                <a:tc>
                  <a:txBody>
                    <a:bodyPr/>
                    <a:lstStyle/>
                    <a:p>
                      <a:pPr algn="ctr"/>
                      <a:r>
                        <a:rPr lang="zh-CN" altLang="en-US" sz="1600" dirty="0"/>
                        <a:t>水的沸点</a:t>
                      </a:r>
                    </a:p>
                  </a:txBody>
                  <a:tcPr>
                    <a:solidFill>
                      <a:srgbClr val="E0F1FC"/>
                    </a:solidFill>
                  </a:tcPr>
                </a:tc>
                <a:tc>
                  <a:txBody>
                    <a:bodyPr/>
                    <a:lstStyle/>
                    <a:p>
                      <a:pPr algn="ctr"/>
                      <a:r>
                        <a:rPr lang="en-US" altLang="zh-CN" sz="1600" i="1" dirty="0">
                          <a:latin typeface="Times New Roman" panose="02020603050405020304" pitchFamily="18" charset="0"/>
                          <a:cs typeface="Times New Roman" panose="02020603050405020304" pitchFamily="18" charset="0"/>
                        </a:rPr>
                        <a:t>T</a:t>
                      </a:r>
                      <a:r>
                        <a:rPr lang="en-US" altLang="zh-CN" sz="1600" i="1" baseline="-25000" dirty="0">
                          <a:latin typeface="Times New Roman" panose="02020603050405020304" pitchFamily="18" charset="0"/>
                          <a:cs typeface="Times New Roman" panose="02020603050405020304" pitchFamily="18" charset="0"/>
                        </a:rPr>
                        <a:t>b</a:t>
                      </a:r>
                      <a:r>
                        <a:rPr lang="en-US" altLang="zh-CN" sz="1600" dirty="0">
                          <a:latin typeface="Times New Roman" panose="02020603050405020304" pitchFamily="18" charset="0"/>
                          <a:cs typeface="Times New Roman" panose="02020603050405020304" pitchFamily="18" charset="0"/>
                        </a:rPr>
                        <a:t>=100</a:t>
                      </a:r>
                      <a:r>
                        <a:rPr lang="zh-CN" altLang="en-US" sz="1600" dirty="0">
                          <a:latin typeface="Times New Roman" panose="02020603050405020304" pitchFamily="18" charset="0"/>
                          <a:cs typeface="Times New Roman" panose="02020603050405020304" pitchFamily="18" charset="0"/>
                        </a:rPr>
                        <a:t>℃</a:t>
                      </a:r>
                    </a:p>
                  </a:txBody>
                  <a:tcPr>
                    <a:solidFill>
                      <a:srgbClr val="E0F1FC"/>
                    </a:solidFill>
                  </a:tcPr>
                </a:tc>
                <a:tc>
                  <a:txBody>
                    <a:bodyPr/>
                    <a:lstStyle/>
                    <a:p>
                      <a:pPr algn="ctr"/>
                      <a:r>
                        <a:rPr lang="zh-CN" altLang="en-US" sz="1600" dirty="0"/>
                        <a:t>实际施加到钠电池的细水雾体积流量</a:t>
                      </a:r>
                    </a:p>
                  </a:txBody>
                  <a:tcPr>
                    <a:solidFill>
                      <a:srgbClr val="E0F1FC"/>
                    </a:solidFill>
                  </a:tcPr>
                </a:tc>
                <a:tc>
                  <a:txBody>
                    <a:bodyPr/>
                    <a:lstStyle/>
                    <a:p>
                      <a:pPr algn="ctr">
                        <a:lnSpc>
                          <a:spcPct val="100000"/>
                        </a:lnSpc>
                      </a:pPr>
                      <a:r>
                        <a:rPr lang="en-US" altLang="zh-CN" sz="1600" i="1" dirty="0">
                          <a:latin typeface="Times New Roman" panose="02020603050405020304" pitchFamily="18" charset="0"/>
                          <a:cs typeface="Times New Roman" panose="02020603050405020304" pitchFamily="18" charset="0"/>
                        </a:rPr>
                        <a:t>V</a:t>
                      </a:r>
                      <a:r>
                        <a:rPr lang="en-US" altLang="zh-CN" sz="1600" i="1" baseline="-25000" dirty="0">
                          <a:latin typeface="Times New Roman" panose="02020603050405020304" pitchFamily="18" charset="0"/>
                          <a:cs typeface="Times New Roman" panose="02020603050405020304" pitchFamily="18" charset="0"/>
                        </a:rPr>
                        <a:t>s</a:t>
                      </a:r>
                      <a:r>
                        <a:rPr lang="en-US" altLang="zh-CN" sz="1600" dirty="0">
                          <a:latin typeface="Times New Roman" panose="02020603050405020304" pitchFamily="18" charset="0"/>
                          <a:cs typeface="Times New Roman" panose="02020603050405020304" pitchFamily="18" charset="0"/>
                        </a:rPr>
                        <a:t> =4.17 × 10</a:t>
                      </a:r>
                      <a:r>
                        <a:rPr lang="en-US" altLang="zh-CN" sz="1600" baseline="30000" dirty="0">
                          <a:latin typeface="Times New Roman" panose="02020603050405020304" pitchFamily="18" charset="0"/>
                          <a:cs typeface="Times New Roman" panose="02020603050405020304" pitchFamily="18" charset="0"/>
                        </a:rPr>
                        <a:t>−8</a:t>
                      </a:r>
                      <a:r>
                        <a:rPr lang="en-US" altLang="zh-CN" sz="1600" dirty="0">
                          <a:latin typeface="Times New Roman" panose="02020603050405020304" pitchFamily="18" charset="0"/>
                          <a:cs typeface="Times New Roman" panose="02020603050405020304" pitchFamily="18" charset="0"/>
                        </a:rPr>
                        <a:t> m</a:t>
                      </a:r>
                      <a:r>
                        <a:rPr lang="en-US" altLang="zh-CN" sz="1600" baseline="30000" dirty="0">
                          <a:latin typeface="Times New Roman" panose="02020603050405020304" pitchFamily="18" charset="0"/>
                          <a:cs typeface="Times New Roman" panose="02020603050405020304" pitchFamily="18" charset="0"/>
                        </a:rPr>
                        <a:t>3</a:t>
                      </a:r>
                      <a:r>
                        <a:rPr lang="en-US" altLang="zh-CN" sz="1600" dirty="0">
                          <a:latin typeface="Times New Roman" panose="02020603050405020304" pitchFamily="18" charset="0"/>
                          <a:cs typeface="Times New Roman" panose="02020603050405020304" pitchFamily="18" charset="0"/>
                        </a:rPr>
                        <a:t>/s</a:t>
                      </a:r>
                      <a:endParaRPr lang="zh-CN" altLang="en-US" sz="1600" dirty="0">
                        <a:latin typeface="Times New Roman" panose="02020603050405020304" pitchFamily="18" charset="0"/>
                        <a:cs typeface="Times New Roman" panose="02020603050405020304" pitchFamily="18" charset="0"/>
                      </a:endParaRPr>
                    </a:p>
                  </a:txBody>
                  <a:tcPr>
                    <a:solidFill>
                      <a:srgbClr val="E0F1FC"/>
                    </a:solidFill>
                  </a:tcPr>
                </a:tc>
                <a:extLst>
                  <a:ext uri="{0D108BD9-81ED-4DB2-BD59-A6C34878D82A}">
                    <a16:rowId xmlns:a16="http://schemas.microsoft.com/office/drawing/2014/main" val="3572829725"/>
                  </a:ext>
                </a:extLst>
              </a:tr>
              <a:tr h="368423">
                <a:tc>
                  <a:txBody>
                    <a:bodyPr/>
                    <a:lstStyle/>
                    <a:p>
                      <a:pPr algn="ctr"/>
                      <a:r>
                        <a:rPr lang="zh-CN" altLang="en-US" sz="1600" dirty="0"/>
                        <a:t>空气常温</a:t>
                      </a:r>
                    </a:p>
                  </a:txBody>
                  <a:tcPr>
                    <a:solidFill>
                      <a:srgbClr val="E0F1FC"/>
                    </a:solidFill>
                  </a:tcPr>
                </a:tc>
                <a:tc>
                  <a:txBody>
                    <a:bodyPr/>
                    <a:lstStyle/>
                    <a:p>
                      <a:pPr algn="ctr"/>
                      <a:r>
                        <a:rPr lang="en-US" altLang="zh-CN" sz="1600" i="1" dirty="0">
                          <a:latin typeface="Times New Roman" panose="02020603050405020304" pitchFamily="18" charset="0"/>
                          <a:cs typeface="Times New Roman" panose="02020603050405020304" pitchFamily="18" charset="0"/>
                        </a:rPr>
                        <a:t>T</a:t>
                      </a:r>
                      <a:r>
                        <a:rPr lang="en-US" altLang="zh-CN" sz="1600" i="1" baseline="-25000" dirty="0">
                          <a:latin typeface="Times New Roman" panose="02020603050405020304" pitchFamily="18" charset="0"/>
                          <a:cs typeface="Times New Roman" panose="02020603050405020304" pitchFamily="18" charset="0"/>
                        </a:rPr>
                        <a:t>e</a:t>
                      </a:r>
                      <a:r>
                        <a:rPr lang="en-US" altLang="zh-CN" sz="1600" dirty="0">
                          <a:latin typeface="Times New Roman" panose="02020603050405020304" pitchFamily="18" charset="0"/>
                          <a:cs typeface="Times New Roman" panose="02020603050405020304" pitchFamily="18" charset="0"/>
                        </a:rPr>
                        <a:t>=20</a:t>
                      </a:r>
                      <a:r>
                        <a:rPr lang="zh-CN" altLang="en-US" sz="1600" dirty="0">
                          <a:latin typeface="Times New Roman" panose="02020603050405020304" pitchFamily="18" charset="0"/>
                          <a:cs typeface="Times New Roman" panose="02020603050405020304" pitchFamily="18" charset="0"/>
                        </a:rPr>
                        <a:t>℃</a:t>
                      </a:r>
                    </a:p>
                  </a:txBody>
                  <a:tcPr>
                    <a:solidFill>
                      <a:srgbClr val="E0F1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dirty="0"/>
                        <a:t>实际施加到钠电池的细水雾体积流量</a:t>
                      </a:r>
                    </a:p>
                  </a:txBody>
                  <a:tcPr>
                    <a:solidFill>
                      <a:srgbClr val="E0F1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i="1" dirty="0">
                          <a:latin typeface="Times New Roman" panose="02020603050405020304" pitchFamily="18" charset="0"/>
                          <a:cs typeface="Times New Roman" panose="02020603050405020304" pitchFamily="18" charset="0"/>
                        </a:rPr>
                        <a:t>V</a:t>
                      </a:r>
                      <a:r>
                        <a:rPr lang="en-US" altLang="zh-CN" sz="1600" i="1" baseline="-25000" dirty="0">
                          <a:latin typeface="Times New Roman" panose="02020603050405020304" pitchFamily="18" charset="0"/>
                          <a:cs typeface="Times New Roman" panose="02020603050405020304" pitchFamily="18" charset="0"/>
                        </a:rPr>
                        <a:t>s</a:t>
                      </a:r>
                      <a:r>
                        <a:rPr lang="en-US" altLang="zh-CN" sz="1600" dirty="0">
                          <a:latin typeface="Times New Roman" panose="02020603050405020304" pitchFamily="18" charset="0"/>
                          <a:cs typeface="Times New Roman" panose="02020603050405020304" pitchFamily="18" charset="0"/>
                        </a:rPr>
                        <a:t> =4.17 × 10</a:t>
                      </a:r>
                      <a:r>
                        <a:rPr lang="en-US" altLang="zh-CN" sz="1600" baseline="30000" dirty="0">
                          <a:latin typeface="Times New Roman" panose="02020603050405020304" pitchFamily="18" charset="0"/>
                          <a:cs typeface="Times New Roman" panose="02020603050405020304" pitchFamily="18" charset="0"/>
                        </a:rPr>
                        <a:t>−5</a:t>
                      </a:r>
                      <a:r>
                        <a:rPr lang="en-US" altLang="zh-CN" sz="1600" dirty="0">
                          <a:latin typeface="Times New Roman" panose="02020603050405020304" pitchFamily="18" charset="0"/>
                          <a:cs typeface="Times New Roman" panose="02020603050405020304" pitchFamily="18" charset="0"/>
                        </a:rPr>
                        <a:t> m</a:t>
                      </a:r>
                      <a:r>
                        <a:rPr lang="en-US" altLang="zh-CN" sz="1600" baseline="30000" dirty="0">
                          <a:latin typeface="Times New Roman" panose="02020603050405020304" pitchFamily="18" charset="0"/>
                          <a:cs typeface="Times New Roman" panose="02020603050405020304" pitchFamily="18" charset="0"/>
                        </a:rPr>
                        <a:t>3</a:t>
                      </a:r>
                      <a:r>
                        <a:rPr lang="en-US" altLang="zh-CN" sz="1600" dirty="0">
                          <a:latin typeface="Times New Roman" panose="02020603050405020304" pitchFamily="18" charset="0"/>
                          <a:cs typeface="Times New Roman" panose="02020603050405020304" pitchFamily="18" charset="0"/>
                        </a:rPr>
                        <a:t>/s</a:t>
                      </a:r>
                      <a:endParaRPr lang="zh-CN" altLang="en-US" sz="1600" dirty="0">
                        <a:latin typeface="Times New Roman" panose="02020603050405020304" pitchFamily="18" charset="0"/>
                        <a:cs typeface="Times New Roman" panose="02020603050405020304" pitchFamily="18" charset="0"/>
                      </a:endParaRPr>
                    </a:p>
                  </a:txBody>
                  <a:tcPr>
                    <a:solidFill>
                      <a:srgbClr val="E0F1FC"/>
                    </a:solidFill>
                  </a:tcPr>
                </a:tc>
                <a:extLst>
                  <a:ext uri="{0D108BD9-81ED-4DB2-BD59-A6C34878D82A}">
                    <a16:rowId xmlns:a16="http://schemas.microsoft.com/office/drawing/2014/main" val="1321973588"/>
                  </a:ext>
                </a:extLst>
              </a:tr>
            </a:tbl>
          </a:graphicData>
        </a:graphic>
      </p:graphicFrame>
      <p:graphicFrame>
        <p:nvGraphicFramePr>
          <p:cNvPr id="24" name="对象 23">
            <a:extLst>
              <a:ext uri="{FF2B5EF4-FFF2-40B4-BE49-F238E27FC236}">
                <a16:creationId xmlns:a16="http://schemas.microsoft.com/office/drawing/2014/main" id="{BE908004-56E3-4BA4-BF47-035F543EEF19}"/>
              </a:ext>
            </a:extLst>
          </p:cNvPr>
          <p:cNvGraphicFramePr>
            <a:graphicFrameLocks noChangeAspect="1"/>
          </p:cNvGraphicFramePr>
          <p:nvPr>
            <p:extLst>
              <p:ext uri="{D42A27DB-BD31-4B8C-83A1-F6EECF244321}">
                <p14:modId xmlns:p14="http://schemas.microsoft.com/office/powerpoint/2010/main" val="561200228"/>
              </p:ext>
            </p:extLst>
          </p:nvPr>
        </p:nvGraphicFramePr>
        <p:xfrm>
          <a:off x="1991544" y="2913606"/>
          <a:ext cx="7668840" cy="3944394"/>
        </p:xfrm>
        <a:graphic>
          <a:graphicData uri="http://schemas.openxmlformats.org/presentationml/2006/ole">
            <mc:AlternateContent xmlns:mc="http://schemas.openxmlformats.org/markup-compatibility/2006">
              <mc:Choice xmlns:v="urn:schemas-microsoft-com:vml" Requires="v">
                <p:oleObj spid="_x0000_s3082" name="Graph" r:id="rId8" imgW="29149406" imgH="14996083" progId="Origin95.Graph">
                  <p:embed/>
                </p:oleObj>
              </mc:Choice>
              <mc:Fallback>
                <p:oleObj name="Graph" r:id="rId8" imgW="29149406" imgH="14996083" progId="Origin95.Graph">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91544" y="2913606"/>
                        <a:ext cx="7668840" cy="3944394"/>
                      </a:xfrm>
                      <a:prstGeom prst="rect">
                        <a:avLst/>
                      </a:prstGeom>
                      <a:noFill/>
                    </p:spPr>
                  </p:pic>
                </p:oleObj>
              </mc:Fallback>
            </mc:AlternateContent>
          </a:graphicData>
        </a:graphic>
      </p:graphicFrame>
    </p:spTree>
    <p:extLst>
      <p:ext uri="{BB962C8B-B14F-4D97-AF65-F5344CB8AC3E}">
        <p14:creationId xmlns:p14="http://schemas.microsoft.com/office/powerpoint/2010/main" val="4208012920"/>
      </p:ext>
    </p:extLst>
  </p:cSld>
  <p:clrMapOvr>
    <a:masterClrMapping/>
  </p:clrMapOvr>
  <p:transition spd="med" advTm="39168">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ustcblue">
            <a:extLst>
              <a:ext uri="{FF2B5EF4-FFF2-40B4-BE49-F238E27FC236}">
                <a16:creationId xmlns:a16="http://schemas.microsoft.com/office/drawing/2014/main" id="{D6ABCD4D-EEFC-4141-9823-BD36F14B27BB}"/>
              </a:ext>
            </a:extLst>
          </p:cNvPr>
          <p:cNvPicPr>
            <a:picLocks noChangeAspect="1"/>
          </p:cNvPicPr>
          <p:nvPr/>
        </p:nvPicPr>
        <p:blipFill>
          <a:blip r:embed="rId3"/>
          <a:stretch>
            <a:fillRect/>
          </a:stretch>
        </p:blipFill>
        <p:spPr>
          <a:xfrm>
            <a:off x="8797458" y="71013"/>
            <a:ext cx="674607" cy="693691"/>
          </a:xfrm>
          <a:prstGeom prst="rect">
            <a:avLst/>
          </a:prstGeom>
        </p:spPr>
      </p:pic>
      <p:pic>
        <p:nvPicPr>
          <p:cNvPr id="20" name="图片 19" descr="ustcnameblue">
            <a:extLst>
              <a:ext uri="{FF2B5EF4-FFF2-40B4-BE49-F238E27FC236}">
                <a16:creationId xmlns:a16="http://schemas.microsoft.com/office/drawing/2014/main" id="{4C6CFC33-33C5-43C9-A988-0673A8FEB5C7}"/>
              </a:ext>
            </a:extLst>
          </p:cNvPr>
          <p:cNvPicPr>
            <a:picLocks noChangeAspect="1"/>
          </p:cNvPicPr>
          <p:nvPr/>
        </p:nvPicPr>
        <p:blipFill>
          <a:blip r:embed="rId4"/>
          <a:stretch>
            <a:fillRect/>
          </a:stretch>
        </p:blipFill>
        <p:spPr>
          <a:xfrm>
            <a:off x="9584303" y="246696"/>
            <a:ext cx="2424726" cy="363893"/>
          </a:xfrm>
          <a:prstGeom prst="rect">
            <a:avLst/>
          </a:prstGeom>
        </p:spPr>
      </p:pic>
      <p:cxnSp>
        <p:nvCxnSpPr>
          <p:cNvPr id="5" name="直接连接符 4">
            <a:extLst>
              <a:ext uri="{FF2B5EF4-FFF2-40B4-BE49-F238E27FC236}">
                <a16:creationId xmlns:a16="http://schemas.microsoft.com/office/drawing/2014/main" id="{4DBB7901-591B-47A8-A14A-2094D9A77805}"/>
              </a:ext>
            </a:extLst>
          </p:cNvPr>
          <p:cNvCxnSpPr/>
          <p:nvPr/>
        </p:nvCxnSpPr>
        <p:spPr bwMode="auto">
          <a:xfrm>
            <a:off x="0" y="836712"/>
            <a:ext cx="12192000" cy="0"/>
          </a:xfrm>
          <a:prstGeom prst="line">
            <a:avLst/>
          </a:prstGeom>
          <a:gradFill rotWithShape="1">
            <a:gsLst>
              <a:gs pos="0">
                <a:schemeClr val="accent1"/>
              </a:gs>
              <a:gs pos="50000">
                <a:schemeClr val="bg1"/>
              </a:gs>
              <a:gs pos="100000">
                <a:schemeClr val="accent1"/>
              </a:gs>
            </a:gsLst>
            <a:lin ang="5400000" scaled="1"/>
          </a:gradFill>
          <a:ln w="31750" cap="flat" cmpd="sng" algn="ctr">
            <a:solidFill>
              <a:srgbClr val="004D94"/>
            </a:solidFill>
            <a:prstDash val="solid"/>
            <a:round/>
            <a:headEnd type="none" w="med" len="med"/>
            <a:tailEnd type="none" w="med" len="med"/>
          </a:ln>
          <a:effectLst>
            <a:prstShdw prst="shdw11">
              <a:schemeClr val="bg2">
                <a:alpha val="50000"/>
              </a:schemeClr>
            </a:prstShdw>
          </a:effectLst>
        </p:spPr>
      </p:cxnSp>
      <p:sp>
        <p:nvSpPr>
          <p:cNvPr id="11" name="灯片编号占位符 10">
            <a:extLst>
              <a:ext uri="{FF2B5EF4-FFF2-40B4-BE49-F238E27FC236}">
                <a16:creationId xmlns:a16="http://schemas.microsoft.com/office/drawing/2014/main" id="{612D6587-3903-4F5A-B24D-73A98CA1183D}"/>
              </a:ext>
            </a:extLst>
          </p:cNvPr>
          <p:cNvSpPr>
            <a:spLocks noGrp="1"/>
          </p:cNvSpPr>
          <p:nvPr>
            <p:ph type="sldNum" sz="quarter" idx="12"/>
          </p:nvPr>
        </p:nvSpPr>
        <p:spPr>
          <a:xfrm>
            <a:off x="9374266" y="6506185"/>
            <a:ext cx="2844800" cy="476250"/>
          </a:xfrm>
        </p:spPr>
        <p:txBody>
          <a:bodyPr/>
          <a:lstStyle/>
          <a:p>
            <a:fld id="{FC7FC69B-AEE6-46BE-877D-BA9E44FDA740}" type="slidenum">
              <a:rPr lang="zh-CN" altLang="en-US" smtClean="0"/>
              <a:t>22</a:t>
            </a:fld>
            <a:endParaRPr lang="zh-CN" altLang="en-US" dirty="0"/>
          </a:p>
        </p:txBody>
      </p:sp>
      <p:sp>
        <p:nvSpPr>
          <p:cNvPr id="3" name="Rectangle 2">
            <a:extLst>
              <a:ext uri="{FF2B5EF4-FFF2-40B4-BE49-F238E27FC236}">
                <a16:creationId xmlns:a16="http://schemas.microsoft.com/office/drawing/2014/main" id="{89089849-448B-4A91-A769-3220B792364C}"/>
              </a:ext>
            </a:extLst>
          </p:cNvPr>
          <p:cNvSpPr>
            <a:spLocks noChangeArrowheads="1"/>
          </p:cNvSpPr>
          <p:nvPr/>
        </p:nvSpPr>
        <p:spPr bwMode="auto">
          <a:xfrm>
            <a:off x="335360" y="24954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Rectangle 4">
            <a:extLst>
              <a:ext uri="{FF2B5EF4-FFF2-40B4-BE49-F238E27FC236}">
                <a16:creationId xmlns:a16="http://schemas.microsoft.com/office/drawing/2014/main" id="{4933720B-6D23-4B71-9A7A-BCF12BBEAFFA}"/>
              </a:ext>
            </a:extLst>
          </p:cNvPr>
          <p:cNvSpPr>
            <a:spLocks noChangeArrowheads="1"/>
          </p:cNvSpPr>
          <p:nvPr/>
        </p:nvSpPr>
        <p:spPr bwMode="auto">
          <a:xfrm>
            <a:off x="884859" y="2326809"/>
            <a:ext cx="132267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a16="http://schemas.microsoft.com/office/drawing/2014/main" id="{6FA71EFA-5448-4FB5-8EA7-63B7DC97A7F1}"/>
              </a:ext>
            </a:extLst>
          </p:cNvPr>
          <p:cNvSpPr>
            <a:spLocks noChangeArrowheads="1"/>
          </p:cNvSpPr>
          <p:nvPr/>
        </p:nvSpPr>
        <p:spPr bwMode="auto">
          <a:xfrm>
            <a:off x="551384" y="13317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13" name="Rectangle 8">
            <a:extLst>
              <a:ext uri="{FF2B5EF4-FFF2-40B4-BE49-F238E27FC236}">
                <a16:creationId xmlns:a16="http://schemas.microsoft.com/office/drawing/2014/main" id="{EBD6C942-DFE8-4CDD-95EF-60EBBF2AB39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15" name="Rectangle 10">
            <a:extLst>
              <a:ext uri="{FF2B5EF4-FFF2-40B4-BE49-F238E27FC236}">
                <a16:creationId xmlns:a16="http://schemas.microsoft.com/office/drawing/2014/main" id="{51FC0FAF-2907-418C-8C09-48B8C883251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7" name="Rectangle 7">
            <a:extLst>
              <a:ext uri="{FF2B5EF4-FFF2-40B4-BE49-F238E27FC236}">
                <a16:creationId xmlns:a16="http://schemas.microsoft.com/office/drawing/2014/main" id="{41AE0701-8E03-4885-8163-2DDB88FC518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矩形 17">
            <a:extLst>
              <a:ext uri="{FF2B5EF4-FFF2-40B4-BE49-F238E27FC236}">
                <a16:creationId xmlns:a16="http://schemas.microsoft.com/office/drawing/2014/main" id="{1D49CD51-C1B3-4253-9C01-91A00B45A47F}"/>
              </a:ext>
            </a:extLst>
          </p:cNvPr>
          <p:cNvSpPr/>
          <p:nvPr/>
        </p:nvSpPr>
        <p:spPr bwMode="auto">
          <a:xfrm>
            <a:off x="182971" y="125470"/>
            <a:ext cx="8568952" cy="584775"/>
          </a:xfrm>
          <a:prstGeom prst="rect">
            <a:avLst/>
          </a:prstGeom>
          <a:solidFill>
            <a:srgbClr val="004D94"/>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spAutoFit/>
          </a:bodyPr>
          <a:lstStyle/>
          <a:p>
            <a:pPr marL="0" marR="0" indent="0" algn="l" defTabSz="914400" rtl="0" eaLnBrk="1" fontAlgn="base" latinLnBrk="0" hangingPunct="1">
              <a:lnSpc>
                <a:spcPct val="100000"/>
              </a:lnSpc>
              <a:spcBef>
                <a:spcPct val="0"/>
              </a:spcBef>
              <a:spcAft>
                <a:spcPct val="0"/>
              </a:spcAft>
              <a:buClrTx/>
              <a:buSzTx/>
              <a:buFontTx/>
              <a:buNone/>
            </a:pPr>
            <a:r>
              <a:rPr lang="en-US" altLang="zh-CN" sz="3200" dirty="0">
                <a:solidFill>
                  <a:schemeClr val="bg1"/>
                </a:solidFill>
                <a:latin typeface="微软雅黑" panose="020B0503020204020204" pitchFamily="34" charset="-122"/>
                <a:ea typeface="微软雅黑" panose="020B0503020204020204" pitchFamily="34" charset="-122"/>
              </a:rPr>
              <a:t>3.3</a:t>
            </a:r>
            <a:r>
              <a:rPr lang="zh-CN" altLang="en-US" sz="3200" dirty="0">
                <a:solidFill>
                  <a:schemeClr val="bg1"/>
                </a:solidFill>
                <a:latin typeface="微软雅黑" panose="020B0503020204020204" pitchFamily="34" charset="-122"/>
                <a:ea typeface="微软雅黑" panose="020B0503020204020204" pitchFamily="34" charset="-122"/>
              </a:rPr>
              <a:t>细水雾抑制钠离子电池的传热机理</a:t>
            </a:r>
            <a:endParaRPr kumimoji="0" lang="zh-CN" altLang="en-US" sz="32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p:txBody>
      </p:sp>
      <p:pic>
        <p:nvPicPr>
          <p:cNvPr id="14" name="图片 13">
            <a:extLst>
              <a:ext uri="{FF2B5EF4-FFF2-40B4-BE49-F238E27FC236}">
                <a16:creationId xmlns:a16="http://schemas.microsoft.com/office/drawing/2014/main" id="{A9638D15-1BF1-4D63-ADC0-D52F507AF003}"/>
              </a:ext>
            </a:extLst>
          </p:cNvPr>
          <p:cNvPicPr/>
          <p:nvPr/>
        </p:nvPicPr>
        <p:blipFill>
          <a:blip r:embed="rId5"/>
          <a:stretch>
            <a:fillRect/>
          </a:stretch>
        </p:blipFill>
        <p:spPr>
          <a:xfrm>
            <a:off x="91174" y="1113411"/>
            <a:ext cx="3628562" cy="2367039"/>
          </a:xfrm>
          <a:prstGeom prst="rect">
            <a:avLst/>
          </a:prstGeom>
        </p:spPr>
      </p:pic>
      <p:pic>
        <p:nvPicPr>
          <p:cNvPr id="12" name="图片 11">
            <a:extLst>
              <a:ext uri="{FF2B5EF4-FFF2-40B4-BE49-F238E27FC236}">
                <a16:creationId xmlns:a16="http://schemas.microsoft.com/office/drawing/2014/main" id="{9C5A2DBC-3F39-47C0-8577-C58218C2CAB7}"/>
              </a:ext>
            </a:extLst>
          </p:cNvPr>
          <p:cNvPicPr>
            <a:picLocks noChangeAspect="1"/>
          </p:cNvPicPr>
          <p:nvPr/>
        </p:nvPicPr>
        <p:blipFill>
          <a:blip r:embed="rId6"/>
          <a:stretch>
            <a:fillRect/>
          </a:stretch>
        </p:blipFill>
        <p:spPr>
          <a:xfrm>
            <a:off x="3463989" y="1131895"/>
            <a:ext cx="8717477" cy="4984959"/>
          </a:xfrm>
          <a:prstGeom prst="rect">
            <a:avLst/>
          </a:prstGeom>
        </p:spPr>
      </p:pic>
      <p:sp>
        <p:nvSpPr>
          <p:cNvPr id="4" name="文本框 3">
            <a:extLst>
              <a:ext uri="{FF2B5EF4-FFF2-40B4-BE49-F238E27FC236}">
                <a16:creationId xmlns:a16="http://schemas.microsoft.com/office/drawing/2014/main" id="{B4732850-2D6E-786D-EBF3-5BE184B8E39E}"/>
              </a:ext>
            </a:extLst>
          </p:cNvPr>
          <p:cNvSpPr txBox="1"/>
          <p:nvPr/>
        </p:nvSpPr>
        <p:spPr>
          <a:xfrm>
            <a:off x="91174" y="3573016"/>
            <a:ext cx="4780690" cy="2959977"/>
          </a:xfrm>
          <a:prstGeom prst="rect">
            <a:avLst/>
          </a:prstGeom>
          <a:noFill/>
        </p:spPr>
        <p:txBody>
          <a:bodyPr wrap="square" rtlCol="0">
            <a:spAutoFit/>
          </a:bodyPr>
          <a:lstStyle/>
          <a:p>
            <a:pPr indent="266700" algn="just">
              <a:lnSpc>
                <a:spcPct val="150000"/>
              </a:lnSpc>
            </a:pPr>
            <a:r>
              <a:rPr lang="en-US"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1400" kern="100" dirty="0">
                <a:latin typeface="Times New Roman" panose="02020603050405020304" pitchFamily="18" charset="0"/>
                <a:cs typeface="Times New Roman" panose="02020603050405020304" pitchFamily="18" charset="0"/>
              </a:rPr>
              <a:t>研究对比了在没有细水雾作用下电池热失控的工况以及在细水雾能成功抑制的极限工况下，细水雾理论计算功率和电池实际的降温功率。并且对比了在电池状态稳定的情况下，细水雾对于电池冷却的实际效率。</a:t>
            </a:r>
            <a:endParaRPr lang="en-US" altLang="zh-CN" sz="1400" kern="100" dirty="0">
              <a:latin typeface="Times New Roman" panose="02020603050405020304" pitchFamily="18" charset="0"/>
              <a:cs typeface="Times New Roman" panose="02020603050405020304" pitchFamily="18" charset="0"/>
            </a:endParaRPr>
          </a:p>
          <a:p>
            <a:pPr indent="266700" algn="just">
              <a:lnSpc>
                <a:spcPct val="150000"/>
              </a:lnSpc>
            </a:pPr>
            <a:r>
              <a:rPr lang="zh-CN" altLang="en-US" sz="1400" kern="100" dirty="0">
                <a:latin typeface="Times New Roman" panose="02020603050405020304" pitchFamily="18" charset="0"/>
                <a:cs typeface="Times New Roman" panose="02020603050405020304" pitchFamily="18" charset="0"/>
              </a:rPr>
              <a:t>在电池温度高于</a:t>
            </a:r>
            <a:r>
              <a:rPr lang="en-US" altLang="zh-CN" sz="1400" kern="100" dirty="0">
                <a:latin typeface="Times New Roman" panose="02020603050405020304" pitchFamily="18" charset="0"/>
                <a:cs typeface="Times New Roman" panose="02020603050405020304" pitchFamily="18" charset="0"/>
              </a:rPr>
              <a:t>100</a:t>
            </a:r>
            <a:r>
              <a:rPr lang="zh-CN" altLang="en-US" sz="1400" kern="100" dirty="0">
                <a:latin typeface="Times New Roman" panose="02020603050405020304" pitchFamily="18" charset="0"/>
                <a:cs typeface="Times New Roman" panose="02020603050405020304" pitchFamily="18" charset="0"/>
              </a:rPr>
              <a:t>℃的条件下，电池的降温效率较高，利用率较高，细水雾效率达到</a:t>
            </a:r>
            <a:r>
              <a:rPr lang="en-US" altLang="zh-CN" sz="1400" kern="100" dirty="0">
                <a:latin typeface="Times New Roman" panose="02020603050405020304" pitchFamily="18" charset="0"/>
                <a:cs typeface="Times New Roman" panose="02020603050405020304" pitchFamily="18" charset="0"/>
              </a:rPr>
              <a:t>50%</a:t>
            </a:r>
            <a:r>
              <a:rPr lang="zh-CN" altLang="en-US" sz="1400" kern="100" dirty="0">
                <a:latin typeface="Times New Roman" panose="02020603050405020304" pitchFamily="18" charset="0"/>
                <a:cs typeface="Times New Roman" panose="02020603050405020304" pitchFamily="18" charset="0"/>
              </a:rPr>
              <a:t>以上，说明细水雾已经基本完全在接触电池的时候发生了蒸发效应。</a:t>
            </a:r>
            <a:endParaRPr lang="en-US" altLang="zh-CN" sz="1400" kern="100" dirty="0">
              <a:latin typeface="Times New Roman" panose="02020603050405020304" pitchFamily="18" charset="0"/>
              <a:cs typeface="Times New Roman" panose="02020603050405020304" pitchFamily="18" charset="0"/>
            </a:endParaRPr>
          </a:p>
          <a:p>
            <a:pPr indent="266700" algn="just">
              <a:lnSpc>
                <a:spcPct val="150000"/>
              </a:lnSpc>
            </a:pPr>
            <a:r>
              <a:rPr lang="zh-CN" altLang="en-US" sz="1400" kern="100" dirty="0">
                <a:effectLst/>
                <a:latin typeface="Times New Roman" panose="02020603050405020304" pitchFamily="18" charset="0"/>
                <a:ea typeface="宋体" panose="02010600030101010101" pitchFamily="2" charset="-122"/>
                <a:cs typeface="Times New Roman" panose="02020603050405020304" pitchFamily="18" charset="0"/>
              </a:rPr>
              <a:t>在电池温度低于</a:t>
            </a:r>
            <a:r>
              <a:rPr lang="en-US"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100</a:t>
            </a:r>
            <a:r>
              <a:rPr lang="zh-CN" altLang="en-US" sz="1400" kern="100" dirty="0">
                <a:effectLst/>
                <a:latin typeface="Times New Roman" panose="02020603050405020304" pitchFamily="18" charset="0"/>
                <a:ea typeface="宋体" panose="02010600030101010101" pitchFamily="2" charset="-122"/>
                <a:cs typeface="Times New Roman" panose="02020603050405020304" pitchFamily="18" charset="0"/>
              </a:rPr>
              <a:t>℃的条件下，电池的降温速率在</a:t>
            </a:r>
            <a:r>
              <a:rPr lang="en-US"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20%</a:t>
            </a:r>
            <a:r>
              <a:rPr lang="zh-CN" altLang="en-US" sz="1400" kern="100" dirty="0">
                <a:effectLst/>
                <a:latin typeface="Times New Roman" panose="02020603050405020304" pitchFamily="18" charset="0"/>
                <a:ea typeface="宋体" panose="02010600030101010101" pitchFamily="2" charset="-122"/>
                <a:cs typeface="Times New Roman" panose="02020603050405020304" pitchFamily="18" charset="0"/>
              </a:rPr>
              <a:t>附近，雾滴的吸热能力并未完全使用。</a:t>
            </a:r>
            <a:endParaRPr lang="zh-CN" alt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310451207"/>
      </p:ext>
    </p:extLst>
  </p:cSld>
  <p:clrMapOvr>
    <a:masterClrMapping/>
  </p:clrMapOvr>
  <p:transition spd="med" advTm="39168">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ustcblue">
            <a:extLst>
              <a:ext uri="{FF2B5EF4-FFF2-40B4-BE49-F238E27FC236}">
                <a16:creationId xmlns:a16="http://schemas.microsoft.com/office/drawing/2014/main" id="{D6ABCD4D-EEFC-4141-9823-BD36F14B27BB}"/>
              </a:ext>
            </a:extLst>
          </p:cNvPr>
          <p:cNvPicPr>
            <a:picLocks noChangeAspect="1"/>
          </p:cNvPicPr>
          <p:nvPr/>
        </p:nvPicPr>
        <p:blipFill>
          <a:blip r:embed="rId4"/>
          <a:stretch>
            <a:fillRect/>
          </a:stretch>
        </p:blipFill>
        <p:spPr>
          <a:xfrm>
            <a:off x="8797458" y="71013"/>
            <a:ext cx="674607" cy="693691"/>
          </a:xfrm>
          <a:prstGeom prst="rect">
            <a:avLst/>
          </a:prstGeom>
        </p:spPr>
      </p:pic>
      <p:pic>
        <p:nvPicPr>
          <p:cNvPr id="20" name="图片 19" descr="ustcnameblue">
            <a:extLst>
              <a:ext uri="{FF2B5EF4-FFF2-40B4-BE49-F238E27FC236}">
                <a16:creationId xmlns:a16="http://schemas.microsoft.com/office/drawing/2014/main" id="{4C6CFC33-33C5-43C9-A988-0673A8FEB5C7}"/>
              </a:ext>
            </a:extLst>
          </p:cNvPr>
          <p:cNvPicPr>
            <a:picLocks noChangeAspect="1"/>
          </p:cNvPicPr>
          <p:nvPr/>
        </p:nvPicPr>
        <p:blipFill>
          <a:blip r:embed="rId5"/>
          <a:stretch>
            <a:fillRect/>
          </a:stretch>
        </p:blipFill>
        <p:spPr>
          <a:xfrm>
            <a:off x="9584303" y="246696"/>
            <a:ext cx="2424726" cy="363893"/>
          </a:xfrm>
          <a:prstGeom prst="rect">
            <a:avLst/>
          </a:prstGeom>
        </p:spPr>
      </p:pic>
      <p:cxnSp>
        <p:nvCxnSpPr>
          <p:cNvPr id="5" name="直接连接符 4">
            <a:extLst>
              <a:ext uri="{FF2B5EF4-FFF2-40B4-BE49-F238E27FC236}">
                <a16:creationId xmlns:a16="http://schemas.microsoft.com/office/drawing/2014/main" id="{4DBB7901-591B-47A8-A14A-2094D9A77805}"/>
              </a:ext>
            </a:extLst>
          </p:cNvPr>
          <p:cNvCxnSpPr/>
          <p:nvPr/>
        </p:nvCxnSpPr>
        <p:spPr bwMode="auto">
          <a:xfrm>
            <a:off x="0" y="836712"/>
            <a:ext cx="12192000" cy="0"/>
          </a:xfrm>
          <a:prstGeom prst="line">
            <a:avLst/>
          </a:prstGeom>
          <a:gradFill rotWithShape="1">
            <a:gsLst>
              <a:gs pos="0">
                <a:schemeClr val="accent1"/>
              </a:gs>
              <a:gs pos="50000">
                <a:schemeClr val="bg1"/>
              </a:gs>
              <a:gs pos="100000">
                <a:schemeClr val="accent1"/>
              </a:gs>
            </a:gsLst>
            <a:lin ang="5400000" scaled="1"/>
          </a:gradFill>
          <a:ln w="31750" cap="flat" cmpd="sng" algn="ctr">
            <a:solidFill>
              <a:srgbClr val="004D94"/>
            </a:solidFill>
            <a:prstDash val="solid"/>
            <a:round/>
            <a:headEnd type="none" w="med" len="med"/>
            <a:tailEnd type="none" w="med" len="med"/>
          </a:ln>
          <a:effectLst>
            <a:prstShdw prst="shdw11">
              <a:schemeClr val="bg2">
                <a:alpha val="50000"/>
              </a:schemeClr>
            </a:prstShdw>
          </a:effectLst>
        </p:spPr>
      </p:cxnSp>
      <p:sp>
        <p:nvSpPr>
          <p:cNvPr id="11" name="灯片编号占位符 10">
            <a:extLst>
              <a:ext uri="{FF2B5EF4-FFF2-40B4-BE49-F238E27FC236}">
                <a16:creationId xmlns:a16="http://schemas.microsoft.com/office/drawing/2014/main" id="{612D6587-3903-4F5A-B24D-73A98CA1183D}"/>
              </a:ext>
            </a:extLst>
          </p:cNvPr>
          <p:cNvSpPr>
            <a:spLocks noGrp="1"/>
          </p:cNvSpPr>
          <p:nvPr>
            <p:ph type="sldNum" sz="quarter" idx="12"/>
          </p:nvPr>
        </p:nvSpPr>
        <p:spPr>
          <a:xfrm>
            <a:off x="9374266" y="6506185"/>
            <a:ext cx="2844800" cy="476250"/>
          </a:xfrm>
        </p:spPr>
        <p:txBody>
          <a:bodyPr/>
          <a:lstStyle/>
          <a:p>
            <a:fld id="{FC7FC69B-AEE6-46BE-877D-BA9E44FDA740}" type="slidenum">
              <a:rPr lang="zh-CN" altLang="en-US" smtClean="0"/>
              <a:t>23</a:t>
            </a:fld>
            <a:endParaRPr lang="zh-CN" altLang="en-US" dirty="0"/>
          </a:p>
        </p:txBody>
      </p:sp>
      <p:sp>
        <p:nvSpPr>
          <p:cNvPr id="3" name="Rectangle 2">
            <a:extLst>
              <a:ext uri="{FF2B5EF4-FFF2-40B4-BE49-F238E27FC236}">
                <a16:creationId xmlns:a16="http://schemas.microsoft.com/office/drawing/2014/main" id="{89089849-448B-4A91-A769-3220B792364C}"/>
              </a:ext>
            </a:extLst>
          </p:cNvPr>
          <p:cNvSpPr>
            <a:spLocks noChangeArrowheads="1"/>
          </p:cNvSpPr>
          <p:nvPr/>
        </p:nvSpPr>
        <p:spPr bwMode="auto">
          <a:xfrm>
            <a:off x="335360" y="24954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a16="http://schemas.microsoft.com/office/drawing/2014/main" id="{6FA71EFA-5448-4FB5-8EA7-63B7DC97A7F1}"/>
              </a:ext>
            </a:extLst>
          </p:cNvPr>
          <p:cNvSpPr>
            <a:spLocks noChangeArrowheads="1"/>
          </p:cNvSpPr>
          <p:nvPr/>
        </p:nvSpPr>
        <p:spPr bwMode="auto">
          <a:xfrm>
            <a:off x="551384" y="13317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13" name="Rectangle 8">
            <a:extLst>
              <a:ext uri="{FF2B5EF4-FFF2-40B4-BE49-F238E27FC236}">
                <a16:creationId xmlns:a16="http://schemas.microsoft.com/office/drawing/2014/main" id="{EBD6C942-DFE8-4CDD-95EF-60EBBF2AB39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15" name="Rectangle 10">
            <a:extLst>
              <a:ext uri="{FF2B5EF4-FFF2-40B4-BE49-F238E27FC236}">
                <a16:creationId xmlns:a16="http://schemas.microsoft.com/office/drawing/2014/main" id="{51FC0FAF-2907-418C-8C09-48B8C883251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7" name="Rectangle 7">
            <a:extLst>
              <a:ext uri="{FF2B5EF4-FFF2-40B4-BE49-F238E27FC236}">
                <a16:creationId xmlns:a16="http://schemas.microsoft.com/office/drawing/2014/main" id="{41AE0701-8E03-4885-8163-2DDB88FC518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2">
            <a:extLst>
              <a:ext uri="{FF2B5EF4-FFF2-40B4-BE49-F238E27FC236}">
                <a16:creationId xmlns:a16="http://schemas.microsoft.com/office/drawing/2014/main" id="{9EB98D15-6919-4EF2-B673-05F3C945F54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Rectangle 4">
            <a:extLst>
              <a:ext uri="{FF2B5EF4-FFF2-40B4-BE49-F238E27FC236}">
                <a16:creationId xmlns:a16="http://schemas.microsoft.com/office/drawing/2014/main" id="{247BF1DD-A4E9-47E4-93D9-68A88A49ABB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矩形 16">
            <a:extLst>
              <a:ext uri="{FF2B5EF4-FFF2-40B4-BE49-F238E27FC236}">
                <a16:creationId xmlns:a16="http://schemas.microsoft.com/office/drawing/2014/main" id="{A1E0EE95-28AD-4B3A-9610-E2B79C19DB07}"/>
              </a:ext>
            </a:extLst>
          </p:cNvPr>
          <p:cNvSpPr/>
          <p:nvPr/>
        </p:nvSpPr>
        <p:spPr bwMode="auto">
          <a:xfrm>
            <a:off x="144074" y="136254"/>
            <a:ext cx="8568952" cy="584775"/>
          </a:xfrm>
          <a:prstGeom prst="rect">
            <a:avLst/>
          </a:prstGeom>
          <a:solidFill>
            <a:srgbClr val="004D94"/>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spAutoFit/>
          </a:bodyPr>
          <a:lstStyle/>
          <a:p>
            <a:pPr marL="0" marR="0" indent="0" algn="l" defTabSz="914400" rtl="0" eaLnBrk="1" fontAlgn="base" latinLnBrk="0" hangingPunct="1">
              <a:lnSpc>
                <a:spcPct val="100000"/>
              </a:lnSpc>
              <a:spcBef>
                <a:spcPct val="0"/>
              </a:spcBef>
              <a:spcAft>
                <a:spcPct val="0"/>
              </a:spcAft>
              <a:buClrTx/>
              <a:buSzTx/>
              <a:buFontTx/>
              <a:buNone/>
            </a:pPr>
            <a:r>
              <a:rPr lang="en-US" altLang="zh-CN" sz="3200" dirty="0">
                <a:solidFill>
                  <a:schemeClr val="bg1"/>
                </a:solidFill>
                <a:latin typeface="微软雅黑" panose="020B0503020204020204" pitchFamily="34" charset="-122"/>
                <a:ea typeface="微软雅黑" panose="020B0503020204020204" pitchFamily="34" charset="-122"/>
              </a:rPr>
              <a:t>3.4</a:t>
            </a:r>
            <a:r>
              <a:rPr lang="zh-CN" altLang="en-US" sz="3200" dirty="0">
                <a:solidFill>
                  <a:schemeClr val="bg1"/>
                </a:solidFill>
                <a:latin typeface="微软雅黑" panose="020B0503020204020204" pitchFamily="34" charset="-122"/>
                <a:ea typeface="微软雅黑" panose="020B0503020204020204" pitchFamily="34" charset="-122"/>
              </a:rPr>
              <a:t>细水雾成功抑制后钠离子电池二次热失控</a:t>
            </a:r>
            <a:endParaRPr kumimoji="0" lang="zh-CN" altLang="en-US" sz="32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B70BF0A4-686C-4470-9B10-3F7744A2D745}"/>
              </a:ext>
            </a:extLst>
          </p:cNvPr>
          <p:cNvSpPr txBox="1"/>
          <p:nvPr/>
        </p:nvSpPr>
        <p:spPr>
          <a:xfrm>
            <a:off x="533666" y="5318690"/>
            <a:ext cx="11017224" cy="1384995"/>
          </a:xfrm>
          <a:prstGeom prst="rect">
            <a:avLst/>
          </a:prstGeom>
          <a:noFill/>
        </p:spPr>
        <p:txBody>
          <a:bodyPr wrap="square" rtlCol="0">
            <a:spAutoFit/>
          </a:bodyPr>
          <a:lstStyle/>
          <a:p>
            <a:pPr algn="just"/>
            <a:r>
              <a:rPr lang="zh-CN" altLang="zh-CN" sz="1400" dirty="0">
                <a:effectLst/>
                <a:latin typeface="Times New Roman" panose="02020603050405020304" pitchFamily="18" charset="0"/>
                <a:ea typeface="宋体" panose="02010600030101010101" pitchFamily="2" charset="-122"/>
                <a:cs typeface="Times New Roman" panose="02020603050405020304" pitchFamily="18" charset="0"/>
              </a:rPr>
              <a:t>电池在经历</a:t>
            </a:r>
            <a:r>
              <a:rPr lang="en-US" altLang="zh-CN" sz="1400" dirty="0">
                <a:effectLst/>
                <a:latin typeface="Times New Roman" panose="02020603050405020304" pitchFamily="18" charset="0"/>
                <a:ea typeface="宋体" panose="02010600030101010101" pitchFamily="2" charset="-122"/>
              </a:rPr>
              <a:t>WM</a:t>
            </a:r>
            <a:r>
              <a:rPr lang="zh-CN" altLang="zh-CN" sz="1400" dirty="0">
                <a:effectLst/>
                <a:latin typeface="Times New Roman" panose="02020603050405020304" pitchFamily="18" charset="0"/>
                <a:ea typeface="宋体" panose="02010600030101010101" pitchFamily="2" charset="-122"/>
                <a:cs typeface="Times New Roman" panose="02020603050405020304" pitchFamily="18" charset="0"/>
              </a:rPr>
              <a:t>抑制后，</a:t>
            </a:r>
            <a:r>
              <a:rPr lang="en-US" altLang="zh-CN" sz="1400" dirty="0">
                <a:effectLst/>
                <a:latin typeface="Times New Roman" panose="02020603050405020304" pitchFamily="18" charset="0"/>
                <a:ea typeface="宋体" panose="02010600030101010101" pitchFamily="2" charset="-122"/>
              </a:rPr>
              <a:t>TR</a:t>
            </a:r>
            <a:r>
              <a:rPr lang="zh-CN" altLang="zh-CN" sz="1400" dirty="0">
                <a:effectLst/>
                <a:latin typeface="Times New Roman" panose="02020603050405020304" pitchFamily="18" charset="0"/>
                <a:ea typeface="宋体" panose="02010600030101010101" pitchFamily="2" charset="-122"/>
                <a:cs typeface="Times New Roman" panose="02020603050405020304" pitchFamily="18" charset="0"/>
              </a:rPr>
              <a:t>能够有效延迟较长时间。其中</a:t>
            </a:r>
            <a:r>
              <a:rPr lang="en-US" altLang="zh-CN" sz="1400" dirty="0">
                <a:effectLst/>
                <a:latin typeface="Times New Roman" panose="02020603050405020304" pitchFamily="18" charset="0"/>
                <a:ea typeface="宋体" panose="02010600030101010101" pitchFamily="2" charset="-122"/>
              </a:rPr>
              <a:t>0%</a:t>
            </a:r>
            <a:r>
              <a:rPr lang="zh-CN" altLang="zh-CN" sz="1400" dirty="0">
                <a:effectLst/>
                <a:latin typeface="Times New Roman" panose="02020603050405020304" pitchFamily="18" charset="0"/>
                <a:ea typeface="宋体" panose="02010600030101010101" pitchFamily="2" charset="-122"/>
                <a:cs typeface="Times New Roman" panose="02020603050405020304" pitchFamily="18" charset="0"/>
              </a:rPr>
              <a:t>和</a:t>
            </a:r>
            <a:r>
              <a:rPr lang="en-US" altLang="zh-CN" sz="1400" dirty="0">
                <a:effectLst/>
                <a:latin typeface="Times New Roman" panose="02020603050405020304" pitchFamily="18" charset="0"/>
                <a:ea typeface="宋体" panose="02010600030101010101" pitchFamily="2" charset="-122"/>
              </a:rPr>
              <a:t>25%</a:t>
            </a:r>
            <a:r>
              <a:rPr lang="en-US" altLang="zh-CN" sz="1400" dirty="0">
                <a:latin typeface="Times New Roman" panose="02020603050405020304" pitchFamily="18" charset="0"/>
                <a:cs typeface="Times New Roman" panose="02020603050405020304" pitchFamily="18" charset="0"/>
              </a:rPr>
              <a:t>SOC</a:t>
            </a:r>
            <a:r>
              <a:rPr lang="zh-CN" altLang="en-US" sz="1400" dirty="0">
                <a:latin typeface="Times New Roman" panose="02020603050405020304" pitchFamily="18" charset="0"/>
                <a:cs typeface="Times New Roman" panose="02020603050405020304" pitchFamily="18" charset="0"/>
              </a:rPr>
              <a:t>的钠电池</a:t>
            </a:r>
            <a:r>
              <a:rPr lang="zh-CN" altLang="zh-CN" sz="1400" dirty="0">
                <a:effectLst/>
                <a:latin typeface="Times New Roman" panose="02020603050405020304" pitchFamily="18" charset="0"/>
                <a:ea typeface="宋体" panose="02010600030101010101" pitchFamily="2" charset="-122"/>
                <a:cs typeface="Times New Roman" panose="02020603050405020304" pitchFamily="18" charset="0"/>
              </a:rPr>
              <a:t>在经历细水雾一次成功抑制之后，二次热失控不会发生。细水雾可</a:t>
            </a:r>
            <a:r>
              <a:rPr lang="zh-CN" altLang="en-US" sz="1400" dirty="0">
                <a:effectLst/>
                <a:latin typeface="Times New Roman" panose="02020603050405020304" pitchFamily="18" charset="0"/>
                <a:ea typeface="宋体" panose="02010600030101010101" pitchFamily="2" charset="-122"/>
                <a:cs typeface="Times New Roman" panose="02020603050405020304" pitchFamily="18" charset="0"/>
              </a:rPr>
              <a:t>彻底</a:t>
            </a:r>
            <a:r>
              <a:rPr lang="zh-CN" altLang="zh-CN" sz="1400" dirty="0">
                <a:effectLst/>
                <a:latin typeface="Times New Roman" panose="02020603050405020304" pitchFamily="18" charset="0"/>
                <a:ea typeface="宋体" panose="02010600030101010101" pitchFamily="2" charset="-122"/>
                <a:cs typeface="Times New Roman" panose="02020603050405020304" pitchFamily="18" charset="0"/>
              </a:rPr>
              <a:t>抑制电池热失控。这是由于低电量的</a:t>
            </a:r>
            <a:r>
              <a:rPr lang="zh-CN" altLang="en-US" sz="1400" dirty="0">
                <a:effectLst/>
                <a:latin typeface="Times New Roman" panose="02020603050405020304" pitchFamily="18" charset="0"/>
                <a:ea typeface="宋体" panose="02010600030101010101" pitchFamily="2" charset="-122"/>
              </a:rPr>
              <a:t>钠电池在</a:t>
            </a:r>
            <a:r>
              <a:rPr lang="en-US" altLang="zh-CN" sz="1400" dirty="0">
                <a:effectLst/>
                <a:latin typeface="Times New Roman" panose="02020603050405020304" pitchFamily="18" charset="0"/>
                <a:ea typeface="宋体" panose="02010600030101010101" pitchFamily="2" charset="-122"/>
              </a:rPr>
              <a:t>WM</a:t>
            </a:r>
            <a:r>
              <a:rPr lang="zh-CN" altLang="en-US" sz="1400" dirty="0">
                <a:latin typeface="Times New Roman" panose="02020603050405020304" pitchFamily="18" charset="0"/>
              </a:rPr>
              <a:t>施加前，</a:t>
            </a:r>
            <a:r>
              <a:rPr lang="zh-CN" altLang="zh-CN" sz="1400" dirty="0">
                <a:effectLst/>
                <a:latin typeface="Times New Roman" panose="02020603050405020304" pitchFamily="18" charset="0"/>
                <a:ea typeface="宋体" panose="02010600030101010101" pitchFamily="2" charset="-122"/>
                <a:cs typeface="Times New Roman" panose="02020603050405020304" pitchFamily="18" charset="0"/>
              </a:rPr>
              <a:t>内部活性物质已经通过安全阀部分泄露。在二次加热阶段，内部活性物质</a:t>
            </a:r>
            <a:r>
              <a:rPr lang="zh-CN" altLang="en-US" sz="1400" dirty="0">
                <a:effectLst/>
                <a:latin typeface="Times New Roman" panose="02020603050405020304" pitchFamily="18" charset="0"/>
                <a:ea typeface="宋体" panose="02010600030101010101" pitchFamily="2" charset="-122"/>
                <a:cs typeface="Times New Roman" panose="02020603050405020304" pitchFamily="18" charset="0"/>
              </a:rPr>
              <a:t>促使</a:t>
            </a:r>
            <a:r>
              <a:rPr lang="zh-CN" altLang="zh-CN" sz="1400" dirty="0">
                <a:effectLst/>
                <a:latin typeface="Times New Roman" panose="02020603050405020304" pitchFamily="18" charset="0"/>
                <a:ea typeface="宋体" panose="02010600030101010101" pitchFamily="2" charset="-122"/>
                <a:cs typeface="Times New Roman" panose="02020603050405020304" pitchFamily="18" charset="0"/>
              </a:rPr>
              <a:t>电池的放热链式副反应没有形成，热失控无法发生。</a:t>
            </a:r>
            <a:endParaRPr lang="en-US" altLang="zh-CN" sz="14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r>
              <a:rPr lang="zh-CN"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中高</a:t>
            </a:r>
            <a:r>
              <a:rPr lang="en-US"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SOC(50%</a:t>
            </a:r>
            <a:r>
              <a:rPr lang="zh-CN"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75%</a:t>
            </a:r>
            <a:r>
              <a:rPr lang="zh-CN"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100%)</a:t>
            </a:r>
            <a:r>
              <a:rPr lang="zh-CN"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的</a:t>
            </a:r>
            <a:r>
              <a:rPr lang="zh-CN" altLang="en-US" sz="1400" kern="100" dirty="0">
                <a:effectLst/>
                <a:latin typeface="Times New Roman" panose="02020603050405020304" pitchFamily="18" charset="0"/>
                <a:ea typeface="宋体" panose="02010600030101010101" pitchFamily="2" charset="-122"/>
                <a:cs typeface="Times New Roman" panose="02020603050405020304" pitchFamily="18" charset="0"/>
              </a:rPr>
              <a:t>钠电池</a:t>
            </a:r>
            <a:r>
              <a:rPr lang="zh-CN"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在经过</a:t>
            </a:r>
            <a:r>
              <a:rPr lang="zh-CN" altLang="en-US" sz="1400" kern="100" dirty="0">
                <a:effectLst/>
                <a:latin typeface="Times New Roman" panose="02020603050405020304" pitchFamily="18" charset="0"/>
                <a:ea typeface="宋体" panose="02010600030101010101" pitchFamily="2" charset="-122"/>
                <a:cs typeface="Times New Roman" panose="02020603050405020304" pitchFamily="18" charset="0"/>
              </a:rPr>
              <a:t>首次的成功</a:t>
            </a:r>
            <a:r>
              <a:rPr lang="zh-CN"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抑制之后，保持外部热滥用条件，会发生二次</a:t>
            </a:r>
            <a:r>
              <a:rPr lang="zh-CN" altLang="en-US" sz="1400" kern="100" dirty="0">
                <a:effectLst/>
                <a:latin typeface="Times New Roman" panose="02020603050405020304" pitchFamily="18" charset="0"/>
                <a:ea typeface="宋体" panose="02010600030101010101" pitchFamily="2" charset="-122"/>
                <a:cs typeface="Times New Roman" panose="02020603050405020304" pitchFamily="18" charset="0"/>
              </a:rPr>
              <a:t>热失控</a:t>
            </a:r>
            <a:r>
              <a:rPr lang="zh-CN"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。研究发现，电池从</a:t>
            </a:r>
            <a:r>
              <a:rPr lang="en-US"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water mist</a:t>
            </a:r>
            <a:r>
              <a:rPr lang="zh-CN"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抑制完成到二次</a:t>
            </a:r>
            <a:r>
              <a:rPr lang="en-US"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thermal runaway</a:t>
            </a:r>
            <a:r>
              <a:rPr lang="zh-CN"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发生中间间隔时间为</a:t>
            </a:r>
            <a:r>
              <a:rPr lang="en-US"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362s</a:t>
            </a:r>
            <a:r>
              <a:rPr lang="zh-CN"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5s</a:t>
            </a:r>
            <a:r>
              <a:rPr lang="zh-CN"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512s</a:t>
            </a:r>
            <a:r>
              <a:rPr lang="zh-CN"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5s</a:t>
            </a:r>
            <a:r>
              <a:rPr lang="zh-CN"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和</a:t>
            </a:r>
            <a:r>
              <a:rPr lang="en-US"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530s</a:t>
            </a:r>
            <a:r>
              <a:rPr lang="zh-CN"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5s</a:t>
            </a:r>
            <a:r>
              <a:rPr lang="zh-CN" altLang="zh-CN" sz="1400" kern="100" dirty="0">
                <a:effectLst/>
                <a:latin typeface="Times New Roman" panose="02020603050405020304" pitchFamily="18" charset="0"/>
                <a:ea typeface="宋体" panose="02010600030101010101" pitchFamily="2" charset="-122"/>
                <a:cs typeface="Times New Roman" panose="02020603050405020304" pitchFamily="18" charset="0"/>
              </a:rPr>
              <a:t>。此段热失控延迟时间为工业场景中人员撤离和热源切断提供了关键的缓冲期，为事故的处理争取更多的时间。</a:t>
            </a:r>
          </a:p>
        </p:txBody>
      </p:sp>
      <p:pic>
        <p:nvPicPr>
          <p:cNvPr id="18" name="图片 17">
            <a:extLst>
              <a:ext uri="{FF2B5EF4-FFF2-40B4-BE49-F238E27FC236}">
                <a16:creationId xmlns:a16="http://schemas.microsoft.com/office/drawing/2014/main" id="{5276EA09-8356-4610-A2B7-5C9C0C912355}"/>
              </a:ext>
            </a:extLst>
          </p:cNvPr>
          <p:cNvPicPr>
            <a:picLocks noChangeAspect="1"/>
          </p:cNvPicPr>
          <p:nvPr/>
        </p:nvPicPr>
        <p:blipFill rotWithShape="1">
          <a:blip r:embed="rId6"/>
          <a:srcRect r="33997" b="51230"/>
          <a:stretch/>
        </p:blipFill>
        <p:spPr>
          <a:xfrm>
            <a:off x="3341941" y="877583"/>
            <a:ext cx="5295554" cy="2258431"/>
          </a:xfrm>
          <a:prstGeom prst="rect">
            <a:avLst/>
          </a:prstGeom>
        </p:spPr>
      </p:pic>
      <p:grpSp>
        <p:nvGrpSpPr>
          <p:cNvPr id="16" name="组合 15">
            <a:extLst>
              <a:ext uri="{FF2B5EF4-FFF2-40B4-BE49-F238E27FC236}">
                <a16:creationId xmlns:a16="http://schemas.microsoft.com/office/drawing/2014/main" id="{8DB031A4-DEE8-4DD2-9D0A-7D676A93E2C2}"/>
              </a:ext>
            </a:extLst>
          </p:cNvPr>
          <p:cNvGrpSpPr/>
          <p:nvPr/>
        </p:nvGrpSpPr>
        <p:grpSpPr>
          <a:xfrm>
            <a:off x="1893194" y="3016269"/>
            <a:ext cx="8372573" cy="2359262"/>
            <a:chOff x="27683" y="851734"/>
            <a:chExt cx="11987876" cy="3562662"/>
          </a:xfrm>
        </p:grpSpPr>
        <p:graphicFrame>
          <p:nvGraphicFramePr>
            <p:cNvPr id="19" name="对象 18">
              <a:extLst>
                <a:ext uri="{FF2B5EF4-FFF2-40B4-BE49-F238E27FC236}">
                  <a16:creationId xmlns:a16="http://schemas.microsoft.com/office/drawing/2014/main" id="{7884BAB4-D646-443A-B526-17CA7BB088EF}"/>
                </a:ext>
              </a:extLst>
            </p:cNvPr>
            <p:cNvGraphicFramePr>
              <a:graphicFrameLocks noChangeAspect="1"/>
            </p:cNvGraphicFramePr>
            <p:nvPr>
              <p:extLst>
                <p:ext uri="{D42A27DB-BD31-4B8C-83A1-F6EECF244321}">
                  <p14:modId xmlns:p14="http://schemas.microsoft.com/office/powerpoint/2010/main" val="3902971058"/>
                </p:ext>
              </p:extLst>
            </p:nvPr>
          </p:nvGraphicFramePr>
          <p:xfrm>
            <a:off x="27683" y="853480"/>
            <a:ext cx="4184837" cy="3520098"/>
          </p:xfrm>
          <a:graphic>
            <a:graphicData uri="http://schemas.openxmlformats.org/presentationml/2006/ole">
              <mc:AlternateContent xmlns:mc="http://schemas.openxmlformats.org/markup-compatibility/2006">
                <mc:Choice xmlns:v="urn:schemas-microsoft-com:vml" Requires="v">
                  <p:oleObj spid="_x0000_s5137" name="Graph" r:id="rId7" imgW="7920057" imgH="6479767" progId="Origin95.Graph">
                    <p:embed/>
                  </p:oleObj>
                </mc:Choice>
                <mc:Fallback>
                  <p:oleObj name="Graph" r:id="rId7" imgW="7920057" imgH="6479767" progId="Origin95.Graph">
                    <p:embed/>
                    <p:pic>
                      <p:nvPicPr>
                        <p:cNvPr id="8" name="对象 7">
                          <a:extLst>
                            <a:ext uri="{FF2B5EF4-FFF2-40B4-BE49-F238E27FC236}">
                              <a16:creationId xmlns:a16="http://schemas.microsoft.com/office/drawing/2014/main" id="{DBD21BA2-9CAE-4B66-ACE9-9D90C962448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683" y="853480"/>
                          <a:ext cx="4184837" cy="3520098"/>
                        </a:xfrm>
                        <a:prstGeom prst="rect">
                          <a:avLst/>
                        </a:prstGeom>
                        <a:noFill/>
                      </p:spPr>
                    </p:pic>
                  </p:oleObj>
                </mc:Fallback>
              </mc:AlternateContent>
            </a:graphicData>
          </a:graphic>
        </p:graphicFrame>
        <p:graphicFrame>
          <p:nvGraphicFramePr>
            <p:cNvPr id="21" name="对象 20">
              <a:extLst>
                <a:ext uri="{FF2B5EF4-FFF2-40B4-BE49-F238E27FC236}">
                  <a16:creationId xmlns:a16="http://schemas.microsoft.com/office/drawing/2014/main" id="{A886198B-5607-46E5-B04D-A808BCB58F4E}"/>
                </a:ext>
              </a:extLst>
            </p:cNvPr>
            <p:cNvGraphicFramePr>
              <a:graphicFrameLocks noChangeAspect="1"/>
            </p:cNvGraphicFramePr>
            <p:nvPr>
              <p:extLst>
                <p:ext uri="{D42A27DB-BD31-4B8C-83A1-F6EECF244321}">
                  <p14:modId xmlns:p14="http://schemas.microsoft.com/office/powerpoint/2010/main" val="321747579"/>
                </p:ext>
              </p:extLst>
            </p:nvPr>
          </p:nvGraphicFramePr>
          <p:xfrm>
            <a:off x="4003581" y="853480"/>
            <a:ext cx="4184837" cy="3560916"/>
          </p:xfrm>
          <a:graphic>
            <a:graphicData uri="http://schemas.openxmlformats.org/presentationml/2006/ole">
              <mc:AlternateContent xmlns:mc="http://schemas.openxmlformats.org/markup-compatibility/2006">
                <mc:Choice xmlns:v="urn:schemas-microsoft-com:vml" Requires="v">
                  <p:oleObj spid="_x0000_s5138" name="Graph" r:id="rId9" imgW="7920057" imgH="6479767" progId="Origin95.Graph">
                    <p:embed/>
                  </p:oleObj>
                </mc:Choice>
                <mc:Fallback>
                  <p:oleObj name="Graph" r:id="rId9" imgW="7920057" imgH="6479767" progId="Origin95.Graph">
                    <p:embed/>
                    <p:pic>
                      <p:nvPicPr>
                        <p:cNvPr id="16" name="对象 15">
                          <a:extLst>
                            <a:ext uri="{FF2B5EF4-FFF2-40B4-BE49-F238E27FC236}">
                              <a16:creationId xmlns:a16="http://schemas.microsoft.com/office/drawing/2014/main" id="{E495962D-3E2B-4A6B-9D9F-6CD7DB61D1B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03581" y="853480"/>
                          <a:ext cx="4184837" cy="3560916"/>
                        </a:xfrm>
                        <a:prstGeom prst="rect">
                          <a:avLst/>
                        </a:prstGeom>
                        <a:noFill/>
                      </p:spPr>
                    </p:pic>
                  </p:oleObj>
                </mc:Fallback>
              </mc:AlternateContent>
            </a:graphicData>
          </a:graphic>
        </p:graphicFrame>
        <p:graphicFrame>
          <p:nvGraphicFramePr>
            <p:cNvPr id="22" name="对象 21">
              <a:extLst>
                <a:ext uri="{FF2B5EF4-FFF2-40B4-BE49-F238E27FC236}">
                  <a16:creationId xmlns:a16="http://schemas.microsoft.com/office/drawing/2014/main" id="{8F82CF8B-563C-4999-8000-FA7745C70E0C}"/>
                </a:ext>
              </a:extLst>
            </p:cNvPr>
            <p:cNvGraphicFramePr>
              <a:graphicFrameLocks noChangeAspect="1"/>
            </p:cNvGraphicFramePr>
            <p:nvPr>
              <p:extLst>
                <p:ext uri="{D42A27DB-BD31-4B8C-83A1-F6EECF244321}">
                  <p14:modId xmlns:p14="http://schemas.microsoft.com/office/powerpoint/2010/main" val="883761502"/>
                </p:ext>
              </p:extLst>
            </p:nvPr>
          </p:nvGraphicFramePr>
          <p:xfrm>
            <a:off x="7830722" y="851734"/>
            <a:ext cx="4184837" cy="3560916"/>
          </p:xfrm>
          <a:graphic>
            <a:graphicData uri="http://schemas.openxmlformats.org/presentationml/2006/ole">
              <mc:AlternateContent xmlns:mc="http://schemas.openxmlformats.org/markup-compatibility/2006">
                <mc:Choice xmlns:v="urn:schemas-microsoft-com:vml" Requires="v">
                  <p:oleObj spid="_x0000_s5139" name="Graph" r:id="rId11" imgW="7920057" imgH="6479767" progId="Origin95.Graph">
                    <p:embed/>
                  </p:oleObj>
                </mc:Choice>
                <mc:Fallback>
                  <p:oleObj name="Graph" r:id="rId11" imgW="7920057" imgH="6479767" progId="Origin95.Graph">
                    <p:embed/>
                    <p:pic>
                      <p:nvPicPr>
                        <p:cNvPr id="18" name="对象 17">
                          <a:extLst>
                            <a:ext uri="{FF2B5EF4-FFF2-40B4-BE49-F238E27FC236}">
                              <a16:creationId xmlns:a16="http://schemas.microsoft.com/office/drawing/2014/main" id="{4718D909-D0BD-4D9B-B103-AF90700D076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30722" y="851734"/>
                          <a:ext cx="4184837" cy="3560916"/>
                        </a:xfrm>
                        <a:prstGeom prst="rect">
                          <a:avLst/>
                        </a:prstGeom>
                        <a:noFill/>
                      </p:spPr>
                    </p:pic>
                  </p:oleObj>
                </mc:Fallback>
              </mc:AlternateContent>
            </a:graphicData>
          </a:graphic>
        </p:graphicFrame>
      </p:grpSp>
    </p:spTree>
    <p:extLst>
      <p:ext uri="{BB962C8B-B14F-4D97-AF65-F5344CB8AC3E}">
        <p14:creationId xmlns:p14="http://schemas.microsoft.com/office/powerpoint/2010/main" val="3055389731"/>
      </p:ext>
    </p:extLst>
  </p:cSld>
  <p:clrMapOvr>
    <a:masterClrMapping/>
  </p:clrMapOvr>
  <p:transition spd="med" advTm="39168">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7FABDF9-9ACF-4628-B4AE-C33E6F8D4ECC}"/>
              </a:ext>
            </a:extLst>
          </p:cNvPr>
          <p:cNvSpPr/>
          <p:nvPr/>
        </p:nvSpPr>
        <p:spPr bwMode="auto">
          <a:xfrm>
            <a:off x="2817" y="1996121"/>
            <a:ext cx="12194817" cy="2865755"/>
          </a:xfrm>
          <a:prstGeom prst="rect">
            <a:avLst/>
          </a:prstGeom>
          <a:solidFill>
            <a:srgbClr val="004D94"/>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spAutoFit/>
          </a:bodyPr>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3" name="文本框 2">
            <a:extLst>
              <a:ext uri="{FF2B5EF4-FFF2-40B4-BE49-F238E27FC236}">
                <a16:creationId xmlns:a16="http://schemas.microsoft.com/office/drawing/2014/main" id="{E5A65A94-D487-40EB-8F8F-255F8BA147D4}"/>
              </a:ext>
            </a:extLst>
          </p:cNvPr>
          <p:cNvSpPr txBox="1"/>
          <p:nvPr/>
        </p:nvSpPr>
        <p:spPr>
          <a:xfrm>
            <a:off x="5824443" y="2149272"/>
            <a:ext cx="543111" cy="1015663"/>
          </a:xfrm>
          <a:prstGeom prst="rect">
            <a:avLst/>
          </a:prstGeom>
          <a:noFill/>
        </p:spPr>
        <p:txBody>
          <a:bodyPr wrap="square" rtlCol="0">
            <a:spAutoFit/>
          </a:bodyPr>
          <a:lstStyle/>
          <a:p>
            <a:r>
              <a:rPr lang="en-US" altLang="zh-CN" sz="6000" b="1" dirty="0">
                <a:solidFill>
                  <a:schemeClr val="bg1"/>
                </a:solidFill>
              </a:rPr>
              <a:t>4</a:t>
            </a:r>
            <a:endParaRPr lang="zh-CN" altLang="en-US" sz="6000" b="1" dirty="0">
              <a:solidFill>
                <a:schemeClr val="bg1"/>
              </a:solidFill>
            </a:endParaRPr>
          </a:p>
        </p:txBody>
      </p:sp>
      <p:sp>
        <p:nvSpPr>
          <p:cNvPr id="8" name="文本框 7">
            <a:extLst>
              <a:ext uri="{FF2B5EF4-FFF2-40B4-BE49-F238E27FC236}">
                <a16:creationId xmlns:a16="http://schemas.microsoft.com/office/drawing/2014/main" id="{D4D30426-CE02-408A-8B24-6907B00A4DB1}"/>
              </a:ext>
            </a:extLst>
          </p:cNvPr>
          <p:cNvSpPr txBox="1"/>
          <p:nvPr/>
        </p:nvSpPr>
        <p:spPr>
          <a:xfrm>
            <a:off x="2899019" y="3164935"/>
            <a:ext cx="6393958" cy="1015663"/>
          </a:xfrm>
          <a:prstGeom prst="rect">
            <a:avLst/>
          </a:prstGeom>
          <a:noFill/>
        </p:spPr>
        <p:txBody>
          <a:bodyPr wrap="square" rtlCol="0">
            <a:spAutoFit/>
          </a:bodyPr>
          <a:lstStyle/>
          <a:p>
            <a:pPr algn="ctr"/>
            <a:r>
              <a:rPr lang="zh-CN" altLang="en-US" sz="6000" b="1" dirty="0">
                <a:solidFill>
                  <a:schemeClr val="bg1"/>
                </a:solidFill>
                <a:latin typeface="微软雅黑" panose="020B0503020204020204" pitchFamily="34" charset="-122"/>
                <a:ea typeface="微软雅黑" panose="020B0503020204020204" pitchFamily="34" charset="-122"/>
              </a:rPr>
              <a:t>结论</a:t>
            </a:r>
          </a:p>
        </p:txBody>
      </p:sp>
      <p:pic>
        <p:nvPicPr>
          <p:cNvPr id="6" name="图片 5" descr="ustcblue">
            <a:extLst>
              <a:ext uri="{FF2B5EF4-FFF2-40B4-BE49-F238E27FC236}">
                <a16:creationId xmlns:a16="http://schemas.microsoft.com/office/drawing/2014/main" id="{D6ABCD4D-EEFC-4141-9823-BD36F14B27BB}"/>
              </a:ext>
            </a:extLst>
          </p:cNvPr>
          <p:cNvPicPr>
            <a:picLocks noChangeAspect="1"/>
          </p:cNvPicPr>
          <p:nvPr/>
        </p:nvPicPr>
        <p:blipFill>
          <a:blip r:embed="rId3"/>
          <a:stretch>
            <a:fillRect/>
          </a:stretch>
        </p:blipFill>
        <p:spPr>
          <a:xfrm>
            <a:off x="125997" y="188640"/>
            <a:ext cx="1414145" cy="1454150"/>
          </a:xfrm>
          <a:prstGeom prst="rect">
            <a:avLst/>
          </a:prstGeom>
        </p:spPr>
      </p:pic>
      <p:pic>
        <p:nvPicPr>
          <p:cNvPr id="9" name="图片 8" descr="ustcnameblue">
            <a:extLst>
              <a:ext uri="{FF2B5EF4-FFF2-40B4-BE49-F238E27FC236}">
                <a16:creationId xmlns:a16="http://schemas.microsoft.com/office/drawing/2014/main" id="{DE8F0CC8-531E-46F9-8F69-443E7DE0DAAF}"/>
              </a:ext>
            </a:extLst>
          </p:cNvPr>
          <p:cNvPicPr>
            <a:picLocks noChangeAspect="1"/>
          </p:cNvPicPr>
          <p:nvPr/>
        </p:nvPicPr>
        <p:blipFill>
          <a:blip r:embed="rId4"/>
          <a:stretch>
            <a:fillRect/>
          </a:stretch>
        </p:blipFill>
        <p:spPr>
          <a:xfrm>
            <a:off x="1555750" y="526415"/>
            <a:ext cx="4599305" cy="690245"/>
          </a:xfrm>
          <a:prstGeom prst="rect">
            <a:avLst/>
          </a:prstGeom>
        </p:spPr>
      </p:pic>
    </p:spTree>
    <p:extLst>
      <p:ext uri="{BB962C8B-B14F-4D97-AF65-F5344CB8AC3E}">
        <p14:creationId xmlns:p14="http://schemas.microsoft.com/office/powerpoint/2010/main" val="3950735233"/>
      </p:ext>
    </p:extLst>
  </p:cSld>
  <p:clrMapOvr>
    <a:masterClrMapping/>
  </p:clrMapOvr>
  <p:transition spd="med" advTm="758">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ustcblue">
            <a:extLst>
              <a:ext uri="{FF2B5EF4-FFF2-40B4-BE49-F238E27FC236}">
                <a16:creationId xmlns:a16="http://schemas.microsoft.com/office/drawing/2014/main" id="{D6ABCD4D-EEFC-4141-9823-BD36F14B27BB}"/>
              </a:ext>
            </a:extLst>
          </p:cNvPr>
          <p:cNvPicPr>
            <a:picLocks noChangeAspect="1"/>
          </p:cNvPicPr>
          <p:nvPr/>
        </p:nvPicPr>
        <p:blipFill>
          <a:blip r:embed="rId3"/>
          <a:stretch>
            <a:fillRect/>
          </a:stretch>
        </p:blipFill>
        <p:spPr>
          <a:xfrm>
            <a:off x="8797458" y="71013"/>
            <a:ext cx="674607" cy="693691"/>
          </a:xfrm>
          <a:prstGeom prst="rect">
            <a:avLst/>
          </a:prstGeom>
        </p:spPr>
      </p:pic>
      <p:pic>
        <p:nvPicPr>
          <p:cNvPr id="20" name="图片 19" descr="ustcnameblue">
            <a:extLst>
              <a:ext uri="{FF2B5EF4-FFF2-40B4-BE49-F238E27FC236}">
                <a16:creationId xmlns:a16="http://schemas.microsoft.com/office/drawing/2014/main" id="{4C6CFC33-33C5-43C9-A988-0673A8FEB5C7}"/>
              </a:ext>
            </a:extLst>
          </p:cNvPr>
          <p:cNvPicPr>
            <a:picLocks noChangeAspect="1"/>
          </p:cNvPicPr>
          <p:nvPr/>
        </p:nvPicPr>
        <p:blipFill>
          <a:blip r:embed="rId4"/>
          <a:stretch>
            <a:fillRect/>
          </a:stretch>
        </p:blipFill>
        <p:spPr>
          <a:xfrm>
            <a:off x="9584303" y="246696"/>
            <a:ext cx="2424726" cy="363893"/>
          </a:xfrm>
          <a:prstGeom prst="rect">
            <a:avLst/>
          </a:prstGeom>
        </p:spPr>
      </p:pic>
      <p:cxnSp>
        <p:nvCxnSpPr>
          <p:cNvPr id="5" name="直接连接符 4">
            <a:extLst>
              <a:ext uri="{FF2B5EF4-FFF2-40B4-BE49-F238E27FC236}">
                <a16:creationId xmlns:a16="http://schemas.microsoft.com/office/drawing/2014/main" id="{4DBB7901-591B-47A8-A14A-2094D9A77805}"/>
              </a:ext>
            </a:extLst>
          </p:cNvPr>
          <p:cNvCxnSpPr/>
          <p:nvPr/>
        </p:nvCxnSpPr>
        <p:spPr bwMode="auto">
          <a:xfrm>
            <a:off x="0" y="836712"/>
            <a:ext cx="12192000" cy="0"/>
          </a:xfrm>
          <a:prstGeom prst="line">
            <a:avLst/>
          </a:prstGeom>
          <a:gradFill rotWithShape="1">
            <a:gsLst>
              <a:gs pos="0">
                <a:schemeClr val="accent1"/>
              </a:gs>
              <a:gs pos="50000">
                <a:schemeClr val="bg1"/>
              </a:gs>
              <a:gs pos="100000">
                <a:schemeClr val="accent1"/>
              </a:gs>
            </a:gsLst>
            <a:lin ang="5400000" scaled="1"/>
          </a:gradFill>
          <a:ln w="31750" cap="flat" cmpd="sng" algn="ctr">
            <a:solidFill>
              <a:srgbClr val="004D94"/>
            </a:solidFill>
            <a:prstDash val="solid"/>
            <a:round/>
            <a:headEnd type="none" w="med" len="med"/>
            <a:tailEnd type="none" w="med" len="med"/>
          </a:ln>
          <a:effectLst>
            <a:prstShdw prst="shdw11">
              <a:schemeClr val="bg2">
                <a:alpha val="50000"/>
              </a:schemeClr>
            </a:prstShdw>
          </a:effectLst>
        </p:spPr>
      </p:cxnSp>
      <p:sp>
        <p:nvSpPr>
          <p:cNvPr id="11" name="灯片编号占位符 10">
            <a:extLst>
              <a:ext uri="{FF2B5EF4-FFF2-40B4-BE49-F238E27FC236}">
                <a16:creationId xmlns:a16="http://schemas.microsoft.com/office/drawing/2014/main" id="{612D6587-3903-4F5A-B24D-73A98CA1183D}"/>
              </a:ext>
            </a:extLst>
          </p:cNvPr>
          <p:cNvSpPr>
            <a:spLocks noGrp="1"/>
          </p:cNvSpPr>
          <p:nvPr>
            <p:ph type="sldNum" sz="quarter" idx="12"/>
          </p:nvPr>
        </p:nvSpPr>
        <p:spPr>
          <a:xfrm>
            <a:off x="9374266" y="6506185"/>
            <a:ext cx="2844800" cy="476250"/>
          </a:xfrm>
        </p:spPr>
        <p:txBody>
          <a:bodyPr/>
          <a:lstStyle/>
          <a:p>
            <a:fld id="{FC7FC69B-AEE6-46BE-877D-BA9E44FDA740}" type="slidenum">
              <a:rPr lang="zh-CN" altLang="en-US" smtClean="0"/>
              <a:t>25</a:t>
            </a:fld>
            <a:endParaRPr lang="zh-CN" altLang="en-US" dirty="0"/>
          </a:p>
        </p:txBody>
      </p:sp>
      <p:sp>
        <p:nvSpPr>
          <p:cNvPr id="3" name="Rectangle 2">
            <a:extLst>
              <a:ext uri="{FF2B5EF4-FFF2-40B4-BE49-F238E27FC236}">
                <a16:creationId xmlns:a16="http://schemas.microsoft.com/office/drawing/2014/main" id="{89089849-448B-4A91-A769-3220B792364C}"/>
              </a:ext>
            </a:extLst>
          </p:cNvPr>
          <p:cNvSpPr>
            <a:spLocks noChangeArrowheads="1"/>
          </p:cNvSpPr>
          <p:nvPr/>
        </p:nvSpPr>
        <p:spPr bwMode="auto">
          <a:xfrm>
            <a:off x="335360" y="24954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6">
            <a:extLst>
              <a:ext uri="{FF2B5EF4-FFF2-40B4-BE49-F238E27FC236}">
                <a16:creationId xmlns:a16="http://schemas.microsoft.com/office/drawing/2014/main" id="{6FA71EFA-5448-4FB5-8EA7-63B7DC97A7F1}"/>
              </a:ext>
            </a:extLst>
          </p:cNvPr>
          <p:cNvSpPr>
            <a:spLocks noChangeArrowheads="1"/>
          </p:cNvSpPr>
          <p:nvPr/>
        </p:nvSpPr>
        <p:spPr bwMode="auto">
          <a:xfrm>
            <a:off x="551384" y="13317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13" name="Rectangle 8">
            <a:extLst>
              <a:ext uri="{FF2B5EF4-FFF2-40B4-BE49-F238E27FC236}">
                <a16:creationId xmlns:a16="http://schemas.microsoft.com/office/drawing/2014/main" id="{EBD6C942-DFE8-4CDD-95EF-60EBBF2AB39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15" name="Rectangle 10">
            <a:extLst>
              <a:ext uri="{FF2B5EF4-FFF2-40B4-BE49-F238E27FC236}">
                <a16:creationId xmlns:a16="http://schemas.microsoft.com/office/drawing/2014/main" id="{51FC0FAF-2907-418C-8C09-48B8C883251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7" name="Rectangle 7">
            <a:extLst>
              <a:ext uri="{FF2B5EF4-FFF2-40B4-BE49-F238E27FC236}">
                <a16:creationId xmlns:a16="http://schemas.microsoft.com/office/drawing/2014/main" id="{41AE0701-8E03-4885-8163-2DDB88FC518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2">
            <a:extLst>
              <a:ext uri="{FF2B5EF4-FFF2-40B4-BE49-F238E27FC236}">
                <a16:creationId xmlns:a16="http://schemas.microsoft.com/office/drawing/2014/main" id="{602FBB2F-DC04-4DB1-981C-85012AD580D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Rectangle 4">
            <a:extLst>
              <a:ext uri="{FF2B5EF4-FFF2-40B4-BE49-F238E27FC236}">
                <a16:creationId xmlns:a16="http://schemas.microsoft.com/office/drawing/2014/main" id="{DE2AA559-13C7-4A24-B0AD-19769391FA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17" name="Rectangle 6">
            <a:extLst>
              <a:ext uri="{FF2B5EF4-FFF2-40B4-BE49-F238E27FC236}">
                <a16:creationId xmlns:a16="http://schemas.microsoft.com/office/drawing/2014/main" id="{A001A45A-4774-42D6-805D-0B88B16EB90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9" name="矩形 18">
            <a:extLst>
              <a:ext uri="{FF2B5EF4-FFF2-40B4-BE49-F238E27FC236}">
                <a16:creationId xmlns:a16="http://schemas.microsoft.com/office/drawing/2014/main" id="{541CDAEF-89F3-4EC1-81C8-ABDAC4F36196}"/>
              </a:ext>
            </a:extLst>
          </p:cNvPr>
          <p:cNvSpPr/>
          <p:nvPr/>
        </p:nvSpPr>
        <p:spPr bwMode="auto">
          <a:xfrm>
            <a:off x="144074" y="136254"/>
            <a:ext cx="8568952" cy="584775"/>
          </a:xfrm>
          <a:prstGeom prst="rect">
            <a:avLst/>
          </a:prstGeom>
          <a:solidFill>
            <a:srgbClr val="004D94"/>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spAutoFit/>
          </a:bodyPr>
          <a:lstStyle/>
          <a:p>
            <a:pPr marL="0" marR="0" indent="0" algn="l" defTabSz="914400" rtl="0" eaLnBrk="1" fontAlgn="base" latinLnBrk="0" hangingPunct="1">
              <a:lnSpc>
                <a:spcPct val="100000"/>
              </a:lnSpc>
              <a:spcBef>
                <a:spcPct val="0"/>
              </a:spcBef>
              <a:spcAft>
                <a:spcPct val="0"/>
              </a:spcAft>
              <a:buClrTx/>
              <a:buSzTx/>
              <a:buFontTx/>
              <a:buNone/>
            </a:pPr>
            <a:r>
              <a:rPr lang="en-US" altLang="zh-CN" sz="3200" dirty="0">
                <a:solidFill>
                  <a:schemeClr val="bg1"/>
                </a:solidFill>
                <a:latin typeface="微软雅黑" panose="020B0503020204020204" pitchFamily="34" charset="-122"/>
                <a:ea typeface="微软雅黑" panose="020B0503020204020204" pitchFamily="34" charset="-122"/>
              </a:rPr>
              <a:t>4. </a:t>
            </a:r>
            <a:r>
              <a:rPr lang="zh-CN" altLang="en-US" sz="3200" dirty="0">
                <a:solidFill>
                  <a:schemeClr val="bg1"/>
                </a:solidFill>
                <a:latin typeface="微软雅黑" panose="020B0503020204020204" pitchFamily="34" charset="-122"/>
                <a:ea typeface="微软雅黑" panose="020B0503020204020204" pitchFamily="34" charset="-122"/>
              </a:rPr>
              <a:t>结论</a:t>
            </a:r>
            <a:endParaRPr kumimoji="0" lang="zh-CN" altLang="en-US" sz="32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p:txBody>
      </p:sp>
      <p:sp>
        <p:nvSpPr>
          <p:cNvPr id="23" name="文本框 22">
            <a:extLst>
              <a:ext uri="{FF2B5EF4-FFF2-40B4-BE49-F238E27FC236}">
                <a16:creationId xmlns:a16="http://schemas.microsoft.com/office/drawing/2014/main" id="{8E639424-20F9-4207-96E7-970292EA44BD}"/>
              </a:ext>
            </a:extLst>
          </p:cNvPr>
          <p:cNvSpPr txBox="1"/>
          <p:nvPr/>
        </p:nvSpPr>
        <p:spPr>
          <a:xfrm>
            <a:off x="303290" y="1093701"/>
            <a:ext cx="11440033" cy="5025735"/>
          </a:xfrm>
          <a:prstGeom prst="rect">
            <a:avLst/>
          </a:prstGeom>
          <a:noFill/>
        </p:spPr>
        <p:txBody>
          <a:bodyPr wrap="square" rtlCol="0">
            <a:spAutoFit/>
          </a:bodyPr>
          <a:lstStyle/>
          <a:p>
            <a:pPr algn="just">
              <a:lnSpc>
                <a:spcPct val="150000"/>
              </a:lnSpc>
            </a:pP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1</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SIB </a:t>
            </a:r>
            <a:r>
              <a:rPr lang="zh-CN" altLang="en-US" dirty="0">
                <a:latin typeface="Times New Roman" panose="02020603050405020304" pitchFamily="18" charset="0"/>
                <a:cs typeface="Times New Roman" panose="02020603050405020304" pitchFamily="18" charset="0"/>
              </a:rPr>
              <a:t>的 </a:t>
            </a:r>
            <a:r>
              <a:rPr lang="en-US" altLang="zh-CN" dirty="0">
                <a:latin typeface="Times New Roman" panose="02020603050405020304" pitchFamily="18" charset="0"/>
                <a:cs typeface="Times New Roman" panose="02020603050405020304" pitchFamily="18" charset="0"/>
              </a:rPr>
              <a:t>TR </a:t>
            </a:r>
            <a:r>
              <a:rPr lang="zh-CN" altLang="en-US" dirty="0">
                <a:latin typeface="Times New Roman" panose="02020603050405020304" pitchFamily="18" charset="0"/>
                <a:cs typeface="Times New Roman" panose="02020603050405020304" pitchFamily="18" charset="0"/>
              </a:rPr>
              <a:t>严重性随着</a:t>
            </a:r>
            <a:r>
              <a:rPr lang="en-US" altLang="zh-CN" dirty="0">
                <a:latin typeface="Times New Roman" panose="02020603050405020304" pitchFamily="18" charset="0"/>
                <a:cs typeface="Times New Roman" panose="02020603050405020304" pitchFamily="18" charset="0"/>
              </a:rPr>
              <a:t>SOC</a:t>
            </a:r>
            <a:r>
              <a:rPr lang="zh-CN" altLang="en-US" dirty="0">
                <a:latin typeface="Times New Roman" panose="02020603050405020304" pitchFamily="18" charset="0"/>
                <a:cs typeface="Times New Roman" panose="02020603050405020304" pitchFamily="18" charset="0"/>
              </a:rPr>
              <a:t>的增加而加剧。 </a:t>
            </a:r>
            <a:r>
              <a:rPr lang="en-US" altLang="zh-CN" dirty="0">
                <a:latin typeface="Times New Roman" panose="02020603050405020304" pitchFamily="18" charset="0"/>
                <a:cs typeface="Times New Roman" panose="02020603050405020304" pitchFamily="18" charset="0"/>
              </a:rPr>
              <a:t>0%</a:t>
            </a:r>
            <a:r>
              <a:rPr lang="zh-CN" altLang="en-US" dirty="0">
                <a:latin typeface="Times New Roman" panose="02020603050405020304" pitchFamily="18" charset="0"/>
                <a:cs typeface="Times New Roman" panose="02020603050405020304" pitchFamily="18" charset="0"/>
              </a:rPr>
              <a:t>和</a:t>
            </a:r>
            <a:r>
              <a:rPr lang="en-US" altLang="zh-CN" dirty="0">
                <a:latin typeface="Times New Roman" panose="02020603050405020304" pitchFamily="18" charset="0"/>
                <a:cs typeface="Times New Roman" panose="02020603050405020304" pitchFamily="18" charset="0"/>
              </a:rPr>
              <a:t>25% SOC</a:t>
            </a:r>
            <a:r>
              <a:rPr lang="zh-CN" altLang="en-US" dirty="0">
                <a:latin typeface="Times New Roman" panose="02020603050405020304" pitchFamily="18" charset="0"/>
                <a:cs typeface="Times New Roman" panose="02020603050405020304" pitchFamily="18" charset="0"/>
              </a:rPr>
              <a:t>电池的峰值</a:t>
            </a:r>
            <a:r>
              <a:rPr lang="en-US" altLang="zh-CN" dirty="0">
                <a:latin typeface="Times New Roman" panose="02020603050405020304" pitchFamily="18" charset="0"/>
                <a:cs typeface="Times New Roman" panose="02020603050405020304" pitchFamily="18" charset="0"/>
              </a:rPr>
              <a:t>TR</a:t>
            </a:r>
            <a:r>
              <a:rPr lang="zh-CN" altLang="en-US" dirty="0">
                <a:latin typeface="Times New Roman" panose="02020603050405020304" pitchFamily="18" charset="0"/>
                <a:cs typeface="Times New Roman" panose="02020603050405020304" pitchFamily="18" charset="0"/>
              </a:rPr>
              <a:t>温度仅为</a:t>
            </a:r>
            <a:r>
              <a:rPr lang="en-US" altLang="zh-CN" dirty="0">
                <a:latin typeface="Times New Roman" panose="02020603050405020304" pitchFamily="18" charset="0"/>
                <a:cs typeface="Times New Roman" panose="02020603050405020304" pitchFamily="18" charset="0"/>
              </a:rPr>
              <a:t>220°C</a:t>
            </a:r>
            <a:r>
              <a:rPr lang="zh-CN" altLang="en-US" dirty="0">
                <a:latin typeface="Times New Roman" panose="02020603050405020304" pitchFamily="18" charset="0"/>
                <a:cs typeface="Times New Roman" panose="02020603050405020304" pitchFamily="18" charset="0"/>
              </a:rPr>
              <a:t>左右，而</a:t>
            </a:r>
            <a:r>
              <a:rPr lang="en-US" altLang="zh-CN" dirty="0">
                <a:latin typeface="Times New Roman" panose="02020603050405020304" pitchFamily="18" charset="0"/>
                <a:cs typeface="Times New Roman" panose="02020603050405020304" pitchFamily="18" charset="0"/>
              </a:rPr>
              <a:t>50% SOC</a:t>
            </a:r>
            <a:r>
              <a:rPr lang="zh-CN" altLang="en-US" dirty="0">
                <a:latin typeface="Times New Roman" panose="02020603050405020304" pitchFamily="18" charset="0"/>
                <a:cs typeface="Times New Roman" panose="02020603050405020304" pitchFamily="18" charset="0"/>
              </a:rPr>
              <a:t>电池的峰值</a:t>
            </a:r>
            <a:r>
              <a:rPr lang="en-US" altLang="zh-CN" dirty="0">
                <a:latin typeface="Times New Roman" panose="02020603050405020304" pitchFamily="18" charset="0"/>
                <a:cs typeface="Times New Roman" panose="02020603050405020304" pitchFamily="18" charset="0"/>
              </a:rPr>
              <a:t>TR</a:t>
            </a:r>
            <a:r>
              <a:rPr lang="zh-CN" altLang="en-US" dirty="0">
                <a:latin typeface="Times New Roman" panose="02020603050405020304" pitchFamily="18" charset="0"/>
                <a:cs typeface="Times New Roman" panose="02020603050405020304" pitchFamily="18" charset="0"/>
              </a:rPr>
              <a:t>温度达到</a:t>
            </a:r>
            <a:r>
              <a:rPr lang="en-US" altLang="zh-CN" dirty="0">
                <a:latin typeface="Times New Roman" panose="02020603050405020304" pitchFamily="18" charset="0"/>
                <a:cs typeface="Times New Roman" panose="02020603050405020304" pitchFamily="18" charset="0"/>
              </a:rPr>
              <a:t>432</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75%</a:t>
            </a:r>
            <a:r>
              <a:rPr lang="zh-CN" altLang="en-US" dirty="0">
                <a:latin typeface="Times New Roman" panose="02020603050405020304" pitchFamily="18" charset="0"/>
                <a:cs typeface="Times New Roman" panose="02020603050405020304" pitchFamily="18" charset="0"/>
              </a:rPr>
              <a:t>和</a:t>
            </a:r>
            <a:r>
              <a:rPr lang="en-US" altLang="zh-CN" dirty="0">
                <a:latin typeface="Times New Roman" panose="02020603050405020304" pitchFamily="18" charset="0"/>
                <a:cs typeface="Times New Roman" panose="02020603050405020304" pitchFamily="18" charset="0"/>
              </a:rPr>
              <a:t>100% SOC </a:t>
            </a:r>
            <a:r>
              <a:rPr lang="zh-CN" altLang="en-US" dirty="0">
                <a:latin typeface="Times New Roman" panose="02020603050405020304" pitchFamily="18" charset="0"/>
                <a:cs typeface="Times New Roman" panose="02020603050405020304" pitchFamily="18" charset="0"/>
              </a:rPr>
              <a:t>电池表现出更剧烈的热行为，例如飞溅和爆炸。值得注意的是，</a:t>
            </a:r>
            <a:r>
              <a:rPr lang="en-US" altLang="zh-CN" dirty="0">
                <a:latin typeface="Times New Roman" panose="02020603050405020304" pitchFamily="18" charset="0"/>
                <a:cs typeface="Times New Roman" panose="02020603050405020304" pitchFamily="18" charset="0"/>
              </a:rPr>
              <a:t>0% SOC </a:t>
            </a:r>
            <a:r>
              <a:rPr lang="zh-CN" altLang="en-US" dirty="0">
                <a:latin typeface="Times New Roman" panose="02020603050405020304" pitchFamily="18" charset="0"/>
                <a:cs typeface="Times New Roman" panose="02020603050405020304" pitchFamily="18" charset="0"/>
              </a:rPr>
              <a:t>电池仍然表现出 </a:t>
            </a:r>
            <a:r>
              <a:rPr lang="en-US" altLang="zh-CN" dirty="0">
                <a:latin typeface="Times New Roman" panose="02020603050405020304" pitchFamily="18" charset="0"/>
                <a:cs typeface="Times New Roman" panose="02020603050405020304" pitchFamily="18" charset="0"/>
              </a:rPr>
              <a:t>TR</a:t>
            </a:r>
            <a:r>
              <a:rPr lang="zh-CN" altLang="en-US" dirty="0">
                <a:latin typeface="Times New Roman" panose="02020603050405020304" pitchFamily="18" charset="0"/>
                <a:cs typeface="Times New Roman" panose="02020603050405020304" pitchFamily="18" charset="0"/>
              </a:rPr>
              <a:t>，这表明即使完全放电的 </a:t>
            </a:r>
            <a:r>
              <a:rPr lang="en-US" altLang="zh-CN" dirty="0">
                <a:latin typeface="Times New Roman" panose="02020603050405020304" pitchFamily="18" charset="0"/>
                <a:cs typeface="Times New Roman" panose="02020603050405020304" pitchFamily="18" charset="0"/>
              </a:rPr>
              <a:t>SIB </a:t>
            </a:r>
            <a:r>
              <a:rPr lang="zh-CN" altLang="en-US" dirty="0">
                <a:latin typeface="Times New Roman" panose="02020603050405020304" pitchFamily="18" charset="0"/>
                <a:cs typeface="Times New Roman" panose="02020603050405020304" pitchFamily="18" charset="0"/>
              </a:rPr>
              <a:t>电池也会带来热风险。</a:t>
            </a:r>
          </a:p>
          <a:p>
            <a:pPr algn="just">
              <a:lnSpc>
                <a:spcPct val="150000"/>
              </a:lnSpc>
            </a:pP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2</a:t>
            </a:r>
            <a:r>
              <a:rPr lang="zh-CN" altLang="en-US" dirty="0">
                <a:latin typeface="Times New Roman" panose="02020603050405020304" pitchFamily="18" charset="0"/>
                <a:cs typeface="Times New Roman" panose="02020603050405020304" pitchFamily="18" charset="0"/>
              </a:rPr>
              <a:t>）确定了</a:t>
            </a:r>
            <a:r>
              <a:rPr lang="en-US" altLang="zh-CN" dirty="0">
                <a:latin typeface="Times New Roman" panose="02020603050405020304" pitchFamily="18" charset="0"/>
                <a:cs typeface="Times New Roman" panose="02020603050405020304" pitchFamily="18" charset="0"/>
              </a:rPr>
              <a:t>SIB TR</a:t>
            </a:r>
            <a:r>
              <a:rPr lang="zh-CN" altLang="en-US" dirty="0">
                <a:latin typeface="Times New Roman" panose="02020603050405020304" pitchFamily="18" charset="0"/>
                <a:cs typeface="Times New Roman" panose="02020603050405020304" pitchFamily="18" charset="0"/>
              </a:rPr>
              <a:t>的临界抑制温度</a:t>
            </a:r>
            <a:r>
              <a:rPr lang="en-US" altLang="zh-CN" dirty="0">
                <a:latin typeface="Times New Roman" panose="02020603050405020304" pitchFamily="18" charset="0"/>
                <a:cs typeface="Times New Roman" panose="02020603050405020304" pitchFamily="18" charset="0"/>
              </a:rPr>
              <a:t>Tc</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Tc </a:t>
            </a:r>
            <a:r>
              <a:rPr lang="zh-CN" altLang="en-US" dirty="0">
                <a:latin typeface="Times New Roman" panose="02020603050405020304" pitchFamily="18" charset="0"/>
                <a:cs typeface="Times New Roman" panose="02020603050405020304" pitchFamily="18" charset="0"/>
              </a:rPr>
              <a:t>从 </a:t>
            </a:r>
            <a:r>
              <a:rPr lang="en-US" altLang="zh-CN" dirty="0">
                <a:latin typeface="Times New Roman" panose="02020603050405020304" pitchFamily="18" charset="0"/>
                <a:cs typeface="Times New Roman" panose="02020603050405020304" pitchFamily="18" charset="0"/>
              </a:rPr>
              <a:t>0% SOC </a:t>
            </a:r>
            <a:r>
              <a:rPr lang="zh-CN" altLang="en-US" dirty="0">
                <a:latin typeface="Times New Roman" panose="02020603050405020304" pitchFamily="18" charset="0"/>
                <a:cs typeface="Times New Roman" panose="02020603050405020304" pitchFamily="18" charset="0"/>
              </a:rPr>
              <a:t>时的 </a:t>
            </a:r>
            <a:r>
              <a:rPr lang="en-US" altLang="zh-CN" dirty="0">
                <a:latin typeface="Times New Roman" panose="02020603050405020304" pitchFamily="18" charset="0"/>
                <a:cs typeface="Times New Roman" panose="02020603050405020304" pitchFamily="18" charset="0"/>
              </a:rPr>
              <a:t>182.5 ± 0.88 ℃ </a:t>
            </a:r>
            <a:r>
              <a:rPr lang="zh-CN" altLang="en-US" dirty="0">
                <a:latin typeface="Times New Roman" panose="02020603050405020304" pitchFamily="18" charset="0"/>
                <a:cs typeface="Times New Roman" panose="02020603050405020304" pitchFamily="18" charset="0"/>
              </a:rPr>
              <a:t>降至 </a:t>
            </a:r>
            <a:r>
              <a:rPr lang="en-US" altLang="zh-CN" dirty="0">
                <a:latin typeface="Times New Roman" panose="02020603050405020304" pitchFamily="18" charset="0"/>
                <a:cs typeface="Times New Roman" panose="02020603050405020304" pitchFamily="18" charset="0"/>
              </a:rPr>
              <a:t>100% SOC </a:t>
            </a:r>
            <a:r>
              <a:rPr lang="zh-CN" altLang="en-US" dirty="0">
                <a:latin typeface="Times New Roman" panose="02020603050405020304" pitchFamily="18" charset="0"/>
                <a:cs typeface="Times New Roman" panose="02020603050405020304" pitchFamily="18" charset="0"/>
              </a:rPr>
              <a:t>时的 </a:t>
            </a:r>
            <a:r>
              <a:rPr lang="en-US" altLang="zh-CN" dirty="0">
                <a:latin typeface="Times New Roman" panose="02020603050405020304" pitchFamily="18" charset="0"/>
                <a:cs typeface="Times New Roman" panose="02020603050405020304" pitchFamily="18" charset="0"/>
              </a:rPr>
              <a:t>155.4 ± 1.2 ℃</a:t>
            </a:r>
            <a:r>
              <a:rPr lang="zh-CN" altLang="en-US" dirty="0">
                <a:latin typeface="Times New Roman" panose="02020603050405020304" pitchFamily="18" charset="0"/>
                <a:cs typeface="Times New Roman" panose="02020603050405020304" pitchFamily="18" charset="0"/>
              </a:rPr>
              <a:t>。与</a:t>
            </a:r>
            <a:r>
              <a:rPr lang="en-US" altLang="zh-CN" dirty="0">
                <a:latin typeface="Times New Roman" panose="02020603050405020304" pitchFamily="18" charset="0"/>
                <a:cs typeface="Times New Roman" panose="02020603050405020304" pitchFamily="18" charset="0"/>
              </a:rPr>
              <a:t>LIB</a:t>
            </a:r>
            <a:r>
              <a:rPr lang="zh-CN" altLang="en-US" dirty="0">
                <a:latin typeface="Times New Roman" panose="02020603050405020304" pitchFamily="18" charset="0"/>
                <a:cs typeface="Times New Roman" panose="02020603050405020304" pitchFamily="18" charset="0"/>
              </a:rPr>
              <a:t>相比，</a:t>
            </a:r>
            <a:r>
              <a:rPr lang="en-US" altLang="zh-CN" dirty="0">
                <a:latin typeface="Times New Roman" panose="02020603050405020304" pitchFamily="18" charset="0"/>
                <a:cs typeface="Times New Roman" panose="02020603050405020304" pitchFamily="18" charset="0"/>
              </a:rPr>
              <a:t>SIB</a:t>
            </a:r>
            <a:r>
              <a:rPr lang="zh-CN" altLang="en-US" dirty="0">
                <a:latin typeface="Times New Roman" panose="02020603050405020304" pitchFamily="18" charset="0"/>
                <a:cs typeface="Times New Roman" panose="02020603050405020304" pitchFamily="18" charset="0"/>
              </a:rPr>
              <a:t>细胞的</a:t>
            </a:r>
            <a:r>
              <a:rPr lang="en-US" altLang="zh-CN" dirty="0">
                <a:latin typeface="Times New Roman" panose="02020603050405020304" pitchFamily="18" charset="0"/>
                <a:cs typeface="Times New Roman" panose="02020603050405020304" pitchFamily="18" charset="0"/>
              </a:rPr>
              <a:t>Tc</a:t>
            </a:r>
            <a:r>
              <a:rPr lang="zh-CN" altLang="en-US" dirty="0">
                <a:latin typeface="Times New Roman" panose="02020603050405020304" pitchFamily="18" charset="0"/>
                <a:cs typeface="Times New Roman" panose="02020603050405020304" pitchFamily="18" charset="0"/>
              </a:rPr>
              <a:t>低近</a:t>
            </a:r>
            <a:r>
              <a:rPr lang="en-US" altLang="zh-CN" dirty="0">
                <a:latin typeface="Times New Roman" panose="02020603050405020304" pitchFamily="18" charset="0"/>
                <a:cs typeface="Times New Roman" panose="02020603050405020304" pitchFamily="18" charset="0"/>
              </a:rPr>
              <a:t>20℃</a:t>
            </a:r>
            <a:r>
              <a:rPr lang="zh-CN" altLang="en-US" dirty="0">
                <a:latin typeface="Times New Roman" panose="02020603050405020304" pitchFamily="18" charset="0"/>
                <a:cs typeface="Times New Roman" panose="02020603050405020304" pitchFamily="18" charset="0"/>
              </a:rPr>
              <a:t>。当</a:t>
            </a:r>
            <a:r>
              <a:rPr lang="en-US" altLang="zh-CN" dirty="0">
                <a:latin typeface="Times New Roman" panose="02020603050405020304" pitchFamily="18" charset="0"/>
                <a:cs typeface="Times New Roman" panose="02020603050405020304" pitchFamily="18" charset="0"/>
              </a:rPr>
              <a:t>WM</a:t>
            </a:r>
            <a:r>
              <a:rPr lang="zh-CN" altLang="en-US" dirty="0">
                <a:latin typeface="Times New Roman" panose="02020603050405020304" pitchFamily="18" charset="0"/>
                <a:cs typeface="Times New Roman" panose="02020603050405020304" pitchFamily="18" charset="0"/>
              </a:rPr>
              <a:t>应用温度高于</a:t>
            </a:r>
            <a:r>
              <a:rPr lang="en-US" altLang="zh-CN" dirty="0">
                <a:latin typeface="Times New Roman" panose="02020603050405020304" pitchFamily="18" charset="0"/>
                <a:cs typeface="Times New Roman" panose="02020603050405020304" pitchFamily="18" charset="0"/>
              </a:rPr>
              <a:t>Tc</a:t>
            </a:r>
            <a:r>
              <a:rPr lang="zh-CN" altLang="en-US" dirty="0">
                <a:latin typeface="Times New Roman" panose="02020603050405020304" pitchFamily="18" charset="0"/>
                <a:cs typeface="Times New Roman" panose="02020603050405020304" pitchFamily="18" charset="0"/>
              </a:rPr>
              <a:t>时，</a:t>
            </a:r>
            <a:r>
              <a:rPr lang="en-US" altLang="zh-CN" dirty="0">
                <a:latin typeface="Times New Roman" panose="02020603050405020304" pitchFamily="18" charset="0"/>
                <a:cs typeface="Times New Roman" panose="02020603050405020304" pitchFamily="18" charset="0"/>
              </a:rPr>
              <a:t>TR</a:t>
            </a:r>
            <a:r>
              <a:rPr lang="zh-CN" altLang="en-US" dirty="0">
                <a:latin typeface="Times New Roman" panose="02020603050405020304" pitchFamily="18" charset="0"/>
                <a:cs typeface="Times New Roman" panose="02020603050405020304" pitchFamily="18" charset="0"/>
              </a:rPr>
              <a:t>不能被抑制。然而，电池的峰值温度降低了约</a:t>
            </a:r>
            <a:r>
              <a:rPr lang="en-US" altLang="zh-CN" dirty="0">
                <a:latin typeface="Times New Roman" panose="02020603050405020304" pitchFamily="18" charset="0"/>
                <a:cs typeface="Times New Roman" panose="02020603050405020304" pitchFamily="18" charset="0"/>
              </a:rPr>
              <a:t>40%</a:t>
            </a:r>
            <a:r>
              <a:rPr lang="zh-CN" altLang="en-US" dirty="0">
                <a:latin typeface="Times New Roman" panose="02020603050405020304" pitchFamily="18" charset="0"/>
                <a:cs typeface="Times New Roman" panose="02020603050405020304" pitchFamily="18" charset="0"/>
              </a:rPr>
              <a:t>。</a:t>
            </a:r>
          </a:p>
          <a:p>
            <a:pPr algn="just">
              <a:lnSpc>
                <a:spcPct val="150000"/>
              </a:lnSpc>
            </a:pP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3</a:t>
            </a:r>
            <a:r>
              <a:rPr lang="zh-CN" altLang="en-US" dirty="0">
                <a:latin typeface="Times New Roman" panose="02020603050405020304" pitchFamily="18" charset="0"/>
                <a:cs typeface="Times New Roman" panose="02020603050405020304" pitchFamily="18" charset="0"/>
              </a:rPr>
              <a:t>）通过比较不同充电状态下有水雾和没有水雾的温度变化，我们发现激活后冷却效率迅速上升并接近 </a:t>
            </a:r>
            <a:r>
              <a:rPr lang="en-US" altLang="zh-CN" dirty="0">
                <a:latin typeface="Times New Roman" panose="02020603050405020304" pitchFamily="18" charset="0"/>
                <a:cs typeface="Times New Roman" panose="02020603050405020304" pitchFamily="18" charset="0"/>
              </a:rPr>
              <a:t>100%</a:t>
            </a:r>
            <a:r>
              <a:rPr lang="zh-CN" altLang="en-US" dirty="0">
                <a:latin typeface="Times New Roman" panose="02020603050405020304" pitchFamily="18" charset="0"/>
                <a:cs typeface="Times New Roman" panose="02020603050405020304" pitchFamily="18" charset="0"/>
              </a:rPr>
              <a:t>，因为水滴在热外壳上蒸发并通过潜热带走热量。随着外壳温度降低并稳定，蒸发贡献减弱，效率稳定在 </a:t>
            </a:r>
            <a:r>
              <a:rPr lang="en-US" altLang="zh-CN" dirty="0">
                <a:latin typeface="Times New Roman" panose="02020603050405020304" pitchFamily="18" charset="0"/>
                <a:cs typeface="Times New Roman" panose="02020603050405020304" pitchFamily="18" charset="0"/>
              </a:rPr>
              <a:t>0%–50% </a:t>
            </a:r>
            <a:r>
              <a:rPr lang="zh-CN" altLang="en-US" dirty="0">
                <a:latin typeface="Times New Roman" panose="02020603050405020304" pitchFamily="18" charset="0"/>
                <a:cs typeface="Times New Roman" panose="02020603050405020304" pitchFamily="18" charset="0"/>
              </a:rPr>
              <a:t>范围内，而电池保持热稳定。</a:t>
            </a:r>
            <a:endParaRPr lang="en-US" altLang="zh-CN" dirty="0">
              <a:latin typeface="Times New Roman" panose="02020603050405020304" pitchFamily="18" charset="0"/>
              <a:cs typeface="Times New Roman" panose="02020603050405020304" pitchFamily="18" charset="0"/>
            </a:endParaRPr>
          </a:p>
          <a:p>
            <a:pPr algn="just">
              <a:lnSpc>
                <a:spcPct val="150000"/>
              </a:lnSpc>
            </a:pP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4</a:t>
            </a:r>
            <a:r>
              <a:rPr lang="zh-CN" altLang="en-US" dirty="0">
                <a:latin typeface="Times New Roman" panose="02020603050405020304" pitchFamily="18" charset="0"/>
                <a:cs typeface="Times New Roman" panose="02020603050405020304" pitchFamily="18" charset="0"/>
              </a:rPr>
              <a:t>）如果外部热滥用持续存在，</a:t>
            </a:r>
            <a:r>
              <a:rPr lang="en-US" altLang="zh-CN" dirty="0">
                <a:latin typeface="Times New Roman" panose="02020603050405020304" pitchFamily="18" charset="0"/>
                <a:cs typeface="Times New Roman" panose="02020603050405020304" pitchFamily="18" charset="0"/>
              </a:rPr>
              <a:t>TR </a:t>
            </a:r>
            <a:r>
              <a:rPr lang="zh-CN" altLang="en-US" dirty="0">
                <a:latin typeface="Times New Roman" panose="02020603050405020304" pitchFamily="18" charset="0"/>
                <a:cs typeface="Times New Roman" panose="02020603050405020304" pitchFamily="18" charset="0"/>
              </a:rPr>
              <a:t>的危险可能仍然存在。对于低</a:t>
            </a:r>
            <a:r>
              <a:rPr lang="en-US" altLang="zh-CN" dirty="0">
                <a:latin typeface="Times New Roman" panose="02020603050405020304" pitchFamily="18" charset="0"/>
                <a:cs typeface="Times New Roman" panose="02020603050405020304" pitchFamily="18" charset="0"/>
              </a:rPr>
              <a:t>SOC</a:t>
            </a:r>
            <a:r>
              <a:rPr lang="zh-CN" altLang="en-US" dirty="0">
                <a:latin typeface="Times New Roman" panose="02020603050405020304" pitchFamily="18" charset="0"/>
                <a:cs typeface="Times New Roman" panose="02020603050405020304" pitchFamily="18" charset="0"/>
              </a:rPr>
              <a:t>电池（</a:t>
            </a:r>
            <a:r>
              <a:rPr lang="en-US" altLang="zh-CN" dirty="0">
                <a:latin typeface="Times New Roman" panose="02020603050405020304" pitchFamily="18" charset="0"/>
                <a:cs typeface="Times New Roman" panose="02020603050405020304" pitchFamily="18" charset="0"/>
              </a:rPr>
              <a:t>0%</a:t>
            </a:r>
            <a:r>
              <a:rPr lang="zh-CN" altLang="en-US" dirty="0">
                <a:latin typeface="Times New Roman" panose="02020603050405020304" pitchFamily="18" charset="0"/>
                <a:cs typeface="Times New Roman" panose="02020603050405020304" pitchFamily="18" charset="0"/>
              </a:rPr>
              <a:t>和</a:t>
            </a:r>
            <a:r>
              <a:rPr lang="en-US" altLang="zh-CN" dirty="0">
                <a:latin typeface="Times New Roman" panose="02020603050405020304" pitchFamily="18" charset="0"/>
                <a:cs typeface="Times New Roman" panose="02020603050405020304" pitchFamily="18" charset="0"/>
              </a:rPr>
              <a:t>25%</a:t>
            </a:r>
            <a:r>
              <a:rPr lang="zh-CN" altLang="en-US" dirty="0">
                <a:latin typeface="Times New Roman" panose="02020603050405020304" pitchFamily="18" charset="0"/>
                <a:cs typeface="Times New Roman" panose="02020603050405020304" pitchFamily="18" charset="0"/>
              </a:rPr>
              <a:t>），消除了</a:t>
            </a:r>
            <a:r>
              <a:rPr lang="en-US" altLang="zh-CN" dirty="0">
                <a:latin typeface="Times New Roman" panose="02020603050405020304" pitchFamily="18" charset="0"/>
                <a:cs typeface="Times New Roman" panose="02020603050405020304" pitchFamily="18" charset="0"/>
              </a:rPr>
              <a:t>TR</a:t>
            </a:r>
            <a:r>
              <a:rPr lang="zh-CN" altLang="en-US" dirty="0">
                <a:latin typeface="Times New Roman" panose="02020603050405020304" pitchFamily="18" charset="0"/>
                <a:cs typeface="Times New Roman" panose="02020603050405020304" pitchFamily="18" charset="0"/>
              </a:rPr>
              <a:t>的风险。相比之下，中高 荷电状态钠离子电池 </a:t>
            </a:r>
            <a:r>
              <a:rPr lang="en-US" altLang="zh-CN" dirty="0">
                <a:latin typeface="Times New Roman" panose="02020603050405020304" pitchFamily="18" charset="0"/>
                <a:cs typeface="Times New Roman" panose="02020603050405020304" pitchFamily="18" charset="0"/>
              </a:rPr>
              <a:t>(50%–100%) </a:t>
            </a:r>
            <a:r>
              <a:rPr lang="zh-CN" altLang="en-US" dirty="0">
                <a:latin typeface="Times New Roman" panose="02020603050405020304" pitchFamily="18" charset="0"/>
                <a:cs typeface="Times New Roman" panose="02020603050405020304" pitchFamily="18" charset="0"/>
              </a:rPr>
              <a:t>在 </a:t>
            </a:r>
            <a:r>
              <a:rPr lang="en-US" altLang="zh-CN" dirty="0">
                <a:latin typeface="Times New Roman" panose="02020603050405020304" pitchFamily="18" charset="0"/>
                <a:cs typeface="Times New Roman" panose="02020603050405020304" pitchFamily="18" charset="0"/>
              </a:rPr>
              <a:t>WM </a:t>
            </a:r>
            <a:r>
              <a:rPr lang="zh-CN" altLang="en-US" dirty="0">
                <a:latin typeface="Times New Roman" panose="02020603050405020304" pitchFamily="18" charset="0"/>
                <a:cs typeface="Times New Roman" panose="02020603050405020304" pitchFamily="18" charset="0"/>
              </a:rPr>
              <a:t>作用完成后重新初始化其蓄热，</a:t>
            </a:r>
            <a:r>
              <a:rPr lang="en-US" altLang="zh-CN" dirty="0">
                <a:latin typeface="Times New Roman" panose="02020603050405020304" pitchFamily="18" charset="0"/>
                <a:cs typeface="Times New Roman" panose="02020603050405020304" pitchFamily="18" charset="0"/>
              </a:rPr>
              <a:t>TR </a:t>
            </a:r>
            <a:r>
              <a:rPr lang="zh-CN" altLang="en-US" dirty="0">
                <a:latin typeface="Times New Roman" panose="02020603050405020304" pitchFamily="18" charset="0"/>
                <a:cs typeface="Times New Roman" panose="02020603050405020304" pitchFamily="18" charset="0"/>
              </a:rPr>
              <a:t>延迟大约 </a:t>
            </a:r>
            <a:r>
              <a:rPr lang="en-US" altLang="zh-CN" dirty="0">
                <a:latin typeface="Times New Roman" panose="02020603050405020304" pitchFamily="18" charset="0"/>
                <a:cs typeface="Times New Roman" panose="02020603050405020304" pitchFamily="18" charset="0"/>
              </a:rPr>
              <a:t>6 </a:t>
            </a:r>
            <a:r>
              <a:rPr lang="zh-CN" altLang="en-US" dirty="0">
                <a:latin typeface="Times New Roman" panose="02020603050405020304" pitchFamily="18" charset="0"/>
                <a:cs typeface="Times New Roman" panose="02020603050405020304" pitchFamily="18" charset="0"/>
              </a:rPr>
              <a:t>到 </a:t>
            </a:r>
            <a:r>
              <a:rPr lang="en-US" altLang="zh-CN" dirty="0">
                <a:latin typeface="Times New Roman" panose="02020603050405020304" pitchFamily="18" charset="0"/>
                <a:cs typeface="Times New Roman" panose="02020603050405020304" pitchFamily="18" charset="0"/>
              </a:rPr>
              <a:t>9 </a:t>
            </a:r>
            <a:r>
              <a:rPr lang="zh-CN" altLang="en-US" dirty="0">
                <a:latin typeface="Times New Roman" panose="02020603050405020304" pitchFamily="18" charset="0"/>
                <a:cs typeface="Times New Roman" panose="02020603050405020304" pitchFamily="18" charset="0"/>
              </a:rPr>
              <a:t>分钟。</a:t>
            </a:r>
          </a:p>
        </p:txBody>
      </p:sp>
    </p:spTree>
    <p:extLst>
      <p:ext uri="{BB962C8B-B14F-4D97-AF65-F5344CB8AC3E}">
        <p14:creationId xmlns:p14="http://schemas.microsoft.com/office/powerpoint/2010/main" val="3243976938"/>
      </p:ext>
    </p:extLst>
  </p:cSld>
  <p:clrMapOvr>
    <a:masterClrMapping/>
  </p:clrMapOvr>
  <p:transition spd="med" advTm="39168">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C1E2F3E5-D0B0-4BBB-A6E5-9387ED76B626}"/>
              </a:ext>
            </a:extLst>
          </p:cNvPr>
          <p:cNvPicPr>
            <a:picLocks noChangeAspect="1"/>
          </p:cNvPicPr>
          <p:nvPr/>
        </p:nvPicPr>
        <p:blipFill rotWithShape="1">
          <a:blip r:embed="rId3"/>
          <a:srcRect l="2055" t="10563" r="2378"/>
          <a:stretch/>
        </p:blipFill>
        <p:spPr>
          <a:xfrm>
            <a:off x="2549945" y="1294735"/>
            <a:ext cx="7402452" cy="2865934"/>
          </a:xfrm>
          <a:prstGeom prst="rect">
            <a:avLst/>
          </a:prstGeom>
        </p:spPr>
      </p:pic>
      <p:pic>
        <p:nvPicPr>
          <p:cNvPr id="6" name="图片 5" descr="ustcblue">
            <a:extLst>
              <a:ext uri="{FF2B5EF4-FFF2-40B4-BE49-F238E27FC236}">
                <a16:creationId xmlns:a16="http://schemas.microsoft.com/office/drawing/2014/main" id="{D6ABCD4D-EEFC-4141-9823-BD36F14B27BB}"/>
              </a:ext>
            </a:extLst>
          </p:cNvPr>
          <p:cNvPicPr>
            <a:picLocks noChangeAspect="1"/>
          </p:cNvPicPr>
          <p:nvPr/>
        </p:nvPicPr>
        <p:blipFill>
          <a:blip r:embed="rId4"/>
          <a:stretch>
            <a:fillRect/>
          </a:stretch>
        </p:blipFill>
        <p:spPr>
          <a:xfrm>
            <a:off x="8797458" y="176132"/>
            <a:ext cx="674607" cy="693691"/>
          </a:xfrm>
          <a:prstGeom prst="rect">
            <a:avLst/>
          </a:prstGeom>
        </p:spPr>
      </p:pic>
      <p:pic>
        <p:nvPicPr>
          <p:cNvPr id="20" name="图片 19" descr="ustcnameblue">
            <a:extLst>
              <a:ext uri="{FF2B5EF4-FFF2-40B4-BE49-F238E27FC236}">
                <a16:creationId xmlns:a16="http://schemas.microsoft.com/office/drawing/2014/main" id="{4C6CFC33-33C5-43C9-A988-0673A8FEB5C7}"/>
              </a:ext>
            </a:extLst>
          </p:cNvPr>
          <p:cNvPicPr>
            <a:picLocks noChangeAspect="1"/>
          </p:cNvPicPr>
          <p:nvPr/>
        </p:nvPicPr>
        <p:blipFill>
          <a:blip r:embed="rId5"/>
          <a:stretch>
            <a:fillRect/>
          </a:stretch>
        </p:blipFill>
        <p:spPr>
          <a:xfrm>
            <a:off x="9584303" y="351815"/>
            <a:ext cx="2424726" cy="363893"/>
          </a:xfrm>
          <a:prstGeom prst="rect">
            <a:avLst/>
          </a:prstGeom>
        </p:spPr>
      </p:pic>
      <p:cxnSp>
        <p:nvCxnSpPr>
          <p:cNvPr id="5" name="直接连接符 4">
            <a:extLst>
              <a:ext uri="{FF2B5EF4-FFF2-40B4-BE49-F238E27FC236}">
                <a16:creationId xmlns:a16="http://schemas.microsoft.com/office/drawing/2014/main" id="{4DBB7901-591B-47A8-A14A-2094D9A77805}"/>
              </a:ext>
            </a:extLst>
          </p:cNvPr>
          <p:cNvCxnSpPr/>
          <p:nvPr/>
        </p:nvCxnSpPr>
        <p:spPr bwMode="auto">
          <a:xfrm>
            <a:off x="0" y="953569"/>
            <a:ext cx="12192000" cy="0"/>
          </a:xfrm>
          <a:prstGeom prst="line">
            <a:avLst/>
          </a:prstGeom>
          <a:gradFill rotWithShape="1">
            <a:gsLst>
              <a:gs pos="0">
                <a:schemeClr val="accent1"/>
              </a:gs>
              <a:gs pos="50000">
                <a:schemeClr val="bg1"/>
              </a:gs>
              <a:gs pos="100000">
                <a:schemeClr val="accent1"/>
              </a:gs>
            </a:gsLst>
            <a:lin ang="5400000" scaled="1"/>
          </a:gradFill>
          <a:ln w="31750" cap="flat" cmpd="sng" algn="ctr">
            <a:solidFill>
              <a:srgbClr val="004D94"/>
            </a:solidFill>
            <a:prstDash val="solid"/>
            <a:round/>
            <a:headEnd type="none" w="med" len="med"/>
            <a:tailEnd type="none" w="med" len="med"/>
          </a:ln>
          <a:effectLst>
            <a:prstShdw prst="shdw11">
              <a:schemeClr val="bg2">
                <a:alpha val="50000"/>
              </a:schemeClr>
            </a:prstShdw>
          </a:effectLst>
        </p:spPr>
      </p:cxnSp>
      <p:sp>
        <p:nvSpPr>
          <p:cNvPr id="8" name="矩形 7">
            <a:extLst>
              <a:ext uri="{FF2B5EF4-FFF2-40B4-BE49-F238E27FC236}">
                <a16:creationId xmlns:a16="http://schemas.microsoft.com/office/drawing/2014/main" id="{F1B2B3EB-3DD3-47FC-BE8D-666FB8D1D1AC}"/>
              </a:ext>
            </a:extLst>
          </p:cNvPr>
          <p:cNvSpPr/>
          <p:nvPr/>
        </p:nvSpPr>
        <p:spPr bwMode="auto">
          <a:xfrm>
            <a:off x="116268" y="105801"/>
            <a:ext cx="8568952" cy="769441"/>
          </a:xfrm>
          <a:prstGeom prst="rect">
            <a:avLst/>
          </a:prstGeom>
          <a:solidFill>
            <a:srgbClr val="004D94"/>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spAutoFit/>
          </a:bodyPr>
          <a:lstStyle/>
          <a:p>
            <a:pPr marL="0" marR="0" indent="0" algn="l" defTabSz="914400" rtl="0" eaLnBrk="1" fontAlgn="base" latinLnBrk="0" hangingPunct="1">
              <a:lnSpc>
                <a:spcPct val="100000"/>
              </a:lnSpc>
              <a:spcBef>
                <a:spcPct val="0"/>
              </a:spcBef>
              <a:spcAft>
                <a:spcPct val="0"/>
              </a:spcAft>
              <a:buClrTx/>
              <a:buSzTx/>
              <a:buFontTx/>
              <a:buNone/>
            </a:pPr>
            <a:r>
              <a:rPr lang="zh-CN" altLang="en-US" sz="4400" dirty="0">
                <a:solidFill>
                  <a:schemeClr val="bg1"/>
                </a:solidFill>
                <a:latin typeface="微软雅黑" panose="020B0503020204020204" pitchFamily="34" charset="-122"/>
                <a:ea typeface="微软雅黑" panose="020B0503020204020204" pitchFamily="34" charset="-122"/>
              </a:rPr>
              <a:t>团队介绍</a:t>
            </a:r>
            <a:endParaRPr kumimoji="0" lang="zh-CN" altLang="en-US" sz="44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p:txBody>
      </p:sp>
      <p:sp>
        <p:nvSpPr>
          <p:cNvPr id="9" name="灯片编号占位符 10">
            <a:extLst>
              <a:ext uri="{FF2B5EF4-FFF2-40B4-BE49-F238E27FC236}">
                <a16:creationId xmlns:a16="http://schemas.microsoft.com/office/drawing/2014/main" id="{B5E9D40B-6082-4528-85A7-5D6D2E43F44A}"/>
              </a:ext>
            </a:extLst>
          </p:cNvPr>
          <p:cNvSpPr>
            <a:spLocks noGrp="1"/>
          </p:cNvSpPr>
          <p:nvPr>
            <p:ph type="sldNum" sz="quarter" idx="12"/>
          </p:nvPr>
        </p:nvSpPr>
        <p:spPr>
          <a:xfrm>
            <a:off x="9311211" y="6507628"/>
            <a:ext cx="2844800" cy="476250"/>
          </a:xfrm>
        </p:spPr>
        <p:txBody>
          <a:bodyPr/>
          <a:lstStyle/>
          <a:p>
            <a:fld id="{FC7FC69B-AEE6-46BE-877D-BA9E44FDA740}" type="slidenum">
              <a:rPr lang="zh-CN" altLang="en-US" smtClean="0"/>
              <a:t>26</a:t>
            </a:fld>
            <a:endParaRPr lang="zh-CN" altLang="en-US" dirty="0"/>
          </a:p>
        </p:txBody>
      </p:sp>
      <p:sp>
        <p:nvSpPr>
          <p:cNvPr id="10" name="文本框 9">
            <a:extLst>
              <a:ext uri="{FF2B5EF4-FFF2-40B4-BE49-F238E27FC236}">
                <a16:creationId xmlns:a16="http://schemas.microsoft.com/office/drawing/2014/main" id="{641B27BF-E76C-4260-A7DB-9BAF7B05697B}"/>
              </a:ext>
            </a:extLst>
          </p:cNvPr>
          <p:cNvSpPr txBox="1"/>
          <p:nvPr/>
        </p:nvSpPr>
        <p:spPr>
          <a:xfrm>
            <a:off x="1264617" y="4343366"/>
            <a:ext cx="9973108" cy="1631216"/>
          </a:xfrm>
          <a:prstGeom prst="rect">
            <a:avLst/>
          </a:prstGeom>
          <a:noFill/>
        </p:spPr>
        <p:txBody>
          <a:bodyPr wrap="square" rtlCol="0">
            <a:spAutoFit/>
          </a:bodyPr>
          <a:lstStyle/>
          <a:p>
            <a:pPr algn="just"/>
            <a:r>
              <a:rPr lang="zh-CN" altLang="en-US" sz="1600" dirty="0">
                <a:latin typeface="Times New Roman" panose="02020603050405020304" pitchFamily="18" charset="0"/>
                <a:cs typeface="Times New Roman" panose="02020603050405020304" pitchFamily="18" charset="0"/>
              </a:rPr>
              <a:t>作者介绍</a:t>
            </a:r>
            <a:r>
              <a:rPr lang="zh-CN" altLang="en-US" sz="1400" dirty="0">
                <a:latin typeface="Times New Roman" panose="02020603050405020304" pitchFamily="18" charset="0"/>
                <a:cs typeface="Times New Roman" panose="02020603050405020304" pitchFamily="18" charset="0"/>
              </a:rPr>
              <a:t>：</a:t>
            </a:r>
            <a:endParaRPr lang="en-US" altLang="zh-CN" sz="1400" dirty="0">
              <a:latin typeface="Times New Roman" panose="02020603050405020304" pitchFamily="18" charset="0"/>
              <a:cs typeface="Times New Roman" panose="02020603050405020304" pitchFamily="18" charset="0"/>
            </a:endParaRPr>
          </a:p>
          <a:p>
            <a:pPr marL="342900" indent="-342900" algn="just">
              <a:buAutoNum type="arabicPeriod"/>
            </a:pPr>
            <a:r>
              <a:rPr lang="zh-CN" altLang="en-US" sz="1400" dirty="0">
                <a:latin typeface="Times New Roman" panose="02020603050405020304" pitchFamily="18" charset="0"/>
                <a:cs typeface="Times New Roman" panose="02020603050405020304" pitchFamily="18" charset="0"/>
              </a:rPr>
              <a:t>陶瑞卿，中国科学技术大学火灾安全全国重点实验室博士研究生，主要研究方向：电力设施设备消防灭火、新型泡沫灭火剂、细水雾灭火、新能源电池消防灭火。</a:t>
            </a:r>
            <a:r>
              <a:rPr lang="en-US" altLang="zh-CN" sz="1400" dirty="0">
                <a:latin typeface="Times New Roman" panose="02020603050405020304" pitchFamily="18" charset="0"/>
                <a:cs typeface="Times New Roman" panose="02020603050405020304" pitchFamily="18" charset="0"/>
              </a:rPr>
              <a:t>Email</a:t>
            </a:r>
            <a:r>
              <a:rPr lang="zh-CN" altLang="en-US" sz="1400" dirty="0">
                <a:latin typeface="Times New Roman" panose="02020603050405020304" pitchFamily="18" charset="0"/>
                <a:cs typeface="Times New Roman" panose="02020603050405020304" pitchFamily="18" charset="0"/>
              </a:rPr>
              <a:t>：</a:t>
            </a:r>
            <a:r>
              <a:rPr lang="en-US" altLang="zh-CN" sz="1400" dirty="0">
                <a:latin typeface="Times New Roman" panose="02020603050405020304" pitchFamily="18" charset="0"/>
                <a:cs typeface="Times New Roman" panose="02020603050405020304" pitchFamily="18" charset="0"/>
              </a:rPr>
              <a:t>ruiqing077@mail.ustc.edu.cn</a:t>
            </a:r>
          </a:p>
          <a:p>
            <a:pPr marL="342900" indent="-342900" algn="just">
              <a:buFontTx/>
              <a:buAutoNum type="arabicPeriod"/>
            </a:pPr>
            <a:r>
              <a:rPr lang="zh-CN" altLang="en-US" sz="1400" dirty="0">
                <a:latin typeface="Times New Roman" panose="02020603050405020304" pitchFamily="18" charset="0"/>
                <a:cs typeface="Times New Roman" panose="02020603050405020304" pitchFamily="18" charset="0"/>
              </a:rPr>
              <a:t>朱小龙，中国矿业大学安全工程学院副教授，主要研究方向：</a:t>
            </a:r>
            <a:r>
              <a:rPr lang="zh-CN" altLang="en-US" sz="1400" b="0" i="0" dirty="0">
                <a:solidFill>
                  <a:srgbClr val="333333"/>
                </a:solidFill>
                <a:effectLst/>
                <a:latin typeface="Times New Roman" panose="02020603050405020304" pitchFamily="18" charset="0"/>
                <a:cs typeface="Times New Roman" panose="02020603050405020304" pitchFamily="18" charset="0"/>
              </a:rPr>
              <a:t>清洁高效灭火理论与技术、矿井粉尘防治理论与技术、热</a:t>
            </a:r>
            <a:r>
              <a:rPr lang="en-US" altLang="zh-CN" sz="1400" b="0" i="0" dirty="0">
                <a:solidFill>
                  <a:srgbClr val="333333"/>
                </a:solidFill>
                <a:effectLst/>
                <a:latin typeface="Times New Roman" panose="02020603050405020304" pitchFamily="18" charset="0"/>
                <a:cs typeface="Times New Roman" panose="02020603050405020304" pitchFamily="18" charset="0"/>
              </a:rPr>
              <a:t>-</a:t>
            </a:r>
            <a:r>
              <a:rPr lang="zh-CN" altLang="en-US" sz="1400" b="0" i="0" dirty="0">
                <a:solidFill>
                  <a:srgbClr val="333333"/>
                </a:solidFill>
                <a:effectLst/>
                <a:latin typeface="Times New Roman" panose="02020603050405020304" pitchFamily="18" charset="0"/>
                <a:cs typeface="Times New Roman" panose="02020603050405020304" pitchFamily="18" charset="0"/>
              </a:rPr>
              <a:t>流耦合数值模拟理论与方法。</a:t>
            </a:r>
            <a:r>
              <a:rPr lang="en-US" altLang="zh-CN" sz="1400" b="0" i="0" dirty="0">
                <a:solidFill>
                  <a:srgbClr val="333333"/>
                </a:solidFill>
                <a:effectLst/>
                <a:latin typeface="Times New Roman" panose="02020603050405020304" pitchFamily="18" charset="0"/>
                <a:cs typeface="Times New Roman" panose="02020603050405020304" pitchFamily="18" charset="0"/>
              </a:rPr>
              <a:t>Email</a:t>
            </a:r>
            <a:r>
              <a:rPr lang="zh-CN" altLang="en-US" sz="1400" b="0" i="0" dirty="0">
                <a:solidFill>
                  <a:srgbClr val="333333"/>
                </a:solidFill>
                <a:effectLst/>
                <a:latin typeface="Times New Roman" panose="02020603050405020304" pitchFamily="18" charset="0"/>
                <a:cs typeface="Times New Roman" panose="02020603050405020304" pitchFamily="18" charset="0"/>
              </a:rPr>
              <a:t>：</a:t>
            </a:r>
            <a:r>
              <a:rPr lang="en-US" altLang="zh-CN" sz="1400" b="0" i="0" dirty="0">
                <a:solidFill>
                  <a:srgbClr val="333333"/>
                </a:solidFill>
                <a:effectLst/>
                <a:latin typeface="Times New Roman" panose="02020603050405020304" pitchFamily="18" charset="0"/>
                <a:cs typeface="Times New Roman" panose="02020603050405020304" pitchFamily="18" charset="0"/>
              </a:rPr>
              <a:t>cqrczxl@163.com </a:t>
            </a:r>
          </a:p>
          <a:p>
            <a:pPr marL="342900" indent="-342900" algn="just">
              <a:buFontTx/>
              <a:buAutoNum type="arabicPeriod"/>
            </a:pPr>
            <a:r>
              <a:rPr lang="zh-CN" altLang="en-US" sz="1400" dirty="0">
                <a:solidFill>
                  <a:srgbClr val="333333"/>
                </a:solidFill>
                <a:latin typeface="Times New Roman" panose="02020603050405020304" pitchFamily="18" charset="0"/>
                <a:cs typeface="Times New Roman" panose="02020603050405020304" pitchFamily="18" charset="0"/>
              </a:rPr>
              <a:t>王喜世</a:t>
            </a:r>
            <a:r>
              <a:rPr lang="en-US" altLang="zh-CN" sz="1400" dirty="0">
                <a:solidFill>
                  <a:srgbClr val="333333"/>
                </a:solidFill>
                <a:latin typeface="Times New Roman" panose="02020603050405020304" pitchFamily="18" charset="0"/>
                <a:cs typeface="Times New Roman" panose="02020603050405020304" pitchFamily="18" charset="0"/>
              </a:rPr>
              <a:t>(</a:t>
            </a:r>
            <a:r>
              <a:rPr lang="zh-CN" altLang="en-US" sz="1400" dirty="0">
                <a:solidFill>
                  <a:srgbClr val="333333"/>
                </a:solidFill>
                <a:latin typeface="Times New Roman" panose="02020603050405020304" pitchFamily="18" charset="0"/>
                <a:cs typeface="Times New Roman" panose="02020603050405020304" pitchFamily="18" charset="0"/>
              </a:rPr>
              <a:t>通讯作者</a:t>
            </a:r>
            <a:r>
              <a:rPr lang="en-US" altLang="zh-CN" sz="1400" dirty="0">
                <a:solidFill>
                  <a:srgbClr val="333333"/>
                </a:solidFill>
                <a:latin typeface="Times New Roman" panose="02020603050405020304" pitchFamily="18" charset="0"/>
                <a:cs typeface="Times New Roman" panose="02020603050405020304" pitchFamily="18" charset="0"/>
              </a:rPr>
              <a:t>)</a:t>
            </a:r>
            <a:r>
              <a:rPr lang="zh-CN" altLang="en-US" sz="1400" dirty="0">
                <a:solidFill>
                  <a:srgbClr val="333333"/>
                </a:solidFill>
                <a:latin typeface="Times New Roman" panose="02020603050405020304" pitchFamily="18" charset="0"/>
                <a:cs typeface="Times New Roman" panose="02020603050405020304" pitchFamily="18" charset="0"/>
              </a:rPr>
              <a:t>，中国科学技术大学火灾安全全国重点实验室教授，团队研究方向：</a:t>
            </a:r>
            <a:r>
              <a:rPr lang="zh-CN" altLang="en-US" sz="1400" b="0" i="0" dirty="0">
                <a:solidFill>
                  <a:srgbClr val="444444"/>
                </a:solidFill>
                <a:effectLst/>
                <a:latin typeface="Times New Roman" panose="02020603050405020304" pitchFamily="18" charset="0"/>
                <a:cs typeface="Times New Roman" panose="02020603050405020304" pitchFamily="18" charset="0"/>
              </a:rPr>
              <a:t>清洁高效灭火技术原理及应用；清洁高效抑爆技术原理及应用；清洁高效易燃易爆危化品洗消技术原理及应用；激光多参数流场测量方法及应用。</a:t>
            </a:r>
            <a:endParaRPr lang="zh-CN" alt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970019"/>
      </p:ext>
    </p:extLst>
  </p:cSld>
  <p:clrMapOvr>
    <a:masterClrMapping/>
  </p:clrMapOvr>
  <p:transition spd="med" advTm="25064">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txBox="1"/>
          <p:nvPr/>
        </p:nvSpPr>
        <p:spPr>
          <a:xfrm>
            <a:off x="3389950" y="2849769"/>
            <a:ext cx="5403642" cy="1846659"/>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6600" b="1" dirty="0">
                <a:solidFill>
                  <a:srgbClr val="003679"/>
                </a:solidFill>
                <a:latin typeface="微软雅黑" panose="020B0503020204020204" pitchFamily="34" charset="-122"/>
                <a:ea typeface="微软雅黑" panose="020B0503020204020204" pitchFamily="34" charset="-122"/>
                <a:cs typeface="+mn-cs"/>
                <a:sym typeface="+mn-ea"/>
              </a:rPr>
              <a:t>感谢各位老师</a:t>
            </a:r>
            <a:endParaRPr lang="en-US" altLang="zh-CN" sz="6600" b="1" dirty="0">
              <a:solidFill>
                <a:srgbClr val="003679"/>
              </a:solidFill>
              <a:latin typeface="微软雅黑" panose="020B0503020204020204" pitchFamily="34" charset="-122"/>
              <a:ea typeface="微软雅黑" panose="020B0503020204020204" pitchFamily="34" charset="-122"/>
              <a:cs typeface="+mn-cs"/>
              <a:sym typeface="+mn-ea"/>
            </a:endParaRPr>
          </a:p>
          <a:p>
            <a:pPr algn="ctr">
              <a:spcBef>
                <a:spcPts val="1800"/>
              </a:spcBef>
            </a:pPr>
            <a:r>
              <a:rPr lang="zh-CN" altLang="en-US" b="1" dirty="0">
                <a:solidFill>
                  <a:srgbClr val="003679"/>
                </a:solidFill>
                <a:latin typeface="微软雅黑" panose="020B0503020204020204" pitchFamily="34" charset="-122"/>
                <a:ea typeface="微软雅黑" panose="020B0503020204020204" pitchFamily="34" charset="-122"/>
                <a:cs typeface="+mn-cs"/>
                <a:sym typeface="+mn-ea"/>
              </a:rPr>
              <a:t>敬请批评指正</a:t>
            </a:r>
            <a:endParaRPr lang="en-US" altLang="zh-CN" b="1" dirty="0">
              <a:solidFill>
                <a:srgbClr val="003679"/>
              </a:solidFill>
              <a:latin typeface="微软雅黑" panose="020B0503020204020204" pitchFamily="34" charset="-122"/>
              <a:ea typeface="微软雅黑" panose="020B0503020204020204" pitchFamily="34" charset="-122"/>
              <a:cs typeface="+mn-cs"/>
              <a:sym typeface="+mn-ea"/>
            </a:endParaRPr>
          </a:p>
        </p:txBody>
      </p:sp>
      <p:pic>
        <p:nvPicPr>
          <p:cNvPr id="14" name="图片 13"/>
          <p:cNvPicPr>
            <a:picLocks noChangeAspect="1"/>
          </p:cNvPicPr>
          <p:nvPr/>
        </p:nvPicPr>
        <p:blipFill>
          <a:blip r:embed="rId2"/>
          <a:stretch>
            <a:fillRect/>
          </a:stretch>
        </p:blipFill>
        <p:spPr>
          <a:xfrm>
            <a:off x="8653621" y="104002"/>
            <a:ext cx="724690" cy="710028"/>
          </a:xfrm>
          <a:prstGeom prst="rect">
            <a:avLst/>
          </a:prstGeom>
        </p:spPr>
      </p:pic>
      <p:pic>
        <p:nvPicPr>
          <p:cNvPr id="6" name="图片 5" descr="ustcnameblue">
            <a:extLst>
              <a:ext uri="{FF2B5EF4-FFF2-40B4-BE49-F238E27FC236}">
                <a16:creationId xmlns:a16="http://schemas.microsoft.com/office/drawing/2014/main" id="{777ACC23-C9FC-4C9E-A135-BBB53371A036}"/>
              </a:ext>
            </a:extLst>
          </p:cNvPr>
          <p:cNvPicPr>
            <a:picLocks noChangeAspect="1"/>
          </p:cNvPicPr>
          <p:nvPr/>
        </p:nvPicPr>
        <p:blipFill>
          <a:blip r:embed="rId3"/>
          <a:stretch>
            <a:fillRect/>
          </a:stretch>
        </p:blipFill>
        <p:spPr>
          <a:xfrm>
            <a:off x="9480376" y="271119"/>
            <a:ext cx="2504028" cy="375794"/>
          </a:xfrm>
          <a:prstGeom prst="rect">
            <a:avLst/>
          </a:prstGeom>
        </p:spPr>
      </p:pic>
      <p:sp>
        <p:nvSpPr>
          <p:cNvPr id="8" name="灯片编号占位符 10">
            <a:extLst>
              <a:ext uri="{FF2B5EF4-FFF2-40B4-BE49-F238E27FC236}">
                <a16:creationId xmlns:a16="http://schemas.microsoft.com/office/drawing/2014/main" id="{E6729142-318E-4806-9E49-59BEB54EF41A}"/>
              </a:ext>
            </a:extLst>
          </p:cNvPr>
          <p:cNvSpPr txBox="1">
            <a:spLocks/>
          </p:cNvSpPr>
          <p:nvPr/>
        </p:nvSpPr>
        <p:spPr bwMode="auto">
          <a:xfrm>
            <a:off x="9374266" y="6506185"/>
            <a:ext cx="2844800" cy="476250"/>
          </a:xfrm>
          <a:prstGeom prst="rect">
            <a:avLst/>
          </a:prstGeom>
          <a:noFill/>
          <a:ln w="9525">
            <a:noFill/>
            <a:miter lim="800000"/>
          </a:ln>
          <a:effectLst/>
        </p:spPr>
        <p:txBody>
          <a:bodyPr vert="horz" wrap="square" lIns="91440" tIns="45720" rIns="91440" bIns="45720" numCol="1" anchor="t" anchorCtr="0" compatLnSpc="1"/>
          <a:lstStyle>
            <a:defPPr>
              <a:defRPr lang="zh-CN"/>
            </a:defPPr>
            <a:lvl1pPr algn="r" rtl="0" fontAlgn="base">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fld id="{FC7FC69B-AEE6-46BE-877D-BA9E44FDA740}" type="slidenum">
              <a:rPr lang="zh-CN" altLang="en-US" smtClean="0"/>
              <a:pPr/>
              <a:t>27</a:t>
            </a:fld>
            <a:endParaRPr lang="zh-CN" altLang="en-US" dirty="0"/>
          </a:p>
        </p:txBody>
      </p:sp>
      <p:cxnSp>
        <p:nvCxnSpPr>
          <p:cNvPr id="10" name="直接连接符 9">
            <a:extLst>
              <a:ext uri="{FF2B5EF4-FFF2-40B4-BE49-F238E27FC236}">
                <a16:creationId xmlns:a16="http://schemas.microsoft.com/office/drawing/2014/main" id="{FAECEA6C-5965-4D90-BF63-BC0B47E3B593}"/>
              </a:ext>
            </a:extLst>
          </p:cNvPr>
          <p:cNvCxnSpPr/>
          <p:nvPr/>
        </p:nvCxnSpPr>
        <p:spPr bwMode="auto">
          <a:xfrm>
            <a:off x="0" y="953985"/>
            <a:ext cx="12192000" cy="0"/>
          </a:xfrm>
          <a:prstGeom prst="line">
            <a:avLst/>
          </a:prstGeom>
          <a:gradFill rotWithShape="1">
            <a:gsLst>
              <a:gs pos="0">
                <a:schemeClr val="accent1"/>
              </a:gs>
              <a:gs pos="50000">
                <a:schemeClr val="bg1"/>
              </a:gs>
              <a:gs pos="100000">
                <a:schemeClr val="accent1"/>
              </a:gs>
            </a:gsLst>
            <a:lin ang="5400000" scaled="1"/>
          </a:gradFill>
          <a:ln w="31750" cap="flat" cmpd="sng" algn="ctr">
            <a:solidFill>
              <a:srgbClr val="004D94"/>
            </a:solidFill>
            <a:prstDash val="solid"/>
            <a:round/>
            <a:headEnd type="none" w="med" len="med"/>
            <a:tailEnd type="none" w="med" len="med"/>
          </a:ln>
          <a:effectLst>
            <a:prstShdw prst="shdw11">
              <a:schemeClr val="bg2">
                <a:alpha val="50000"/>
              </a:schemeClr>
            </a:prstShdw>
          </a:effectLst>
        </p:spPr>
      </p:cxnSp>
      <p:sp>
        <p:nvSpPr>
          <p:cNvPr id="2" name="文本框 1">
            <a:extLst>
              <a:ext uri="{FF2B5EF4-FFF2-40B4-BE49-F238E27FC236}">
                <a16:creationId xmlns:a16="http://schemas.microsoft.com/office/drawing/2014/main" id="{0C02E4A9-DE0A-4A37-B695-31D86651E468}"/>
              </a:ext>
            </a:extLst>
          </p:cNvPr>
          <p:cNvSpPr txBox="1"/>
          <p:nvPr/>
        </p:nvSpPr>
        <p:spPr>
          <a:xfrm>
            <a:off x="5083659" y="5301208"/>
            <a:ext cx="2016224" cy="369332"/>
          </a:xfrm>
          <a:prstGeom prst="rect">
            <a:avLst/>
          </a:prstGeom>
          <a:noFill/>
        </p:spPr>
        <p:txBody>
          <a:bodyPr wrap="square" rtlCol="0">
            <a:spAutoFit/>
          </a:bodyPr>
          <a:lstStyle/>
          <a:p>
            <a:pPr algn="ctr"/>
            <a:r>
              <a:rPr lang="zh-CN" altLang="en-US" dirty="0"/>
              <a:t>汇报人：陶瑞卿</a:t>
            </a:r>
          </a:p>
        </p:txBody>
      </p:sp>
      <p:sp>
        <p:nvSpPr>
          <p:cNvPr id="12" name="文本框 11">
            <a:extLst>
              <a:ext uri="{FF2B5EF4-FFF2-40B4-BE49-F238E27FC236}">
                <a16:creationId xmlns:a16="http://schemas.microsoft.com/office/drawing/2014/main" id="{AB0E9E78-6D35-4F44-932C-F98BCB5022F8}"/>
              </a:ext>
            </a:extLst>
          </p:cNvPr>
          <p:cNvSpPr txBox="1"/>
          <p:nvPr/>
        </p:nvSpPr>
        <p:spPr>
          <a:xfrm>
            <a:off x="5083659" y="5719349"/>
            <a:ext cx="2016224" cy="369332"/>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2026</a:t>
            </a:r>
            <a:r>
              <a:rPr lang="zh-CN" altLang="en-US" dirty="0">
                <a:latin typeface="Times New Roman" panose="02020603050405020304" pitchFamily="18" charset="0"/>
                <a:cs typeface="Times New Roman" panose="02020603050405020304" pitchFamily="18" charset="0"/>
              </a:rPr>
              <a:t>年</a:t>
            </a:r>
            <a:r>
              <a:rPr lang="en-US" altLang="zh-CN" dirty="0">
                <a:latin typeface="Times New Roman" panose="02020603050405020304" pitchFamily="18" charset="0"/>
                <a:cs typeface="Times New Roman" panose="02020603050405020304" pitchFamily="18" charset="0"/>
              </a:rPr>
              <a:t>5</a:t>
            </a:r>
            <a:r>
              <a:rPr lang="zh-CN" altLang="en-US" dirty="0">
                <a:latin typeface="Times New Roman" panose="02020603050405020304" pitchFamily="18" charset="0"/>
                <a:cs typeface="Times New Roman" panose="02020603050405020304" pitchFamily="18" charset="0"/>
              </a:rPr>
              <a:t>月</a:t>
            </a:r>
            <a:r>
              <a:rPr lang="en-US" altLang="zh-CN" dirty="0">
                <a:latin typeface="Times New Roman" panose="02020603050405020304" pitchFamily="18" charset="0"/>
                <a:cs typeface="Times New Roman" panose="02020603050405020304" pitchFamily="18" charset="0"/>
              </a:rPr>
              <a:t>23</a:t>
            </a:r>
            <a:r>
              <a:rPr lang="zh-CN" altLang="en-US" dirty="0">
                <a:latin typeface="Times New Roman" panose="02020603050405020304" pitchFamily="18" charset="0"/>
                <a:cs typeface="Times New Roman" panose="02020603050405020304" pitchFamily="18" charset="0"/>
              </a:rPr>
              <a:t>日</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7FABDF9-9ACF-4628-B4AE-C33E6F8D4ECC}"/>
              </a:ext>
            </a:extLst>
          </p:cNvPr>
          <p:cNvSpPr/>
          <p:nvPr/>
        </p:nvSpPr>
        <p:spPr bwMode="auto">
          <a:xfrm>
            <a:off x="2817" y="1996121"/>
            <a:ext cx="12194817" cy="2865755"/>
          </a:xfrm>
          <a:prstGeom prst="rect">
            <a:avLst/>
          </a:prstGeom>
          <a:solidFill>
            <a:srgbClr val="004D94"/>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spAutoFit/>
          </a:bodyPr>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3" name="文本框 2">
            <a:extLst>
              <a:ext uri="{FF2B5EF4-FFF2-40B4-BE49-F238E27FC236}">
                <a16:creationId xmlns:a16="http://schemas.microsoft.com/office/drawing/2014/main" id="{E5A65A94-D487-40EB-8F8F-255F8BA147D4}"/>
              </a:ext>
            </a:extLst>
          </p:cNvPr>
          <p:cNvSpPr txBox="1"/>
          <p:nvPr/>
        </p:nvSpPr>
        <p:spPr>
          <a:xfrm>
            <a:off x="5552889" y="2149272"/>
            <a:ext cx="602166" cy="1015663"/>
          </a:xfrm>
          <a:prstGeom prst="rect">
            <a:avLst/>
          </a:prstGeom>
          <a:noFill/>
        </p:spPr>
        <p:txBody>
          <a:bodyPr wrap="square" rtlCol="0">
            <a:spAutoFit/>
          </a:bodyPr>
          <a:lstStyle/>
          <a:p>
            <a:r>
              <a:rPr lang="en-US" altLang="zh-CN" sz="6000" b="1" dirty="0">
                <a:solidFill>
                  <a:schemeClr val="bg1"/>
                </a:solidFill>
              </a:rPr>
              <a:t>1</a:t>
            </a:r>
            <a:endParaRPr lang="zh-CN" altLang="en-US" sz="6000" b="1" dirty="0">
              <a:solidFill>
                <a:schemeClr val="bg1"/>
              </a:solidFill>
            </a:endParaRPr>
          </a:p>
        </p:txBody>
      </p:sp>
      <p:sp>
        <p:nvSpPr>
          <p:cNvPr id="8" name="文本框 7">
            <a:extLst>
              <a:ext uri="{FF2B5EF4-FFF2-40B4-BE49-F238E27FC236}">
                <a16:creationId xmlns:a16="http://schemas.microsoft.com/office/drawing/2014/main" id="{D4D30426-CE02-408A-8B24-6907B00A4DB1}"/>
              </a:ext>
            </a:extLst>
          </p:cNvPr>
          <p:cNvSpPr txBox="1"/>
          <p:nvPr/>
        </p:nvSpPr>
        <p:spPr>
          <a:xfrm>
            <a:off x="4217902" y="3164935"/>
            <a:ext cx="3272139" cy="1015663"/>
          </a:xfrm>
          <a:prstGeom prst="rect">
            <a:avLst/>
          </a:prstGeom>
          <a:noFill/>
        </p:spPr>
        <p:txBody>
          <a:bodyPr wrap="square" rtlCol="0">
            <a:spAutoFit/>
          </a:bodyPr>
          <a:lstStyle/>
          <a:p>
            <a:r>
              <a:rPr lang="zh-CN" altLang="en-US" sz="6000" b="1" dirty="0">
                <a:solidFill>
                  <a:schemeClr val="bg1"/>
                </a:solidFill>
                <a:latin typeface="微软雅黑" panose="020B0503020204020204" pitchFamily="34" charset="-122"/>
                <a:ea typeface="微软雅黑" panose="020B0503020204020204" pitchFamily="34" charset="-122"/>
              </a:rPr>
              <a:t>研究背景</a:t>
            </a:r>
          </a:p>
        </p:txBody>
      </p:sp>
      <p:pic>
        <p:nvPicPr>
          <p:cNvPr id="6" name="图片 5" descr="ustcblue">
            <a:extLst>
              <a:ext uri="{FF2B5EF4-FFF2-40B4-BE49-F238E27FC236}">
                <a16:creationId xmlns:a16="http://schemas.microsoft.com/office/drawing/2014/main" id="{D6ABCD4D-EEFC-4141-9823-BD36F14B27BB}"/>
              </a:ext>
            </a:extLst>
          </p:cNvPr>
          <p:cNvPicPr>
            <a:picLocks noChangeAspect="1"/>
          </p:cNvPicPr>
          <p:nvPr/>
        </p:nvPicPr>
        <p:blipFill>
          <a:blip r:embed="rId3"/>
          <a:stretch>
            <a:fillRect/>
          </a:stretch>
        </p:blipFill>
        <p:spPr>
          <a:xfrm>
            <a:off x="125997" y="188640"/>
            <a:ext cx="1414145" cy="1454150"/>
          </a:xfrm>
          <a:prstGeom prst="rect">
            <a:avLst/>
          </a:prstGeom>
        </p:spPr>
      </p:pic>
      <p:pic>
        <p:nvPicPr>
          <p:cNvPr id="9" name="图片 8" descr="ustcnameblue">
            <a:extLst>
              <a:ext uri="{FF2B5EF4-FFF2-40B4-BE49-F238E27FC236}">
                <a16:creationId xmlns:a16="http://schemas.microsoft.com/office/drawing/2014/main" id="{DE8F0CC8-531E-46F9-8F69-443E7DE0DAAF}"/>
              </a:ext>
            </a:extLst>
          </p:cNvPr>
          <p:cNvPicPr>
            <a:picLocks noChangeAspect="1"/>
          </p:cNvPicPr>
          <p:nvPr/>
        </p:nvPicPr>
        <p:blipFill>
          <a:blip r:embed="rId4"/>
          <a:stretch>
            <a:fillRect/>
          </a:stretch>
        </p:blipFill>
        <p:spPr>
          <a:xfrm>
            <a:off x="1555750" y="526415"/>
            <a:ext cx="4599305" cy="690245"/>
          </a:xfrm>
          <a:prstGeom prst="rect">
            <a:avLst/>
          </a:prstGeom>
        </p:spPr>
      </p:pic>
    </p:spTree>
  </p:cSld>
  <p:clrMapOvr>
    <a:masterClrMapping/>
  </p:clrMapOvr>
  <p:transition spd="med" advTm="1879">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41C44157-D98E-4A4F-A319-F29B261761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301"/>
          <a:stretch/>
        </p:blipFill>
        <p:spPr bwMode="auto">
          <a:xfrm>
            <a:off x="377839" y="4287424"/>
            <a:ext cx="3299417" cy="2305512"/>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descr="ustcblue">
            <a:extLst>
              <a:ext uri="{FF2B5EF4-FFF2-40B4-BE49-F238E27FC236}">
                <a16:creationId xmlns:a16="http://schemas.microsoft.com/office/drawing/2014/main" id="{D6ABCD4D-EEFC-4141-9823-BD36F14B27BB}"/>
              </a:ext>
            </a:extLst>
          </p:cNvPr>
          <p:cNvPicPr>
            <a:picLocks noChangeAspect="1"/>
          </p:cNvPicPr>
          <p:nvPr/>
        </p:nvPicPr>
        <p:blipFill>
          <a:blip r:embed="rId4"/>
          <a:stretch>
            <a:fillRect/>
          </a:stretch>
        </p:blipFill>
        <p:spPr>
          <a:xfrm>
            <a:off x="8797458" y="176132"/>
            <a:ext cx="674607" cy="693691"/>
          </a:xfrm>
          <a:prstGeom prst="rect">
            <a:avLst/>
          </a:prstGeom>
        </p:spPr>
      </p:pic>
      <p:pic>
        <p:nvPicPr>
          <p:cNvPr id="20" name="图片 19" descr="ustcnameblue">
            <a:extLst>
              <a:ext uri="{FF2B5EF4-FFF2-40B4-BE49-F238E27FC236}">
                <a16:creationId xmlns:a16="http://schemas.microsoft.com/office/drawing/2014/main" id="{4C6CFC33-33C5-43C9-A988-0673A8FEB5C7}"/>
              </a:ext>
            </a:extLst>
          </p:cNvPr>
          <p:cNvPicPr>
            <a:picLocks noChangeAspect="1"/>
          </p:cNvPicPr>
          <p:nvPr/>
        </p:nvPicPr>
        <p:blipFill>
          <a:blip r:embed="rId5"/>
          <a:stretch>
            <a:fillRect/>
          </a:stretch>
        </p:blipFill>
        <p:spPr>
          <a:xfrm>
            <a:off x="9584303" y="351815"/>
            <a:ext cx="2424726" cy="363893"/>
          </a:xfrm>
          <a:prstGeom prst="rect">
            <a:avLst/>
          </a:prstGeom>
        </p:spPr>
      </p:pic>
      <p:cxnSp>
        <p:nvCxnSpPr>
          <p:cNvPr id="5" name="直接连接符 4">
            <a:extLst>
              <a:ext uri="{FF2B5EF4-FFF2-40B4-BE49-F238E27FC236}">
                <a16:creationId xmlns:a16="http://schemas.microsoft.com/office/drawing/2014/main" id="{4DBB7901-591B-47A8-A14A-2094D9A77805}"/>
              </a:ext>
            </a:extLst>
          </p:cNvPr>
          <p:cNvCxnSpPr/>
          <p:nvPr/>
        </p:nvCxnSpPr>
        <p:spPr bwMode="auto">
          <a:xfrm>
            <a:off x="0" y="1023938"/>
            <a:ext cx="12192000" cy="0"/>
          </a:xfrm>
          <a:prstGeom prst="line">
            <a:avLst/>
          </a:prstGeom>
          <a:gradFill rotWithShape="1">
            <a:gsLst>
              <a:gs pos="0">
                <a:schemeClr val="accent1"/>
              </a:gs>
              <a:gs pos="50000">
                <a:schemeClr val="bg1"/>
              </a:gs>
              <a:gs pos="100000">
                <a:schemeClr val="accent1"/>
              </a:gs>
            </a:gsLst>
            <a:lin ang="5400000" scaled="1"/>
          </a:gradFill>
          <a:ln w="31750" cap="flat" cmpd="sng" algn="ctr">
            <a:solidFill>
              <a:srgbClr val="004D94"/>
            </a:solidFill>
            <a:prstDash val="solid"/>
            <a:round/>
            <a:headEnd type="none" w="med" len="med"/>
            <a:tailEnd type="none" w="med" len="med"/>
          </a:ln>
          <a:effectLst>
            <a:prstShdw prst="shdw11">
              <a:schemeClr val="bg2">
                <a:alpha val="50000"/>
              </a:schemeClr>
            </a:prstShdw>
          </a:effectLst>
        </p:spPr>
      </p:cxnSp>
      <p:sp>
        <p:nvSpPr>
          <p:cNvPr id="8" name="矩形 7">
            <a:extLst>
              <a:ext uri="{FF2B5EF4-FFF2-40B4-BE49-F238E27FC236}">
                <a16:creationId xmlns:a16="http://schemas.microsoft.com/office/drawing/2014/main" id="{F1B2B3EB-3DD3-47FC-BE8D-666FB8D1D1AC}"/>
              </a:ext>
            </a:extLst>
          </p:cNvPr>
          <p:cNvSpPr/>
          <p:nvPr/>
        </p:nvSpPr>
        <p:spPr bwMode="auto">
          <a:xfrm>
            <a:off x="119336" y="176132"/>
            <a:ext cx="8568952" cy="769441"/>
          </a:xfrm>
          <a:prstGeom prst="rect">
            <a:avLst/>
          </a:prstGeom>
          <a:solidFill>
            <a:srgbClr val="004D94"/>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spAutoFit/>
          </a:bodyPr>
          <a:lstStyle/>
          <a:p>
            <a:pPr marL="0" marR="0" indent="0" algn="l" defTabSz="914400" rtl="0" eaLnBrk="1" fontAlgn="base" latinLnBrk="0" hangingPunct="1">
              <a:lnSpc>
                <a:spcPct val="100000"/>
              </a:lnSpc>
              <a:spcBef>
                <a:spcPct val="0"/>
              </a:spcBef>
              <a:spcAft>
                <a:spcPct val="0"/>
              </a:spcAft>
              <a:buClrTx/>
              <a:buSzTx/>
              <a:buFontTx/>
              <a:buNone/>
            </a:pPr>
            <a:r>
              <a:rPr lang="en-US" altLang="zh-CN" sz="4400" dirty="0">
                <a:solidFill>
                  <a:schemeClr val="bg1"/>
                </a:solidFill>
                <a:latin typeface="微软雅黑" panose="020B0503020204020204" pitchFamily="34" charset="-122"/>
                <a:ea typeface="微软雅黑" panose="020B0503020204020204" pitchFamily="34" charset="-122"/>
              </a:rPr>
              <a:t>1.</a:t>
            </a:r>
            <a:r>
              <a:rPr lang="zh-CN" altLang="en-US" sz="4400" dirty="0">
                <a:solidFill>
                  <a:schemeClr val="bg1"/>
                </a:solidFill>
                <a:latin typeface="微软雅黑" panose="020B0503020204020204" pitchFamily="34" charset="-122"/>
                <a:ea typeface="微软雅黑" panose="020B0503020204020204" pitchFamily="34" charset="-122"/>
              </a:rPr>
              <a:t>研究背景</a:t>
            </a:r>
            <a:endParaRPr kumimoji="0" lang="zh-CN" altLang="en-US" sz="44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p:txBody>
      </p:sp>
      <p:sp>
        <p:nvSpPr>
          <p:cNvPr id="16" name="文本框 15">
            <a:extLst>
              <a:ext uri="{FF2B5EF4-FFF2-40B4-BE49-F238E27FC236}">
                <a16:creationId xmlns:a16="http://schemas.microsoft.com/office/drawing/2014/main" id="{5AAF7606-7EFB-4CD1-B968-FC4234DEA2A7}"/>
              </a:ext>
            </a:extLst>
          </p:cNvPr>
          <p:cNvSpPr txBox="1"/>
          <p:nvPr/>
        </p:nvSpPr>
        <p:spPr>
          <a:xfrm>
            <a:off x="377839" y="3198167"/>
            <a:ext cx="3096344" cy="461665"/>
          </a:xfrm>
          <a:prstGeom prst="rect">
            <a:avLst/>
          </a:prstGeom>
          <a:noFill/>
        </p:spPr>
        <p:txBody>
          <a:bodyPr wrap="square" rtlCol="0">
            <a:spAutoFit/>
          </a:bodyPr>
          <a:lstStyle/>
          <a:p>
            <a:pPr marL="285750" indent="-285750">
              <a:buFont typeface="Wingdings" panose="05000000000000000000" pitchFamily="2" charset="2"/>
              <a:buChar char="l"/>
            </a:pPr>
            <a:r>
              <a:rPr lang="zh-CN" altLang="en-US" sz="2400" b="1" dirty="0">
                <a:solidFill>
                  <a:srgbClr val="004D94"/>
                </a:solidFill>
                <a:latin typeface="微软雅黑" panose="020B0503020204020204" pitchFamily="34" charset="-122"/>
                <a:ea typeface="微软雅黑" panose="020B0503020204020204" pitchFamily="34" charset="-122"/>
              </a:rPr>
              <a:t>钠离子电池优势</a:t>
            </a:r>
            <a:endParaRPr lang="zh-CN" altLang="en-US" sz="2000" dirty="0">
              <a:solidFill>
                <a:srgbClr val="004D94"/>
              </a:solidFill>
            </a:endParaRPr>
          </a:p>
        </p:txBody>
      </p:sp>
      <p:sp>
        <p:nvSpPr>
          <p:cNvPr id="17" name="文本框 16">
            <a:extLst>
              <a:ext uri="{FF2B5EF4-FFF2-40B4-BE49-F238E27FC236}">
                <a16:creationId xmlns:a16="http://schemas.microsoft.com/office/drawing/2014/main" id="{7D53C5F3-CC43-471C-9407-67F3784809FE}"/>
              </a:ext>
            </a:extLst>
          </p:cNvPr>
          <p:cNvSpPr txBox="1"/>
          <p:nvPr/>
        </p:nvSpPr>
        <p:spPr>
          <a:xfrm>
            <a:off x="3677256" y="4577283"/>
            <a:ext cx="8098389" cy="1754326"/>
          </a:xfrm>
          <a:prstGeom prst="rect">
            <a:avLst/>
          </a:prstGeom>
          <a:noFill/>
        </p:spPr>
        <p:txBody>
          <a:bodyPr wrap="square" rtlCol="0">
            <a:spAutoFit/>
          </a:bodyPr>
          <a:lstStyle/>
          <a:p>
            <a:pPr algn="just"/>
            <a:r>
              <a:rPr lang="zh-CN" altLang="en-US" dirty="0">
                <a:latin typeface="Times New Roman" panose="02020603050405020304" pitchFamily="18" charset="0"/>
                <a:ea typeface="+mn-ea"/>
                <a:cs typeface="Times New Roman" panose="02020603050405020304" pitchFamily="18" charset="0"/>
              </a:rPr>
              <a:t>①</a:t>
            </a:r>
            <a:r>
              <a:rPr lang="zh-CN" altLang="en-US" b="1" dirty="0">
                <a:latin typeface="Times New Roman" panose="02020603050405020304" pitchFamily="18" charset="0"/>
                <a:ea typeface="+mn-ea"/>
                <a:cs typeface="Times New Roman" panose="02020603050405020304" pitchFamily="18" charset="0"/>
              </a:rPr>
              <a:t>锂资源稀缺，且地理分布不均</a:t>
            </a:r>
            <a:r>
              <a:rPr lang="zh-CN" altLang="en-US" dirty="0">
                <a:latin typeface="Times New Roman" panose="02020603050405020304" pitchFamily="18" charset="0"/>
                <a:ea typeface="+mn-ea"/>
                <a:cs typeface="Times New Roman" panose="02020603050405020304" pitchFamily="18" charset="0"/>
              </a:rPr>
              <a:t>；</a:t>
            </a:r>
            <a:r>
              <a:rPr lang="zh-CN" altLang="en-US" b="1" dirty="0">
                <a:latin typeface="Times New Roman" panose="02020603050405020304" pitchFamily="18" charset="0"/>
                <a:ea typeface="+mn-ea"/>
                <a:cs typeface="Times New Roman" panose="02020603050405020304" pitchFamily="18" charset="0"/>
              </a:rPr>
              <a:t>发展钠离子电池可以有效减少对于我国对于锂资源的依赖。</a:t>
            </a:r>
            <a:r>
              <a:rPr lang="en-US" altLang="zh-CN" dirty="0">
                <a:solidFill>
                  <a:srgbClr val="FF0000"/>
                </a:solidFill>
                <a:latin typeface="Times New Roman" panose="02020603050405020304" pitchFamily="18" charset="0"/>
                <a:ea typeface="+mn-ea"/>
                <a:cs typeface="Times New Roman" panose="02020603050405020304" pitchFamily="18" charset="0"/>
              </a:rPr>
              <a:t>(Sun et al., 2019, </a:t>
            </a:r>
            <a:r>
              <a:rPr lang="en-US" altLang="zh-CN" dirty="0" err="1">
                <a:solidFill>
                  <a:srgbClr val="FF0000"/>
                </a:solidFill>
                <a:latin typeface="Times New Roman" panose="02020603050405020304" pitchFamily="18" charset="0"/>
                <a:ea typeface="+mn-ea"/>
                <a:cs typeface="Times New Roman" panose="02020603050405020304" pitchFamily="18" charset="0"/>
              </a:rPr>
              <a:t>Yabuuchi</a:t>
            </a:r>
            <a:r>
              <a:rPr lang="en-US" altLang="zh-CN" dirty="0">
                <a:solidFill>
                  <a:srgbClr val="FF0000"/>
                </a:solidFill>
                <a:latin typeface="Times New Roman" panose="02020603050405020304" pitchFamily="18" charset="0"/>
                <a:ea typeface="+mn-ea"/>
                <a:cs typeface="Times New Roman" panose="02020603050405020304" pitchFamily="18" charset="0"/>
              </a:rPr>
              <a:t> et al., 2014)</a:t>
            </a:r>
          </a:p>
          <a:p>
            <a:pPr algn="just"/>
            <a:r>
              <a:rPr lang="zh-CN" altLang="en-US" dirty="0">
                <a:latin typeface="Times New Roman" panose="02020603050405020304" pitchFamily="18" charset="0"/>
                <a:ea typeface="+mn-ea"/>
                <a:cs typeface="Times New Roman" panose="02020603050405020304" pitchFamily="18" charset="0"/>
              </a:rPr>
              <a:t>②</a:t>
            </a:r>
            <a:r>
              <a:rPr lang="zh-CN" altLang="en-US" b="1" dirty="0">
                <a:latin typeface="Times New Roman" panose="02020603050405020304" pitchFamily="18" charset="0"/>
                <a:ea typeface="+mn-ea"/>
                <a:cs typeface="Times New Roman" panose="02020603050405020304" pitchFamily="18" charset="0"/>
              </a:rPr>
              <a:t>钠电池的正负极均可以采用铝集流体，</a:t>
            </a:r>
            <a:r>
              <a:rPr lang="zh-CN" altLang="en-US" dirty="0">
                <a:latin typeface="Times New Roman" panose="02020603050405020304" pitchFamily="18" charset="0"/>
                <a:ea typeface="+mn-ea"/>
                <a:cs typeface="Times New Roman" panose="02020603050405020304" pitchFamily="18" charset="0"/>
              </a:rPr>
              <a:t>取代</a:t>
            </a:r>
            <a:r>
              <a:rPr lang="zh-CN" altLang="en-US" b="1" dirty="0">
                <a:latin typeface="Times New Roman" panose="02020603050405020304" pitchFamily="18" charset="0"/>
                <a:ea typeface="+mn-ea"/>
                <a:cs typeface="Times New Roman" panose="02020603050405020304" pitchFamily="18" charset="0"/>
              </a:rPr>
              <a:t>铜集流体</a:t>
            </a:r>
            <a:r>
              <a:rPr lang="zh-CN" altLang="en-US" dirty="0">
                <a:latin typeface="Times New Roman" panose="02020603050405020304" pitchFamily="18" charset="0"/>
                <a:ea typeface="+mn-ea"/>
                <a:cs typeface="Times New Roman" panose="02020603050405020304" pitchFamily="18" charset="0"/>
              </a:rPr>
              <a:t>，</a:t>
            </a:r>
            <a:r>
              <a:rPr lang="zh-CN" altLang="en-US" b="1" dirty="0">
                <a:solidFill>
                  <a:srgbClr val="FF0000"/>
                </a:solidFill>
                <a:latin typeface="Times New Roman" panose="02020603050405020304" pitchFamily="18" charset="0"/>
                <a:ea typeface="+mn-ea"/>
                <a:cs typeface="Times New Roman" panose="02020603050405020304" pitchFamily="18" charset="0"/>
              </a:rPr>
              <a:t>成本会降低</a:t>
            </a:r>
            <a:r>
              <a:rPr lang="en-US" altLang="zh-CN" b="1" dirty="0">
                <a:solidFill>
                  <a:srgbClr val="FF0000"/>
                </a:solidFill>
                <a:latin typeface="Times New Roman" panose="02020603050405020304" pitchFamily="18" charset="0"/>
                <a:ea typeface="+mn-ea"/>
                <a:cs typeface="Times New Roman" panose="02020603050405020304" pitchFamily="18" charset="0"/>
              </a:rPr>
              <a:t>8%-10%</a:t>
            </a:r>
            <a:r>
              <a:rPr lang="zh-CN" altLang="en-US" dirty="0">
                <a:latin typeface="Times New Roman" panose="02020603050405020304" pitchFamily="18" charset="0"/>
                <a:ea typeface="+mn-ea"/>
                <a:cs typeface="Times New Roman" panose="02020603050405020304" pitchFamily="18" charset="0"/>
              </a:rPr>
              <a:t>。</a:t>
            </a:r>
            <a:endParaRPr lang="en-US" altLang="zh-CN" dirty="0">
              <a:latin typeface="Times New Roman" panose="02020603050405020304" pitchFamily="18" charset="0"/>
              <a:ea typeface="+mn-ea"/>
              <a:cs typeface="Times New Roman" panose="02020603050405020304" pitchFamily="18" charset="0"/>
            </a:endParaRPr>
          </a:p>
          <a:p>
            <a:pPr algn="just"/>
            <a:r>
              <a:rPr lang="zh-CN" altLang="en-US" dirty="0">
                <a:latin typeface="Times New Roman" panose="02020603050405020304" pitchFamily="18" charset="0"/>
                <a:ea typeface="+mn-ea"/>
                <a:cs typeface="Times New Roman" panose="02020603050405020304" pitchFamily="18" charset="0"/>
              </a:rPr>
              <a:t>③钠离子电池对于未来发展高功率储能电池具有重要深远意义。</a:t>
            </a:r>
            <a:endParaRPr lang="en-US" altLang="zh-CN" dirty="0">
              <a:latin typeface="Times New Roman" panose="02020603050405020304" pitchFamily="18" charset="0"/>
              <a:ea typeface="+mn-ea"/>
              <a:cs typeface="Times New Roman" panose="02020603050405020304" pitchFamily="18" charset="0"/>
            </a:endParaRPr>
          </a:p>
          <a:p>
            <a:pPr algn="just"/>
            <a:r>
              <a:rPr lang="zh-CN" altLang="en-US" dirty="0">
                <a:latin typeface="Times New Roman" panose="02020603050405020304" pitchFamily="18" charset="0"/>
                <a:ea typeface="+mn-ea"/>
                <a:cs typeface="Times New Roman" panose="02020603050405020304" pitchFamily="18" charset="0"/>
              </a:rPr>
              <a:t>④钠离子电池在</a:t>
            </a:r>
            <a:r>
              <a:rPr lang="en-US" altLang="zh-CN" dirty="0">
                <a:latin typeface="Times New Roman" panose="02020603050405020304" pitchFamily="18" charset="0"/>
                <a:ea typeface="+mn-ea"/>
                <a:cs typeface="Times New Roman" panose="02020603050405020304" pitchFamily="18" charset="0"/>
              </a:rPr>
              <a:t>-20</a:t>
            </a:r>
            <a:r>
              <a:rPr lang="zh-CN" altLang="en-US" dirty="0">
                <a:latin typeface="Times New Roman" panose="02020603050405020304" pitchFamily="18" charset="0"/>
                <a:ea typeface="+mn-ea"/>
                <a:cs typeface="Times New Roman" panose="02020603050405020304" pitchFamily="18" charset="0"/>
              </a:rPr>
              <a:t>℃以下的环境中使用时，电池的</a:t>
            </a:r>
            <a:r>
              <a:rPr lang="zh-CN" altLang="en-US" b="1" dirty="0">
                <a:solidFill>
                  <a:srgbClr val="FF0000"/>
                </a:solidFill>
                <a:latin typeface="Times New Roman" panose="02020603050405020304" pitchFamily="18" charset="0"/>
                <a:ea typeface="+mn-ea"/>
                <a:cs typeface="Times New Roman" panose="02020603050405020304" pitchFamily="18" charset="0"/>
              </a:rPr>
              <a:t>放电保持率仍然能够保持</a:t>
            </a:r>
            <a:r>
              <a:rPr lang="en-US" altLang="zh-CN" b="1" dirty="0">
                <a:solidFill>
                  <a:srgbClr val="FF0000"/>
                </a:solidFill>
                <a:latin typeface="Times New Roman" panose="02020603050405020304" pitchFamily="18" charset="0"/>
                <a:ea typeface="+mn-ea"/>
                <a:cs typeface="Times New Roman" panose="02020603050405020304" pitchFamily="18" charset="0"/>
              </a:rPr>
              <a:t>90%</a:t>
            </a:r>
            <a:r>
              <a:rPr lang="zh-CN" altLang="en-US" b="1" dirty="0">
                <a:solidFill>
                  <a:srgbClr val="FF0000"/>
                </a:solidFill>
                <a:latin typeface="Times New Roman" panose="02020603050405020304" pitchFamily="18" charset="0"/>
                <a:ea typeface="+mn-ea"/>
                <a:cs typeface="Times New Roman" panose="02020603050405020304" pitchFamily="18" charset="0"/>
              </a:rPr>
              <a:t>以上</a:t>
            </a:r>
            <a:r>
              <a:rPr lang="zh-CN" altLang="en-US" dirty="0">
                <a:latin typeface="Times New Roman" panose="02020603050405020304" pitchFamily="18" charset="0"/>
                <a:ea typeface="+mn-ea"/>
                <a:cs typeface="Times New Roman" panose="02020603050405020304" pitchFamily="18" charset="0"/>
              </a:rPr>
              <a:t>，而 </a:t>
            </a:r>
            <a:r>
              <a:rPr lang="da-DK" altLang="zh-CN" dirty="0">
                <a:solidFill>
                  <a:srgbClr val="FF0000"/>
                </a:solidFill>
                <a:latin typeface="Times New Roman" panose="02020603050405020304" pitchFamily="18" charset="0"/>
                <a:ea typeface="+mn-ea"/>
                <a:cs typeface="Times New Roman" panose="02020603050405020304" pitchFamily="18" charset="0"/>
              </a:rPr>
              <a:t>(Zhu et al., 2022</a:t>
            </a:r>
            <a:r>
              <a:rPr lang="zh-CN" altLang="da-DK" dirty="0">
                <a:solidFill>
                  <a:srgbClr val="FF0000"/>
                </a:solidFill>
                <a:latin typeface="Times New Roman" panose="02020603050405020304" pitchFamily="18" charset="0"/>
                <a:ea typeface="+mn-ea"/>
                <a:cs typeface="Times New Roman" panose="02020603050405020304" pitchFamily="18" charset="0"/>
              </a:rPr>
              <a:t>，</a:t>
            </a:r>
            <a:r>
              <a:rPr lang="da-DK" altLang="zh-CN" dirty="0">
                <a:solidFill>
                  <a:srgbClr val="FF0000"/>
                </a:solidFill>
                <a:latin typeface="Times New Roman" panose="02020603050405020304" pitchFamily="18" charset="0"/>
                <a:ea typeface="+mn-ea"/>
                <a:cs typeface="Times New Roman" panose="02020603050405020304" pitchFamily="18" charset="0"/>
              </a:rPr>
              <a:t>Sun et al., 2022</a:t>
            </a:r>
            <a:r>
              <a:rPr lang="zh-CN" altLang="da-DK" dirty="0">
                <a:solidFill>
                  <a:srgbClr val="FF0000"/>
                </a:solidFill>
                <a:latin typeface="Times New Roman" panose="02020603050405020304" pitchFamily="18" charset="0"/>
                <a:ea typeface="+mn-ea"/>
                <a:cs typeface="Times New Roman" panose="02020603050405020304" pitchFamily="18" charset="0"/>
              </a:rPr>
              <a:t>，</a:t>
            </a:r>
            <a:r>
              <a:rPr lang="da-DK" altLang="zh-CN" dirty="0">
                <a:solidFill>
                  <a:srgbClr val="FF0000"/>
                </a:solidFill>
                <a:latin typeface="Times New Roman" panose="02020603050405020304" pitchFamily="18" charset="0"/>
                <a:ea typeface="+mn-ea"/>
                <a:cs typeface="Times New Roman" panose="02020603050405020304" pitchFamily="18" charset="0"/>
              </a:rPr>
              <a:t>Lu et al., 2023)</a:t>
            </a:r>
            <a:endParaRPr lang="en-US" altLang="zh-CN" dirty="0">
              <a:solidFill>
                <a:srgbClr val="FF0000"/>
              </a:solidFill>
              <a:latin typeface="Times New Roman" panose="02020603050405020304" pitchFamily="18" charset="0"/>
              <a:ea typeface="+mn-ea"/>
              <a:cs typeface="Times New Roman" panose="02020603050405020304" pitchFamily="18" charset="0"/>
            </a:endParaRPr>
          </a:p>
        </p:txBody>
      </p:sp>
      <p:sp>
        <p:nvSpPr>
          <p:cNvPr id="15" name="灯片编号占位符 10">
            <a:extLst>
              <a:ext uri="{FF2B5EF4-FFF2-40B4-BE49-F238E27FC236}">
                <a16:creationId xmlns:a16="http://schemas.microsoft.com/office/drawing/2014/main" id="{F309ECD7-9AA7-4D36-9A68-3F9941C8DB77}"/>
              </a:ext>
            </a:extLst>
          </p:cNvPr>
          <p:cNvSpPr>
            <a:spLocks noGrp="1"/>
          </p:cNvSpPr>
          <p:nvPr>
            <p:ph type="sldNum" sz="quarter" idx="12"/>
          </p:nvPr>
        </p:nvSpPr>
        <p:spPr>
          <a:xfrm>
            <a:off x="9374266" y="6506185"/>
            <a:ext cx="2844800" cy="476250"/>
          </a:xfrm>
        </p:spPr>
        <p:txBody>
          <a:bodyPr/>
          <a:lstStyle/>
          <a:p>
            <a:fld id="{FC7FC69B-AEE6-46BE-877D-BA9E44FDA740}" type="slidenum">
              <a:rPr lang="zh-CN" altLang="en-US" smtClean="0"/>
              <a:t>3</a:t>
            </a:fld>
            <a:endParaRPr lang="zh-CN" altLang="en-US" dirty="0"/>
          </a:p>
        </p:txBody>
      </p:sp>
      <p:sp>
        <p:nvSpPr>
          <p:cNvPr id="19" name="矩形: 圆角 18">
            <a:extLst>
              <a:ext uri="{FF2B5EF4-FFF2-40B4-BE49-F238E27FC236}">
                <a16:creationId xmlns:a16="http://schemas.microsoft.com/office/drawing/2014/main" id="{F97538AF-5282-46E7-9D65-9C38547708C3}"/>
              </a:ext>
            </a:extLst>
          </p:cNvPr>
          <p:cNvSpPr/>
          <p:nvPr/>
        </p:nvSpPr>
        <p:spPr bwMode="auto">
          <a:xfrm>
            <a:off x="1314220" y="3754960"/>
            <a:ext cx="9721080" cy="497919"/>
          </a:xfrm>
          <a:prstGeom prst="roundRect">
            <a:avLst>
              <a:gd name="adj" fmla="val 44886"/>
            </a:avLst>
          </a:prstGeom>
          <a:solidFill>
            <a:srgbClr val="004D94"/>
          </a:solidFill>
          <a:ln>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r>
              <a:rPr lang="zh-CN" altLang="en-US" b="1" dirty="0">
                <a:solidFill>
                  <a:schemeClr val="bg1"/>
                </a:solidFill>
                <a:latin typeface="微软雅黑" panose="020B0503020204020204" pitchFamily="34" charset="-122"/>
                <a:ea typeface="微软雅黑" panose="020B0503020204020204" pitchFamily="34" charset="-122"/>
              </a:rPr>
              <a:t>钠与锂是同族碱性金属元素，电化学原理相似。</a:t>
            </a:r>
            <a:r>
              <a:rPr kumimoji="0" lang="zh-CN" altLang="en-US"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其在开发和初期研制过程中更容易</a:t>
            </a:r>
          </a:p>
        </p:txBody>
      </p:sp>
      <p:sp>
        <p:nvSpPr>
          <p:cNvPr id="21" name="文本框 20">
            <a:extLst>
              <a:ext uri="{FF2B5EF4-FFF2-40B4-BE49-F238E27FC236}">
                <a16:creationId xmlns:a16="http://schemas.microsoft.com/office/drawing/2014/main" id="{1F82389C-8699-4A07-A456-F16996F105DF}"/>
              </a:ext>
            </a:extLst>
          </p:cNvPr>
          <p:cNvSpPr txBox="1"/>
          <p:nvPr/>
        </p:nvSpPr>
        <p:spPr>
          <a:xfrm>
            <a:off x="338854" y="1059204"/>
            <a:ext cx="5892647" cy="461665"/>
          </a:xfrm>
          <a:prstGeom prst="rect">
            <a:avLst/>
          </a:prstGeom>
          <a:noFill/>
        </p:spPr>
        <p:txBody>
          <a:bodyPr wrap="square" rtlCol="0">
            <a:spAutoFit/>
          </a:bodyPr>
          <a:lstStyle/>
          <a:p>
            <a:pPr marL="285750" indent="-285750">
              <a:buFont typeface="Wingdings" panose="05000000000000000000" pitchFamily="2" charset="2"/>
              <a:buChar char="l"/>
            </a:pPr>
            <a:r>
              <a:rPr lang="zh-CN" altLang="en-US" sz="2400" b="1" dirty="0">
                <a:solidFill>
                  <a:srgbClr val="024DA0"/>
                </a:solidFill>
                <a:latin typeface="微软雅黑" panose="020B0503020204020204" pitchFamily="34" charset="-122"/>
                <a:ea typeface="微软雅黑" panose="020B0503020204020204" pitchFamily="34" charset="-122"/>
              </a:rPr>
              <a:t>锂资源的局限性</a:t>
            </a:r>
            <a:endParaRPr lang="zh-CN" altLang="en-US" sz="2000" dirty="0">
              <a:solidFill>
                <a:srgbClr val="024DA0"/>
              </a:solidFill>
            </a:endParaRPr>
          </a:p>
        </p:txBody>
      </p:sp>
      <p:grpSp>
        <p:nvGrpSpPr>
          <p:cNvPr id="22" name="组合 21">
            <a:extLst>
              <a:ext uri="{FF2B5EF4-FFF2-40B4-BE49-F238E27FC236}">
                <a16:creationId xmlns:a16="http://schemas.microsoft.com/office/drawing/2014/main" id="{09C9DD4A-EAB6-49BC-A83D-0DE48757885E}"/>
              </a:ext>
            </a:extLst>
          </p:cNvPr>
          <p:cNvGrpSpPr/>
          <p:nvPr/>
        </p:nvGrpSpPr>
        <p:grpSpPr>
          <a:xfrm>
            <a:off x="1289386" y="1538249"/>
            <a:ext cx="9919182" cy="1585977"/>
            <a:chOff x="1289386" y="1538249"/>
            <a:chExt cx="9919182" cy="1585977"/>
          </a:xfrm>
          <a:solidFill>
            <a:srgbClr val="004D94"/>
          </a:solidFill>
        </p:grpSpPr>
        <p:sp>
          <p:nvSpPr>
            <p:cNvPr id="23" name="矩形 22">
              <a:extLst>
                <a:ext uri="{FF2B5EF4-FFF2-40B4-BE49-F238E27FC236}">
                  <a16:creationId xmlns:a16="http://schemas.microsoft.com/office/drawing/2014/main" id="{62D42337-07F9-467D-B234-192B14D29475}"/>
                </a:ext>
              </a:extLst>
            </p:cNvPr>
            <p:cNvSpPr/>
            <p:nvPr/>
          </p:nvSpPr>
          <p:spPr bwMode="auto">
            <a:xfrm>
              <a:off x="3110180" y="2640641"/>
              <a:ext cx="8098388" cy="456976"/>
            </a:xfrm>
            <a:prstGeom prst="rect">
              <a:avLst/>
            </a:prstGeom>
            <a:solidFill>
              <a:srgbClr val="89CCFF"/>
            </a:solidFill>
            <a:ln>
              <a:solidFill>
                <a:schemeClr val="bg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spAutoFit/>
            </a:bodyPr>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30" name="矩形 29">
              <a:extLst>
                <a:ext uri="{FF2B5EF4-FFF2-40B4-BE49-F238E27FC236}">
                  <a16:creationId xmlns:a16="http://schemas.microsoft.com/office/drawing/2014/main" id="{75FF6869-A31F-4947-B648-CA31F33881DF}"/>
                </a:ext>
              </a:extLst>
            </p:cNvPr>
            <p:cNvSpPr/>
            <p:nvPr/>
          </p:nvSpPr>
          <p:spPr bwMode="auto">
            <a:xfrm>
              <a:off x="3110180" y="2089770"/>
              <a:ext cx="8098388" cy="456976"/>
            </a:xfrm>
            <a:prstGeom prst="rect">
              <a:avLst/>
            </a:prstGeom>
            <a:solidFill>
              <a:srgbClr val="89CCFF"/>
            </a:solidFill>
            <a:ln>
              <a:solidFill>
                <a:schemeClr val="bg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spAutoFit/>
            </a:bodyPr>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1" name="矩形 30">
              <a:extLst>
                <a:ext uri="{FF2B5EF4-FFF2-40B4-BE49-F238E27FC236}">
                  <a16:creationId xmlns:a16="http://schemas.microsoft.com/office/drawing/2014/main" id="{9E8DDFD5-9FCD-4D22-9721-7EC6226D6DFC}"/>
                </a:ext>
              </a:extLst>
            </p:cNvPr>
            <p:cNvSpPr/>
            <p:nvPr/>
          </p:nvSpPr>
          <p:spPr bwMode="auto">
            <a:xfrm>
              <a:off x="3110179" y="1550357"/>
              <a:ext cx="8098389" cy="456976"/>
            </a:xfrm>
            <a:prstGeom prst="rect">
              <a:avLst/>
            </a:prstGeom>
            <a:solidFill>
              <a:srgbClr val="89CCFF"/>
            </a:solidFill>
            <a:ln>
              <a:solidFill>
                <a:schemeClr val="bg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spAutoFit/>
            </a:bodyPr>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2" name="矩形: 圆角 31">
              <a:extLst>
                <a:ext uri="{FF2B5EF4-FFF2-40B4-BE49-F238E27FC236}">
                  <a16:creationId xmlns:a16="http://schemas.microsoft.com/office/drawing/2014/main" id="{367262CB-481F-48AE-9C20-3413C8160268}"/>
                </a:ext>
              </a:extLst>
            </p:cNvPr>
            <p:cNvSpPr/>
            <p:nvPr/>
          </p:nvSpPr>
          <p:spPr bwMode="auto">
            <a:xfrm>
              <a:off x="1289386" y="1538249"/>
              <a:ext cx="1995792" cy="497919"/>
            </a:xfrm>
            <a:prstGeom prst="roundRect">
              <a:avLst>
                <a:gd name="adj" fmla="val 44886"/>
              </a:avLst>
            </a:prstGeom>
            <a:grpFill/>
            <a:ln>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r>
                <a:rPr lang="zh-CN" altLang="en-US" b="1" dirty="0">
                  <a:solidFill>
                    <a:schemeClr val="bg1"/>
                  </a:solidFill>
                  <a:latin typeface="微软雅黑" panose="020B0503020204020204" pitchFamily="34" charset="-122"/>
                  <a:ea typeface="微软雅黑" panose="020B0503020204020204" pitchFamily="34" charset="-122"/>
                </a:rPr>
                <a:t>我国储量少</a:t>
              </a:r>
              <a:endParaRPr kumimoji="0" lang="zh-CN" altLang="en-US"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p:txBody>
        </p:sp>
        <p:sp>
          <p:nvSpPr>
            <p:cNvPr id="33" name="矩形: 圆角 32">
              <a:extLst>
                <a:ext uri="{FF2B5EF4-FFF2-40B4-BE49-F238E27FC236}">
                  <a16:creationId xmlns:a16="http://schemas.microsoft.com/office/drawing/2014/main" id="{37069151-913A-4DF9-9918-A094865E5B5D}"/>
                </a:ext>
              </a:extLst>
            </p:cNvPr>
            <p:cNvSpPr/>
            <p:nvPr/>
          </p:nvSpPr>
          <p:spPr bwMode="auto">
            <a:xfrm>
              <a:off x="1289386" y="2077662"/>
              <a:ext cx="1995792" cy="497919"/>
            </a:xfrm>
            <a:prstGeom prst="roundRect">
              <a:avLst>
                <a:gd name="adj" fmla="val 44886"/>
              </a:avLst>
            </a:prstGeom>
            <a:grpFill/>
            <a:ln>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价格较高</a:t>
              </a:r>
            </a:p>
          </p:txBody>
        </p:sp>
        <p:sp>
          <p:nvSpPr>
            <p:cNvPr id="34" name="矩形: 圆角 33">
              <a:extLst>
                <a:ext uri="{FF2B5EF4-FFF2-40B4-BE49-F238E27FC236}">
                  <a16:creationId xmlns:a16="http://schemas.microsoft.com/office/drawing/2014/main" id="{2590241A-1FA2-466C-83EC-8CE3A1D999F7}"/>
                </a:ext>
              </a:extLst>
            </p:cNvPr>
            <p:cNvSpPr/>
            <p:nvPr/>
          </p:nvSpPr>
          <p:spPr bwMode="auto">
            <a:xfrm>
              <a:off x="1289386" y="2626307"/>
              <a:ext cx="1995792" cy="497919"/>
            </a:xfrm>
            <a:prstGeom prst="roundRect">
              <a:avLst>
                <a:gd name="adj" fmla="val 44886"/>
              </a:avLst>
            </a:prstGeom>
            <a:grpFill/>
            <a:ln>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进口依赖性性大</a:t>
              </a:r>
            </a:p>
          </p:txBody>
        </p:sp>
        <p:sp>
          <p:nvSpPr>
            <p:cNvPr id="35" name="文本框 34">
              <a:extLst>
                <a:ext uri="{FF2B5EF4-FFF2-40B4-BE49-F238E27FC236}">
                  <a16:creationId xmlns:a16="http://schemas.microsoft.com/office/drawing/2014/main" id="{A3289903-EF22-4C06-9907-F9DCE2D20E3D}"/>
                </a:ext>
              </a:extLst>
            </p:cNvPr>
            <p:cNvSpPr txBox="1"/>
            <p:nvPr/>
          </p:nvSpPr>
          <p:spPr>
            <a:xfrm>
              <a:off x="3434215" y="2133592"/>
              <a:ext cx="5862055" cy="369332"/>
            </a:xfrm>
            <a:prstGeom prst="rect">
              <a:avLst/>
            </a:prstGeom>
            <a:noFill/>
          </p:spPr>
          <p:txBody>
            <a:bodyPr wrap="square" rtlCol="0">
              <a:spAutoFit/>
            </a:bodyPr>
            <a:lstStyle/>
            <a:p>
              <a:r>
                <a:rPr lang="zh-CN" altLang="en-US" b="1" dirty="0"/>
                <a:t>各国均在大力发展锂电池，大量的需求加速价格上涨</a:t>
              </a:r>
            </a:p>
          </p:txBody>
        </p:sp>
        <p:sp>
          <p:nvSpPr>
            <p:cNvPr id="36" name="文本框 35">
              <a:extLst>
                <a:ext uri="{FF2B5EF4-FFF2-40B4-BE49-F238E27FC236}">
                  <a16:creationId xmlns:a16="http://schemas.microsoft.com/office/drawing/2014/main" id="{1FC68C15-1DE6-4B3D-BA4B-4A60A5D4CF5D}"/>
                </a:ext>
              </a:extLst>
            </p:cNvPr>
            <p:cNvSpPr txBox="1"/>
            <p:nvPr/>
          </p:nvSpPr>
          <p:spPr>
            <a:xfrm>
              <a:off x="3486966" y="1579232"/>
              <a:ext cx="6662642" cy="369332"/>
            </a:xfrm>
            <a:prstGeom prst="rect">
              <a:avLst/>
            </a:prstGeom>
            <a:noFill/>
          </p:spPr>
          <p:txBody>
            <a:bodyPr wrap="square" rtlCol="0">
              <a:spAutoFit/>
            </a:bodyPr>
            <a:lstStyle/>
            <a:p>
              <a:r>
                <a:rPr lang="zh-CN" altLang="en-US" b="1" dirty="0"/>
                <a:t>仅仅占全球已探明储量的</a:t>
              </a:r>
              <a:r>
                <a:rPr lang="en-US" altLang="zh-CN" b="1" dirty="0">
                  <a:solidFill>
                    <a:srgbClr val="FF0000"/>
                  </a:solidFill>
                </a:rPr>
                <a:t>7%</a:t>
              </a:r>
              <a:r>
                <a:rPr lang="zh-CN" altLang="en-US" b="1" dirty="0"/>
                <a:t>，而拉丁美洲的储量高达</a:t>
              </a:r>
              <a:r>
                <a:rPr lang="en-US" altLang="zh-CN" b="1" dirty="0">
                  <a:solidFill>
                    <a:srgbClr val="FF0000"/>
                  </a:solidFill>
                </a:rPr>
                <a:t>73%</a:t>
              </a:r>
              <a:endParaRPr lang="zh-CN" altLang="en-US" b="1" dirty="0">
                <a:solidFill>
                  <a:srgbClr val="FF0000"/>
                </a:solidFill>
              </a:endParaRPr>
            </a:p>
          </p:txBody>
        </p:sp>
        <p:sp>
          <p:nvSpPr>
            <p:cNvPr id="37" name="文本框 36">
              <a:extLst>
                <a:ext uri="{FF2B5EF4-FFF2-40B4-BE49-F238E27FC236}">
                  <a16:creationId xmlns:a16="http://schemas.microsoft.com/office/drawing/2014/main" id="{08959692-DD0F-4C06-8C26-B3D9DAEB099B}"/>
                </a:ext>
              </a:extLst>
            </p:cNvPr>
            <p:cNvSpPr txBox="1"/>
            <p:nvPr/>
          </p:nvSpPr>
          <p:spPr>
            <a:xfrm>
              <a:off x="3431703" y="2684463"/>
              <a:ext cx="7200801" cy="369332"/>
            </a:xfrm>
            <a:prstGeom prst="rect">
              <a:avLst/>
            </a:prstGeom>
            <a:noFill/>
          </p:spPr>
          <p:txBody>
            <a:bodyPr wrap="square" rtlCol="0">
              <a:spAutoFit/>
            </a:bodyPr>
            <a:lstStyle/>
            <a:p>
              <a:r>
                <a:rPr lang="en-US" altLang="zh-CN" b="1" dirty="0"/>
                <a:t>2024</a:t>
              </a:r>
              <a:r>
                <a:rPr lang="zh-CN" altLang="en-US" b="1" dirty="0"/>
                <a:t>年进口</a:t>
              </a:r>
              <a:r>
                <a:rPr lang="en-US" altLang="zh-CN" b="1" dirty="0">
                  <a:solidFill>
                    <a:srgbClr val="FF0000"/>
                  </a:solidFill>
                </a:rPr>
                <a:t>525</a:t>
              </a:r>
              <a:r>
                <a:rPr lang="zh-CN" altLang="en-US" b="1" dirty="0">
                  <a:solidFill>
                    <a:srgbClr val="FF0000"/>
                  </a:solidFill>
                </a:rPr>
                <a:t>万吨</a:t>
              </a:r>
              <a:r>
                <a:rPr lang="zh-CN" altLang="en-US" b="1" dirty="0"/>
                <a:t>，主要来自澳大利亚、巴西和津巴布韦等国。</a:t>
              </a:r>
            </a:p>
          </p:txBody>
        </p:sp>
      </p:grpSp>
    </p:spTree>
    <p:extLst>
      <p:ext uri="{BB962C8B-B14F-4D97-AF65-F5344CB8AC3E}">
        <p14:creationId xmlns:p14="http://schemas.microsoft.com/office/powerpoint/2010/main" val="3717851019"/>
      </p:ext>
    </p:extLst>
  </p:cSld>
  <p:clrMapOvr>
    <a:masterClrMapping/>
  </p:clrMapOvr>
  <p:transition spd="med" advTm="79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animBg="1"/>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ustcblue">
            <a:extLst>
              <a:ext uri="{FF2B5EF4-FFF2-40B4-BE49-F238E27FC236}">
                <a16:creationId xmlns:a16="http://schemas.microsoft.com/office/drawing/2014/main" id="{D6ABCD4D-EEFC-4141-9823-BD36F14B27BB}"/>
              </a:ext>
            </a:extLst>
          </p:cNvPr>
          <p:cNvPicPr>
            <a:picLocks noChangeAspect="1"/>
          </p:cNvPicPr>
          <p:nvPr/>
        </p:nvPicPr>
        <p:blipFill>
          <a:blip r:embed="rId3"/>
          <a:stretch>
            <a:fillRect/>
          </a:stretch>
        </p:blipFill>
        <p:spPr>
          <a:xfrm>
            <a:off x="8797458" y="176132"/>
            <a:ext cx="674607" cy="693691"/>
          </a:xfrm>
          <a:prstGeom prst="rect">
            <a:avLst/>
          </a:prstGeom>
        </p:spPr>
      </p:pic>
      <p:pic>
        <p:nvPicPr>
          <p:cNvPr id="20" name="图片 19" descr="ustcnameblue">
            <a:extLst>
              <a:ext uri="{FF2B5EF4-FFF2-40B4-BE49-F238E27FC236}">
                <a16:creationId xmlns:a16="http://schemas.microsoft.com/office/drawing/2014/main" id="{4C6CFC33-33C5-43C9-A988-0673A8FEB5C7}"/>
              </a:ext>
            </a:extLst>
          </p:cNvPr>
          <p:cNvPicPr>
            <a:picLocks noChangeAspect="1"/>
          </p:cNvPicPr>
          <p:nvPr/>
        </p:nvPicPr>
        <p:blipFill>
          <a:blip r:embed="rId4"/>
          <a:stretch>
            <a:fillRect/>
          </a:stretch>
        </p:blipFill>
        <p:spPr>
          <a:xfrm>
            <a:off x="9584303" y="351815"/>
            <a:ext cx="2424726" cy="363893"/>
          </a:xfrm>
          <a:prstGeom prst="rect">
            <a:avLst/>
          </a:prstGeom>
        </p:spPr>
      </p:pic>
      <p:cxnSp>
        <p:nvCxnSpPr>
          <p:cNvPr id="5" name="直接连接符 4">
            <a:extLst>
              <a:ext uri="{FF2B5EF4-FFF2-40B4-BE49-F238E27FC236}">
                <a16:creationId xmlns:a16="http://schemas.microsoft.com/office/drawing/2014/main" id="{4DBB7901-591B-47A8-A14A-2094D9A77805}"/>
              </a:ext>
            </a:extLst>
          </p:cNvPr>
          <p:cNvCxnSpPr/>
          <p:nvPr/>
        </p:nvCxnSpPr>
        <p:spPr bwMode="auto">
          <a:xfrm>
            <a:off x="0" y="1023938"/>
            <a:ext cx="12192000" cy="0"/>
          </a:xfrm>
          <a:prstGeom prst="line">
            <a:avLst/>
          </a:prstGeom>
          <a:gradFill rotWithShape="1">
            <a:gsLst>
              <a:gs pos="0">
                <a:schemeClr val="accent1"/>
              </a:gs>
              <a:gs pos="50000">
                <a:schemeClr val="bg1"/>
              </a:gs>
              <a:gs pos="100000">
                <a:schemeClr val="accent1"/>
              </a:gs>
            </a:gsLst>
            <a:lin ang="5400000" scaled="1"/>
          </a:gradFill>
          <a:ln w="31750" cap="flat" cmpd="sng" algn="ctr">
            <a:solidFill>
              <a:srgbClr val="004D94"/>
            </a:solidFill>
            <a:prstDash val="solid"/>
            <a:round/>
            <a:headEnd type="none" w="med" len="med"/>
            <a:tailEnd type="none" w="med" len="med"/>
          </a:ln>
          <a:effectLst>
            <a:prstShdw prst="shdw11">
              <a:schemeClr val="bg2">
                <a:alpha val="50000"/>
              </a:schemeClr>
            </a:prstShdw>
          </a:effectLst>
        </p:spPr>
      </p:cxnSp>
      <p:sp>
        <p:nvSpPr>
          <p:cNvPr id="8" name="矩形 7">
            <a:extLst>
              <a:ext uri="{FF2B5EF4-FFF2-40B4-BE49-F238E27FC236}">
                <a16:creationId xmlns:a16="http://schemas.microsoft.com/office/drawing/2014/main" id="{F1B2B3EB-3DD3-47FC-BE8D-666FB8D1D1AC}"/>
              </a:ext>
            </a:extLst>
          </p:cNvPr>
          <p:cNvSpPr/>
          <p:nvPr/>
        </p:nvSpPr>
        <p:spPr bwMode="auto">
          <a:xfrm>
            <a:off x="347368" y="131036"/>
            <a:ext cx="8337851" cy="769441"/>
          </a:xfrm>
          <a:prstGeom prst="rect">
            <a:avLst/>
          </a:prstGeom>
          <a:solidFill>
            <a:srgbClr val="004D94"/>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spAutoFit/>
          </a:bodyPr>
          <a:lstStyle/>
          <a:p>
            <a:pPr marL="0" marR="0" indent="0" algn="l" defTabSz="914400" rtl="0" eaLnBrk="1" fontAlgn="base" latinLnBrk="0" hangingPunct="1">
              <a:lnSpc>
                <a:spcPct val="100000"/>
              </a:lnSpc>
              <a:spcBef>
                <a:spcPct val="0"/>
              </a:spcBef>
              <a:spcAft>
                <a:spcPct val="0"/>
              </a:spcAft>
              <a:buClrTx/>
              <a:buSzTx/>
              <a:buFontTx/>
              <a:buNone/>
            </a:pPr>
            <a:r>
              <a:rPr lang="en-US" altLang="zh-CN" sz="4400" b="1" dirty="0">
                <a:solidFill>
                  <a:schemeClr val="bg1"/>
                </a:solidFill>
                <a:latin typeface="微软雅黑" panose="020B0503020204020204" pitchFamily="34" charset="-122"/>
                <a:ea typeface="微软雅黑" panose="020B0503020204020204" pitchFamily="34" charset="-122"/>
              </a:rPr>
              <a:t>1.</a:t>
            </a:r>
            <a:r>
              <a:rPr lang="zh-CN" altLang="en-US" sz="4400" b="1" dirty="0">
                <a:solidFill>
                  <a:schemeClr val="bg1"/>
                </a:solidFill>
                <a:latin typeface="微软雅黑" panose="020B0503020204020204" pitchFamily="34" charset="-122"/>
                <a:ea typeface="微软雅黑" panose="020B0503020204020204" pitchFamily="34" charset="-122"/>
              </a:rPr>
              <a:t>研究背景</a:t>
            </a:r>
            <a:endParaRPr kumimoji="0" lang="zh-CN" altLang="en-US" sz="44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p:txBody>
      </p:sp>
      <p:sp>
        <p:nvSpPr>
          <p:cNvPr id="16" name="灯片编号占位符 10">
            <a:extLst>
              <a:ext uri="{FF2B5EF4-FFF2-40B4-BE49-F238E27FC236}">
                <a16:creationId xmlns:a16="http://schemas.microsoft.com/office/drawing/2014/main" id="{E7E489C0-14C2-4682-9D86-A7A986C812C0}"/>
              </a:ext>
            </a:extLst>
          </p:cNvPr>
          <p:cNvSpPr>
            <a:spLocks noGrp="1"/>
          </p:cNvSpPr>
          <p:nvPr>
            <p:ph type="sldNum" sz="quarter" idx="12"/>
          </p:nvPr>
        </p:nvSpPr>
        <p:spPr>
          <a:xfrm>
            <a:off x="9374266" y="6506185"/>
            <a:ext cx="2844800" cy="476250"/>
          </a:xfrm>
        </p:spPr>
        <p:txBody>
          <a:bodyPr/>
          <a:lstStyle/>
          <a:p>
            <a:fld id="{FC7FC69B-AEE6-46BE-877D-BA9E44FDA740}" type="slidenum">
              <a:rPr lang="zh-CN" altLang="en-US" smtClean="0"/>
              <a:t>4</a:t>
            </a:fld>
            <a:endParaRPr lang="zh-CN" altLang="en-US" dirty="0"/>
          </a:p>
        </p:txBody>
      </p:sp>
      <p:pic>
        <p:nvPicPr>
          <p:cNvPr id="30" name="图片 29">
            <a:extLst>
              <a:ext uri="{FF2B5EF4-FFF2-40B4-BE49-F238E27FC236}">
                <a16:creationId xmlns:a16="http://schemas.microsoft.com/office/drawing/2014/main" id="{84526FBE-B3BC-4430-B6CF-E91468CE1135}"/>
              </a:ext>
            </a:extLst>
          </p:cNvPr>
          <p:cNvPicPr>
            <a:picLocks noChangeAspect="1"/>
          </p:cNvPicPr>
          <p:nvPr/>
        </p:nvPicPr>
        <p:blipFill rotWithShape="1">
          <a:blip r:embed="rId5"/>
          <a:srcRect r="68268"/>
          <a:stretch/>
        </p:blipFill>
        <p:spPr>
          <a:xfrm>
            <a:off x="396015" y="2779770"/>
            <a:ext cx="1716889" cy="3095963"/>
          </a:xfrm>
          <a:prstGeom prst="rect">
            <a:avLst/>
          </a:prstGeom>
        </p:spPr>
      </p:pic>
      <p:pic>
        <p:nvPicPr>
          <p:cNvPr id="31" name="Picture 4">
            <a:extLst>
              <a:ext uri="{FF2B5EF4-FFF2-40B4-BE49-F238E27FC236}">
                <a16:creationId xmlns:a16="http://schemas.microsoft.com/office/drawing/2014/main" id="{B9AF984A-3531-4236-BE22-CDBBE317A68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8023" t="1701"/>
          <a:stretch/>
        </p:blipFill>
        <p:spPr bwMode="auto">
          <a:xfrm>
            <a:off x="2051756" y="2856504"/>
            <a:ext cx="1713378" cy="3013772"/>
          </a:xfrm>
          <a:prstGeom prst="rect">
            <a:avLst/>
          </a:prstGeom>
          <a:noFill/>
          <a:extLst>
            <a:ext uri="{909E8E84-426E-40DD-AFC4-6F175D3DCCD1}">
              <a14:hiddenFill xmlns:a14="http://schemas.microsoft.com/office/drawing/2010/main">
                <a:solidFill>
                  <a:srgbClr val="FFFFFF"/>
                </a:solidFill>
              </a14:hiddenFill>
            </a:ext>
          </a:extLst>
        </p:spPr>
      </p:pic>
      <p:pic>
        <p:nvPicPr>
          <p:cNvPr id="33" name="图片 32">
            <a:extLst>
              <a:ext uri="{FF2B5EF4-FFF2-40B4-BE49-F238E27FC236}">
                <a16:creationId xmlns:a16="http://schemas.microsoft.com/office/drawing/2014/main" id="{336506D2-3B2E-40BB-A5E7-459818266AB6}"/>
              </a:ext>
            </a:extLst>
          </p:cNvPr>
          <p:cNvPicPr>
            <a:picLocks noChangeAspect="1"/>
          </p:cNvPicPr>
          <p:nvPr/>
        </p:nvPicPr>
        <p:blipFill>
          <a:blip r:embed="rId7"/>
          <a:stretch>
            <a:fillRect/>
          </a:stretch>
        </p:blipFill>
        <p:spPr>
          <a:xfrm>
            <a:off x="4014078" y="2847968"/>
            <a:ext cx="3862726" cy="2956656"/>
          </a:xfrm>
          <a:prstGeom prst="rect">
            <a:avLst/>
          </a:prstGeom>
        </p:spPr>
      </p:pic>
      <p:grpSp>
        <p:nvGrpSpPr>
          <p:cNvPr id="4" name="组合 3">
            <a:extLst>
              <a:ext uri="{FF2B5EF4-FFF2-40B4-BE49-F238E27FC236}">
                <a16:creationId xmlns:a16="http://schemas.microsoft.com/office/drawing/2014/main" id="{A5D938AD-13CD-430A-956B-FE4353609423}"/>
              </a:ext>
            </a:extLst>
          </p:cNvPr>
          <p:cNvGrpSpPr/>
          <p:nvPr/>
        </p:nvGrpSpPr>
        <p:grpSpPr>
          <a:xfrm>
            <a:off x="283705" y="1678306"/>
            <a:ext cx="3635467" cy="1018628"/>
            <a:chOff x="5120432" y="1844826"/>
            <a:chExt cx="3816424" cy="646326"/>
          </a:xfrm>
          <a:solidFill>
            <a:srgbClr val="004D94"/>
          </a:solidFill>
        </p:grpSpPr>
        <p:sp>
          <p:nvSpPr>
            <p:cNvPr id="3" name="矩形: 圆角 2">
              <a:extLst>
                <a:ext uri="{FF2B5EF4-FFF2-40B4-BE49-F238E27FC236}">
                  <a16:creationId xmlns:a16="http://schemas.microsoft.com/office/drawing/2014/main" id="{DC195C72-1E4F-4E46-9C69-16F4468D4AFB}"/>
                </a:ext>
              </a:extLst>
            </p:cNvPr>
            <p:cNvSpPr/>
            <p:nvPr/>
          </p:nvSpPr>
          <p:spPr bwMode="auto">
            <a:xfrm>
              <a:off x="5120432" y="1844826"/>
              <a:ext cx="3816424" cy="646326"/>
            </a:xfrm>
            <a:prstGeom prst="roundRect">
              <a:avLst/>
            </a:prstGeom>
            <a:grpFill/>
            <a:ln>
              <a:solidFill>
                <a:srgbClr val="156DC4"/>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spAutoFit/>
            </a:bodyPr>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9" name="文本框 28">
              <a:extLst>
                <a:ext uri="{FF2B5EF4-FFF2-40B4-BE49-F238E27FC236}">
                  <a16:creationId xmlns:a16="http://schemas.microsoft.com/office/drawing/2014/main" id="{DFEFA266-0B4C-4373-8F32-E693606CC7A6}"/>
                </a:ext>
              </a:extLst>
            </p:cNvPr>
            <p:cNvSpPr txBox="1"/>
            <p:nvPr/>
          </p:nvSpPr>
          <p:spPr>
            <a:xfrm>
              <a:off x="5276456" y="2065356"/>
              <a:ext cx="3660400" cy="369332"/>
            </a:xfrm>
            <a:prstGeom prst="rect">
              <a:avLst/>
            </a:prstGeom>
            <a:grpFill/>
            <a:ln>
              <a:noFill/>
            </a:ln>
          </p:spPr>
          <p:txBody>
            <a:bodyPr wrap="square" rtlCol="0">
              <a:spAutoFit/>
            </a:bodyPr>
            <a:lstStyle/>
            <a:p>
              <a:pPr algn="ctr"/>
              <a:r>
                <a:rPr lang="zh-CN" altLang="en-US" b="1" dirty="0">
                  <a:solidFill>
                    <a:schemeClr val="bg1"/>
                  </a:solidFill>
                </a:rPr>
                <a:t>硬碳材料的热稳定性不及石墨。</a:t>
              </a:r>
              <a:endParaRPr lang="en-US" altLang="zh-CN" b="1" dirty="0">
                <a:solidFill>
                  <a:schemeClr val="bg1"/>
                </a:solidFill>
              </a:endParaRPr>
            </a:p>
          </p:txBody>
        </p:sp>
      </p:grpSp>
      <p:grpSp>
        <p:nvGrpSpPr>
          <p:cNvPr id="10" name="组合 9">
            <a:extLst>
              <a:ext uri="{FF2B5EF4-FFF2-40B4-BE49-F238E27FC236}">
                <a16:creationId xmlns:a16="http://schemas.microsoft.com/office/drawing/2014/main" id="{99B4969A-AA70-4D99-A178-845B3673658C}"/>
              </a:ext>
            </a:extLst>
          </p:cNvPr>
          <p:cNvGrpSpPr/>
          <p:nvPr/>
        </p:nvGrpSpPr>
        <p:grpSpPr>
          <a:xfrm>
            <a:off x="3990491" y="1678305"/>
            <a:ext cx="3940750" cy="1018625"/>
            <a:chOff x="4527944" y="1678305"/>
            <a:chExt cx="3907348" cy="1018625"/>
          </a:xfrm>
          <a:solidFill>
            <a:srgbClr val="004D94"/>
          </a:solidFill>
        </p:grpSpPr>
        <p:sp>
          <p:nvSpPr>
            <p:cNvPr id="9" name="矩形: 圆角 8">
              <a:extLst>
                <a:ext uri="{FF2B5EF4-FFF2-40B4-BE49-F238E27FC236}">
                  <a16:creationId xmlns:a16="http://schemas.microsoft.com/office/drawing/2014/main" id="{16B9036E-8C1B-4545-868C-F85AE7FB3807}"/>
                </a:ext>
              </a:extLst>
            </p:cNvPr>
            <p:cNvSpPr/>
            <p:nvPr/>
          </p:nvSpPr>
          <p:spPr bwMode="auto">
            <a:xfrm>
              <a:off x="4527944" y="1678305"/>
              <a:ext cx="3907348" cy="1018625"/>
            </a:xfrm>
            <a:prstGeom prst="roundRect">
              <a:avLst/>
            </a:prstGeom>
            <a:grpFill/>
            <a:ln>
              <a:solidFill>
                <a:srgbClr val="156DC4"/>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spAutoFit/>
            </a:bodyPr>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2" name="文本框 31">
              <a:extLst>
                <a:ext uri="{FF2B5EF4-FFF2-40B4-BE49-F238E27FC236}">
                  <a16:creationId xmlns:a16="http://schemas.microsoft.com/office/drawing/2014/main" id="{5EB77B3B-1C22-4FA2-B95D-85A8B8BED13F}"/>
                </a:ext>
              </a:extLst>
            </p:cNvPr>
            <p:cNvSpPr txBox="1"/>
            <p:nvPr/>
          </p:nvSpPr>
          <p:spPr>
            <a:xfrm>
              <a:off x="4650031" y="1900725"/>
              <a:ext cx="3663174" cy="646331"/>
            </a:xfrm>
            <a:prstGeom prst="rect">
              <a:avLst/>
            </a:prstGeom>
            <a:grpFill/>
            <a:ln>
              <a:noFill/>
            </a:ln>
          </p:spPr>
          <p:txBody>
            <a:bodyPr wrap="square" rtlCol="0">
              <a:spAutoFit/>
            </a:bodyPr>
            <a:lstStyle/>
            <a:p>
              <a:pPr algn="ctr"/>
              <a:r>
                <a:rPr lang="zh-CN" altLang="en-US" b="1" dirty="0">
                  <a:solidFill>
                    <a:schemeClr val="bg1"/>
                  </a:solidFill>
                </a:rPr>
                <a:t>钠电池在充电中会产生更多的热量</a:t>
              </a:r>
              <a:endParaRPr lang="en-US" altLang="zh-CN" b="1" dirty="0">
                <a:solidFill>
                  <a:schemeClr val="bg1"/>
                </a:solidFill>
              </a:endParaRPr>
            </a:p>
            <a:p>
              <a:pPr algn="ctr"/>
              <a:r>
                <a:rPr lang="en-US" altLang="zh-CN" b="1" dirty="0">
                  <a:solidFill>
                    <a:srgbClr val="FF99FF"/>
                  </a:solidFill>
                  <a:latin typeface="Times New Roman" panose="02020603050405020304" pitchFamily="18" charset="0"/>
                  <a:cs typeface="Times New Roman" panose="02020603050405020304" pitchFamily="18" charset="0"/>
                </a:rPr>
                <a:t>    </a:t>
              </a:r>
              <a:r>
                <a:rPr lang="en-US" altLang="zh-CN" sz="1600" dirty="0">
                  <a:solidFill>
                    <a:srgbClr val="FF7C80"/>
                  </a:solidFill>
                  <a:latin typeface="Times New Roman" panose="02020603050405020304" pitchFamily="18" charset="0"/>
                  <a:cs typeface="Times New Roman" panose="02020603050405020304" pitchFamily="18" charset="0"/>
                </a:rPr>
                <a:t>(</a:t>
              </a:r>
              <a:r>
                <a:rPr lang="en-US" altLang="zh-CN" sz="1600" dirty="0" err="1">
                  <a:solidFill>
                    <a:srgbClr val="FF7C80"/>
                  </a:solidFill>
                  <a:latin typeface="Times New Roman" panose="02020603050405020304" pitchFamily="18" charset="0"/>
                  <a:cs typeface="Times New Roman" panose="02020603050405020304" pitchFamily="18" charset="0"/>
                </a:rPr>
                <a:t>Heubner</a:t>
              </a:r>
              <a:r>
                <a:rPr lang="en-US" altLang="zh-CN" sz="1600" dirty="0">
                  <a:solidFill>
                    <a:srgbClr val="FF7C80"/>
                  </a:solidFill>
                  <a:latin typeface="Times New Roman" panose="02020603050405020304" pitchFamily="18" charset="0"/>
                  <a:cs typeface="Times New Roman" panose="02020603050405020304" pitchFamily="18" charset="0"/>
                </a:rPr>
                <a:t> et al., 2018)</a:t>
              </a:r>
              <a:endParaRPr lang="zh-CN" altLang="en-US" b="1" dirty="0">
                <a:solidFill>
                  <a:srgbClr val="FF7C80"/>
                </a:solidFill>
              </a:endParaRPr>
            </a:p>
          </p:txBody>
        </p:sp>
      </p:grpSp>
      <p:grpSp>
        <p:nvGrpSpPr>
          <p:cNvPr id="14" name="组合 13">
            <a:extLst>
              <a:ext uri="{FF2B5EF4-FFF2-40B4-BE49-F238E27FC236}">
                <a16:creationId xmlns:a16="http://schemas.microsoft.com/office/drawing/2014/main" id="{905B3331-FC30-4C5E-8F59-2E3751E533C3}"/>
              </a:ext>
            </a:extLst>
          </p:cNvPr>
          <p:cNvGrpSpPr/>
          <p:nvPr/>
        </p:nvGrpSpPr>
        <p:grpSpPr>
          <a:xfrm>
            <a:off x="7999014" y="1661121"/>
            <a:ext cx="3907348" cy="1035811"/>
            <a:chOff x="8595429" y="1661121"/>
            <a:chExt cx="3907348" cy="1035811"/>
          </a:xfrm>
          <a:solidFill>
            <a:srgbClr val="004D94"/>
          </a:solidFill>
        </p:grpSpPr>
        <p:sp>
          <p:nvSpPr>
            <p:cNvPr id="12" name="矩形: 圆角 11">
              <a:extLst>
                <a:ext uri="{FF2B5EF4-FFF2-40B4-BE49-F238E27FC236}">
                  <a16:creationId xmlns:a16="http://schemas.microsoft.com/office/drawing/2014/main" id="{61EB008D-1B76-48C9-BE13-BC2BF154D69C}"/>
                </a:ext>
              </a:extLst>
            </p:cNvPr>
            <p:cNvSpPr/>
            <p:nvPr/>
          </p:nvSpPr>
          <p:spPr bwMode="auto">
            <a:xfrm>
              <a:off x="8595429" y="1661121"/>
              <a:ext cx="3907348" cy="1035811"/>
            </a:xfrm>
            <a:prstGeom prst="roundRect">
              <a:avLst/>
            </a:prstGeom>
            <a:grpFill/>
            <a:ln>
              <a:solidFill>
                <a:srgbClr val="156DC4"/>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spAutoFit/>
            </a:bodyPr>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4" name="文本框 33">
              <a:extLst>
                <a:ext uri="{FF2B5EF4-FFF2-40B4-BE49-F238E27FC236}">
                  <a16:creationId xmlns:a16="http://schemas.microsoft.com/office/drawing/2014/main" id="{F1DF90AA-0E20-4B1D-A5FA-DE8D2EBB01E2}"/>
                </a:ext>
              </a:extLst>
            </p:cNvPr>
            <p:cNvSpPr txBox="1"/>
            <p:nvPr/>
          </p:nvSpPr>
          <p:spPr>
            <a:xfrm>
              <a:off x="8722163" y="1715394"/>
              <a:ext cx="3670502" cy="892552"/>
            </a:xfrm>
            <a:prstGeom prst="rect">
              <a:avLst/>
            </a:prstGeom>
            <a:grpFill/>
            <a:ln>
              <a:noFill/>
            </a:ln>
          </p:spPr>
          <p:txBody>
            <a:bodyPr wrap="square" rtlCol="0">
              <a:spAutoFit/>
            </a:bodyPr>
            <a:lstStyle/>
            <a:p>
              <a:pPr algn="ctr"/>
              <a:r>
                <a:rPr lang="zh-CN" altLang="en-US" b="1" dirty="0">
                  <a:solidFill>
                    <a:schemeClr val="bg1"/>
                  </a:solidFill>
                </a:rPr>
                <a:t>钠离子电池</a:t>
              </a:r>
              <a:r>
                <a:rPr lang="en-US" altLang="zh-CN" b="1" dirty="0">
                  <a:solidFill>
                    <a:schemeClr val="bg1"/>
                  </a:solidFill>
                </a:rPr>
                <a:t>SEI</a:t>
              </a:r>
              <a:r>
                <a:rPr lang="zh-CN" altLang="en-US" b="1" dirty="0">
                  <a:solidFill>
                    <a:schemeClr val="bg1"/>
                  </a:solidFill>
                </a:rPr>
                <a:t>膜更不稳定</a:t>
              </a:r>
            </a:p>
            <a:p>
              <a:pPr algn="ctr"/>
              <a:r>
                <a:rPr lang="zh-CN" altLang="en-US" b="1" dirty="0">
                  <a:solidFill>
                    <a:schemeClr val="bg1"/>
                  </a:solidFill>
                </a:rPr>
                <a:t>热失控副反应起始温度更低</a:t>
              </a:r>
            </a:p>
            <a:p>
              <a:pPr algn="ctr"/>
              <a:r>
                <a:rPr lang="en-US" altLang="zh-CN" sz="1600" dirty="0">
                  <a:solidFill>
                    <a:srgbClr val="FF7C80"/>
                  </a:solidFill>
                  <a:latin typeface="Times New Roman" panose="02020603050405020304" pitchFamily="18" charset="0"/>
                  <a:cs typeface="Times New Roman" panose="02020603050405020304" pitchFamily="18" charset="0"/>
                </a:rPr>
                <a:t>(</a:t>
              </a:r>
              <a:r>
                <a:rPr lang="en-US" altLang="zh-CN" sz="1600" dirty="0" err="1">
                  <a:solidFill>
                    <a:srgbClr val="FF7C80"/>
                  </a:solidFill>
                  <a:latin typeface="Times New Roman" panose="02020603050405020304" pitchFamily="18" charset="0"/>
                  <a:cs typeface="Times New Roman" panose="02020603050405020304" pitchFamily="18" charset="0"/>
                </a:rPr>
                <a:t>Mogensen</a:t>
              </a:r>
              <a:r>
                <a:rPr lang="en-US" altLang="zh-CN" sz="1600" dirty="0">
                  <a:solidFill>
                    <a:srgbClr val="FF7C80"/>
                  </a:solidFill>
                  <a:latin typeface="Times New Roman" panose="02020603050405020304" pitchFamily="18" charset="0"/>
                  <a:cs typeface="Times New Roman" panose="02020603050405020304" pitchFamily="18" charset="0"/>
                </a:rPr>
                <a:t> et al., 2016) (Yang et al., 2021)</a:t>
              </a:r>
              <a:endParaRPr lang="zh-CN" altLang="en-US" sz="1600" dirty="0">
                <a:solidFill>
                  <a:srgbClr val="FF7C80"/>
                </a:solidFill>
                <a:latin typeface="Times New Roman" panose="02020603050405020304" pitchFamily="18" charset="0"/>
                <a:cs typeface="Times New Roman" panose="02020603050405020304" pitchFamily="18" charset="0"/>
              </a:endParaRPr>
            </a:p>
          </p:txBody>
        </p:sp>
      </p:grpSp>
      <p:pic>
        <p:nvPicPr>
          <p:cNvPr id="35" name="图片 34">
            <a:extLst>
              <a:ext uri="{FF2B5EF4-FFF2-40B4-BE49-F238E27FC236}">
                <a16:creationId xmlns:a16="http://schemas.microsoft.com/office/drawing/2014/main" id="{1444DC2B-56B6-47B4-ABDD-ACB31D11DF44}"/>
              </a:ext>
            </a:extLst>
          </p:cNvPr>
          <p:cNvPicPr>
            <a:picLocks noChangeAspect="1"/>
          </p:cNvPicPr>
          <p:nvPr/>
        </p:nvPicPr>
        <p:blipFill rotWithShape="1">
          <a:blip r:embed="rId8"/>
          <a:srcRect l="2261" t="2135" r="2732"/>
          <a:stretch/>
        </p:blipFill>
        <p:spPr>
          <a:xfrm>
            <a:off x="8125748" y="2868609"/>
            <a:ext cx="3610796" cy="2949617"/>
          </a:xfrm>
          <a:prstGeom prst="rect">
            <a:avLst/>
          </a:prstGeom>
        </p:spPr>
      </p:pic>
      <p:grpSp>
        <p:nvGrpSpPr>
          <p:cNvPr id="38" name="组合 37">
            <a:extLst>
              <a:ext uri="{FF2B5EF4-FFF2-40B4-BE49-F238E27FC236}">
                <a16:creationId xmlns:a16="http://schemas.microsoft.com/office/drawing/2014/main" id="{E7CCA27A-20E3-45BF-8B29-794E478C34A4}"/>
              </a:ext>
            </a:extLst>
          </p:cNvPr>
          <p:cNvGrpSpPr/>
          <p:nvPr/>
        </p:nvGrpSpPr>
        <p:grpSpPr>
          <a:xfrm>
            <a:off x="1399295" y="5964194"/>
            <a:ext cx="9361040" cy="519351"/>
            <a:chOff x="1343472" y="5834062"/>
            <a:chExt cx="9361040" cy="519351"/>
          </a:xfrm>
          <a:solidFill>
            <a:srgbClr val="024DA0"/>
          </a:solidFill>
        </p:grpSpPr>
        <p:sp>
          <p:nvSpPr>
            <p:cNvPr id="36" name="矩形: 圆角 35">
              <a:extLst>
                <a:ext uri="{FF2B5EF4-FFF2-40B4-BE49-F238E27FC236}">
                  <a16:creationId xmlns:a16="http://schemas.microsoft.com/office/drawing/2014/main" id="{ABCA5890-00E9-4735-8E17-5B63DF0066D2}"/>
                </a:ext>
              </a:extLst>
            </p:cNvPr>
            <p:cNvSpPr/>
            <p:nvPr/>
          </p:nvSpPr>
          <p:spPr bwMode="auto">
            <a:xfrm>
              <a:off x="1343472" y="5834062"/>
              <a:ext cx="9361040" cy="519351"/>
            </a:xfrm>
            <a:prstGeom prst="roundRect">
              <a:avLst>
                <a:gd name="adj" fmla="val 50000"/>
              </a:avLst>
            </a:prstGeom>
            <a:grp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spAutoFit/>
            </a:bodyPr>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p:txBody>
        </p:sp>
        <p:sp>
          <p:nvSpPr>
            <p:cNvPr id="37" name="文本框 36">
              <a:extLst>
                <a:ext uri="{FF2B5EF4-FFF2-40B4-BE49-F238E27FC236}">
                  <a16:creationId xmlns:a16="http://schemas.microsoft.com/office/drawing/2014/main" id="{76AB7F9A-DC45-4C03-A424-F8A58CD03227}"/>
                </a:ext>
              </a:extLst>
            </p:cNvPr>
            <p:cNvSpPr txBox="1"/>
            <p:nvPr/>
          </p:nvSpPr>
          <p:spPr>
            <a:xfrm>
              <a:off x="1992625" y="5862904"/>
              <a:ext cx="8483230" cy="461665"/>
            </a:xfrm>
            <a:prstGeom prst="rect">
              <a:avLst/>
            </a:prstGeom>
            <a:grpFill/>
          </p:spPr>
          <p:txBody>
            <a:bodyPr wrap="square" rtlCol="0">
              <a:spAutoFit/>
            </a:bodyPr>
            <a:lstStyle/>
            <a:p>
              <a:r>
                <a:rPr lang="zh-CN" altLang="en-US" sz="2400" b="1" dirty="0">
                  <a:solidFill>
                    <a:schemeClr val="bg1"/>
                  </a:solidFill>
                  <a:latin typeface="黑体" panose="02010609060101010101" pitchFamily="49" charset="-122"/>
                  <a:ea typeface="黑体" panose="02010609060101010101" pitchFamily="49" charset="-122"/>
                </a:rPr>
                <a:t>钠离子电池热失控更易发生，其热失控危险性仍然较高</a:t>
              </a:r>
            </a:p>
          </p:txBody>
        </p:sp>
      </p:grpSp>
      <p:sp>
        <p:nvSpPr>
          <p:cNvPr id="2" name="文本框 1">
            <a:extLst>
              <a:ext uri="{FF2B5EF4-FFF2-40B4-BE49-F238E27FC236}">
                <a16:creationId xmlns:a16="http://schemas.microsoft.com/office/drawing/2014/main" id="{482D298F-3A42-5C41-A97F-E78D59084961}"/>
              </a:ext>
            </a:extLst>
          </p:cNvPr>
          <p:cNvSpPr txBox="1"/>
          <p:nvPr/>
        </p:nvSpPr>
        <p:spPr>
          <a:xfrm>
            <a:off x="283705" y="1123609"/>
            <a:ext cx="4214411" cy="461665"/>
          </a:xfrm>
          <a:prstGeom prst="rect">
            <a:avLst/>
          </a:prstGeom>
          <a:noFill/>
        </p:spPr>
        <p:txBody>
          <a:bodyPr wrap="square" rtlCol="0">
            <a:spAutoFit/>
          </a:bodyPr>
          <a:lstStyle/>
          <a:p>
            <a:pPr marL="285750" indent="-285750">
              <a:buFont typeface="Wingdings" panose="05000000000000000000" pitchFamily="2" charset="2"/>
              <a:buChar char="l"/>
            </a:pPr>
            <a:r>
              <a:rPr lang="zh-CN" altLang="en-US" sz="2400" b="1" dirty="0">
                <a:solidFill>
                  <a:srgbClr val="156DC4"/>
                </a:solidFill>
                <a:latin typeface="微软雅黑" panose="020B0503020204020204" pitchFamily="34" charset="-122"/>
                <a:ea typeface="微软雅黑" panose="020B0503020204020204" pitchFamily="34" charset="-122"/>
              </a:rPr>
              <a:t>钠离子电池的热安全性问题</a:t>
            </a:r>
          </a:p>
        </p:txBody>
      </p:sp>
    </p:spTree>
    <p:extLst>
      <p:ext uri="{BB962C8B-B14F-4D97-AF65-F5344CB8AC3E}">
        <p14:creationId xmlns:p14="http://schemas.microsoft.com/office/powerpoint/2010/main" val="2593295090"/>
      </p:ext>
    </p:extLst>
  </p:cSld>
  <p:clrMapOvr>
    <a:masterClrMapping/>
  </p:clrMapOvr>
  <p:transition spd="med" advTm="79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ustcblue">
            <a:extLst>
              <a:ext uri="{FF2B5EF4-FFF2-40B4-BE49-F238E27FC236}">
                <a16:creationId xmlns:a16="http://schemas.microsoft.com/office/drawing/2014/main" id="{D6ABCD4D-EEFC-4141-9823-BD36F14B27BB}"/>
              </a:ext>
            </a:extLst>
          </p:cNvPr>
          <p:cNvPicPr>
            <a:picLocks noChangeAspect="1"/>
          </p:cNvPicPr>
          <p:nvPr/>
        </p:nvPicPr>
        <p:blipFill>
          <a:blip r:embed="rId3"/>
          <a:stretch>
            <a:fillRect/>
          </a:stretch>
        </p:blipFill>
        <p:spPr>
          <a:xfrm>
            <a:off x="8797458" y="176132"/>
            <a:ext cx="674607" cy="693691"/>
          </a:xfrm>
          <a:prstGeom prst="rect">
            <a:avLst/>
          </a:prstGeom>
        </p:spPr>
      </p:pic>
      <p:pic>
        <p:nvPicPr>
          <p:cNvPr id="20" name="图片 19" descr="ustcnameblue">
            <a:extLst>
              <a:ext uri="{FF2B5EF4-FFF2-40B4-BE49-F238E27FC236}">
                <a16:creationId xmlns:a16="http://schemas.microsoft.com/office/drawing/2014/main" id="{4C6CFC33-33C5-43C9-A988-0673A8FEB5C7}"/>
              </a:ext>
            </a:extLst>
          </p:cNvPr>
          <p:cNvPicPr>
            <a:picLocks noChangeAspect="1"/>
          </p:cNvPicPr>
          <p:nvPr/>
        </p:nvPicPr>
        <p:blipFill>
          <a:blip r:embed="rId4"/>
          <a:stretch>
            <a:fillRect/>
          </a:stretch>
        </p:blipFill>
        <p:spPr>
          <a:xfrm>
            <a:off x="9584303" y="351815"/>
            <a:ext cx="2424726" cy="363893"/>
          </a:xfrm>
          <a:prstGeom prst="rect">
            <a:avLst/>
          </a:prstGeom>
        </p:spPr>
      </p:pic>
      <p:cxnSp>
        <p:nvCxnSpPr>
          <p:cNvPr id="5" name="直接连接符 4">
            <a:extLst>
              <a:ext uri="{FF2B5EF4-FFF2-40B4-BE49-F238E27FC236}">
                <a16:creationId xmlns:a16="http://schemas.microsoft.com/office/drawing/2014/main" id="{4DBB7901-591B-47A8-A14A-2094D9A77805}"/>
              </a:ext>
            </a:extLst>
          </p:cNvPr>
          <p:cNvCxnSpPr/>
          <p:nvPr/>
        </p:nvCxnSpPr>
        <p:spPr bwMode="auto">
          <a:xfrm>
            <a:off x="0" y="990601"/>
            <a:ext cx="12192000" cy="0"/>
          </a:xfrm>
          <a:prstGeom prst="line">
            <a:avLst/>
          </a:prstGeom>
          <a:gradFill rotWithShape="1">
            <a:gsLst>
              <a:gs pos="0">
                <a:schemeClr val="accent1"/>
              </a:gs>
              <a:gs pos="50000">
                <a:schemeClr val="bg1"/>
              </a:gs>
              <a:gs pos="100000">
                <a:schemeClr val="accent1"/>
              </a:gs>
            </a:gsLst>
            <a:lin ang="5400000" scaled="1"/>
          </a:gradFill>
          <a:ln w="31750" cap="flat" cmpd="sng" algn="ctr">
            <a:solidFill>
              <a:srgbClr val="004D94"/>
            </a:solidFill>
            <a:prstDash val="solid"/>
            <a:round/>
            <a:headEnd type="none" w="med" len="med"/>
            <a:tailEnd type="none" w="med" len="med"/>
          </a:ln>
          <a:effectLst>
            <a:prstShdw prst="shdw11">
              <a:schemeClr val="bg2">
                <a:alpha val="50000"/>
              </a:schemeClr>
            </a:prstShdw>
          </a:effectLst>
        </p:spPr>
      </p:cxnSp>
      <p:sp>
        <p:nvSpPr>
          <p:cNvPr id="8" name="矩形 7">
            <a:extLst>
              <a:ext uri="{FF2B5EF4-FFF2-40B4-BE49-F238E27FC236}">
                <a16:creationId xmlns:a16="http://schemas.microsoft.com/office/drawing/2014/main" id="{F1B2B3EB-3DD3-47FC-BE8D-666FB8D1D1AC}"/>
              </a:ext>
            </a:extLst>
          </p:cNvPr>
          <p:cNvSpPr/>
          <p:nvPr/>
        </p:nvSpPr>
        <p:spPr bwMode="auto">
          <a:xfrm>
            <a:off x="119336" y="176132"/>
            <a:ext cx="8568952" cy="769441"/>
          </a:xfrm>
          <a:prstGeom prst="rect">
            <a:avLst/>
          </a:prstGeom>
          <a:solidFill>
            <a:srgbClr val="004D94"/>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spAutoFit/>
          </a:bodyPr>
          <a:lstStyle/>
          <a:p>
            <a:pPr marL="0" marR="0" indent="0" algn="l" defTabSz="914400" rtl="0" eaLnBrk="1" fontAlgn="base" latinLnBrk="0" hangingPunct="1">
              <a:lnSpc>
                <a:spcPct val="100000"/>
              </a:lnSpc>
              <a:spcBef>
                <a:spcPct val="0"/>
              </a:spcBef>
              <a:spcAft>
                <a:spcPct val="0"/>
              </a:spcAft>
              <a:buClrTx/>
              <a:buSzTx/>
              <a:buFontTx/>
              <a:buNone/>
            </a:pPr>
            <a:r>
              <a:rPr lang="en-US" altLang="zh-CN" sz="4400" dirty="0">
                <a:solidFill>
                  <a:schemeClr val="bg1"/>
                </a:solidFill>
                <a:latin typeface="微软雅黑" panose="020B0503020204020204" pitchFamily="34" charset="-122"/>
                <a:ea typeface="微软雅黑" panose="020B0503020204020204" pitchFamily="34" charset="-122"/>
              </a:rPr>
              <a:t>1.</a:t>
            </a:r>
            <a:r>
              <a:rPr lang="zh-CN" altLang="en-US" sz="4400" dirty="0">
                <a:solidFill>
                  <a:schemeClr val="bg1"/>
                </a:solidFill>
                <a:latin typeface="微软雅黑" panose="020B0503020204020204" pitchFamily="34" charset="-122"/>
                <a:ea typeface="微软雅黑" panose="020B0503020204020204" pitchFamily="34" charset="-122"/>
              </a:rPr>
              <a:t>研究背景</a:t>
            </a:r>
            <a:endParaRPr kumimoji="0" lang="zh-CN" altLang="en-US" sz="44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p:txBody>
      </p:sp>
      <p:sp>
        <p:nvSpPr>
          <p:cNvPr id="22" name="灯片编号占位符 10">
            <a:extLst>
              <a:ext uri="{FF2B5EF4-FFF2-40B4-BE49-F238E27FC236}">
                <a16:creationId xmlns:a16="http://schemas.microsoft.com/office/drawing/2014/main" id="{869250F9-86D1-47A7-96F7-9076B5E9F51B}"/>
              </a:ext>
            </a:extLst>
          </p:cNvPr>
          <p:cNvSpPr>
            <a:spLocks noGrp="1"/>
          </p:cNvSpPr>
          <p:nvPr>
            <p:ph type="sldNum" sz="quarter" idx="12"/>
          </p:nvPr>
        </p:nvSpPr>
        <p:spPr>
          <a:xfrm>
            <a:off x="9374266" y="6506185"/>
            <a:ext cx="2844800" cy="476250"/>
          </a:xfrm>
        </p:spPr>
        <p:txBody>
          <a:bodyPr/>
          <a:lstStyle/>
          <a:p>
            <a:fld id="{FC7FC69B-AEE6-46BE-877D-BA9E44FDA740}" type="slidenum">
              <a:rPr lang="zh-CN" altLang="en-US" smtClean="0"/>
              <a:t>5</a:t>
            </a:fld>
            <a:endParaRPr lang="zh-CN" altLang="en-US" dirty="0"/>
          </a:p>
        </p:txBody>
      </p:sp>
      <p:sp>
        <p:nvSpPr>
          <p:cNvPr id="16" name="文本框 15">
            <a:extLst>
              <a:ext uri="{FF2B5EF4-FFF2-40B4-BE49-F238E27FC236}">
                <a16:creationId xmlns:a16="http://schemas.microsoft.com/office/drawing/2014/main" id="{4EEDBE68-E12B-4B0A-9B91-A1B0BECAEAC4}"/>
              </a:ext>
            </a:extLst>
          </p:cNvPr>
          <p:cNvSpPr txBox="1"/>
          <p:nvPr/>
        </p:nvSpPr>
        <p:spPr>
          <a:xfrm>
            <a:off x="262279" y="1168844"/>
            <a:ext cx="3599311" cy="523220"/>
          </a:xfrm>
          <a:prstGeom prst="rect">
            <a:avLst/>
          </a:prstGeom>
          <a:noFill/>
        </p:spPr>
        <p:txBody>
          <a:bodyPr wrap="square" rtlCol="0">
            <a:spAutoFit/>
          </a:bodyPr>
          <a:lstStyle/>
          <a:p>
            <a:pPr marL="285750" indent="-285750">
              <a:buFont typeface="Wingdings" panose="05000000000000000000" pitchFamily="2" charset="2"/>
              <a:buChar char="l"/>
            </a:pPr>
            <a:r>
              <a:rPr lang="zh-CN" altLang="en-US" sz="2800" b="1" dirty="0">
                <a:solidFill>
                  <a:srgbClr val="004D94"/>
                </a:solidFill>
                <a:latin typeface="微软雅黑" panose="020B0503020204020204" pitchFamily="34" charset="-122"/>
                <a:ea typeface="微软雅黑" panose="020B0503020204020204" pitchFamily="34" charset="-122"/>
              </a:rPr>
              <a:t>细水雾本身的优势</a:t>
            </a:r>
            <a:endParaRPr lang="zh-CN" altLang="en-US" sz="2400" dirty="0">
              <a:solidFill>
                <a:srgbClr val="004D94"/>
              </a:solidFill>
            </a:endParaRPr>
          </a:p>
        </p:txBody>
      </p:sp>
      <p:graphicFrame>
        <p:nvGraphicFramePr>
          <p:cNvPr id="23" name="表格 2">
            <a:extLst>
              <a:ext uri="{FF2B5EF4-FFF2-40B4-BE49-F238E27FC236}">
                <a16:creationId xmlns:a16="http://schemas.microsoft.com/office/drawing/2014/main" id="{6D7B942D-E8D6-4B5A-8573-5A7F38AFF93F}"/>
              </a:ext>
            </a:extLst>
          </p:cNvPr>
          <p:cNvGraphicFramePr>
            <a:graphicFrameLocks noGrp="1"/>
          </p:cNvGraphicFramePr>
          <p:nvPr>
            <p:extLst>
              <p:ext uri="{D42A27DB-BD31-4B8C-83A1-F6EECF244321}">
                <p14:modId xmlns:p14="http://schemas.microsoft.com/office/powerpoint/2010/main" val="2721945705"/>
              </p:ext>
            </p:extLst>
          </p:nvPr>
        </p:nvGraphicFramePr>
        <p:xfrm>
          <a:off x="275204" y="1821812"/>
          <a:ext cx="11520192" cy="4486281"/>
        </p:xfrm>
        <a:graphic>
          <a:graphicData uri="http://schemas.openxmlformats.org/drawingml/2006/table">
            <a:tbl>
              <a:tblPr firstRow="1" bandRow="1">
                <a:tableStyleId>{21E4AEA4-8DFA-4A89-87EB-49C32662AFE0}</a:tableStyleId>
              </a:tblPr>
              <a:tblGrid>
                <a:gridCol w="1511624">
                  <a:extLst>
                    <a:ext uri="{9D8B030D-6E8A-4147-A177-3AD203B41FA5}">
                      <a16:colId xmlns:a16="http://schemas.microsoft.com/office/drawing/2014/main" val="2119640454"/>
                    </a:ext>
                  </a:extLst>
                </a:gridCol>
                <a:gridCol w="1008112">
                  <a:extLst>
                    <a:ext uri="{9D8B030D-6E8A-4147-A177-3AD203B41FA5}">
                      <a16:colId xmlns:a16="http://schemas.microsoft.com/office/drawing/2014/main" val="1690293119"/>
                    </a:ext>
                  </a:extLst>
                </a:gridCol>
                <a:gridCol w="2880320">
                  <a:extLst>
                    <a:ext uri="{9D8B030D-6E8A-4147-A177-3AD203B41FA5}">
                      <a16:colId xmlns:a16="http://schemas.microsoft.com/office/drawing/2014/main" val="1528856283"/>
                    </a:ext>
                  </a:extLst>
                </a:gridCol>
                <a:gridCol w="1944216">
                  <a:extLst>
                    <a:ext uri="{9D8B030D-6E8A-4147-A177-3AD203B41FA5}">
                      <a16:colId xmlns:a16="http://schemas.microsoft.com/office/drawing/2014/main" val="2929142958"/>
                    </a:ext>
                  </a:extLst>
                </a:gridCol>
                <a:gridCol w="2255888">
                  <a:extLst>
                    <a:ext uri="{9D8B030D-6E8A-4147-A177-3AD203B41FA5}">
                      <a16:colId xmlns:a16="http://schemas.microsoft.com/office/drawing/2014/main" val="1605199368"/>
                    </a:ext>
                  </a:extLst>
                </a:gridCol>
                <a:gridCol w="1920032">
                  <a:extLst>
                    <a:ext uri="{9D8B030D-6E8A-4147-A177-3AD203B41FA5}">
                      <a16:colId xmlns:a16="http://schemas.microsoft.com/office/drawing/2014/main" val="1355473541"/>
                    </a:ext>
                  </a:extLst>
                </a:gridCol>
              </a:tblGrid>
              <a:tr h="815100">
                <a:tc>
                  <a:txBody>
                    <a:bodyPr/>
                    <a:lstStyle/>
                    <a:p>
                      <a:pPr algn="ctr">
                        <a:lnSpc>
                          <a:spcPct val="200000"/>
                        </a:lnSpc>
                      </a:pPr>
                      <a:r>
                        <a:rPr lang="zh-CN" altLang="en-US" sz="1600" dirty="0">
                          <a:solidFill>
                            <a:schemeClr val="bg1"/>
                          </a:solidFill>
                        </a:rPr>
                        <a:t>灭火剂种类</a:t>
                      </a:r>
                    </a:p>
                  </a:txBody>
                  <a:tcPr>
                    <a:solidFill>
                      <a:srgbClr val="004D94"/>
                    </a:solidFill>
                  </a:tcPr>
                </a:tc>
                <a:tc>
                  <a:txBody>
                    <a:bodyPr/>
                    <a:lstStyle/>
                    <a:p>
                      <a:pPr algn="ctr">
                        <a:lnSpc>
                          <a:spcPct val="200000"/>
                        </a:lnSpc>
                      </a:pPr>
                      <a:r>
                        <a:rPr lang="zh-CN" altLang="en-US" sz="1600" dirty="0">
                          <a:solidFill>
                            <a:schemeClr val="bg1"/>
                          </a:solidFill>
                        </a:rPr>
                        <a:t>用水量</a:t>
                      </a:r>
                    </a:p>
                  </a:txBody>
                  <a:tcPr>
                    <a:solidFill>
                      <a:srgbClr val="004D94"/>
                    </a:solidFill>
                  </a:tcPr>
                </a:tc>
                <a:tc>
                  <a:txBody>
                    <a:bodyPr/>
                    <a:lstStyle/>
                    <a:p>
                      <a:pPr algn="ctr">
                        <a:lnSpc>
                          <a:spcPct val="200000"/>
                        </a:lnSpc>
                      </a:pPr>
                      <a:r>
                        <a:rPr lang="zh-CN" altLang="en-US" sz="1600" dirty="0">
                          <a:solidFill>
                            <a:schemeClr val="bg1"/>
                          </a:solidFill>
                        </a:rPr>
                        <a:t>吸热方式与能力</a:t>
                      </a:r>
                    </a:p>
                  </a:txBody>
                  <a:tcPr>
                    <a:solidFill>
                      <a:srgbClr val="004D94"/>
                    </a:solidFill>
                  </a:tcPr>
                </a:tc>
                <a:tc>
                  <a:txBody>
                    <a:bodyPr/>
                    <a:lstStyle/>
                    <a:p>
                      <a:pPr algn="ctr">
                        <a:lnSpc>
                          <a:spcPct val="200000"/>
                        </a:lnSpc>
                      </a:pPr>
                      <a:r>
                        <a:rPr lang="zh-CN" altLang="en-US" sz="1600" dirty="0">
                          <a:solidFill>
                            <a:schemeClr val="bg1"/>
                          </a:solidFill>
                        </a:rPr>
                        <a:t>是否污染</a:t>
                      </a:r>
                    </a:p>
                  </a:txBody>
                  <a:tcPr>
                    <a:solidFill>
                      <a:srgbClr val="004D94"/>
                    </a:solidFill>
                  </a:tcPr>
                </a:tc>
                <a:tc>
                  <a:txBody>
                    <a:bodyPr/>
                    <a:lstStyle/>
                    <a:p>
                      <a:pPr algn="ctr">
                        <a:lnSpc>
                          <a:spcPct val="200000"/>
                        </a:lnSpc>
                      </a:pPr>
                      <a:r>
                        <a:rPr lang="zh-CN" altLang="en-US" sz="1600" dirty="0">
                          <a:solidFill>
                            <a:schemeClr val="bg1"/>
                          </a:solidFill>
                        </a:rPr>
                        <a:t>设备成本</a:t>
                      </a:r>
                    </a:p>
                  </a:txBody>
                  <a:tcPr>
                    <a:solidFill>
                      <a:srgbClr val="004D94"/>
                    </a:solidFill>
                  </a:tcPr>
                </a:tc>
                <a:tc>
                  <a:txBody>
                    <a:bodyPr/>
                    <a:lstStyle/>
                    <a:p>
                      <a:pPr algn="ctr">
                        <a:lnSpc>
                          <a:spcPct val="200000"/>
                        </a:lnSpc>
                      </a:pPr>
                      <a:r>
                        <a:rPr lang="zh-CN" altLang="en-US" sz="1600" dirty="0">
                          <a:solidFill>
                            <a:schemeClr val="bg1"/>
                          </a:solidFill>
                        </a:rPr>
                        <a:t>善后工作难度</a:t>
                      </a:r>
                    </a:p>
                  </a:txBody>
                  <a:tcPr>
                    <a:solidFill>
                      <a:srgbClr val="004D94"/>
                    </a:solidFill>
                  </a:tcPr>
                </a:tc>
                <a:extLst>
                  <a:ext uri="{0D108BD9-81ED-4DB2-BD59-A6C34878D82A}">
                    <a16:rowId xmlns:a16="http://schemas.microsoft.com/office/drawing/2014/main" val="3382190505"/>
                  </a:ext>
                </a:extLst>
              </a:tr>
              <a:tr h="905439">
                <a:tc>
                  <a:txBody>
                    <a:bodyPr/>
                    <a:lstStyle/>
                    <a:p>
                      <a:pPr algn="ctr">
                        <a:lnSpc>
                          <a:spcPct val="250000"/>
                        </a:lnSpc>
                      </a:pPr>
                      <a:r>
                        <a:rPr lang="zh-CN" altLang="en-US" sz="1600" b="1" dirty="0">
                          <a:solidFill>
                            <a:srgbClr val="FF0000"/>
                          </a:solidFill>
                        </a:rPr>
                        <a:t>细水雾</a:t>
                      </a:r>
                    </a:p>
                  </a:txBody>
                  <a:tcPr/>
                </a:tc>
                <a:tc>
                  <a:txBody>
                    <a:bodyPr/>
                    <a:lstStyle/>
                    <a:p>
                      <a:pPr algn="ctr">
                        <a:lnSpc>
                          <a:spcPct val="250000"/>
                        </a:lnSpc>
                      </a:pPr>
                      <a:r>
                        <a:rPr lang="zh-CN" altLang="en-US" sz="1600" b="1" dirty="0">
                          <a:solidFill>
                            <a:srgbClr val="FF0000"/>
                          </a:solidFill>
                        </a:rPr>
                        <a:t>小</a:t>
                      </a:r>
                    </a:p>
                  </a:txBody>
                  <a:tcPr/>
                </a:tc>
                <a:tc>
                  <a:txBody>
                    <a:bodyPr/>
                    <a:lstStyle/>
                    <a:p>
                      <a:pPr algn="ctr">
                        <a:lnSpc>
                          <a:spcPct val="100000"/>
                        </a:lnSpc>
                      </a:pPr>
                      <a:r>
                        <a:rPr lang="zh-CN" altLang="en-US" sz="1600" b="1" dirty="0">
                          <a:solidFill>
                            <a:srgbClr val="FF0000"/>
                          </a:solidFill>
                        </a:rPr>
                        <a:t>利用水的汽化潜热吸热</a:t>
                      </a:r>
                      <a:endParaRPr lang="en-US" altLang="zh-CN" sz="1600" b="1" dirty="0">
                        <a:solidFill>
                          <a:srgbClr val="FF0000"/>
                        </a:solidFill>
                      </a:endParaRPr>
                    </a:p>
                    <a:p>
                      <a:pPr algn="ctr">
                        <a:lnSpc>
                          <a:spcPct val="100000"/>
                        </a:lnSpc>
                      </a:pPr>
                      <a:r>
                        <a:rPr lang="zh-CN" altLang="en-US" sz="1600" b="1" dirty="0">
                          <a:solidFill>
                            <a:srgbClr val="FF0000"/>
                          </a:solidFill>
                        </a:rPr>
                        <a:t>灭火能力较强</a:t>
                      </a:r>
                      <a:endParaRPr lang="en-US" altLang="zh-CN" sz="1600" b="1" dirty="0">
                        <a:solidFill>
                          <a:srgbClr val="FF0000"/>
                        </a:solidFill>
                      </a:endParaRPr>
                    </a:p>
                    <a:p>
                      <a:pPr algn="ctr">
                        <a:lnSpc>
                          <a:spcPct val="100000"/>
                        </a:lnSpc>
                      </a:pPr>
                      <a:r>
                        <a:rPr lang="zh-CN" altLang="en-US" sz="1600" b="1" dirty="0">
                          <a:solidFill>
                            <a:srgbClr val="FF0000"/>
                          </a:solidFill>
                        </a:rPr>
                        <a:t>与电池表面接触面积大</a:t>
                      </a:r>
                    </a:p>
                  </a:txBody>
                  <a:tcPr/>
                </a:tc>
                <a:tc>
                  <a:txBody>
                    <a:bodyPr/>
                    <a:lstStyle/>
                    <a:p>
                      <a:pPr algn="ctr">
                        <a:lnSpc>
                          <a:spcPct val="250000"/>
                        </a:lnSpc>
                      </a:pPr>
                      <a:r>
                        <a:rPr lang="zh-CN" altLang="en-US" sz="1600" b="1" dirty="0">
                          <a:solidFill>
                            <a:srgbClr val="FF0000"/>
                          </a:solidFill>
                        </a:rPr>
                        <a:t>清洁无污染</a:t>
                      </a:r>
                    </a:p>
                  </a:txBody>
                  <a:tcPr/>
                </a:tc>
                <a:tc>
                  <a:txBody>
                    <a:bodyPr/>
                    <a:lstStyle/>
                    <a:p>
                      <a:pPr algn="ctr">
                        <a:lnSpc>
                          <a:spcPct val="150000"/>
                        </a:lnSpc>
                      </a:pPr>
                      <a:r>
                        <a:rPr lang="zh-CN" altLang="en-US" sz="1600" b="1" dirty="0">
                          <a:solidFill>
                            <a:srgbClr val="FF0000"/>
                          </a:solidFill>
                        </a:rPr>
                        <a:t>常温常压</a:t>
                      </a:r>
                      <a:endParaRPr lang="en-US" altLang="zh-CN" sz="1600" b="1" dirty="0">
                        <a:solidFill>
                          <a:srgbClr val="FF0000"/>
                        </a:solidFill>
                      </a:endParaRPr>
                    </a:p>
                    <a:p>
                      <a:pPr algn="ctr">
                        <a:lnSpc>
                          <a:spcPct val="150000"/>
                        </a:lnSpc>
                      </a:pPr>
                      <a:r>
                        <a:rPr lang="zh-CN" altLang="en-US" sz="1600" b="1" dirty="0">
                          <a:solidFill>
                            <a:srgbClr val="FF0000"/>
                          </a:solidFill>
                        </a:rPr>
                        <a:t>成本低廉</a:t>
                      </a:r>
                    </a:p>
                  </a:txBody>
                  <a:tcPr/>
                </a:tc>
                <a:tc>
                  <a:txBody>
                    <a:bodyPr/>
                    <a:lstStyle/>
                    <a:p>
                      <a:pPr algn="ctr">
                        <a:lnSpc>
                          <a:spcPct val="150000"/>
                        </a:lnSpc>
                      </a:pPr>
                      <a:r>
                        <a:rPr lang="zh-CN" altLang="en-US" sz="1600" b="1" dirty="0">
                          <a:solidFill>
                            <a:srgbClr val="FF0000"/>
                          </a:solidFill>
                        </a:rPr>
                        <a:t>善后容易</a:t>
                      </a:r>
                      <a:endParaRPr lang="en-US" altLang="zh-CN" sz="1600" b="1" dirty="0">
                        <a:solidFill>
                          <a:srgbClr val="FF0000"/>
                        </a:solidFill>
                      </a:endParaRPr>
                    </a:p>
                    <a:p>
                      <a:pPr algn="ctr">
                        <a:lnSpc>
                          <a:spcPct val="150000"/>
                        </a:lnSpc>
                      </a:pPr>
                      <a:r>
                        <a:rPr lang="zh-CN" altLang="en-US" sz="1600" b="1" dirty="0">
                          <a:solidFill>
                            <a:srgbClr val="FF0000"/>
                          </a:solidFill>
                        </a:rPr>
                        <a:t>水渍较少</a:t>
                      </a:r>
                    </a:p>
                  </a:txBody>
                  <a:tcPr/>
                </a:tc>
                <a:extLst>
                  <a:ext uri="{0D108BD9-81ED-4DB2-BD59-A6C34878D82A}">
                    <a16:rowId xmlns:a16="http://schemas.microsoft.com/office/drawing/2014/main" val="3160778713"/>
                  </a:ext>
                </a:extLst>
              </a:tr>
              <a:tr h="954872">
                <a:tc>
                  <a:txBody>
                    <a:bodyPr/>
                    <a:lstStyle/>
                    <a:p>
                      <a:pPr algn="ctr">
                        <a:lnSpc>
                          <a:spcPct val="250000"/>
                        </a:lnSpc>
                      </a:pPr>
                      <a:r>
                        <a:rPr lang="zh-CN" altLang="en-US" sz="1600" dirty="0"/>
                        <a:t>水喷淋</a:t>
                      </a:r>
                      <a:endParaRPr lang="en-US" altLang="zh-CN" sz="1600" dirty="0"/>
                    </a:p>
                  </a:txBody>
                  <a:tcPr/>
                </a:tc>
                <a:tc>
                  <a:txBody>
                    <a:bodyPr/>
                    <a:lstStyle/>
                    <a:p>
                      <a:pPr algn="ctr">
                        <a:lnSpc>
                          <a:spcPct val="250000"/>
                        </a:lnSpc>
                      </a:pPr>
                      <a:r>
                        <a:rPr lang="zh-CN" altLang="en-US" sz="1600" b="1" dirty="0"/>
                        <a:t>大</a:t>
                      </a:r>
                    </a:p>
                  </a:txBody>
                  <a:tcPr/>
                </a:tc>
                <a:tc>
                  <a:txBody>
                    <a:bodyPr/>
                    <a:lstStyle/>
                    <a:p>
                      <a:pPr algn="ctr">
                        <a:lnSpc>
                          <a:spcPct val="100000"/>
                        </a:lnSpc>
                      </a:pPr>
                      <a:r>
                        <a:rPr lang="zh-CN" altLang="en-US" sz="1600" dirty="0"/>
                        <a:t>灭火吸热能力较强</a:t>
                      </a:r>
                      <a:endParaRPr lang="en-US" altLang="zh-CN" sz="1600" dirty="0"/>
                    </a:p>
                    <a:p>
                      <a:pPr algn="ctr">
                        <a:lnSpc>
                          <a:spcPct val="100000"/>
                        </a:lnSpc>
                      </a:pPr>
                      <a:r>
                        <a:rPr lang="zh-CN" altLang="en-US" sz="1600" dirty="0"/>
                        <a:t>原理与细水雾相同</a:t>
                      </a:r>
                      <a:endParaRPr lang="en-US" altLang="zh-CN" sz="1600" dirty="0"/>
                    </a:p>
                    <a:p>
                      <a:pPr algn="ctr">
                        <a:lnSpc>
                          <a:spcPct val="100000"/>
                        </a:lnSpc>
                      </a:pPr>
                      <a:r>
                        <a:rPr lang="zh-CN" altLang="en-US" sz="1600" dirty="0"/>
                        <a:t>但接触面积小，利用率低</a:t>
                      </a:r>
                    </a:p>
                  </a:txBody>
                  <a:tcPr/>
                </a:tc>
                <a:tc>
                  <a:txBody>
                    <a:bodyPr/>
                    <a:lstStyle/>
                    <a:p>
                      <a:pPr algn="ctr">
                        <a:lnSpc>
                          <a:spcPct val="250000"/>
                        </a:lnSpc>
                      </a:pPr>
                      <a:r>
                        <a:rPr lang="zh-CN" altLang="en-US" sz="1600" dirty="0"/>
                        <a:t>清洁无污染</a:t>
                      </a:r>
                    </a:p>
                  </a:txBody>
                  <a:tcPr/>
                </a:tc>
                <a:tc>
                  <a:txBody>
                    <a:bodyPr/>
                    <a:lstStyle/>
                    <a:p>
                      <a:pPr algn="ctr">
                        <a:lnSpc>
                          <a:spcPct val="150000"/>
                        </a:lnSpc>
                      </a:pPr>
                      <a:r>
                        <a:rPr lang="zh-CN" altLang="en-US" sz="1600" dirty="0"/>
                        <a:t>常温常压</a:t>
                      </a:r>
                      <a:endParaRPr lang="en-US" altLang="zh-CN" sz="1600" dirty="0"/>
                    </a:p>
                    <a:p>
                      <a:pPr algn="ctr">
                        <a:lnSpc>
                          <a:spcPct val="150000"/>
                        </a:lnSpc>
                      </a:pPr>
                      <a:r>
                        <a:rPr lang="zh-CN" altLang="en-US" sz="1600" dirty="0"/>
                        <a:t>成本低廉</a:t>
                      </a:r>
                    </a:p>
                  </a:txBody>
                  <a:tcPr/>
                </a:tc>
                <a:tc>
                  <a:txBody>
                    <a:bodyPr/>
                    <a:lstStyle/>
                    <a:p>
                      <a:pPr algn="ctr">
                        <a:lnSpc>
                          <a:spcPct val="150000"/>
                        </a:lnSpc>
                      </a:pPr>
                      <a:r>
                        <a:rPr lang="zh-CN" altLang="en-US" sz="1600" dirty="0"/>
                        <a:t>善后较为容易</a:t>
                      </a:r>
                      <a:endParaRPr lang="en-US" altLang="zh-CN" sz="1600" dirty="0"/>
                    </a:p>
                    <a:p>
                      <a:pPr algn="ctr">
                        <a:lnSpc>
                          <a:spcPct val="150000"/>
                        </a:lnSpc>
                      </a:pPr>
                      <a:r>
                        <a:rPr lang="zh-CN" altLang="en-US" sz="1600" dirty="0"/>
                        <a:t>存在水渍的清理</a:t>
                      </a:r>
                    </a:p>
                  </a:txBody>
                  <a:tcPr/>
                </a:tc>
                <a:extLst>
                  <a:ext uri="{0D108BD9-81ED-4DB2-BD59-A6C34878D82A}">
                    <a16:rowId xmlns:a16="http://schemas.microsoft.com/office/drawing/2014/main" val="539940781"/>
                  </a:ext>
                </a:extLst>
              </a:tr>
              <a:tr h="905439">
                <a:tc>
                  <a:txBody>
                    <a:bodyPr/>
                    <a:lstStyle/>
                    <a:p>
                      <a:pPr algn="ctr">
                        <a:lnSpc>
                          <a:spcPct val="250000"/>
                        </a:lnSpc>
                      </a:pPr>
                      <a:r>
                        <a:rPr lang="zh-CN" altLang="en-US" sz="1600" dirty="0"/>
                        <a:t>全氟己酮</a:t>
                      </a:r>
                    </a:p>
                  </a:txBody>
                  <a:tcPr/>
                </a:tc>
                <a:tc>
                  <a:txBody>
                    <a:bodyPr/>
                    <a:lstStyle/>
                    <a:p>
                      <a:pPr algn="ctr">
                        <a:lnSpc>
                          <a:spcPct val="200000"/>
                        </a:lnSpc>
                      </a:pPr>
                      <a:endParaRPr lang="zh-CN" altLang="en-US" sz="1600" dirty="0"/>
                    </a:p>
                  </a:txBody>
                  <a:tcPr/>
                </a:tc>
                <a:tc>
                  <a:txBody>
                    <a:bodyPr/>
                    <a:lstStyle/>
                    <a:p>
                      <a:pPr algn="ctr">
                        <a:lnSpc>
                          <a:spcPct val="100000"/>
                        </a:lnSpc>
                      </a:pPr>
                      <a:r>
                        <a:rPr lang="zh-CN" altLang="en-US" sz="1600" dirty="0"/>
                        <a:t>灭火能力强</a:t>
                      </a:r>
                      <a:endParaRPr lang="en-US" altLang="zh-CN" sz="1600" dirty="0"/>
                    </a:p>
                    <a:p>
                      <a:pPr algn="ctr">
                        <a:lnSpc>
                          <a:spcPct val="100000"/>
                        </a:lnSpc>
                      </a:pPr>
                      <a:r>
                        <a:rPr lang="zh-CN" altLang="en-US" sz="1600" dirty="0"/>
                        <a:t>但吸热能力较差</a:t>
                      </a:r>
                      <a:endParaRPr lang="en-US" altLang="zh-CN" sz="1600" dirty="0"/>
                    </a:p>
                    <a:p>
                      <a:pPr algn="ctr">
                        <a:lnSpc>
                          <a:spcPct val="100000"/>
                        </a:lnSpc>
                      </a:pPr>
                      <a:r>
                        <a:rPr lang="zh-CN" altLang="en-US" sz="1600" dirty="0"/>
                        <a:t>电池具有复燃的风险</a:t>
                      </a:r>
                    </a:p>
                  </a:txBody>
                  <a:tcPr/>
                </a:tc>
                <a:tc>
                  <a:txBody>
                    <a:bodyPr/>
                    <a:lstStyle/>
                    <a:p>
                      <a:pPr algn="ctr">
                        <a:lnSpc>
                          <a:spcPct val="250000"/>
                        </a:lnSpc>
                      </a:pPr>
                      <a:r>
                        <a:rPr lang="zh-CN" altLang="en-US" sz="1600" b="1" dirty="0"/>
                        <a:t>污染环境</a:t>
                      </a:r>
                    </a:p>
                  </a:txBody>
                  <a:tcPr/>
                </a:tc>
                <a:tc>
                  <a:txBody>
                    <a:bodyPr/>
                    <a:lstStyle/>
                    <a:p>
                      <a:pPr algn="ctr">
                        <a:lnSpc>
                          <a:spcPct val="250000"/>
                        </a:lnSpc>
                      </a:pPr>
                      <a:r>
                        <a:rPr lang="zh-CN" altLang="en-US" sz="1600" dirty="0"/>
                        <a:t>成本较为低廉</a:t>
                      </a:r>
                      <a:endParaRPr lang="en-US" altLang="zh-CN" sz="1600" dirty="0"/>
                    </a:p>
                  </a:txBody>
                  <a:tcPr/>
                </a:tc>
                <a:tc>
                  <a:txBody>
                    <a:bodyPr/>
                    <a:lstStyle/>
                    <a:p>
                      <a:pPr algn="ctr">
                        <a:lnSpc>
                          <a:spcPct val="150000"/>
                        </a:lnSpc>
                      </a:pPr>
                      <a:r>
                        <a:rPr lang="zh-CN" altLang="en-US" sz="1600" dirty="0"/>
                        <a:t>善后较难，存在有毒物质的处置</a:t>
                      </a:r>
                    </a:p>
                  </a:txBody>
                  <a:tcPr/>
                </a:tc>
                <a:extLst>
                  <a:ext uri="{0D108BD9-81ED-4DB2-BD59-A6C34878D82A}">
                    <a16:rowId xmlns:a16="http://schemas.microsoft.com/office/drawing/2014/main" val="3738722296"/>
                  </a:ext>
                </a:extLst>
              </a:tr>
              <a:tr h="905431">
                <a:tc>
                  <a:txBody>
                    <a:bodyPr/>
                    <a:lstStyle/>
                    <a:p>
                      <a:pPr algn="ctr">
                        <a:lnSpc>
                          <a:spcPct val="250000"/>
                        </a:lnSpc>
                      </a:pPr>
                      <a:r>
                        <a:rPr lang="zh-CN" altLang="en-US" sz="1600" dirty="0"/>
                        <a:t>液氮</a:t>
                      </a:r>
                    </a:p>
                  </a:txBody>
                  <a:tcPr/>
                </a:tc>
                <a:tc>
                  <a:txBody>
                    <a:bodyPr/>
                    <a:lstStyle/>
                    <a:p>
                      <a:pPr algn="ctr">
                        <a:lnSpc>
                          <a:spcPct val="200000"/>
                        </a:lnSpc>
                      </a:pPr>
                      <a:endParaRPr lang="zh-CN" altLang="en-US" sz="1600" dirty="0"/>
                    </a:p>
                  </a:txBody>
                  <a:tcPr/>
                </a:tc>
                <a:tc>
                  <a:txBody>
                    <a:bodyPr/>
                    <a:lstStyle/>
                    <a:p>
                      <a:pPr algn="ctr">
                        <a:lnSpc>
                          <a:spcPct val="150000"/>
                        </a:lnSpc>
                      </a:pPr>
                      <a:r>
                        <a:rPr lang="zh-CN" altLang="en-US" sz="1600" dirty="0"/>
                        <a:t>灭火能力强</a:t>
                      </a:r>
                      <a:endParaRPr lang="en-US" altLang="zh-CN" sz="1600" dirty="0"/>
                    </a:p>
                    <a:p>
                      <a:pPr algn="ctr">
                        <a:lnSpc>
                          <a:spcPct val="150000"/>
                        </a:lnSpc>
                      </a:pPr>
                      <a:r>
                        <a:rPr lang="zh-CN" altLang="en-US" sz="1600" dirty="0"/>
                        <a:t>吸热能力较强</a:t>
                      </a:r>
                    </a:p>
                  </a:txBody>
                  <a:tcPr/>
                </a:tc>
                <a:tc>
                  <a:txBody>
                    <a:bodyPr/>
                    <a:lstStyle/>
                    <a:p>
                      <a:pPr algn="ctr">
                        <a:lnSpc>
                          <a:spcPct val="250000"/>
                        </a:lnSpc>
                      </a:pPr>
                      <a:r>
                        <a:rPr lang="zh-CN" altLang="en-US" sz="1600" dirty="0"/>
                        <a:t>无污染</a:t>
                      </a:r>
                    </a:p>
                  </a:txBody>
                  <a:tcPr/>
                </a:tc>
                <a:tc>
                  <a:txBody>
                    <a:bodyPr/>
                    <a:lstStyle/>
                    <a:p>
                      <a:pPr algn="ctr">
                        <a:lnSpc>
                          <a:spcPct val="250000"/>
                        </a:lnSpc>
                      </a:pPr>
                      <a:r>
                        <a:rPr lang="zh-CN" altLang="en-US" sz="1600" dirty="0"/>
                        <a:t>低温高压</a:t>
                      </a:r>
                      <a:r>
                        <a:rPr lang="zh-CN" altLang="en-US" sz="1600" b="1" dirty="0"/>
                        <a:t>成本昂贵</a:t>
                      </a:r>
                    </a:p>
                  </a:txBody>
                  <a:tcPr/>
                </a:tc>
                <a:tc>
                  <a:txBody>
                    <a:bodyPr/>
                    <a:lstStyle/>
                    <a:p>
                      <a:pPr algn="ctr">
                        <a:lnSpc>
                          <a:spcPct val="250000"/>
                        </a:lnSpc>
                      </a:pPr>
                      <a:r>
                        <a:rPr lang="zh-CN" altLang="en-US" sz="1600" dirty="0"/>
                        <a:t>善后较为容易</a:t>
                      </a:r>
                    </a:p>
                  </a:txBody>
                  <a:tcPr/>
                </a:tc>
                <a:extLst>
                  <a:ext uri="{0D108BD9-81ED-4DB2-BD59-A6C34878D82A}">
                    <a16:rowId xmlns:a16="http://schemas.microsoft.com/office/drawing/2014/main" val="1717401878"/>
                  </a:ext>
                </a:extLst>
              </a:tr>
            </a:tbl>
          </a:graphicData>
        </a:graphic>
      </p:graphicFrame>
    </p:spTree>
    <p:extLst>
      <p:ext uri="{BB962C8B-B14F-4D97-AF65-F5344CB8AC3E}">
        <p14:creationId xmlns:p14="http://schemas.microsoft.com/office/powerpoint/2010/main" val="2908965043"/>
      </p:ext>
    </p:extLst>
  </p:cSld>
  <p:clrMapOvr>
    <a:masterClrMapping/>
  </p:clrMapOvr>
  <p:transition spd="med" advTm="790">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ustcblue">
            <a:extLst>
              <a:ext uri="{FF2B5EF4-FFF2-40B4-BE49-F238E27FC236}">
                <a16:creationId xmlns:a16="http://schemas.microsoft.com/office/drawing/2014/main" id="{D6ABCD4D-EEFC-4141-9823-BD36F14B27BB}"/>
              </a:ext>
            </a:extLst>
          </p:cNvPr>
          <p:cNvPicPr>
            <a:picLocks noChangeAspect="1"/>
          </p:cNvPicPr>
          <p:nvPr/>
        </p:nvPicPr>
        <p:blipFill>
          <a:blip r:embed="rId3"/>
          <a:stretch>
            <a:fillRect/>
          </a:stretch>
        </p:blipFill>
        <p:spPr>
          <a:xfrm>
            <a:off x="8797458" y="176132"/>
            <a:ext cx="674607" cy="693691"/>
          </a:xfrm>
          <a:prstGeom prst="rect">
            <a:avLst/>
          </a:prstGeom>
        </p:spPr>
      </p:pic>
      <p:pic>
        <p:nvPicPr>
          <p:cNvPr id="20" name="图片 19" descr="ustcnameblue">
            <a:extLst>
              <a:ext uri="{FF2B5EF4-FFF2-40B4-BE49-F238E27FC236}">
                <a16:creationId xmlns:a16="http://schemas.microsoft.com/office/drawing/2014/main" id="{4C6CFC33-33C5-43C9-A988-0673A8FEB5C7}"/>
              </a:ext>
            </a:extLst>
          </p:cNvPr>
          <p:cNvPicPr>
            <a:picLocks noChangeAspect="1"/>
          </p:cNvPicPr>
          <p:nvPr/>
        </p:nvPicPr>
        <p:blipFill>
          <a:blip r:embed="rId4"/>
          <a:stretch>
            <a:fillRect/>
          </a:stretch>
        </p:blipFill>
        <p:spPr>
          <a:xfrm>
            <a:off x="9584303" y="351815"/>
            <a:ext cx="2424726" cy="363893"/>
          </a:xfrm>
          <a:prstGeom prst="rect">
            <a:avLst/>
          </a:prstGeom>
        </p:spPr>
      </p:pic>
      <p:cxnSp>
        <p:nvCxnSpPr>
          <p:cNvPr id="5" name="直接连接符 4">
            <a:extLst>
              <a:ext uri="{FF2B5EF4-FFF2-40B4-BE49-F238E27FC236}">
                <a16:creationId xmlns:a16="http://schemas.microsoft.com/office/drawing/2014/main" id="{4DBB7901-591B-47A8-A14A-2094D9A77805}"/>
              </a:ext>
            </a:extLst>
          </p:cNvPr>
          <p:cNvCxnSpPr/>
          <p:nvPr/>
        </p:nvCxnSpPr>
        <p:spPr bwMode="auto">
          <a:xfrm>
            <a:off x="0" y="1023938"/>
            <a:ext cx="12192000" cy="0"/>
          </a:xfrm>
          <a:prstGeom prst="line">
            <a:avLst/>
          </a:prstGeom>
          <a:gradFill rotWithShape="1">
            <a:gsLst>
              <a:gs pos="0">
                <a:schemeClr val="accent1"/>
              </a:gs>
              <a:gs pos="50000">
                <a:schemeClr val="bg1"/>
              </a:gs>
              <a:gs pos="100000">
                <a:schemeClr val="accent1"/>
              </a:gs>
            </a:gsLst>
            <a:lin ang="5400000" scaled="1"/>
          </a:gradFill>
          <a:ln w="31750" cap="flat" cmpd="sng" algn="ctr">
            <a:solidFill>
              <a:srgbClr val="004D94"/>
            </a:solidFill>
            <a:prstDash val="solid"/>
            <a:round/>
            <a:headEnd type="none" w="med" len="med"/>
            <a:tailEnd type="none" w="med" len="med"/>
          </a:ln>
          <a:effectLst>
            <a:prstShdw prst="shdw11">
              <a:schemeClr val="bg2">
                <a:alpha val="50000"/>
              </a:schemeClr>
            </a:prstShdw>
          </a:effectLst>
        </p:spPr>
      </p:cxnSp>
      <p:pic>
        <p:nvPicPr>
          <p:cNvPr id="7" name="图片 6">
            <a:extLst>
              <a:ext uri="{FF2B5EF4-FFF2-40B4-BE49-F238E27FC236}">
                <a16:creationId xmlns:a16="http://schemas.microsoft.com/office/drawing/2014/main" id="{DDA637A0-62FE-4FCD-98A2-EA8816C012E7}"/>
              </a:ext>
            </a:extLst>
          </p:cNvPr>
          <p:cNvPicPr>
            <a:picLocks noChangeAspect="1"/>
          </p:cNvPicPr>
          <p:nvPr/>
        </p:nvPicPr>
        <p:blipFill>
          <a:blip r:embed="rId5"/>
          <a:stretch>
            <a:fillRect/>
          </a:stretch>
        </p:blipFill>
        <p:spPr>
          <a:xfrm>
            <a:off x="9368362" y="3040942"/>
            <a:ext cx="2268862" cy="1827178"/>
          </a:xfrm>
          <a:prstGeom prst="rect">
            <a:avLst/>
          </a:prstGeom>
        </p:spPr>
      </p:pic>
      <p:pic>
        <p:nvPicPr>
          <p:cNvPr id="12" name="图片 11">
            <a:extLst>
              <a:ext uri="{FF2B5EF4-FFF2-40B4-BE49-F238E27FC236}">
                <a16:creationId xmlns:a16="http://schemas.microsoft.com/office/drawing/2014/main" id="{D73BB46F-6CE7-4824-85B0-367810B18337}"/>
              </a:ext>
            </a:extLst>
          </p:cNvPr>
          <p:cNvPicPr>
            <a:picLocks noChangeAspect="1"/>
          </p:cNvPicPr>
          <p:nvPr/>
        </p:nvPicPr>
        <p:blipFill>
          <a:blip r:embed="rId6"/>
          <a:stretch>
            <a:fillRect/>
          </a:stretch>
        </p:blipFill>
        <p:spPr>
          <a:xfrm>
            <a:off x="9468344" y="4917118"/>
            <a:ext cx="2268862" cy="1698309"/>
          </a:xfrm>
          <a:prstGeom prst="rect">
            <a:avLst/>
          </a:prstGeom>
        </p:spPr>
      </p:pic>
      <p:pic>
        <p:nvPicPr>
          <p:cNvPr id="15" name="图片 14">
            <a:extLst>
              <a:ext uri="{FF2B5EF4-FFF2-40B4-BE49-F238E27FC236}">
                <a16:creationId xmlns:a16="http://schemas.microsoft.com/office/drawing/2014/main" id="{8CD2CCC8-DF54-4976-9FE5-144068218E3F}"/>
              </a:ext>
            </a:extLst>
          </p:cNvPr>
          <p:cNvPicPr>
            <a:picLocks noChangeAspect="1"/>
          </p:cNvPicPr>
          <p:nvPr/>
        </p:nvPicPr>
        <p:blipFill rotWithShape="1">
          <a:blip r:embed="rId7"/>
          <a:srcRect l="20547"/>
          <a:stretch/>
        </p:blipFill>
        <p:spPr>
          <a:xfrm flipH="1">
            <a:off x="9645993" y="1484379"/>
            <a:ext cx="1954621" cy="1463458"/>
          </a:xfrm>
          <a:prstGeom prst="rect">
            <a:avLst/>
          </a:prstGeom>
        </p:spPr>
      </p:pic>
      <p:sp>
        <p:nvSpPr>
          <p:cNvPr id="18" name="文本框 17">
            <a:extLst>
              <a:ext uri="{FF2B5EF4-FFF2-40B4-BE49-F238E27FC236}">
                <a16:creationId xmlns:a16="http://schemas.microsoft.com/office/drawing/2014/main" id="{E0B6E192-09BD-4690-9856-DF34E832377E}"/>
              </a:ext>
            </a:extLst>
          </p:cNvPr>
          <p:cNvSpPr txBox="1"/>
          <p:nvPr/>
        </p:nvSpPr>
        <p:spPr>
          <a:xfrm>
            <a:off x="264116" y="1054525"/>
            <a:ext cx="8208148" cy="523220"/>
          </a:xfrm>
          <a:prstGeom prst="rect">
            <a:avLst/>
          </a:prstGeom>
          <a:noFill/>
        </p:spPr>
        <p:txBody>
          <a:bodyPr wrap="square" rtlCol="0">
            <a:spAutoFit/>
          </a:bodyPr>
          <a:lstStyle/>
          <a:p>
            <a:pPr marL="285750" indent="-285750">
              <a:buFont typeface="Wingdings" panose="05000000000000000000" pitchFamily="2" charset="2"/>
              <a:buChar char="l"/>
            </a:pPr>
            <a:r>
              <a:rPr lang="zh-CN" altLang="en-US" sz="2800" b="1" dirty="0">
                <a:solidFill>
                  <a:srgbClr val="004D94"/>
                </a:solidFill>
                <a:latin typeface="微软雅黑" panose="020B0503020204020204" pitchFamily="34" charset="-122"/>
                <a:ea typeface="微软雅黑" panose="020B0503020204020204" pitchFamily="34" charset="-122"/>
              </a:rPr>
              <a:t>细水雾应用在抑制新能源电池热失控以及改进</a:t>
            </a:r>
          </a:p>
        </p:txBody>
      </p:sp>
      <p:graphicFrame>
        <p:nvGraphicFramePr>
          <p:cNvPr id="2" name="表格 2">
            <a:extLst>
              <a:ext uri="{FF2B5EF4-FFF2-40B4-BE49-F238E27FC236}">
                <a16:creationId xmlns:a16="http://schemas.microsoft.com/office/drawing/2014/main" id="{8B9EF1F2-A7C6-4EA5-BA3D-281F8FC6E1E4}"/>
              </a:ext>
            </a:extLst>
          </p:cNvPr>
          <p:cNvGraphicFramePr>
            <a:graphicFrameLocks noGrp="1"/>
          </p:cNvGraphicFramePr>
          <p:nvPr>
            <p:extLst>
              <p:ext uri="{D42A27DB-BD31-4B8C-83A1-F6EECF244321}">
                <p14:modId xmlns:p14="http://schemas.microsoft.com/office/powerpoint/2010/main" val="3047664111"/>
              </p:ext>
            </p:extLst>
          </p:nvPr>
        </p:nvGraphicFramePr>
        <p:xfrm>
          <a:off x="554776" y="1633124"/>
          <a:ext cx="8672962" cy="4895262"/>
        </p:xfrm>
        <a:graphic>
          <a:graphicData uri="http://schemas.openxmlformats.org/drawingml/2006/table">
            <a:tbl>
              <a:tblPr firstRow="1" bandRow="1">
                <a:tableStyleId>{21E4AEA4-8DFA-4A89-87EB-49C32662AFE0}</a:tableStyleId>
              </a:tblPr>
              <a:tblGrid>
                <a:gridCol w="2121810">
                  <a:extLst>
                    <a:ext uri="{9D8B030D-6E8A-4147-A177-3AD203B41FA5}">
                      <a16:colId xmlns:a16="http://schemas.microsoft.com/office/drawing/2014/main" val="3332446156"/>
                    </a:ext>
                  </a:extLst>
                </a:gridCol>
                <a:gridCol w="6551152">
                  <a:extLst>
                    <a:ext uri="{9D8B030D-6E8A-4147-A177-3AD203B41FA5}">
                      <a16:colId xmlns:a16="http://schemas.microsoft.com/office/drawing/2014/main" val="963668685"/>
                    </a:ext>
                  </a:extLst>
                </a:gridCol>
              </a:tblGrid>
              <a:tr h="365309">
                <a:tc>
                  <a:txBody>
                    <a:bodyPr/>
                    <a:lstStyle/>
                    <a:p>
                      <a:pPr algn="ctr"/>
                      <a:r>
                        <a:rPr lang="zh-CN" altLang="en-US" sz="2000" dirty="0">
                          <a:solidFill>
                            <a:schemeClr val="bg1"/>
                          </a:solidFill>
                        </a:rPr>
                        <a:t>研究学者及机构</a:t>
                      </a:r>
                    </a:p>
                  </a:txBody>
                  <a:tcPr>
                    <a:solidFill>
                      <a:srgbClr val="004D94"/>
                    </a:solidFill>
                  </a:tcPr>
                </a:tc>
                <a:tc>
                  <a:txBody>
                    <a:bodyPr/>
                    <a:lstStyle/>
                    <a:p>
                      <a:pPr algn="ctr"/>
                      <a:r>
                        <a:rPr lang="zh-CN" altLang="en-US" sz="2000" dirty="0">
                          <a:solidFill>
                            <a:schemeClr val="bg1"/>
                          </a:solidFill>
                        </a:rPr>
                        <a:t>研究内容</a:t>
                      </a:r>
                    </a:p>
                  </a:txBody>
                  <a:tcPr>
                    <a:solidFill>
                      <a:srgbClr val="004D94"/>
                    </a:solidFill>
                  </a:tcPr>
                </a:tc>
                <a:extLst>
                  <a:ext uri="{0D108BD9-81ED-4DB2-BD59-A6C34878D82A}">
                    <a16:rowId xmlns:a16="http://schemas.microsoft.com/office/drawing/2014/main" val="1951499141"/>
                  </a:ext>
                </a:extLst>
              </a:tr>
              <a:tr h="724343">
                <a:tc>
                  <a:txBody>
                    <a:bodyPr/>
                    <a:lstStyle/>
                    <a:p>
                      <a:pPr algn="ctr">
                        <a:lnSpc>
                          <a:spcPct val="200000"/>
                        </a:lnSpc>
                      </a:pPr>
                      <a:r>
                        <a:rPr lang="en-US" altLang="zh-CN" sz="1800" b="1" dirty="0">
                          <a:solidFill>
                            <a:schemeClr val="tx1"/>
                          </a:solidFill>
                        </a:rPr>
                        <a:t>NASA, USA, 2013</a:t>
                      </a:r>
                      <a:endParaRPr lang="zh-CN" altLang="en-US"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just"/>
                      <a:r>
                        <a:rPr lang="zh-CN" altLang="zh-CN" sz="1800" dirty="0">
                          <a:effectLst/>
                        </a:rPr>
                        <a:t>利用超细水雾作为灭火介质控制国际空间站内的电池火灾</a:t>
                      </a:r>
                      <a:endParaRPr lang="zh-CN" altLang="en-US" sz="1800" dirty="0">
                        <a:solidFill>
                          <a:schemeClr val="tx1"/>
                        </a:solidFill>
                      </a:endParaRPr>
                    </a:p>
                  </a:txBody>
                  <a:tcPr/>
                </a:tc>
                <a:extLst>
                  <a:ext uri="{0D108BD9-81ED-4DB2-BD59-A6C34878D82A}">
                    <a16:rowId xmlns:a16="http://schemas.microsoft.com/office/drawing/2014/main" val="2203241453"/>
                  </a:ext>
                </a:extLst>
              </a:tr>
              <a:tr h="850467">
                <a:tc>
                  <a:txBody>
                    <a:bodyPr/>
                    <a:lstStyle/>
                    <a:p>
                      <a:pPr algn="ctr">
                        <a:lnSpc>
                          <a:spcPct val="250000"/>
                        </a:lnSpc>
                      </a:pPr>
                      <a:r>
                        <a:rPr lang="en-US" altLang="zh-CN" sz="1800" b="1" dirty="0"/>
                        <a:t>Liu. T</a:t>
                      </a:r>
                      <a:r>
                        <a:rPr lang="zh-CN" altLang="en-US" sz="1800" b="1" dirty="0"/>
                        <a:t>等学者</a:t>
                      </a:r>
                      <a:endParaRPr lang="zh-CN" altLang="en-US"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just"/>
                      <a:r>
                        <a:rPr lang="zh-CN" altLang="en-US" sz="1800" dirty="0"/>
                        <a:t>研究细水雾对于</a:t>
                      </a:r>
                      <a:r>
                        <a:rPr lang="en-US" altLang="zh-CN" sz="1800" b="1" dirty="0">
                          <a:solidFill>
                            <a:srgbClr val="FF0000"/>
                          </a:solidFill>
                        </a:rPr>
                        <a:t>18650</a:t>
                      </a:r>
                      <a:r>
                        <a:rPr lang="zh-CN" altLang="en-US" sz="1800" b="1" dirty="0">
                          <a:solidFill>
                            <a:srgbClr val="FF0000"/>
                          </a:solidFill>
                        </a:rPr>
                        <a:t>锂电池</a:t>
                      </a:r>
                      <a:r>
                        <a:rPr lang="zh-CN" altLang="en-US" sz="1800" dirty="0"/>
                        <a:t>热失控抑制，确定了</a:t>
                      </a:r>
                      <a:r>
                        <a:rPr lang="zh-CN" altLang="en-US" sz="1800" b="1" dirty="0">
                          <a:solidFill>
                            <a:srgbClr val="FF0000"/>
                          </a:solidFill>
                        </a:rPr>
                        <a:t>抑制临界温度</a:t>
                      </a:r>
                      <a:r>
                        <a:rPr lang="zh-CN" altLang="en-US" sz="1800" dirty="0"/>
                        <a:t>并且调整施加时机，研究了对于抑制在</a:t>
                      </a:r>
                      <a:r>
                        <a:rPr lang="zh-CN" altLang="en-US" sz="1800" b="1" dirty="0">
                          <a:solidFill>
                            <a:srgbClr val="FF0000"/>
                          </a:solidFill>
                        </a:rPr>
                        <a:t>模组间传播</a:t>
                      </a:r>
                      <a:r>
                        <a:rPr lang="zh-CN" altLang="en-US" sz="1800" dirty="0"/>
                        <a:t>的特性。</a:t>
                      </a:r>
                      <a:endParaRPr lang="zh-CN" altLang="en-US" sz="1800" dirty="0">
                        <a:solidFill>
                          <a:schemeClr val="tx1"/>
                        </a:solidFill>
                      </a:endParaRPr>
                    </a:p>
                  </a:txBody>
                  <a:tcPr/>
                </a:tc>
                <a:extLst>
                  <a:ext uri="{0D108BD9-81ED-4DB2-BD59-A6C34878D82A}">
                    <a16:rowId xmlns:a16="http://schemas.microsoft.com/office/drawing/2014/main" val="947624409"/>
                  </a:ext>
                </a:extLst>
              </a:tr>
              <a:tr h="850467">
                <a:tc>
                  <a:txBody>
                    <a:bodyPr/>
                    <a:lstStyle/>
                    <a:p>
                      <a:pPr algn="ctr">
                        <a:lnSpc>
                          <a:spcPct val="250000"/>
                        </a:lnSpc>
                      </a:pPr>
                      <a:r>
                        <a:rPr lang="en-US" altLang="zh-CN" sz="1800" b="1" dirty="0"/>
                        <a:t>Hu.</a:t>
                      </a:r>
                      <a:r>
                        <a:rPr lang="zh-CN" altLang="en-US" sz="1800" b="1" dirty="0"/>
                        <a:t> </a:t>
                      </a:r>
                      <a:r>
                        <a:rPr lang="en-US" altLang="zh-CN" sz="1800" b="1" dirty="0"/>
                        <a:t>J</a:t>
                      </a:r>
                      <a:r>
                        <a:rPr lang="zh-CN" altLang="en-US" sz="1800" b="1" dirty="0"/>
                        <a:t>等学者</a:t>
                      </a:r>
                      <a:endParaRPr lang="zh-CN" altLang="en-US"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just"/>
                      <a:r>
                        <a:rPr lang="zh-CN" altLang="en-US" sz="1800" dirty="0"/>
                        <a:t>针对细水雾对于</a:t>
                      </a:r>
                      <a:r>
                        <a:rPr lang="zh-CN" altLang="en-US" sz="1800" b="1" dirty="0">
                          <a:solidFill>
                            <a:srgbClr val="FF0000"/>
                          </a:solidFill>
                        </a:rPr>
                        <a:t>方形锂电池</a:t>
                      </a:r>
                      <a:r>
                        <a:rPr lang="zh-CN" altLang="en-US" sz="1800" dirty="0"/>
                        <a:t>热失控抑制展开实验研究，讨论了</a:t>
                      </a:r>
                      <a:r>
                        <a:rPr lang="zh-CN" altLang="en-US" sz="1800" b="1" dirty="0"/>
                        <a:t>细水雾对于大型锂电池热失控火焰的熄灭和电池表面的冷却抑制作用</a:t>
                      </a:r>
                      <a:r>
                        <a:rPr lang="zh-CN" altLang="en-US" sz="1800" dirty="0"/>
                        <a:t>。</a:t>
                      </a:r>
                      <a:endParaRPr lang="zh-CN" altLang="en-US" sz="1800" dirty="0">
                        <a:solidFill>
                          <a:schemeClr val="tx1"/>
                        </a:solidFill>
                      </a:endParaRPr>
                    </a:p>
                  </a:txBody>
                  <a:tcPr/>
                </a:tc>
                <a:extLst>
                  <a:ext uri="{0D108BD9-81ED-4DB2-BD59-A6C34878D82A}">
                    <a16:rowId xmlns:a16="http://schemas.microsoft.com/office/drawing/2014/main" val="1780267743"/>
                  </a:ext>
                </a:extLst>
              </a:tr>
              <a:tr h="561126">
                <a:tc>
                  <a:txBody>
                    <a:bodyPr/>
                    <a:lstStyle/>
                    <a:p>
                      <a:pPr algn="ctr">
                        <a:lnSpc>
                          <a:spcPct val="150000"/>
                        </a:lnSpc>
                      </a:pPr>
                      <a:r>
                        <a:rPr lang="en-US" altLang="zh-CN" sz="1800" b="1" dirty="0"/>
                        <a:t>Zhou. Y</a:t>
                      </a:r>
                      <a:r>
                        <a:rPr lang="zh-CN" altLang="en-US" sz="1800" b="1" dirty="0"/>
                        <a:t>等学者</a:t>
                      </a:r>
                      <a:endParaRPr lang="zh-CN" altLang="en-US"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r>
                        <a:rPr lang="zh-CN" altLang="en-US" sz="1800" dirty="0"/>
                        <a:t>加入添加剂增强细水雾抑制</a:t>
                      </a:r>
                      <a:r>
                        <a:rPr lang="en-US" altLang="zh-CN" sz="1800" dirty="0"/>
                        <a:t>TR</a:t>
                      </a:r>
                      <a:r>
                        <a:rPr lang="zh-CN" altLang="en-US" sz="1800" dirty="0"/>
                        <a:t>过程的冷却效果</a:t>
                      </a:r>
                      <a:endParaRPr lang="zh-CN" altLang="en-US" sz="1800" dirty="0">
                        <a:solidFill>
                          <a:schemeClr val="tx1"/>
                        </a:solidFill>
                      </a:endParaRPr>
                    </a:p>
                  </a:txBody>
                  <a:tcPr/>
                </a:tc>
                <a:extLst>
                  <a:ext uri="{0D108BD9-81ED-4DB2-BD59-A6C34878D82A}">
                    <a16:rowId xmlns:a16="http://schemas.microsoft.com/office/drawing/2014/main" val="1214300400"/>
                  </a:ext>
                </a:extLst>
              </a:tr>
              <a:tr h="724343">
                <a:tc>
                  <a:txBody>
                    <a:bodyPr/>
                    <a:lstStyle/>
                    <a:p>
                      <a:pPr algn="ctr">
                        <a:lnSpc>
                          <a:spcPct val="200000"/>
                        </a:lnSpc>
                      </a:pPr>
                      <a:r>
                        <a:rPr lang="zh-CN" altLang="en-US" sz="1800" b="1" dirty="0"/>
                        <a:t>韩路豪等</a:t>
                      </a:r>
                      <a:endParaRPr lang="zh-CN" altLang="en-US"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lnSpc>
                          <a:spcPct val="200000"/>
                        </a:lnSpc>
                      </a:pPr>
                      <a:r>
                        <a:rPr lang="zh-CN" altLang="en-US" sz="1800" dirty="0"/>
                        <a:t>采取对细水雾进行间歇喷雾改进施加方式</a:t>
                      </a:r>
                      <a:endParaRPr lang="zh-CN" altLang="en-US" sz="1800" dirty="0">
                        <a:solidFill>
                          <a:schemeClr val="tx1"/>
                        </a:solidFill>
                      </a:endParaRPr>
                    </a:p>
                  </a:txBody>
                  <a:tcPr/>
                </a:tc>
                <a:extLst>
                  <a:ext uri="{0D108BD9-81ED-4DB2-BD59-A6C34878D82A}">
                    <a16:rowId xmlns:a16="http://schemas.microsoft.com/office/drawing/2014/main" val="1802949249"/>
                  </a:ext>
                </a:extLst>
              </a:tr>
              <a:tr h="724343">
                <a:tc>
                  <a:txBody>
                    <a:bodyPr/>
                    <a:lstStyle/>
                    <a:p>
                      <a:pPr algn="ctr">
                        <a:lnSpc>
                          <a:spcPct val="200000"/>
                        </a:lnSpc>
                      </a:pPr>
                      <a:r>
                        <a:rPr lang="zh-CN" altLang="en-US" sz="1800" b="1" dirty="0"/>
                        <a:t>谢卓衡等</a:t>
                      </a:r>
                      <a:endParaRPr lang="zh-CN" altLang="en-US"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just"/>
                      <a:r>
                        <a:rPr lang="zh-CN" altLang="en-US" sz="1800" dirty="0"/>
                        <a:t>采用全氟己酮和细水雾协同作用的方式对锂电池热失控抑制进行实验。</a:t>
                      </a:r>
                      <a:endParaRPr lang="zh-CN" altLang="en-US" sz="1800" dirty="0">
                        <a:solidFill>
                          <a:schemeClr val="tx1"/>
                        </a:solidFill>
                      </a:endParaRPr>
                    </a:p>
                  </a:txBody>
                  <a:tcPr/>
                </a:tc>
                <a:extLst>
                  <a:ext uri="{0D108BD9-81ED-4DB2-BD59-A6C34878D82A}">
                    <a16:rowId xmlns:a16="http://schemas.microsoft.com/office/drawing/2014/main" val="4144331279"/>
                  </a:ext>
                </a:extLst>
              </a:tr>
            </a:tbl>
          </a:graphicData>
        </a:graphic>
      </p:graphicFrame>
      <p:sp>
        <p:nvSpPr>
          <p:cNvPr id="11" name="灯片编号占位符 10">
            <a:extLst>
              <a:ext uri="{FF2B5EF4-FFF2-40B4-BE49-F238E27FC236}">
                <a16:creationId xmlns:a16="http://schemas.microsoft.com/office/drawing/2014/main" id="{80BCCCB1-97EA-4F9E-A181-A1EF190B651F}"/>
              </a:ext>
            </a:extLst>
          </p:cNvPr>
          <p:cNvSpPr>
            <a:spLocks noGrp="1"/>
          </p:cNvSpPr>
          <p:nvPr>
            <p:ph type="sldNum" sz="quarter" idx="12"/>
          </p:nvPr>
        </p:nvSpPr>
        <p:spPr>
          <a:xfrm>
            <a:off x="9374266" y="6506185"/>
            <a:ext cx="2844800" cy="476250"/>
          </a:xfrm>
        </p:spPr>
        <p:txBody>
          <a:bodyPr/>
          <a:lstStyle/>
          <a:p>
            <a:fld id="{FC7FC69B-AEE6-46BE-877D-BA9E44FDA740}" type="slidenum">
              <a:rPr lang="zh-CN" altLang="en-US" smtClean="0"/>
              <a:t>6</a:t>
            </a:fld>
            <a:endParaRPr lang="zh-CN" altLang="en-US" dirty="0"/>
          </a:p>
        </p:txBody>
      </p:sp>
      <p:sp>
        <p:nvSpPr>
          <p:cNvPr id="13" name="矩形 12">
            <a:extLst>
              <a:ext uri="{FF2B5EF4-FFF2-40B4-BE49-F238E27FC236}">
                <a16:creationId xmlns:a16="http://schemas.microsoft.com/office/drawing/2014/main" id="{12C2F023-D502-4A74-9765-B993E3C35D64}"/>
              </a:ext>
            </a:extLst>
          </p:cNvPr>
          <p:cNvSpPr/>
          <p:nvPr/>
        </p:nvSpPr>
        <p:spPr bwMode="auto">
          <a:xfrm>
            <a:off x="119336" y="176132"/>
            <a:ext cx="8568952" cy="769441"/>
          </a:xfrm>
          <a:prstGeom prst="rect">
            <a:avLst/>
          </a:prstGeom>
          <a:solidFill>
            <a:srgbClr val="004D94"/>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spAutoFit/>
          </a:bodyPr>
          <a:lstStyle/>
          <a:p>
            <a:pPr marL="0" marR="0" indent="0" algn="l" defTabSz="914400" rtl="0" eaLnBrk="1" fontAlgn="base" latinLnBrk="0" hangingPunct="1">
              <a:lnSpc>
                <a:spcPct val="100000"/>
              </a:lnSpc>
              <a:spcBef>
                <a:spcPct val="0"/>
              </a:spcBef>
              <a:spcAft>
                <a:spcPct val="0"/>
              </a:spcAft>
              <a:buClrTx/>
              <a:buSzTx/>
              <a:buFontTx/>
              <a:buNone/>
            </a:pPr>
            <a:r>
              <a:rPr lang="en-US" altLang="zh-CN" sz="4400" dirty="0">
                <a:solidFill>
                  <a:schemeClr val="bg1"/>
                </a:solidFill>
                <a:latin typeface="微软雅黑" panose="020B0503020204020204" pitchFamily="34" charset="-122"/>
                <a:ea typeface="微软雅黑" panose="020B0503020204020204" pitchFamily="34" charset="-122"/>
              </a:rPr>
              <a:t>1.</a:t>
            </a:r>
            <a:r>
              <a:rPr lang="zh-CN" altLang="en-US" sz="4400" dirty="0">
                <a:solidFill>
                  <a:schemeClr val="bg1"/>
                </a:solidFill>
                <a:latin typeface="微软雅黑" panose="020B0503020204020204" pitchFamily="34" charset="-122"/>
                <a:ea typeface="微软雅黑" panose="020B0503020204020204" pitchFamily="34" charset="-122"/>
              </a:rPr>
              <a:t>研究背景</a:t>
            </a:r>
            <a:endParaRPr kumimoji="0" lang="zh-CN" altLang="en-US" sz="44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67803377"/>
      </p:ext>
    </p:extLst>
  </p:cSld>
  <p:clrMapOvr>
    <a:masterClrMapping/>
  </p:clrMapOvr>
  <p:transition spd="med" advTm="39168">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7FABDF9-9ACF-4628-B4AE-C33E6F8D4ECC}"/>
              </a:ext>
            </a:extLst>
          </p:cNvPr>
          <p:cNvSpPr/>
          <p:nvPr/>
        </p:nvSpPr>
        <p:spPr bwMode="auto">
          <a:xfrm>
            <a:off x="2817" y="1996121"/>
            <a:ext cx="12194817" cy="2865755"/>
          </a:xfrm>
          <a:prstGeom prst="rect">
            <a:avLst/>
          </a:prstGeom>
          <a:solidFill>
            <a:srgbClr val="004D94"/>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spAutoFit/>
          </a:bodyPr>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3" name="文本框 2">
            <a:extLst>
              <a:ext uri="{FF2B5EF4-FFF2-40B4-BE49-F238E27FC236}">
                <a16:creationId xmlns:a16="http://schemas.microsoft.com/office/drawing/2014/main" id="{E5A65A94-D487-40EB-8F8F-255F8BA147D4}"/>
              </a:ext>
            </a:extLst>
          </p:cNvPr>
          <p:cNvSpPr txBox="1"/>
          <p:nvPr/>
        </p:nvSpPr>
        <p:spPr>
          <a:xfrm>
            <a:off x="5552889" y="2149272"/>
            <a:ext cx="602166" cy="1015663"/>
          </a:xfrm>
          <a:prstGeom prst="rect">
            <a:avLst/>
          </a:prstGeom>
          <a:noFill/>
        </p:spPr>
        <p:txBody>
          <a:bodyPr wrap="square" rtlCol="0">
            <a:spAutoFit/>
          </a:bodyPr>
          <a:lstStyle/>
          <a:p>
            <a:r>
              <a:rPr lang="en-US" altLang="zh-CN" sz="6000" b="1" dirty="0">
                <a:solidFill>
                  <a:schemeClr val="bg1"/>
                </a:solidFill>
              </a:rPr>
              <a:t>2</a:t>
            </a:r>
            <a:endParaRPr lang="zh-CN" altLang="en-US" sz="6000" b="1" dirty="0">
              <a:solidFill>
                <a:schemeClr val="bg1"/>
              </a:solidFill>
            </a:endParaRPr>
          </a:p>
        </p:txBody>
      </p:sp>
      <p:sp>
        <p:nvSpPr>
          <p:cNvPr id="8" name="文本框 7">
            <a:extLst>
              <a:ext uri="{FF2B5EF4-FFF2-40B4-BE49-F238E27FC236}">
                <a16:creationId xmlns:a16="http://schemas.microsoft.com/office/drawing/2014/main" id="{D4D30426-CE02-408A-8B24-6907B00A4DB1}"/>
              </a:ext>
            </a:extLst>
          </p:cNvPr>
          <p:cNvSpPr txBox="1"/>
          <p:nvPr/>
        </p:nvSpPr>
        <p:spPr>
          <a:xfrm>
            <a:off x="2276631" y="3068960"/>
            <a:ext cx="7154681" cy="1015663"/>
          </a:xfrm>
          <a:prstGeom prst="rect">
            <a:avLst/>
          </a:prstGeom>
          <a:noFill/>
        </p:spPr>
        <p:txBody>
          <a:bodyPr wrap="square" rtlCol="0">
            <a:spAutoFit/>
          </a:bodyPr>
          <a:lstStyle/>
          <a:p>
            <a:r>
              <a:rPr lang="zh-CN" altLang="en-US" sz="6000" b="1" dirty="0">
                <a:solidFill>
                  <a:schemeClr val="bg1"/>
                </a:solidFill>
                <a:latin typeface="微软雅黑" panose="020B0503020204020204" pitchFamily="34" charset="-122"/>
                <a:ea typeface="微软雅黑" panose="020B0503020204020204" pitchFamily="34" charset="-122"/>
              </a:rPr>
              <a:t>实验装置与工况设置</a:t>
            </a:r>
          </a:p>
        </p:txBody>
      </p:sp>
      <p:pic>
        <p:nvPicPr>
          <p:cNvPr id="6" name="图片 5" descr="ustcblue">
            <a:extLst>
              <a:ext uri="{FF2B5EF4-FFF2-40B4-BE49-F238E27FC236}">
                <a16:creationId xmlns:a16="http://schemas.microsoft.com/office/drawing/2014/main" id="{D6ABCD4D-EEFC-4141-9823-BD36F14B27BB}"/>
              </a:ext>
            </a:extLst>
          </p:cNvPr>
          <p:cNvPicPr>
            <a:picLocks noChangeAspect="1"/>
          </p:cNvPicPr>
          <p:nvPr/>
        </p:nvPicPr>
        <p:blipFill>
          <a:blip r:embed="rId3"/>
          <a:stretch>
            <a:fillRect/>
          </a:stretch>
        </p:blipFill>
        <p:spPr>
          <a:xfrm>
            <a:off x="125997" y="188640"/>
            <a:ext cx="1414145" cy="1454150"/>
          </a:xfrm>
          <a:prstGeom prst="rect">
            <a:avLst/>
          </a:prstGeom>
        </p:spPr>
      </p:pic>
      <p:pic>
        <p:nvPicPr>
          <p:cNvPr id="9" name="图片 8" descr="ustcnameblue">
            <a:extLst>
              <a:ext uri="{FF2B5EF4-FFF2-40B4-BE49-F238E27FC236}">
                <a16:creationId xmlns:a16="http://schemas.microsoft.com/office/drawing/2014/main" id="{DE8F0CC8-531E-46F9-8F69-443E7DE0DAAF}"/>
              </a:ext>
            </a:extLst>
          </p:cNvPr>
          <p:cNvPicPr>
            <a:picLocks noChangeAspect="1"/>
          </p:cNvPicPr>
          <p:nvPr/>
        </p:nvPicPr>
        <p:blipFill>
          <a:blip r:embed="rId4"/>
          <a:stretch>
            <a:fillRect/>
          </a:stretch>
        </p:blipFill>
        <p:spPr>
          <a:xfrm>
            <a:off x="1555750" y="526415"/>
            <a:ext cx="4599305" cy="690245"/>
          </a:xfrm>
          <a:prstGeom prst="rect">
            <a:avLst/>
          </a:prstGeom>
        </p:spPr>
      </p:pic>
    </p:spTree>
    <p:extLst>
      <p:ext uri="{BB962C8B-B14F-4D97-AF65-F5344CB8AC3E}">
        <p14:creationId xmlns:p14="http://schemas.microsoft.com/office/powerpoint/2010/main" val="3513807131"/>
      </p:ext>
    </p:extLst>
  </p:cSld>
  <p:clrMapOvr>
    <a:masterClrMapping/>
  </p:clrMapOvr>
  <p:transition spd="med" advTm="1879">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ustcblue">
            <a:extLst>
              <a:ext uri="{FF2B5EF4-FFF2-40B4-BE49-F238E27FC236}">
                <a16:creationId xmlns:a16="http://schemas.microsoft.com/office/drawing/2014/main" id="{D6ABCD4D-EEFC-4141-9823-BD36F14B27BB}"/>
              </a:ext>
            </a:extLst>
          </p:cNvPr>
          <p:cNvPicPr>
            <a:picLocks noChangeAspect="1"/>
          </p:cNvPicPr>
          <p:nvPr/>
        </p:nvPicPr>
        <p:blipFill>
          <a:blip r:embed="rId3"/>
          <a:stretch>
            <a:fillRect/>
          </a:stretch>
        </p:blipFill>
        <p:spPr>
          <a:xfrm>
            <a:off x="8797458" y="176132"/>
            <a:ext cx="674607" cy="693691"/>
          </a:xfrm>
          <a:prstGeom prst="rect">
            <a:avLst/>
          </a:prstGeom>
        </p:spPr>
      </p:pic>
      <p:pic>
        <p:nvPicPr>
          <p:cNvPr id="20" name="图片 19" descr="ustcnameblue">
            <a:extLst>
              <a:ext uri="{FF2B5EF4-FFF2-40B4-BE49-F238E27FC236}">
                <a16:creationId xmlns:a16="http://schemas.microsoft.com/office/drawing/2014/main" id="{4C6CFC33-33C5-43C9-A988-0673A8FEB5C7}"/>
              </a:ext>
            </a:extLst>
          </p:cNvPr>
          <p:cNvPicPr>
            <a:picLocks noChangeAspect="1"/>
          </p:cNvPicPr>
          <p:nvPr/>
        </p:nvPicPr>
        <p:blipFill>
          <a:blip r:embed="rId4"/>
          <a:stretch>
            <a:fillRect/>
          </a:stretch>
        </p:blipFill>
        <p:spPr>
          <a:xfrm>
            <a:off x="9584303" y="351815"/>
            <a:ext cx="2424726" cy="363893"/>
          </a:xfrm>
          <a:prstGeom prst="rect">
            <a:avLst/>
          </a:prstGeom>
        </p:spPr>
      </p:pic>
      <p:cxnSp>
        <p:nvCxnSpPr>
          <p:cNvPr id="5" name="直接连接符 4">
            <a:extLst>
              <a:ext uri="{FF2B5EF4-FFF2-40B4-BE49-F238E27FC236}">
                <a16:creationId xmlns:a16="http://schemas.microsoft.com/office/drawing/2014/main" id="{4DBB7901-591B-47A8-A14A-2094D9A77805}"/>
              </a:ext>
            </a:extLst>
          </p:cNvPr>
          <p:cNvCxnSpPr/>
          <p:nvPr/>
        </p:nvCxnSpPr>
        <p:spPr bwMode="auto">
          <a:xfrm>
            <a:off x="0" y="1023938"/>
            <a:ext cx="12192000" cy="0"/>
          </a:xfrm>
          <a:prstGeom prst="line">
            <a:avLst/>
          </a:prstGeom>
          <a:gradFill rotWithShape="1">
            <a:gsLst>
              <a:gs pos="0">
                <a:schemeClr val="accent1"/>
              </a:gs>
              <a:gs pos="50000">
                <a:schemeClr val="bg1"/>
              </a:gs>
              <a:gs pos="100000">
                <a:schemeClr val="accent1"/>
              </a:gs>
            </a:gsLst>
            <a:lin ang="5400000" scaled="1"/>
          </a:gradFill>
          <a:ln w="31750" cap="flat" cmpd="sng" algn="ctr">
            <a:solidFill>
              <a:srgbClr val="004D94"/>
            </a:solidFill>
            <a:prstDash val="solid"/>
            <a:round/>
            <a:headEnd type="none" w="med" len="med"/>
            <a:tailEnd type="none" w="med" len="med"/>
          </a:ln>
          <a:effectLst>
            <a:prstShdw prst="shdw11">
              <a:schemeClr val="bg2">
                <a:alpha val="50000"/>
              </a:schemeClr>
            </a:prstShdw>
          </a:effectLst>
        </p:spPr>
      </p:cxnSp>
      <p:sp>
        <p:nvSpPr>
          <p:cNvPr id="8" name="矩形 7">
            <a:extLst>
              <a:ext uri="{FF2B5EF4-FFF2-40B4-BE49-F238E27FC236}">
                <a16:creationId xmlns:a16="http://schemas.microsoft.com/office/drawing/2014/main" id="{F1B2B3EB-3DD3-47FC-BE8D-666FB8D1D1AC}"/>
              </a:ext>
            </a:extLst>
          </p:cNvPr>
          <p:cNvSpPr/>
          <p:nvPr/>
        </p:nvSpPr>
        <p:spPr bwMode="auto">
          <a:xfrm>
            <a:off x="119336" y="176132"/>
            <a:ext cx="8568952" cy="707886"/>
          </a:xfrm>
          <a:prstGeom prst="rect">
            <a:avLst/>
          </a:prstGeom>
          <a:solidFill>
            <a:srgbClr val="004D94"/>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spAutoFit/>
          </a:bodyPr>
          <a:lstStyle/>
          <a:p>
            <a:pPr marL="0" marR="0" indent="0" algn="l" defTabSz="914400" rtl="0" eaLnBrk="1" fontAlgn="base" latinLnBrk="0" hangingPunct="1">
              <a:lnSpc>
                <a:spcPct val="100000"/>
              </a:lnSpc>
              <a:spcBef>
                <a:spcPct val="0"/>
              </a:spcBef>
              <a:spcAft>
                <a:spcPct val="0"/>
              </a:spcAft>
              <a:buClrTx/>
              <a:buSzTx/>
              <a:buFontTx/>
              <a:buNone/>
            </a:pPr>
            <a:r>
              <a:rPr lang="en-US" altLang="zh-CN" sz="4000" dirty="0">
                <a:solidFill>
                  <a:schemeClr val="bg1"/>
                </a:solidFill>
                <a:latin typeface="微软雅黑" panose="020B0503020204020204" pitchFamily="34" charset="-122"/>
                <a:ea typeface="微软雅黑" panose="020B0503020204020204" pitchFamily="34" charset="-122"/>
              </a:rPr>
              <a:t>2.</a:t>
            </a:r>
            <a:r>
              <a:rPr lang="zh-CN" altLang="en-US" sz="4000" dirty="0">
                <a:solidFill>
                  <a:schemeClr val="bg1"/>
                </a:solidFill>
                <a:latin typeface="微软雅黑" panose="020B0503020204020204" pitchFamily="34" charset="-122"/>
                <a:ea typeface="微软雅黑" panose="020B0503020204020204" pitchFamily="34" charset="-122"/>
              </a:rPr>
              <a:t>实验装置</a:t>
            </a:r>
            <a:endParaRPr kumimoji="0" lang="zh-CN" altLang="en-US" sz="40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p:txBody>
      </p:sp>
      <p:sp>
        <p:nvSpPr>
          <p:cNvPr id="17" name="文本框 16">
            <a:extLst>
              <a:ext uri="{FF2B5EF4-FFF2-40B4-BE49-F238E27FC236}">
                <a16:creationId xmlns:a16="http://schemas.microsoft.com/office/drawing/2014/main" id="{11A5BC9D-A97B-43D9-98D4-1CF2AA82FB4F}"/>
              </a:ext>
            </a:extLst>
          </p:cNvPr>
          <p:cNvSpPr txBox="1"/>
          <p:nvPr/>
        </p:nvSpPr>
        <p:spPr>
          <a:xfrm>
            <a:off x="258314" y="1070559"/>
            <a:ext cx="4360021" cy="523220"/>
          </a:xfrm>
          <a:prstGeom prst="rect">
            <a:avLst/>
          </a:prstGeom>
          <a:noFill/>
        </p:spPr>
        <p:txBody>
          <a:bodyPr wrap="square" rtlCol="0">
            <a:spAutoFit/>
          </a:bodyPr>
          <a:lstStyle/>
          <a:p>
            <a:pPr marL="285750" indent="-285750">
              <a:buFont typeface="Wingdings" panose="05000000000000000000" pitchFamily="2" charset="2"/>
              <a:buChar char="l"/>
            </a:pPr>
            <a:r>
              <a:rPr lang="zh-CN" altLang="en-US" sz="2800" b="1" dirty="0">
                <a:solidFill>
                  <a:srgbClr val="004D94"/>
                </a:solidFill>
                <a:latin typeface="微软雅黑" panose="020B0503020204020204" pitchFamily="34" charset="-122"/>
                <a:ea typeface="微软雅黑" panose="020B0503020204020204" pitchFamily="34" charset="-122"/>
              </a:rPr>
              <a:t>实验电池参数及预处理</a:t>
            </a:r>
            <a:endParaRPr lang="zh-CN" altLang="en-US" sz="2400" dirty="0">
              <a:solidFill>
                <a:srgbClr val="004D94"/>
              </a:solidFill>
            </a:endParaRPr>
          </a:p>
        </p:txBody>
      </p:sp>
      <p:sp>
        <p:nvSpPr>
          <p:cNvPr id="13" name="灯片编号占位符 10">
            <a:extLst>
              <a:ext uri="{FF2B5EF4-FFF2-40B4-BE49-F238E27FC236}">
                <a16:creationId xmlns:a16="http://schemas.microsoft.com/office/drawing/2014/main" id="{DE384B9C-72C6-4A39-B1A7-64116BBC109F}"/>
              </a:ext>
            </a:extLst>
          </p:cNvPr>
          <p:cNvSpPr>
            <a:spLocks noGrp="1"/>
          </p:cNvSpPr>
          <p:nvPr>
            <p:ph type="sldNum" sz="quarter" idx="12"/>
          </p:nvPr>
        </p:nvSpPr>
        <p:spPr>
          <a:xfrm>
            <a:off x="9374266" y="6506185"/>
            <a:ext cx="2844800" cy="476250"/>
          </a:xfrm>
        </p:spPr>
        <p:txBody>
          <a:bodyPr/>
          <a:lstStyle/>
          <a:p>
            <a:fld id="{FC7FC69B-AEE6-46BE-877D-BA9E44FDA740}" type="slidenum">
              <a:rPr lang="zh-CN" altLang="en-US" smtClean="0"/>
              <a:t>8</a:t>
            </a:fld>
            <a:endParaRPr lang="zh-CN" altLang="en-US" dirty="0"/>
          </a:p>
        </p:txBody>
      </p:sp>
      <p:pic>
        <p:nvPicPr>
          <p:cNvPr id="10" name="图片 9">
            <a:extLst>
              <a:ext uri="{FF2B5EF4-FFF2-40B4-BE49-F238E27FC236}">
                <a16:creationId xmlns:a16="http://schemas.microsoft.com/office/drawing/2014/main" id="{3D2FD6B7-A14F-4692-8DDB-1F7BD32107EB}"/>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20000"/>
                    </a14:imgEffect>
                  </a14:imgLayer>
                </a14:imgProps>
              </a:ext>
            </a:extLst>
          </a:blip>
          <a:srcRect l="27590" t="27951" r="24789" b="2568"/>
          <a:stretch/>
        </p:blipFill>
        <p:spPr>
          <a:xfrm>
            <a:off x="983432" y="2348880"/>
            <a:ext cx="1528663" cy="2975215"/>
          </a:xfrm>
          <a:prstGeom prst="rect">
            <a:avLst/>
          </a:prstGeom>
        </p:spPr>
      </p:pic>
      <p:graphicFrame>
        <p:nvGraphicFramePr>
          <p:cNvPr id="12" name="表格 11">
            <a:extLst>
              <a:ext uri="{FF2B5EF4-FFF2-40B4-BE49-F238E27FC236}">
                <a16:creationId xmlns:a16="http://schemas.microsoft.com/office/drawing/2014/main" id="{7FE42D52-BDB0-4930-8A39-A2DF89D35B92}"/>
              </a:ext>
            </a:extLst>
          </p:cNvPr>
          <p:cNvGraphicFramePr>
            <a:graphicFrameLocks noGrp="1"/>
          </p:cNvGraphicFramePr>
          <p:nvPr>
            <p:extLst>
              <p:ext uri="{D42A27DB-BD31-4B8C-83A1-F6EECF244321}">
                <p14:modId xmlns:p14="http://schemas.microsoft.com/office/powerpoint/2010/main" val="57137528"/>
              </p:ext>
            </p:extLst>
          </p:nvPr>
        </p:nvGraphicFramePr>
        <p:xfrm>
          <a:off x="3287688" y="1640399"/>
          <a:ext cx="8403463" cy="4800935"/>
        </p:xfrm>
        <a:graphic>
          <a:graphicData uri="http://schemas.openxmlformats.org/drawingml/2006/table">
            <a:tbl>
              <a:tblPr>
                <a:tableStyleId>{284E427A-3D55-4303-BF80-6455036E1DE7}</a:tableStyleId>
              </a:tblPr>
              <a:tblGrid>
                <a:gridCol w="2165841">
                  <a:extLst>
                    <a:ext uri="{9D8B030D-6E8A-4147-A177-3AD203B41FA5}">
                      <a16:colId xmlns:a16="http://schemas.microsoft.com/office/drawing/2014/main" val="3541353974"/>
                    </a:ext>
                  </a:extLst>
                </a:gridCol>
                <a:gridCol w="6237622">
                  <a:extLst>
                    <a:ext uri="{9D8B030D-6E8A-4147-A177-3AD203B41FA5}">
                      <a16:colId xmlns:a16="http://schemas.microsoft.com/office/drawing/2014/main" val="1561717215"/>
                    </a:ext>
                  </a:extLst>
                </a:gridCol>
              </a:tblGrid>
              <a:tr h="320007">
                <a:tc>
                  <a:txBody>
                    <a:bodyPr/>
                    <a:lstStyle/>
                    <a:p>
                      <a:pPr algn="ctr"/>
                      <a:r>
                        <a:rPr lang="zh-CN" altLang="en-US" sz="1600" b="1" dirty="0">
                          <a:solidFill>
                            <a:srgbClr val="D9EFFF"/>
                          </a:solidFill>
                        </a:rPr>
                        <a:t>参数</a:t>
                      </a:r>
                    </a:p>
                  </a:txBody>
                  <a:tcPr marL="66558" marR="66558" marT="33279" marB="33279"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004D94"/>
                    </a:solidFill>
                  </a:tcPr>
                </a:tc>
                <a:tc>
                  <a:txBody>
                    <a:bodyPr/>
                    <a:lstStyle/>
                    <a:p>
                      <a:pPr algn="ctr"/>
                      <a:r>
                        <a:rPr lang="zh-CN" altLang="en-US" sz="1600" b="1" dirty="0">
                          <a:solidFill>
                            <a:srgbClr val="D9EFFF"/>
                          </a:solidFill>
                        </a:rPr>
                        <a:t>具体信息</a:t>
                      </a:r>
                    </a:p>
                  </a:txBody>
                  <a:tcPr marL="66558" marR="66558" marT="33279" marB="33279"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004D94"/>
                    </a:solidFill>
                  </a:tcPr>
                </a:tc>
                <a:extLst>
                  <a:ext uri="{0D108BD9-81ED-4DB2-BD59-A6C34878D82A}">
                    <a16:rowId xmlns:a16="http://schemas.microsoft.com/office/drawing/2014/main" val="2763972885"/>
                  </a:ext>
                </a:extLst>
              </a:tr>
              <a:tr h="291393">
                <a:tc>
                  <a:txBody>
                    <a:bodyPr/>
                    <a:lstStyle/>
                    <a:p>
                      <a:pPr algn="ctr"/>
                      <a:r>
                        <a:rPr lang="zh-CN" altLang="en-US" sz="1400" b="1" dirty="0">
                          <a:solidFill>
                            <a:srgbClr val="D9EFFF"/>
                          </a:solidFill>
                          <a:latin typeface="Times New Roman" panose="02020603050405020304" pitchFamily="18" charset="0"/>
                          <a:ea typeface="+mn-ea"/>
                          <a:cs typeface="Times New Roman" panose="02020603050405020304" pitchFamily="18" charset="0"/>
                        </a:rPr>
                        <a:t>电池型号</a:t>
                      </a:r>
                    </a:p>
                  </a:txBody>
                  <a:tcPr marL="66558" marR="66558" marT="33279" marB="33279"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004D94"/>
                    </a:solidFill>
                  </a:tcPr>
                </a:tc>
                <a:tc>
                  <a:txBody>
                    <a:bodyPr/>
                    <a:lstStyle/>
                    <a:p>
                      <a:pPr algn="ctr"/>
                      <a:r>
                        <a:rPr lang="en-US" altLang="zh-CN" sz="1400" b="0" dirty="0">
                          <a:solidFill>
                            <a:srgbClr val="D9EFFF"/>
                          </a:solidFill>
                          <a:latin typeface="Times New Roman" panose="02020603050405020304" pitchFamily="18" charset="0"/>
                          <a:ea typeface="+mn-ea"/>
                          <a:cs typeface="Times New Roman" panose="02020603050405020304" pitchFamily="18" charset="0"/>
                        </a:rPr>
                        <a:t>18650 </a:t>
                      </a:r>
                      <a:r>
                        <a:rPr lang="zh-CN" altLang="en-US" sz="1400" b="0" dirty="0">
                          <a:solidFill>
                            <a:srgbClr val="D9EFFF"/>
                          </a:solidFill>
                          <a:latin typeface="Times New Roman" panose="02020603050405020304" pitchFamily="18" charset="0"/>
                          <a:ea typeface="+mn-ea"/>
                          <a:cs typeface="Times New Roman" panose="02020603050405020304" pitchFamily="18" charset="0"/>
                        </a:rPr>
                        <a:t>型钠离子电池</a:t>
                      </a:r>
                    </a:p>
                  </a:txBody>
                  <a:tcPr marL="66558" marR="66558" marT="33279" marB="33279"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004D94"/>
                    </a:solidFill>
                  </a:tcPr>
                </a:tc>
                <a:extLst>
                  <a:ext uri="{0D108BD9-81ED-4DB2-BD59-A6C34878D82A}">
                    <a16:rowId xmlns:a16="http://schemas.microsoft.com/office/drawing/2014/main" val="751859301"/>
                  </a:ext>
                </a:extLst>
              </a:tr>
              <a:tr h="291393">
                <a:tc>
                  <a:txBody>
                    <a:bodyPr/>
                    <a:lstStyle/>
                    <a:p>
                      <a:pPr algn="ctr"/>
                      <a:r>
                        <a:rPr lang="zh-CN" altLang="en-US" sz="1400" b="1" dirty="0">
                          <a:solidFill>
                            <a:srgbClr val="D9EFFF"/>
                          </a:solidFill>
                          <a:latin typeface="Times New Roman" panose="02020603050405020304" pitchFamily="18" charset="0"/>
                          <a:ea typeface="+mn-ea"/>
                          <a:cs typeface="Times New Roman" panose="02020603050405020304" pitchFamily="18" charset="0"/>
                        </a:rPr>
                        <a:t>尺寸</a:t>
                      </a:r>
                    </a:p>
                  </a:txBody>
                  <a:tcPr marL="66558" marR="66558" marT="33279" marB="33279"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004D94"/>
                    </a:solidFill>
                  </a:tcPr>
                </a:tc>
                <a:tc>
                  <a:txBody>
                    <a:bodyPr/>
                    <a:lstStyle/>
                    <a:p>
                      <a:pPr algn="ctr"/>
                      <a:r>
                        <a:rPr lang="zh-CN" altLang="en-US" sz="1400" b="0" dirty="0">
                          <a:solidFill>
                            <a:srgbClr val="D9EFFF"/>
                          </a:solidFill>
                          <a:latin typeface="Times New Roman" panose="02020603050405020304" pitchFamily="18" charset="0"/>
                          <a:ea typeface="+mn-ea"/>
                          <a:cs typeface="Times New Roman" panose="02020603050405020304" pitchFamily="18" charset="0"/>
                        </a:rPr>
                        <a:t>直径 </a:t>
                      </a:r>
                      <a:r>
                        <a:rPr lang="en-US" altLang="zh-CN" sz="1400" b="0" dirty="0">
                          <a:solidFill>
                            <a:srgbClr val="D9EFFF"/>
                          </a:solidFill>
                          <a:latin typeface="Times New Roman" panose="02020603050405020304" pitchFamily="18" charset="0"/>
                          <a:ea typeface="+mn-ea"/>
                          <a:cs typeface="Times New Roman" panose="02020603050405020304" pitchFamily="18" charset="0"/>
                        </a:rPr>
                        <a:t>18 mm</a:t>
                      </a:r>
                      <a:r>
                        <a:rPr lang="zh-CN" altLang="en-US" sz="1400" b="0" dirty="0">
                          <a:solidFill>
                            <a:srgbClr val="D9EFFF"/>
                          </a:solidFill>
                          <a:latin typeface="Times New Roman" panose="02020603050405020304" pitchFamily="18" charset="0"/>
                          <a:ea typeface="+mn-ea"/>
                          <a:cs typeface="Times New Roman" panose="02020603050405020304" pitchFamily="18" charset="0"/>
                        </a:rPr>
                        <a:t>，长度 </a:t>
                      </a:r>
                      <a:r>
                        <a:rPr lang="en-US" altLang="zh-CN" sz="1400" b="0" dirty="0">
                          <a:solidFill>
                            <a:srgbClr val="D9EFFF"/>
                          </a:solidFill>
                          <a:latin typeface="Times New Roman" panose="02020603050405020304" pitchFamily="18" charset="0"/>
                          <a:ea typeface="+mn-ea"/>
                          <a:cs typeface="Times New Roman" panose="02020603050405020304" pitchFamily="18" charset="0"/>
                        </a:rPr>
                        <a:t>65 mm</a:t>
                      </a:r>
                    </a:p>
                  </a:txBody>
                  <a:tcPr marL="66558" marR="66558" marT="33279" marB="33279"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004D94"/>
                    </a:solidFill>
                  </a:tcPr>
                </a:tc>
                <a:extLst>
                  <a:ext uri="{0D108BD9-81ED-4DB2-BD59-A6C34878D82A}">
                    <a16:rowId xmlns:a16="http://schemas.microsoft.com/office/drawing/2014/main" val="3653562522"/>
                  </a:ext>
                </a:extLst>
              </a:tr>
              <a:tr h="291393">
                <a:tc>
                  <a:txBody>
                    <a:bodyPr/>
                    <a:lstStyle/>
                    <a:p>
                      <a:pPr algn="ctr"/>
                      <a:r>
                        <a:rPr lang="zh-CN" altLang="en-US" sz="1400" b="1" dirty="0">
                          <a:solidFill>
                            <a:srgbClr val="D9EFFF"/>
                          </a:solidFill>
                          <a:latin typeface="Times New Roman" panose="02020603050405020304" pitchFamily="18" charset="0"/>
                          <a:ea typeface="+mn-ea"/>
                          <a:cs typeface="Times New Roman" panose="02020603050405020304" pitchFamily="18" charset="0"/>
                        </a:rPr>
                        <a:t>阴极材料</a:t>
                      </a:r>
                    </a:p>
                  </a:txBody>
                  <a:tcPr marL="66558" marR="66558" marT="33279" marB="33279"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004D94"/>
                    </a:solidFill>
                  </a:tcPr>
                </a:tc>
                <a:tc>
                  <a:txBody>
                    <a:bodyPr/>
                    <a:lstStyle/>
                    <a:p>
                      <a:pPr algn="ctr"/>
                      <a:r>
                        <a:rPr lang="zh-CN" altLang="en-US" sz="1400" b="0" dirty="0">
                          <a:solidFill>
                            <a:srgbClr val="D9EFFF"/>
                          </a:solidFill>
                          <a:latin typeface="Times New Roman" panose="02020603050405020304" pitchFamily="18" charset="0"/>
                          <a:ea typeface="+mn-ea"/>
                          <a:cs typeface="Times New Roman" panose="02020603050405020304" pitchFamily="18" charset="0"/>
                        </a:rPr>
                        <a:t>层状氧化物（</a:t>
                      </a:r>
                      <a:r>
                        <a:rPr lang="en-US" altLang="zh-CN" sz="1400" b="0" dirty="0" err="1">
                          <a:solidFill>
                            <a:srgbClr val="D9EFFF"/>
                          </a:solidFill>
                          <a:latin typeface="Times New Roman" panose="02020603050405020304" pitchFamily="18" charset="0"/>
                          <a:ea typeface="+mn-ea"/>
                          <a:cs typeface="Times New Roman" panose="02020603050405020304" pitchFamily="18" charset="0"/>
                        </a:rPr>
                        <a:t>NaNi</a:t>
                      </a:r>
                      <a:r>
                        <a:rPr lang="en-US" altLang="zh-CN" sz="1400" b="0" dirty="0">
                          <a:solidFill>
                            <a:srgbClr val="D9EFFF"/>
                          </a:solidFill>
                          <a:latin typeface="Times New Roman" panose="02020603050405020304" pitchFamily="18" charset="0"/>
                          <a:ea typeface="+mn-ea"/>
                          <a:cs typeface="Times New Roman" panose="02020603050405020304" pitchFamily="18" charset="0"/>
                        </a:rPr>
                        <a:t>₀.₃Mn₀.₃Co₀.₃O₂</a:t>
                      </a:r>
                      <a:r>
                        <a:rPr lang="zh-CN" altLang="en-US" sz="1400" b="0" dirty="0">
                          <a:solidFill>
                            <a:srgbClr val="D9EFFF"/>
                          </a:solidFill>
                          <a:latin typeface="Times New Roman" panose="02020603050405020304" pitchFamily="18" charset="0"/>
                          <a:ea typeface="+mn-ea"/>
                          <a:cs typeface="Times New Roman" panose="02020603050405020304" pitchFamily="18" charset="0"/>
                        </a:rPr>
                        <a:t>）</a:t>
                      </a:r>
                    </a:p>
                  </a:txBody>
                  <a:tcPr marL="66558" marR="66558" marT="33279" marB="33279"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004D94"/>
                    </a:solidFill>
                  </a:tcPr>
                </a:tc>
                <a:extLst>
                  <a:ext uri="{0D108BD9-81ED-4DB2-BD59-A6C34878D82A}">
                    <a16:rowId xmlns:a16="http://schemas.microsoft.com/office/drawing/2014/main" val="3007026460"/>
                  </a:ext>
                </a:extLst>
              </a:tr>
              <a:tr h="291393">
                <a:tc>
                  <a:txBody>
                    <a:bodyPr/>
                    <a:lstStyle/>
                    <a:p>
                      <a:pPr algn="ctr"/>
                      <a:r>
                        <a:rPr lang="zh-CN" altLang="en-US" sz="1400" b="1" dirty="0">
                          <a:solidFill>
                            <a:srgbClr val="D9EFFF"/>
                          </a:solidFill>
                          <a:latin typeface="Times New Roman" panose="02020603050405020304" pitchFamily="18" charset="0"/>
                          <a:ea typeface="+mn-ea"/>
                          <a:cs typeface="Times New Roman" panose="02020603050405020304" pitchFamily="18" charset="0"/>
                        </a:rPr>
                        <a:t>阳极材料</a:t>
                      </a:r>
                    </a:p>
                  </a:txBody>
                  <a:tcPr marL="66558" marR="66558" marT="33279" marB="33279"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004D94"/>
                    </a:solidFill>
                  </a:tcPr>
                </a:tc>
                <a:tc>
                  <a:txBody>
                    <a:bodyPr/>
                    <a:lstStyle/>
                    <a:p>
                      <a:pPr algn="ctr"/>
                      <a:r>
                        <a:rPr lang="zh-CN" altLang="en-US" sz="1400" b="0" dirty="0">
                          <a:solidFill>
                            <a:srgbClr val="D9EFFF"/>
                          </a:solidFill>
                          <a:latin typeface="Times New Roman" panose="02020603050405020304" pitchFamily="18" charset="0"/>
                          <a:ea typeface="+mn-ea"/>
                          <a:cs typeface="Times New Roman" panose="02020603050405020304" pitchFamily="18" charset="0"/>
                        </a:rPr>
                        <a:t>硬碳</a:t>
                      </a:r>
                    </a:p>
                  </a:txBody>
                  <a:tcPr marL="66558" marR="66558" marT="33279" marB="33279"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004D94"/>
                    </a:solidFill>
                  </a:tcPr>
                </a:tc>
                <a:extLst>
                  <a:ext uri="{0D108BD9-81ED-4DB2-BD59-A6C34878D82A}">
                    <a16:rowId xmlns:a16="http://schemas.microsoft.com/office/drawing/2014/main" val="163409661"/>
                  </a:ext>
                </a:extLst>
              </a:tr>
              <a:tr h="291393">
                <a:tc>
                  <a:txBody>
                    <a:bodyPr/>
                    <a:lstStyle/>
                    <a:p>
                      <a:pPr algn="ctr"/>
                      <a:r>
                        <a:rPr lang="zh-CN" altLang="en-US" sz="1400" b="1" dirty="0">
                          <a:solidFill>
                            <a:srgbClr val="D9EFFF"/>
                          </a:solidFill>
                          <a:latin typeface="Times New Roman" panose="02020603050405020304" pitchFamily="18" charset="0"/>
                          <a:ea typeface="+mn-ea"/>
                          <a:cs typeface="Times New Roman" panose="02020603050405020304" pitchFamily="18" charset="0"/>
                        </a:rPr>
                        <a:t>标称容量</a:t>
                      </a:r>
                    </a:p>
                  </a:txBody>
                  <a:tcPr marL="66558" marR="66558" marT="33279" marB="33279"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004D94"/>
                    </a:solidFill>
                  </a:tcPr>
                </a:tc>
                <a:tc>
                  <a:txBody>
                    <a:bodyPr/>
                    <a:lstStyle/>
                    <a:p>
                      <a:pPr algn="ctr"/>
                      <a:r>
                        <a:rPr lang="en-US" sz="1400" b="0" dirty="0">
                          <a:solidFill>
                            <a:srgbClr val="D9EFFF"/>
                          </a:solidFill>
                          <a:latin typeface="Times New Roman" panose="02020603050405020304" pitchFamily="18" charset="0"/>
                          <a:ea typeface="+mn-ea"/>
                          <a:cs typeface="Times New Roman" panose="02020603050405020304" pitchFamily="18" charset="0"/>
                        </a:rPr>
                        <a:t>1300 </a:t>
                      </a:r>
                      <a:r>
                        <a:rPr lang="en-US" sz="1400" b="0" dirty="0" err="1">
                          <a:solidFill>
                            <a:srgbClr val="D9EFFF"/>
                          </a:solidFill>
                          <a:latin typeface="Times New Roman" panose="02020603050405020304" pitchFamily="18" charset="0"/>
                          <a:ea typeface="+mn-ea"/>
                          <a:cs typeface="Times New Roman" panose="02020603050405020304" pitchFamily="18" charset="0"/>
                        </a:rPr>
                        <a:t>mAh</a:t>
                      </a:r>
                      <a:endParaRPr lang="en-US" sz="1400" b="0" dirty="0">
                        <a:solidFill>
                          <a:srgbClr val="D9EFFF"/>
                        </a:solidFill>
                        <a:latin typeface="Times New Roman" panose="02020603050405020304" pitchFamily="18" charset="0"/>
                        <a:ea typeface="+mn-ea"/>
                        <a:cs typeface="Times New Roman" panose="02020603050405020304" pitchFamily="18" charset="0"/>
                      </a:endParaRPr>
                    </a:p>
                  </a:txBody>
                  <a:tcPr marL="66558" marR="66558" marT="33279" marB="33279"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004D94"/>
                    </a:solidFill>
                  </a:tcPr>
                </a:tc>
                <a:extLst>
                  <a:ext uri="{0D108BD9-81ED-4DB2-BD59-A6C34878D82A}">
                    <a16:rowId xmlns:a16="http://schemas.microsoft.com/office/drawing/2014/main" val="2057029697"/>
                  </a:ext>
                </a:extLst>
              </a:tr>
              <a:tr h="291393">
                <a:tc>
                  <a:txBody>
                    <a:bodyPr/>
                    <a:lstStyle/>
                    <a:p>
                      <a:pPr algn="ctr"/>
                      <a:r>
                        <a:rPr lang="zh-CN" altLang="en-US" sz="1400" b="1" dirty="0">
                          <a:solidFill>
                            <a:srgbClr val="D9EFFF"/>
                          </a:solidFill>
                          <a:latin typeface="Times New Roman" panose="02020603050405020304" pitchFamily="18" charset="0"/>
                          <a:ea typeface="+mn-ea"/>
                          <a:cs typeface="Times New Roman" panose="02020603050405020304" pitchFamily="18" charset="0"/>
                        </a:rPr>
                        <a:t>工作电压范围</a:t>
                      </a:r>
                    </a:p>
                  </a:txBody>
                  <a:tcPr marL="66558" marR="66558" marT="33279" marB="33279"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004D94"/>
                    </a:solidFill>
                  </a:tcPr>
                </a:tc>
                <a:tc>
                  <a:txBody>
                    <a:bodyPr/>
                    <a:lstStyle/>
                    <a:p>
                      <a:pPr algn="ctr"/>
                      <a:r>
                        <a:rPr lang="en-US" sz="1400" b="0">
                          <a:solidFill>
                            <a:srgbClr val="D9EFFF"/>
                          </a:solidFill>
                          <a:latin typeface="Times New Roman" panose="02020603050405020304" pitchFamily="18" charset="0"/>
                          <a:ea typeface="+mn-ea"/>
                          <a:cs typeface="Times New Roman" panose="02020603050405020304" pitchFamily="18" charset="0"/>
                        </a:rPr>
                        <a:t>1.5–3.95 V</a:t>
                      </a:r>
                    </a:p>
                  </a:txBody>
                  <a:tcPr marL="66558" marR="66558" marT="33279" marB="33279"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004D94"/>
                    </a:solidFill>
                  </a:tcPr>
                </a:tc>
                <a:extLst>
                  <a:ext uri="{0D108BD9-81ED-4DB2-BD59-A6C34878D82A}">
                    <a16:rowId xmlns:a16="http://schemas.microsoft.com/office/drawing/2014/main" val="325041753"/>
                  </a:ext>
                </a:extLst>
              </a:tr>
              <a:tr h="291393">
                <a:tc>
                  <a:txBody>
                    <a:bodyPr/>
                    <a:lstStyle/>
                    <a:p>
                      <a:pPr algn="ctr"/>
                      <a:r>
                        <a:rPr lang="zh-CN" altLang="en-US" sz="1400" b="1" dirty="0">
                          <a:solidFill>
                            <a:srgbClr val="D9EFFF"/>
                          </a:solidFill>
                          <a:latin typeface="Times New Roman" panose="02020603050405020304" pitchFamily="18" charset="0"/>
                          <a:ea typeface="+mn-ea"/>
                          <a:cs typeface="Times New Roman" panose="02020603050405020304" pitchFamily="18" charset="0"/>
                        </a:rPr>
                        <a:t>正常工作电流</a:t>
                      </a:r>
                    </a:p>
                  </a:txBody>
                  <a:tcPr marL="66558" marR="66558" marT="33279" marB="33279"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004D94"/>
                    </a:solidFill>
                  </a:tcPr>
                </a:tc>
                <a:tc>
                  <a:txBody>
                    <a:bodyPr/>
                    <a:lstStyle/>
                    <a:p>
                      <a:pPr algn="ctr"/>
                      <a:r>
                        <a:rPr lang="en-US" sz="1400" b="0" dirty="0">
                          <a:solidFill>
                            <a:srgbClr val="D9EFFF"/>
                          </a:solidFill>
                          <a:latin typeface="Times New Roman" panose="02020603050405020304" pitchFamily="18" charset="0"/>
                          <a:ea typeface="+mn-ea"/>
                          <a:cs typeface="Times New Roman" panose="02020603050405020304" pitchFamily="18" charset="0"/>
                        </a:rPr>
                        <a:t>0.5C</a:t>
                      </a:r>
                    </a:p>
                  </a:txBody>
                  <a:tcPr marL="66558" marR="66558" marT="33279" marB="33279"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004D94"/>
                    </a:solidFill>
                  </a:tcPr>
                </a:tc>
                <a:extLst>
                  <a:ext uri="{0D108BD9-81ED-4DB2-BD59-A6C34878D82A}">
                    <a16:rowId xmlns:a16="http://schemas.microsoft.com/office/drawing/2014/main" val="326074009"/>
                  </a:ext>
                </a:extLst>
              </a:tr>
              <a:tr h="520303">
                <a:tc>
                  <a:txBody>
                    <a:bodyPr/>
                    <a:lstStyle/>
                    <a:p>
                      <a:pPr algn="ctr"/>
                      <a:r>
                        <a:rPr lang="zh-CN" altLang="en-US" sz="1400" b="1" dirty="0">
                          <a:solidFill>
                            <a:srgbClr val="D9EFFF"/>
                          </a:solidFill>
                          <a:latin typeface="Times New Roman" panose="02020603050405020304" pitchFamily="18" charset="0"/>
                          <a:ea typeface="+mn-ea"/>
                          <a:cs typeface="Times New Roman" panose="02020603050405020304" pitchFamily="18" charset="0"/>
                        </a:rPr>
                        <a:t>实验前充电循环</a:t>
                      </a:r>
                    </a:p>
                  </a:txBody>
                  <a:tcPr marL="66558" marR="66558" marT="33279" marB="33279"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004D94"/>
                    </a:solidFill>
                  </a:tcPr>
                </a:tc>
                <a:tc>
                  <a:txBody>
                    <a:bodyPr/>
                    <a:lstStyle/>
                    <a:p>
                      <a:pPr algn="ctr"/>
                      <a:r>
                        <a:rPr lang="zh-CN" altLang="en-US" sz="1400" b="0">
                          <a:solidFill>
                            <a:srgbClr val="D9EFFF"/>
                          </a:solidFill>
                          <a:latin typeface="Times New Roman" panose="02020603050405020304" pitchFamily="18" charset="0"/>
                          <a:ea typeface="+mn-ea"/>
                          <a:cs typeface="Times New Roman" panose="02020603050405020304" pitchFamily="18" charset="0"/>
                        </a:rPr>
                        <a:t>计算机控制的充放电循环仪（</a:t>
                      </a:r>
                      <a:r>
                        <a:rPr lang="en-US" altLang="zh-CN" sz="1400" b="0">
                          <a:solidFill>
                            <a:srgbClr val="D9EFFF"/>
                          </a:solidFill>
                          <a:latin typeface="Times New Roman" panose="02020603050405020304" pitchFamily="18" charset="0"/>
                          <a:ea typeface="+mn-ea"/>
                          <a:cs typeface="Times New Roman" panose="02020603050405020304" pitchFamily="18" charset="0"/>
                        </a:rPr>
                        <a:t>LANHE CT2001C</a:t>
                      </a:r>
                      <a:r>
                        <a:rPr lang="zh-CN" altLang="en-US" sz="1400" b="0">
                          <a:solidFill>
                            <a:srgbClr val="D9EFFF"/>
                          </a:solidFill>
                          <a:latin typeface="Times New Roman" panose="02020603050405020304" pitchFamily="18" charset="0"/>
                          <a:ea typeface="+mn-ea"/>
                          <a:cs typeface="Times New Roman" panose="02020603050405020304" pitchFamily="18" charset="0"/>
                        </a:rPr>
                        <a:t>），对电池进行三次循环</a:t>
                      </a:r>
                    </a:p>
                  </a:txBody>
                  <a:tcPr marL="66558" marR="66558" marT="33279" marB="33279"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004D94"/>
                    </a:solidFill>
                  </a:tcPr>
                </a:tc>
                <a:extLst>
                  <a:ext uri="{0D108BD9-81ED-4DB2-BD59-A6C34878D82A}">
                    <a16:rowId xmlns:a16="http://schemas.microsoft.com/office/drawing/2014/main" val="3632194042"/>
                  </a:ext>
                </a:extLst>
              </a:tr>
              <a:tr h="675845">
                <a:tc>
                  <a:txBody>
                    <a:bodyPr/>
                    <a:lstStyle/>
                    <a:p>
                      <a:pPr algn="ctr"/>
                      <a:r>
                        <a:rPr lang="zh-CN" altLang="en-US" sz="1400" b="1" dirty="0">
                          <a:solidFill>
                            <a:srgbClr val="D9EFFF"/>
                          </a:solidFill>
                          <a:latin typeface="Times New Roman" panose="02020603050405020304" pitchFamily="18" charset="0"/>
                          <a:ea typeface="+mn-ea"/>
                          <a:cs typeface="Times New Roman" panose="02020603050405020304" pitchFamily="18" charset="0"/>
                        </a:rPr>
                        <a:t>充放电条件</a:t>
                      </a:r>
                    </a:p>
                  </a:txBody>
                  <a:tcPr marL="66558" marR="66558" marT="33279" marB="33279"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004D94"/>
                    </a:solidFill>
                  </a:tcPr>
                </a:tc>
                <a:tc>
                  <a:txBody>
                    <a:bodyPr/>
                    <a:lstStyle/>
                    <a:p>
                      <a:pPr algn="ctr"/>
                      <a:r>
                        <a:rPr lang="en-US" altLang="zh-CN" sz="1400" b="0" dirty="0">
                          <a:solidFill>
                            <a:srgbClr val="D9EFFF"/>
                          </a:solidFill>
                          <a:latin typeface="Times New Roman" panose="02020603050405020304" pitchFamily="18" charset="0"/>
                          <a:ea typeface="+mn-ea"/>
                          <a:cs typeface="Times New Roman" panose="02020603050405020304" pitchFamily="18" charset="0"/>
                        </a:rPr>
                        <a:t> </a:t>
                      </a:r>
                      <a:r>
                        <a:rPr lang="zh-CN" altLang="en-US" sz="1400" b="0" dirty="0">
                          <a:solidFill>
                            <a:srgbClr val="D9EFFF"/>
                          </a:solidFill>
                          <a:latin typeface="Times New Roman" panose="02020603050405020304" pitchFamily="18" charset="0"/>
                          <a:ea typeface="+mn-ea"/>
                          <a:cs typeface="Times New Roman" panose="02020603050405020304" pitchFamily="18" charset="0"/>
                        </a:rPr>
                        <a:t>放电：</a:t>
                      </a:r>
                      <a:r>
                        <a:rPr lang="en-US" altLang="zh-CN" sz="1400" b="0" dirty="0">
                          <a:solidFill>
                            <a:srgbClr val="D9EFFF"/>
                          </a:solidFill>
                          <a:latin typeface="Times New Roman" panose="02020603050405020304" pitchFamily="18" charset="0"/>
                          <a:ea typeface="+mn-ea"/>
                          <a:cs typeface="Times New Roman" panose="02020603050405020304" pitchFamily="18" charset="0"/>
                        </a:rPr>
                        <a:t>0.5</a:t>
                      </a:r>
                      <a:r>
                        <a:rPr lang="en-US" sz="1400" b="0" dirty="0">
                          <a:solidFill>
                            <a:srgbClr val="D9EFFF"/>
                          </a:solidFill>
                          <a:latin typeface="Times New Roman" panose="02020603050405020304" pitchFamily="18" charset="0"/>
                          <a:ea typeface="+mn-ea"/>
                          <a:cs typeface="Times New Roman" panose="02020603050405020304" pitchFamily="18" charset="0"/>
                        </a:rPr>
                        <a:t>C (650 mA) </a:t>
                      </a:r>
                      <a:r>
                        <a:rPr lang="zh-CN" altLang="en-US" sz="1400" b="0" dirty="0">
                          <a:solidFill>
                            <a:srgbClr val="D9EFFF"/>
                          </a:solidFill>
                          <a:latin typeface="Times New Roman" panose="02020603050405020304" pitchFamily="18" charset="0"/>
                          <a:ea typeface="+mn-ea"/>
                          <a:cs typeface="Times New Roman" panose="02020603050405020304" pitchFamily="18" charset="0"/>
                        </a:rPr>
                        <a:t>恒流放电至 </a:t>
                      </a:r>
                      <a:r>
                        <a:rPr lang="en-US" altLang="zh-CN" sz="1400" b="0" dirty="0">
                          <a:solidFill>
                            <a:srgbClr val="D9EFFF"/>
                          </a:solidFill>
                          <a:latin typeface="Times New Roman" panose="02020603050405020304" pitchFamily="18" charset="0"/>
                          <a:ea typeface="+mn-ea"/>
                          <a:cs typeface="Times New Roman" panose="02020603050405020304" pitchFamily="18" charset="0"/>
                        </a:rPr>
                        <a:t>1.5 </a:t>
                      </a:r>
                      <a:r>
                        <a:rPr lang="en-US" sz="1400" b="0" dirty="0">
                          <a:solidFill>
                            <a:srgbClr val="D9EFFF"/>
                          </a:solidFill>
                          <a:latin typeface="Times New Roman" panose="02020603050405020304" pitchFamily="18" charset="0"/>
                          <a:ea typeface="+mn-ea"/>
                          <a:cs typeface="Times New Roman" panose="02020603050405020304" pitchFamily="18" charset="0"/>
                        </a:rPr>
                        <a:t>V </a:t>
                      </a:r>
                    </a:p>
                    <a:p>
                      <a:pPr algn="ctr"/>
                      <a:r>
                        <a:rPr lang="en-US" sz="1400" b="0" dirty="0">
                          <a:solidFill>
                            <a:srgbClr val="D9EFFF"/>
                          </a:solidFill>
                          <a:latin typeface="Times New Roman" panose="02020603050405020304" pitchFamily="18" charset="0"/>
                          <a:ea typeface="+mn-ea"/>
                          <a:cs typeface="Times New Roman" panose="02020603050405020304" pitchFamily="18" charset="0"/>
                        </a:rPr>
                        <a:t> </a:t>
                      </a:r>
                      <a:r>
                        <a:rPr lang="zh-CN" altLang="en-US" sz="1400" b="0" dirty="0">
                          <a:solidFill>
                            <a:srgbClr val="D9EFFF"/>
                          </a:solidFill>
                          <a:latin typeface="Times New Roman" panose="02020603050405020304" pitchFamily="18" charset="0"/>
                          <a:ea typeface="+mn-ea"/>
                          <a:cs typeface="Times New Roman" panose="02020603050405020304" pitchFamily="18" charset="0"/>
                        </a:rPr>
                        <a:t>充电：恒流</a:t>
                      </a:r>
                      <a:r>
                        <a:rPr lang="en-US" altLang="zh-CN" sz="1400" b="0" dirty="0">
                          <a:solidFill>
                            <a:srgbClr val="D9EFFF"/>
                          </a:solidFill>
                          <a:latin typeface="Times New Roman" panose="02020603050405020304" pitchFamily="18" charset="0"/>
                          <a:ea typeface="+mn-ea"/>
                          <a:cs typeface="Times New Roman" panose="02020603050405020304" pitchFamily="18" charset="0"/>
                        </a:rPr>
                        <a:t>/</a:t>
                      </a:r>
                      <a:r>
                        <a:rPr lang="zh-CN" altLang="en-US" sz="1400" b="0" dirty="0">
                          <a:solidFill>
                            <a:srgbClr val="D9EFFF"/>
                          </a:solidFill>
                          <a:latin typeface="Times New Roman" panose="02020603050405020304" pitchFamily="18" charset="0"/>
                          <a:ea typeface="+mn-ea"/>
                          <a:cs typeface="Times New Roman" panose="02020603050405020304" pitchFamily="18" charset="0"/>
                        </a:rPr>
                        <a:t>恒压法充至 </a:t>
                      </a:r>
                      <a:r>
                        <a:rPr lang="en-US" altLang="zh-CN" sz="1400" b="0" dirty="0">
                          <a:solidFill>
                            <a:srgbClr val="D9EFFF"/>
                          </a:solidFill>
                          <a:latin typeface="Times New Roman" panose="02020603050405020304" pitchFamily="18" charset="0"/>
                          <a:ea typeface="+mn-ea"/>
                          <a:cs typeface="Times New Roman" panose="02020603050405020304" pitchFamily="18" charset="0"/>
                        </a:rPr>
                        <a:t>3.95 </a:t>
                      </a:r>
                      <a:r>
                        <a:rPr lang="en-US" sz="1400" b="0" dirty="0">
                          <a:solidFill>
                            <a:srgbClr val="D9EFFF"/>
                          </a:solidFill>
                          <a:latin typeface="Times New Roman" panose="02020603050405020304" pitchFamily="18" charset="0"/>
                          <a:ea typeface="+mn-ea"/>
                          <a:cs typeface="Times New Roman" panose="02020603050405020304" pitchFamily="18" charset="0"/>
                        </a:rPr>
                        <a:t>V，</a:t>
                      </a:r>
                      <a:r>
                        <a:rPr lang="zh-CN" altLang="en-US" sz="1400" b="0" dirty="0">
                          <a:solidFill>
                            <a:srgbClr val="D9EFFF"/>
                          </a:solidFill>
                          <a:latin typeface="Times New Roman" panose="02020603050405020304" pitchFamily="18" charset="0"/>
                          <a:ea typeface="+mn-ea"/>
                          <a:cs typeface="Times New Roman" panose="02020603050405020304" pitchFamily="18" charset="0"/>
                        </a:rPr>
                        <a:t>直到充电电流下降至 </a:t>
                      </a:r>
                      <a:r>
                        <a:rPr lang="en-US" altLang="zh-CN" sz="1400" b="0" dirty="0">
                          <a:solidFill>
                            <a:srgbClr val="D9EFFF"/>
                          </a:solidFill>
                          <a:latin typeface="Times New Roman" panose="02020603050405020304" pitchFamily="18" charset="0"/>
                          <a:ea typeface="+mn-ea"/>
                          <a:cs typeface="Times New Roman" panose="02020603050405020304" pitchFamily="18" charset="0"/>
                        </a:rPr>
                        <a:t>13 </a:t>
                      </a:r>
                      <a:r>
                        <a:rPr lang="en-US" sz="1400" b="0" dirty="0">
                          <a:solidFill>
                            <a:srgbClr val="D9EFFF"/>
                          </a:solidFill>
                          <a:latin typeface="Times New Roman" panose="02020603050405020304" pitchFamily="18" charset="0"/>
                          <a:ea typeface="+mn-ea"/>
                          <a:cs typeface="Times New Roman" panose="02020603050405020304" pitchFamily="18" charset="0"/>
                        </a:rPr>
                        <a:t>mA </a:t>
                      </a:r>
                      <a:r>
                        <a:rPr lang="zh-CN" altLang="en-US" sz="1400" b="0" dirty="0">
                          <a:solidFill>
                            <a:srgbClr val="D9EFFF"/>
                          </a:solidFill>
                          <a:latin typeface="Times New Roman" panose="02020603050405020304" pitchFamily="18" charset="0"/>
                          <a:ea typeface="+mn-ea"/>
                          <a:cs typeface="Times New Roman" panose="02020603050405020304" pitchFamily="18" charset="0"/>
                        </a:rPr>
                        <a:t>以下</a:t>
                      </a:r>
                    </a:p>
                  </a:txBody>
                  <a:tcPr marL="66558" marR="66558" marT="33279" marB="33279"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004D94"/>
                    </a:solidFill>
                  </a:tcPr>
                </a:tc>
                <a:extLst>
                  <a:ext uri="{0D108BD9-81ED-4DB2-BD59-A6C34878D82A}">
                    <a16:rowId xmlns:a16="http://schemas.microsoft.com/office/drawing/2014/main" val="1863593165"/>
                  </a:ext>
                </a:extLst>
              </a:tr>
              <a:tr h="291393">
                <a:tc>
                  <a:txBody>
                    <a:bodyPr/>
                    <a:lstStyle/>
                    <a:p>
                      <a:pPr algn="ctr"/>
                      <a:r>
                        <a:rPr lang="zh-CN" altLang="en-US" sz="1400" b="1" dirty="0">
                          <a:solidFill>
                            <a:srgbClr val="D9EFFF"/>
                          </a:solidFill>
                          <a:latin typeface="Times New Roman" panose="02020603050405020304" pitchFamily="18" charset="0"/>
                          <a:ea typeface="+mn-ea"/>
                          <a:cs typeface="Times New Roman" panose="02020603050405020304" pitchFamily="18" charset="0"/>
                        </a:rPr>
                        <a:t>静置时间</a:t>
                      </a:r>
                    </a:p>
                  </a:txBody>
                  <a:tcPr marL="66558" marR="66558" marT="33279" marB="33279"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004D94"/>
                    </a:solidFill>
                  </a:tcPr>
                </a:tc>
                <a:tc>
                  <a:txBody>
                    <a:bodyPr/>
                    <a:lstStyle/>
                    <a:p>
                      <a:pPr algn="ctr"/>
                      <a:r>
                        <a:rPr lang="zh-CN" altLang="en-US" sz="1400" b="0" dirty="0">
                          <a:solidFill>
                            <a:srgbClr val="D9EFFF"/>
                          </a:solidFill>
                          <a:latin typeface="Times New Roman" panose="02020603050405020304" pitchFamily="18" charset="0"/>
                          <a:ea typeface="+mn-ea"/>
                          <a:cs typeface="Times New Roman" panose="02020603050405020304" pitchFamily="18" charset="0"/>
                        </a:rPr>
                        <a:t>充放电循环后，在满电条件下静置 </a:t>
                      </a:r>
                      <a:r>
                        <a:rPr lang="en-US" altLang="zh-CN" sz="1400" b="0" dirty="0">
                          <a:solidFill>
                            <a:srgbClr val="D9EFFF"/>
                          </a:solidFill>
                          <a:latin typeface="Times New Roman" panose="02020603050405020304" pitchFamily="18" charset="0"/>
                          <a:ea typeface="+mn-ea"/>
                          <a:cs typeface="Times New Roman" panose="02020603050405020304" pitchFamily="18" charset="0"/>
                        </a:rPr>
                        <a:t>72 h</a:t>
                      </a:r>
                    </a:p>
                  </a:txBody>
                  <a:tcPr marL="66558" marR="66558" marT="33279" marB="33279"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004D94"/>
                    </a:solidFill>
                  </a:tcPr>
                </a:tc>
                <a:extLst>
                  <a:ext uri="{0D108BD9-81ED-4DB2-BD59-A6C34878D82A}">
                    <a16:rowId xmlns:a16="http://schemas.microsoft.com/office/drawing/2014/main" val="3327412272"/>
                  </a:ext>
                </a:extLst>
              </a:tr>
              <a:tr h="291393">
                <a:tc>
                  <a:txBody>
                    <a:bodyPr/>
                    <a:lstStyle/>
                    <a:p>
                      <a:pPr algn="ctr"/>
                      <a:r>
                        <a:rPr lang="en-US" sz="1400" b="1" dirty="0">
                          <a:solidFill>
                            <a:srgbClr val="D9EFFF"/>
                          </a:solidFill>
                          <a:latin typeface="Times New Roman" panose="02020603050405020304" pitchFamily="18" charset="0"/>
                          <a:ea typeface="+mn-ea"/>
                          <a:cs typeface="Times New Roman" panose="02020603050405020304" pitchFamily="18" charset="0"/>
                        </a:rPr>
                        <a:t>SOC </a:t>
                      </a:r>
                      <a:r>
                        <a:rPr lang="zh-CN" altLang="en-US" sz="1400" b="1" dirty="0">
                          <a:solidFill>
                            <a:srgbClr val="D9EFFF"/>
                          </a:solidFill>
                          <a:latin typeface="Times New Roman" panose="02020603050405020304" pitchFamily="18" charset="0"/>
                          <a:ea typeface="+mn-ea"/>
                          <a:cs typeface="Times New Roman" panose="02020603050405020304" pitchFamily="18" charset="0"/>
                        </a:rPr>
                        <a:t>控制</a:t>
                      </a:r>
                    </a:p>
                  </a:txBody>
                  <a:tcPr marL="66558" marR="66558" marT="33279" marB="33279"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004D94"/>
                    </a:solidFill>
                  </a:tcPr>
                </a:tc>
                <a:tc>
                  <a:txBody>
                    <a:bodyPr/>
                    <a:lstStyle/>
                    <a:p>
                      <a:pPr algn="ctr"/>
                      <a:r>
                        <a:rPr lang="zh-CN" altLang="en-US" sz="1400" b="0" dirty="0">
                          <a:solidFill>
                            <a:srgbClr val="D9EFFF"/>
                          </a:solidFill>
                          <a:latin typeface="Times New Roman" panose="02020603050405020304" pitchFamily="18" charset="0"/>
                          <a:ea typeface="+mn-ea"/>
                          <a:cs typeface="Times New Roman" panose="02020603050405020304" pitchFamily="18" charset="0"/>
                        </a:rPr>
                        <a:t>以 </a:t>
                      </a:r>
                      <a:r>
                        <a:rPr lang="en-US" altLang="zh-CN" sz="1400" b="0" dirty="0">
                          <a:solidFill>
                            <a:srgbClr val="D9EFFF"/>
                          </a:solidFill>
                          <a:latin typeface="Times New Roman" panose="02020603050405020304" pitchFamily="18" charset="0"/>
                          <a:ea typeface="+mn-ea"/>
                          <a:cs typeface="Times New Roman" panose="02020603050405020304" pitchFamily="18" charset="0"/>
                        </a:rPr>
                        <a:t>650 mA </a:t>
                      </a:r>
                      <a:r>
                        <a:rPr lang="zh-CN" altLang="en-US" sz="1400" b="0" dirty="0">
                          <a:solidFill>
                            <a:srgbClr val="D9EFFF"/>
                          </a:solidFill>
                          <a:latin typeface="Times New Roman" panose="02020603050405020304" pitchFamily="18" charset="0"/>
                          <a:ea typeface="+mn-ea"/>
                          <a:cs typeface="Times New Roman" panose="02020603050405020304" pitchFamily="18" charset="0"/>
                        </a:rPr>
                        <a:t>恒定电流放电获取不同 </a:t>
                      </a:r>
                      <a:r>
                        <a:rPr lang="en-US" altLang="zh-CN" sz="1400" b="0" dirty="0">
                          <a:solidFill>
                            <a:srgbClr val="D9EFFF"/>
                          </a:solidFill>
                          <a:latin typeface="Times New Roman" panose="02020603050405020304" pitchFamily="18" charset="0"/>
                          <a:ea typeface="+mn-ea"/>
                          <a:cs typeface="Times New Roman" panose="02020603050405020304" pitchFamily="18" charset="0"/>
                        </a:rPr>
                        <a:t>SOC </a:t>
                      </a:r>
                      <a:r>
                        <a:rPr lang="zh-CN" altLang="en-US" sz="1400" b="0" dirty="0">
                          <a:solidFill>
                            <a:srgbClr val="D9EFFF"/>
                          </a:solidFill>
                          <a:latin typeface="Times New Roman" panose="02020603050405020304" pitchFamily="18" charset="0"/>
                          <a:ea typeface="+mn-ea"/>
                          <a:cs typeface="Times New Roman" panose="02020603050405020304" pitchFamily="18" charset="0"/>
                        </a:rPr>
                        <a:t>的电池</a:t>
                      </a:r>
                    </a:p>
                  </a:txBody>
                  <a:tcPr marL="66558" marR="66558" marT="33279" marB="33279"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004D94"/>
                    </a:solidFill>
                  </a:tcPr>
                </a:tc>
                <a:extLst>
                  <a:ext uri="{0D108BD9-81ED-4DB2-BD59-A6C34878D82A}">
                    <a16:rowId xmlns:a16="http://schemas.microsoft.com/office/drawing/2014/main" val="705778254"/>
                  </a:ext>
                </a:extLst>
              </a:tr>
              <a:tr h="370850">
                <a:tc>
                  <a:txBody>
                    <a:bodyPr/>
                    <a:lstStyle/>
                    <a:p>
                      <a:pPr algn="ctr"/>
                      <a:r>
                        <a:rPr lang="zh-CN" altLang="en-US" sz="1400" b="1" dirty="0">
                          <a:solidFill>
                            <a:srgbClr val="D9EFFF"/>
                          </a:solidFill>
                          <a:latin typeface="Times New Roman" panose="02020603050405020304" pitchFamily="18" charset="0"/>
                          <a:ea typeface="+mn-ea"/>
                          <a:cs typeface="Times New Roman" panose="02020603050405020304" pitchFamily="18" charset="0"/>
                        </a:rPr>
                        <a:t>质量测量</a:t>
                      </a:r>
                    </a:p>
                  </a:txBody>
                  <a:tcPr marL="66558" marR="66558" marT="33279" marB="33279"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004D94"/>
                    </a:solidFill>
                  </a:tcPr>
                </a:tc>
                <a:tc>
                  <a:txBody>
                    <a:bodyPr/>
                    <a:lstStyle/>
                    <a:p>
                      <a:pPr algn="ctr"/>
                      <a:r>
                        <a:rPr lang="zh-CN" altLang="en-US" sz="1400" b="0" dirty="0">
                          <a:solidFill>
                            <a:srgbClr val="D9EFFF"/>
                          </a:solidFill>
                          <a:latin typeface="Times New Roman" panose="02020603050405020304" pitchFamily="18" charset="0"/>
                          <a:ea typeface="+mn-ea"/>
                          <a:cs typeface="Times New Roman" panose="02020603050405020304" pitchFamily="18" charset="0"/>
                        </a:rPr>
                        <a:t>使用 </a:t>
                      </a:r>
                      <a:r>
                        <a:rPr lang="en-US" sz="1400" b="0" dirty="0">
                          <a:solidFill>
                            <a:srgbClr val="D9EFFF"/>
                          </a:solidFill>
                          <a:latin typeface="Times New Roman" panose="02020603050405020304" pitchFamily="18" charset="0"/>
                          <a:ea typeface="+mn-ea"/>
                          <a:cs typeface="Times New Roman" panose="02020603050405020304" pitchFamily="18" charset="0"/>
                        </a:rPr>
                        <a:t>Mettler Toledo AL104 </a:t>
                      </a:r>
                      <a:r>
                        <a:rPr lang="zh-CN" altLang="en-US" sz="1400" b="0" dirty="0">
                          <a:solidFill>
                            <a:srgbClr val="D9EFFF"/>
                          </a:solidFill>
                          <a:latin typeface="Times New Roman" panose="02020603050405020304" pitchFamily="18" charset="0"/>
                          <a:ea typeface="+mn-ea"/>
                          <a:cs typeface="Times New Roman" panose="02020603050405020304" pitchFamily="18" charset="0"/>
                        </a:rPr>
                        <a:t>仪器测量电池实验前后的质量</a:t>
                      </a:r>
                    </a:p>
                  </a:txBody>
                  <a:tcPr marL="66558" marR="66558" marT="33279" marB="33279"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004D94"/>
                    </a:solidFill>
                  </a:tcPr>
                </a:tc>
                <a:extLst>
                  <a:ext uri="{0D108BD9-81ED-4DB2-BD59-A6C34878D82A}">
                    <a16:rowId xmlns:a16="http://schemas.microsoft.com/office/drawing/2014/main" val="1321303843"/>
                  </a:ext>
                </a:extLst>
              </a:tr>
              <a:tr h="291393">
                <a:tc>
                  <a:txBody>
                    <a:bodyPr/>
                    <a:lstStyle/>
                    <a:p>
                      <a:pPr algn="ctr"/>
                      <a:r>
                        <a:rPr lang="zh-CN" altLang="en-US" sz="1400" b="1" dirty="0">
                          <a:solidFill>
                            <a:srgbClr val="D9EFFF"/>
                          </a:solidFill>
                          <a:latin typeface="Times New Roman" panose="02020603050405020304" pitchFamily="18" charset="0"/>
                          <a:ea typeface="+mn-ea"/>
                          <a:cs typeface="Times New Roman" panose="02020603050405020304" pitchFamily="18" charset="0"/>
                        </a:rPr>
                        <a:t>实验前电池质量</a:t>
                      </a:r>
                    </a:p>
                  </a:txBody>
                  <a:tcPr marL="66558" marR="66558" marT="33279" marB="33279"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004D94"/>
                    </a:solidFill>
                  </a:tcPr>
                </a:tc>
                <a:tc>
                  <a:txBody>
                    <a:bodyPr/>
                    <a:lstStyle/>
                    <a:p>
                      <a:pPr algn="ctr"/>
                      <a:r>
                        <a:rPr lang="en-US" sz="1400" b="0" dirty="0">
                          <a:solidFill>
                            <a:srgbClr val="D9EFFF"/>
                          </a:solidFill>
                          <a:latin typeface="Times New Roman" panose="02020603050405020304" pitchFamily="18" charset="0"/>
                          <a:ea typeface="+mn-ea"/>
                          <a:cs typeface="Times New Roman" panose="02020603050405020304" pitchFamily="18" charset="0"/>
                        </a:rPr>
                        <a:t>35.6 g ± 0.1 g</a:t>
                      </a:r>
                    </a:p>
                  </a:txBody>
                  <a:tcPr marL="66558" marR="66558" marT="33279" marB="33279"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004D94"/>
                    </a:solidFill>
                  </a:tcPr>
                </a:tc>
                <a:extLst>
                  <a:ext uri="{0D108BD9-81ED-4DB2-BD59-A6C34878D82A}">
                    <a16:rowId xmlns:a16="http://schemas.microsoft.com/office/drawing/2014/main" val="663138741"/>
                  </a:ext>
                </a:extLst>
              </a:tr>
            </a:tbl>
          </a:graphicData>
        </a:graphic>
      </p:graphicFrame>
      <p:sp>
        <p:nvSpPr>
          <p:cNvPr id="21" name="文本框 20">
            <a:extLst>
              <a:ext uri="{FF2B5EF4-FFF2-40B4-BE49-F238E27FC236}">
                <a16:creationId xmlns:a16="http://schemas.microsoft.com/office/drawing/2014/main" id="{620A709B-1225-475F-B6B2-D7D2FC57B6C3}"/>
              </a:ext>
            </a:extLst>
          </p:cNvPr>
          <p:cNvSpPr txBox="1"/>
          <p:nvPr/>
        </p:nvSpPr>
        <p:spPr>
          <a:xfrm>
            <a:off x="695400" y="5550346"/>
            <a:ext cx="2376264" cy="369332"/>
          </a:xfrm>
          <a:prstGeom prst="rect">
            <a:avLst/>
          </a:prstGeom>
          <a:noFill/>
        </p:spPr>
        <p:txBody>
          <a:bodyPr wrap="square" rtlCol="0">
            <a:spAutoFit/>
          </a:bodyPr>
          <a:lstStyle/>
          <a:p>
            <a:r>
              <a:rPr lang="en-US" altLang="zh-CN" dirty="0"/>
              <a:t>18650</a:t>
            </a:r>
            <a:r>
              <a:rPr lang="zh-CN" altLang="en-US" dirty="0"/>
              <a:t>型钠离子电池</a:t>
            </a:r>
          </a:p>
        </p:txBody>
      </p:sp>
    </p:spTree>
    <p:extLst>
      <p:ext uri="{BB962C8B-B14F-4D97-AF65-F5344CB8AC3E}">
        <p14:creationId xmlns:p14="http://schemas.microsoft.com/office/powerpoint/2010/main" val="2979195543"/>
      </p:ext>
    </p:extLst>
  </p:cSld>
  <p:clrMapOvr>
    <a:masterClrMapping/>
  </p:clrMapOvr>
  <p:transition spd="med" advTm="39168">
    <p:zoom/>
  </p:transition>
</p:sld>
</file>

<file path=ppt/theme/theme1.xml><?xml version="1.0" encoding="utf-8"?>
<a:theme xmlns:a="http://schemas.openxmlformats.org/drawingml/2006/main" name="1_默认设计模板">
  <a:themeElements>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accent1"/>
            </a:gs>
            <a:gs pos="50000">
              <a:schemeClr val="bg1"/>
            </a:gs>
            <a:gs pos="100000">
              <a:schemeClr val="accent1"/>
            </a:gs>
          </a:gsLst>
          <a:lin ang="5400000" scaled="1"/>
        </a:gradFill>
        <a:ln w="31750" cap="flat" cmpd="sng" algn="ctr">
          <a:solidFill>
            <a:schemeClr val="tx1"/>
          </a:solidFill>
          <a:prstDash val="solid"/>
          <a:round/>
          <a:headEnd type="none" w="med" len="med"/>
          <a:tailEnd type="none" w="med" len="med"/>
        </a:ln>
        <a:effectLst>
          <a:prstShdw prst="shdw11">
            <a:schemeClr val="bg2">
              <a:alpha val="50000"/>
            </a:schemeClr>
          </a:prstShdw>
        </a:effectLst>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gradFill rotWithShape="1">
          <a:gsLst>
            <a:gs pos="0">
              <a:schemeClr val="accent1"/>
            </a:gs>
            <a:gs pos="50000">
              <a:schemeClr val="bg1"/>
            </a:gs>
            <a:gs pos="100000">
              <a:schemeClr val="accent1"/>
            </a:gs>
          </a:gsLst>
          <a:lin ang="5400000" scaled="1"/>
        </a:gradFill>
        <a:ln w="31750" cap="flat" cmpd="sng" algn="ctr">
          <a:solidFill>
            <a:schemeClr val="tx1"/>
          </a:solidFill>
          <a:prstDash val="solid"/>
          <a:round/>
          <a:headEnd type="none" w="med" len="med"/>
          <a:tailEnd type="none" w="med" len="med"/>
        </a:ln>
        <a:effectLst>
          <a:prstShdw prst="shdw11">
            <a:schemeClr val="bg2">
              <a:alpha val="50000"/>
            </a:schemeClr>
          </a:prstShdw>
        </a:effectLst>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44875"/>
        </a:solidFill>
        <a:ln>
          <a:noFill/>
        </a:ln>
      </a:spPr>
      <a:bodyPr lIns="68580" tIns="34290" rIns="68580" bIns="3429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38051</TotalTime>
  <Words>2945</Words>
  <Application>Microsoft Office PowerPoint</Application>
  <PresentationFormat>宽屏</PresentationFormat>
  <Paragraphs>315</Paragraphs>
  <Slides>28</Slides>
  <Notes>27</Notes>
  <HiddenSlides>0</HiddenSlides>
  <MMClips>0</MMClips>
  <ScaleCrop>false</ScaleCrop>
  <HeadingPairs>
    <vt:vector size="8" baseType="variant">
      <vt:variant>
        <vt:lpstr>已用的字体</vt:lpstr>
      </vt:variant>
      <vt:variant>
        <vt:i4>8</vt:i4>
      </vt:variant>
      <vt:variant>
        <vt:lpstr>主题</vt:lpstr>
      </vt:variant>
      <vt:variant>
        <vt:i4>2</vt:i4>
      </vt:variant>
      <vt:variant>
        <vt:lpstr>嵌入 OLE 服务器</vt:lpstr>
      </vt:variant>
      <vt:variant>
        <vt:i4>1</vt:i4>
      </vt:variant>
      <vt:variant>
        <vt:lpstr>幻灯片标题</vt:lpstr>
      </vt:variant>
      <vt:variant>
        <vt:i4>28</vt:i4>
      </vt:variant>
    </vt:vector>
  </HeadingPairs>
  <TitlesOfParts>
    <vt:vector size="39" baseType="lpstr">
      <vt:lpstr>黑体</vt:lpstr>
      <vt:lpstr>楷体</vt:lpstr>
      <vt:lpstr>微软雅黑</vt:lpstr>
      <vt:lpstr>Arial</vt:lpstr>
      <vt:lpstr>Calibri</vt:lpstr>
      <vt:lpstr>Calibri Light</vt:lpstr>
      <vt:lpstr>Times New Roman</vt:lpstr>
      <vt:lpstr>Wingdings</vt:lpstr>
      <vt:lpstr>1_默认设计模板</vt:lpstr>
      <vt:lpstr>1_Office 主题</vt:lpstr>
      <vt:lpstr>Graph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 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智能高效湿式除尘器</dc:title>
  <dc:creator>贾壮壮</dc:creator>
  <cp:lastModifiedBy>瑞卿</cp:lastModifiedBy>
  <cp:revision>3542</cp:revision>
  <dcterms:created xsi:type="dcterms:W3CDTF">2020-09-26T14:56:00Z</dcterms:created>
  <dcterms:modified xsi:type="dcterms:W3CDTF">2026-05-21T08:11:34Z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