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9.xml" ContentType="application/vnd.openxmlformats-officedocument.presentationml.tags+xml"/>
  <Override PartName="/ppt/notesSlides/notesSlide7.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10.xml" ContentType="application/vnd.openxmlformats-officedocument.presentationml.notesSlide+xml"/>
  <Override PartName="/ppt/tags/tag88.xml" ContentType="application/vnd.openxmlformats-officedocument.presentationml.tags+xml"/>
  <Override PartName="/ppt/notesSlides/notesSlide11.xml" ContentType="application/vnd.openxmlformats-officedocument.presentationml.notesSlide+xml"/>
  <Override PartName="/ppt/tags/tag89.xml" ContentType="application/vnd.openxmlformats-officedocument.presentationml.tags+xml"/>
  <Override PartName="/ppt/notesSlides/notesSlide12.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13.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4.xml" ContentType="application/vnd.openxmlformats-officedocument.presentationml.notesSlide+xml"/>
  <Override PartName="/ppt/tags/tag119.xml" ContentType="application/vnd.openxmlformats-officedocument.presentationml.tags+xml"/>
  <Override PartName="/ppt/notesSlides/notesSlide15.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16.xml" ContentType="application/vnd.openxmlformats-officedocument.presentationml.notesSlide+xml"/>
  <Override PartName="/ppt/tags/tag122.xml" ContentType="application/vnd.openxmlformats-officedocument.presentationml.tags+xml"/>
  <Override PartName="/ppt/notesSlides/notesSlide17.xml" ContentType="application/vnd.openxmlformats-officedocument.presentationml.notesSlide+xml"/>
  <Override PartName="/ppt/tags/tag12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343" r:id="rId3"/>
    <p:sldId id="329" r:id="rId4"/>
    <p:sldId id="350" r:id="rId5"/>
    <p:sldId id="346" r:id="rId6"/>
    <p:sldId id="347" r:id="rId7"/>
    <p:sldId id="351" r:id="rId8"/>
    <p:sldId id="353" r:id="rId9"/>
    <p:sldId id="348" r:id="rId10"/>
    <p:sldId id="354" r:id="rId11"/>
    <p:sldId id="355" r:id="rId12"/>
    <p:sldId id="356" r:id="rId13"/>
    <p:sldId id="357" r:id="rId14"/>
    <p:sldId id="359" r:id="rId15"/>
    <p:sldId id="362" r:id="rId16"/>
    <p:sldId id="360" r:id="rId17"/>
    <p:sldId id="363" r:id="rId18"/>
    <p:sldId id="364" r:id="rId19"/>
    <p:sldId id="271"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58" autoAdjust="0"/>
    <p:restoredTop sz="89908" autoAdjust="0"/>
  </p:normalViewPr>
  <p:slideViewPr>
    <p:cSldViewPr snapToGrid="0">
      <p:cViewPr varScale="1">
        <p:scale>
          <a:sx n="84" d="100"/>
          <a:sy n="84" d="100"/>
        </p:scale>
        <p:origin x="669"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56ABCE-2BC9-404E-BE30-3A7952A1311D}" type="datetimeFigureOut">
              <a:rPr lang="zh-CN" altLang="en-US" smtClean="0"/>
              <a:t>2026/5/21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E4312-3105-476A-9DDB-FFF72F27AE6B}" type="slidenum">
              <a:rPr lang="zh-CN" altLang="en-US" smtClean="0"/>
              <a:t>‹#›</a:t>
            </a:fld>
            <a:endParaRPr lang="zh-CN" altLang="en-US"/>
          </a:p>
        </p:txBody>
      </p:sp>
    </p:spTree>
    <p:extLst>
      <p:ext uri="{BB962C8B-B14F-4D97-AF65-F5344CB8AC3E}">
        <p14:creationId xmlns:p14="http://schemas.microsoft.com/office/powerpoint/2010/main" val="1070615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06FBC-8AC2-BFC2-60EE-41869FC8A5A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0A18397-B4F5-5A0A-77DD-0A8CF150E8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CD4ECAF-C675-6BA4-2DF6-02B358639C2B}"/>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E01B6690-18DB-57FC-7281-922E28BAF7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8823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7C9F6-D03C-A314-C15F-2C1D7809BBC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A35D25-5B5E-5185-A7A4-D895AE605AC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B510FD-4AF8-3A1C-9DD4-39B0CBA0D8C4}"/>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7CDF1D49-62F9-FCC1-4689-ACF89C2E33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0627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F423-8EDB-0E08-1AB1-B12C0D61AED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BD1EAF5-353E-F1B8-517E-110215FFB48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05698F4-0569-5880-071E-A3034649A8EA}"/>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904D0767-B6C4-26B8-2188-1EE51A72AD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2822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A8132-FCBE-CD05-2976-228AE7550C5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64DA723-5855-6EDF-2F2F-D4CB77F8F0C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03C1203-C456-5189-C646-CA7449B102FE}"/>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5E958DFA-4132-DCA8-E068-C610F8777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0212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1B1C1-14C8-E23C-DB4D-8A8DDA57A13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E3F6A76-F2FE-1DC3-D27A-826E7F52027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DA11FE4-358E-59AF-6EDE-AFA6C7DF649E}"/>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3F12D8EF-2825-5ABF-50BE-232F512132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796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DA5A2-9FEA-073D-81DE-52F77FAEFBA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4D5F113-A577-CD36-F181-8AA6F6CFBA1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B3B3EAC-16C2-90F8-4036-3A3A74499AD3}"/>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965D2E9A-6A5F-EEFE-AEDE-03FF4F0862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4912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9F8CE-96A6-D1ED-33ED-DAE3D1D2C3E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7DE822E-D251-EA21-BE60-5ADD4DE5E4A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B7435C0-B976-4FB6-0ACF-06AE1C00AB03}"/>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92A7F30A-E43E-9C26-C644-E6C3374CC4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6340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A1051-8D31-5A55-B95A-E8ADCDAF4D1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D6E6ECC-1D45-BE3C-CEF3-F8B6AB6B88D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2F0347F-7E95-42A1-CD29-23E961E011B2}"/>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3BF48A74-B0CC-E7F7-D4E7-8D500619C1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2980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19E5-FE52-0BBE-4079-CA58540A4AB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97133F1-02D0-9C8B-31BF-4D2C8EFD2A7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9057640-44EB-C470-FD8D-9B924863B5E0}"/>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9F97F02E-F488-0AD6-D0BD-A69C7A18FB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1249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a:miter lim="800000"/>
          </a:ln>
        </p:spPr>
      </p:sp>
      <p:sp>
        <p:nvSpPr>
          <p:cNvPr id="69635" name="备注占位符 2"/>
          <p:cNvSpPr>
            <a:spLocks noGrp="1"/>
          </p:cNvSpPr>
          <p:nvPr>
            <p:ph type="body"/>
          </p:nvPr>
        </p:nvSpPr>
        <p:spPr/>
        <p:txBody>
          <a:bodyPr wrap="square" lIns="99075" tIns="49538" rIns="99075" bIns="49538" anchor="t" anchorCtr="0"/>
          <a:lstStyle/>
          <a:p>
            <a:pPr lvl="0" eaLnBrk="1" hangingPunct="1"/>
            <a:endParaRPr lang="en-US" altLang="zh-CN" dirty="0"/>
          </a:p>
        </p:txBody>
      </p:sp>
      <p:sp>
        <p:nvSpPr>
          <p:cNvPr id="69636" name="灯片编号占位符 3"/>
          <p:cNvSpPr txBox="1">
            <a:spLocks noGrp="1"/>
          </p:cNvSpPr>
          <p:nvPr>
            <p:ph type="sldNum" sz="quarter"/>
          </p:nvPr>
        </p:nvSpPr>
        <p:spPr>
          <a:xfrm>
            <a:off x="3261256" y="11996535"/>
            <a:ext cx="2494506" cy="630779"/>
          </a:xfrm>
          <a:prstGeom prst="rect">
            <a:avLst/>
          </a:prstGeom>
          <a:noFill/>
          <a:ln w="9525">
            <a:noFill/>
          </a:ln>
        </p:spPr>
        <p:txBody>
          <a:bodyPr lIns="99075" tIns="49538" rIns="99075" bIns="49538" anchor="b" anchorCtr="0"/>
          <a:lstStyle/>
          <a:p>
            <a:pPr lvl="0" algn="r" eaLnBrk="1" hangingPunct="1"/>
            <a:fld id="{9A0DB2DC-4C9A-4742-B13C-FB6460FD3503}" type="slidenum">
              <a:rPr lang="zh-CN" altLang="en-US" sz="1300" dirty="0">
                <a:solidFill>
                  <a:srgbClr val="000000"/>
                </a:solidFill>
                <a:ea typeface="等线" panose="02010600030101010101" charset="-122"/>
              </a:rPr>
              <a:t>19</a:t>
            </a:fld>
            <a:endParaRPr lang="zh-CN" altLang="en-US" sz="1300" dirty="0">
              <a:solidFill>
                <a:srgbClr val="000000"/>
              </a:solidFill>
              <a:ea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9713A-F916-1A67-104A-9939FB1B7007}"/>
            </a:ext>
          </a:extLst>
        </p:cNvPr>
        <p:cNvGrpSpPr/>
        <p:nvPr/>
      </p:nvGrpSpPr>
      <p:grpSpPr>
        <a:xfrm>
          <a:off x="0" y="0"/>
          <a:ext cx="0" cy="0"/>
          <a:chOff x="0" y="0"/>
          <a:chExt cx="0" cy="0"/>
        </a:xfrm>
      </p:grpSpPr>
      <p:sp>
        <p:nvSpPr>
          <p:cNvPr id="10242" name="幻灯片图像占位符 1">
            <a:extLst>
              <a:ext uri="{FF2B5EF4-FFF2-40B4-BE49-F238E27FC236}">
                <a16:creationId xmlns:a16="http://schemas.microsoft.com/office/drawing/2014/main" id="{1D64BFC1-A3D6-6456-90D3-3B40691C8352}"/>
              </a:ext>
            </a:extLst>
          </p:cNvPr>
          <p:cNvSpPr>
            <a:spLocks noGrp="1" noRot="1" noChangeAspect="1" noTextEdit="1"/>
          </p:cNvSpPr>
          <p:nvPr>
            <p:ph type="sldImg"/>
          </p:nvPr>
        </p:nvSpPr>
        <p:spPr>
          <a:xfrm>
            <a:off x="-911225" y="1577975"/>
            <a:ext cx="7580313" cy="4264025"/>
          </a:xfrm>
          <a:ln>
            <a:miter lim="800000"/>
          </a:ln>
        </p:spPr>
      </p:sp>
      <p:sp>
        <p:nvSpPr>
          <p:cNvPr id="10243" name="备注占位符 2">
            <a:extLst>
              <a:ext uri="{FF2B5EF4-FFF2-40B4-BE49-F238E27FC236}">
                <a16:creationId xmlns:a16="http://schemas.microsoft.com/office/drawing/2014/main" id="{71FB0317-B9AA-6A84-FA17-CEA899AF2122}"/>
              </a:ext>
            </a:extLst>
          </p:cNvPr>
          <p:cNvSpPr>
            <a:spLocks noGrp="1"/>
          </p:cNvSpPr>
          <p:nvPr>
            <p:ph type="body"/>
          </p:nvPr>
        </p:nvSpPr>
        <p:spPr/>
        <p:txBody>
          <a:bodyPr wrap="square" lIns="99075" tIns="49538" rIns="99075" bIns="49538" anchor="t" anchorCtr="0"/>
          <a:lstStyle/>
          <a:p>
            <a:pPr lvl="0" eaLnBrk="1" hangingPunct="1"/>
            <a:endParaRPr lang="en-US" altLang="zh-CN" dirty="0"/>
          </a:p>
        </p:txBody>
      </p:sp>
      <p:sp>
        <p:nvSpPr>
          <p:cNvPr id="10244" name="灯片编号占位符 3">
            <a:extLst>
              <a:ext uri="{FF2B5EF4-FFF2-40B4-BE49-F238E27FC236}">
                <a16:creationId xmlns:a16="http://schemas.microsoft.com/office/drawing/2014/main" id="{A191DD08-9499-9717-E8D3-29C817FAAA66}"/>
              </a:ext>
            </a:extLst>
          </p:cNvPr>
          <p:cNvSpPr txBox="1">
            <a:spLocks noGrp="1"/>
          </p:cNvSpPr>
          <p:nvPr>
            <p:ph type="sldNum" sz="quarter"/>
          </p:nvPr>
        </p:nvSpPr>
        <p:spPr>
          <a:xfrm>
            <a:off x="3261256" y="11996535"/>
            <a:ext cx="2494506" cy="632738"/>
          </a:xfrm>
          <a:prstGeom prst="rect">
            <a:avLst/>
          </a:prstGeom>
          <a:noFill/>
          <a:ln w="9525">
            <a:noFill/>
          </a:ln>
        </p:spPr>
        <p:txBody>
          <a:bodyPr lIns="99075" tIns="49538" rIns="99075" bIns="49538"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3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2325831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altLang="zh-CN"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0454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3815E-AA5D-08D9-D07D-BB137B461E5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226AAC5-E7DC-B5AC-8835-337F04EB38B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3549F73-960C-891C-4FC7-B0A92F0E3163}"/>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B4A03B6A-F0CE-321F-0D59-BA532F9A28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12659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E9F79-6684-A1D0-29F3-C6489F8F7C2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A550600-EF15-AA91-A938-5B1148F4F14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360622C-2406-F919-C272-F66C51A2C9BB}"/>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1C55FFB3-2A91-29F0-D7C2-66AA773E67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687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F68EF-136B-1F72-4CA7-59B4E302657E}"/>
            </a:ext>
          </a:extLst>
        </p:cNvPr>
        <p:cNvGrpSpPr/>
        <p:nvPr/>
      </p:nvGrpSpPr>
      <p:grpSpPr>
        <a:xfrm>
          <a:off x="0" y="0"/>
          <a:ext cx="0" cy="0"/>
          <a:chOff x="0" y="0"/>
          <a:chExt cx="0" cy="0"/>
        </a:xfrm>
      </p:grpSpPr>
      <p:sp>
        <p:nvSpPr>
          <p:cNvPr id="10242" name="幻灯片图像占位符 1">
            <a:extLst>
              <a:ext uri="{FF2B5EF4-FFF2-40B4-BE49-F238E27FC236}">
                <a16:creationId xmlns:a16="http://schemas.microsoft.com/office/drawing/2014/main" id="{B03E15E0-CE7E-EBC8-4486-79F56812E9A4}"/>
              </a:ext>
            </a:extLst>
          </p:cNvPr>
          <p:cNvSpPr>
            <a:spLocks noGrp="1" noRot="1" noChangeAspect="1" noTextEdit="1"/>
          </p:cNvSpPr>
          <p:nvPr>
            <p:ph type="sldImg"/>
          </p:nvPr>
        </p:nvSpPr>
        <p:spPr>
          <a:xfrm>
            <a:off x="-911225" y="1577975"/>
            <a:ext cx="7580313" cy="4264025"/>
          </a:xfrm>
          <a:ln>
            <a:miter lim="800000"/>
          </a:ln>
        </p:spPr>
      </p:sp>
      <p:sp>
        <p:nvSpPr>
          <p:cNvPr id="10243" name="备注占位符 2">
            <a:extLst>
              <a:ext uri="{FF2B5EF4-FFF2-40B4-BE49-F238E27FC236}">
                <a16:creationId xmlns:a16="http://schemas.microsoft.com/office/drawing/2014/main" id="{B1C8B4CE-E24A-FB6A-AEC7-5CA6559FB0FB}"/>
              </a:ext>
            </a:extLst>
          </p:cNvPr>
          <p:cNvSpPr>
            <a:spLocks noGrp="1"/>
          </p:cNvSpPr>
          <p:nvPr>
            <p:ph type="body"/>
          </p:nvPr>
        </p:nvSpPr>
        <p:spPr/>
        <p:txBody>
          <a:bodyPr wrap="square" lIns="99075" tIns="49538" rIns="99075" bIns="49538" anchor="t" anchorCtr="0"/>
          <a:lstStyle/>
          <a:p>
            <a:pPr lvl="0" eaLnBrk="1" hangingPunct="1"/>
            <a:endParaRPr lang="en-US" altLang="zh-CN" dirty="0"/>
          </a:p>
        </p:txBody>
      </p:sp>
      <p:sp>
        <p:nvSpPr>
          <p:cNvPr id="10244" name="灯片编号占位符 3">
            <a:extLst>
              <a:ext uri="{FF2B5EF4-FFF2-40B4-BE49-F238E27FC236}">
                <a16:creationId xmlns:a16="http://schemas.microsoft.com/office/drawing/2014/main" id="{E8E343AE-1AF0-3326-4AE6-A5EE18DC9752}"/>
              </a:ext>
            </a:extLst>
          </p:cNvPr>
          <p:cNvSpPr txBox="1">
            <a:spLocks noGrp="1"/>
          </p:cNvSpPr>
          <p:nvPr>
            <p:ph type="sldNum" sz="quarter"/>
          </p:nvPr>
        </p:nvSpPr>
        <p:spPr>
          <a:xfrm>
            <a:off x="3261256" y="11996535"/>
            <a:ext cx="2494506" cy="632738"/>
          </a:xfrm>
          <a:prstGeom prst="rect">
            <a:avLst/>
          </a:prstGeom>
          <a:noFill/>
          <a:ln w="9525">
            <a:noFill/>
          </a:ln>
        </p:spPr>
        <p:txBody>
          <a:bodyPr lIns="99075" tIns="49538" rIns="99075" bIns="49538"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CN" sz="13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2463826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E68AD-D49C-0E84-B5BB-0B2ACC356A9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11996BF-C5DE-FAFB-19F4-97DA13BD917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5B04514-44D0-7F39-AB9C-A888327B481C}"/>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D69B1AC7-17C8-FC7F-65B6-1FE408F313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096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E5BA-35D0-5D6D-C658-6926A45E287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F8560C8-3D02-014A-F195-43C0B5D042F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71C25F6-EBE8-C891-AFB6-70E64216465C}"/>
              </a:ext>
            </a:extLst>
          </p:cNvPr>
          <p:cNvSpPr>
            <a:spLocks noGrp="1"/>
          </p:cNvSpPr>
          <p:nvPr>
            <p:ph type="body" idx="1"/>
          </p:nvPr>
        </p:nvSpPr>
        <p:spPr/>
        <p:txBody>
          <a:bodyPr/>
          <a:lstStyle/>
          <a:p>
            <a:pPr algn="l"/>
            <a:endParaRPr lang="en-US" altLang="zh-CN" b="1" dirty="0"/>
          </a:p>
        </p:txBody>
      </p:sp>
      <p:sp>
        <p:nvSpPr>
          <p:cNvPr id="4" name="灯片编号占位符 3">
            <a:extLst>
              <a:ext uri="{FF2B5EF4-FFF2-40B4-BE49-F238E27FC236}">
                <a16:creationId xmlns:a16="http://schemas.microsoft.com/office/drawing/2014/main" id="{0CCA62F3-7CB4-66F6-56B8-8DB047DB85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3662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0E2B1-9BFB-BF03-987F-B9D4FBBB597B}"/>
            </a:ext>
          </a:extLst>
        </p:cNvPr>
        <p:cNvGrpSpPr/>
        <p:nvPr/>
      </p:nvGrpSpPr>
      <p:grpSpPr>
        <a:xfrm>
          <a:off x="0" y="0"/>
          <a:ext cx="0" cy="0"/>
          <a:chOff x="0" y="0"/>
          <a:chExt cx="0" cy="0"/>
        </a:xfrm>
      </p:grpSpPr>
      <p:sp>
        <p:nvSpPr>
          <p:cNvPr id="10242" name="幻灯片图像占位符 1">
            <a:extLst>
              <a:ext uri="{FF2B5EF4-FFF2-40B4-BE49-F238E27FC236}">
                <a16:creationId xmlns:a16="http://schemas.microsoft.com/office/drawing/2014/main" id="{A77717EC-BC4E-778B-75A4-DDF3CBEED905}"/>
              </a:ext>
            </a:extLst>
          </p:cNvPr>
          <p:cNvSpPr>
            <a:spLocks noGrp="1" noRot="1" noChangeAspect="1" noTextEdit="1"/>
          </p:cNvSpPr>
          <p:nvPr>
            <p:ph type="sldImg"/>
          </p:nvPr>
        </p:nvSpPr>
        <p:spPr>
          <a:xfrm>
            <a:off x="-911225" y="1577975"/>
            <a:ext cx="7580313" cy="4264025"/>
          </a:xfrm>
          <a:ln>
            <a:miter lim="800000"/>
          </a:ln>
        </p:spPr>
      </p:sp>
      <p:sp>
        <p:nvSpPr>
          <p:cNvPr id="10243" name="备注占位符 2">
            <a:extLst>
              <a:ext uri="{FF2B5EF4-FFF2-40B4-BE49-F238E27FC236}">
                <a16:creationId xmlns:a16="http://schemas.microsoft.com/office/drawing/2014/main" id="{B3DD50BB-AB7B-678F-9401-ACFF7926F7BF}"/>
              </a:ext>
            </a:extLst>
          </p:cNvPr>
          <p:cNvSpPr>
            <a:spLocks noGrp="1"/>
          </p:cNvSpPr>
          <p:nvPr>
            <p:ph type="body"/>
          </p:nvPr>
        </p:nvSpPr>
        <p:spPr/>
        <p:txBody>
          <a:bodyPr wrap="square" lIns="99075" tIns="49538" rIns="99075" bIns="49538" anchor="t" anchorCtr="0"/>
          <a:lstStyle/>
          <a:p>
            <a:pPr lvl="0" eaLnBrk="1" hangingPunct="1"/>
            <a:endParaRPr lang="en-US" altLang="zh-CN" dirty="0"/>
          </a:p>
        </p:txBody>
      </p:sp>
      <p:sp>
        <p:nvSpPr>
          <p:cNvPr id="10244" name="灯片编号占位符 3">
            <a:extLst>
              <a:ext uri="{FF2B5EF4-FFF2-40B4-BE49-F238E27FC236}">
                <a16:creationId xmlns:a16="http://schemas.microsoft.com/office/drawing/2014/main" id="{EA50718C-2A6B-9DCD-B1AD-4FAFCFBE4AC5}"/>
              </a:ext>
            </a:extLst>
          </p:cNvPr>
          <p:cNvSpPr txBox="1">
            <a:spLocks noGrp="1"/>
          </p:cNvSpPr>
          <p:nvPr>
            <p:ph type="sldNum" sz="quarter"/>
          </p:nvPr>
        </p:nvSpPr>
        <p:spPr>
          <a:xfrm>
            <a:off x="3261256" y="11996535"/>
            <a:ext cx="2494506" cy="632738"/>
          </a:xfrm>
          <a:prstGeom prst="rect">
            <a:avLst/>
          </a:prstGeom>
          <a:noFill/>
          <a:ln w="9525">
            <a:noFill/>
          </a:ln>
        </p:spPr>
        <p:txBody>
          <a:bodyPr lIns="99075" tIns="49538" rIns="99075" bIns="49538"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zh-CN" sz="13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514692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2026/5/21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56744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2026/5/21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1963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2026/5/21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11534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5156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97796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2026/5/21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64194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2026/5/21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0172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2026/5/21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3386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2026/5/21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2346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2026/5/21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252117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17678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2026/5/21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542460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32.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5" Type="http://schemas.openxmlformats.org/officeDocument/2006/relationships/image" Target="../media/image35.jpeg"/><Relationship Id="rId10"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2.png"/><Relationship Id="rId14" Type="http://schemas.openxmlformats.org/officeDocument/2006/relationships/image" Target="../media/image34.emf"/></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9.png"/><Relationship Id="rId18" Type="http://schemas.openxmlformats.org/officeDocument/2006/relationships/image" Target="../media/image44.tiff"/><Relationship Id="rId3" Type="http://schemas.openxmlformats.org/officeDocument/2006/relationships/notesSlide" Target="../notesSlides/notesSlide11.xml"/><Relationship Id="rId21" Type="http://schemas.openxmlformats.org/officeDocument/2006/relationships/image" Target="../media/image47.png"/><Relationship Id="rId7" Type="http://schemas.openxmlformats.org/officeDocument/2006/relationships/image" Target="../media/image6.png"/><Relationship Id="rId12" Type="http://schemas.openxmlformats.org/officeDocument/2006/relationships/image" Target="../media/image38.tiff"/><Relationship Id="rId17" Type="http://schemas.openxmlformats.org/officeDocument/2006/relationships/image" Target="../media/image43.png"/><Relationship Id="rId2" Type="http://schemas.openxmlformats.org/officeDocument/2006/relationships/slideLayout" Target="../slideLayouts/slideLayout2.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tags" Target="../tags/tag88.xml"/><Relationship Id="rId6" Type="http://schemas.openxmlformats.org/officeDocument/2006/relationships/image" Target="../media/image5.png"/><Relationship Id="rId11" Type="http://schemas.openxmlformats.org/officeDocument/2006/relationships/image" Target="../media/image37.tif"/><Relationship Id="rId5" Type="http://schemas.openxmlformats.org/officeDocument/2006/relationships/image" Target="../media/image4.png"/><Relationship Id="rId15" Type="http://schemas.openxmlformats.org/officeDocument/2006/relationships/image" Target="../media/image41.tiff"/><Relationship Id="rId10" Type="http://schemas.openxmlformats.org/officeDocument/2006/relationships/image" Target="../media/image36.tif"/><Relationship Id="rId19"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1.png"/><Relationship Id="rId3" Type="http://schemas.openxmlformats.org/officeDocument/2006/relationships/notesSlide" Target="../notesSlides/notesSlide12.xml"/><Relationship Id="rId7" Type="http://schemas.openxmlformats.org/officeDocument/2006/relationships/image" Target="../media/image6.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slideLayout" Target="../slideLayouts/slideLayout2.xml"/><Relationship Id="rId16" Type="http://schemas.openxmlformats.org/officeDocument/2006/relationships/image" Target="../media/image54.png"/><Relationship Id="rId1" Type="http://schemas.openxmlformats.org/officeDocument/2006/relationships/tags" Target="../tags/tag89.xml"/><Relationship Id="rId6" Type="http://schemas.openxmlformats.org/officeDocument/2006/relationships/image" Target="../media/image5.png"/><Relationship Id="rId11" Type="http://schemas.openxmlformats.org/officeDocument/2006/relationships/image" Target="../media/image49.png"/><Relationship Id="rId5" Type="http://schemas.openxmlformats.org/officeDocument/2006/relationships/image" Target="../media/image4.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57.png"/><Relationship Id="rId2" Type="http://schemas.openxmlformats.org/officeDocument/2006/relationships/tags" Target="../tags/tag91.xml"/><Relationship Id="rId16" Type="http://schemas.openxmlformats.org/officeDocument/2006/relationships/image" Target="../media/image61.png"/><Relationship Id="rId1" Type="http://schemas.openxmlformats.org/officeDocument/2006/relationships/tags" Target="../tags/tag90.xml"/><Relationship Id="rId6" Type="http://schemas.openxmlformats.org/officeDocument/2006/relationships/image" Target="../media/image4.png"/><Relationship Id="rId11" Type="http://schemas.openxmlformats.org/officeDocument/2006/relationships/image" Target="../media/image56.tif"/><Relationship Id="rId5" Type="http://schemas.openxmlformats.org/officeDocument/2006/relationships/image" Target="../media/image3.png"/><Relationship Id="rId15" Type="http://schemas.openxmlformats.org/officeDocument/2006/relationships/image" Target="../media/image60.png"/><Relationship Id="rId10"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2.png"/><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13" Type="http://schemas.openxmlformats.org/officeDocument/2006/relationships/tags" Target="../tags/tag104.xml"/><Relationship Id="rId18" Type="http://schemas.openxmlformats.org/officeDocument/2006/relationships/tags" Target="../tags/tag109.xml"/><Relationship Id="rId26" Type="http://schemas.openxmlformats.org/officeDocument/2006/relationships/tags" Target="../tags/tag117.xml"/><Relationship Id="rId39" Type="http://schemas.openxmlformats.org/officeDocument/2006/relationships/image" Target="../media/image65.png"/><Relationship Id="rId21" Type="http://schemas.openxmlformats.org/officeDocument/2006/relationships/tags" Target="../tags/tag112.xml"/><Relationship Id="rId34" Type="http://schemas.openxmlformats.org/officeDocument/2006/relationships/image" Target="../media/image2.png"/><Relationship Id="rId7" Type="http://schemas.openxmlformats.org/officeDocument/2006/relationships/tags" Target="../tags/tag98.xml"/><Relationship Id="rId12" Type="http://schemas.openxmlformats.org/officeDocument/2006/relationships/tags" Target="../tags/tag103.xml"/><Relationship Id="rId17" Type="http://schemas.openxmlformats.org/officeDocument/2006/relationships/tags" Target="../tags/tag108.xml"/><Relationship Id="rId25" Type="http://schemas.openxmlformats.org/officeDocument/2006/relationships/tags" Target="../tags/tag116.xml"/><Relationship Id="rId33" Type="http://schemas.openxmlformats.org/officeDocument/2006/relationships/image" Target="../media/image6.png"/><Relationship Id="rId38" Type="http://schemas.openxmlformats.org/officeDocument/2006/relationships/image" Target="../media/image64.png"/><Relationship Id="rId2" Type="http://schemas.openxmlformats.org/officeDocument/2006/relationships/tags" Target="../tags/tag93.xml"/><Relationship Id="rId16" Type="http://schemas.openxmlformats.org/officeDocument/2006/relationships/tags" Target="../tags/tag107.xml"/><Relationship Id="rId20" Type="http://schemas.openxmlformats.org/officeDocument/2006/relationships/tags" Target="../tags/tag111.xml"/><Relationship Id="rId29" Type="http://schemas.openxmlformats.org/officeDocument/2006/relationships/notesSlide" Target="../notesSlides/notesSlide14.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24" Type="http://schemas.openxmlformats.org/officeDocument/2006/relationships/tags" Target="../tags/tag115.xml"/><Relationship Id="rId32" Type="http://schemas.openxmlformats.org/officeDocument/2006/relationships/image" Target="../media/image5.png"/><Relationship Id="rId37" Type="http://schemas.openxmlformats.org/officeDocument/2006/relationships/image" Target="../media/image63.png"/><Relationship Id="rId5" Type="http://schemas.openxmlformats.org/officeDocument/2006/relationships/tags" Target="../tags/tag96.xml"/><Relationship Id="rId15" Type="http://schemas.openxmlformats.org/officeDocument/2006/relationships/tags" Target="../tags/tag106.xml"/><Relationship Id="rId23" Type="http://schemas.openxmlformats.org/officeDocument/2006/relationships/tags" Target="../tags/tag114.xml"/><Relationship Id="rId28" Type="http://schemas.openxmlformats.org/officeDocument/2006/relationships/slideLayout" Target="../slideLayouts/slideLayout2.xml"/><Relationship Id="rId36" Type="http://schemas.openxmlformats.org/officeDocument/2006/relationships/image" Target="../media/image62.png"/><Relationship Id="rId10" Type="http://schemas.openxmlformats.org/officeDocument/2006/relationships/tags" Target="../tags/tag101.xml"/><Relationship Id="rId19" Type="http://schemas.openxmlformats.org/officeDocument/2006/relationships/tags" Target="../tags/tag110.xml"/><Relationship Id="rId31" Type="http://schemas.openxmlformats.org/officeDocument/2006/relationships/image" Target="../media/image4.png"/><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tags" Target="../tags/tag105.xml"/><Relationship Id="rId22" Type="http://schemas.openxmlformats.org/officeDocument/2006/relationships/tags" Target="../tags/tag113.xml"/><Relationship Id="rId27" Type="http://schemas.openxmlformats.org/officeDocument/2006/relationships/tags" Target="../tags/tag118.xml"/><Relationship Id="rId30" Type="http://schemas.openxmlformats.org/officeDocument/2006/relationships/image" Target="../media/image3.png"/><Relationship Id="rId35" Type="http://schemas.openxmlformats.org/officeDocument/2006/relationships/image" Target="../media/image7.png"/><Relationship Id="rId8" Type="http://schemas.openxmlformats.org/officeDocument/2006/relationships/tags" Target="../tags/tag99.xml"/><Relationship Id="rId3" Type="http://schemas.openxmlformats.org/officeDocument/2006/relationships/tags" Target="../tags/tag9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9.emf"/><Relationship Id="rId18" Type="http://schemas.openxmlformats.org/officeDocument/2006/relationships/image" Target="../media/image74.png"/><Relationship Id="rId3" Type="http://schemas.openxmlformats.org/officeDocument/2006/relationships/notesSlide" Target="../notesSlides/notesSlide15.xml"/><Relationship Id="rId7" Type="http://schemas.openxmlformats.org/officeDocument/2006/relationships/image" Target="../media/image6.png"/><Relationship Id="rId12" Type="http://schemas.openxmlformats.org/officeDocument/2006/relationships/image" Target="../media/image68.emf"/><Relationship Id="rId17" Type="http://schemas.openxmlformats.org/officeDocument/2006/relationships/image" Target="../media/image73.emf"/><Relationship Id="rId2" Type="http://schemas.openxmlformats.org/officeDocument/2006/relationships/slideLayout" Target="../slideLayouts/slideLayout2.xml"/><Relationship Id="rId16" Type="http://schemas.openxmlformats.org/officeDocument/2006/relationships/image" Target="../media/image72.emf"/><Relationship Id="rId1" Type="http://schemas.openxmlformats.org/officeDocument/2006/relationships/tags" Target="../tags/tag119.xml"/><Relationship Id="rId6" Type="http://schemas.openxmlformats.org/officeDocument/2006/relationships/image" Target="../media/image5.png"/><Relationship Id="rId11" Type="http://schemas.openxmlformats.org/officeDocument/2006/relationships/image" Target="../media/image67.tiff"/><Relationship Id="rId5" Type="http://schemas.openxmlformats.org/officeDocument/2006/relationships/image" Target="../media/image4.png"/><Relationship Id="rId15" Type="http://schemas.openxmlformats.org/officeDocument/2006/relationships/image" Target="../media/image71.emf"/><Relationship Id="rId10" Type="http://schemas.openxmlformats.org/officeDocument/2006/relationships/image" Target="../media/image66.tiff"/><Relationship Id="rId19" Type="http://schemas.openxmlformats.org/officeDocument/2006/relationships/image" Target="../media/image75.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70.emf"/></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8.jpeg"/><Relationship Id="rId18" Type="http://schemas.openxmlformats.org/officeDocument/2006/relationships/image" Target="../media/image83.png"/><Relationship Id="rId3" Type="http://schemas.openxmlformats.org/officeDocument/2006/relationships/slideLayout" Target="../slideLayouts/slideLayout2.xml"/><Relationship Id="rId21" Type="http://schemas.openxmlformats.org/officeDocument/2006/relationships/image" Target="../media/image86.png"/><Relationship Id="rId7" Type="http://schemas.openxmlformats.org/officeDocument/2006/relationships/image" Target="../media/image5.png"/><Relationship Id="rId12" Type="http://schemas.openxmlformats.org/officeDocument/2006/relationships/image" Target="../media/image77.tiff"/><Relationship Id="rId17" Type="http://schemas.openxmlformats.org/officeDocument/2006/relationships/image" Target="../media/image82.tiff"/><Relationship Id="rId2" Type="http://schemas.openxmlformats.org/officeDocument/2006/relationships/tags" Target="../tags/tag121.xml"/><Relationship Id="rId16" Type="http://schemas.openxmlformats.org/officeDocument/2006/relationships/image" Target="../media/image81.png"/><Relationship Id="rId20" Type="http://schemas.openxmlformats.org/officeDocument/2006/relationships/image" Target="../media/image85.tiff"/><Relationship Id="rId1" Type="http://schemas.openxmlformats.org/officeDocument/2006/relationships/tags" Target="../tags/tag120.xml"/><Relationship Id="rId6" Type="http://schemas.openxmlformats.org/officeDocument/2006/relationships/image" Target="../media/image4.png"/><Relationship Id="rId11" Type="http://schemas.openxmlformats.org/officeDocument/2006/relationships/image" Target="../media/image76.emf"/><Relationship Id="rId5" Type="http://schemas.openxmlformats.org/officeDocument/2006/relationships/image" Target="../media/image3.png"/><Relationship Id="rId15" Type="http://schemas.openxmlformats.org/officeDocument/2006/relationships/image" Target="../media/image80.png"/><Relationship Id="rId10" Type="http://schemas.openxmlformats.org/officeDocument/2006/relationships/image" Target="../media/image7.png"/><Relationship Id="rId19" Type="http://schemas.openxmlformats.org/officeDocument/2006/relationships/image" Target="../media/image84.png"/><Relationship Id="rId4" Type="http://schemas.openxmlformats.org/officeDocument/2006/relationships/notesSlide" Target="../notesSlides/notesSlide16.xml"/><Relationship Id="rId9" Type="http://schemas.openxmlformats.org/officeDocument/2006/relationships/image" Target="../media/image2.png"/><Relationship Id="rId14" Type="http://schemas.openxmlformats.org/officeDocument/2006/relationships/image" Target="../media/image79.tiff"/><Relationship Id="rId22" Type="http://schemas.openxmlformats.org/officeDocument/2006/relationships/image" Target="../media/image87.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91.png"/><Relationship Id="rId3" Type="http://schemas.openxmlformats.org/officeDocument/2006/relationships/notesSlide" Target="../notesSlides/notesSlide17.xml"/><Relationship Id="rId7" Type="http://schemas.openxmlformats.org/officeDocument/2006/relationships/image" Target="../media/image6.png"/><Relationship Id="rId12" Type="http://schemas.openxmlformats.org/officeDocument/2006/relationships/image" Target="../media/image90.png"/><Relationship Id="rId2" Type="http://schemas.openxmlformats.org/officeDocument/2006/relationships/slideLayout" Target="../slideLayouts/slideLayout2.xml"/><Relationship Id="rId16" Type="http://schemas.openxmlformats.org/officeDocument/2006/relationships/image" Target="../media/image94.png"/><Relationship Id="rId1" Type="http://schemas.openxmlformats.org/officeDocument/2006/relationships/tags" Target="../tags/tag122.xml"/><Relationship Id="rId6" Type="http://schemas.openxmlformats.org/officeDocument/2006/relationships/image" Target="../media/image5.png"/><Relationship Id="rId11" Type="http://schemas.openxmlformats.org/officeDocument/2006/relationships/image" Target="../media/image89.png"/><Relationship Id="rId5" Type="http://schemas.openxmlformats.org/officeDocument/2006/relationships/image" Target="../media/image4.png"/><Relationship Id="rId15" Type="http://schemas.openxmlformats.org/officeDocument/2006/relationships/image" Target="../media/image93.png"/><Relationship Id="rId10" Type="http://schemas.openxmlformats.org/officeDocument/2006/relationships/image" Target="../media/image88.jpe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92.GIF"/></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98.png"/><Relationship Id="rId3" Type="http://schemas.openxmlformats.org/officeDocument/2006/relationships/notesSlide" Target="../notesSlides/notesSlide18.xml"/><Relationship Id="rId7" Type="http://schemas.openxmlformats.org/officeDocument/2006/relationships/image" Target="../media/image6.png"/><Relationship Id="rId12"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123.xml"/><Relationship Id="rId6" Type="http://schemas.openxmlformats.org/officeDocument/2006/relationships/image" Target="../media/image5.png"/><Relationship Id="rId11" Type="http://schemas.openxmlformats.org/officeDocument/2006/relationships/image" Target="../media/image96.png"/><Relationship Id="rId5" Type="http://schemas.openxmlformats.org/officeDocument/2006/relationships/image" Target="../media/image4.png"/><Relationship Id="rId15" Type="http://schemas.openxmlformats.org/officeDocument/2006/relationships/image" Target="../media/image100.png"/><Relationship Id="rId10" Type="http://schemas.openxmlformats.org/officeDocument/2006/relationships/image" Target="../media/image95.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9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jpeg"/><Relationship Id="rId3" Type="http://schemas.openxmlformats.org/officeDocument/2006/relationships/tags" Target="../tags/tag66.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tags" Target="../tags/tag65.xml"/><Relationship Id="rId16" Type="http://schemas.openxmlformats.org/officeDocument/2006/relationships/image" Target="../media/image12.png"/><Relationship Id="rId1" Type="http://schemas.openxmlformats.org/officeDocument/2006/relationships/tags" Target="../tags/tag64.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notesSlide" Target="../notesSlides/notesSlide3.xml"/><Relationship Id="rId1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6.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2.png"/><Relationship Id="rId18" Type="http://schemas.openxmlformats.org/officeDocument/2006/relationships/oleObject" Target="../embeddings/oleObject1.bin"/><Relationship Id="rId3" Type="http://schemas.openxmlformats.org/officeDocument/2006/relationships/tags" Target="../tags/tag69.xml"/><Relationship Id="rId7" Type="http://schemas.openxmlformats.org/officeDocument/2006/relationships/slideLayout" Target="../slideLayouts/slideLayout2.xml"/><Relationship Id="rId12" Type="http://schemas.openxmlformats.org/officeDocument/2006/relationships/image" Target="../media/image6.png"/><Relationship Id="rId17" Type="http://schemas.openxmlformats.org/officeDocument/2006/relationships/image" Target="../media/image15.jpeg"/><Relationship Id="rId2" Type="http://schemas.openxmlformats.org/officeDocument/2006/relationships/tags" Target="../tags/tag68.xml"/><Relationship Id="rId16" Type="http://schemas.openxmlformats.org/officeDocument/2006/relationships/image" Target="../media/image14.png"/><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image" Target="../media/image5.png"/><Relationship Id="rId5" Type="http://schemas.openxmlformats.org/officeDocument/2006/relationships/tags" Target="../tags/tag71.xml"/><Relationship Id="rId15" Type="http://schemas.openxmlformats.org/officeDocument/2006/relationships/image" Target="../media/image13.png"/><Relationship Id="rId10" Type="http://schemas.openxmlformats.org/officeDocument/2006/relationships/image" Target="../media/image4.png"/><Relationship Id="rId19" Type="http://schemas.openxmlformats.org/officeDocument/2006/relationships/image" Target="../media/image16.emf"/><Relationship Id="rId4" Type="http://schemas.openxmlformats.org/officeDocument/2006/relationships/tags" Target="../tags/tag70.xml"/><Relationship Id="rId9" Type="http://schemas.openxmlformats.org/officeDocument/2006/relationships/image" Target="../media/image3.pn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2.png"/><Relationship Id="rId18" Type="http://schemas.openxmlformats.org/officeDocument/2006/relationships/image" Target="../media/image18.emf"/><Relationship Id="rId3" Type="http://schemas.openxmlformats.org/officeDocument/2006/relationships/tags" Target="../tags/tag75.xml"/><Relationship Id="rId21" Type="http://schemas.openxmlformats.org/officeDocument/2006/relationships/oleObject" Target="../embeddings/oleObject4.bin"/><Relationship Id="rId7" Type="http://schemas.openxmlformats.org/officeDocument/2006/relationships/slideLayout" Target="../slideLayouts/slideLayout2.xml"/><Relationship Id="rId12" Type="http://schemas.openxmlformats.org/officeDocument/2006/relationships/image" Target="../media/image6.png"/><Relationship Id="rId17" Type="http://schemas.openxmlformats.org/officeDocument/2006/relationships/oleObject" Target="../embeddings/oleObject3.bin"/><Relationship Id="rId2" Type="http://schemas.openxmlformats.org/officeDocument/2006/relationships/tags" Target="../tags/tag74.xml"/><Relationship Id="rId16" Type="http://schemas.openxmlformats.org/officeDocument/2006/relationships/image" Target="../media/image17.emf"/><Relationship Id="rId20" Type="http://schemas.openxmlformats.org/officeDocument/2006/relationships/image" Target="../media/image20.png"/><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5.png"/><Relationship Id="rId5" Type="http://schemas.openxmlformats.org/officeDocument/2006/relationships/tags" Target="../tags/tag77.xml"/><Relationship Id="rId15" Type="http://schemas.openxmlformats.org/officeDocument/2006/relationships/oleObject" Target="../embeddings/oleObject2.bin"/><Relationship Id="rId10" Type="http://schemas.openxmlformats.org/officeDocument/2006/relationships/image" Target="../media/image4.png"/><Relationship Id="rId19" Type="http://schemas.openxmlformats.org/officeDocument/2006/relationships/image" Target="../media/image19.emf"/><Relationship Id="rId4" Type="http://schemas.openxmlformats.org/officeDocument/2006/relationships/tags" Target="../tags/tag76.xml"/><Relationship Id="rId9" Type="http://schemas.openxmlformats.org/officeDocument/2006/relationships/image" Target="../media/image3.png"/><Relationship Id="rId14" Type="http://schemas.openxmlformats.org/officeDocument/2006/relationships/image" Target="../media/image7.png"/><Relationship Id="rId22"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image" Target="../media/image6.pn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5.png"/><Relationship Id="rId11"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2.png"/><Relationship Id="rId18" Type="http://schemas.openxmlformats.org/officeDocument/2006/relationships/image" Target="../media/image28.png"/><Relationship Id="rId3" Type="http://schemas.openxmlformats.org/officeDocument/2006/relationships/tags" Target="../tags/tag82.xml"/><Relationship Id="rId7" Type="http://schemas.openxmlformats.org/officeDocument/2006/relationships/slideLayout" Target="../slideLayouts/slideLayout2.xml"/><Relationship Id="rId12" Type="http://schemas.openxmlformats.org/officeDocument/2006/relationships/image" Target="../media/image6.png"/><Relationship Id="rId17" Type="http://schemas.openxmlformats.org/officeDocument/2006/relationships/image" Target="../media/image27.png"/><Relationship Id="rId2" Type="http://schemas.openxmlformats.org/officeDocument/2006/relationships/tags" Target="../tags/tag81.xml"/><Relationship Id="rId16" Type="http://schemas.openxmlformats.org/officeDocument/2006/relationships/image" Target="../media/image26.emf"/><Relationship Id="rId20" Type="http://schemas.openxmlformats.org/officeDocument/2006/relationships/image" Target="../media/image30.png"/><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image" Target="../media/image5.png"/><Relationship Id="rId5" Type="http://schemas.openxmlformats.org/officeDocument/2006/relationships/tags" Target="../tags/tag84.xml"/><Relationship Id="rId15" Type="http://schemas.openxmlformats.org/officeDocument/2006/relationships/oleObject" Target="../embeddings/oleObject5.bin"/><Relationship Id="rId10" Type="http://schemas.openxmlformats.org/officeDocument/2006/relationships/image" Target="../media/image4.png"/><Relationship Id="rId19" Type="http://schemas.openxmlformats.org/officeDocument/2006/relationships/image" Target="../media/image29.png"/><Relationship Id="rId4" Type="http://schemas.openxmlformats.org/officeDocument/2006/relationships/tags" Target="../tags/tag83.xml"/><Relationship Id="rId9" Type="http://schemas.openxmlformats.org/officeDocument/2006/relationships/image" Target="../media/image3.pn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1018519" y="5684520"/>
            <a:ext cx="1173479" cy="11734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 name="object 8"/>
          <p:cNvSpPr txBox="1"/>
          <p:nvPr/>
        </p:nvSpPr>
        <p:spPr>
          <a:xfrm>
            <a:off x="8867536" y="6477000"/>
            <a:ext cx="3400664" cy="289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altLang="zh-CN" sz="1800" b="1" i="0" u="none" strike="noStrike" kern="1200" cap="none" spc="0" normalizeH="0" baseline="0" noProof="0" dirty="0">
                <a:ln>
                  <a:noFill/>
                </a:ln>
                <a:solidFill>
                  <a:srgbClr val="455357"/>
                </a:solidFill>
                <a:effectLst/>
                <a:uLnTx/>
                <a:uFillTx/>
                <a:latin typeface="微软雅黑" panose="020B0503020204020204" charset="-122"/>
                <a:ea typeface="微软雅黑" panose="020B0503020204020204" charset="-122"/>
                <a:cs typeface="+mn-cs"/>
              </a:rPr>
              <a:t>2026年5月  ◎  </a:t>
            </a:r>
            <a:r>
              <a:rPr kumimoji="0" lang="zh-CN" altLang="en-US" sz="1800" b="1" i="0" u="none" strike="noStrike" kern="1200" cap="none" spc="0" normalizeH="0" baseline="0" noProof="0" dirty="0">
                <a:ln>
                  <a:noFill/>
                </a:ln>
                <a:solidFill>
                  <a:srgbClr val="455357"/>
                </a:solidFill>
                <a:effectLst/>
                <a:uLnTx/>
                <a:uFillTx/>
                <a:latin typeface="微软雅黑" panose="020B0503020204020204" charset="-122"/>
                <a:ea typeface="微软雅黑" panose="020B0503020204020204" charset="-122"/>
                <a:cs typeface="+mn-cs"/>
              </a:rPr>
              <a:t>北京</a:t>
            </a:r>
            <a:endParaRPr kumimoji="0" lang="zh-CN" altLang="en-US" sz="1800" b="1" i="0" u="none" strike="noStrike" kern="1200" cap="none" spc="0" normalizeH="0" baseline="0" noProof="0" dirty="0">
              <a:ln>
                <a:noFill/>
              </a:ln>
              <a:solidFill>
                <a:srgbClr val="455357"/>
              </a:solidFill>
              <a:effectLst/>
              <a:uLnTx/>
              <a:uFillTx/>
              <a:latin typeface="微软雅黑" panose="020B0503020204020204" charset="-122"/>
              <a:ea typeface="微软雅黑" panose="020B0503020204020204" charset="-122"/>
              <a:cs typeface="微软雅黑" panose="020B0503020204020204" charset="-122"/>
            </a:endParaRPr>
          </a:p>
        </p:txBody>
      </p:sp>
      <p:sp>
        <p:nvSpPr>
          <p:cNvPr id="9" name="object 9"/>
          <p:cNvSpPr/>
          <p:nvPr/>
        </p:nvSpPr>
        <p:spPr>
          <a:xfrm>
            <a:off x="4052611" y="6649085"/>
            <a:ext cx="4693285" cy="0"/>
          </a:xfrm>
          <a:custGeom>
            <a:avLst/>
            <a:gdLst/>
            <a:ahLst/>
            <a:cxnLst/>
            <a:rect l="l" t="t" r="r" b="b"/>
            <a:pathLst>
              <a:path w="4693284">
                <a:moveTo>
                  <a:pt x="0" y="0"/>
                </a:moveTo>
                <a:lnTo>
                  <a:pt x="4692840" y="0"/>
                </a:lnTo>
              </a:path>
            </a:pathLst>
          </a:custGeom>
          <a:ln w="7620">
            <a:solidFill>
              <a:srgbClr val="45525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 name="PA-iṧ1îḓè"/>
          <p:cNvSpPr txBox="1"/>
          <p:nvPr>
            <p:custDataLst>
              <p:tags r:id="rId1"/>
            </p:custDataLst>
          </p:nvPr>
        </p:nvSpPr>
        <p:spPr>
          <a:xfrm>
            <a:off x="991458" y="2088366"/>
            <a:ext cx="9734764" cy="1518749"/>
          </a:xfrm>
          <a:prstGeom prst="rect">
            <a:avLst/>
          </a:prstGeom>
          <a:noFill/>
          <a:effectLst>
            <a:outerShdw blurRad="63500" sx="102000" sy="102000" algn="ctr" rotWithShape="0">
              <a:srgbClr val="1A1E70">
                <a:alpha val="40000"/>
              </a:srgb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CN" altLang="en-US" sz="4000" b="1" i="0" u="none" strike="noStrike" kern="1200" cap="none" spc="0" normalizeH="0" baseline="0" noProof="0" dirty="0">
                <a:ln w="3175">
                  <a:noFill/>
                </a:ln>
                <a:solidFill>
                  <a:srgbClr val="44546A"/>
                </a:solidFill>
                <a:effectLst/>
                <a:uLnTx/>
                <a:uFillTx/>
                <a:latin typeface="微软雅黑" panose="020B0503020204020204" pitchFamily="34" charset="-122"/>
                <a:ea typeface="等线" panose="02010600030101010101" pitchFamily="2" charset="-122"/>
                <a:cs typeface="+mn-cs"/>
              </a:rPr>
              <a:t>双碳目标下</a:t>
            </a:r>
            <a:r>
              <a:rPr kumimoji="1" lang="en-US" altLang="zh-CN" sz="4000" b="1" i="0" u="none" strike="noStrike" kern="1200" cap="none" spc="0" normalizeH="0" baseline="0" noProof="0" dirty="0">
                <a:ln w="3175">
                  <a:noFill/>
                </a:ln>
                <a:solidFill>
                  <a:srgbClr val="44546A"/>
                </a:solidFill>
                <a:effectLst/>
                <a:uLnTx/>
                <a:uFillTx/>
                <a:latin typeface="微软雅黑" panose="020B0503020204020204" pitchFamily="34" charset="-122"/>
                <a:ea typeface="等线" panose="02010600030101010101" pitchFamily="2" charset="-122"/>
                <a:cs typeface="+mn-cs"/>
              </a:rPr>
              <a:t>-</a:t>
            </a:r>
            <a:r>
              <a:rPr kumimoji="1" lang="zh-CN" altLang="en-US" sz="4000" b="1" i="0" u="none" strike="noStrike" kern="1200" cap="none" spc="0" normalizeH="0" baseline="0" noProof="0" dirty="0">
                <a:ln w="3175">
                  <a:noFill/>
                </a:ln>
                <a:solidFill>
                  <a:srgbClr val="44546A"/>
                </a:solidFill>
                <a:effectLst/>
                <a:uLnTx/>
                <a:uFillTx/>
                <a:latin typeface="微软雅黑" panose="020B0503020204020204" pitchFamily="34" charset="-122"/>
                <a:ea typeface="等线" panose="02010600030101010101" pitchFamily="2" charset="-122"/>
                <a:cs typeface="+mn-cs"/>
              </a:rPr>
              <a:t>燃煤掺烧生物质锅炉多相耦合腐蚀机理与控制研究</a:t>
            </a:r>
          </a:p>
        </p:txBody>
      </p:sp>
      <p:cxnSp>
        <p:nvCxnSpPr>
          <p:cNvPr id="15" name="直接连接符 14"/>
          <p:cNvCxnSpPr/>
          <p:nvPr/>
        </p:nvCxnSpPr>
        <p:spPr>
          <a:xfrm>
            <a:off x="-2" y="1447800"/>
            <a:ext cx="1219200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object 7"/>
          <p:cNvSpPr txBox="1"/>
          <p:nvPr/>
        </p:nvSpPr>
        <p:spPr>
          <a:xfrm>
            <a:off x="4229286" y="4263091"/>
            <a:ext cx="1962836" cy="1147109"/>
          </a:xfrm>
          <a:prstGeom prst="rect">
            <a:avLst/>
          </a:prstGeom>
        </p:spPr>
        <p:txBody>
          <a:bodyPr vert="horz" wrap="square" lIns="0" tIns="13335" rIns="0" bIns="0" rtlCol="0">
            <a:spAutoFit/>
          </a:bodyPr>
          <a:lstStyle/>
          <a:p>
            <a:pPr marL="0" marR="0" lvl="0" indent="0" algn="dist" defTabSz="914400" rtl="0" eaLnBrk="1" fontAlgn="auto" latinLnBrk="0" hangingPunct="1">
              <a:lnSpc>
                <a:spcPct val="100000"/>
              </a:lnSpc>
              <a:spcBef>
                <a:spcPts val="100"/>
              </a:spcBef>
              <a:spcAft>
                <a:spcPts val="0"/>
              </a:spcAft>
              <a:buClrTx/>
              <a:buSzTx/>
              <a:buFontTx/>
              <a:buNone/>
              <a:tabLst/>
              <a:defRPr/>
            </a:pPr>
            <a:r>
              <a:rPr kumimoji="0" lang="zh-CN" altLang="en-US" sz="2400" b="1" i="0" u="none" strike="noStrike" kern="1200" cap="none" spc="600" normalizeH="0" baseline="0" noProof="0" dirty="0">
                <a:ln>
                  <a:noFill/>
                </a:ln>
                <a:solidFill>
                  <a:srgbClr val="000000"/>
                </a:solidFill>
                <a:effectLst/>
                <a:uLnTx/>
                <a:uFillTx/>
                <a:latin typeface="微软雅黑" panose="020B0503020204020204" charset="-122"/>
                <a:ea typeface="微软雅黑" panose="020B0503020204020204" charset="-122"/>
                <a:cs typeface="+mn-cs"/>
              </a:rPr>
              <a:t>汇报人：</a:t>
            </a:r>
            <a:endParaRPr kumimoji="0" lang="en-US" altLang="zh-CN" sz="2400" b="1" i="0" u="none" strike="noStrike" kern="1200" cap="none" spc="60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dist" defTabSz="914400" rtl="0" eaLnBrk="1" fontAlgn="auto" latinLnBrk="0" hangingPunct="1">
              <a:lnSpc>
                <a:spcPct val="100000"/>
              </a:lnSpc>
              <a:spcBef>
                <a:spcPts val="100"/>
              </a:spcBef>
              <a:spcAft>
                <a:spcPts val="0"/>
              </a:spcAft>
              <a:buClrTx/>
              <a:buSzTx/>
              <a:buFontTx/>
              <a:buNone/>
              <a:tabLst/>
              <a:defRPr/>
            </a:pPr>
            <a:r>
              <a:rPr kumimoji="0" lang="zh-CN" altLang="en-US" sz="2400" b="1" i="0" u="none" strike="noStrike" kern="1200" cap="none" spc="60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指导教师：</a:t>
            </a:r>
            <a:endParaRPr kumimoji="0" lang="en-US" altLang="zh-CN" sz="2400" b="1" i="0" u="none" strike="noStrike" kern="1200" cap="none" spc="60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a:p>
            <a:pPr marL="0" marR="0" lvl="0" indent="0" algn="dist" defTabSz="914400" rtl="0" eaLnBrk="1" fontAlgn="auto" latinLnBrk="0" hangingPunct="1">
              <a:lnSpc>
                <a:spcPct val="100000"/>
              </a:lnSpc>
              <a:spcBef>
                <a:spcPts val="100"/>
              </a:spcBef>
              <a:spcAft>
                <a:spcPts val="0"/>
              </a:spcAft>
              <a:buClrTx/>
              <a:buSzTx/>
              <a:buFontTx/>
              <a:buNone/>
              <a:tabLst/>
              <a:defRPr/>
            </a:pPr>
            <a:r>
              <a:rPr kumimoji="0" lang="zh-CN" altLang="en-US" sz="2400" b="1" i="0" u="none" strike="noStrike" kern="1200" cap="none" spc="60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院校：</a:t>
            </a:r>
            <a:endParaRPr kumimoji="0" lang="en-US" altLang="zh-CN" sz="2400" b="1" i="0" u="none" strike="noStrike" kern="1200" cap="none" spc="60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p:txBody>
      </p:sp>
      <p:pic>
        <p:nvPicPr>
          <p:cNvPr id="7" name="图片 6" descr="p00027076"/>
          <p:cNvPicPr>
            <a:picLocks noChangeAspect="1"/>
          </p:cNvPicPr>
          <p:nvPr/>
        </p:nvPicPr>
        <p:blipFill>
          <a:blip r:embed="rId5"/>
          <a:stretch>
            <a:fillRect/>
          </a:stretch>
        </p:blipFill>
        <p:spPr>
          <a:xfrm>
            <a:off x="10803890" y="-3175"/>
            <a:ext cx="1388110" cy="1288415"/>
          </a:xfrm>
          <a:prstGeom prst="rect">
            <a:avLst/>
          </a:prstGeom>
        </p:spPr>
      </p:pic>
      <p:sp>
        <p:nvSpPr>
          <p:cNvPr id="10" name="object 7"/>
          <p:cNvSpPr txBox="1"/>
          <p:nvPr/>
        </p:nvSpPr>
        <p:spPr>
          <a:xfrm>
            <a:off x="6149774" y="4255385"/>
            <a:ext cx="1652067" cy="1147109"/>
          </a:xfrm>
          <a:prstGeom prst="rect">
            <a:avLst/>
          </a:prstGeom>
        </p:spPr>
        <p:txBody>
          <a:bodyPr vert="horz" wrap="square" lIns="0" tIns="13335"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lang="zh-CN" altLang="en-US" sz="2400" b="1" i="0" u="none" strike="noStrike" kern="1200" cap="none" spc="60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赵泽熙</a:t>
            </a:r>
            <a:endParaRPr kumimoji="0" lang="en-US" altLang="zh-CN" sz="2400" b="1" i="0" u="none" strike="noStrike" kern="1200" cap="none" spc="60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auto" latinLnBrk="0" hangingPunct="1">
              <a:lnSpc>
                <a:spcPct val="100000"/>
              </a:lnSpc>
              <a:spcBef>
                <a:spcPts val="100"/>
              </a:spcBef>
              <a:spcAft>
                <a:spcPts val="0"/>
              </a:spcAft>
              <a:buClrTx/>
              <a:buSzTx/>
              <a:buFontTx/>
              <a:buNone/>
              <a:tabLst/>
              <a:defRPr/>
            </a:pPr>
            <a:r>
              <a:rPr kumimoji="0" lang="zh-CN" altLang="en-US" sz="2400" b="1" i="0" u="none" strike="noStrike" kern="1200" cap="none" spc="60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姚锡文</a:t>
            </a:r>
            <a:endParaRPr kumimoji="0" lang="en-US" altLang="zh-CN" sz="2400" b="1" i="0" u="none" strike="noStrike" kern="1200" cap="none" spc="60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auto" latinLnBrk="0" hangingPunct="1">
              <a:lnSpc>
                <a:spcPct val="100000"/>
              </a:lnSpc>
              <a:spcBef>
                <a:spcPts val="100"/>
              </a:spcBef>
              <a:spcAft>
                <a:spcPts val="0"/>
              </a:spcAft>
              <a:buClrTx/>
              <a:buSzTx/>
              <a:buFontTx/>
              <a:buNone/>
              <a:tabLst/>
              <a:defRPr/>
            </a:pPr>
            <a:r>
              <a:rPr kumimoji="0" lang="zh-CN" altLang="en-US" sz="2400" b="1" i="0" u="none" strike="noStrike" kern="1200" cap="none" spc="60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东北大学</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2B0F8-03F7-391E-37C3-FC9FF7E392C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8AE7A3D0-DFDA-7749-C1AF-1CD915B00AB8}"/>
              </a:ext>
            </a:extLst>
          </p:cNvPr>
          <p:cNvSpPr/>
          <p:nvPr/>
        </p:nvSpPr>
        <p:spPr>
          <a:xfrm>
            <a:off x="678180" y="665987"/>
            <a:ext cx="216408" cy="24993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1C660F4B-057D-F662-AACE-59C8F0DBC220}"/>
              </a:ext>
            </a:extLst>
          </p:cNvPr>
          <p:cNvSpPr/>
          <p:nvPr/>
        </p:nvSpPr>
        <p:spPr>
          <a:xfrm>
            <a:off x="673100" y="655066"/>
            <a:ext cx="233768" cy="27117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9F1AD330-34E2-DF58-CE65-4E2488043A76}"/>
              </a:ext>
            </a:extLst>
          </p:cNvPr>
          <p:cNvSpPr/>
          <p:nvPr/>
        </p:nvSpPr>
        <p:spPr>
          <a:xfrm>
            <a:off x="96011" y="403859"/>
            <a:ext cx="542544" cy="23926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BE601B36-A635-DAE4-5D37-EE58047EB0AD}"/>
              </a:ext>
            </a:extLst>
          </p:cNvPr>
          <p:cNvSpPr/>
          <p:nvPr/>
        </p:nvSpPr>
        <p:spPr>
          <a:xfrm>
            <a:off x="0" y="399148"/>
            <a:ext cx="646950" cy="815479"/>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74E44AE0-70E2-7B37-C430-472911B882FC}"/>
              </a:ext>
            </a:extLst>
          </p:cNvPr>
          <p:cNvPicPr>
            <a:picLocks noChangeAspect="1"/>
          </p:cNvPicPr>
          <p:nvPr/>
        </p:nvPicPr>
        <p:blipFill>
          <a:blip r:embed="rId9"/>
          <a:stretch>
            <a:fillRect/>
          </a:stretch>
        </p:blipFill>
        <p:spPr>
          <a:xfrm>
            <a:off x="11146970" y="-3174"/>
            <a:ext cx="1045029" cy="969974"/>
          </a:xfrm>
          <a:prstGeom prst="rect">
            <a:avLst/>
          </a:prstGeom>
        </p:spPr>
      </p:pic>
      <p:pic>
        <p:nvPicPr>
          <p:cNvPr id="8" name="图片 7">
            <a:extLst>
              <a:ext uri="{FF2B5EF4-FFF2-40B4-BE49-F238E27FC236}">
                <a16:creationId xmlns:a16="http://schemas.microsoft.com/office/drawing/2014/main" id="{835A4C39-B3DD-1C31-B8A4-96C7FC818699}"/>
              </a:ext>
            </a:extLst>
          </p:cNvPr>
          <p:cNvPicPr>
            <a:picLocks noChangeAspect="1"/>
          </p:cNvPicPr>
          <p:nvPr/>
        </p:nvPicPr>
        <p:blipFill>
          <a:blip r:embed="rId10"/>
          <a:stretch>
            <a:fillRect/>
          </a:stretch>
        </p:blipFill>
        <p:spPr>
          <a:xfrm>
            <a:off x="906868" y="717123"/>
            <a:ext cx="9856671" cy="144526"/>
          </a:xfrm>
          <a:prstGeom prst="rect">
            <a:avLst/>
          </a:prstGeom>
        </p:spPr>
      </p:pic>
      <p:pic>
        <p:nvPicPr>
          <p:cNvPr id="9" name="图片 8" descr="IMG_256">
            <a:extLst>
              <a:ext uri="{FF2B5EF4-FFF2-40B4-BE49-F238E27FC236}">
                <a16:creationId xmlns:a16="http://schemas.microsoft.com/office/drawing/2014/main" id="{72EA12D4-8C82-E9C8-3D92-241A9A9744A9}"/>
              </a:ext>
            </a:extLst>
          </p:cNvPr>
          <p:cNvPicPr>
            <a:picLocks noChangeAspect="1"/>
          </p:cNvPicPr>
          <p:nvPr/>
        </p:nvPicPr>
        <p:blipFill>
          <a:blip r:embed="rId11"/>
          <a:srcRect l="17031" r="20696"/>
          <a:stretch>
            <a:fillRect/>
          </a:stretch>
        </p:blipFill>
        <p:spPr>
          <a:xfrm>
            <a:off x="393274" y="1209060"/>
            <a:ext cx="2007032" cy="1719320"/>
          </a:xfrm>
          <a:prstGeom prst="rect">
            <a:avLst/>
          </a:prstGeom>
          <a:noFill/>
          <a:ln w="9525">
            <a:noFill/>
          </a:ln>
        </p:spPr>
      </p:pic>
      <p:pic>
        <p:nvPicPr>
          <p:cNvPr id="10" name="图片 9">
            <a:extLst>
              <a:ext uri="{FF2B5EF4-FFF2-40B4-BE49-F238E27FC236}">
                <a16:creationId xmlns:a16="http://schemas.microsoft.com/office/drawing/2014/main" id="{A3BE9398-E7B4-D690-B51E-20CC6E1B1195}"/>
              </a:ext>
            </a:extLst>
          </p:cNvPr>
          <p:cNvPicPr>
            <a:picLocks noChangeAspect="1"/>
          </p:cNvPicPr>
          <p:nvPr/>
        </p:nvPicPr>
        <p:blipFill>
          <a:blip r:embed="rId12"/>
          <a:srcRect/>
          <a:stretch>
            <a:fillRect/>
          </a:stretch>
        </p:blipFill>
        <p:spPr>
          <a:xfrm>
            <a:off x="367283" y="3551523"/>
            <a:ext cx="1988896" cy="1509373"/>
          </a:xfrm>
          <a:prstGeom prst="rect">
            <a:avLst/>
          </a:prstGeom>
          <a:noFill/>
          <a:ln>
            <a:noFill/>
          </a:ln>
        </p:spPr>
      </p:pic>
      <p:pic>
        <p:nvPicPr>
          <p:cNvPr id="12" name="图片 11">
            <a:extLst>
              <a:ext uri="{FF2B5EF4-FFF2-40B4-BE49-F238E27FC236}">
                <a16:creationId xmlns:a16="http://schemas.microsoft.com/office/drawing/2014/main" id="{D85E55EB-C6C1-84EB-E212-0F123401DD36}"/>
              </a:ext>
            </a:extLst>
          </p:cNvPr>
          <p:cNvPicPr>
            <a:picLocks noChangeAspect="1"/>
          </p:cNvPicPr>
          <p:nvPr/>
        </p:nvPicPr>
        <p:blipFill>
          <a:blip r:embed="rId13"/>
          <a:stretch>
            <a:fillRect/>
          </a:stretch>
        </p:blipFill>
        <p:spPr>
          <a:xfrm>
            <a:off x="2426690" y="1026159"/>
            <a:ext cx="6357072" cy="4250659"/>
          </a:xfrm>
          <a:prstGeom prst="rect">
            <a:avLst/>
          </a:prstGeom>
        </p:spPr>
      </p:pic>
      <p:cxnSp>
        <p:nvCxnSpPr>
          <p:cNvPr id="14" name="直接箭头连接符 13">
            <a:extLst>
              <a:ext uri="{FF2B5EF4-FFF2-40B4-BE49-F238E27FC236}">
                <a16:creationId xmlns:a16="http://schemas.microsoft.com/office/drawing/2014/main" id="{2BD70895-901D-AE66-A82F-AB179AE61EAA}"/>
              </a:ext>
            </a:extLst>
          </p:cNvPr>
          <p:cNvCxnSpPr>
            <a:cxnSpLocks/>
          </p:cNvCxnSpPr>
          <p:nvPr/>
        </p:nvCxnSpPr>
        <p:spPr>
          <a:xfrm flipH="1">
            <a:off x="2134507" y="2032079"/>
            <a:ext cx="659073" cy="304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CF73E594-F68B-A233-9E07-BF28EB133F1E}"/>
              </a:ext>
            </a:extLst>
          </p:cNvPr>
          <p:cNvCxnSpPr>
            <a:cxnSpLocks/>
          </p:cNvCxnSpPr>
          <p:nvPr/>
        </p:nvCxnSpPr>
        <p:spPr>
          <a:xfrm flipV="1">
            <a:off x="7378700" y="3073260"/>
            <a:ext cx="1257300" cy="6732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B4854EC6-7B01-6052-B393-6870FB69B559}"/>
              </a:ext>
            </a:extLst>
          </p:cNvPr>
          <p:cNvSpPr txBox="1"/>
          <p:nvPr/>
        </p:nvSpPr>
        <p:spPr>
          <a:xfrm>
            <a:off x="444500" y="5559496"/>
            <a:ext cx="11303000" cy="1061381"/>
          </a:xfrm>
          <a:prstGeom prst="rect">
            <a:avLst/>
          </a:prstGeom>
          <a:noFill/>
        </p:spPr>
        <p:txBody>
          <a:bodyPr wrap="square">
            <a:spAutoFit/>
          </a:bodyPr>
          <a:lstStyle/>
          <a:p>
            <a:pPr indent="457200">
              <a:lnSpc>
                <a:spcPct val="120000"/>
              </a:lnSpc>
            </a:pPr>
            <a:r>
              <a:rPr lang="zh-CN" altLang="zh-CN" b="1" spc="300" dirty="0">
                <a:solidFill>
                  <a:srgbClr val="000000"/>
                </a:solidFill>
                <a:latin typeface="微软雅黑" panose="020B0503020204020204" charset="-122"/>
                <a:ea typeface="微软雅黑" panose="020B0503020204020204" charset="-122"/>
              </a:rPr>
              <a:t>为探究煤与生物质混合燃烧过程中产生的腐蚀性气体</a:t>
            </a:r>
            <a:r>
              <a:rPr lang="en-US" altLang="zh-CN" b="1" spc="300" dirty="0">
                <a:solidFill>
                  <a:srgbClr val="000000"/>
                </a:solidFill>
                <a:latin typeface="微软雅黑" panose="020B0503020204020204" charset="-122"/>
                <a:ea typeface="微软雅黑" panose="020B0503020204020204" charset="-122"/>
              </a:rPr>
              <a:t>-</a:t>
            </a:r>
            <a:r>
              <a:rPr lang="zh-CN" altLang="en-US" b="1" spc="300" dirty="0">
                <a:solidFill>
                  <a:srgbClr val="000000"/>
                </a:solidFill>
                <a:latin typeface="微软雅黑" panose="020B0503020204020204" charset="-122"/>
                <a:ea typeface="微软雅黑" panose="020B0503020204020204" charset="-122"/>
              </a:rPr>
              <a:t>积灰</a:t>
            </a:r>
            <a:r>
              <a:rPr lang="zh-CN" altLang="zh-CN" b="1" spc="300" dirty="0">
                <a:solidFill>
                  <a:srgbClr val="000000"/>
                </a:solidFill>
                <a:latin typeface="微软雅黑" panose="020B0503020204020204" charset="-122"/>
                <a:ea typeface="微软雅黑" panose="020B0503020204020204" charset="-122"/>
              </a:rPr>
              <a:t>对锅炉受热面的耦合腐蚀机制，构建了一套多</a:t>
            </a:r>
            <a:r>
              <a:rPr lang="zh-CN" altLang="zh-CN" b="1" spc="300" dirty="0">
                <a:solidFill>
                  <a:srgbClr val="FF0000"/>
                </a:solidFill>
                <a:latin typeface="微软雅黑" panose="020B0503020204020204" charset="-122"/>
                <a:ea typeface="微软雅黑" panose="020B0503020204020204" charset="-122"/>
              </a:rPr>
              <a:t>组分协同腐蚀模拟实验系统</a:t>
            </a:r>
            <a:r>
              <a:rPr lang="zh-CN" altLang="zh-CN" b="1" spc="300" dirty="0">
                <a:solidFill>
                  <a:srgbClr val="000000"/>
                </a:solidFill>
                <a:latin typeface="微软雅黑" panose="020B0503020204020204" charset="-122"/>
                <a:ea typeface="微软雅黑" panose="020B0503020204020204" charset="-122"/>
              </a:rPr>
              <a:t>。该系统由四个主要部分组成：气氛配制区、水蒸气发生装置、高温反应区与尾气处理装置。</a:t>
            </a:r>
            <a:endParaRPr lang="zh-CN" altLang="en-US" b="1" spc="300" dirty="0">
              <a:solidFill>
                <a:srgbClr val="000000"/>
              </a:solidFill>
              <a:latin typeface="微软雅黑" panose="020B0503020204020204" charset="-122"/>
              <a:ea typeface="微软雅黑" panose="020B0503020204020204" charset="-122"/>
            </a:endParaRPr>
          </a:p>
        </p:txBody>
      </p:sp>
      <p:sp>
        <p:nvSpPr>
          <p:cNvPr id="19" name="矩形 46">
            <a:extLst>
              <a:ext uri="{FF2B5EF4-FFF2-40B4-BE49-F238E27FC236}">
                <a16:creationId xmlns:a16="http://schemas.microsoft.com/office/drawing/2014/main" id="{043C9D5B-1C38-E3B0-4305-E271BE05B95C}"/>
              </a:ext>
            </a:extLst>
          </p:cNvPr>
          <p:cNvSpPr>
            <a:spLocks noChangeArrowheads="1"/>
          </p:cNvSpPr>
          <p:nvPr>
            <p:custDataLst>
              <p:tags r:id="rId1"/>
            </p:custDataLst>
          </p:nvPr>
        </p:nvSpPr>
        <p:spPr bwMode="auto">
          <a:xfrm>
            <a:off x="634917" y="237123"/>
            <a:ext cx="10213687"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buNone/>
            </a:pPr>
            <a:r>
              <a:rPr lang="en-US" altLang="zh-CN" sz="2800" b="1" dirty="0">
                <a:solidFill>
                  <a:srgbClr val="0070C0"/>
                </a:solidFill>
                <a:latin typeface="Times New Roman" panose="02020603050405020304" pitchFamily="18" charset="0"/>
                <a:cs typeface="Times New Roman" panose="02020603050405020304" pitchFamily="18" charset="0"/>
                <a:sym typeface="+mn-ea"/>
              </a:rPr>
              <a:t>3 </a:t>
            </a:r>
            <a:r>
              <a:rPr lang="zh-CN" altLang="en-US" sz="2800" b="1" dirty="0">
                <a:solidFill>
                  <a:srgbClr val="0070C0"/>
                </a:solidFill>
                <a:latin typeface="Times New Roman" panose="02020603050405020304" pitchFamily="18" charset="0"/>
                <a:cs typeface="Times New Roman" panose="02020603050405020304" pitchFamily="18" charset="0"/>
                <a:sym typeface="+mn-ea"/>
              </a:rPr>
              <a:t>研究内容</a:t>
            </a:r>
            <a:r>
              <a:rPr lang="en-US" altLang="zh-CN" sz="2800" b="1" dirty="0">
                <a:solidFill>
                  <a:srgbClr val="0070C0"/>
                </a:solidFill>
                <a:latin typeface="Times New Roman" panose="02020603050405020304" pitchFamily="18" charset="0"/>
                <a:cs typeface="Times New Roman" panose="02020603050405020304" pitchFamily="18" charset="0"/>
                <a:sym typeface="+mn-ea"/>
              </a:rPr>
              <a:t>1</a:t>
            </a:r>
            <a:r>
              <a:rPr lang="zh-CN" altLang="en-US" sz="2800" b="1" dirty="0">
                <a:solidFill>
                  <a:srgbClr val="0070C0"/>
                </a:solidFill>
                <a:latin typeface="Times New Roman" panose="02020603050405020304" pitchFamily="18" charset="0"/>
                <a:cs typeface="Times New Roman" panose="02020603050405020304" pitchFamily="18" charset="0"/>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烟气中</a:t>
            </a:r>
            <a:r>
              <a:rPr lang="en-US" altLang="zh-CN" sz="2800" b="1" dirty="0">
                <a:solidFill>
                  <a:srgbClr val="0070C0"/>
                </a:solidFill>
                <a:latin typeface="黑体" panose="02010609060101010101" charset="-122"/>
                <a:ea typeface="黑体" panose="02010609060101010101" charset="-122"/>
                <a:cs typeface="黑体" panose="02010609060101010101" charset="-122"/>
                <a:sym typeface="+mn-ea"/>
              </a:rPr>
              <a:t>HCl/SO₂</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协同</a:t>
            </a:r>
            <a:r>
              <a:rPr lang="en-US" altLang="zh-CN" sz="2800" b="1" dirty="0">
                <a:solidFill>
                  <a:srgbClr val="0070C0"/>
                </a:solidFill>
                <a:latin typeface="黑体" panose="02010609060101010101" charset="-122"/>
                <a:ea typeface="黑体" panose="02010609060101010101" charset="-122"/>
                <a:cs typeface="黑体" panose="02010609060101010101" charset="-122"/>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竞争腐蚀行为与机理研究 </a:t>
            </a:r>
          </a:p>
        </p:txBody>
      </p:sp>
      <p:pic>
        <p:nvPicPr>
          <p:cNvPr id="20" name="图片 6" descr="C:/Users/ASUS/Desktop/小论文 生物质锅炉积灰对12Cr1MoV钢材高温腐蚀影响及机理研究/钢材初始.emf钢材初始">
            <a:extLst>
              <a:ext uri="{FF2B5EF4-FFF2-40B4-BE49-F238E27FC236}">
                <a16:creationId xmlns:a16="http://schemas.microsoft.com/office/drawing/2014/main" id="{1EDDAC69-D02C-AF99-0FCA-EE5492CA09B2}"/>
              </a:ext>
            </a:extLst>
          </p:cNvPr>
          <p:cNvPicPr>
            <a:picLocks noChangeAspect="1"/>
          </p:cNvPicPr>
          <p:nvPr/>
        </p:nvPicPr>
        <p:blipFill>
          <a:blip r:embed="rId14"/>
          <a:srcRect t="495" b="495"/>
          <a:stretch>
            <a:fillRect/>
          </a:stretch>
        </p:blipFill>
        <p:spPr>
          <a:xfrm>
            <a:off x="8810147" y="3825529"/>
            <a:ext cx="3196438" cy="1459960"/>
          </a:xfrm>
          <a:prstGeom prst="rect">
            <a:avLst/>
          </a:prstGeom>
        </p:spPr>
      </p:pic>
      <p:pic>
        <p:nvPicPr>
          <p:cNvPr id="7" name="图片 6">
            <a:extLst>
              <a:ext uri="{FF2B5EF4-FFF2-40B4-BE49-F238E27FC236}">
                <a16:creationId xmlns:a16="http://schemas.microsoft.com/office/drawing/2014/main" id="{11A02045-211F-9059-423F-F0705FA821F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54060" y="1038113"/>
            <a:ext cx="3352524" cy="2513410"/>
          </a:xfrm>
          <a:prstGeom prst="rect">
            <a:avLst/>
          </a:prstGeom>
        </p:spPr>
      </p:pic>
      <p:sp>
        <p:nvSpPr>
          <p:cNvPr id="21" name="矩形 20">
            <a:extLst>
              <a:ext uri="{FF2B5EF4-FFF2-40B4-BE49-F238E27FC236}">
                <a16:creationId xmlns:a16="http://schemas.microsoft.com/office/drawing/2014/main" id="{5CAD418E-70B1-FBA9-CE80-AC2FBC9FE2FB}"/>
              </a:ext>
            </a:extLst>
          </p:cNvPr>
          <p:cNvSpPr/>
          <p:nvPr>
            <p:custDataLst>
              <p:tags r:id="rId2"/>
            </p:custDataLst>
          </p:nvPr>
        </p:nvSpPr>
        <p:spPr>
          <a:xfrm>
            <a:off x="252095" y="5488964"/>
            <a:ext cx="11495405" cy="1216636"/>
          </a:xfrm>
          <a:prstGeom prst="rect">
            <a:avLst/>
          </a:prstGeom>
          <a:noFill/>
          <a:ln w="28575" cap="flat" cmpd="sng" algn="ctr">
            <a:solidFill>
              <a:schemeClr val="accent1"/>
            </a:solidFill>
            <a:prstDash val="solid"/>
          </a:ln>
          <a:effectLst/>
        </p:spPr>
        <p:txBody>
          <a:bodyPr rtlCol="0" anchor="ctr"/>
          <a:lstStyle/>
          <a:p>
            <a:pPr indent="457200" algn="ctr">
              <a:lnSpc>
                <a:spcPct val="150000"/>
              </a:lnSpc>
            </a:pPr>
            <a:endParaRPr lang="zh-CN" altLang="en-US" dirty="0">
              <a:solidFill>
                <a:sysClr val="window" lastClr="FFFFFF"/>
              </a:solidFill>
              <a:latin typeface="微软雅黑" panose="020B0503020204020204" charset="-122"/>
              <a:ea typeface="微软雅黑" panose="020B0503020204020204" charset="-122"/>
            </a:endParaRPr>
          </a:p>
        </p:txBody>
      </p:sp>
      <p:sp>
        <p:nvSpPr>
          <p:cNvPr id="22" name="文本框 21">
            <a:extLst>
              <a:ext uri="{FF2B5EF4-FFF2-40B4-BE49-F238E27FC236}">
                <a16:creationId xmlns:a16="http://schemas.microsoft.com/office/drawing/2014/main" id="{A0E18666-103E-8114-E763-E291FE244452}"/>
              </a:ext>
            </a:extLst>
          </p:cNvPr>
          <p:cNvSpPr txBox="1"/>
          <p:nvPr/>
        </p:nvSpPr>
        <p:spPr>
          <a:xfrm>
            <a:off x="2201990" y="741227"/>
            <a:ext cx="4672330" cy="506730"/>
          </a:xfrm>
          <a:prstGeom prst="rect">
            <a:avLst/>
          </a:prstGeom>
          <a:noFill/>
        </p:spPr>
        <p:txBody>
          <a:bodyPr wrap="square" rtlCol="0" anchor="t">
            <a:spAutoFit/>
          </a:bodyPr>
          <a:lstStyle/>
          <a:p>
            <a:pPr marL="342900" indent="-342900" algn="just" fontAlgn="auto">
              <a:lnSpc>
                <a:spcPct val="150000"/>
              </a:lnSpc>
              <a:buFont typeface="Wingdings" panose="05000000000000000000" charset="0"/>
              <a:buChar char="l"/>
            </a:pPr>
            <a:r>
              <a:rPr lang="zh-CN" altLang="en-US" dirty="0">
                <a:latin typeface="黑体" panose="02010609060101010101" charset="-122"/>
                <a:ea typeface="黑体" panose="02010609060101010101" charset="-122"/>
                <a:sym typeface="+mn-ea"/>
              </a:rPr>
              <a:t>生物质锅炉受热面积灰腐蚀试验研究</a:t>
            </a:r>
          </a:p>
        </p:txBody>
      </p:sp>
    </p:spTree>
    <p:extLst>
      <p:ext uri="{BB962C8B-B14F-4D97-AF65-F5344CB8AC3E}">
        <p14:creationId xmlns:p14="http://schemas.microsoft.com/office/powerpoint/2010/main" val="8965963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A96ED-9B3F-BB41-BC78-80783DA13F5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AC95C745-F908-7403-14FE-167D46560EDE}"/>
              </a:ext>
            </a:extLst>
          </p:cNvPr>
          <p:cNvSpPr/>
          <p:nvPr/>
        </p:nvSpPr>
        <p:spPr>
          <a:xfrm>
            <a:off x="678180" y="665987"/>
            <a:ext cx="216408" cy="24993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DB6CB975-2467-036C-2DD2-22CCFF4EAA4A}"/>
              </a:ext>
            </a:extLst>
          </p:cNvPr>
          <p:cNvSpPr/>
          <p:nvPr/>
        </p:nvSpPr>
        <p:spPr>
          <a:xfrm>
            <a:off x="673100" y="655066"/>
            <a:ext cx="233768" cy="27117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111E93E5-CE78-7DE3-0041-51CA2A6BA7A3}"/>
              </a:ext>
            </a:extLst>
          </p:cNvPr>
          <p:cNvSpPr/>
          <p:nvPr/>
        </p:nvSpPr>
        <p:spPr>
          <a:xfrm>
            <a:off x="96011" y="403859"/>
            <a:ext cx="542544" cy="23926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3AFCC8B0-A5E6-A6ED-125E-D43AB5CFAD69}"/>
              </a:ext>
            </a:extLst>
          </p:cNvPr>
          <p:cNvSpPr/>
          <p:nvPr/>
        </p:nvSpPr>
        <p:spPr>
          <a:xfrm>
            <a:off x="0" y="399148"/>
            <a:ext cx="646950" cy="81547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8B1CD85F-2F80-79E9-6CEC-65116BD63A93}"/>
              </a:ext>
            </a:extLst>
          </p:cNvPr>
          <p:cNvPicPr>
            <a:picLocks noChangeAspect="1"/>
          </p:cNvPicPr>
          <p:nvPr/>
        </p:nvPicPr>
        <p:blipFill>
          <a:blip r:embed="rId8"/>
          <a:stretch>
            <a:fillRect/>
          </a:stretch>
        </p:blipFill>
        <p:spPr>
          <a:xfrm>
            <a:off x="11146970" y="-3174"/>
            <a:ext cx="1045029" cy="969974"/>
          </a:xfrm>
          <a:prstGeom prst="rect">
            <a:avLst/>
          </a:prstGeom>
        </p:spPr>
      </p:pic>
      <p:pic>
        <p:nvPicPr>
          <p:cNvPr id="8" name="图片 7">
            <a:extLst>
              <a:ext uri="{FF2B5EF4-FFF2-40B4-BE49-F238E27FC236}">
                <a16:creationId xmlns:a16="http://schemas.microsoft.com/office/drawing/2014/main" id="{DA620822-F8B4-B42B-C2C7-11353824D309}"/>
              </a:ext>
            </a:extLst>
          </p:cNvPr>
          <p:cNvPicPr>
            <a:picLocks noChangeAspect="1"/>
          </p:cNvPicPr>
          <p:nvPr/>
        </p:nvPicPr>
        <p:blipFill>
          <a:blip r:embed="rId9"/>
          <a:stretch>
            <a:fillRect/>
          </a:stretch>
        </p:blipFill>
        <p:spPr>
          <a:xfrm>
            <a:off x="906868" y="717123"/>
            <a:ext cx="9856671" cy="144526"/>
          </a:xfrm>
          <a:prstGeom prst="rect">
            <a:avLst/>
          </a:prstGeom>
        </p:spPr>
      </p:pic>
      <p:pic>
        <p:nvPicPr>
          <p:cNvPr id="7" name="图片 6">
            <a:extLst>
              <a:ext uri="{FF2B5EF4-FFF2-40B4-BE49-F238E27FC236}">
                <a16:creationId xmlns:a16="http://schemas.microsoft.com/office/drawing/2014/main" id="{14996456-D927-38A4-D62F-E5ECA7DAF66F}"/>
              </a:ext>
            </a:extLst>
          </p:cNvPr>
          <p:cNvPicPr>
            <a:picLocks noChangeAspect="1"/>
          </p:cNvPicPr>
          <p:nvPr/>
        </p:nvPicPr>
        <p:blipFill>
          <a:blip r:embed="rId10"/>
          <a:stretch>
            <a:fillRect/>
          </a:stretch>
        </p:blipFill>
        <p:spPr>
          <a:xfrm>
            <a:off x="4865111" y="2947054"/>
            <a:ext cx="2088000" cy="1758594"/>
          </a:xfrm>
          <a:prstGeom prst="rect">
            <a:avLst/>
          </a:prstGeom>
        </p:spPr>
      </p:pic>
      <p:pic>
        <p:nvPicPr>
          <p:cNvPr id="9" name="图片 8">
            <a:extLst>
              <a:ext uri="{FF2B5EF4-FFF2-40B4-BE49-F238E27FC236}">
                <a16:creationId xmlns:a16="http://schemas.microsoft.com/office/drawing/2014/main" id="{E0B753DC-B6FA-0640-2343-202ED8A1805F}"/>
              </a:ext>
            </a:extLst>
          </p:cNvPr>
          <p:cNvPicPr>
            <a:picLocks noChangeAspect="1"/>
          </p:cNvPicPr>
          <p:nvPr/>
        </p:nvPicPr>
        <p:blipFill>
          <a:blip r:embed="rId11"/>
          <a:stretch>
            <a:fillRect/>
          </a:stretch>
        </p:blipFill>
        <p:spPr>
          <a:xfrm>
            <a:off x="4865111" y="4832672"/>
            <a:ext cx="2088000" cy="1785428"/>
          </a:xfrm>
          <a:prstGeom prst="rect">
            <a:avLst/>
          </a:prstGeom>
        </p:spPr>
      </p:pic>
      <p:pic>
        <p:nvPicPr>
          <p:cNvPr id="10" name="图片 9">
            <a:extLst>
              <a:ext uri="{FF2B5EF4-FFF2-40B4-BE49-F238E27FC236}">
                <a16:creationId xmlns:a16="http://schemas.microsoft.com/office/drawing/2014/main" id="{94AB266D-573B-A7C6-D413-5B16E07C8A2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88098" y="1134985"/>
            <a:ext cx="2054002" cy="1539936"/>
          </a:xfrm>
          <a:prstGeom prst="rect">
            <a:avLst/>
          </a:prstGeom>
          <a:noFill/>
          <a:ln>
            <a:noFill/>
          </a:ln>
        </p:spPr>
      </p:pic>
      <p:pic>
        <p:nvPicPr>
          <p:cNvPr id="11" name="图片 10">
            <a:extLst>
              <a:ext uri="{FF2B5EF4-FFF2-40B4-BE49-F238E27FC236}">
                <a16:creationId xmlns:a16="http://schemas.microsoft.com/office/drawing/2014/main" id="{7ACD00AE-C5C2-4445-96CF-B7740CD5B99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87127" y="1134985"/>
            <a:ext cx="1479370" cy="768895"/>
          </a:xfrm>
          <a:prstGeom prst="rect">
            <a:avLst/>
          </a:prstGeom>
          <a:noFill/>
          <a:ln>
            <a:noFill/>
          </a:ln>
        </p:spPr>
      </p:pic>
      <p:pic>
        <p:nvPicPr>
          <p:cNvPr id="12" name="图片 11">
            <a:extLst>
              <a:ext uri="{FF2B5EF4-FFF2-40B4-BE49-F238E27FC236}">
                <a16:creationId xmlns:a16="http://schemas.microsoft.com/office/drawing/2014/main" id="{988660DA-2948-544D-6B1E-37283E17F0B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487127" y="1929373"/>
            <a:ext cx="1470127" cy="763786"/>
          </a:xfrm>
          <a:prstGeom prst="rect">
            <a:avLst/>
          </a:prstGeom>
          <a:noFill/>
          <a:ln>
            <a:noFill/>
          </a:ln>
        </p:spPr>
      </p:pic>
      <p:pic>
        <p:nvPicPr>
          <p:cNvPr id="14" name="图片 13">
            <a:extLst>
              <a:ext uri="{FF2B5EF4-FFF2-40B4-BE49-F238E27FC236}">
                <a16:creationId xmlns:a16="http://schemas.microsoft.com/office/drawing/2014/main" id="{6040F553-073F-254A-B0AD-3D712898EE2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75240" y="2776755"/>
            <a:ext cx="2054003" cy="1539936"/>
          </a:xfrm>
          <a:prstGeom prst="rect">
            <a:avLst/>
          </a:prstGeom>
          <a:noFill/>
          <a:ln>
            <a:noFill/>
          </a:ln>
        </p:spPr>
      </p:pic>
      <p:pic>
        <p:nvPicPr>
          <p:cNvPr id="15" name="图片 14">
            <a:extLst>
              <a:ext uri="{FF2B5EF4-FFF2-40B4-BE49-F238E27FC236}">
                <a16:creationId xmlns:a16="http://schemas.microsoft.com/office/drawing/2014/main" id="{8C3A278B-3E44-9A07-EECC-9E7CF3038324}"/>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485082" y="2786917"/>
            <a:ext cx="1470127" cy="763177"/>
          </a:xfrm>
          <a:prstGeom prst="rect">
            <a:avLst/>
          </a:prstGeom>
          <a:noFill/>
          <a:ln>
            <a:noFill/>
          </a:ln>
        </p:spPr>
      </p:pic>
      <p:pic>
        <p:nvPicPr>
          <p:cNvPr id="16" name="图片 15">
            <a:extLst>
              <a:ext uri="{FF2B5EF4-FFF2-40B4-BE49-F238E27FC236}">
                <a16:creationId xmlns:a16="http://schemas.microsoft.com/office/drawing/2014/main" id="{36020EA4-BC9B-3C87-01E7-5986BCF1F338}"/>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491748" y="3556424"/>
            <a:ext cx="1470127" cy="764701"/>
          </a:xfrm>
          <a:prstGeom prst="rect">
            <a:avLst/>
          </a:prstGeom>
          <a:noFill/>
          <a:ln>
            <a:noFill/>
          </a:ln>
        </p:spPr>
      </p:pic>
      <p:pic>
        <p:nvPicPr>
          <p:cNvPr id="17" name="图片 16">
            <a:extLst>
              <a:ext uri="{FF2B5EF4-FFF2-40B4-BE49-F238E27FC236}">
                <a16:creationId xmlns:a16="http://schemas.microsoft.com/office/drawing/2014/main" id="{08099E76-724E-73D2-54E0-E2D2DEAEC9C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61821" y="4476766"/>
            <a:ext cx="2054002" cy="1539935"/>
          </a:xfrm>
          <a:prstGeom prst="rect">
            <a:avLst/>
          </a:prstGeom>
          <a:noFill/>
          <a:ln>
            <a:noFill/>
          </a:ln>
        </p:spPr>
      </p:pic>
      <p:pic>
        <p:nvPicPr>
          <p:cNvPr id="18" name="图片 17">
            <a:extLst>
              <a:ext uri="{FF2B5EF4-FFF2-40B4-BE49-F238E27FC236}">
                <a16:creationId xmlns:a16="http://schemas.microsoft.com/office/drawing/2014/main" id="{3F6364F9-9B0E-2E27-6685-51CD883A7B80}"/>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462971" y="5265257"/>
            <a:ext cx="1472474" cy="764701"/>
          </a:xfrm>
          <a:prstGeom prst="rect">
            <a:avLst/>
          </a:prstGeom>
          <a:noFill/>
          <a:ln>
            <a:noFill/>
          </a:ln>
        </p:spPr>
      </p:pic>
      <p:pic>
        <p:nvPicPr>
          <p:cNvPr id="19" name="图片 18">
            <a:extLst>
              <a:ext uri="{FF2B5EF4-FFF2-40B4-BE49-F238E27FC236}">
                <a16:creationId xmlns:a16="http://schemas.microsoft.com/office/drawing/2014/main" id="{F9AEC006-529E-D166-7303-F30542B69F7B}"/>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446635" y="4475978"/>
            <a:ext cx="1472475" cy="763788"/>
          </a:xfrm>
          <a:prstGeom prst="rect">
            <a:avLst/>
          </a:prstGeom>
          <a:noFill/>
          <a:ln>
            <a:noFill/>
          </a:ln>
        </p:spPr>
      </p:pic>
      <p:sp>
        <p:nvSpPr>
          <p:cNvPr id="22" name="文本框 21">
            <a:extLst>
              <a:ext uri="{FF2B5EF4-FFF2-40B4-BE49-F238E27FC236}">
                <a16:creationId xmlns:a16="http://schemas.microsoft.com/office/drawing/2014/main" id="{0B8CC0C2-738E-E383-C5F0-8A0A2C21E261}"/>
              </a:ext>
            </a:extLst>
          </p:cNvPr>
          <p:cNvSpPr txBox="1"/>
          <p:nvPr/>
        </p:nvSpPr>
        <p:spPr>
          <a:xfrm>
            <a:off x="804462" y="6099510"/>
            <a:ext cx="3374571" cy="379335"/>
          </a:xfrm>
          <a:prstGeom prst="rect">
            <a:avLst/>
          </a:prstGeom>
          <a:noFill/>
        </p:spPr>
        <p:txBody>
          <a:bodyPr wrap="square">
            <a:spAutoFit/>
          </a:bodyPr>
          <a:lstStyle/>
          <a:p>
            <a:r>
              <a:rPr lang="zh-CN" altLang="en-US" sz="1865" b="1" dirty="0">
                <a:latin typeface="楷体" panose="02010609060101010101" charset="-122"/>
                <a:ea typeface="楷体" panose="02010609060101010101" charset="-122"/>
              </a:rPr>
              <a:t>金属基体表面微观表征</a:t>
            </a:r>
          </a:p>
        </p:txBody>
      </p:sp>
      <p:pic>
        <p:nvPicPr>
          <p:cNvPr id="23" name="图片 22">
            <a:extLst>
              <a:ext uri="{FF2B5EF4-FFF2-40B4-BE49-F238E27FC236}">
                <a16:creationId xmlns:a16="http://schemas.microsoft.com/office/drawing/2014/main" id="{F37453CF-1DAD-A80A-CB00-051C2AE4F701}"/>
              </a:ext>
            </a:extLst>
          </p:cNvPr>
          <p:cNvPicPr>
            <a:picLocks noChangeAspect="1"/>
          </p:cNvPicPr>
          <p:nvPr/>
        </p:nvPicPr>
        <p:blipFill>
          <a:blip r:embed="rId21"/>
          <a:stretch>
            <a:fillRect/>
          </a:stretch>
        </p:blipFill>
        <p:spPr>
          <a:xfrm>
            <a:off x="7204891" y="2947054"/>
            <a:ext cx="4464593" cy="3097059"/>
          </a:xfrm>
          <a:prstGeom prst="rect">
            <a:avLst/>
          </a:prstGeom>
        </p:spPr>
      </p:pic>
      <p:sp>
        <p:nvSpPr>
          <p:cNvPr id="24" name="文本框 23">
            <a:extLst>
              <a:ext uri="{FF2B5EF4-FFF2-40B4-BE49-F238E27FC236}">
                <a16:creationId xmlns:a16="http://schemas.microsoft.com/office/drawing/2014/main" id="{355D5DB4-4F7B-838B-CFAC-95FDFF823FC7}"/>
              </a:ext>
            </a:extLst>
          </p:cNvPr>
          <p:cNvSpPr txBox="1"/>
          <p:nvPr/>
        </p:nvSpPr>
        <p:spPr>
          <a:xfrm>
            <a:off x="8469265" y="6171137"/>
            <a:ext cx="2762978" cy="307777"/>
          </a:xfrm>
          <a:prstGeom prst="rect">
            <a:avLst/>
          </a:prstGeom>
          <a:noFill/>
        </p:spPr>
        <p:txBody>
          <a:bodyPr wrap="square">
            <a:spAutoFit/>
          </a:bodyPr>
          <a:lstStyle/>
          <a:p>
            <a:r>
              <a:rPr lang="zh-CN" altLang="zh-CN" sz="1400" b="1" dirty="0">
                <a:latin typeface="Times New Roman" panose="02020603050405020304" pitchFamily="18" charset="0"/>
                <a:ea typeface="宋体" panose="02010600030101010101" pitchFamily="2" charset="-122"/>
              </a:rPr>
              <a:t>酸性气体腐蚀后的金属表面图</a:t>
            </a:r>
            <a:endParaRPr lang="zh-CN" altLang="en-US" sz="1400" b="1" dirty="0">
              <a:latin typeface="Times New Roman" panose="02020603050405020304" pitchFamily="18" charset="0"/>
              <a:ea typeface="宋体" panose="02010600030101010101" pitchFamily="2" charset="-122"/>
            </a:endParaRPr>
          </a:p>
        </p:txBody>
      </p:sp>
      <p:sp>
        <p:nvSpPr>
          <p:cNvPr id="25" name="文本框 24">
            <a:extLst>
              <a:ext uri="{FF2B5EF4-FFF2-40B4-BE49-F238E27FC236}">
                <a16:creationId xmlns:a16="http://schemas.microsoft.com/office/drawing/2014/main" id="{2CD06769-700D-4E1E-0D72-CA87741C9B7F}"/>
              </a:ext>
            </a:extLst>
          </p:cNvPr>
          <p:cNvSpPr txBox="1"/>
          <p:nvPr/>
        </p:nvSpPr>
        <p:spPr>
          <a:xfrm>
            <a:off x="4232657" y="3929440"/>
            <a:ext cx="404886" cy="2101344"/>
          </a:xfrm>
          <a:prstGeom prst="rect">
            <a:avLst/>
          </a:prstGeom>
          <a:noFill/>
        </p:spPr>
        <p:txBody>
          <a:bodyPr wrap="square">
            <a:spAutoFit/>
          </a:bodyPr>
          <a:lstStyle/>
          <a:p>
            <a:r>
              <a:rPr lang="zh-CN" altLang="zh-CN" sz="1865" b="1" dirty="0">
                <a:latin typeface="楷体" panose="02010609060101010101" charset="-122"/>
                <a:ea typeface="楷体" panose="02010609060101010101" charset="-122"/>
              </a:rPr>
              <a:t>腐蚀动力学曲线</a:t>
            </a:r>
            <a:endParaRPr lang="zh-CN" altLang="en-US" sz="1865" b="1" dirty="0">
              <a:latin typeface="楷体" panose="02010609060101010101" charset="-122"/>
              <a:ea typeface="楷体" panose="02010609060101010101" charset="-122"/>
            </a:endParaRPr>
          </a:p>
        </p:txBody>
      </p:sp>
      <p:sp>
        <p:nvSpPr>
          <p:cNvPr id="26" name="矩形 25">
            <a:extLst>
              <a:ext uri="{FF2B5EF4-FFF2-40B4-BE49-F238E27FC236}">
                <a16:creationId xmlns:a16="http://schemas.microsoft.com/office/drawing/2014/main" id="{D9045051-055D-A183-B5BA-5A0B7F4D34C7}"/>
              </a:ext>
            </a:extLst>
          </p:cNvPr>
          <p:cNvSpPr/>
          <p:nvPr/>
        </p:nvSpPr>
        <p:spPr>
          <a:xfrm>
            <a:off x="4279651" y="1055630"/>
            <a:ext cx="7618018" cy="1764400"/>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46">
            <a:extLst>
              <a:ext uri="{FF2B5EF4-FFF2-40B4-BE49-F238E27FC236}">
                <a16:creationId xmlns:a16="http://schemas.microsoft.com/office/drawing/2014/main" id="{BFFDA48D-9728-374B-6838-98B0E5892908}"/>
              </a:ext>
            </a:extLst>
          </p:cNvPr>
          <p:cNvSpPr>
            <a:spLocks noChangeArrowheads="1"/>
          </p:cNvSpPr>
          <p:nvPr>
            <p:custDataLst>
              <p:tags r:id="rId1"/>
            </p:custDataLst>
          </p:nvPr>
        </p:nvSpPr>
        <p:spPr bwMode="auto">
          <a:xfrm>
            <a:off x="634917" y="237123"/>
            <a:ext cx="10213687"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buNone/>
            </a:pPr>
            <a:r>
              <a:rPr lang="en-US" altLang="zh-CN" sz="2800" b="1" dirty="0">
                <a:solidFill>
                  <a:srgbClr val="0070C0"/>
                </a:solidFill>
                <a:latin typeface="Times New Roman" panose="02020603050405020304" pitchFamily="18" charset="0"/>
                <a:cs typeface="Times New Roman" panose="02020603050405020304" pitchFamily="18" charset="0"/>
                <a:sym typeface="+mn-ea"/>
              </a:rPr>
              <a:t>3 </a:t>
            </a:r>
            <a:r>
              <a:rPr lang="zh-CN" altLang="en-US" sz="2800" b="1" dirty="0">
                <a:solidFill>
                  <a:srgbClr val="0070C0"/>
                </a:solidFill>
                <a:latin typeface="Times New Roman" panose="02020603050405020304" pitchFamily="18" charset="0"/>
                <a:cs typeface="Times New Roman" panose="02020603050405020304" pitchFamily="18" charset="0"/>
                <a:sym typeface="+mn-ea"/>
              </a:rPr>
              <a:t>研究内容</a:t>
            </a:r>
            <a:r>
              <a:rPr lang="en-US" altLang="zh-CN" sz="2800" b="1" dirty="0">
                <a:solidFill>
                  <a:srgbClr val="0070C0"/>
                </a:solidFill>
                <a:latin typeface="Times New Roman" panose="02020603050405020304" pitchFamily="18" charset="0"/>
                <a:cs typeface="Times New Roman" panose="02020603050405020304" pitchFamily="18" charset="0"/>
                <a:sym typeface="+mn-ea"/>
              </a:rPr>
              <a:t>1</a:t>
            </a:r>
            <a:r>
              <a:rPr lang="zh-CN" altLang="en-US" sz="2800" b="1" dirty="0">
                <a:solidFill>
                  <a:srgbClr val="0070C0"/>
                </a:solidFill>
                <a:latin typeface="Times New Roman" panose="02020603050405020304" pitchFamily="18" charset="0"/>
                <a:cs typeface="Times New Roman" panose="02020603050405020304" pitchFamily="18" charset="0"/>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烟气中</a:t>
            </a:r>
            <a:r>
              <a:rPr lang="en-US" altLang="zh-CN" sz="2800" b="1" dirty="0">
                <a:solidFill>
                  <a:srgbClr val="0070C0"/>
                </a:solidFill>
                <a:latin typeface="黑体" panose="02010609060101010101" charset="-122"/>
                <a:ea typeface="黑体" panose="02010609060101010101" charset="-122"/>
                <a:cs typeface="黑体" panose="02010609060101010101" charset="-122"/>
                <a:sym typeface="+mn-ea"/>
              </a:rPr>
              <a:t>HCl/SO₂</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协同</a:t>
            </a:r>
            <a:r>
              <a:rPr lang="en-US" altLang="zh-CN" sz="2800" b="1" dirty="0">
                <a:solidFill>
                  <a:srgbClr val="0070C0"/>
                </a:solidFill>
                <a:latin typeface="黑体" panose="02010609060101010101" charset="-122"/>
                <a:ea typeface="黑体" panose="02010609060101010101" charset="-122"/>
                <a:cs typeface="黑体" panose="02010609060101010101" charset="-122"/>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竞争腐蚀行为与机理研究 </a:t>
            </a:r>
          </a:p>
        </p:txBody>
      </p:sp>
      <p:sp>
        <p:nvSpPr>
          <p:cNvPr id="28" name="文本框 27">
            <a:extLst>
              <a:ext uri="{FF2B5EF4-FFF2-40B4-BE49-F238E27FC236}">
                <a16:creationId xmlns:a16="http://schemas.microsoft.com/office/drawing/2014/main" id="{C1100311-296A-793A-31DC-65B3443DE66F}"/>
              </a:ext>
            </a:extLst>
          </p:cNvPr>
          <p:cNvSpPr txBox="1"/>
          <p:nvPr/>
        </p:nvSpPr>
        <p:spPr>
          <a:xfrm>
            <a:off x="4308795" y="1015365"/>
            <a:ext cx="7559730" cy="1705210"/>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lang="zh-CN" altLang="zh-CN" b="1" dirty="0">
                <a:latin typeface="Times New Roman" panose="02020603050405020304" pitchFamily="18" charset="0"/>
              </a:rPr>
              <a:t>在</a:t>
            </a:r>
            <a:r>
              <a:rPr lang="en-US" altLang="zh-CN" b="1" dirty="0">
                <a:latin typeface="Times New Roman" panose="02020603050405020304" pitchFamily="18" charset="0"/>
              </a:rPr>
              <a:t>570°C</a:t>
            </a:r>
            <a:r>
              <a:rPr lang="zh-CN" altLang="zh-CN" b="1" dirty="0">
                <a:latin typeface="Times New Roman" panose="02020603050405020304" pitchFamily="18" charset="0"/>
              </a:rPr>
              <a:t>干基环境中，腐蚀速率排序为</a:t>
            </a:r>
            <a:r>
              <a:rPr lang="en-US" altLang="zh-CN" b="1" dirty="0">
                <a:latin typeface="Times New Roman" panose="02020603050405020304" pitchFamily="18" charset="0"/>
              </a:rPr>
              <a:t> </a:t>
            </a:r>
            <a:r>
              <a:rPr lang="en-US" altLang="zh-CN" b="1" dirty="0">
                <a:solidFill>
                  <a:srgbClr val="C00000"/>
                </a:solidFill>
                <a:latin typeface="Times New Roman" panose="02020603050405020304" pitchFamily="18" charset="0"/>
              </a:rPr>
              <a:t>HCl &gt; </a:t>
            </a:r>
            <a:r>
              <a:rPr lang="en-US" altLang="zh-CN" b="1" dirty="0" err="1">
                <a:solidFill>
                  <a:srgbClr val="C00000"/>
                </a:solidFill>
                <a:latin typeface="Times New Roman" panose="02020603050405020304" pitchFamily="18" charset="0"/>
              </a:rPr>
              <a:t>HCl+SO</a:t>
            </a:r>
            <a:r>
              <a:rPr lang="en-US" altLang="zh-CN" b="1" dirty="0">
                <a:solidFill>
                  <a:srgbClr val="C00000"/>
                </a:solidFill>
                <a:latin typeface="Times New Roman" panose="02020603050405020304" pitchFamily="18" charset="0"/>
              </a:rPr>
              <a:t>₂ &gt; SO₂</a:t>
            </a:r>
            <a:r>
              <a:rPr lang="zh-CN" altLang="zh-CN" b="1" dirty="0">
                <a:solidFill>
                  <a:srgbClr val="C00000"/>
                </a:solidFill>
                <a:latin typeface="Times New Roman" panose="02020603050405020304" pitchFamily="18" charset="0"/>
              </a:rPr>
              <a:t>。</a:t>
            </a:r>
            <a:r>
              <a:rPr lang="en-US" altLang="zh-CN" b="1" dirty="0">
                <a:latin typeface="Times New Roman" panose="02020603050405020304" pitchFamily="18" charset="0"/>
              </a:rPr>
              <a:t>HCl</a:t>
            </a:r>
            <a:r>
              <a:rPr lang="zh-CN" altLang="zh-CN" b="1" dirty="0">
                <a:latin typeface="Times New Roman" panose="02020603050405020304" pitchFamily="18" charset="0"/>
              </a:rPr>
              <a:t>主导“活性氧化”：</a:t>
            </a:r>
            <a:r>
              <a:rPr lang="en-US" altLang="zh-CN" b="1" dirty="0">
                <a:latin typeface="Times New Roman" panose="02020603050405020304" pitchFamily="18" charset="0"/>
              </a:rPr>
              <a:t>500 ppm HCl</a:t>
            </a:r>
            <a:r>
              <a:rPr lang="zh-CN" altLang="zh-CN" b="1" dirty="0">
                <a:latin typeface="Times New Roman" panose="02020603050405020304" pitchFamily="18" charset="0"/>
              </a:rPr>
              <a:t>导致腐蚀速率飙升至</a:t>
            </a:r>
            <a:r>
              <a:rPr lang="en-US" altLang="zh-CN" b="1" dirty="0">
                <a:latin typeface="Times New Roman" panose="02020603050405020304" pitchFamily="18" charset="0"/>
              </a:rPr>
              <a:t>-</a:t>
            </a:r>
            <a:r>
              <a:rPr lang="en-US" altLang="zh-CN" b="1" dirty="0">
                <a:solidFill>
                  <a:srgbClr val="C00000"/>
                </a:solidFill>
                <a:latin typeface="Times New Roman" panose="02020603050405020304" pitchFamily="18" charset="0"/>
              </a:rPr>
              <a:t>15 mm/a</a:t>
            </a:r>
            <a:r>
              <a:rPr lang="zh-CN" altLang="zh-CN" b="1" dirty="0">
                <a:solidFill>
                  <a:srgbClr val="C00000"/>
                </a:solidFill>
                <a:latin typeface="Times New Roman" panose="02020603050405020304" pitchFamily="18" charset="0"/>
              </a:rPr>
              <a:t>（是基础烟气的</a:t>
            </a:r>
            <a:r>
              <a:rPr lang="en-US" altLang="zh-CN" b="1" dirty="0">
                <a:solidFill>
                  <a:srgbClr val="C00000"/>
                </a:solidFill>
                <a:latin typeface="Times New Roman" panose="02020603050405020304" pitchFamily="18" charset="0"/>
              </a:rPr>
              <a:t>6</a:t>
            </a:r>
            <a:r>
              <a:rPr lang="zh-CN" altLang="zh-CN" b="1" dirty="0">
                <a:solidFill>
                  <a:srgbClr val="C00000"/>
                </a:solidFill>
                <a:latin typeface="Times New Roman" panose="02020603050405020304" pitchFamily="18" charset="0"/>
              </a:rPr>
              <a:t>倍）</a:t>
            </a:r>
            <a:r>
              <a:rPr lang="zh-CN" altLang="zh-CN" b="1" dirty="0">
                <a:latin typeface="Times New Roman" panose="02020603050405020304" pitchFamily="18" charset="0"/>
              </a:rPr>
              <a:t>。机理在于</a:t>
            </a:r>
            <a:r>
              <a:rPr lang="en-US" altLang="zh-CN" b="1" dirty="0">
                <a:latin typeface="Times New Roman" panose="02020603050405020304" pitchFamily="18" charset="0"/>
              </a:rPr>
              <a:t>HCl</a:t>
            </a:r>
            <a:r>
              <a:rPr lang="zh-CN" altLang="zh-CN" b="1" dirty="0">
                <a:latin typeface="Times New Roman" panose="02020603050405020304" pitchFamily="18" charset="0"/>
              </a:rPr>
              <a:t>破坏</a:t>
            </a:r>
            <a:r>
              <a:rPr lang="en-US" altLang="zh-CN" b="1" dirty="0" err="1">
                <a:latin typeface="Times New Roman" panose="02020603050405020304" pitchFamily="18" charset="0"/>
              </a:rPr>
              <a:t>Cr₂O</a:t>
            </a:r>
            <a:r>
              <a:rPr lang="en-US" altLang="zh-CN" b="1" dirty="0">
                <a:latin typeface="Times New Roman" panose="02020603050405020304" pitchFamily="18" charset="0"/>
              </a:rPr>
              <a:t>₃</a:t>
            </a:r>
            <a:r>
              <a:rPr lang="zh-CN" altLang="zh-CN" b="1" dirty="0">
                <a:latin typeface="Times New Roman" panose="02020603050405020304" pitchFamily="18" charset="0"/>
              </a:rPr>
              <a:t>保护膜，生成挥发性</a:t>
            </a:r>
            <a:r>
              <a:rPr lang="en-US" altLang="zh-CN" b="1" dirty="0">
                <a:latin typeface="Times New Roman" panose="02020603050405020304" pitchFamily="18" charset="0"/>
              </a:rPr>
              <a:t>CrCl₃</a:t>
            </a:r>
            <a:r>
              <a:rPr lang="zh-CN" altLang="zh-CN" b="1" dirty="0">
                <a:latin typeface="Times New Roman" panose="02020603050405020304" pitchFamily="18" charset="0"/>
              </a:rPr>
              <a:t>，</a:t>
            </a:r>
            <a:r>
              <a:rPr lang="zh-CN" altLang="zh-CN" b="1" dirty="0">
                <a:solidFill>
                  <a:srgbClr val="C00000"/>
                </a:solidFill>
                <a:latin typeface="Times New Roman" panose="02020603050405020304" pitchFamily="18" charset="0"/>
              </a:rPr>
              <a:t>引发</a:t>
            </a:r>
            <a:r>
              <a:rPr lang="en-US" altLang="zh-CN" b="1" dirty="0">
                <a:solidFill>
                  <a:srgbClr val="C00000"/>
                </a:solidFill>
                <a:latin typeface="Times New Roman" panose="02020603050405020304" pitchFamily="18" charset="0"/>
              </a:rPr>
              <a:t>Cl</a:t>
            </a:r>
            <a:r>
              <a:rPr lang="zh-CN" altLang="zh-CN" b="1" dirty="0">
                <a:solidFill>
                  <a:srgbClr val="C00000"/>
                </a:solidFill>
                <a:latin typeface="Times New Roman" panose="02020603050405020304" pitchFamily="18" charset="0"/>
              </a:rPr>
              <a:t>的自催化循环，导致材料快速失重</a:t>
            </a:r>
            <a:r>
              <a:rPr lang="zh-CN" altLang="zh-CN" b="1" dirty="0">
                <a:latin typeface="Times New Roman" panose="02020603050405020304" pitchFamily="18" charset="0"/>
              </a:rPr>
              <a:t>。</a:t>
            </a:r>
            <a:endParaRPr lang="zh-CN" altLang="en-US" b="1" dirty="0">
              <a:latin typeface="Times New Roman" panose="02020603050405020304" pitchFamily="18" charset="0"/>
            </a:endParaRPr>
          </a:p>
        </p:txBody>
      </p:sp>
      <p:sp>
        <p:nvSpPr>
          <p:cNvPr id="29" name="矩形 28">
            <a:extLst>
              <a:ext uri="{FF2B5EF4-FFF2-40B4-BE49-F238E27FC236}">
                <a16:creationId xmlns:a16="http://schemas.microsoft.com/office/drawing/2014/main" id="{42243D8C-4AC1-62CD-211D-1F7210742043}"/>
              </a:ext>
            </a:extLst>
          </p:cNvPr>
          <p:cNvSpPr/>
          <p:nvPr/>
        </p:nvSpPr>
        <p:spPr>
          <a:xfrm>
            <a:off x="299358" y="966800"/>
            <a:ext cx="3799114" cy="5564629"/>
          </a:xfrm>
          <a:prstGeom prst="rect">
            <a:avLst/>
          </a:prstGeom>
          <a:noFill/>
          <a:ln w="127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639271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FA16F-947D-4D1E-8BF4-64D9641C4E97}"/>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7BCAF1B-8F8A-311E-40F0-7D813F1D2E55}"/>
              </a:ext>
            </a:extLst>
          </p:cNvPr>
          <p:cNvSpPr/>
          <p:nvPr/>
        </p:nvSpPr>
        <p:spPr>
          <a:xfrm>
            <a:off x="678180" y="665987"/>
            <a:ext cx="216408" cy="24993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C9388DC3-FDAD-AB7F-2A98-56FFFC504E9E}"/>
              </a:ext>
            </a:extLst>
          </p:cNvPr>
          <p:cNvSpPr/>
          <p:nvPr/>
        </p:nvSpPr>
        <p:spPr>
          <a:xfrm>
            <a:off x="673100" y="655066"/>
            <a:ext cx="233768" cy="27117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AFA36847-8251-6D33-2228-D1CF5DEF3AA9}"/>
              </a:ext>
            </a:extLst>
          </p:cNvPr>
          <p:cNvSpPr/>
          <p:nvPr/>
        </p:nvSpPr>
        <p:spPr>
          <a:xfrm>
            <a:off x="96011" y="403859"/>
            <a:ext cx="542544" cy="23926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459D16CB-E61B-1710-B1D1-EA312088D915}"/>
              </a:ext>
            </a:extLst>
          </p:cNvPr>
          <p:cNvSpPr/>
          <p:nvPr/>
        </p:nvSpPr>
        <p:spPr>
          <a:xfrm>
            <a:off x="0" y="399148"/>
            <a:ext cx="646950" cy="81547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7A0026C3-1E0D-4326-10B7-408A7E676364}"/>
              </a:ext>
            </a:extLst>
          </p:cNvPr>
          <p:cNvPicPr>
            <a:picLocks noChangeAspect="1"/>
          </p:cNvPicPr>
          <p:nvPr/>
        </p:nvPicPr>
        <p:blipFill>
          <a:blip r:embed="rId8"/>
          <a:stretch>
            <a:fillRect/>
          </a:stretch>
        </p:blipFill>
        <p:spPr>
          <a:xfrm>
            <a:off x="11146970" y="-3174"/>
            <a:ext cx="1045029" cy="969974"/>
          </a:xfrm>
          <a:prstGeom prst="rect">
            <a:avLst/>
          </a:prstGeom>
        </p:spPr>
      </p:pic>
      <p:pic>
        <p:nvPicPr>
          <p:cNvPr id="8" name="图片 7">
            <a:extLst>
              <a:ext uri="{FF2B5EF4-FFF2-40B4-BE49-F238E27FC236}">
                <a16:creationId xmlns:a16="http://schemas.microsoft.com/office/drawing/2014/main" id="{3880DA59-92FF-6A45-D56D-54188F478587}"/>
              </a:ext>
            </a:extLst>
          </p:cNvPr>
          <p:cNvPicPr>
            <a:picLocks noChangeAspect="1"/>
          </p:cNvPicPr>
          <p:nvPr/>
        </p:nvPicPr>
        <p:blipFill>
          <a:blip r:embed="rId9"/>
          <a:stretch>
            <a:fillRect/>
          </a:stretch>
        </p:blipFill>
        <p:spPr>
          <a:xfrm>
            <a:off x="906868" y="717123"/>
            <a:ext cx="9856671" cy="144526"/>
          </a:xfrm>
          <a:prstGeom prst="rect">
            <a:avLst/>
          </a:prstGeom>
        </p:spPr>
      </p:pic>
      <p:pic>
        <p:nvPicPr>
          <p:cNvPr id="7" name="图片 6">
            <a:extLst>
              <a:ext uri="{FF2B5EF4-FFF2-40B4-BE49-F238E27FC236}">
                <a16:creationId xmlns:a16="http://schemas.microsoft.com/office/drawing/2014/main" id="{B798F364-B8E0-1DEA-D2BF-66788E7FE01E}"/>
              </a:ext>
            </a:extLst>
          </p:cNvPr>
          <p:cNvPicPr>
            <a:picLocks noChangeAspect="1"/>
          </p:cNvPicPr>
          <p:nvPr/>
        </p:nvPicPr>
        <p:blipFill>
          <a:blip r:embed="rId10"/>
          <a:stretch>
            <a:fillRect/>
          </a:stretch>
        </p:blipFill>
        <p:spPr>
          <a:xfrm>
            <a:off x="435823" y="2595763"/>
            <a:ext cx="3731050" cy="1581785"/>
          </a:xfrm>
          <a:prstGeom prst="rect">
            <a:avLst/>
          </a:prstGeom>
        </p:spPr>
      </p:pic>
      <p:pic>
        <p:nvPicPr>
          <p:cNvPr id="9" name="图片 8">
            <a:extLst>
              <a:ext uri="{FF2B5EF4-FFF2-40B4-BE49-F238E27FC236}">
                <a16:creationId xmlns:a16="http://schemas.microsoft.com/office/drawing/2014/main" id="{91A87355-4E5A-3530-925A-6FEB73EEF79C}"/>
              </a:ext>
            </a:extLst>
          </p:cNvPr>
          <p:cNvPicPr>
            <a:picLocks noChangeAspect="1"/>
          </p:cNvPicPr>
          <p:nvPr/>
        </p:nvPicPr>
        <p:blipFill>
          <a:blip r:embed="rId11"/>
          <a:stretch>
            <a:fillRect/>
          </a:stretch>
        </p:blipFill>
        <p:spPr>
          <a:xfrm>
            <a:off x="435823" y="1001702"/>
            <a:ext cx="3731050" cy="1581786"/>
          </a:xfrm>
          <a:prstGeom prst="rect">
            <a:avLst/>
          </a:prstGeom>
        </p:spPr>
      </p:pic>
      <p:pic>
        <p:nvPicPr>
          <p:cNvPr id="10" name="图片 9">
            <a:extLst>
              <a:ext uri="{FF2B5EF4-FFF2-40B4-BE49-F238E27FC236}">
                <a16:creationId xmlns:a16="http://schemas.microsoft.com/office/drawing/2014/main" id="{BE1056DA-BFA6-742A-AA06-6B39485B67CF}"/>
              </a:ext>
            </a:extLst>
          </p:cNvPr>
          <p:cNvPicPr>
            <a:picLocks noChangeAspect="1"/>
          </p:cNvPicPr>
          <p:nvPr/>
        </p:nvPicPr>
        <p:blipFill>
          <a:blip r:embed="rId12"/>
          <a:stretch>
            <a:fillRect/>
          </a:stretch>
        </p:blipFill>
        <p:spPr>
          <a:xfrm>
            <a:off x="435823" y="4189823"/>
            <a:ext cx="3736830" cy="2278882"/>
          </a:xfrm>
          <a:prstGeom prst="rect">
            <a:avLst/>
          </a:prstGeom>
        </p:spPr>
      </p:pic>
      <p:pic>
        <p:nvPicPr>
          <p:cNvPr id="11" name="图片 10" descr="图示&#10;&#10;AI 生成的内容可能不正确。">
            <a:extLst>
              <a:ext uri="{FF2B5EF4-FFF2-40B4-BE49-F238E27FC236}">
                <a16:creationId xmlns:a16="http://schemas.microsoft.com/office/drawing/2014/main" id="{6B85B759-E178-38CE-7130-98E4C0C5F371}"/>
              </a:ext>
            </a:extLst>
          </p:cNvPr>
          <p:cNvPicPr>
            <a:picLocks noChangeAspect="1"/>
          </p:cNvPicPr>
          <p:nvPr/>
        </p:nvPicPr>
        <p:blipFill>
          <a:blip r:embed="rId13"/>
          <a:srcRect t="9393" b="7685"/>
          <a:stretch>
            <a:fillRect/>
          </a:stretch>
        </p:blipFill>
        <p:spPr>
          <a:xfrm>
            <a:off x="7200616" y="4761853"/>
            <a:ext cx="4702856" cy="1953585"/>
          </a:xfrm>
          <a:prstGeom prst="rect">
            <a:avLst/>
          </a:prstGeom>
        </p:spPr>
      </p:pic>
      <p:sp>
        <p:nvSpPr>
          <p:cNvPr id="12" name="文本框 11">
            <a:extLst>
              <a:ext uri="{FF2B5EF4-FFF2-40B4-BE49-F238E27FC236}">
                <a16:creationId xmlns:a16="http://schemas.microsoft.com/office/drawing/2014/main" id="{B9404C19-B5DA-3A63-4A9A-CB78B8A2CB7A}"/>
              </a:ext>
            </a:extLst>
          </p:cNvPr>
          <p:cNvSpPr txBox="1"/>
          <p:nvPr/>
        </p:nvSpPr>
        <p:spPr>
          <a:xfrm>
            <a:off x="4533485" y="977885"/>
            <a:ext cx="7222692" cy="1711944"/>
          </a:xfrm>
          <a:prstGeom prst="rect">
            <a:avLst/>
          </a:prstGeom>
          <a:noFill/>
        </p:spPr>
        <p:txBody>
          <a:bodyPr wrap="square">
            <a:spAutoFit/>
          </a:bodyPr>
          <a:lstStyle/>
          <a:p>
            <a:pPr marL="285750" lvl="0" indent="-285750" defTabSz="457200">
              <a:lnSpc>
                <a:spcPct val="150000"/>
              </a:lnSpc>
              <a:buFont typeface="Wingdings" panose="05000000000000000000" pitchFamily="2" charset="2"/>
              <a:buChar char="u"/>
              <a:defRPr/>
            </a:pPr>
            <a:r>
              <a:rPr kumimoji="0" lang="en-US" altLang="zh-CN" b="1" i="0" u="none" strike="noStrike" kern="1200" cap="none" spc="0" normalizeH="0" baseline="0" noProof="0" dirty="0">
                <a:ln>
                  <a:noFill/>
                </a:ln>
                <a:solidFill>
                  <a:srgbClr val="C00000"/>
                </a:solidFill>
                <a:effectLst/>
                <a:uLnTx/>
                <a:uFillTx/>
                <a:latin typeface="Calibri"/>
                <a:ea typeface="等线" panose="02010600030101010101" pitchFamily="2" charset="-122"/>
                <a:cs typeface="+mn-cs"/>
              </a:rPr>
              <a:t>SO₂</a:t>
            </a:r>
            <a:r>
              <a:rPr kumimoji="0" lang="zh-CN" altLang="zh-CN" b="1" i="0" u="none" strike="noStrike" kern="1200" cap="none" spc="0" normalizeH="0" baseline="0" noProof="0" dirty="0">
                <a:ln>
                  <a:noFill/>
                </a:ln>
                <a:solidFill>
                  <a:srgbClr val="C00000"/>
                </a:solidFill>
                <a:effectLst/>
                <a:uLnTx/>
                <a:uFillTx/>
                <a:latin typeface="Calibri"/>
                <a:ea typeface="等线" panose="02010600030101010101" pitchFamily="2" charset="-122"/>
                <a:cs typeface="+mn-cs"/>
              </a:rPr>
              <a:t>的竞争吸附与抑制：</a:t>
            </a:r>
            <a:r>
              <a:rPr kumimoji="0" lang="en-US" altLang="zh-CN"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SO₂</a:t>
            </a:r>
            <a:r>
              <a:rPr kumimoji="0" lang="zh-CN" altLang="zh-CN"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腐蚀性相对较弱。在</a:t>
            </a:r>
            <a:r>
              <a:rPr kumimoji="0" lang="en-US" altLang="zh-CN" b="1" i="0" u="none" strike="noStrike" kern="1200" cap="none" spc="0" normalizeH="0" baseline="0" noProof="0" dirty="0" err="1">
                <a:ln>
                  <a:noFill/>
                </a:ln>
                <a:solidFill>
                  <a:prstClr val="black"/>
                </a:solidFill>
                <a:effectLst/>
                <a:uLnTx/>
                <a:uFillTx/>
                <a:latin typeface="Calibri"/>
                <a:ea typeface="等线" panose="02010600030101010101" pitchFamily="2" charset="-122"/>
                <a:cs typeface="+mn-cs"/>
              </a:rPr>
              <a:t>HCl+SO</a:t>
            </a:r>
            <a:r>
              <a:rPr kumimoji="0" lang="en-US" altLang="zh-CN"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₂</a:t>
            </a:r>
            <a:r>
              <a:rPr kumimoji="0" lang="zh-CN" altLang="zh-CN"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混合气氛中，腐蚀速率介于两者之间。热力学计算表明，</a:t>
            </a:r>
            <a:r>
              <a:rPr kumimoji="0" lang="en-US" altLang="zh-CN"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SO₂</a:t>
            </a:r>
            <a:r>
              <a:rPr kumimoji="0" lang="zh-CN" altLang="zh-CN"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生成硫化物所需的临界分压远低于</a:t>
            </a:r>
            <a:r>
              <a:rPr kumimoji="0" lang="en-US" altLang="zh-CN"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Cl₂</a:t>
            </a:r>
            <a:r>
              <a:rPr kumimoji="0" lang="zh-CN" altLang="zh-CN"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生成氯化物。</a:t>
            </a:r>
            <a:r>
              <a:rPr kumimoji="0" lang="en-US" altLang="zh-CN" b="1" i="0" u="none" strike="noStrike" kern="1200" cap="none" spc="0" normalizeH="0" baseline="0" noProof="0" dirty="0">
                <a:ln>
                  <a:noFill/>
                </a:ln>
                <a:solidFill>
                  <a:srgbClr val="C00000"/>
                </a:solidFill>
                <a:effectLst/>
                <a:uLnTx/>
                <a:uFillTx/>
                <a:latin typeface="Calibri"/>
                <a:ea typeface="等线" panose="02010600030101010101" pitchFamily="2" charset="-122"/>
                <a:cs typeface="+mn-cs"/>
              </a:rPr>
              <a:t>SO₂</a:t>
            </a:r>
            <a:r>
              <a:rPr kumimoji="0" lang="zh-CN" altLang="zh-CN" b="1" i="0" u="none" strike="noStrike" kern="1200" cap="none" spc="0" normalizeH="0" baseline="0" noProof="0" dirty="0">
                <a:ln>
                  <a:noFill/>
                </a:ln>
                <a:solidFill>
                  <a:srgbClr val="C00000"/>
                </a:solidFill>
                <a:effectLst/>
                <a:uLnTx/>
                <a:uFillTx/>
                <a:latin typeface="Calibri"/>
                <a:ea typeface="等线" panose="02010600030101010101" pitchFamily="2" charset="-122"/>
                <a:cs typeface="+mn-cs"/>
              </a:rPr>
              <a:t>优先吸附于金属表面活性位点</a:t>
            </a:r>
            <a:r>
              <a:rPr kumimoji="0" lang="zh-CN" altLang="zh-CN"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，对</a:t>
            </a:r>
            <a:r>
              <a:rPr kumimoji="0" lang="en-US" altLang="zh-CN"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HCl</a:t>
            </a:r>
            <a:r>
              <a:rPr kumimoji="0" lang="zh-CN" altLang="zh-CN"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的侵蚀路径形成物理阻隔，</a:t>
            </a:r>
            <a:r>
              <a:rPr kumimoji="0" lang="zh-CN" altLang="zh-CN" b="1" i="0" u="none" strike="noStrike" kern="1200" cap="none" spc="0" normalizeH="0" baseline="0" noProof="0" dirty="0">
                <a:ln>
                  <a:noFill/>
                </a:ln>
                <a:solidFill>
                  <a:srgbClr val="C00000"/>
                </a:solidFill>
                <a:effectLst/>
                <a:uLnTx/>
                <a:uFillTx/>
                <a:latin typeface="Calibri"/>
                <a:ea typeface="等线" panose="02010600030101010101" pitchFamily="2" charset="-122"/>
                <a:cs typeface="+mn-cs"/>
              </a:rPr>
              <a:t>表现为竞争性抑制效应。</a:t>
            </a:r>
          </a:p>
        </p:txBody>
      </p:sp>
      <p:pic>
        <p:nvPicPr>
          <p:cNvPr id="14" name="图片 13">
            <a:extLst>
              <a:ext uri="{FF2B5EF4-FFF2-40B4-BE49-F238E27FC236}">
                <a16:creationId xmlns:a16="http://schemas.microsoft.com/office/drawing/2014/main" id="{1B43DFF0-6EC3-D294-980A-34AE88054A8F}"/>
              </a:ext>
            </a:extLst>
          </p:cNvPr>
          <p:cNvPicPr>
            <a:picLocks noChangeAspect="1"/>
          </p:cNvPicPr>
          <p:nvPr/>
        </p:nvPicPr>
        <p:blipFill rotWithShape="1">
          <a:blip r:embed="rId14"/>
          <a:srcRect l="1293" r="10815"/>
          <a:stretch>
            <a:fillRect/>
          </a:stretch>
        </p:blipFill>
        <p:spPr bwMode="auto">
          <a:xfrm>
            <a:off x="7026485" y="2866574"/>
            <a:ext cx="2232000" cy="1736863"/>
          </a:xfrm>
          <a:prstGeom prst="rect">
            <a:avLst/>
          </a:prstGeom>
          <a:ln>
            <a:noFill/>
          </a:ln>
          <a:extLst>
            <a:ext uri="{53640926-AAD7-44D8-BBD7-CCE9431645EC}">
              <a14:shadowObscured xmlns:a14="http://schemas.microsoft.com/office/drawing/2010/main"/>
            </a:ext>
          </a:extLst>
        </p:spPr>
      </p:pic>
      <p:pic>
        <p:nvPicPr>
          <p:cNvPr id="15" name="图片 14" descr="图表, 图示&#10;&#10;AI 生成的内容可能不正确。">
            <a:extLst>
              <a:ext uri="{FF2B5EF4-FFF2-40B4-BE49-F238E27FC236}">
                <a16:creationId xmlns:a16="http://schemas.microsoft.com/office/drawing/2014/main" id="{F864C337-5F29-592F-DFE5-82B001673B98}"/>
              </a:ext>
            </a:extLst>
          </p:cNvPr>
          <p:cNvPicPr>
            <a:picLocks noChangeAspect="1"/>
          </p:cNvPicPr>
          <p:nvPr/>
        </p:nvPicPr>
        <p:blipFill rotWithShape="1">
          <a:blip r:embed="rId15"/>
          <a:srcRect l="777" r="10716"/>
          <a:stretch>
            <a:fillRect/>
          </a:stretch>
        </p:blipFill>
        <p:spPr bwMode="auto">
          <a:xfrm>
            <a:off x="4484914" y="2881707"/>
            <a:ext cx="2232000" cy="1724904"/>
          </a:xfrm>
          <a:prstGeom prst="rect">
            <a:avLst/>
          </a:prstGeom>
          <a:ln>
            <a:noFill/>
          </a:ln>
          <a:extLst>
            <a:ext uri="{53640926-AAD7-44D8-BBD7-CCE9431645EC}">
              <a14:shadowObscured xmlns:a14="http://schemas.microsoft.com/office/drawing/2010/main"/>
            </a:ext>
          </a:extLst>
        </p:spPr>
      </p:pic>
      <p:pic>
        <p:nvPicPr>
          <p:cNvPr id="16" name="图片 15" descr="图示&#10;&#10;AI 生成的内容可能不正确。">
            <a:extLst>
              <a:ext uri="{FF2B5EF4-FFF2-40B4-BE49-F238E27FC236}">
                <a16:creationId xmlns:a16="http://schemas.microsoft.com/office/drawing/2014/main" id="{E633F3A9-D9D4-4682-ADBC-7DB4B5CE0B51}"/>
              </a:ext>
            </a:extLst>
          </p:cNvPr>
          <p:cNvPicPr>
            <a:picLocks noChangeAspect="1"/>
          </p:cNvPicPr>
          <p:nvPr/>
        </p:nvPicPr>
        <p:blipFill rotWithShape="1">
          <a:blip r:embed="rId16"/>
          <a:srcRect r="10815"/>
          <a:stretch>
            <a:fillRect/>
          </a:stretch>
        </p:blipFill>
        <p:spPr bwMode="auto">
          <a:xfrm>
            <a:off x="4484914" y="4916821"/>
            <a:ext cx="2232000" cy="1711874"/>
          </a:xfrm>
          <a:prstGeom prst="rect">
            <a:avLst/>
          </a:prstGeom>
          <a:ln>
            <a:noFill/>
          </a:ln>
          <a:extLst>
            <a:ext uri="{53640926-AAD7-44D8-BBD7-CCE9431645EC}">
              <a14:shadowObscured xmlns:a14="http://schemas.microsoft.com/office/drawing/2010/main"/>
            </a:ext>
          </a:extLst>
        </p:spPr>
      </p:pic>
      <p:pic>
        <p:nvPicPr>
          <p:cNvPr id="17" name="图片 16" descr="图示&#10;&#10;AI 生成的内容可能不正确。">
            <a:extLst>
              <a:ext uri="{FF2B5EF4-FFF2-40B4-BE49-F238E27FC236}">
                <a16:creationId xmlns:a16="http://schemas.microsoft.com/office/drawing/2014/main" id="{0CC0370F-D3A1-4574-5CE3-8912024A32C5}"/>
              </a:ext>
            </a:extLst>
          </p:cNvPr>
          <p:cNvPicPr>
            <a:picLocks noChangeAspect="1"/>
          </p:cNvPicPr>
          <p:nvPr/>
        </p:nvPicPr>
        <p:blipFill rotWithShape="1">
          <a:blip r:embed="rId17"/>
          <a:srcRect r="10716"/>
          <a:stretch>
            <a:fillRect/>
          </a:stretch>
        </p:blipFill>
        <p:spPr bwMode="auto">
          <a:xfrm>
            <a:off x="9593388" y="2893808"/>
            <a:ext cx="2232000" cy="1709629"/>
          </a:xfrm>
          <a:prstGeom prst="rect">
            <a:avLst/>
          </a:prstGeom>
          <a:ln>
            <a:noFill/>
          </a:ln>
          <a:extLst>
            <a:ext uri="{53640926-AAD7-44D8-BBD7-CCE9431645EC}">
              <a14:shadowObscured xmlns:a14="http://schemas.microsoft.com/office/drawing/2010/main"/>
            </a:ext>
          </a:extLst>
        </p:spPr>
      </p:pic>
      <p:sp>
        <p:nvSpPr>
          <p:cNvPr id="18" name="矩形 17">
            <a:extLst>
              <a:ext uri="{FF2B5EF4-FFF2-40B4-BE49-F238E27FC236}">
                <a16:creationId xmlns:a16="http://schemas.microsoft.com/office/drawing/2014/main" id="{4C7281B9-698E-C1B9-3C28-97CB9E9D1D4C}"/>
              </a:ext>
            </a:extLst>
          </p:cNvPr>
          <p:cNvSpPr/>
          <p:nvPr/>
        </p:nvSpPr>
        <p:spPr>
          <a:xfrm>
            <a:off x="4484914" y="987579"/>
            <a:ext cx="7315143" cy="1680835"/>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8512AF89-7720-4AC9-C142-39484D098196}"/>
              </a:ext>
            </a:extLst>
          </p:cNvPr>
          <p:cNvSpPr txBox="1"/>
          <p:nvPr/>
        </p:nvSpPr>
        <p:spPr>
          <a:xfrm>
            <a:off x="894588" y="6525771"/>
            <a:ext cx="3374571" cy="379335"/>
          </a:xfrm>
          <a:prstGeom prst="rect">
            <a:avLst/>
          </a:prstGeom>
          <a:noFill/>
        </p:spPr>
        <p:txBody>
          <a:bodyPr wrap="square">
            <a:spAutoFit/>
          </a:bodyPr>
          <a:lstStyle/>
          <a:p>
            <a:r>
              <a:rPr lang="zh-CN" altLang="en-US" sz="1865" b="1" dirty="0">
                <a:latin typeface="楷体" panose="02010609060101010101" charset="-122"/>
                <a:ea typeface="楷体" panose="02010609060101010101" charset="-122"/>
              </a:rPr>
              <a:t>金属基体表面微观表征</a:t>
            </a:r>
          </a:p>
        </p:txBody>
      </p:sp>
      <p:sp>
        <p:nvSpPr>
          <p:cNvPr id="21" name="矩形 46">
            <a:extLst>
              <a:ext uri="{FF2B5EF4-FFF2-40B4-BE49-F238E27FC236}">
                <a16:creationId xmlns:a16="http://schemas.microsoft.com/office/drawing/2014/main" id="{7AFB15F9-9CCA-EDF1-2B01-5E24DD23F68F}"/>
              </a:ext>
            </a:extLst>
          </p:cNvPr>
          <p:cNvSpPr>
            <a:spLocks noChangeArrowheads="1"/>
          </p:cNvSpPr>
          <p:nvPr>
            <p:custDataLst>
              <p:tags r:id="rId1"/>
            </p:custDataLst>
          </p:nvPr>
        </p:nvSpPr>
        <p:spPr bwMode="auto">
          <a:xfrm>
            <a:off x="634917" y="237123"/>
            <a:ext cx="10213687"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buNone/>
            </a:pPr>
            <a:r>
              <a:rPr lang="en-US" altLang="zh-CN" sz="2800" b="1" dirty="0">
                <a:solidFill>
                  <a:srgbClr val="0070C0"/>
                </a:solidFill>
                <a:latin typeface="Times New Roman" panose="02020603050405020304" pitchFamily="18" charset="0"/>
                <a:cs typeface="Times New Roman" panose="02020603050405020304" pitchFamily="18" charset="0"/>
                <a:sym typeface="+mn-ea"/>
              </a:rPr>
              <a:t>3 </a:t>
            </a:r>
            <a:r>
              <a:rPr lang="zh-CN" altLang="en-US" sz="2800" b="1" dirty="0">
                <a:solidFill>
                  <a:srgbClr val="0070C0"/>
                </a:solidFill>
                <a:latin typeface="Times New Roman" panose="02020603050405020304" pitchFamily="18" charset="0"/>
                <a:cs typeface="Times New Roman" panose="02020603050405020304" pitchFamily="18" charset="0"/>
                <a:sym typeface="+mn-ea"/>
              </a:rPr>
              <a:t>研究内容</a:t>
            </a:r>
            <a:r>
              <a:rPr lang="en-US" altLang="zh-CN" sz="2800" b="1" dirty="0">
                <a:solidFill>
                  <a:srgbClr val="0070C0"/>
                </a:solidFill>
                <a:latin typeface="Times New Roman" panose="02020603050405020304" pitchFamily="18" charset="0"/>
                <a:cs typeface="Times New Roman" panose="02020603050405020304" pitchFamily="18" charset="0"/>
                <a:sym typeface="+mn-ea"/>
              </a:rPr>
              <a:t>1</a:t>
            </a:r>
            <a:r>
              <a:rPr lang="zh-CN" altLang="en-US" sz="2800" b="1" dirty="0">
                <a:solidFill>
                  <a:srgbClr val="0070C0"/>
                </a:solidFill>
                <a:latin typeface="Times New Roman" panose="02020603050405020304" pitchFamily="18" charset="0"/>
                <a:cs typeface="Times New Roman" panose="02020603050405020304" pitchFamily="18" charset="0"/>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烟气中</a:t>
            </a:r>
            <a:r>
              <a:rPr lang="en-US" altLang="zh-CN" sz="2800" b="1" dirty="0">
                <a:solidFill>
                  <a:srgbClr val="0070C0"/>
                </a:solidFill>
                <a:latin typeface="黑体" panose="02010609060101010101" charset="-122"/>
                <a:ea typeface="黑体" panose="02010609060101010101" charset="-122"/>
                <a:cs typeface="黑体" panose="02010609060101010101" charset="-122"/>
                <a:sym typeface="+mn-ea"/>
              </a:rPr>
              <a:t>HCl/SO₂</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协同</a:t>
            </a:r>
            <a:r>
              <a:rPr lang="en-US" altLang="zh-CN" sz="2800" b="1" dirty="0">
                <a:solidFill>
                  <a:srgbClr val="0070C0"/>
                </a:solidFill>
                <a:latin typeface="黑体" panose="02010609060101010101" charset="-122"/>
                <a:ea typeface="黑体" panose="02010609060101010101" charset="-122"/>
                <a:cs typeface="黑体" panose="02010609060101010101" charset="-122"/>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竞争腐蚀行为与机理研究 </a:t>
            </a:r>
          </a:p>
        </p:txBody>
      </p:sp>
      <p:cxnSp>
        <p:nvCxnSpPr>
          <p:cNvPr id="22" name="直接连接符 21">
            <a:extLst>
              <a:ext uri="{FF2B5EF4-FFF2-40B4-BE49-F238E27FC236}">
                <a16:creationId xmlns:a16="http://schemas.microsoft.com/office/drawing/2014/main" id="{1DFD1C95-7278-8F07-2B71-4E9508CDAEE8}"/>
              </a:ext>
            </a:extLst>
          </p:cNvPr>
          <p:cNvCxnSpPr>
            <a:cxnSpLocks/>
          </p:cNvCxnSpPr>
          <p:nvPr/>
        </p:nvCxnSpPr>
        <p:spPr>
          <a:xfrm flipV="1">
            <a:off x="4294560" y="958813"/>
            <a:ext cx="0" cy="5946293"/>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05430188-EA6A-FE43-6EC4-9F0763CB41A1}"/>
              </a:ext>
            </a:extLst>
          </p:cNvPr>
          <p:cNvSpPr txBox="1"/>
          <p:nvPr/>
        </p:nvSpPr>
        <p:spPr>
          <a:xfrm>
            <a:off x="6791229" y="4895595"/>
            <a:ext cx="585528" cy="1754326"/>
          </a:xfrm>
          <a:prstGeom prst="rect">
            <a:avLst/>
          </a:prstGeom>
          <a:noFill/>
        </p:spPr>
        <p:txBody>
          <a:bodyPr wrap="square">
            <a:spAutoFit/>
          </a:bodyPr>
          <a:lstStyle/>
          <a:p>
            <a:r>
              <a:rPr lang="zh-CN" altLang="en-US" sz="1800" b="1" dirty="0">
                <a:latin typeface="楷体" panose="02010609060101010101" charset="-122"/>
                <a:ea typeface="楷体" panose="02010609060101010101" charset="-122"/>
              </a:rPr>
              <a:t>竞争吸附机制</a:t>
            </a:r>
            <a:endParaRPr lang="zh-CN" altLang="en-US" dirty="0"/>
          </a:p>
        </p:txBody>
      </p:sp>
    </p:spTree>
    <p:extLst>
      <p:ext uri="{BB962C8B-B14F-4D97-AF65-F5344CB8AC3E}">
        <p14:creationId xmlns:p14="http://schemas.microsoft.com/office/powerpoint/2010/main" val="109940108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E3A2F-EA43-620B-EFD7-6C3FE936238B}"/>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EA9EE89-22FD-49E0-8631-37632D68BFAE}"/>
              </a:ext>
            </a:extLst>
          </p:cNvPr>
          <p:cNvSpPr/>
          <p:nvPr/>
        </p:nvSpPr>
        <p:spPr>
          <a:xfrm>
            <a:off x="678180" y="665987"/>
            <a:ext cx="216408" cy="24993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85C34DB2-529C-15ED-369A-2C06C7FA9AAD}"/>
              </a:ext>
            </a:extLst>
          </p:cNvPr>
          <p:cNvSpPr/>
          <p:nvPr/>
        </p:nvSpPr>
        <p:spPr>
          <a:xfrm>
            <a:off x="673100" y="655066"/>
            <a:ext cx="233768" cy="27117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5D389C45-706F-705F-0149-227D7B5F7F6F}"/>
              </a:ext>
            </a:extLst>
          </p:cNvPr>
          <p:cNvSpPr/>
          <p:nvPr/>
        </p:nvSpPr>
        <p:spPr>
          <a:xfrm>
            <a:off x="96011" y="403859"/>
            <a:ext cx="542544" cy="23926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22AA7B7A-57A9-FE76-7D40-849A476D2C0C}"/>
              </a:ext>
            </a:extLst>
          </p:cNvPr>
          <p:cNvSpPr/>
          <p:nvPr/>
        </p:nvSpPr>
        <p:spPr>
          <a:xfrm>
            <a:off x="0" y="399148"/>
            <a:ext cx="646950" cy="815479"/>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DF4B9989-6D1C-BD39-EF47-48737D62557A}"/>
              </a:ext>
            </a:extLst>
          </p:cNvPr>
          <p:cNvPicPr>
            <a:picLocks noChangeAspect="1"/>
          </p:cNvPicPr>
          <p:nvPr/>
        </p:nvPicPr>
        <p:blipFill>
          <a:blip r:embed="rId9"/>
          <a:stretch>
            <a:fillRect/>
          </a:stretch>
        </p:blipFill>
        <p:spPr>
          <a:xfrm>
            <a:off x="11146970" y="-3174"/>
            <a:ext cx="1045029" cy="969974"/>
          </a:xfrm>
          <a:prstGeom prst="rect">
            <a:avLst/>
          </a:prstGeom>
        </p:spPr>
      </p:pic>
      <p:pic>
        <p:nvPicPr>
          <p:cNvPr id="8" name="图片 7">
            <a:extLst>
              <a:ext uri="{FF2B5EF4-FFF2-40B4-BE49-F238E27FC236}">
                <a16:creationId xmlns:a16="http://schemas.microsoft.com/office/drawing/2014/main" id="{ECC1717D-EB10-F7F4-5CA3-346DEA6FA13E}"/>
              </a:ext>
            </a:extLst>
          </p:cNvPr>
          <p:cNvPicPr>
            <a:picLocks noChangeAspect="1"/>
          </p:cNvPicPr>
          <p:nvPr/>
        </p:nvPicPr>
        <p:blipFill>
          <a:blip r:embed="rId10"/>
          <a:stretch>
            <a:fillRect/>
          </a:stretch>
        </p:blipFill>
        <p:spPr>
          <a:xfrm>
            <a:off x="906868" y="717123"/>
            <a:ext cx="9856671" cy="144526"/>
          </a:xfrm>
          <a:prstGeom prst="rect">
            <a:avLst/>
          </a:prstGeom>
        </p:spPr>
      </p:pic>
      <p:sp>
        <p:nvSpPr>
          <p:cNvPr id="7" name="文本框 6">
            <a:extLst>
              <a:ext uri="{FF2B5EF4-FFF2-40B4-BE49-F238E27FC236}">
                <a16:creationId xmlns:a16="http://schemas.microsoft.com/office/drawing/2014/main" id="{B310323E-BE6A-5486-5EE5-F00960EFB88B}"/>
              </a:ext>
            </a:extLst>
          </p:cNvPr>
          <p:cNvSpPr txBox="1"/>
          <p:nvPr/>
        </p:nvSpPr>
        <p:spPr>
          <a:xfrm>
            <a:off x="7849562" y="1238842"/>
            <a:ext cx="4154121" cy="2003112"/>
          </a:xfrm>
          <a:prstGeom prst="rect">
            <a:avLst/>
          </a:prstGeom>
          <a:noFill/>
        </p:spPr>
        <p:txBody>
          <a:bodyPr wrap="square">
            <a:spAutoFit/>
          </a:bodyPr>
          <a:lstStyle/>
          <a:p>
            <a:pPr>
              <a:spcBef>
                <a:spcPts val="1200"/>
              </a:spcBef>
              <a:spcAft>
                <a:spcPts val="1200"/>
              </a:spcAft>
            </a:pPr>
            <a:r>
              <a:rPr lang="en-US" altLang="zh-CN" b="1" dirty="0">
                <a:solidFill>
                  <a:srgbClr val="0F1115"/>
                </a:solidFill>
                <a:latin typeface="quote-cjk-patch"/>
              </a:rPr>
              <a:t>H₂O</a:t>
            </a:r>
            <a:r>
              <a:rPr lang="zh-CN" altLang="en-US" b="1" dirty="0">
                <a:solidFill>
                  <a:srgbClr val="0F1115"/>
                </a:solidFill>
                <a:latin typeface="quote-cjk-patch"/>
              </a:rPr>
              <a:t>的腐蚀抑制机理</a:t>
            </a:r>
            <a:endParaRPr lang="zh-CN" altLang="en-US" dirty="0">
              <a:solidFill>
                <a:srgbClr val="0F1115"/>
              </a:solidFill>
              <a:latin typeface="quote-cjk-patch"/>
            </a:endParaRPr>
          </a:p>
          <a:p>
            <a:pPr marL="285750" indent="-285750">
              <a:spcBef>
                <a:spcPts val="1200"/>
              </a:spcBef>
              <a:spcAft>
                <a:spcPts val="1200"/>
              </a:spcAft>
              <a:buFont typeface="Wingdings" panose="05000000000000000000" pitchFamily="2" charset="2"/>
              <a:buChar char="Ø"/>
            </a:pPr>
            <a:r>
              <a:rPr lang="zh-CN" altLang="en-US" dirty="0">
                <a:solidFill>
                  <a:srgbClr val="0F1115"/>
                </a:solidFill>
                <a:latin typeface="quote-cjk-patch"/>
              </a:rPr>
              <a:t>促进保护性</a:t>
            </a:r>
            <a:r>
              <a:rPr lang="en-US" altLang="zh-CN" dirty="0" err="1">
                <a:solidFill>
                  <a:srgbClr val="0F1115"/>
                </a:solidFill>
                <a:latin typeface="quote-cjk-patch"/>
              </a:rPr>
              <a:t>Cr₂O</a:t>
            </a:r>
            <a:r>
              <a:rPr lang="en-US" altLang="zh-CN" dirty="0">
                <a:solidFill>
                  <a:srgbClr val="0F1115"/>
                </a:solidFill>
                <a:latin typeface="quote-cjk-patch"/>
              </a:rPr>
              <a:t>₃</a:t>
            </a:r>
            <a:r>
              <a:rPr lang="zh-CN" altLang="en-US" dirty="0">
                <a:solidFill>
                  <a:srgbClr val="0F1115"/>
                </a:solidFill>
                <a:latin typeface="quote-cjk-patch"/>
              </a:rPr>
              <a:t>氧化膜生成，</a:t>
            </a:r>
            <a:r>
              <a:rPr lang="zh-CN" altLang="en-US" dirty="0">
                <a:solidFill>
                  <a:srgbClr val="FF0000"/>
                </a:solidFill>
                <a:latin typeface="quote-cjk-patch"/>
              </a:rPr>
              <a:t>提升受热面“自防护”能力</a:t>
            </a:r>
          </a:p>
          <a:p>
            <a:pPr marL="285750" indent="-285750">
              <a:spcBef>
                <a:spcPts val="450"/>
              </a:spcBef>
              <a:spcAft>
                <a:spcPts val="1200"/>
              </a:spcAft>
              <a:buFont typeface="Wingdings" panose="05000000000000000000" pitchFamily="2" charset="2"/>
              <a:buChar char="Ø"/>
            </a:pPr>
            <a:r>
              <a:rPr lang="zh-CN" altLang="en-US" dirty="0">
                <a:solidFill>
                  <a:srgbClr val="0F1115"/>
                </a:solidFill>
                <a:latin typeface="quote-cjk-patch"/>
              </a:rPr>
              <a:t>有效阻断</a:t>
            </a:r>
            <a:r>
              <a:rPr lang="en-US" altLang="zh-CN" dirty="0">
                <a:solidFill>
                  <a:srgbClr val="0F1115"/>
                </a:solidFill>
                <a:latin typeface="quote-cjk-patch"/>
              </a:rPr>
              <a:t>Cl</a:t>
            </a:r>
            <a:r>
              <a:rPr lang="zh-CN" altLang="en-US" dirty="0">
                <a:solidFill>
                  <a:srgbClr val="0F1115"/>
                </a:solidFill>
                <a:latin typeface="quote-cjk-patch"/>
              </a:rPr>
              <a:t>的催化循环，</a:t>
            </a:r>
            <a:r>
              <a:rPr lang="zh-CN" altLang="en-US" dirty="0">
                <a:solidFill>
                  <a:srgbClr val="FF0000"/>
                </a:solidFill>
                <a:latin typeface="quote-cjk-patch"/>
              </a:rPr>
              <a:t>切断氯致腐蚀的链式反应</a:t>
            </a:r>
          </a:p>
        </p:txBody>
      </p:sp>
      <p:pic>
        <p:nvPicPr>
          <p:cNvPr id="9" name="图片 8" descr="图表, 雷达图&#10;&#10;AI 生成的内容可能不正确。">
            <a:extLst>
              <a:ext uri="{FF2B5EF4-FFF2-40B4-BE49-F238E27FC236}">
                <a16:creationId xmlns:a16="http://schemas.microsoft.com/office/drawing/2014/main" id="{832995B5-224C-483F-B9FF-234F42100FEB}"/>
              </a:ext>
            </a:extLst>
          </p:cNvPr>
          <p:cNvPicPr>
            <a:picLocks noChangeAspect="1"/>
          </p:cNvPicPr>
          <p:nvPr/>
        </p:nvPicPr>
        <p:blipFill>
          <a:blip r:embed="rId11"/>
          <a:stretch>
            <a:fillRect/>
          </a:stretch>
        </p:blipFill>
        <p:spPr>
          <a:xfrm>
            <a:off x="3847282" y="874596"/>
            <a:ext cx="3778860" cy="2542940"/>
          </a:xfrm>
          <a:prstGeom prst="rect">
            <a:avLst/>
          </a:prstGeom>
        </p:spPr>
      </p:pic>
      <p:pic>
        <p:nvPicPr>
          <p:cNvPr id="10" name="图片 9" descr="图示&#10;&#10;AI 生成的内容可能不正确。">
            <a:extLst>
              <a:ext uri="{FF2B5EF4-FFF2-40B4-BE49-F238E27FC236}">
                <a16:creationId xmlns:a16="http://schemas.microsoft.com/office/drawing/2014/main" id="{8A9D2A6E-1134-FEE9-A1B4-D089AFD438D1}"/>
              </a:ext>
            </a:extLst>
          </p:cNvPr>
          <p:cNvPicPr>
            <a:picLocks/>
          </p:cNvPicPr>
          <p:nvPr/>
        </p:nvPicPr>
        <p:blipFill>
          <a:blip r:embed="rId12"/>
          <a:stretch>
            <a:fillRect/>
          </a:stretch>
        </p:blipFill>
        <p:spPr>
          <a:xfrm>
            <a:off x="7847470" y="3607932"/>
            <a:ext cx="4210087" cy="2217053"/>
          </a:xfrm>
          <a:prstGeom prst="roundRect">
            <a:avLst/>
          </a:prstGeom>
        </p:spPr>
      </p:pic>
      <p:pic>
        <p:nvPicPr>
          <p:cNvPr id="11" name="图片 10" descr="图片包含 地图&#10;&#10;AI 生成的内容可能不正确。">
            <a:extLst>
              <a:ext uri="{FF2B5EF4-FFF2-40B4-BE49-F238E27FC236}">
                <a16:creationId xmlns:a16="http://schemas.microsoft.com/office/drawing/2014/main" id="{C6F71184-1EB8-811F-4FC4-1D273AF34550}"/>
              </a:ext>
            </a:extLst>
          </p:cNvPr>
          <p:cNvPicPr>
            <a:picLocks/>
          </p:cNvPicPr>
          <p:nvPr/>
        </p:nvPicPr>
        <p:blipFill>
          <a:blip r:embed="rId13"/>
          <a:srcRect l="2063" r="2578"/>
          <a:stretch>
            <a:fillRect/>
          </a:stretch>
        </p:blipFill>
        <p:spPr>
          <a:xfrm>
            <a:off x="3822023" y="3671226"/>
            <a:ext cx="4024535" cy="2196110"/>
          </a:xfrm>
          <a:prstGeom prst="roundRect">
            <a:avLst/>
          </a:prstGeom>
        </p:spPr>
      </p:pic>
      <p:pic>
        <p:nvPicPr>
          <p:cNvPr id="12" name="图片 11">
            <a:extLst>
              <a:ext uri="{FF2B5EF4-FFF2-40B4-BE49-F238E27FC236}">
                <a16:creationId xmlns:a16="http://schemas.microsoft.com/office/drawing/2014/main" id="{C51DA783-D200-C0CB-7BEB-9B86E035AFE9}"/>
              </a:ext>
            </a:extLst>
          </p:cNvPr>
          <p:cNvPicPr>
            <a:picLocks noChangeAspect="1"/>
          </p:cNvPicPr>
          <p:nvPr/>
        </p:nvPicPr>
        <p:blipFill>
          <a:blip r:embed="rId14"/>
          <a:stretch>
            <a:fillRect/>
          </a:stretch>
        </p:blipFill>
        <p:spPr>
          <a:xfrm>
            <a:off x="188317" y="1219338"/>
            <a:ext cx="3508269" cy="1356005"/>
          </a:xfrm>
          <a:prstGeom prst="rect">
            <a:avLst/>
          </a:prstGeom>
        </p:spPr>
      </p:pic>
      <p:pic>
        <p:nvPicPr>
          <p:cNvPr id="14" name="图片 13">
            <a:extLst>
              <a:ext uri="{FF2B5EF4-FFF2-40B4-BE49-F238E27FC236}">
                <a16:creationId xmlns:a16="http://schemas.microsoft.com/office/drawing/2014/main" id="{F4F890E5-2CF6-755A-9840-693B421FEDD0}"/>
              </a:ext>
            </a:extLst>
          </p:cNvPr>
          <p:cNvPicPr>
            <a:picLocks noChangeAspect="1"/>
          </p:cNvPicPr>
          <p:nvPr/>
        </p:nvPicPr>
        <p:blipFill>
          <a:blip r:embed="rId15"/>
          <a:stretch>
            <a:fillRect/>
          </a:stretch>
        </p:blipFill>
        <p:spPr>
          <a:xfrm>
            <a:off x="204328" y="2549516"/>
            <a:ext cx="3508268" cy="1355377"/>
          </a:xfrm>
          <a:prstGeom prst="rect">
            <a:avLst/>
          </a:prstGeom>
        </p:spPr>
      </p:pic>
      <p:pic>
        <p:nvPicPr>
          <p:cNvPr id="15" name="图片 14">
            <a:extLst>
              <a:ext uri="{FF2B5EF4-FFF2-40B4-BE49-F238E27FC236}">
                <a16:creationId xmlns:a16="http://schemas.microsoft.com/office/drawing/2014/main" id="{27E2692B-9587-C5AC-14F0-CFB200991F06}"/>
              </a:ext>
            </a:extLst>
          </p:cNvPr>
          <p:cNvPicPr>
            <a:picLocks noChangeAspect="1"/>
          </p:cNvPicPr>
          <p:nvPr/>
        </p:nvPicPr>
        <p:blipFill>
          <a:blip r:embed="rId16"/>
          <a:stretch>
            <a:fillRect/>
          </a:stretch>
        </p:blipFill>
        <p:spPr>
          <a:xfrm>
            <a:off x="203415" y="3860922"/>
            <a:ext cx="3508269" cy="2006414"/>
          </a:xfrm>
          <a:prstGeom prst="rect">
            <a:avLst/>
          </a:prstGeom>
        </p:spPr>
      </p:pic>
      <p:sp>
        <p:nvSpPr>
          <p:cNvPr id="18" name="矩形 17">
            <a:extLst>
              <a:ext uri="{FF2B5EF4-FFF2-40B4-BE49-F238E27FC236}">
                <a16:creationId xmlns:a16="http://schemas.microsoft.com/office/drawing/2014/main" id="{C8B6D876-4B0B-003E-CB55-1B8CAFCD5B7B}"/>
              </a:ext>
            </a:extLst>
          </p:cNvPr>
          <p:cNvSpPr/>
          <p:nvPr/>
        </p:nvSpPr>
        <p:spPr>
          <a:xfrm>
            <a:off x="7700615" y="1110811"/>
            <a:ext cx="4356942" cy="2235285"/>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14BEE93F-1C62-3370-92ED-9609680E4DB7}"/>
              </a:ext>
            </a:extLst>
          </p:cNvPr>
          <p:cNvSpPr txBox="1"/>
          <p:nvPr/>
        </p:nvSpPr>
        <p:spPr>
          <a:xfrm>
            <a:off x="6215786" y="920007"/>
            <a:ext cx="1561052" cy="338554"/>
          </a:xfrm>
          <a:prstGeom prst="rect">
            <a:avLst/>
          </a:prstGeom>
          <a:noFill/>
        </p:spPr>
        <p:txBody>
          <a:bodyPr wrap="square">
            <a:spAutoFit/>
          </a:bodyPr>
          <a:lstStyle/>
          <a:p>
            <a:r>
              <a:rPr lang="zh-CN" altLang="en-US" sz="1600" b="1" dirty="0">
                <a:solidFill>
                  <a:schemeClr val="accent2"/>
                </a:solidFill>
                <a:latin typeface="楷体" panose="02010609060101010101" charset="-122"/>
                <a:ea typeface="楷体" panose="02010609060101010101" charset="-122"/>
              </a:rPr>
              <a:t>平均腐蚀速率</a:t>
            </a:r>
          </a:p>
        </p:txBody>
      </p:sp>
      <p:sp>
        <p:nvSpPr>
          <p:cNvPr id="21" name="文本框 20">
            <a:extLst>
              <a:ext uri="{FF2B5EF4-FFF2-40B4-BE49-F238E27FC236}">
                <a16:creationId xmlns:a16="http://schemas.microsoft.com/office/drawing/2014/main" id="{E4AF7888-2CB3-8013-0EA1-B66B5BFFE194}"/>
              </a:ext>
            </a:extLst>
          </p:cNvPr>
          <p:cNvSpPr txBox="1"/>
          <p:nvPr/>
        </p:nvSpPr>
        <p:spPr>
          <a:xfrm>
            <a:off x="203416" y="6334780"/>
            <a:ext cx="11558836" cy="523220"/>
          </a:xfrm>
          <a:prstGeom prst="rect">
            <a:avLst/>
          </a:prstGeom>
          <a:noFill/>
        </p:spPr>
        <p:txBody>
          <a:bodyPr wrap="square">
            <a:spAutoFit/>
          </a:bodyPr>
          <a:lstStyle/>
          <a:p>
            <a:r>
              <a:rPr lang="en-US" altLang="zh-CN" sz="1400" b="1" kern="100" dirty="0">
                <a:effectLst/>
                <a:latin typeface="Times New Roman" panose="02020603050405020304" pitchFamily="18" charset="0"/>
                <a:ea typeface="宋体" panose="02010600030101010101" pitchFamily="2" charset="-122"/>
              </a:rPr>
              <a:t>Zhao Z</a:t>
            </a:r>
            <a:r>
              <a:rPr lang="en-US" altLang="zh-CN" sz="1400" kern="100" dirty="0">
                <a:effectLst/>
                <a:latin typeface="Times New Roman" panose="02020603050405020304" pitchFamily="18" charset="0"/>
                <a:ea typeface="宋体" panose="02010600030101010101" pitchFamily="2" charset="-122"/>
              </a:rPr>
              <a:t>, Yao X*, Kaili Xu K, </a:t>
            </a:r>
            <a:r>
              <a:rPr lang="en-US" altLang="zh-CN" sz="1400" dirty="0">
                <a:latin typeface="Times New Roman" panose="02020603050405020304" pitchFamily="18" charset="0"/>
                <a:ea typeface="微软雅黑" panose="020B0503020204020204" charset="-122"/>
                <a:cs typeface="Times New Roman" panose="02020603050405020304" pitchFamily="18" charset="0"/>
              </a:rPr>
              <a:t>et al. </a:t>
            </a:r>
            <a:r>
              <a:rPr lang="en-US" altLang="zh-CN" sz="1400" kern="100" dirty="0">
                <a:effectLst/>
                <a:latin typeface="Times New Roman" panose="02020603050405020304" pitchFamily="18" charset="0"/>
                <a:ea typeface="宋体" panose="02010600030101010101" pitchFamily="2" charset="-122"/>
              </a:rPr>
              <a:t>Corrosion behavior of high-temperature heating surfaces by HCl/SO₂/H₂O in coal-biomass Co-firing boilers: A study on synergistic/competitive mechanisms, Process Safety and Environmental Protection, Volume 209, 2026,108602,ISSN 957-5820.</a:t>
            </a:r>
            <a:endParaRPr lang="zh-CN" altLang="en-US" sz="1400" dirty="0"/>
          </a:p>
        </p:txBody>
      </p:sp>
      <p:sp>
        <p:nvSpPr>
          <p:cNvPr id="22" name="文本框 21">
            <a:extLst>
              <a:ext uri="{FF2B5EF4-FFF2-40B4-BE49-F238E27FC236}">
                <a16:creationId xmlns:a16="http://schemas.microsoft.com/office/drawing/2014/main" id="{ECA20653-8E3D-38C6-7420-599311522952}"/>
              </a:ext>
            </a:extLst>
          </p:cNvPr>
          <p:cNvSpPr txBox="1"/>
          <p:nvPr/>
        </p:nvSpPr>
        <p:spPr>
          <a:xfrm>
            <a:off x="786384" y="5823599"/>
            <a:ext cx="3374571" cy="379335"/>
          </a:xfrm>
          <a:prstGeom prst="rect">
            <a:avLst/>
          </a:prstGeom>
          <a:noFill/>
        </p:spPr>
        <p:txBody>
          <a:bodyPr wrap="square">
            <a:spAutoFit/>
          </a:bodyPr>
          <a:lstStyle/>
          <a:p>
            <a:r>
              <a:rPr lang="zh-CN" altLang="en-US" sz="1865" b="1" dirty="0">
                <a:latin typeface="楷体" panose="02010609060101010101" charset="-122"/>
                <a:ea typeface="楷体" panose="02010609060101010101" charset="-122"/>
              </a:rPr>
              <a:t>金属基体表面微观表征</a:t>
            </a:r>
          </a:p>
        </p:txBody>
      </p:sp>
      <p:sp>
        <p:nvSpPr>
          <p:cNvPr id="24" name="文本框 23">
            <a:extLst>
              <a:ext uri="{FF2B5EF4-FFF2-40B4-BE49-F238E27FC236}">
                <a16:creationId xmlns:a16="http://schemas.microsoft.com/office/drawing/2014/main" id="{C25C4B62-5255-0238-5FA1-AD3562DE8DD7}"/>
              </a:ext>
            </a:extLst>
          </p:cNvPr>
          <p:cNvSpPr txBox="1"/>
          <p:nvPr/>
        </p:nvSpPr>
        <p:spPr>
          <a:xfrm>
            <a:off x="6762458" y="5785143"/>
            <a:ext cx="2904055" cy="379335"/>
          </a:xfrm>
          <a:prstGeom prst="rect">
            <a:avLst/>
          </a:prstGeom>
          <a:noFill/>
        </p:spPr>
        <p:txBody>
          <a:bodyPr wrap="square">
            <a:spAutoFit/>
          </a:bodyPr>
          <a:lstStyle/>
          <a:p>
            <a:pPr>
              <a:spcBef>
                <a:spcPts val="1200"/>
              </a:spcBef>
              <a:spcAft>
                <a:spcPts val="1200"/>
              </a:spcAft>
            </a:pPr>
            <a:r>
              <a:rPr lang="en-US" altLang="zh-CN" sz="1865" b="1" dirty="0">
                <a:latin typeface="Times New Roman" panose="02020603050405020304" pitchFamily="18" charset="0"/>
                <a:ea typeface="楷体" panose="02010609060101010101" charset="-122"/>
                <a:cs typeface="Times New Roman" panose="02020603050405020304" pitchFamily="18" charset="0"/>
              </a:rPr>
              <a:t>H₂O</a:t>
            </a:r>
            <a:r>
              <a:rPr lang="zh-CN" altLang="en-US" sz="1865" b="1" dirty="0">
                <a:latin typeface="楷体" panose="02010609060101010101" charset="-122"/>
                <a:ea typeface="楷体" panose="02010609060101010101" charset="-122"/>
              </a:rPr>
              <a:t>的腐蚀抑制机理</a:t>
            </a:r>
          </a:p>
        </p:txBody>
      </p:sp>
      <p:sp>
        <p:nvSpPr>
          <p:cNvPr id="25" name="矩形 46">
            <a:extLst>
              <a:ext uri="{FF2B5EF4-FFF2-40B4-BE49-F238E27FC236}">
                <a16:creationId xmlns:a16="http://schemas.microsoft.com/office/drawing/2014/main" id="{AEB406FD-4A93-B96E-23B5-FAA4CE93E9B0}"/>
              </a:ext>
            </a:extLst>
          </p:cNvPr>
          <p:cNvSpPr>
            <a:spLocks noChangeArrowheads="1"/>
          </p:cNvSpPr>
          <p:nvPr>
            <p:custDataLst>
              <p:tags r:id="rId1"/>
            </p:custDataLst>
          </p:nvPr>
        </p:nvSpPr>
        <p:spPr bwMode="auto">
          <a:xfrm>
            <a:off x="634917" y="237123"/>
            <a:ext cx="10213687"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buNone/>
            </a:pPr>
            <a:r>
              <a:rPr lang="en-US" altLang="zh-CN" sz="2800" b="1" dirty="0">
                <a:solidFill>
                  <a:srgbClr val="0070C0"/>
                </a:solidFill>
                <a:latin typeface="Times New Roman" panose="02020603050405020304" pitchFamily="18" charset="0"/>
                <a:cs typeface="Times New Roman" panose="02020603050405020304" pitchFamily="18" charset="0"/>
                <a:sym typeface="+mn-ea"/>
              </a:rPr>
              <a:t>3 </a:t>
            </a:r>
            <a:r>
              <a:rPr lang="zh-CN" altLang="en-US" sz="2800" b="1" dirty="0">
                <a:solidFill>
                  <a:srgbClr val="0070C0"/>
                </a:solidFill>
                <a:latin typeface="Times New Roman" panose="02020603050405020304" pitchFamily="18" charset="0"/>
                <a:cs typeface="Times New Roman" panose="02020603050405020304" pitchFamily="18" charset="0"/>
                <a:sym typeface="+mn-ea"/>
              </a:rPr>
              <a:t>研究内容</a:t>
            </a:r>
            <a:r>
              <a:rPr lang="en-US" altLang="zh-CN" sz="2800" b="1" dirty="0">
                <a:solidFill>
                  <a:srgbClr val="0070C0"/>
                </a:solidFill>
                <a:latin typeface="Times New Roman" panose="02020603050405020304" pitchFamily="18" charset="0"/>
                <a:cs typeface="Times New Roman" panose="02020603050405020304" pitchFamily="18" charset="0"/>
                <a:sym typeface="+mn-ea"/>
              </a:rPr>
              <a:t>1</a:t>
            </a:r>
            <a:r>
              <a:rPr lang="zh-CN" altLang="en-US" sz="2800" b="1" dirty="0">
                <a:solidFill>
                  <a:srgbClr val="0070C0"/>
                </a:solidFill>
                <a:latin typeface="Times New Roman" panose="02020603050405020304" pitchFamily="18" charset="0"/>
                <a:cs typeface="Times New Roman" panose="02020603050405020304" pitchFamily="18" charset="0"/>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烟气中</a:t>
            </a:r>
            <a:r>
              <a:rPr lang="en-US" altLang="zh-CN" sz="2800" b="1" dirty="0">
                <a:solidFill>
                  <a:srgbClr val="0070C0"/>
                </a:solidFill>
                <a:latin typeface="黑体" panose="02010609060101010101" charset="-122"/>
                <a:ea typeface="黑体" panose="02010609060101010101" charset="-122"/>
                <a:cs typeface="黑体" panose="02010609060101010101" charset="-122"/>
                <a:sym typeface="+mn-ea"/>
              </a:rPr>
              <a:t>HCl/SO₂</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协同</a:t>
            </a:r>
            <a:r>
              <a:rPr lang="en-US" altLang="zh-CN" sz="2800" b="1" dirty="0">
                <a:solidFill>
                  <a:srgbClr val="0070C0"/>
                </a:solidFill>
                <a:latin typeface="黑体" panose="02010609060101010101" charset="-122"/>
                <a:ea typeface="黑体" panose="02010609060101010101" charset="-122"/>
                <a:cs typeface="黑体" panose="02010609060101010101" charset="-122"/>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竞争腐蚀行为与机理研究 </a:t>
            </a:r>
          </a:p>
        </p:txBody>
      </p:sp>
      <p:sp>
        <p:nvSpPr>
          <p:cNvPr id="26" name="圆角矩形 22">
            <a:extLst>
              <a:ext uri="{FF2B5EF4-FFF2-40B4-BE49-F238E27FC236}">
                <a16:creationId xmlns:a16="http://schemas.microsoft.com/office/drawing/2014/main" id="{03122D11-4AFD-A775-9CF5-7C20E26720E7}"/>
              </a:ext>
            </a:extLst>
          </p:cNvPr>
          <p:cNvSpPr/>
          <p:nvPr>
            <p:custDataLst>
              <p:tags r:id="rId2"/>
            </p:custDataLst>
          </p:nvPr>
        </p:nvSpPr>
        <p:spPr>
          <a:xfrm>
            <a:off x="3771190" y="3593219"/>
            <a:ext cx="8360733" cy="2542940"/>
          </a:xfrm>
          <a:prstGeom prst="roundRect">
            <a:avLst>
              <a:gd name="adj" fmla="val 7169"/>
            </a:avLst>
          </a:prstGeom>
          <a:ln w="19050" cap="flat" cmpd="sng" algn="ctr">
            <a:solidFill>
              <a:schemeClr val="accent6">
                <a:lumMod val="75000"/>
              </a:schemeClr>
            </a:solidFill>
            <a:prstDash val="dash"/>
            <a:miter lim="800000"/>
          </a:ln>
        </p:spPr>
        <p:style>
          <a:lnRef idx="0">
            <a:schemeClr val="accent1"/>
          </a:lnRef>
          <a:fillRef idx="0">
            <a:srgbClr val="FFFFFF"/>
          </a:fillRef>
          <a:effectRef idx="0">
            <a:srgbClr val="FFFFFF"/>
          </a:effectRef>
          <a:fontRef idx="minor">
            <a:schemeClr val="tx1"/>
          </a:fontRef>
        </p:style>
        <p:txBody>
          <a:bodyPr lIns="91437" tIns="45718" rIns="91437" bIns="45718" rtlCol="0" anchor="ctr"/>
          <a:lstStyle/>
          <a:p>
            <a:pPr algn="ctr"/>
            <a:endParaRPr lang="zh-CN" altLang="en-US" sz="400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55797093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0BD5F-0B35-7EA5-953F-946D19F39BB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E142923-62A1-01CF-52CA-732CC50D2D9E}"/>
              </a:ext>
            </a:extLst>
          </p:cNvPr>
          <p:cNvSpPr/>
          <p:nvPr/>
        </p:nvSpPr>
        <p:spPr>
          <a:xfrm>
            <a:off x="678180" y="665987"/>
            <a:ext cx="216408" cy="249936"/>
          </a:xfrm>
          <a:prstGeom prst="rect">
            <a:avLst/>
          </a:prstGeom>
          <a:blipFill>
            <a:blip r:embed="rId3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9246C54E-AC82-C745-2D9E-131AF5FD82A3}"/>
              </a:ext>
            </a:extLst>
          </p:cNvPr>
          <p:cNvSpPr/>
          <p:nvPr/>
        </p:nvSpPr>
        <p:spPr>
          <a:xfrm>
            <a:off x="673100" y="655066"/>
            <a:ext cx="233768" cy="271170"/>
          </a:xfrm>
          <a:prstGeom prst="rect">
            <a:avLst/>
          </a:prstGeom>
          <a:blipFill>
            <a:blip r:embed="rId3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DBAAA137-4D4E-484E-8AA4-4445AF71C673}"/>
              </a:ext>
            </a:extLst>
          </p:cNvPr>
          <p:cNvSpPr/>
          <p:nvPr/>
        </p:nvSpPr>
        <p:spPr>
          <a:xfrm>
            <a:off x="96011" y="403859"/>
            <a:ext cx="542544" cy="239267"/>
          </a:xfrm>
          <a:prstGeom prst="rect">
            <a:avLst/>
          </a:prstGeom>
          <a:blipFill>
            <a:blip r:embed="rId3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A0EF9DAF-5451-A2EB-0C00-EEC7C705DEC0}"/>
              </a:ext>
            </a:extLst>
          </p:cNvPr>
          <p:cNvSpPr/>
          <p:nvPr/>
        </p:nvSpPr>
        <p:spPr>
          <a:xfrm>
            <a:off x="0" y="399148"/>
            <a:ext cx="646950" cy="815479"/>
          </a:xfrm>
          <a:prstGeom prst="rect">
            <a:avLst/>
          </a:prstGeom>
          <a:blipFill>
            <a:blip r:embed="rId3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AAB45C65-FF45-9F84-B8E4-8E803FE46959}"/>
              </a:ext>
            </a:extLst>
          </p:cNvPr>
          <p:cNvPicPr>
            <a:picLocks noChangeAspect="1"/>
          </p:cNvPicPr>
          <p:nvPr/>
        </p:nvPicPr>
        <p:blipFill>
          <a:blip r:embed="rId34"/>
          <a:stretch>
            <a:fillRect/>
          </a:stretch>
        </p:blipFill>
        <p:spPr>
          <a:xfrm>
            <a:off x="11146970" y="-3174"/>
            <a:ext cx="1045029" cy="969974"/>
          </a:xfrm>
          <a:prstGeom prst="rect">
            <a:avLst/>
          </a:prstGeom>
        </p:spPr>
      </p:pic>
      <p:pic>
        <p:nvPicPr>
          <p:cNvPr id="8" name="图片 7">
            <a:extLst>
              <a:ext uri="{FF2B5EF4-FFF2-40B4-BE49-F238E27FC236}">
                <a16:creationId xmlns:a16="http://schemas.microsoft.com/office/drawing/2014/main" id="{435203F7-E643-D3F0-7C5D-E7CDAF495C64}"/>
              </a:ext>
            </a:extLst>
          </p:cNvPr>
          <p:cNvPicPr>
            <a:picLocks noChangeAspect="1"/>
          </p:cNvPicPr>
          <p:nvPr/>
        </p:nvPicPr>
        <p:blipFill>
          <a:blip r:embed="rId35"/>
          <a:stretch>
            <a:fillRect/>
          </a:stretch>
        </p:blipFill>
        <p:spPr>
          <a:xfrm>
            <a:off x="906868" y="717123"/>
            <a:ext cx="9856671" cy="144526"/>
          </a:xfrm>
          <a:prstGeom prst="rect">
            <a:avLst/>
          </a:prstGeom>
        </p:spPr>
      </p:pic>
      <p:sp>
        <p:nvSpPr>
          <p:cNvPr id="7" name="圆角矩形 42">
            <a:extLst>
              <a:ext uri="{FF2B5EF4-FFF2-40B4-BE49-F238E27FC236}">
                <a16:creationId xmlns:a16="http://schemas.microsoft.com/office/drawing/2014/main" id="{1627E09C-0B92-2AEB-EB96-3B9F58504F1E}"/>
              </a:ext>
            </a:extLst>
          </p:cNvPr>
          <p:cNvSpPr/>
          <p:nvPr>
            <p:custDataLst>
              <p:tags r:id="rId1"/>
            </p:custDataLst>
          </p:nvPr>
        </p:nvSpPr>
        <p:spPr>
          <a:xfrm>
            <a:off x="405765" y="1010919"/>
            <a:ext cx="11391265" cy="5775591"/>
          </a:xfrm>
          <a:prstGeom prst="roundRect">
            <a:avLst>
              <a:gd name="adj" fmla="val 7169"/>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lIns="91437" tIns="45718" rIns="91437" bIns="45718" rtlCol="0" anchor="ctr"/>
          <a:lstStyle/>
          <a:p>
            <a:pPr algn="ctr"/>
            <a:endParaRPr lang="zh-CN" altLang="en-US" sz="4000" dirty="0">
              <a:latin typeface="微软雅黑" panose="020B0503020204020204" charset="-122"/>
              <a:ea typeface="微软雅黑" panose="020B0503020204020204" charset="-122"/>
            </a:endParaRPr>
          </a:p>
        </p:txBody>
      </p:sp>
      <p:sp>
        <p:nvSpPr>
          <p:cNvPr id="9" name="圆角矩形 61">
            <a:extLst>
              <a:ext uri="{FF2B5EF4-FFF2-40B4-BE49-F238E27FC236}">
                <a16:creationId xmlns:a16="http://schemas.microsoft.com/office/drawing/2014/main" id="{E65005C0-A734-97EB-4D41-B011493F40BD}"/>
              </a:ext>
            </a:extLst>
          </p:cNvPr>
          <p:cNvSpPr/>
          <p:nvPr>
            <p:custDataLst>
              <p:tags r:id="rId2"/>
            </p:custDataLst>
          </p:nvPr>
        </p:nvSpPr>
        <p:spPr>
          <a:xfrm rot="10800000" flipV="1">
            <a:off x="699135" y="1079500"/>
            <a:ext cx="820420" cy="1580515"/>
          </a:xfrm>
          <a:prstGeom prst="roundRect">
            <a:avLst>
              <a:gd name="adj" fmla="val 5039"/>
            </a:avLst>
          </a:prstGeom>
          <a:solidFill>
            <a:srgbClr val="4472C4">
              <a:alpha val="42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lnSpc>
                <a:spcPct val="110000"/>
              </a:lnSpc>
              <a:spcBef>
                <a:spcPts val="0"/>
              </a:spcBef>
              <a:spcAft>
                <a:spcPts val="0"/>
              </a:spcAft>
            </a:pPr>
            <a:r>
              <a:rPr lang="zh-CN" altLang="en-US" dirty="0">
                <a:latin typeface="黑体" panose="02010609060101010101" charset="-122"/>
                <a:ea typeface="黑体" panose="02010609060101010101" charset="-122"/>
              </a:rPr>
              <a:t>积灰</a:t>
            </a:r>
            <a:endParaRPr lang="en-US" altLang="zh-CN" dirty="0">
              <a:latin typeface="黑体" panose="02010609060101010101" charset="-122"/>
              <a:ea typeface="黑体" panose="02010609060101010101" charset="-122"/>
            </a:endParaRPr>
          </a:p>
          <a:p>
            <a:pPr algn="ctr">
              <a:lnSpc>
                <a:spcPct val="110000"/>
              </a:lnSpc>
              <a:spcBef>
                <a:spcPts val="0"/>
              </a:spcBef>
              <a:spcAft>
                <a:spcPts val="0"/>
              </a:spcAft>
            </a:pPr>
            <a:r>
              <a:rPr lang="en-US" altLang="zh-CN" dirty="0">
                <a:latin typeface="黑体" panose="02010609060101010101" charset="-122"/>
                <a:ea typeface="黑体" panose="02010609060101010101" charset="-122"/>
              </a:rPr>
              <a:t>-</a:t>
            </a:r>
          </a:p>
          <a:p>
            <a:pPr algn="ctr">
              <a:lnSpc>
                <a:spcPct val="110000"/>
              </a:lnSpc>
              <a:spcBef>
                <a:spcPts val="0"/>
              </a:spcBef>
              <a:spcAft>
                <a:spcPts val="0"/>
              </a:spcAft>
            </a:pPr>
            <a:r>
              <a:rPr lang="zh-CN" altLang="en-US" dirty="0">
                <a:latin typeface="黑体" panose="02010609060101010101" charset="-122"/>
                <a:ea typeface="黑体" panose="02010609060101010101" charset="-122"/>
              </a:rPr>
              <a:t>烟气</a:t>
            </a:r>
          </a:p>
          <a:p>
            <a:pPr algn="ctr">
              <a:lnSpc>
                <a:spcPct val="110000"/>
              </a:lnSpc>
              <a:spcBef>
                <a:spcPts val="0"/>
              </a:spcBef>
              <a:spcAft>
                <a:spcPts val="0"/>
              </a:spcAft>
            </a:pPr>
            <a:r>
              <a:rPr lang="zh-CN" altLang="en-US" dirty="0">
                <a:latin typeface="黑体" panose="02010609060101010101" charset="-122"/>
                <a:ea typeface="黑体" panose="02010609060101010101" charset="-122"/>
              </a:rPr>
              <a:t>腐蚀测试</a:t>
            </a:r>
          </a:p>
        </p:txBody>
      </p:sp>
      <p:cxnSp>
        <p:nvCxnSpPr>
          <p:cNvPr id="10" name="直接连接符 9">
            <a:extLst>
              <a:ext uri="{FF2B5EF4-FFF2-40B4-BE49-F238E27FC236}">
                <a16:creationId xmlns:a16="http://schemas.microsoft.com/office/drawing/2014/main" id="{745C6C95-55F5-1C6D-B67D-4EECC659AD5A}"/>
              </a:ext>
            </a:extLst>
          </p:cNvPr>
          <p:cNvCxnSpPr/>
          <p:nvPr>
            <p:custDataLst>
              <p:tags r:id="rId3"/>
            </p:custDataLst>
          </p:nvPr>
        </p:nvCxnSpPr>
        <p:spPr>
          <a:xfrm>
            <a:off x="1676100" y="1757201"/>
            <a:ext cx="5362575" cy="9525"/>
          </a:xfrm>
          <a:prstGeom prst="line">
            <a:avLst/>
          </a:prstGeom>
          <a:ln w="28575" cmpd="sng">
            <a:solidFill>
              <a:schemeClr val="accent1">
                <a:shade val="50000"/>
              </a:schemeClr>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id="{581DDA06-692D-9BAC-0A92-3CF5E928E896}"/>
              </a:ext>
            </a:extLst>
          </p:cNvPr>
          <p:cNvGrpSpPr>
            <a:grpSpLocks noChangeAspect="1"/>
          </p:cNvGrpSpPr>
          <p:nvPr/>
        </p:nvGrpSpPr>
        <p:grpSpPr>
          <a:xfrm>
            <a:off x="478848" y="2309765"/>
            <a:ext cx="4320000" cy="4320000"/>
            <a:chOff x="6531428" y="737409"/>
            <a:chExt cx="4320000" cy="4320000"/>
          </a:xfrm>
        </p:grpSpPr>
        <p:sp>
          <p:nvSpPr>
            <p:cNvPr id="12" name="圆: 空心 11">
              <a:extLst>
                <a:ext uri="{FF2B5EF4-FFF2-40B4-BE49-F238E27FC236}">
                  <a16:creationId xmlns:a16="http://schemas.microsoft.com/office/drawing/2014/main" id="{B5F349E0-4D85-543A-6617-C4F3E1384A81}"/>
                </a:ext>
              </a:extLst>
            </p:cNvPr>
            <p:cNvSpPr/>
            <p:nvPr>
              <p:custDataLst>
                <p:tags r:id="rId18"/>
              </p:custDataLst>
            </p:nvPr>
          </p:nvSpPr>
          <p:spPr>
            <a:xfrm>
              <a:off x="6531428" y="737409"/>
              <a:ext cx="4320000" cy="4320000"/>
            </a:xfrm>
            <a:prstGeom prst="donut">
              <a:avLst>
                <a:gd name="adj" fmla="val 7843"/>
              </a:avLst>
            </a:prstGeom>
            <a:solidFill>
              <a:srgbClr val="2AA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14" name="椭圆 13">
              <a:extLst>
                <a:ext uri="{FF2B5EF4-FFF2-40B4-BE49-F238E27FC236}">
                  <a16:creationId xmlns:a16="http://schemas.microsoft.com/office/drawing/2014/main" id="{08B7882D-96FA-E806-213D-0E378C57A58A}"/>
                </a:ext>
              </a:extLst>
            </p:cNvPr>
            <p:cNvSpPr/>
            <p:nvPr>
              <p:custDataLst>
                <p:tags r:id="rId19"/>
              </p:custDataLst>
            </p:nvPr>
          </p:nvSpPr>
          <p:spPr>
            <a:xfrm>
              <a:off x="6891428" y="1097409"/>
              <a:ext cx="3600000" cy="3600000"/>
            </a:xfrm>
            <a:prstGeom prst="ellipse">
              <a:avLst/>
            </a:prstGeom>
            <a:gradFill flip="none" rotWithShape="1">
              <a:gsLst>
                <a:gs pos="10000">
                  <a:schemeClr val="bg1"/>
                </a:gs>
                <a:gs pos="60000">
                  <a:srgbClr val="87D2E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cxnSp>
          <p:nvCxnSpPr>
            <p:cNvPr id="15" name="直接连接符 14">
              <a:extLst>
                <a:ext uri="{FF2B5EF4-FFF2-40B4-BE49-F238E27FC236}">
                  <a16:creationId xmlns:a16="http://schemas.microsoft.com/office/drawing/2014/main" id="{1EFC425E-69F8-1074-E5E3-16FFB15E049A}"/>
                </a:ext>
              </a:extLst>
            </p:cNvPr>
            <p:cNvCxnSpPr/>
            <p:nvPr>
              <p:custDataLst>
                <p:tags r:id="rId20"/>
              </p:custDataLst>
            </p:nvPr>
          </p:nvCxnSpPr>
          <p:spPr>
            <a:xfrm rot="3600000">
              <a:off x="9502028" y="1493409"/>
              <a:ext cx="0" cy="1872000"/>
            </a:xfrm>
            <a:prstGeom prst="line">
              <a:avLst/>
            </a:prstGeom>
            <a:ln w="25400">
              <a:solidFill>
                <a:srgbClr val="2AADE3"/>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EDFDE206-8221-0B83-3AB2-20114DBFF7AB}"/>
                </a:ext>
              </a:extLst>
            </p:cNvPr>
            <p:cNvCxnSpPr/>
            <p:nvPr>
              <p:custDataLst>
                <p:tags r:id="rId21"/>
              </p:custDataLst>
            </p:nvPr>
          </p:nvCxnSpPr>
          <p:spPr>
            <a:xfrm rot="10800000">
              <a:off x="8691428" y="2897409"/>
              <a:ext cx="0" cy="1872000"/>
            </a:xfrm>
            <a:prstGeom prst="line">
              <a:avLst/>
            </a:prstGeom>
            <a:ln w="25400">
              <a:solidFill>
                <a:srgbClr val="2AADE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8EE0898B-CD70-C56A-6C8E-00F6EFFA790B}"/>
                </a:ext>
              </a:extLst>
            </p:cNvPr>
            <p:cNvCxnSpPr/>
            <p:nvPr>
              <p:custDataLst>
                <p:tags r:id="rId22"/>
              </p:custDataLst>
            </p:nvPr>
          </p:nvCxnSpPr>
          <p:spPr>
            <a:xfrm rot="18000000">
              <a:off x="7880828" y="1493409"/>
              <a:ext cx="0" cy="1872000"/>
            </a:xfrm>
            <a:prstGeom prst="line">
              <a:avLst/>
            </a:prstGeom>
            <a:ln w="25400">
              <a:solidFill>
                <a:srgbClr val="2AADE3"/>
              </a:solidFill>
            </a:ln>
          </p:spPr>
          <p:style>
            <a:lnRef idx="1">
              <a:schemeClr val="accent1"/>
            </a:lnRef>
            <a:fillRef idx="0">
              <a:schemeClr val="accent1"/>
            </a:fillRef>
            <a:effectRef idx="0">
              <a:schemeClr val="accent1"/>
            </a:effectRef>
            <a:fontRef idx="minor">
              <a:schemeClr val="tx1"/>
            </a:fontRef>
          </p:style>
        </p:cxnSp>
        <p:sp>
          <p:nvSpPr>
            <p:cNvPr id="18" name="五边形 8">
              <a:extLst>
                <a:ext uri="{FF2B5EF4-FFF2-40B4-BE49-F238E27FC236}">
                  <a16:creationId xmlns:a16="http://schemas.microsoft.com/office/drawing/2014/main" id="{376FD469-1D8B-9B67-4A84-65198D0E84BC}"/>
                </a:ext>
              </a:extLst>
            </p:cNvPr>
            <p:cNvSpPr>
              <a:spLocks noChangeAspect="1"/>
            </p:cNvSpPr>
            <p:nvPr>
              <p:custDataLst>
                <p:tags r:id="rId23"/>
              </p:custDataLst>
            </p:nvPr>
          </p:nvSpPr>
          <p:spPr>
            <a:xfrm>
              <a:off x="8200027" y="2393408"/>
              <a:ext cx="982800" cy="936000"/>
            </a:xfrm>
            <a:prstGeom prst="pentagon">
              <a:avLst/>
            </a:prstGeom>
            <a:gradFill>
              <a:gsLst>
                <a:gs pos="0">
                  <a:schemeClr val="bg1"/>
                </a:gs>
                <a:gs pos="60000">
                  <a:srgbClr val="3CB6E9"/>
                </a:gs>
              </a:gsLst>
              <a:path path="circle">
                <a:fillToRect l="50000" t="50000" r="50000" b="50000"/>
              </a:path>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19" name="文本框 18">
              <a:extLst>
                <a:ext uri="{FF2B5EF4-FFF2-40B4-BE49-F238E27FC236}">
                  <a16:creationId xmlns:a16="http://schemas.microsoft.com/office/drawing/2014/main" id="{4A95DF4F-2ED7-E4D2-4CFA-30A8AA9C6146}"/>
                </a:ext>
              </a:extLst>
            </p:cNvPr>
            <p:cNvSpPr txBox="1"/>
            <p:nvPr>
              <p:custDataLst>
                <p:tags r:id="rId24"/>
              </p:custDataLst>
            </p:nvPr>
          </p:nvSpPr>
          <p:spPr>
            <a:xfrm>
              <a:off x="7427301" y="908062"/>
              <a:ext cx="2528256" cy="1374706"/>
            </a:xfrm>
            <a:prstGeom prst="rect">
              <a:avLst/>
            </a:prstGeom>
            <a:noFill/>
          </p:spPr>
          <p:txBody>
            <a:bodyPr wrap="none" rtlCol="0">
              <a:prstTxWarp prst="textArchUp">
                <a:avLst>
                  <a:gd name="adj" fmla="val 11598467"/>
                </a:avLst>
              </a:prstTxWarp>
              <a:spAutoFit/>
            </a:bodyPr>
            <a:lstStyle/>
            <a:p>
              <a:pPr algn="ctr"/>
              <a:r>
                <a:rPr lang="en-US" altLang="zh-CN" sz="1900" b="1">
                  <a:solidFill>
                    <a:schemeClr val="bg1"/>
                  </a:solidFill>
                </a:rPr>
                <a:t>微观形貌及元素组成</a:t>
              </a:r>
            </a:p>
          </p:txBody>
        </p:sp>
        <p:sp>
          <p:nvSpPr>
            <p:cNvPr id="20" name="文本框 19">
              <a:extLst>
                <a:ext uri="{FF2B5EF4-FFF2-40B4-BE49-F238E27FC236}">
                  <a16:creationId xmlns:a16="http://schemas.microsoft.com/office/drawing/2014/main" id="{404C1590-9A73-63F2-C091-348319BF0045}"/>
                </a:ext>
              </a:extLst>
            </p:cNvPr>
            <p:cNvSpPr txBox="1"/>
            <p:nvPr>
              <p:custDataLst>
                <p:tags r:id="rId25"/>
              </p:custDataLst>
            </p:nvPr>
          </p:nvSpPr>
          <p:spPr>
            <a:xfrm rot="7200000">
              <a:off x="8598074" y="2832349"/>
              <a:ext cx="2528256" cy="1374706"/>
            </a:xfrm>
            <a:prstGeom prst="rect">
              <a:avLst/>
            </a:prstGeom>
            <a:noFill/>
          </p:spPr>
          <p:txBody>
            <a:bodyPr wrap="none" rtlCol="0">
              <a:prstTxWarp prst="textArchUp">
                <a:avLst>
                  <a:gd name="adj" fmla="val 11598467"/>
                </a:avLst>
              </a:prstTxWarp>
              <a:spAutoFit/>
            </a:bodyPr>
            <a:lstStyle/>
            <a:p>
              <a:pPr algn="ctr"/>
              <a:r>
                <a:rPr lang="en-US" altLang="zh-CN" sz="1900" b="1">
                  <a:solidFill>
                    <a:schemeClr val="bg1"/>
                  </a:solidFill>
                </a:rPr>
                <a:t>晶相结构</a:t>
              </a:r>
              <a:r>
                <a:rPr lang="zh-CN" altLang="en-US" sz="1900" b="1">
                  <a:solidFill>
                    <a:schemeClr val="bg1"/>
                  </a:solidFill>
                </a:rPr>
                <a:t>组成</a:t>
              </a:r>
            </a:p>
          </p:txBody>
        </p:sp>
        <p:sp>
          <p:nvSpPr>
            <p:cNvPr id="21" name="文本框 20">
              <a:extLst>
                <a:ext uri="{FF2B5EF4-FFF2-40B4-BE49-F238E27FC236}">
                  <a16:creationId xmlns:a16="http://schemas.microsoft.com/office/drawing/2014/main" id="{39ABEF2A-49A6-9BD7-7D0C-AE1A0C2FF592}"/>
                </a:ext>
              </a:extLst>
            </p:cNvPr>
            <p:cNvSpPr txBox="1"/>
            <p:nvPr>
              <p:custDataLst>
                <p:tags r:id="rId26"/>
              </p:custDataLst>
            </p:nvPr>
          </p:nvSpPr>
          <p:spPr>
            <a:xfrm rot="14400000">
              <a:off x="6256799" y="2796503"/>
              <a:ext cx="2528256" cy="1374706"/>
            </a:xfrm>
            <a:prstGeom prst="rect">
              <a:avLst/>
            </a:prstGeom>
            <a:noFill/>
          </p:spPr>
          <p:txBody>
            <a:bodyPr wrap="none" rtlCol="0">
              <a:prstTxWarp prst="textArchUp">
                <a:avLst>
                  <a:gd name="adj" fmla="val 11598467"/>
                </a:avLst>
              </a:prstTxWarp>
              <a:spAutoFit/>
            </a:bodyPr>
            <a:lstStyle/>
            <a:p>
              <a:pPr algn="ctr"/>
              <a:r>
                <a:rPr lang="en-US" altLang="zh-CN" sz="1900" b="1">
                  <a:solidFill>
                    <a:schemeClr val="bg1"/>
                  </a:solidFill>
                </a:rPr>
                <a:t>化学</a:t>
              </a:r>
              <a:r>
                <a:rPr lang="zh-CN" altLang="en-US" sz="1900" b="1">
                  <a:solidFill>
                    <a:schemeClr val="bg1"/>
                  </a:solidFill>
                </a:rPr>
                <a:t>成分</a:t>
              </a:r>
              <a:r>
                <a:rPr lang="en-US" altLang="zh-CN" sz="1900" b="1">
                  <a:solidFill>
                    <a:schemeClr val="bg1"/>
                  </a:solidFill>
                </a:rPr>
                <a:t>组成</a:t>
              </a:r>
            </a:p>
          </p:txBody>
        </p:sp>
        <p:sp>
          <p:nvSpPr>
            <p:cNvPr id="22" name="文本框 21">
              <a:extLst>
                <a:ext uri="{FF2B5EF4-FFF2-40B4-BE49-F238E27FC236}">
                  <a16:creationId xmlns:a16="http://schemas.microsoft.com/office/drawing/2014/main" id="{ED179871-1E41-4393-00C8-10FB90ACF80B}"/>
                </a:ext>
              </a:extLst>
            </p:cNvPr>
            <p:cNvSpPr txBox="1"/>
            <p:nvPr>
              <p:custDataLst>
                <p:tags r:id="rId27"/>
              </p:custDataLst>
            </p:nvPr>
          </p:nvSpPr>
          <p:spPr>
            <a:xfrm>
              <a:off x="8149408" y="2606849"/>
              <a:ext cx="1061085" cy="864235"/>
            </a:xfrm>
            <a:prstGeom prst="rect">
              <a:avLst/>
            </a:prstGeom>
            <a:noFill/>
          </p:spPr>
          <p:txBody>
            <a:bodyPr wrap="square" rtlCol="0">
              <a:noAutofit/>
              <a:scene3d>
                <a:camera prst="orthographicFront"/>
                <a:lightRig rig="threePt" dir="t"/>
              </a:scene3d>
            </a:bodyPr>
            <a:lstStyle/>
            <a:p>
              <a:r>
                <a:rPr lang="zh-CN" altLang="en-US" sz="1600" b="1">
                  <a:solidFill>
                    <a:srgbClr val="C00000"/>
                  </a:solidFill>
                  <a:effectLst>
                    <a:outerShdw blurRad="38100" dist="19050" dir="2700000" algn="tl" rotWithShape="0">
                      <a:schemeClr val="dk1">
                        <a:alpha val="40000"/>
                      </a:schemeClr>
                    </a:outerShdw>
                  </a:effectLst>
                  <a:latin typeface="Arial Black" panose="020B0A04020102020204" pitchFamily="34" charset="0"/>
                </a:rPr>
                <a:t>积灰腐蚀实验平台</a:t>
              </a:r>
            </a:p>
          </p:txBody>
        </p:sp>
      </p:grpSp>
      <p:pic>
        <p:nvPicPr>
          <p:cNvPr id="23" name="文本框 13">
            <a:extLst>
              <a:ext uri="{FF2B5EF4-FFF2-40B4-BE49-F238E27FC236}">
                <a16:creationId xmlns:a16="http://schemas.microsoft.com/office/drawing/2014/main" id="{9F5665F2-1DC6-1658-01C7-839CD163A28D}"/>
              </a:ext>
            </a:extLst>
          </p:cNvPr>
          <p:cNvPicPr>
            <a:picLocks noChangeAspect="1"/>
          </p:cNvPicPr>
          <p:nvPr/>
        </p:nvPicPr>
        <p:blipFill>
          <a:blip r:embed="rId36"/>
          <a:stretch>
            <a:fillRect/>
          </a:stretch>
        </p:blipFill>
        <p:spPr>
          <a:xfrm>
            <a:off x="3026833" y="4224020"/>
            <a:ext cx="941071" cy="1254125"/>
          </a:xfrm>
          <a:prstGeom prst="rect">
            <a:avLst/>
          </a:prstGeom>
          <a:ln>
            <a:solidFill>
              <a:schemeClr val="bg1"/>
            </a:solidFill>
          </a:ln>
          <a:effectLst>
            <a:softEdge rad="63500"/>
          </a:effectLst>
        </p:spPr>
      </p:pic>
      <p:pic>
        <p:nvPicPr>
          <p:cNvPr id="24" name="图片 23">
            <a:extLst>
              <a:ext uri="{FF2B5EF4-FFF2-40B4-BE49-F238E27FC236}">
                <a16:creationId xmlns:a16="http://schemas.microsoft.com/office/drawing/2014/main" id="{E5638BC0-2BB2-58F2-EA23-6C57645E6AC5}"/>
              </a:ext>
            </a:extLst>
          </p:cNvPr>
          <p:cNvPicPr>
            <a:picLocks noChangeAspect="1"/>
          </p:cNvPicPr>
          <p:nvPr/>
        </p:nvPicPr>
        <p:blipFill>
          <a:blip r:embed="rId37"/>
          <a:stretch>
            <a:fillRect/>
          </a:stretch>
        </p:blipFill>
        <p:spPr>
          <a:xfrm>
            <a:off x="1288204" y="4224020"/>
            <a:ext cx="941071" cy="1252220"/>
          </a:xfrm>
          <a:prstGeom prst="rect">
            <a:avLst/>
          </a:prstGeom>
          <a:ln>
            <a:solidFill>
              <a:schemeClr val="bg1"/>
            </a:solidFill>
          </a:ln>
          <a:effectLst>
            <a:softEdge rad="63500"/>
          </a:effectLst>
        </p:spPr>
      </p:pic>
      <p:sp>
        <p:nvSpPr>
          <p:cNvPr id="25" name="文本框 24">
            <a:extLst>
              <a:ext uri="{FF2B5EF4-FFF2-40B4-BE49-F238E27FC236}">
                <a16:creationId xmlns:a16="http://schemas.microsoft.com/office/drawing/2014/main" id="{8AE579DC-7CD6-BBA4-62F0-98D8C8A446EC}"/>
              </a:ext>
            </a:extLst>
          </p:cNvPr>
          <p:cNvSpPr txBox="1">
            <a:spLocks noChangeAspect="1"/>
          </p:cNvSpPr>
          <p:nvPr>
            <p:custDataLst>
              <p:tags r:id="rId4"/>
            </p:custDataLst>
          </p:nvPr>
        </p:nvSpPr>
        <p:spPr>
          <a:xfrm rot="7200000">
            <a:off x="2212755" y="4281515"/>
            <a:ext cx="2528256" cy="1374707"/>
          </a:xfrm>
          <a:prstGeom prst="rect">
            <a:avLst/>
          </a:prstGeom>
          <a:ln>
            <a:solidFill>
              <a:schemeClr val="bg1"/>
            </a:solidFill>
          </a:ln>
          <a:effectLst>
            <a:softEdge rad="63500"/>
          </a:effectLst>
        </p:spPr>
        <p:txBody>
          <a:bodyPr wrap="none" rtlCol="0">
            <a:prstTxWarp prst="textArchUp">
              <a:avLst>
                <a:gd name="adj" fmla="val 11598467"/>
              </a:avLst>
            </a:prstTxWarp>
            <a:spAutoFit/>
          </a:bodyPr>
          <a:lstStyle/>
          <a:p>
            <a:pPr algn="ctr"/>
            <a:r>
              <a:rPr lang="zh-CN" altLang="en-US" sz="1900">
                <a:latin typeface="Times New Roman" panose="02020603050405020304" pitchFamily="18" charset="0"/>
                <a:cs typeface="Times New Roman" panose="02020603050405020304" pitchFamily="18" charset="0"/>
                <a:sym typeface="+mn-ea"/>
              </a:rPr>
              <a:t>X射线衍射仪（XRD）</a:t>
            </a:r>
            <a:endParaRPr lang="zh-CN" altLang="en-US" sz="1900" b="1">
              <a:solidFill>
                <a:schemeClr val="bg1"/>
              </a:solidFill>
              <a:latin typeface="Times New Roman" panose="02020603050405020304" pitchFamily="18" charset="0"/>
              <a:cs typeface="Times New Roman" panose="02020603050405020304" pitchFamily="18" charset="0"/>
              <a:sym typeface="+mn-ea"/>
            </a:endParaRPr>
          </a:p>
        </p:txBody>
      </p:sp>
      <p:sp>
        <p:nvSpPr>
          <p:cNvPr id="26" name="文本框 25">
            <a:extLst>
              <a:ext uri="{FF2B5EF4-FFF2-40B4-BE49-F238E27FC236}">
                <a16:creationId xmlns:a16="http://schemas.microsoft.com/office/drawing/2014/main" id="{7C558489-0C9A-5F9A-08C5-F0363D369318}"/>
              </a:ext>
            </a:extLst>
          </p:cNvPr>
          <p:cNvSpPr txBox="1">
            <a:spLocks noChangeAspect="1"/>
          </p:cNvSpPr>
          <p:nvPr>
            <p:custDataLst>
              <p:tags r:id="rId5"/>
            </p:custDataLst>
          </p:nvPr>
        </p:nvSpPr>
        <p:spPr>
          <a:xfrm rot="14400000">
            <a:off x="528069" y="4235509"/>
            <a:ext cx="2528256" cy="1374707"/>
          </a:xfrm>
          <a:prstGeom prst="rect">
            <a:avLst/>
          </a:prstGeom>
          <a:noFill/>
          <a:effectLst>
            <a:softEdge rad="63500"/>
          </a:effectLst>
        </p:spPr>
        <p:txBody>
          <a:bodyPr wrap="none" rtlCol="0">
            <a:prstTxWarp prst="textArchUp">
              <a:avLst>
                <a:gd name="adj" fmla="val 11598467"/>
              </a:avLst>
            </a:prstTxWarp>
            <a:spAutoFit/>
          </a:bodyPr>
          <a:lstStyle/>
          <a:p>
            <a:pPr algn="ctr"/>
            <a:r>
              <a:rPr lang="zh-CN" altLang="en-US" sz="1900">
                <a:latin typeface="Times New Roman" panose="02020603050405020304" pitchFamily="18" charset="0"/>
                <a:cs typeface="Times New Roman" panose="02020603050405020304" pitchFamily="18" charset="0"/>
                <a:sym typeface="+mn-ea"/>
              </a:rPr>
              <a:t>X射</a:t>
            </a:r>
            <a:r>
              <a:rPr lang="zh-CN" altLang="en-US" sz="1900">
                <a:sym typeface="+mn-ea"/>
              </a:rPr>
              <a:t>线荧光谱</a:t>
            </a:r>
            <a:r>
              <a:rPr lang="zh-CN" altLang="en-US" sz="1900">
                <a:latin typeface="Times New Roman" panose="02020603050405020304" pitchFamily="18" charset="0"/>
                <a:cs typeface="Times New Roman" panose="02020603050405020304" pitchFamily="18" charset="0"/>
                <a:sym typeface="+mn-ea"/>
              </a:rPr>
              <a:t>仪（XRF）</a:t>
            </a:r>
            <a:endParaRPr lang="zh-CN" altLang="en-US" sz="1900" b="1">
              <a:solidFill>
                <a:schemeClr val="bg1"/>
              </a:solidFill>
              <a:latin typeface="Times New Roman" panose="02020603050405020304" pitchFamily="18" charset="0"/>
              <a:cs typeface="Times New Roman" panose="02020603050405020304" pitchFamily="18" charset="0"/>
              <a:sym typeface="+mn-ea"/>
            </a:endParaRPr>
          </a:p>
        </p:txBody>
      </p:sp>
      <p:sp>
        <p:nvSpPr>
          <p:cNvPr id="27" name="文本框 26">
            <a:extLst>
              <a:ext uri="{FF2B5EF4-FFF2-40B4-BE49-F238E27FC236}">
                <a16:creationId xmlns:a16="http://schemas.microsoft.com/office/drawing/2014/main" id="{97D6859D-E6EB-CA0B-16AF-29AFD99B4267}"/>
              </a:ext>
            </a:extLst>
          </p:cNvPr>
          <p:cNvSpPr txBox="1">
            <a:spLocks noChangeAspect="1"/>
          </p:cNvSpPr>
          <p:nvPr>
            <p:custDataLst>
              <p:tags r:id="rId6"/>
            </p:custDataLst>
          </p:nvPr>
        </p:nvSpPr>
        <p:spPr>
          <a:xfrm>
            <a:off x="1368372" y="2806808"/>
            <a:ext cx="2528256" cy="1374707"/>
          </a:xfrm>
          <a:prstGeom prst="rect">
            <a:avLst/>
          </a:prstGeom>
          <a:noFill/>
        </p:spPr>
        <p:txBody>
          <a:bodyPr wrap="none" rtlCol="0">
            <a:prstTxWarp prst="textArchUp">
              <a:avLst>
                <a:gd name="adj" fmla="val 11598467"/>
              </a:avLst>
            </a:prstTxWarp>
            <a:spAutoFit/>
          </a:bodyPr>
          <a:lstStyle/>
          <a:p>
            <a:pPr algn="ctr"/>
            <a:r>
              <a:rPr lang="zh-CN" altLang="en-US" sz="2800">
                <a:latin typeface="Times New Roman" panose="02020603050405020304" pitchFamily="18" charset="0"/>
                <a:cs typeface="Times New Roman" panose="02020603050405020304" pitchFamily="18" charset="0"/>
                <a:sym typeface="+mn-ea"/>
              </a:rPr>
              <a:t>扫描电镜-能谱分析（SEM-EDX）</a:t>
            </a:r>
            <a:endParaRPr lang="zh-CN" altLang="en-US" sz="2800" b="1">
              <a:solidFill>
                <a:schemeClr val="bg1"/>
              </a:solidFill>
              <a:latin typeface="Times New Roman" panose="02020603050405020304" pitchFamily="18" charset="0"/>
              <a:cs typeface="Times New Roman" panose="02020603050405020304" pitchFamily="18" charset="0"/>
              <a:sym typeface="+mn-ea"/>
            </a:endParaRPr>
          </a:p>
        </p:txBody>
      </p:sp>
      <p:pic>
        <p:nvPicPr>
          <p:cNvPr id="28" name="图片 27" descr="图片1">
            <a:extLst>
              <a:ext uri="{FF2B5EF4-FFF2-40B4-BE49-F238E27FC236}">
                <a16:creationId xmlns:a16="http://schemas.microsoft.com/office/drawing/2014/main" id="{2006E2D7-F085-E970-5825-691C362DFD19}"/>
              </a:ext>
            </a:extLst>
          </p:cNvPr>
          <p:cNvPicPr>
            <a:picLocks noChangeAspect="1"/>
          </p:cNvPicPr>
          <p:nvPr/>
        </p:nvPicPr>
        <p:blipFill>
          <a:blip r:embed="rId38"/>
          <a:stretch>
            <a:fillRect/>
          </a:stretch>
        </p:blipFill>
        <p:spPr>
          <a:xfrm>
            <a:off x="2010199" y="2989580"/>
            <a:ext cx="1257935" cy="943611"/>
          </a:xfrm>
          <a:prstGeom prst="rect">
            <a:avLst/>
          </a:prstGeom>
          <a:ln>
            <a:solidFill>
              <a:schemeClr val="bg1"/>
            </a:solidFill>
          </a:ln>
          <a:effectLst>
            <a:softEdge rad="63500"/>
          </a:effectLst>
        </p:spPr>
      </p:pic>
      <p:pic>
        <p:nvPicPr>
          <p:cNvPr id="29" name="图片 -2147482624">
            <a:extLst>
              <a:ext uri="{FF2B5EF4-FFF2-40B4-BE49-F238E27FC236}">
                <a16:creationId xmlns:a16="http://schemas.microsoft.com/office/drawing/2014/main" id="{FAB1124F-281F-6F26-1B3C-DE582D3D813B}"/>
              </a:ext>
            </a:extLst>
          </p:cNvPr>
          <p:cNvPicPr>
            <a:picLocks noChangeAspect="1"/>
          </p:cNvPicPr>
          <p:nvPr>
            <p:custDataLst>
              <p:tags r:id="rId7"/>
            </p:custDataLst>
          </p:nvPr>
        </p:nvPicPr>
        <p:blipFill>
          <a:blip r:embed="rId39"/>
          <a:stretch>
            <a:fillRect/>
          </a:stretch>
        </p:blipFill>
        <p:spPr>
          <a:xfrm>
            <a:off x="7474374" y="1160464"/>
            <a:ext cx="4202853" cy="2639907"/>
          </a:xfrm>
          <a:prstGeom prst="rect">
            <a:avLst/>
          </a:prstGeom>
          <a:noFill/>
          <a:ln w="9525">
            <a:noFill/>
          </a:ln>
          <a:effectLst>
            <a:softEdge rad="63500"/>
          </a:effectLst>
        </p:spPr>
      </p:pic>
      <p:sp>
        <p:nvSpPr>
          <p:cNvPr id="30" name="文本框 29">
            <a:extLst>
              <a:ext uri="{FF2B5EF4-FFF2-40B4-BE49-F238E27FC236}">
                <a16:creationId xmlns:a16="http://schemas.microsoft.com/office/drawing/2014/main" id="{341BEFFA-D8E8-1967-002D-EF00B9127171}"/>
              </a:ext>
            </a:extLst>
          </p:cNvPr>
          <p:cNvSpPr txBox="1"/>
          <p:nvPr/>
        </p:nvSpPr>
        <p:spPr>
          <a:xfrm>
            <a:off x="5715635" y="4324350"/>
            <a:ext cx="5842635" cy="1943100"/>
          </a:xfrm>
          <a:prstGeom prst="rect">
            <a:avLst/>
          </a:prstGeom>
          <a:noFill/>
          <a:ln w="25400">
            <a:solidFill>
              <a:schemeClr val="accent1">
                <a:lumMod val="75000"/>
              </a:schemeClr>
            </a:solidFill>
            <a:prstDash val="dash"/>
          </a:ln>
        </p:spPr>
        <p:txBody>
          <a:bodyPr wrap="square">
            <a:noAutofit/>
          </a:bodyPr>
          <a:lstStyle/>
          <a:p>
            <a:pPr marL="285750" lvl="0" indent="-285750" algn="l">
              <a:lnSpc>
                <a:spcPct val="150000"/>
              </a:lnSpc>
              <a:buClrTx/>
              <a:buSzTx/>
              <a:buFont typeface="Wingdings" panose="05000000000000000000" charset="0"/>
              <a:buChar char="Ø"/>
            </a:pPr>
            <a:r>
              <a:rPr lang="zh-CN" altLang="en-US" b="1" dirty="0">
                <a:solidFill>
                  <a:srgbClr val="005DA2"/>
                </a:solidFill>
                <a:latin typeface="Times New Roman" panose="02020603050405020304" pitchFamily="18" charset="0"/>
                <a:cs typeface="Times New Roman" panose="02020603050405020304" pitchFamily="18" charset="0"/>
                <a:sym typeface="+mn-ea"/>
              </a:rPr>
              <a:t>研究目标</a:t>
            </a:r>
            <a:endParaRPr lang="zh-CN" altLang="en-US" b="1" dirty="0">
              <a:solidFill>
                <a:srgbClr val="005DA2"/>
              </a:solidFill>
              <a:latin typeface="Times New Roman" panose="02020603050405020304" pitchFamily="18" charset="0"/>
              <a:cs typeface="Times New Roman" panose="02020603050405020304" pitchFamily="18" charset="0"/>
            </a:endParaRPr>
          </a:p>
          <a:p>
            <a:pPr marL="285750" lvl="0" indent="-285750" algn="l">
              <a:lnSpc>
                <a:spcPct val="150000"/>
              </a:lnSpc>
              <a:buClrTx/>
              <a:buSzTx/>
              <a:buFont typeface="Wingdings" panose="05000000000000000000" charset="0"/>
              <a:buChar char="Ø"/>
            </a:pPr>
            <a:r>
              <a:rPr lang="zh-CN" altLang="en-US" sz="1865">
                <a:solidFill>
                  <a:srgbClr val="FF0000"/>
                </a:solidFill>
                <a:latin typeface="黑体" panose="02010609060101010101" charset="-122"/>
                <a:ea typeface="黑体" panose="02010609060101010101" charset="-122"/>
                <a:cs typeface="黑体" panose="02010609060101010101" charset="-122"/>
                <a:sym typeface="+mn-ea"/>
              </a:rPr>
              <a:t>获得不同热转化来源生物质灰的沉积腐蚀演化规律。</a:t>
            </a:r>
          </a:p>
          <a:p>
            <a:pPr marL="285750" lvl="0" indent="-285750" algn="l">
              <a:lnSpc>
                <a:spcPct val="150000"/>
              </a:lnSpc>
              <a:buClrTx/>
              <a:buSzTx/>
              <a:buFont typeface="Wingdings" panose="05000000000000000000" charset="0"/>
              <a:buChar char="Ø"/>
            </a:pPr>
            <a:r>
              <a:rPr lang="zh-CN" altLang="en-US" sz="1865">
                <a:solidFill>
                  <a:srgbClr val="FF0000"/>
                </a:solidFill>
                <a:latin typeface="黑体" panose="02010609060101010101" charset="-122"/>
                <a:ea typeface="黑体" panose="02010609060101010101" charset="-122"/>
                <a:cs typeface="黑体" panose="02010609060101010101" charset="-122"/>
                <a:sym typeface="+mn-ea"/>
              </a:rPr>
              <a:t>阐明硫</a:t>
            </a:r>
            <a:r>
              <a:rPr lang="en-US" altLang="zh-CN" sz="1865">
                <a:solidFill>
                  <a:srgbClr val="FF0000"/>
                </a:solidFill>
                <a:latin typeface="黑体" panose="02010609060101010101" charset="-122"/>
                <a:ea typeface="黑体" panose="02010609060101010101" charset="-122"/>
                <a:cs typeface="黑体" panose="02010609060101010101" charset="-122"/>
                <a:sym typeface="+mn-ea"/>
              </a:rPr>
              <a:t>/</a:t>
            </a:r>
            <a:r>
              <a:rPr lang="zh-CN" altLang="en-US" sz="1865">
                <a:solidFill>
                  <a:srgbClr val="FF0000"/>
                </a:solidFill>
                <a:latin typeface="黑体" panose="02010609060101010101" charset="-122"/>
                <a:ea typeface="黑体" panose="02010609060101010101" charset="-122"/>
                <a:cs typeface="黑体" panose="02010609060101010101" charset="-122"/>
                <a:sym typeface="+mn-ea"/>
              </a:rPr>
              <a:t>氯</a:t>
            </a:r>
            <a:r>
              <a:rPr lang="en-US" altLang="zh-CN" sz="1865">
                <a:solidFill>
                  <a:srgbClr val="FF0000"/>
                </a:solidFill>
                <a:latin typeface="黑体" panose="02010609060101010101" charset="-122"/>
                <a:ea typeface="黑体" panose="02010609060101010101" charset="-122"/>
                <a:cs typeface="黑体" panose="02010609060101010101" charset="-122"/>
                <a:sym typeface="+mn-ea"/>
              </a:rPr>
              <a:t>/</a:t>
            </a:r>
            <a:r>
              <a:rPr lang="zh-CN" altLang="en-US" sz="1865">
                <a:solidFill>
                  <a:srgbClr val="FF0000"/>
                </a:solidFill>
                <a:latin typeface="黑体" panose="02010609060101010101" charset="-122"/>
                <a:ea typeface="黑体" panose="02010609060101010101" charset="-122"/>
                <a:cs typeface="黑体" panose="02010609060101010101" charset="-122"/>
                <a:sym typeface="+mn-ea"/>
              </a:rPr>
              <a:t>碱金属诱导受热面积灰腐蚀动力学机制。</a:t>
            </a:r>
          </a:p>
          <a:p>
            <a:pPr marL="285750" lvl="0" indent="-285750" algn="l">
              <a:lnSpc>
                <a:spcPct val="150000"/>
              </a:lnSpc>
              <a:buClrTx/>
              <a:buSzTx/>
              <a:buFont typeface="Wingdings" panose="05000000000000000000" charset="0"/>
              <a:buChar char="Ø"/>
            </a:pPr>
            <a:r>
              <a:rPr lang="zh-CN" altLang="en-US" sz="1865">
                <a:solidFill>
                  <a:srgbClr val="FF0000"/>
                </a:solidFill>
                <a:latin typeface="黑体" panose="02010609060101010101" charset="-122"/>
                <a:ea typeface="黑体" panose="02010609060101010101" charset="-122"/>
                <a:cs typeface="黑体" panose="02010609060101010101" charset="-122"/>
                <a:sym typeface="+mn-ea"/>
              </a:rPr>
              <a:t>建立有效抑制生物质锅炉受热面沉积腐蚀调控机制。</a:t>
            </a:r>
          </a:p>
        </p:txBody>
      </p:sp>
      <p:sp>
        <p:nvSpPr>
          <p:cNvPr id="31" name="文本框 30">
            <a:extLst>
              <a:ext uri="{FF2B5EF4-FFF2-40B4-BE49-F238E27FC236}">
                <a16:creationId xmlns:a16="http://schemas.microsoft.com/office/drawing/2014/main" id="{4F2F52FA-B1CD-74AF-A0D1-2B5E46E45C1F}"/>
              </a:ext>
            </a:extLst>
          </p:cNvPr>
          <p:cNvSpPr txBox="1"/>
          <p:nvPr/>
        </p:nvSpPr>
        <p:spPr>
          <a:xfrm>
            <a:off x="7143115" y="1334771"/>
            <a:ext cx="401955" cy="2442845"/>
          </a:xfrm>
          <a:prstGeom prst="rect">
            <a:avLst/>
          </a:prstGeom>
          <a:solidFill>
            <a:schemeClr val="bg1"/>
          </a:solidFill>
          <a:effectLst>
            <a:softEdge rad="31750"/>
          </a:effectLst>
        </p:spPr>
        <p:txBody>
          <a:bodyPr vert="mongolianVert" wrap="square" tIns="71754" rtlCol="0" anchor="ctr" anchorCtr="0">
            <a:noAutofit/>
          </a:bodyPr>
          <a:lstStyle/>
          <a:p>
            <a:pPr algn="ctr"/>
            <a:r>
              <a:rPr lang="zh-CN" altLang="en-US" sz="2000" b="1">
                <a:solidFill>
                  <a:srgbClr val="0070C0"/>
                </a:solidFill>
              </a:rPr>
              <a:t>热力学及动力学计算</a:t>
            </a:r>
          </a:p>
        </p:txBody>
      </p:sp>
      <p:sp>
        <p:nvSpPr>
          <p:cNvPr id="32" name="任意多边形: 形状 24">
            <a:extLst>
              <a:ext uri="{FF2B5EF4-FFF2-40B4-BE49-F238E27FC236}">
                <a16:creationId xmlns:a16="http://schemas.microsoft.com/office/drawing/2014/main" id="{738E957D-5886-4298-4EFD-ABCB379E94CE}"/>
              </a:ext>
            </a:extLst>
          </p:cNvPr>
          <p:cNvSpPr/>
          <p:nvPr>
            <p:custDataLst>
              <p:tags r:id="rId8"/>
            </p:custDataLst>
          </p:nvPr>
        </p:nvSpPr>
        <p:spPr>
          <a:xfrm rot="15174147">
            <a:off x="5786120" y="2886075"/>
            <a:ext cx="572771" cy="2218055"/>
          </a:xfrm>
          <a:custGeom>
            <a:avLst/>
            <a:gdLst>
              <a:gd name="connsiteX0" fmla="*/ 572848 w 572848"/>
              <a:gd name="connsiteY0" fmla="*/ 0 h 1407204"/>
              <a:gd name="connsiteX1" fmla="*/ 569731 w 572848"/>
              <a:gd name="connsiteY1" fmla="*/ 2563 h 1407204"/>
              <a:gd name="connsiteX2" fmla="*/ 218131 w 572848"/>
              <a:gd name="connsiteY2" fmla="*/ 1004212 h 1407204"/>
              <a:gd name="connsiteX3" fmla="*/ 223026 w 572848"/>
              <a:gd name="connsiteY3" fmla="*/ 1121757 h 1407204"/>
              <a:gd name="connsiteX4" fmla="*/ 323179 w 572848"/>
              <a:gd name="connsiteY4" fmla="*/ 1119332 h 1407204"/>
              <a:gd name="connsiteX5" fmla="*/ 168467 w 572848"/>
              <a:gd name="connsiteY5" fmla="*/ 1407204 h 1407204"/>
              <a:gd name="connsiteX6" fmla="*/ 0 w 572848"/>
              <a:gd name="connsiteY6" fmla="*/ 1127159 h 1407204"/>
              <a:gd name="connsiteX7" fmla="*/ 102686 w 572848"/>
              <a:gd name="connsiteY7" fmla="*/ 1124672 h 1407204"/>
              <a:gd name="connsiteX8" fmla="*/ 96960 w 572848"/>
              <a:gd name="connsiteY8" fmla="*/ 1008087 h 1407204"/>
              <a:gd name="connsiteX9" fmla="*/ 552660 w 572848"/>
              <a:gd name="connsiteY9" fmla="*/ 3656 h 140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848" h="1407204">
                <a:moveTo>
                  <a:pt x="572848" y="0"/>
                </a:moveTo>
                <a:lnTo>
                  <a:pt x="569731" y="2563"/>
                </a:lnTo>
                <a:cubicBezTo>
                  <a:pt x="357601" y="219640"/>
                  <a:pt x="218131" y="587255"/>
                  <a:pt x="218131" y="1004212"/>
                </a:cubicBezTo>
                <a:lnTo>
                  <a:pt x="223026" y="1121757"/>
                </a:lnTo>
                <a:lnTo>
                  <a:pt x="323179" y="1119332"/>
                </a:lnTo>
                <a:lnTo>
                  <a:pt x="168467" y="1407204"/>
                </a:lnTo>
                <a:lnTo>
                  <a:pt x="0" y="1127159"/>
                </a:lnTo>
                <a:lnTo>
                  <a:pt x="102686" y="1124672"/>
                </a:lnTo>
                <a:lnTo>
                  <a:pt x="96960" y="1008087"/>
                </a:lnTo>
                <a:cubicBezTo>
                  <a:pt x="96960" y="512631"/>
                  <a:pt x="292593" y="99258"/>
                  <a:pt x="552660" y="3656"/>
                </a:cubicBezTo>
                <a:close/>
              </a:path>
            </a:pathLst>
          </a:custGeom>
          <a:solidFill>
            <a:srgbClr val="25A4FB"/>
          </a:solidFill>
          <a:ln>
            <a:noFill/>
          </a:ln>
          <a:scene3d>
            <a:camera prst="orthographicFront">
              <a:rot lat="20197128" lon="19288635" rev="1234620"/>
            </a:camera>
            <a:lightRig rig="threePt" dir="t"/>
          </a:scene3d>
          <a:sp3d extrusionH="762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33" name="任意多边形: 形状 25">
            <a:extLst>
              <a:ext uri="{FF2B5EF4-FFF2-40B4-BE49-F238E27FC236}">
                <a16:creationId xmlns:a16="http://schemas.microsoft.com/office/drawing/2014/main" id="{27A0103C-608F-21B7-2739-E8B70679D5F6}"/>
              </a:ext>
            </a:extLst>
          </p:cNvPr>
          <p:cNvSpPr/>
          <p:nvPr>
            <p:custDataLst>
              <p:tags r:id="rId9"/>
            </p:custDataLst>
          </p:nvPr>
        </p:nvSpPr>
        <p:spPr>
          <a:xfrm rot="2634149">
            <a:off x="5606415" y="1513205"/>
            <a:ext cx="572771" cy="2185035"/>
          </a:xfrm>
          <a:custGeom>
            <a:avLst/>
            <a:gdLst>
              <a:gd name="connsiteX0" fmla="*/ 572848 w 572848"/>
              <a:gd name="connsiteY0" fmla="*/ 0 h 1407204"/>
              <a:gd name="connsiteX1" fmla="*/ 569731 w 572848"/>
              <a:gd name="connsiteY1" fmla="*/ 2563 h 1407204"/>
              <a:gd name="connsiteX2" fmla="*/ 218131 w 572848"/>
              <a:gd name="connsiteY2" fmla="*/ 1004212 h 1407204"/>
              <a:gd name="connsiteX3" fmla="*/ 223026 w 572848"/>
              <a:gd name="connsiteY3" fmla="*/ 1121757 h 1407204"/>
              <a:gd name="connsiteX4" fmla="*/ 323179 w 572848"/>
              <a:gd name="connsiteY4" fmla="*/ 1119332 h 1407204"/>
              <a:gd name="connsiteX5" fmla="*/ 168467 w 572848"/>
              <a:gd name="connsiteY5" fmla="*/ 1407204 h 1407204"/>
              <a:gd name="connsiteX6" fmla="*/ 0 w 572848"/>
              <a:gd name="connsiteY6" fmla="*/ 1127159 h 1407204"/>
              <a:gd name="connsiteX7" fmla="*/ 102686 w 572848"/>
              <a:gd name="connsiteY7" fmla="*/ 1124672 h 1407204"/>
              <a:gd name="connsiteX8" fmla="*/ 96960 w 572848"/>
              <a:gd name="connsiteY8" fmla="*/ 1008087 h 1407204"/>
              <a:gd name="connsiteX9" fmla="*/ 552660 w 572848"/>
              <a:gd name="connsiteY9" fmla="*/ 3656 h 140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848" h="1407204">
                <a:moveTo>
                  <a:pt x="572848" y="0"/>
                </a:moveTo>
                <a:lnTo>
                  <a:pt x="569731" y="2563"/>
                </a:lnTo>
                <a:cubicBezTo>
                  <a:pt x="357601" y="219640"/>
                  <a:pt x="218131" y="587255"/>
                  <a:pt x="218131" y="1004212"/>
                </a:cubicBezTo>
                <a:lnTo>
                  <a:pt x="223026" y="1121757"/>
                </a:lnTo>
                <a:lnTo>
                  <a:pt x="323179" y="1119332"/>
                </a:lnTo>
                <a:lnTo>
                  <a:pt x="168467" y="1407204"/>
                </a:lnTo>
                <a:lnTo>
                  <a:pt x="0" y="1127159"/>
                </a:lnTo>
                <a:lnTo>
                  <a:pt x="102686" y="1124672"/>
                </a:lnTo>
                <a:lnTo>
                  <a:pt x="96960" y="1008087"/>
                </a:lnTo>
                <a:cubicBezTo>
                  <a:pt x="96960" y="512631"/>
                  <a:pt x="292593" y="99258"/>
                  <a:pt x="552660" y="3656"/>
                </a:cubicBezTo>
                <a:close/>
              </a:path>
            </a:pathLst>
          </a:custGeom>
          <a:solidFill>
            <a:srgbClr val="25A4FB"/>
          </a:solidFill>
          <a:ln>
            <a:noFill/>
          </a:ln>
          <a:scene3d>
            <a:camera prst="orthographicFront">
              <a:rot lat="20442539" lon="2422894" rev="20645057"/>
            </a:camera>
            <a:lightRig rig="soft" dir="t"/>
          </a:scene3d>
          <a:sp3d extrusionH="762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34" name="圆角矩形 16">
            <a:extLst>
              <a:ext uri="{FF2B5EF4-FFF2-40B4-BE49-F238E27FC236}">
                <a16:creationId xmlns:a16="http://schemas.microsoft.com/office/drawing/2014/main" id="{EC914808-A4E8-EA00-0C38-5E47F0A42B7B}"/>
              </a:ext>
            </a:extLst>
          </p:cNvPr>
          <p:cNvSpPr/>
          <p:nvPr>
            <p:custDataLst>
              <p:tags r:id="rId10"/>
            </p:custDataLst>
          </p:nvPr>
        </p:nvSpPr>
        <p:spPr>
          <a:xfrm rot="9180000" flipV="1">
            <a:off x="4596765" y="2938780"/>
            <a:ext cx="2569211" cy="894715"/>
          </a:xfrm>
          <a:prstGeom prst="roundRect">
            <a:avLst>
              <a:gd name="adj" fmla="val 5039"/>
            </a:avLst>
          </a:prstGeom>
          <a:solidFill>
            <a:srgbClr val="4472C4"/>
          </a:solidFill>
          <a:ln>
            <a:noFill/>
          </a:ln>
          <a:effectLst>
            <a:outerShdw blurRad="482600" dist="635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0" rIns="91436" bIns="71754" rtlCol="0" anchor="ctr"/>
          <a:lstStyle/>
          <a:p>
            <a:pPr algn="ctr">
              <a:lnSpc>
                <a:spcPct val="130000"/>
              </a:lnSpc>
            </a:pPr>
            <a:r>
              <a:rPr lang="zh-CN" altLang="en-US" sz="2000" dirty="0">
                <a:latin typeface="微软雅黑" panose="020B0503020204020204" charset="-122"/>
                <a:ea typeface="微软雅黑" panose="020B0503020204020204" charset="-122"/>
              </a:rPr>
              <a:t>机理实验、小试试验与数值模拟相互验证</a:t>
            </a:r>
          </a:p>
        </p:txBody>
      </p:sp>
      <p:sp>
        <p:nvSpPr>
          <p:cNvPr id="35" name="圆角矩形 17">
            <a:extLst>
              <a:ext uri="{FF2B5EF4-FFF2-40B4-BE49-F238E27FC236}">
                <a16:creationId xmlns:a16="http://schemas.microsoft.com/office/drawing/2014/main" id="{A9263311-FDAB-B94C-184F-53544D7CDD7F}"/>
              </a:ext>
            </a:extLst>
          </p:cNvPr>
          <p:cNvSpPr/>
          <p:nvPr>
            <p:custDataLst>
              <p:tags r:id="rId11"/>
            </p:custDataLst>
          </p:nvPr>
        </p:nvSpPr>
        <p:spPr>
          <a:xfrm rot="10800000" flipV="1">
            <a:off x="6605271" y="3863340"/>
            <a:ext cx="1833245" cy="316231"/>
          </a:xfrm>
          <a:prstGeom prst="roundRect">
            <a:avLst>
              <a:gd name="adj" fmla="val 5039"/>
            </a:avLst>
          </a:prstGeom>
          <a:solidFill>
            <a:schemeClr val="accent1">
              <a:lumMod val="75000"/>
            </a:schemeClr>
          </a:solidFill>
          <a:ln>
            <a:noFill/>
          </a:ln>
          <a:effectLst>
            <a:glow rad="1397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en-US" altLang="zh-CN" sz="1400" b="1" dirty="0"/>
              <a:t>建立</a:t>
            </a:r>
            <a:r>
              <a:rPr lang="zh-CN" altLang="en-US" sz="1400" b="1" dirty="0">
                <a:ea typeface="宋体" panose="02010600030101010101" pitchFamily="2" charset="-122"/>
              </a:rPr>
              <a:t>腐蚀</a:t>
            </a:r>
            <a:r>
              <a:rPr lang="en-US" altLang="zh-CN" sz="1400" b="1" dirty="0"/>
              <a:t>动力学模型</a:t>
            </a:r>
          </a:p>
        </p:txBody>
      </p:sp>
      <p:sp>
        <p:nvSpPr>
          <p:cNvPr id="36" name="圆角矩形 18">
            <a:extLst>
              <a:ext uri="{FF2B5EF4-FFF2-40B4-BE49-F238E27FC236}">
                <a16:creationId xmlns:a16="http://schemas.microsoft.com/office/drawing/2014/main" id="{645F196B-B15C-6474-DBB4-355616C7F562}"/>
              </a:ext>
            </a:extLst>
          </p:cNvPr>
          <p:cNvSpPr/>
          <p:nvPr>
            <p:custDataLst>
              <p:tags r:id="rId12"/>
            </p:custDataLst>
          </p:nvPr>
        </p:nvSpPr>
        <p:spPr>
          <a:xfrm rot="10800000" flipV="1">
            <a:off x="8643620" y="3861647"/>
            <a:ext cx="1528233" cy="318347"/>
          </a:xfrm>
          <a:prstGeom prst="roundRect">
            <a:avLst>
              <a:gd name="adj" fmla="val 5039"/>
            </a:avLst>
          </a:prstGeom>
          <a:solidFill>
            <a:schemeClr val="accent1">
              <a:lumMod val="75000"/>
            </a:schemeClr>
          </a:solidFill>
          <a:ln>
            <a:noFill/>
          </a:ln>
          <a:effectLst>
            <a:glow rad="1397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en-US" altLang="zh-CN" sz="1400" b="1" dirty="0"/>
              <a:t>求出动力学参数</a:t>
            </a:r>
          </a:p>
        </p:txBody>
      </p:sp>
      <p:sp>
        <p:nvSpPr>
          <p:cNvPr id="37" name="圆角矩形 28">
            <a:extLst>
              <a:ext uri="{FF2B5EF4-FFF2-40B4-BE49-F238E27FC236}">
                <a16:creationId xmlns:a16="http://schemas.microsoft.com/office/drawing/2014/main" id="{66BEFE06-0E15-6631-F0D5-B489772C8DD1}"/>
              </a:ext>
            </a:extLst>
          </p:cNvPr>
          <p:cNvSpPr/>
          <p:nvPr>
            <p:custDataLst>
              <p:tags r:id="rId13"/>
            </p:custDataLst>
          </p:nvPr>
        </p:nvSpPr>
        <p:spPr>
          <a:xfrm rot="10800000" flipV="1">
            <a:off x="10398760" y="3861647"/>
            <a:ext cx="1278467" cy="302260"/>
          </a:xfrm>
          <a:prstGeom prst="roundRect">
            <a:avLst>
              <a:gd name="adj" fmla="val 5039"/>
            </a:avLst>
          </a:prstGeom>
          <a:solidFill>
            <a:schemeClr val="accent1">
              <a:lumMod val="75000"/>
            </a:schemeClr>
          </a:solidFill>
          <a:ln>
            <a:noFill/>
          </a:ln>
          <a:effectLst>
            <a:glow rad="1397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en-US" altLang="zh-CN" sz="1400" b="1" dirty="0"/>
              <a:t>揭示</a:t>
            </a:r>
            <a:r>
              <a:rPr lang="zh-CN" altLang="en-US" sz="1400" b="1" dirty="0"/>
              <a:t>影响</a:t>
            </a:r>
            <a:r>
              <a:rPr lang="en-US" altLang="zh-CN" sz="1400" b="1" dirty="0"/>
              <a:t>机理</a:t>
            </a:r>
          </a:p>
        </p:txBody>
      </p:sp>
      <p:sp>
        <p:nvSpPr>
          <p:cNvPr id="38" name="右箭头 29">
            <a:extLst>
              <a:ext uri="{FF2B5EF4-FFF2-40B4-BE49-F238E27FC236}">
                <a16:creationId xmlns:a16="http://schemas.microsoft.com/office/drawing/2014/main" id="{A83968F9-1CC8-8190-D369-D8098B28E45C}"/>
              </a:ext>
            </a:extLst>
          </p:cNvPr>
          <p:cNvSpPr/>
          <p:nvPr/>
        </p:nvSpPr>
        <p:spPr>
          <a:xfrm>
            <a:off x="8446347" y="3927687"/>
            <a:ext cx="199813" cy="176107"/>
          </a:xfrm>
          <a:prstGeom prst="rightArrow">
            <a:avLst/>
          </a:prstGeom>
          <a:solidFill>
            <a:srgbClr val="FFFF00"/>
          </a:solidFill>
          <a:effectLst>
            <a:glow rad="63500">
              <a:schemeClr val="accent1">
                <a:satMod val="175000"/>
                <a:alpha val="40000"/>
              </a:schemeClr>
            </a:glo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900"/>
          </a:p>
        </p:txBody>
      </p:sp>
      <p:cxnSp>
        <p:nvCxnSpPr>
          <p:cNvPr id="39" name="直接连接符 38">
            <a:extLst>
              <a:ext uri="{FF2B5EF4-FFF2-40B4-BE49-F238E27FC236}">
                <a16:creationId xmlns:a16="http://schemas.microsoft.com/office/drawing/2014/main" id="{0D8F6193-C39F-F521-F44B-3A83D6788874}"/>
              </a:ext>
            </a:extLst>
          </p:cNvPr>
          <p:cNvCxnSpPr/>
          <p:nvPr>
            <p:custDataLst>
              <p:tags r:id="rId14"/>
            </p:custDataLst>
          </p:nvPr>
        </p:nvCxnSpPr>
        <p:spPr>
          <a:xfrm>
            <a:off x="723900" y="889424"/>
            <a:ext cx="11052387" cy="118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25DCE0AE-DEAB-99CF-0D0F-A53D70D71466}"/>
              </a:ext>
            </a:extLst>
          </p:cNvPr>
          <p:cNvCxnSpPr/>
          <p:nvPr>
            <p:custDataLst>
              <p:tags r:id="rId15"/>
            </p:custDataLst>
          </p:nvPr>
        </p:nvCxnSpPr>
        <p:spPr>
          <a:xfrm>
            <a:off x="1807333" y="1892668"/>
            <a:ext cx="5362575" cy="9525"/>
          </a:xfrm>
          <a:prstGeom prst="line">
            <a:avLst/>
          </a:prstGeom>
          <a:ln w="28575" cmpd="sng">
            <a:solidFill>
              <a:schemeClr val="accent1">
                <a:shade val="50000"/>
              </a:schemeClr>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068CF522-4880-0207-B440-E14FEEA50F79}"/>
              </a:ext>
            </a:extLst>
          </p:cNvPr>
          <p:cNvSpPr txBox="1"/>
          <p:nvPr>
            <p:custDataLst>
              <p:tags r:id="rId16"/>
            </p:custDataLst>
          </p:nvPr>
        </p:nvSpPr>
        <p:spPr>
          <a:xfrm>
            <a:off x="1704340" y="1804247"/>
            <a:ext cx="5753100" cy="464820"/>
          </a:xfrm>
          <a:prstGeom prst="rect">
            <a:avLst/>
          </a:prstGeom>
          <a:noFill/>
        </p:spPr>
        <p:txBody>
          <a:bodyPr wrap="square" lIns="91437" tIns="45718" rIns="91437" bIns="45718" rtlCol="0">
            <a:noAutofit/>
          </a:bodyPr>
          <a:lstStyle/>
          <a:p>
            <a:pPr>
              <a:lnSpc>
                <a:spcPct val="130000"/>
              </a:lnSpc>
            </a:pPr>
            <a:r>
              <a:rPr lang="zh-CN" sz="2265" dirty="0">
                <a:solidFill>
                  <a:schemeClr val="tx2"/>
                </a:solidFill>
                <a:latin typeface="黑体" panose="02010609060101010101" charset="-122"/>
                <a:ea typeface="黑体" panose="02010609060101010101" charset="-122"/>
              </a:rPr>
              <a:t>不同</a:t>
            </a:r>
            <a:r>
              <a:rPr sz="2265" dirty="0">
                <a:solidFill>
                  <a:schemeClr val="tx2"/>
                </a:solidFill>
                <a:latin typeface="黑体" panose="02010609060101010101" charset="-122"/>
                <a:ea typeface="黑体" panose="02010609060101010101" charset="-122"/>
              </a:rPr>
              <a:t>碱金属</a:t>
            </a:r>
            <a:r>
              <a:rPr lang="zh-CN" sz="2265" dirty="0">
                <a:solidFill>
                  <a:schemeClr val="tx2"/>
                </a:solidFill>
                <a:latin typeface="黑体" panose="02010609060101010101" charset="-122"/>
                <a:ea typeface="黑体" panose="02010609060101010101" charset="-122"/>
              </a:rPr>
              <a:t>成分</a:t>
            </a:r>
            <a:r>
              <a:rPr sz="2265" dirty="0">
                <a:solidFill>
                  <a:schemeClr val="tx2"/>
                </a:solidFill>
                <a:latin typeface="黑体" panose="02010609060101010101" charset="-122"/>
                <a:ea typeface="黑体" panose="02010609060101010101" charset="-122"/>
              </a:rPr>
              <a:t>诱导</a:t>
            </a:r>
            <a:r>
              <a:rPr lang="zh-CN" sz="2265" dirty="0">
                <a:solidFill>
                  <a:schemeClr val="tx2"/>
                </a:solidFill>
                <a:latin typeface="黑体" panose="02010609060101010101" charset="-122"/>
                <a:ea typeface="黑体" panose="02010609060101010101" charset="-122"/>
              </a:rPr>
              <a:t>积灰腐蚀</a:t>
            </a:r>
            <a:r>
              <a:rPr sz="2265" dirty="0">
                <a:solidFill>
                  <a:schemeClr val="tx2"/>
                </a:solidFill>
                <a:latin typeface="黑体" panose="02010609060101010101" charset="-122"/>
                <a:ea typeface="黑体" panose="02010609060101010101" charset="-122"/>
              </a:rPr>
              <a:t>动力学机制</a:t>
            </a:r>
            <a:r>
              <a:rPr lang="en-US" altLang="zh-CN" sz="2265" dirty="0">
                <a:solidFill>
                  <a:schemeClr val="tx2"/>
                </a:solidFill>
                <a:latin typeface="微软雅黑" panose="020B0503020204020204" charset="-122"/>
                <a:ea typeface="微软雅黑" panose="020B0503020204020204" charset="-122"/>
              </a:rPr>
              <a:t> </a:t>
            </a:r>
          </a:p>
        </p:txBody>
      </p:sp>
      <p:sp>
        <p:nvSpPr>
          <p:cNvPr id="42" name="文本框 41">
            <a:extLst>
              <a:ext uri="{FF2B5EF4-FFF2-40B4-BE49-F238E27FC236}">
                <a16:creationId xmlns:a16="http://schemas.microsoft.com/office/drawing/2014/main" id="{F38F352A-842B-AB4D-560B-15D7383D876F}"/>
              </a:ext>
            </a:extLst>
          </p:cNvPr>
          <p:cNvSpPr txBox="1"/>
          <p:nvPr/>
        </p:nvSpPr>
        <p:spPr>
          <a:xfrm>
            <a:off x="1368213" y="1288627"/>
            <a:ext cx="5775113" cy="386080"/>
          </a:xfrm>
          <a:prstGeom prst="rect">
            <a:avLst/>
          </a:prstGeom>
        </p:spPr>
        <p:txBody>
          <a:bodyPr wrap="square">
            <a:noAutofit/>
          </a:bodyPr>
          <a:lstStyle/>
          <a:p>
            <a:pPr marL="0" indent="0" algn="ctr" defTabSz="266700">
              <a:spcAft>
                <a:spcPct val="0"/>
              </a:spcAft>
            </a:pPr>
            <a:r>
              <a:rPr lang="zh-CN" altLang="en-US" sz="2265" b="0" dirty="0">
                <a:solidFill>
                  <a:schemeClr val="tx2"/>
                </a:solidFill>
                <a:latin typeface="黑体" panose="02010609060101010101" charset="-122"/>
                <a:ea typeface="黑体" panose="02010609060101010101" charset="-122"/>
              </a:rPr>
              <a:t>烟气</a:t>
            </a:r>
            <a:r>
              <a:rPr lang="en-US" altLang="zh-CN" sz="2265" b="0" dirty="0">
                <a:solidFill>
                  <a:schemeClr val="tx2"/>
                </a:solidFill>
                <a:latin typeface="黑体" panose="02010609060101010101" charset="-122"/>
                <a:ea typeface="黑体" panose="02010609060101010101" charset="-122"/>
              </a:rPr>
              <a:t>-</a:t>
            </a:r>
            <a:r>
              <a:rPr lang="zh-CN" altLang="en-US" sz="2265" b="0" dirty="0">
                <a:solidFill>
                  <a:schemeClr val="tx2"/>
                </a:solidFill>
                <a:latin typeface="黑体" panose="02010609060101010101" charset="-122"/>
                <a:ea typeface="黑体" panose="02010609060101010101" charset="-122"/>
              </a:rPr>
              <a:t>沉积灰协同作用下的高温腐蚀机制</a:t>
            </a:r>
            <a:endParaRPr lang="zh-CN" sz="2265" b="0" dirty="0">
              <a:solidFill>
                <a:schemeClr val="tx2"/>
              </a:solidFill>
              <a:latin typeface="黑体" panose="02010609060101010101" charset="-122"/>
              <a:ea typeface="黑体" panose="02010609060101010101" charset="-122"/>
            </a:endParaRPr>
          </a:p>
        </p:txBody>
      </p:sp>
      <p:sp>
        <p:nvSpPr>
          <p:cNvPr id="43" name="右箭头 39">
            <a:extLst>
              <a:ext uri="{FF2B5EF4-FFF2-40B4-BE49-F238E27FC236}">
                <a16:creationId xmlns:a16="http://schemas.microsoft.com/office/drawing/2014/main" id="{223952A4-A351-9C57-AD60-BF538CFAE29F}"/>
              </a:ext>
            </a:extLst>
          </p:cNvPr>
          <p:cNvSpPr/>
          <p:nvPr/>
        </p:nvSpPr>
        <p:spPr>
          <a:xfrm>
            <a:off x="10185400" y="3927687"/>
            <a:ext cx="214207" cy="175260"/>
          </a:xfrm>
          <a:prstGeom prst="rightArrow">
            <a:avLst/>
          </a:prstGeom>
          <a:solidFill>
            <a:srgbClr val="FFFF00"/>
          </a:solidFill>
          <a:effectLst>
            <a:glow rad="63500">
              <a:schemeClr val="accent1">
                <a:satMod val="175000"/>
                <a:alpha val="40000"/>
              </a:schemeClr>
            </a:glo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900"/>
          </a:p>
        </p:txBody>
      </p:sp>
      <p:sp>
        <p:nvSpPr>
          <p:cNvPr id="44" name="文本框 43">
            <a:extLst>
              <a:ext uri="{FF2B5EF4-FFF2-40B4-BE49-F238E27FC236}">
                <a16:creationId xmlns:a16="http://schemas.microsoft.com/office/drawing/2014/main" id="{0B7BB127-F08C-DF1F-CC57-693B249A0294}"/>
              </a:ext>
            </a:extLst>
          </p:cNvPr>
          <p:cNvSpPr txBox="1"/>
          <p:nvPr/>
        </p:nvSpPr>
        <p:spPr>
          <a:xfrm>
            <a:off x="1519767" y="872067"/>
            <a:ext cx="1459653" cy="506730"/>
          </a:xfrm>
          <a:prstGeom prst="rect">
            <a:avLst/>
          </a:prstGeom>
          <a:noFill/>
        </p:spPr>
        <p:txBody>
          <a:bodyPr wrap="square" rtlCol="0" anchor="t">
            <a:spAutoFit/>
          </a:bodyPr>
          <a:lstStyle/>
          <a:p>
            <a:pPr lvl="0" algn="l">
              <a:lnSpc>
                <a:spcPct val="150000"/>
              </a:lnSpc>
              <a:buClrTx/>
              <a:buSzTx/>
              <a:buFontTx/>
            </a:pPr>
            <a:r>
              <a:rPr lang="zh-CN" altLang="en-US" b="1">
                <a:solidFill>
                  <a:srgbClr val="C00000"/>
                </a:solidFill>
                <a:sym typeface="+mn-ea"/>
              </a:rPr>
              <a:t>科学问题：</a:t>
            </a:r>
          </a:p>
        </p:txBody>
      </p:sp>
      <p:sp>
        <p:nvSpPr>
          <p:cNvPr id="45" name="矩形 46">
            <a:extLst>
              <a:ext uri="{FF2B5EF4-FFF2-40B4-BE49-F238E27FC236}">
                <a16:creationId xmlns:a16="http://schemas.microsoft.com/office/drawing/2014/main" id="{30326280-FAC3-E2CD-0D65-85BF6E4A9525}"/>
              </a:ext>
            </a:extLst>
          </p:cNvPr>
          <p:cNvSpPr>
            <a:spLocks noChangeArrowheads="1"/>
          </p:cNvSpPr>
          <p:nvPr>
            <p:custDataLst>
              <p:tags r:id="rId17"/>
            </p:custDataLst>
          </p:nvPr>
        </p:nvSpPr>
        <p:spPr bwMode="auto">
          <a:xfrm>
            <a:off x="634917" y="237123"/>
            <a:ext cx="9162117"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buNone/>
            </a:pPr>
            <a:r>
              <a:rPr lang="en-US" altLang="zh-CN" sz="2800" b="1" dirty="0">
                <a:solidFill>
                  <a:srgbClr val="0070C0"/>
                </a:solidFill>
                <a:latin typeface="Times New Roman" panose="02020603050405020304" pitchFamily="18" charset="0"/>
                <a:cs typeface="Times New Roman" panose="02020603050405020304" pitchFamily="18" charset="0"/>
                <a:sym typeface="+mn-ea"/>
              </a:rPr>
              <a:t>3 </a:t>
            </a:r>
            <a:r>
              <a:rPr lang="zh-CN" altLang="en-US" sz="2800" b="1" dirty="0">
                <a:solidFill>
                  <a:srgbClr val="0070C0"/>
                </a:solidFill>
                <a:latin typeface="Times New Roman" panose="02020603050405020304" pitchFamily="18" charset="0"/>
                <a:cs typeface="Times New Roman" panose="02020603050405020304" pitchFamily="18" charset="0"/>
                <a:sym typeface="+mn-ea"/>
              </a:rPr>
              <a:t>研究内容</a:t>
            </a:r>
            <a:r>
              <a:rPr lang="en-US" altLang="zh-CN" sz="2800" b="1" dirty="0">
                <a:solidFill>
                  <a:srgbClr val="0070C0"/>
                </a:solidFill>
                <a:latin typeface="Times New Roman" panose="02020603050405020304" pitchFamily="18" charset="0"/>
                <a:cs typeface="Times New Roman" panose="02020603050405020304" pitchFamily="18" charset="0"/>
                <a:sym typeface="+mn-ea"/>
              </a:rPr>
              <a:t>2</a:t>
            </a:r>
            <a:r>
              <a:rPr lang="zh-CN" altLang="en-US" sz="2800" b="1" dirty="0">
                <a:solidFill>
                  <a:srgbClr val="0070C0"/>
                </a:solidFill>
                <a:latin typeface="Times New Roman" panose="02020603050405020304" pitchFamily="18" charset="0"/>
                <a:cs typeface="Times New Roman" panose="02020603050405020304" pitchFamily="18" charset="0"/>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多组分在多相界面的协同</a:t>
            </a:r>
            <a:r>
              <a:rPr lang="en-US" altLang="zh-CN" sz="2800" b="1" dirty="0">
                <a:solidFill>
                  <a:srgbClr val="0070C0"/>
                </a:solidFill>
                <a:latin typeface="黑体" panose="02010609060101010101" charset="-122"/>
                <a:ea typeface="黑体" panose="02010609060101010101" charset="-122"/>
                <a:cs typeface="黑体" panose="02010609060101010101" charset="-122"/>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竞争反应机制</a:t>
            </a:r>
          </a:p>
        </p:txBody>
      </p:sp>
    </p:spTree>
    <p:extLst>
      <p:ext uri="{BB962C8B-B14F-4D97-AF65-F5344CB8AC3E}">
        <p14:creationId xmlns:p14="http://schemas.microsoft.com/office/powerpoint/2010/main" val="812377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3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A7C42-9402-740D-9E9E-5C746B4B4D8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46AB778-669E-3A2E-00D4-1AB998ADE9D6}"/>
              </a:ext>
            </a:extLst>
          </p:cNvPr>
          <p:cNvSpPr/>
          <p:nvPr/>
        </p:nvSpPr>
        <p:spPr>
          <a:xfrm>
            <a:off x="678180" y="665987"/>
            <a:ext cx="216408" cy="24993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0A4F794E-2295-2E41-0584-A1E69E8F98A9}"/>
              </a:ext>
            </a:extLst>
          </p:cNvPr>
          <p:cNvSpPr/>
          <p:nvPr/>
        </p:nvSpPr>
        <p:spPr>
          <a:xfrm>
            <a:off x="673100" y="655066"/>
            <a:ext cx="233768" cy="27117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AA05638E-68C5-3EAB-182D-2E289968F3ED}"/>
              </a:ext>
            </a:extLst>
          </p:cNvPr>
          <p:cNvSpPr/>
          <p:nvPr/>
        </p:nvSpPr>
        <p:spPr>
          <a:xfrm>
            <a:off x="96011" y="403859"/>
            <a:ext cx="542544" cy="23926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5D8FA8E6-8C1B-D5F8-A57E-4D6E61E0AD67}"/>
              </a:ext>
            </a:extLst>
          </p:cNvPr>
          <p:cNvSpPr/>
          <p:nvPr/>
        </p:nvSpPr>
        <p:spPr>
          <a:xfrm>
            <a:off x="0" y="399148"/>
            <a:ext cx="646950" cy="81547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078463C4-5559-2757-3D8D-B7BA91E7930C}"/>
              </a:ext>
            </a:extLst>
          </p:cNvPr>
          <p:cNvPicPr>
            <a:picLocks noChangeAspect="1"/>
          </p:cNvPicPr>
          <p:nvPr/>
        </p:nvPicPr>
        <p:blipFill>
          <a:blip r:embed="rId8"/>
          <a:stretch>
            <a:fillRect/>
          </a:stretch>
        </p:blipFill>
        <p:spPr>
          <a:xfrm>
            <a:off x="11146970" y="-3174"/>
            <a:ext cx="1045029" cy="969974"/>
          </a:xfrm>
          <a:prstGeom prst="rect">
            <a:avLst/>
          </a:prstGeom>
        </p:spPr>
      </p:pic>
      <p:pic>
        <p:nvPicPr>
          <p:cNvPr id="8" name="图片 7">
            <a:extLst>
              <a:ext uri="{FF2B5EF4-FFF2-40B4-BE49-F238E27FC236}">
                <a16:creationId xmlns:a16="http://schemas.microsoft.com/office/drawing/2014/main" id="{7DE01769-4A35-630E-3BEC-992E4C9CA157}"/>
              </a:ext>
            </a:extLst>
          </p:cNvPr>
          <p:cNvPicPr>
            <a:picLocks noChangeAspect="1"/>
          </p:cNvPicPr>
          <p:nvPr/>
        </p:nvPicPr>
        <p:blipFill>
          <a:blip r:embed="rId9"/>
          <a:stretch>
            <a:fillRect/>
          </a:stretch>
        </p:blipFill>
        <p:spPr>
          <a:xfrm>
            <a:off x="906868" y="717123"/>
            <a:ext cx="9856671" cy="144526"/>
          </a:xfrm>
          <a:prstGeom prst="rect">
            <a:avLst/>
          </a:prstGeom>
        </p:spPr>
      </p:pic>
      <p:pic>
        <p:nvPicPr>
          <p:cNvPr id="7" name="图片 6">
            <a:extLst>
              <a:ext uri="{FF2B5EF4-FFF2-40B4-BE49-F238E27FC236}">
                <a16:creationId xmlns:a16="http://schemas.microsoft.com/office/drawing/2014/main" id="{28BB9DB1-0A23-2DDC-547A-44CFFC2AF1F9}"/>
              </a:ext>
            </a:extLst>
          </p:cNvPr>
          <p:cNvPicPr>
            <a:picLocks noChangeAspect="1"/>
          </p:cNvPicPr>
          <p:nvPr/>
        </p:nvPicPr>
        <p:blipFill>
          <a:blip r:embed="rId10"/>
          <a:stretch>
            <a:fillRect/>
          </a:stretch>
        </p:blipFill>
        <p:spPr>
          <a:xfrm>
            <a:off x="2849056" y="1230972"/>
            <a:ext cx="2664000" cy="2259835"/>
          </a:xfrm>
          <a:prstGeom prst="rect">
            <a:avLst/>
          </a:prstGeom>
        </p:spPr>
      </p:pic>
      <p:pic>
        <p:nvPicPr>
          <p:cNvPr id="10" name="图片 9">
            <a:extLst>
              <a:ext uri="{FF2B5EF4-FFF2-40B4-BE49-F238E27FC236}">
                <a16:creationId xmlns:a16="http://schemas.microsoft.com/office/drawing/2014/main" id="{5EB8DA0C-50AD-52E3-A0B7-D4A33432F36C}"/>
              </a:ext>
            </a:extLst>
          </p:cNvPr>
          <p:cNvPicPr>
            <a:picLocks noChangeAspect="1"/>
          </p:cNvPicPr>
          <p:nvPr/>
        </p:nvPicPr>
        <p:blipFill>
          <a:blip r:embed="rId11"/>
          <a:stretch>
            <a:fillRect/>
          </a:stretch>
        </p:blipFill>
        <p:spPr>
          <a:xfrm>
            <a:off x="136239" y="1197656"/>
            <a:ext cx="2700000" cy="2293775"/>
          </a:xfrm>
          <a:prstGeom prst="rect">
            <a:avLst/>
          </a:prstGeom>
        </p:spPr>
      </p:pic>
      <p:sp>
        <p:nvSpPr>
          <p:cNvPr id="11" name="文本框 10">
            <a:extLst>
              <a:ext uri="{FF2B5EF4-FFF2-40B4-BE49-F238E27FC236}">
                <a16:creationId xmlns:a16="http://schemas.microsoft.com/office/drawing/2014/main" id="{FBE29F15-3F44-4D51-296C-33A33DC2D899}"/>
              </a:ext>
            </a:extLst>
          </p:cNvPr>
          <p:cNvSpPr txBox="1"/>
          <p:nvPr/>
        </p:nvSpPr>
        <p:spPr>
          <a:xfrm>
            <a:off x="203090" y="3590517"/>
            <a:ext cx="5370935" cy="1398844"/>
          </a:xfrm>
          <a:prstGeom prst="rect">
            <a:avLst/>
          </a:prstGeom>
          <a:noFill/>
        </p:spPr>
        <p:txBody>
          <a:bodyPr wrap="square">
            <a:spAutoFit/>
          </a:bodyPr>
          <a:lstStyle/>
          <a:p>
            <a:pPr indent="279400">
              <a:lnSpc>
                <a:spcPct val="120000"/>
              </a:lnSpc>
              <a:buNone/>
            </a:pPr>
            <a:r>
              <a:rPr lang="zh-CN" altLang="zh-CN" b="1" dirty="0">
                <a:solidFill>
                  <a:prstClr val="black"/>
                </a:solidFill>
                <a:latin typeface="Calibri"/>
                <a:ea typeface="等线" panose="02010600030101010101" pitchFamily="2" charset="-122"/>
              </a:rPr>
              <a:t>腐蚀呈现强烈的</a:t>
            </a:r>
            <a:r>
              <a:rPr lang="zh-CN" altLang="zh-CN" b="1" dirty="0">
                <a:solidFill>
                  <a:srgbClr val="FF0000"/>
                </a:solidFill>
                <a:latin typeface="Calibri"/>
                <a:ea typeface="等线" panose="02010600030101010101" pitchFamily="2" charset="-122"/>
              </a:rPr>
              <a:t>非线性叠加特征：</a:t>
            </a:r>
            <a:r>
              <a:rPr lang="zh-CN" altLang="zh-CN" b="1" dirty="0">
                <a:solidFill>
                  <a:prstClr val="black"/>
                </a:solidFill>
                <a:latin typeface="Calibri"/>
                <a:ea typeface="等线" panose="02010600030101010101" pitchFamily="2" charset="-122"/>
              </a:rPr>
              <a:t>灰分的差异化影响：玉米秸秆灰因富含</a:t>
            </a:r>
            <a:r>
              <a:rPr lang="en-US" altLang="zh-CN" b="1" dirty="0">
                <a:solidFill>
                  <a:prstClr val="black"/>
                </a:solidFill>
                <a:latin typeface="Calibri"/>
                <a:ea typeface="等线" panose="02010600030101010101" pitchFamily="2" charset="-122"/>
              </a:rPr>
              <a:t>KCl</a:t>
            </a:r>
            <a:r>
              <a:rPr lang="zh-CN" altLang="zh-CN" b="1" dirty="0">
                <a:solidFill>
                  <a:prstClr val="black"/>
                </a:solidFill>
                <a:latin typeface="Calibri"/>
                <a:ea typeface="等线" panose="02010600030101010101" pitchFamily="2" charset="-122"/>
              </a:rPr>
              <a:t>，腐蚀性（</a:t>
            </a:r>
            <a:r>
              <a:rPr lang="en-US" altLang="zh-CN" b="1" dirty="0">
                <a:solidFill>
                  <a:prstClr val="black"/>
                </a:solidFill>
                <a:latin typeface="Calibri"/>
                <a:ea typeface="等线" panose="02010600030101010101" pitchFamily="2" charset="-122"/>
              </a:rPr>
              <a:t>15.73 mm/a</a:t>
            </a:r>
            <a:r>
              <a:rPr lang="zh-CN" altLang="zh-CN" b="1" dirty="0">
                <a:solidFill>
                  <a:prstClr val="black"/>
                </a:solidFill>
                <a:latin typeface="Calibri"/>
                <a:ea typeface="等线" panose="02010600030101010101" pitchFamily="2" charset="-122"/>
              </a:rPr>
              <a:t>）强于煤灰（</a:t>
            </a:r>
            <a:r>
              <a:rPr lang="en-US" altLang="zh-CN" b="1" dirty="0">
                <a:solidFill>
                  <a:prstClr val="black"/>
                </a:solidFill>
                <a:latin typeface="Calibri"/>
                <a:ea typeface="等线" panose="02010600030101010101" pitchFamily="2" charset="-122"/>
              </a:rPr>
              <a:t>13.13 mm/a</a:t>
            </a:r>
            <a:r>
              <a:rPr lang="zh-CN" altLang="zh-CN" b="1" dirty="0">
                <a:solidFill>
                  <a:prstClr val="black"/>
                </a:solidFill>
                <a:latin typeface="Calibri"/>
                <a:ea typeface="等线" panose="02010600030101010101" pitchFamily="2" charset="-122"/>
              </a:rPr>
              <a:t>）。</a:t>
            </a:r>
            <a:r>
              <a:rPr lang="zh-CN" altLang="zh-CN" b="1" dirty="0">
                <a:solidFill>
                  <a:srgbClr val="FF0000"/>
                </a:solidFill>
                <a:latin typeface="Calibri"/>
                <a:ea typeface="等线" panose="02010600030101010101" pitchFamily="2" charset="-122"/>
              </a:rPr>
              <a:t>混合灰产生协同效应，腐蚀速率飙升至</a:t>
            </a:r>
            <a:r>
              <a:rPr lang="en-US" altLang="zh-CN" b="1" dirty="0">
                <a:solidFill>
                  <a:srgbClr val="FF0000"/>
                </a:solidFill>
                <a:latin typeface="Calibri"/>
                <a:ea typeface="等线" panose="02010600030101010101" pitchFamily="2" charset="-122"/>
              </a:rPr>
              <a:t>35.87 mm/a</a:t>
            </a:r>
            <a:r>
              <a:rPr lang="zh-CN" altLang="zh-CN" dirty="0">
                <a:solidFill>
                  <a:srgbClr val="FF0000"/>
                </a:solidFill>
                <a:latin typeface="Times New Roman" panose="02020603050405020304" pitchFamily="18" charset="0"/>
                <a:cs typeface="Times New Roman" panose="02020603050405020304" pitchFamily="18" charset="0"/>
              </a:rPr>
              <a:t>。</a:t>
            </a:r>
          </a:p>
        </p:txBody>
      </p:sp>
      <p:pic>
        <p:nvPicPr>
          <p:cNvPr id="14" name="图片 13">
            <a:extLst>
              <a:ext uri="{FF2B5EF4-FFF2-40B4-BE49-F238E27FC236}">
                <a16:creationId xmlns:a16="http://schemas.microsoft.com/office/drawing/2014/main" id="{A0DF3BD1-D1AE-EB89-A196-EEEE6B30F30D}"/>
              </a:ext>
            </a:extLst>
          </p:cNvPr>
          <p:cNvPicPr>
            <a:picLocks noChangeAspect="1"/>
          </p:cNvPicPr>
          <p:nvPr/>
        </p:nvPicPr>
        <p:blipFill>
          <a:blip r:embed="rId12"/>
          <a:srcRect l="1169" r="10396"/>
          <a:stretch>
            <a:fillRect/>
          </a:stretch>
        </p:blipFill>
        <p:spPr>
          <a:xfrm>
            <a:off x="7830295" y="1317683"/>
            <a:ext cx="2160000" cy="1667104"/>
          </a:xfrm>
          <a:prstGeom prst="rect">
            <a:avLst/>
          </a:prstGeom>
          <a:noFill/>
          <a:ln>
            <a:noFill/>
          </a:ln>
        </p:spPr>
      </p:pic>
      <p:pic>
        <p:nvPicPr>
          <p:cNvPr id="15" name="图片 14">
            <a:extLst>
              <a:ext uri="{FF2B5EF4-FFF2-40B4-BE49-F238E27FC236}">
                <a16:creationId xmlns:a16="http://schemas.microsoft.com/office/drawing/2014/main" id="{1B2F9C74-2006-D02C-0CBB-40DBE0AA2865}"/>
              </a:ext>
            </a:extLst>
          </p:cNvPr>
          <p:cNvPicPr>
            <a:picLocks noChangeAspect="1"/>
          </p:cNvPicPr>
          <p:nvPr/>
        </p:nvPicPr>
        <p:blipFill>
          <a:blip r:embed="rId13"/>
          <a:srcRect l="658" r="10517"/>
          <a:stretch>
            <a:fillRect/>
          </a:stretch>
        </p:blipFill>
        <p:spPr>
          <a:xfrm>
            <a:off x="5663887" y="1324130"/>
            <a:ext cx="2160000" cy="1660657"/>
          </a:xfrm>
          <a:prstGeom prst="rect">
            <a:avLst/>
          </a:prstGeom>
          <a:noFill/>
          <a:ln>
            <a:noFill/>
          </a:ln>
        </p:spPr>
      </p:pic>
      <p:pic>
        <p:nvPicPr>
          <p:cNvPr id="16" name="图片 15">
            <a:extLst>
              <a:ext uri="{FF2B5EF4-FFF2-40B4-BE49-F238E27FC236}">
                <a16:creationId xmlns:a16="http://schemas.microsoft.com/office/drawing/2014/main" id="{C5096991-26F4-FC84-9EA5-83894B252966}"/>
              </a:ext>
            </a:extLst>
          </p:cNvPr>
          <p:cNvPicPr>
            <a:picLocks noChangeAspect="1"/>
          </p:cNvPicPr>
          <p:nvPr/>
        </p:nvPicPr>
        <p:blipFill>
          <a:blip r:embed="rId14">
            <a:extLst>
              <a:ext uri="{28A0092B-C50C-407E-A947-70E740481C1C}">
                <a14:useLocalDpi xmlns:a14="http://schemas.microsoft.com/office/drawing/2010/main" val="0"/>
              </a:ext>
            </a:extLst>
          </a:blip>
          <a:srcRect l="1441" r="10618"/>
          <a:stretch>
            <a:fillRect/>
          </a:stretch>
        </p:blipFill>
        <p:spPr>
          <a:xfrm>
            <a:off x="7855140" y="3108962"/>
            <a:ext cx="2160000" cy="1675595"/>
          </a:xfrm>
          <a:prstGeom prst="rect">
            <a:avLst/>
          </a:prstGeom>
          <a:noFill/>
          <a:ln>
            <a:noFill/>
          </a:ln>
        </p:spPr>
      </p:pic>
      <p:pic>
        <p:nvPicPr>
          <p:cNvPr id="17" name="图片 16">
            <a:extLst>
              <a:ext uri="{FF2B5EF4-FFF2-40B4-BE49-F238E27FC236}">
                <a16:creationId xmlns:a16="http://schemas.microsoft.com/office/drawing/2014/main" id="{85F705AD-4976-DD6C-A8E2-7EEB72934DF1}"/>
              </a:ext>
            </a:extLst>
          </p:cNvPr>
          <p:cNvPicPr>
            <a:picLocks noChangeAspect="1"/>
          </p:cNvPicPr>
          <p:nvPr/>
        </p:nvPicPr>
        <p:blipFill>
          <a:blip r:embed="rId15">
            <a:extLst>
              <a:ext uri="{28A0092B-C50C-407E-A947-70E740481C1C}">
                <a14:useLocalDpi xmlns:a14="http://schemas.microsoft.com/office/drawing/2010/main" val="0"/>
              </a:ext>
            </a:extLst>
          </a:blip>
          <a:srcRect l="1009" r="10618"/>
          <a:stretch>
            <a:fillRect/>
          </a:stretch>
        </p:blipFill>
        <p:spPr>
          <a:xfrm>
            <a:off x="10008731" y="3117462"/>
            <a:ext cx="2160000" cy="1667095"/>
          </a:xfrm>
          <a:prstGeom prst="rect">
            <a:avLst/>
          </a:prstGeom>
          <a:noFill/>
          <a:ln>
            <a:noFill/>
          </a:ln>
        </p:spPr>
      </p:pic>
      <p:sp>
        <p:nvSpPr>
          <p:cNvPr id="18" name="文本框 17">
            <a:extLst>
              <a:ext uri="{FF2B5EF4-FFF2-40B4-BE49-F238E27FC236}">
                <a16:creationId xmlns:a16="http://schemas.microsoft.com/office/drawing/2014/main" id="{D1FF6C9E-0B96-A3D9-3295-E339B47BB029}"/>
              </a:ext>
            </a:extLst>
          </p:cNvPr>
          <p:cNvSpPr txBox="1"/>
          <p:nvPr/>
        </p:nvSpPr>
        <p:spPr>
          <a:xfrm>
            <a:off x="5835203" y="5314753"/>
            <a:ext cx="6210918" cy="1289712"/>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zh-CN" b="1" dirty="0">
                <a:solidFill>
                  <a:prstClr val="black"/>
                </a:solidFill>
                <a:latin typeface="Calibri"/>
                <a:ea typeface="等线" panose="02010600030101010101" pitchFamily="2" charset="-122"/>
              </a:rPr>
              <a:t>基于</a:t>
            </a:r>
            <a:r>
              <a:rPr lang="en-US" altLang="zh-CN" b="1" dirty="0">
                <a:solidFill>
                  <a:prstClr val="black"/>
                </a:solidFill>
                <a:latin typeface="Calibri"/>
                <a:ea typeface="等线" panose="02010600030101010101" pitchFamily="2" charset="-122"/>
              </a:rPr>
              <a:t>HSC Chemistry</a:t>
            </a:r>
            <a:r>
              <a:rPr lang="zh-CN" altLang="zh-CN" b="1" dirty="0">
                <a:solidFill>
                  <a:prstClr val="black"/>
                </a:solidFill>
                <a:latin typeface="Calibri"/>
                <a:ea typeface="等线" panose="02010600030101010101" pitchFamily="2" charset="-122"/>
              </a:rPr>
              <a:t>热力学模拟的</a:t>
            </a:r>
            <a:r>
              <a:rPr lang="en-US" altLang="zh-CN" b="1" dirty="0">
                <a:solidFill>
                  <a:prstClr val="black"/>
                </a:solidFill>
                <a:latin typeface="Calibri"/>
                <a:ea typeface="等线" panose="02010600030101010101" pitchFamily="2" charset="-122"/>
              </a:rPr>
              <a:t>570℃</a:t>
            </a:r>
            <a:r>
              <a:rPr lang="zh-CN" altLang="zh-CN" b="1" dirty="0">
                <a:solidFill>
                  <a:prstClr val="black"/>
                </a:solidFill>
                <a:latin typeface="Calibri"/>
                <a:ea typeface="等线" panose="02010600030101010101" pitchFamily="2" charset="-122"/>
              </a:rPr>
              <a:t>金属腐蚀研究表明，</a:t>
            </a:r>
            <a:r>
              <a:rPr lang="en-US" altLang="zh-CN" b="1" dirty="0">
                <a:solidFill>
                  <a:prstClr val="black"/>
                </a:solidFill>
                <a:latin typeface="Calibri"/>
                <a:ea typeface="等线" panose="02010600030101010101" pitchFamily="2" charset="-122"/>
              </a:rPr>
              <a:t>Fe</a:t>
            </a:r>
            <a:r>
              <a:rPr lang="zh-CN" altLang="zh-CN" b="1" dirty="0">
                <a:solidFill>
                  <a:prstClr val="black"/>
                </a:solidFill>
                <a:latin typeface="Calibri"/>
                <a:ea typeface="等线" panose="02010600030101010101" pitchFamily="2" charset="-122"/>
              </a:rPr>
              <a:t>、</a:t>
            </a:r>
            <a:r>
              <a:rPr lang="en-US" altLang="zh-CN" b="1" dirty="0">
                <a:solidFill>
                  <a:prstClr val="black"/>
                </a:solidFill>
                <a:latin typeface="Calibri"/>
                <a:ea typeface="等线" panose="02010600030101010101" pitchFamily="2" charset="-122"/>
              </a:rPr>
              <a:t>Cr</a:t>
            </a:r>
            <a:r>
              <a:rPr lang="zh-CN" altLang="zh-CN" b="1" dirty="0">
                <a:solidFill>
                  <a:prstClr val="black"/>
                </a:solidFill>
                <a:latin typeface="Calibri"/>
                <a:ea typeface="等线" panose="02010600030101010101" pitchFamily="2" charset="-122"/>
              </a:rPr>
              <a:t>、</a:t>
            </a:r>
            <a:r>
              <a:rPr lang="en-US" altLang="zh-CN" b="1" dirty="0">
                <a:solidFill>
                  <a:prstClr val="black"/>
                </a:solidFill>
                <a:latin typeface="Calibri"/>
                <a:ea typeface="等线" panose="02010600030101010101" pitchFamily="2" charset="-122"/>
              </a:rPr>
              <a:t>Mn</a:t>
            </a:r>
            <a:r>
              <a:rPr lang="zh-CN" altLang="zh-CN" b="1" dirty="0">
                <a:solidFill>
                  <a:prstClr val="black"/>
                </a:solidFill>
                <a:latin typeface="Calibri"/>
                <a:ea typeface="等线" panose="02010600030101010101" pitchFamily="2" charset="-122"/>
              </a:rPr>
              <a:t>的氧化膜稳定性由</a:t>
            </a:r>
            <a:r>
              <a:rPr lang="en-US" altLang="zh-CN" b="1" dirty="0">
                <a:solidFill>
                  <a:srgbClr val="FF0000"/>
                </a:solidFill>
                <a:latin typeface="Calibri"/>
                <a:ea typeface="等线" panose="02010600030101010101" pitchFamily="2" charset="-122"/>
              </a:rPr>
              <a:t>O-S/Cl</a:t>
            </a:r>
            <a:r>
              <a:rPr lang="zh-CN" altLang="zh-CN" b="1" dirty="0">
                <a:solidFill>
                  <a:srgbClr val="FF0000"/>
                </a:solidFill>
                <a:latin typeface="Calibri"/>
                <a:ea typeface="等线" panose="02010600030101010101" pitchFamily="2" charset="-122"/>
              </a:rPr>
              <a:t>协同作用及金属</a:t>
            </a:r>
            <a:r>
              <a:rPr lang="en-US" altLang="zh-CN" b="1" dirty="0">
                <a:solidFill>
                  <a:prstClr val="black"/>
                </a:solidFill>
                <a:latin typeface="Calibri"/>
                <a:ea typeface="等线" panose="02010600030101010101" pitchFamily="2" charset="-122"/>
              </a:rPr>
              <a:t>-O</a:t>
            </a:r>
            <a:r>
              <a:rPr lang="zh-CN" altLang="zh-CN" b="1" dirty="0">
                <a:solidFill>
                  <a:prstClr val="black"/>
                </a:solidFill>
                <a:latin typeface="Calibri"/>
                <a:ea typeface="等线" panose="02010600030101010101" pitchFamily="2" charset="-122"/>
              </a:rPr>
              <a:t>键能</a:t>
            </a:r>
            <a:r>
              <a:rPr lang="zh-CN" altLang="zh-CN" b="1" dirty="0">
                <a:solidFill>
                  <a:srgbClr val="FF0000"/>
                </a:solidFill>
                <a:latin typeface="Calibri"/>
                <a:ea typeface="等线" panose="02010600030101010101" pitchFamily="2" charset="-122"/>
              </a:rPr>
              <a:t>共同决定</a:t>
            </a:r>
            <a:r>
              <a:rPr lang="zh-CN"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31AD1586-21FC-D1FE-50B5-6655DEFFA8AD}"/>
              </a:ext>
            </a:extLst>
          </p:cNvPr>
          <p:cNvPicPr>
            <a:picLocks noChangeAspect="1"/>
          </p:cNvPicPr>
          <p:nvPr/>
        </p:nvPicPr>
        <p:blipFill>
          <a:blip r:embed="rId16"/>
          <a:srcRect l="656" r="10638"/>
          <a:stretch>
            <a:fillRect/>
          </a:stretch>
        </p:blipFill>
        <p:spPr>
          <a:xfrm>
            <a:off x="9996704" y="1322768"/>
            <a:ext cx="2160000" cy="1662019"/>
          </a:xfrm>
          <a:prstGeom prst="rect">
            <a:avLst/>
          </a:prstGeom>
          <a:noFill/>
          <a:ln>
            <a:noFill/>
          </a:ln>
        </p:spPr>
      </p:pic>
      <p:pic>
        <p:nvPicPr>
          <p:cNvPr id="20" name="图片 19">
            <a:extLst>
              <a:ext uri="{FF2B5EF4-FFF2-40B4-BE49-F238E27FC236}">
                <a16:creationId xmlns:a16="http://schemas.microsoft.com/office/drawing/2014/main" id="{0C2CCF51-2FCB-AA90-7F7C-9836E0286AED}"/>
              </a:ext>
            </a:extLst>
          </p:cNvPr>
          <p:cNvPicPr>
            <a:picLocks noChangeAspect="1"/>
          </p:cNvPicPr>
          <p:nvPr/>
        </p:nvPicPr>
        <p:blipFill>
          <a:blip r:embed="rId17"/>
          <a:srcRect l="1042" r="10814"/>
          <a:stretch>
            <a:fillRect/>
          </a:stretch>
        </p:blipFill>
        <p:spPr>
          <a:xfrm>
            <a:off x="5682323" y="3117124"/>
            <a:ext cx="2160000" cy="1672981"/>
          </a:xfrm>
          <a:prstGeom prst="rect">
            <a:avLst/>
          </a:prstGeom>
          <a:noFill/>
          <a:ln>
            <a:noFill/>
          </a:ln>
        </p:spPr>
      </p:pic>
      <p:cxnSp>
        <p:nvCxnSpPr>
          <p:cNvPr id="21" name="直接连接符 20">
            <a:extLst>
              <a:ext uri="{FF2B5EF4-FFF2-40B4-BE49-F238E27FC236}">
                <a16:creationId xmlns:a16="http://schemas.microsoft.com/office/drawing/2014/main" id="{C1DACD0E-36CC-0226-3595-89C1765D4BFB}"/>
              </a:ext>
            </a:extLst>
          </p:cNvPr>
          <p:cNvCxnSpPr>
            <a:cxnSpLocks/>
          </p:cNvCxnSpPr>
          <p:nvPr/>
        </p:nvCxnSpPr>
        <p:spPr>
          <a:xfrm>
            <a:off x="5616214" y="926236"/>
            <a:ext cx="0" cy="593343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图片 21">
            <a:extLst>
              <a:ext uri="{FF2B5EF4-FFF2-40B4-BE49-F238E27FC236}">
                <a16:creationId xmlns:a16="http://schemas.microsoft.com/office/drawing/2014/main" id="{65EEB9A0-872F-16EB-4DA6-67526BA72675}"/>
              </a:ext>
            </a:extLst>
          </p:cNvPr>
          <p:cNvPicPr>
            <a:picLocks noChangeAspect="1"/>
          </p:cNvPicPr>
          <p:nvPr/>
        </p:nvPicPr>
        <p:blipFill>
          <a:blip r:embed="rId18"/>
          <a:stretch>
            <a:fillRect/>
          </a:stretch>
        </p:blipFill>
        <p:spPr>
          <a:xfrm>
            <a:off x="3268001" y="4779409"/>
            <a:ext cx="2253766" cy="1760285"/>
          </a:xfrm>
          <a:prstGeom prst="rect">
            <a:avLst/>
          </a:prstGeom>
        </p:spPr>
      </p:pic>
      <p:pic>
        <p:nvPicPr>
          <p:cNvPr id="23" name="图片 22">
            <a:extLst>
              <a:ext uri="{FF2B5EF4-FFF2-40B4-BE49-F238E27FC236}">
                <a16:creationId xmlns:a16="http://schemas.microsoft.com/office/drawing/2014/main" id="{1A7580B1-C33D-68C7-2CF0-0CB06BC19A41}"/>
              </a:ext>
            </a:extLst>
          </p:cNvPr>
          <p:cNvPicPr>
            <a:picLocks noChangeAspect="1"/>
          </p:cNvPicPr>
          <p:nvPr/>
        </p:nvPicPr>
        <p:blipFill>
          <a:blip r:embed="rId19"/>
          <a:stretch>
            <a:fillRect/>
          </a:stretch>
        </p:blipFill>
        <p:spPr>
          <a:xfrm>
            <a:off x="638555" y="5089071"/>
            <a:ext cx="2107822" cy="1760285"/>
          </a:xfrm>
          <a:prstGeom prst="rect">
            <a:avLst/>
          </a:prstGeom>
        </p:spPr>
      </p:pic>
      <p:sp>
        <p:nvSpPr>
          <p:cNvPr id="24" name="文本框 23">
            <a:extLst>
              <a:ext uri="{FF2B5EF4-FFF2-40B4-BE49-F238E27FC236}">
                <a16:creationId xmlns:a16="http://schemas.microsoft.com/office/drawing/2014/main" id="{59ED7737-E5EB-22AE-CA51-0E635D27BCC4}"/>
              </a:ext>
            </a:extLst>
          </p:cNvPr>
          <p:cNvSpPr txBox="1"/>
          <p:nvPr/>
        </p:nvSpPr>
        <p:spPr>
          <a:xfrm>
            <a:off x="2222863" y="3277877"/>
            <a:ext cx="1561052" cy="276999"/>
          </a:xfrm>
          <a:prstGeom prst="rect">
            <a:avLst/>
          </a:prstGeom>
          <a:noFill/>
        </p:spPr>
        <p:txBody>
          <a:bodyPr wrap="square">
            <a:spAutoFit/>
          </a:bodyPr>
          <a:lstStyle/>
          <a:p>
            <a:r>
              <a:rPr lang="zh-CN" altLang="zh-CN" sz="1200" b="1" dirty="0">
                <a:latin typeface="Times New Roman" panose="02020603050405020304" pitchFamily="18" charset="0"/>
                <a:ea typeface="宋体" panose="02010600030101010101" pitchFamily="2" charset="-122"/>
              </a:rPr>
              <a:t>腐蚀动力学曲线</a:t>
            </a:r>
            <a:endParaRPr lang="zh-CN" altLang="en-US" sz="1200" b="1" dirty="0">
              <a:latin typeface="Times New Roman" panose="02020603050405020304" pitchFamily="18" charset="0"/>
              <a:ea typeface="宋体" panose="02010600030101010101" pitchFamily="2" charset="-122"/>
            </a:endParaRPr>
          </a:p>
        </p:txBody>
      </p:sp>
      <p:sp>
        <p:nvSpPr>
          <p:cNvPr id="25" name="文本框 24">
            <a:extLst>
              <a:ext uri="{FF2B5EF4-FFF2-40B4-BE49-F238E27FC236}">
                <a16:creationId xmlns:a16="http://schemas.microsoft.com/office/drawing/2014/main" id="{37362E54-34E4-F39C-B4C9-3284E0B625EC}"/>
              </a:ext>
            </a:extLst>
          </p:cNvPr>
          <p:cNvSpPr txBox="1"/>
          <p:nvPr/>
        </p:nvSpPr>
        <p:spPr>
          <a:xfrm>
            <a:off x="116931" y="5645292"/>
            <a:ext cx="556169" cy="646331"/>
          </a:xfrm>
          <a:prstGeom prst="rect">
            <a:avLst/>
          </a:prstGeom>
          <a:noFill/>
        </p:spPr>
        <p:txBody>
          <a:bodyPr wrap="square">
            <a:spAutoFit/>
          </a:bodyPr>
          <a:lstStyle/>
          <a:p>
            <a:r>
              <a:rPr lang="zh-CN" altLang="zh-CN" sz="1200" b="1" dirty="0">
                <a:latin typeface="Times New Roman" panose="02020603050405020304" pitchFamily="18" charset="0"/>
                <a:ea typeface="宋体" panose="02010600030101010101" pitchFamily="2" charset="-122"/>
              </a:rPr>
              <a:t>酸性气体腐蚀</a:t>
            </a:r>
            <a:endParaRPr lang="zh-CN" altLang="en-US" sz="1200" dirty="0"/>
          </a:p>
        </p:txBody>
      </p:sp>
      <p:sp>
        <p:nvSpPr>
          <p:cNvPr id="26" name="文本框 25">
            <a:extLst>
              <a:ext uri="{FF2B5EF4-FFF2-40B4-BE49-F238E27FC236}">
                <a16:creationId xmlns:a16="http://schemas.microsoft.com/office/drawing/2014/main" id="{B237AF0C-5A1C-5FF4-A0AC-88EB09237B4C}"/>
              </a:ext>
            </a:extLst>
          </p:cNvPr>
          <p:cNvSpPr txBox="1"/>
          <p:nvPr/>
        </p:nvSpPr>
        <p:spPr>
          <a:xfrm>
            <a:off x="3714881" y="6581001"/>
            <a:ext cx="1515477" cy="276999"/>
          </a:xfrm>
          <a:prstGeom prst="rect">
            <a:avLst/>
          </a:prstGeom>
          <a:noFill/>
        </p:spPr>
        <p:txBody>
          <a:bodyPr wrap="square">
            <a:spAutoFit/>
          </a:bodyPr>
          <a:lstStyle/>
          <a:p>
            <a:r>
              <a:rPr lang="zh-CN" altLang="zh-CN" sz="1200" b="1" dirty="0">
                <a:latin typeface="Times New Roman" panose="02020603050405020304" pitchFamily="18" charset="0"/>
                <a:ea typeface="宋体" panose="02010600030101010101" pitchFamily="2" charset="-122"/>
              </a:rPr>
              <a:t>酸性气体</a:t>
            </a:r>
            <a:r>
              <a:rPr lang="en-US" altLang="zh-CN" sz="1200" b="1" dirty="0">
                <a:latin typeface="Times New Roman" panose="02020603050405020304" pitchFamily="18" charset="0"/>
                <a:ea typeface="宋体" panose="02010600030101010101" pitchFamily="2" charset="-122"/>
              </a:rPr>
              <a:t>-</a:t>
            </a:r>
            <a:r>
              <a:rPr lang="zh-CN" altLang="en-US" sz="1200" b="1" dirty="0">
                <a:latin typeface="Times New Roman" panose="02020603050405020304" pitchFamily="18" charset="0"/>
                <a:ea typeface="宋体" panose="02010600030101010101" pitchFamily="2" charset="-122"/>
              </a:rPr>
              <a:t>积灰</a:t>
            </a:r>
            <a:r>
              <a:rPr lang="zh-CN" altLang="zh-CN" sz="1200" b="1" dirty="0">
                <a:latin typeface="Times New Roman" panose="02020603050405020304" pitchFamily="18" charset="0"/>
                <a:ea typeface="宋体" panose="02010600030101010101" pitchFamily="2" charset="-122"/>
              </a:rPr>
              <a:t>腐蚀</a:t>
            </a:r>
            <a:endParaRPr lang="zh-CN" altLang="en-US" sz="1200" dirty="0"/>
          </a:p>
        </p:txBody>
      </p:sp>
      <p:sp>
        <p:nvSpPr>
          <p:cNvPr id="27" name="矩形 46">
            <a:extLst>
              <a:ext uri="{FF2B5EF4-FFF2-40B4-BE49-F238E27FC236}">
                <a16:creationId xmlns:a16="http://schemas.microsoft.com/office/drawing/2014/main" id="{20D3514B-5BB9-F926-575E-E31635262E91}"/>
              </a:ext>
            </a:extLst>
          </p:cNvPr>
          <p:cNvSpPr>
            <a:spLocks noChangeArrowheads="1"/>
          </p:cNvSpPr>
          <p:nvPr>
            <p:custDataLst>
              <p:tags r:id="rId1"/>
            </p:custDataLst>
          </p:nvPr>
        </p:nvSpPr>
        <p:spPr bwMode="auto">
          <a:xfrm>
            <a:off x="634917" y="237123"/>
            <a:ext cx="9162117"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buNone/>
            </a:pPr>
            <a:r>
              <a:rPr lang="en-US" altLang="zh-CN" sz="2800" b="1" dirty="0">
                <a:solidFill>
                  <a:srgbClr val="0070C0"/>
                </a:solidFill>
                <a:latin typeface="Times New Roman" panose="02020603050405020304" pitchFamily="18" charset="0"/>
                <a:cs typeface="Times New Roman" panose="02020603050405020304" pitchFamily="18" charset="0"/>
                <a:sym typeface="+mn-ea"/>
              </a:rPr>
              <a:t>3 </a:t>
            </a:r>
            <a:r>
              <a:rPr lang="zh-CN" altLang="en-US" sz="2800" b="1" dirty="0">
                <a:solidFill>
                  <a:srgbClr val="0070C0"/>
                </a:solidFill>
                <a:latin typeface="Times New Roman" panose="02020603050405020304" pitchFamily="18" charset="0"/>
                <a:cs typeface="Times New Roman" panose="02020603050405020304" pitchFamily="18" charset="0"/>
                <a:sym typeface="+mn-ea"/>
              </a:rPr>
              <a:t>研究内容</a:t>
            </a:r>
            <a:r>
              <a:rPr lang="en-US" altLang="zh-CN" sz="2800" b="1" dirty="0">
                <a:solidFill>
                  <a:srgbClr val="0070C0"/>
                </a:solidFill>
                <a:latin typeface="Times New Roman" panose="02020603050405020304" pitchFamily="18" charset="0"/>
                <a:cs typeface="Times New Roman" panose="02020603050405020304" pitchFamily="18" charset="0"/>
                <a:sym typeface="+mn-ea"/>
              </a:rPr>
              <a:t>2</a:t>
            </a:r>
            <a:r>
              <a:rPr lang="zh-CN" altLang="en-US" sz="2800" b="1" dirty="0">
                <a:solidFill>
                  <a:srgbClr val="0070C0"/>
                </a:solidFill>
                <a:latin typeface="Times New Roman" panose="02020603050405020304" pitchFamily="18" charset="0"/>
                <a:cs typeface="Times New Roman" panose="02020603050405020304" pitchFamily="18" charset="0"/>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多组分在多相界面的协同</a:t>
            </a:r>
            <a:r>
              <a:rPr lang="en-US" altLang="zh-CN" sz="2800" b="1" dirty="0">
                <a:solidFill>
                  <a:srgbClr val="0070C0"/>
                </a:solidFill>
                <a:latin typeface="黑体" panose="02010609060101010101" charset="-122"/>
                <a:ea typeface="黑体" panose="02010609060101010101" charset="-122"/>
                <a:cs typeface="黑体" panose="02010609060101010101" charset="-122"/>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竞争反应机制</a:t>
            </a:r>
          </a:p>
        </p:txBody>
      </p:sp>
      <p:sp>
        <p:nvSpPr>
          <p:cNvPr id="30" name="文本框 29">
            <a:extLst>
              <a:ext uri="{FF2B5EF4-FFF2-40B4-BE49-F238E27FC236}">
                <a16:creationId xmlns:a16="http://schemas.microsoft.com/office/drawing/2014/main" id="{7BFDCB06-F1A4-FC79-A2FD-1E580DEF9FD7}"/>
              </a:ext>
            </a:extLst>
          </p:cNvPr>
          <p:cNvSpPr txBox="1"/>
          <p:nvPr/>
        </p:nvSpPr>
        <p:spPr>
          <a:xfrm>
            <a:off x="7413534" y="4804695"/>
            <a:ext cx="6096946" cy="369332"/>
          </a:xfrm>
          <a:prstGeom prst="rect">
            <a:avLst/>
          </a:prstGeom>
          <a:noFill/>
        </p:spPr>
        <p:txBody>
          <a:bodyPr wrap="square">
            <a:spAutoFit/>
          </a:bodyPr>
          <a:lstStyle/>
          <a:p>
            <a:r>
              <a:rPr lang="en-US" altLang="zh-CN" b="1" dirty="0">
                <a:solidFill>
                  <a:prstClr val="black"/>
                </a:solidFill>
                <a:latin typeface="Calibri"/>
                <a:ea typeface="等线" panose="02010600030101010101" pitchFamily="2" charset="-122"/>
              </a:rPr>
              <a:t>HSC Chemistry</a:t>
            </a:r>
            <a:r>
              <a:rPr lang="zh-CN" altLang="zh-CN" b="1" dirty="0">
                <a:solidFill>
                  <a:prstClr val="black"/>
                </a:solidFill>
                <a:latin typeface="Calibri"/>
                <a:ea typeface="等线" panose="02010600030101010101" pitchFamily="2" charset="-122"/>
              </a:rPr>
              <a:t>热力学模拟</a:t>
            </a:r>
            <a:endParaRPr lang="zh-CN" altLang="en-US" dirty="0"/>
          </a:p>
        </p:txBody>
      </p:sp>
      <p:sp>
        <p:nvSpPr>
          <p:cNvPr id="31" name="矩形 30">
            <a:extLst>
              <a:ext uri="{FF2B5EF4-FFF2-40B4-BE49-F238E27FC236}">
                <a16:creationId xmlns:a16="http://schemas.microsoft.com/office/drawing/2014/main" id="{1C4F1CCB-AC44-66F0-0475-9F8DCE956B53}"/>
              </a:ext>
            </a:extLst>
          </p:cNvPr>
          <p:cNvSpPr/>
          <p:nvPr/>
        </p:nvSpPr>
        <p:spPr>
          <a:xfrm>
            <a:off x="5742804" y="5287240"/>
            <a:ext cx="6334982" cy="1432260"/>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644618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C8B1B-E8DB-D600-14D6-EED4055DB85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251785A-635D-36AB-3699-73B114668A87}"/>
              </a:ext>
            </a:extLst>
          </p:cNvPr>
          <p:cNvSpPr/>
          <p:nvPr/>
        </p:nvSpPr>
        <p:spPr>
          <a:xfrm>
            <a:off x="678180" y="665987"/>
            <a:ext cx="216408" cy="24993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0E2AAADB-5AA6-B7FA-9C76-2E5A3C0D964E}"/>
              </a:ext>
            </a:extLst>
          </p:cNvPr>
          <p:cNvSpPr/>
          <p:nvPr/>
        </p:nvSpPr>
        <p:spPr>
          <a:xfrm>
            <a:off x="673100" y="655066"/>
            <a:ext cx="233768" cy="27117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92A63BB6-47AD-66A1-4EF3-6EEC838CA329}"/>
              </a:ext>
            </a:extLst>
          </p:cNvPr>
          <p:cNvSpPr/>
          <p:nvPr/>
        </p:nvSpPr>
        <p:spPr>
          <a:xfrm>
            <a:off x="96011" y="403859"/>
            <a:ext cx="542544" cy="23926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812FB19B-38B1-F2D8-2EA8-B49363FC8743}"/>
              </a:ext>
            </a:extLst>
          </p:cNvPr>
          <p:cNvSpPr/>
          <p:nvPr/>
        </p:nvSpPr>
        <p:spPr>
          <a:xfrm>
            <a:off x="0" y="399148"/>
            <a:ext cx="646950" cy="815479"/>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2BA71FD8-5103-DD2B-B9CB-2FF4DFD61B49}"/>
              </a:ext>
            </a:extLst>
          </p:cNvPr>
          <p:cNvPicPr>
            <a:picLocks noChangeAspect="1"/>
          </p:cNvPicPr>
          <p:nvPr/>
        </p:nvPicPr>
        <p:blipFill>
          <a:blip r:embed="rId9"/>
          <a:stretch>
            <a:fillRect/>
          </a:stretch>
        </p:blipFill>
        <p:spPr>
          <a:xfrm>
            <a:off x="11146970" y="-3174"/>
            <a:ext cx="1045029" cy="969974"/>
          </a:xfrm>
          <a:prstGeom prst="rect">
            <a:avLst/>
          </a:prstGeom>
        </p:spPr>
      </p:pic>
      <p:pic>
        <p:nvPicPr>
          <p:cNvPr id="8" name="图片 7">
            <a:extLst>
              <a:ext uri="{FF2B5EF4-FFF2-40B4-BE49-F238E27FC236}">
                <a16:creationId xmlns:a16="http://schemas.microsoft.com/office/drawing/2014/main" id="{5EA38AB2-6E68-484C-CE3B-F773877A446C}"/>
              </a:ext>
            </a:extLst>
          </p:cNvPr>
          <p:cNvPicPr>
            <a:picLocks noChangeAspect="1"/>
          </p:cNvPicPr>
          <p:nvPr/>
        </p:nvPicPr>
        <p:blipFill>
          <a:blip r:embed="rId10"/>
          <a:stretch>
            <a:fillRect/>
          </a:stretch>
        </p:blipFill>
        <p:spPr>
          <a:xfrm>
            <a:off x="906868" y="717123"/>
            <a:ext cx="9856671" cy="144526"/>
          </a:xfrm>
          <a:prstGeom prst="rect">
            <a:avLst/>
          </a:prstGeom>
        </p:spPr>
      </p:pic>
      <p:sp>
        <p:nvSpPr>
          <p:cNvPr id="9" name="文本框 8">
            <a:extLst>
              <a:ext uri="{FF2B5EF4-FFF2-40B4-BE49-F238E27FC236}">
                <a16:creationId xmlns:a16="http://schemas.microsoft.com/office/drawing/2014/main" id="{AD547C9E-6494-3676-9F72-AB2B9EDA16D2}"/>
              </a:ext>
            </a:extLst>
          </p:cNvPr>
          <p:cNvSpPr txBox="1"/>
          <p:nvPr/>
        </p:nvSpPr>
        <p:spPr>
          <a:xfrm>
            <a:off x="278297" y="6334780"/>
            <a:ext cx="12015934" cy="523220"/>
          </a:xfrm>
          <a:prstGeom prst="rect">
            <a:avLst/>
          </a:prstGeom>
          <a:noFill/>
        </p:spPr>
        <p:txBody>
          <a:bodyPr wrap="square">
            <a:spAutoFit/>
          </a:bodyPr>
          <a:lstStyle/>
          <a:p>
            <a:r>
              <a:rPr lang="en-US" altLang="zh-CN" sz="1400" b="1" kern="100" dirty="0">
                <a:latin typeface="Times New Roman" panose="02020603050405020304" pitchFamily="18" charset="0"/>
                <a:ea typeface="宋体" panose="02010600030101010101" pitchFamily="2" charset="-122"/>
              </a:rPr>
              <a:t>Zhao Z</a:t>
            </a:r>
            <a:r>
              <a:rPr lang="en-US" altLang="zh-CN" sz="1400" kern="100" dirty="0">
                <a:latin typeface="Times New Roman" panose="02020603050405020304" pitchFamily="18" charset="0"/>
                <a:ea typeface="宋体" panose="02010600030101010101" pitchFamily="2" charset="-122"/>
              </a:rPr>
              <a:t>, Yao X*, Kaili Xu K, et al. High-temperature corrosion characteristics and mechanisms of heating surfaces under ash deposition conditions in coal/biomass Co-firing utility boilers, Journal of the Energy Institute, Volume 122, 2025, 102227, ISSN 1743-9671.</a:t>
            </a:r>
            <a:endParaRPr lang="zh-CN" altLang="en-US" sz="1400" kern="100" dirty="0">
              <a:latin typeface="Times New Roman" panose="02020603050405020304" pitchFamily="18" charset="0"/>
              <a:ea typeface="宋体" panose="02010600030101010101" pitchFamily="2" charset="-122"/>
            </a:endParaRPr>
          </a:p>
        </p:txBody>
      </p:sp>
      <p:pic>
        <p:nvPicPr>
          <p:cNvPr id="7" name="图片 6" descr="演示文稿2">
            <a:extLst>
              <a:ext uri="{FF2B5EF4-FFF2-40B4-BE49-F238E27FC236}">
                <a16:creationId xmlns:a16="http://schemas.microsoft.com/office/drawing/2014/main" id="{9774DF74-99CE-0B80-7E31-336DE44A1F59}"/>
              </a:ext>
            </a:extLst>
          </p:cNvPr>
          <p:cNvPicPr>
            <a:picLocks noChangeAspect="1"/>
          </p:cNvPicPr>
          <p:nvPr/>
        </p:nvPicPr>
        <p:blipFill>
          <a:blip r:embed="rId11"/>
          <a:stretch>
            <a:fillRect/>
          </a:stretch>
        </p:blipFill>
        <p:spPr>
          <a:xfrm>
            <a:off x="6521893" y="2673757"/>
            <a:ext cx="5438387" cy="3059830"/>
          </a:xfrm>
          <a:prstGeom prst="rect">
            <a:avLst/>
          </a:prstGeom>
        </p:spPr>
      </p:pic>
      <p:sp>
        <p:nvSpPr>
          <p:cNvPr id="10" name="文本框 9">
            <a:extLst>
              <a:ext uri="{FF2B5EF4-FFF2-40B4-BE49-F238E27FC236}">
                <a16:creationId xmlns:a16="http://schemas.microsoft.com/office/drawing/2014/main" id="{8FA7A94E-72BA-C798-AE44-E0283A036889}"/>
              </a:ext>
            </a:extLst>
          </p:cNvPr>
          <p:cNvSpPr txBox="1"/>
          <p:nvPr/>
        </p:nvSpPr>
        <p:spPr>
          <a:xfrm>
            <a:off x="4563453" y="1123289"/>
            <a:ext cx="7445827" cy="1295226"/>
          </a:xfrm>
          <a:prstGeom prst="rect">
            <a:avLst/>
          </a:prstGeom>
          <a:noFill/>
        </p:spPr>
        <p:txBody>
          <a:bodyPr wrap="square">
            <a:spAutoFit/>
          </a:bodyPr>
          <a:lstStyle/>
          <a:p>
            <a:pPr>
              <a:spcBef>
                <a:spcPts val="1200"/>
              </a:spcBef>
            </a:pPr>
            <a:r>
              <a:rPr lang="zh-CN" altLang="en-US" b="1" dirty="0">
                <a:solidFill>
                  <a:srgbClr val="0F1115"/>
                </a:solidFill>
                <a:highlight>
                  <a:srgbClr val="FFFF00"/>
                </a:highlight>
                <a:latin typeface="quote-cjk-patch"/>
              </a:rPr>
              <a:t>量化灰</a:t>
            </a:r>
            <a:r>
              <a:rPr lang="en-US" altLang="zh-CN" b="1" dirty="0">
                <a:solidFill>
                  <a:srgbClr val="0F1115"/>
                </a:solidFill>
                <a:highlight>
                  <a:srgbClr val="FFFF00"/>
                </a:highlight>
                <a:latin typeface="quote-cjk-patch"/>
              </a:rPr>
              <a:t>-</a:t>
            </a:r>
            <a:r>
              <a:rPr lang="zh-CN" altLang="en-US" b="1" dirty="0">
                <a:solidFill>
                  <a:srgbClr val="0F1115"/>
                </a:solidFill>
                <a:highlight>
                  <a:srgbClr val="FFFF00"/>
                </a:highlight>
                <a:latin typeface="quote-cjk-patch"/>
              </a:rPr>
              <a:t>气多相耦合的极值风险</a:t>
            </a:r>
            <a:endParaRPr lang="zh-CN" altLang="en-US" dirty="0">
              <a:solidFill>
                <a:srgbClr val="0F1115"/>
              </a:solidFill>
              <a:highlight>
                <a:srgbClr val="FFFF00"/>
              </a:highlight>
              <a:latin typeface="quote-cjk-patch"/>
            </a:endParaRPr>
          </a:p>
          <a:p>
            <a:pPr marL="285750" indent="-285750">
              <a:spcBef>
                <a:spcPts val="1200"/>
              </a:spcBef>
              <a:spcAft>
                <a:spcPts val="1200"/>
              </a:spcAft>
              <a:buFont typeface="Wingdings" panose="05000000000000000000" pitchFamily="2" charset="2"/>
              <a:buChar char="Ø"/>
            </a:pPr>
            <a:r>
              <a:rPr lang="zh-CN" altLang="en-US" dirty="0">
                <a:solidFill>
                  <a:srgbClr val="0F1115"/>
                </a:solidFill>
                <a:latin typeface="quote-cjk-patch"/>
              </a:rPr>
              <a:t>模拟真实掺烧工况下，</a:t>
            </a:r>
            <a:r>
              <a:rPr lang="zh-CN" altLang="en-US" dirty="0">
                <a:solidFill>
                  <a:srgbClr val="FF0000"/>
                </a:solidFill>
                <a:latin typeface="quote-cjk-patch"/>
              </a:rPr>
              <a:t>固</a:t>
            </a:r>
            <a:r>
              <a:rPr lang="en-US" altLang="zh-CN" dirty="0">
                <a:solidFill>
                  <a:srgbClr val="FF0000"/>
                </a:solidFill>
                <a:latin typeface="quote-cjk-patch"/>
              </a:rPr>
              <a:t>-</a:t>
            </a:r>
            <a:r>
              <a:rPr lang="zh-CN" altLang="en-US" dirty="0">
                <a:solidFill>
                  <a:srgbClr val="FF0000"/>
                </a:solidFill>
                <a:latin typeface="quote-cjk-patch"/>
              </a:rPr>
              <a:t>气耦合腐蚀速率较单一因素呈数倍增长；</a:t>
            </a:r>
          </a:p>
          <a:p>
            <a:pPr marL="285750" indent="-285750">
              <a:spcBef>
                <a:spcPts val="450"/>
              </a:spcBef>
              <a:spcAft>
                <a:spcPts val="1200"/>
              </a:spcAft>
              <a:buFont typeface="Wingdings" panose="05000000000000000000" pitchFamily="2" charset="2"/>
              <a:buChar char="Ø"/>
            </a:pPr>
            <a:r>
              <a:rPr lang="zh-CN" altLang="en-US" dirty="0">
                <a:solidFill>
                  <a:srgbClr val="0F1115"/>
                </a:solidFill>
                <a:latin typeface="quote-cjk-patch"/>
              </a:rPr>
              <a:t>证实多相耦合是腐蚀加剧的根本</a:t>
            </a:r>
            <a:r>
              <a:rPr lang="zh-CN" altLang="en-US" dirty="0">
                <a:solidFill>
                  <a:srgbClr val="FF0000"/>
                </a:solidFill>
                <a:latin typeface="quote-cjk-patch"/>
              </a:rPr>
              <a:t>放大机制。</a:t>
            </a:r>
            <a:endParaRPr lang="zh-CN" altLang="en-US" b="1" dirty="0">
              <a:solidFill>
                <a:prstClr val="black"/>
              </a:solidFill>
              <a:latin typeface="Calibri"/>
              <a:ea typeface="等线" panose="02010600030101010101" pitchFamily="2" charset="-122"/>
            </a:endParaRPr>
          </a:p>
        </p:txBody>
      </p:sp>
      <p:pic>
        <p:nvPicPr>
          <p:cNvPr id="11" name="图片 10" descr="图表&#10;&#10;AI 生成的内容可能不正确。">
            <a:extLst>
              <a:ext uri="{FF2B5EF4-FFF2-40B4-BE49-F238E27FC236}">
                <a16:creationId xmlns:a16="http://schemas.microsoft.com/office/drawing/2014/main" id="{A4645643-CD8C-E9DC-8761-09CF3D89FBE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47635" b="50029"/>
          <a:stretch>
            <a:fillRect/>
          </a:stretch>
        </p:blipFill>
        <p:spPr bwMode="auto">
          <a:xfrm>
            <a:off x="4447918" y="4220337"/>
            <a:ext cx="2052326" cy="1468517"/>
          </a:xfrm>
          <a:prstGeom prst="rect">
            <a:avLst/>
          </a:prstGeom>
          <a:noFill/>
          <a:ln>
            <a:noFill/>
          </a:ln>
          <a:extLst>
            <a:ext uri="{53640926-AAD7-44D8-BBD7-CCE9431645EC}">
              <a14:shadowObscured xmlns:a14="http://schemas.microsoft.com/office/drawing/2010/main"/>
            </a:ext>
          </a:extLst>
        </p:spPr>
      </p:pic>
      <p:pic>
        <p:nvPicPr>
          <p:cNvPr id="14" name="图片 13">
            <a:extLst>
              <a:ext uri="{FF2B5EF4-FFF2-40B4-BE49-F238E27FC236}">
                <a16:creationId xmlns:a16="http://schemas.microsoft.com/office/drawing/2014/main" id="{34B41B36-7262-A2E6-18D1-32FDE010B6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918" y="2678492"/>
            <a:ext cx="2033572" cy="1525180"/>
          </a:xfrm>
          <a:prstGeom prst="rect">
            <a:avLst/>
          </a:prstGeom>
        </p:spPr>
      </p:pic>
      <p:pic>
        <p:nvPicPr>
          <p:cNvPr id="15" name="图片 14" descr="图6-1">
            <a:extLst>
              <a:ext uri="{FF2B5EF4-FFF2-40B4-BE49-F238E27FC236}">
                <a16:creationId xmlns:a16="http://schemas.microsoft.com/office/drawing/2014/main" id="{8311E06F-0CAC-2BD8-924D-E13AD084AAAA}"/>
              </a:ext>
            </a:extLst>
          </p:cNvPr>
          <p:cNvPicPr>
            <a:picLocks noChangeAspect="1"/>
          </p:cNvPicPr>
          <p:nvPr/>
        </p:nvPicPr>
        <p:blipFill>
          <a:blip r:embed="rId14"/>
          <a:stretch>
            <a:fillRect/>
          </a:stretch>
        </p:blipFill>
        <p:spPr>
          <a:xfrm>
            <a:off x="373787" y="977980"/>
            <a:ext cx="2160000" cy="1620929"/>
          </a:xfrm>
          <a:prstGeom prst="rect">
            <a:avLst/>
          </a:prstGeom>
        </p:spPr>
      </p:pic>
      <p:pic>
        <p:nvPicPr>
          <p:cNvPr id="16" name="图片 15" descr="1a">
            <a:extLst>
              <a:ext uri="{FF2B5EF4-FFF2-40B4-BE49-F238E27FC236}">
                <a16:creationId xmlns:a16="http://schemas.microsoft.com/office/drawing/2014/main" id="{CB2DFFC6-85F7-F4B8-DA5C-BBE6DA9DAD80}"/>
              </a:ext>
            </a:extLst>
          </p:cNvPr>
          <p:cNvPicPr>
            <a:picLocks noChangeAspect="1"/>
          </p:cNvPicPr>
          <p:nvPr/>
        </p:nvPicPr>
        <p:blipFill>
          <a:blip r:embed="rId15"/>
          <a:stretch>
            <a:fillRect/>
          </a:stretch>
        </p:blipFill>
        <p:spPr>
          <a:xfrm>
            <a:off x="2626886" y="1011814"/>
            <a:ext cx="1440000" cy="748698"/>
          </a:xfrm>
          <a:prstGeom prst="rect">
            <a:avLst/>
          </a:prstGeom>
        </p:spPr>
      </p:pic>
      <p:pic>
        <p:nvPicPr>
          <p:cNvPr id="17" name="图片 16" descr="1b">
            <a:extLst>
              <a:ext uri="{FF2B5EF4-FFF2-40B4-BE49-F238E27FC236}">
                <a16:creationId xmlns:a16="http://schemas.microsoft.com/office/drawing/2014/main" id="{DD2F9CA2-0742-3CC8-573F-1FF9FCD2ED3E}"/>
              </a:ext>
            </a:extLst>
          </p:cNvPr>
          <p:cNvPicPr>
            <a:picLocks noChangeAspect="1"/>
          </p:cNvPicPr>
          <p:nvPr/>
        </p:nvPicPr>
        <p:blipFill>
          <a:blip r:embed="rId16"/>
          <a:stretch>
            <a:fillRect/>
          </a:stretch>
        </p:blipFill>
        <p:spPr>
          <a:xfrm>
            <a:off x="2626886" y="1862716"/>
            <a:ext cx="1440000" cy="748698"/>
          </a:xfrm>
          <a:prstGeom prst="rect">
            <a:avLst/>
          </a:prstGeom>
        </p:spPr>
      </p:pic>
      <p:pic>
        <p:nvPicPr>
          <p:cNvPr id="18" name="图片 17" descr="图6-2">
            <a:extLst>
              <a:ext uri="{FF2B5EF4-FFF2-40B4-BE49-F238E27FC236}">
                <a16:creationId xmlns:a16="http://schemas.microsoft.com/office/drawing/2014/main" id="{DCD2BC2C-BC20-D8B9-8303-57E3F897EAD2}"/>
              </a:ext>
            </a:extLst>
          </p:cNvPr>
          <p:cNvPicPr>
            <a:picLocks noChangeAspect="1"/>
          </p:cNvPicPr>
          <p:nvPr/>
        </p:nvPicPr>
        <p:blipFill>
          <a:blip r:embed="rId17"/>
          <a:stretch>
            <a:fillRect/>
          </a:stretch>
        </p:blipFill>
        <p:spPr>
          <a:xfrm>
            <a:off x="373787" y="2638631"/>
            <a:ext cx="2160000" cy="1620461"/>
          </a:xfrm>
          <a:prstGeom prst="rect">
            <a:avLst/>
          </a:prstGeom>
        </p:spPr>
      </p:pic>
      <p:pic>
        <p:nvPicPr>
          <p:cNvPr id="19" name="图片 18" descr="2a">
            <a:extLst>
              <a:ext uri="{FF2B5EF4-FFF2-40B4-BE49-F238E27FC236}">
                <a16:creationId xmlns:a16="http://schemas.microsoft.com/office/drawing/2014/main" id="{B7CAAF16-3CE0-AEFB-22A5-6352F51085F7}"/>
              </a:ext>
            </a:extLst>
          </p:cNvPr>
          <p:cNvPicPr>
            <a:picLocks noChangeAspect="1"/>
          </p:cNvPicPr>
          <p:nvPr/>
        </p:nvPicPr>
        <p:blipFill>
          <a:blip r:embed="rId18"/>
          <a:stretch>
            <a:fillRect/>
          </a:stretch>
        </p:blipFill>
        <p:spPr>
          <a:xfrm>
            <a:off x="2626886" y="2638631"/>
            <a:ext cx="1440000" cy="748698"/>
          </a:xfrm>
          <a:prstGeom prst="rect">
            <a:avLst/>
          </a:prstGeom>
        </p:spPr>
      </p:pic>
      <p:pic>
        <p:nvPicPr>
          <p:cNvPr id="20" name="图片 19" descr="2b">
            <a:extLst>
              <a:ext uri="{FF2B5EF4-FFF2-40B4-BE49-F238E27FC236}">
                <a16:creationId xmlns:a16="http://schemas.microsoft.com/office/drawing/2014/main" id="{4AD6EF33-285E-6A38-4147-1C70342E5B40}"/>
              </a:ext>
            </a:extLst>
          </p:cNvPr>
          <p:cNvPicPr>
            <a:picLocks noChangeAspect="1"/>
          </p:cNvPicPr>
          <p:nvPr/>
        </p:nvPicPr>
        <p:blipFill>
          <a:blip r:embed="rId19"/>
          <a:stretch>
            <a:fillRect/>
          </a:stretch>
        </p:blipFill>
        <p:spPr>
          <a:xfrm>
            <a:off x="2626886" y="3500858"/>
            <a:ext cx="1440000" cy="748698"/>
          </a:xfrm>
          <a:prstGeom prst="rect">
            <a:avLst/>
          </a:prstGeom>
        </p:spPr>
      </p:pic>
      <p:pic>
        <p:nvPicPr>
          <p:cNvPr id="21" name="图片 20" descr="图6-3">
            <a:extLst>
              <a:ext uri="{FF2B5EF4-FFF2-40B4-BE49-F238E27FC236}">
                <a16:creationId xmlns:a16="http://schemas.microsoft.com/office/drawing/2014/main" id="{76EDE2AE-BD52-B711-54DF-A0F5D06FA9DD}"/>
              </a:ext>
            </a:extLst>
          </p:cNvPr>
          <p:cNvPicPr>
            <a:picLocks noChangeAspect="1"/>
          </p:cNvPicPr>
          <p:nvPr/>
        </p:nvPicPr>
        <p:blipFill>
          <a:blip r:embed="rId20"/>
          <a:stretch>
            <a:fillRect/>
          </a:stretch>
        </p:blipFill>
        <p:spPr>
          <a:xfrm>
            <a:off x="373787" y="4302793"/>
            <a:ext cx="2160000" cy="1620461"/>
          </a:xfrm>
          <a:prstGeom prst="rect">
            <a:avLst/>
          </a:prstGeom>
        </p:spPr>
      </p:pic>
      <p:pic>
        <p:nvPicPr>
          <p:cNvPr id="22" name="图片 21" descr="3a">
            <a:extLst>
              <a:ext uri="{FF2B5EF4-FFF2-40B4-BE49-F238E27FC236}">
                <a16:creationId xmlns:a16="http://schemas.microsoft.com/office/drawing/2014/main" id="{996592BA-9717-B34A-9DA7-79E3A88249A8}"/>
              </a:ext>
            </a:extLst>
          </p:cNvPr>
          <p:cNvPicPr>
            <a:picLocks noChangeAspect="1"/>
          </p:cNvPicPr>
          <p:nvPr/>
        </p:nvPicPr>
        <p:blipFill>
          <a:blip r:embed="rId21"/>
          <a:stretch>
            <a:fillRect/>
          </a:stretch>
        </p:blipFill>
        <p:spPr>
          <a:xfrm>
            <a:off x="2626886" y="4304861"/>
            <a:ext cx="1440000" cy="748698"/>
          </a:xfrm>
          <a:prstGeom prst="rect">
            <a:avLst/>
          </a:prstGeom>
        </p:spPr>
      </p:pic>
      <p:pic>
        <p:nvPicPr>
          <p:cNvPr id="23" name="图片 22" descr="3b">
            <a:extLst>
              <a:ext uri="{FF2B5EF4-FFF2-40B4-BE49-F238E27FC236}">
                <a16:creationId xmlns:a16="http://schemas.microsoft.com/office/drawing/2014/main" id="{296A8EAB-805E-0B89-DB14-89BD8C8332AD}"/>
              </a:ext>
            </a:extLst>
          </p:cNvPr>
          <p:cNvPicPr>
            <a:picLocks noChangeAspect="1"/>
          </p:cNvPicPr>
          <p:nvPr/>
        </p:nvPicPr>
        <p:blipFill>
          <a:blip r:embed="rId22"/>
          <a:stretch>
            <a:fillRect/>
          </a:stretch>
        </p:blipFill>
        <p:spPr>
          <a:xfrm>
            <a:off x="2626886" y="5176624"/>
            <a:ext cx="1440000" cy="748698"/>
          </a:xfrm>
          <a:prstGeom prst="rect">
            <a:avLst/>
          </a:prstGeom>
        </p:spPr>
      </p:pic>
      <p:sp>
        <p:nvSpPr>
          <p:cNvPr id="24" name="矩形 23">
            <a:extLst>
              <a:ext uri="{FF2B5EF4-FFF2-40B4-BE49-F238E27FC236}">
                <a16:creationId xmlns:a16="http://schemas.microsoft.com/office/drawing/2014/main" id="{6FD24785-4F2F-A00F-6306-5247DC3D94AF}"/>
              </a:ext>
            </a:extLst>
          </p:cNvPr>
          <p:cNvSpPr/>
          <p:nvPr/>
        </p:nvSpPr>
        <p:spPr>
          <a:xfrm>
            <a:off x="4488321" y="1034826"/>
            <a:ext cx="7445823" cy="1437730"/>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46">
            <a:extLst>
              <a:ext uri="{FF2B5EF4-FFF2-40B4-BE49-F238E27FC236}">
                <a16:creationId xmlns:a16="http://schemas.microsoft.com/office/drawing/2014/main" id="{1D25E7CB-1D50-BA68-72ED-F238F4E59AFA}"/>
              </a:ext>
            </a:extLst>
          </p:cNvPr>
          <p:cNvSpPr>
            <a:spLocks noChangeArrowheads="1"/>
          </p:cNvSpPr>
          <p:nvPr>
            <p:custDataLst>
              <p:tags r:id="rId1"/>
            </p:custDataLst>
          </p:nvPr>
        </p:nvSpPr>
        <p:spPr bwMode="auto">
          <a:xfrm>
            <a:off x="634917" y="237123"/>
            <a:ext cx="9162117"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buNone/>
            </a:pPr>
            <a:r>
              <a:rPr lang="en-US" altLang="zh-CN" sz="2800" b="1" dirty="0">
                <a:solidFill>
                  <a:srgbClr val="0070C0"/>
                </a:solidFill>
                <a:latin typeface="Times New Roman" panose="02020603050405020304" pitchFamily="18" charset="0"/>
                <a:cs typeface="Times New Roman" panose="02020603050405020304" pitchFamily="18" charset="0"/>
                <a:sym typeface="+mn-ea"/>
              </a:rPr>
              <a:t>3 </a:t>
            </a:r>
            <a:r>
              <a:rPr lang="zh-CN" altLang="en-US" sz="2800" b="1" dirty="0">
                <a:solidFill>
                  <a:srgbClr val="0070C0"/>
                </a:solidFill>
                <a:latin typeface="Times New Roman" panose="02020603050405020304" pitchFamily="18" charset="0"/>
                <a:cs typeface="Times New Roman" panose="02020603050405020304" pitchFamily="18" charset="0"/>
                <a:sym typeface="+mn-ea"/>
              </a:rPr>
              <a:t>研究内容</a:t>
            </a:r>
            <a:r>
              <a:rPr lang="en-US" altLang="zh-CN" sz="2800" b="1" dirty="0">
                <a:solidFill>
                  <a:srgbClr val="0070C0"/>
                </a:solidFill>
                <a:latin typeface="Times New Roman" panose="02020603050405020304" pitchFamily="18" charset="0"/>
                <a:cs typeface="Times New Roman" panose="02020603050405020304" pitchFamily="18" charset="0"/>
                <a:sym typeface="+mn-ea"/>
              </a:rPr>
              <a:t>2</a:t>
            </a:r>
            <a:r>
              <a:rPr lang="zh-CN" altLang="en-US" sz="2800" b="1" dirty="0">
                <a:solidFill>
                  <a:srgbClr val="0070C0"/>
                </a:solidFill>
                <a:latin typeface="Times New Roman" panose="02020603050405020304" pitchFamily="18" charset="0"/>
                <a:cs typeface="Times New Roman" panose="02020603050405020304" pitchFamily="18" charset="0"/>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多组分在多相界面的协同</a:t>
            </a:r>
            <a:r>
              <a:rPr lang="en-US" altLang="zh-CN" sz="2800" b="1" dirty="0">
                <a:solidFill>
                  <a:srgbClr val="0070C0"/>
                </a:solidFill>
                <a:latin typeface="黑体" panose="02010609060101010101" charset="-122"/>
                <a:ea typeface="黑体" panose="02010609060101010101" charset="-122"/>
                <a:cs typeface="黑体" panose="02010609060101010101" charset="-122"/>
                <a:sym typeface="+mn-ea"/>
              </a:rPr>
              <a:t>/</a:t>
            </a: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竞争反应机制</a:t>
            </a:r>
          </a:p>
        </p:txBody>
      </p:sp>
      <p:sp>
        <p:nvSpPr>
          <p:cNvPr id="26" name="圆角矩形 22">
            <a:extLst>
              <a:ext uri="{FF2B5EF4-FFF2-40B4-BE49-F238E27FC236}">
                <a16:creationId xmlns:a16="http://schemas.microsoft.com/office/drawing/2014/main" id="{1971664B-2424-1B10-2233-8E554EF8994C}"/>
              </a:ext>
            </a:extLst>
          </p:cNvPr>
          <p:cNvSpPr/>
          <p:nvPr>
            <p:custDataLst>
              <p:tags r:id="rId2"/>
            </p:custDataLst>
          </p:nvPr>
        </p:nvSpPr>
        <p:spPr>
          <a:xfrm>
            <a:off x="4241361" y="2611414"/>
            <a:ext cx="7850301" cy="3506493"/>
          </a:xfrm>
          <a:prstGeom prst="roundRect">
            <a:avLst>
              <a:gd name="adj" fmla="val 7169"/>
            </a:avLst>
          </a:prstGeom>
          <a:ln w="19050" cap="flat" cmpd="sng" algn="ctr">
            <a:solidFill>
              <a:schemeClr val="accent6">
                <a:lumMod val="75000"/>
              </a:schemeClr>
            </a:solidFill>
            <a:prstDash val="dash"/>
            <a:miter lim="800000"/>
          </a:ln>
        </p:spPr>
        <p:style>
          <a:lnRef idx="0">
            <a:schemeClr val="accent1"/>
          </a:lnRef>
          <a:fillRef idx="0">
            <a:srgbClr val="FFFFFF"/>
          </a:fillRef>
          <a:effectRef idx="0">
            <a:srgbClr val="FFFFFF"/>
          </a:effectRef>
          <a:fontRef idx="minor">
            <a:schemeClr val="tx1"/>
          </a:fontRef>
        </p:style>
        <p:txBody>
          <a:bodyPr lIns="91437" tIns="45718" rIns="91437" bIns="45718" rtlCol="0" anchor="ctr"/>
          <a:lstStyle/>
          <a:p>
            <a:pPr algn="ctr"/>
            <a:endParaRPr lang="zh-CN" altLang="en-US" sz="4000" dirty="0">
              <a:latin typeface="微软雅黑" panose="020B0503020204020204" charset="-122"/>
              <a:ea typeface="微软雅黑" panose="020B0503020204020204" charset="-122"/>
            </a:endParaRPr>
          </a:p>
        </p:txBody>
      </p:sp>
      <p:sp>
        <p:nvSpPr>
          <p:cNvPr id="28" name="文本框 27">
            <a:extLst>
              <a:ext uri="{FF2B5EF4-FFF2-40B4-BE49-F238E27FC236}">
                <a16:creationId xmlns:a16="http://schemas.microsoft.com/office/drawing/2014/main" id="{38929676-7029-96F8-C674-367759B01845}"/>
              </a:ext>
            </a:extLst>
          </p:cNvPr>
          <p:cNvSpPr txBox="1"/>
          <p:nvPr/>
        </p:nvSpPr>
        <p:spPr>
          <a:xfrm>
            <a:off x="6861520" y="5733587"/>
            <a:ext cx="2849691" cy="379335"/>
          </a:xfrm>
          <a:prstGeom prst="rect">
            <a:avLst/>
          </a:prstGeom>
          <a:noFill/>
        </p:spPr>
        <p:txBody>
          <a:bodyPr wrap="square">
            <a:spAutoFit/>
          </a:bodyPr>
          <a:lstStyle/>
          <a:p>
            <a:r>
              <a:rPr lang="zh-CN" altLang="en-US" sz="1865" b="1" dirty="0">
                <a:latin typeface="楷体" panose="02010609060101010101" charset="-122"/>
                <a:ea typeface="楷体" panose="02010609060101010101" charset="-122"/>
              </a:rPr>
              <a:t>灰</a:t>
            </a:r>
            <a:r>
              <a:rPr lang="en-US" altLang="zh-CN" sz="1865" b="1" dirty="0">
                <a:latin typeface="楷体" panose="02010609060101010101" charset="-122"/>
                <a:ea typeface="楷体" panose="02010609060101010101" charset="-122"/>
              </a:rPr>
              <a:t>-</a:t>
            </a:r>
            <a:r>
              <a:rPr lang="zh-CN" altLang="en-US" sz="1865" b="1" dirty="0">
                <a:latin typeface="楷体" panose="02010609060101010101" charset="-122"/>
                <a:ea typeface="楷体" panose="02010609060101010101" charset="-122"/>
              </a:rPr>
              <a:t>气多相耦合反应机理</a:t>
            </a:r>
          </a:p>
        </p:txBody>
      </p:sp>
      <p:sp>
        <p:nvSpPr>
          <p:cNvPr id="29" name="文本框 28">
            <a:extLst>
              <a:ext uri="{FF2B5EF4-FFF2-40B4-BE49-F238E27FC236}">
                <a16:creationId xmlns:a16="http://schemas.microsoft.com/office/drawing/2014/main" id="{7596DF6B-BBCB-CB5C-272D-82C83A2C0F12}"/>
              </a:ext>
            </a:extLst>
          </p:cNvPr>
          <p:cNvSpPr txBox="1"/>
          <p:nvPr/>
        </p:nvSpPr>
        <p:spPr>
          <a:xfrm>
            <a:off x="893051" y="5861637"/>
            <a:ext cx="3374571" cy="379335"/>
          </a:xfrm>
          <a:prstGeom prst="rect">
            <a:avLst/>
          </a:prstGeom>
          <a:noFill/>
        </p:spPr>
        <p:txBody>
          <a:bodyPr wrap="square">
            <a:spAutoFit/>
          </a:bodyPr>
          <a:lstStyle/>
          <a:p>
            <a:r>
              <a:rPr lang="zh-CN" altLang="en-US" sz="1865" b="1" dirty="0">
                <a:latin typeface="楷体" panose="02010609060101010101" charset="-122"/>
                <a:ea typeface="楷体" panose="02010609060101010101" charset="-122"/>
              </a:rPr>
              <a:t>金属基体表面微观表征</a:t>
            </a:r>
          </a:p>
        </p:txBody>
      </p:sp>
    </p:spTree>
    <p:extLst>
      <p:ext uri="{BB962C8B-B14F-4D97-AF65-F5344CB8AC3E}">
        <p14:creationId xmlns:p14="http://schemas.microsoft.com/office/powerpoint/2010/main" val="142294162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403CC-3EE8-9E4C-397F-B12FE186825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9AC8702F-0B05-50D6-9EAA-62AF59BF4B1B}"/>
              </a:ext>
            </a:extLst>
          </p:cNvPr>
          <p:cNvSpPr/>
          <p:nvPr/>
        </p:nvSpPr>
        <p:spPr>
          <a:xfrm>
            <a:off x="678180" y="665987"/>
            <a:ext cx="216408" cy="24993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C55976EC-E161-FC85-C313-89BB2DB88AAF}"/>
              </a:ext>
            </a:extLst>
          </p:cNvPr>
          <p:cNvSpPr/>
          <p:nvPr/>
        </p:nvSpPr>
        <p:spPr>
          <a:xfrm>
            <a:off x="673100" y="655066"/>
            <a:ext cx="233768" cy="27117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E0D88BAF-D843-B4C9-A087-7DCEF57552FB}"/>
              </a:ext>
            </a:extLst>
          </p:cNvPr>
          <p:cNvSpPr/>
          <p:nvPr/>
        </p:nvSpPr>
        <p:spPr>
          <a:xfrm>
            <a:off x="96011" y="403859"/>
            <a:ext cx="542544" cy="23926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DF50B23B-F792-D688-661E-1C6190F33AE1}"/>
              </a:ext>
            </a:extLst>
          </p:cNvPr>
          <p:cNvSpPr/>
          <p:nvPr/>
        </p:nvSpPr>
        <p:spPr>
          <a:xfrm>
            <a:off x="0" y="399148"/>
            <a:ext cx="646950" cy="81547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0B299E2F-F53B-A3A5-2F10-C399B305057B}"/>
              </a:ext>
            </a:extLst>
          </p:cNvPr>
          <p:cNvPicPr>
            <a:picLocks noChangeAspect="1"/>
          </p:cNvPicPr>
          <p:nvPr/>
        </p:nvPicPr>
        <p:blipFill>
          <a:blip r:embed="rId8"/>
          <a:stretch>
            <a:fillRect/>
          </a:stretch>
        </p:blipFill>
        <p:spPr>
          <a:xfrm>
            <a:off x="11146970" y="-3174"/>
            <a:ext cx="1045029" cy="969974"/>
          </a:xfrm>
          <a:prstGeom prst="rect">
            <a:avLst/>
          </a:prstGeom>
        </p:spPr>
      </p:pic>
      <p:pic>
        <p:nvPicPr>
          <p:cNvPr id="8" name="图片 7">
            <a:extLst>
              <a:ext uri="{FF2B5EF4-FFF2-40B4-BE49-F238E27FC236}">
                <a16:creationId xmlns:a16="http://schemas.microsoft.com/office/drawing/2014/main" id="{A30110BC-C2B3-BC94-2834-A004598DF495}"/>
              </a:ext>
            </a:extLst>
          </p:cNvPr>
          <p:cNvPicPr>
            <a:picLocks noChangeAspect="1"/>
          </p:cNvPicPr>
          <p:nvPr/>
        </p:nvPicPr>
        <p:blipFill>
          <a:blip r:embed="rId9"/>
          <a:stretch>
            <a:fillRect/>
          </a:stretch>
        </p:blipFill>
        <p:spPr>
          <a:xfrm>
            <a:off x="906868" y="717123"/>
            <a:ext cx="9856671" cy="144526"/>
          </a:xfrm>
          <a:prstGeom prst="rect">
            <a:avLst/>
          </a:prstGeom>
        </p:spPr>
      </p:pic>
      <p:pic>
        <p:nvPicPr>
          <p:cNvPr id="7" name="图片 6" descr="33c2c1af19d2375559b7697d7ca4031c">
            <a:extLst>
              <a:ext uri="{FF2B5EF4-FFF2-40B4-BE49-F238E27FC236}">
                <a16:creationId xmlns:a16="http://schemas.microsoft.com/office/drawing/2014/main" id="{A222E5B3-071B-C1C3-3D06-CB7CC62F274E}"/>
              </a:ext>
            </a:extLst>
          </p:cNvPr>
          <p:cNvPicPr>
            <a:picLocks noChangeAspect="1"/>
          </p:cNvPicPr>
          <p:nvPr/>
        </p:nvPicPr>
        <p:blipFill>
          <a:blip r:embed="rId10"/>
          <a:stretch>
            <a:fillRect/>
          </a:stretch>
        </p:blipFill>
        <p:spPr>
          <a:xfrm>
            <a:off x="707736" y="1109394"/>
            <a:ext cx="2329180" cy="1945005"/>
          </a:xfrm>
          <a:prstGeom prst="rect">
            <a:avLst/>
          </a:prstGeom>
        </p:spPr>
      </p:pic>
      <p:pic>
        <p:nvPicPr>
          <p:cNvPr id="11" name="图片 10" descr="涂灰昂坪">
            <a:extLst>
              <a:ext uri="{FF2B5EF4-FFF2-40B4-BE49-F238E27FC236}">
                <a16:creationId xmlns:a16="http://schemas.microsoft.com/office/drawing/2014/main" id="{094C47D7-6D15-498C-D3C3-523DFCDA7957}"/>
              </a:ext>
            </a:extLst>
          </p:cNvPr>
          <p:cNvPicPr>
            <a:picLocks noChangeAspect="1"/>
          </p:cNvPicPr>
          <p:nvPr/>
        </p:nvPicPr>
        <p:blipFill>
          <a:blip r:embed="rId11"/>
          <a:stretch>
            <a:fillRect/>
          </a:stretch>
        </p:blipFill>
        <p:spPr>
          <a:xfrm>
            <a:off x="1197841" y="3630334"/>
            <a:ext cx="2840115" cy="1544720"/>
          </a:xfrm>
          <a:prstGeom prst="rect">
            <a:avLst/>
          </a:prstGeom>
        </p:spPr>
      </p:pic>
      <p:pic>
        <p:nvPicPr>
          <p:cNvPr id="15" name="图片 14" descr="烘焙示意图">
            <a:extLst>
              <a:ext uri="{FF2B5EF4-FFF2-40B4-BE49-F238E27FC236}">
                <a16:creationId xmlns:a16="http://schemas.microsoft.com/office/drawing/2014/main" id="{58792C14-994D-18F6-695C-C3B4FA3181E6}"/>
              </a:ext>
            </a:extLst>
          </p:cNvPr>
          <p:cNvPicPr>
            <a:picLocks noChangeAspect="1"/>
          </p:cNvPicPr>
          <p:nvPr/>
        </p:nvPicPr>
        <p:blipFill>
          <a:blip r:embed="rId12"/>
          <a:stretch>
            <a:fillRect/>
          </a:stretch>
        </p:blipFill>
        <p:spPr>
          <a:xfrm>
            <a:off x="3192150" y="996648"/>
            <a:ext cx="4483088" cy="2412143"/>
          </a:xfrm>
          <a:prstGeom prst="rect">
            <a:avLst/>
          </a:prstGeom>
        </p:spPr>
      </p:pic>
      <p:pic>
        <p:nvPicPr>
          <p:cNvPr id="18" name="图片 17">
            <a:extLst>
              <a:ext uri="{FF2B5EF4-FFF2-40B4-BE49-F238E27FC236}">
                <a16:creationId xmlns:a16="http://schemas.microsoft.com/office/drawing/2014/main" id="{4E20E724-576A-A114-64BC-91BD6BA1FAC5}"/>
              </a:ext>
            </a:extLst>
          </p:cNvPr>
          <p:cNvPicPr>
            <a:picLocks noChangeAspect="1"/>
          </p:cNvPicPr>
          <p:nvPr/>
        </p:nvPicPr>
        <p:blipFill>
          <a:blip r:embed="rId13"/>
          <a:stretch>
            <a:fillRect/>
          </a:stretch>
        </p:blipFill>
        <p:spPr>
          <a:xfrm>
            <a:off x="8532257" y="1091604"/>
            <a:ext cx="2850137" cy="2850137"/>
          </a:xfrm>
          <a:prstGeom prst="rect">
            <a:avLst/>
          </a:prstGeom>
        </p:spPr>
      </p:pic>
      <p:sp>
        <p:nvSpPr>
          <p:cNvPr id="19" name="矩形 46">
            <a:extLst>
              <a:ext uri="{FF2B5EF4-FFF2-40B4-BE49-F238E27FC236}">
                <a16:creationId xmlns:a16="http://schemas.microsoft.com/office/drawing/2014/main" id="{BFF6F5B2-AD43-BD81-4CA8-8EB9343D1F5B}"/>
              </a:ext>
            </a:extLst>
          </p:cNvPr>
          <p:cNvSpPr>
            <a:spLocks noChangeArrowheads="1"/>
          </p:cNvSpPr>
          <p:nvPr>
            <p:custDataLst>
              <p:tags r:id="rId1"/>
            </p:custDataLst>
          </p:nvPr>
        </p:nvSpPr>
        <p:spPr bwMode="auto">
          <a:xfrm>
            <a:off x="634917" y="237123"/>
            <a:ext cx="9312800"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buNone/>
            </a:pPr>
            <a:r>
              <a:rPr lang="en-US" altLang="zh-CN" sz="2800" b="1" dirty="0">
                <a:solidFill>
                  <a:srgbClr val="0070C0"/>
                </a:solidFill>
                <a:latin typeface="Times New Roman" panose="02020603050405020304" pitchFamily="18" charset="0"/>
                <a:cs typeface="Times New Roman" panose="02020603050405020304" pitchFamily="18" charset="0"/>
                <a:sym typeface="+mn-ea"/>
              </a:rPr>
              <a:t>3 </a:t>
            </a:r>
            <a:r>
              <a:rPr lang="zh-CN" altLang="en-US" sz="2800" b="1" dirty="0">
                <a:solidFill>
                  <a:srgbClr val="0070C0"/>
                </a:solidFill>
                <a:latin typeface="Times New Roman" panose="02020603050405020304" pitchFamily="18" charset="0"/>
                <a:cs typeface="Times New Roman" panose="02020603050405020304" pitchFamily="18" charset="0"/>
                <a:sym typeface="+mn-ea"/>
              </a:rPr>
              <a:t>研究内容</a:t>
            </a:r>
            <a:r>
              <a:rPr lang="en-US" altLang="zh-CN" sz="2800" b="1" dirty="0">
                <a:solidFill>
                  <a:srgbClr val="0070C0"/>
                </a:solidFill>
                <a:latin typeface="Times New Roman" panose="02020603050405020304" pitchFamily="18" charset="0"/>
                <a:cs typeface="Times New Roman" panose="02020603050405020304" pitchFamily="18" charset="0"/>
                <a:sym typeface="+mn-ea"/>
              </a:rPr>
              <a:t>3</a:t>
            </a:r>
            <a:r>
              <a:rPr lang="zh-CN" altLang="en-US" sz="2800" b="1" dirty="0">
                <a:solidFill>
                  <a:srgbClr val="0070C0"/>
                </a:solidFill>
                <a:latin typeface="Times New Roman" panose="02020603050405020304" pitchFamily="18" charset="0"/>
                <a:cs typeface="Times New Roman" panose="02020603050405020304" pitchFamily="18" charset="0"/>
                <a:sym typeface="+mn-ea"/>
              </a:rPr>
              <a:t>——原料预处理对腐蚀介质源头调控机制研究</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pic>
        <p:nvPicPr>
          <p:cNvPr id="20" name="图片 19">
            <a:extLst>
              <a:ext uri="{FF2B5EF4-FFF2-40B4-BE49-F238E27FC236}">
                <a16:creationId xmlns:a16="http://schemas.microsoft.com/office/drawing/2014/main" id="{437E1130-8BA8-B1A7-A2B6-E032D924A193}"/>
              </a:ext>
            </a:extLst>
          </p:cNvPr>
          <p:cNvPicPr>
            <a:picLocks noChangeAspect="1"/>
          </p:cNvPicPr>
          <p:nvPr/>
        </p:nvPicPr>
        <p:blipFill>
          <a:blip r:embed="rId14"/>
          <a:stretch>
            <a:fillRect/>
          </a:stretch>
        </p:blipFill>
        <p:spPr>
          <a:xfrm>
            <a:off x="8532257" y="4473144"/>
            <a:ext cx="1894732" cy="2111404"/>
          </a:xfrm>
          <a:prstGeom prst="rect">
            <a:avLst/>
          </a:prstGeom>
        </p:spPr>
      </p:pic>
      <p:sp>
        <p:nvSpPr>
          <p:cNvPr id="21" name="文本框 20">
            <a:extLst>
              <a:ext uri="{FF2B5EF4-FFF2-40B4-BE49-F238E27FC236}">
                <a16:creationId xmlns:a16="http://schemas.microsoft.com/office/drawing/2014/main" id="{3D0A17FB-3824-D119-202A-54CE207205E1}"/>
              </a:ext>
            </a:extLst>
          </p:cNvPr>
          <p:cNvSpPr txBox="1"/>
          <p:nvPr/>
        </p:nvSpPr>
        <p:spPr>
          <a:xfrm>
            <a:off x="10221807" y="4578295"/>
            <a:ext cx="2025227" cy="2238587"/>
          </a:xfrm>
          <a:prstGeom prst="rect">
            <a:avLst/>
          </a:prstGeom>
        </p:spPr>
        <p:txBody>
          <a:bodyPr>
            <a:noAutofit/>
          </a:bodyPr>
          <a:lstStyle/>
          <a:p>
            <a:pPr marL="285750" indent="-285750" algn="ctr" defTabSz="266700">
              <a:lnSpc>
                <a:spcPct val="150000"/>
              </a:lnSpc>
              <a:spcAft>
                <a:spcPct val="0"/>
              </a:spcAft>
              <a:buFont typeface="Wingdings" panose="05000000000000000000" charset="0"/>
              <a:buChar char="Ø"/>
            </a:pPr>
            <a:r>
              <a:rPr lang="en-US" altLang="zh-CN" sz="1865" b="1" dirty="0">
                <a:solidFill>
                  <a:srgbClr val="FF0000"/>
                </a:solidFill>
                <a:latin typeface="楷体" panose="02010609060101010101" charset="-122"/>
                <a:ea typeface="楷体" panose="02010609060101010101" charset="-122"/>
                <a:sym typeface="+mn-ea"/>
              </a:rPr>
              <a:t>DT-</a:t>
            </a:r>
            <a:r>
              <a:rPr lang="zh-CN" altLang="en-US" sz="1865" b="1" dirty="0">
                <a:solidFill>
                  <a:srgbClr val="FF0000"/>
                </a:solidFill>
                <a:latin typeface="楷体" panose="02010609060101010101" charset="-122"/>
                <a:ea typeface="楷体" panose="02010609060101010101" charset="-122"/>
                <a:sym typeface="+mn-ea"/>
              </a:rPr>
              <a:t>变形温度</a:t>
            </a:r>
          </a:p>
          <a:p>
            <a:pPr marL="285750" indent="-285750" algn="ctr" defTabSz="266700">
              <a:lnSpc>
                <a:spcPct val="150000"/>
              </a:lnSpc>
              <a:spcAft>
                <a:spcPct val="0"/>
              </a:spcAft>
              <a:buFont typeface="Wingdings" panose="05000000000000000000" charset="0"/>
              <a:buChar char="Ø"/>
            </a:pPr>
            <a:r>
              <a:rPr lang="en-US" altLang="zh-CN" sz="1865" b="1" dirty="0">
                <a:solidFill>
                  <a:srgbClr val="FF0000"/>
                </a:solidFill>
                <a:latin typeface="楷体" panose="02010609060101010101" charset="-122"/>
                <a:ea typeface="楷体" panose="02010609060101010101" charset="-122"/>
                <a:sym typeface="+mn-ea"/>
              </a:rPr>
              <a:t>ST-</a:t>
            </a:r>
            <a:r>
              <a:rPr lang="zh-CN" altLang="en-US" sz="1865" b="1" dirty="0">
                <a:solidFill>
                  <a:srgbClr val="FF0000"/>
                </a:solidFill>
                <a:latin typeface="楷体" panose="02010609060101010101" charset="-122"/>
                <a:ea typeface="楷体" panose="02010609060101010101" charset="-122"/>
                <a:sym typeface="+mn-ea"/>
              </a:rPr>
              <a:t>软化温度</a:t>
            </a:r>
          </a:p>
          <a:p>
            <a:pPr marL="285750" indent="-285750" algn="ctr" defTabSz="266700">
              <a:lnSpc>
                <a:spcPct val="150000"/>
              </a:lnSpc>
              <a:spcAft>
                <a:spcPct val="0"/>
              </a:spcAft>
              <a:buFont typeface="Wingdings" panose="05000000000000000000" charset="0"/>
              <a:buChar char="Ø"/>
            </a:pPr>
            <a:r>
              <a:rPr lang="en-US" altLang="zh-CN" sz="1865" b="1" dirty="0">
                <a:solidFill>
                  <a:srgbClr val="FF0000"/>
                </a:solidFill>
                <a:latin typeface="楷体" panose="02010609060101010101" charset="-122"/>
                <a:ea typeface="楷体" panose="02010609060101010101" charset="-122"/>
                <a:sym typeface="+mn-ea"/>
              </a:rPr>
              <a:t>HT-</a:t>
            </a:r>
            <a:r>
              <a:rPr lang="zh-CN" altLang="en-US" sz="1865" b="1" dirty="0">
                <a:solidFill>
                  <a:srgbClr val="FF0000"/>
                </a:solidFill>
                <a:latin typeface="楷体" panose="02010609060101010101" charset="-122"/>
                <a:ea typeface="楷体" panose="02010609060101010101" charset="-122"/>
                <a:sym typeface="+mn-ea"/>
              </a:rPr>
              <a:t>半球温度</a:t>
            </a:r>
          </a:p>
          <a:p>
            <a:pPr marL="285750" indent="-285750" algn="ctr" defTabSz="266700">
              <a:lnSpc>
                <a:spcPct val="150000"/>
              </a:lnSpc>
              <a:spcAft>
                <a:spcPct val="0"/>
              </a:spcAft>
              <a:buFont typeface="Wingdings" panose="05000000000000000000" charset="0"/>
              <a:buChar char="Ø"/>
            </a:pPr>
            <a:r>
              <a:rPr lang="en-US" altLang="zh-CN" sz="1865" b="1" dirty="0">
                <a:solidFill>
                  <a:srgbClr val="FF0000"/>
                </a:solidFill>
                <a:latin typeface="楷体" panose="02010609060101010101" charset="-122"/>
                <a:ea typeface="楷体" panose="02010609060101010101" charset="-122"/>
                <a:sym typeface="+mn-ea"/>
              </a:rPr>
              <a:t>FT-</a:t>
            </a:r>
            <a:r>
              <a:rPr lang="zh-CN" altLang="en-US" sz="1865" b="1" dirty="0">
                <a:solidFill>
                  <a:srgbClr val="FF0000"/>
                </a:solidFill>
                <a:latin typeface="楷体" panose="02010609060101010101" charset="-122"/>
                <a:ea typeface="楷体" panose="02010609060101010101" charset="-122"/>
                <a:sym typeface="+mn-ea"/>
              </a:rPr>
              <a:t>流动温度</a:t>
            </a:r>
          </a:p>
        </p:txBody>
      </p:sp>
      <p:sp>
        <p:nvSpPr>
          <p:cNvPr id="22" name="文本框 21">
            <a:extLst>
              <a:ext uri="{FF2B5EF4-FFF2-40B4-BE49-F238E27FC236}">
                <a16:creationId xmlns:a16="http://schemas.microsoft.com/office/drawing/2014/main" id="{078C5EEC-3023-70EB-E3D0-313A9150FA64}"/>
              </a:ext>
            </a:extLst>
          </p:cNvPr>
          <p:cNvSpPr txBox="1"/>
          <p:nvPr/>
        </p:nvSpPr>
        <p:spPr>
          <a:xfrm>
            <a:off x="498424" y="3088206"/>
            <a:ext cx="2869354" cy="518160"/>
          </a:xfrm>
          <a:prstGeom prst="rect">
            <a:avLst/>
          </a:prstGeom>
        </p:spPr>
        <p:txBody>
          <a:bodyPr>
            <a:noAutofit/>
          </a:bodyPr>
          <a:lstStyle/>
          <a:p>
            <a:pPr marL="0" indent="0" algn="ctr" defTabSz="266700">
              <a:spcAft>
                <a:spcPct val="0"/>
              </a:spcAft>
            </a:pPr>
            <a:r>
              <a:rPr lang="zh-CN" altLang="en-US" sz="1865" b="1" dirty="0">
                <a:latin typeface="楷体" panose="02010609060101010101" charset="-122"/>
                <a:ea typeface="楷体" panose="02010609060101010101" charset="-122"/>
                <a:sym typeface="+mn-ea"/>
              </a:rPr>
              <a:t>酸洗</a:t>
            </a:r>
            <a:r>
              <a:rPr lang="en-US" altLang="zh-CN" sz="1865" b="1" dirty="0">
                <a:latin typeface="楷体" panose="02010609060101010101" charset="-122"/>
                <a:ea typeface="楷体" panose="02010609060101010101" charset="-122"/>
                <a:sym typeface="+mn-ea"/>
              </a:rPr>
              <a:t>/</a:t>
            </a:r>
            <a:r>
              <a:rPr lang="zh-CN" altLang="en-US" sz="1865" b="1" dirty="0">
                <a:latin typeface="楷体" panose="02010609060101010101" charset="-122"/>
                <a:ea typeface="楷体" panose="02010609060101010101" charset="-122"/>
                <a:sym typeface="+mn-ea"/>
              </a:rPr>
              <a:t>水洗生物质原料</a:t>
            </a:r>
            <a:endParaRPr lang="zh-CN" altLang="en-US" sz="1865" b="1" dirty="0">
              <a:latin typeface="楷体" panose="02010609060101010101" charset="-122"/>
              <a:ea typeface="楷体" panose="02010609060101010101" charset="-122"/>
            </a:endParaRPr>
          </a:p>
        </p:txBody>
      </p:sp>
      <p:sp>
        <p:nvSpPr>
          <p:cNvPr id="23" name="文本框 22">
            <a:extLst>
              <a:ext uri="{FF2B5EF4-FFF2-40B4-BE49-F238E27FC236}">
                <a16:creationId xmlns:a16="http://schemas.microsoft.com/office/drawing/2014/main" id="{906C62A0-AD7A-AF3A-F390-DDECE88FAF25}"/>
              </a:ext>
            </a:extLst>
          </p:cNvPr>
          <p:cNvSpPr txBox="1"/>
          <p:nvPr/>
        </p:nvSpPr>
        <p:spPr>
          <a:xfrm>
            <a:off x="4661863" y="996648"/>
            <a:ext cx="2869354" cy="518160"/>
          </a:xfrm>
          <a:prstGeom prst="rect">
            <a:avLst/>
          </a:prstGeom>
        </p:spPr>
        <p:txBody>
          <a:bodyPr>
            <a:noAutofit/>
          </a:bodyPr>
          <a:lstStyle/>
          <a:p>
            <a:pPr marL="0" indent="0" algn="ctr" defTabSz="266700">
              <a:spcAft>
                <a:spcPct val="0"/>
              </a:spcAft>
            </a:pPr>
            <a:r>
              <a:rPr lang="zh-CN" altLang="en-US" sz="1865" b="1" dirty="0">
                <a:latin typeface="楷体" panose="02010609060101010101" charset="-122"/>
                <a:ea typeface="楷体" panose="02010609060101010101" charset="-122"/>
                <a:sym typeface="+mn-ea"/>
              </a:rPr>
              <a:t>烘焙生物质原料</a:t>
            </a:r>
            <a:endParaRPr lang="zh-CN" altLang="en-US" sz="1865" b="1" dirty="0">
              <a:latin typeface="楷体" panose="02010609060101010101" charset="-122"/>
              <a:ea typeface="楷体" panose="02010609060101010101" charset="-122"/>
            </a:endParaRPr>
          </a:p>
        </p:txBody>
      </p:sp>
      <p:sp>
        <p:nvSpPr>
          <p:cNvPr id="24" name="文本框 23">
            <a:extLst>
              <a:ext uri="{FF2B5EF4-FFF2-40B4-BE49-F238E27FC236}">
                <a16:creationId xmlns:a16="http://schemas.microsoft.com/office/drawing/2014/main" id="{A2044DD5-C18E-C68A-5046-9F288B8433A8}"/>
              </a:ext>
            </a:extLst>
          </p:cNvPr>
          <p:cNvSpPr txBox="1"/>
          <p:nvPr/>
        </p:nvSpPr>
        <p:spPr>
          <a:xfrm>
            <a:off x="8513040" y="850314"/>
            <a:ext cx="2869354" cy="518160"/>
          </a:xfrm>
          <a:prstGeom prst="rect">
            <a:avLst/>
          </a:prstGeom>
        </p:spPr>
        <p:txBody>
          <a:bodyPr>
            <a:noAutofit/>
          </a:bodyPr>
          <a:lstStyle/>
          <a:p>
            <a:pPr marL="0" indent="0" algn="ctr" defTabSz="266700">
              <a:spcAft>
                <a:spcPct val="0"/>
              </a:spcAft>
            </a:pPr>
            <a:r>
              <a:rPr lang="zh-CN" altLang="en-US" sz="1865" b="1" dirty="0">
                <a:latin typeface="楷体" panose="02010609060101010101" charset="-122"/>
                <a:ea typeface="楷体" panose="02010609060101010101" charset="-122"/>
                <a:sym typeface="+mn-ea"/>
              </a:rPr>
              <a:t>表征分析</a:t>
            </a:r>
            <a:endParaRPr lang="zh-CN" altLang="en-US" sz="1865" b="1" dirty="0">
              <a:latin typeface="楷体" panose="02010609060101010101" charset="-122"/>
              <a:ea typeface="楷体" panose="02010609060101010101" charset="-122"/>
            </a:endParaRPr>
          </a:p>
        </p:txBody>
      </p:sp>
      <p:sp>
        <p:nvSpPr>
          <p:cNvPr id="25" name="文本框 24">
            <a:extLst>
              <a:ext uri="{FF2B5EF4-FFF2-40B4-BE49-F238E27FC236}">
                <a16:creationId xmlns:a16="http://schemas.microsoft.com/office/drawing/2014/main" id="{FEC75D7A-1138-22E1-A133-7BD3DC8E41B4}"/>
              </a:ext>
            </a:extLst>
          </p:cNvPr>
          <p:cNvSpPr txBox="1"/>
          <p:nvPr/>
        </p:nvSpPr>
        <p:spPr>
          <a:xfrm>
            <a:off x="445857" y="3630334"/>
            <a:ext cx="646950" cy="767017"/>
          </a:xfrm>
          <a:prstGeom prst="rect">
            <a:avLst/>
          </a:prstGeom>
        </p:spPr>
        <p:txBody>
          <a:bodyPr>
            <a:noAutofit/>
          </a:bodyPr>
          <a:lstStyle/>
          <a:p>
            <a:pPr marL="0" indent="0" algn="ctr" defTabSz="266700">
              <a:spcAft>
                <a:spcPct val="0"/>
              </a:spcAft>
            </a:pPr>
            <a:r>
              <a:rPr lang="zh-CN" altLang="en-US" sz="1865" b="1" dirty="0">
                <a:latin typeface="楷体" panose="02010609060101010101" charset="-122"/>
                <a:ea typeface="楷体" panose="02010609060101010101" charset="-122"/>
                <a:sym typeface="+mn-ea"/>
              </a:rPr>
              <a:t>处理后原料</a:t>
            </a:r>
            <a:endParaRPr lang="zh-CN" altLang="en-US" sz="1865" b="1" dirty="0">
              <a:latin typeface="楷体" panose="02010609060101010101" charset="-122"/>
              <a:ea typeface="楷体" panose="02010609060101010101" charset="-122"/>
            </a:endParaRPr>
          </a:p>
        </p:txBody>
      </p:sp>
      <p:sp>
        <p:nvSpPr>
          <p:cNvPr id="27" name="文本框 26">
            <a:extLst>
              <a:ext uri="{FF2B5EF4-FFF2-40B4-BE49-F238E27FC236}">
                <a16:creationId xmlns:a16="http://schemas.microsoft.com/office/drawing/2014/main" id="{B468D340-C989-B7A3-EC7E-D80BFD688086}"/>
              </a:ext>
            </a:extLst>
          </p:cNvPr>
          <p:cNvSpPr txBox="1"/>
          <p:nvPr/>
        </p:nvSpPr>
        <p:spPr>
          <a:xfrm>
            <a:off x="4037956" y="6468557"/>
            <a:ext cx="4495165" cy="382270"/>
          </a:xfrm>
          <a:prstGeom prst="rect">
            <a:avLst/>
          </a:prstGeom>
        </p:spPr>
        <p:txBody>
          <a:bodyPr>
            <a:noAutofit/>
          </a:bodyPr>
          <a:lstStyle/>
          <a:p>
            <a:pPr marL="0" indent="0" algn="ctr" defTabSz="266700">
              <a:spcAft>
                <a:spcPct val="0"/>
              </a:spcAft>
            </a:pPr>
            <a:r>
              <a:rPr lang="zh-CN" altLang="en-US" sz="1865" b="1" dirty="0">
                <a:latin typeface="楷体" panose="02010609060101010101" charset="-122"/>
                <a:ea typeface="楷体" panose="02010609060101010101" charset="-122"/>
              </a:rPr>
              <a:t>预处理对灰熔融特性的影响</a:t>
            </a:r>
          </a:p>
        </p:txBody>
      </p:sp>
      <p:pic>
        <p:nvPicPr>
          <p:cNvPr id="29" name="图片 28">
            <a:extLst>
              <a:ext uri="{FF2B5EF4-FFF2-40B4-BE49-F238E27FC236}">
                <a16:creationId xmlns:a16="http://schemas.microsoft.com/office/drawing/2014/main" id="{9747DB8E-A60D-FC3D-B886-6607230C3594}"/>
              </a:ext>
            </a:extLst>
          </p:cNvPr>
          <p:cNvPicPr>
            <a:picLocks noChangeAspect="1"/>
          </p:cNvPicPr>
          <p:nvPr/>
        </p:nvPicPr>
        <p:blipFill>
          <a:blip r:embed="rId15"/>
          <a:stretch>
            <a:fillRect/>
          </a:stretch>
        </p:blipFill>
        <p:spPr>
          <a:xfrm>
            <a:off x="4639317" y="3698934"/>
            <a:ext cx="3272598" cy="2738296"/>
          </a:xfrm>
          <a:prstGeom prst="rect">
            <a:avLst/>
          </a:prstGeom>
        </p:spPr>
      </p:pic>
      <p:pic>
        <p:nvPicPr>
          <p:cNvPr id="31" name="图片 30">
            <a:extLst>
              <a:ext uri="{FF2B5EF4-FFF2-40B4-BE49-F238E27FC236}">
                <a16:creationId xmlns:a16="http://schemas.microsoft.com/office/drawing/2014/main" id="{28E98122-F6C2-2608-7262-4D03CD59897F}"/>
              </a:ext>
            </a:extLst>
          </p:cNvPr>
          <p:cNvPicPr>
            <a:picLocks noChangeAspect="1"/>
          </p:cNvPicPr>
          <p:nvPr/>
        </p:nvPicPr>
        <p:blipFill>
          <a:blip r:embed="rId16"/>
          <a:stretch>
            <a:fillRect/>
          </a:stretch>
        </p:blipFill>
        <p:spPr>
          <a:xfrm>
            <a:off x="1174334" y="5199022"/>
            <a:ext cx="2887127" cy="1590083"/>
          </a:xfrm>
          <a:prstGeom prst="rect">
            <a:avLst/>
          </a:prstGeom>
        </p:spPr>
      </p:pic>
      <p:sp>
        <p:nvSpPr>
          <p:cNvPr id="32" name="文本框 31">
            <a:extLst>
              <a:ext uri="{FF2B5EF4-FFF2-40B4-BE49-F238E27FC236}">
                <a16:creationId xmlns:a16="http://schemas.microsoft.com/office/drawing/2014/main" id="{43888C21-B483-B918-E38B-6E0071649775}"/>
              </a:ext>
            </a:extLst>
          </p:cNvPr>
          <p:cNvSpPr txBox="1"/>
          <p:nvPr/>
        </p:nvSpPr>
        <p:spPr>
          <a:xfrm>
            <a:off x="444675" y="5314079"/>
            <a:ext cx="646950" cy="767017"/>
          </a:xfrm>
          <a:prstGeom prst="rect">
            <a:avLst/>
          </a:prstGeom>
        </p:spPr>
        <p:txBody>
          <a:bodyPr>
            <a:noAutofit/>
          </a:bodyPr>
          <a:lstStyle/>
          <a:p>
            <a:pPr marL="0" indent="0" algn="ctr" defTabSz="266700">
              <a:spcAft>
                <a:spcPct val="0"/>
              </a:spcAft>
            </a:pPr>
            <a:r>
              <a:rPr lang="zh-CN" altLang="en-US" sz="1865" b="1" dirty="0">
                <a:latin typeface="楷体" panose="02010609060101010101" charset="-122"/>
                <a:ea typeface="楷体" panose="02010609060101010101" charset="-122"/>
                <a:sym typeface="+mn-ea"/>
              </a:rPr>
              <a:t>表征分析</a:t>
            </a:r>
            <a:endParaRPr lang="zh-CN" altLang="en-US" sz="1865" b="1" dirty="0">
              <a:latin typeface="楷体" panose="02010609060101010101" charset="-122"/>
              <a:ea typeface="楷体" panose="02010609060101010101" charset="-122"/>
            </a:endParaRPr>
          </a:p>
        </p:txBody>
      </p:sp>
      <p:sp>
        <p:nvSpPr>
          <p:cNvPr id="2" name="矩形 1">
            <a:extLst>
              <a:ext uri="{FF2B5EF4-FFF2-40B4-BE49-F238E27FC236}">
                <a16:creationId xmlns:a16="http://schemas.microsoft.com/office/drawing/2014/main" id="{D581CAC9-986F-6A16-0419-41CDFCFD65F7}"/>
              </a:ext>
            </a:extLst>
          </p:cNvPr>
          <p:cNvSpPr/>
          <p:nvPr/>
        </p:nvSpPr>
        <p:spPr>
          <a:xfrm>
            <a:off x="299357" y="966801"/>
            <a:ext cx="7549715" cy="2556448"/>
          </a:xfrm>
          <a:prstGeom prst="rect">
            <a:avLst/>
          </a:prstGeom>
          <a:noFill/>
          <a:ln w="127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9803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A4A6B-9194-BEA6-1231-4E6CA6AAFB4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28F4A29-00F6-75B1-AC77-88D236E7E2B3}"/>
              </a:ext>
            </a:extLst>
          </p:cNvPr>
          <p:cNvSpPr/>
          <p:nvPr/>
        </p:nvSpPr>
        <p:spPr>
          <a:xfrm>
            <a:off x="678180" y="665987"/>
            <a:ext cx="216408" cy="24993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89725742-7D13-48A6-1BE0-3548A9E61004}"/>
              </a:ext>
            </a:extLst>
          </p:cNvPr>
          <p:cNvSpPr/>
          <p:nvPr/>
        </p:nvSpPr>
        <p:spPr>
          <a:xfrm>
            <a:off x="673100" y="655066"/>
            <a:ext cx="233768" cy="27117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70AF455A-38C2-47B9-EC2A-E02A367E6476}"/>
              </a:ext>
            </a:extLst>
          </p:cNvPr>
          <p:cNvSpPr/>
          <p:nvPr/>
        </p:nvSpPr>
        <p:spPr>
          <a:xfrm>
            <a:off x="96011" y="403859"/>
            <a:ext cx="542544" cy="23926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3A928023-B904-E67E-5140-D399B29D9689}"/>
              </a:ext>
            </a:extLst>
          </p:cNvPr>
          <p:cNvSpPr/>
          <p:nvPr/>
        </p:nvSpPr>
        <p:spPr>
          <a:xfrm>
            <a:off x="0" y="399148"/>
            <a:ext cx="646950" cy="81547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541040B5-8F3C-D2DA-6647-5987BCD684DF}"/>
              </a:ext>
            </a:extLst>
          </p:cNvPr>
          <p:cNvPicPr>
            <a:picLocks noChangeAspect="1"/>
          </p:cNvPicPr>
          <p:nvPr/>
        </p:nvPicPr>
        <p:blipFill>
          <a:blip r:embed="rId8"/>
          <a:stretch>
            <a:fillRect/>
          </a:stretch>
        </p:blipFill>
        <p:spPr>
          <a:xfrm>
            <a:off x="11146970" y="-3174"/>
            <a:ext cx="1045029" cy="969974"/>
          </a:xfrm>
          <a:prstGeom prst="rect">
            <a:avLst/>
          </a:prstGeom>
        </p:spPr>
      </p:pic>
      <p:pic>
        <p:nvPicPr>
          <p:cNvPr id="8" name="图片 7">
            <a:extLst>
              <a:ext uri="{FF2B5EF4-FFF2-40B4-BE49-F238E27FC236}">
                <a16:creationId xmlns:a16="http://schemas.microsoft.com/office/drawing/2014/main" id="{CA9D6E55-F385-E84D-5EF0-F81BFDA0124E}"/>
              </a:ext>
            </a:extLst>
          </p:cNvPr>
          <p:cNvPicPr>
            <a:picLocks noChangeAspect="1"/>
          </p:cNvPicPr>
          <p:nvPr/>
        </p:nvPicPr>
        <p:blipFill>
          <a:blip r:embed="rId9"/>
          <a:stretch>
            <a:fillRect/>
          </a:stretch>
        </p:blipFill>
        <p:spPr>
          <a:xfrm>
            <a:off x="906868" y="717123"/>
            <a:ext cx="9856671" cy="144526"/>
          </a:xfrm>
          <a:prstGeom prst="rect">
            <a:avLst/>
          </a:prstGeom>
        </p:spPr>
      </p:pic>
      <p:pic>
        <p:nvPicPr>
          <p:cNvPr id="7" name="图片 6" descr="烘焙元素图">
            <a:extLst>
              <a:ext uri="{FF2B5EF4-FFF2-40B4-BE49-F238E27FC236}">
                <a16:creationId xmlns:a16="http://schemas.microsoft.com/office/drawing/2014/main" id="{53278591-A63D-6186-835F-1AF9A26D6332}"/>
              </a:ext>
            </a:extLst>
          </p:cNvPr>
          <p:cNvPicPr>
            <a:picLocks noChangeAspect="1"/>
          </p:cNvPicPr>
          <p:nvPr/>
        </p:nvPicPr>
        <p:blipFill>
          <a:blip r:embed="rId10"/>
          <a:srcRect t="6531"/>
          <a:stretch>
            <a:fillRect/>
          </a:stretch>
        </p:blipFill>
        <p:spPr>
          <a:xfrm>
            <a:off x="498014" y="1000249"/>
            <a:ext cx="3374665" cy="1973945"/>
          </a:xfrm>
          <a:prstGeom prst="rect">
            <a:avLst/>
          </a:prstGeom>
        </p:spPr>
      </p:pic>
      <p:pic>
        <p:nvPicPr>
          <p:cNvPr id="10" name="图片 9" descr="水洗XRF图">
            <a:extLst>
              <a:ext uri="{FF2B5EF4-FFF2-40B4-BE49-F238E27FC236}">
                <a16:creationId xmlns:a16="http://schemas.microsoft.com/office/drawing/2014/main" id="{A509193A-0E85-095F-8321-7B0CE48B88FB}"/>
              </a:ext>
            </a:extLst>
          </p:cNvPr>
          <p:cNvPicPr>
            <a:picLocks noChangeAspect="1"/>
          </p:cNvPicPr>
          <p:nvPr/>
        </p:nvPicPr>
        <p:blipFill>
          <a:blip r:embed="rId11"/>
          <a:stretch>
            <a:fillRect/>
          </a:stretch>
        </p:blipFill>
        <p:spPr>
          <a:xfrm>
            <a:off x="8849167" y="4282176"/>
            <a:ext cx="3254907" cy="1858701"/>
          </a:xfrm>
          <a:prstGeom prst="rect">
            <a:avLst/>
          </a:prstGeom>
        </p:spPr>
      </p:pic>
      <p:pic>
        <p:nvPicPr>
          <p:cNvPr id="14" name="图片 13">
            <a:extLst>
              <a:ext uri="{FF2B5EF4-FFF2-40B4-BE49-F238E27FC236}">
                <a16:creationId xmlns:a16="http://schemas.microsoft.com/office/drawing/2014/main" id="{74B8B515-7BDB-B338-C9D1-B2F3DC93BC56}"/>
              </a:ext>
            </a:extLst>
          </p:cNvPr>
          <p:cNvPicPr>
            <a:picLocks noChangeAspect="1"/>
          </p:cNvPicPr>
          <p:nvPr/>
        </p:nvPicPr>
        <p:blipFill>
          <a:blip r:embed="rId12"/>
          <a:stretch>
            <a:fillRect/>
          </a:stretch>
        </p:blipFill>
        <p:spPr>
          <a:xfrm>
            <a:off x="420370" y="3989622"/>
            <a:ext cx="3564696" cy="1989100"/>
          </a:xfrm>
          <a:prstGeom prst="rect">
            <a:avLst/>
          </a:prstGeom>
        </p:spPr>
      </p:pic>
      <p:pic>
        <p:nvPicPr>
          <p:cNvPr id="16" name="图片 15">
            <a:extLst>
              <a:ext uri="{FF2B5EF4-FFF2-40B4-BE49-F238E27FC236}">
                <a16:creationId xmlns:a16="http://schemas.microsoft.com/office/drawing/2014/main" id="{089BAAF2-ECBD-F5D3-6F59-D33976D2FD8F}"/>
              </a:ext>
            </a:extLst>
          </p:cNvPr>
          <p:cNvPicPr>
            <a:picLocks noChangeAspect="1"/>
          </p:cNvPicPr>
          <p:nvPr/>
        </p:nvPicPr>
        <p:blipFill>
          <a:blip r:embed="rId13"/>
          <a:stretch>
            <a:fillRect/>
          </a:stretch>
        </p:blipFill>
        <p:spPr>
          <a:xfrm>
            <a:off x="433801" y="2974194"/>
            <a:ext cx="3564695" cy="1093230"/>
          </a:xfrm>
          <a:prstGeom prst="rect">
            <a:avLst/>
          </a:prstGeom>
        </p:spPr>
      </p:pic>
      <p:pic>
        <p:nvPicPr>
          <p:cNvPr id="17" name="图片 16" descr="酸洗机理图">
            <a:extLst>
              <a:ext uri="{FF2B5EF4-FFF2-40B4-BE49-F238E27FC236}">
                <a16:creationId xmlns:a16="http://schemas.microsoft.com/office/drawing/2014/main" id="{77AFDD0A-06D6-E452-7E60-93E478420AE7}"/>
              </a:ext>
            </a:extLst>
          </p:cNvPr>
          <p:cNvPicPr>
            <a:picLocks noChangeAspect="1"/>
          </p:cNvPicPr>
          <p:nvPr/>
        </p:nvPicPr>
        <p:blipFill>
          <a:blip r:embed="rId14"/>
          <a:srcRect t="5705" b="11747"/>
          <a:stretch>
            <a:fillRect/>
          </a:stretch>
        </p:blipFill>
        <p:spPr>
          <a:xfrm>
            <a:off x="4157927" y="3291386"/>
            <a:ext cx="4582795" cy="2565964"/>
          </a:xfrm>
          <a:prstGeom prst="rect">
            <a:avLst/>
          </a:prstGeom>
        </p:spPr>
      </p:pic>
      <p:pic>
        <p:nvPicPr>
          <p:cNvPr id="18" name="图片 17" descr="烘焙机理图">
            <a:extLst>
              <a:ext uri="{FF2B5EF4-FFF2-40B4-BE49-F238E27FC236}">
                <a16:creationId xmlns:a16="http://schemas.microsoft.com/office/drawing/2014/main" id="{E72CF27B-31D8-493E-87F3-AE4DE8DEC238}"/>
              </a:ext>
            </a:extLst>
          </p:cNvPr>
          <p:cNvPicPr>
            <a:picLocks noChangeAspect="1"/>
          </p:cNvPicPr>
          <p:nvPr/>
        </p:nvPicPr>
        <p:blipFill>
          <a:blip r:embed="rId15"/>
          <a:srcRect t="6314" b="8112"/>
          <a:stretch>
            <a:fillRect/>
          </a:stretch>
        </p:blipFill>
        <p:spPr>
          <a:xfrm>
            <a:off x="4166823" y="1001858"/>
            <a:ext cx="4582795" cy="2279565"/>
          </a:xfrm>
          <a:prstGeom prst="rect">
            <a:avLst/>
          </a:prstGeom>
        </p:spPr>
      </p:pic>
      <p:sp>
        <p:nvSpPr>
          <p:cNvPr id="19" name="文本框 18">
            <a:extLst>
              <a:ext uri="{FF2B5EF4-FFF2-40B4-BE49-F238E27FC236}">
                <a16:creationId xmlns:a16="http://schemas.microsoft.com/office/drawing/2014/main" id="{9C91226D-5E00-8F4D-9A02-905C19491862}"/>
              </a:ext>
            </a:extLst>
          </p:cNvPr>
          <p:cNvSpPr txBox="1"/>
          <p:nvPr/>
        </p:nvSpPr>
        <p:spPr>
          <a:xfrm>
            <a:off x="305272" y="6481774"/>
            <a:ext cx="10841698" cy="307777"/>
          </a:xfrm>
          <a:prstGeom prst="rect">
            <a:avLst/>
          </a:prstGeom>
          <a:noFill/>
        </p:spPr>
        <p:txBody>
          <a:bodyPr wrap="square">
            <a:spAutoFit/>
          </a:bodyPr>
          <a:lstStyle/>
          <a:p>
            <a:r>
              <a:rPr lang="zh-CN" altLang="en-US" sz="1400" kern="100" dirty="0">
                <a:latin typeface="Times New Roman" panose="02020603050405020304" pitchFamily="18" charset="0"/>
                <a:ea typeface="宋体" panose="02010600030101010101" pitchFamily="2" charset="-122"/>
              </a:rPr>
              <a:t>琚青霖，姚锡文，赵泽熙，等.生物质燃料几种预处理工艺对电厂锅炉积灰腐蚀的影响研究[J].中国安全科学学报，2026（已录用）</a:t>
            </a:r>
            <a:endParaRPr lang="en-US" altLang="zh-CN" sz="1400" kern="100" dirty="0">
              <a:latin typeface="Times New Roman" panose="02020603050405020304" pitchFamily="18" charset="0"/>
              <a:ea typeface="宋体" panose="02010600030101010101" pitchFamily="2" charset="-122"/>
            </a:endParaRPr>
          </a:p>
        </p:txBody>
      </p:sp>
      <p:sp>
        <p:nvSpPr>
          <p:cNvPr id="20" name="文本框 19">
            <a:extLst>
              <a:ext uri="{FF2B5EF4-FFF2-40B4-BE49-F238E27FC236}">
                <a16:creationId xmlns:a16="http://schemas.microsoft.com/office/drawing/2014/main" id="{DB69599D-A16F-BB9C-82C1-8246EF982CD5}"/>
              </a:ext>
            </a:extLst>
          </p:cNvPr>
          <p:cNvSpPr txBox="1"/>
          <p:nvPr/>
        </p:nvSpPr>
        <p:spPr>
          <a:xfrm>
            <a:off x="8801618" y="1057908"/>
            <a:ext cx="3398333" cy="3035831"/>
          </a:xfrm>
          <a:prstGeom prst="rect">
            <a:avLst/>
          </a:prstGeom>
          <a:noFill/>
        </p:spPr>
        <p:txBody>
          <a:bodyPr wrap="square">
            <a:spAutoFit/>
          </a:bodyPr>
          <a:lstStyle/>
          <a:p>
            <a:pPr marL="285750" indent="-285750">
              <a:lnSpc>
                <a:spcPct val="120000"/>
              </a:lnSpc>
              <a:spcBef>
                <a:spcPts val="1200"/>
              </a:spcBef>
              <a:spcAft>
                <a:spcPts val="1200"/>
              </a:spcAft>
              <a:buFont typeface="Wingdings" panose="05000000000000000000" pitchFamily="2" charset="2"/>
              <a:buChar char="Ø"/>
            </a:pPr>
            <a:r>
              <a:rPr lang="zh-CN" altLang="en-US" dirty="0">
                <a:solidFill>
                  <a:srgbClr val="FF0000"/>
                </a:solidFill>
                <a:latin typeface="quote-cjk-patch"/>
              </a:rPr>
              <a:t>不同预处理方式对生物质灰化学组成具有显著调控作用</a:t>
            </a:r>
            <a:r>
              <a:rPr lang="zh-CN" altLang="en-US" dirty="0">
                <a:solidFill>
                  <a:srgbClr val="0F1115"/>
                </a:solidFill>
                <a:latin typeface="quote-cjk-patch"/>
              </a:rPr>
              <a:t>，其中烘焙、水洗和酸洗对灰分腐蚀性的影响存在明显差异。</a:t>
            </a:r>
            <a:endParaRPr lang="en-US" altLang="zh-CN" dirty="0">
              <a:solidFill>
                <a:srgbClr val="0F1115"/>
              </a:solidFill>
              <a:latin typeface="quote-cjk-patch"/>
            </a:endParaRPr>
          </a:p>
          <a:p>
            <a:pPr marL="285750" indent="-285750">
              <a:lnSpc>
                <a:spcPct val="120000"/>
              </a:lnSpc>
              <a:spcBef>
                <a:spcPts val="1200"/>
              </a:spcBef>
              <a:spcAft>
                <a:spcPts val="1200"/>
              </a:spcAft>
              <a:buFont typeface="Wingdings" panose="05000000000000000000" pitchFamily="2" charset="2"/>
              <a:buChar char="Ø"/>
            </a:pPr>
            <a:r>
              <a:rPr lang="zh-CN" altLang="zh-CN" dirty="0"/>
              <a:t>多种表征结果相互印证，</a:t>
            </a:r>
            <a:r>
              <a:rPr lang="zh-CN" altLang="zh-CN" dirty="0">
                <a:solidFill>
                  <a:srgbClr val="FF0000"/>
                </a:solidFill>
              </a:rPr>
              <a:t>水洗和适度酸洗在工程防腐应用中具有较好潜力。</a:t>
            </a:r>
            <a:endParaRPr lang="en-US" altLang="zh-CN" b="1" dirty="0">
              <a:solidFill>
                <a:srgbClr val="FF0000"/>
              </a:solidFill>
              <a:latin typeface="quote-cjk-patch"/>
            </a:endParaRPr>
          </a:p>
        </p:txBody>
      </p:sp>
      <p:sp>
        <p:nvSpPr>
          <p:cNvPr id="21" name="矩形 20">
            <a:extLst>
              <a:ext uri="{FF2B5EF4-FFF2-40B4-BE49-F238E27FC236}">
                <a16:creationId xmlns:a16="http://schemas.microsoft.com/office/drawing/2014/main" id="{914445A8-A4F1-7AB7-055A-FA6B039613FF}"/>
              </a:ext>
            </a:extLst>
          </p:cNvPr>
          <p:cNvSpPr/>
          <p:nvPr/>
        </p:nvSpPr>
        <p:spPr>
          <a:xfrm>
            <a:off x="8836702" y="1034825"/>
            <a:ext cx="3267372" cy="3111212"/>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46">
            <a:extLst>
              <a:ext uri="{FF2B5EF4-FFF2-40B4-BE49-F238E27FC236}">
                <a16:creationId xmlns:a16="http://schemas.microsoft.com/office/drawing/2014/main" id="{30F45608-F3D3-79D6-A31D-B85AEA20B8B6}"/>
              </a:ext>
            </a:extLst>
          </p:cNvPr>
          <p:cNvSpPr>
            <a:spLocks noChangeArrowheads="1"/>
          </p:cNvSpPr>
          <p:nvPr>
            <p:custDataLst>
              <p:tags r:id="rId1"/>
            </p:custDataLst>
          </p:nvPr>
        </p:nvSpPr>
        <p:spPr bwMode="auto">
          <a:xfrm>
            <a:off x="634917" y="237123"/>
            <a:ext cx="9312800"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buNone/>
            </a:pPr>
            <a:r>
              <a:rPr lang="en-US" altLang="zh-CN" sz="2800" b="1" dirty="0">
                <a:solidFill>
                  <a:srgbClr val="0070C0"/>
                </a:solidFill>
                <a:latin typeface="Times New Roman" panose="02020603050405020304" pitchFamily="18" charset="0"/>
                <a:cs typeface="Times New Roman" panose="02020603050405020304" pitchFamily="18" charset="0"/>
                <a:sym typeface="+mn-ea"/>
              </a:rPr>
              <a:t>3 </a:t>
            </a:r>
            <a:r>
              <a:rPr lang="zh-CN" altLang="en-US" sz="2800" b="1" dirty="0">
                <a:solidFill>
                  <a:srgbClr val="0070C0"/>
                </a:solidFill>
                <a:latin typeface="Times New Roman" panose="02020603050405020304" pitchFamily="18" charset="0"/>
                <a:cs typeface="Times New Roman" panose="02020603050405020304" pitchFamily="18" charset="0"/>
                <a:sym typeface="+mn-ea"/>
              </a:rPr>
              <a:t>研究内容</a:t>
            </a:r>
            <a:r>
              <a:rPr lang="en-US" altLang="zh-CN" sz="2800" b="1" dirty="0">
                <a:solidFill>
                  <a:srgbClr val="0070C0"/>
                </a:solidFill>
                <a:latin typeface="Times New Roman" panose="02020603050405020304" pitchFamily="18" charset="0"/>
                <a:cs typeface="Times New Roman" panose="02020603050405020304" pitchFamily="18" charset="0"/>
                <a:sym typeface="+mn-ea"/>
              </a:rPr>
              <a:t>3</a:t>
            </a:r>
            <a:r>
              <a:rPr lang="zh-CN" altLang="en-US" sz="2800" b="1" dirty="0">
                <a:solidFill>
                  <a:srgbClr val="0070C0"/>
                </a:solidFill>
                <a:latin typeface="Times New Roman" panose="02020603050405020304" pitchFamily="18" charset="0"/>
                <a:cs typeface="Times New Roman" panose="02020603050405020304" pitchFamily="18" charset="0"/>
                <a:sym typeface="+mn-ea"/>
              </a:rPr>
              <a:t>——原料预处理对腐蚀介质源头调控机制研究</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
        <p:nvSpPr>
          <p:cNvPr id="9" name="文本框 8">
            <a:extLst>
              <a:ext uri="{FF2B5EF4-FFF2-40B4-BE49-F238E27FC236}">
                <a16:creationId xmlns:a16="http://schemas.microsoft.com/office/drawing/2014/main" id="{2C74F930-F739-A0E2-0AEE-8202C12A0373}"/>
              </a:ext>
            </a:extLst>
          </p:cNvPr>
          <p:cNvSpPr txBox="1"/>
          <p:nvPr/>
        </p:nvSpPr>
        <p:spPr>
          <a:xfrm>
            <a:off x="5543770" y="5833310"/>
            <a:ext cx="1734228" cy="369332"/>
          </a:xfrm>
          <a:prstGeom prst="rect">
            <a:avLst/>
          </a:prstGeom>
          <a:noFill/>
        </p:spPr>
        <p:txBody>
          <a:bodyPr wrap="square">
            <a:spAutoFit/>
          </a:bodyPr>
          <a:lstStyle/>
          <a:p>
            <a:r>
              <a:rPr lang="zh-CN" altLang="en-US" b="1" dirty="0">
                <a:latin typeface="楷体" panose="02010609060101010101" charset="-122"/>
                <a:ea typeface="楷体" panose="02010609060101010101" charset="-122"/>
              </a:rPr>
              <a:t>调控</a:t>
            </a:r>
            <a:r>
              <a:rPr lang="zh-CN" altLang="en-US" sz="1800" b="1" dirty="0">
                <a:latin typeface="楷体" panose="02010609060101010101" charset="-122"/>
                <a:ea typeface="楷体" panose="02010609060101010101" charset="-122"/>
              </a:rPr>
              <a:t>反应机理</a:t>
            </a:r>
            <a:endParaRPr lang="zh-CN" altLang="en-US" dirty="0"/>
          </a:p>
        </p:txBody>
      </p:sp>
      <p:sp>
        <p:nvSpPr>
          <p:cNvPr id="11" name="矩形 10">
            <a:extLst>
              <a:ext uri="{FF2B5EF4-FFF2-40B4-BE49-F238E27FC236}">
                <a16:creationId xmlns:a16="http://schemas.microsoft.com/office/drawing/2014/main" id="{E4953F61-F680-1E95-96AB-6054F4739172}"/>
              </a:ext>
            </a:extLst>
          </p:cNvPr>
          <p:cNvSpPr/>
          <p:nvPr/>
        </p:nvSpPr>
        <p:spPr>
          <a:xfrm>
            <a:off x="4054605" y="966801"/>
            <a:ext cx="4712558" cy="5243854"/>
          </a:xfrm>
          <a:prstGeom prst="rect">
            <a:avLst/>
          </a:prstGeom>
          <a:noFill/>
          <a:ln w="127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892994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6838" y="6367463"/>
            <a:ext cx="3484563" cy="485775"/>
          </a:xfrm>
          <a:prstGeom prst="rect">
            <a:avLst/>
          </a:prstGeom>
          <a:solidFill>
            <a:srgbClr val="D0DDD7"/>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p:txBody>
      </p:sp>
      <p:grpSp>
        <p:nvGrpSpPr>
          <p:cNvPr id="68611" name="组合 16"/>
          <p:cNvGrpSpPr/>
          <p:nvPr/>
        </p:nvGrpSpPr>
        <p:grpSpPr>
          <a:xfrm>
            <a:off x="-12700" y="4791075"/>
            <a:ext cx="12204700" cy="2063750"/>
            <a:chOff x="-12088" y="4794394"/>
            <a:chExt cx="12204089" cy="2063607"/>
          </a:xfrm>
        </p:grpSpPr>
        <p:sp>
          <p:nvSpPr>
            <p:cNvPr id="68626" name="任意多边形: 形状 2"/>
            <p:cNvSpPr/>
            <p:nvPr/>
          </p:nvSpPr>
          <p:spPr>
            <a:xfrm>
              <a:off x="554622" y="4942022"/>
              <a:ext cx="11637379" cy="1915979"/>
            </a:xfrm>
            <a:custGeom>
              <a:avLst/>
              <a:gdLst/>
              <a:ahLst/>
              <a:cxnLst>
                <a:cxn ang="0">
                  <a:pos x="8612671" y="0"/>
                </a:cxn>
                <a:cxn ang="0">
                  <a:pos x="11637106" y="1586470"/>
                </a:cxn>
                <a:cxn ang="0">
                  <a:pos x="11637106" y="1921665"/>
                </a:cxn>
                <a:cxn ang="0">
                  <a:pos x="0" y="1921665"/>
                </a:cxn>
              </a:cxnLst>
              <a:rect l="0" t="0" r="0" b="0"/>
              <a:pathLst>
                <a:path w="11637418" h="1915168">
                  <a:moveTo>
                    <a:pt x="8612903" y="0"/>
                  </a:moveTo>
                  <a:lnTo>
                    <a:pt x="11637418" y="1581105"/>
                  </a:lnTo>
                  <a:lnTo>
                    <a:pt x="11637418" y="1915168"/>
                  </a:lnTo>
                  <a:lnTo>
                    <a:pt x="0" y="1915168"/>
                  </a:lnTo>
                  <a:lnTo>
                    <a:pt x="8612903" y="0"/>
                  </a:lnTo>
                  <a:close/>
                </a:path>
              </a:pathLst>
            </a:custGeom>
            <a:solidFill>
              <a:srgbClr val="6FB2D2">
                <a:alpha val="39999"/>
              </a:srgbClr>
            </a:solidFill>
            <a:ln w="9525">
              <a:noFill/>
            </a:ln>
          </p:spPr>
          <p:txBody>
            <a:bodyPr/>
            <a:lstStyle/>
            <a:p>
              <a:endParaRPr lang="zh-CN" altLang="en-US"/>
            </a:p>
          </p:txBody>
        </p:sp>
        <p:sp>
          <p:nvSpPr>
            <p:cNvPr id="68627" name="任意多边形: 形状 3"/>
            <p:cNvSpPr/>
            <p:nvPr/>
          </p:nvSpPr>
          <p:spPr>
            <a:xfrm>
              <a:off x="335558" y="4794394"/>
              <a:ext cx="11856443" cy="2063607"/>
            </a:xfrm>
            <a:custGeom>
              <a:avLst/>
              <a:gdLst/>
              <a:ahLst/>
              <a:cxnLst>
                <a:cxn ang="0">
                  <a:pos x="7126112" y="0"/>
                </a:cxn>
                <a:cxn ang="0">
                  <a:pos x="11853216" y="1832069"/>
                </a:cxn>
                <a:cxn ang="0">
                  <a:pos x="11853216" y="2063607"/>
                </a:cxn>
                <a:cxn ang="0">
                  <a:pos x="0" y="2063607"/>
                </a:cxn>
              </a:cxnLst>
              <a:rect l="0" t="0" r="0" b="0"/>
              <a:pathLst>
                <a:path w="11856904" h="2063607">
                  <a:moveTo>
                    <a:pt x="7128328" y="0"/>
                  </a:moveTo>
                  <a:lnTo>
                    <a:pt x="11856904" y="1832069"/>
                  </a:lnTo>
                  <a:lnTo>
                    <a:pt x="11856904" y="2063607"/>
                  </a:lnTo>
                  <a:lnTo>
                    <a:pt x="0" y="2063607"/>
                  </a:lnTo>
                  <a:lnTo>
                    <a:pt x="7128328" y="0"/>
                  </a:lnTo>
                  <a:close/>
                </a:path>
              </a:pathLst>
            </a:custGeom>
            <a:solidFill>
              <a:srgbClr val="70B3D3">
                <a:alpha val="59999"/>
              </a:srgbClr>
            </a:solidFill>
            <a:ln w="9525">
              <a:noFill/>
            </a:ln>
          </p:spPr>
          <p:txBody>
            <a:bodyPr/>
            <a:lstStyle/>
            <a:p>
              <a:endParaRPr lang="zh-CN" altLang="en-US"/>
            </a:p>
          </p:txBody>
        </p:sp>
        <p:sp>
          <p:nvSpPr>
            <p:cNvPr id="68628" name="任意多边形: 形状 5"/>
            <p:cNvSpPr/>
            <p:nvPr/>
          </p:nvSpPr>
          <p:spPr>
            <a:xfrm>
              <a:off x="-12088" y="5275374"/>
              <a:ext cx="12204089" cy="1582627"/>
            </a:xfrm>
            <a:custGeom>
              <a:avLst/>
              <a:gdLst/>
              <a:ahLst/>
              <a:cxnLst>
                <a:cxn ang="0">
                  <a:pos x="2856139" y="0"/>
                </a:cxn>
                <a:cxn ang="0">
                  <a:pos x="12204089" y="1521065"/>
                </a:cxn>
                <a:cxn ang="0">
                  <a:pos x="12204089" y="1582340"/>
                </a:cxn>
                <a:cxn ang="0">
                  <a:pos x="0" y="1582340"/>
                </a:cxn>
              </a:cxnLst>
              <a:rect l="0" t="0" r="0" b="0"/>
              <a:pathLst>
                <a:path w="12204089" h="1582668">
                  <a:moveTo>
                    <a:pt x="2856139" y="0"/>
                  </a:moveTo>
                  <a:lnTo>
                    <a:pt x="12204089" y="1521377"/>
                  </a:lnTo>
                  <a:lnTo>
                    <a:pt x="12204089" y="1582668"/>
                  </a:lnTo>
                  <a:lnTo>
                    <a:pt x="0" y="1582668"/>
                  </a:lnTo>
                  <a:lnTo>
                    <a:pt x="2856139" y="0"/>
                  </a:lnTo>
                  <a:close/>
                </a:path>
              </a:pathLst>
            </a:custGeom>
            <a:solidFill>
              <a:srgbClr val="70B3D3">
                <a:alpha val="79999"/>
              </a:srgbClr>
            </a:solidFill>
            <a:ln w="9525">
              <a:noFill/>
            </a:ln>
          </p:spPr>
          <p:txBody>
            <a:bodyPr/>
            <a:lstStyle/>
            <a:p>
              <a:endParaRPr lang="zh-CN" altLang="en-US"/>
            </a:p>
          </p:txBody>
        </p:sp>
        <p:sp>
          <p:nvSpPr>
            <p:cNvPr id="68629" name="任意多边形: 形状 4"/>
            <p:cNvSpPr/>
            <p:nvPr/>
          </p:nvSpPr>
          <p:spPr>
            <a:xfrm>
              <a:off x="140304" y="4846778"/>
              <a:ext cx="12051697" cy="2011223"/>
            </a:xfrm>
            <a:custGeom>
              <a:avLst/>
              <a:gdLst/>
              <a:ahLst/>
              <a:cxnLst>
                <a:cxn ang="0">
                  <a:pos x="5070480" y="0"/>
                </a:cxn>
                <a:cxn ang="0">
                  <a:pos x="12044817" y="1877114"/>
                </a:cxn>
                <a:cxn ang="0">
                  <a:pos x="12044817" y="2018624"/>
                </a:cxn>
                <a:cxn ang="0">
                  <a:pos x="0" y="2018624"/>
                </a:cxn>
              </a:cxnLst>
              <a:rect l="0" t="0" r="0" b="0"/>
              <a:pathLst>
                <a:path w="12052680" h="2010168">
                  <a:moveTo>
                    <a:pt x="5073792" y="0"/>
                  </a:moveTo>
                  <a:lnTo>
                    <a:pt x="12052680" y="1869250"/>
                  </a:lnTo>
                  <a:lnTo>
                    <a:pt x="12052680" y="2010168"/>
                  </a:lnTo>
                  <a:lnTo>
                    <a:pt x="0" y="2010168"/>
                  </a:lnTo>
                  <a:lnTo>
                    <a:pt x="5073792" y="0"/>
                  </a:lnTo>
                  <a:close/>
                </a:path>
              </a:pathLst>
            </a:custGeom>
            <a:solidFill>
              <a:srgbClr val="1185BF">
                <a:alpha val="54117"/>
              </a:srgbClr>
            </a:solidFill>
            <a:ln w="9525">
              <a:noFill/>
            </a:ln>
          </p:spPr>
          <p:txBody>
            <a:bodyPr/>
            <a:lstStyle/>
            <a:p>
              <a:endParaRPr lang="zh-CN" altLang="en-US"/>
            </a:p>
          </p:txBody>
        </p:sp>
      </p:grpSp>
      <p:grpSp>
        <p:nvGrpSpPr>
          <p:cNvPr id="68612" name="组合 15"/>
          <p:cNvGrpSpPr/>
          <p:nvPr/>
        </p:nvGrpSpPr>
        <p:grpSpPr>
          <a:xfrm>
            <a:off x="6756400" y="0"/>
            <a:ext cx="5435600" cy="3370263"/>
            <a:chOff x="7778078" y="0"/>
            <a:chExt cx="4413923" cy="3499502"/>
          </a:xfrm>
        </p:grpSpPr>
        <p:sp>
          <p:nvSpPr>
            <p:cNvPr id="68622" name="任意多边形: 形状 7"/>
            <p:cNvSpPr/>
            <p:nvPr/>
          </p:nvSpPr>
          <p:spPr>
            <a:xfrm>
              <a:off x="7778078" y="0"/>
              <a:ext cx="4413923" cy="3499502"/>
            </a:xfrm>
            <a:custGeom>
              <a:avLst/>
              <a:gdLst/>
              <a:ahLst/>
              <a:cxnLst>
                <a:cxn ang="0">
                  <a:pos x="0" y="0"/>
                </a:cxn>
                <a:cxn ang="0">
                  <a:pos x="4413930" y="0"/>
                </a:cxn>
                <a:cxn ang="0">
                  <a:pos x="4413930" y="3499509"/>
                </a:cxn>
              </a:cxnLst>
              <a:rect l="0" t="0" r="0" b="0"/>
              <a:pathLst>
                <a:path w="4413922" h="3499501">
                  <a:moveTo>
                    <a:pt x="0" y="0"/>
                  </a:moveTo>
                  <a:lnTo>
                    <a:pt x="4413922" y="0"/>
                  </a:lnTo>
                  <a:lnTo>
                    <a:pt x="4413922" y="3499501"/>
                  </a:lnTo>
                  <a:lnTo>
                    <a:pt x="0" y="0"/>
                  </a:lnTo>
                  <a:close/>
                </a:path>
              </a:pathLst>
            </a:custGeom>
            <a:solidFill>
              <a:srgbClr val="B4D5E2">
                <a:alpha val="100000"/>
              </a:srgbClr>
            </a:solidFill>
            <a:ln w="9525">
              <a:noFill/>
            </a:ln>
          </p:spPr>
          <p:txBody>
            <a:bodyPr/>
            <a:lstStyle/>
            <a:p>
              <a:endParaRPr lang="zh-CN" altLang="en-US"/>
            </a:p>
          </p:txBody>
        </p:sp>
        <p:sp>
          <p:nvSpPr>
            <p:cNvPr id="68623" name="任意多边形: 形状 8"/>
            <p:cNvSpPr/>
            <p:nvPr/>
          </p:nvSpPr>
          <p:spPr>
            <a:xfrm>
              <a:off x="7820619" y="0"/>
              <a:ext cx="4371382" cy="2993450"/>
            </a:xfrm>
            <a:custGeom>
              <a:avLst/>
              <a:gdLst/>
              <a:ahLst/>
              <a:cxnLst>
                <a:cxn ang="0">
                  <a:pos x="0" y="0"/>
                </a:cxn>
                <a:cxn ang="0">
                  <a:pos x="4374952" y="0"/>
                </a:cxn>
                <a:cxn ang="0">
                  <a:pos x="4374952" y="2993576"/>
                </a:cxn>
              </a:cxnLst>
              <a:rect l="0" t="0" r="0" b="0"/>
              <a:pathLst>
                <a:path w="4370872" h="2993432">
                  <a:moveTo>
                    <a:pt x="0" y="0"/>
                  </a:moveTo>
                  <a:lnTo>
                    <a:pt x="4370872" y="0"/>
                  </a:lnTo>
                  <a:lnTo>
                    <a:pt x="4370872" y="2993432"/>
                  </a:lnTo>
                  <a:lnTo>
                    <a:pt x="0" y="0"/>
                  </a:lnTo>
                  <a:close/>
                </a:path>
              </a:pathLst>
            </a:custGeom>
            <a:solidFill>
              <a:srgbClr val="9CC9DC">
                <a:alpha val="100000"/>
              </a:srgbClr>
            </a:solidFill>
            <a:ln w="9525">
              <a:noFill/>
            </a:ln>
          </p:spPr>
          <p:txBody>
            <a:bodyPr/>
            <a:lstStyle/>
            <a:p>
              <a:endParaRPr lang="zh-CN" altLang="en-US"/>
            </a:p>
          </p:txBody>
        </p:sp>
        <p:sp>
          <p:nvSpPr>
            <p:cNvPr id="68624" name="任意多边形: 形状 9"/>
            <p:cNvSpPr/>
            <p:nvPr/>
          </p:nvSpPr>
          <p:spPr>
            <a:xfrm>
              <a:off x="7890231" y="0"/>
              <a:ext cx="4301770" cy="2419815"/>
            </a:xfrm>
            <a:custGeom>
              <a:avLst/>
              <a:gdLst/>
              <a:ahLst/>
              <a:cxnLst>
                <a:cxn ang="0">
                  <a:pos x="0" y="0"/>
                </a:cxn>
                <a:cxn ang="0">
                  <a:pos x="4299383" y="0"/>
                </a:cxn>
                <a:cxn ang="0">
                  <a:pos x="4299383" y="2418947"/>
                </a:cxn>
              </a:cxnLst>
              <a:rect l="0" t="0" r="0" b="0"/>
              <a:pathLst>
                <a:path w="4302111" h="2419939">
                  <a:moveTo>
                    <a:pt x="0" y="0"/>
                  </a:moveTo>
                  <a:lnTo>
                    <a:pt x="4302111" y="0"/>
                  </a:lnTo>
                  <a:lnTo>
                    <a:pt x="4302111" y="2419939"/>
                  </a:lnTo>
                  <a:lnTo>
                    <a:pt x="0" y="0"/>
                  </a:lnTo>
                  <a:close/>
                </a:path>
              </a:pathLst>
            </a:custGeom>
            <a:solidFill>
              <a:srgbClr val="86BDD7">
                <a:alpha val="100000"/>
              </a:srgbClr>
            </a:solidFill>
            <a:ln w="9525">
              <a:noFill/>
            </a:ln>
          </p:spPr>
          <p:txBody>
            <a:bodyPr/>
            <a:lstStyle/>
            <a:p>
              <a:endParaRPr lang="zh-CN" altLang="en-US"/>
            </a:p>
          </p:txBody>
        </p:sp>
        <p:sp>
          <p:nvSpPr>
            <p:cNvPr id="68625" name="任意多边形: 形状 10"/>
            <p:cNvSpPr/>
            <p:nvPr/>
          </p:nvSpPr>
          <p:spPr>
            <a:xfrm>
              <a:off x="7912146" y="0"/>
              <a:ext cx="4279855" cy="1897281"/>
            </a:xfrm>
            <a:custGeom>
              <a:avLst/>
              <a:gdLst/>
              <a:ahLst/>
              <a:cxnLst>
                <a:cxn ang="0">
                  <a:pos x="0" y="0"/>
                </a:cxn>
                <a:cxn ang="0">
                  <a:pos x="4829275" y="0"/>
                </a:cxn>
                <a:cxn ang="0">
                  <a:pos x="4829275" y="1906612"/>
                </a:cxn>
              </a:cxnLst>
              <a:rect l="0" t="0" r="0" b="0"/>
              <a:pathLst>
                <a:path w="4206644" h="1895952">
                  <a:moveTo>
                    <a:pt x="0" y="0"/>
                  </a:moveTo>
                  <a:lnTo>
                    <a:pt x="4206644" y="0"/>
                  </a:lnTo>
                  <a:lnTo>
                    <a:pt x="4206644" y="1895952"/>
                  </a:lnTo>
                  <a:lnTo>
                    <a:pt x="0" y="0"/>
                  </a:lnTo>
                  <a:close/>
                </a:path>
              </a:pathLst>
            </a:custGeom>
            <a:solidFill>
              <a:srgbClr val="6FB2D2">
                <a:alpha val="100000"/>
              </a:srgbClr>
            </a:solidFill>
            <a:ln w="9525">
              <a:noFill/>
            </a:ln>
          </p:spPr>
          <p:txBody>
            <a:bodyPr/>
            <a:lstStyle/>
            <a:p>
              <a:endParaRPr lang="zh-CN" altLang="en-US"/>
            </a:p>
          </p:txBody>
        </p:sp>
      </p:grpSp>
      <p:pic>
        <p:nvPicPr>
          <p:cNvPr id="9" name="图片 8" descr="p00027076"/>
          <p:cNvPicPr>
            <a:picLocks noChangeAspect="1"/>
          </p:cNvPicPr>
          <p:nvPr/>
        </p:nvPicPr>
        <p:blipFill>
          <a:blip r:embed="rId3"/>
          <a:stretch>
            <a:fillRect/>
          </a:stretch>
        </p:blipFill>
        <p:spPr>
          <a:xfrm>
            <a:off x="10803890" y="-3175"/>
            <a:ext cx="1388110" cy="1288415"/>
          </a:xfrm>
          <a:prstGeom prst="rect">
            <a:avLst/>
          </a:prstGeom>
        </p:spPr>
      </p:pic>
      <p:sp>
        <p:nvSpPr>
          <p:cNvPr id="3" name="矩形 2">
            <a:extLst>
              <a:ext uri="{FF2B5EF4-FFF2-40B4-BE49-F238E27FC236}">
                <a16:creationId xmlns:a16="http://schemas.microsoft.com/office/drawing/2014/main" id="{BBB5F64A-DD76-EF3A-9258-3802EA2DA813}"/>
              </a:ext>
            </a:extLst>
          </p:cNvPr>
          <p:cNvSpPr/>
          <p:nvPr/>
        </p:nvSpPr>
        <p:spPr>
          <a:xfrm>
            <a:off x="-12700" y="1678107"/>
            <a:ext cx="12192847" cy="2248747"/>
          </a:xfrm>
          <a:prstGeom prst="rect">
            <a:avLst/>
          </a:prstGeom>
          <a:solidFill>
            <a:srgbClr val="005DA2"/>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Rectangle 3">
            <a:extLst>
              <a:ext uri="{FF2B5EF4-FFF2-40B4-BE49-F238E27FC236}">
                <a16:creationId xmlns:a16="http://schemas.microsoft.com/office/drawing/2014/main" id="{F7F7CE34-44A1-E987-8C3E-1CD2771731CC}"/>
              </a:ext>
            </a:extLst>
          </p:cNvPr>
          <p:cNvSpPr txBox="1"/>
          <p:nvPr/>
        </p:nvSpPr>
        <p:spPr>
          <a:xfrm>
            <a:off x="601397" y="1994211"/>
            <a:ext cx="11324167" cy="15367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25000"/>
              </a:lnSpc>
              <a:spcBef>
                <a:spcPts val="0"/>
              </a:spcBef>
              <a:spcAft>
                <a:spcPts val="0"/>
              </a:spcAft>
              <a:buFontTx/>
              <a:buNone/>
            </a:pPr>
            <a:r>
              <a:rPr lang="zh-CN" altLang="en-US" sz="5335" b="1" dirty="0">
                <a:solidFill>
                  <a:schemeClr val="bg1"/>
                </a:solidFill>
                <a:latin typeface="微软雅黑" panose="020B0503020204020204" charset="-122"/>
                <a:ea typeface="微软雅黑" panose="020B0503020204020204" charset="-122"/>
              </a:rPr>
              <a:t>谢谢大家！</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11395-CAB1-539D-148E-7BCAD863953E}"/>
            </a:ext>
          </a:extLst>
        </p:cNvPr>
        <p:cNvGrpSpPr/>
        <p:nvPr/>
      </p:nvGrpSpPr>
      <p:grpSpPr>
        <a:xfrm>
          <a:off x="0" y="0"/>
          <a:ext cx="0" cy="0"/>
          <a:chOff x="0" y="0"/>
          <a:chExt cx="0" cy="0"/>
        </a:xfrm>
      </p:grpSpPr>
      <p:sp>
        <p:nvSpPr>
          <p:cNvPr id="88" name="文本框 87">
            <a:extLst>
              <a:ext uri="{FF2B5EF4-FFF2-40B4-BE49-F238E27FC236}">
                <a16:creationId xmlns:a16="http://schemas.microsoft.com/office/drawing/2014/main" id="{035D6A51-BFDD-0ED7-A271-A5EDB5EDE675}"/>
              </a:ext>
            </a:extLst>
          </p:cNvPr>
          <p:cNvSpPr txBox="1"/>
          <p:nvPr/>
        </p:nvSpPr>
        <p:spPr>
          <a:xfrm>
            <a:off x="440301" y="563925"/>
            <a:ext cx="1327195" cy="769441"/>
          </a:xfrm>
          <a:prstGeom prst="rect">
            <a:avLst/>
          </a:prstGeom>
          <a:noFill/>
        </p:spPr>
        <p:txBody>
          <a:bodyP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1">
                <a:ln>
                  <a:noFill/>
                </a:ln>
                <a:gradFill flip="none" rotWithShape="1">
                  <a:gsLst>
                    <a:gs pos="0">
                      <a:srgbClr val="34AFB6"/>
                    </a:gs>
                    <a:gs pos="100000">
                      <a:srgbClr val="0070C0"/>
                    </a:gs>
                  </a:gsLst>
                  <a:lin ang="5400000" scaled="1"/>
                  <a:tileRect/>
                </a:gradFill>
                <a:effectLst/>
                <a:uLnTx/>
                <a:uFillTx/>
                <a:latin typeface="微软雅黑" panose="020B0503020204020204" charset="-122"/>
                <a:ea typeface="微软雅黑" panose="020B0503020204020204" charset="-122"/>
                <a:cs typeface="+mn-cs"/>
              </a:rPr>
              <a:t>目录</a:t>
            </a:r>
            <a:endParaRPr kumimoji="0" lang="en-US" sz="4400" b="1" i="0" u="none" strike="noStrike" kern="1200" cap="none" spc="0" normalizeH="0" baseline="0" noProof="1">
              <a:ln>
                <a:noFill/>
              </a:ln>
              <a:gradFill flip="none" rotWithShape="1">
                <a:gsLst>
                  <a:gs pos="0">
                    <a:srgbClr val="34AFB6"/>
                  </a:gs>
                  <a:gs pos="100000">
                    <a:srgbClr val="0070C0"/>
                  </a:gs>
                </a:gsLst>
                <a:lin ang="5400000" scaled="1"/>
                <a:tileRect/>
              </a:gradFill>
              <a:effectLst/>
              <a:uLnTx/>
              <a:uFillTx/>
              <a:latin typeface="微软雅黑" panose="020B0503020204020204" charset="-122"/>
              <a:ea typeface="微软雅黑" panose="020B0503020204020204" charset="-122"/>
              <a:cs typeface="+mn-cs"/>
            </a:endParaRPr>
          </a:p>
        </p:txBody>
      </p:sp>
      <p:grpSp>
        <p:nvGrpSpPr>
          <p:cNvPr id="9221" name="组合 93">
            <a:extLst>
              <a:ext uri="{FF2B5EF4-FFF2-40B4-BE49-F238E27FC236}">
                <a16:creationId xmlns:a16="http://schemas.microsoft.com/office/drawing/2014/main" id="{C6E9B79A-C369-751A-52D0-99CE350E638D}"/>
              </a:ext>
            </a:extLst>
          </p:cNvPr>
          <p:cNvGrpSpPr/>
          <p:nvPr/>
        </p:nvGrpSpPr>
        <p:grpSpPr>
          <a:xfrm>
            <a:off x="2582427" y="2300095"/>
            <a:ext cx="7459636" cy="1047026"/>
            <a:chOff x="2632821" y="2179632"/>
            <a:chExt cx="7278203" cy="936191"/>
          </a:xfrm>
        </p:grpSpPr>
        <p:sp>
          <p:nvSpPr>
            <p:cNvPr id="93" name="六边形 92">
              <a:extLst>
                <a:ext uri="{FF2B5EF4-FFF2-40B4-BE49-F238E27FC236}">
                  <a16:creationId xmlns:a16="http://schemas.microsoft.com/office/drawing/2014/main" id="{15183C35-F506-8E94-B1A8-BB8B1961A2CF}"/>
                </a:ext>
              </a:extLst>
            </p:cNvPr>
            <p:cNvSpPr/>
            <p:nvPr/>
          </p:nvSpPr>
          <p:spPr>
            <a:xfrm rot="16200000">
              <a:off x="2691338" y="2199263"/>
              <a:ext cx="656287" cy="773321"/>
            </a:xfrm>
            <a:prstGeom prst="hexagon">
              <a:avLst>
                <a:gd name="adj" fmla="val 29158"/>
                <a:gd name="vf" fmla="val 115470"/>
              </a:avLst>
            </a:prstGeom>
            <a:gradFill>
              <a:gsLst>
                <a:gs pos="100000">
                  <a:srgbClr val="34AFB6"/>
                </a:gs>
                <a:gs pos="0">
                  <a:srgbClr val="0070C0"/>
                </a:gs>
              </a:gsLst>
              <a:lin ang="5400000" scaled="0"/>
            </a:gradFill>
            <a:ln w="15875">
              <a:gradFill>
                <a:gsLst>
                  <a:gs pos="43000">
                    <a:srgbClr val="0070C0"/>
                  </a:gs>
                  <a:gs pos="0">
                    <a:srgbClr val="BDD5CC"/>
                  </a:gs>
                  <a:gs pos="100000">
                    <a:srgbClr val="79A998">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gradFill>
                  <a:gsLst>
                    <a:gs pos="0">
                      <a:srgbClr val="34AFB6"/>
                    </a:gs>
                    <a:gs pos="100000">
                      <a:srgbClr val="0070C0"/>
                    </a:gs>
                  </a:gsLst>
                  <a:lin ang="5400000" scaled="1"/>
                </a:gradFill>
                <a:effectLst/>
                <a:uLnTx/>
                <a:uFillTx/>
                <a:latin typeface="微软雅黑" panose="020B0503020204020204" charset="-122"/>
                <a:ea typeface="微软雅黑" panose="020B0503020204020204" charset="-122"/>
                <a:cs typeface="+mn-cs"/>
                <a:sym typeface="Lucida Grande" panose="020B0600040502020204"/>
              </a:endParaRPr>
            </a:p>
          </p:txBody>
        </p:sp>
        <p:grpSp>
          <p:nvGrpSpPr>
            <p:cNvPr id="9236" name="组合 75">
              <a:extLst>
                <a:ext uri="{FF2B5EF4-FFF2-40B4-BE49-F238E27FC236}">
                  <a16:creationId xmlns:a16="http://schemas.microsoft.com/office/drawing/2014/main" id="{1745B623-114C-7CBA-D1F9-8DC10C256E99}"/>
                </a:ext>
              </a:extLst>
            </p:cNvPr>
            <p:cNvGrpSpPr/>
            <p:nvPr/>
          </p:nvGrpSpPr>
          <p:grpSpPr>
            <a:xfrm>
              <a:off x="2723843" y="2179632"/>
              <a:ext cx="7187181" cy="936191"/>
              <a:chOff x="2723843" y="2179632"/>
              <a:chExt cx="7187181" cy="936191"/>
            </a:xfrm>
          </p:grpSpPr>
          <p:sp>
            <p:nvSpPr>
              <p:cNvPr id="9237" name="îṡļîḍé">
                <a:extLst>
                  <a:ext uri="{FF2B5EF4-FFF2-40B4-BE49-F238E27FC236}">
                    <a16:creationId xmlns:a16="http://schemas.microsoft.com/office/drawing/2014/main" id="{E19860D5-8A80-2943-0E31-CE5865657F46}"/>
                  </a:ext>
                </a:extLst>
              </p:cNvPr>
              <p:cNvSpPr txBox="1"/>
              <p:nvPr/>
            </p:nvSpPr>
            <p:spPr>
              <a:xfrm>
                <a:off x="3685900" y="2372793"/>
                <a:ext cx="6121088" cy="743030"/>
              </a:xfrm>
              <a:prstGeom prst="rect">
                <a:avLst/>
              </a:prstGeom>
              <a:noFill/>
              <a:ln w="317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rgbClr val="C00000"/>
                    </a:solidFill>
                    <a:latin typeface="微软雅黑" panose="020B0503020204020204" charset="-122"/>
                    <a:ea typeface="微软雅黑" panose="020B0503020204020204" charset="-122"/>
                  </a:rPr>
                  <a:t>生物质能源热化学转化利用技术</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2400" b="1" dirty="0">
                  <a:solidFill>
                    <a:srgbClr val="C00000"/>
                  </a:solidFill>
                  <a:latin typeface="微软雅黑" panose="020B0503020204020204" charset="-122"/>
                  <a:ea typeface="微软雅黑" panose="020B0503020204020204" charset="-122"/>
                </a:endParaRPr>
              </a:p>
            </p:txBody>
          </p:sp>
          <p:grpSp>
            <p:nvGrpSpPr>
              <p:cNvPr id="9238" name="组合 71">
                <a:extLst>
                  <a:ext uri="{FF2B5EF4-FFF2-40B4-BE49-F238E27FC236}">
                    <a16:creationId xmlns:a16="http://schemas.microsoft.com/office/drawing/2014/main" id="{33CD44A4-C9EE-1CAA-92CD-3AB1E32F0560}"/>
                  </a:ext>
                </a:extLst>
              </p:cNvPr>
              <p:cNvGrpSpPr/>
              <p:nvPr/>
            </p:nvGrpSpPr>
            <p:grpSpPr>
              <a:xfrm>
                <a:off x="2723843" y="2179632"/>
                <a:ext cx="7187181" cy="719913"/>
                <a:chOff x="2723843" y="2179632"/>
                <a:chExt cx="7187181" cy="719913"/>
              </a:xfrm>
            </p:grpSpPr>
            <p:sp>
              <p:nvSpPr>
                <p:cNvPr id="67" name="íŝ1íḍé">
                  <a:extLst>
                    <a:ext uri="{FF2B5EF4-FFF2-40B4-BE49-F238E27FC236}">
                      <a16:creationId xmlns:a16="http://schemas.microsoft.com/office/drawing/2014/main" id="{F3DE2E23-5DCB-B429-C7CC-0CEF040B52B2}"/>
                    </a:ext>
                  </a:extLst>
                </p:cNvPr>
                <p:cNvSpPr/>
                <p:nvPr/>
              </p:nvSpPr>
              <p:spPr>
                <a:xfrm rot="16200000">
                  <a:off x="6119921" y="-891558"/>
                  <a:ext cx="719913" cy="6862293"/>
                </a:xfrm>
                <a:prstGeom prst="roundRect">
                  <a:avLst>
                    <a:gd name="adj" fmla="val 12000"/>
                  </a:avLst>
                </a:prstGeom>
                <a:noFill/>
                <a:ln w="3175" cap="rnd">
                  <a:gradFill>
                    <a:gsLst>
                      <a:gs pos="0">
                        <a:srgbClr val="8CA79E">
                          <a:alpha val="0"/>
                        </a:srgbClr>
                      </a:gs>
                      <a:gs pos="100000">
                        <a:srgbClr val="8CA79E"/>
                      </a:gs>
                    </a:gsLst>
                    <a:lin ang="5400000" scaled="1"/>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2000"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242" name="îŝḻîďè">
                  <a:extLst>
                    <a:ext uri="{FF2B5EF4-FFF2-40B4-BE49-F238E27FC236}">
                      <a16:creationId xmlns:a16="http://schemas.microsoft.com/office/drawing/2014/main" id="{1190A569-71EB-CFFD-D418-0230781E34CE}"/>
                    </a:ext>
                  </a:extLst>
                </p:cNvPr>
                <p:cNvSpPr txBox="1"/>
                <p:nvPr/>
              </p:nvSpPr>
              <p:spPr>
                <a:xfrm>
                  <a:off x="2723843" y="2362789"/>
                  <a:ext cx="979293" cy="523220"/>
                </a:xfrm>
                <a:prstGeom prst="rect">
                  <a:avLst/>
                </a:prstGeom>
                <a:noFill/>
                <a:ln w="317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01</a:t>
                  </a:r>
                </a:p>
              </p:txBody>
            </p:sp>
          </p:grpSp>
        </p:grpSp>
      </p:grpSp>
      <p:grpSp>
        <p:nvGrpSpPr>
          <p:cNvPr id="9222" name="组合 108">
            <a:extLst>
              <a:ext uri="{FF2B5EF4-FFF2-40B4-BE49-F238E27FC236}">
                <a16:creationId xmlns:a16="http://schemas.microsoft.com/office/drawing/2014/main" id="{3BF2CFBC-86D3-4051-18E5-C3EEC8946C97}"/>
              </a:ext>
            </a:extLst>
          </p:cNvPr>
          <p:cNvGrpSpPr/>
          <p:nvPr/>
        </p:nvGrpSpPr>
        <p:grpSpPr>
          <a:xfrm>
            <a:off x="2582427" y="3109194"/>
            <a:ext cx="7464146" cy="1029633"/>
            <a:chOff x="2632821" y="2225266"/>
            <a:chExt cx="7464374" cy="920639"/>
          </a:xfrm>
        </p:grpSpPr>
        <p:sp>
          <p:nvSpPr>
            <p:cNvPr id="110" name="六边形 109">
              <a:extLst>
                <a:ext uri="{FF2B5EF4-FFF2-40B4-BE49-F238E27FC236}">
                  <a16:creationId xmlns:a16="http://schemas.microsoft.com/office/drawing/2014/main" id="{42E9655E-B595-59C5-2531-DECC324C3AE8}"/>
                </a:ext>
              </a:extLst>
            </p:cNvPr>
            <p:cNvSpPr/>
            <p:nvPr/>
          </p:nvSpPr>
          <p:spPr>
            <a:xfrm rot="16200000">
              <a:off x="2691338" y="2199263"/>
              <a:ext cx="656288" cy="773321"/>
            </a:xfrm>
            <a:prstGeom prst="hexagon">
              <a:avLst>
                <a:gd name="adj" fmla="val 29158"/>
                <a:gd name="vf" fmla="val 115470"/>
              </a:avLst>
            </a:prstGeom>
            <a:gradFill>
              <a:gsLst>
                <a:gs pos="100000">
                  <a:srgbClr val="34AFB6"/>
                </a:gs>
                <a:gs pos="0">
                  <a:srgbClr val="0070C0"/>
                </a:gs>
              </a:gsLst>
              <a:lin ang="5400000" scaled="0"/>
            </a:gradFill>
            <a:ln w="15875">
              <a:gradFill>
                <a:gsLst>
                  <a:gs pos="43000">
                    <a:srgbClr val="0070C0"/>
                  </a:gs>
                  <a:gs pos="0">
                    <a:srgbClr val="BDD5CC"/>
                  </a:gs>
                  <a:gs pos="100000">
                    <a:srgbClr val="79A998">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Lucida Grande" panose="020B0600040502020204"/>
              </a:endParaRPr>
            </a:p>
          </p:txBody>
        </p:sp>
        <p:grpSp>
          <p:nvGrpSpPr>
            <p:cNvPr id="9226" name="组合 110">
              <a:extLst>
                <a:ext uri="{FF2B5EF4-FFF2-40B4-BE49-F238E27FC236}">
                  <a16:creationId xmlns:a16="http://schemas.microsoft.com/office/drawing/2014/main" id="{8FCB7BE0-0AAA-71C8-E79A-43B77C442B32}"/>
                </a:ext>
              </a:extLst>
            </p:cNvPr>
            <p:cNvGrpSpPr/>
            <p:nvPr/>
          </p:nvGrpSpPr>
          <p:grpSpPr>
            <a:xfrm>
              <a:off x="2706608" y="2225266"/>
              <a:ext cx="7390587" cy="920639"/>
              <a:chOff x="2706608" y="2225266"/>
              <a:chExt cx="7390587" cy="920639"/>
            </a:xfrm>
          </p:grpSpPr>
          <p:sp>
            <p:nvSpPr>
              <p:cNvPr id="9227" name="îṡļîḍé">
                <a:extLst>
                  <a:ext uri="{FF2B5EF4-FFF2-40B4-BE49-F238E27FC236}">
                    <a16:creationId xmlns:a16="http://schemas.microsoft.com/office/drawing/2014/main" id="{0900A2F4-AB48-C8D6-F50A-FB5AF8F1536C}"/>
                  </a:ext>
                </a:extLst>
              </p:cNvPr>
              <p:cNvSpPr txBox="1"/>
              <p:nvPr/>
            </p:nvSpPr>
            <p:spPr>
              <a:xfrm>
                <a:off x="3685900" y="2402875"/>
                <a:ext cx="6411295" cy="743030"/>
              </a:xfrm>
              <a:prstGeom prst="rect">
                <a:avLst/>
              </a:prstGeom>
              <a:noFill/>
              <a:ln w="317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spc="100" dirty="0">
                    <a:solidFill>
                      <a:srgbClr val="455357"/>
                    </a:solidFill>
                    <a:latin typeface="微软雅黑" panose="020B0503020204020204" charset="-122"/>
                    <a:ea typeface="微软雅黑" panose="020B0503020204020204" charset="-122"/>
                  </a:rPr>
                  <a:t>燃煤掺烧生物质高温过程安全问题</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2400" b="1" dirty="0">
                  <a:solidFill>
                    <a:srgbClr val="C00000"/>
                  </a:solidFill>
                  <a:latin typeface="微软雅黑" panose="020B0503020204020204" charset="-122"/>
                  <a:ea typeface="微软雅黑" panose="020B0503020204020204" charset="-122"/>
                </a:endParaRPr>
              </a:p>
            </p:txBody>
          </p:sp>
          <p:grpSp>
            <p:nvGrpSpPr>
              <p:cNvPr id="9228" name="组合 112">
                <a:extLst>
                  <a:ext uri="{FF2B5EF4-FFF2-40B4-BE49-F238E27FC236}">
                    <a16:creationId xmlns:a16="http://schemas.microsoft.com/office/drawing/2014/main" id="{F103D1A6-3711-AD7F-6C0F-B8DAA21D22F0}"/>
                  </a:ext>
                </a:extLst>
              </p:cNvPr>
              <p:cNvGrpSpPr/>
              <p:nvPr/>
            </p:nvGrpSpPr>
            <p:grpSpPr>
              <a:xfrm>
                <a:off x="2706608" y="2225266"/>
                <a:ext cx="7386077" cy="719913"/>
                <a:chOff x="2706608" y="2225266"/>
                <a:chExt cx="7386077" cy="719913"/>
              </a:xfrm>
            </p:grpSpPr>
            <p:sp>
              <p:nvSpPr>
                <p:cNvPr id="114" name="íŝ1íḍé">
                  <a:extLst>
                    <a:ext uri="{FF2B5EF4-FFF2-40B4-BE49-F238E27FC236}">
                      <a16:creationId xmlns:a16="http://schemas.microsoft.com/office/drawing/2014/main" id="{7CBDB7AB-F167-5DE3-A520-A4B27F642382}"/>
                    </a:ext>
                  </a:extLst>
                </p:cNvPr>
                <p:cNvSpPr/>
                <p:nvPr/>
              </p:nvSpPr>
              <p:spPr>
                <a:xfrm rot="16200000">
                  <a:off x="6210751" y="-936754"/>
                  <a:ext cx="719913" cy="7043954"/>
                </a:xfrm>
                <a:prstGeom prst="roundRect">
                  <a:avLst>
                    <a:gd name="adj" fmla="val 12000"/>
                  </a:avLst>
                </a:prstGeom>
                <a:noFill/>
                <a:ln w="3175" cap="rnd">
                  <a:gradFill>
                    <a:gsLst>
                      <a:gs pos="0">
                        <a:srgbClr val="8CA79E">
                          <a:alpha val="0"/>
                        </a:srgbClr>
                      </a:gs>
                      <a:gs pos="100000">
                        <a:srgbClr val="8CA79E"/>
                      </a:gs>
                    </a:gsLst>
                    <a:lin ang="5400000" scaled="1"/>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2000"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232" name="îŝḻîďè">
                  <a:extLst>
                    <a:ext uri="{FF2B5EF4-FFF2-40B4-BE49-F238E27FC236}">
                      <a16:creationId xmlns:a16="http://schemas.microsoft.com/office/drawing/2014/main" id="{276226A9-03B5-2770-50A1-82026CEA9690}"/>
                    </a:ext>
                  </a:extLst>
                </p:cNvPr>
                <p:cNvSpPr txBox="1"/>
                <p:nvPr/>
              </p:nvSpPr>
              <p:spPr>
                <a:xfrm>
                  <a:off x="2706608" y="2372526"/>
                  <a:ext cx="979293" cy="521774"/>
                </a:xfrm>
                <a:prstGeom prst="rect">
                  <a:avLst/>
                </a:prstGeom>
                <a:noFill/>
                <a:ln w="317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02</a:t>
                  </a:r>
                </a:p>
              </p:txBody>
            </p:sp>
          </p:grpSp>
        </p:grpSp>
      </p:grpSp>
      <p:sp>
        <p:nvSpPr>
          <p:cNvPr id="9220" name="iṥļiḓe">
            <a:extLst>
              <a:ext uri="{FF2B5EF4-FFF2-40B4-BE49-F238E27FC236}">
                <a16:creationId xmlns:a16="http://schemas.microsoft.com/office/drawing/2014/main" id="{3A33C1C3-327E-678A-4A08-C2724CBEA204}"/>
              </a:ext>
            </a:extLst>
          </p:cNvPr>
          <p:cNvSpPr txBox="1"/>
          <p:nvPr/>
        </p:nvSpPr>
        <p:spPr>
          <a:xfrm>
            <a:off x="1684338" y="842963"/>
            <a:ext cx="1920875" cy="573087"/>
          </a:xfrm>
          <a:prstGeom prst="rect">
            <a:avLst/>
          </a:prstGeom>
          <a:noFill/>
          <a:ln w="9525">
            <a:noFill/>
          </a:ln>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zh-CN" sz="2400" b="0" i="0" u="none" strike="noStrike" kern="1200" cap="none" spc="0" normalizeH="0" baseline="0" noProof="0" dirty="0">
                <a:ln>
                  <a:noFill/>
                </a:ln>
                <a:solidFill>
                  <a:srgbClr val="4E5357"/>
                </a:solidFill>
                <a:effectLst/>
                <a:uLnTx/>
                <a:uFillTx/>
                <a:latin typeface="微软雅黑" panose="020B0503020204020204" charset="-122"/>
                <a:ea typeface="微软雅黑" panose="020B0503020204020204" charset="-122"/>
                <a:cs typeface="+mn-cs"/>
              </a:rPr>
              <a:t>/Contents</a:t>
            </a:r>
            <a:endParaRPr kumimoji="0" lang="zh-CN" altLang="en-US" sz="2400" b="0" i="0" u="none" strike="noStrike" kern="1200" cap="none" spc="0" normalizeH="0" baseline="0" noProof="0" dirty="0">
              <a:ln>
                <a:noFill/>
              </a:ln>
              <a:solidFill>
                <a:srgbClr val="4E5357"/>
              </a:solidFill>
              <a:effectLst/>
              <a:uLnTx/>
              <a:uFillTx/>
              <a:latin typeface="微软雅黑" panose="020B0503020204020204" charset="-122"/>
              <a:ea typeface="微软雅黑" panose="020B0503020204020204" charset="-122"/>
              <a:cs typeface="+mn-cs"/>
            </a:endParaRPr>
          </a:p>
        </p:txBody>
      </p:sp>
      <p:grpSp>
        <p:nvGrpSpPr>
          <p:cNvPr id="19" name="组合 108">
            <a:extLst>
              <a:ext uri="{FF2B5EF4-FFF2-40B4-BE49-F238E27FC236}">
                <a16:creationId xmlns:a16="http://schemas.microsoft.com/office/drawing/2014/main" id="{02DF703E-55BC-BB27-5FA9-311216289BFB}"/>
              </a:ext>
            </a:extLst>
          </p:cNvPr>
          <p:cNvGrpSpPr/>
          <p:nvPr/>
        </p:nvGrpSpPr>
        <p:grpSpPr>
          <a:xfrm>
            <a:off x="2593393" y="3913687"/>
            <a:ext cx="7596404" cy="818048"/>
            <a:chOff x="2632821" y="2257781"/>
            <a:chExt cx="7596635" cy="731452"/>
          </a:xfrm>
        </p:grpSpPr>
        <p:sp>
          <p:nvSpPr>
            <p:cNvPr id="20" name="六边形 19">
              <a:extLst>
                <a:ext uri="{FF2B5EF4-FFF2-40B4-BE49-F238E27FC236}">
                  <a16:creationId xmlns:a16="http://schemas.microsoft.com/office/drawing/2014/main" id="{28E36A28-6F47-62AD-5E80-9266D6B34CC0}"/>
                </a:ext>
              </a:extLst>
            </p:cNvPr>
            <p:cNvSpPr/>
            <p:nvPr/>
          </p:nvSpPr>
          <p:spPr>
            <a:xfrm rot="16200000">
              <a:off x="2691338" y="2199264"/>
              <a:ext cx="656288" cy="773321"/>
            </a:xfrm>
            <a:prstGeom prst="hexagon">
              <a:avLst>
                <a:gd name="adj" fmla="val 29158"/>
                <a:gd name="vf" fmla="val 115470"/>
              </a:avLst>
            </a:prstGeom>
            <a:gradFill>
              <a:gsLst>
                <a:gs pos="100000">
                  <a:srgbClr val="34AFB6"/>
                </a:gs>
                <a:gs pos="0">
                  <a:srgbClr val="0070C0"/>
                </a:gs>
              </a:gsLst>
              <a:lin ang="5400000" scaled="0"/>
            </a:gradFill>
            <a:ln w="15875">
              <a:gradFill>
                <a:gsLst>
                  <a:gs pos="43000">
                    <a:srgbClr val="0070C0"/>
                  </a:gs>
                  <a:gs pos="0">
                    <a:srgbClr val="BDD5CC"/>
                  </a:gs>
                  <a:gs pos="100000">
                    <a:srgbClr val="79A998">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Lucida Grande" panose="020B0600040502020204"/>
              </a:endParaRPr>
            </a:p>
          </p:txBody>
        </p:sp>
        <p:grpSp>
          <p:nvGrpSpPr>
            <p:cNvPr id="21" name="组合 110">
              <a:extLst>
                <a:ext uri="{FF2B5EF4-FFF2-40B4-BE49-F238E27FC236}">
                  <a16:creationId xmlns:a16="http://schemas.microsoft.com/office/drawing/2014/main" id="{9B6B45CF-6306-2481-35C7-B8CEBAFC5092}"/>
                </a:ext>
              </a:extLst>
            </p:cNvPr>
            <p:cNvGrpSpPr/>
            <p:nvPr/>
          </p:nvGrpSpPr>
          <p:grpSpPr>
            <a:xfrm>
              <a:off x="2712876" y="2269320"/>
              <a:ext cx="7516580" cy="719913"/>
              <a:chOff x="2712876" y="2269320"/>
              <a:chExt cx="7516580" cy="719913"/>
            </a:xfrm>
          </p:grpSpPr>
          <p:sp>
            <p:nvSpPr>
              <p:cNvPr id="22" name="îṡļîḍé">
                <a:extLst>
                  <a:ext uri="{FF2B5EF4-FFF2-40B4-BE49-F238E27FC236}">
                    <a16:creationId xmlns:a16="http://schemas.microsoft.com/office/drawing/2014/main" id="{3F25B98F-005D-FE89-2948-F85D7F962D13}"/>
                  </a:ext>
                </a:extLst>
              </p:cNvPr>
              <p:cNvSpPr txBox="1"/>
              <p:nvPr/>
            </p:nvSpPr>
            <p:spPr>
              <a:xfrm>
                <a:off x="3737295" y="2394163"/>
                <a:ext cx="6492161" cy="412794"/>
              </a:xfrm>
              <a:prstGeom prst="rect">
                <a:avLst/>
              </a:prstGeom>
              <a:noFill/>
              <a:ln w="3175">
                <a:noFill/>
              </a:ln>
            </p:spPr>
            <p:txBody>
              <a:bodyPr wrap="square">
                <a:spAutoFit/>
              </a:bodyPr>
              <a:lstStyle/>
              <a:p>
                <a:pPr lvl="0">
                  <a:defRPr/>
                </a:pPr>
                <a:r>
                  <a:rPr lang="zh-CN" altLang="en-US" sz="2400" spc="100" dirty="0">
                    <a:solidFill>
                      <a:srgbClr val="455357"/>
                    </a:solidFill>
                    <a:latin typeface="微软雅黑" panose="020B0503020204020204" charset="-122"/>
                    <a:ea typeface="微软雅黑" panose="020B0503020204020204" charset="-122"/>
                    <a:sym typeface="+mn-ea"/>
                  </a:rPr>
                  <a:t>在燃煤掺烧生物质领域的研究成果及进展</a:t>
                </a:r>
              </a:p>
            </p:txBody>
          </p:sp>
          <p:grpSp>
            <p:nvGrpSpPr>
              <p:cNvPr id="23" name="组合 112">
                <a:extLst>
                  <a:ext uri="{FF2B5EF4-FFF2-40B4-BE49-F238E27FC236}">
                    <a16:creationId xmlns:a16="http://schemas.microsoft.com/office/drawing/2014/main" id="{0287F0BE-EBDD-EA18-656E-6658D8627DEA}"/>
                  </a:ext>
                </a:extLst>
              </p:cNvPr>
              <p:cNvGrpSpPr/>
              <p:nvPr/>
            </p:nvGrpSpPr>
            <p:grpSpPr>
              <a:xfrm>
                <a:off x="2712876" y="2269320"/>
                <a:ext cx="7373351" cy="719913"/>
                <a:chOff x="2712876" y="2269320"/>
                <a:chExt cx="7373351" cy="719913"/>
              </a:xfrm>
            </p:grpSpPr>
            <p:sp>
              <p:nvSpPr>
                <p:cNvPr id="24" name="íŝ1íḍé">
                  <a:extLst>
                    <a:ext uri="{FF2B5EF4-FFF2-40B4-BE49-F238E27FC236}">
                      <a16:creationId xmlns:a16="http://schemas.microsoft.com/office/drawing/2014/main" id="{75BF700B-C79E-0150-C5E2-A7097070840F}"/>
                    </a:ext>
                  </a:extLst>
                </p:cNvPr>
                <p:cNvSpPr/>
                <p:nvPr/>
              </p:nvSpPr>
              <p:spPr>
                <a:xfrm rot="16200000">
                  <a:off x="6204294" y="-892700"/>
                  <a:ext cx="719913" cy="7043953"/>
                </a:xfrm>
                <a:prstGeom prst="roundRect">
                  <a:avLst>
                    <a:gd name="adj" fmla="val 12000"/>
                  </a:avLst>
                </a:prstGeom>
                <a:noFill/>
                <a:ln w="3175" cap="rnd">
                  <a:gradFill>
                    <a:gsLst>
                      <a:gs pos="0">
                        <a:srgbClr val="8CA79E">
                          <a:alpha val="0"/>
                        </a:srgbClr>
                      </a:gs>
                      <a:gs pos="100000">
                        <a:srgbClr val="8CA79E"/>
                      </a:gs>
                    </a:gsLst>
                    <a:lin ang="5400000" scaled="1"/>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2000"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5" name="îŝḻîďè">
                  <a:extLst>
                    <a:ext uri="{FF2B5EF4-FFF2-40B4-BE49-F238E27FC236}">
                      <a16:creationId xmlns:a16="http://schemas.microsoft.com/office/drawing/2014/main" id="{AEAE86CC-BB8E-9FA3-52EF-EA8EDC890327}"/>
                    </a:ext>
                  </a:extLst>
                </p:cNvPr>
                <p:cNvSpPr txBox="1"/>
                <p:nvPr/>
              </p:nvSpPr>
              <p:spPr>
                <a:xfrm>
                  <a:off x="2712876" y="2359837"/>
                  <a:ext cx="979293" cy="467834"/>
                </a:xfrm>
                <a:prstGeom prst="rect">
                  <a:avLst/>
                </a:prstGeom>
                <a:noFill/>
                <a:ln w="317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03</a:t>
                  </a:r>
                </a:p>
              </p:txBody>
            </p:sp>
          </p:grpSp>
        </p:grpSp>
      </p:grpSp>
      <p:pic>
        <p:nvPicPr>
          <p:cNvPr id="7" name="图片 6" descr="p00027076">
            <a:extLst>
              <a:ext uri="{FF2B5EF4-FFF2-40B4-BE49-F238E27FC236}">
                <a16:creationId xmlns:a16="http://schemas.microsoft.com/office/drawing/2014/main" id="{CF4E9045-A410-5171-7BD9-03EC0E6F90A7}"/>
              </a:ext>
            </a:extLst>
          </p:cNvPr>
          <p:cNvPicPr>
            <a:picLocks noChangeAspect="1"/>
          </p:cNvPicPr>
          <p:nvPr/>
        </p:nvPicPr>
        <p:blipFill>
          <a:blip r:embed="rId3"/>
          <a:stretch>
            <a:fillRect/>
          </a:stretch>
        </p:blipFill>
        <p:spPr>
          <a:xfrm>
            <a:off x="10803890" y="-3175"/>
            <a:ext cx="1388110" cy="1288415"/>
          </a:xfrm>
          <a:prstGeom prst="rect">
            <a:avLst/>
          </a:prstGeom>
        </p:spPr>
      </p:pic>
    </p:spTree>
    <p:extLst>
      <p:ext uri="{BB962C8B-B14F-4D97-AF65-F5344CB8AC3E}">
        <p14:creationId xmlns:p14="http://schemas.microsoft.com/office/powerpoint/2010/main" val="39880863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78180" y="665987"/>
            <a:ext cx="216408" cy="24993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p:cNvSpPr/>
          <p:nvPr/>
        </p:nvSpPr>
        <p:spPr>
          <a:xfrm>
            <a:off x="673100" y="655066"/>
            <a:ext cx="233768" cy="27117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p:cNvSpPr/>
          <p:nvPr/>
        </p:nvSpPr>
        <p:spPr>
          <a:xfrm>
            <a:off x="96011" y="403859"/>
            <a:ext cx="542544" cy="239267"/>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p:cNvSpPr/>
          <p:nvPr/>
        </p:nvSpPr>
        <p:spPr>
          <a:xfrm>
            <a:off x="0" y="399148"/>
            <a:ext cx="646950" cy="815479"/>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525252ED-89CD-7BB5-3DD0-C133BA5F80E1}"/>
              </a:ext>
            </a:extLst>
          </p:cNvPr>
          <p:cNvPicPr>
            <a:picLocks noChangeAspect="1"/>
          </p:cNvPicPr>
          <p:nvPr/>
        </p:nvPicPr>
        <p:blipFill>
          <a:blip r:embed="rId10"/>
          <a:stretch>
            <a:fillRect/>
          </a:stretch>
        </p:blipFill>
        <p:spPr>
          <a:xfrm>
            <a:off x="11004316" y="-3175"/>
            <a:ext cx="1187683" cy="1102383"/>
          </a:xfrm>
          <a:prstGeom prst="rect">
            <a:avLst/>
          </a:prstGeom>
        </p:spPr>
      </p:pic>
      <p:pic>
        <p:nvPicPr>
          <p:cNvPr id="8" name="图片 7">
            <a:extLst>
              <a:ext uri="{FF2B5EF4-FFF2-40B4-BE49-F238E27FC236}">
                <a16:creationId xmlns:a16="http://schemas.microsoft.com/office/drawing/2014/main" id="{3397DCFA-949A-6168-D782-B01BC3EFF68F}"/>
              </a:ext>
            </a:extLst>
          </p:cNvPr>
          <p:cNvPicPr>
            <a:picLocks noChangeAspect="1"/>
          </p:cNvPicPr>
          <p:nvPr/>
        </p:nvPicPr>
        <p:blipFill>
          <a:blip r:embed="rId11"/>
          <a:stretch>
            <a:fillRect/>
          </a:stretch>
        </p:blipFill>
        <p:spPr>
          <a:xfrm>
            <a:off x="977625" y="710275"/>
            <a:ext cx="9856671" cy="144526"/>
          </a:xfrm>
          <a:prstGeom prst="rect">
            <a:avLst/>
          </a:prstGeom>
        </p:spPr>
      </p:pic>
      <p:sp>
        <p:nvSpPr>
          <p:cNvPr id="11" name="矩形 10">
            <a:extLst>
              <a:ext uri="{FF2B5EF4-FFF2-40B4-BE49-F238E27FC236}">
                <a16:creationId xmlns:a16="http://schemas.microsoft.com/office/drawing/2014/main" id="{16764ECC-8F40-1020-29D4-A6FB06F14424}"/>
              </a:ext>
            </a:extLst>
          </p:cNvPr>
          <p:cNvSpPr>
            <a:spLocks noChangeArrowheads="1"/>
          </p:cNvSpPr>
          <p:nvPr/>
        </p:nvSpPr>
        <p:spPr bwMode="auto">
          <a:xfrm>
            <a:off x="792480" y="5421207"/>
            <a:ext cx="5303520" cy="41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30000"/>
              </a:lnSpc>
              <a:buFont typeface="Wingdings" panose="05000000000000000000" charset="0"/>
              <a:buChar char="Ø"/>
            </a:pPr>
            <a:endParaRPr lang="zh-CN" altLang="en-US" sz="1600" dirty="0">
              <a:solidFill>
                <a:srgbClr val="C00000"/>
              </a:solidFill>
              <a:latin typeface="微软雅黑" panose="020B0503020204020204" charset="-122"/>
              <a:ea typeface="微软雅黑" panose="020B0503020204020204" charset="-122"/>
            </a:endParaRPr>
          </a:p>
        </p:txBody>
      </p:sp>
      <p:sp>
        <p:nvSpPr>
          <p:cNvPr id="14" name="文本框 13">
            <a:extLst>
              <a:ext uri="{FF2B5EF4-FFF2-40B4-BE49-F238E27FC236}">
                <a16:creationId xmlns:a16="http://schemas.microsoft.com/office/drawing/2014/main" id="{289A679B-AF20-42CD-0380-DAFF4666FFA2}"/>
              </a:ext>
            </a:extLst>
          </p:cNvPr>
          <p:cNvSpPr txBox="1"/>
          <p:nvPr/>
        </p:nvSpPr>
        <p:spPr>
          <a:xfrm>
            <a:off x="-4609" y="4660751"/>
            <a:ext cx="10014253" cy="2062480"/>
          </a:xfrm>
          <a:prstGeom prst="rect">
            <a:avLst/>
          </a:prstGeom>
          <a:noFill/>
          <a:ln w="9525">
            <a:noFill/>
          </a:ln>
        </p:spPr>
        <p:txBody>
          <a:bodyPr wrap="square">
            <a:noAutofit/>
          </a:bodyPr>
          <a:lstStyle/>
          <a:p>
            <a:pPr marL="171450" indent="-171450">
              <a:lnSpc>
                <a:spcPct val="125000"/>
              </a:lnSpc>
              <a:spcBef>
                <a:spcPts val="0"/>
              </a:spcBef>
              <a:spcAft>
                <a:spcPts val="0"/>
              </a:spcAft>
              <a:buFont typeface="Wingdings" panose="05000000000000000000" charset="0"/>
              <a:buChar char="Ø"/>
            </a:pPr>
            <a:r>
              <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2021年中国发布《3060零碳生物质能发展潜力蓝皮书》</a:t>
            </a:r>
            <a:r>
              <a:rPr lang="zh-CN" altLang="en-US" b="1" dirty="0">
                <a:latin typeface="Times New Roman" panose="02020603050405020304" pitchFamily="18" charset="0"/>
                <a:ea typeface="黑体" panose="02010609060101010101" charset="-122"/>
                <a:cs typeface="Times New Roman" panose="02020603050405020304" pitchFamily="18" charset="0"/>
                <a:sym typeface="+mn-ea"/>
              </a:rPr>
              <a:t>，</a:t>
            </a:r>
            <a:r>
              <a:rPr lang="zh-CN" altLang="en-US" dirty="0">
                <a:latin typeface="Times New Roman" panose="02020603050405020304" pitchFamily="18" charset="0"/>
                <a:ea typeface="黑体" panose="02010609060101010101" charset="-122"/>
                <a:cs typeface="Times New Roman" panose="02020603050405020304" pitchFamily="18" charset="0"/>
                <a:sym typeface="+mn-ea"/>
              </a:rPr>
              <a:t>强调了生物质能的</a:t>
            </a:r>
            <a:r>
              <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零碳属性</a:t>
            </a:r>
            <a:r>
              <a:rPr lang="zh-CN" altLang="en-US" dirty="0">
                <a:latin typeface="Times New Roman" panose="02020603050405020304" pitchFamily="18" charset="0"/>
                <a:ea typeface="黑体" panose="02010609060101010101" charset="-122"/>
                <a:cs typeface="Times New Roman" panose="02020603050405020304" pitchFamily="18" charset="0"/>
                <a:sym typeface="+mn-ea"/>
              </a:rPr>
              <a:t>及实现双碳目标的战略地位。</a:t>
            </a:r>
            <a:endParaRPr lang="en-US" altLang="zh-CN" dirty="0">
              <a:latin typeface="Times New Roman" panose="02020603050405020304" pitchFamily="18" charset="0"/>
              <a:ea typeface="黑体" panose="02010609060101010101" charset="-122"/>
              <a:cs typeface="Times New Roman" panose="02020603050405020304" pitchFamily="18" charset="0"/>
              <a:sym typeface="+mn-ea"/>
            </a:endParaRPr>
          </a:p>
          <a:p>
            <a:pPr marL="171450" indent="-171450">
              <a:lnSpc>
                <a:spcPct val="125000"/>
              </a:lnSpc>
              <a:buFont typeface="Wingdings" panose="05000000000000000000" charset="0"/>
              <a:buChar char="Ø"/>
            </a:pPr>
            <a:r>
              <a:rPr lang="en-US" altLang="zh-CN" b="1" dirty="0">
                <a:solidFill>
                  <a:schemeClr val="tx2"/>
                </a:solidFill>
                <a:latin typeface="Times New Roman" panose="02020603050405020304" pitchFamily="18" charset="0"/>
                <a:ea typeface="黑体" panose="02010609060101010101" charset="-122"/>
                <a:cs typeface="Times New Roman" panose="02020603050405020304" pitchFamily="18" charset="0"/>
              </a:rPr>
              <a:t>2025</a:t>
            </a:r>
            <a:r>
              <a:rPr lang="zh-CN" altLang="en-US"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r>
              <a:rPr lang="en-US" altLang="zh-CN" b="1" dirty="0">
                <a:solidFill>
                  <a:schemeClr val="tx2"/>
                </a:solidFill>
                <a:latin typeface="Times New Roman" panose="02020603050405020304" pitchFamily="18" charset="0"/>
                <a:ea typeface="黑体" panose="02010609060101010101" charset="-122"/>
                <a:cs typeface="Times New Roman" panose="02020603050405020304" pitchFamily="18" charset="0"/>
              </a:rPr>
              <a:t>9</a:t>
            </a:r>
            <a:r>
              <a:rPr lang="zh-CN" altLang="en-US" b="1" dirty="0">
                <a:solidFill>
                  <a:schemeClr val="tx2"/>
                </a:solidFill>
                <a:latin typeface="Times New Roman" panose="02020603050405020304" pitchFamily="18" charset="0"/>
                <a:ea typeface="黑体" panose="02010609060101010101" charset="-122"/>
                <a:cs typeface="Times New Roman" panose="02020603050405020304" pitchFamily="18" charset="0"/>
              </a:rPr>
              <a:t>月</a:t>
            </a:r>
            <a:r>
              <a:rPr lang="en-US" altLang="zh-CN" b="1" dirty="0">
                <a:solidFill>
                  <a:schemeClr val="tx2"/>
                </a:solidFill>
                <a:latin typeface="Times New Roman" panose="02020603050405020304" pitchFamily="18" charset="0"/>
                <a:ea typeface="黑体" panose="02010609060101010101" charset="-122"/>
                <a:cs typeface="Times New Roman" panose="02020603050405020304" pitchFamily="18" charset="0"/>
              </a:rPr>
              <a:t>24</a:t>
            </a:r>
            <a:r>
              <a:rPr lang="zh-CN" altLang="en-US" b="1" dirty="0">
                <a:solidFill>
                  <a:schemeClr val="tx2"/>
                </a:solidFill>
                <a:latin typeface="Times New Roman" panose="02020603050405020304" pitchFamily="18" charset="0"/>
                <a:ea typeface="黑体" panose="02010609060101010101" charset="-122"/>
                <a:cs typeface="Times New Roman" panose="02020603050405020304" pitchFamily="18" charset="0"/>
              </a:rPr>
              <a:t>日，习近平主席在联合国气候变化峰会上的致辞，宣布我国新一轮国家自主贡献目标（即</a:t>
            </a:r>
            <a:r>
              <a:rPr lang="en-US" altLang="zh-CN" b="1" dirty="0">
                <a:solidFill>
                  <a:schemeClr val="tx2"/>
                </a:solidFill>
                <a:latin typeface="Times New Roman" panose="02020603050405020304" pitchFamily="18" charset="0"/>
                <a:ea typeface="黑体" panose="02010609060101010101" charset="-122"/>
                <a:cs typeface="Times New Roman" panose="02020603050405020304" pitchFamily="18" charset="0"/>
              </a:rPr>
              <a:t>2035</a:t>
            </a:r>
            <a:r>
              <a:rPr lang="zh-CN" altLang="en-US" b="1" dirty="0">
                <a:solidFill>
                  <a:schemeClr val="tx2"/>
                </a:solidFill>
                <a:latin typeface="Times New Roman" panose="02020603050405020304" pitchFamily="18" charset="0"/>
                <a:ea typeface="黑体" panose="02010609060101010101" charset="-122"/>
                <a:cs typeface="Times New Roman" panose="02020603050405020304" pitchFamily="18" charset="0"/>
              </a:rPr>
              <a:t>年目标）。</a:t>
            </a:r>
            <a:r>
              <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rPr>
              <a:t>强调绿色低碳转型是时代潮流</a:t>
            </a:r>
            <a:r>
              <a:rPr lang="zh-CN" altLang="en-US" b="1" dirty="0">
                <a:solidFill>
                  <a:schemeClr val="tx2"/>
                </a:solidFill>
                <a:latin typeface="Times New Roman" panose="02020603050405020304" pitchFamily="18" charset="0"/>
                <a:ea typeface="黑体" panose="02010609060101010101" charset="-122"/>
                <a:cs typeface="Times New Roman" panose="02020603050405020304" pitchFamily="18" charset="0"/>
              </a:rPr>
              <a:t>，各国应</a:t>
            </a:r>
            <a:r>
              <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rPr>
              <a:t>坚持信心不动摇</a:t>
            </a:r>
            <a:r>
              <a:rPr lang="zh-CN" altLang="en-US" b="1" dirty="0">
                <a:solidFill>
                  <a:schemeClr val="tx2"/>
                </a:solidFill>
                <a:latin typeface="Times New Roman" panose="02020603050405020304" pitchFamily="18" charset="0"/>
                <a:ea typeface="黑体" panose="02010609060101010101" charset="-122"/>
                <a:cs typeface="Times New Roman" panose="02020603050405020304" pitchFamily="18" charset="0"/>
              </a:rPr>
              <a:t>、行动不停止。</a:t>
            </a:r>
          </a:p>
          <a:p>
            <a:pPr marL="171450" indent="-171450">
              <a:lnSpc>
                <a:spcPct val="125000"/>
              </a:lnSpc>
              <a:spcBef>
                <a:spcPts val="0"/>
              </a:spcBef>
              <a:spcAft>
                <a:spcPts val="0"/>
              </a:spcAft>
              <a:buFont typeface="Wingdings" panose="05000000000000000000" charset="0"/>
              <a:buChar char="Ø"/>
            </a:pPr>
            <a:r>
              <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生物质能源是植物在阳光的光合作用下进行吸收二氧化碳，释放氧气，而把碳固定下来的能源</a:t>
            </a:r>
            <a:r>
              <a:rPr lang="zh-CN" altLang="en-US"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a:t>
            </a:r>
            <a:r>
              <a:rPr lang="zh-CN" altLang="en-US" dirty="0">
                <a:latin typeface="Times New Roman" panose="02020603050405020304" pitchFamily="18" charset="0"/>
                <a:ea typeface="黑体" panose="02010609060101010101" charset="-122"/>
                <a:cs typeface="Times New Roman" panose="02020603050405020304" pitchFamily="18" charset="0"/>
                <a:sym typeface="+mn-ea"/>
              </a:rPr>
              <a:t>生物质本身的热值来源于太阳能。</a:t>
            </a:r>
            <a:endParaRPr lang="zh-CN" altLang="en-US" dirty="0">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a:p>
            <a:pPr marL="171450" indent="-171450">
              <a:lnSpc>
                <a:spcPct val="125000"/>
              </a:lnSpc>
              <a:spcBef>
                <a:spcPts val="0"/>
              </a:spcBef>
              <a:spcAft>
                <a:spcPts val="0"/>
              </a:spcAft>
              <a:buFont typeface="Wingdings" panose="05000000000000000000" charset="0"/>
              <a:buChar char="Ø"/>
            </a:pPr>
            <a:endParaRPr lang="zh-CN" altLang="en-US" b="0" dirty="0">
              <a:solidFill>
                <a:schemeClr val="tx1">
                  <a:lumMod val="75000"/>
                  <a:lumOff val="25000"/>
                </a:schemeClr>
              </a:solidFill>
              <a:latin typeface="Times New Roman" panose="02020603050405020304" pitchFamily="18" charset="0"/>
              <a:ea typeface="黑体" panose="02010609060101010101" charset="-122"/>
              <a:cs typeface="Times New Roman" panose="02020603050405020304" pitchFamily="18" charset="0"/>
            </a:endParaRPr>
          </a:p>
          <a:p>
            <a:pPr marL="171450" indent="-171450">
              <a:buFont typeface="Wingdings" panose="05000000000000000000" charset="0"/>
              <a:buChar char="Ø"/>
            </a:pPr>
            <a:endParaRPr lang="zh-CN" altLang="en-US" b="0"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15" name="矩形 14">
            <a:extLst>
              <a:ext uri="{FF2B5EF4-FFF2-40B4-BE49-F238E27FC236}">
                <a16:creationId xmlns:a16="http://schemas.microsoft.com/office/drawing/2014/main" id="{2E41BEEB-8453-E6A2-1729-0F50E8C0CFBD}"/>
              </a:ext>
            </a:extLst>
          </p:cNvPr>
          <p:cNvSpPr/>
          <p:nvPr>
            <p:custDataLst>
              <p:tags r:id="rId1"/>
            </p:custDataLst>
          </p:nvPr>
        </p:nvSpPr>
        <p:spPr>
          <a:xfrm>
            <a:off x="48987" y="4572000"/>
            <a:ext cx="9960658" cy="2213430"/>
          </a:xfrm>
          <a:prstGeom prst="rect">
            <a:avLst/>
          </a:prstGeom>
          <a:noFill/>
          <a:ln w="28575" cap="flat" cmpd="sng" algn="ctr">
            <a:solidFill>
              <a:schemeClr val="accent1"/>
            </a:solidFill>
            <a:prstDash val="solid"/>
          </a:ln>
          <a:effectLst/>
        </p:spPr>
        <p:txBody>
          <a:bodyPr rtlCol="0" anchor="ctr"/>
          <a:lstStyle/>
          <a:p>
            <a:pPr indent="457200" algn="ctr">
              <a:lnSpc>
                <a:spcPct val="150000"/>
              </a:lnSpc>
            </a:pPr>
            <a:endParaRPr lang="zh-CN" altLang="en-US" dirty="0">
              <a:solidFill>
                <a:sysClr val="window" lastClr="FFFFFF"/>
              </a:solidFill>
              <a:latin typeface="微软雅黑" panose="020B0503020204020204" charset="-122"/>
              <a:ea typeface="微软雅黑" panose="020B0503020204020204" charset="-122"/>
            </a:endParaRPr>
          </a:p>
        </p:txBody>
      </p:sp>
      <p:pic>
        <p:nvPicPr>
          <p:cNvPr id="16" name="图片 15" descr="C:\Users\lqsld\Desktop\大创\微信图片_20201122143332.bmp微信图片_20201122143332">
            <a:extLst>
              <a:ext uri="{FF2B5EF4-FFF2-40B4-BE49-F238E27FC236}">
                <a16:creationId xmlns:a16="http://schemas.microsoft.com/office/drawing/2014/main" id="{7E60CEF4-E40F-AA17-2CDD-73B67C1DED8C}"/>
              </a:ext>
            </a:extLst>
          </p:cNvPr>
          <p:cNvPicPr>
            <a:picLocks noChangeAspect="1"/>
          </p:cNvPicPr>
          <p:nvPr>
            <p:custDataLst>
              <p:tags r:id="rId2"/>
            </p:custDataLst>
          </p:nvPr>
        </p:nvPicPr>
        <p:blipFill>
          <a:blip r:embed="rId12"/>
          <a:srcRect/>
          <a:stretch>
            <a:fillRect/>
          </a:stretch>
        </p:blipFill>
        <p:spPr>
          <a:xfrm>
            <a:off x="9411859" y="1099208"/>
            <a:ext cx="2627795" cy="1959673"/>
          </a:xfrm>
          <a:prstGeom prst="rect">
            <a:avLst/>
          </a:prstGeom>
          <a:ln>
            <a:solidFill>
              <a:schemeClr val="accent1"/>
            </a:solidFill>
          </a:ln>
          <a:effectLst>
            <a:softEdge rad="12700"/>
          </a:effectLst>
        </p:spPr>
      </p:pic>
      <p:pic>
        <p:nvPicPr>
          <p:cNvPr id="17" name="Picture 12" descr="《3060零碳生物质能发展潜力蓝皮书》在京发布 - 能源界">
            <a:extLst>
              <a:ext uri="{FF2B5EF4-FFF2-40B4-BE49-F238E27FC236}">
                <a16:creationId xmlns:a16="http://schemas.microsoft.com/office/drawing/2014/main" id="{19AE8050-A379-0998-BE3B-6F57C6599F4A}"/>
              </a:ext>
            </a:extLst>
          </p:cNvPr>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l="14949" t="19789" r="10930" b="16048"/>
          <a:stretch>
            <a:fillRect/>
          </a:stretch>
        </p:blipFill>
        <p:spPr bwMode="auto">
          <a:xfrm>
            <a:off x="10140051" y="4714174"/>
            <a:ext cx="1944792" cy="1848785"/>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a:extLst>
              <a:ext uri="{FF2B5EF4-FFF2-40B4-BE49-F238E27FC236}">
                <a16:creationId xmlns:a16="http://schemas.microsoft.com/office/drawing/2014/main" id="{A60B8B6C-9D12-251C-380D-BAB5A734907B}"/>
              </a:ext>
            </a:extLst>
          </p:cNvPr>
          <p:cNvPicPr>
            <a:picLocks noChangeAspect="1"/>
          </p:cNvPicPr>
          <p:nvPr/>
        </p:nvPicPr>
        <p:blipFill>
          <a:blip r:embed="rId14"/>
          <a:stretch>
            <a:fillRect/>
          </a:stretch>
        </p:blipFill>
        <p:spPr>
          <a:xfrm>
            <a:off x="3463811" y="964312"/>
            <a:ext cx="1485780" cy="3428724"/>
          </a:xfrm>
          <a:prstGeom prst="rect">
            <a:avLst/>
          </a:prstGeom>
        </p:spPr>
      </p:pic>
      <p:pic>
        <p:nvPicPr>
          <p:cNvPr id="19" name="图片 18">
            <a:extLst>
              <a:ext uri="{FF2B5EF4-FFF2-40B4-BE49-F238E27FC236}">
                <a16:creationId xmlns:a16="http://schemas.microsoft.com/office/drawing/2014/main" id="{611A48BF-DD75-66E7-4612-A922058440E8}"/>
              </a:ext>
            </a:extLst>
          </p:cNvPr>
          <p:cNvPicPr>
            <a:picLocks noChangeAspect="1"/>
          </p:cNvPicPr>
          <p:nvPr/>
        </p:nvPicPr>
        <p:blipFill>
          <a:blip r:embed="rId15"/>
          <a:stretch>
            <a:fillRect/>
          </a:stretch>
        </p:blipFill>
        <p:spPr>
          <a:xfrm>
            <a:off x="5002518" y="1025948"/>
            <a:ext cx="4123649" cy="1897123"/>
          </a:xfrm>
          <a:prstGeom prst="rect">
            <a:avLst/>
          </a:prstGeom>
        </p:spPr>
      </p:pic>
      <p:sp>
        <p:nvSpPr>
          <p:cNvPr id="20" name="文本框 19">
            <a:extLst>
              <a:ext uri="{FF2B5EF4-FFF2-40B4-BE49-F238E27FC236}">
                <a16:creationId xmlns:a16="http://schemas.microsoft.com/office/drawing/2014/main" id="{D3298B93-8A1F-A88E-7F5B-9CF0EF3C7BB4}"/>
              </a:ext>
            </a:extLst>
          </p:cNvPr>
          <p:cNvSpPr txBox="1"/>
          <p:nvPr/>
        </p:nvSpPr>
        <p:spPr>
          <a:xfrm>
            <a:off x="4942639" y="3034334"/>
            <a:ext cx="7097015" cy="1533112"/>
          </a:xfrm>
          <a:prstGeom prst="rect">
            <a:avLst/>
          </a:prstGeom>
          <a:noFill/>
        </p:spPr>
        <p:txBody>
          <a:bodyPr wrap="square">
            <a:spAutoFit/>
          </a:bodyPr>
          <a:lstStyle/>
          <a:p>
            <a:pPr marL="171450" indent="-171450">
              <a:lnSpc>
                <a:spcPts val="1875"/>
              </a:lnSpc>
              <a:buFont typeface="Wingdings" panose="05000000000000000000" pitchFamily="2" charset="2"/>
              <a:buChar char="l"/>
            </a:pPr>
            <a:r>
              <a:rPr lang="en-US" altLang="zh-CN" sz="1200" b="1" dirty="0">
                <a:latin typeface="quote-cjk-patch"/>
              </a:rPr>
              <a:t>2025</a:t>
            </a:r>
            <a:r>
              <a:rPr lang="zh-CN" altLang="en-US" sz="1200" b="1" dirty="0">
                <a:latin typeface="quote-cjk-patch"/>
              </a:rPr>
              <a:t>年中央经济工作会议，</a:t>
            </a:r>
            <a:r>
              <a:rPr lang="zh-CN" altLang="en-US" sz="1200" dirty="0">
                <a:latin typeface="quote-cjk-patch"/>
              </a:rPr>
              <a:t>将“</a:t>
            </a:r>
            <a:r>
              <a:rPr lang="zh-CN" altLang="en-US" sz="1200" b="1" dirty="0">
                <a:latin typeface="quote-cjk-patch"/>
              </a:rPr>
              <a:t>坚持‘双碳’引领，推动全面绿色转型</a:t>
            </a:r>
            <a:r>
              <a:rPr lang="zh-CN" altLang="en-US" sz="1200" dirty="0">
                <a:latin typeface="quote-cjk-patch"/>
              </a:rPr>
              <a:t>”列为年度重点工作，重视程度进一步提升。</a:t>
            </a:r>
            <a:endParaRPr lang="en-US" altLang="zh-CN" sz="1200" b="1" dirty="0">
              <a:latin typeface="quote-cjk-patch"/>
            </a:endParaRPr>
          </a:p>
          <a:p>
            <a:pPr marL="171450" indent="-171450">
              <a:lnSpc>
                <a:spcPts val="1875"/>
              </a:lnSpc>
              <a:buFont typeface="Wingdings" panose="05000000000000000000" pitchFamily="2" charset="2"/>
              <a:buChar char="l"/>
            </a:pPr>
            <a:r>
              <a:rPr lang="en-US" altLang="zh-CN" sz="1200" b="1" dirty="0">
                <a:latin typeface="quote-cjk-patch"/>
              </a:rPr>
              <a:t>2026</a:t>
            </a:r>
            <a:r>
              <a:rPr lang="zh-CN" altLang="en-US" sz="1200" b="1" dirty="0">
                <a:latin typeface="quote-cjk-patch"/>
              </a:rPr>
              <a:t>年政府工作报告，</a:t>
            </a:r>
            <a:r>
              <a:rPr lang="zh-CN" altLang="en-US" sz="1200" dirty="0">
                <a:latin typeface="quote-cjk-patch"/>
              </a:rPr>
              <a:t>标志着</a:t>
            </a:r>
            <a:r>
              <a:rPr lang="zh-CN" altLang="en-US" sz="1200" b="1" dirty="0">
                <a:latin typeface="quote-cjk-patch"/>
              </a:rPr>
              <a:t>全面转型与系统推进之年</a:t>
            </a:r>
            <a:r>
              <a:rPr lang="zh-CN" altLang="en-US" sz="1200" dirty="0">
                <a:latin typeface="quote-cjk-patch"/>
              </a:rPr>
              <a:t>的开始。正式将约束性指标从“单位</a:t>
            </a:r>
            <a:r>
              <a:rPr lang="en-US" altLang="zh-CN" sz="1200" dirty="0">
                <a:latin typeface="quote-cjk-patch"/>
              </a:rPr>
              <a:t>GDP</a:t>
            </a:r>
            <a:r>
              <a:rPr lang="zh-CN" altLang="en-US" sz="1200" dirty="0">
                <a:latin typeface="quote-cjk-patch"/>
              </a:rPr>
              <a:t>能耗”改为“</a:t>
            </a:r>
            <a:r>
              <a:rPr lang="zh-CN" altLang="en-US" sz="1200" b="1" dirty="0">
                <a:latin typeface="quote-cjk-patch"/>
              </a:rPr>
              <a:t>单位</a:t>
            </a:r>
            <a:r>
              <a:rPr lang="en-US" altLang="zh-CN" sz="1200" b="1" dirty="0">
                <a:latin typeface="quote-cjk-patch"/>
              </a:rPr>
              <a:t>GDP</a:t>
            </a:r>
            <a:r>
              <a:rPr lang="zh-CN" altLang="en-US" sz="1200" b="1" dirty="0">
                <a:latin typeface="quote-cjk-patch"/>
              </a:rPr>
              <a:t>二氧化碳排放</a:t>
            </a:r>
            <a:r>
              <a:rPr lang="zh-CN" altLang="en-US" sz="1200" dirty="0">
                <a:latin typeface="quote-cjk-patch"/>
              </a:rPr>
              <a:t>”，实施</a:t>
            </a:r>
            <a:r>
              <a:rPr lang="zh-CN" altLang="en-US" sz="1200" b="1" dirty="0">
                <a:latin typeface="quote-cjk-patch"/>
              </a:rPr>
              <a:t>碳排放总量和强度双控制度</a:t>
            </a:r>
            <a:r>
              <a:rPr lang="zh-CN" altLang="en-US" sz="1200" dirty="0">
                <a:latin typeface="quote-cjk-patch"/>
              </a:rPr>
              <a:t>，首次提出设立</a:t>
            </a:r>
            <a:r>
              <a:rPr lang="zh-CN" altLang="en-US" sz="1200" b="1" dirty="0">
                <a:latin typeface="quote-cjk-patch"/>
              </a:rPr>
              <a:t>国家低碳转型基金</a:t>
            </a:r>
            <a:r>
              <a:rPr lang="zh-CN" altLang="en-US" sz="1200" dirty="0">
                <a:latin typeface="quote-cjk-patch"/>
              </a:rPr>
              <a:t>。</a:t>
            </a:r>
          </a:p>
          <a:p>
            <a:pPr marL="171450" indent="-171450">
              <a:lnSpc>
                <a:spcPts val="1875"/>
              </a:lnSpc>
              <a:buFont typeface="Wingdings" panose="05000000000000000000" pitchFamily="2" charset="2"/>
              <a:buChar char="l"/>
            </a:pPr>
            <a:r>
              <a:rPr lang="en-US" altLang="zh-CN" sz="1200" b="1" dirty="0">
                <a:effectLst/>
                <a:latin typeface="quote-cjk-patch"/>
              </a:rPr>
              <a:t>2026</a:t>
            </a:r>
            <a:r>
              <a:rPr lang="zh-CN" altLang="en-US" sz="1200" b="1" dirty="0">
                <a:effectLst/>
                <a:latin typeface="quote-cjk-patch"/>
              </a:rPr>
              <a:t>年党的二十届四中全会，</a:t>
            </a:r>
            <a:r>
              <a:rPr lang="zh-CN" altLang="en-US" sz="1200" b="0" dirty="0">
                <a:effectLst/>
                <a:latin typeface="quote-cjk-patch"/>
              </a:rPr>
              <a:t>提出“</a:t>
            </a:r>
            <a:r>
              <a:rPr lang="zh-CN" altLang="en-US" sz="1200" b="1" dirty="0">
                <a:effectLst/>
                <a:latin typeface="quote-cjk-patch"/>
              </a:rPr>
              <a:t>以碳达峰碳中和为牵引，协同推进降碳、减污、扩绿、增长</a:t>
            </a:r>
            <a:r>
              <a:rPr lang="zh-CN" altLang="en-US" sz="1200" b="0" dirty="0">
                <a:effectLst/>
                <a:latin typeface="quote-cjk-patch"/>
              </a:rPr>
              <a:t>，增强绿色发展动能”。</a:t>
            </a:r>
          </a:p>
        </p:txBody>
      </p:sp>
      <p:pic>
        <p:nvPicPr>
          <p:cNvPr id="21" name="图片 20">
            <a:extLst>
              <a:ext uri="{FF2B5EF4-FFF2-40B4-BE49-F238E27FC236}">
                <a16:creationId xmlns:a16="http://schemas.microsoft.com/office/drawing/2014/main" id="{2F6B29F5-B8C4-4D15-1435-AB147206C0CC}"/>
              </a:ext>
            </a:extLst>
          </p:cNvPr>
          <p:cNvPicPr>
            <a:picLocks noChangeAspect="1"/>
          </p:cNvPicPr>
          <p:nvPr/>
        </p:nvPicPr>
        <p:blipFill>
          <a:blip r:embed="rId16"/>
          <a:stretch>
            <a:fillRect/>
          </a:stretch>
        </p:blipFill>
        <p:spPr>
          <a:xfrm>
            <a:off x="489856" y="968866"/>
            <a:ext cx="2973955" cy="3428724"/>
          </a:xfrm>
          <a:prstGeom prst="rect">
            <a:avLst/>
          </a:prstGeom>
        </p:spPr>
      </p:pic>
      <p:sp>
        <p:nvSpPr>
          <p:cNvPr id="25" name="矩形 46">
            <a:extLst>
              <a:ext uri="{FF2B5EF4-FFF2-40B4-BE49-F238E27FC236}">
                <a16:creationId xmlns:a16="http://schemas.microsoft.com/office/drawing/2014/main" id="{64274D1F-6E8F-8937-EF8A-EFF60D8D7DD5}"/>
              </a:ext>
            </a:extLst>
          </p:cNvPr>
          <p:cNvSpPr>
            <a:spLocks noChangeArrowheads="1"/>
          </p:cNvSpPr>
          <p:nvPr/>
        </p:nvSpPr>
        <p:spPr bwMode="auto">
          <a:xfrm>
            <a:off x="887727" y="164203"/>
            <a:ext cx="8303260"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buNone/>
            </a:pPr>
            <a:r>
              <a:rPr lang="en-US" altLang="zh-CN" sz="2800" b="1" dirty="0">
                <a:solidFill>
                  <a:srgbClr val="002060"/>
                </a:solidFill>
                <a:latin typeface="Arial" panose="020B0604020202020204" pitchFamily="34" charset="0"/>
              </a:rPr>
              <a:t>1.1 </a:t>
            </a:r>
            <a:r>
              <a:rPr lang="zh-CN" altLang="en-US" sz="2800" b="1" dirty="0">
                <a:solidFill>
                  <a:srgbClr val="002060"/>
                </a:solidFill>
                <a:latin typeface="Arial" panose="020B0604020202020204" pitchFamily="34" charset="0"/>
              </a:rPr>
              <a:t>生物质能源</a:t>
            </a:r>
            <a:r>
              <a:rPr lang="en-US" altLang="zh-CN" sz="2800" b="1" dirty="0">
                <a:solidFill>
                  <a:srgbClr val="002060"/>
                </a:solidFill>
                <a:latin typeface="Arial" panose="020B0604020202020204" pitchFamily="34" charset="0"/>
              </a:rPr>
              <a:t>——能为“碳达峰、碳中和”做什么？</a:t>
            </a:r>
          </a:p>
        </p:txBody>
      </p:sp>
    </p:spTree>
    <p:extLst>
      <p:ext uri="{BB962C8B-B14F-4D97-AF65-F5344CB8AC3E}">
        <p14:creationId xmlns:p14="http://schemas.microsoft.com/office/powerpoint/2010/main" val="373809241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C08FE-C5F0-1087-8F18-E5A1A131AF5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01D4237-83BD-087A-EB58-236A40C3525F}"/>
              </a:ext>
            </a:extLst>
          </p:cNvPr>
          <p:cNvSpPr/>
          <p:nvPr/>
        </p:nvSpPr>
        <p:spPr>
          <a:xfrm>
            <a:off x="678180" y="665987"/>
            <a:ext cx="216408" cy="24993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70BF3534-67CB-53CB-5EB9-0D4EAEF0A841}"/>
              </a:ext>
            </a:extLst>
          </p:cNvPr>
          <p:cNvSpPr/>
          <p:nvPr/>
        </p:nvSpPr>
        <p:spPr>
          <a:xfrm>
            <a:off x="673100" y="655066"/>
            <a:ext cx="233768" cy="271170"/>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1ADAFD2F-570E-4CCB-2E00-4BC71179AC32}"/>
              </a:ext>
            </a:extLst>
          </p:cNvPr>
          <p:cNvSpPr/>
          <p:nvPr/>
        </p:nvSpPr>
        <p:spPr>
          <a:xfrm>
            <a:off x="96011" y="403859"/>
            <a:ext cx="542544" cy="239267"/>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CAB3E69B-9385-8C2D-52D7-A936943688F9}"/>
              </a:ext>
            </a:extLst>
          </p:cNvPr>
          <p:cNvSpPr/>
          <p:nvPr/>
        </p:nvSpPr>
        <p:spPr>
          <a:xfrm>
            <a:off x="0" y="399148"/>
            <a:ext cx="646950" cy="815479"/>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8459B9CC-16F5-9215-F044-6B406ED1A3BC}"/>
              </a:ext>
            </a:extLst>
          </p:cNvPr>
          <p:cNvPicPr>
            <a:picLocks noChangeAspect="1"/>
          </p:cNvPicPr>
          <p:nvPr/>
        </p:nvPicPr>
        <p:blipFill>
          <a:blip r:embed="rId13"/>
          <a:stretch>
            <a:fillRect/>
          </a:stretch>
        </p:blipFill>
        <p:spPr>
          <a:xfrm>
            <a:off x="11146970" y="-3174"/>
            <a:ext cx="1045029" cy="969974"/>
          </a:xfrm>
          <a:prstGeom prst="rect">
            <a:avLst/>
          </a:prstGeom>
        </p:spPr>
      </p:pic>
      <p:pic>
        <p:nvPicPr>
          <p:cNvPr id="8" name="图片 7">
            <a:extLst>
              <a:ext uri="{FF2B5EF4-FFF2-40B4-BE49-F238E27FC236}">
                <a16:creationId xmlns:a16="http://schemas.microsoft.com/office/drawing/2014/main" id="{1757819C-7FE6-9A6D-FDB2-C234FDFC776C}"/>
              </a:ext>
            </a:extLst>
          </p:cNvPr>
          <p:cNvPicPr>
            <a:picLocks noChangeAspect="1"/>
          </p:cNvPicPr>
          <p:nvPr/>
        </p:nvPicPr>
        <p:blipFill>
          <a:blip r:embed="rId14"/>
          <a:stretch>
            <a:fillRect/>
          </a:stretch>
        </p:blipFill>
        <p:spPr>
          <a:xfrm>
            <a:off x="906868" y="717123"/>
            <a:ext cx="9856671" cy="144526"/>
          </a:xfrm>
          <a:prstGeom prst="rect">
            <a:avLst/>
          </a:prstGeom>
        </p:spPr>
      </p:pic>
      <p:sp>
        <p:nvSpPr>
          <p:cNvPr id="2" name="矩形 46">
            <a:extLst>
              <a:ext uri="{FF2B5EF4-FFF2-40B4-BE49-F238E27FC236}">
                <a16:creationId xmlns:a16="http://schemas.microsoft.com/office/drawing/2014/main" id="{7A402B6F-EE69-1CDB-1615-7CE4ABF56B76}"/>
              </a:ext>
            </a:extLst>
          </p:cNvPr>
          <p:cNvSpPr>
            <a:spLocks noChangeArrowheads="1"/>
          </p:cNvSpPr>
          <p:nvPr/>
        </p:nvSpPr>
        <p:spPr bwMode="auto">
          <a:xfrm>
            <a:off x="634917" y="237123"/>
            <a:ext cx="9822555" cy="553994"/>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algn="l">
              <a:buClrTx/>
              <a:buSzTx/>
              <a:buNone/>
            </a:pPr>
            <a:r>
              <a:rPr lang="en-US" altLang="zh-CN" sz="2800" b="1" dirty="0">
                <a:solidFill>
                  <a:srgbClr val="002060"/>
                </a:solidFill>
                <a:latin typeface="Arial" panose="020B0604020202020204" pitchFamily="34" charset="0"/>
                <a:sym typeface="+mn-ea"/>
              </a:rPr>
              <a:t>1.2 </a:t>
            </a:r>
            <a:r>
              <a:rPr lang="zh-CN" altLang="en-US" sz="2800" b="1" dirty="0">
                <a:solidFill>
                  <a:srgbClr val="002060"/>
                </a:solidFill>
                <a:latin typeface="Arial" panose="020B0604020202020204" pitchFamily="34" charset="0"/>
                <a:sym typeface="+mn-ea"/>
              </a:rPr>
              <a:t>生物质能源具有产量大、分布广、碳循环、可再生等优点</a:t>
            </a:r>
          </a:p>
        </p:txBody>
      </p:sp>
      <p:sp>
        <p:nvSpPr>
          <p:cNvPr id="7" name="页脚占位符 1">
            <a:extLst>
              <a:ext uri="{FF2B5EF4-FFF2-40B4-BE49-F238E27FC236}">
                <a16:creationId xmlns:a16="http://schemas.microsoft.com/office/drawing/2014/main" id="{E6D8DE57-54AF-24F7-3F32-3D75F39A46C2}"/>
              </a:ext>
            </a:extLst>
          </p:cNvPr>
          <p:cNvSpPr>
            <a:spLocks noGrp="1"/>
          </p:cNvSpPr>
          <p:nvPr>
            <p:ph type="ftr" sz="quarter" idx="11"/>
          </p:nvPr>
        </p:nvSpPr>
        <p:spPr>
          <a:xfrm>
            <a:off x="4165600" y="5686637"/>
            <a:ext cx="3860800" cy="366183"/>
          </a:xfrm>
        </p:spPr>
        <p:txBody>
          <a:bodyPr>
            <a:normAutofit fontScale="92500" lnSpcReduction="10000"/>
          </a:bodyPr>
          <a:lstStyle/>
          <a:p>
            <a:pPr lvl="0" defTabSz="914400" rtl="0" eaLnBrk="1" hangingPunct="1">
              <a:lnSpc>
                <a:spcPct val="100000"/>
              </a:lnSpc>
              <a:spcBef>
                <a:spcPct val="0"/>
              </a:spcBef>
              <a:spcAft>
                <a:spcPct val="0"/>
              </a:spcAft>
              <a:buClrTx/>
              <a:buSzPct val="100000"/>
            </a:pPr>
            <a:r>
              <a:rPr lang="zh-CN" altLang="en-US" sz="2135"/>
              <a:t>-</a:t>
            </a:r>
            <a:endParaRPr lang="zh-CN" altLang="en-US" u="none">
              <a:solidFill>
                <a:srgbClr val="898989"/>
              </a:solidFill>
              <a:latin typeface="宋体" panose="02010600030101010101" pitchFamily="2" charset="-122"/>
              <a:ea typeface="宋体" panose="02010600030101010101" pitchFamily="2" charset="-122"/>
            </a:endParaRPr>
          </a:p>
        </p:txBody>
      </p:sp>
      <p:sp>
        <p:nvSpPr>
          <p:cNvPr id="9" name="文本框 8">
            <a:extLst>
              <a:ext uri="{FF2B5EF4-FFF2-40B4-BE49-F238E27FC236}">
                <a16:creationId xmlns:a16="http://schemas.microsoft.com/office/drawing/2014/main" id="{1BD4BEF4-8F33-1DCE-23C8-9C9CEBC0ADFF}"/>
              </a:ext>
            </a:extLst>
          </p:cNvPr>
          <p:cNvSpPr txBox="1"/>
          <p:nvPr/>
        </p:nvSpPr>
        <p:spPr>
          <a:xfrm>
            <a:off x="205740" y="931545"/>
            <a:ext cx="3192780" cy="5624195"/>
          </a:xfrm>
          <a:prstGeom prst="rect">
            <a:avLst/>
          </a:prstGeom>
          <a:noFill/>
          <a:ln w="9525">
            <a:noFill/>
          </a:ln>
        </p:spPr>
        <p:txBody>
          <a:bodyPr wrap="square" anchor="ctr" anchorCtr="0">
            <a:noAutofit/>
          </a:bodyPr>
          <a:lstStyle/>
          <a:p>
            <a:pPr indent="0" algn="just">
              <a:lnSpc>
                <a:spcPct val="60000"/>
              </a:lnSpc>
              <a:spcBef>
                <a:spcPts val="0"/>
              </a:spcBef>
              <a:spcAft>
                <a:spcPts val="0"/>
              </a:spcAft>
              <a:buFont typeface="Wingdings" panose="05000000000000000000" charset="0"/>
              <a:buNone/>
            </a:pPr>
            <a:endParaRPr lang="zh-CN" altLang="en-US" dirty="0">
              <a:latin typeface="Times New Roman" panose="02020603050405020304" pitchFamily="18" charset="0"/>
              <a:ea typeface="黑体" panose="02010609060101010101" charset="-122"/>
              <a:cs typeface="Times New Roman" panose="02020603050405020304" pitchFamily="18" charset="0"/>
              <a:sym typeface="+mn-ea"/>
            </a:endParaRPr>
          </a:p>
          <a:p>
            <a:pPr marL="171450" indent="-171450" algn="just">
              <a:lnSpc>
                <a:spcPct val="125000"/>
              </a:lnSpc>
              <a:spcBef>
                <a:spcPts val="0"/>
              </a:spcBef>
              <a:spcAft>
                <a:spcPts val="0"/>
              </a:spcAft>
              <a:buFont typeface="Wingdings" panose="05000000000000000000" charset="0"/>
              <a:buChar char="Ø"/>
            </a:pPr>
            <a:r>
              <a:rPr lang="zh-CN" altLang="en-US" b="1" dirty="0">
                <a:solidFill>
                  <a:srgbClr val="FF0000"/>
                </a:solidFill>
                <a:latin typeface="黑体" panose="02010609060101010101" charset="-122"/>
                <a:ea typeface="黑体" panose="02010609060101010101" charset="-122"/>
                <a:cs typeface="黑体" panose="02010609060101010101" charset="-122"/>
                <a:sym typeface="+mn-ea"/>
              </a:rPr>
              <a:t>生物质能</a:t>
            </a:r>
            <a:r>
              <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是仅次于煤、石油和天然气的第四大能源。</a:t>
            </a:r>
          </a:p>
          <a:p>
            <a:pPr marL="171450" indent="-171450" algn="just">
              <a:lnSpc>
                <a:spcPct val="60000"/>
              </a:lnSpc>
              <a:spcBef>
                <a:spcPts val="0"/>
              </a:spcBef>
              <a:spcAft>
                <a:spcPts val="0"/>
              </a:spcAft>
              <a:buFont typeface="Wingdings" panose="05000000000000000000" charset="0"/>
              <a:buChar char="Ø"/>
            </a:pPr>
            <a:endPar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a:p>
            <a:pPr marL="171450" indent="-171450" algn="just">
              <a:lnSpc>
                <a:spcPct val="125000"/>
              </a:lnSpc>
              <a:spcBef>
                <a:spcPts val="0"/>
              </a:spcBef>
              <a:spcAft>
                <a:spcPts val="0"/>
              </a:spcAft>
              <a:buFont typeface="Wingdings" panose="05000000000000000000" charset="0"/>
              <a:buChar char="Ø"/>
            </a:pPr>
            <a:r>
              <a:rPr lang="zh-CN" altLang="en-US" dirty="0">
                <a:latin typeface="Times New Roman" panose="02020603050405020304" pitchFamily="18" charset="0"/>
                <a:ea typeface="黑体" panose="02010609060101010101" charset="-122"/>
                <a:cs typeface="Times New Roman" panose="02020603050405020304" pitchFamily="18" charset="0"/>
                <a:sym typeface="+mn-ea"/>
              </a:rPr>
              <a:t>我国生物质资源</a:t>
            </a:r>
            <a:r>
              <a:rPr lang="zh-CN" altLang="en-US" b="1" u="sng"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产量大</a:t>
            </a:r>
            <a:r>
              <a:rPr lang="zh-CN" altLang="en-US" dirty="0">
                <a:latin typeface="Times New Roman" panose="02020603050405020304" pitchFamily="18" charset="0"/>
                <a:ea typeface="黑体" panose="02010609060101010101" charset="-122"/>
                <a:cs typeface="Times New Roman" panose="02020603050405020304" pitchFamily="18" charset="0"/>
                <a:sym typeface="+mn-ea"/>
              </a:rPr>
              <a:t>、</a:t>
            </a:r>
            <a:r>
              <a:rPr lang="zh-CN" altLang="en-US" b="1" u="sng"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分布广</a:t>
            </a:r>
            <a:r>
              <a:rPr lang="zh-CN" altLang="en-US" dirty="0">
                <a:latin typeface="Times New Roman" panose="02020603050405020304" pitchFamily="18" charset="0"/>
                <a:ea typeface="黑体" panose="02010609060101010101" charset="-122"/>
                <a:cs typeface="Times New Roman" panose="02020603050405020304" pitchFamily="18" charset="0"/>
                <a:sym typeface="+mn-ea"/>
              </a:rPr>
              <a:t>。以秸秆为例，仅2022年就高达</a:t>
            </a:r>
            <a:r>
              <a:rPr lang="zh-CN" altLang="en-US" b="1" u="sng"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8.67亿吨</a:t>
            </a:r>
            <a:r>
              <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a:t>
            </a:r>
            <a:r>
              <a:rPr lang="zh-CN" altLang="en-US" dirty="0">
                <a:latin typeface="Times New Roman" panose="02020603050405020304" pitchFamily="18" charset="0"/>
                <a:ea typeface="黑体" panose="02010609060101010101" charset="-122"/>
                <a:cs typeface="Times New Roman" panose="02020603050405020304" pitchFamily="18" charset="0"/>
                <a:sym typeface="+mn-ea"/>
              </a:rPr>
              <a:t>可用作燃料的产量4.62亿吨，</a:t>
            </a:r>
            <a:r>
              <a:rPr lang="zh-CN" altLang="en-US" b="1" u="sng"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折算成标煤2.26亿吨</a:t>
            </a:r>
            <a:r>
              <a:rPr lang="zh-CN" altLang="en-US" dirty="0">
                <a:latin typeface="Times New Roman" panose="02020603050405020304" pitchFamily="18" charset="0"/>
                <a:ea typeface="黑体" panose="02010609060101010101" charset="-122"/>
                <a:cs typeface="Times New Roman" panose="02020603050405020304" pitchFamily="18" charset="0"/>
                <a:sym typeface="+mn-ea"/>
              </a:rPr>
              <a:t>。</a:t>
            </a:r>
            <a:endPar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a:p>
            <a:pPr marL="171450" indent="-171450" algn="just">
              <a:lnSpc>
                <a:spcPct val="60000"/>
              </a:lnSpc>
              <a:spcBef>
                <a:spcPts val="0"/>
              </a:spcBef>
              <a:spcAft>
                <a:spcPts val="0"/>
              </a:spcAft>
              <a:buFont typeface="Wingdings" panose="05000000000000000000" charset="0"/>
              <a:buChar char="Ø"/>
            </a:pPr>
            <a:endPar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a:p>
            <a:pPr marL="171450" indent="-171450" algn="just">
              <a:lnSpc>
                <a:spcPct val="125000"/>
              </a:lnSpc>
              <a:spcBef>
                <a:spcPts val="0"/>
              </a:spcBef>
              <a:spcAft>
                <a:spcPts val="0"/>
              </a:spcAft>
              <a:buFont typeface="Wingdings" panose="05000000000000000000" charset="0"/>
              <a:buChar char="Ø"/>
            </a:pPr>
            <a:r>
              <a:rPr lang="zh-CN" altLang="en-US" dirty="0">
                <a:latin typeface="Times New Roman" panose="02020603050405020304" pitchFamily="18" charset="0"/>
                <a:ea typeface="黑体" panose="02010609060101010101" charset="-122"/>
                <a:cs typeface="Times New Roman" panose="02020603050405020304" pitchFamily="18" charset="0"/>
                <a:sym typeface="+mn-ea"/>
              </a:rPr>
              <a:t>然而，除了少量被用作饲料、燃料和化工原料外，大部分被丢弃。</a:t>
            </a:r>
            <a:endParaRPr lang="zh-CN" altLang="en-US"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a:p>
            <a:pPr marL="171450" indent="-171450" algn="just">
              <a:lnSpc>
                <a:spcPct val="60000"/>
              </a:lnSpc>
              <a:spcBef>
                <a:spcPts val="0"/>
              </a:spcBef>
              <a:spcAft>
                <a:spcPts val="0"/>
              </a:spcAft>
              <a:buFont typeface="Wingdings" panose="05000000000000000000" charset="0"/>
              <a:buChar char="Ø"/>
            </a:pPr>
            <a:endParaRPr lang="zh-CN" altLang="en-US" b="1" dirty="0">
              <a:latin typeface="黑体" panose="02010609060101010101" charset="-122"/>
              <a:ea typeface="黑体" panose="02010609060101010101" charset="-122"/>
              <a:sym typeface="+mn-ea"/>
            </a:endParaRPr>
          </a:p>
          <a:p>
            <a:pPr marL="171450" indent="-171450" algn="just">
              <a:lnSpc>
                <a:spcPct val="125000"/>
              </a:lnSpc>
              <a:spcBef>
                <a:spcPts val="0"/>
              </a:spcBef>
              <a:spcAft>
                <a:spcPts val="0"/>
              </a:spcAft>
              <a:buFont typeface="Wingdings" panose="05000000000000000000" charset="0"/>
              <a:buChar char="Ø"/>
            </a:pPr>
            <a:r>
              <a:rPr lang="zh-CN" altLang="en-US" b="1" dirty="0">
                <a:solidFill>
                  <a:schemeClr val="accent1"/>
                </a:solidFill>
                <a:latin typeface="黑体" panose="02010609060101010101" charset="-122"/>
                <a:ea typeface="黑体" panose="02010609060101010101" charset="-122"/>
                <a:sym typeface="+mn-ea"/>
              </a:rPr>
              <a:t>以农林生物质</a:t>
            </a:r>
            <a:r>
              <a:rPr lang="zh-CN" altLang="en-US" b="1" dirty="0">
                <a:solidFill>
                  <a:schemeClr val="accent1"/>
                </a:solidFill>
                <a:latin typeface="Times New Roman" panose="02020603050405020304" pitchFamily="18" charset="0"/>
                <a:ea typeface="黑体" panose="02010609060101010101" charset="-122"/>
                <a:cs typeface="Times New Roman" panose="02020603050405020304" pitchFamily="18" charset="0"/>
                <a:sym typeface="+mn-ea"/>
              </a:rPr>
              <a:t>为纽带，通过</a:t>
            </a:r>
            <a:r>
              <a:rPr lang="zh-CN" altLang="en-US" b="1" dirty="0">
                <a:solidFill>
                  <a:schemeClr val="accent1"/>
                </a:solidFill>
                <a:latin typeface="黑体" panose="02010609060101010101" charset="-122"/>
                <a:ea typeface="黑体" panose="02010609060101010101" charset="-122"/>
                <a:sym typeface="+mn-ea"/>
              </a:rPr>
              <a:t>生物质热转化技术可以使碳循环过程加快。</a:t>
            </a:r>
            <a:endParaRPr lang="zh-CN" altLang="en-US" dirty="0">
              <a:solidFill>
                <a:schemeClr val="accent1"/>
              </a:solidFill>
              <a:latin typeface="Times New Roman" panose="02020603050405020304" pitchFamily="18" charset="0"/>
              <a:ea typeface="黑体" panose="02010609060101010101" charset="-122"/>
              <a:cs typeface="Times New Roman" panose="02020603050405020304" pitchFamily="18" charset="0"/>
              <a:sym typeface="+mn-ea"/>
            </a:endParaRPr>
          </a:p>
          <a:p>
            <a:pPr marL="171450" indent="-171450" algn="just">
              <a:lnSpc>
                <a:spcPct val="125000"/>
              </a:lnSpc>
              <a:spcBef>
                <a:spcPts val="0"/>
              </a:spcBef>
              <a:spcAft>
                <a:spcPts val="0"/>
              </a:spcAft>
              <a:buFont typeface="Wingdings" panose="05000000000000000000" charset="0"/>
              <a:buChar char="Ø"/>
            </a:pPr>
            <a:endParaRPr lang="zh-CN" altLang="en-US" b="1" dirty="0">
              <a:solidFill>
                <a:schemeClr val="accent1"/>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10" name="矩形 9">
            <a:extLst>
              <a:ext uri="{FF2B5EF4-FFF2-40B4-BE49-F238E27FC236}">
                <a16:creationId xmlns:a16="http://schemas.microsoft.com/office/drawing/2014/main" id="{EDC27D84-B860-D4DC-704A-A3E3857D099F}"/>
              </a:ext>
            </a:extLst>
          </p:cNvPr>
          <p:cNvSpPr/>
          <p:nvPr>
            <p:custDataLst>
              <p:tags r:id="rId1"/>
            </p:custDataLst>
          </p:nvPr>
        </p:nvSpPr>
        <p:spPr>
          <a:xfrm>
            <a:off x="252095" y="988060"/>
            <a:ext cx="3145155" cy="5580380"/>
          </a:xfrm>
          <a:prstGeom prst="rect">
            <a:avLst/>
          </a:prstGeom>
          <a:noFill/>
          <a:ln w="28575" cap="flat" cmpd="sng" algn="ctr">
            <a:solidFill>
              <a:schemeClr val="accent1"/>
            </a:solidFill>
            <a:prstDash val="solid"/>
          </a:ln>
          <a:effectLst/>
        </p:spPr>
        <p:txBody>
          <a:bodyPr rtlCol="0" anchor="ctr"/>
          <a:lstStyle/>
          <a:p>
            <a:pPr indent="457200" algn="ctr">
              <a:lnSpc>
                <a:spcPct val="150000"/>
              </a:lnSpc>
            </a:pPr>
            <a:endParaRPr lang="zh-CN" altLang="en-US" dirty="0">
              <a:solidFill>
                <a:sysClr val="window" lastClr="FFFFFF"/>
              </a:solidFill>
              <a:latin typeface="微软雅黑" panose="020B0503020204020204" charset="-122"/>
              <a:ea typeface="微软雅黑" panose="020B0503020204020204" charset="-122"/>
            </a:endParaRPr>
          </a:p>
        </p:txBody>
      </p:sp>
      <p:sp>
        <p:nvSpPr>
          <p:cNvPr id="12" name="矩形 11">
            <a:extLst>
              <a:ext uri="{FF2B5EF4-FFF2-40B4-BE49-F238E27FC236}">
                <a16:creationId xmlns:a16="http://schemas.microsoft.com/office/drawing/2014/main" id="{D74B2F4F-9E13-6685-3413-49BA3820A0E4}"/>
              </a:ext>
            </a:extLst>
          </p:cNvPr>
          <p:cNvSpPr/>
          <p:nvPr>
            <p:custDataLst>
              <p:tags r:id="rId2"/>
            </p:custDataLst>
          </p:nvPr>
        </p:nvSpPr>
        <p:spPr>
          <a:xfrm>
            <a:off x="7655560" y="991447"/>
            <a:ext cx="4235873" cy="3076787"/>
          </a:xfrm>
          <a:prstGeom prst="rect">
            <a:avLst/>
          </a:prstGeom>
          <a:noFill/>
          <a:ln w="28575" cap="flat" cmpd="sng" algn="ctr">
            <a:solidFill>
              <a:srgbClr val="00B050"/>
            </a:solidFill>
            <a:prstDash val="sysDash"/>
          </a:ln>
          <a:effectLst/>
        </p:spPr>
        <p:txBody>
          <a:bodyPr rtlCol="0" anchor="ctr"/>
          <a:lstStyle/>
          <a:p>
            <a:pPr indent="457200" algn="ctr">
              <a:lnSpc>
                <a:spcPct val="150000"/>
              </a:lnSpc>
            </a:pPr>
            <a:endParaRPr lang="zh-CN" altLang="en-US" dirty="0">
              <a:solidFill>
                <a:sysClr val="window" lastClr="FFFFFF"/>
              </a:solidFill>
              <a:latin typeface="微软雅黑" panose="020B0503020204020204" charset="-122"/>
              <a:ea typeface="微软雅黑" panose="020B0503020204020204" charset="-122"/>
            </a:endParaRPr>
          </a:p>
        </p:txBody>
      </p:sp>
      <p:sp>
        <p:nvSpPr>
          <p:cNvPr id="21" name="矩形 20">
            <a:extLst>
              <a:ext uri="{FF2B5EF4-FFF2-40B4-BE49-F238E27FC236}">
                <a16:creationId xmlns:a16="http://schemas.microsoft.com/office/drawing/2014/main" id="{271EE733-8BB8-A16C-6EC7-A5E9DD487695}"/>
              </a:ext>
            </a:extLst>
          </p:cNvPr>
          <p:cNvSpPr/>
          <p:nvPr>
            <p:custDataLst>
              <p:tags r:id="rId3"/>
            </p:custDataLst>
          </p:nvPr>
        </p:nvSpPr>
        <p:spPr>
          <a:xfrm>
            <a:off x="3602567" y="992293"/>
            <a:ext cx="3917527" cy="3077633"/>
          </a:xfrm>
          <a:prstGeom prst="rect">
            <a:avLst/>
          </a:prstGeom>
          <a:noFill/>
          <a:ln w="28575" cap="flat" cmpd="sng" algn="ctr">
            <a:solidFill>
              <a:srgbClr val="00B050"/>
            </a:solidFill>
            <a:prstDash val="sysDash"/>
          </a:ln>
          <a:effectLst/>
        </p:spPr>
        <p:txBody>
          <a:bodyPr rtlCol="0" anchor="ctr"/>
          <a:lstStyle/>
          <a:p>
            <a:pPr indent="457200" algn="ctr">
              <a:lnSpc>
                <a:spcPct val="150000"/>
              </a:lnSpc>
            </a:pPr>
            <a:endParaRPr lang="zh-CN" altLang="en-US" dirty="0">
              <a:solidFill>
                <a:sysClr val="window" lastClr="FFFFFF"/>
              </a:solidFill>
              <a:latin typeface="微软雅黑" panose="020B0503020204020204" charset="-122"/>
              <a:ea typeface="微软雅黑" panose="020B0503020204020204" charset="-122"/>
            </a:endParaRPr>
          </a:p>
        </p:txBody>
      </p:sp>
      <p:pic>
        <p:nvPicPr>
          <p:cNvPr id="22" name="图片 28" descr="无标题">
            <a:extLst>
              <a:ext uri="{FF2B5EF4-FFF2-40B4-BE49-F238E27FC236}">
                <a16:creationId xmlns:a16="http://schemas.microsoft.com/office/drawing/2014/main" id="{6AF89018-4DF5-2BA7-E1BB-9B0EA07C0DCD}"/>
              </a:ext>
            </a:extLst>
          </p:cNvPr>
          <p:cNvPicPr>
            <a:picLocks noChangeAspect="1"/>
          </p:cNvPicPr>
          <p:nvPr/>
        </p:nvPicPr>
        <p:blipFill>
          <a:blip r:embed="rId15"/>
          <a:srcRect t="-1433"/>
          <a:stretch>
            <a:fillRect/>
          </a:stretch>
        </p:blipFill>
        <p:spPr>
          <a:xfrm>
            <a:off x="7724141" y="1072244"/>
            <a:ext cx="4162213" cy="2960793"/>
          </a:xfrm>
          <a:prstGeom prst="rect">
            <a:avLst/>
          </a:prstGeom>
          <a:noFill/>
          <a:ln w="9525">
            <a:noFill/>
          </a:ln>
        </p:spPr>
      </p:pic>
      <p:pic>
        <p:nvPicPr>
          <p:cNvPr id="23" name="图片 22" descr="图片1">
            <a:extLst>
              <a:ext uri="{FF2B5EF4-FFF2-40B4-BE49-F238E27FC236}">
                <a16:creationId xmlns:a16="http://schemas.microsoft.com/office/drawing/2014/main" id="{CA18D327-DE5C-1DB7-9E30-5589CA322603}"/>
              </a:ext>
            </a:extLst>
          </p:cNvPr>
          <p:cNvPicPr>
            <a:picLocks noChangeAspect="1"/>
          </p:cNvPicPr>
          <p:nvPr/>
        </p:nvPicPr>
        <p:blipFill>
          <a:blip r:embed="rId16"/>
          <a:stretch>
            <a:fillRect/>
          </a:stretch>
        </p:blipFill>
        <p:spPr>
          <a:xfrm>
            <a:off x="6875780" y="4304030"/>
            <a:ext cx="5003165" cy="2152650"/>
          </a:xfrm>
          <a:prstGeom prst="rect">
            <a:avLst/>
          </a:prstGeom>
        </p:spPr>
      </p:pic>
      <p:sp>
        <p:nvSpPr>
          <p:cNvPr id="27" name="文本框 26">
            <a:extLst>
              <a:ext uri="{FF2B5EF4-FFF2-40B4-BE49-F238E27FC236}">
                <a16:creationId xmlns:a16="http://schemas.microsoft.com/office/drawing/2014/main" id="{CF70E5F1-0E59-388D-ABB0-C6111D0BC1C5}"/>
              </a:ext>
            </a:extLst>
          </p:cNvPr>
          <p:cNvSpPr txBox="1"/>
          <p:nvPr>
            <p:custDataLst>
              <p:tags r:id="rId4"/>
            </p:custDataLst>
          </p:nvPr>
        </p:nvSpPr>
        <p:spPr>
          <a:xfrm>
            <a:off x="8929158" y="953376"/>
            <a:ext cx="3010747" cy="265853"/>
          </a:xfrm>
          <a:prstGeom prst="rect">
            <a:avLst/>
          </a:prstGeom>
          <a:noFill/>
        </p:spPr>
        <p:txBody>
          <a:bodyPr wrap="square" rtlCol="0" anchor="t">
            <a:noAutofit/>
          </a:bodyPr>
          <a:lstStyle/>
          <a:p>
            <a:pPr algn="r"/>
            <a:r>
              <a:rPr lang="zh-CN" altLang="en-US" sz="1200" dirty="0">
                <a:latin typeface="黑体" panose="02010609060101010101" charset="-122"/>
                <a:ea typeface="黑体" panose="02010609060101010101" charset="-122"/>
              </a:rPr>
              <a:t>数据来源：国家统计局</a:t>
            </a:r>
          </a:p>
        </p:txBody>
      </p:sp>
      <p:pic>
        <p:nvPicPr>
          <p:cNvPr id="29" name="Picture 1" descr="D:\用户目录\Desktop\635466334667879865978.jpg">
            <a:extLst>
              <a:ext uri="{FF2B5EF4-FFF2-40B4-BE49-F238E27FC236}">
                <a16:creationId xmlns:a16="http://schemas.microsoft.com/office/drawing/2014/main" id="{CA6BF2A0-BE87-A71F-26A9-6AD30E093736}"/>
              </a:ext>
            </a:extLst>
          </p:cNvPr>
          <p:cNvPicPr>
            <a:picLocks noChangeAspect="1"/>
          </p:cNvPicPr>
          <p:nvPr>
            <p:custDataLst>
              <p:tags r:id="rId5"/>
            </p:custDataLst>
          </p:nvPr>
        </p:nvPicPr>
        <p:blipFill>
          <a:blip r:embed="rId17"/>
          <a:stretch>
            <a:fillRect/>
          </a:stretch>
        </p:blipFill>
        <p:spPr>
          <a:xfrm>
            <a:off x="3814445" y="1021715"/>
            <a:ext cx="3492500" cy="3037205"/>
          </a:xfrm>
          <a:prstGeom prst="rect">
            <a:avLst/>
          </a:prstGeom>
          <a:noFill/>
          <a:ln w="9525">
            <a:noFill/>
          </a:ln>
        </p:spPr>
      </p:pic>
      <p:graphicFrame>
        <p:nvGraphicFramePr>
          <p:cNvPr id="30" name="对象 176">
            <a:extLst>
              <a:ext uri="{FF2B5EF4-FFF2-40B4-BE49-F238E27FC236}">
                <a16:creationId xmlns:a16="http://schemas.microsoft.com/office/drawing/2014/main" id="{EA94E4AB-3184-1657-C342-6C4C989ECC9A}"/>
              </a:ext>
            </a:extLst>
          </p:cNvPr>
          <p:cNvGraphicFramePr>
            <a:graphicFrameLocks noChangeAspect="1"/>
          </p:cNvGraphicFramePr>
          <p:nvPr>
            <p:custDataLst>
              <p:tags r:id="rId6"/>
            </p:custDataLst>
          </p:nvPr>
        </p:nvGraphicFramePr>
        <p:xfrm>
          <a:off x="3602355" y="4208145"/>
          <a:ext cx="3115945" cy="2360295"/>
        </p:xfrm>
        <a:graphic>
          <a:graphicData uri="http://schemas.openxmlformats.org/presentationml/2006/ole">
            <mc:AlternateContent xmlns:mc="http://schemas.openxmlformats.org/markup-compatibility/2006">
              <mc:Choice xmlns:v="urn:schemas-microsoft-com:vml" Requires="v">
                <p:oleObj r:id="rId18" imgW="6123305" imgH="5451475" progId="Visio.Drawing.11">
                  <p:embed/>
                </p:oleObj>
              </mc:Choice>
              <mc:Fallback>
                <p:oleObj r:id="rId18" imgW="6123305" imgH="5451475" progId="Visio.Drawing.11">
                  <p:embed/>
                  <p:pic>
                    <p:nvPicPr>
                      <p:cNvPr id="3" name="对象 176"/>
                      <p:cNvPicPr/>
                      <p:nvPr/>
                    </p:nvPicPr>
                    <p:blipFill>
                      <a:blip r:embed="rId19"/>
                      <a:stretch>
                        <a:fillRect/>
                      </a:stretch>
                    </p:blipFill>
                    <p:spPr>
                      <a:xfrm>
                        <a:off x="3602355" y="4208145"/>
                        <a:ext cx="3115945" cy="2360295"/>
                      </a:xfrm>
                      <a:prstGeom prst="rect">
                        <a:avLst/>
                      </a:prstGeom>
                      <a:noFill/>
                      <a:ln w="38100">
                        <a:noFill/>
                        <a:miter/>
                      </a:ln>
                    </p:spPr>
                  </p:pic>
                </p:oleObj>
              </mc:Fallback>
            </mc:AlternateContent>
          </a:graphicData>
        </a:graphic>
      </p:graphicFrame>
    </p:spTree>
    <p:extLst>
      <p:ext uri="{BB962C8B-B14F-4D97-AF65-F5344CB8AC3E}">
        <p14:creationId xmlns:p14="http://schemas.microsoft.com/office/powerpoint/2010/main" val="77743532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A6D31-22AC-8E40-55F1-EE0A0ACC11B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E2C2519-1B4E-CA6E-E7ED-F06A575EF7B8}"/>
              </a:ext>
            </a:extLst>
          </p:cNvPr>
          <p:cNvSpPr/>
          <p:nvPr/>
        </p:nvSpPr>
        <p:spPr>
          <a:xfrm>
            <a:off x="678180" y="665987"/>
            <a:ext cx="216408" cy="24993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F67774BD-9760-CCDF-463B-5712AD588AB2}"/>
              </a:ext>
            </a:extLst>
          </p:cNvPr>
          <p:cNvSpPr/>
          <p:nvPr/>
        </p:nvSpPr>
        <p:spPr>
          <a:xfrm>
            <a:off x="673100" y="655066"/>
            <a:ext cx="233768" cy="271170"/>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3E713263-3001-580D-9B17-5B5AA711DBFC}"/>
              </a:ext>
            </a:extLst>
          </p:cNvPr>
          <p:cNvSpPr/>
          <p:nvPr/>
        </p:nvSpPr>
        <p:spPr>
          <a:xfrm>
            <a:off x="96011" y="403859"/>
            <a:ext cx="542544" cy="239267"/>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AE0E7831-A8E5-D608-B47F-F4341F2A974C}"/>
              </a:ext>
            </a:extLst>
          </p:cNvPr>
          <p:cNvSpPr/>
          <p:nvPr/>
        </p:nvSpPr>
        <p:spPr>
          <a:xfrm>
            <a:off x="0" y="399148"/>
            <a:ext cx="646950" cy="815479"/>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9E595C57-0C70-B8B3-0736-D18AA54CEEC3}"/>
              </a:ext>
            </a:extLst>
          </p:cNvPr>
          <p:cNvPicPr>
            <a:picLocks noChangeAspect="1"/>
          </p:cNvPicPr>
          <p:nvPr/>
        </p:nvPicPr>
        <p:blipFill>
          <a:blip r:embed="rId13"/>
          <a:stretch>
            <a:fillRect/>
          </a:stretch>
        </p:blipFill>
        <p:spPr>
          <a:xfrm>
            <a:off x="11033368" y="-3174"/>
            <a:ext cx="1158632" cy="1075418"/>
          </a:xfrm>
          <a:prstGeom prst="rect">
            <a:avLst/>
          </a:prstGeom>
        </p:spPr>
      </p:pic>
      <p:pic>
        <p:nvPicPr>
          <p:cNvPr id="8" name="图片 7">
            <a:extLst>
              <a:ext uri="{FF2B5EF4-FFF2-40B4-BE49-F238E27FC236}">
                <a16:creationId xmlns:a16="http://schemas.microsoft.com/office/drawing/2014/main" id="{8575B5B7-7DA8-44E3-4793-4D343934D6CC}"/>
              </a:ext>
            </a:extLst>
          </p:cNvPr>
          <p:cNvPicPr>
            <a:picLocks noChangeAspect="1"/>
          </p:cNvPicPr>
          <p:nvPr/>
        </p:nvPicPr>
        <p:blipFill>
          <a:blip r:embed="rId14"/>
          <a:stretch>
            <a:fillRect/>
          </a:stretch>
        </p:blipFill>
        <p:spPr>
          <a:xfrm>
            <a:off x="906868" y="717123"/>
            <a:ext cx="9856671" cy="144526"/>
          </a:xfrm>
          <a:prstGeom prst="rect">
            <a:avLst/>
          </a:prstGeom>
        </p:spPr>
      </p:pic>
      <p:graphicFrame>
        <p:nvGraphicFramePr>
          <p:cNvPr id="11" name="对象 10">
            <a:extLst>
              <a:ext uri="{FF2B5EF4-FFF2-40B4-BE49-F238E27FC236}">
                <a16:creationId xmlns:a16="http://schemas.microsoft.com/office/drawing/2014/main" id="{DEEA90AD-5FB9-D364-ECE2-22CFC9B21474}"/>
              </a:ext>
            </a:extLst>
          </p:cNvPr>
          <p:cNvGraphicFramePr/>
          <p:nvPr>
            <p:custDataLst>
              <p:tags r:id="rId1"/>
            </p:custDataLst>
            <p:extLst>
              <p:ext uri="{D42A27DB-BD31-4B8C-83A1-F6EECF244321}">
                <p14:modId xmlns:p14="http://schemas.microsoft.com/office/powerpoint/2010/main" val="121683081"/>
              </p:ext>
            </p:extLst>
          </p:nvPr>
        </p:nvGraphicFramePr>
        <p:xfrm>
          <a:off x="3132298" y="1028062"/>
          <a:ext cx="2729620" cy="2517773"/>
        </p:xfrm>
        <a:graphic>
          <a:graphicData uri="http://schemas.openxmlformats.org/presentationml/2006/ole">
            <mc:AlternateContent xmlns:mc="http://schemas.openxmlformats.org/markup-compatibility/2006">
              <mc:Choice xmlns:v="urn:schemas-microsoft-com:vml" Requires="v">
                <p:oleObj r:id="rId15" imgW="5251450" imgH="3406140" progId="Word.Document.8">
                  <p:embed/>
                </p:oleObj>
              </mc:Choice>
              <mc:Fallback>
                <p:oleObj r:id="rId15" imgW="5251450" imgH="3406140" progId="Word.Document.8">
                  <p:embed/>
                  <p:pic>
                    <p:nvPicPr>
                      <p:cNvPr id="5" name="对象 4">
                        <a:extLst>
                          <a:ext uri="{FF2B5EF4-FFF2-40B4-BE49-F238E27FC236}">
                            <a16:creationId xmlns:a16="http://schemas.microsoft.com/office/drawing/2014/main" id="{59240F9F-C543-8760-9C57-AE9BBFCB8FAB}"/>
                          </a:ext>
                        </a:extLst>
                      </p:cNvPr>
                      <p:cNvPicPr/>
                      <p:nvPr/>
                    </p:nvPicPr>
                    <p:blipFill>
                      <a:blip r:embed="rId16"/>
                      <a:srcRect l="17379" r="18050" b="2614"/>
                      <a:stretch>
                        <a:fillRect/>
                      </a:stretch>
                    </p:blipFill>
                    <p:spPr>
                      <a:xfrm>
                        <a:off x="3132298" y="1028062"/>
                        <a:ext cx="2729620" cy="2517773"/>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0A55E279-BBDD-32CE-1C84-65F8998AA4AF}"/>
              </a:ext>
            </a:extLst>
          </p:cNvPr>
          <p:cNvGraphicFramePr/>
          <p:nvPr>
            <p:custDataLst>
              <p:tags r:id="rId2"/>
            </p:custDataLst>
            <p:extLst>
              <p:ext uri="{D42A27DB-BD31-4B8C-83A1-F6EECF244321}">
                <p14:modId xmlns:p14="http://schemas.microsoft.com/office/powerpoint/2010/main" val="442420198"/>
              </p:ext>
            </p:extLst>
          </p:nvPr>
        </p:nvGraphicFramePr>
        <p:xfrm>
          <a:off x="201820" y="1028062"/>
          <a:ext cx="2869565" cy="2498722"/>
        </p:xfrm>
        <a:graphic>
          <a:graphicData uri="http://schemas.openxmlformats.org/presentationml/2006/ole">
            <mc:AlternateContent xmlns:mc="http://schemas.openxmlformats.org/markup-compatibility/2006">
              <mc:Choice xmlns:v="urn:schemas-microsoft-com:vml" Requires="v">
                <p:oleObj r:id="rId17" imgW="6697980" imgH="4846320" progId="Word.Document.8">
                  <p:embed/>
                </p:oleObj>
              </mc:Choice>
              <mc:Fallback>
                <p:oleObj r:id="rId17" imgW="6697980" imgH="4846320" progId="Word.Document.8">
                  <p:embed/>
                  <p:pic>
                    <p:nvPicPr>
                      <p:cNvPr id="13" name="对象 12">
                        <a:extLst>
                          <a:ext uri="{FF2B5EF4-FFF2-40B4-BE49-F238E27FC236}">
                            <a16:creationId xmlns:a16="http://schemas.microsoft.com/office/drawing/2014/main" id="{41738D8D-D750-B2E6-035F-C813925B4080}"/>
                          </a:ext>
                        </a:extLst>
                      </p:cNvPr>
                      <p:cNvPicPr/>
                      <p:nvPr/>
                    </p:nvPicPr>
                    <p:blipFill>
                      <a:blip r:embed="rId18"/>
                      <a:stretch>
                        <a:fillRect/>
                      </a:stretch>
                    </p:blipFill>
                    <p:spPr>
                      <a:xfrm>
                        <a:off x="201820" y="1028062"/>
                        <a:ext cx="2869565" cy="2498722"/>
                      </a:xfrm>
                      <a:prstGeom prst="rect">
                        <a:avLst/>
                      </a:prstGeom>
                    </p:spPr>
                  </p:pic>
                </p:oleObj>
              </mc:Fallback>
            </mc:AlternateContent>
          </a:graphicData>
        </a:graphic>
      </p:graphicFrame>
      <p:sp>
        <p:nvSpPr>
          <p:cNvPr id="15" name="矩形 14">
            <a:extLst>
              <a:ext uri="{FF2B5EF4-FFF2-40B4-BE49-F238E27FC236}">
                <a16:creationId xmlns:a16="http://schemas.microsoft.com/office/drawing/2014/main" id="{332599A6-16BB-ED42-02C8-BAB1F5F37CA1}"/>
              </a:ext>
            </a:extLst>
          </p:cNvPr>
          <p:cNvSpPr/>
          <p:nvPr/>
        </p:nvSpPr>
        <p:spPr>
          <a:xfrm>
            <a:off x="600330" y="1270672"/>
            <a:ext cx="2383970" cy="931182"/>
          </a:xfrm>
          <a:prstGeom prst="rect">
            <a:avLst/>
          </a:prstGeom>
          <a:noFill/>
          <a:ln w="6032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B4F0FC26-20B9-840C-D2E2-4F007A5BF696}"/>
              </a:ext>
            </a:extLst>
          </p:cNvPr>
          <p:cNvPicPr>
            <a:picLocks noChangeAspect="1"/>
          </p:cNvPicPr>
          <p:nvPr/>
        </p:nvPicPr>
        <p:blipFill>
          <a:blip r:embed="rId19"/>
          <a:srcRect t="9502" b="6900"/>
          <a:stretch>
            <a:fillRect/>
          </a:stretch>
        </p:blipFill>
        <p:spPr>
          <a:xfrm>
            <a:off x="4544560" y="3689919"/>
            <a:ext cx="3309563" cy="1754228"/>
          </a:xfrm>
          <a:prstGeom prst="rect">
            <a:avLst/>
          </a:prstGeom>
          <a:noFill/>
          <a:ln>
            <a:noFill/>
          </a:ln>
        </p:spPr>
      </p:pic>
      <p:sp>
        <p:nvSpPr>
          <p:cNvPr id="17" name="文本框 16">
            <a:extLst>
              <a:ext uri="{FF2B5EF4-FFF2-40B4-BE49-F238E27FC236}">
                <a16:creationId xmlns:a16="http://schemas.microsoft.com/office/drawing/2014/main" id="{FD2E82A9-F773-E234-4582-6B8F4CD46877}"/>
              </a:ext>
            </a:extLst>
          </p:cNvPr>
          <p:cNvSpPr txBox="1"/>
          <p:nvPr/>
        </p:nvSpPr>
        <p:spPr>
          <a:xfrm>
            <a:off x="5912555" y="1172146"/>
            <a:ext cx="6096000" cy="2390976"/>
          </a:xfrm>
          <a:prstGeom prst="rect">
            <a:avLst/>
          </a:prstGeom>
          <a:noFill/>
        </p:spPr>
        <p:txBody>
          <a:bodyPr wrap="square">
            <a:spAutoFit/>
          </a:bodyPr>
          <a:lstStyle/>
          <a:p>
            <a:pPr marL="0" marR="0" lvl="0" indent="468000" algn="l" defTabSz="914400" rtl="0" eaLnBrk="1" fontAlgn="auto" latinLnBrk="0" hangingPunct="1">
              <a:lnSpc>
                <a:spcPct val="120000"/>
              </a:lnSpc>
              <a:spcBef>
                <a:spcPts val="0"/>
              </a:spcBef>
              <a:spcAft>
                <a:spcPts val="0"/>
              </a:spcAft>
              <a:buClrTx/>
              <a:buSzTx/>
              <a:buFontTx/>
              <a:buNone/>
              <a:tabLst/>
              <a:defRPr/>
            </a:pPr>
            <a:r>
              <a:rPr kumimoji="0" lang="zh-CN" altLang="en-US"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当前，我国正稳步推进“碳达峰、碳中和”战略目标。国家</a:t>
            </a:r>
            <a:r>
              <a:rPr kumimoji="0" lang="en-US" altLang="zh-CN"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a:t>
            </a:r>
            <a:r>
              <a:rPr kumimoji="0" lang="zh-CN" altLang="en-US"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十四五”现代能源体系规划</a:t>
            </a:r>
            <a:r>
              <a:rPr kumimoji="0" lang="en-US" altLang="zh-CN"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a:t>
            </a:r>
            <a:r>
              <a:rPr kumimoji="0" lang="zh-CN" altLang="en-US"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与</a:t>
            </a:r>
            <a:r>
              <a:rPr kumimoji="0" lang="en-US" altLang="zh-CN"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a:t>
            </a:r>
            <a:r>
              <a:rPr kumimoji="0" lang="zh-CN" altLang="en-US"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煤电低碳化改造建设行动方案（</a:t>
            </a:r>
            <a:r>
              <a:rPr kumimoji="0" lang="en-US" altLang="zh-CN"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2024—2027</a:t>
            </a:r>
            <a:r>
              <a:rPr kumimoji="0" lang="zh-CN" altLang="en-US"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年）</a:t>
            </a:r>
            <a:r>
              <a:rPr kumimoji="0" lang="en-US" altLang="zh-CN"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a:t>
            </a:r>
            <a:r>
              <a:rPr kumimoji="0" lang="zh-CN" altLang="en-US"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明确鼓励</a:t>
            </a:r>
            <a:r>
              <a:rPr kumimoji="0" lang="zh-CN" altLang="en-US" b="1" i="0" u="none" strike="noStrike" kern="1200" cap="none" spc="300" normalizeH="0" baseline="0" noProof="0" dirty="0">
                <a:ln>
                  <a:noFill/>
                </a:ln>
                <a:solidFill>
                  <a:srgbClr val="FF0000"/>
                </a:solidFill>
                <a:effectLst/>
                <a:uLnTx/>
                <a:uFillTx/>
                <a:latin typeface="微软雅黑" panose="020B0503020204020204" charset="-122"/>
                <a:ea typeface="微软雅黑" panose="020B0503020204020204" charset="-122"/>
                <a:cs typeface="+mn-cs"/>
              </a:rPr>
              <a:t>燃煤机组掺烧生物质</a:t>
            </a:r>
            <a:r>
              <a:rPr kumimoji="0" lang="zh-CN" altLang="en-US"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，以实现存量煤电的低碳化改造。该技术不仅能有效降低碳排放强度，还能促进农林废弃物的规模化消纳，</a:t>
            </a:r>
            <a:r>
              <a:rPr kumimoji="0" lang="zh-CN" altLang="en-US" b="1" i="0" u="none" strike="noStrike" kern="1200" cap="none" spc="300" normalizeH="0" baseline="0" noProof="0" dirty="0">
                <a:ln>
                  <a:noFill/>
                </a:ln>
                <a:solidFill>
                  <a:srgbClr val="FF0000"/>
                </a:solidFill>
                <a:effectLst/>
                <a:uLnTx/>
                <a:uFillTx/>
                <a:latin typeface="微软雅黑" panose="020B0503020204020204" charset="-122"/>
                <a:ea typeface="微软雅黑" panose="020B0503020204020204" charset="-122"/>
                <a:cs typeface="+mn-cs"/>
              </a:rPr>
              <a:t>兼具环保、经济与社会效益</a:t>
            </a:r>
            <a:r>
              <a:rPr kumimoji="0" lang="zh-CN" altLang="en-US"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rPr>
              <a:t>。</a:t>
            </a:r>
            <a:endParaRPr kumimoji="0" lang="en-US" altLang="zh-CN" b="1" i="0" u="none" strike="noStrike" kern="1200" cap="none" spc="30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pic>
        <p:nvPicPr>
          <p:cNvPr id="18" name="图片 17">
            <a:extLst>
              <a:ext uri="{FF2B5EF4-FFF2-40B4-BE49-F238E27FC236}">
                <a16:creationId xmlns:a16="http://schemas.microsoft.com/office/drawing/2014/main" id="{5184099F-2664-174C-7499-6CB12D8217D7}"/>
              </a:ext>
            </a:extLst>
          </p:cNvPr>
          <p:cNvPicPr>
            <a:picLocks/>
          </p:cNvPicPr>
          <p:nvPr/>
        </p:nvPicPr>
        <p:blipFill>
          <a:blip r:embed="rId20"/>
          <a:srcRect b="11658"/>
          <a:stretch>
            <a:fillRect/>
          </a:stretch>
        </p:blipFill>
        <p:spPr>
          <a:xfrm>
            <a:off x="7673863" y="3873619"/>
            <a:ext cx="4385329" cy="2738923"/>
          </a:xfrm>
          <a:prstGeom prst="rect">
            <a:avLst/>
          </a:prstGeom>
        </p:spPr>
      </p:pic>
      <p:sp>
        <p:nvSpPr>
          <p:cNvPr id="19" name="文本框 18">
            <a:extLst>
              <a:ext uri="{FF2B5EF4-FFF2-40B4-BE49-F238E27FC236}">
                <a16:creationId xmlns:a16="http://schemas.microsoft.com/office/drawing/2014/main" id="{2CE51BDE-4BFF-6FC4-B781-A989687B5A40}"/>
              </a:ext>
            </a:extLst>
          </p:cNvPr>
          <p:cNvSpPr txBox="1"/>
          <p:nvPr/>
        </p:nvSpPr>
        <p:spPr>
          <a:xfrm>
            <a:off x="255241" y="3972401"/>
            <a:ext cx="4130089" cy="2390976"/>
          </a:xfrm>
          <a:prstGeom prst="rect">
            <a:avLst/>
          </a:prstGeom>
          <a:noFill/>
        </p:spPr>
        <p:txBody>
          <a:bodyPr wrap="square">
            <a:spAutoFit/>
          </a:bodyPr>
          <a:lstStyle/>
          <a:p>
            <a:pPr marL="0" marR="0" lvl="0" indent="468000" algn="l" defTabSz="914400" rtl="0" eaLnBrk="1" fontAlgn="auto" latinLnBrk="0" hangingPunct="1">
              <a:lnSpc>
                <a:spcPct val="120000"/>
              </a:lnSpc>
              <a:spcBef>
                <a:spcPts val="0"/>
              </a:spcBef>
              <a:spcAft>
                <a:spcPts val="0"/>
              </a:spcAft>
              <a:buClrTx/>
              <a:buSzTx/>
              <a:buFontTx/>
              <a:buNone/>
              <a:tabLst/>
              <a:defRPr/>
            </a:pPr>
            <a:r>
              <a:rPr lang="zh-CN" altLang="en-US" b="1" spc="300" dirty="0">
                <a:solidFill>
                  <a:srgbClr val="000000"/>
                </a:solidFill>
                <a:latin typeface="微软雅黑" panose="020B0503020204020204" charset="-122"/>
                <a:ea typeface="微软雅黑" panose="020B0503020204020204" charset="-122"/>
              </a:rPr>
              <a:t>燃煤机组掺烧生物质，既能充分利用现有煤电资产、</a:t>
            </a:r>
            <a:r>
              <a:rPr lang="zh-CN" altLang="en-US" b="1" spc="300" dirty="0">
                <a:solidFill>
                  <a:srgbClr val="FF0000"/>
                </a:solidFill>
                <a:latin typeface="微软雅黑" panose="020B0503020204020204" charset="-122"/>
                <a:ea typeface="微软雅黑" panose="020B0503020204020204" charset="-122"/>
              </a:rPr>
              <a:t>避免大规模“一刀切”式关停</a:t>
            </a:r>
            <a:r>
              <a:rPr lang="zh-CN" altLang="en-US" b="1" spc="300" dirty="0">
                <a:solidFill>
                  <a:srgbClr val="000000"/>
                </a:solidFill>
                <a:latin typeface="微软雅黑" panose="020B0503020204020204" charset="-122"/>
                <a:ea typeface="微软雅黑" panose="020B0503020204020204" charset="-122"/>
              </a:rPr>
              <a:t>，又能有效降低单位发电量的碳排放，同时促进生物质资源的规模化消纳，具有显著的环保效益、经济效益与社会效益。</a:t>
            </a:r>
          </a:p>
        </p:txBody>
      </p:sp>
      <p:graphicFrame>
        <p:nvGraphicFramePr>
          <p:cNvPr id="20" name="对象 19">
            <a:extLst>
              <a:ext uri="{FF2B5EF4-FFF2-40B4-BE49-F238E27FC236}">
                <a16:creationId xmlns:a16="http://schemas.microsoft.com/office/drawing/2014/main" id="{BA18553D-DD09-3412-C58F-27F63DE0B867}"/>
              </a:ext>
            </a:extLst>
          </p:cNvPr>
          <p:cNvGraphicFramePr/>
          <p:nvPr>
            <p:custDataLst>
              <p:tags r:id="rId3"/>
            </p:custDataLst>
            <p:extLst>
              <p:ext uri="{D42A27DB-BD31-4B8C-83A1-F6EECF244321}">
                <p14:modId xmlns:p14="http://schemas.microsoft.com/office/powerpoint/2010/main" val="597247990"/>
              </p:ext>
            </p:extLst>
          </p:nvPr>
        </p:nvGraphicFramePr>
        <p:xfrm>
          <a:off x="4519157" y="5381683"/>
          <a:ext cx="2971798" cy="1402701"/>
        </p:xfrm>
        <a:graphic>
          <a:graphicData uri="http://schemas.openxmlformats.org/presentationml/2006/ole">
            <mc:AlternateContent xmlns:mc="http://schemas.openxmlformats.org/markup-compatibility/2006">
              <mc:Choice xmlns:v="urn:schemas-microsoft-com:vml" Requires="v">
                <p:oleObj r:id="rId21" imgW="5527675" imgH="3415030" progId="Word.Document.8">
                  <p:embed/>
                </p:oleObj>
              </mc:Choice>
              <mc:Fallback>
                <p:oleObj r:id="rId21" imgW="5527675" imgH="3415030" progId="Word.Document.8">
                  <p:embed/>
                  <p:pic>
                    <p:nvPicPr>
                      <p:cNvPr id="18" name="对象 17">
                        <a:extLst>
                          <a:ext uri="{FF2B5EF4-FFF2-40B4-BE49-F238E27FC236}">
                            <a16:creationId xmlns:a16="http://schemas.microsoft.com/office/drawing/2014/main" id="{8B35B3D8-1BA7-9597-205A-E9F082481B03}"/>
                          </a:ext>
                        </a:extLst>
                      </p:cNvPr>
                      <p:cNvPicPr/>
                      <p:nvPr/>
                    </p:nvPicPr>
                    <p:blipFill>
                      <a:blip r:embed="rId22"/>
                      <a:stretch>
                        <a:fillRect/>
                      </a:stretch>
                    </p:blipFill>
                    <p:spPr>
                      <a:xfrm>
                        <a:off x="4519157" y="5381683"/>
                        <a:ext cx="2971798" cy="1402701"/>
                      </a:xfrm>
                      <a:prstGeom prst="rect">
                        <a:avLst/>
                      </a:prstGeom>
                    </p:spPr>
                  </p:pic>
                </p:oleObj>
              </mc:Fallback>
            </mc:AlternateContent>
          </a:graphicData>
        </a:graphic>
      </p:graphicFrame>
      <p:sp>
        <p:nvSpPr>
          <p:cNvPr id="24" name="矩形 46">
            <a:extLst>
              <a:ext uri="{FF2B5EF4-FFF2-40B4-BE49-F238E27FC236}">
                <a16:creationId xmlns:a16="http://schemas.microsoft.com/office/drawing/2014/main" id="{00FBDC4C-9040-D1F7-C30D-E09DC52300A4}"/>
              </a:ext>
            </a:extLst>
          </p:cNvPr>
          <p:cNvSpPr>
            <a:spLocks noChangeArrowheads="1"/>
          </p:cNvSpPr>
          <p:nvPr>
            <p:custDataLst>
              <p:tags r:id="rId4"/>
            </p:custDataLst>
          </p:nvPr>
        </p:nvSpPr>
        <p:spPr bwMode="auto">
          <a:xfrm>
            <a:off x="634917" y="237123"/>
            <a:ext cx="9822555"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buNone/>
            </a:pPr>
            <a:r>
              <a:rPr lang="en-US" altLang="zh-CN" sz="2800" b="1" dirty="0">
                <a:solidFill>
                  <a:srgbClr val="002060"/>
                </a:solidFill>
                <a:latin typeface="Arial" panose="020B0604020202020204" pitchFamily="34" charset="0"/>
              </a:rPr>
              <a:t>1.3 </a:t>
            </a:r>
            <a:r>
              <a:rPr lang="zh-CN" altLang="en-US" sz="2800" b="1" dirty="0">
                <a:solidFill>
                  <a:srgbClr val="002060"/>
                </a:solidFill>
                <a:latin typeface="Arial" panose="020B0604020202020204" pitchFamily="34" charset="0"/>
              </a:rPr>
              <a:t>生物质能热化学转化利用技术</a:t>
            </a:r>
            <a:r>
              <a:rPr lang="en-US" altLang="zh-CN" sz="2800" b="1" dirty="0">
                <a:solidFill>
                  <a:srgbClr val="002060"/>
                </a:solidFill>
                <a:latin typeface="Arial" panose="020B0604020202020204" pitchFamily="34" charset="0"/>
              </a:rPr>
              <a:t>——</a:t>
            </a:r>
            <a:r>
              <a:rPr lang="zh-CN" altLang="en-US" sz="2800" b="1" dirty="0">
                <a:solidFill>
                  <a:srgbClr val="002060"/>
                </a:solidFill>
                <a:latin typeface="Arial" panose="020B0604020202020204" pitchFamily="34" charset="0"/>
              </a:rPr>
              <a:t>助力能源转型发展提速</a:t>
            </a:r>
          </a:p>
        </p:txBody>
      </p:sp>
      <p:sp>
        <p:nvSpPr>
          <p:cNvPr id="25" name="矩形 24">
            <a:extLst>
              <a:ext uri="{FF2B5EF4-FFF2-40B4-BE49-F238E27FC236}">
                <a16:creationId xmlns:a16="http://schemas.microsoft.com/office/drawing/2014/main" id="{1D508E0D-3441-2B61-3E7D-F905A1C13020}"/>
              </a:ext>
            </a:extLst>
          </p:cNvPr>
          <p:cNvSpPr/>
          <p:nvPr>
            <p:custDataLst>
              <p:tags r:id="rId5"/>
            </p:custDataLst>
          </p:nvPr>
        </p:nvSpPr>
        <p:spPr>
          <a:xfrm>
            <a:off x="96011" y="3901869"/>
            <a:ext cx="4236503" cy="2552272"/>
          </a:xfrm>
          <a:prstGeom prst="rect">
            <a:avLst/>
          </a:prstGeom>
          <a:noFill/>
          <a:ln w="28575" cap="flat" cmpd="sng" algn="ctr">
            <a:solidFill>
              <a:schemeClr val="accent1"/>
            </a:solidFill>
            <a:prstDash val="solid"/>
          </a:ln>
          <a:effectLst/>
        </p:spPr>
        <p:txBody>
          <a:bodyPr rtlCol="0" anchor="ctr"/>
          <a:lstStyle/>
          <a:p>
            <a:pPr indent="457200" algn="ctr">
              <a:lnSpc>
                <a:spcPct val="150000"/>
              </a:lnSpc>
            </a:pPr>
            <a:endParaRPr lang="zh-CN" altLang="en-US" dirty="0">
              <a:solidFill>
                <a:sysClr val="window" lastClr="FFFFFF"/>
              </a:solidFill>
              <a:latin typeface="微软雅黑" panose="020B0503020204020204" charset="-122"/>
              <a:ea typeface="微软雅黑" panose="020B0503020204020204" charset="-122"/>
            </a:endParaRPr>
          </a:p>
        </p:txBody>
      </p:sp>
      <p:sp>
        <p:nvSpPr>
          <p:cNvPr id="26" name="矩形 25">
            <a:extLst>
              <a:ext uri="{FF2B5EF4-FFF2-40B4-BE49-F238E27FC236}">
                <a16:creationId xmlns:a16="http://schemas.microsoft.com/office/drawing/2014/main" id="{A4DC923F-22C4-D9C0-41EC-2320CED5AC6A}"/>
              </a:ext>
            </a:extLst>
          </p:cNvPr>
          <p:cNvSpPr/>
          <p:nvPr>
            <p:custDataLst>
              <p:tags r:id="rId6"/>
            </p:custDataLst>
          </p:nvPr>
        </p:nvSpPr>
        <p:spPr>
          <a:xfrm>
            <a:off x="5936331" y="1028062"/>
            <a:ext cx="6122861" cy="2552272"/>
          </a:xfrm>
          <a:prstGeom prst="rect">
            <a:avLst/>
          </a:prstGeom>
          <a:noFill/>
          <a:ln w="28575" cap="flat" cmpd="sng" algn="ctr">
            <a:solidFill>
              <a:schemeClr val="accent1"/>
            </a:solidFill>
            <a:prstDash val="solid"/>
          </a:ln>
          <a:effectLst/>
        </p:spPr>
        <p:txBody>
          <a:bodyPr rtlCol="0" anchor="ctr"/>
          <a:lstStyle/>
          <a:p>
            <a:pPr indent="457200" algn="ctr">
              <a:lnSpc>
                <a:spcPct val="150000"/>
              </a:lnSpc>
            </a:pPr>
            <a:endParaRPr lang="zh-CN" altLang="en-US" dirty="0">
              <a:solidFill>
                <a:sysClr val="window" lastClr="FFFFFF"/>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94049343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83B1F-4F78-D491-EA41-6F6E18D01809}"/>
            </a:ext>
          </a:extLst>
        </p:cNvPr>
        <p:cNvGrpSpPr/>
        <p:nvPr/>
      </p:nvGrpSpPr>
      <p:grpSpPr>
        <a:xfrm>
          <a:off x="0" y="0"/>
          <a:ext cx="0" cy="0"/>
          <a:chOff x="0" y="0"/>
          <a:chExt cx="0" cy="0"/>
        </a:xfrm>
      </p:grpSpPr>
      <p:sp>
        <p:nvSpPr>
          <p:cNvPr id="88" name="文本框 87">
            <a:extLst>
              <a:ext uri="{FF2B5EF4-FFF2-40B4-BE49-F238E27FC236}">
                <a16:creationId xmlns:a16="http://schemas.microsoft.com/office/drawing/2014/main" id="{DC4DE005-478A-0687-CD81-E9FD3BF75625}"/>
              </a:ext>
            </a:extLst>
          </p:cNvPr>
          <p:cNvSpPr txBox="1"/>
          <p:nvPr/>
        </p:nvSpPr>
        <p:spPr>
          <a:xfrm>
            <a:off x="440301" y="563925"/>
            <a:ext cx="1327195" cy="769441"/>
          </a:xfrm>
          <a:prstGeom prst="rect">
            <a:avLst/>
          </a:prstGeom>
          <a:noFill/>
        </p:spPr>
        <p:txBody>
          <a:bodyP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1">
                <a:ln>
                  <a:noFill/>
                </a:ln>
                <a:gradFill flip="none" rotWithShape="1">
                  <a:gsLst>
                    <a:gs pos="0">
                      <a:srgbClr val="34AFB6"/>
                    </a:gs>
                    <a:gs pos="100000">
                      <a:srgbClr val="0070C0"/>
                    </a:gs>
                  </a:gsLst>
                  <a:lin ang="5400000" scaled="1"/>
                  <a:tileRect/>
                </a:gradFill>
                <a:effectLst/>
                <a:uLnTx/>
                <a:uFillTx/>
                <a:latin typeface="微软雅黑" panose="020B0503020204020204" charset="-122"/>
                <a:ea typeface="微软雅黑" panose="020B0503020204020204" charset="-122"/>
                <a:cs typeface="+mn-cs"/>
              </a:rPr>
              <a:t>目录</a:t>
            </a:r>
            <a:endParaRPr kumimoji="0" lang="en-US" sz="4400" b="1" i="0" u="none" strike="noStrike" kern="1200" cap="none" spc="0" normalizeH="0" baseline="0" noProof="1">
              <a:ln>
                <a:noFill/>
              </a:ln>
              <a:gradFill flip="none" rotWithShape="1">
                <a:gsLst>
                  <a:gs pos="0">
                    <a:srgbClr val="34AFB6"/>
                  </a:gs>
                  <a:gs pos="100000">
                    <a:srgbClr val="0070C0"/>
                  </a:gs>
                </a:gsLst>
                <a:lin ang="5400000" scaled="1"/>
                <a:tileRect/>
              </a:gradFill>
              <a:effectLst/>
              <a:uLnTx/>
              <a:uFillTx/>
              <a:latin typeface="微软雅黑" panose="020B0503020204020204" charset="-122"/>
              <a:ea typeface="微软雅黑" panose="020B0503020204020204" charset="-122"/>
              <a:cs typeface="+mn-cs"/>
            </a:endParaRPr>
          </a:p>
        </p:txBody>
      </p:sp>
      <p:grpSp>
        <p:nvGrpSpPr>
          <p:cNvPr id="9221" name="组合 93">
            <a:extLst>
              <a:ext uri="{FF2B5EF4-FFF2-40B4-BE49-F238E27FC236}">
                <a16:creationId xmlns:a16="http://schemas.microsoft.com/office/drawing/2014/main" id="{3E7488F4-BCD9-45A4-009E-6F73ABC5D2F5}"/>
              </a:ext>
            </a:extLst>
          </p:cNvPr>
          <p:cNvGrpSpPr/>
          <p:nvPr/>
        </p:nvGrpSpPr>
        <p:grpSpPr>
          <a:xfrm>
            <a:off x="2582427" y="2300095"/>
            <a:ext cx="7459636" cy="1047026"/>
            <a:chOff x="2632821" y="2179632"/>
            <a:chExt cx="7278203" cy="936191"/>
          </a:xfrm>
        </p:grpSpPr>
        <p:sp>
          <p:nvSpPr>
            <p:cNvPr id="93" name="六边形 92">
              <a:extLst>
                <a:ext uri="{FF2B5EF4-FFF2-40B4-BE49-F238E27FC236}">
                  <a16:creationId xmlns:a16="http://schemas.microsoft.com/office/drawing/2014/main" id="{F7CFC962-1781-FE15-5135-447276458BD7}"/>
                </a:ext>
              </a:extLst>
            </p:cNvPr>
            <p:cNvSpPr/>
            <p:nvPr/>
          </p:nvSpPr>
          <p:spPr>
            <a:xfrm rot="16200000">
              <a:off x="2691338" y="2199263"/>
              <a:ext cx="656287" cy="773321"/>
            </a:xfrm>
            <a:prstGeom prst="hexagon">
              <a:avLst>
                <a:gd name="adj" fmla="val 29158"/>
                <a:gd name="vf" fmla="val 115470"/>
              </a:avLst>
            </a:prstGeom>
            <a:gradFill>
              <a:gsLst>
                <a:gs pos="100000">
                  <a:srgbClr val="34AFB6"/>
                </a:gs>
                <a:gs pos="0">
                  <a:srgbClr val="0070C0"/>
                </a:gs>
              </a:gsLst>
              <a:lin ang="5400000" scaled="0"/>
            </a:gradFill>
            <a:ln w="15875">
              <a:gradFill>
                <a:gsLst>
                  <a:gs pos="43000">
                    <a:srgbClr val="0070C0"/>
                  </a:gs>
                  <a:gs pos="0">
                    <a:srgbClr val="BDD5CC"/>
                  </a:gs>
                  <a:gs pos="100000">
                    <a:srgbClr val="79A998">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gradFill>
                  <a:gsLst>
                    <a:gs pos="0">
                      <a:srgbClr val="34AFB6"/>
                    </a:gs>
                    <a:gs pos="100000">
                      <a:srgbClr val="0070C0"/>
                    </a:gs>
                  </a:gsLst>
                  <a:lin ang="5400000" scaled="1"/>
                </a:gradFill>
                <a:effectLst/>
                <a:uLnTx/>
                <a:uFillTx/>
                <a:latin typeface="微软雅黑" panose="020B0503020204020204" charset="-122"/>
                <a:ea typeface="微软雅黑" panose="020B0503020204020204" charset="-122"/>
                <a:cs typeface="+mn-cs"/>
                <a:sym typeface="Lucida Grande" panose="020B0600040502020204"/>
              </a:endParaRPr>
            </a:p>
          </p:txBody>
        </p:sp>
        <p:grpSp>
          <p:nvGrpSpPr>
            <p:cNvPr id="9236" name="组合 75">
              <a:extLst>
                <a:ext uri="{FF2B5EF4-FFF2-40B4-BE49-F238E27FC236}">
                  <a16:creationId xmlns:a16="http://schemas.microsoft.com/office/drawing/2014/main" id="{3B1DD1C2-692A-88CE-3538-6102C2D8ECC9}"/>
                </a:ext>
              </a:extLst>
            </p:cNvPr>
            <p:cNvGrpSpPr/>
            <p:nvPr/>
          </p:nvGrpSpPr>
          <p:grpSpPr>
            <a:xfrm>
              <a:off x="2723843" y="2179632"/>
              <a:ext cx="7187181" cy="936191"/>
              <a:chOff x="2723843" y="2179632"/>
              <a:chExt cx="7187181" cy="936191"/>
            </a:xfrm>
          </p:grpSpPr>
          <p:sp>
            <p:nvSpPr>
              <p:cNvPr id="9237" name="îṡļîḍé">
                <a:extLst>
                  <a:ext uri="{FF2B5EF4-FFF2-40B4-BE49-F238E27FC236}">
                    <a16:creationId xmlns:a16="http://schemas.microsoft.com/office/drawing/2014/main" id="{84CD55EF-F785-86C9-A89A-183D560071E6}"/>
                  </a:ext>
                </a:extLst>
              </p:cNvPr>
              <p:cNvSpPr txBox="1"/>
              <p:nvPr/>
            </p:nvSpPr>
            <p:spPr>
              <a:xfrm>
                <a:off x="3685900" y="2372793"/>
                <a:ext cx="6121088" cy="743030"/>
              </a:xfrm>
              <a:prstGeom prst="rect">
                <a:avLst/>
              </a:prstGeom>
              <a:noFill/>
              <a:ln w="317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spc="100" dirty="0">
                    <a:solidFill>
                      <a:srgbClr val="455357"/>
                    </a:solidFill>
                    <a:latin typeface="微软雅黑" panose="020B0503020204020204" charset="-122"/>
                    <a:ea typeface="微软雅黑" panose="020B0503020204020204" charset="-122"/>
                  </a:rPr>
                  <a:t>生物质能源热化学转化利用技术</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2400" b="1" dirty="0">
                  <a:solidFill>
                    <a:srgbClr val="C00000"/>
                  </a:solidFill>
                  <a:latin typeface="微软雅黑" panose="020B0503020204020204" charset="-122"/>
                  <a:ea typeface="微软雅黑" panose="020B0503020204020204" charset="-122"/>
                </a:endParaRPr>
              </a:p>
            </p:txBody>
          </p:sp>
          <p:grpSp>
            <p:nvGrpSpPr>
              <p:cNvPr id="9238" name="组合 71">
                <a:extLst>
                  <a:ext uri="{FF2B5EF4-FFF2-40B4-BE49-F238E27FC236}">
                    <a16:creationId xmlns:a16="http://schemas.microsoft.com/office/drawing/2014/main" id="{F12FE40D-F84A-4F07-893A-4F2921DB5166}"/>
                  </a:ext>
                </a:extLst>
              </p:cNvPr>
              <p:cNvGrpSpPr/>
              <p:nvPr/>
            </p:nvGrpSpPr>
            <p:grpSpPr>
              <a:xfrm>
                <a:off x="2723843" y="2179632"/>
                <a:ext cx="7187181" cy="719913"/>
                <a:chOff x="2723843" y="2179632"/>
                <a:chExt cx="7187181" cy="719913"/>
              </a:xfrm>
            </p:grpSpPr>
            <p:sp>
              <p:nvSpPr>
                <p:cNvPr id="67" name="íŝ1íḍé">
                  <a:extLst>
                    <a:ext uri="{FF2B5EF4-FFF2-40B4-BE49-F238E27FC236}">
                      <a16:creationId xmlns:a16="http://schemas.microsoft.com/office/drawing/2014/main" id="{1AAD456B-FD8C-7B4E-D81E-BE0472868B46}"/>
                    </a:ext>
                  </a:extLst>
                </p:cNvPr>
                <p:cNvSpPr/>
                <p:nvPr/>
              </p:nvSpPr>
              <p:spPr>
                <a:xfrm rot="16200000">
                  <a:off x="6119921" y="-891558"/>
                  <a:ext cx="719913" cy="6862293"/>
                </a:xfrm>
                <a:prstGeom prst="roundRect">
                  <a:avLst>
                    <a:gd name="adj" fmla="val 12000"/>
                  </a:avLst>
                </a:prstGeom>
                <a:noFill/>
                <a:ln w="3175" cap="rnd">
                  <a:gradFill>
                    <a:gsLst>
                      <a:gs pos="0">
                        <a:srgbClr val="8CA79E">
                          <a:alpha val="0"/>
                        </a:srgbClr>
                      </a:gs>
                      <a:gs pos="100000">
                        <a:srgbClr val="8CA79E"/>
                      </a:gs>
                    </a:gsLst>
                    <a:lin ang="5400000" scaled="1"/>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2000"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242" name="îŝḻîďè">
                  <a:extLst>
                    <a:ext uri="{FF2B5EF4-FFF2-40B4-BE49-F238E27FC236}">
                      <a16:creationId xmlns:a16="http://schemas.microsoft.com/office/drawing/2014/main" id="{85800FD4-8B6B-BCA9-C84C-22963954093C}"/>
                    </a:ext>
                  </a:extLst>
                </p:cNvPr>
                <p:cNvSpPr txBox="1"/>
                <p:nvPr/>
              </p:nvSpPr>
              <p:spPr>
                <a:xfrm>
                  <a:off x="2723843" y="2362789"/>
                  <a:ext cx="979293" cy="523220"/>
                </a:xfrm>
                <a:prstGeom prst="rect">
                  <a:avLst/>
                </a:prstGeom>
                <a:noFill/>
                <a:ln w="317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01</a:t>
                  </a:r>
                </a:p>
              </p:txBody>
            </p:sp>
          </p:grpSp>
        </p:grpSp>
      </p:grpSp>
      <p:grpSp>
        <p:nvGrpSpPr>
          <p:cNvPr id="9222" name="组合 108">
            <a:extLst>
              <a:ext uri="{FF2B5EF4-FFF2-40B4-BE49-F238E27FC236}">
                <a16:creationId xmlns:a16="http://schemas.microsoft.com/office/drawing/2014/main" id="{97D377A9-CF25-F511-9161-1F74FEE00E3C}"/>
              </a:ext>
            </a:extLst>
          </p:cNvPr>
          <p:cNvGrpSpPr/>
          <p:nvPr/>
        </p:nvGrpSpPr>
        <p:grpSpPr>
          <a:xfrm>
            <a:off x="2582427" y="3109194"/>
            <a:ext cx="7464146" cy="1029633"/>
            <a:chOff x="2632821" y="2225266"/>
            <a:chExt cx="7464374" cy="920639"/>
          </a:xfrm>
        </p:grpSpPr>
        <p:sp>
          <p:nvSpPr>
            <p:cNvPr id="110" name="六边形 109">
              <a:extLst>
                <a:ext uri="{FF2B5EF4-FFF2-40B4-BE49-F238E27FC236}">
                  <a16:creationId xmlns:a16="http://schemas.microsoft.com/office/drawing/2014/main" id="{DB4CD995-7156-2553-ACAD-B672584F607D}"/>
                </a:ext>
              </a:extLst>
            </p:cNvPr>
            <p:cNvSpPr/>
            <p:nvPr/>
          </p:nvSpPr>
          <p:spPr>
            <a:xfrm rot="16200000">
              <a:off x="2691338" y="2199263"/>
              <a:ext cx="656288" cy="773321"/>
            </a:xfrm>
            <a:prstGeom prst="hexagon">
              <a:avLst>
                <a:gd name="adj" fmla="val 29158"/>
                <a:gd name="vf" fmla="val 115470"/>
              </a:avLst>
            </a:prstGeom>
            <a:gradFill>
              <a:gsLst>
                <a:gs pos="100000">
                  <a:srgbClr val="34AFB6"/>
                </a:gs>
                <a:gs pos="0">
                  <a:srgbClr val="0070C0"/>
                </a:gs>
              </a:gsLst>
              <a:lin ang="5400000" scaled="0"/>
            </a:gradFill>
            <a:ln w="15875">
              <a:gradFill>
                <a:gsLst>
                  <a:gs pos="43000">
                    <a:srgbClr val="0070C0"/>
                  </a:gs>
                  <a:gs pos="0">
                    <a:srgbClr val="BDD5CC"/>
                  </a:gs>
                  <a:gs pos="100000">
                    <a:srgbClr val="79A998">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Lucida Grande" panose="020B0600040502020204"/>
              </a:endParaRPr>
            </a:p>
          </p:txBody>
        </p:sp>
        <p:grpSp>
          <p:nvGrpSpPr>
            <p:cNvPr id="9226" name="组合 110">
              <a:extLst>
                <a:ext uri="{FF2B5EF4-FFF2-40B4-BE49-F238E27FC236}">
                  <a16:creationId xmlns:a16="http://schemas.microsoft.com/office/drawing/2014/main" id="{2245BC38-0A02-AAA2-49AE-2EC206BCCA0D}"/>
                </a:ext>
              </a:extLst>
            </p:cNvPr>
            <p:cNvGrpSpPr/>
            <p:nvPr/>
          </p:nvGrpSpPr>
          <p:grpSpPr>
            <a:xfrm>
              <a:off x="2706608" y="2225266"/>
              <a:ext cx="7390587" cy="920639"/>
              <a:chOff x="2706608" y="2225266"/>
              <a:chExt cx="7390587" cy="920639"/>
            </a:xfrm>
          </p:grpSpPr>
          <p:sp>
            <p:nvSpPr>
              <p:cNvPr id="9227" name="îṡļîḍé">
                <a:extLst>
                  <a:ext uri="{FF2B5EF4-FFF2-40B4-BE49-F238E27FC236}">
                    <a16:creationId xmlns:a16="http://schemas.microsoft.com/office/drawing/2014/main" id="{C9111071-909C-0BA9-3C64-593EFEB28C30}"/>
                  </a:ext>
                </a:extLst>
              </p:cNvPr>
              <p:cNvSpPr txBox="1"/>
              <p:nvPr/>
            </p:nvSpPr>
            <p:spPr>
              <a:xfrm>
                <a:off x="3685900" y="2402875"/>
                <a:ext cx="6411295" cy="743030"/>
              </a:xfrm>
              <a:prstGeom prst="rect">
                <a:avLst/>
              </a:prstGeom>
              <a:noFill/>
              <a:ln w="3175">
                <a:noFill/>
              </a:ln>
            </p:spPr>
            <p:txBody>
              <a:bodyPr wrap="square">
                <a:spAutoFit/>
              </a:bodyPr>
              <a:lstStyle/>
              <a:p>
                <a:pPr>
                  <a:defRPr/>
                </a:pPr>
                <a:r>
                  <a:rPr lang="zh-CN" altLang="en-US" sz="2400" b="1" dirty="0">
                    <a:solidFill>
                      <a:srgbClr val="C00000"/>
                    </a:solidFill>
                    <a:latin typeface="微软雅黑" panose="020B0503020204020204" charset="-122"/>
                    <a:ea typeface="微软雅黑" panose="020B0503020204020204" charset="-122"/>
                  </a:rPr>
                  <a:t>燃煤掺烧生物质高温过程安全问题</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2400" b="1" dirty="0">
                  <a:solidFill>
                    <a:srgbClr val="C00000"/>
                  </a:solidFill>
                  <a:latin typeface="微软雅黑" panose="020B0503020204020204" charset="-122"/>
                  <a:ea typeface="微软雅黑" panose="020B0503020204020204" charset="-122"/>
                </a:endParaRPr>
              </a:p>
            </p:txBody>
          </p:sp>
          <p:grpSp>
            <p:nvGrpSpPr>
              <p:cNvPr id="9228" name="组合 112">
                <a:extLst>
                  <a:ext uri="{FF2B5EF4-FFF2-40B4-BE49-F238E27FC236}">
                    <a16:creationId xmlns:a16="http://schemas.microsoft.com/office/drawing/2014/main" id="{3116423D-A91C-CF61-705A-C1C4D7821E58}"/>
                  </a:ext>
                </a:extLst>
              </p:cNvPr>
              <p:cNvGrpSpPr/>
              <p:nvPr/>
            </p:nvGrpSpPr>
            <p:grpSpPr>
              <a:xfrm>
                <a:off x="2706608" y="2225266"/>
                <a:ext cx="7386077" cy="719913"/>
                <a:chOff x="2706608" y="2225266"/>
                <a:chExt cx="7386077" cy="719913"/>
              </a:xfrm>
            </p:grpSpPr>
            <p:sp>
              <p:nvSpPr>
                <p:cNvPr id="114" name="íŝ1íḍé">
                  <a:extLst>
                    <a:ext uri="{FF2B5EF4-FFF2-40B4-BE49-F238E27FC236}">
                      <a16:creationId xmlns:a16="http://schemas.microsoft.com/office/drawing/2014/main" id="{6C6365C4-D3E3-3DAA-D534-77C9D65519C9}"/>
                    </a:ext>
                  </a:extLst>
                </p:cNvPr>
                <p:cNvSpPr/>
                <p:nvPr/>
              </p:nvSpPr>
              <p:spPr>
                <a:xfrm rot="16200000">
                  <a:off x="6210751" y="-936754"/>
                  <a:ext cx="719913" cy="7043954"/>
                </a:xfrm>
                <a:prstGeom prst="roundRect">
                  <a:avLst>
                    <a:gd name="adj" fmla="val 12000"/>
                  </a:avLst>
                </a:prstGeom>
                <a:noFill/>
                <a:ln w="3175" cap="rnd">
                  <a:gradFill>
                    <a:gsLst>
                      <a:gs pos="0">
                        <a:srgbClr val="8CA79E">
                          <a:alpha val="0"/>
                        </a:srgbClr>
                      </a:gs>
                      <a:gs pos="100000">
                        <a:srgbClr val="8CA79E"/>
                      </a:gs>
                    </a:gsLst>
                    <a:lin ang="5400000" scaled="1"/>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2000"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232" name="îŝḻîďè">
                  <a:extLst>
                    <a:ext uri="{FF2B5EF4-FFF2-40B4-BE49-F238E27FC236}">
                      <a16:creationId xmlns:a16="http://schemas.microsoft.com/office/drawing/2014/main" id="{D643A5BF-E4BB-E5C3-5E1E-477A55914A0C}"/>
                    </a:ext>
                  </a:extLst>
                </p:cNvPr>
                <p:cNvSpPr txBox="1"/>
                <p:nvPr/>
              </p:nvSpPr>
              <p:spPr>
                <a:xfrm>
                  <a:off x="2706608" y="2372526"/>
                  <a:ext cx="979293" cy="521774"/>
                </a:xfrm>
                <a:prstGeom prst="rect">
                  <a:avLst/>
                </a:prstGeom>
                <a:noFill/>
                <a:ln w="317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02</a:t>
                  </a:r>
                </a:p>
              </p:txBody>
            </p:sp>
          </p:grpSp>
        </p:grpSp>
      </p:grpSp>
      <p:sp>
        <p:nvSpPr>
          <p:cNvPr id="9220" name="iṥļiḓe">
            <a:extLst>
              <a:ext uri="{FF2B5EF4-FFF2-40B4-BE49-F238E27FC236}">
                <a16:creationId xmlns:a16="http://schemas.microsoft.com/office/drawing/2014/main" id="{8CFE7A7B-867E-C8CF-256F-16698BD9193D}"/>
              </a:ext>
            </a:extLst>
          </p:cNvPr>
          <p:cNvSpPr txBox="1"/>
          <p:nvPr/>
        </p:nvSpPr>
        <p:spPr>
          <a:xfrm>
            <a:off x="1684338" y="842963"/>
            <a:ext cx="1920875" cy="573087"/>
          </a:xfrm>
          <a:prstGeom prst="rect">
            <a:avLst/>
          </a:prstGeom>
          <a:noFill/>
          <a:ln w="9525">
            <a:noFill/>
          </a:ln>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zh-CN" sz="2400" b="0" i="0" u="none" strike="noStrike" kern="1200" cap="none" spc="0" normalizeH="0" baseline="0" noProof="0" dirty="0">
                <a:ln>
                  <a:noFill/>
                </a:ln>
                <a:solidFill>
                  <a:srgbClr val="4E5357"/>
                </a:solidFill>
                <a:effectLst/>
                <a:uLnTx/>
                <a:uFillTx/>
                <a:latin typeface="微软雅黑" panose="020B0503020204020204" charset="-122"/>
                <a:ea typeface="微软雅黑" panose="020B0503020204020204" charset="-122"/>
                <a:cs typeface="+mn-cs"/>
              </a:rPr>
              <a:t>/Contents</a:t>
            </a:r>
            <a:endParaRPr kumimoji="0" lang="zh-CN" altLang="en-US" sz="2400" b="0" i="0" u="none" strike="noStrike" kern="1200" cap="none" spc="0" normalizeH="0" baseline="0" noProof="0" dirty="0">
              <a:ln>
                <a:noFill/>
              </a:ln>
              <a:solidFill>
                <a:srgbClr val="4E5357"/>
              </a:solidFill>
              <a:effectLst/>
              <a:uLnTx/>
              <a:uFillTx/>
              <a:latin typeface="微软雅黑" panose="020B0503020204020204" charset="-122"/>
              <a:ea typeface="微软雅黑" panose="020B0503020204020204" charset="-122"/>
              <a:cs typeface="+mn-cs"/>
            </a:endParaRPr>
          </a:p>
        </p:txBody>
      </p:sp>
      <p:grpSp>
        <p:nvGrpSpPr>
          <p:cNvPr id="19" name="组合 108">
            <a:extLst>
              <a:ext uri="{FF2B5EF4-FFF2-40B4-BE49-F238E27FC236}">
                <a16:creationId xmlns:a16="http://schemas.microsoft.com/office/drawing/2014/main" id="{FEF46B0C-6028-793B-95F0-FF6840DF27B1}"/>
              </a:ext>
            </a:extLst>
          </p:cNvPr>
          <p:cNvGrpSpPr/>
          <p:nvPr/>
        </p:nvGrpSpPr>
        <p:grpSpPr>
          <a:xfrm>
            <a:off x="2593393" y="3913687"/>
            <a:ext cx="7596404" cy="818048"/>
            <a:chOff x="2632821" y="2257781"/>
            <a:chExt cx="7596635" cy="731452"/>
          </a:xfrm>
        </p:grpSpPr>
        <p:sp>
          <p:nvSpPr>
            <p:cNvPr id="20" name="六边形 19">
              <a:extLst>
                <a:ext uri="{FF2B5EF4-FFF2-40B4-BE49-F238E27FC236}">
                  <a16:creationId xmlns:a16="http://schemas.microsoft.com/office/drawing/2014/main" id="{FB90B41E-7AC6-19DE-8A92-75F60B953085}"/>
                </a:ext>
              </a:extLst>
            </p:cNvPr>
            <p:cNvSpPr/>
            <p:nvPr/>
          </p:nvSpPr>
          <p:spPr>
            <a:xfrm rot="16200000">
              <a:off x="2691338" y="2199264"/>
              <a:ext cx="656288" cy="773321"/>
            </a:xfrm>
            <a:prstGeom prst="hexagon">
              <a:avLst>
                <a:gd name="adj" fmla="val 29158"/>
                <a:gd name="vf" fmla="val 115470"/>
              </a:avLst>
            </a:prstGeom>
            <a:gradFill>
              <a:gsLst>
                <a:gs pos="100000">
                  <a:srgbClr val="34AFB6"/>
                </a:gs>
                <a:gs pos="0">
                  <a:srgbClr val="0070C0"/>
                </a:gs>
              </a:gsLst>
              <a:lin ang="5400000" scaled="0"/>
            </a:gradFill>
            <a:ln w="15875">
              <a:gradFill>
                <a:gsLst>
                  <a:gs pos="43000">
                    <a:srgbClr val="0070C0"/>
                  </a:gs>
                  <a:gs pos="0">
                    <a:srgbClr val="BDD5CC"/>
                  </a:gs>
                  <a:gs pos="100000">
                    <a:srgbClr val="79A998">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Lucida Grande" panose="020B0600040502020204"/>
              </a:endParaRPr>
            </a:p>
          </p:txBody>
        </p:sp>
        <p:grpSp>
          <p:nvGrpSpPr>
            <p:cNvPr id="21" name="组合 110">
              <a:extLst>
                <a:ext uri="{FF2B5EF4-FFF2-40B4-BE49-F238E27FC236}">
                  <a16:creationId xmlns:a16="http://schemas.microsoft.com/office/drawing/2014/main" id="{AF551CC6-10BF-D2EE-8828-278041D5E149}"/>
                </a:ext>
              </a:extLst>
            </p:cNvPr>
            <p:cNvGrpSpPr/>
            <p:nvPr/>
          </p:nvGrpSpPr>
          <p:grpSpPr>
            <a:xfrm>
              <a:off x="2712876" y="2269320"/>
              <a:ext cx="7516580" cy="719913"/>
              <a:chOff x="2712876" y="2269320"/>
              <a:chExt cx="7516580" cy="719913"/>
            </a:xfrm>
          </p:grpSpPr>
          <p:sp>
            <p:nvSpPr>
              <p:cNvPr id="22" name="îṡļîḍé">
                <a:extLst>
                  <a:ext uri="{FF2B5EF4-FFF2-40B4-BE49-F238E27FC236}">
                    <a16:creationId xmlns:a16="http://schemas.microsoft.com/office/drawing/2014/main" id="{25726240-DC23-5D75-5DA6-9CF4AC596914}"/>
                  </a:ext>
                </a:extLst>
              </p:cNvPr>
              <p:cNvSpPr txBox="1"/>
              <p:nvPr/>
            </p:nvSpPr>
            <p:spPr>
              <a:xfrm>
                <a:off x="3737295" y="2394163"/>
                <a:ext cx="6492161" cy="412794"/>
              </a:xfrm>
              <a:prstGeom prst="rect">
                <a:avLst/>
              </a:prstGeom>
              <a:noFill/>
              <a:ln w="317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100" normalizeH="0" baseline="0" noProof="0" dirty="0">
                    <a:ln>
                      <a:noFill/>
                    </a:ln>
                    <a:solidFill>
                      <a:srgbClr val="455357"/>
                    </a:solidFill>
                    <a:effectLst/>
                    <a:uLnTx/>
                    <a:uFillTx/>
                    <a:latin typeface="微软雅黑" panose="020B0503020204020204" charset="-122"/>
                    <a:ea typeface="微软雅黑" panose="020B0503020204020204" charset="-122"/>
                    <a:cs typeface="+mn-cs"/>
                    <a:sym typeface="+mn-ea"/>
                  </a:rPr>
                  <a:t>在燃煤掺烧生物质领域的研究成果及进展</a:t>
                </a:r>
              </a:p>
            </p:txBody>
          </p:sp>
          <p:grpSp>
            <p:nvGrpSpPr>
              <p:cNvPr id="23" name="组合 112">
                <a:extLst>
                  <a:ext uri="{FF2B5EF4-FFF2-40B4-BE49-F238E27FC236}">
                    <a16:creationId xmlns:a16="http://schemas.microsoft.com/office/drawing/2014/main" id="{8E427C86-8377-DD00-1900-5A4E84A3B386}"/>
                  </a:ext>
                </a:extLst>
              </p:cNvPr>
              <p:cNvGrpSpPr/>
              <p:nvPr/>
            </p:nvGrpSpPr>
            <p:grpSpPr>
              <a:xfrm>
                <a:off x="2712876" y="2269320"/>
                <a:ext cx="7373351" cy="719913"/>
                <a:chOff x="2712876" y="2269320"/>
                <a:chExt cx="7373351" cy="719913"/>
              </a:xfrm>
            </p:grpSpPr>
            <p:sp>
              <p:nvSpPr>
                <p:cNvPr id="24" name="íŝ1íḍé">
                  <a:extLst>
                    <a:ext uri="{FF2B5EF4-FFF2-40B4-BE49-F238E27FC236}">
                      <a16:creationId xmlns:a16="http://schemas.microsoft.com/office/drawing/2014/main" id="{799ECBB9-A182-29AC-BEFD-E4FF4D5E8DEC}"/>
                    </a:ext>
                  </a:extLst>
                </p:cNvPr>
                <p:cNvSpPr/>
                <p:nvPr/>
              </p:nvSpPr>
              <p:spPr>
                <a:xfrm rot="16200000">
                  <a:off x="6204294" y="-892700"/>
                  <a:ext cx="719913" cy="7043953"/>
                </a:xfrm>
                <a:prstGeom prst="roundRect">
                  <a:avLst>
                    <a:gd name="adj" fmla="val 12000"/>
                  </a:avLst>
                </a:prstGeom>
                <a:noFill/>
                <a:ln w="3175" cap="rnd">
                  <a:gradFill>
                    <a:gsLst>
                      <a:gs pos="0">
                        <a:srgbClr val="8CA79E">
                          <a:alpha val="0"/>
                        </a:srgbClr>
                      </a:gs>
                      <a:gs pos="100000">
                        <a:srgbClr val="8CA79E"/>
                      </a:gs>
                    </a:gsLst>
                    <a:lin ang="5400000" scaled="1"/>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2000"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5" name="îŝḻîďè">
                  <a:extLst>
                    <a:ext uri="{FF2B5EF4-FFF2-40B4-BE49-F238E27FC236}">
                      <a16:creationId xmlns:a16="http://schemas.microsoft.com/office/drawing/2014/main" id="{80841A60-51CA-D24C-4B49-FD6F100459C4}"/>
                    </a:ext>
                  </a:extLst>
                </p:cNvPr>
                <p:cNvSpPr txBox="1"/>
                <p:nvPr/>
              </p:nvSpPr>
              <p:spPr>
                <a:xfrm>
                  <a:off x="2712876" y="2359837"/>
                  <a:ext cx="979293" cy="467834"/>
                </a:xfrm>
                <a:prstGeom prst="rect">
                  <a:avLst/>
                </a:prstGeom>
                <a:noFill/>
                <a:ln w="317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03</a:t>
                  </a:r>
                </a:p>
              </p:txBody>
            </p:sp>
          </p:grpSp>
        </p:grpSp>
      </p:grpSp>
      <p:pic>
        <p:nvPicPr>
          <p:cNvPr id="7" name="图片 6" descr="p00027076">
            <a:extLst>
              <a:ext uri="{FF2B5EF4-FFF2-40B4-BE49-F238E27FC236}">
                <a16:creationId xmlns:a16="http://schemas.microsoft.com/office/drawing/2014/main" id="{D95B4EF7-2BCB-19EF-A43D-5DD82EE7B629}"/>
              </a:ext>
            </a:extLst>
          </p:cNvPr>
          <p:cNvPicPr>
            <a:picLocks noChangeAspect="1"/>
          </p:cNvPicPr>
          <p:nvPr/>
        </p:nvPicPr>
        <p:blipFill>
          <a:blip r:embed="rId3"/>
          <a:stretch>
            <a:fillRect/>
          </a:stretch>
        </p:blipFill>
        <p:spPr>
          <a:xfrm>
            <a:off x="10803890" y="-3175"/>
            <a:ext cx="1388110" cy="1288415"/>
          </a:xfrm>
          <a:prstGeom prst="rect">
            <a:avLst/>
          </a:prstGeom>
        </p:spPr>
      </p:pic>
    </p:spTree>
    <p:extLst>
      <p:ext uri="{BB962C8B-B14F-4D97-AF65-F5344CB8AC3E}">
        <p14:creationId xmlns:p14="http://schemas.microsoft.com/office/powerpoint/2010/main" val="24390409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9BA3E-6E53-354F-3FA3-27E54E975784}"/>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ABC7EEE-7D24-5B53-D5CF-538BE57605B7}"/>
              </a:ext>
            </a:extLst>
          </p:cNvPr>
          <p:cNvSpPr/>
          <p:nvPr/>
        </p:nvSpPr>
        <p:spPr>
          <a:xfrm>
            <a:off x="678180" y="665987"/>
            <a:ext cx="216408" cy="24993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C5E5858D-7ED8-A095-BFDF-749672D90B74}"/>
              </a:ext>
            </a:extLst>
          </p:cNvPr>
          <p:cNvSpPr/>
          <p:nvPr/>
        </p:nvSpPr>
        <p:spPr>
          <a:xfrm>
            <a:off x="673100" y="655066"/>
            <a:ext cx="233768" cy="27117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4F90C0EF-759A-2241-FEAF-7633E12B42AD}"/>
              </a:ext>
            </a:extLst>
          </p:cNvPr>
          <p:cNvSpPr/>
          <p:nvPr/>
        </p:nvSpPr>
        <p:spPr>
          <a:xfrm>
            <a:off x="96011" y="403859"/>
            <a:ext cx="542544" cy="23926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F269F3AB-8E25-605D-F94A-7FC050709B33}"/>
              </a:ext>
            </a:extLst>
          </p:cNvPr>
          <p:cNvSpPr/>
          <p:nvPr/>
        </p:nvSpPr>
        <p:spPr>
          <a:xfrm>
            <a:off x="0" y="399148"/>
            <a:ext cx="646950" cy="81547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1B89821E-A60F-9889-4304-6CBB14E35C61}"/>
              </a:ext>
            </a:extLst>
          </p:cNvPr>
          <p:cNvPicPr>
            <a:picLocks noChangeAspect="1"/>
          </p:cNvPicPr>
          <p:nvPr/>
        </p:nvPicPr>
        <p:blipFill>
          <a:blip r:embed="rId8"/>
          <a:stretch>
            <a:fillRect/>
          </a:stretch>
        </p:blipFill>
        <p:spPr>
          <a:xfrm>
            <a:off x="11146970" y="-3174"/>
            <a:ext cx="1045029" cy="969974"/>
          </a:xfrm>
          <a:prstGeom prst="rect">
            <a:avLst/>
          </a:prstGeom>
        </p:spPr>
      </p:pic>
      <p:pic>
        <p:nvPicPr>
          <p:cNvPr id="8" name="图片 7">
            <a:extLst>
              <a:ext uri="{FF2B5EF4-FFF2-40B4-BE49-F238E27FC236}">
                <a16:creationId xmlns:a16="http://schemas.microsoft.com/office/drawing/2014/main" id="{63710D90-629A-F682-99A4-78A8A223AE61}"/>
              </a:ext>
            </a:extLst>
          </p:cNvPr>
          <p:cNvPicPr>
            <a:picLocks noChangeAspect="1"/>
          </p:cNvPicPr>
          <p:nvPr/>
        </p:nvPicPr>
        <p:blipFill>
          <a:blip r:embed="rId9"/>
          <a:stretch>
            <a:fillRect/>
          </a:stretch>
        </p:blipFill>
        <p:spPr>
          <a:xfrm>
            <a:off x="906868" y="717123"/>
            <a:ext cx="9856671" cy="144526"/>
          </a:xfrm>
          <a:prstGeom prst="rect">
            <a:avLst/>
          </a:prstGeom>
        </p:spPr>
      </p:pic>
      <p:sp>
        <p:nvSpPr>
          <p:cNvPr id="2" name="矩形 46">
            <a:extLst>
              <a:ext uri="{FF2B5EF4-FFF2-40B4-BE49-F238E27FC236}">
                <a16:creationId xmlns:a16="http://schemas.microsoft.com/office/drawing/2014/main" id="{B2B1531F-226A-E6D9-1BCF-8C06D316BCD5}"/>
              </a:ext>
            </a:extLst>
          </p:cNvPr>
          <p:cNvSpPr>
            <a:spLocks noChangeArrowheads="1"/>
          </p:cNvSpPr>
          <p:nvPr/>
        </p:nvSpPr>
        <p:spPr bwMode="auto">
          <a:xfrm>
            <a:off x="634917" y="237123"/>
            <a:ext cx="6031453" cy="553994"/>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algn="l">
              <a:buClrTx/>
              <a:buSzTx/>
              <a:buNone/>
            </a:pPr>
            <a:r>
              <a:rPr lang="en-US" altLang="zh-CN" sz="2800" b="1" dirty="0">
                <a:solidFill>
                  <a:srgbClr val="002060"/>
                </a:solidFill>
                <a:latin typeface="Arial" panose="020B0604020202020204" pitchFamily="34" charset="0"/>
                <a:sym typeface="+mn-ea"/>
              </a:rPr>
              <a:t>2  </a:t>
            </a:r>
            <a:r>
              <a:rPr lang="zh-CN" altLang="en-US" sz="2800" b="1" dirty="0">
                <a:solidFill>
                  <a:srgbClr val="002060"/>
                </a:solidFill>
                <a:latin typeface="Arial" panose="020B0604020202020204" pitchFamily="34" charset="0"/>
                <a:sym typeface="+mn-ea"/>
              </a:rPr>
              <a:t>燃煤掺烧生物质高温过程安全问题</a:t>
            </a:r>
          </a:p>
        </p:txBody>
      </p:sp>
      <p:sp>
        <p:nvSpPr>
          <p:cNvPr id="11" name="矩形 10">
            <a:extLst>
              <a:ext uri="{FF2B5EF4-FFF2-40B4-BE49-F238E27FC236}">
                <a16:creationId xmlns:a16="http://schemas.microsoft.com/office/drawing/2014/main" id="{713C3F59-ED20-6AED-CC18-B7E5F731418C}"/>
              </a:ext>
            </a:extLst>
          </p:cNvPr>
          <p:cNvSpPr/>
          <p:nvPr/>
        </p:nvSpPr>
        <p:spPr>
          <a:xfrm>
            <a:off x="2453027" y="1123126"/>
            <a:ext cx="9211068"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燃煤掺烧生物质高温腐蚀：战略需求迫切 </a:t>
            </a:r>
            <a:r>
              <a:rPr kumimoji="0" lang="en-US" altLang="zh-CN"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 </a:t>
            </a: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腐蚀机理复杂 </a:t>
            </a:r>
            <a:r>
              <a:rPr kumimoji="0" lang="en-US" altLang="zh-CN"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 </a:t>
            </a: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安全瓶颈突出 </a:t>
            </a:r>
            <a:r>
              <a:rPr kumimoji="0" lang="en-US" altLang="zh-CN"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 </a:t>
            </a: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控制技术薄弱。国家高度重视煤电低碳安全转型。</a:t>
            </a:r>
            <a:endParaRPr kumimoji="0" lang="en-US" altLang="zh-CN"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grpSp>
        <p:nvGrpSpPr>
          <p:cNvPr id="14" name="组合 13">
            <a:extLst>
              <a:ext uri="{FF2B5EF4-FFF2-40B4-BE49-F238E27FC236}">
                <a16:creationId xmlns:a16="http://schemas.microsoft.com/office/drawing/2014/main" id="{3907AA7C-0D1B-AECF-7493-E92863F885AB}"/>
              </a:ext>
            </a:extLst>
          </p:cNvPr>
          <p:cNvGrpSpPr/>
          <p:nvPr/>
        </p:nvGrpSpPr>
        <p:grpSpPr>
          <a:xfrm>
            <a:off x="369365" y="1269044"/>
            <a:ext cx="1902845" cy="504684"/>
            <a:chOff x="-1" y="798268"/>
            <a:chExt cx="1902845" cy="504684"/>
          </a:xfrm>
        </p:grpSpPr>
        <p:sp>
          <p:nvSpPr>
            <p:cNvPr id="15" name="流程图: 延期 14">
              <a:extLst>
                <a:ext uri="{FF2B5EF4-FFF2-40B4-BE49-F238E27FC236}">
                  <a16:creationId xmlns:a16="http://schemas.microsoft.com/office/drawing/2014/main" id="{258EB29D-625D-F2E1-5226-B29BD4C1508B}"/>
                </a:ext>
              </a:extLst>
            </p:cNvPr>
            <p:cNvSpPr/>
            <p:nvPr/>
          </p:nvSpPr>
          <p:spPr>
            <a:xfrm>
              <a:off x="174506" y="798952"/>
              <a:ext cx="1728338" cy="504000"/>
            </a:xfrm>
            <a:prstGeom prst="flowChartDelay">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Black" panose="020B0A04020102020204" pitchFamily="34" charset="0"/>
                  <a:ea typeface="微软雅黑" panose="020B0503020204020204" charset="-122"/>
                  <a:cs typeface="+mn-cs"/>
                </a:rPr>
                <a:t>国家需求</a:t>
              </a:r>
              <a:endPar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微软雅黑" panose="020B0503020204020204" charset="-122"/>
                <a:ea typeface="微软雅黑" panose="020B0503020204020204" charset="-122"/>
                <a:cs typeface="+mn-cs"/>
              </a:endParaRPr>
            </a:p>
          </p:txBody>
        </p:sp>
        <p:grpSp>
          <p:nvGrpSpPr>
            <p:cNvPr id="16" name="组合 3">
              <a:extLst>
                <a:ext uri="{FF2B5EF4-FFF2-40B4-BE49-F238E27FC236}">
                  <a16:creationId xmlns:a16="http://schemas.microsoft.com/office/drawing/2014/main" id="{061A2C70-77E8-A05D-751D-773642D9B784}"/>
                </a:ext>
              </a:extLst>
            </p:cNvPr>
            <p:cNvGrpSpPr/>
            <p:nvPr/>
          </p:nvGrpSpPr>
          <p:grpSpPr bwMode="auto">
            <a:xfrm>
              <a:off x="-1" y="798268"/>
              <a:ext cx="144000" cy="504000"/>
              <a:chOff x="7164288" y="161022"/>
              <a:chExt cx="648071" cy="468000"/>
            </a:xfrm>
          </p:grpSpPr>
          <p:sp>
            <p:nvSpPr>
              <p:cNvPr id="17" name="矩形 16">
                <a:extLst>
                  <a:ext uri="{FF2B5EF4-FFF2-40B4-BE49-F238E27FC236}">
                    <a16:creationId xmlns:a16="http://schemas.microsoft.com/office/drawing/2014/main" id="{E134E6A1-A7F2-BD80-C380-30A9D26C74F6}"/>
                  </a:ext>
                </a:extLst>
              </p:cNvPr>
              <p:cNvSpPr/>
              <p:nvPr/>
            </p:nvSpPr>
            <p:spPr>
              <a:xfrm>
                <a:off x="7667815" y="161022"/>
                <a:ext cx="144545" cy="46800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F4D26F0C-633C-5743-F5D8-AD5301600582}"/>
                  </a:ext>
                </a:extLst>
              </p:cNvPr>
              <p:cNvSpPr/>
              <p:nvPr/>
            </p:nvSpPr>
            <p:spPr>
              <a:xfrm>
                <a:off x="7416847" y="161022"/>
                <a:ext cx="142957" cy="468000"/>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72888EFB-F385-D12E-2479-8382923A4606}"/>
                  </a:ext>
                </a:extLst>
              </p:cNvPr>
              <p:cNvSpPr/>
              <p:nvPr/>
            </p:nvSpPr>
            <p:spPr>
              <a:xfrm>
                <a:off x="7164288" y="161022"/>
                <a:ext cx="144546" cy="468000"/>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pic>
        <p:nvPicPr>
          <p:cNvPr id="24" name="图片 23" descr="锅炉示意图">
            <a:extLst>
              <a:ext uri="{FF2B5EF4-FFF2-40B4-BE49-F238E27FC236}">
                <a16:creationId xmlns:a16="http://schemas.microsoft.com/office/drawing/2014/main" id="{9CF03BCE-9079-3727-578A-6C64A14BB8E8}"/>
              </a:ext>
            </a:extLst>
          </p:cNvPr>
          <p:cNvPicPr>
            <a:picLocks noChangeAspect="1"/>
          </p:cNvPicPr>
          <p:nvPr/>
        </p:nvPicPr>
        <p:blipFill>
          <a:blip r:embed="rId10"/>
          <a:srcRect t="2111"/>
          <a:stretch>
            <a:fillRect/>
          </a:stretch>
        </p:blipFill>
        <p:spPr>
          <a:xfrm>
            <a:off x="6323092" y="2011084"/>
            <a:ext cx="5280445" cy="2909151"/>
          </a:xfrm>
          <a:prstGeom prst="rect">
            <a:avLst/>
          </a:prstGeom>
        </p:spPr>
      </p:pic>
      <p:pic>
        <p:nvPicPr>
          <p:cNvPr id="25" name="图片 24" descr="ChatGPT Image 2026年5月8日 20_17_13">
            <a:extLst>
              <a:ext uri="{FF2B5EF4-FFF2-40B4-BE49-F238E27FC236}">
                <a16:creationId xmlns:a16="http://schemas.microsoft.com/office/drawing/2014/main" id="{E2C1FC4B-46EF-5A58-0DB4-E457EABE13D9}"/>
              </a:ext>
            </a:extLst>
          </p:cNvPr>
          <p:cNvPicPr/>
          <p:nvPr/>
        </p:nvPicPr>
        <p:blipFill>
          <a:blip r:embed="rId11"/>
          <a:stretch>
            <a:fillRect/>
          </a:stretch>
        </p:blipFill>
        <p:spPr>
          <a:xfrm>
            <a:off x="6323092" y="5042078"/>
            <a:ext cx="1696720" cy="1272540"/>
          </a:xfrm>
          <a:prstGeom prst="rect">
            <a:avLst/>
          </a:prstGeom>
        </p:spPr>
      </p:pic>
      <p:pic>
        <p:nvPicPr>
          <p:cNvPr id="26" name="图片 25" descr="ChatGPT Image 2026年5月8日 20_35_29">
            <a:extLst>
              <a:ext uri="{FF2B5EF4-FFF2-40B4-BE49-F238E27FC236}">
                <a16:creationId xmlns:a16="http://schemas.microsoft.com/office/drawing/2014/main" id="{54E7AE98-1D62-C247-5100-AE2BC7721BE1}"/>
              </a:ext>
            </a:extLst>
          </p:cNvPr>
          <p:cNvPicPr>
            <a:picLocks noChangeAspect="1"/>
          </p:cNvPicPr>
          <p:nvPr/>
        </p:nvPicPr>
        <p:blipFill>
          <a:blip r:embed="rId12"/>
          <a:stretch>
            <a:fillRect/>
          </a:stretch>
        </p:blipFill>
        <p:spPr>
          <a:xfrm>
            <a:off x="8278405" y="5042078"/>
            <a:ext cx="1696720" cy="1272540"/>
          </a:xfrm>
          <a:prstGeom prst="rect">
            <a:avLst/>
          </a:prstGeom>
        </p:spPr>
      </p:pic>
      <p:pic>
        <p:nvPicPr>
          <p:cNvPr id="28" name="图片 27" descr="ChatGPT Image 2026年5月8日 20_36_02">
            <a:extLst>
              <a:ext uri="{FF2B5EF4-FFF2-40B4-BE49-F238E27FC236}">
                <a16:creationId xmlns:a16="http://schemas.microsoft.com/office/drawing/2014/main" id="{0A6EBFB5-A3EA-4F9F-32AB-BAD2AD18D064}"/>
              </a:ext>
            </a:extLst>
          </p:cNvPr>
          <p:cNvPicPr>
            <a:picLocks noChangeAspect="1"/>
          </p:cNvPicPr>
          <p:nvPr/>
        </p:nvPicPr>
        <p:blipFill>
          <a:blip r:embed="rId13"/>
          <a:stretch>
            <a:fillRect/>
          </a:stretch>
        </p:blipFill>
        <p:spPr>
          <a:xfrm>
            <a:off x="10119905" y="5042078"/>
            <a:ext cx="1696720" cy="1272540"/>
          </a:xfrm>
          <a:prstGeom prst="rect">
            <a:avLst/>
          </a:prstGeom>
        </p:spPr>
      </p:pic>
      <p:sp>
        <p:nvSpPr>
          <p:cNvPr id="31" name="矩形 30">
            <a:extLst>
              <a:ext uri="{FF2B5EF4-FFF2-40B4-BE49-F238E27FC236}">
                <a16:creationId xmlns:a16="http://schemas.microsoft.com/office/drawing/2014/main" id="{6931D684-4F61-E121-F01C-F91720AA3287}"/>
              </a:ext>
            </a:extLst>
          </p:cNvPr>
          <p:cNvSpPr/>
          <p:nvPr>
            <p:custDataLst>
              <p:tags r:id="rId1"/>
            </p:custDataLst>
          </p:nvPr>
        </p:nvSpPr>
        <p:spPr>
          <a:xfrm>
            <a:off x="457247" y="2126849"/>
            <a:ext cx="5446663" cy="4327292"/>
          </a:xfrm>
          <a:prstGeom prst="rect">
            <a:avLst/>
          </a:prstGeom>
          <a:noFill/>
          <a:ln w="28575" cap="flat" cmpd="sng" algn="ctr">
            <a:solidFill>
              <a:schemeClr val="accent1"/>
            </a:solidFill>
            <a:prstDash val="solid"/>
          </a:ln>
          <a:effectLst/>
        </p:spPr>
        <p:txBody>
          <a:bodyPr rtlCol="0" anchor="ctr"/>
          <a:lstStyle/>
          <a:p>
            <a:pPr indent="457200" algn="ctr">
              <a:lnSpc>
                <a:spcPct val="150000"/>
              </a:lnSpc>
            </a:pPr>
            <a:endParaRPr lang="zh-CN" altLang="en-US" dirty="0">
              <a:solidFill>
                <a:sysClr val="window" lastClr="FFFFFF"/>
              </a:solidFill>
              <a:latin typeface="微软雅黑" panose="020B0503020204020204" charset="-122"/>
              <a:ea typeface="微软雅黑" panose="020B0503020204020204" charset="-122"/>
            </a:endParaRPr>
          </a:p>
        </p:txBody>
      </p:sp>
      <p:sp>
        <p:nvSpPr>
          <p:cNvPr id="32" name="文本框 31">
            <a:extLst>
              <a:ext uri="{FF2B5EF4-FFF2-40B4-BE49-F238E27FC236}">
                <a16:creationId xmlns:a16="http://schemas.microsoft.com/office/drawing/2014/main" id="{298019CE-FAF9-78DD-BA56-F34BECD8D591}"/>
              </a:ext>
            </a:extLst>
          </p:cNvPr>
          <p:cNvSpPr txBox="1"/>
          <p:nvPr/>
        </p:nvSpPr>
        <p:spPr>
          <a:xfrm>
            <a:off x="588463" y="2215600"/>
            <a:ext cx="5119453" cy="3613516"/>
          </a:xfrm>
          <a:prstGeom prst="rect">
            <a:avLst/>
          </a:prstGeom>
          <a:noFill/>
        </p:spPr>
        <p:txBody>
          <a:bodyPr wrap="square" rtlCol="0">
            <a:no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b="1" spc="300" dirty="0">
                <a:solidFill>
                  <a:srgbClr val="000000"/>
                </a:solidFill>
                <a:latin typeface="微软雅黑" panose="020B0503020204020204" charset="-122"/>
                <a:ea typeface="微软雅黑" panose="020B0503020204020204" charset="-122"/>
              </a:rPr>
              <a:t>随着掺烧比例的提高与运行周期的延长，</a:t>
            </a:r>
            <a:r>
              <a:rPr lang="zh-CN" altLang="en-US" b="1" spc="300" dirty="0">
                <a:solidFill>
                  <a:srgbClr val="FF0000"/>
                </a:solidFill>
                <a:latin typeface="微软雅黑" panose="020B0503020204020204" charset="-122"/>
                <a:ea typeface="微软雅黑" panose="020B0503020204020204" charset="-122"/>
              </a:rPr>
              <a:t>高温受热面腐蚀问题日益突出</a:t>
            </a:r>
            <a:r>
              <a:rPr lang="zh-CN" altLang="en-US" b="1" spc="300" dirty="0">
                <a:solidFill>
                  <a:srgbClr val="000000"/>
                </a:solidFill>
                <a:latin typeface="微软雅黑" panose="020B0503020204020204" charset="-122"/>
                <a:ea typeface="微软雅黑" panose="020B0503020204020204" charset="-122"/>
              </a:rPr>
              <a:t>，已成为</a:t>
            </a:r>
            <a:r>
              <a:rPr lang="zh-CN" altLang="en-US" b="1" spc="300" dirty="0">
                <a:solidFill>
                  <a:srgbClr val="FF0000"/>
                </a:solidFill>
                <a:latin typeface="微软雅黑" panose="020B0503020204020204" charset="-122"/>
                <a:ea typeface="微软雅黑" panose="020B0503020204020204" charset="-122"/>
              </a:rPr>
              <a:t>制约机组安全稳定</a:t>
            </a:r>
            <a:r>
              <a:rPr lang="zh-CN" altLang="en-US" b="1" spc="300" dirty="0">
                <a:solidFill>
                  <a:srgbClr val="000000"/>
                </a:solidFill>
                <a:latin typeface="微软雅黑" panose="020B0503020204020204" charset="-122"/>
                <a:ea typeface="微软雅黑" panose="020B0503020204020204" charset="-122"/>
              </a:rPr>
              <a:t>运行与掺烧经济性的关键瓶颈。</a:t>
            </a:r>
            <a:endParaRPr lang="en-US" altLang="zh-CN" b="1" spc="300" dirty="0">
              <a:solidFill>
                <a:srgbClr val="000000"/>
              </a:solidFill>
              <a:latin typeface="微软雅黑" panose="020B0503020204020204" charset="-122"/>
              <a:ea typeface="微软雅黑" panose="020B050302020402020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b="1" spc="300" dirty="0">
                <a:solidFill>
                  <a:srgbClr val="000000"/>
                </a:solidFill>
                <a:latin typeface="微软雅黑" panose="020B0503020204020204" charset="-122"/>
                <a:ea typeface="微软雅黑" panose="020B0503020204020204" charset="-122"/>
              </a:rPr>
              <a:t>部分掺烧机组的</a:t>
            </a:r>
            <a:r>
              <a:rPr lang="zh-CN" altLang="en-US" b="1" spc="300" dirty="0">
                <a:solidFill>
                  <a:srgbClr val="FF0000"/>
                </a:solidFill>
                <a:latin typeface="微软雅黑" panose="020B0503020204020204" charset="-122"/>
                <a:ea typeface="微软雅黑" panose="020B0503020204020204" charset="-122"/>
              </a:rPr>
              <a:t>过热器、再热器管束在运行</a:t>
            </a:r>
            <a:r>
              <a:rPr lang="en-US" altLang="zh-CN" b="1" spc="300" dirty="0">
                <a:solidFill>
                  <a:srgbClr val="FF0000"/>
                </a:solidFill>
                <a:latin typeface="微软雅黑" panose="020B0503020204020204" charset="-122"/>
                <a:ea typeface="微软雅黑" panose="020B0503020204020204" charset="-122"/>
              </a:rPr>
              <a:t>1~2</a:t>
            </a:r>
            <a:r>
              <a:rPr lang="zh-CN" altLang="en-US" b="1" spc="300" dirty="0">
                <a:solidFill>
                  <a:srgbClr val="FF0000"/>
                </a:solidFill>
                <a:latin typeface="微软雅黑" panose="020B0503020204020204" charset="-122"/>
                <a:ea typeface="微软雅黑" panose="020B0503020204020204" charset="-122"/>
              </a:rPr>
              <a:t>年内即出现明显腐蚀减薄</a:t>
            </a:r>
            <a:r>
              <a:rPr lang="zh-CN" altLang="en-US" b="1" spc="300" dirty="0">
                <a:solidFill>
                  <a:srgbClr val="000000"/>
                </a:solidFill>
                <a:latin typeface="微软雅黑" panose="020B0503020204020204" charset="-122"/>
                <a:ea typeface="微软雅黑" panose="020B0503020204020204" charset="-122"/>
              </a:rPr>
              <a:t>，局部壁厚损失速率可达常规燃煤工况的</a:t>
            </a:r>
            <a:r>
              <a:rPr lang="en-US" altLang="zh-CN" b="1" spc="300" dirty="0">
                <a:solidFill>
                  <a:srgbClr val="000000"/>
                </a:solidFill>
                <a:latin typeface="微软雅黑" panose="020B0503020204020204" charset="-122"/>
                <a:ea typeface="微软雅黑" panose="020B0503020204020204" charset="-122"/>
              </a:rPr>
              <a:t>3~5</a:t>
            </a:r>
            <a:r>
              <a:rPr lang="zh-CN" altLang="en-US" b="1" spc="300" dirty="0">
                <a:solidFill>
                  <a:srgbClr val="000000"/>
                </a:solidFill>
                <a:latin typeface="微软雅黑" panose="020B0503020204020204" charset="-122"/>
                <a:ea typeface="微软雅黑" panose="020B0503020204020204" charset="-122"/>
              </a:rPr>
              <a:t>倍，</a:t>
            </a:r>
            <a:endParaRPr lang="en-US" altLang="zh-CN" b="1" spc="300" dirty="0">
              <a:solidFill>
                <a:srgbClr val="000000"/>
              </a:solidFill>
              <a:latin typeface="微软雅黑" panose="020B0503020204020204" charset="-122"/>
              <a:ea typeface="微软雅黑" panose="020B050302020402020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b="1" spc="300" dirty="0">
                <a:solidFill>
                  <a:srgbClr val="FF0000"/>
                </a:solidFill>
                <a:latin typeface="微软雅黑" panose="020B0503020204020204" charset="-122"/>
                <a:ea typeface="微软雅黑" panose="020B0503020204020204" charset="-122"/>
              </a:rPr>
              <a:t>严重时导致爆管事故</a:t>
            </a:r>
            <a:r>
              <a:rPr lang="zh-CN" altLang="en-US" b="1" spc="300" dirty="0">
                <a:solidFill>
                  <a:srgbClr val="000000"/>
                </a:solidFill>
                <a:latin typeface="微软雅黑" panose="020B0503020204020204" charset="-122"/>
                <a:ea typeface="微软雅黑" panose="020B0503020204020204" charset="-122"/>
              </a:rPr>
              <a:t>，造成非计划停运，直接影响发电效益与</a:t>
            </a:r>
            <a:r>
              <a:rPr lang="zh-CN" altLang="en-US" b="1" spc="300" dirty="0">
                <a:solidFill>
                  <a:srgbClr val="FF0000"/>
                </a:solidFill>
                <a:latin typeface="微软雅黑" panose="020B0503020204020204" charset="-122"/>
                <a:ea typeface="微软雅黑" panose="020B0503020204020204" charset="-122"/>
              </a:rPr>
              <a:t>电网安全</a:t>
            </a:r>
            <a:r>
              <a:rPr lang="zh-CN" altLang="en-US" b="1" spc="300" dirty="0">
                <a:solidFill>
                  <a:srgbClr val="000000"/>
                </a:solidFill>
                <a:latin typeface="微软雅黑" panose="020B0503020204020204" charset="-122"/>
                <a:ea typeface="微软雅黑" panose="020B0503020204020204" charset="-122"/>
              </a:rPr>
              <a:t>。</a:t>
            </a:r>
            <a:endParaRPr lang="en-US" altLang="zh-CN" b="1" spc="300" dirty="0">
              <a:solidFill>
                <a:srgbClr val="00000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52623489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F71FB-DA0A-E657-ACA9-4BFA68FFF6D0}"/>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40D2C38-6479-76E1-791C-1C47B4B9D150}"/>
              </a:ext>
            </a:extLst>
          </p:cNvPr>
          <p:cNvSpPr/>
          <p:nvPr/>
        </p:nvSpPr>
        <p:spPr>
          <a:xfrm>
            <a:off x="678180" y="665987"/>
            <a:ext cx="216408" cy="24993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object 4">
            <a:extLst>
              <a:ext uri="{FF2B5EF4-FFF2-40B4-BE49-F238E27FC236}">
                <a16:creationId xmlns:a16="http://schemas.microsoft.com/office/drawing/2014/main" id="{EE2132F5-BC66-8971-0397-C0FEB781927C}"/>
              </a:ext>
            </a:extLst>
          </p:cNvPr>
          <p:cNvSpPr/>
          <p:nvPr/>
        </p:nvSpPr>
        <p:spPr>
          <a:xfrm>
            <a:off x="673100" y="655066"/>
            <a:ext cx="233768" cy="271170"/>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object 5">
            <a:extLst>
              <a:ext uri="{FF2B5EF4-FFF2-40B4-BE49-F238E27FC236}">
                <a16:creationId xmlns:a16="http://schemas.microsoft.com/office/drawing/2014/main" id="{F622986F-CDD6-8E12-83E9-58B76A491AB6}"/>
              </a:ext>
            </a:extLst>
          </p:cNvPr>
          <p:cNvSpPr/>
          <p:nvPr/>
        </p:nvSpPr>
        <p:spPr>
          <a:xfrm>
            <a:off x="96011" y="403859"/>
            <a:ext cx="542544" cy="239267"/>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object 6">
            <a:extLst>
              <a:ext uri="{FF2B5EF4-FFF2-40B4-BE49-F238E27FC236}">
                <a16:creationId xmlns:a16="http://schemas.microsoft.com/office/drawing/2014/main" id="{B207E035-A684-8A46-C1FA-E48ED044C45E}"/>
              </a:ext>
            </a:extLst>
          </p:cNvPr>
          <p:cNvSpPr/>
          <p:nvPr/>
        </p:nvSpPr>
        <p:spPr>
          <a:xfrm>
            <a:off x="0" y="399148"/>
            <a:ext cx="646950" cy="815479"/>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图片 12" descr="p00027076">
            <a:extLst>
              <a:ext uri="{FF2B5EF4-FFF2-40B4-BE49-F238E27FC236}">
                <a16:creationId xmlns:a16="http://schemas.microsoft.com/office/drawing/2014/main" id="{2C38F347-59CD-0308-E070-2AD19E809F8E}"/>
              </a:ext>
            </a:extLst>
          </p:cNvPr>
          <p:cNvPicPr>
            <a:picLocks noChangeAspect="1"/>
          </p:cNvPicPr>
          <p:nvPr/>
        </p:nvPicPr>
        <p:blipFill>
          <a:blip r:embed="rId13"/>
          <a:stretch>
            <a:fillRect/>
          </a:stretch>
        </p:blipFill>
        <p:spPr>
          <a:xfrm>
            <a:off x="11146970" y="-3174"/>
            <a:ext cx="1045029" cy="969974"/>
          </a:xfrm>
          <a:prstGeom prst="rect">
            <a:avLst/>
          </a:prstGeom>
        </p:spPr>
      </p:pic>
      <p:pic>
        <p:nvPicPr>
          <p:cNvPr id="8" name="图片 7">
            <a:extLst>
              <a:ext uri="{FF2B5EF4-FFF2-40B4-BE49-F238E27FC236}">
                <a16:creationId xmlns:a16="http://schemas.microsoft.com/office/drawing/2014/main" id="{E5E9CFFD-1B9A-848D-40D7-211605DC4A06}"/>
              </a:ext>
            </a:extLst>
          </p:cNvPr>
          <p:cNvPicPr>
            <a:picLocks noChangeAspect="1"/>
          </p:cNvPicPr>
          <p:nvPr/>
        </p:nvPicPr>
        <p:blipFill>
          <a:blip r:embed="rId14"/>
          <a:stretch>
            <a:fillRect/>
          </a:stretch>
        </p:blipFill>
        <p:spPr>
          <a:xfrm>
            <a:off x="906868" y="717123"/>
            <a:ext cx="9856671" cy="144526"/>
          </a:xfrm>
          <a:prstGeom prst="rect">
            <a:avLst/>
          </a:prstGeom>
        </p:spPr>
      </p:pic>
      <p:sp>
        <p:nvSpPr>
          <p:cNvPr id="2" name="矩形 46">
            <a:extLst>
              <a:ext uri="{FF2B5EF4-FFF2-40B4-BE49-F238E27FC236}">
                <a16:creationId xmlns:a16="http://schemas.microsoft.com/office/drawing/2014/main" id="{7AA116EA-5081-DCB6-D03A-0DE363C00782}"/>
              </a:ext>
            </a:extLst>
          </p:cNvPr>
          <p:cNvSpPr>
            <a:spLocks noChangeArrowheads="1"/>
          </p:cNvSpPr>
          <p:nvPr/>
        </p:nvSpPr>
        <p:spPr bwMode="auto">
          <a:xfrm>
            <a:off x="634917" y="237123"/>
            <a:ext cx="6031453" cy="553994"/>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lIns="121917" tIns="60958" rIns="121917" bIns="6095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algn="l">
              <a:buClrTx/>
              <a:buSzTx/>
              <a:buNone/>
            </a:pPr>
            <a:r>
              <a:rPr lang="en-US" altLang="zh-CN" sz="2800" b="1" dirty="0">
                <a:solidFill>
                  <a:srgbClr val="002060"/>
                </a:solidFill>
                <a:latin typeface="Arial" panose="020B0604020202020204" pitchFamily="34" charset="0"/>
                <a:sym typeface="+mn-ea"/>
              </a:rPr>
              <a:t>2  </a:t>
            </a:r>
            <a:r>
              <a:rPr lang="zh-CN" altLang="en-US" sz="2800" b="1" dirty="0">
                <a:solidFill>
                  <a:srgbClr val="002060"/>
                </a:solidFill>
                <a:latin typeface="Arial" panose="020B0604020202020204" pitchFamily="34" charset="0"/>
                <a:sym typeface="+mn-ea"/>
              </a:rPr>
              <a:t>燃煤掺烧生物质高温过程安全问题</a:t>
            </a:r>
          </a:p>
        </p:txBody>
      </p:sp>
      <p:sp>
        <p:nvSpPr>
          <p:cNvPr id="7" name="文本框 6">
            <a:extLst>
              <a:ext uri="{FF2B5EF4-FFF2-40B4-BE49-F238E27FC236}">
                <a16:creationId xmlns:a16="http://schemas.microsoft.com/office/drawing/2014/main" id="{90DBE8F4-ACA2-54A3-CC3D-13F0673C3168}"/>
              </a:ext>
            </a:extLst>
          </p:cNvPr>
          <p:cNvSpPr txBox="1"/>
          <p:nvPr/>
        </p:nvSpPr>
        <p:spPr>
          <a:xfrm>
            <a:off x="7163028" y="1017988"/>
            <a:ext cx="4742375" cy="2277533"/>
          </a:xfrm>
          <a:prstGeom prst="rect">
            <a:avLst/>
          </a:prstGeom>
          <a:noFill/>
        </p:spPr>
        <p:txBody>
          <a:bodyPr wrap="square" rtlCol="0" anchor="t">
            <a:noAutofit/>
          </a:bodyPr>
          <a:lstStyle/>
          <a:p>
            <a:pPr marL="285750" indent="-285750" algn="just">
              <a:lnSpc>
                <a:spcPct val="130000"/>
              </a:lnSpc>
              <a:spcBef>
                <a:spcPts val="0"/>
              </a:spcBef>
              <a:spcAft>
                <a:spcPts val="0"/>
              </a:spcAft>
              <a:buFont typeface="Wingdings" panose="05000000000000000000" charset="0"/>
              <a:buChar char="Ø"/>
            </a:pPr>
            <a:r>
              <a:rPr lang="zh-CN" altLang="en-US" dirty="0">
                <a:solidFill>
                  <a:srgbClr val="FF0000"/>
                </a:solidFill>
                <a:latin typeface="黑体" panose="02010609060101010101" charset="-122"/>
                <a:ea typeface="黑体" panose="02010609060101010101" charset="-122"/>
                <a:sym typeface="+mn-ea"/>
              </a:rPr>
              <a:t>从碱金属迁移转化的角度探究生物质灰的沾污结渣和腐蚀特性及影响机理；</a:t>
            </a:r>
          </a:p>
          <a:p>
            <a:pPr marL="285750" indent="-285750" algn="just">
              <a:lnSpc>
                <a:spcPct val="130000"/>
              </a:lnSpc>
              <a:spcBef>
                <a:spcPts val="0"/>
              </a:spcBef>
              <a:spcAft>
                <a:spcPts val="0"/>
              </a:spcAft>
              <a:buFont typeface="Wingdings" panose="05000000000000000000" charset="0"/>
              <a:buChar char="Ø"/>
            </a:pPr>
            <a:r>
              <a:rPr lang="zh-CN" altLang="en-US" dirty="0">
                <a:solidFill>
                  <a:srgbClr val="0070C0"/>
                </a:solidFill>
                <a:latin typeface="黑体" panose="02010609060101010101" charset="-122"/>
                <a:ea typeface="黑体" panose="02010609060101010101" charset="-122"/>
                <a:sym typeface="+mn-ea"/>
              </a:rPr>
              <a:t>这些元素在燃烧过程中释放并参与复杂的化学反应，是引发高温腐蚀的主要介质；</a:t>
            </a:r>
          </a:p>
          <a:p>
            <a:pPr marL="285750" indent="-285750" algn="just">
              <a:lnSpc>
                <a:spcPct val="130000"/>
              </a:lnSpc>
              <a:spcBef>
                <a:spcPts val="0"/>
              </a:spcBef>
              <a:spcAft>
                <a:spcPts val="0"/>
              </a:spcAft>
              <a:buFont typeface="Wingdings" panose="05000000000000000000" charset="0"/>
              <a:buChar char="Ø"/>
            </a:pPr>
            <a:r>
              <a:rPr lang="zh-CN" altLang="en-US" dirty="0">
                <a:latin typeface="黑体" panose="02010609060101010101" charset="-122"/>
                <a:ea typeface="黑体" panose="02010609060101010101" charset="-122"/>
                <a:sym typeface="+mn-ea"/>
              </a:rPr>
              <a:t>对于从根本上防治积灰、结渣和腐蚀等危害、具有重要的科学意义和应用价值。</a:t>
            </a:r>
          </a:p>
        </p:txBody>
      </p:sp>
      <p:sp>
        <p:nvSpPr>
          <p:cNvPr id="9" name="文本1">
            <a:extLst>
              <a:ext uri="{FF2B5EF4-FFF2-40B4-BE49-F238E27FC236}">
                <a16:creationId xmlns:a16="http://schemas.microsoft.com/office/drawing/2014/main" id="{C64A9C17-447A-E8FE-DFB1-0F3336523C44}"/>
              </a:ext>
            </a:extLst>
          </p:cNvPr>
          <p:cNvSpPr>
            <a:spLocks noChangeArrowheads="1"/>
          </p:cNvSpPr>
          <p:nvPr>
            <p:custDataLst>
              <p:tags r:id="rId1"/>
            </p:custDataLst>
          </p:nvPr>
        </p:nvSpPr>
        <p:spPr bwMode="gray">
          <a:xfrm>
            <a:off x="7078980" y="966799"/>
            <a:ext cx="4933950" cy="2406955"/>
          </a:xfrm>
          <a:prstGeom prst="roundRect">
            <a:avLst>
              <a:gd name="adj" fmla="val 11505"/>
            </a:avLst>
          </a:prstGeom>
          <a:noFill/>
          <a:ln w="15875" cap="flat" cmpd="sng" algn="ctr">
            <a:solidFill>
              <a:schemeClr val="accent1"/>
            </a:solidFill>
            <a:prstDash val="solid"/>
          </a:ln>
          <a:effectLst/>
        </p:spPr>
        <p:txBody>
          <a:bodyPr lIns="82824" tIns="41410" rIns="82824" bIns="4141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graphicFrame>
        <p:nvGraphicFramePr>
          <p:cNvPr id="11" name="对象 10">
            <a:extLst>
              <a:ext uri="{FF2B5EF4-FFF2-40B4-BE49-F238E27FC236}">
                <a16:creationId xmlns:a16="http://schemas.microsoft.com/office/drawing/2014/main" id="{2D120371-2235-EE92-DF28-7E03625F5657}"/>
              </a:ext>
            </a:extLst>
          </p:cNvPr>
          <p:cNvGraphicFramePr/>
          <p:nvPr>
            <p:custDataLst>
              <p:tags r:id="rId2"/>
            </p:custDataLst>
            <p:extLst>
              <p:ext uri="{D42A27DB-BD31-4B8C-83A1-F6EECF244321}">
                <p14:modId xmlns:p14="http://schemas.microsoft.com/office/powerpoint/2010/main" val="3620230861"/>
              </p:ext>
            </p:extLst>
          </p:nvPr>
        </p:nvGraphicFramePr>
        <p:xfrm>
          <a:off x="3739726" y="3604683"/>
          <a:ext cx="3616114" cy="2500207"/>
        </p:xfrm>
        <a:graphic>
          <a:graphicData uri="http://schemas.openxmlformats.org/presentationml/2006/ole">
            <mc:AlternateContent xmlns:mc="http://schemas.openxmlformats.org/markup-compatibility/2006">
              <mc:Choice xmlns:v="urn:schemas-microsoft-com:vml" Requires="v">
                <p:oleObj r:id="rId15" imgW="2606040" imgH="1810385" progId="Word.Document.8">
                  <p:embed/>
                </p:oleObj>
              </mc:Choice>
              <mc:Fallback>
                <p:oleObj r:id="rId15" imgW="2606040" imgH="1810385" progId="Word.Document.8">
                  <p:embed/>
                  <p:pic>
                    <p:nvPicPr>
                      <p:cNvPr id="12" name="对象 11"/>
                      <p:cNvPicPr/>
                      <p:nvPr/>
                    </p:nvPicPr>
                    <p:blipFill>
                      <a:blip r:embed="rId16"/>
                      <a:stretch>
                        <a:fillRect/>
                      </a:stretch>
                    </p:blipFill>
                    <p:spPr>
                      <a:xfrm>
                        <a:off x="3739726" y="3604683"/>
                        <a:ext cx="3616114" cy="2500207"/>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8672BB6F-46F0-6972-1783-F5624A07154F}"/>
              </a:ext>
            </a:extLst>
          </p:cNvPr>
          <p:cNvSpPr txBox="1"/>
          <p:nvPr>
            <p:custDataLst>
              <p:tags r:id="rId3"/>
            </p:custDataLst>
          </p:nvPr>
        </p:nvSpPr>
        <p:spPr>
          <a:xfrm>
            <a:off x="1026160" y="6435090"/>
            <a:ext cx="10824845" cy="408940"/>
          </a:xfrm>
          <a:prstGeom prst="rect">
            <a:avLst/>
          </a:prstGeom>
          <a:noFill/>
        </p:spPr>
        <p:txBody>
          <a:bodyPr wrap="square" rtlCol="0" anchor="t">
            <a:noAutofit/>
          </a:bodyPr>
          <a:lstStyle/>
          <a:p>
            <a:r>
              <a:rPr lang="zh-CN" altLang="en-US" sz="1865" b="1" dirty="0">
                <a:solidFill>
                  <a:srgbClr val="FF0000"/>
                </a:solidFill>
                <a:latin typeface="黑体" panose="02010609060101010101" charset="-122"/>
                <a:ea typeface="黑体" panose="02010609060101010101" charset="-122"/>
              </a:rPr>
              <a:t>燃煤掺烧生物质过程过程</a:t>
            </a:r>
            <a:r>
              <a:rPr lang="zh-CN" altLang="en-US" sz="1865" b="1" dirty="0">
                <a:solidFill>
                  <a:srgbClr val="FF0000"/>
                </a:solidFill>
                <a:latin typeface="黑体" panose="02010609060101010101" charset="-122"/>
                <a:ea typeface="黑体" panose="02010609060101010101" charset="-122"/>
                <a:cs typeface="黑体" panose="02010609060101010101" charset="-122"/>
              </a:rPr>
              <a:t>锅炉受热面沉积形成途径(a)、碱金属腐蚀过程(b)及积灰结渣形成过程</a:t>
            </a:r>
            <a:r>
              <a:rPr lang="en-US" altLang="zh-CN" sz="1865" b="1" dirty="0">
                <a:solidFill>
                  <a:srgbClr val="FF0000"/>
                </a:solidFill>
                <a:latin typeface="黑体" panose="02010609060101010101" charset="-122"/>
                <a:ea typeface="黑体" panose="02010609060101010101" charset="-122"/>
                <a:cs typeface="黑体" panose="02010609060101010101" charset="-122"/>
              </a:rPr>
              <a:t>(c)</a:t>
            </a:r>
          </a:p>
        </p:txBody>
      </p:sp>
      <p:pic>
        <p:nvPicPr>
          <p:cNvPr id="14" name="图片 -2147482583" descr="无标题">
            <a:extLst>
              <a:ext uri="{FF2B5EF4-FFF2-40B4-BE49-F238E27FC236}">
                <a16:creationId xmlns:a16="http://schemas.microsoft.com/office/drawing/2014/main" id="{AF44BB37-7839-ABFC-E233-91B4963F53C4}"/>
              </a:ext>
            </a:extLst>
          </p:cNvPr>
          <p:cNvPicPr>
            <a:picLocks noChangeAspect="1"/>
          </p:cNvPicPr>
          <p:nvPr/>
        </p:nvPicPr>
        <p:blipFill>
          <a:blip r:embed="rId17"/>
          <a:stretch>
            <a:fillRect/>
          </a:stretch>
        </p:blipFill>
        <p:spPr>
          <a:xfrm>
            <a:off x="7668986" y="3478892"/>
            <a:ext cx="4296548" cy="2763933"/>
          </a:xfrm>
          <a:prstGeom prst="rect">
            <a:avLst/>
          </a:prstGeom>
          <a:noFill/>
          <a:ln w="9525">
            <a:noFill/>
          </a:ln>
        </p:spPr>
      </p:pic>
      <p:sp>
        <p:nvSpPr>
          <p:cNvPr id="16" name="文本框 15">
            <a:extLst>
              <a:ext uri="{FF2B5EF4-FFF2-40B4-BE49-F238E27FC236}">
                <a16:creationId xmlns:a16="http://schemas.microsoft.com/office/drawing/2014/main" id="{502E47BA-16F4-4299-0F8E-1410EF59B83E}"/>
              </a:ext>
            </a:extLst>
          </p:cNvPr>
          <p:cNvSpPr txBox="1"/>
          <p:nvPr/>
        </p:nvSpPr>
        <p:spPr>
          <a:xfrm>
            <a:off x="11638280" y="5858087"/>
            <a:ext cx="534247" cy="493607"/>
          </a:xfrm>
          <a:prstGeom prst="rect">
            <a:avLst/>
          </a:prstGeom>
          <a:noFill/>
        </p:spPr>
        <p:txBody>
          <a:bodyPr wrap="none" rtlCol="0">
            <a:noAutofit/>
          </a:bodyPr>
          <a:lstStyle/>
          <a:p>
            <a:r>
              <a:rPr lang="en-US" altLang="zh-CN" sz="1600" b="1"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rPr>
              <a:t>(c)</a:t>
            </a:r>
            <a:endParaRPr lang="zh-CN" altLang="en-US" sz="1600" b="1"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7" name="圆角矩形 42">
            <a:extLst>
              <a:ext uri="{FF2B5EF4-FFF2-40B4-BE49-F238E27FC236}">
                <a16:creationId xmlns:a16="http://schemas.microsoft.com/office/drawing/2014/main" id="{EA84CA11-2B32-A523-0E87-E751B7F44029}"/>
              </a:ext>
            </a:extLst>
          </p:cNvPr>
          <p:cNvSpPr/>
          <p:nvPr>
            <p:custDataLst>
              <p:tags r:id="rId4"/>
            </p:custDataLst>
          </p:nvPr>
        </p:nvSpPr>
        <p:spPr>
          <a:xfrm>
            <a:off x="66040" y="3474720"/>
            <a:ext cx="3539913" cy="2867660"/>
          </a:xfrm>
          <a:prstGeom prst="roundRect">
            <a:avLst>
              <a:gd name="adj" fmla="val 7169"/>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lIns="91437" tIns="45718" rIns="91437" bIns="45718" rtlCol="0" anchor="ctr"/>
          <a:lstStyle/>
          <a:p>
            <a:pPr algn="ctr"/>
            <a:endParaRPr lang="zh-CN" altLang="en-US" sz="4000" dirty="0">
              <a:latin typeface="微软雅黑" panose="020B0503020204020204" charset="-122"/>
              <a:ea typeface="微软雅黑" panose="020B0503020204020204" charset="-122"/>
            </a:endParaRPr>
          </a:p>
        </p:txBody>
      </p:sp>
      <p:sp>
        <p:nvSpPr>
          <p:cNvPr id="18" name="圆角矩形 25">
            <a:extLst>
              <a:ext uri="{FF2B5EF4-FFF2-40B4-BE49-F238E27FC236}">
                <a16:creationId xmlns:a16="http://schemas.microsoft.com/office/drawing/2014/main" id="{8AAED229-DD75-2221-3CA3-B01B296C01F5}"/>
              </a:ext>
            </a:extLst>
          </p:cNvPr>
          <p:cNvSpPr/>
          <p:nvPr>
            <p:custDataLst>
              <p:tags r:id="rId5"/>
            </p:custDataLst>
          </p:nvPr>
        </p:nvSpPr>
        <p:spPr>
          <a:xfrm>
            <a:off x="3689773" y="3451860"/>
            <a:ext cx="3688927" cy="2898987"/>
          </a:xfrm>
          <a:prstGeom prst="roundRect">
            <a:avLst>
              <a:gd name="adj" fmla="val 7169"/>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lIns="91437" tIns="45718" rIns="91437" bIns="45718" rtlCol="0" anchor="ctr"/>
          <a:lstStyle/>
          <a:p>
            <a:pPr algn="ctr"/>
            <a:endParaRPr lang="zh-CN" altLang="en-US" sz="4000" dirty="0">
              <a:latin typeface="微软雅黑" panose="020B0503020204020204" charset="-122"/>
              <a:ea typeface="微软雅黑" panose="020B0503020204020204" charset="-122"/>
            </a:endParaRPr>
          </a:p>
        </p:txBody>
      </p:sp>
      <p:sp>
        <p:nvSpPr>
          <p:cNvPr id="19" name="圆角矩形 26">
            <a:extLst>
              <a:ext uri="{FF2B5EF4-FFF2-40B4-BE49-F238E27FC236}">
                <a16:creationId xmlns:a16="http://schemas.microsoft.com/office/drawing/2014/main" id="{C6F421D7-1D84-38DF-1CF1-2880C01BFA5F}"/>
              </a:ext>
            </a:extLst>
          </p:cNvPr>
          <p:cNvSpPr/>
          <p:nvPr>
            <p:custDataLst>
              <p:tags r:id="rId6"/>
            </p:custDataLst>
          </p:nvPr>
        </p:nvSpPr>
        <p:spPr>
          <a:xfrm>
            <a:off x="7462520" y="3443393"/>
            <a:ext cx="4603327" cy="2903220"/>
          </a:xfrm>
          <a:prstGeom prst="roundRect">
            <a:avLst>
              <a:gd name="adj" fmla="val 7169"/>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lIns="91437" tIns="45718" rIns="91437" bIns="45718" rtlCol="0" anchor="ctr"/>
          <a:lstStyle/>
          <a:p>
            <a:pPr algn="ctr"/>
            <a:endParaRPr lang="zh-CN" altLang="en-US" sz="4000" dirty="0">
              <a:latin typeface="微软雅黑" panose="020B0503020204020204" charset="-122"/>
              <a:ea typeface="微软雅黑" panose="020B0503020204020204" charset="-122"/>
            </a:endParaRPr>
          </a:p>
        </p:txBody>
      </p:sp>
      <p:pic>
        <p:nvPicPr>
          <p:cNvPr id="22" name="图片 21">
            <a:extLst>
              <a:ext uri="{FF2B5EF4-FFF2-40B4-BE49-F238E27FC236}">
                <a16:creationId xmlns:a16="http://schemas.microsoft.com/office/drawing/2014/main" id="{1F02734D-14CE-7798-184A-A2BF7C4E7606}"/>
              </a:ext>
            </a:extLst>
          </p:cNvPr>
          <p:cNvPicPr>
            <a:picLocks noChangeAspect="1"/>
          </p:cNvPicPr>
          <p:nvPr/>
        </p:nvPicPr>
        <p:blipFill>
          <a:blip r:embed="rId18"/>
          <a:stretch>
            <a:fillRect/>
          </a:stretch>
        </p:blipFill>
        <p:spPr>
          <a:xfrm>
            <a:off x="367283" y="936604"/>
            <a:ext cx="4019579" cy="2463161"/>
          </a:xfrm>
          <a:prstGeom prst="rect">
            <a:avLst/>
          </a:prstGeom>
        </p:spPr>
      </p:pic>
      <p:pic>
        <p:nvPicPr>
          <p:cNvPr id="26" name="图片 25">
            <a:extLst>
              <a:ext uri="{FF2B5EF4-FFF2-40B4-BE49-F238E27FC236}">
                <a16:creationId xmlns:a16="http://schemas.microsoft.com/office/drawing/2014/main" id="{FF6FA228-B7A5-322B-3C13-79CF07005081}"/>
              </a:ext>
            </a:extLst>
          </p:cNvPr>
          <p:cNvPicPr>
            <a:picLocks/>
          </p:cNvPicPr>
          <p:nvPr/>
        </p:nvPicPr>
        <p:blipFill>
          <a:blip r:embed="rId19"/>
          <a:srcRect r="33787"/>
          <a:stretch>
            <a:fillRect/>
          </a:stretch>
        </p:blipFill>
        <p:spPr>
          <a:xfrm>
            <a:off x="4442465" y="948456"/>
            <a:ext cx="2594491" cy="2451310"/>
          </a:xfrm>
          <a:prstGeom prst="rect">
            <a:avLst/>
          </a:prstGeom>
        </p:spPr>
      </p:pic>
      <p:pic>
        <p:nvPicPr>
          <p:cNvPr id="30" name="图片 29">
            <a:extLst>
              <a:ext uri="{FF2B5EF4-FFF2-40B4-BE49-F238E27FC236}">
                <a16:creationId xmlns:a16="http://schemas.microsoft.com/office/drawing/2014/main" id="{0882BB43-E6D8-823C-5648-F8C0898519BF}"/>
              </a:ext>
            </a:extLst>
          </p:cNvPr>
          <p:cNvPicPr>
            <a:picLocks noChangeAspect="1"/>
          </p:cNvPicPr>
          <p:nvPr/>
        </p:nvPicPr>
        <p:blipFill>
          <a:blip r:embed="rId20"/>
          <a:stretch>
            <a:fillRect/>
          </a:stretch>
        </p:blipFill>
        <p:spPr>
          <a:xfrm>
            <a:off x="180962" y="3604684"/>
            <a:ext cx="3402132" cy="2536194"/>
          </a:xfrm>
          <a:prstGeom prst="rect">
            <a:avLst/>
          </a:prstGeom>
        </p:spPr>
      </p:pic>
    </p:spTree>
    <p:extLst>
      <p:ext uri="{BB962C8B-B14F-4D97-AF65-F5344CB8AC3E}">
        <p14:creationId xmlns:p14="http://schemas.microsoft.com/office/powerpoint/2010/main" val="150393908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9B1CB-6B1D-B069-EC2C-07816813D991}"/>
            </a:ext>
          </a:extLst>
        </p:cNvPr>
        <p:cNvGrpSpPr/>
        <p:nvPr/>
      </p:nvGrpSpPr>
      <p:grpSpPr>
        <a:xfrm>
          <a:off x="0" y="0"/>
          <a:ext cx="0" cy="0"/>
          <a:chOff x="0" y="0"/>
          <a:chExt cx="0" cy="0"/>
        </a:xfrm>
      </p:grpSpPr>
      <p:sp>
        <p:nvSpPr>
          <p:cNvPr id="88" name="文本框 87">
            <a:extLst>
              <a:ext uri="{FF2B5EF4-FFF2-40B4-BE49-F238E27FC236}">
                <a16:creationId xmlns:a16="http://schemas.microsoft.com/office/drawing/2014/main" id="{EC98E5A5-A48C-5784-4C28-78CB81660E7C}"/>
              </a:ext>
            </a:extLst>
          </p:cNvPr>
          <p:cNvSpPr txBox="1"/>
          <p:nvPr/>
        </p:nvSpPr>
        <p:spPr>
          <a:xfrm>
            <a:off x="440301" y="563925"/>
            <a:ext cx="1327195" cy="769441"/>
          </a:xfrm>
          <a:prstGeom prst="rect">
            <a:avLst/>
          </a:prstGeom>
          <a:noFill/>
        </p:spPr>
        <p:txBody>
          <a:bodyP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1">
                <a:ln>
                  <a:noFill/>
                </a:ln>
                <a:gradFill flip="none" rotWithShape="1">
                  <a:gsLst>
                    <a:gs pos="0">
                      <a:srgbClr val="34AFB6"/>
                    </a:gs>
                    <a:gs pos="100000">
                      <a:srgbClr val="0070C0"/>
                    </a:gs>
                  </a:gsLst>
                  <a:lin ang="5400000" scaled="1"/>
                  <a:tileRect/>
                </a:gradFill>
                <a:effectLst/>
                <a:uLnTx/>
                <a:uFillTx/>
                <a:latin typeface="微软雅黑" panose="020B0503020204020204" charset="-122"/>
                <a:ea typeface="微软雅黑" panose="020B0503020204020204" charset="-122"/>
                <a:cs typeface="+mn-cs"/>
              </a:rPr>
              <a:t>目录</a:t>
            </a:r>
            <a:endParaRPr kumimoji="0" lang="en-US" sz="4400" b="1" i="0" u="none" strike="noStrike" kern="1200" cap="none" spc="0" normalizeH="0" baseline="0" noProof="1">
              <a:ln>
                <a:noFill/>
              </a:ln>
              <a:gradFill flip="none" rotWithShape="1">
                <a:gsLst>
                  <a:gs pos="0">
                    <a:srgbClr val="34AFB6"/>
                  </a:gs>
                  <a:gs pos="100000">
                    <a:srgbClr val="0070C0"/>
                  </a:gs>
                </a:gsLst>
                <a:lin ang="5400000" scaled="1"/>
                <a:tileRect/>
              </a:gradFill>
              <a:effectLst/>
              <a:uLnTx/>
              <a:uFillTx/>
              <a:latin typeface="微软雅黑" panose="020B0503020204020204" charset="-122"/>
              <a:ea typeface="微软雅黑" panose="020B0503020204020204" charset="-122"/>
              <a:cs typeface="+mn-cs"/>
            </a:endParaRPr>
          </a:p>
        </p:txBody>
      </p:sp>
      <p:grpSp>
        <p:nvGrpSpPr>
          <p:cNvPr id="9221" name="组合 93">
            <a:extLst>
              <a:ext uri="{FF2B5EF4-FFF2-40B4-BE49-F238E27FC236}">
                <a16:creationId xmlns:a16="http://schemas.microsoft.com/office/drawing/2014/main" id="{DB69267F-1D1B-69E6-85EA-7C72AE580FE7}"/>
              </a:ext>
            </a:extLst>
          </p:cNvPr>
          <p:cNvGrpSpPr/>
          <p:nvPr/>
        </p:nvGrpSpPr>
        <p:grpSpPr>
          <a:xfrm>
            <a:off x="2582427" y="2300095"/>
            <a:ext cx="7459636" cy="1047026"/>
            <a:chOff x="2632821" y="2179632"/>
            <a:chExt cx="7278203" cy="936191"/>
          </a:xfrm>
        </p:grpSpPr>
        <p:sp>
          <p:nvSpPr>
            <p:cNvPr id="93" name="六边形 92">
              <a:extLst>
                <a:ext uri="{FF2B5EF4-FFF2-40B4-BE49-F238E27FC236}">
                  <a16:creationId xmlns:a16="http://schemas.microsoft.com/office/drawing/2014/main" id="{6CB64551-BF06-BA7C-8D11-41671CCD506A}"/>
                </a:ext>
              </a:extLst>
            </p:cNvPr>
            <p:cNvSpPr/>
            <p:nvPr/>
          </p:nvSpPr>
          <p:spPr>
            <a:xfrm rot="16200000">
              <a:off x="2691338" y="2199263"/>
              <a:ext cx="656287" cy="773321"/>
            </a:xfrm>
            <a:prstGeom prst="hexagon">
              <a:avLst>
                <a:gd name="adj" fmla="val 29158"/>
                <a:gd name="vf" fmla="val 115470"/>
              </a:avLst>
            </a:prstGeom>
            <a:gradFill>
              <a:gsLst>
                <a:gs pos="100000">
                  <a:srgbClr val="34AFB6"/>
                </a:gs>
                <a:gs pos="0">
                  <a:srgbClr val="0070C0"/>
                </a:gs>
              </a:gsLst>
              <a:lin ang="5400000" scaled="0"/>
            </a:gradFill>
            <a:ln w="15875">
              <a:gradFill>
                <a:gsLst>
                  <a:gs pos="43000">
                    <a:srgbClr val="0070C0"/>
                  </a:gs>
                  <a:gs pos="0">
                    <a:srgbClr val="BDD5CC"/>
                  </a:gs>
                  <a:gs pos="100000">
                    <a:srgbClr val="79A998">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gradFill>
                  <a:gsLst>
                    <a:gs pos="0">
                      <a:srgbClr val="34AFB6"/>
                    </a:gs>
                    <a:gs pos="100000">
                      <a:srgbClr val="0070C0"/>
                    </a:gs>
                  </a:gsLst>
                  <a:lin ang="5400000" scaled="1"/>
                </a:gradFill>
                <a:effectLst/>
                <a:uLnTx/>
                <a:uFillTx/>
                <a:latin typeface="微软雅黑" panose="020B0503020204020204" charset="-122"/>
                <a:ea typeface="微软雅黑" panose="020B0503020204020204" charset="-122"/>
                <a:cs typeface="+mn-cs"/>
                <a:sym typeface="Lucida Grande" panose="020B0600040502020204"/>
              </a:endParaRPr>
            </a:p>
          </p:txBody>
        </p:sp>
        <p:grpSp>
          <p:nvGrpSpPr>
            <p:cNvPr id="9236" name="组合 75">
              <a:extLst>
                <a:ext uri="{FF2B5EF4-FFF2-40B4-BE49-F238E27FC236}">
                  <a16:creationId xmlns:a16="http://schemas.microsoft.com/office/drawing/2014/main" id="{5FD12506-C3BB-D781-C339-1F3A1A840371}"/>
                </a:ext>
              </a:extLst>
            </p:cNvPr>
            <p:cNvGrpSpPr/>
            <p:nvPr/>
          </p:nvGrpSpPr>
          <p:grpSpPr>
            <a:xfrm>
              <a:off x="2723843" y="2179632"/>
              <a:ext cx="7187181" cy="936191"/>
              <a:chOff x="2723843" y="2179632"/>
              <a:chExt cx="7187181" cy="936191"/>
            </a:xfrm>
          </p:grpSpPr>
          <p:sp>
            <p:nvSpPr>
              <p:cNvPr id="9237" name="îṡļîḍé">
                <a:extLst>
                  <a:ext uri="{FF2B5EF4-FFF2-40B4-BE49-F238E27FC236}">
                    <a16:creationId xmlns:a16="http://schemas.microsoft.com/office/drawing/2014/main" id="{DC75CA8B-7D11-F6F5-AE80-7C3657E52436}"/>
                  </a:ext>
                </a:extLst>
              </p:cNvPr>
              <p:cNvSpPr txBox="1"/>
              <p:nvPr/>
            </p:nvSpPr>
            <p:spPr>
              <a:xfrm>
                <a:off x="3685900" y="2372793"/>
                <a:ext cx="6121088" cy="743030"/>
              </a:xfrm>
              <a:prstGeom prst="rect">
                <a:avLst/>
              </a:prstGeom>
              <a:noFill/>
              <a:ln w="3175">
                <a:noFill/>
              </a:ln>
            </p:spPr>
            <p:txBody>
              <a:bodyPr wrap="square">
                <a:spAutoFit/>
              </a:bodyPr>
              <a:lstStyle/>
              <a:p>
                <a:pPr>
                  <a:defRPr/>
                </a:pPr>
                <a:r>
                  <a:rPr lang="zh-CN" altLang="en-US" sz="2400" spc="100" dirty="0">
                    <a:solidFill>
                      <a:srgbClr val="455357"/>
                    </a:solidFill>
                    <a:latin typeface="微软雅黑" panose="020B0503020204020204" charset="-122"/>
                    <a:ea typeface="微软雅黑" panose="020B0503020204020204" charset="-122"/>
                  </a:rPr>
                  <a:t>生物质能源热化学转化利用技术</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2400" b="1" dirty="0">
                  <a:solidFill>
                    <a:srgbClr val="C00000"/>
                  </a:solidFill>
                  <a:latin typeface="微软雅黑" panose="020B0503020204020204" charset="-122"/>
                  <a:ea typeface="微软雅黑" panose="020B0503020204020204" charset="-122"/>
                </a:endParaRPr>
              </a:p>
            </p:txBody>
          </p:sp>
          <p:grpSp>
            <p:nvGrpSpPr>
              <p:cNvPr id="9238" name="组合 71">
                <a:extLst>
                  <a:ext uri="{FF2B5EF4-FFF2-40B4-BE49-F238E27FC236}">
                    <a16:creationId xmlns:a16="http://schemas.microsoft.com/office/drawing/2014/main" id="{F8133D0E-29FC-60CC-4643-44C370517222}"/>
                  </a:ext>
                </a:extLst>
              </p:cNvPr>
              <p:cNvGrpSpPr/>
              <p:nvPr/>
            </p:nvGrpSpPr>
            <p:grpSpPr>
              <a:xfrm>
                <a:off x="2723843" y="2179632"/>
                <a:ext cx="7187181" cy="719913"/>
                <a:chOff x="2723843" y="2179632"/>
                <a:chExt cx="7187181" cy="719913"/>
              </a:xfrm>
            </p:grpSpPr>
            <p:sp>
              <p:nvSpPr>
                <p:cNvPr id="67" name="íŝ1íḍé">
                  <a:extLst>
                    <a:ext uri="{FF2B5EF4-FFF2-40B4-BE49-F238E27FC236}">
                      <a16:creationId xmlns:a16="http://schemas.microsoft.com/office/drawing/2014/main" id="{0694E5BF-8826-EEF1-B637-AD5AEC73B739}"/>
                    </a:ext>
                  </a:extLst>
                </p:cNvPr>
                <p:cNvSpPr/>
                <p:nvPr/>
              </p:nvSpPr>
              <p:spPr>
                <a:xfrm rot="16200000">
                  <a:off x="6119921" y="-891558"/>
                  <a:ext cx="719913" cy="6862293"/>
                </a:xfrm>
                <a:prstGeom prst="roundRect">
                  <a:avLst>
                    <a:gd name="adj" fmla="val 12000"/>
                  </a:avLst>
                </a:prstGeom>
                <a:noFill/>
                <a:ln w="3175" cap="rnd">
                  <a:gradFill>
                    <a:gsLst>
                      <a:gs pos="0">
                        <a:srgbClr val="8CA79E">
                          <a:alpha val="0"/>
                        </a:srgbClr>
                      </a:gs>
                      <a:gs pos="100000">
                        <a:srgbClr val="8CA79E"/>
                      </a:gs>
                    </a:gsLst>
                    <a:lin ang="5400000" scaled="1"/>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2000"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242" name="îŝḻîďè">
                  <a:extLst>
                    <a:ext uri="{FF2B5EF4-FFF2-40B4-BE49-F238E27FC236}">
                      <a16:creationId xmlns:a16="http://schemas.microsoft.com/office/drawing/2014/main" id="{22796A9A-8B81-D76B-B643-C4C3BD40F659}"/>
                    </a:ext>
                  </a:extLst>
                </p:cNvPr>
                <p:cNvSpPr txBox="1"/>
                <p:nvPr/>
              </p:nvSpPr>
              <p:spPr>
                <a:xfrm>
                  <a:off x="2723843" y="2362789"/>
                  <a:ext cx="979293" cy="523220"/>
                </a:xfrm>
                <a:prstGeom prst="rect">
                  <a:avLst/>
                </a:prstGeom>
                <a:noFill/>
                <a:ln w="317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01</a:t>
                  </a:r>
                </a:p>
              </p:txBody>
            </p:sp>
          </p:grpSp>
        </p:grpSp>
      </p:grpSp>
      <p:grpSp>
        <p:nvGrpSpPr>
          <p:cNvPr id="9222" name="组合 108">
            <a:extLst>
              <a:ext uri="{FF2B5EF4-FFF2-40B4-BE49-F238E27FC236}">
                <a16:creationId xmlns:a16="http://schemas.microsoft.com/office/drawing/2014/main" id="{BB175CE5-76BA-BC9B-5E49-191476E7955D}"/>
              </a:ext>
            </a:extLst>
          </p:cNvPr>
          <p:cNvGrpSpPr/>
          <p:nvPr/>
        </p:nvGrpSpPr>
        <p:grpSpPr>
          <a:xfrm>
            <a:off x="2582427" y="3109194"/>
            <a:ext cx="7464146" cy="1029633"/>
            <a:chOff x="2632821" y="2225266"/>
            <a:chExt cx="7464374" cy="920639"/>
          </a:xfrm>
        </p:grpSpPr>
        <p:sp>
          <p:nvSpPr>
            <p:cNvPr id="110" name="六边形 109">
              <a:extLst>
                <a:ext uri="{FF2B5EF4-FFF2-40B4-BE49-F238E27FC236}">
                  <a16:creationId xmlns:a16="http://schemas.microsoft.com/office/drawing/2014/main" id="{5094ED24-EBDF-8917-A748-4F6B50854FC4}"/>
                </a:ext>
              </a:extLst>
            </p:cNvPr>
            <p:cNvSpPr/>
            <p:nvPr/>
          </p:nvSpPr>
          <p:spPr>
            <a:xfrm rot="16200000">
              <a:off x="2691338" y="2199263"/>
              <a:ext cx="656288" cy="773321"/>
            </a:xfrm>
            <a:prstGeom prst="hexagon">
              <a:avLst>
                <a:gd name="adj" fmla="val 29158"/>
                <a:gd name="vf" fmla="val 115470"/>
              </a:avLst>
            </a:prstGeom>
            <a:gradFill>
              <a:gsLst>
                <a:gs pos="100000">
                  <a:srgbClr val="34AFB6"/>
                </a:gs>
                <a:gs pos="0">
                  <a:srgbClr val="0070C0"/>
                </a:gs>
              </a:gsLst>
              <a:lin ang="5400000" scaled="0"/>
            </a:gradFill>
            <a:ln w="15875">
              <a:gradFill>
                <a:gsLst>
                  <a:gs pos="43000">
                    <a:srgbClr val="0070C0"/>
                  </a:gs>
                  <a:gs pos="0">
                    <a:srgbClr val="BDD5CC"/>
                  </a:gs>
                  <a:gs pos="100000">
                    <a:srgbClr val="79A998">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Lucida Grande" panose="020B0600040502020204"/>
              </a:endParaRPr>
            </a:p>
          </p:txBody>
        </p:sp>
        <p:grpSp>
          <p:nvGrpSpPr>
            <p:cNvPr id="9226" name="组合 110">
              <a:extLst>
                <a:ext uri="{FF2B5EF4-FFF2-40B4-BE49-F238E27FC236}">
                  <a16:creationId xmlns:a16="http://schemas.microsoft.com/office/drawing/2014/main" id="{13874449-360C-CA60-338F-D8F2B6557BC7}"/>
                </a:ext>
              </a:extLst>
            </p:cNvPr>
            <p:cNvGrpSpPr/>
            <p:nvPr/>
          </p:nvGrpSpPr>
          <p:grpSpPr>
            <a:xfrm>
              <a:off x="2706608" y="2225266"/>
              <a:ext cx="7390587" cy="920639"/>
              <a:chOff x="2706608" y="2225266"/>
              <a:chExt cx="7390587" cy="920639"/>
            </a:xfrm>
          </p:grpSpPr>
          <p:sp>
            <p:nvSpPr>
              <p:cNvPr id="9227" name="îṡļîḍé">
                <a:extLst>
                  <a:ext uri="{FF2B5EF4-FFF2-40B4-BE49-F238E27FC236}">
                    <a16:creationId xmlns:a16="http://schemas.microsoft.com/office/drawing/2014/main" id="{7720E0F6-C6ED-BDEE-0DFE-6E11EA476D0F}"/>
                  </a:ext>
                </a:extLst>
              </p:cNvPr>
              <p:cNvSpPr txBox="1"/>
              <p:nvPr/>
            </p:nvSpPr>
            <p:spPr>
              <a:xfrm>
                <a:off x="3685900" y="2402875"/>
                <a:ext cx="6411295" cy="743030"/>
              </a:xfrm>
              <a:prstGeom prst="rect">
                <a:avLst/>
              </a:prstGeom>
              <a:noFill/>
              <a:ln w="317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spc="100" dirty="0">
                    <a:solidFill>
                      <a:srgbClr val="455357"/>
                    </a:solidFill>
                    <a:latin typeface="微软雅黑" panose="020B0503020204020204" charset="-122"/>
                    <a:ea typeface="微软雅黑" panose="020B0503020204020204" charset="-122"/>
                  </a:rPr>
                  <a:t>燃煤掺烧生物质高温过程安全问题</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2400" b="1" dirty="0">
                  <a:solidFill>
                    <a:srgbClr val="C00000"/>
                  </a:solidFill>
                  <a:latin typeface="微软雅黑" panose="020B0503020204020204" charset="-122"/>
                  <a:ea typeface="微软雅黑" panose="020B0503020204020204" charset="-122"/>
                </a:endParaRPr>
              </a:p>
            </p:txBody>
          </p:sp>
          <p:grpSp>
            <p:nvGrpSpPr>
              <p:cNvPr id="9228" name="组合 112">
                <a:extLst>
                  <a:ext uri="{FF2B5EF4-FFF2-40B4-BE49-F238E27FC236}">
                    <a16:creationId xmlns:a16="http://schemas.microsoft.com/office/drawing/2014/main" id="{C2C4ED14-FBC9-765D-0A41-3369A94AC2EC}"/>
                  </a:ext>
                </a:extLst>
              </p:cNvPr>
              <p:cNvGrpSpPr/>
              <p:nvPr/>
            </p:nvGrpSpPr>
            <p:grpSpPr>
              <a:xfrm>
                <a:off x="2706608" y="2225266"/>
                <a:ext cx="7386077" cy="719913"/>
                <a:chOff x="2706608" y="2225266"/>
                <a:chExt cx="7386077" cy="719913"/>
              </a:xfrm>
            </p:grpSpPr>
            <p:sp>
              <p:nvSpPr>
                <p:cNvPr id="114" name="íŝ1íḍé">
                  <a:extLst>
                    <a:ext uri="{FF2B5EF4-FFF2-40B4-BE49-F238E27FC236}">
                      <a16:creationId xmlns:a16="http://schemas.microsoft.com/office/drawing/2014/main" id="{1542CAAF-E149-7DA1-0686-4E1359A30585}"/>
                    </a:ext>
                  </a:extLst>
                </p:cNvPr>
                <p:cNvSpPr/>
                <p:nvPr/>
              </p:nvSpPr>
              <p:spPr>
                <a:xfrm rot="16200000">
                  <a:off x="6210751" y="-936754"/>
                  <a:ext cx="719913" cy="7043954"/>
                </a:xfrm>
                <a:prstGeom prst="roundRect">
                  <a:avLst>
                    <a:gd name="adj" fmla="val 12000"/>
                  </a:avLst>
                </a:prstGeom>
                <a:noFill/>
                <a:ln w="3175" cap="rnd">
                  <a:gradFill>
                    <a:gsLst>
                      <a:gs pos="0">
                        <a:srgbClr val="8CA79E">
                          <a:alpha val="0"/>
                        </a:srgbClr>
                      </a:gs>
                      <a:gs pos="100000">
                        <a:srgbClr val="8CA79E"/>
                      </a:gs>
                    </a:gsLst>
                    <a:lin ang="5400000" scaled="1"/>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2000"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232" name="îŝḻîďè">
                  <a:extLst>
                    <a:ext uri="{FF2B5EF4-FFF2-40B4-BE49-F238E27FC236}">
                      <a16:creationId xmlns:a16="http://schemas.microsoft.com/office/drawing/2014/main" id="{9D2BBEB3-C05D-D8FD-41D4-1D93419BF502}"/>
                    </a:ext>
                  </a:extLst>
                </p:cNvPr>
                <p:cNvSpPr txBox="1"/>
                <p:nvPr/>
              </p:nvSpPr>
              <p:spPr>
                <a:xfrm>
                  <a:off x="2706608" y="2372526"/>
                  <a:ext cx="979293" cy="521774"/>
                </a:xfrm>
                <a:prstGeom prst="rect">
                  <a:avLst/>
                </a:prstGeom>
                <a:noFill/>
                <a:ln w="317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02</a:t>
                  </a:r>
                </a:p>
              </p:txBody>
            </p:sp>
          </p:grpSp>
        </p:grpSp>
      </p:grpSp>
      <p:sp>
        <p:nvSpPr>
          <p:cNvPr id="9220" name="iṥļiḓe">
            <a:extLst>
              <a:ext uri="{FF2B5EF4-FFF2-40B4-BE49-F238E27FC236}">
                <a16:creationId xmlns:a16="http://schemas.microsoft.com/office/drawing/2014/main" id="{EBC0A229-34A2-A6FB-DCA1-CE2BB77FAFD1}"/>
              </a:ext>
            </a:extLst>
          </p:cNvPr>
          <p:cNvSpPr txBox="1"/>
          <p:nvPr/>
        </p:nvSpPr>
        <p:spPr>
          <a:xfrm>
            <a:off x="1684338" y="842963"/>
            <a:ext cx="1920875" cy="573087"/>
          </a:xfrm>
          <a:prstGeom prst="rect">
            <a:avLst/>
          </a:prstGeom>
          <a:noFill/>
          <a:ln w="9525">
            <a:noFill/>
          </a:ln>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zh-CN" sz="2400" b="0" i="0" u="none" strike="noStrike" kern="1200" cap="none" spc="0" normalizeH="0" baseline="0" noProof="0" dirty="0">
                <a:ln>
                  <a:noFill/>
                </a:ln>
                <a:solidFill>
                  <a:srgbClr val="4E5357"/>
                </a:solidFill>
                <a:effectLst/>
                <a:uLnTx/>
                <a:uFillTx/>
                <a:latin typeface="微软雅黑" panose="020B0503020204020204" charset="-122"/>
                <a:ea typeface="微软雅黑" panose="020B0503020204020204" charset="-122"/>
                <a:cs typeface="+mn-cs"/>
              </a:rPr>
              <a:t>/Contents</a:t>
            </a:r>
            <a:endParaRPr kumimoji="0" lang="zh-CN" altLang="en-US" sz="2400" b="0" i="0" u="none" strike="noStrike" kern="1200" cap="none" spc="0" normalizeH="0" baseline="0" noProof="0" dirty="0">
              <a:ln>
                <a:noFill/>
              </a:ln>
              <a:solidFill>
                <a:srgbClr val="4E5357"/>
              </a:solidFill>
              <a:effectLst/>
              <a:uLnTx/>
              <a:uFillTx/>
              <a:latin typeface="微软雅黑" panose="020B0503020204020204" charset="-122"/>
              <a:ea typeface="微软雅黑" panose="020B0503020204020204" charset="-122"/>
              <a:cs typeface="+mn-cs"/>
            </a:endParaRPr>
          </a:p>
        </p:txBody>
      </p:sp>
      <p:grpSp>
        <p:nvGrpSpPr>
          <p:cNvPr id="19" name="组合 108">
            <a:extLst>
              <a:ext uri="{FF2B5EF4-FFF2-40B4-BE49-F238E27FC236}">
                <a16:creationId xmlns:a16="http://schemas.microsoft.com/office/drawing/2014/main" id="{25F3087C-F943-20EC-30B2-B9F408C01B10}"/>
              </a:ext>
            </a:extLst>
          </p:cNvPr>
          <p:cNvGrpSpPr/>
          <p:nvPr/>
        </p:nvGrpSpPr>
        <p:grpSpPr>
          <a:xfrm>
            <a:off x="2593393" y="3913687"/>
            <a:ext cx="7596404" cy="818048"/>
            <a:chOff x="2632821" y="2257781"/>
            <a:chExt cx="7596635" cy="731452"/>
          </a:xfrm>
        </p:grpSpPr>
        <p:sp>
          <p:nvSpPr>
            <p:cNvPr id="20" name="六边形 19">
              <a:extLst>
                <a:ext uri="{FF2B5EF4-FFF2-40B4-BE49-F238E27FC236}">
                  <a16:creationId xmlns:a16="http://schemas.microsoft.com/office/drawing/2014/main" id="{DD9DE0C7-9779-43F6-2D22-FD8584696F5D}"/>
                </a:ext>
              </a:extLst>
            </p:cNvPr>
            <p:cNvSpPr/>
            <p:nvPr/>
          </p:nvSpPr>
          <p:spPr>
            <a:xfrm rot="16200000">
              <a:off x="2691338" y="2199264"/>
              <a:ext cx="656288" cy="773321"/>
            </a:xfrm>
            <a:prstGeom prst="hexagon">
              <a:avLst>
                <a:gd name="adj" fmla="val 29158"/>
                <a:gd name="vf" fmla="val 115470"/>
              </a:avLst>
            </a:prstGeom>
            <a:gradFill>
              <a:gsLst>
                <a:gs pos="100000">
                  <a:srgbClr val="34AFB6"/>
                </a:gs>
                <a:gs pos="0">
                  <a:srgbClr val="0070C0"/>
                </a:gs>
              </a:gsLst>
              <a:lin ang="5400000" scaled="0"/>
            </a:gradFill>
            <a:ln w="15875">
              <a:gradFill>
                <a:gsLst>
                  <a:gs pos="43000">
                    <a:srgbClr val="0070C0"/>
                  </a:gs>
                  <a:gs pos="0">
                    <a:srgbClr val="BDD5CC"/>
                  </a:gs>
                  <a:gs pos="100000">
                    <a:srgbClr val="79A998">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Lucida Grande" panose="020B0600040502020204"/>
              </a:endParaRPr>
            </a:p>
          </p:txBody>
        </p:sp>
        <p:grpSp>
          <p:nvGrpSpPr>
            <p:cNvPr id="21" name="组合 110">
              <a:extLst>
                <a:ext uri="{FF2B5EF4-FFF2-40B4-BE49-F238E27FC236}">
                  <a16:creationId xmlns:a16="http://schemas.microsoft.com/office/drawing/2014/main" id="{B363C280-55C7-0529-F83D-0D3D96FE0EF7}"/>
                </a:ext>
              </a:extLst>
            </p:cNvPr>
            <p:cNvGrpSpPr/>
            <p:nvPr/>
          </p:nvGrpSpPr>
          <p:grpSpPr>
            <a:xfrm>
              <a:off x="2712876" y="2269320"/>
              <a:ext cx="7516580" cy="719913"/>
              <a:chOff x="2712876" y="2269320"/>
              <a:chExt cx="7516580" cy="719913"/>
            </a:xfrm>
          </p:grpSpPr>
          <p:sp>
            <p:nvSpPr>
              <p:cNvPr id="22" name="îṡļîḍé">
                <a:extLst>
                  <a:ext uri="{FF2B5EF4-FFF2-40B4-BE49-F238E27FC236}">
                    <a16:creationId xmlns:a16="http://schemas.microsoft.com/office/drawing/2014/main" id="{905026E2-87B1-8167-278E-8CCF1DD3A385}"/>
                  </a:ext>
                </a:extLst>
              </p:cNvPr>
              <p:cNvSpPr txBox="1"/>
              <p:nvPr/>
            </p:nvSpPr>
            <p:spPr>
              <a:xfrm>
                <a:off x="3737295" y="2394163"/>
                <a:ext cx="6492161" cy="412794"/>
              </a:xfrm>
              <a:prstGeom prst="rect">
                <a:avLst/>
              </a:prstGeom>
              <a:noFill/>
              <a:ln w="317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rgbClr val="C00000"/>
                    </a:solidFill>
                    <a:latin typeface="微软雅黑" panose="020B0503020204020204" charset="-122"/>
                    <a:ea typeface="微软雅黑" panose="020B0503020204020204" charset="-122"/>
                    <a:sym typeface="+mn-ea"/>
                  </a:rPr>
                  <a:t>在燃煤掺烧生物质领域的研究成果及进展</a:t>
                </a:r>
              </a:p>
            </p:txBody>
          </p:sp>
          <p:grpSp>
            <p:nvGrpSpPr>
              <p:cNvPr id="23" name="组合 112">
                <a:extLst>
                  <a:ext uri="{FF2B5EF4-FFF2-40B4-BE49-F238E27FC236}">
                    <a16:creationId xmlns:a16="http://schemas.microsoft.com/office/drawing/2014/main" id="{A03BC318-0C27-4297-8C36-0AE044B82782}"/>
                  </a:ext>
                </a:extLst>
              </p:cNvPr>
              <p:cNvGrpSpPr/>
              <p:nvPr/>
            </p:nvGrpSpPr>
            <p:grpSpPr>
              <a:xfrm>
                <a:off x="2712876" y="2269320"/>
                <a:ext cx="7373351" cy="719913"/>
                <a:chOff x="2712876" y="2269320"/>
                <a:chExt cx="7373351" cy="719913"/>
              </a:xfrm>
            </p:grpSpPr>
            <p:sp>
              <p:nvSpPr>
                <p:cNvPr id="24" name="íŝ1íḍé">
                  <a:extLst>
                    <a:ext uri="{FF2B5EF4-FFF2-40B4-BE49-F238E27FC236}">
                      <a16:creationId xmlns:a16="http://schemas.microsoft.com/office/drawing/2014/main" id="{FEAD23DD-94CD-B9EB-2F4E-AD55BA04AB62}"/>
                    </a:ext>
                  </a:extLst>
                </p:cNvPr>
                <p:cNvSpPr/>
                <p:nvPr/>
              </p:nvSpPr>
              <p:spPr>
                <a:xfrm rot="16200000">
                  <a:off x="6204294" y="-892700"/>
                  <a:ext cx="719913" cy="7043953"/>
                </a:xfrm>
                <a:prstGeom prst="roundRect">
                  <a:avLst>
                    <a:gd name="adj" fmla="val 12000"/>
                  </a:avLst>
                </a:prstGeom>
                <a:noFill/>
                <a:ln w="3175" cap="rnd">
                  <a:gradFill>
                    <a:gsLst>
                      <a:gs pos="0">
                        <a:srgbClr val="8CA79E">
                          <a:alpha val="0"/>
                        </a:srgbClr>
                      </a:gs>
                      <a:gs pos="100000">
                        <a:srgbClr val="8CA79E"/>
                      </a:gs>
                    </a:gsLst>
                    <a:lin ang="5400000" scaled="1"/>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2000"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5" name="îŝḻîďè">
                  <a:extLst>
                    <a:ext uri="{FF2B5EF4-FFF2-40B4-BE49-F238E27FC236}">
                      <a16:creationId xmlns:a16="http://schemas.microsoft.com/office/drawing/2014/main" id="{64E7FED2-FB28-B9E6-E9E6-11661582FA4D}"/>
                    </a:ext>
                  </a:extLst>
                </p:cNvPr>
                <p:cNvSpPr txBox="1"/>
                <p:nvPr/>
              </p:nvSpPr>
              <p:spPr>
                <a:xfrm>
                  <a:off x="2712876" y="2359837"/>
                  <a:ext cx="979293" cy="467834"/>
                </a:xfrm>
                <a:prstGeom prst="rect">
                  <a:avLst/>
                </a:prstGeom>
                <a:noFill/>
                <a:ln w="317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03</a:t>
                  </a:r>
                </a:p>
              </p:txBody>
            </p:sp>
          </p:grpSp>
        </p:grpSp>
      </p:grpSp>
      <p:pic>
        <p:nvPicPr>
          <p:cNvPr id="7" name="图片 6" descr="p00027076">
            <a:extLst>
              <a:ext uri="{FF2B5EF4-FFF2-40B4-BE49-F238E27FC236}">
                <a16:creationId xmlns:a16="http://schemas.microsoft.com/office/drawing/2014/main" id="{7A4C8B74-90DD-D29E-5BBC-5FE30E0E78C8}"/>
              </a:ext>
            </a:extLst>
          </p:cNvPr>
          <p:cNvPicPr>
            <a:picLocks noChangeAspect="1"/>
          </p:cNvPicPr>
          <p:nvPr/>
        </p:nvPicPr>
        <p:blipFill>
          <a:blip r:embed="rId3"/>
          <a:stretch>
            <a:fillRect/>
          </a:stretch>
        </p:blipFill>
        <p:spPr>
          <a:xfrm>
            <a:off x="10803890" y="-3175"/>
            <a:ext cx="1388110" cy="1288415"/>
          </a:xfrm>
          <a:prstGeom prst="rect">
            <a:avLst/>
          </a:prstGeom>
        </p:spPr>
      </p:pic>
    </p:spTree>
    <p:extLst>
      <p:ext uri="{BB962C8B-B14F-4D97-AF65-F5344CB8AC3E}">
        <p14:creationId xmlns:p14="http://schemas.microsoft.com/office/powerpoint/2010/main" val="265237260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PA" val="v5.2.9"/>
</p:tagLst>
</file>

<file path=ppt/tags/tag6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353,&quot;left&quot;:214.5,&quot;top&quot;:45.3,&quot;width&quot;:518.95}"/>
</p:tagLst>
</file>

<file path=ppt/tags/tag6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BEAUTIFY_FLAG" val=""/>
  <p:tag name="KSO_WM_DIAGRAM_VIRTUALLY_FRAME" val="{&quot;height&quot;:353,&quot;left&quot;:214.5,&quot;top&quot;:45.3,&quot;width&quot;:518.95}"/>
</p:tagLst>
</file>

<file path=ppt/tags/tag6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BEAUTIFY_FLAG" val=""/>
  <p:tag name="KSO_WM_DIAGRAM_VIRTUALLY_FRAME" val="{&quot;height&quot;:353,&quot;left&quot;:214.5,&quot;top&quot;:45.3,&quot;width&quot;:518.95}"/>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1466</TotalTime>
  <Words>1804</Words>
  <Application>Microsoft Office PowerPoint</Application>
  <PresentationFormat>宽屏</PresentationFormat>
  <Paragraphs>159</Paragraphs>
  <Slides>19</Slides>
  <Notes>19</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2</vt:i4>
      </vt:variant>
      <vt:variant>
        <vt:lpstr>幻灯片标题</vt:lpstr>
      </vt:variant>
      <vt:variant>
        <vt:i4>19</vt:i4>
      </vt:variant>
    </vt:vector>
  </HeadingPairs>
  <TitlesOfParts>
    <vt:vector size="34" baseType="lpstr">
      <vt:lpstr>quote-cjk-patch</vt:lpstr>
      <vt:lpstr>等线</vt:lpstr>
      <vt:lpstr>黑体</vt:lpstr>
      <vt:lpstr>华文楷体</vt:lpstr>
      <vt:lpstr>楷体</vt:lpstr>
      <vt:lpstr>宋体</vt:lpstr>
      <vt:lpstr>微软雅黑</vt:lpstr>
      <vt:lpstr>Arial</vt:lpstr>
      <vt:lpstr>Arial Black</vt:lpstr>
      <vt:lpstr>Calibri</vt:lpstr>
      <vt:lpstr>Times New Roman</vt:lpstr>
      <vt:lpstr>Wingdings</vt:lpstr>
      <vt:lpstr>1_Office 主题​​</vt:lpstr>
      <vt:lpstr>Microsoft Visio 2003-2010 绘图</vt:lpstr>
      <vt:lpstr>Microsoft Word 97 - 2003 Document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泽熙 赵</dc:creator>
  <cp:lastModifiedBy>泽熙 赵</cp:lastModifiedBy>
  <cp:revision>14</cp:revision>
  <dcterms:created xsi:type="dcterms:W3CDTF">2026-05-19T06:28:12Z</dcterms:created>
  <dcterms:modified xsi:type="dcterms:W3CDTF">2026-05-21T14:10:20Z</dcterms:modified>
</cp:coreProperties>
</file>