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48" r:id="rId1"/>
  </p:sldMasterIdLst>
  <p:notesMasterIdLst>
    <p:notesMasterId r:id="rId18"/>
  </p:notesMasterIdLst>
  <p:handoutMasterIdLst>
    <p:handoutMasterId r:id="rId19"/>
  </p:handoutMasterIdLst>
  <p:sldIdLst>
    <p:sldId id="4123" r:id="rId2"/>
    <p:sldId id="4124" r:id="rId3"/>
    <p:sldId id="4258" r:id="rId4"/>
    <p:sldId id="4259" r:id="rId5"/>
    <p:sldId id="4283" r:id="rId6"/>
    <p:sldId id="4266" r:id="rId7"/>
    <p:sldId id="4284" r:id="rId8"/>
    <p:sldId id="4271" r:id="rId9"/>
    <p:sldId id="4272" r:id="rId10"/>
    <p:sldId id="4285" r:id="rId11"/>
    <p:sldId id="4291" r:id="rId12"/>
    <p:sldId id="4288" r:id="rId13"/>
    <p:sldId id="4292" r:id="rId14"/>
    <p:sldId id="4289" r:id="rId15"/>
    <p:sldId id="4290" r:id="rId16"/>
    <p:sldId id="4081" r:id="rId17"/>
  </p:sldIdLst>
  <p:sldSz cx="12192000" cy="6858000"/>
  <p:notesSz cx="6858000" cy="12192000"/>
  <p:custDataLst>
    <p:tags r:id="rId20"/>
  </p:custDataLst>
  <p:defaultTextStyle>
    <a:defPPr>
      <a:defRPr lang="zh-CN"/>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597"/>
    <a:srgbClr val="0070C0"/>
    <a:srgbClr val="244076"/>
    <a:srgbClr val="3962AD"/>
    <a:srgbClr val="FFF2CC"/>
    <a:srgbClr val="F2F2F2"/>
    <a:srgbClr val="FFF99C"/>
    <a:srgbClr val="F4F4F6"/>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0" autoAdjust="0"/>
    <p:restoredTop sz="89225" autoAdjust="0"/>
  </p:normalViewPr>
  <p:slideViewPr>
    <p:cSldViewPr>
      <p:cViewPr>
        <p:scale>
          <a:sx n="100" d="100"/>
          <a:sy n="100" d="100"/>
        </p:scale>
        <p:origin x="2472" y="1088"/>
      </p:cViewPr>
      <p:guideLst>
        <p:guide orient="horz" pos="30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2E8152D-4F46-4062-8982-BB2A74E98D6E}"/>
              </a:ext>
            </a:extLst>
          </p:cNvPr>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0BB3D86-8D17-4345-929C-CFBCDB7B801C}"/>
              </a:ext>
            </a:extLst>
          </p:cNvPr>
          <p:cNvSpPr>
            <a:spLocks noGrp="1"/>
          </p:cNvSpPr>
          <p:nvPr>
            <p:ph type="dt" sz="quarter" idx="1"/>
          </p:nvPr>
        </p:nvSpPr>
        <p:spPr>
          <a:xfrm>
            <a:off x="3884613" y="0"/>
            <a:ext cx="2971800" cy="611188"/>
          </a:xfrm>
          <a:prstGeom prst="rect">
            <a:avLst/>
          </a:prstGeom>
        </p:spPr>
        <p:txBody>
          <a:bodyPr vert="horz" lIns="91440" tIns="45720" rIns="91440" bIns="45720" rtlCol="0"/>
          <a:lstStyle>
            <a:lvl1pPr algn="r">
              <a:defRPr sz="1200"/>
            </a:lvl1pPr>
          </a:lstStyle>
          <a:p>
            <a:fld id="{D202F3A2-92CA-4131-82DF-A0BEEB3BCCCE}" type="datetimeFigureOut">
              <a:rPr lang="zh-CN" altLang="en-US" smtClean="0"/>
              <a:t>2026/5/21</a:t>
            </a:fld>
            <a:endParaRPr lang="zh-CN" altLang="en-US"/>
          </a:p>
        </p:txBody>
      </p:sp>
      <p:sp>
        <p:nvSpPr>
          <p:cNvPr id="4" name="页脚占位符 3">
            <a:extLst>
              <a:ext uri="{FF2B5EF4-FFF2-40B4-BE49-F238E27FC236}">
                <a16:creationId xmlns:a16="http://schemas.microsoft.com/office/drawing/2014/main" id="{6E640852-09C2-46B0-940F-E2C3111DFE9A}"/>
              </a:ext>
            </a:extLst>
          </p:cNvPr>
          <p:cNvSpPr>
            <a:spLocks noGrp="1"/>
          </p:cNvSpPr>
          <p:nvPr>
            <p:ph type="ftr" sz="quarter" idx="2"/>
          </p:nvPr>
        </p:nvSpPr>
        <p:spPr>
          <a:xfrm>
            <a:off x="0" y="11580813"/>
            <a:ext cx="2971800" cy="6111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4A6481B-3F17-4ADD-813A-FE80B251BEB1}"/>
              </a:ext>
            </a:extLst>
          </p:cNvPr>
          <p:cNvSpPr>
            <a:spLocks noGrp="1"/>
          </p:cNvSpPr>
          <p:nvPr>
            <p:ph type="sldNum" sz="quarter" idx="3"/>
          </p:nvPr>
        </p:nvSpPr>
        <p:spPr>
          <a:xfrm>
            <a:off x="3884613" y="11580813"/>
            <a:ext cx="2971800" cy="611187"/>
          </a:xfrm>
          <a:prstGeom prst="rect">
            <a:avLst/>
          </a:prstGeom>
        </p:spPr>
        <p:txBody>
          <a:bodyPr vert="horz" lIns="91440" tIns="45720" rIns="91440" bIns="45720" rtlCol="0" anchor="b"/>
          <a:lstStyle>
            <a:lvl1pPr algn="r">
              <a:defRPr sz="1200"/>
            </a:lvl1pPr>
          </a:lstStyle>
          <a:p>
            <a:fld id="{C5027BAC-5C3D-48DF-9A02-3787B39D696F}" type="slidenum">
              <a:rPr lang="zh-CN" altLang="en-US" smtClean="0"/>
              <a:t>‹#›</a:t>
            </a:fld>
            <a:endParaRPr lang="zh-CN" altLang="en-US"/>
          </a:p>
        </p:txBody>
      </p:sp>
    </p:spTree>
    <p:extLst>
      <p:ext uri="{BB962C8B-B14F-4D97-AF65-F5344CB8AC3E}">
        <p14:creationId xmlns:p14="http://schemas.microsoft.com/office/powerpoint/2010/main" val="3795929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页眉占位符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zh-CN"/>
          </a:p>
        </p:txBody>
      </p:sp>
      <p:sp>
        <p:nvSpPr>
          <p:cNvPr id="5" name="日期占位符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1817F7B-4F60-4A12-AEA6-DE97B2131957}" type="datetimeFigureOut">
              <a:rPr lang="en-US" altLang="zh-CN"/>
              <a:t>5/21/2026</a:t>
            </a:fld>
            <a:endParaRPr lang="zh-CN"/>
          </a:p>
        </p:txBody>
      </p:sp>
      <p:sp>
        <p:nvSpPr>
          <p:cNvPr id="6" name="幻灯片图像占位符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zh-CN"/>
          </a:p>
        </p:txBody>
      </p:sp>
      <p:sp>
        <p:nvSpPr>
          <p:cNvPr id="7" name="备注占位符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zh-CN"/>
              <a:t>单击此处编辑母版文本样式</a:t>
            </a:r>
          </a:p>
          <a:p>
            <a:pPr lvl="1">
              <a:defRPr/>
            </a:pPr>
            <a:r>
              <a:rPr lang="zh-CN"/>
              <a:t>二级</a:t>
            </a:r>
          </a:p>
          <a:p>
            <a:pPr lvl="2">
              <a:defRPr/>
            </a:pPr>
            <a:r>
              <a:rPr lang="zh-CN"/>
              <a:t>三级</a:t>
            </a:r>
          </a:p>
          <a:p>
            <a:pPr lvl="3">
              <a:defRPr/>
            </a:pPr>
            <a:r>
              <a:rPr lang="zh-CN"/>
              <a:t>四级</a:t>
            </a:r>
          </a:p>
          <a:p>
            <a:pPr lvl="4">
              <a:defRPr/>
            </a:pPr>
            <a:r>
              <a:rPr lang="zh-CN"/>
              <a:t>五级</a:t>
            </a:r>
          </a:p>
        </p:txBody>
      </p:sp>
      <p:sp>
        <p:nvSpPr>
          <p:cNvPr id="8" name="页脚占位符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zh-CN"/>
          </a:p>
        </p:txBody>
      </p:sp>
      <p:sp>
        <p:nvSpPr>
          <p:cNvPr id="9" name="灯片编号占位符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A040957-AB96-46E9-ABBF-493F079C82E7}" type="slidenum">
              <a:rPr lang="en-US" altLang="zh-CN"/>
              <a:t>‹#›</a:t>
            </a:fld>
            <a:endParaRPr lang="zh-CN"/>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AA040957-AB96-46E9-ABBF-493F079C82E7}" type="slidenum">
              <a:rPr lang="en-US" altLang="zh-CN" smtClean="0"/>
              <a:t>1</a:t>
            </a:fld>
            <a:endParaRPr lang="zh-CN"/>
          </a:p>
        </p:txBody>
      </p:sp>
    </p:spTree>
    <p:extLst>
      <p:ext uri="{BB962C8B-B14F-4D97-AF65-F5344CB8AC3E}">
        <p14:creationId xmlns:p14="http://schemas.microsoft.com/office/powerpoint/2010/main" val="42511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11</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8546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12</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872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13</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8545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14</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194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15</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2497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5" name="灯片编号占位符 4">
            <a:extLst>
              <a:ext uri="{FF2B5EF4-FFF2-40B4-BE49-F238E27FC236}">
                <a16:creationId xmlns:a16="http://schemas.microsoft.com/office/drawing/2014/main" id="{D60DAC58-F85A-4769-9E91-F3274A1A1319}"/>
              </a:ext>
            </a:extLst>
          </p:cNvPr>
          <p:cNvSpPr>
            <a:spLocks noGrp="1"/>
          </p:cNvSpPr>
          <p:nvPr>
            <p:ph type="sldNum" sz="quarter" idx="5"/>
          </p:nvPr>
        </p:nvSpPr>
        <p:spPr/>
        <p:txBody>
          <a:bodyPr/>
          <a:lstStyle/>
          <a:p>
            <a:pPr>
              <a:defRPr/>
            </a:pPr>
            <a:fld id="{AA040957-AB96-46E9-ABBF-493F079C82E7}" type="slidenum">
              <a:rPr lang="en-US" altLang="zh-CN" smtClean="0"/>
              <a:t>16</a:t>
            </a:fld>
            <a:endParaRPr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algn="just">
              <a:defRPr/>
            </a:pPr>
            <a:r>
              <a:rPr lang="zh-CN" altLang="en-US" dirty="0">
                <a:highlight>
                  <a:srgbClr val="FFFF00"/>
                </a:highlight>
              </a:rPr>
              <a:t>截止</a:t>
            </a:r>
            <a:r>
              <a:rPr lang="en-US" altLang="zh-CN" dirty="0">
                <a:highlight>
                  <a:srgbClr val="FFFF00"/>
                </a:highlight>
              </a:rPr>
              <a:t>25</a:t>
            </a:r>
            <a:r>
              <a:rPr lang="zh-CN" altLang="en-US" dirty="0">
                <a:highlight>
                  <a:srgbClr val="FFFF00"/>
                </a:highlight>
              </a:rPr>
              <a:t>年</a:t>
            </a:r>
            <a:r>
              <a:rPr lang="en-US" altLang="zh-CN" dirty="0">
                <a:highlight>
                  <a:srgbClr val="FFFF00"/>
                </a:highlight>
              </a:rPr>
              <a:t>10</a:t>
            </a:r>
            <a:r>
              <a:rPr lang="zh-CN" altLang="en-US" dirty="0">
                <a:highlight>
                  <a:srgbClr val="FFFF00"/>
                </a:highlight>
              </a:rPr>
              <a:t>月，全国今年</a:t>
            </a:r>
            <a:endParaRPr lang="en-US" altLang="zh-CN" dirty="0">
              <a:highlight>
                <a:srgbClr val="FFFF00"/>
              </a:highlight>
            </a:endParaRPr>
          </a:p>
        </p:txBody>
      </p:sp>
      <p:sp>
        <p:nvSpPr>
          <p:cNvPr id="6" name="灯片编号占位符 3"/>
          <p:cNvSpPr>
            <a:spLocks noGrp="1"/>
          </p:cNvSpPr>
          <p:nvPr>
            <p:ph type="sldNum" sz="quarter" idx="5"/>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defRPr/>
            </a:pPr>
            <a:fld id="{F1E34B38-A74D-4C62-B834-7B73F3292C8B}" type="slidenum">
              <a:rPr kumimoji="0" lang="en-US" altLang="zh-CN" sz="13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rPr>
              <a:t>3</a:t>
            </a:fld>
            <a:endParaRPr kumimoji="0" lang="zh-CN" altLang="en-US" sz="13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extLst>
      <p:ext uri="{BB962C8B-B14F-4D97-AF65-F5344CB8AC3E}">
        <p14:creationId xmlns:p14="http://schemas.microsoft.com/office/powerpoint/2010/main" val="155337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CN" altLang="en-US" dirty="0">
                <a:highlight>
                  <a:srgbClr val="FFFF00"/>
                </a:highlight>
              </a:rPr>
              <a:t>针对不同的设计场景两种方法都是先确定</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设计火源功率，然后案例式的逐场景设计排烟参数，对排烟方案进行局部对比</a:t>
            </a:r>
          </a:p>
          <a:p>
            <a:pPr algn="just">
              <a:defRPr/>
            </a:pPr>
            <a:endParaRPr lang="en-US" altLang="zh-CN" dirty="0">
              <a:highlight>
                <a:srgbClr val="FFFF00"/>
              </a:highlight>
            </a:endParaRPr>
          </a:p>
        </p:txBody>
      </p:sp>
      <p:sp>
        <p:nvSpPr>
          <p:cNvPr id="6" name="灯片编号占位符 3"/>
          <p:cNvSpPr>
            <a:spLocks noGrp="1"/>
          </p:cNvSpPr>
          <p:nvPr>
            <p:ph type="sldNum" sz="quarter" idx="5"/>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defRPr/>
            </a:pPr>
            <a:fld id="{F1E34B38-A74D-4C62-B834-7B73F3292C8B}" type="slidenum">
              <a:rPr kumimoji="0" lang="en-US" altLang="zh-CN" sz="13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rPr>
              <a:t>4</a:t>
            </a:fld>
            <a:endParaRPr kumimoji="0" lang="zh-CN" altLang="en-US" sz="13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extLst>
      <p:ext uri="{BB962C8B-B14F-4D97-AF65-F5344CB8AC3E}">
        <p14:creationId xmlns:p14="http://schemas.microsoft.com/office/powerpoint/2010/main" val="415399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a:spcBef>
                <a:spcPts val="1200"/>
              </a:spcBef>
              <a:defRPr/>
            </a:pP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设计理念本质上是对比，</a:t>
            </a:r>
          </a:p>
        </p:txBody>
      </p:sp>
      <p:sp>
        <p:nvSpPr>
          <p:cNvPr id="6" name="灯片编号占位符 3"/>
          <p:cNvSpPr>
            <a:spLocks noGrp="1"/>
          </p:cNvSpPr>
          <p:nvPr>
            <p:ph type="sldNum" sz="quarter" idx="5"/>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defRPr/>
            </a:pPr>
            <a:fld id="{F1E34B38-A74D-4C62-B834-7B73F3292C8B}" type="slidenum">
              <a:rPr kumimoji="0" lang="en-US" altLang="zh-CN" sz="13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rPr>
              <a:t>5</a:t>
            </a:fld>
            <a:endParaRPr kumimoji="0" lang="zh-CN" altLang="en-US" sz="13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extLst>
      <p:ext uri="{BB962C8B-B14F-4D97-AF65-F5344CB8AC3E}">
        <p14:creationId xmlns:p14="http://schemas.microsoft.com/office/powerpoint/2010/main" val="99574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6</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548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zh-CN" altLang="en-US" dirty="0"/>
              <a:t>基于规范、案例调研，正交设计与</a:t>
            </a:r>
            <a:r>
              <a:rPr lang="en-US" altLang="zh-CN" dirty="0"/>
              <a:t>CFD</a:t>
            </a:r>
            <a:r>
              <a:rPr lang="zh-CN" altLang="en-US" dirty="0"/>
              <a:t>数值模拟等手段，通过不同隧道场景、火灾场景、设计参数组合场景共</a:t>
            </a:r>
            <a:r>
              <a:rPr lang="en-US" altLang="zh-CN" dirty="0"/>
              <a:t>960</a:t>
            </a:r>
            <a:r>
              <a:rPr lang="zh-CN" altLang="en-US" dirty="0"/>
              <a:t>组工况来构建通用火灾动力学数据集（</a:t>
            </a:r>
            <a:r>
              <a:rPr lang="en-US" altLang="zh-CN" dirty="0"/>
              <a:t>80%</a:t>
            </a:r>
            <a:r>
              <a:rPr lang="zh-CN" altLang="en-US" dirty="0"/>
              <a:t>为训练集，</a:t>
            </a:r>
            <a:r>
              <a:rPr lang="en-US" altLang="zh-CN" dirty="0"/>
              <a:t>20%</a:t>
            </a:r>
            <a:r>
              <a:rPr lang="zh-CN" altLang="en-US" dirty="0"/>
              <a:t>为测试集）</a:t>
            </a: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7</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124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indent="0" algn="just">
              <a:spcBef>
                <a:spcPts val="600"/>
              </a:spcBef>
              <a:buFont typeface="Wingdings" panose="05000000000000000000" pitchFamily="2" charset="2"/>
              <a:buNone/>
              <a:defRPr/>
            </a:pPr>
            <a:r>
              <a:rPr lang="zh-CN" altLang="en-US" sz="1200" b="1" dirty="0">
                <a:latin typeface="Times New Roman" panose="02020603050405020304" pitchFamily="18" charset="0"/>
                <a:ea typeface="宋体" panose="02010600030101010101" pitchFamily="2" charset="-122"/>
                <a:cs typeface="Times New Roman" panose="02020603050405020304" pitchFamily="18" charset="0"/>
                <a:sym typeface="+mn-ea"/>
              </a:rPr>
              <a:t>将数据集中的隧道特征，火灾特征，烟气控制特征，来构建物理特征输入张量，</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编码为结构化输入</a:t>
            </a:r>
            <a:endParaRPr lang="en-US" altLang="zh-CN" sz="12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just" defTabSz="914400" eaLnBrk="1" fontAlgn="auto" latinLnBrk="0" hangingPunct="1">
              <a:lnSpc>
                <a:spcPct val="100000"/>
              </a:lnSpc>
              <a:spcBef>
                <a:spcPts val="600"/>
              </a:spcBef>
              <a:spcAft>
                <a:spcPts val="0"/>
              </a:spcAft>
              <a:buClrTx/>
              <a:buSzTx/>
              <a:buFont typeface="Wingdings" panose="05000000000000000000" pitchFamily="2" charset="2"/>
              <a:buNone/>
              <a:tabLst/>
              <a:defRPr/>
            </a:pPr>
            <a:r>
              <a:rPr lang="zh-CN" altLang="en-US" b="1" dirty="0">
                <a:solidFill>
                  <a:schemeClr val="tx1"/>
                </a:solidFill>
                <a:latin typeface="+mj-ea"/>
                <a:ea typeface="+mj-ea"/>
                <a:cs typeface="Times New Roman" panose="02020603050405020304" pitchFamily="18" charset="0"/>
              </a:rPr>
              <a:t>构建基于</a:t>
            </a:r>
            <a:r>
              <a:rPr lang="en-US" altLang="zh-CN" b="1" dirty="0">
                <a:solidFill>
                  <a:schemeClr val="tx1"/>
                </a:solidFill>
                <a:latin typeface="+mj-ea"/>
                <a:ea typeface="+mj-ea"/>
                <a:cs typeface="Times New Roman" panose="02020603050405020304" pitchFamily="18" charset="0"/>
              </a:rPr>
              <a:t>U-Net</a:t>
            </a:r>
            <a:r>
              <a:rPr lang="zh-CN" altLang="en-US" b="1" dirty="0">
                <a:solidFill>
                  <a:schemeClr val="tx1"/>
                </a:solidFill>
                <a:latin typeface="+mj-ea"/>
                <a:ea typeface="+mj-ea"/>
                <a:cs typeface="Times New Roman" panose="02020603050405020304" pitchFamily="18" charset="0"/>
              </a:rPr>
              <a:t>核心架构的</a:t>
            </a:r>
            <a:r>
              <a:rPr lang="en-US" altLang="zh-CN" b="1" dirty="0">
                <a:solidFill>
                  <a:schemeClr val="tx1"/>
                </a:solidFill>
                <a:latin typeface="+mj-ea"/>
                <a:ea typeface="+mj-ea"/>
                <a:cs typeface="Times New Roman" panose="02020603050405020304" pitchFamily="18" charset="0"/>
              </a:rPr>
              <a:t>diffusion model</a:t>
            </a:r>
            <a:r>
              <a:rPr lang="zh-CN" altLang="en-US" b="1" dirty="0">
                <a:solidFill>
                  <a:schemeClr val="tx1"/>
                </a:solidFill>
                <a:latin typeface="+mj-ea"/>
                <a:ea typeface="+mj-ea"/>
                <a:cs typeface="Times New Roman" panose="02020603050405020304" pitchFamily="18" charset="0"/>
              </a:rPr>
              <a:t>，</a:t>
            </a:r>
            <a:r>
              <a:rPr lang="zh-CN" altLang="en-US" sz="1200" b="1" dirty="0">
                <a:latin typeface="Times New Roman" panose="02020603050405020304" pitchFamily="18" charset="0"/>
                <a:ea typeface="宋体" panose="02010600030101010101" pitchFamily="2" charset="-122"/>
                <a:cs typeface="Times New Roman" panose="02020603050405020304" pitchFamily="18" charset="0"/>
                <a:sym typeface="+mn-ea"/>
              </a:rPr>
              <a:t>核心架构</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sym typeface="+mn-ea"/>
              </a:rPr>
              <a:t>U-Net</a:t>
            </a:r>
            <a:r>
              <a:rPr lang="zh-CN" altLang="en-US" sz="1200" b="1" dirty="0">
                <a:latin typeface="Times New Roman" panose="02020603050405020304" pitchFamily="18" charset="0"/>
                <a:ea typeface="宋体" panose="02010600030101010101" pitchFamily="2" charset="-122"/>
                <a:cs typeface="Times New Roman" panose="02020603050405020304" pitchFamily="18" charset="0"/>
                <a:sym typeface="+mn-ea"/>
              </a:rPr>
              <a:t>中的</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编码器捕获局部火源行为与全局烟气扩散，解码阶段保留流场空间细节，实现</a:t>
            </a:r>
            <a:r>
              <a:rPr lang="zh-CN" altLang="en-US" sz="1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高分辨率物理场重建</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0" indent="0" algn="just">
              <a:spcBef>
                <a:spcPts val="600"/>
              </a:spcBef>
              <a:buFont typeface="Wingdings" panose="05000000000000000000" pitchFamily="2" charset="2"/>
              <a:buNone/>
              <a:defRPr/>
            </a:pPr>
            <a:r>
              <a:rPr lang="en-US" altLang="zh-CN" sz="1200" b="1" dirty="0">
                <a:latin typeface="Times New Roman" panose="02020603050405020304" pitchFamily="18" charset="0"/>
                <a:ea typeface="宋体" panose="02010600030101010101" pitchFamily="2" charset="-122"/>
                <a:cs typeface="Times New Roman" panose="02020603050405020304" pitchFamily="18" charset="0"/>
                <a:sym typeface="+mn-ea"/>
              </a:rPr>
              <a:t>Diffusion model</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      通过逐步加噪，去噪，学习温度场与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rPr>
              <a:t>CO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场的统计分布，生成物理稳定且精确的预测结果</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8</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025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indent="0" algn="just">
              <a:spcBef>
                <a:spcPts val="600"/>
              </a:spcBef>
              <a:buFont typeface="Wingdings" panose="05000000000000000000" pitchFamily="2" charset="2"/>
              <a:buNone/>
              <a:defRPr/>
            </a:pP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非支配遗传算法</a:t>
            </a:r>
            <a:r>
              <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生成的设计参数组合直接输入训练好的扩散模型，实现温度场与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rPr>
              <a:t>CO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浓度场的快速预测</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just" defTabSz="914400" eaLnBrk="1" fontAlgn="auto" latinLnBrk="0" hangingPunct="1">
              <a:lnSpc>
                <a:spcPct val="100000"/>
              </a:lnSpc>
              <a:spcBef>
                <a:spcPts val="600"/>
              </a:spcBef>
              <a:spcAft>
                <a:spcPts val="0"/>
              </a:spcAft>
              <a:buClrTx/>
              <a:buSzTx/>
              <a:buFont typeface="Wingdings" panose="05000000000000000000" pitchFamily="2" charset="2"/>
              <a:buNone/>
              <a:tabLst/>
              <a:defRPr/>
            </a:pP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以</a:t>
            </a:r>
            <a:r>
              <a:rPr lang="zh-CN" altLang="en-US" sz="1200" dirty="0">
                <a:latin typeface="+mj-ea"/>
                <a:ea typeface="+mj-ea"/>
                <a:cs typeface="Times New Roman" panose="02020603050405020304" pitchFamily="18" charset="0"/>
                <a:sym typeface="+mn-ea"/>
              </a:rPr>
              <a:t>超出</a:t>
            </a:r>
            <a:r>
              <a:rPr lang="en-US" altLang="zh-CN" sz="1200" dirty="0">
                <a:latin typeface="+mj-ea"/>
                <a:ea typeface="+mj-ea"/>
                <a:cs typeface="Times New Roman" panose="02020603050405020304" pitchFamily="18" charset="0"/>
                <a:sym typeface="+mn-ea"/>
              </a:rPr>
              <a:t>60</a:t>
            </a:r>
            <a:r>
              <a:rPr lang="zh-CN" altLang="en-US" sz="1200" dirty="0">
                <a:latin typeface="+mj-ea"/>
                <a:ea typeface="+mj-ea"/>
                <a:cs typeface="Times New Roman" panose="02020603050405020304" pitchFamily="18" charset="0"/>
                <a:sym typeface="+mn-ea"/>
              </a:rPr>
              <a:t>℃的温度测点占比</a:t>
            </a:r>
            <a:r>
              <a:rPr lang="en-US" altLang="zh-CN" sz="1200" dirty="0">
                <a:latin typeface="+mj-ea"/>
                <a:ea typeface="+mj-ea"/>
                <a:cs typeface="Times New Roman" panose="02020603050405020304" pitchFamily="18" charset="0"/>
                <a:sym typeface="+mn-ea"/>
              </a:rPr>
              <a:t>/</a:t>
            </a:r>
            <a:r>
              <a:rPr lang="zh-CN" altLang="en-US" sz="1200" dirty="0">
                <a:latin typeface="+mj-ea"/>
                <a:ea typeface="+mj-ea"/>
                <a:cs typeface="Times New Roman" panose="02020603050405020304" pitchFamily="18" charset="0"/>
                <a:sym typeface="+mn-ea"/>
              </a:rPr>
              <a:t>超出</a:t>
            </a:r>
            <a:r>
              <a:rPr lang="en-US" altLang="zh-CN" sz="1200" dirty="0">
                <a:latin typeface="+mj-ea"/>
                <a:ea typeface="+mj-ea"/>
                <a:cs typeface="Times New Roman" panose="02020603050405020304" pitchFamily="18" charset="0"/>
                <a:sym typeface="+mn-ea"/>
              </a:rPr>
              <a:t>200ppm</a:t>
            </a:r>
            <a:r>
              <a:rPr lang="zh-CN" altLang="en-US" sz="1200" dirty="0">
                <a:latin typeface="+mj-ea"/>
                <a:ea typeface="+mj-ea"/>
                <a:cs typeface="Times New Roman" panose="02020603050405020304" pitchFamily="18" charset="0"/>
                <a:sym typeface="+mn-ea"/>
              </a:rPr>
              <a:t>的</a:t>
            </a:r>
            <a:r>
              <a:rPr lang="en-US" altLang="zh-CN" sz="1200" dirty="0">
                <a:latin typeface="+mj-ea"/>
                <a:ea typeface="+mj-ea"/>
                <a:cs typeface="Times New Roman" panose="02020603050405020304" pitchFamily="18" charset="0"/>
                <a:sym typeface="+mn-ea"/>
              </a:rPr>
              <a:t>CO</a:t>
            </a:r>
            <a:r>
              <a:rPr lang="zh-CN" altLang="en-US" sz="1200" dirty="0">
                <a:latin typeface="+mj-ea"/>
                <a:ea typeface="+mj-ea"/>
                <a:cs typeface="Times New Roman" panose="02020603050405020304" pitchFamily="18" charset="0"/>
                <a:sym typeface="+mn-ea"/>
              </a:rPr>
              <a:t>浓度占比、平均温度和平均</a:t>
            </a:r>
            <a:r>
              <a:rPr lang="en-US" altLang="zh-CN" sz="1200" dirty="0">
                <a:latin typeface="+mj-ea"/>
                <a:ea typeface="+mj-ea"/>
                <a:cs typeface="Times New Roman" panose="02020603050405020304" pitchFamily="18" charset="0"/>
                <a:sym typeface="+mn-ea"/>
              </a:rPr>
              <a:t>CO</a:t>
            </a:r>
            <a:r>
              <a:rPr lang="zh-CN" altLang="en-US" sz="1200" dirty="0">
                <a:latin typeface="+mj-ea"/>
                <a:ea typeface="+mj-ea"/>
                <a:cs typeface="Times New Roman" panose="02020603050405020304" pitchFamily="18" charset="0"/>
                <a:sym typeface="+mn-ea"/>
              </a:rPr>
              <a:t>浓度</a:t>
            </a:r>
            <a:r>
              <a:rPr lang="zh-CN" altLang="en-US" sz="1200" dirty="0">
                <a:latin typeface="Times New Roman" panose="02020603050405020304" pitchFamily="18" charset="0"/>
                <a:ea typeface="宋体" panose="02010600030101010101" pitchFamily="2" charset="-122"/>
                <a:cs typeface="Times New Roman" panose="02020603050405020304" pitchFamily="18" charset="0"/>
                <a:sym typeface="+mn-ea"/>
              </a:rPr>
              <a:t>作为优化目标 ，  非支配遗传算法执行快速非支配排序、拥挤度计算及选择、交叉、变异等进化操作，不断更新种群，最终得到满足风险最小的帕累托最优设计方案</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9</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785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幻灯片图像占位符 1"/>
          <p:cNvSpPr>
            <a:spLocks noGrp="1" noRot="1" noChangeAspect="1"/>
          </p:cNvSpPr>
          <p:nvPr>
            <p:ph type="sldImg"/>
          </p:nvPr>
        </p:nvSpPr>
        <p:spPr bwMode="auto">
          <a:xfrm>
            <a:off x="685800" y="1143000"/>
            <a:ext cx="5486400" cy="3086100"/>
          </a:xfrm>
        </p:spPr>
      </p:sp>
      <p:sp>
        <p:nvSpPr>
          <p:cNvPr id="5" name="备注占位符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6" name="灯片编号占位符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F1E34B38-A74D-4C62-B834-7B73F3292C8B}" type="slidenum">
              <a:rPr lang="en-US" altLang="zh-CN" sz="1200" b="0" i="0" u="none" strike="noStrike" cap="none" spc="0">
                <a:ln>
                  <a:noFill/>
                </a:ln>
                <a:solidFill>
                  <a:prstClr val="black"/>
                </a:solidFill>
                <a:latin typeface="Calibri" panose="020F0502020204030204"/>
                <a:ea typeface="宋体" panose="02010600030101010101" pitchFamily="2" charset="-122"/>
                <a:cs typeface="+mn-cs"/>
              </a:rPr>
              <a:t>10</a:t>
            </a:fld>
            <a:endParaRPr lang="zh-CN" sz="1200" b="0" i="0" u="none" strike="noStrike" cap="none" spc="0">
              <a:ln>
                <a:noFill/>
              </a:ln>
              <a:solidFill>
                <a:prstClr val="black"/>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1210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标题幻灯片">
    <p:spTree>
      <p:nvGrpSpPr>
        <p:cNvPr id="1" name=""/>
        <p:cNvGrpSpPr/>
        <p:nvPr/>
      </p:nvGrpSpPr>
      <p:grpSpPr bwMode="auto">
        <a:xfrm>
          <a:off x="0" y="0"/>
          <a:ext cx="0" cy="0"/>
          <a:chOff x="0" y="0"/>
          <a:chExt cx="0" cy="0"/>
        </a:xfrm>
      </p:grpSpPr>
      <p:sp>
        <p:nvSpPr>
          <p:cNvPr id="3" name="灯片编号占位符 4">
            <a:extLst>
              <a:ext uri="{FF2B5EF4-FFF2-40B4-BE49-F238E27FC236}">
                <a16:creationId xmlns:a16="http://schemas.microsoft.com/office/drawing/2014/main" id="{74688D8E-6008-4D6B-88A4-ABABC4D8A107}"/>
              </a:ext>
            </a:extLst>
          </p:cNvPr>
          <p:cNvSpPr>
            <a:spLocks noGrp="1"/>
          </p:cNvSpPr>
          <p:nvPr>
            <p:ph type="sldNum" sz="quarter" idx="4"/>
          </p:nvPr>
        </p:nvSpPr>
        <p:spPr bwMode="auto">
          <a:xfrm>
            <a:off x="11568608" y="6453336"/>
            <a:ext cx="551384" cy="365125"/>
          </a:xfrm>
          <a:prstGeom prst="rect">
            <a:avLst/>
          </a:prstGeom>
        </p:spPr>
        <p:txBody>
          <a:bodyPr anchor="ctr" anchorCtr="0"/>
          <a:lstStyle>
            <a:lvl1pPr>
              <a:defRPr sz="1600" b="1">
                <a:solidFill>
                  <a:schemeClr val="tx1"/>
                </a:solidFill>
                <a:latin typeface="Times New Roman" panose="02020603050405020304" pitchFamily="18" charset="0"/>
                <a:ea typeface="+mj-ea"/>
                <a:cs typeface="Times New Roman" panose="02020603050405020304" pitchFamily="18" charset="0"/>
              </a:defRPr>
            </a:lvl1pPr>
          </a:lstStyle>
          <a:p>
            <a:pPr>
              <a:defRPr/>
            </a:pPr>
            <a:fld id="{2FAAE147-A740-456E-BCB3-8602C59249EB}" type="slidenum">
              <a:rPr lang="en-US" altLang="zh-CN" smtClean="0"/>
              <a:pPr>
                <a:defRPr/>
              </a:pPr>
              <a:t>‹#›</a:t>
            </a:fld>
            <a:endParaRPr 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3" name="灯片编号占位符 4">
            <a:extLst>
              <a:ext uri="{FF2B5EF4-FFF2-40B4-BE49-F238E27FC236}">
                <a16:creationId xmlns:a16="http://schemas.microsoft.com/office/drawing/2014/main" id="{531AA25A-2F60-4190-86CD-14D00FEB271D}"/>
              </a:ext>
            </a:extLst>
          </p:cNvPr>
          <p:cNvSpPr>
            <a:spLocks noGrp="1"/>
          </p:cNvSpPr>
          <p:nvPr>
            <p:ph type="sldNum" sz="quarter" idx="4"/>
          </p:nvPr>
        </p:nvSpPr>
        <p:spPr bwMode="auto">
          <a:xfrm>
            <a:off x="11568608" y="6453336"/>
            <a:ext cx="551384" cy="365125"/>
          </a:xfrm>
          <a:prstGeom prst="rect">
            <a:avLst/>
          </a:prstGeom>
        </p:spPr>
        <p:txBody>
          <a:bodyPr anchor="ctr" anchorCtr="0"/>
          <a:lstStyle>
            <a:lvl1pPr>
              <a:defRPr sz="1200" b="1">
                <a:solidFill>
                  <a:schemeClr val="bg1">
                    <a:lumMod val="75000"/>
                  </a:schemeClr>
                </a:solidFill>
                <a:latin typeface="Times New Roman" panose="02020603050405020304" pitchFamily="18" charset="0"/>
                <a:ea typeface="+mj-ea"/>
                <a:cs typeface="Times New Roman" panose="02020603050405020304" pitchFamily="18" charset="0"/>
              </a:defRPr>
            </a:lvl1pPr>
          </a:lstStyle>
          <a:p>
            <a:pPr>
              <a:defRPr/>
            </a:pPr>
            <a:fld id="{2FAAE147-A740-456E-BCB3-8602C59249EB}" type="slidenum">
              <a:rPr lang="en-US" altLang="zh-CN" smtClean="0"/>
              <a:pPr>
                <a:defRPr/>
              </a:pPr>
              <a:t>‹#›</a:t>
            </a:fld>
            <a:endParaRPr 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2_标题幻灯片">
    <p:spTree>
      <p:nvGrpSpPr>
        <p:cNvPr id="1" name=""/>
        <p:cNvGrpSpPr/>
        <p:nvPr/>
      </p:nvGrpSpPr>
      <p:grpSpPr bwMode="auto">
        <a:xfrm>
          <a:off x="0" y="0"/>
          <a:ext cx="0" cy="0"/>
          <a:chOff x="0" y="0"/>
          <a:chExt cx="0" cy="0"/>
        </a:xfrm>
      </p:grpSpPr>
      <p:sp>
        <p:nvSpPr>
          <p:cNvPr id="9" name="灯片编号占位符 4">
            <a:extLst>
              <a:ext uri="{FF2B5EF4-FFF2-40B4-BE49-F238E27FC236}">
                <a16:creationId xmlns:a16="http://schemas.microsoft.com/office/drawing/2014/main" id="{BCD45530-A610-4A61-84BD-5944B936AE3B}"/>
              </a:ext>
            </a:extLst>
          </p:cNvPr>
          <p:cNvSpPr>
            <a:spLocks noGrp="1"/>
          </p:cNvSpPr>
          <p:nvPr>
            <p:ph type="sldNum" sz="quarter" idx="4"/>
          </p:nvPr>
        </p:nvSpPr>
        <p:spPr bwMode="auto">
          <a:xfrm>
            <a:off x="11568608" y="6453336"/>
            <a:ext cx="551384" cy="365125"/>
          </a:xfrm>
          <a:prstGeom prst="rect">
            <a:avLst/>
          </a:prstGeom>
        </p:spPr>
        <p:txBody>
          <a:bodyPr anchor="ctr" anchorCtr="0"/>
          <a:lstStyle>
            <a:lvl1pPr>
              <a:defRPr sz="1200" b="1">
                <a:solidFill>
                  <a:schemeClr val="bg1">
                    <a:lumMod val="75000"/>
                  </a:schemeClr>
                </a:solidFill>
                <a:latin typeface="Times New Roman" panose="02020603050405020304" pitchFamily="18" charset="0"/>
                <a:ea typeface="+mj-ea"/>
                <a:cs typeface="Times New Roman" panose="02020603050405020304" pitchFamily="18" charset="0"/>
              </a:defRPr>
            </a:lvl1pPr>
          </a:lstStyle>
          <a:p>
            <a:pPr>
              <a:defRPr/>
            </a:pPr>
            <a:fld id="{2FAAE147-A740-456E-BCB3-8602C59249EB}" type="slidenum">
              <a:rPr lang="en-US" altLang="zh-CN" smtClean="0"/>
              <a:pPr>
                <a:defRPr/>
              </a:pPr>
              <a:t>‹#›</a:t>
            </a:fld>
            <a:endParaRPr lang="zh-CN"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灯片编号占位符 4">
            <a:extLst>
              <a:ext uri="{FF2B5EF4-FFF2-40B4-BE49-F238E27FC236}">
                <a16:creationId xmlns:a16="http://schemas.microsoft.com/office/drawing/2014/main" id="{8FEBCD10-2097-4F45-B524-FCB73A404D08}"/>
              </a:ext>
            </a:extLst>
          </p:cNvPr>
          <p:cNvSpPr>
            <a:spLocks noGrp="1"/>
          </p:cNvSpPr>
          <p:nvPr>
            <p:ph type="sldNum" sz="quarter" idx="4"/>
          </p:nvPr>
        </p:nvSpPr>
        <p:spPr bwMode="auto">
          <a:xfrm>
            <a:off x="11568608" y="6453336"/>
            <a:ext cx="551384" cy="365125"/>
          </a:xfrm>
          <a:prstGeom prst="rect">
            <a:avLst/>
          </a:prstGeom>
        </p:spPr>
        <p:txBody>
          <a:bodyPr anchor="ctr" anchorCtr="0"/>
          <a:lstStyle>
            <a:lvl1pPr algn="r">
              <a:defRPr sz="1600" b="1">
                <a:solidFill>
                  <a:schemeClr val="tx1"/>
                </a:solidFill>
                <a:latin typeface="Times New Roman" panose="02020603050405020304" pitchFamily="18" charset="0"/>
                <a:ea typeface="+mj-ea"/>
                <a:cs typeface="Times New Roman" panose="02020603050405020304" pitchFamily="18" charset="0"/>
              </a:defRPr>
            </a:lvl1pPr>
          </a:lstStyle>
          <a:p>
            <a:pPr>
              <a:defRPr/>
            </a:pPr>
            <a:fld id="{2FAAE147-A740-456E-BCB3-8602C59249EB}" type="slidenum">
              <a:rPr lang="en-US" altLang="zh-CN" smtClean="0"/>
              <a:pPr>
                <a:defRPr/>
              </a:pPr>
              <a:t>‹#›</a:t>
            </a:fld>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panose="020B0604020202020204"/>
        <a:buChar char="•"/>
        <a:defRPr sz="2800">
          <a:solidFill>
            <a:schemeClr val="tx1"/>
          </a:solidFill>
          <a:latin typeface="+mn-lt"/>
          <a:ea typeface="+mn-ea"/>
          <a:cs typeface="+mn-cs"/>
        </a:defRPr>
      </a:lvl1pPr>
      <a:lvl2pPr marL="685800" indent="-228600" algn="l" defTabSz="914400">
        <a:lnSpc>
          <a:spcPct val="90000"/>
        </a:lnSpc>
        <a:spcBef>
          <a:spcPts val="500"/>
        </a:spcBef>
        <a:buFont typeface="Arial" panose="020B0604020202020204"/>
        <a:buChar char="•"/>
        <a:defRPr sz="2400">
          <a:solidFill>
            <a:schemeClr val="tx1"/>
          </a:solidFill>
          <a:latin typeface="+mn-lt"/>
          <a:ea typeface="+mn-ea"/>
          <a:cs typeface="+mn-cs"/>
        </a:defRPr>
      </a:lvl2pPr>
      <a:lvl3pPr marL="1143000" indent="-228600" algn="l" defTabSz="914400">
        <a:lnSpc>
          <a:spcPct val="90000"/>
        </a:lnSpc>
        <a:spcBef>
          <a:spcPts val="500"/>
        </a:spcBef>
        <a:buFont typeface="Arial" panose="020B0604020202020204"/>
        <a:buChar char="•"/>
        <a:defRPr sz="2000">
          <a:solidFill>
            <a:schemeClr val="tx1"/>
          </a:solidFill>
          <a:latin typeface="+mn-lt"/>
          <a:ea typeface="+mn-ea"/>
          <a:cs typeface="+mn-cs"/>
        </a:defRPr>
      </a:lvl3pPr>
      <a:lvl4pPr marL="1600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4pPr>
      <a:lvl5pPr marL="20574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5pPr>
      <a:lvl6pPr marL="25146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6pPr>
      <a:lvl7pPr marL="29718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7pPr>
      <a:lvl8pPr marL="34290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8pPr>
      <a:lvl9pPr marL="3886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矩形 14"/>
          <p:cNvSpPr/>
          <p:nvPr/>
        </p:nvSpPr>
        <p:spPr>
          <a:xfrm>
            <a:off x="11410" y="1772666"/>
            <a:ext cx="12192000" cy="25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9"/>
          <p:cNvSpPr/>
          <p:nvPr/>
        </p:nvSpPr>
        <p:spPr bwMode="auto">
          <a:xfrm>
            <a:off x="4439816" y="4388339"/>
            <a:ext cx="2730912"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solidFill>
                  <a:schemeClr val="tx1"/>
                </a:solidFill>
                <a:latin typeface="微软雅黑" panose="020B0503020204020204" pitchFamily="34" charset="-122"/>
                <a:ea typeface="微软雅黑" panose="020B0503020204020204" pitchFamily="34" charset="-122"/>
              </a:rPr>
              <a:t>报告人：张晓锦</a:t>
            </a:r>
            <a:endParaRPr lang="en-US" altLang="zh-CN" sz="2800" b="1" spc="-80" dirty="0">
              <a:solidFill>
                <a:schemeClr val="tx1"/>
              </a:solidFill>
              <a:latin typeface="微软雅黑" panose="020B0503020204020204" pitchFamily="34" charset="-122"/>
              <a:ea typeface="微软雅黑" panose="020B0503020204020204" pitchFamily="34" charset="-122"/>
            </a:endParaRPr>
          </a:p>
        </p:txBody>
      </p:sp>
      <p:sp>
        <p:nvSpPr>
          <p:cNvPr id="10" name="矩形 2"/>
          <p:cNvSpPr/>
          <p:nvPr/>
        </p:nvSpPr>
        <p:spPr bwMode="auto">
          <a:xfrm>
            <a:off x="140750" y="2003959"/>
            <a:ext cx="11910499" cy="1854675"/>
          </a:xfrm>
          <a:prstGeom prst="rect">
            <a:avLst/>
          </a:prstGeom>
          <a:noFill/>
          <a:ln>
            <a:noFill/>
          </a:ln>
        </p:spPr>
        <p:txBody>
          <a:bodyPr wrap="square" lIns="91440" tIns="45720" rIns="91440" bIns="45720">
            <a:spAutoFit/>
          </a:bodyPr>
          <a:lstStyle/>
          <a:p>
            <a:pPr algn="ctr">
              <a:lnSpc>
                <a:spcPct val="125000"/>
              </a:lnSpc>
              <a:buClrTx/>
              <a:buSzTx/>
              <a:buFontTx/>
              <a:defRPr/>
            </a:pPr>
            <a:r>
              <a:rPr lang="zh-CN" altLang="en-US" sz="4800" b="1" kern="1200" spc="300" dirty="0">
                <a:gradFill>
                  <a:gsLst>
                    <a:gs pos="50000">
                      <a:srgbClr val="034A90"/>
                    </a:gs>
                    <a:gs pos="100000">
                      <a:srgbClr val="034A90"/>
                    </a:gs>
                    <a:gs pos="0">
                      <a:srgbClr val="2E75B5"/>
                    </a:gs>
                  </a:gsLst>
                  <a:lin ang="1200000" scaled="0"/>
                </a:gradFill>
                <a:latin typeface="微软雅黑" panose="020B0503020204020204" pitchFamily="34" charset="-122"/>
                <a:ea typeface="微软雅黑" panose="020B0503020204020204" pitchFamily="34" charset="-122"/>
                <a:cs typeface="+mn-ea"/>
              </a:rPr>
              <a:t>人工智能驱动的火灾烟气控制系统</a:t>
            </a:r>
            <a:endParaRPr lang="en-US" altLang="zh-CN" sz="4800" b="1" kern="1200" spc="300" dirty="0">
              <a:gradFill>
                <a:gsLst>
                  <a:gs pos="50000">
                    <a:srgbClr val="034A90"/>
                  </a:gs>
                  <a:gs pos="100000">
                    <a:srgbClr val="034A90"/>
                  </a:gs>
                  <a:gs pos="0">
                    <a:srgbClr val="2E75B5"/>
                  </a:gs>
                </a:gsLst>
                <a:lin ang="1200000" scaled="0"/>
              </a:gradFill>
              <a:latin typeface="微软雅黑" panose="020B0503020204020204" pitchFamily="34" charset="-122"/>
              <a:ea typeface="微软雅黑" panose="020B0503020204020204" pitchFamily="34" charset="-122"/>
              <a:cs typeface="+mn-ea"/>
            </a:endParaRPr>
          </a:p>
          <a:p>
            <a:pPr algn="ctr">
              <a:lnSpc>
                <a:spcPct val="125000"/>
              </a:lnSpc>
              <a:buClrTx/>
              <a:buSzTx/>
              <a:buFontTx/>
              <a:defRPr/>
            </a:pPr>
            <a:r>
              <a:rPr lang="zh-CN" altLang="en-US" sz="4800" b="1" kern="1200" spc="300" dirty="0">
                <a:gradFill>
                  <a:gsLst>
                    <a:gs pos="50000">
                      <a:srgbClr val="034A90"/>
                    </a:gs>
                    <a:gs pos="100000">
                      <a:srgbClr val="034A90"/>
                    </a:gs>
                    <a:gs pos="0">
                      <a:srgbClr val="2E75B5"/>
                    </a:gs>
                  </a:gsLst>
                  <a:lin ang="1200000" scaled="0"/>
                </a:gradFill>
                <a:latin typeface="微软雅黑" panose="020B0503020204020204" pitchFamily="34" charset="-122"/>
                <a:ea typeface="微软雅黑" panose="020B0503020204020204" pitchFamily="34" charset="-122"/>
                <a:cs typeface="+mn-ea"/>
              </a:rPr>
              <a:t>生成式设计方法研究</a:t>
            </a:r>
            <a:endParaRPr lang="zh-CN" altLang="en-US" sz="4000" b="1" kern="1200" spc="300" dirty="0">
              <a:gradFill>
                <a:gsLst>
                  <a:gs pos="50000">
                    <a:srgbClr val="034A90"/>
                  </a:gs>
                  <a:gs pos="100000">
                    <a:srgbClr val="034A90"/>
                  </a:gs>
                  <a:gs pos="0">
                    <a:srgbClr val="2E75B5"/>
                  </a:gs>
                </a:gsLst>
                <a:lin ang="1200000" scaled="0"/>
              </a:gradFill>
              <a:latin typeface="微软雅黑" panose="020B0503020204020204" pitchFamily="34" charset="-122"/>
              <a:ea typeface="微软雅黑" panose="020B0503020204020204" pitchFamily="34" charset="-122"/>
              <a:cs typeface="+mn-ea"/>
            </a:endParaRPr>
          </a:p>
        </p:txBody>
      </p:sp>
      <p:pic>
        <p:nvPicPr>
          <p:cNvPr id="1026" name="Picture 2">
            <a:extLst>
              <a:ext uri="{FF2B5EF4-FFF2-40B4-BE49-F238E27FC236}">
                <a16:creationId xmlns:a16="http://schemas.microsoft.com/office/drawing/2014/main" id="{798920C8-E4A1-4D85-AAAF-7BCFBC868F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513"/>
          <a:stretch/>
        </p:blipFill>
        <p:spPr bwMode="auto">
          <a:xfrm>
            <a:off x="11410" y="-14312"/>
            <a:ext cx="5904656" cy="142875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文本框 9">
            <a:extLst>
              <a:ext uri="{FF2B5EF4-FFF2-40B4-BE49-F238E27FC236}">
                <a16:creationId xmlns:a16="http://schemas.microsoft.com/office/drawing/2014/main" id="{533E9B03-62A7-4D20-8250-DFC8A522FC64}"/>
              </a:ext>
            </a:extLst>
          </p:cNvPr>
          <p:cNvSpPr/>
          <p:nvPr/>
        </p:nvSpPr>
        <p:spPr bwMode="auto">
          <a:xfrm>
            <a:off x="3602713" y="4977860"/>
            <a:ext cx="4405119"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solidFill>
                  <a:schemeClr val="tx1"/>
                </a:solidFill>
                <a:latin typeface="微软雅黑" panose="020B0503020204020204" pitchFamily="34" charset="-122"/>
                <a:ea typeface="微软雅黑" panose="020B0503020204020204" pitchFamily="34" charset="-122"/>
              </a:rPr>
              <a:t>单   位：重庆大学土木学院</a:t>
            </a:r>
            <a:endParaRPr lang="en-US" altLang="zh-CN" sz="2800" b="1" spc="-80" dirty="0">
              <a:solidFill>
                <a:schemeClr val="tx1"/>
              </a:solidFill>
              <a:latin typeface="微软雅黑" panose="020B0503020204020204" pitchFamily="34" charset="-122"/>
              <a:ea typeface="微软雅黑" panose="020B0503020204020204" pitchFamily="34" charset="-122"/>
            </a:endParaRPr>
          </a:p>
        </p:txBody>
      </p:sp>
      <p:sp>
        <p:nvSpPr>
          <p:cNvPr id="8" name="文本框 9">
            <a:extLst>
              <a:ext uri="{FF2B5EF4-FFF2-40B4-BE49-F238E27FC236}">
                <a16:creationId xmlns:a16="http://schemas.microsoft.com/office/drawing/2014/main" id="{E1198E7E-33AF-40AA-84A8-D69059BE6F9B}"/>
              </a:ext>
            </a:extLst>
          </p:cNvPr>
          <p:cNvSpPr/>
          <p:nvPr/>
        </p:nvSpPr>
        <p:spPr bwMode="auto">
          <a:xfrm>
            <a:off x="2981040" y="5567381"/>
            <a:ext cx="5648465"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solidFill>
                  <a:schemeClr val="tx1"/>
                </a:solidFill>
                <a:latin typeface="微软雅黑" panose="020B0503020204020204" pitchFamily="34" charset="-122"/>
                <a:ea typeface="微软雅黑" panose="020B0503020204020204" pitchFamily="34" charset="-122"/>
              </a:rPr>
              <a:t>导   师：阳东 教授</a:t>
            </a:r>
            <a:r>
              <a:rPr lang="en-US" altLang="zh-CN" sz="2800" b="1" spc="-80" dirty="0">
                <a:solidFill>
                  <a:schemeClr val="tx1"/>
                </a:solidFill>
                <a:latin typeface="微软雅黑" panose="020B0503020204020204" pitchFamily="34" charset="-122"/>
                <a:ea typeface="微软雅黑" panose="020B0503020204020204" pitchFamily="34" charset="-122"/>
              </a:rPr>
              <a:t>;</a:t>
            </a:r>
            <a:r>
              <a:rPr lang="zh-CN" altLang="en-US" sz="2800" b="1" spc="-80" dirty="0">
                <a:solidFill>
                  <a:schemeClr val="tx1"/>
                </a:solidFill>
                <a:latin typeface="微软雅黑" panose="020B0503020204020204" pitchFamily="34" charset="-122"/>
                <a:ea typeface="微软雅黑" panose="020B0503020204020204" pitchFamily="34" charset="-122"/>
              </a:rPr>
              <a:t> 陈俊沣 副教授</a:t>
            </a:r>
            <a:endParaRPr lang="en-US" altLang="zh-CN" sz="2800" b="1" spc="-80" dirty="0">
              <a:solidFill>
                <a:schemeClr val="tx1"/>
              </a:solidFill>
              <a:latin typeface="微软雅黑" panose="020B0503020204020204" pitchFamily="34" charset="-122"/>
              <a:ea typeface="微软雅黑" panose="020B0503020204020204" pitchFamily="34" charset="-122"/>
            </a:endParaRPr>
          </a:p>
        </p:txBody>
      </p:sp>
      <p:sp>
        <p:nvSpPr>
          <p:cNvPr id="11" name="文本框 9">
            <a:extLst>
              <a:ext uri="{FF2B5EF4-FFF2-40B4-BE49-F238E27FC236}">
                <a16:creationId xmlns:a16="http://schemas.microsoft.com/office/drawing/2014/main" id="{B0E3C2AF-FE0A-42DB-9C76-8175D2560A2F}"/>
              </a:ext>
            </a:extLst>
          </p:cNvPr>
          <p:cNvSpPr/>
          <p:nvPr/>
        </p:nvSpPr>
        <p:spPr bwMode="auto">
          <a:xfrm>
            <a:off x="1229916" y="6186764"/>
            <a:ext cx="9150713"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latin typeface="微软雅黑" panose="020B0503020204020204" pitchFamily="34" charset="-122"/>
                <a:ea typeface="微软雅黑" panose="020B0503020204020204" pitchFamily="34" charset="-122"/>
              </a:rPr>
              <a:t>联系方式</a:t>
            </a:r>
            <a:r>
              <a:rPr lang="zh-CN" altLang="en-US" sz="2800" b="1" spc="-80" dirty="0">
                <a:solidFill>
                  <a:schemeClr val="tx1"/>
                </a:solidFill>
                <a:latin typeface="微软雅黑" panose="020B0503020204020204" pitchFamily="34" charset="-122"/>
                <a:ea typeface="微软雅黑" panose="020B0503020204020204" pitchFamily="34" charset="-122"/>
              </a:rPr>
              <a:t>：</a:t>
            </a:r>
            <a:r>
              <a:rPr lang="en-US" altLang="zh-CN" sz="2800" b="1" spc="-80" dirty="0">
                <a:solidFill>
                  <a:schemeClr val="tx1"/>
                </a:solidFill>
                <a:latin typeface="微软雅黑" panose="020B0503020204020204" pitchFamily="34" charset="-122"/>
                <a:ea typeface="微软雅黑" panose="020B0503020204020204" pitchFamily="34" charset="-122"/>
              </a:rPr>
              <a:t>17851145005</a:t>
            </a:r>
            <a:r>
              <a:rPr lang="en-US" altLang="zh-CN" sz="2800" b="1" spc="-80" dirty="0">
                <a:latin typeface="微软雅黑" panose="020B0503020204020204" pitchFamily="34" charset="-122"/>
                <a:ea typeface="微软雅黑" panose="020B0503020204020204" pitchFamily="34" charset="-122"/>
              </a:rPr>
              <a:t>;</a:t>
            </a:r>
            <a:r>
              <a:rPr lang="zh-CN" altLang="en-US" sz="2800" b="1" spc="-80" dirty="0">
                <a:latin typeface="微软雅黑" panose="020B0503020204020204" pitchFamily="34" charset="-122"/>
                <a:ea typeface="微软雅黑" panose="020B0503020204020204" pitchFamily="34" charset="-122"/>
              </a:rPr>
              <a:t> </a:t>
            </a:r>
            <a:r>
              <a:rPr lang="en-US" altLang="zh-CN" sz="2800" b="1" spc="-80" dirty="0">
                <a:solidFill>
                  <a:schemeClr val="tx1"/>
                </a:solidFill>
                <a:latin typeface="微软雅黑" panose="020B0503020204020204" pitchFamily="34" charset="-122"/>
                <a:ea typeface="微软雅黑" panose="020B0503020204020204" pitchFamily="34" charset="-122"/>
              </a:rPr>
              <a:t>zxjin119@outlook.com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四、研究结果与讨论</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04657" y="964081"/>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）基于</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U-Net</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架构的</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diffusion model</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的性能评价</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灯片编号占位符 1">
            <a:extLst>
              <a:ext uri="{FF2B5EF4-FFF2-40B4-BE49-F238E27FC236}">
                <a16:creationId xmlns:a16="http://schemas.microsoft.com/office/drawing/2014/main" id="{190E21C1-C05F-4F14-9E80-64694BEF142D}"/>
              </a:ext>
            </a:extLst>
          </p:cNvPr>
          <p:cNvSpPr>
            <a:spLocks noGrp="1"/>
          </p:cNvSpPr>
          <p:nvPr>
            <p:ph type="sldNum" sz="quarter" idx="4"/>
          </p:nvPr>
        </p:nvSpPr>
        <p:spPr/>
        <p:txBody>
          <a:bodyPr/>
          <a:lstStyle/>
          <a:p>
            <a:pPr>
              <a:defRPr/>
            </a:pPr>
            <a:fld id="{2FAAE147-A740-456E-BCB3-8602C59249EB}" type="slidenum">
              <a:rPr lang="en-US" altLang="zh-CN" smtClean="0"/>
              <a:t>10</a:t>
            </a:fld>
            <a:endParaRPr lang="zh-CN"/>
          </a:p>
        </p:txBody>
      </p:sp>
      <p:sp>
        <p:nvSpPr>
          <p:cNvPr id="50" name="文本框 38">
            <a:extLst>
              <a:ext uri="{FF2B5EF4-FFF2-40B4-BE49-F238E27FC236}">
                <a16:creationId xmlns:a16="http://schemas.microsoft.com/office/drawing/2014/main" id="{C7285C54-66BA-45B7-995A-9C1726571C0E}"/>
              </a:ext>
            </a:extLst>
          </p:cNvPr>
          <p:cNvSpPr/>
          <p:nvPr/>
        </p:nvSpPr>
        <p:spPr bwMode="auto">
          <a:xfrm>
            <a:off x="8107040" y="3933056"/>
            <a:ext cx="4032448" cy="227568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rPr>
              <a:t>对于训练集，</a:t>
            </a:r>
            <a:r>
              <a:rPr lang="zh-CN" altLang="en-US" sz="1200" b="1" dirty="0">
                <a:latin typeface="+mj-ea"/>
                <a:ea typeface="+mj-ea"/>
                <a:cs typeface="Times New Roman" panose="02020603050405020304" pitchFamily="18" charset="0"/>
                <a:sym typeface="+mn-ea"/>
              </a:rPr>
              <a:t>风险分布指数和平均风险值的预测误差均小于</a:t>
            </a:r>
            <a:r>
              <a:rPr lang="en-US" altLang="zh-CN" sz="1200" b="1" dirty="0">
                <a:latin typeface="+mj-ea"/>
                <a:ea typeface="+mj-ea"/>
                <a:cs typeface="Times New Roman" panose="02020603050405020304" pitchFamily="18" charset="0"/>
                <a:sym typeface="+mn-ea"/>
              </a:rPr>
              <a:t>3%</a:t>
            </a:r>
            <a:r>
              <a:rPr lang="zh-CN" altLang="en-US" sz="1200" b="1" dirty="0">
                <a:latin typeface="+mj-ea"/>
                <a:ea typeface="+mj-ea"/>
                <a:cs typeface="Times New Roman" panose="02020603050405020304" pitchFamily="18" charset="0"/>
                <a:sym typeface="+mn-ea"/>
              </a:rPr>
              <a:t>。</a:t>
            </a:r>
            <a:endParaRPr lang="en-US" altLang="zh-CN" sz="1200" b="1"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endParaRPr lang="en-US" altLang="zh-CN" sz="1200" b="1"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rPr>
              <a:t>对于测试集，</a:t>
            </a:r>
            <a:r>
              <a:rPr lang="zh-CN" altLang="en-US" sz="1200" b="1" dirty="0">
                <a:latin typeface="+mj-ea"/>
                <a:ea typeface="+mj-ea"/>
                <a:cs typeface="Times New Roman" panose="02020603050405020304" pitchFamily="18" charset="0"/>
                <a:sym typeface="+mn-ea"/>
              </a:rPr>
              <a:t>风险分布指数和平均风险值的预测误差均小于</a:t>
            </a:r>
            <a:r>
              <a:rPr lang="en-US" altLang="zh-CN" sz="1200" b="1" dirty="0">
                <a:latin typeface="+mj-ea"/>
                <a:ea typeface="+mj-ea"/>
                <a:cs typeface="Times New Roman" panose="02020603050405020304" pitchFamily="18" charset="0"/>
                <a:sym typeface="+mn-ea"/>
              </a:rPr>
              <a:t>5%</a:t>
            </a:r>
            <a:r>
              <a:rPr lang="zh-CN" altLang="en-US" sz="1200" b="1" dirty="0">
                <a:latin typeface="+mj-ea"/>
                <a:ea typeface="+mj-ea"/>
                <a:cs typeface="Times New Roman" panose="02020603050405020304" pitchFamily="18" charset="0"/>
                <a:sym typeface="+mn-ea"/>
              </a:rPr>
              <a:t>。</a:t>
            </a:r>
            <a:endParaRPr lang="en-US" altLang="zh-CN" sz="1200" b="1" dirty="0">
              <a:latin typeface="+mj-ea"/>
              <a:ea typeface="+mj-ea"/>
              <a:cs typeface="Times New Roman" panose="02020603050405020304" pitchFamily="18" charset="0"/>
              <a:sym typeface="+mn-ea"/>
            </a:endParaRPr>
          </a:p>
          <a:p>
            <a:pPr algn="just">
              <a:lnSpc>
                <a:spcPct val="150000"/>
              </a:lnSpc>
              <a:defRPr/>
            </a:pPr>
            <a:endParaRPr lang="en-US" altLang="zh-CN" sz="1200" b="1" dirty="0">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sym typeface="+mn-ea"/>
              </a:rPr>
              <a:t>对于验证集，风险分布指数和平均风险值的预测误差均小于</a:t>
            </a:r>
            <a:r>
              <a:rPr lang="en-US" altLang="zh-CN" sz="1200" b="1" dirty="0">
                <a:latin typeface="+mj-ea"/>
                <a:ea typeface="+mj-ea"/>
                <a:cs typeface="Times New Roman" panose="02020603050405020304" pitchFamily="18" charset="0"/>
                <a:sym typeface="+mn-ea"/>
              </a:rPr>
              <a:t>10%</a:t>
            </a:r>
            <a:r>
              <a:rPr lang="zh-CN" altLang="en-US" sz="1200" b="1" dirty="0">
                <a:latin typeface="+mj-ea"/>
                <a:ea typeface="+mj-ea"/>
                <a:cs typeface="Times New Roman" panose="02020603050405020304" pitchFamily="18" charset="0"/>
                <a:sym typeface="+mn-ea"/>
              </a:rPr>
              <a:t>。</a:t>
            </a:r>
            <a:endParaRPr lang="en-US" altLang="zh-CN" sz="1200" b="1" dirty="0">
              <a:latin typeface="+mj-ea"/>
              <a:ea typeface="+mj-ea"/>
              <a:cs typeface="Times New Roman" panose="02020603050405020304" pitchFamily="18" charset="0"/>
              <a:sym typeface="+mn-ea"/>
            </a:endParaRPr>
          </a:p>
        </p:txBody>
      </p:sp>
      <p:pic>
        <p:nvPicPr>
          <p:cNvPr id="51" name="图片 50">
            <a:extLst>
              <a:ext uri="{FF2B5EF4-FFF2-40B4-BE49-F238E27FC236}">
                <a16:creationId xmlns:a16="http://schemas.microsoft.com/office/drawing/2014/main" id="{3208C591-74A3-49E7-87B2-AADDA16C7D4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623392" y="1503828"/>
            <a:ext cx="7272808" cy="5130780"/>
          </a:xfrm>
          <a:prstGeom prst="rect">
            <a:avLst/>
          </a:prstGeom>
          <a:noFill/>
        </p:spPr>
      </p:pic>
    </p:spTree>
    <p:extLst>
      <p:ext uri="{BB962C8B-B14F-4D97-AF65-F5344CB8AC3E}">
        <p14:creationId xmlns:p14="http://schemas.microsoft.com/office/powerpoint/2010/main" val="57021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四、研究结果与讨论</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04657" y="964081"/>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）基于</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U-Net</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架构的</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diffusion model</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的泛化能力</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灯片编号占位符 1">
            <a:extLst>
              <a:ext uri="{FF2B5EF4-FFF2-40B4-BE49-F238E27FC236}">
                <a16:creationId xmlns:a16="http://schemas.microsoft.com/office/drawing/2014/main" id="{190E21C1-C05F-4F14-9E80-64694BEF142D}"/>
              </a:ext>
            </a:extLst>
          </p:cNvPr>
          <p:cNvSpPr>
            <a:spLocks noGrp="1"/>
          </p:cNvSpPr>
          <p:nvPr>
            <p:ph type="sldNum" sz="quarter" idx="4"/>
          </p:nvPr>
        </p:nvSpPr>
        <p:spPr/>
        <p:txBody>
          <a:bodyPr/>
          <a:lstStyle/>
          <a:p>
            <a:pPr>
              <a:defRPr/>
            </a:pPr>
            <a:fld id="{2FAAE147-A740-456E-BCB3-8602C59249EB}" type="slidenum">
              <a:rPr lang="en-US" altLang="zh-CN" smtClean="0"/>
              <a:t>11</a:t>
            </a:fld>
            <a:endParaRPr lang="zh-CN"/>
          </a:p>
        </p:txBody>
      </p:sp>
      <p:pic>
        <p:nvPicPr>
          <p:cNvPr id="33" name="图片 32">
            <a:extLst>
              <a:ext uri="{FF2B5EF4-FFF2-40B4-BE49-F238E27FC236}">
                <a16:creationId xmlns:a16="http://schemas.microsoft.com/office/drawing/2014/main" id="{459B5506-E8F2-4739-9400-938881E4870A}"/>
              </a:ext>
            </a:extLst>
          </p:cNvPr>
          <p:cNvPicPr/>
          <p:nvPr/>
        </p:nvPicPr>
        <p:blipFill>
          <a:blip r:embed="rId3" cstate="print">
            <a:extLst>
              <a:ext uri="{28A0092B-C50C-407E-A947-70E740481C1C}">
                <a14:useLocalDpi xmlns:a14="http://schemas.microsoft.com/office/drawing/2010/main" val="0"/>
              </a:ext>
            </a:extLst>
          </a:blip>
          <a:srcRect l="3008"/>
          <a:stretch>
            <a:fillRect/>
          </a:stretch>
        </p:blipFill>
        <p:spPr>
          <a:xfrm>
            <a:off x="408305" y="1659915"/>
            <a:ext cx="3134495" cy="2448887"/>
          </a:xfrm>
          <a:prstGeom prst="rect">
            <a:avLst/>
          </a:prstGeom>
          <a:noFill/>
          <a:ln>
            <a:noFill/>
          </a:ln>
        </p:spPr>
      </p:pic>
      <p:pic>
        <p:nvPicPr>
          <p:cNvPr id="34" name="图片 33">
            <a:extLst>
              <a:ext uri="{FF2B5EF4-FFF2-40B4-BE49-F238E27FC236}">
                <a16:creationId xmlns:a16="http://schemas.microsoft.com/office/drawing/2014/main" id="{DCB89DB4-E4BD-49AD-B8AA-908744AF827D}"/>
              </a:ext>
            </a:extLst>
          </p:cNvPr>
          <p:cNvPicPr/>
          <p:nvPr/>
        </p:nvPicPr>
        <p:blipFill>
          <a:blip r:embed="rId4" cstate="print">
            <a:extLst>
              <a:ext uri="{28A0092B-C50C-407E-A947-70E740481C1C}">
                <a14:useLocalDpi xmlns:a14="http://schemas.microsoft.com/office/drawing/2010/main" val="0"/>
              </a:ext>
            </a:extLst>
          </a:blip>
          <a:srcRect l="2595"/>
          <a:stretch>
            <a:fillRect/>
          </a:stretch>
        </p:blipFill>
        <p:spPr>
          <a:xfrm>
            <a:off x="395903" y="4248993"/>
            <a:ext cx="3134495" cy="2464972"/>
          </a:xfrm>
          <a:prstGeom prst="rect">
            <a:avLst/>
          </a:prstGeom>
          <a:noFill/>
          <a:ln>
            <a:noFill/>
          </a:ln>
        </p:spPr>
      </p:pic>
      <p:sp>
        <p:nvSpPr>
          <p:cNvPr id="36" name="文本框 38">
            <a:extLst>
              <a:ext uri="{FF2B5EF4-FFF2-40B4-BE49-F238E27FC236}">
                <a16:creationId xmlns:a16="http://schemas.microsoft.com/office/drawing/2014/main" id="{6050087B-4510-4246-A814-6C9B275BBE89}"/>
              </a:ext>
            </a:extLst>
          </p:cNvPr>
          <p:cNvSpPr/>
          <p:nvPr/>
        </p:nvSpPr>
        <p:spPr bwMode="auto">
          <a:xfrm>
            <a:off x="1521965" y="3394917"/>
            <a:ext cx="2531900"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隧道断面形状</a:t>
            </a:r>
            <a:endParaRPr lang="en-US" altLang="zh-CN" sz="1600" b="1" dirty="0">
              <a:latin typeface="+mj-ea"/>
              <a:ea typeface="+mj-ea"/>
              <a:cs typeface="Times New Roman" panose="02020603050405020304" pitchFamily="18" charset="0"/>
              <a:sym typeface="+mn-ea"/>
            </a:endParaRPr>
          </a:p>
        </p:txBody>
      </p:sp>
      <p:pic>
        <p:nvPicPr>
          <p:cNvPr id="38" name="图片 37">
            <a:extLst>
              <a:ext uri="{FF2B5EF4-FFF2-40B4-BE49-F238E27FC236}">
                <a16:creationId xmlns:a16="http://schemas.microsoft.com/office/drawing/2014/main" id="{469DDA3C-7D28-417E-8A67-00A46C5B134C}"/>
              </a:ext>
            </a:extLst>
          </p:cNvPr>
          <p:cNvPicPr/>
          <p:nvPr/>
        </p:nvPicPr>
        <p:blipFill>
          <a:blip r:embed="rId5" cstate="print">
            <a:extLst>
              <a:ext uri="{28A0092B-C50C-407E-A947-70E740481C1C}">
                <a14:useLocalDpi xmlns:a14="http://schemas.microsoft.com/office/drawing/2010/main" val="0"/>
              </a:ext>
            </a:extLst>
          </a:blip>
          <a:srcRect l="2589"/>
          <a:stretch>
            <a:fillRect/>
          </a:stretch>
        </p:blipFill>
        <p:spPr>
          <a:xfrm>
            <a:off x="4327010" y="1644173"/>
            <a:ext cx="3312368" cy="2602195"/>
          </a:xfrm>
          <a:prstGeom prst="rect">
            <a:avLst/>
          </a:prstGeom>
          <a:noFill/>
          <a:ln>
            <a:noFill/>
          </a:ln>
        </p:spPr>
      </p:pic>
      <p:sp>
        <p:nvSpPr>
          <p:cNvPr id="44" name="文本框 38">
            <a:extLst>
              <a:ext uri="{FF2B5EF4-FFF2-40B4-BE49-F238E27FC236}">
                <a16:creationId xmlns:a16="http://schemas.microsoft.com/office/drawing/2014/main" id="{630ACC2F-960A-498C-BCE4-3E9160957271}"/>
              </a:ext>
            </a:extLst>
          </p:cNvPr>
          <p:cNvSpPr/>
          <p:nvPr/>
        </p:nvSpPr>
        <p:spPr bwMode="auto">
          <a:xfrm>
            <a:off x="1703512" y="5893919"/>
            <a:ext cx="2531900"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隧道宽度</a:t>
            </a:r>
            <a:endParaRPr lang="en-US" altLang="zh-CN" sz="1600" b="1" dirty="0">
              <a:latin typeface="+mj-ea"/>
              <a:ea typeface="+mj-ea"/>
              <a:cs typeface="Times New Roman" panose="02020603050405020304" pitchFamily="18" charset="0"/>
              <a:sym typeface="+mn-ea"/>
            </a:endParaRPr>
          </a:p>
        </p:txBody>
      </p:sp>
      <p:pic>
        <p:nvPicPr>
          <p:cNvPr id="45" name="图片 44">
            <a:extLst>
              <a:ext uri="{FF2B5EF4-FFF2-40B4-BE49-F238E27FC236}">
                <a16:creationId xmlns:a16="http://schemas.microsoft.com/office/drawing/2014/main" id="{153C8744-684B-48FA-BB66-30DBAE0D09B8}"/>
              </a:ext>
            </a:extLst>
          </p:cNvPr>
          <p:cNvPicPr/>
          <p:nvPr/>
        </p:nvPicPr>
        <p:blipFill>
          <a:blip r:embed="rId6" cstate="print">
            <a:extLst>
              <a:ext uri="{28A0092B-C50C-407E-A947-70E740481C1C}">
                <a14:useLocalDpi xmlns:a14="http://schemas.microsoft.com/office/drawing/2010/main" val="0"/>
              </a:ext>
            </a:extLst>
          </a:blip>
          <a:srcRect l="2659"/>
          <a:stretch>
            <a:fillRect/>
          </a:stretch>
        </p:blipFill>
        <p:spPr>
          <a:xfrm>
            <a:off x="4182994" y="4237201"/>
            <a:ext cx="3456384" cy="2606145"/>
          </a:xfrm>
          <a:prstGeom prst="rect">
            <a:avLst/>
          </a:prstGeom>
          <a:noFill/>
          <a:ln>
            <a:noFill/>
          </a:ln>
        </p:spPr>
      </p:pic>
      <p:sp>
        <p:nvSpPr>
          <p:cNvPr id="46" name="文本框 38">
            <a:extLst>
              <a:ext uri="{FF2B5EF4-FFF2-40B4-BE49-F238E27FC236}">
                <a16:creationId xmlns:a16="http://schemas.microsoft.com/office/drawing/2014/main" id="{C04A674B-1F3C-4173-983F-29418337CF9E}"/>
              </a:ext>
            </a:extLst>
          </p:cNvPr>
          <p:cNvSpPr/>
          <p:nvPr/>
        </p:nvSpPr>
        <p:spPr bwMode="auto">
          <a:xfrm>
            <a:off x="5479138" y="3359607"/>
            <a:ext cx="1512168"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火源横向位置</a:t>
            </a:r>
            <a:endParaRPr lang="en-US" altLang="zh-CN" sz="1600" b="1" dirty="0">
              <a:latin typeface="+mj-ea"/>
              <a:ea typeface="+mj-ea"/>
              <a:cs typeface="Times New Roman" panose="02020603050405020304" pitchFamily="18" charset="0"/>
              <a:sym typeface="+mn-ea"/>
            </a:endParaRPr>
          </a:p>
        </p:txBody>
      </p:sp>
      <p:sp>
        <p:nvSpPr>
          <p:cNvPr id="47" name="文本框 38">
            <a:extLst>
              <a:ext uri="{FF2B5EF4-FFF2-40B4-BE49-F238E27FC236}">
                <a16:creationId xmlns:a16="http://schemas.microsoft.com/office/drawing/2014/main" id="{EA48E1B0-BB3B-4C53-9241-D36237F5A548}"/>
              </a:ext>
            </a:extLst>
          </p:cNvPr>
          <p:cNvSpPr/>
          <p:nvPr/>
        </p:nvSpPr>
        <p:spPr bwMode="auto">
          <a:xfrm>
            <a:off x="5479138" y="6023353"/>
            <a:ext cx="1512168"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火源纵向位置</a:t>
            </a:r>
            <a:endParaRPr lang="en-US" altLang="zh-CN" sz="1600" b="1" dirty="0">
              <a:latin typeface="+mj-ea"/>
              <a:ea typeface="+mj-ea"/>
              <a:cs typeface="Times New Roman" panose="02020603050405020304" pitchFamily="18" charset="0"/>
              <a:sym typeface="+mn-ea"/>
            </a:endParaRPr>
          </a:p>
        </p:txBody>
      </p:sp>
      <p:pic>
        <p:nvPicPr>
          <p:cNvPr id="48" name="图片 47">
            <a:extLst>
              <a:ext uri="{FF2B5EF4-FFF2-40B4-BE49-F238E27FC236}">
                <a16:creationId xmlns:a16="http://schemas.microsoft.com/office/drawing/2014/main" id="{9D7866A8-3662-4D85-A8FB-77D9137DE474}"/>
              </a:ext>
            </a:extLst>
          </p:cNvPr>
          <p:cNvPicPr/>
          <p:nvPr/>
        </p:nvPicPr>
        <p:blipFill>
          <a:blip r:embed="rId7" cstate="print">
            <a:extLst>
              <a:ext uri="{28A0092B-C50C-407E-A947-70E740481C1C}">
                <a14:useLocalDpi xmlns:a14="http://schemas.microsoft.com/office/drawing/2010/main" val="0"/>
              </a:ext>
            </a:extLst>
          </a:blip>
          <a:srcRect l="2616" r="2891"/>
          <a:stretch>
            <a:fillRect/>
          </a:stretch>
        </p:blipFill>
        <p:spPr>
          <a:xfrm>
            <a:off x="8328248" y="1632981"/>
            <a:ext cx="3240360" cy="2567970"/>
          </a:xfrm>
          <a:prstGeom prst="rect">
            <a:avLst/>
          </a:prstGeom>
          <a:noFill/>
          <a:ln>
            <a:noFill/>
          </a:ln>
        </p:spPr>
      </p:pic>
      <p:sp>
        <p:nvSpPr>
          <p:cNvPr id="49" name="文本框 38">
            <a:extLst>
              <a:ext uri="{FF2B5EF4-FFF2-40B4-BE49-F238E27FC236}">
                <a16:creationId xmlns:a16="http://schemas.microsoft.com/office/drawing/2014/main" id="{F697CAED-2339-48B9-B5EF-4066028ADF3E}"/>
              </a:ext>
            </a:extLst>
          </p:cNvPr>
          <p:cNvSpPr/>
          <p:nvPr/>
        </p:nvSpPr>
        <p:spPr bwMode="auto">
          <a:xfrm>
            <a:off x="9696400" y="3371494"/>
            <a:ext cx="1512168"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火源功率</a:t>
            </a:r>
            <a:endParaRPr lang="en-US" altLang="zh-CN" sz="1600" b="1" dirty="0">
              <a:latin typeface="+mj-ea"/>
              <a:ea typeface="+mj-ea"/>
              <a:cs typeface="Times New Roman" panose="02020603050405020304" pitchFamily="18" charset="0"/>
              <a:sym typeface="+mn-ea"/>
            </a:endParaRPr>
          </a:p>
        </p:txBody>
      </p:sp>
      <p:sp>
        <p:nvSpPr>
          <p:cNvPr id="50" name="文本框 38">
            <a:extLst>
              <a:ext uri="{FF2B5EF4-FFF2-40B4-BE49-F238E27FC236}">
                <a16:creationId xmlns:a16="http://schemas.microsoft.com/office/drawing/2014/main" id="{C7285C54-66BA-45B7-995A-9C1726571C0E}"/>
              </a:ext>
            </a:extLst>
          </p:cNvPr>
          <p:cNvSpPr/>
          <p:nvPr/>
        </p:nvSpPr>
        <p:spPr bwMode="auto">
          <a:xfrm>
            <a:off x="7896200" y="4327733"/>
            <a:ext cx="4032448" cy="199868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rPr>
              <a:t>对于不同的隧道几何形状，该模型在预测未见过的截面形状以及隧道宽度超出训练分布约</a:t>
            </a:r>
            <a:r>
              <a:rPr lang="en-US" altLang="zh-CN" sz="1200" b="1" dirty="0">
                <a:latin typeface="+mj-ea"/>
                <a:ea typeface="+mj-ea"/>
                <a:cs typeface="Times New Roman" panose="02020603050405020304" pitchFamily="18" charset="0"/>
              </a:rPr>
              <a:t>55%</a:t>
            </a:r>
            <a:r>
              <a:rPr lang="zh-CN" altLang="en-US" sz="1200" b="1" dirty="0">
                <a:latin typeface="+mj-ea"/>
                <a:ea typeface="+mj-ea"/>
                <a:cs typeface="Times New Roman" panose="02020603050405020304" pitchFamily="18" charset="0"/>
              </a:rPr>
              <a:t>的情况下，烟气场的相对误差仍能保持在</a:t>
            </a:r>
            <a:r>
              <a:rPr lang="en-US" altLang="zh-CN" sz="1200" b="1" dirty="0">
                <a:latin typeface="+mj-ea"/>
                <a:ea typeface="+mj-ea"/>
                <a:cs typeface="Times New Roman" panose="02020603050405020304" pitchFamily="18" charset="0"/>
              </a:rPr>
              <a:t>20%</a:t>
            </a:r>
            <a:r>
              <a:rPr lang="zh-CN" altLang="en-US" sz="1200" b="1" dirty="0">
                <a:latin typeface="+mj-ea"/>
                <a:ea typeface="+mj-ea"/>
                <a:cs typeface="Times New Roman" panose="02020603050405020304" pitchFamily="18" charset="0"/>
              </a:rPr>
              <a:t>以内。</a:t>
            </a:r>
            <a:endParaRPr lang="en-US" altLang="zh-CN" sz="1200" b="1" dirty="0">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l"/>
              <a:defRPr/>
            </a:pPr>
            <a:endParaRPr lang="en-US" altLang="zh-CN" sz="1200" b="1" dirty="0">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sym typeface="+mn-ea"/>
              </a:rPr>
              <a:t>对于不同的火灾场景，该方法在任意火灾位置以及热释放速率超出训练分布高达</a:t>
            </a:r>
            <a:r>
              <a:rPr lang="en-US" altLang="zh-CN" sz="1200" b="1" dirty="0">
                <a:latin typeface="+mj-ea"/>
                <a:ea typeface="+mj-ea"/>
                <a:cs typeface="Times New Roman" panose="02020603050405020304" pitchFamily="18" charset="0"/>
                <a:sym typeface="+mn-ea"/>
              </a:rPr>
              <a:t>50%</a:t>
            </a:r>
            <a:r>
              <a:rPr lang="zh-CN" altLang="en-US" sz="1200" b="1" dirty="0">
                <a:latin typeface="+mj-ea"/>
                <a:ea typeface="+mj-ea"/>
                <a:cs typeface="Times New Roman" panose="02020603050405020304" pitchFamily="18" charset="0"/>
                <a:sym typeface="+mn-ea"/>
              </a:rPr>
              <a:t>的情况下，相对误差也都能控制在</a:t>
            </a:r>
            <a:r>
              <a:rPr lang="en-US" altLang="zh-CN" sz="1200" b="1" dirty="0">
                <a:latin typeface="+mj-ea"/>
                <a:ea typeface="+mj-ea"/>
                <a:cs typeface="Times New Roman" panose="02020603050405020304" pitchFamily="18" charset="0"/>
                <a:sym typeface="+mn-ea"/>
              </a:rPr>
              <a:t>20%</a:t>
            </a:r>
            <a:r>
              <a:rPr lang="zh-CN" altLang="en-US" sz="1200" b="1" dirty="0">
                <a:latin typeface="+mj-ea"/>
                <a:ea typeface="+mj-ea"/>
                <a:cs typeface="Times New Roman" panose="02020603050405020304" pitchFamily="18" charset="0"/>
                <a:sym typeface="+mn-ea"/>
              </a:rPr>
              <a:t>以内</a:t>
            </a:r>
            <a:endParaRPr lang="en-US" altLang="zh-CN" sz="1200" b="1" dirty="0">
              <a:latin typeface="+mj-ea"/>
              <a:ea typeface="+mj-ea"/>
              <a:cs typeface="Times New Roman" panose="02020603050405020304" pitchFamily="18" charset="0"/>
              <a:sym typeface="+mn-ea"/>
            </a:endParaRPr>
          </a:p>
        </p:txBody>
      </p:sp>
    </p:spTree>
    <p:extLst>
      <p:ext uri="{BB962C8B-B14F-4D97-AF65-F5344CB8AC3E}">
        <p14:creationId xmlns:p14="http://schemas.microsoft.com/office/powerpoint/2010/main" val="135325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四、研究结果与讨论</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04657" y="964081"/>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）不同烟气控制系统设计方法的效果对比</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灯片编号占位符 1">
            <a:extLst>
              <a:ext uri="{FF2B5EF4-FFF2-40B4-BE49-F238E27FC236}">
                <a16:creationId xmlns:a16="http://schemas.microsoft.com/office/drawing/2014/main" id="{190E21C1-C05F-4F14-9E80-64694BEF142D}"/>
              </a:ext>
            </a:extLst>
          </p:cNvPr>
          <p:cNvSpPr>
            <a:spLocks noGrp="1"/>
          </p:cNvSpPr>
          <p:nvPr>
            <p:ph type="sldNum" sz="quarter" idx="4"/>
          </p:nvPr>
        </p:nvSpPr>
        <p:spPr/>
        <p:txBody>
          <a:bodyPr/>
          <a:lstStyle/>
          <a:p>
            <a:pPr>
              <a:defRPr/>
            </a:pPr>
            <a:fld id="{2FAAE147-A740-456E-BCB3-8602C59249EB}" type="slidenum">
              <a:rPr lang="en-US" altLang="zh-CN" smtClean="0"/>
              <a:t>12</a:t>
            </a:fld>
            <a:endParaRPr lang="zh-CN"/>
          </a:p>
        </p:txBody>
      </p:sp>
      <p:sp>
        <p:nvSpPr>
          <p:cNvPr id="39" name="文本框 38">
            <a:extLst>
              <a:ext uri="{FF2B5EF4-FFF2-40B4-BE49-F238E27FC236}">
                <a16:creationId xmlns:a16="http://schemas.microsoft.com/office/drawing/2014/main" id="{100AF01C-CC42-43E3-98F7-B59E9373B047}"/>
              </a:ext>
            </a:extLst>
          </p:cNvPr>
          <p:cNvSpPr/>
          <p:nvPr/>
        </p:nvSpPr>
        <p:spPr bwMode="auto">
          <a:xfrm>
            <a:off x="623392" y="1983734"/>
            <a:ext cx="6192688" cy="3742178"/>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以矩形截面隧道（高</a:t>
            </a:r>
            <a:r>
              <a:rPr lang="en-US" altLang="zh-CN" sz="1600" b="1" dirty="0">
                <a:latin typeface="+mj-ea"/>
                <a:ea typeface="+mj-ea"/>
                <a:cs typeface="Times New Roman" panose="02020603050405020304" pitchFamily="18" charset="0"/>
                <a:sym typeface="+mn-ea"/>
              </a:rPr>
              <a:t>6 m</a:t>
            </a:r>
            <a:r>
              <a:rPr lang="zh-CN" altLang="en-US" sz="1600" b="1" dirty="0">
                <a:latin typeface="+mj-ea"/>
                <a:ea typeface="+mj-ea"/>
                <a:cs typeface="Times New Roman" panose="02020603050405020304" pitchFamily="18" charset="0"/>
                <a:sym typeface="+mn-ea"/>
              </a:rPr>
              <a:t>、宽</a:t>
            </a:r>
            <a:r>
              <a:rPr lang="en-US" altLang="zh-CN" sz="1600" b="1" dirty="0">
                <a:latin typeface="+mj-ea"/>
                <a:ea typeface="+mj-ea"/>
                <a:cs typeface="Times New Roman" panose="02020603050405020304" pitchFamily="18" charset="0"/>
                <a:sym typeface="+mn-ea"/>
              </a:rPr>
              <a:t>14 m</a:t>
            </a:r>
            <a:r>
              <a:rPr lang="zh-CN" altLang="en-US" sz="1600" b="1" dirty="0">
                <a:latin typeface="+mj-ea"/>
                <a:ea typeface="+mj-ea"/>
                <a:cs typeface="Times New Roman" panose="02020603050405020304" pitchFamily="18" charset="0"/>
                <a:sym typeface="+mn-ea"/>
              </a:rPr>
              <a:t>），火源位于隧道中心，热释放率为</a:t>
            </a:r>
            <a:r>
              <a:rPr lang="en-US" altLang="zh-CN" sz="1600" b="1" dirty="0">
                <a:latin typeface="+mj-ea"/>
                <a:ea typeface="+mj-ea"/>
                <a:cs typeface="Times New Roman" panose="02020603050405020304" pitchFamily="18" charset="0"/>
                <a:sym typeface="+mn-ea"/>
              </a:rPr>
              <a:t>30 MW</a:t>
            </a:r>
            <a:r>
              <a:rPr lang="zh-CN" altLang="en-US" sz="1600" b="1" dirty="0">
                <a:latin typeface="+mj-ea"/>
                <a:ea typeface="+mj-ea"/>
                <a:cs typeface="Times New Roman" panose="02020603050405020304" pitchFamily="18" charset="0"/>
                <a:sym typeface="+mn-ea"/>
              </a:rPr>
              <a:t>为例，对纵向通风速率、集中排烟量、排烟口尺寸、排烟阀间距、排烟道尺寸进行设计</a:t>
            </a:r>
            <a:endParaRPr lang="en-US" altLang="zh-CN" sz="1600" b="1" dirty="0">
              <a:latin typeface="+mj-ea"/>
              <a:ea typeface="+mj-ea"/>
              <a:cs typeface="Times New Roman" panose="02020603050405020304" pitchFamily="18" charset="0"/>
              <a:sym typeface="+mn-ea"/>
            </a:endParaRPr>
          </a:p>
          <a:p>
            <a:pPr algn="just">
              <a:lnSpc>
                <a:spcPct val="150000"/>
              </a:lnSpc>
              <a:defRPr/>
            </a:pPr>
            <a:endParaRPr lang="en-US" altLang="zh-CN" sz="1600" b="1" dirty="0">
              <a:latin typeface="+mj-ea"/>
              <a:ea typeface="+mj-ea"/>
              <a:cs typeface="Times New Roman" panose="02020603050405020304" pitchFamily="18" charset="0"/>
              <a:sym typeface="+mn-ea"/>
            </a:endParaRPr>
          </a:p>
          <a:p>
            <a:pPr algn="just">
              <a:lnSpc>
                <a:spcPct val="150000"/>
              </a:lnSpc>
              <a:defRPr/>
            </a:pPr>
            <a:endParaRPr lang="en-US" altLang="zh-CN" sz="1600" b="1" dirty="0">
              <a:latin typeface="+mj-ea"/>
              <a:ea typeface="+mj-ea"/>
              <a:cs typeface="Times New Roman" panose="02020603050405020304" pitchFamily="18" charset="0"/>
              <a:sym typeface="+mn-ea"/>
            </a:endParaRPr>
          </a:p>
          <a:p>
            <a:pPr algn="just">
              <a:lnSpc>
                <a:spcPct val="150000"/>
              </a:lnSpc>
              <a:defRPr/>
            </a:pPr>
            <a:r>
              <a:rPr lang="zh-CN" altLang="en-US" sz="1600" b="1" dirty="0">
                <a:latin typeface="+mj-ea"/>
                <a:ea typeface="+mj-ea"/>
                <a:cs typeface="Times New Roman" panose="02020603050405020304" pitchFamily="18" charset="0"/>
                <a:sym typeface="+mn-ea"/>
              </a:rPr>
              <a:t>对于处方式设计，根据规范规定来选择相应的排烟设计参数</a:t>
            </a:r>
            <a:endParaRPr lang="en-US" altLang="zh-CN" sz="1600" b="1" dirty="0">
              <a:latin typeface="+mj-ea"/>
              <a:ea typeface="+mj-ea"/>
              <a:cs typeface="Times New Roman" panose="02020603050405020304" pitchFamily="18" charset="0"/>
              <a:sym typeface="+mn-ea"/>
            </a:endParaRPr>
          </a:p>
          <a:p>
            <a:pPr algn="just">
              <a:lnSpc>
                <a:spcPct val="150000"/>
              </a:lnSpc>
              <a:defRPr/>
            </a:pPr>
            <a:endParaRPr lang="en-US" altLang="zh-CN" sz="1600" b="1" dirty="0">
              <a:latin typeface="+mj-ea"/>
              <a:ea typeface="+mj-ea"/>
              <a:cs typeface="Times New Roman" panose="02020603050405020304" pitchFamily="18" charset="0"/>
              <a:sym typeface="+mn-ea"/>
            </a:endParaRPr>
          </a:p>
          <a:p>
            <a:pPr algn="just">
              <a:lnSpc>
                <a:spcPct val="150000"/>
              </a:lnSpc>
              <a:defRPr/>
            </a:pPr>
            <a:r>
              <a:rPr lang="zh-CN" altLang="en-US" sz="1600" b="1" dirty="0">
                <a:latin typeface="+mj-ea"/>
                <a:ea typeface="+mj-ea"/>
                <a:cs typeface="Times New Roman" panose="02020603050405020304" pitchFamily="18" charset="0"/>
                <a:sym typeface="+mn-ea"/>
              </a:rPr>
              <a:t>对于性能化设计，基于代表性场景选择排烟效率最高的工况</a:t>
            </a:r>
            <a:endParaRPr lang="en-US" altLang="zh-CN" sz="1600" b="1" dirty="0">
              <a:latin typeface="+mj-ea"/>
              <a:ea typeface="+mj-ea"/>
              <a:cs typeface="Times New Roman" panose="02020603050405020304" pitchFamily="18" charset="0"/>
              <a:sym typeface="+mn-ea"/>
            </a:endParaRPr>
          </a:p>
          <a:p>
            <a:pPr algn="just">
              <a:lnSpc>
                <a:spcPct val="150000"/>
              </a:lnSpc>
              <a:defRPr/>
            </a:pPr>
            <a:endParaRPr lang="en-US" altLang="zh-CN" sz="1600" b="1" dirty="0">
              <a:latin typeface="+mj-ea"/>
              <a:ea typeface="+mj-ea"/>
              <a:cs typeface="Times New Roman" panose="02020603050405020304" pitchFamily="18" charset="0"/>
              <a:sym typeface="+mn-ea"/>
            </a:endParaRPr>
          </a:p>
          <a:p>
            <a:pPr algn="just">
              <a:lnSpc>
                <a:spcPct val="150000"/>
              </a:lnSpc>
              <a:defRPr/>
            </a:pPr>
            <a:r>
              <a:rPr lang="zh-CN" altLang="en-US" sz="1600" b="1" dirty="0">
                <a:latin typeface="+mj-ea"/>
                <a:ea typeface="+mj-ea"/>
                <a:cs typeface="Times New Roman" panose="02020603050405020304" pitchFamily="18" charset="0"/>
                <a:sym typeface="+mn-ea"/>
              </a:rPr>
              <a:t>对于生成式设计，以人员风险最低，排烟量（更关注）最小为目标</a:t>
            </a:r>
            <a:endParaRPr lang="en-US" altLang="zh-CN" sz="1600" b="1" dirty="0">
              <a:latin typeface="+mj-ea"/>
              <a:ea typeface="+mj-ea"/>
              <a:cs typeface="Times New Roman" panose="02020603050405020304" pitchFamily="18" charset="0"/>
              <a:sym typeface="+mn-ea"/>
            </a:endParaRPr>
          </a:p>
        </p:txBody>
      </p:sp>
      <p:pic>
        <p:nvPicPr>
          <p:cNvPr id="53" name="图片 52">
            <a:extLst>
              <a:ext uri="{FF2B5EF4-FFF2-40B4-BE49-F238E27FC236}">
                <a16:creationId xmlns:a16="http://schemas.microsoft.com/office/drawing/2014/main" id="{AAC3B3B9-6E98-4952-BDE3-2EA1B27C28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7536160" y="899321"/>
            <a:ext cx="3890263" cy="5911004"/>
          </a:xfrm>
          <a:prstGeom prst="rect">
            <a:avLst/>
          </a:prstGeom>
          <a:noFill/>
        </p:spPr>
      </p:pic>
    </p:spTree>
    <p:extLst>
      <p:ext uri="{BB962C8B-B14F-4D97-AF65-F5344CB8AC3E}">
        <p14:creationId xmlns:p14="http://schemas.microsoft.com/office/powerpoint/2010/main" val="104928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四、研究结果与讨论</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04657" y="964081"/>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）不同烟气控制系统设计方法的效果对比</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灯片编号占位符 1">
            <a:extLst>
              <a:ext uri="{FF2B5EF4-FFF2-40B4-BE49-F238E27FC236}">
                <a16:creationId xmlns:a16="http://schemas.microsoft.com/office/drawing/2014/main" id="{190E21C1-C05F-4F14-9E80-64694BEF142D}"/>
              </a:ext>
            </a:extLst>
          </p:cNvPr>
          <p:cNvSpPr>
            <a:spLocks noGrp="1"/>
          </p:cNvSpPr>
          <p:nvPr>
            <p:ph type="sldNum" sz="quarter" idx="4"/>
          </p:nvPr>
        </p:nvSpPr>
        <p:spPr/>
        <p:txBody>
          <a:bodyPr/>
          <a:lstStyle/>
          <a:p>
            <a:pPr>
              <a:defRPr/>
            </a:pPr>
            <a:fld id="{2FAAE147-A740-456E-BCB3-8602C59249EB}" type="slidenum">
              <a:rPr lang="en-US" altLang="zh-CN" smtClean="0"/>
              <a:t>13</a:t>
            </a:fld>
            <a:endParaRPr lang="zh-CN"/>
          </a:p>
        </p:txBody>
      </p:sp>
      <p:sp>
        <p:nvSpPr>
          <p:cNvPr id="44" name="文本框 38">
            <a:extLst>
              <a:ext uri="{FF2B5EF4-FFF2-40B4-BE49-F238E27FC236}">
                <a16:creationId xmlns:a16="http://schemas.microsoft.com/office/drawing/2014/main" id="{630ACC2F-960A-498C-BCE4-3E9160957271}"/>
              </a:ext>
            </a:extLst>
          </p:cNvPr>
          <p:cNvSpPr/>
          <p:nvPr/>
        </p:nvSpPr>
        <p:spPr bwMode="auto">
          <a:xfrm>
            <a:off x="1409839" y="1813666"/>
            <a:ext cx="2531900"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纵向排烟模式</a:t>
            </a:r>
            <a:endParaRPr lang="en-US" altLang="zh-CN" sz="1600" b="1" dirty="0">
              <a:latin typeface="+mj-ea"/>
              <a:ea typeface="+mj-ea"/>
              <a:cs typeface="Times New Roman" panose="02020603050405020304" pitchFamily="18" charset="0"/>
              <a:sym typeface="+mn-ea"/>
            </a:endParaRPr>
          </a:p>
        </p:txBody>
      </p:sp>
      <p:pic>
        <p:nvPicPr>
          <p:cNvPr id="6" name="图片 5">
            <a:extLst>
              <a:ext uri="{FF2B5EF4-FFF2-40B4-BE49-F238E27FC236}">
                <a16:creationId xmlns:a16="http://schemas.microsoft.com/office/drawing/2014/main" id="{B1DDB0EE-63BF-4410-945F-17C28DA6F87C}"/>
              </a:ext>
            </a:extLst>
          </p:cNvPr>
          <p:cNvPicPr>
            <a:picLocks noChangeAspect="1"/>
          </p:cNvPicPr>
          <p:nvPr/>
        </p:nvPicPr>
        <p:blipFill>
          <a:blip r:embed="rId3"/>
          <a:stretch>
            <a:fillRect/>
          </a:stretch>
        </p:blipFill>
        <p:spPr>
          <a:xfrm>
            <a:off x="80416" y="2420888"/>
            <a:ext cx="3960000" cy="2421279"/>
          </a:xfrm>
          <a:prstGeom prst="rect">
            <a:avLst/>
          </a:prstGeom>
        </p:spPr>
      </p:pic>
      <p:pic>
        <p:nvPicPr>
          <p:cNvPr id="7" name="图片 6">
            <a:extLst>
              <a:ext uri="{FF2B5EF4-FFF2-40B4-BE49-F238E27FC236}">
                <a16:creationId xmlns:a16="http://schemas.microsoft.com/office/drawing/2014/main" id="{512ADC5C-9141-4E90-8BCA-55C440C27304}"/>
              </a:ext>
            </a:extLst>
          </p:cNvPr>
          <p:cNvPicPr>
            <a:picLocks noChangeAspect="1"/>
          </p:cNvPicPr>
          <p:nvPr/>
        </p:nvPicPr>
        <p:blipFill>
          <a:blip r:embed="rId4"/>
          <a:stretch>
            <a:fillRect/>
          </a:stretch>
        </p:blipFill>
        <p:spPr>
          <a:xfrm>
            <a:off x="4197277" y="2433751"/>
            <a:ext cx="3960000" cy="2395555"/>
          </a:xfrm>
          <a:prstGeom prst="rect">
            <a:avLst/>
          </a:prstGeom>
        </p:spPr>
      </p:pic>
      <p:sp>
        <p:nvSpPr>
          <p:cNvPr id="35" name="文本框 38">
            <a:extLst>
              <a:ext uri="{FF2B5EF4-FFF2-40B4-BE49-F238E27FC236}">
                <a16:creationId xmlns:a16="http://schemas.microsoft.com/office/drawing/2014/main" id="{3C83568D-F882-4F81-B497-C28641832682}"/>
              </a:ext>
            </a:extLst>
          </p:cNvPr>
          <p:cNvSpPr/>
          <p:nvPr/>
        </p:nvSpPr>
        <p:spPr bwMode="auto">
          <a:xfrm>
            <a:off x="5457836" y="1842302"/>
            <a:ext cx="2531900"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集中排烟模式</a:t>
            </a:r>
            <a:endParaRPr lang="en-US" altLang="zh-CN" sz="1600" b="1" dirty="0">
              <a:latin typeface="+mj-ea"/>
              <a:ea typeface="+mj-ea"/>
              <a:cs typeface="Times New Roman" panose="02020603050405020304" pitchFamily="18" charset="0"/>
              <a:sym typeface="+mn-ea"/>
            </a:endParaRPr>
          </a:p>
        </p:txBody>
      </p:sp>
      <p:pic>
        <p:nvPicPr>
          <p:cNvPr id="8" name="图片 7">
            <a:extLst>
              <a:ext uri="{FF2B5EF4-FFF2-40B4-BE49-F238E27FC236}">
                <a16:creationId xmlns:a16="http://schemas.microsoft.com/office/drawing/2014/main" id="{BCFE67B8-E41F-4A21-B3BC-B55439150D67}"/>
              </a:ext>
            </a:extLst>
          </p:cNvPr>
          <p:cNvPicPr>
            <a:picLocks noChangeAspect="1"/>
          </p:cNvPicPr>
          <p:nvPr/>
        </p:nvPicPr>
        <p:blipFill>
          <a:blip r:embed="rId5"/>
          <a:stretch>
            <a:fillRect/>
          </a:stretch>
        </p:blipFill>
        <p:spPr>
          <a:xfrm>
            <a:off x="8208997" y="2433751"/>
            <a:ext cx="3960000" cy="2395555"/>
          </a:xfrm>
          <a:prstGeom prst="rect">
            <a:avLst/>
          </a:prstGeom>
        </p:spPr>
      </p:pic>
      <p:sp>
        <p:nvSpPr>
          <p:cNvPr id="37" name="文本框 38">
            <a:extLst>
              <a:ext uri="{FF2B5EF4-FFF2-40B4-BE49-F238E27FC236}">
                <a16:creationId xmlns:a16="http://schemas.microsoft.com/office/drawing/2014/main" id="{1B7EAB7E-1494-4754-8BC8-5CB07504C9E9}"/>
              </a:ext>
            </a:extLst>
          </p:cNvPr>
          <p:cNvSpPr/>
          <p:nvPr/>
        </p:nvSpPr>
        <p:spPr bwMode="auto">
          <a:xfrm>
            <a:off x="9015907" y="1842302"/>
            <a:ext cx="2531900" cy="418191"/>
          </a:xfrm>
          <a:prstGeom prst="rect">
            <a:avLst/>
          </a:prstGeom>
          <a:noFill/>
        </p:spPr>
        <p:txBody>
          <a:bodyPr wrap="square" rtlCol="0">
            <a:spAutoFit/>
          </a:bodyPr>
          <a:lstStyle/>
          <a:p>
            <a:pPr algn="just">
              <a:lnSpc>
                <a:spcPct val="150000"/>
              </a:lnSpc>
              <a:defRPr/>
            </a:pPr>
            <a:r>
              <a:rPr lang="zh-CN" altLang="en-US" sz="1600" b="1" dirty="0">
                <a:latin typeface="+mj-ea"/>
                <a:ea typeface="+mj-ea"/>
                <a:cs typeface="Times New Roman" panose="02020603050405020304" pitchFamily="18" charset="0"/>
                <a:sym typeface="+mn-ea"/>
              </a:rPr>
              <a:t>纵向通风</a:t>
            </a:r>
            <a:r>
              <a:rPr lang="en-US" altLang="zh-CN" sz="1600" b="1" dirty="0">
                <a:latin typeface="+mj-ea"/>
                <a:ea typeface="+mj-ea"/>
                <a:cs typeface="Times New Roman" panose="02020603050405020304" pitchFamily="18" charset="0"/>
                <a:sym typeface="+mn-ea"/>
              </a:rPr>
              <a:t>+</a:t>
            </a:r>
            <a:r>
              <a:rPr lang="zh-CN" altLang="en-US" sz="1600" b="1" dirty="0">
                <a:latin typeface="+mj-ea"/>
                <a:ea typeface="+mj-ea"/>
                <a:cs typeface="Times New Roman" panose="02020603050405020304" pitchFamily="18" charset="0"/>
                <a:sym typeface="+mn-ea"/>
              </a:rPr>
              <a:t>集中排烟模式</a:t>
            </a:r>
            <a:endParaRPr lang="en-US" altLang="zh-CN" sz="1600" b="1" dirty="0">
              <a:latin typeface="+mj-ea"/>
              <a:ea typeface="+mj-ea"/>
              <a:cs typeface="Times New Roman" panose="02020603050405020304" pitchFamily="18" charset="0"/>
              <a:sym typeface="+mn-ea"/>
            </a:endParaRPr>
          </a:p>
        </p:txBody>
      </p:sp>
      <p:sp>
        <p:nvSpPr>
          <p:cNvPr id="43" name="文本框 38">
            <a:extLst>
              <a:ext uri="{FF2B5EF4-FFF2-40B4-BE49-F238E27FC236}">
                <a16:creationId xmlns:a16="http://schemas.microsoft.com/office/drawing/2014/main" id="{BF0A73AD-D023-49DA-AF29-A517A6F3AB5E}"/>
              </a:ext>
            </a:extLst>
          </p:cNvPr>
          <p:cNvSpPr/>
          <p:nvPr/>
        </p:nvSpPr>
        <p:spPr bwMode="auto">
          <a:xfrm>
            <a:off x="335360" y="5050802"/>
            <a:ext cx="3232215" cy="1156855"/>
          </a:xfrm>
          <a:prstGeom prst="rect">
            <a:avLst/>
          </a:prstGeom>
          <a:noFill/>
        </p:spPr>
        <p:txBody>
          <a:bodyPr wrap="square" rtlCol="0">
            <a:spAutoFit/>
          </a:bodyPr>
          <a:lstStyle/>
          <a:p>
            <a:pPr algn="ctr">
              <a:lnSpc>
                <a:spcPct val="150000"/>
              </a:lnSpc>
              <a:defRPr/>
            </a:pPr>
            <a:r>
              <a:rPr lang="zh-CN" altLang="en-US" sz="1600" b="1" dirty="0">
                <a:latin typeface="+mj-ea"/>
                <a:ea typeface="+mj-ea"/>
                <a:cs typeface="Times New Roman" panose="02020603050405020304" pitchFamily="18" charset="0"/>
                <a:sym typeface="+mn-ea"/>
              </a:rPr>
              <a:t>相比处方式设计方法和性能化设计</a:t>
            </a:r>
            <a:endParaRPr lang="en-US" altLang="zh-CN" sz="1600" b="1" dirty="0">
              <a:latin typeface="+mj-ea"/>
              <a:ea typeface="+mj-ea"/>
              <a:cs typeface="Times New Roman" panose="02020603050405020304" pitchFamily="18" charset="0"/>
              <a:sym typeface="+mn-ea"/>
            </a:endParaRPr>
          </a:p>
          <a:p>
            <a:pPr algn="ctr">
              <a:lnSpc>
                <a:spcPct val="150000"/>
              </a:lnSpc>
              <a:defRPr/>
            </a:pPr>
            <a:r>
              <a:rPr lang="zh-CN" altLang="en-US" sz="1600" b="1" dirty="0">
                <a:latin typeface="+mj-ea"/>
                <a:ea typeface="+mj-ea"/>
                <a:cs typeface="Times New Roman" panose="02020603050405020304" pitchFamily="18" charset="0"/>
                <a:sym typeface="+mn-ea"/>
              </a:rPr>
              <a:t>在排烟量分别降低</a:t>
            </a:r>
            <a:r>
              <a:rPr lang="en-US" altLang="zh-CN" sz="1600" b="1" dirty="0">
                <a:latin typeface="+mj-ea"/>
                <a:ea typeface="+mj-ea"/>
                <a:cs typeface="Times New Roman" panose="02020603050405020304" pitchFamily="18" charset="0"/>
                <a:sym typeface="+mn-ea"/>
              </a:rPr>
              <a:t>65%</a:t>
            </a:r>
            <a:r>
              <a:rPr lang="zh-CN" altLang="en-US" sz="1600" b="1" dirty="0">
                <a:latin typeface="+mj-ea"/>
                <a:ea typeface="+mj-ea"/>
                <a:cs typeface="Times New Roman" panose="02020603050405020304" pitchFamily="18" charset="0"/>
                <a:sym typeface="+mn-ea"/>
              </a:rPr>
              <a:t>和</a:t>
            </a:r>
            <a:r>
              <a:rPr lang="en-US" altLang="zh-CN" sz="1600" b="1" dirty="0">
                <a:latin typeface="+mj-ea"/>
                <a:ea typeface="+mj-ea"/>
                <a:cs typeface="Times New Roman" panose="02020603050405020304" pitchFamily="18" charset="0"/>
                <a:sym typeface="+mn-ea"/>
              </a:rPr>
              <a:t>52%</a:t>
            </a:r>
          </a:p>
          <a:p>
            <a:pPr algn="ctr">
              <a:lnSpc>
                <a:spcPct val="150000"/>
              </a:lnSpc>
              <a:defRPr/>
            </a:pPr>
            <a:r>
              <a:rPr lang="zh-CN" altLang="en-US" sz="1600" b="1" dirty="0">
                <a:latin typeface="+mj-ea"/>
                <a:ea typeface="+mj-ea"/>
                <a:cs typeface="Times New Roman" panose="02020603050405020304" pitchFamily="18" charset="0"/>
                <a:sym typeface="+mn-ea"/>
              </a:rPr>
              <a:t>火灾风险降低了</a:t>
            </a:r>
            <a:r>
              <a:rPr lang="en-US" altLang="zh-CN" sz="1600" b="1" dirty="0">
                <a:latin typeface="+mj-ea"/>
                <a:ea typeface="+mj-ea"/>
                <a:cs typeface="Times New Roman" panose="02020603050405020304" pitchFamily="18" charset="0"/>
                <a:sym typeface="+mn-ea"/>
              </a:rPr>
              <a:t>17%</a:t>
            </a:r>
            <a:r>
              <a:rPr lang="zh-CN" altLang="en-US" sz="1600" b="1" dirty="0">
                <a:latin typeface="+mj-ea"/>
                <a:ea typeface="+mj-ea"/>
                <a:cs typeface="Times New Roman" panose="02020603050405020304" pitchFamily="18" charset="0"/>
                <a:sym typeface="+mn-ea"/>
              </a:rPr>
              <a:t>和</a:t>
            </a:r>
            <a:r>
              <a:rPr lang="en-US" altLang="zh-CN" sz="1600" b="1" dirty="0">
                <a:latin typeface="+mj-ea"/>
                <a:ea typeface="+mj-ea"/>
                <a:cs typeface="Times New Roman" panose="02020603050405020304" pitchFamily="18" charset="0"/>
                <a:sym typeface="+mn-ea"/>
              </a:rPr>
              <a:t>10%</a:t>
            </a:r>
          </a:p>
        </p:txBody>
      </p:sp>
      <p:sp>
        <p:nvSpPr>
          <p:cNvPr id="51" name="文本框 38">
            <a:extLst>
              <a:ext uri="{FF2B5EF4-FFF2-40B4-BE49-F238E27FC236}">
                <a16:creationId xmlns:a16="http://schemas.microsoft.com/office/drawing/2014/main" id="{79F1F346-7B50-4C5E-8627-D20E93A1E556}"/>
              </a:ext>
            </a:extLst>
          </p:cNvPr>
          <p:cNvSpPr/>
          <p:nvPr/>
        </p:nvSpPr>
        <p:spPr bwMode="auto">
          <a:xfrm>
            <a:off x="8777906" y="5052715"/>
            <a:ext cx="3232215" cy="1156855"/>
          </a:xfrm>
          <a:prstGeom prst="rect">
            <a:avLst/>
          </a:prstGeom>
          <a:noFill/>
        </p:spPr>
        <p:txBody>
          <a:bodyPr wrap="square" rtlCol="0">
            <a:spAutoFit/>
          </a:bodyPr>
          <a:lstStyle/>
          <a:p>
            <a:pPr algn="ctr">
              <a:lnSpc>
                <a:spcPct val="150000"/>
              </a:lnSpc>
              <a:defRPr/>
            </a:pPr>
            <a:r>
              <a:rPr lang="zh-CN" altLang="en-US" sz="1600" b="1" dirty="0">
                <a:latin typeface="+mj-ea"/>
                <a:ea typeface="+mj-ea"/>
                <a:cs typeface="Times New Roman" panose="02020603050405020304" pitchFamily="18" charset="0"/>
                <a:sym typeface="+mn-ea"/>
              </a:rPr>
              <a:t>相比处方式设计方法和性能化设计</a:t>
            </a:r>
            <a:endParaRPr lang="en-US" altLang="zh-CN" sz="1600" b="1" dirty="0">
              <a:latin typeface="+mj-ea"/>
              <a:ea typeface="+mj-ea"/>
              <a:cs typeface="Times New Roman" panose="02020603050405020304" pitchFamily="18" charset="0"/>
              <a:sym typeface="+mn-ea"/>
            </a:endParaRPr>
          </a:p>
          <a:p>
            <a:pPr algn="ctr">
              <a:lnSpc>
                <a:spcPct val="150000"/>
              </a:lnSpc>
              <a:defRPr/>
            </a:pPr>
            <a:r>
              <a:rPr lang="zh-CN" altLang="en-US" sz="1600" b="1" dirty="0">
                <a:latin typeface="+mj-ea"/>
                <a:ea typeface="+mj-ea"/>
                <a:cs typeface="Times New Roman" panose="02020603050405020304" pitchFamily="18" charset="0"/>
                <a:sym typeface="+mn-ea"/>
              </a:rPr>
              <a:t>在排烟量分别降低</a:t>
            </a:r>
            <a:r>
              <a:rPr lang="en-US" altLang="zh-CN" sz="1600" b="1" dirty="0">
                <a:latin typeface="+mj-ea"/>
                <a:ea typeface="+mj-ea"/>
                <a:cs typeface="Times New Roman" panose="02020603050405020304" pitchFamily="18" charset="0"/>
                <a:sym typeface="+mn-ea"/>
              </a:rPr>
              <a:t>31%</a:t>
            </a:r>
            <a:r>
              <a:rPr lang="zh-CN" altLang="en-US" sz="1600" b="1" dirty="0">
                <a:latin typeface="+mj-ea"/>
                <a:ea typeface="+mj-ea"/>
                <a:cs typeface="Times New Roman" panose="02020603050405020304" pitchFamily="18" charset="0"/>
                <a:sym typeface="+mn-ea"/>
              </a:rPr>
              <a:t>和</a:t>
            </a:r>
            <a:r>
              <a:rPr lang="en-US" altLang="zh-CN" sz="1600" b="1" dirty="0">
                <a:latin typeface="+mj-ea"/>
                <a:ea typeface="+mj-ea"/>
                <a:cs typeface="Times New Roman" panose="02020603050405020304" pitchFamily="18" charset="0"/>
                <a:sym typeface="+mn-ea"/>
              </a:rPr>
              <a:t>23%</a:t>
            </a:r>
          </a:p>
          <a:p>
            <a:pPr algn="ctr">
              <a:lnSpc>
                <a:spcPct val="150000"/>
              </a:lnSpc>
              <a:defRPr/>
            </a:pPr>
            <a:r>
              <a:rPr lang="zh-CN" altLang="en-US" sz="1600" b="1" dirty="0">
                <a:latin typeface="+mj-ea"/>
                <a:ea typeface="+mj-ea"/>
                <a:cs typeface="Times New Roman" panose="02020603050405020304" pitchFamily="18" charset="0"/>
                <a:sym typeface="+mn-ea"/>
              </a:rPr>
              <a:t>火灾风险降低了</a:t>
            </a:r>
            <a:r>
              <a:rPr lang="en-US" altLang="zh-CN" sz="1600" b="1" dirty="0">
                <a:latin typeface="+mj-ea"/>
                <a:ea typeface="+mj-ea"/>
                <a:cs typeface="Times New Roman" panose="02020603050405020304" pitchFamily="18" charset="0"/>
                <a:sym typeface="+mn-ea"/>
              </a:rPr>
              <a:t>65%</a:t>
            </a:r>
            <a:r>
              <a:rPr lang="zh-CN" altLang="en-US" sz="1600" b="1" dirty="0">
                <a:latin typeface="+mj-ea"/>
                <a:ea typeface="+mj-ea"/>
                <a:cs typeface="Times New Roman" panose="02020603050405020304" pitchFamily="18" charset="0"/>
                <a:sym typeface="+mn-ea"/>
              </a:rPr>
              <a:t>和</a:t>
            </a:r>
            <a:r>
              <a:rPr lang="en-US" altLang="zh-CN" sz="1600" b="1" dirty="0">
                <a:latin typeface="+mj-ea"/>
                <a:ea typeface="+mj-ea"/>
                <a:cs typeface="Times New Roman" panose="02020603050405020304" pitchFamily="18" charset="0"/>
                <a:sym typeface="+mn-ea"/>
              </a:rPr>
              <a:t>52%</a:t>
            </a:r>
          </a:p>
        </p:txBody>
      </p:sp>
      <p:sp>
        <p:nvSpPr>
          <p:cNvPr id="52" name="文本框 38">
            <a:extLst>
              <a:ext uri="{FF2B5EF4-FFF2-40B4-BE49-F238E27FC236}">
                <a16:creationId xmlns:a16="http://schemas.microsoft.com/office/drawing/2014/main" id="{84934F26-7D74-47E9-BD35-826CA1CA4AD9}"/>
              </a:ext>
            </a:extLst>
          </p:cNvPr>
          <p:cNvSpPr/>
          <p:nvPr/>
        </p:nvSpPr>
        <p:spPr bwMode="auto">
          <a:xfrm>
            <a:off x="4661045" y="5013176"/>
            <a:ext cx="3232215" cy="1156855"/>
          </a:xfrm>
          <a:prstGeom prst="rect">
            <a:avLst/>
          </a:prstGeom>
          <a:noFill/>
        </p:spPr>
        <p:txBody>
          <a:bodyPr wrap="square" rtlCol="0">
            <a:spAutoFit/>
          </a:bodyPr>
          <a:lstStyle/>
          <a:p>
            <a:pPr algn="ctr">
              <a:lnSpc>
                <a:spcPct val="150000"/>
              </a:lnSpc>
              <a:defRPr/>
            </a:pPr>
            <a:r>
              <a:rPr lang="zh-CN" altLang="en-US" sz="1600" b="1" dirty="0">
                <a:latin typeface="+mj-ea"/>
                <a:ea typeface="+mj-ea"/>
                <a:cs typeface="Times New Roman" panose="02020603050405020304" pitchFamily="18" charset="0"/>
                <a:sym typeface="+mn-ea"/>
              </a:rPr>
              <a:t>相比处方式设计方法和性能化设计</a:t>
            </a:r>
            <a:endParaRPr lang="en-US" altLang="zh-CN" sz="1600" b="1" dirty="0">
              <a:latin typeface="+mj-ea"/>
              <a:ea typeface="+mj-ea"/>
              <a:cs typeface="Times New Roman" panose="02020603050405020304" pitchFamily="18" charset="0"/>
              <a:sym typeface="+mn-ea"/>
            </a:endParaRPr>
          </a:p>
          <a:p>
            <a:pPr algn="ctr">
              <a:lnSpc>
                <a:spcPct val="150000"/>
              </a:lnSpc>
              <a:defRPr/>
            </a:pPr>
            <a:r>
              <a:rPr lang="zh-CN" altLang="en-US" sz="1600" b="1" dirty="0">
                <a:latin typeface="+mj-ea"/>
                <a:ea typeface="+mj-ea"/>
                <a:cs typeface="Times New Roman" panose="02020603050405020304" pitchFamily="18" charset="0"/>
                <a:sym typeface="+mn-ea"/>
              </a:rPr>
              <a:t>在排烟量分别降低</a:t>
            </a:r>
            <a:r>
              <a:rPr lang="en-US" altLang="zh-CN" sz="1600" b="1" dirty="0">
                <a:latin typeface="+mj-ea"/>
                <a:ea typeface="+mj-ea"/>
                <a:cs typeface="Times New Roman" panose="02020603050405020304" pitchFamily="18" charset="0"/>
                <a:sym typeface="+mn-ea"/>
              </a:rPr>
              <a:t>23%</a:t>
            </a:r>
            <a:r>
              <a:rPr lang="zh-CN" altLang="en-US" sz="1600" b="1" dirty="0">
                <a:latin typeface="+mj-ea"/>
                <a:ea typeface="+mj-ea"/>
                <a:cs typeface="Times New Roman" panose="02020603050405020304" pitchFamily="18" charset="0"/>
                <a:sym typeface="+mn-ea"/>
              </a:rPr>
              <a:t>和</a:t>
            </a:r>
            <a:r>
              <a:rPr lang="en-US" altLang="zh-CN" sz="1600" b="1" dirty="0">
                <a:latin typeface="+mj-ea"/>
                <a:ea typeface="+mj-ea"/>
                <a:cs typeface="Times New Roman" panose="02020603050405020304" pitchFamily="18" charset="0"/>
                <a:sym typeface="+mn-ea"/>
              </a:rPr>
              <a:t>15%</a:t>
            </a:r>
          </a:p>
          <a:p>
            <a:pPr algn="ctr">
              <a:lnSpc>
                <a:spcPct val="150000"/>
              </a:lnSpc>
              <a:defRPr/>
            </a:pPr>
            <a:r>
              <a:rPr lang="zh-CN" altLang="en-US" sz="1600" b="1" dirty="0">
                <a:latin typeface="+mj-ea"/>
                <a:ea typeface="+mj-ea"/>
                <a:cs typeface="Times New Roman" panose="02020603050405020304" pitchFamily="18" charset="0"/>
                <a:sym typeface="+mn-ea"/>
              </a:rPr>
              <a:t>火灾风险降低了</a:t>
            </a:r>
            <a:r>
              <a:rPr lang="en-US" altLang="zh-CN" sz="1600" b="1" dirty="0">
                <a:latin typeface="+mj-ea"/>
                <a:ea typeface="+mj-ea"/>
                <a:cs typeface="Times New Roman" panose="02020603050405020304" pitchFamily="18" charset="0"/>
                <a:sym typeface="+mn-ea"/>
              </a:rPr>
              <a:t>15%</a:t>
            </a:r>
            <a:r>
              <a:rPr lang="zh-CN" altLang="en-US" sz="1600" b="1" dirty="0">
                <a:latin typeface="+mj-ea"/>
                <a:ea typeface="+mj-ea"/>
                <a:cs typeface="Times New Roman" panose="02020603050405020304" pitchFamily="18" charset="0"/>
                <a:sym typeface="+mn-ea"/>
              </a:rPr>
              <a:t>和</a:t>
            </a:r>
            <a:r>
              <a:rPr lang="en-US" altLang="zh-CN" sz="1600" b="1" dirty="0">
                <a:latin typeface="+mj-ea"/>
                <a:ea typeface="+mj-ea"/>
                <a:cs typeface="Times New Roman" panose="02020603050405020304" pitchFamily="18" charset="0"/>
                <a:sym typeface="+mn-ea"/>
              </a:rPr>
              <a:t>6%</a:t>
            </a:r>
          </a:p>
        </p:txBody>
      </p:sp>
    </p:spTree>
    <p:extLst>
      <p:ext uri="{BB962C8B-B14F-4D97-AF65-F5344CB8AC3E}">
        <p14:creationId xmlns:p14="http://schemas.microsoft.com/office/powerpoint/2010/main" val="410530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四、研究结果与讨论</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04657" y="964081"/>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）不同烟气控制系统设计方法对比讨论</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0" name="文本框 38">
            <a:extLst>
              <a:ext uri="{FF2B5EF4-FFF2-40B4-BE49-F238E27FC236}">
                <a16:creationId xmlns:a16="http://schemas.microsoft.com/office/drawing/2014/main" id="{C7285C54-66BA-45B7-995A-9C1726571C0E}"/>
              </a:ext>
            </a:extLst>
          </p:cNvPr>
          <p:cNvSpPr/>
          <p:nvPr/>
        </p:nvSpPr>
        <p:spPr bwMode="auto">
          <a:xfrm>
            <a:off x="7036231" y="2060848"/>
            <a:ext cx="4811410" cy="366068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sym typeface="+mn-ea"/>
              </a:rPr>
              <a:t>设计适应性显著增强。</a:t>
            </a:r>
            <a:r>
              <a:rPr lang="zh-CN" altLang="en-US" sz="1200" dirty="0">
                <a:latin typeface="+mj-ea"/>
                <a:ea typeface="+mj-ea"/>
                <a:cs typeface="Times New Roman" panose="02020603050405020304" pitchFamily="18" charset="0"/>
                <a:sym typeface="+mn-ea"/>
              </a:rPr>
              <a:t>该方法能够捕捉不同几何形状和随机火灾场景下温度场与</a:t>
            </a:r>
            <a:r>
              <a:rPr lang="en-US" altLang="zh-CN" sz="1200" dirty="0">
                <a:latin typeface="+mj-ea"/>
                <a:ea typeface="+mj-ea"/>
                <a:cs typeface="Times New Roman" panose="02020603050405020304" pitchFamily="18" charset="0"/>
                <a:sym typeface="+mn-ea"/>
              </a:rPr>
              <a:t>CO</a:t>
            </a:r>
            <a:r>
              <a:rPr lang="zh-CN" altLang="en-US" sz="1200" dirty="0">
                <a:latin typeface="+mj-ea"/>
                <a:ea typeface="+mj-ea"/>
                <a:cs typeface="Times New Roman" panose="02020603050405020304" pitchFamily="18" charset="0"/>
                <a:sym typeface="+mn-ea"/>
              </a:rPr>
              <a:t>浓度场的变化，从而实现对未见场景的烟气控制系统自动设计。通过消除主观情景选择，所提出的方法提高了数据驱动方法的可靠性和自动化程度。</a:t>
            </a:r>
            <a:endParaRPr lang="en-US" altLang="zh-CN" sz="1200"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endParaRPr lang="en-US" altLang="zh-CN" sz="1200" b="1"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sym typeface="+mn-ea"/>
              </a:rPr>
              <a:t>实现了以风险为导向的全局优化，并降低了建设成本。</a:t>
            </a:r>
            <a:r>
              <a:rPr lang="zh-CN" altLang="en-US" sz="1200" dirty="0">
                <a:latin typeface="+mj-ea"/>
                <a:ea typeface="+mj-ea"/>
                <a:cs typeface="Times New Roman" panose="02020603050405020304" pitchFamily="18" charset="0"/>
                <a:sym typeface="+mn-ea"/>
              </a:rPr>
              <a:t>该框架自动探索全局设计空间，识别能够同时最小化火灾风险和降低通风或排烟速率要求的帕累托最优解。</a:t>
            </a:r>
            <a:endParaRPr lang="en-US" altLang="zh-CN" sz="1200" dirty="0">
              <a:latin typeface="+mj-ea"/>
              <a:ea typeface="+mj-ea"/>
              <a:cs typeface="Times New Roman" panose="02020603050405020304" pitchFamily="18" charset="0"/>
              <a:sym typeface="+mn-ea"/>
            </a:endParaRPr>
          </a:p>
          <a:p>
            <a:pPr algn="just">
              <a:lnSpc>
                <a:spcPct val="150000"/>
              </a:lnSpc>
              <a:defRPr/>
            </a:pPr>
            <a:endParaRPr lang="en-US" altLang="zh-CN" sz="1200" b="1"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1200" b="1" dirty="0">
                <a:latin typeface="+mj-ea"/>
                <a:ea typeface="+mj-ea"/>
                <a:cs typeface="Times New Roman" panose="02020603050405020304" pitchFamily="18" charset="0"/>
                <a:sym typeface="+mn-ea"/>
              </a:rPr>
              <a:t>通过将设计阶段涉及的计算过程转移，大幅提升了设计效率。</a:t>
            </a:r>
            <a:r>
              <a:rPr lang="zh-CN" altLang="en-US" sz="1200" dirty="0">
                <a:latin typeface="+mj-ea"/>
                <a:ea typeface="+mj-ea"/>
                <a:cs typeface="Times New Roman" panose="02020603050405020304" pitchFamily="18" charset="0"/>
                <a:sym typeface="+mn-ea"/>
              </a:rPr>
              <a:t>在该生成式框架中，设计阶段的计算成本被转移到数据集构建和模型训练阶段。由于避免了在几何变化条件下反复设计的高昂成本，设计时间从传统方法的数十天缩短至分钟级别。</a:t>
            </a:r>
            <a:endParaRPr lang="en-US" altLang="zh-CN" sz="1200" dirty="0">
              <a:latin typeface="+mj-ea"/>
              <a:ea typeface="+mj-ea"/>
              <a:cs typeface="Times New Roman" panose="02020603050405020304" pitchFamily="18" charset="0"/>
              <a:sym typeface="+mn-ea"/>
            </a:endParaRPr>
          </a:p>
        </p:txBody>
      </p:sp>
      <p:pic>
        <p:nvPicPr>
          <p:cNvPr id="21" name="图片 20">
            <a:extLst>
              <a:ext uri="{FF2B5EF4-FFF2-40B4-BE49-F238E27FC236}">
                <a16:creationId xmlns:a16="http://schemas.microsoft.com/office/drawing/2014/main" id="{4B9FD6B2-DDF5-4C25-8C40-BE8A96DCB1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488078" y="1595426"/>
            <a:ext cx="6548153" cy="4646491"/>
          </a:xfrm>
          <a:prstGeom prst="rect">
            <a:avLst/>
          </a:prstGeom>
          <a:noFill/>
        </p:spPr>
      </p:pic>
    </p:spTree>
    <p:extLst>
      <p:ext uri="{BB962C8B-B14F-4D97-AF65-F5344CB8AC3E}">
        <p14:creationId xmlns:p14="http://schemas.microsoft.com/office/powerpoint/2010/main" val="229249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五、研究结论</a:t>
            </a:r>
          </a:p>
        </p:txBody>
      </p:sp>
      <p:sp>
        <p:nvSpPr>
          <p:cNvPr id="50" name="文本框 38">
            <a:extLst>
              <a:ext uri="{FF2B5EF4-FFF2-40B4-BE49-F238E27FC236}">
                <a16:creationId xmlns:a16="http://schemas.microsoft.com/office/drawing/2014/main" id="{C7285C54-66BA-45B7-995A-9C1726571C0E}"/>
              </a:ext>
            </a:extLst>
          </p:cNvPr>
          <p:cNvSpPr/>
          <p:nvPr/>
        </p:nvSpPr>
        <p:spPr bwMode="auto">
          <a:xfrm>
            <a:off x="695400" y="1416460"/>
            <a:ext cx="10585176" cy="485017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defRPr/>
            </a:pPr>
            <a:r>
              <a:rPr lang="zh-CN" altLang="en-US" sz="1600" dirty="0">
                <a:latin typeface="+mj-ea"/>
                <a:ea typeface="+mj-ea"/>
                <a:cs typeface="Times New Roman" panose="02020603050405020304" pitchFamily="18" charset="0"/>
                <a:sym typeface="+mn-ea"/>
              </a:rPr>
              <a:t>（</a:t>
            </a:r>
            <a:r>
              <a:rPr lang="en-US" altLang="zh-CN" sz="1600" dirty="0">
                <a:latin typeface="+mj-ea"/>
                <a:ea typeface="+mj-ea"/>
                <a:cs typeface="Times New Roman" panose="02020603050405020304" pitchFamily="18" charset="0"/>
                <a:sym typeface="+mn-ea"/>
              </a:rPr>
              <a:t>1</a:t>
            </a:r>
            <a:r>
              <a:rPr lang="zh-CN" altLang="en-US" sz="1600" dirty="0">
                <a:latin typeface="+mj-ea"/>
                <a:ea typeface="+mj-ea"/>
                <a:cs typeface="Times New Roman" panose="02020603050405020304" pitchFamily="18" charset="0"/>
                <a:sym typeface="+mn-ea"/>
              </a:rPr>
              <a:t>）所提出的高精度排烟性能预测模型对隧道几何形状和火灾场景的变化具有较强的适应性。扩散模型在训练数据集上的平均绝对百分比误差（</a:t>
            </a:r>
            <a:r>
              <a:rPr lang="en-US" altLang="zh-CN" sz="1600" dirty="0">
                <a:latin typeface="+mj-ea"/>
                <a:ea typeface="+mj-ea"/>
                <a:cs typeface="Times New Roman" panose="02020603050405020304" pitchFamily="18" charset="0"/>
                <a:sym typeface="+mn-ea"/>
              </a:rPr>
              <a:t>MAPE</a:t>
            </a:r>
            <a:r>
              <a:rPr lang="zh-CN" altLang="en-US" sz="1600" dirty="0">
                <a:latin typeface="+mj-ea"/>
                <a:ea typeface="+mj-ea"/>
                <a:cs typeface="Times New Roman" panose="02020603050405020304" pitchFamily="18" charset="0"/>
                <a:sym typeface="+mn-ea"/>
              </a:rPr>
              <a:t>）达到</a:t>
            </a:r>
            <a:r>
              <a:rPr lang="en-US" altLang="zh-CN" sz="1600" dirty="0">
                <a:latin typeface="+mj-ea"/>
                <a:ea typeface="+mj-ea"/>
                <a:cs typeface="Times New Roman" panose="02020603050405020304" pitchFamily="18" charset="0"/>
                <a:sym typeface="+mn-ea"/>
              </a:rPr>
              <a:t>5%</a:t>
            </a:r>
            <a:r>
              <a:rPr lang="zh-CN" altLang="en-US" sz="1600" dirty="0">
                <a:latin typeface="+mj-ea"/>
                <a:ea typeface="+mj-ea"/>
                <a:cs typeface="Times New Roman" panose="02020603050405020304" pitchFamily="18" charset="0"/>
                <a:sym typeface="+mn-ea"/>
              </a:rPr>
              <a:t>。对于不同的隧道几何形状，该模型在预测未见过的截面形状以及隧道宽度超出训练分布约</a:t>
            </a:r>
            <a:r>
              <a:rPr lang="en-US" altLang="zh-CN" sz="1600" dirty="0">
                <a:latin typeface="+mj-ea"/>
                <a:ea typeface="+mj-ea"/>
                <a:cs typeface="Times New Roman" panose="02020603050405020304" pitchFamily="18" charset="0"/>
                <a:sym typeface="+mn-ea"/>
              </a:rPr>
              <a:t>55%</a:t>
            </a:r>
            <a:r>
              <a:rPr lang="zh-CN" altLang="en-US" sz="1600" dirty="0">
                <a:latin typeface="+mj-ea"/>
                <a:ea typeface="+mj-ea"/>
                <a:cs typeface="Times New Roman" panose="02020603050405020304" pitchFamily="18" charset="0"/>
                <a:sym typeface="+mn-ea"/>
              </a:rPr>
              <a:t>的情况下，烟气场的相对误差仍能保持在</a:t>
            </a:r>
            <a:r>
              <a:rPr lang="en-US" altLang="zh-CN" sz="1600" dirty="0">
                <a:latin typeface="+mj-ea"/>
                <a:ea typeface="+mj-ea"/>
                <a:cs typeface="Times New Roman" panose="02020603050405020304" pitchFamily="18" charset="0"/>
                <a:sym typeface="+mn-ea"/>
              </a:rPr>
              <a:t>20%</a:t>
            </a:r>
            <a:r>
              <a:rPr lang="zh-CN" altLang="en-US" sz="1600" dirty="0">
                <a:latin typeface="+mj-ea"/>
                <a:ea typeface="+mj-ea"/>
                <a:cs typeface="Times New Roman" panose="02020603050405020304" pitchFamily="18" charset="0"/>
                <a:sym typeface="+mn-ea"/>
              </a:rPr>
              <a:t>以内。对于不同的火灾场景，该方法在任意火灾位置以及热释放速率超出训练分布高达</a:t>
            </a:r>
            <a:r>
              <a:rPr lang="en-US" altLang="zh-CN" sz="1600" dirty="0">
                <a:latin typeface="+mj-ea"/>
                <a:ea typeface="+mj-ea"/>
                <a:cs typeface="Times New Roman" panose="02020603050405020304" pitchFamily="18" charset="0"/>
                <a:sym typeface="+mn-ea"/>
              </a:rPr>
              <a:t>50%</a:t>
            </a:r>
            <a:r>
              <a:rPr lang="zh-CN" altLang="en-US" sz="1600" dirty="0">
                <a:latin typeface="+mj-ea"/>
                <a:ea typeface="+mj-ea"/>
                <a:cs typeface="Times New Roman" panose="02020603050405020304" pitchFamily="18" charset="0"/>
                <a:sym typeface="+mn-ea"/>
              </a:rPr>
              <a:t>的情况下，相对误差也都能控制在</a:t>
            </a:r>
            <a:r>
              <a:rPr lang="en-US" altLang="zh-CN" sz="1600" dirty="0">
                <a:latin typeface="+mj-ea"/>
                <a:ea typeface="+mj-ea"/>
                <a:cs typeface="Times New Roman" panose="02020603050405020304" pitchFamily="18" charset="0"/>
                <a:sym typeface="+mn-ea"/>
              </a:rPr>
              <a:t>20%</a:t>
            </a:r>
            <a:r>
              <a:rPr lang="zh-CN" altLang="en-US" sz="1600" dirty="0">
                <a:latin typeface="+mj-ea"/>
                <a:ea typeface="+mj-ea"/>
                <a:cs typeface="Times New Roman" panose="02020603050405020304" pitchFamily="18" charset="0"/>
                <a:sym typeface="+mn-ea"/>
              </a:rPr>
              <a:t>以内。</a:t>
            </a:r>
          </a:p>
          <a:p>
            <a:pPr marL="342900" indent="-342900" algn="just">
              <a:lnSpc>
                <a:spcPct val="150000"/>
              </a:lnSpc>
              <a:buFont typeface="Wingdings" panose="05000000000000000000" pitchFamily="2" charset="2"/>
              <a:buChar char="l"/>
              <a:defRPr/>
            </a:pPr>
            <a:endParaRPr lang="zh-CN" altLang="en-US" sz="1600"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1600" dirty="0">
                <a:latin typeface="+mj-ea"/>
                <a:ea typeface="+mj-ea"/>
                <a:cs typeface="Times New Roman" panose="02020603050405020304" pitchFamily="18" charset="0"/>
                <a:sym typeface="+mn-ea"/>
              </a:rPr>
              <a:t>（</a:t>
            </a:r>
            <a:r>
              <a:rPr lang="en-US" altLang="zh-CN" sz="1600" dirty="0">
                <a:latin typeface="+mj-ea"/>
                <a:ea typeface="+mj-ea"/>
                <a:cs typeface="Times New Roman" panose="02020603050405020304" pitchFamily="18" charset="0"/>
                <a:sym typeface="+mn-ea"/>
              </a:rPr>
              <a:t>2</a:t>
            </a:r>
            <a:r>
              <a:rPr lang="zh-CN" altLang="en-US" sz="1600" dirty="0">
                <a:latin typeface="+mj-ea"/>
                <a:ea typeface="+mj-ea"/>
                <a:cs typeface="Times New Roman" panose="02020603050405020304" pitchFamily="18" charset="0"/>
                <a:sym typeface="+mn-ea"/>
              </a:rPr>
              <a:t>）将扩散模型与</a:t>
            </a:r>
            <a:r>
              <a:rPr lang="en-US" altLang="zh-CN" sz="1600" dirty="0">
                <a:latin typeface="+mj-ea"/>
                <a:ea typeface="+mj-ea"/>
                <a:cs typeface="Times New Roman" panose="02020603050405020304" pitchFamily="18" charset="0"/>
                <a:sym typeface="+mn-ea"/>
              </a:rPr>
              <a:t>NSGA‑II</a:t>
            </a:r>
            <a:r>
              <a:rPr lang="zh-CN" altLang="en-US" sz="1600" dirty="0">
                <a:latin typeface="+mj-ea"/>
                <a:ea typeface="+mj-ea"/>
                <a:cs typeface="Times New Roman" panose="02020603050405020304" pitchFamily="18" charset="0"/>
                <a:sym typeface="+mn-ea"/>
              </a:rPr>
              <a:t>相结合，能够高效、自动化地对高维设计空间进行全局搜索。综合考虑搜索效率和解的质量，</a:t>
            </a:r>
            <a:r>
              <a:rPr lang="en-US" altLang="zh-CN" sz="1600" dirty="0">
                <a:latin typeface="+mj-ea"/>
                <a:ea typeface="+mj-ea"/>
                <a:cs typeface="Times New Roman" panose="02020603050405020304" pitchFamily="18" charset="0"/>
                <a:sym typeface="+mn-ea"/>
              </a:rPr>
              <a:t>NSGA‑II</a:t>
            </a:r>
            <a:r>
              <a:rPr lang="zh-CN" altLang="en-US" sz="1600" dirty="0">
                <a:latin typeface="+mj-ea"/>
                <a:ea typeface="+mj-ea"/>
                <a:cs typeface="Times New Roman" panose="02020603050405020304" pitchFamily="18" charset="0"/>
                <a:sym typeface="+mn-ea"/>
              </a:rPr>
              <a:t>采用</a:t>
            </a:r>
            <a:r>
              <a:rPr lang="en-US" altLang="zh-CN" sz="1600" dirty="0">
                <a:latin typeface="+mj-ea"/>
                <a:ea typeface="+mj-ea"/>
                <a:cs typeface="Times New Roman" panose="02020603050405020304" pitchFamily="18" charset="0"/>
                <a:sym typeface="+mn-ea"/>
              </a:rPr>
              <a:t>400</a:t>
            </a:r>
            <a:r>
              <a:rPr lang="zh-CN" altLang="en-US" sz="1600" dirty="0">
                <a:latin typeface="+mj-ea"/>
                <a:ea typeface="+mj-ea"/>
                <a:cs typeface="Times New Roman" panose="02020603050405020304" pitchFamily="18" charset="0"/>
                <a:sym typeface="+mn-ea"/>
              </a:rPr>
              <a:t>的种群规模和</a:t>
            </a:r>
            <a:r>
              <a:rPr lang="en-US" altLang="zh-CN" sz="1600" dirty="0">
                <a:latin typeface="+mj-ea"/>
                <a:ea typeface="+mj-ea"/>
                <a:cs typeface="Times New Roman" panose="02020603050405020304" pitchFamily="18" charset="0"/>
                <a:sym typeface="+mn-ea"/>
              </a:rPr>
              <a:t>50</a:t>
            </a:r>
            <a:r>
              <a:rPr lang="zh-CN" altLang="en-US" sz="1600" dirty="0">
                <a:latin typeface="+mj-ea"/>
                <a:ea typeface="+mj-ea"/>
                <a:cs typeface="Times New Roman" panose="02020603050405020304" pitchFamily="18" charset="0"/>
                <a:sym typeface="+mn-ea"/>
              </a:rPr>
              <a:t>代进化。在此配置下，优化过程表现出快速且稳定的收敛性，无量纲超体积指数（</a:t>
            </a:r>
            <a:r>
              <a:rPr lang="en-US" altLang="zh-CN" sz="1600" dirty="0">
                <a:latin typeface="+mj-ea"/>
                <a:ea typeface="+mj-ea"/>
                <a:cs typeface="Times New Roman" panose="02020603050405020304" pitchFamily="18" charset="0"/>
                <a:sym typeface="+mn-ea"/>
              </a:rPr>
              <a:t>Hypervolume</a:t>
            </a:r>
            <a:r>
              <a:rPr lang="zh-CN" altLang="en-US" sz="1600" dirty="0">
                <a:latin typeface="+mj-ea"/>
                <a:ea typeface="+mj-ea"/>
                <a:cs typeface="Times New Roman" panose="02020603050405020304" pitchFamily="18" charset="0"/>
                <a:sym typeface="+mn-ea"/>
              </a:rPr>
              <a:t>）达到</a:t>
            </a:r>
            <a:r>
              <a:rPr lang="en-US" altLang="zh-CN" sz="1600" dirty="0">
                <a:latin typeface="+mj-ea"/>
                <a:ea typeface="+mj-ea"/>
                <a:cs typeface="Times New Roman" panose="02020603050405020304" pitchFamily="18" charset="0"/>
                <a:sym typeface="+mn-ea"/>
              </a:rPr>
              <a:t>0.95</a:t>
            </a:r>
            <a:r>
              <a:rPr lang="zh-CN" altLang="en-US" sz="1600" dirty="0">
                <a:latin typeface="+mj-ea"/>
                <a:ea typeface="+mj-ea"/>
                <a:cs typeface="Times New Roman" panose="02020603050405020304" pitchFamily="18" charset="0"/>
                <a:sym typeface="+mn-ea"/>
              </a:rPr>
              <a:t>，并且能够在数分钟内自动生成最优设计方案集合。</a:t>
            </a:r>
          </a:p>
          <a:p>
            <a:pPr marL="342900" indent="-342900" algn="just">
              <a:lnSpc>
                <a:spcPct val="150000"/>
              </a:lnSpc>
              <a:buFont typeface="Wingdings" panose="05000000000000000000" pitchFamily="2" charset="2"/>
              <a:buChar char="l"/>
              <a:defRPr/>
            </a:pPr>
            <a:endParaRPr lang="zh-CN" altLang="en-US" sz="1600"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1600" dirty="0">
                <a:latin typeface="+mj-ea"/>
                <a:ea typeface="+mj-ea"/>
                <a:cs typeface="Times New Roman" panose="02020603050405020304" pitchFamily="18" charset="0"/>
                <a:sym typeface="+mn-ea"/>
              </a:rPr>
              <a:t>（</a:t>
            </a:r>
            <a:r>
              <a:rPr lang="en-US" altLang="zh-CN" sz="1600" dirty="0">
                <a:latin typeface="+mj-ea"/>
                <a:ea typeface="+mj-ea"/>
                <a:cs typeface="Times New Roman" panose="02020603050405020304" pitchFamily="18" charset="0"/>
                <a:sym typeface="+mn-ea"/>
              </a:rPr>
              <a:t>3</a:t>
            </a:r>
            <a:r>
              <a:rPr lang="zh-CN" altLang="en-US" sz="1600" dirty="0">
                <a:latin typeface="+mj-ea"/>
                <a:ea typeface="+mj-ea"/>
                <a:cs typeface="Times New Roman" panose="02020603050405020304" pitchFamily="18" charset="0"/>
                <a:sym typeface="+mn-ea"/>
              </a:rPr>
              <a:t>）所提出的框架实现了自动化的多目标决策，以最小化人员风险并降低建设成本。由于通风速率是烟雾控制系统的主要成本来源，研究比较了三种主要排烟模式（纵向通风、集中排烟、集中排烟与纵向通风的组合模式）下的人员风险和通风速率。与传统的以</a:t>
            </a:r>
            <a:r>
              <a:rPr lang="en-US" altLang="zh-CN" sz="1600" dirty="0">
                <a:latin typeface="+mj-ea"/>
                <a:ea typeface="+mj-ea"/>
                <a:cs typeface="Times New Roman" panose="02020603050405020304" pitchFamily="18" charset="0"/>
                <a:sym typeface="+mn-ea"/>
              </a:rPr>
              <a:t>CFD</a:t>
            </a:r>
            <a:r>
              <a:rPr lang="zh-CN" altLang="en-US" sz="1600" dirty="0">
                <a:latin typeface="+mj-ea"/>
                <a:ea typeface="+mj-ea"/>
                <a:cs typeface="Times New Roman" panose="02020603050405020304" pitchFamily="18" charset="0"/>
                <a:sym typeface="+mn-ea"/>
              </a:rPr>
              <a:t>为主导的设计相比，该方法在通风速率上分别降低了</a:t>
            </a:r>
            <a:r>
              <a:rPr lang="en-US" altLang="zh-CN" sz="1600" dirty="0">
                <a:latin typeface="+mj-ea"/>
                <a:ea typeface="+mj-ea"/>
                <a:cs typeface="Times New Roman" panose="02020603050405020304" pitchFamily="18" charset="0"/>
                <a:sym typeface="+mn-ea"/>
              </a:rPr>
              <a:t>52%</a:t>
            </a:r>
            <a:r>
              <a:rPr lang="zh-CN" altLang="en-US" sz="1600" dirty="0">
                <a:latin typeface="+mj-ea"/>
                <a:ea typeface="+mj-ea"/>
                <a:cs typeface="Times New Roman" panose="02020603050405020304" pitchFamily="18" charset="0"/>
                <a:sym typeface="+mn-ea"/>
              </a:rPr>
              <a:t>、</a:t>
            </a:r>
            <a:r>
              <a:rPr lang="en-US" altLang="zh-CN" sz="1600" dirty="0">
                <a:latin typeface="+mj-ea"/>
                <a:ea typeface="+mj-ea"/>
                <a:cs typeface="Times New Roman" panose="02020603050405020304" pitchFamily="18" charset="0"/>
                <a:sym typeface="+mn-ea"/>
              </a:rPr>
              <a:t>15%</a:t>
            </a:r>
            <a:r>
              <a:rPr lang="zh-CN" altLang="en-US" sz="1600" dirty="0">
                <a:latin typeface="+mj-ea"/>
                <a:ea typeface="+mj-ea"/>
                <a:cs typeface="Times New Roman" panose="02020603050405020304" pitchFamily="18" charset="0"/>
                <a:sym typeface="+mn-ea"/>
              </a:rPr>
              <a:t>和</a:t>
            </a:r>
            <a:r>
              <a:rPr lang="en-US" altLang="zh-CN" sz="1600" dirty="0">
                <a:latin typeface="+mj-ea"/>
                <a:ea typeface="+mj-ea"/>
                <a:cs typeface="Times New Roman" panose="02020603050405020304" pitchFamily="18" charset="0"/>
                <a:sym typeface="+mn-ea"/>
              </a:rPr>
              <a:t>23%</a:t>
            </a:r>
            <a:r>
              <a:rPr lang="zh-CN" altLang="en-US" sz="1600" dirty="0">
                <a:latin typeface="+mj-ea"/>
                <a:ea typeface="+mj-ea"/>
                <a:cs typeface="Times New Roman" panose="02020603050405020304" pitchFamily="18" charset="0"/>
                <a:sym typeface="+mn-ea"/>
              </a:rPr>
              <a:t>，在火灾风险上分别降低了</a:t>
            </a:r>
            <a:r>
              <a:rPr lang="en-US" altLang="zh-CN" sz="1600" dirty="0">
                <a:latin typeface="+mj-ea"/>
                <a:ea typeface="+mj-ea"/>
                <a:cs typeface="Times New Roman" panose="02020603050405020304" pitchFamily="18" charset="0"/>
                <a:sym typeface="+mn-ea"/>
              </a:rPr>
              <a:t>10%</a:t>
            </a:r>
            <a:r>
              <a:rPr lang="zh-CN" altLang="en-US" sz="1600" dirty="0">
                <a:latin typeface="+mj-ea"/>
                <a:ea typeface="+mj-ea"/>
                <a:cs typeface="Times New Roman" panose="02020603050405020304" pitchFamily="18" charset="0"/>
                <a:sym typeface="+mn-ea"/>
              </a:rPr>
              <a:t>、</a:t>
            </a:r>
            <a:r>
              <a:rPr lang="en-US" altLang="zh-CN" sz="1600" dirty="0">
                <a:latin typeface="+mj-ea"/>
                <a:ea typeface="+mj-ea"/>
                <a:cs typeface="Times New Roman" panose="02020603050405020304" pitchFamily="18" charset="0"/>
                <a:sym typeface="+mn-ea"/>
              </a:rPr>
              <a:t>6%</a:t>
            </a:r>
            <a:r>
              <a:rPr lang="zh-CN" altLang="en-US" sz="1600" dirty="0">
                <a:latin typeface="+mj-ea"/>
                <a:ea typeface="+mj-ea"/>
                <a:cs typeface="Times New Roman" panose="02020603050405020304" pitchFamily="18" charset="0"/>
                <a:sym typeface="+mn-ea"/>
              </a:rPr>
              <a:t>和</a:t>
            </a:r>
            <a:r>
              <a:rPr lang="en-US" altLang="zh-CN" sz="1600" dirty="0">
                <a:latin typeface="+mj-ea"/>
                <a:ea typeface="+mj-ea"/>
                <a:cs typeface="Times New Roman" panose="02020603050405020304" pitchFamily="18" charset="0"/>
                <a:sym typeface="+mn-ea"/>
              </a:rPr>
              <a:t>12%</a:t>
            </a:r>
            <a:r>
              <a:rPr lang="zh-CN" altLang="en-US" sz="1600" dirty="0">
                <a:latin typeface="+mj-ea"/>
                <a:ea typeface="+mj-ea"/>
                <a:cs typeface="Times New Roman" panose="02020603050405020304" pitchFamily="18" charset="0"/>
                <a:sym typeface="+mn-ea"/>
              </a:rPr>
              <a:t>。</a:t>
            </a:r>
            <a:endParaRPr lang="en-US" altLang="zh-CN" sz="1600" dirty="0">
              <a:latin typeface="+mj-ea"/>
              <a:ea typeface="+mj-ea"/>
              <a:cs typeface="Times New Roman" panose="02020603050405020304" pitchFamily="18" charset="0"/>
              <a:sym typeface="+mn-ea"/>
            </a:endParaRPr>
          </a:p>
        </p:txBody>
      </p:sp>
    </p:spTree>
    <p:extLst>
      <p:ext uri="{BB962C8B-B14F-4D97-AF65-F5344CB8AC3E}">
        <p14:creationId xmlns:p14="http://schemas.microsoft.com/office/powerpoint/2010/main" val="153222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0" y="1556792"/>
            <a:ext cx="12216680" cy="3240360"/>
          </a:xfrm>
          <a:prstGeom prst="rect">
            <a:avLst/>
          </a:prstGeom>
          <a:solidFill>
            <a:srgbClr val="3962A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dirty="0"/>
          </a:p>
        </p:txBody>
      </p:sp>
      <p:sp>
        <p:nvSpPr>
          <p:cNvPr id="4" name="矩形 3"/>
          <p:cNvSpPr/>
          <p:nvPr/>
        </p:nvSpPr>
        <p:spPr>
          <a:xfrm>
            <a:off x="2532088" y="2348880"/>
            <a:ext cx="7152503" cy="1754318"/>
          </a:xfrm>
          <a:prstGeom prst="rect">
            <a:avLst/>
          </a:prstGeom>
        </p:spPr>
        <p:txBody>
          <a:bodyPr wrap="square" lIns="91432" tIns="45716" rIns="91432" bIns="45716" anchor="t">
            <a:spAutoFit/>
          </a:bodyPr>
          <a:lstStyle/>
          <a:p>
            <a:pPr algn="ctr" fontAlgn="ctr"/>
            <a:r>
              <a:rPr lang="zh-CN" altLang="en-US" sz="5400" b="1" spc="800" dirty="0">
                <a:solidFill>
                  <a:schemeClr val="bg1"/>
                </a:solidFill>
                <a:latin typeface="微软雅黑" panose="020B0503020204020204" pitchFamily="34" charset="-122"/>
                <a:ea typeface="微软雅黑" panose="020B0503020204020204" pitchFamily="34" charset="-122"/>
              </a:rPr>
              <a:t>衷心感谢各位专家</a:t>
            </a:r>
            <a:endParaRPr lang="en-US" altLang="zh-CN" sz="5400" b="1" spc="800" dirty="0">
              <a:solidFill>
                <a:schemeClr val="bg1"/>
              </a:solidFill>
              <a:latin typeface="微软雅黑" panose="020B0503020204020204" pitchFamily="34" charset="-122"/>
              <a:ea typeface="微软雅黑" panose="020B0503020204020204" pitchFamily="34" charset="-122"/>
            </a:endParaRPr>
          </a:p>
          <a:p>
            <a:pPr algn="ctr" fontAlgn="ctr"/>
            <a:r>
              <a:rPr lang="zh-CN" altLang="en-US" sz="5400" b="1" spc="800" dirty="0">
                <a:solidFill>
                  <a:schemeClr val="bg1"/>
                </a:solidFill>
                <a:latin typeface="微软雅黑" panose="020B0503020204020204" pitchFamily="34" charset="-122"/>
                <a:ea typeface="微软雅黑" panose="020B0503020204020204" pitchFamily="34" charset="-122"/>
              </a:rPr>
              <a:t>敬请批评指正</a:t>
            </a:r>
          </a:p>
        </p:txBody>
      </p:sp>
      <p:pic>
        <p:nvPicPr>
          <p:cNvPr id="37" name="Picture 2">
            <a:extLst>
              <a:ext uri="{FF2B5EF4-FFF2-40B4-BE49-F238E27FC236}">
                <a16:creationId xmlns:a16="http://schemas.microsoft.com/office/drawing/2014/main" id="{B0C8F157-9150-4314-80B1-3000C5AC57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513"/>
          <a:stretch/>
        </p:blipFill>
        <p:spPr bwMode="auto">
          <a:xfrm>
            <a:off x="11410" y="-14312"/>
            <a:ext cx="5904656" cy="142875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文本框 9">
            <a:extLst>
              <a:ext uri="{FF2B5EF4-FFF2-40B4-BE49-F238E27FC236}">
                <a16:creationId xmlns:a16="http://schemas.microsoft.com/office/drawing/2014/main" id="{E734069F-CC69-4CA3-829D-C4DE65080D32}"/>
              </a:ext>
            </a:extLst>
          </p:cNvPr>
          <p:cNvSpPr/>
          <p:nvPr/>
        </p:nvSpPr>
        <p:spPr bwMode="auto">
          <a:xfrm>
            <a:off x="4625380" y="4895286"/>
            <a:ext cx="2730912"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solidFill>
                  <a:schemeClr val="tx1"/>
                </a:solidFill>
                <a:latin typeface="微软雅黑" panose="020B0503020204020204" pitchFamily="34" charset="-122"/>
                <a:ea typeface="微软雅黑" panose="020B0503020204020204" pitchFamily="34" charset="-122"/>
              </a:rPr>
              <a:t>报告人：张晓锦</a:t>
            </a:r>
            <a:endParaRPr lang="en-US" altLang="zh-CN" sz="2800" b="1" spc="-80" dirty="0">
              <a:solidFill>
                <a:schemeClr val="tx1"/>
              </a:solidFill>
              <a:latin typeface="微软雅黑" panose="020B0503020204020204" pitchFamily="34" charset="-122"/>
              <a:ea typeface="微软雅黑" panose="020B0503020204020204" pitchFamily="34" charset="-122"/>
            </a:endParaRPr>
          </a:p>
        </p:txBody>
      </p:sp>
      <p:sp>
        <p:nvSpPr>
          <p:cNvPr id="6" name="文本框 9">
            <a:extLst>
              <a:ext uri="{FF2B5EF4-FFF2-40B4-BE49-F238E27FC236}">
                <a16:creationId xmlns:a16="http://schemas.microsoft.com/office/drawing/2014/main" id="{B27D62E5-C28D-4463-8BF2-450CD0F555F3}"/>
              </a:ext>
            </a:extLst>
          </p:cNvPr>
          <p:cNvSpPr/>
          <p:nvPr/>
        </p:nvSpPr>
        <p:spPr bwMode="auto">
          <a:xfrm>
            <a:off x="407368" y="6072366"/>
            <a:ext cx="11449271"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latin typeface="微软雅黑" panose="020B0503020204020204" pitchFamily="34" charset="-122"/>
                <a:ea typeface="微软雅黑" panose="020B0503020204020204" pitchFamily="34" charset="-122"/>
              </a:rPr>
              <a:t>联系方式</a:t>
            </a:r>
            <a:r>
              <a:rPr lang="zh-CN" altLang="en-US" sz="2800" b="1" spc="-80" dirty="0">
                <a:solidFill>
                  <a:schemeClr val="tx1"/>
                </a:solidFill>
                <a:latin typeface="微软雅黑" panose="020B0503020204020204" pitchFamily="34" charset="-122"/>
                <a:ea typeface="微软雅黑" panose="020B0503020204020204" pitchFamily="34" charset="-122"/>
              </a:rPr>
              <a:t>：</a:t>
            </a:r>
            <a:r>
              <a:rPr lang="en-US" altLang="zh-CN" sz="2800" b="1" spc="-80" dirty="0">
                <a:solidFill>
                  <a:schemeClr val="tx1"/>
                </a:solidFill>
                <a:latin typeface="微软雅黑" panose="020B0503020204020204" pitchFamily="34" charset="-122"/>
                <a:ea typeface="微软雅黑" panose="020B0503020204020204" pitchFamily="34" charset="-122"/>
              </a:rPr>
              <a:t>17851145005</a:t>
            </a:r>
            <a:r>
              <a:rPr lang="zh-CN" altLang="en-US" sz="2800" b="1" spc="-80" dirty="0">
                <a:solidFill>
                  <a:schemeClr val="tx1"/>
                </a:solidFill>
                <a:latin typeface="微软雅黑" panose="020B0503020204020204" pitchFamily="34" charset="-122"/>
                <a:ea typeface="微软雅黑" panose="020B0503020204020204" pitchFamily="34" charset="-122"/>
              </a:rPr>
              <a:t>（微信同号）</a:t>
            </a:r>
            <a:r>
              <a:rPr lang="en-US" altLang="zh-CN" sz="2800" b="1" spc="-80" dirty="0">
                <a:latin typeface="微软雅黑" panose="020B0503020204020204" pitchFamily="34" charset="-122"/>
                <a:ea typeface="微软雅黑" panose="020B0503020204020204" pitchFamily="34" charset="-122"/>
              </a:rPr>
              <a:t>;</a:t>
            </a:r>
            <a:r>
              <a:rPr lang="zh-CN" altLang="en-US" sz="2800" b="1" spc="-80" dirty="0">
                <a:latin typeface="微软雅黑" panose="020B0503020204020204" pitchFamily="34" charset="-122"/>
                <a:ea typeface="微软雅黑" panose="020B0503020204020204" pitchFamily="34" charset="-122"/>
              </a:rPr>
              <a:t> </a:t>
            </a:r>
            <a:r>
              <a:rPr lang="en-US" altLang="zh-CN" sz="2800" b="1" spc="-80" dirty="0">
                <a:solidFill>
                  <a:schemeClr val="tx1"/>
                </a:solidFill>
                <a:latin typeface="微软雅黑" panose="020B0503020204020204" pitchFamily="34" charset="-122"/>
                <a:ea typeface="微软雅黑" panose="020B0503020204020204" pitchFamily="34" charset="-122"/>
              </a:rPr>
              <a:t>zxjin119@outlook.com</a:t>
            </a:r>
          </a:p>
        </p:txBody>
      </p:sp>
      <p:sp>
        <p:nvSpPr>
          <p:cNvPr id="7" name="文本框 9">
            <a:extLst>
              <a:ext uri="{FF2B5EF4-FFF2-40B4-BE49-F238E27FC236}">
                <a16:creationId xmlns:a16="http://schemas.microsoft.com/office/drawing/2014/main" id="{5780DC17-8DB0-48B8-BB22-C3174F8947AC}"/>
              </a:ext>
            </a:extLst>
          </p:cNvPr>
          <p:cNvSpPr/>
          <p:nvPr/>
        </p:nvSpPr>
        <p:spPr bwMode="auto">
          <a:xfrm>
            <a:off x="3959382" y="5458287"/>
            <a:ext cx="4062908" cy="614079"/>
          </a:xfrm>
          <a:prstGeom prst="rect">
            <a:avLst/>
          </a:prstGeom>
          <a:solidFill>
            <a:schemeClr val="bg1"/>
          </a:solidFill>
          <a:ln>
            <a:solidFill>
              <a:schemeClr val="bg1"/>
            </a:solidFill>
          </a:ln>
        </p:spPr>
        <p:txBody>
          <a:bodyPr wrap="square">
            <a:spAutoFit/>
          </a:bodyPr>
          <a:lstStyle/>
          <a:p>
            <a:pPr algn="ctr" eaLnBrk="1" fontAlgn="auto" latinLnBrk="0" hangingPunct="1">
              <a:lnSpc>
                <a:spcPct val="135000"/>
              </a:lnSpc>
              <a:defRPr/>
            </a:pPr>
            <a:r>
              <a:rPr lang="zh-CN" altLang="en-US" sz="2800" b="1" spc="-80" dirty="0">
                <a:solidFill>
                  <a:schemeClr val="tx1"/>
                </a:solidFill>
                <a:latin typeface="微软雅黑" panose="020B0503020204020204" pitchFamily="34" charset="-122"/>
                <a:ea typeface="微软雅黑" panose="020B0503020204020204" pitchFamily="34" charset="-122"/>
              </a:rPr>
              <a:t>单位：重庆大学土木学院</a:t>
            </a:r>
            <a:endParaRPr lang="en-US" altLang="zh-CN" sz="2800" b="1" spc="-8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Freeform 5"/>
          <p:cNvSpPr/>
          <p:nvPr/>
        </p:nvSpPr>
        <p:spPr bwMode="auto">
          <a:xfrm>
            <a:off x="2242478" y="2177883"/>
            <a:ext cx="2203800" cy="2502239"/>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extrusionOk="0">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rgbClr val="00518E"/>
          </a:solidFill>
          <a:ln w="25400">
            <a:solidFill>
              <a:srgbClr val="00518E"/>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sz="1400"/>
          </a:p>
        </p:txBody>
      </p:sp>
      <p:sp>
        <p:nvSpPr>
          <p:cNvPr id="11" name="Freeform 5"/>
          <p:cNvSpPr/>
          <p:nvPr/>
        </p:nvSpPr>
        <p:spPr bwMode="auto">
          <a:xfrm>
            <a:off x="1744036" y="1611941"/>
            <a:ext cx="3200687" cy="3634123"/>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extrusionOk="0">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noFill/>
          <a:ln w="12700">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p>
        </p:txBody>
      </p:sp>
      <p:sp>
        <p:nvSpPr>
          <p:cNvPr id="12" name="TextBox 59"/>
          <p:cNvSpPr/>
          <p:nvPr/>
        </p:nvSpPr>
        <p:spPr bwMode="auto">
          <a:xfrm flipH="1">
            <a:off x="2235445" y="2921170"/>
            <a:ext cx="2217871" cy="1077218"/>
          </a:xfrm>
          <a:prstGeom prst="rect">
            <a:avLst/>
          </a:prstGeom>
          <a:noFill/>
          <a:ln>
            <a:noFill/>
          </a:ln>
        </p:spPr>
        <p:txBody>
          <a:bodyPr wrap="square">
            <a:spAutoFit/>
          </a:bodyP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a:spcBef>
                <a:spcPts val="0"/>
              </a:spcBef>
              <a:spcAft>
                <a:spcPts val="0"/>
              </a:spcAft>
              <a:defRPr>
                <a:solidFill>
                  <a:schemeClr val="tx1"/>
                </a:solidFill>
                <a:latin typeface="Arial" panose="020B0604020202020204"/>
                <a:ea typeface="宋体" panose="02010600030101010101" pitchFamily="2" charset="-122"/>
              </a:defRPr>
            </a:lvl6pPr>
            <a:lvl7pPr marL="2971800" indent="-228600">
              <a:spcBef>
                <a:spcPts val="0"/>
              </a:spcBef>
              <a:spcAft>
                <a:spcPts val="0"/>
              </a:spcAft>
              <a:defRPr>
                <a:solidFill>
                  <a:schemeClr val="tx1"/>
                </a:solidFill>
                <a:latin typeface="Arial" panose="020B0604020202020204"/>
                <a:ea typeface="宋体" panose="02010600030101010101" pitchFamily="2" charset="-122"/>
              </a:defRPr>
            </a:lvl7pPr>
            <a:lvl8pPr marL="3429000" indent="-228600">
              <a:spcBef>
                <a:spcPts val="0"/>
              </a:spcBef>
              <a:spcAft>
                <a:spcPts val="0"/>
              </a:spcAft>
              <a:defRPr>
                <a:solidFill>
                  <a:schemeClr val="tx1"/>
                </a:solidFill>
                <a:latin typeface="Arial" panose="020B0604020202020204"/>
                <a:ea typeface="宋体" panose="02010600030101010101" pitchFamily="2" charset="-122"/>
              </a:defRPr>
            </a:lvl8pPr>
            <a:lvl9pPr marL="3886200" indent="-228600">
              <a:spcBef>
                <a:spcPts val="0"/>
              </a:spcBef>
              <a:spcAft>
                <a:spcPts val="0"/>
              </a:spcAft>
              <a:defRPr>
                <a:solidFill>
                  <a:schemeClr val="tx1"/>
                </a:solidFill>
                <a:latin typeface="Arial" panose="020B0604020202020204"/>
                <a:ea typeface="宋体" panose="02010600030101010101" pitchFamily="2" charset="-122"/>
              </a:defRPr>
            </a:lvl9pPr>
          </a:lstStyle>
          <a:p>
            <a:pPr algn="ctr">
              <a:defRPr/>
            </a:pPr>
            <a:r>
              <a:rPr lang="zh-CN" sz="3600" b="1">
                <a:solidFill>
                  <a:schemeClr val="bg1"/>
                </a:solidFill>
                <a:latin typeface="微软雅黑" panose="020B0503020204020204" pitchFamily="34" charset="-122"/>
                <a:ea typeface="微软雅黑" panose="020B0503020204020204" pitchFamily="34" charset="-122"/>
              </a:rPr>
              <a:t>汇报提纲</a:t>
            </a:r>
            <a:endParaRPr lang="en-US" sz="3600" b="1">
              <a:solidFill>
                <a:schemeClr val="bg1"/>
              </a:solidFill>
              <a:latin typeface="微软雅黑" panose="020B0503020204020204" pitchFamily="34" charset="-122"/>
              <a:ea typeface="微软雅黑" panose="020B0503020204020204" pitchFamily="34" charset="-122"/>
            </a:endParaRPr>
          </a:p>
          <a:p>
            <a:pPr algn="ctr">
              <a:defRPr/>
            </a:pPr>
            <a:r>
              <a:rPr lang="en-US" sz="2800">
                <a:solidFill>
                  <a:schemeClr val="bg1"/>
                </a:solidFill>
                <a:latin typeface="微软雅黑" panose="020B0503020204020204" pitchFamily="34" charset="-122"/>
                <a:ea typeface="微软雅黑" panose="020B0503020204020204" pitchFamily="34" charset="-122"/>
              </a:rPr>
              <a:t>CONTENTS</a:t>
            </a:r>
          </a:p>
        </p:txBody>
      </p:sp>
      <p:sp>
        <p:nvSpPr>
          <p:cNvPr id="2" name="矩形 3"/>
          <p:cNvSpPr/>
          <p:nvPr/>
        </p:nvSpPr>
        <p:spPr bwMode="auto">
          <a:xfrm>
            <a:off x="5303912" y="980728"/>
            <a:ext cx="5527674" cy="583565"/>
          </a:xfrm>
          <a:prstGeom prst="rect">
            <a:avLst/>
          </a:prstGeom>
        </p:spPr>
        <p:txBody>
          <a:bodyPr wrap="square">
            <a:spAutoFit/>
          </a:bodyPr>
          <a:lstStyle/>
          <a:p>
            <a:pPr>
              <a:defRPr/>
            </a:pPr>
            <a:r>
              <a:rPr lang="zh-CN" altLang="en-US" sz="3200" b="1" dirty="0">
                <a:solidFill>
                  <a:srgbClr val="00518E"/>
                </a:solidFill>
                <a:latin typeface="微软雅黑" panose="020B0503020204020204" pitchFamily="34" charset="-122"/>
                <a:ea typeface="微软雅黑" panose="020B0503020204020204" pitchFamily="34" charset="-122"/>
                <a:cs typeface="Times New Roman" panose="02020603050405020304"/>
              </a:rPr>
              <a:t>一、研究背景</a:t>
            </a:r>
            <a:endParaRPr lang="zh-CN" sz="3200" b="1" dirty="0">
              <a:solidFill>
                <a:srgbClr val="00518E"/>
              </a:solidFill>
              <a:latin typeface="微软雅黑" panose="020B0503020204020204" pitchFamily="34" charset="-122"/>
              <a:ea typeface="微软雅黑" panose="020B0503020204020204" pitchFamily="34" charset="-122"/>
              <a:cs typeface="Times New Roman" panose="02020603050405020304"/>
            </a:endParaRPr>
          </a:p>
        </p:txBody>
      </p:sp>
      <p:sp>
        <p:nvSpPr>
          <p:cNvPr id="3" name="矩形 4"/>
          <p:cNvSpPr/>
          <p:nvPr/>
        </p:nvSpPr>
        <p:spPr bwMode="auto">
          <a:xfrm>
            <a:off x="5303912" y="2080410"/>
            <a:ext cx="5527675" cy="583565"/>
          </a:xfrm>
          <a:prstGeom prst="rect">
            <a:avLst/>
          </a:prstGeom>
        </p:spPr>
        <p:txBody>
          <a:bodyPr wrap="square">
            <a:spAutoFit/>
          </a:bodyPr>
          <a:lstStyle/>
          <a:p>
            <a:pPr>
              <a:defRPr/>
            </a:pPr>
            <a:r>
              <a:rPr lang="zh-CN" altLang="en-US" sz="3200" b="1" dirty="0">
                <a:solidFill>
                  <a:srgbClr val="00518E"/>
                </a:solidFill>
                <a:latin typeface="微软雅黑" panose="020B0503020204020204" pitchFamily="34" charset="-122"/>
                <a:ea typeface="微软雅黑" panose="020B0503020204020204" pitchFamily="34" charset="-122"/>
                <a:cs typeface="Times New Roman" panose="02020603050405020304"/>
              </a:rPr>
              <a:t>二、国内外研究现状</a:t>
            </a:r>
            <a:endParaRPr lang="zh-CN" sz="3200" b="1" dirty="0">
              <a:solidFill>
                <a:srgbClr val="00518E"/>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5"/>
          <p:cNvSpPr/>
          <p:nvPr/>
        </p:nvSpPr>
        <p:spPr bwMode="auto">
          <a:xfrm>
            <a:off x="5303912" y="3180092"/>
            <a:ext cx="5527675" cy="583565"/>
          </a:xfrm>
          <a:prstGeom prst="rect">
            <a:avLst/>
          </a:prstGeom>
        </p:spPr>
        <p:txBody>
          <a:bodyPr wrap="square">
            <a:spAutoFit/>
          </a:bodyPr>
          <a:lstStyle/>
          <a:p>
            <a:pPr>
              <a:defRPr/>
            </a:pPr>
            <a:r>
              <a:rPr lang="zh-CN" altLang="en-US" sz="3200" b="1" dirty="0">
                <a:solidFill>
                  <a:srgbClr val="00518E"/>
                </a:solidFill>
                <a:latin typeface="微软雅黑" panose="020B0503020204020204" pitchFamily="34" charset="-122"/>
                <a:ea typeface="微软雅黑" panose="020B0503020204020204" pitchFamily="34" charset="-122"/>
                <a:cs typeface="Times New Roman" panose="02020603050405020304"/>
              </a:rPr>
              <a:t>三、研究内容与方法</a:t>
            </a:r>
            <a:endParaRPr lang="zh-CN" sz="3200" b="1" dirty="0">
              <a:solidFill>
                <a:srgbClr val="00518E"/>
              </a:solidFill>
              <a:latin typeface="微软雅黑" panose="020B0503020204020204" pitchFamily="34" charset="-122"/>
              <a:ea typeface="微软雅黑" panose="020B0503020204020204" pitchFamily="34" charset="-122"/>
              <a:cs typeface="Times New Roman" panose="02020603050405020304"/>
            </a:endParaRPr>
          </a:p>
        </p:txBody>
      </p:sp>
      <p:sp>
        <p:nvSpPr>
          <p:cNvPr id="13" name="矩形 6"/>
          <p:cNvSpPr/>
          <p:nvPr/>
        </p:nvSpPr>
        <p:spPr bwMode="auto">
          <a:xfrm>
            <a:off x="5303911" y="4279773"/>
            <a:ext cx="5527675" cy="583565"/>
          </a:xfrm>
          <a:prstGeom prst="rect">
            <a:avLst/>
          </a:prstGeom>
        </p:spPr>
        <p:txBody>
          <a:bodyPr wrap="square">
            <a:spAutoFit/>
          </a:bodyPr>
          <a:lstStyle/>
          <a:p>
            <a:pPr>
              <a:defRPr/>
            </a:pPr>
            <a:r>
              <a:rPr lang="zh-CN" altLang="en-US" sz="3200" b="1" dirty="0">
                <a:solidFill>
                  <a:srgbClr val="00518E"/>
                </a:solidFill>
                <a:latin typeface="微软雅黑" panose="020B0503020204020204" pitchFamily="34" charset="-122"/>
                <a:ea typeface="微软雅黑" panose="020B0503020204020204" pitchFamily="34" charset="-122"/>
                <a:cs typeface="Times New Roman" panose="02020603050405020304"/>
              </a:rPr>
              <a:t>四、研究结果与讨论</a:t>
            </a:r>
            <a:endParaRPr lang="zh-CN" sz="3200" b="1" dirty="0">
              <a:solidFill>
                <a:srgbClr val="00518E"/>
              </a:solidFill>
              <a:latin typeface="微软雅黑" panose="020B0503020204020204" pitchFamily="34" charset="-122"/>
              <a:ea typeface="微软雅黑" panose="020B0503020204020204" pitchFamily="34" charset="-122"/>
              <a:cs typeface="Times New Roman" panose="02020603050405020304"/>
            </a:endParaRPr>
          </a:p>
        </p:txBody>
      </p:sp>
      <p:sp>
        <p:nvSpPr>
          <p:cNvPr id="15" name="矩形 6">
            <a:extLst>
              <a:ext uri="{FF2B5EF4-FFF2-40B4-BE49-F238E27FC236}">
                <a16:creationId xmlns:a16="http://schemas.microsoft.com/office/drawing/2014/main" id="{DA65F0AF-3372-4052-80BD-52F0F39303D6}"/>
              </a:ext>
            </a:extLst>
          </p:cNvPr>
          <p:cNvSpPr/>
          <p:nvPr/>
        </p:nvSpPr>
        <p:spPr bwMode="auto">
          <a:xfrm>
            <a:off x="5303911" y="5379454"/>
            <a:ext cx="5527675" cy="583565"/>
          </a:xfrm>
          <a:prstGeom prst="rect">
            <a:avLst/>
          </a:prstGeom>
        </p:spPr>
        <p:txBody>
          <a:bodyPr wrap="square">
            <a:spAutoFit/>
          </a:bodyPr>
          <a:lstStyle/>
          <a:p>
            <a:pPr>
              <a:defRPr/>
            </a:pPr>
            <a:r>
              <a:rPr lang="zh-CN" altLang="en-US" sz="3200" b="1" dirty="0">
                <a:solidFill>
                  <a:srgbClr val="00518E"/>
                </a:solidFill>
                <a:latin typeface="微软雅黑" panose="020B0503020204020204" pitchFamily="34" charset="-122"/>
                <a:ea typeface="微软雅黑" panose="020B0503020204020204" pitchFamily="34" charset="-122"/>
                <a:cs typeface="Times New Roman" panose="02020603050405020304"/>
              </a:rPr>
              <a:t>五、研究结论</a:t>
            </a:r>
            <a:endParaRPr lang="zh-CN" sz="3200" b="1" dirty="0">
              <a:solidFill>
                <a:srgbClr val="00518E"/>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 name="文本框 38"/>
          <p:cNvSpPr/>
          <p:nvPr/>
        </p:nvSpPr>
        <p:spPr bwMode="auto">
          <a:xfrm>
            <a:off x="168320" y="1376668"/>
            <a:ext cx="8090292" cy="4375750"/>
          </a:xfrm>
          <a:prstGeom prst="rect">
            <a:avLst/>
          </a:prstGeom>
          <a:noFill/>
        </p:spPr>
        <p:txBody>
          <a:bodyPr wrap="square" rtlCol="0">
            <a:spAutoFit/>
          </a:bodyPr>
          <a:lstStyle/>
          <a:p>
            <a:pPr algn="just">
              <a:lnSpc>
                <a:spcPct val="150000"/>
              </a:lnSpc>
              <a:defRPr/>
            </a:pPr>
            <a:r>
              <a:rPr lang="zh-CN" altLang="en-US" sz="2400" b="1" dirty="0">
                <a:solidFill>
                  <a:srgbClr val="FF0000"/>
                </a:solidFill>
                <a:latin typeface="Times New Roman" panose="02020603050405020304" pitchFamily="18" charset="0"/>
                <a:ea typeface="+mj-ea"/>
                <a:cs typeface="Times New Roman" panose="02020603050405020304" pitchFamily="18" charset="0"/>
                <a:sym typeface="+mn-ea"/>
              </a:rPr>
              <a:t>① 火灾事故频发且伤亡严重</a:t>
            </a:r>
            <a:endParaRPr lang="en-US" altLang="zh-CN" sz="2400" b="1" dirty="0">
              <a:solidFill>
                <a:srgbClr val="FF0000"/>
              </a:solidFill>
              <a:latin typeface="Times New Roman" panose="02020603050405020304" pitchFamily="18" charset="0"/>
              <a:ea typeface="+mj-ea"/>
              <a:cs typeface="Times New Roman" panose="02020603050405020304" pitchFamily="18" charset="0"/>
              <a:sym typeface="+mn-ea"/>
            </a:endParaRPr>
          </a:p>
          <a:p>
            <a:pPr marL="360000" indent="684000" algn="just">
              <a:lnSpc>
                <a:spcPct val="120000"/>
              </a:lnSpc>
              <a:defRPr/>
            </a:pPr>
            <a:r>
              <a:rPr lang="en-US" altLang="zh-CN" sz="2400" dirty="0">
                <a:latin typeface="Times New Roman" panose="02020603050405020304" pitchFamily="18" charset="0"/>
                <a:ea typeface="+mj-ea"/>
                <a:cs typeface="Times New Roman" panose="02020603050405020304" pitchFamily="18" charset="0"/>
                <a:sym typeface="+mn-ea"/>
              </a:rPr>
              <a:t>2025</a:t>
            </a:r>
            <a:r>
              <a:rPr lang="zh-CN" altLang="en-US" sz="2400" dirty="0">
                <a:latin typeface="Times New Roman" panose="02020603050405020304" pitchFamily="18" charset="0"/>
                <a:ea typeface="+mj-ea"/>
                <a:cs typeface="Times New Roman" panose="02020603050405020304" pitchFamily="18" charset="0"/>
                <a:sym typeface="+mn-ea"/>
              </a:rPr>
              <a:t>年，全国共接报火灾</a:t>
            </a:r>
            <a:r>
              <a:rPr lang="en-US" altLang="zh-CN" sz="2400" b="1" dirty="0">
                <a:latin typeface="Times New Roman" panose="02020603050405020304" pitchFamily="18" charset="0"/>
                <a:ea typeface="+mj-ea"/>
                <a:cs typeface="Times New Roman" panose="02020603050405020304" pitchFamily="18" charset="0"/>
                <a:sym typeface="+mn-ea"/>
              </a:rPr>
              <a:t>84.1</a:t>
            </a:r>
            <a:r>
              <a:rPr lang="zh-CN" altLang="en-US" sz="2400" b="1" dirty="0">
                <a:latin typeface="Times New Roman" panose="02020603050405020304" pitchFamily="18" charset="0"/>
                <a:ea typeface="+mj-ea"/>
                <a:cs typeface="Times New Roman" panose="02020603050405020304" pitchFamily="18" charset="0"/>
                <a:sym typeface="+mn-ea"/>
              </a:rPr>
              <a:t>万</a:t>
            </a:r>
            <a:r>
              <a:rPr lang="zh-CN" altLang="en-US" sz="2400" dirty="0">
                <a:latin typeface="Times New Roman" panose="02020603050405020304" pitchFamily="18" charset="0"/>
                <a:ea typeface="+mj-ea"/>
                <a:cs typeface="Times New Roman" panose="02020603050405020304" pitchFamily="18" charset="0"/>
                <a:sym typeface="+mn-ea"/>
              </a:rPr>
              <a:t>起，造成</a:t>
            </a:r>
            <a:r>
              <a:rPr lang="en-US" altLang="zh-CN" sz="2400" b="1" dirty="0">
                <a:latin typeface="Times New Roman" panose="02020603050405020304" pitchFamily="18" charset="0"/>
                <a:ea typeface="+mj-ea"/>
                <a:cs typeface="Times New Roman" panose="02020603050405020304" pitchFamily="18" charset="0"/>
                <a:sym typeface="+mn-ea"/>
              </a:rPr>
              <a:t>1827</a:t>
            </a:r>
            <a:r>
              <a:rPr lang="zh-CN" altLang="en-US" sz="2400" b="1" dirty="0">
                <a:latin typeface="Times New Roman" panose="02020603050405020304" pitchFamily="18" charset="0"/>
                <a:ea typeface="+mj-ea"/>
                <a:cs typeface="Times New Roman" panose="02020603050405020304" pitchFamily="18" charset="0"/>
                <a:sym typeface="+mn-ea"/>
              </a:rPr>
              <a:t>人遇难</a:t>
            </a:r>
            <a:r>
              <a:rPr lang="zh-CN" altLang="en-US" sz="2400" dirty="0">
                <a:latin typeface="Times New Roman" panose="02020603050405020304" pitchFamily="18" charset="0"/>
                <a:ea typeface="+mj-ea"/>
                <a:cs typeface="Times New Roman" panose="02020603050405020304" pitchFamily="18" charset="0"/>
                <a:sym typeface="+mn-ea"/>
              </a:rPr>
              <a:t>。</a:t>
            </a:r>
            <a:endParaRPr lang="en-US" altLang="zh-CN" sz="2400" dirty="0">
              <a:latin typeface="Times New Roman" panose="02020603050405020304" pitchFamily="18" charset="0"/>
              <a:ea typeface="+mj-ea"/>
              <a:cs typeface="Times New Roman" panose="02020603050405020304" pitchFamily="18" charset="0"/>
              <a:sym typeface="+mn-ea"/>
            </a:endParaRPr>
          </a:p>
          <a:p>
            <a:pPr algn="just">
              <a:lnSpc>
                <a:spcPct val="150000"/>
              </a:lnSpc>
              <a:defRPr/>
            </a:pPr>
            <a:r>
              <a:rPr lang="zh-CN" altLang="en-US" sz="2400" b="1" dirty="0">
                <a:solidFill>
                  <a:srgbClr val="FF0000"/>
                </a:solidFill>
                <a:latin typeface="Times New Roman" panose="02020603050405020304" pitchFamily="18" charset="0"/>
                <a:ea typeface="+mj-ea"/>
                <a:cs typeface="Times New Roman" panose="02020603050405020304" pitchFamily="18" charset="0"/>
                <a:sym typeface="+mn-ea"/>
              </a:rPr>
              <a:t>② 建构筑物火灾伤亡人数占比大</a:t>
            </a:r>
            <a:endParaRPr lang="en-US" altLang="zh-CN" sz="2400" b="1" dirty="0">
              <a:solidFill>
                <a:srgbClr val="FF0000"/>
              </a:solidFill>
              <a:latin typeface="Times New Roman" panose="02020603050405020304" pitchFamily="18" charset="0"/>
              <a:ea typeface="+mj-ea"/>
              <a:cs typeface="Times New Roman" panose="02020603050405020304" pitchFamily="18" charset="0"/>
              <a:sym typeface="+mn-ea"/>
            </a:endParaRPr>
          </a:p>
          <a:p>
            <a:pPr marL="360000" indent="684000" algn="just">
              <a:lnSpc>
                <a:spcPct val="120000"/>
              </a:lnSpc>
              <a:defRPr/>
            </a:pPr>
            <a:r>
              <a:rPr lang="zh-CN" altLang="en-US" sz="2400" dirty="0">
                <a:latin typeface="Times New Roman" panose="02020603050405020304" pitchFamily="18" charset="0"/>
                <a:ea typeface="+mj-ea"/>
                <a:cs typeface="Times New Roman" panose="02020603050405020304" pitchFamily="18" charset="0"/>
                <a:sym typeface="+mn-ea"/>
              </a:rPr>
              <a:t>建构筑物火灾占总数超过</a:t>
            </a:r>
            <a:r>
              <a:rPr lang="en-US" altLang="zh-CN" sz="2400" b="1" dirty="0">
                <a:latin typeface="Times New Roman" panose="02020603050405020304" pitchFamily="18" charset="0"/>
                <a:ea typeface="+mj-ea"/>
                <a:cs typeface="Times New Roman" panose="02020603050405020304" pitchFamily="18" charset="0"/>
                <a:sym typeface="+mn-ea"/>
              </a:rPr>
              <a:t>40%</a:t>
            </a:r>
            <a:r>
              <a:rPr lang="zh-CN" altLang="en-US" sz="2400" dirty="0">
                <a:latin typeface="Times New Roman" panose="02020603050405020304" pitchFamily="18" charset="0"/>
                <a:ea typeface="+mj-ea"/>
                <a:cs typeface="Times New Roman" panose="02020603050405020304" pitchFamily="18" charset="0"/>
                <a:sym typeface="+mn-ea"/>
              </a:rPr>
              <a:t>，伤亡人数占总数超</a:t>
            </a:r>
            <a:r>
              <a:rPr lang="en-US" altLang="zh-CN" sz="2400" b="1" dirty="0">
                <a:latin typeface="Times New Roman" panose="02020603050405020304" pitchFamily="18" charset="0"/>
                <a:ea typeface="+mj-ea"/>
                <a:cs typeface="Times New Roman" panose="02020603050405020304" pitchFamily="18" charset="0"/>
                <a:sym typeface="+mn-ea"/>
              </a:rPr>
              <a:t>60%</a:t>
            </a:r>
            <a:r>
              <a:rPr lang="zh-CN" altLang="en-US" sz="2400" dirty="0">
                <a:latin typeface="Times New Roman" panose="02020603050405020304" pitchFamily="18" charset="0"/>
                <a:ea typeface="+mj-ea"/>
                <a:cs typeface="Times New Roman" panose="02020603050405020304" pitchFamily="18" charset="0"/>
                <a:sym typeface="+mn-ea"/>
              </a:rPr>
              <a:t>。</a:t>
            </a:r>
            <a:endParaRPr lang="en-US" altLang="zh-CN" sz="2400" dirty="0">
              <a:latin typeface="Times New Roman" panose="02020603050405020304" pitchFamily="18" charset="0"/>
              <a:ea typeface="+mj-ea"/>
              <a:cs typeface="Times New Roman" panose="02020603050405020304" pitchFamily="18" charset="0"/>
              <a:sym typeface="+mn-ea"/>
            </a:endParaRPr>
          </a:p>
          <a:p>
            <a:pPr algn="just">
              <a:lnSpc>
                <a:spcPct val="150000"/>
              </a:lnSpc>
              <a:defRPr/>
            </a:pPr>
            <a:r>
              <a:rPr lang="zh-CN" altLang="en-US" sz="2400" b="1" dirty="0">
                <a:solidFill>
                  <a:srgbClr val="FF0000"/>
                </a:solidFill>
                <a:latin typeface="Times New Roman" panose="02020603050405020304" pitchFamily="18" charset="0"/>
                <a:ea typeface="+mj-ea"/>
                <a:cs typeface="Times New Roman" panose="02020603050405020304" pitchFamily="18" charset="0"/>
                <a:sym typeface="+mn-ea"/>
              </a:rPr>
              <a:t>③ 火灾伤亡主要由烟气导致</a:t>
            </a:r>
            <a:endParaRPr lang="en-US" altLang="zh-CN" sz="2400" b="1" dirty="0">
              <a:solidFill>
                <a:srgbClr val="FF0000"/>
              </a:solidFill>
              <a:latin typeface="Times New Roman" panose="02020603050405020304" pitchFamily="18" charset="0"/>
              <a:ea typeface="+mj-ea"/>
              <a:cs typeface="Times New Roman" panose="02020603050405020304" pitchFamily="18" charset="0"/>
              <a:sym typeface="+mn-ea"/>
            </a:endParaRPr>
          </a:p>
          <a:p>
            <a:pPr marL="360000" indent="684000" algn="just">
              <a:lnSpc>
                <a:spcPct val="120000"/>
              </a:lnSpc>
              <a:defRPr/>
            </a:pPr>
            <a:r>
              <a:rPr lang="zh-CN" altLang="en-US" sz="2400" dirty="0">
                <a:latin typeface="Times New Roman" panose="02020603050405020304" pitchFamily="18" charset="0"/>
                <a:ea typeface="+mj-ea"/>
                <a:cs typeface="Times New Roman" panose="02020603050405020304" pitchFamily="18" charset="0"/>
                <a:sym typeface="+mn-ea"/>
              </a:rPr>
              <a:t>现代建构筑物大量采用合成聚合物材料，约</a:t>
            </a:r>
            <a:r>
              <a:rPr lang="en-US" altLang="zh-CN" sz="2400" b="1" dirty="0">
                <a:latin typeface="Times New Roman" panose="02020603050405020304" pitchFamily="18" charset="0"/>
                <a:ea typeface="+mj-ea"/>
                <a:cs typeface="Times New Roman" panose="02020603050405020304" pitchFamily="18" charset="0"/>
                <a:sym typeface="+mn-ea"/>
              </a:rPr>
              <a:t>85%</a:t>
            </a:r>
            <a:r>
              <a:rPr lang="zh-CN" altLang="en-US" sz="2400" b="1" dirty="0">
                <a:latin typeface="Times New Roman" panose="02020603050405020304" pitchFamily="18" charset="0"/>
                <a:ea typeface="+mj-ea"/>
                <a:cs typeface="Times New Roman" panose="02020603050405020304" pitchFamily="18" charset="0"/>
                <a:sym typeface="+mn-ea"/>
              </a:rPr>
              <a:t>的火灾伤亡由烟气</a:t>
            </a:r>
            <a:r>
              <a:rPr lang="zh-CN" altLang="en-US" sz="2400" dirty="0">
                <a:latin typeface="Times New Roman" panose="02020603050405020304" pitchFamily="18" charset="0"/>
                <a:ea typeface="+mj-ea"/>
                <a:cs typeface="Times New Roman" panose="02020603050405020304" pitchFamily="18" charset="0"/>
                <a:sym typeface="+mn-ea"/>
              </a:rPr>
              <a:t>导致。</a:t>
            </a:r>
          </a:p>
        </p:txBody>
      </p:sp>
      <p:sp>
        <p:nvSpPr>
          <p:cNvPr id="34" name="矩形 33"/>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一、研究背景</a:t>
            </a:r>
          </a:p>
        </p:txBody>
      </p:sp>
      <p:grpSp>
        <p:nvGrpSpPr>
          <p:cNvPr id="26" name="组合 25">
            <a:extLst>
              <a:ext uri="{FF2B5EF4-FFF2-40B4-BE49-F238E27FC236}">
                <a16:creationId xmlns:a16="http://schemas.microsoft.com/office/drawing/2014/main" id="{94551329-53DF-41EE-A6EC-0B2A8C2C761B}"/>
              </a:ext>
            </a:extLst>
          </p:cNvPr>
          <p:cNvGrpSpPr/>
          <p:nvPr/>
        </p:nvGrpSpPr>
        <p:grpSpPr>
          <a:xfrm>
            <a:off x="47328" y="182754"/>
            <a:ext cx="263352" cy="534334"/>
            <a:chOff x="1304192" y="2006600"/>
            <a:chExt cx="194848" cy="304800"/>
          </a:xfrm>
        </p:grpSpPr>
        <p:sp>
          <p:nvSpPr>
            <p:cNvPr id="40" name="矩形 39">
              <a:extLst>
                <a:ext uri="{FF2B5EF4-FFF2-40B4-BE49-F238E27FC236}">
                  <a16:creationId xmlns:a16="http://schemas.microsoft.com/office/drawing/2014/main" id="{5FE865FA-60FE-4447-B249-B907763D0544}"/>
                </a:ext>
              </a:extLst>
            </p:cNvPr>
            <p:cNvSpPr/>
            <p:nvPr userDrawn="1"/>
          </p:nvSpPr>
          <p:spPr>
            <a:xfrm>
              <a:off x="1304192" y="2006600"/>
              <a:ext cx="1143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A3DEEE8A-129E-4D48-B7AD-F9A8CD1993DF}"/>
                </a:ext>
              </a:extLst>
            </p:cNvPr>
            <p:cNvSpPr/>
            <p:nvPr userDrawn="1"/>
          </p:nvSpPr>
          <p:spPr>
            <a:xfrm>
              <a:off x="1463040" y="2006600"/>
              <a:ext cx="36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a:extLst>
              <a:ext uri="{FF2B5EF4-FFF2-40B4-BE49-F238E27FC236}">
                <a16:creationId xmlns:a16="http://schemas.microsoft.com/office/drawing/2014/main" id="{E37BC9DD-5285-4807-BF3C-F177F81FB7E1}"/>
              </a:ext>
            </a:extLst>
          </p:cNvPr>
          <p:cNvCxnSpPr/>
          <p:nvPr/>
        </p:nvCxnSpPr>
        <p:spPr bwMode="auto">
          <a:xfrm>
            <a:off x="407988" y="782515"/>
            <a:ext cx="11376024"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F955FDAF-FBE3-49D4-B4D3-1689246C98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786"/>
          <a:stretch/>
        </p:blipFill>
        <p:spPr>
          <a:xfrm>
            <a:off x="8328248" y="1268760"/>
            <a:ext cx="3695432" cy="2304256"/>
          </a:xfrm>
          <a:prstGeom prst="rect">
            <a:avLst/>
          </a:prstGeom>
        </p:spPr>
      </p:pic>
      <p:pic>
        <p:nvPicPr>
          <p:cNvPr id="1026" name="Picture 2">
            <a:extLst>
              <a:ext uri="{FF2B5EF4-FFF2-40B4-BE49-F238E27FC236}">
                <a16:creationId xmlns:a16="http://schemas.microsoft.com/office/drawing/2014/main" id="{58634D70-33CA-45A3-9AA2-CFF2E9082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8" y="3800223"/>
            <a:ext cx="3695432" cy="230425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38">
            <a:extLst>
              <a:ext uri="{FF2B5EF4-FFF2-40B4-BE49-F238E27FC236}">
                <a16:creationId xmlns:a16="http://schemas.microsoft.com/office/drawing/2014/main" id="{1CDADD26-D528-4B4C-9AC6-1102C6698CE2}"/>
              </a:ext>
            </a:extLst>
          </p:cNvPr>
          <p:cNvSpPr/>
          <p:nvPr/>
        </p:nvSpPr>
        <p:spPr bwMode="auto">
          <a:xfrm>
            <a:off x="274255" y="849351"/>
            <a:ext cx="3661507" cy="553998"/>
          </a:xfrm>
          <a:prstGeom prst="rect">
            <a:avLst/>
          </a:prstGeom>
          <a:noFill/>
        </p:spPr>
        <p:txBody>
          <a:bodyPr wrap="square" rtlCol="0">
            <a:spAutoFit/>
          </a:bodyPr>
          <a:lstStyle/>
          <a:p>
            <a:pPr algn="just">
              <a:spcBef>
                <a:spcPts val="1200"/>
              </a:spcBef>
              <a:defRPr/>
            </a:pPr>
            <a:r>
              <a:rPr lang="en-US" altLang="zh-CN" sz="3000" b="1" dirty="0">
                <a:latin typeface="+mj-ea"/>
                <a:ea typeface="+mj-ea"/>
                <a:sym typeface="+mn-ea"/>
              </a:rPr>
              <a:t>1.1 </a:t>
            </a:r>
            <a:r>
              <a:rPr lang="zh-CN" altLang="en-US" sz="3000" b="1" dirty="0">
                <a:latin typeface="+mj-ea"/>
                <a:ea typeface="+mj-ea"/>
                <a:sym typeface="+mn-ea"/>
              </a:rPr>
              <a:t>火灾与烟气危害</a:t>
            </a:r>
            <a:endParaRPr lang="zh-CN" altLang="en-US" sz="3000" b="1" dirty="0">
              <a:solidFill>
                <a:schemeClr val="accent6"/>
              </a:solidFill>
              <a:latin typeface="+mj-ea"/>
              <a:ea typeface="+mj-ea"/>
              <a:sym typeface="+mn-ea"/>
            </a:endParaRPr>
          </a:p>
        </p:txBody>
      </p:sp>
      <p:sp>
        <p:nvSpPr>
          <p:cNvPr id="11" name="文本框 38">
            <a:extLst>
              <a:ext uri="{FF2B5EF4-FFF2-40B4-BE49-F238E27FC236}">
                <a16:creationId xmlns:a16="http://schemas.microsoft.com/office/drawing/2014/main" id="{B45FF850-AD7E-4F64-B3AC-1F7FC6E21DE4}"/>
              </a:ext>
            </a:extLst>
          </p:cNvPr>
          <p:cNvSpPr/>
          <p:nvPr/>
        </p:nvSpPr>
        <p:spPr bwMode="auto">
          <a:xfrm>
            <a:off x="2495600" y="6122059"/>
            <a:ext cx="6408711" cy="662554"/>
          </a:xfrm>
          <a:prstGeom prst="rect">
            <a:avLst/>
          </a:prstGeom>
          <a:noFill/>
        </p:spPr>
        <p:txBody>
          <a:bodyPr wrap="square" rtlCol="0">
            <a:spAutoFit/>
          </a:bodyPr>
          <a:lstStyle/>
          <a:p>
            <a:pPr algn="ctr">
              <a:lnSpc>
                <a:spcPct val="150000"/>
              </a:lnSpc>
              <a:defRPr/>
            </a:pPr>
            <a:r>
              <a:rPr lang="zh-CN" altLang="en-US" sz="2800" b="1" dirty="0">
                <a:solidFill>
                  <a:srgbClr val="FF0000"/>
                </a:solidFill>
                <a:latin typeface="+mj-ea"/>
                <a:ea typeface="+mj-ea"/>
                <a:cs typeface="Times New Roman" panose="02020603050405020304" pitchFamily="18" charset="0"/>
                <a:sym typeface="+mn-ea"/>
              </a:rPr>
              <a:t>控制烟气</a:t>
            </a:r>
            <a:r>
              <a:rPr lang="zh-CN" altLang="en-US" sz="2800" b="1" dirty="0">
                <a:latin typeface="+mj-ea"/>
                <a:ea typeface="+mj-ea"/>
                <a:cs typeface="Times New Roman" panose="02020603050405020304" pitchFamily="18" charset="0"/>
                <a:sym typeface="+mn-ea"/>
              </a:rPr>
              <a:t>是降低火灾伤亡的最有效途径</a:t>
            </a:r>
            <a:endParaRPr lang="zh-CN" altLang="en-US" sz="2800" dirty="0">
              <a:latin typeface="+mj-ea"/>
              <a:ea typeface="+mj-ea"/>
              <a:cs typeface="Times New Roman" panose="02020603050405020304" pitchFamily="18" charset="0"/>
              <a:sym typeface="+mn-ea"/>
            </a:endParaRPr>
          </a:p>
        </p:txBody>
      </p:sp>
      <p:sp>
        <p:nvSpPr>
          <p:cNvPr id="4" name="灯片编号占位符 3">
            <a:extLst>
              <a:ext uri="{FF2B5EF4-FFF2-40B4-BE49-F238E27FC236}">
                <a16:creationId xmlns:a16="http://schemas.microsoft.com/office/drawing/2014/main" id="{1DB65AD5-7284-4F56-8F00-72A023B06975}"/>
              </a:ext>
            </a:extLst>
          </p:cNvPr>
          <p:cNvSpPr>
            <a:spLocks noGrp="1"/>
          </p:cNvSpPr>
          <p:nvPr>
            <p:ph type="sldNum" sz="quarter" idx="4"/>
          </p:nvPr>
        </p:nvSpPr>
        <p:spPr/>
        <p:txBody>
          <a:bodyPr/>
          <a:lstStyle/>
          <a:p>
            <a:pPr>
              <a:defRPr/>
            </a:pPr>
            <a:fld id="{1FB9CC09-4B6B-49DD-ADC4-FF085E1FAFD4}" type="slidenum">
              <a:rPr lang="en-US" altLang="zh-CN" smtClean="0"/>
              <a:t>3</a:t>
            </a:fld>
            <a:endParaRPr lang="zh-CN" dirty="0"/>
          </a:p>
        </p:txBody>
      </p:sp>
    </p:spTree>
    <p:extLst>
      <p:ext uri="{BB962C8B-B14F-4D97-AF65-F5344CB8AC3E}">
        <p14:creationId xmlns:p14="http://schemas.microsoft.com/office/powerpoint/2010/main" val="194209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 name="文本框 38"/>
          <p:cNvSpPr/>
          <p:nvPr/>
        </p:nvSpPr>
        <p:spPr bwMode="auto">
          <a:xfrm>
            <a:off x="286351" y="1417801"/>
            <a:ext cx="11869858" cy="892552"/>
          </a:xfrm>
          <a:prstGeom prst="rect">
            <a:avLst/>
          </a:prstGeom>
          <a:noFill/>
        </p:spPr>
        <p:txBody>
          <a:bodyPr wrap="square" rtlCol="0">
            <a:spAutoFit/>
          </a:bodyPr>
          <a:lstStyle/>
          <a:p>
            <a:pPr algn="just">
              <a:spcBef>
                <a:spcPts val="1200"/>
              </a:spcBef>
              <a:defRPr/>
            </a:pPr>
            <a:r>
              <a:rPr lang="zh-CN" altLang="en-US" sz="2600" b="1" dirty="0">
                <a:latin typeface="+mj-ea"/>
                <a:ea typeface="+mj-ea"/>
                <a:cs typeface="Times New Roman" panose="02020603050405020304" pitchFamily="18" charset="0"/>
                <a:sym typeface="+mn-ea"/>
              </a:rPr>
              <a:t>科学高效的烟气控制系统设计可有效</a:t>
            </a:r>
            <a:r>
              <a:rPr lang="zh-CN" altLang="en-US" sz="2600" b="1" dirty="0">
                <a:solidFill>
                  <a:schemeClr val="accent6"/>
                </a:solidFill>
                <a:latin typeface="+mj-ea"/>
                <a:ea typeface="+mj-ea"/>
                <a:cs typeface="Times New Roman" panose="02020603050405020304" pitchFamily="18" charset="0"/>
                <a:sym typeface="+mn-ea"/>
              </a:rPr>
              <a:t>限制烟气蔓延</a:t>
            </a:r>
            <a:r>
              <a:rPr lang="zh-CN" altLang="en-US" sz="2600" b="1" dirty="0">
                <a:latin typeface="+mj-ea"/>
                <a:ea typeface="+mj-ea"/>
                <a:cs typeface="Times New Roman" panose="02020603050405020304" pitchFamily="18" charset="0"/>
                <a:sym typeface="+mn-ea"/>
              </a:rPr>
              <a:t>，</a:t>
            </a:r>
            <a:r>
              <a:rPr lang="zh-CN" altLang="en-US" sz="2600" b="1" dirty="0">
                <a:solidFill>
                  <a:schemeClr val="accent6"/>
                </a:solidFill>
                <a:latin typeface="+mj-ea"/>
                <a:ea typeface="+mj-ea"/>
                <a:cs typeface="Times New Roman" panose="02020603050405020304" pitchFamily="18" charset="0"/>
                <a:sym typeface="+mn-ea"/>
              </a:rPr>
              <a:t>降低火灾风险</a:t>
            </a:r>
            <a:r>
              <a:rPr lang="zh-CN" altLang="en-US" sz="2600" b="1" dirty="0">
                <a:latin typeface="+mj-ea"/>
                <a:ea typeface="+mj-ea"/>
                <a:cs typeface="Times New Roman" panose="02020603050405020304" pitchFamily="18" charset="0"/>
                <a:sym typeface="+mn-ea"/>
              </a:rPr>
              <a:t>，</a:t>
            </a:r>
            <a:r>
              <a:rPr lang="zh-CN" altLang="en-US" sz="2600" b="1" dirty="0">
                <a:solidFill>
                  <a:schemeClr val="accent6"/>
                </a:solidFill>
                <a:latin typeface="+mj-ea"/>
                <a:ea typeface="+mj-ea"/>
                <a:cs typeface="Times New Roman" panose="02020603050405020304" pitchFamily="18" charset="0"/>
                <a:sym typeface="+mn-ea"/>
              </a:rPr>
              <a:t>保障生命安全</a:t>
            </a:r>
          </a:p>
        </p:txBody>
      </p:sp>
      <p:sp>
        <p:nvSpPr>
          <p:cNvPr id="34" name="矩形 33"/>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一、研究背景</a:t>
            </a:r>
          </a:p>
        </p:txBody>
      </p:sp>
      <p:grpSp>
        <p:nvGrpSpPr>
          <p:cNvPr id="26" name="组合 25">
            <a:extLst>
              <a:ext uri="{FF2B5EF4-FFF2-40B4-BE49-F238E27FC236}">
                <a16:creationId xmlns:a16="http://schemas.microsoft.com/office/drawing/2014/main" id="{94551329-53DF-41EE-A6EC-0B2A8C2C761B}"/>
              </a:ext>
            </a:extLst>
          </p:cNvPr>
          <p:cNvGrpSpPr/>
          <p:nvPr/>
        </p:nvGrpSpPr>
        <p:grpSpPr>
          <a:xfrm>
            <a:off x="47328" y="182754"/>
            <a:ext cx="263352" cy="534334"/>
            <a:chOff x="1304192" y="2006600"/>
            <a:chExt cx="194848" cy="304800"/>
          </a:xfrm>
        </p:grpSpPr>
        <p:sp>
          <p:nvSpPr>
            <p:cNvPr id="40" name="矩形 39">
              <a:extLst>
                <a:ext uri="{FF2B5EF4-FFF2-40B4-BE49-F238E27FC236}">
                  <a16:creationId xmlns:a16="http://schemas.microsoft.com/office/drawing/2014/main" id="{5FE865FA-60FE-4447-B249-B907763D0544}"/>
                </a:ext>
              </a:extLst>
            </p:cNvPr>
            <p:cNvSpPr/>
            <p:nvPr userDrawn="1"/>
          </p:nvSpPr>
          <p:spPr>
            <a:xfrm>
              <a:off x="1304192" y="2006600"/>
              <a:ext cx="1143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A3DEEE8A-129E-4D48-B7AD-F9A8CD1993DF}"/>
                </a:ext>
              </a:extLst>
            </p:cNvPr>
            <p:cNvSpPr/>
            <p:nvPr userDrawn="1"/>
          </p:nvSpPr>
          <p:spPr>
            <a:xfrm>
              <a:off x="1463040" y="2006600"/>
              <a:ext cx="36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a:extLst>
              <a:ext uri="{FF2B5EF4-FFF2-40B4-BE49-F238E27FC236}">
                <a16:creationId xmlns:a16="http://schemas.microsoft.com/office/drawing/2014/main" id="{E37BC9DD-5285-4807-BF3C-F177F81FB7E1}"/>
              </a:ext>
            </a:extLst>
          </p:cNvPr>
          <p:cNvCxnSpPr/>
          <p:nvPr/>
        </p:nvCxnSpPr>
        <p:spPr bwMode="auto">
          <a:xfrm>
            <a:off x="407988" y="782515"/>
            <a:ext cx="11376024"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4" name="文本框 38">
            <a:extLst>
              <a:ext uri="{FF2B5EF4-FFF2-40B4-BE49-F238E27FC236}">
                <a16:creationId xmlns:a16="http://schemas.microsoft.com/office/drawing/2014/main" id="{1B09EA74-980B-498F-9531-0D8FF2531EB0}"/>
              </a:ext>
            </a:extLst>
          </p:cNvPr>
          <p:cNvSpPr/>
          <p:nvPr/>
        </p:nvSpPr>
        <p:spPr bwMode="auto">
          <a:xfrm>
            <a:off x="274254" y="849351"/>
            <a:ext cx="5461705" cy="553998"/>
          </a:xfrm>
          <a:prstGeom prst="rect">
            <a:avLst/>
          </a:prstGeom>
          <a:noFill/>
        </p:spPr>
        <p:txBody>
          <a:bodyPr wrap="square" rtlCol="0">
            <a:spAutoFit/>
          </a:bodyPr>
          <a:lstStyle/>
          <a:p>
            <a:pPr algn="just">
              <a:spcBef>
                <a:spcPts val="1200"/>
              </a:spcBef>
              <a:defRPr/>
            </a:pPr>
            <a:r>
              <a:rPr lang="en-US" altLang="zh-CN" sz="3000" b="1" dirty="0">
                <a:latin typeface="+mj-ea"/>
                <a:ea typeface="+mj-ea"/>
                <a:sym typeface="+mn-ea"/>
              </a:rPr>
              <a:t>1.2 </a:t>
            </a:r>
            <a:r>
              <a:rPr lang="zh-CN" altLang="en-US" sz="3000" b="1" dirty="0">
                <a:latin typeface="+mj-ea"/>
                <a:ea typeface="+mj-ea"/>
                <a:sym typeface="+mn-ea"/>
              </a:rPr>
              <a:t>烟气控制系统的设计方法</a:t>
            </a:r>
            <a:endParaRPr lang="zh-CN" altLang="en-US" sz="3000" b="1" dirty="0">
              <a:solidFill>
                <a:schemeClr val="accent6"/>
              </a:solidFill>
              <a:latin typeface="+mj-ea"/>
              <a:ea typeface="+mj-ea"/>
              <a:sym typeface="+mn-ea"/>
            </a:endParaRPr>
          </a:p>
        </p:txBody>
      </p:sp>
      <p:sp>
        <p:nvSpPr>
          <p:cNvPr id="25" name="文本框 38">
            <a:extLst>
              <a:ext uri="{FF2B5EF4-FFF2-40B4-BE49-F238E27FC236}">
                <a16:creationId xmlns:a16="http://schemas.microsoft.com/office/drawing/2014/main" id="{4B7AABC9-B658-436A-8FDF-EB30A7376269}"/>
              </a:ext>
            </a:extLst>
          </p:cNvPr>
          <p:cNvSpPr/>
          <p:nvPr/>
        </p:nvSpPr>
        <p:spPr bwMode="auto">
          <a:xfrm>
            <a:off x="4836859" y="2380078"/>
            <a:ext cx="6120680" cy="224305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defRPr/>
            </a:pPr>
            <a:r>
              <a:rPr lang="zh-CN" altLang="en-US" sz="2400" b="1" dirty="0">
                <a:latin typeface="+mj-ea"/>
                <a:ea typeface="+mj-ea"/>
                <a:cs typeface="Times New Roman" panose="02020603050405020304" pitchFamily="18" charset="0"/>
                <a:sym typeface="+mn-ea"/>
              </a:rPr>
              <a:t>处方式设计方法</a:t>
            </a:r>
            <a:endParaRPr lang="en-US" altLang="zh-CN" sz="2400" b="1" dirty="0">
              <a:latin typeface="+mj-ea"/>
              <a:ea typeface="+mj-ea"/>
              <a:cs typeface="Times New Roman" panose="02020603050405020304" pitchFamily="18" charset="0"/>
              <a:sym typeface="+mn-ea"/>
            </a:endParaRPr>
          </a:p>
          <a:p>
            <a:pPr algn="just">
              <a:lnSpc>
                <a:spcPct val="150000"/>
              </a:lnSpc>
              <a:defRPr/>
            </a:pPr>
            <a:r>
              <a:rPr lang="zh-CN" altLang="en-US" sz="2400" dirty="0">
                <a:latin typeface="+mj-ea"/>
                <a:ea typeface="+mj-ea"/>
                <a:cs typeface="Times New Roman" panose="02020603050405020304" pitchFamily="18" charset="0"/>
                <a:sym typeface="+mn-ea"/>
              </a:rPr>
              <a:t>    依据标准规范推荐值和经验参数设计</a:t>
            </a:r>
            <a:endParaRPr lang="en-US" altLang="zh-CN" sz="2400"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2400" b="1" dirty="0">
                <a:latin typeface="+mj-ea"/>
                <a:ea typeface="+mj-ea"/>
                <a:cs typeface="Times New Roman" panose="02020603050405020304" pitchFamily="18" charset="0"/>
                <a:sym typeface="+mn-ea"/>
              </a:rPr>
              <a:t>性能化设计方法</a:t>
            </a:r>
            <a:endParaRPr lang="en-US" altLang="zh-CN" sz="2400" b="1" dirty="0">
              <a:latin typeface="+mj-ea"/>
              <a:ea typeface="+mj-ea"/>
              <a:cs typeface="Times New Roman" panose="02020603050405020304" pitchFamily="18" charset="0"/>
              <a:sym typeface="+mn-ea"/>
            </a:endParaRPr>
          </a:p>
          <a:p>
            <a:pPr algn="just">
              <a:lnSpc>
                <a:spcPct val="150000"/>
              </a:lnSpc>
              <a:defRPr/>
            </a:pPr>
            <a:r>
              <a:rPr lang="zh-CN" altLang="en-US" sz="2400" dirty="0">
                <a:latin typeface="+mj-ea"/>
                <a:ea typeface="+mj-ea"/>
                <a:cs typeface="Times New Roman" panose="02020603050405020304" pitchFamily="18" charset="0"/>
                <a:sym typeface="+mn-ea"/>
              </a:rPr>
              <a:t>    依据典型火灾场景的仿真性能设计</a:t>
            </a:r>
            <a:endParaRPr lang="en-US" altLang="zh-CN" sz="2400" dirty="0">
              <a:latin typeface="+mj-ea"/>
              <a:ea typeface="+mj-ea"/>
              <a:cs typeface="Times New Roman" panose="02020603050405020304" pitchFamily="18" charset="0"/>
              <a:sym typeface="+mn-ea"/>
            </a:endParaRPr>
          </a:p>
        </p:txBody>
      </p:sp>
      <p:sp>
        <p:nvSpPr>
          <p:cNvPr id="3" name="灯片编号占位符 2">
            <a:extLst>
              <a:ext uri="{FF2B5EF4-FFF2-40B4-BE49-F238E27FC236}">
                <a16:creationId xmlns:a16="http://schemas.microsoft.com/office/drawing/2014/main" id="{BEBD52FB-A5CE-4882-9EFC-BE9B9CCCB999}"/>
              </a:ext>
            </a:extLst>
          </p:cNvPr>
          <p:cNvSpPr>
            <a:spLocks noGrp="1"/>
          </p:cNvSpPr>
          <p:nvPr>
            <p:ph type="sldNum" sz="quarter" idx="4"/>
          </p:nvPr>
        </p:nvSpPr>
        <p:spPr/>
        <p:txBody>
          <a:bodyPr/>
          <a:lstStyle/>
          <a:p>
            <a:pPr>
              <a:defRPr/>
            </a:pPr>
            <a:fld id="{1FB9CC09-4B6B-49DD-ADC4-FF085E1FAFD4}" type="slidenum">
              <a:rPr lang="en-US" altLang="zh-CN" smtClean="0"/>
              <a:t>4</a:t>
            </a:fld>
            <a:endParaRPr lang="zh-CN"/>
          </a:p>
        </p:txBody>
      </p:sp>
      <p:pic>
        <p:nvPicPr>
          <p:cNvPr id="17" name="图片 16">
            <a:extLst>
              <a:ext uri="{FF2B5EF4-FFF2-40B4-BE49-F238E27FC236}">
                <a16:creationId xmlns:a16="http://schemas.microsoft.com/office/drawing/2014/main" id="{FE922B26-0B13-4F3B-AA0C-A757D7851C44}"/>
              </a:ext>
            </a:extLst>
          </p:cNvPr>
          <p:cNvPicPr/>
          <p:nvPr/>
        </p:nvPicPr>
        <p:blipFill rotWithShape="1">
          <a:blip r:embed="rId3">
            <a:extLst>
              <a:ext uri="{28A0092B-C50C-407E-A947-70E740481C1C}">
                <a14:useLocalDpi xmlns:a14="http://schemas.microsoft.com/office/drawing/2010/main" val="0"/>
              </a:ext>
            </a:extLst>
          </a:blip>
          <a:srcRect l="507" t="28100" r="39661" b="35413"/>
          <a:stretch/>
        </p:blipFill>
        <p:spPr bwMode="auto">
          <a:xfrm>
            <a:off x="491774" y="2308026"/>
            <a:ext cx="4301366" cy="4005442"/>
          </a:xfrm>
          <a:prstGeom prst="rect">
            <a:avLst/>
          </a:prstGeom>
          <a:noFill/>
          <a:ln>
            <a:noFill/>
          </a:ln>
          <a:extLst>
            <a:ext uri="{53640926-AAD7-44D8-BBD7-CCE9431645EC}">
              <a14:shadowObscured xmlns:a14="http://schemas.microsoft.com/office/drawing/2010/main"/>
            </a:ext>
          </a:extLst>
        </p:spPr>
      </p:pic>
      <p:sp>
        <p:nvSpPr>
          <p:cNvPr id="19" name="矩形 18">
            <a:extLst>
              <a:ext uri="{FF2B5EF4-FFF2-40B4-BE49-F238E27FC236}">
                <a16:creationId xmlns:a16="http://schemas.microsoft.com/office/drawing/2014/main" id="{5CFC3A83-AD42-45AE-8880-704AEB6A97EF}"/>
              </a:ext>
            </a:extLst>
          </p:cNvPr>
          <p:cNvSpPr/>
          <p:nvPr/>
        </p:nvSpPr>
        <p:spPr bwMode="auto">
          <a:xfrm>
            <a:off x="4943872" y="5035156"/>
            <a:ext cx="2057138" cy="421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设计火源功率</a:t>
            </a:r>
          </a:p>
        </p:txBody>
      </p:sp>
      <p:sp>
        <p:nvSpPr>
          <p:cNvPr id="20" name="文本框 38">
            <a:extLst>
              <a:ext uri="{FF2B5EF4-FFF2-40B4-BE49-F238E27FC236}">
                <a16:creationId xmlns:a16="http://schemas.microsoft.com/office/drawing/2014/main" id="{CE4D1202-D426-4D63-BB85-E3C1568350E2}"/>
              </a:ext>
            </a:extLst>
          </p:cNvPr>
          <p:cNvSpPr/>
          <p:nvPr/>
        </p:nvSpPr>
        <p:spPr bwMode="auto">
          <a:xfrm>
            <a:off x="6066848" y="5549312"/>
            <a:ext cx="2175367" cy="461665"/>
          </a:xfrm>
          <a:prstGeom prst="rect">
            <a:avLst/>
          </a:prstGeom>
          <a:no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逐案设计</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1" name="箭头: 右 20">
            <a:extLst>
              <a:ext uri="{FF2B5EF4-FFF2-40B4-BE49-F238E27FC236}">
                <a16:creationId xmlns:a16="http://schemas.microsoft.com/office/drawing/2014/main" id="{9AFB3491-627A-4D9C-810F-C1D0AED9B3DC}"/>
              </a:ext>
            </a:extLst>
          </p:cNvPr>
          <p:cNvSpPr/>
          <p:nvPr/>
        </p:nvSpPr>
        <p:spPr bwMode="auto">
          <a:xfrm>
            <a:off x="7010138" y="5101232"/>
            <a:ext cx="405530" cy="299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38">
            <a:extLst>
              <a:ext uri="{FF2B5EF4-FFF2-40B4-BE49-F238E27FC236}">
                <a16:creationId xmlns:a16="http://schemas.microsoft.com/office/drawing/2014/main" id="{7DB2E778-6DEB-4D94-BFAC-5957E47DA3E2}"/>
              </a:ext>
            </a:extLst>
          </p:cNvPr>
          <p:cNvSpPr/>
          <p:nvPr/>
        </p:nvSpPr>
        <p:spPr bwMode="auto">
          <a:xfrm>
            <a:off x="7415668" y="5025795"/>
            <a:ext cx="2113544" cy="461665"/>
          </a:xfrm>
          <a:prstGeom prst="rect">
            <a:avLst/>
          </a:prstGeom>
          <a:solidFill>
            <a:schemeClr val="accent5">
              <a:lumMod val="20000"/>
              <a:lumOff val="80000"/>
            </a:schemeClr>
          </a:solid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设计排烟参数</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9" name="文本框 38">
            <a:extLst>
              <a:ext uri="{FF2B5EF4-FFF2-40B4-BE49-F238E27FC236}">
                <a16:creationId xmlns:a16="http://schemas.microsoft.com/office/drawing/2014/main" id="{A910953F-4C3D-48EC-8BAD-BBF334B567F2}"/>
              </a:ext>
            </a:extLst>
          </p:cNvPr>
          <p:cNvSpPr/>
          <p:nvPr/>
        </p:nvSpPr>
        <p:spPr bwMode="auto">
          <a:xfrm>
            <a:off x="9943870" y="5014984"/>
            <a:ext cx="2113544" cy="461665"/>
          </a:xfrm>
          <a:prstGeom prst="rect">
            <a:avLst/>
          </a:prstGeom>
          <a:solidFill>
            <a:schemeClr val="accent5">
              <a:lumMod val="20000"/>
              <a:lumOff val="80000"/>
            </a:schemeClr>
          </a:solid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对比排烟方案</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1" name="箭头: 右 30">
            <a:extLst>
              <a:ext uri="{FF2B5EF4-FFF2-40B4-BE49-F238E27FC236}">
                <a16:creationId xmlns:a16="http://schemas.microsoft.com/office/drawing/2014/main" id="{73081161-2435-45E2-AC3E-DDAA93E5113D}"/>
              </a:ext>
            </a:extLst>
          </p:cNvPr>
          <p:cNvSpPr/>
          <p:nvPr/>
        </p:nvSpPr>
        <p:spPr bwMode="auto">
          <a:xfrm>
            <a:off x="9529212" y="5096247"/>
            <a:ext cx="405530" cy="299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8">
            <a:extLst>
              <a:ext uri="{FF2B5EF4-FFF2-40B4-BE49-F238E27FC236}">
                <a16:creationId xmlns:a16="http://schemas.microsoft.com/office/drawing/2014/main" id="{A30C0F5F-457C-4DB8-B0D2-103A7E3A764B}"/>
              </a:ext>
            </a:extLst>
          </p:cNvPr>
          <p:cNvSpPr/>
          <p:nvPr/>
        </p:nvSpPr>
        <p:spPr bwMode="auto">
          <a:xfrm>
            <a:off x="8644293" y="5549312"/>
            <a:ext cx="2175367" cy="461665"/>
          </a:xfrm>
          <a:prstGeom prst="rect">
            <a:avLst/>
          </a:prstGeom>
          <a:no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局部对比</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231970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 name="矩形 33"/>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二、国内外研究现状</a:t>
            </a:r>
          </a:p>
        </p:txBody>
      </p:sp>
      <p:grpSp>
        <p:nvGrpSpPr>
          <p:cNvPr id="26" name="组合 25">
            <a:extLst>
              <a:ext uri="{FF2B5EF4-FFF2-40B4-BE49-F238E27FC236}">
                <a16:creationId xmlns:a16="http://schemas.microsoft.com/office/drawing/2014/main" id="{94551329-53DF-41EE-A6EC-0B2A8C2C761B}"/>
              </a:ext>
            </a:extLst>
          </p:cNvPr>
          <p:cNvGrpSpPr/>
          <p:nvPr/>
        </p:nvGrpSpPr>
        <p:grpSpPr>
          <a:xfrm>
            <a:off x="47328" y="182754"/>
            <a:ext cx="263352" cy="534334"/>
            <a:chOff x="1304192" y="2006600"/>
            <a:chExt cx="194848" cy="304800"/>
          </a:xfrm>
        </p:grpSpPr>
        <p:sp>
          <p:nvSpPr>
            <p:cNvPr id="40" name="矩形 39">
              <a:extLst>
                <a:ext uri="{FF2B5EF4-FFF2-40B4-BE49-F238E27FC236}">
                  <a16:creationId xmlns:a16="http://schemas.microsoft.com/office/drawing/2014/main" id="{5FE865FA-60FE-4447-B249-B907763D0544}"/>
                </a:ext>
              </a:extLst>
            </p:cNvPr>
            <p:cNvSpPr/>
            <p:nvPr userDrawn="1"/>
          </p:nvSpPr>
          <p:spPr>
            <a:xfrm>
              <a:off x="1304192" y="2006600"/>
              <a:ext cx="1143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A3DEEE8A-129E-4D48-B7AD-F9A8CD1993DF}"/>
                </a:ext>
              </a:extLst>
            </p:cNvPr>
            <p:cNvSpPr/>
            <p:nvPr userDrawn="1"/>
          </p:nvSpPr>
          <p:spPr>
            <a:xfrm>
              <a:off x="1463040" y="2006600"/>
              <a:ext cx="36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a:extLst>
              <a:ext uri="{FF2B5EF4-FFF2-40B4-BE49-F238E27FC236}">
                <a16:creationId xmlns:a16="http://schemas.microsoft.com/office/drawing/2014/main" id="{E37BC9DD-5285-4807-BF3C-F177F81FB7E1}"/>
              </a:ext>
            </a:extLst>
          </p:cNvPr>
          <p:cNvCxnSpPr/>
          <p:nvPr/>
        </p:nvCxnSpPr>
        <p:spPr bwMode="auto">
          <a:xfrm>
            <a:off x="407988" y="782515"/>
            <a:ext cx="11376024"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5" name="文本框 38">
            <a:extLst>
              <a:ext uri="{FF2B5EF4-FFF2-40B4-BE49-F238E27FC236}">
                <a16:creationId xmlns:a16="http://schemas.microsoft.com/office/drawing/2014/main" id="{062F5C47-C12A-4256-96A0-E8201D9BA147}"/>
              </a:ext>
            </a:extLst>
          </p:cNvPr>
          <p:cNvSpPr/>
          <p:nvPr/>
        </p:nvSpPr>
        <p:spPr bwMode="auto">
          <a:xfrm>
            <a:off x="278255" y="1466528"/>
            <a:ext cx="11578385" cy="1384353"/>
          </a:xfrm>
          <a:prstGeom prst="rect">
            <a:avLst/>
          </a:prstGeom>
          <a:noFill/>
        </p:spPr>
        <p:txBody>
          <a:bodyPr wrap="square" rtlCol="0">
            <a:spAutoFit/>
          </a:bodyPr>
          <a:lstStyle/>
          <a:p>
            <a:pPr indent="648000" algn="just">
              <a:lnSpc>
                <a:spcPct val="120000"/>
              </a:lnSpc>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目前的烟气控制系统设计研究多聚焦于设计参数的优化，然而研究框架局限于传统的设计方法，缺少对复杂火灾环境中风险的精准量化与基于风险最小化目标的系统优化机制。</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4" name="文本框 38">
            <a:extLst>
              <a:ext uri="{FF2B5EF4-FFF2-40B4-BE49-F238E27FC236}">
                <a16:creationId xmlns:a16="http://schemas.microsoft.com/office/drawing/2014/main" id="{1B09EA74-980B-498F-9531-0D8FF2531EB0}"/>
              </a:ext>
            </a:extLst>
          </p:cNvPr>
          <p:cNvSpPr/>
          <p:nvPr/>
        </p:nvSpPr>
        <p:spPr bwMode="auto">
          <a:xfrm>
            <a:off x="274254" y="849351"/>
            <a:ext cx="5649105" cy="553998"/>
          </a:xfrm>
          <a:prstGeom prst="rect">
            <a:avLst/>
          </a:prstGeom>
          <a:noFill/>
        </p:spPr>
        <p:txBody>
          <a:bodyPr wrap="square" rtlCol="0">
            <a:spAutoFit/>
          </a:bodyPr>
          <a:lstStyle/>
          <a:p>
            <a:pPr algn="just">
              <a:spcBef>
                <a:spcPts val="1200"/>
              </a:spcBef>
              <a:defRPr/>
            </a:pPr>
            <a:r>
              <a:rPr lang="zh-CN" altLang="en-US" sz="3000" b="1" dirty="0">
                <a:latin typeface="+mj-ea"/>
                <a:ea typeface="+mj-ea"/>
                <a:sym typeface="+mn-ea"/>
              </a:rPr>
              <a:t>烟气控制系统设计研究现状</a:t>
            </a:r>
            <a:endParaRPr lang="zh-CN" altLang="en-US" sz="3000" b="1" dirty="0">
              <a:solidFill>
                <a:schemeClr val="accent6"/>
              </a:solidFill>
              <a:latin typeface="+mj-ea"/>
              <a:ea typeface="+mj-ea"/>
              <a:sym typeface="+mn-ea"/>
            </a:endParaRPr>
          </a:p>
        </p:txBody>
      </p:sp>
      <p:sp>
        <p:nvSpPr>
          <p:cNvPr id="32" name="文本框 38">
            <a:extLst>
              <a:ext uri="{FF2B5EF4-FFF2-40B4-BE49-F238E27FC236}">
                <a16:creationId xmlns:a16="http://schemas.microsoft.com/office/drawing/2014/main" id="{664960E8-BE0C-4876-AA50-E68654653426}"/>
              </a:ext>
            </a:extLst>
          </p:cNvPr>
          <p:cNvSpPr/>
          <p:nvPr/>
        </p:nvSpPr>
        <p:spPr bwMode="auto">
          <a:xfrm>
            <a:off x="885552" y="3985816"/>
            <a:ext cx="2175367" cy="830997"/>
          </a:xfrm>
          <a:prstGeom prst="rect">
            <a:avLst/>
          </a:prstGeom>
          <a:solidFill>
            <a:schemeClr val="accent6">
              <a:lumMod val="20000"/>
              <a:lumOff val="80000"/>
            </a:schemeClr>
          </a:solid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满足规范要求的方案对比</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6" name="文本框 38">
            <a:extLst>
              <a:ext uri="{FF2B5EF4-FFF2-40B4-BE49-F238E27FC236}">
                <a16:creationId xmlns:a16="http://schemas.microsoft.com/office/drawing/2014/main" id="{4B2A607C-9FCB-4551-B544-8D35A17656D7}"/>
              </a:ext>
            </a:extLst>
          </p:cNvPr>
          <p:cNvSpPr/>
          <p:nvPr/>
        </p:nvSpPr>
        <p:spPr bwMode="auto">
          <a:xfrm>
            <a:off x="885552" y="5118283"/>
            <a:ext cx="2175367" cy="830997"/>
          </a:xfrm>
          <a:prstGeom prst="rect">
            <a:avLst/>
          </a:prstGeom>
          <a:solidFill>
            <a:schemeClr val="accent6">
              <a:lumMod val="20000"/>
              <a:lumOff val="80000"/>
            </a:schemeClr>
          </a:solid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案例式的逐场景设计</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箭头: 右 2">
            <a:extLst>
              <a:ext uri="{FF2B5EF4-FFF2-40B4-BE49-F238E27FC236}">
                <a16:creationId xmlns:a16="http://schemas.microsoft.com/office/drawing/2014/main" id="{B4EA68CF-2035-46A1-9645-DFFA8A2768EB}"/>
              </a:ext>
            </a:extLst>
          </p:cNvPr>
          <p:cNvSpPr/>
          <p:nvPr/>
        </p:nvSpPr>
        <p:spPr>
          <a:xfrm>
            <a:off x="3296759" y="4190652"/>
            <a:ext cx="711009" cy="421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8">
            <a:extLst>
              <a:ext uri="{FF2B5EF4-FFF2-40B4-BE49-F238E27FC236}">
                <a16:creationId xmlns:a16="http://schemas.microsoft.com/office/drawing/2014/main" id="{119DA64D-8B12-437C-B00C-7DAAB2857EC5}"/>
              </a:ext>
            </a:extLst>
          </p:cNvPr>
          <p:cNvSpPr/>
          <p:nvPr/>
        </p:nvSpPr>
        <p:spPr bwMode="auto">
          <a:xfrm>
            <a:off x="4151785" y="3985816"/>
            <a:ext cx="2339987" cy="830997"/>
          </a:xfrm>
          <a:prstGeom prst="rect">
            <a:avLst/>
          </a:prstGeom>
          <a:solidFill>
            <a:schemeClr val="accent5">
              <a:lumMod val="20000"/>
              <a:lumOff val="80000"/>
            </a:schemeClr>
          </a:solid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缺少全局最优检索能力</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9" name="箭头: 右 38">
            <a:extLst>
              <a:ext uri="{FF2B5EF4-FFF2-40B4-BE49-F238E27FC236}">
                <a16:creationId xmlns:a16="http://schemas.microsoft.com/office/drawing/2014/main" id="{643FB4A1-A8CF-48C5-9F63-6F7E4580E2D3}"/>
              </a:ext>
            </a:extLst>
          </p:cNvPr>
          <p:cNvSpPr/>
          <p:nvPr/>
        </p:nvSpPr>
        <p:spPr bwMode="auto">
          <a:xfrm>
            <a:off x="3296759" y="5323119"/>
            <a:ext cx="711009" cy="421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38">
            <a:extLst>
              <a:ext uri="{FF2B5EF4-FFF2-40B4-BE49-F238E27FC236}">
                <a16:creationId xmlns:a16="http://schemas.microsoft.com/office/drawing/2014/main" id="{5B3802C3-97E7-4365-A33E-BAA7C65735D1}"/>
              </a:ext>
            </a:extLst>
          </p:cNvPr>
          <p:cNvSpPr/>
          <p:nvPr/>
        </p:nvSpPr>
        <p:spPr bwMode="auto">
          <a:xfrm>
            <a:off x="4151784" y="5118283"/>
            <a:ext cx="2339988" cy="830997"/>
          </a:xfrm>
          <a:prstGeom prst="rect">
            <a:avLst/>
          </a:prstGeom>
          <a:solidFill>
            <a:schemeClr val="accent5">
              <a:lumMod val="20000"/>
              <a:lumOff val="80000"/>
            </a:schemeClr>
          </a:solidFill>
        </p:spPr>
        <p:txBody>
          <a:bodyPr wrap="square" rtlCol="0">
            <a:spAutoFit/>
          </a:bodyPr>
          <a:lstStyle/>
          <a:p>
            <a:pPr algn="ctr">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缺少跨设计场景迁移能力</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4" name="箭头: 右 43">
            <a:extLst>
              <a:ext uri="{FF2B5EF4-FFF2-40B4-BE49-F238E27FC236}">
                <a16:creationId xmlns:a16="http://schemas.microsoft.com/office/drawing/2014/main" id="{7A4D67D7-C875-4B01-A8D4-679521F64A6F}"/>
              </a:ext>
            </a:extLst>
          </p:cNvPr>
          <p:cNvSpPr/>
          <p:nvPr/>
        </p:nvSpPr>
        <p:spPr bwMode="auto">
          <a:xfrm>
            <a:off x="6652510" y="4190652"/>
            <a:ext cx="711009" cy="421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38">
            <a:extLst>
              <a:ext uri="{FF2B5EF4-FFF2-40B4-BE49-F238E27FC236}">
                <a16:creationId xmlns:a16="http://schemas.microsoft.com/office/drawing/2014/main" id="{8CF05DAA-549A-4CC6-91F8-330E3B64DEBD}"/>
              </a:ext>
            </a:extLst>
          </p:cNvPr>
          <p:cNvSpPr/>
          <p:nvPr/>
        </p:nvSpPr>
        <p:spPr bwMode="auto">
          <a:xfrm>
            <a:off x="7536160" y="3908872"/>
            <a:ext cx="3888432" cy="984885"/>
          </a:xfrm>
          <a:prstGeom prst="rect">
            <a:avLst/>
          </a:prstGeom>
          <a:solidFill>
            <a:schemeClr val="accent2">
              <a:lumMod val="20000"/>
              <a:lumOff val="80000"/>
            </a:schemeClr>
          </a:solidFill>
        </p:spPr>
        <p:txBody>
          <a:bodyPr wrap="square" rtlCol="0">
            <a:spAutoFit/>
          </a:bodyPr>
          <a:lstStyle/>
          <a:p>
            <a:pPr>
              <a:spcBef>
                <a:spcPts val="1200"/>
              </a:spcBef>
              <a:defRPr/>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无法满足人员风险最小化</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spcBef>
                <a:spcPts val="1200"/>
              </a:spcBef>
              <a:defRPr/>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工程建设成本高</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6" name="箭头: 右 45">
            <a:extLst>
              <a:ext uri="{FF2B5EF4-FFF2-40B4-BE49-F238E27FC236}">
                <a16:creationId xmlns:a16="http://schemas.microsoft.com/office/drawing/2014/main" id="{87B21510-DD66-4081-86EA-B08F71DCA7F1}"/>
              </a:ext>
            </a:extLst>
          </p:cNvPr>
          <p:cNvSpPr/>
          <p:nvPr/>
        </p:nvSpPr>
        <p:spPr bwMode="auto">
          <a:xfrm>
            <a:off x="6652510" y="5323119"/>
            <a:ext cx="711009" cy="421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38">
            <a:extLst>
              <a:ext uri="{FF2B5EF4-FFF2-40B4-BE49-F238E27FC236}">
                <a16:creationId xmlns:a16="http://schemas.microsoft.com/office/drawing/2014/main" id="{B7E11AC8-7C02-4DF7-B4CD-94135614F1AA}"/>
              </a:ext>
            </a:extLst>
          </p:cNvPr>
          <p:cNvSpPr/>
          <p:nvPr/>
        </p:nvSpPr>
        <p:spPr bwMode="auto">
          <a:xfrm>
            <a:off x="7536160" y="5302949"/>
            <a:ext cx="3888432" cy="461665"/>
          </a:xfrm>
          <a:prstGeom prst="rect">
            <a:avLst/>
          </a:prstGeom>
          <a:solidFill>
            <a:schemeClr val="accent2">
              <a:lumMod val="20000"/>
              <a:lumOff val="80000"/>
            </a:schemeClr>
          </a:solidFill>
        </p:spPr>
        <p:txBody>
          <a:bodyPr wrap="square" rtlCol="0">
            <a:spAutoFit/>
          </a:bodyPr>
          <a:lstStyle/>
          <a:p>
            <a:pPr algn="just">
              <a:spcBef>
                <a:spcPts val="1200"/>
              </a:spcBef>
              <a:defRPr/>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重新设计的计算成本大</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 name="灯片编号占位符 3">
            <a:extLst>
              <a:ext uri="{FF2B5EF4-FFF2-40B4-BE49-F238E27FC236}">
                <a16:creationId xmlns:a16="http://schemas.microsoft.com/office/drawing/2014/main" id="{E917D2E8-692A-4E22-B409-45FC16CA0E4E}"/>
              </a:ext>
            </a:extLst>
          </p:cNvPr>
          <p:cNvSpPr>
            <a:spLocks noGrp="1"/>
          </p:cNvSpPr>
          <p:nvPr>
            <p:ph type="sldNum" sz="quarter" idx="4"/>
          </p:nvPr>
        </p:nvSpPr>
        <p:spPr/>
        <p:txBody>
          <a:bodyPr/>
          <a:lstStyle/>
          <a:p>
            <a:pPr>
              <a:defRPr/>
            </a:pPr>
            <a:fld id="{1FB9CC09-4B6B-49DD-ADC4-FF085E1FAFD4}" type="slidenum">
              <a:rPr lang="en-US" altLang="zh-CN" smtClean="0"/>
              <a:t>5</a:t>
            </a:fld>
            <a:endParaRPr lang="zh-CN"/>
          </a:p>
        </p:txBody>
      </p:sp>
      <p:sp>
        <p:nvSpPr>
          <p:cNvPr id="30" name="矩形 29">
            <a:extLst>
              <a:ext uri="{FF2B5EF4-FFF2-40B4-BE49-F238E27FC236}">
                <a16:creationId xmlns:a16="http://schemas.microsoft.com/office/drawing/2014/main" id="{7F6635A2-F3AD-4167-AA2D-4BA2144EC60C}"/>
              </a:ext>
            </a:extLst>
          </p:cNvPr>
          <p:cNvSpPr/>
          <p:nvPr/>
        </p:nvSpPr>
        <p:spPr bwMode="auto">
          <a:xfrm>
            <a:off x="1109139" y="3250065"/>
            <a:ext cx="1728192" cy="4320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现状</a:t>
            </a:r>
          </a:p>
        </p:txBody>
      </p:sp>
      <p:sp>
        <p:nvSpPr>
          <p:cNvPr id="31" name="矩形 30">
            <a:extLst>
              <a:ext uri="{FF2B5EF4-FFF2-40B4-BE49-F238E27FC236}">
                <a16:creationId xmlns:a16="http://schemas.microsoft.com/office/drawing/2014/main" id="{F4260458-FC02-42EB-A2A7-4018EA143413}"/>
              </a:ext>
            </a:extLst>
          </p:cNvPr>
          <p:cNvSpPr/>
          <p:nvPr/>
        </p:nvSpPr>
        <p:spPr bwMode="auto">
          <a:xfrm>
            <a:off x="4457682" y="3250065"/>
            <a:ext cx="1728192" cy="432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问题</a:t>
            </a:r>
          </a:p>
        </p:txBody>
      </p:sp>
      <p:sp>
        <p:nvSpPr>
          <p:cNvPr id="52" name="矩形 51">
            <a:extLst>
              <a:ext uri="{FF2B5EF4-FFF2-40B4-BE49-F238E27FC236}">
                <a16:creationId xmlns:a16="http://schemas.microsoft.com/office/drawing/2014/main" id="{FECB7D05-519A-464C-8A86-52A2D818472B}"/>
              </a:ext>
            </a:extLst>
          </p:cNvPr>
          <p:cNvSpPr/>
          <p:nvPr/>
        </p:nvSpPr>
        <p:spPr bwMode="auto">
          <a:xfrm>
            <a:off x="8616280" y="3250065"/>
            <a:ext cx="1728192" cy="432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后果</a:t>
            </a:r>
          </a:p>
        </p:txBody>
      </p:sp>
    </p:spTree>
    <p:extLst>
      <p:ext uri="{BB962C8B-B14F-4D97-AF65-F5344CB8AC3E}">
        <p14:creationId xmlns:p14="http://schemas.microsoft.com/office/powerpoint/2010/main" val="409917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7" name="组合 86"/>
          <p:cNvGrpSpPr/>
          <p:nvPr/>
        </p:nvGrpSpPr>
        <p:grpSpPr>
          <a:xfrm>
            <a:off x="719687" y="955294"/>
            <a:ext cx="6295286" cy="504841"/>
            <a:chOff x="719669" y="668170"/>
            <a:chExt cx="6116910" cy="504613"/>
          </a:xfrm>
        </p:grpSpPr>
        <p:sp>
          <p:nvSpPr>
            <p:cNvPr id="88" name="圆角矩形 87"/>
            <p:cNvSpPr/>
            <p:nvPr/>
          </p:nvSpPr>
          <p:spPr bwMode="auto">
            <a:xfrm>
              <a:off x="719669" y="671303"/>
              <a:ext cx="4664236" cy="496993"/>
            </a:xfrm>
            <a:prstGeom prst="roundRect">
              <a:avLst>
                <a:gd name="adj" fmla="val 14681"/>
              </a:avLst>
            </a:prstGeom>
            <a:solidFill>
              <a:srgbClr val="3962A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21920" tIns="60960" rIns="121920" bIns="60960" numCol="1" spcCol="0" rtlCol="0" fromWordArt="0" anchor="ctr" anchorCtr="0" forceAA="0" compatLnSpc="1">
              <a:noAutofit/>
            </a:bodyPr>
            <a:lstStyle/>
            <a:p>
              <a:pPr lvl="0" algn="ctr">
                <a:buClrTx/>
                <a:buSzTx/>
                <a:buFontTx/>
              </a:pPr>
              <a:endParaRPr lang="zh-CN" altLang="en-US" sz="2400" dirty="0">
                <a:latin typeface="思源黑体 CN Normal" panose="020B0400000000000000" pitchFamily="34" charset="-122"/>
                <a:ea typeface="思源黑体 CN Medium" panose="020B0600000000000000" pitchFamily="34" charset="-122"/>
                <a:sym typeface="+mn-ea"/>
              </a:endParaRPr>
            </a:p>
          </p:txBody>
        </p:sp>
        <p:sp>
          <p:nvSpPr>
            <p:cNvPr id="89" name="Rectangle 50"/>
            <p:cNvSpPr>
              <a:spLocks noChangeArrowheads="1"/>
            </p:cNvSpPr>
            <p:nvPr/>
          </p:nvSpPr>
          <p:spPr bwMode="auto">
            <a:xfrm>
              <a:off x="994579" y="668170"/>
              <a:ext cx="5842000" cy="504613"/>
            </a:xfrm>
            <a:prstGeom prst="rect">
              <a:avLst/>
            </a:prstGeom>
            <a:noFill/>
            <a:ln w="9525">
              <a:noFill/>
              <a:miter lim="800000"/>
            </a:ln>
          </p:spPr>
          <p:txBody>
            <a:bodyPr wrap="none"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a:spcBef>
                  <a:spcPts val="0"/>
                </a:spcBef>
                <a:spcAft>
                  <a:spcPts val="0"/>
                </a:spcAft>
                <a:defRPr sz="2000" b="1">
                  <a:solidFill>
                    <a:schemeClr val="tx1"/>
                  </a:solidFill>
                  <a:latin typeface="宋体" panose="02010600030101010101" pitchFamily="2" charset="-122"/>
                  <a:ea typeface="宋体" panose="02010600030101010101" pitchFamily="2" charset="-122"/>
                </a:defRPr>
              </a:lvl6pPr>
              <a:lvl7pPr marL="2971800" indent="-228600">
                <a:spcBef>
                  <a:spcPts val="0"/>
                </a:spcBef>
                <a:spcAft>
                  <a:spcPts val="0"/>
                </a:spcAft>
                <a:defRPr sz="2000" b="1">
                  <a:solidFill>
                    <a:schemeClr val="tx1"/>
                  </a:solidFill>
                  <a:latin typeface="宋体" panose="02010600030101010101" pitchFamily="2" charset="-122"/>
                  <a:ea typeface="宋体" panose="02010600030101010101" pitchFamily="2" charset="-122"/>
                </a:defRPr>
              </a:lvl7pPr>
              <a:lvl8pPr marL="3429000" indent="-228600">
                <a:spcBef>
                  <a:spcPts val="0"/>
                </a:spcBef>
                <a:spcAft>
                  <a:spcPts val="0"/>
                </a:spcAft>
                <a:defRPr sz="2000" b="1">
                  <a:solidFill>
                    <a:schemeClr val="tx1"/>
                  </a:solidFill>
                  <a:latin typeface="宋体" panose="02010600030101010101" pitchFamily="2" charset="-122"/>
                  <a:ea typeface="宋体" panose="02010600030101010101" pitchFamily="2" charset="-122"/>
                </a:defRPr>
              </a:lvl8pPr>
              <a:lvl9pPr marL="3886200" indent="-228600">
                <a:spcBef>
                  <a:spcPts val="0"/>
                </a:spcBef>
                <a:spcAft>
                  <a:spcPts val="0"/>
                </a:spcAft>
                <a:defRPr sz="2000" b="1">
                  <a:solidFill>
                    <a:schemeClr val="tx1"/>
                  </a:solidFill>
                  <a:latin typeface="宋体" panose="02010600030101010101" pitchFamily="2" charset="-122"/>
                  <a:ea typeface="宋体" panose="02010600030101010101" pitchFamily="2" charset="-122"/>
                </a:defRPr>
              </a:lvl9pPr>
            </a:lstStyle>
            <a:p>
              <a:pPr>
                <a:defRPr/>
              </a:pPr>
              <a:r>
                <a:rPr lang="zh-CN" altLang="en-US" sz="2400" dirty="0">
                  <a:solidFill>
                    <a:schemeClr val="bg1"/>
                  </a:solidFill>
                  <a:latin typeface="微软雅黑" panose="020B0503020204020204" pitchFamily="34" charset="-122"/>
                  <a:ea typeface="微软雅黑" panose="020B0503020204020204" pitchFamily="34" charset="-122"/>
                </a:rPr>
                <a:t>烟气控制系统自生成设计方法</a:t>
              </a:r>
            </a:p>
          </p:txBody>
        </p:sp>
      </p:grpSp>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三、研究内容与方法</a:t>
            </a:r>
          </a:p>
        </p:txBody>
      </p:sp>
      <p:sp>
        <p:nvSpPr>
          <p:cNvPr id="3" name="灯片编号占位符 2">
            <a:extLst>
              <a:ext uri="{FF2B5EF4-FFF2-40B4-BE49-F238E27FC236}">
                <a16:creationId xmlns:a16="http://schemas.microsoft.com/office/drawing/2014/main" id="{34675646-0DE4-444A-A28F-813E45669302}"/>
              </a:ext>
            </a:extLst>
          </p:cNvPr>
          <p:cNvSpPr>
            <a:spLocks noGrp="1"/>
          </p:cNvSpPr>
          <p:nvPr>
            <p:ph type="sldNum" sz="quarter" idx="4"/>
          </p:nvPr>
        </p:nvSpPr>
        <p:spPr/>
        <p:txBody>
          <a:bodyPr/>
          <a:lstStyle/>
          <a:p>
            <a:pPr>
              <a:defRPr/>
            </a:pPr>
            <a:fld id="{2FAAE147-A740-456E-BCB3-8602C59249EB}" type="slidenum">
              <a:rPr lang="en-US" altLang="zh-CN" smtClean="0"/>
              <a:t>6</a:t>
            </a:fld>
            <a:endParaRPr lang="zh-CN"/>
          </a:p>
        </p:txBody>
      </p:sp>
      <p:pic>
        <p:nvPicPr>
          <p:cNvPr id="35" name="图片 34">
            <a:extLst>
              <a:ext uri="{FF2B5EF4-FFF2-40B4-BE49-F238E27FC236}">
                <a16:creationId xmlns:a16="http://schemas.microsoft.com/office/drawing/2014/main" id="{7072F900-3DEF-41F2-8FF9-1EC8D31825C4}"/>
              </a:ext>
            </a:extLst>
          </p:cNvPr>
          <p:cNvPicPr/>
          <p:nvPr/>
        </p:nvPicPr>
        <p:blipFill rotWithShape="1">
          <a:blip r:embed="rId3" cstate="print">
            <a:extLst>
              <a:ext uri="{28A0092B-C50C-407E-A947-70E740481C1C}">
                <a14:useLocalDpi xmlns:a14="http://schemas.microsoft.com/office/drawing/2010/main" val="0"/>
              </a:ext>
            </a:extLst>
          </a:blip>
          <a:srcRect t="713" r="1218"/>
          <a:stretch/>
        </p:blipFill>
        <p:spPr bwMode="auto">
          <a:xfrm>
            <a:off x="7104111" y="842630"/>
            <a:ext cx="4368201" cy="5975831"/>
          </a:xfrm>
          <a:prstGeom prst="rect">
            <a:avLst/>
          </a:prstGeom>
          <a:noFill/>
          <a:ln>
            <a:noFill/>
          </a:ln>
          <a:extLst>
            <a:ext uri="{53640926-AAD7-44D8-BBD7-CCE9431645EC}">
              <a14:shadowObscured xmlns:a14="http://schemas.microsoft.com/office/drawing/2010/main"/>
            </a:ext>
          </a:extLst>
        </p:spPr>
      </p:pic>
      <p:sp>
        <p:nvSpPr>
          <p:cNvPr id="44" name="文本框 38">
            <a:extLst>
              <a:ext uri="{FF2B5EF4-FFF2-40B4-BE49-F238E27FC236}">
                <a16:creationId xmlns:a16="http://schemas.microsoft.com/office/drawing/2014/main" id="{614681E0-CC17-4D2E-9BF8-BD84AF9AA477}"/>
              </a:ext>
            </a:extLst>
          </p:cNvPr>
          <p:cNvSpPr/>
          <p:nvPr/>
        </p:nvSpPr>
        <p:spPr bwMode="auto">
          <a:xfrm>
            <a:off x="424442" y="2204864"/>
            <a:ext cx="6135807" cy="335104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defRPr/>
            </a:pPr>
            <a:r>
              <a:rPr lang="zh-CN" altLang="en-US" sz="2400" b="1" dirty="0">
                <a:latin typeface="+mj-ea"/>
                <a:ea typeface="+mj-ea"/>
                <a:cs typeface="Times New Roman" panose="02020603050405020304" pitchFamily="18" charset="0"/>
                <a:sym typeface="+mn-ea"/>
              </a:rPr>
              <a:t>提出了一种考虑烟气控制系统作用的烟气动力学数据集构建方法</a:t>
            </a:r>
            <a:endParaRPr lang="en-US" altLang="zh-CN" sz="2400" b="1"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endParaRPr lang="en-US" altLang="zh-CN" sz="2400" b="1" dirty="0">
              <a:latin typeface="+mj-ea"/>
              <a:ea typeface="+mj-ea"/>
              <a:cs typeface="Times New Roman" panose="02020603050405020304" pitchFamily="18" charset="0"/>
              <a:sym typeface="+mn-ea"/>
            </a:endParaRPr>
          </a:p>
          <a:p>
            <a:pPr marL="342900" indent="-342900" algn="just">
              <a:lnSpc>
                <a:spcPct val="150000"/>
              </a:lnSpc>
              <a:buFont typeface="Wingdings" panose="05000000000000000000" pitchFamily="2" charset="2"/>
              <a:buChar char="l"/>
              <a:defRPr/>
            </a:pPr>
            <a:r>
              <a:rPr lang="zh-CN" altLang="en-US" sz="2400" b="1" dirty="0">
                <a:latin typeface="+mj-ea"/>
                <a:ea typeface="+mj-ea"/>
                <a:cs typeface="Times New Roman" panose="02020603050405020304" pitchFamily="18" charset="0"/>
              </a:rPr>
              <a:t>开发了基于</a:t>
            </a:r>
            <a:r>
              <a:rPr lang="en-US" altLang="zh-CN" sz="2400" b="1" dirty="0">
                <a:latin typeface="+mj-ea"/>
                <a:ea typeface="+mj-ea"/>
                <a:cs typeface="Times New Roman" panose="02020603050405020304" pitchFamily="18" charset="0"/>
              </a:rPr>
              <a:t>U-Net</a:t>
            </a:r>
            <a:r>
              <a:rPr lang="zh-CN" altLang="en-US" sz="2400" b="1" dirty="0">
                <a:latin typeface="+mj-ea"/>
                <a:ea typeface="+mj-ea"/>
                <a:cs typeface="Times New Roman" panose="02020603050405020304" pitchFamily="18" charset="0"/>
              </a:rPr>
              <a:t>架构的扩散模型</a:t>
            </a:r>
            <a:endParaRPr lang="en-US" altLang="zh-CN" sz="2400" b="1" dirty="0">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l"/>
              <a:defRPr/>
            </a:pPr>
            <a:endParaRPr lang="en-US" altLang="zh-CN" sz="2400" b="1" dirty="0">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l"/>
              <a:defRPr/>
            </a:pPr>
            <a:r>
              <a:rPr lang="zh-CN" altLang="en-US" sz="2400" b="1" dirty="0">
                <a:latin typeface="+mj-ea"/>
                <a:ea typeface="+mj-ea"/>
                <a:cs typeface="Times New Roman" panose="02020603050405020304" pitchFamily="18" charset="0"/>
              </a:rPr>
              <a:t>构建了扩散模型驱动的</a:t>
            </a:r>
            <a:r>
              <a:rPr lang="en-US" altLang="zh-CN" sz="2400" b="1" dirty="0">
                <a:latin typeface="+mj-ea"/>
                <a:ea typeface="+mj-ea"/>
                <a:cs typeface="Times New Roman" panose="02020603050405020304" pitchFamily="18" charset="0"/>
              </a:rPr>
              <a:t>NSGA‑II</a:t>
            </a:r>
            <a:r>
              <a:rPr lang="zh-CN" altLang="en-US" sz="2400" b="1" dirty="0">
                <a:latin typeface="+mj-ea"/>
                <a:ea typeface="+mj-ea"/>
                <a:cs typeface="Times New Roman" panose="02020603050405020304" pitchFamily="18" charset="0"/>
              </a:rPr>
              <a:t>优化框架</a:t>
            </a:r>
            <a:endParaRPr lang="en-US" altLang="zh-CN" sz="2400" b="1" dirty="0">
              <a:latin typeface="+mj-ea"/>
              <a:ea typeface="+mj-ea"/>
              <a:cs typeface="Times New Roman" panose="02020603050405020304" pitchFamily="18" charset="0"/>
              <a:sym typeface="+mn-ea"/>
            </a:endParaRPr>
          </a:p>
        </p:txBody>
      </p:sp>
    </p:spTree>
    <p:extLst>
      <p:ext uri="{BB962C8B-B14F-4D97-AF65-F5344CB8AC3E}">
        <p14:creationId xmlns:p14="http://schemas.microsoft.com/office/powerpoint/2010/main" val="250362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三、研究内容与方法</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322560" y="1078211"/>
            <a:ext cx="11664602" cy="461665"/>
          </a:xfrm>
          <a:prstGeom prst="rect">
            <a:avLst/>
          </a:prstGeom>
          <a:noFill/>
        </p:spPr>
        <p:txBody>
          <a:bodyPr wrap="square" rtlCol="0">
            <a:spAutoFit/>
          </a:bodyPr>
          <a:lstStyle/>
          <a:p>
            <a:pPr algn="just">
              <a:spcBef>
                <a:spcPts val="1200"/>
              </a:spcBef>
              <a:defRPr/>
            </a:pPr>
            <a:r>
              <a:rPr lang="zh-CN" altLang="en-US" sz="2400" b="1" dirty="0">
                <a:latin typeface="+mj-ea"/>
                <a:ea typeface="+mj-ea"/>
                <a:cs typeface="Times New Roman" panose="02020603050405020304" pitchFamily="18" charset="0"/>
                <a:sym typeface="+mn-ea"/>
              </a:rPr>
              <a:t>（</a:t>
            </a:r>
            <a:r>
              <a:rPr lang="en-US" altLang="zh-CN" sz="2400" b="1" dirty="0">
                <a:latin typeface="+mj-ea"/>
                <a:ea typeface="+mj-ea"/>
                <a:cs typeface="Times New Roman" panose="02020603050405020304" pitchFamily="18" charset="0"/>
                <a:sym typeface="+mn-ea"/>
              </a:rPr>
              <a:t>1</a:t>
            </a:r>
            <a:r>
              <a:rPr lang="zh-CN" altLang="en-US" sz="2400" b="1" dirty="0">
                <a:latin typeface="+mj-ea"/>
                <a:ea typeface="+mj-ea"/>
                <a:cs typeface="Times New Roman" panose="02020603050405020304" pitchFamily="18" charset="0"/>
                <a:sym typeface="+mn-ea"/>
              </a:rPr>
              <a:t>）烟气控制系统作用下通用火灾动力学数据集构建</a:t>
            </a:r>
            <a:endParaRPr lang="en-US" altLang="zh-CN" sz="2400" dirty="0">
              <a:latin typeface="+mj-ea"/>
              <a:ea typeface="+mj-ea"/>
              <a:cs typeface="Times New Roman" panose="02020603050405020304" pitchFamily="18" charset="0"/>
              <a:sym typeface="+mn-ea"/>
            </a:endParaRPr>
          </a:p>
        </p:txBody>
      </p:sp>
      <p:sp>
        <p:nvSpPr>
          <p:cNvPr id="20" name="矩形 19">
            <a:extLst>
              <a:ext uri="{FF2B5EF4-FFF2-40B4-BE49-F238E27FC236}">
                <a16:creationId xmlns:a16="http://schemas.microsoft.com/office/drawing/2014/main" id="{298AE367-084D-4FA1-9FD5-F8337115911E}"/>
              </a:ext>
            </a:extLst>
          </p:cNvPr>
          <p:cNvSpPr/>
          <p:nvPr/>
        </p:nvSpPr>
        <p:spPr bwMode="auto">
          <a:xfrm>
            <a:off x="6672064" y="1966229"/>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隧道断面形状</a:t>
            </a:r>
          </a:p>
        </p:txBody>
      </p:sp>
      <p:sp>
        <p:nvSpPr>
          <p:cNvPr id="3" name="灯片编号占位符 2">
            <a:extLst>
              <a:ext uri="{FF2B5EF4-FFF2-40B4-BE49-F238E27FC236}">
                <a16:creationId xmlns:a16="http://schemas.microsoft.com/office/drawing/2014/main" id="{34675646-0DE4-444A-A28F-813E45669302}"/>
              </a:ext>
            </a:extLst>
          </p:cNvPr>
          <p:cNvSpPr>
            <a:spLocks noGrp="1"/>
          </p:cNvSpPr>
          <p:nvPr>
            <p:ph type="sldNum" sz="quarter" idx="4"/>
          </p:nvPr>
        </p:nvSpPr>
        <p:spPr/>
        <p:txBody>
          <a:bodyPr/>
          <a:lstStyle/>
          <a:p>
            <a:pPr>
              <a:defRPr/>
            </a:pPr>
            <a:fld id="{2FAAE147-A740-456E-BCB3-8602C59249EB}" type="slidenum">
              <a:rPr lang="en-US" altLang="zh-CN" smtClean="0"/>
              <a:t>7</a:t>
            </a:fld>
            <a:endParaRPr lang="zh-CN"/>
          </a:p>
        </p:txBody>
      </p:sp>
      <p:pic>
        <p:nvPicPr>
          <p:cNvPr id="35" name="图片 34">
            <a:extLst>
              <a:ext uri="{FF2B5EF4-FFF2-40B4-BE49-F238E27FC236}">
                <a16:creationId xmlns:a16="http://schemas.microsoft.com/office/drawing/2014/main" id="{D0F6FDB9-A4C6-49F9-B92D-D1CC12D49EBE}"/>
              </a:ext>
            </a:extLst>
          </p:cNvPr>
          <p:cNvPicPr/>
          <p:nvPr/>
        </p:nvPicPr>
        <p:blipFill>
          <a:blip r:embed="rId3">
            <a:extLst>
              <a:ext uri="{28A0092B-C50C-407E-A947-70E740481C1C}">
                <a14:useLocalDpi xmlns:a14="http://schemas.microsoft.com/office/drawing/2010/main" val="0"/>
              </a:ext>
            </a:extLst>
          </a:blip>
          <a:srcRect t="1" r="2047" b="1401"/>
          <a:stretch>
            <a:fillRect/>
          </a:stretch>
        </p:blipFill>
        <p:spPr>
          <a:xfrm>
            <a:off x="1055440" y="1937291"/>
            <a:ext cx="5219700" cy="4380865"/>
          </a:xfrm>
          <a:prstGeom prst="rect">
            <a:avLst/>
          </a:prstGeom>
          <a:noFill/>
          <a:ln>
            <a:noFill/>
          </a:ln>
        </p:spPr>
      </p:pic>
      <p:sp>
        <p:nvSpPr>
          <p:cNvPr id="57" name="矩形 56">
            <a:extLst>
              <a:ext uri="{FF2B5EF4-FFF2-40B4-BE49-F238E27FC236}">
                <a16:creationId xmlns:a16="http://schemas.microsoft.com/office/drawing/2014/main" id="{0D8CC909-06F0-455B-8ECF-4F5E61564535}"/>
              </a:ext>
            </a:extLst>
          </p:cNvPr>
          <p:cNvSpPr/>
          <p:nvPr/>
        </p:nvSpPr>
        <p:spPr bwMode="auto">
          <a:xfrm>
            <a:off x="6672064" y="2707537"/>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隧道宽度</a:t>
            </a:r>
          </a:p>
        </p:txBody>
      </p:sp>
      <p:sp>
        <p:nvSpPr>
          <p:cNvPr id="58" name="矩形 57">
            <a:extLst>
              <a:ext uri="{FF2B5EF4-FFF2-40B4-BE49-F238E27FC236}">
                <a16:creationId xmlns:a16="http://schemas.microsoft.com/office/drawing/2014/main" id="{513BE6FC-DF70-4541-8EF6-5C906904AF0C}"/>
              </a:ext>
            </a:extLst>
          </p:cNvPr>
          <p:cNvSpPr/>
          <p:nvPr/>
        </p:nvSpPr>
        <p:spPr bwMode="auto">
          <a:xfrm>
            <a:off x="6675005" y="4929461"/>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排烟类型</a:t>
            </a:r>
          </a:p>
        </p:txBody>
      </p:sp>
      <p:sp>
        <p:nvSpPr>
          <p:cNvPr id="59" name="矩形 58">
            <a:extLst>
              <a:ext uri="{FF2B5EF4-FFF2-40B4-BE49-F238E27FC236}">
                <a16:creationId xmlns:a16="http://schemas.microsoft.com/office/drawing/2014/main" id="{EF3BA0BE-F916-44DD-9228-3E4DBE876474}"/>
              </a:ext>
            </a:extLst>
          </p:cNvPr>
          <p:cNvSpPr/>
          <p:nvPr/>
        </p:nvSpPr>
        <p:spPr bwMode="auto">
          <a:xfrm>
            <a:off x="6672062" y="4190153"/>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热释放速率</a:t>
            </a:r>
          </a:p>
        </p:txBody>
      </p:sp>
      <p:sp>
        <p:nvSpPr>
          <p:cNvPr id="60" name="矩形 59">
            <a:extLst>
              <a:ext uri="{FF2B5EF4-FFF2-40B4-BE49-F238E27FC236}">
                <a16:creationId xmlns:a16="http://schemas.microsoft.com/office/drawing/2014/main" id="{058262D3-A17C-4052-ABFE-99FE98810ED0}"/>
              </a:ext>
            </a:extLst>
          </p:cNvPr>
          <p:cNvSpPr/>
          <p:nvPr/>
        </p:nvSpPr>
        <p:spPr bwMode="auto">
          <a:xfrm>
            <a:off x="6672061" y="5672767"/>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排烟系统设计参数</a:t>
            </a:r>
          </a:p>
        </p:txBody>
      </p:sp>
      <p:sp>
        <p:nvSpPr>
          <p:cNvPr id="61" name="矩形 60">
            <a:extLst>
              <a:ext uri="{FF2B5EF4-FFF2-40B4-BE49-F238E27FC236}">
                <a16:creationId xmlns:a16="http://schemas.microsoft.com/office/drawing/2014/main" id="{DEBC973E-0A9B-408E-8630-097CEBAB4F52}"/>
              </a:ext>
            </a:extLst>
          </p:cNvPr>
          <p:cNvSpPr/>
          <p:nvPr/>
        </p:nvSpPr>
        <p:spPr bwMode="auto">
          <a:xfrm>
            <a:off x="9840416" y="2470377"/>
            <a:ext cx="2148606" cy="6299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规范、案例调研</a:t>
            </a:r>
          </a:p>
        </p:txBody>
      </p:sp>
      <p:sp>
        <p:nvSpPr>
          <p:cNvPr id="62" name="矩形 61">
            <a:extLst>
              <a:ext uri="{FF2B5EF4-FFF2-40B4-BE49-F238E27FC236}">
                <a16:creationId xmlns:a16="http://schemas.microsoft.com/office/drawing/2014/main" id="{7F27D542-99D7-4B96-A1AB-888CBC9C4EF6}"/>
              </a:ext>
            </a:extLst>
          </p:cNvPr>
          <p:cNvSpPr/>
          <p:nvPr/>
        </p:nvSpPr>
        <p:spPr bwMode="auto">
          <a:xfrm>
            <a:off x="9852050" y="3781476"/>
            <a:ext cx="2148606" cy="6299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正交设计</a:t>
            </a:r>
          </a:p>
        </p:txBody>
      </p:sp>
      <p:sp>
        <p:nvSpPr>
          <p:cNvPr id="63" name="矩形 62">
            <a:extLst>
              <a:ext uri="{FF2B5EF4-FFF2-40B4-BE49-F238E27FC236}">
                <a16:creationId xmlns:a16="http://schemas.microsoft.com/office/drawing/2014/main" id="{4CE11150-D6B8-43AE-9545-7ADB7AED1711}"/>
              </a:ext>
            </a:extLst>
          </p:cNvPr>
          <p:cNvSpPr/>
          <p:nvPr/>
        </p:nvSpPr>
        <p:spPr bwMode="auto">
          <a:xfrm>
            <a:off x="9852049" y="5053131"/>
            <a:ext cx="2148606" cy="6299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mj-ea"/>
                <a:ea typeface="+mj-ea"/>
                <a:cs typeface="Times New Roman" panose="02020603050405020304" pitchFamily="18" charset="0"/>
              </a:rPr>
              <a:t>CFD</a:t>
            </a:r>
            <a:r>
              <a:rPr lang="zh-CN" altLang="en-US" b="1" dirty="0">
                <a:solidFill>
                  <a:schemeClr val="tx1"/>
                </a:solidFill>
                <a:latin typeface="+mj-ea"/>
                <a:ea typeface="+mj-ea"/>
                <a:cs typeface="Times New Roman" panose="02020603050405020304" pitchFamily="18" charset="0"/>
              </a:rPr>
              <a:t>数值模拟</a:t>
            </a:r>
          </a:p>
        </p:txBody>
      </p:sp>
      <p:sp>
        <p:nvSpPr>
          <p:cNvPr id="64" name="矩形 63">
            <a:extLst>
              <a:ext uri="{FF2B5EF4-FFF2-40B4-BE49-F238E27FC236}">
                <a16:creationId xmlns:a16="http://schemas.microsoft.com/office/drawing/2014/main" id="{44E7EFC8-5EC3-461A-886E-2C64FEAA8A52}"/>
              </a:ext>
            </a:extLst>
          </p:cNvPr>
          <p:cNvSpPr/>
          <p:nvPr/>
        </p:nvSpPr>
        <p:spPr bwMode="auto">
          <a:xfrm>
            <a:off x="6673730" y="3446845"/>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火源位置</a:t>
            </a:r>
          </a:p>
        </p:txBody>
      </p:sp>
    </p:spTree>
    <p:extLst>
      <p:ext uri="{BB962C8B-B14F-4D97-AF65-F5344CB8AC3E}">
        <p14:creationId xmlns:p14="http://schemas.microsoft.com/office/powerpoint/2010/main" val="152734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三、研究内容与方法</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55973" y="1066857"/>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mj-ea"/>
                <a:cs typeface="Times New Roman" panose="02020603050405020304" pitchFamily="18" charset="0"/>
                <a:sym typeface="+mn-ea"/>
              </a:rPr>
              <a:t>（</a:t>
            </a:r>
            <a:r>
              <a:rPr lang="en-US" altLang="zh-CN" sz="2400" b="1" dirty="0">
                <a:latin typeface="Times New Roman" panose="02020603050405020304" pitchFamily="18" charset="0"/>
                <a:ea typeface="+mj-ea"/>
                <a:cs typeface="Times New Roman" panose="02020603050405020304" pitchFamily="18" charset="0"/>
                <a:sym typeface="+mn-ea"/>
              </a:rPr>
              <a:t>2</a:t>
            </a:r>
            <a:r>
              <a:rPr lang="zh-CN" altLang="en-US" sz="2400" b="1" dirty="0">
                <a:latin typeface="Times New Roman" panose="02020603050405020304" pitchFamily="18" charset="0"/>
                <a:ea typeface="+mj-ea"/>
                <a:cs typeface="Times New Roman" panose="02020603050405020304" pitchFamily="18" charset="0"/>
                <a:sym typeface="+mn-ea"/>
              </a:rPr>
              <a:t>）基于</a:t>
            </a:r>
            <a:r>
              <a:rPr lang="en-US" altLang="zh-CN" sz="2400" b="1" dirty="0">
                <a:latin typeface="Times New Roman" panose="02020603050405020304" pitchFamily="18" charset="0"/>
                <a:ea typeface="+mj-ea"/>
                <a:cs typeface="Times New Roman" panose="02020603050405020304" pitchFamily="18" charset="0"/>
                <a:sym typeface="+mn-ea"/>
              </a:rPr>
              <a:t>diffusion model</a:t>
            </a:r>
            <a:r>
              <a:rPr lang="zh-CN" altLang="en-US" sz="2400" b="1" dirty="0">
                <a:latin typeface="Times New Roman" panose="02020603050405020304" pitchFamily="18" charset="0"/>
                <a:ea typeface="+mj-ea"/>
                <a:cs typeface="Times New Roman" panose="02020603050405020304" pitchFamily="18" charset="0"/>
                <a:sym typeface="+mn-ea"/>
              </a:rPr>
              <a:t>的烟气物理场预测模型构建</a:t>
            </a:r>
            <a:endParaRPr lang="en-US" altLang="zh-CN" sz="2400" dirty="0">
              <a:latin typeface="Times New Roman" panose="02020603050405020304" pitchFamily="18" charset="0"/>
              <a:ea typeface="+mj-ea"/>
              <a:cs typeface="Times New Roman" panose="02020603050405020304" pitchFamily="18" charset="0"/>
              <a:sym typeface="+mn-ea"/>
            </a:endParaRPr>
          </a:p>
        </p:txBody>
      </p:sp>
      <p:grpSp>
        <p:nvGrpSpPr>
          <p:cNvPr id="10" name="组合 9">
            <a:extLst>
              <a:ext uri="{FF2B5EF4-FFF2-40B4-BE49-F238E27FC236}">
                <a16:creationId xmlns:a16="http://schemas.microsoft.com/office/drawing/2014/main" id="{ED88BF34-F822-492B-8DC9-E9B38AF7D978}"/>
              </a:ext>
            </a:extLst>
          </p:cNvPr>
          <p:cNvGrpSpPr/>
          <p:nvPr/>
        </p:nvGrpSpPr>
        <p:grpSpPr>
          <a:xfrm>
            <a:off x="6492715" y="3888569"/>
            <a:ext cx="1991201" cy="1777561"/>
            <a:chOff x="-4857293" y="3386697"/>
            <a:chExt cx="1991201" cy="1777561"/>
          </a:xfrm>
        </p:grpSpPr>
        <p:sp>
          <p:nvSpPr>
            <p:cNvPr id="32" name="矩形: 圆角 31">
              <a:extLst>
                <a:ext uri="{FF2B5EF4-FFF2-40B4-BE49-F238E27FC236}">
                  <a16:creationId xmlns:a16="http://schemas.microsoft.com/office/drawing/2014/main" id="{EE8BE97C-2F7D-43DA-A0A6-6B22C6E1F44F}"/>
                </a:ext>
              </a:extLst>
            </p:cNvPr>
            <p:cNvSpPr/>
            <p:nvPr/>
          </p:nvSpPr>
          <p:spPr>
            <a:xfrm>
              <a:off x="-4857293" y="3398846"/>
              <a:ext cx="1991201" cy="1733112"/>
            </a:xfrm>
            <a:prstGeom prst="roundRect">
              <a:avLst/>
            </a:prstGeom>
            <a:noFill/>
            <a:ln w="28575">
              <a:solidFill>
                <a:srgbClr val="ABADD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5" name="图片 34">
              <a:extLst>
                <a:ext uri="{FF2B5EF4-FFF2-40B4-BE49-F238E27FC236}">
                  <a16:creationId xmlns:a16="http://schemas.microsoft.com/office/drawing/2014/main" id="{75FC0FB0-CF9E-418E-8BD0-F6FA30B65AB2}"/>
                </a:ext>
              </a:extLst>
            </p:cNvPr>
            <p:cNvPicPr>
              <a:picLocks noChangeAspect="1"/>
            </p:cNvPicPr>
            <p:nvPr/>
          </p:nvPicPr>
          <p:blipFill>
            <a:blip r:embed="rId3"/>
            <a:stretch>
              <a:fillRect/>
            </a:stretch>
          </p:blipFill>
          <p:spPr>
            <a:xfrm>
              <a:off x="-4746402" y="3678292"/>
              <a:ext cx="446189" cy="529200"/>
            </a:xfrm>
            <a:prstGeom prst="rect">
              <a:avLst/>
            </a:prstGeom>
          </p:spPr>
        </p:pic>
        <p:pic>
          <p:nvPicPr>
            <p:cNvPr id="36" name="图片 35">
              <a:extLst>
                <a:ext uri="{FF2B5EF4-FFF2-40B4-BE49-F238E27FC236}">
                  <a16:creationId xmlns:a16="http://schemas.microsoft.com/office/drawing/2014/main" id="{32AD319C-2823-410D-B367-E1F6FE732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150" y="3678292"/>
              <a:ext cx="444040" cy="528254"/>
            </a:xfrm>
            <a:prstGeom prst="rect">
              <a:avLst/>
            </a:prstGeom>
          </p:spPr>
        </p:pic>
        <p:pic>
          <p:nvPicPr>
            <p:cNvPr id="37" name="图片 36">
              <a:extLst>
                <a:ext uri="{FF2B5EF4-FFF2-40B4-BE49-F238E27FC236}">
                  <a16:creationId xmlns:a16="http://schemas.microsoft.com/office/drawing/2014/main" id="{3C51398C-E772-4FC7-951A-F2FAA540F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046" y="3678292"/>
              <a:ext cx="444835" cy="529200"/>
            </a:xfrm>
            <a:prstGeom prst="rect">
              <a:avLst/>
            </a:prstGeom>
          </p:spPr>
        </p:pic>
        <p:cxnSp>
          <p:nvCxnSpPr>
            <p:cNvPr id="38" name="直接箭头连接符 37">
              <a:extLst>
                <a:ext uri="{FF2B5EF4-FFF2-40B4-BE49-F238E27FC236}">
                  <a16:creationId xmlns:a16="http://schemas.microsoft.com/office/drawing/2014/main" id="{7BA27A98-6D88-4A4B-9538-4AD3B4D55E44}"/>
                </a:ext>
              </a:extLst>
            </p:cNvPr>
            <p:cNvCxnSpPr>
              <a:cxnSpLocks/>
              <a:stCxn id="35" idx="3"/>
              <a:endCxn id="36" idx="1"/>
            </p:cNvCxnSpPr>
            <p:nvPr/>
          </p:nvCxnSpPr>
          <p:spPr>
            <a:xfrm flipV="1">
              <a:off x="-4300213" y="3942419"/>
              <a:ext cx="216063" cy="4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07648E0A-5F94-4BC7-9167-2C1C872CA2FD}"/>
                </a:ext>
              </a:extLst>
            </p:cNvPr>
            <p:cNvCxnSpPr>
              <a:cxnSpLocks/>
              <a:stCxn id="36" idx="3"/>
              <a:endCxn id="37" idx="1"/>
            </p:cNvCxnSpPr>
            <p:nvPr/>
          </p:nvCxnSpPr>
          <p:spPr>
            <a:xfrm>
              <a:off x="-3640110" y="3942419"/>
              <a:ext cx="216064" cy="4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圆角 42">
              <a:extLst>
                <a:ext uri="{FF2B5EF4-FFF2-40B4-BE49-F238E27FC236}">
                  <a16:creationId xmlns:a16="http://schemas.microsoft.com/office/drawing/2014/main" id="{BEF64085-0D8F-42C4-AA44-2EB6078012FD}"/>
                </a:ext>
              </a:extLst>
            </p:cNvPr>
            <p:cNvSpPr/>
            <p:nvPr/>
          </p:nvSpPr>
          <p:spPr>
            <a:xfrm>
              <a:off x="-4792774" y="3633203"/>
              <a:ext cx="1868905" cy="63109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箭头: 右 43">
              <a:extLst>
                <a:ext uri="{FF2B5EF4-FFF2-40B4-BE49-F238E27FC236}">
                  <a16:creationId xmlns:a16="http://schemas.microsoft.com/office/drawing/2014/main" id="{BC8829D0-0002-48F4-8469-95A0068DA57A}"/>
                </a:ext>
              </a:extLst>
            </p:cNvPr>
            <p:cNvSpPr/>
            <p:nvPr/>
          </p:nvSpPr>
          <p:spPr>
            <a:xfrm>
              <a:off x="-4172114" y="3440232"/>
              <a:ext cx="748067" cy="166428"/>
            </a:xfrm>
            <a:prstGeom prst="rightArrow">
              <a:avLst>
                <a:gd name="adj1" fmla="val 68070"/>
                <a:gd name="adj2" fmla="val 81478"/>
              </a:avLst>
            </a:prstGeom>
            <a:solidFill>
              <a:srgbClr val="FFE8CE"/>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文本框 44">
              <a:extLst>
                <a:ext uri="{FF2B5EF4-FFF2-40B4-BE49-F238E27FC236}">
                  <a16:creationId xmlns:a16="http://schemas.microsoft.com/office/drawing/2014/main" id="{763422A6-4D1E-45D0-A1CF-E093B768F83C}"/>
                </a:ext>
              </a:extLst>
            </p:cNvPr>
            <p:cNvSpPr txBox="1"/>
            <p:nvPr/>
          </p:nvSpPr>
          <p:spPr>
            <a:xfrm>
              <a:off x="-4218878" y="3386697"/>
              <a:ext cx="748067" cy="261610"/>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Forward</a:t>
              </a:r>
              <a:endParaRPr lang="zh-CN" altLang="en-US" sz="1100" b="1" dirty="0">
                <a:latin typeface="Times New Roman" panose="02020603050405020304" pitchFamily="18" charset="0"/>
                <a:cs typeface="Times New Roman" panose="02020603050405020304" pitchFamily="18" charset="0"/>
              </a:endParaRPr>
            </a:p>
          </p:txBody>
        </p:sp>
        <p:pic>
          <p:nvPicPr>
            <p:cNvPr id="46" name="图片 45">
              <a:extLst>
                <a:ext uri="{FF2B5EF4-FFF2-40B4-BE49-F238E27FC236}">
                  <a16:creationId xmlns:a16="http://schemas.microsoft.com/office/drawing/2014/main" id="{CDCA57EC-1E42-499B-99B7-A407ECBD03C9}"/>
                </a:ext>
              </a:extLst>
            </p:cNvPr>
            <p:cNvPicPr>
              <a:picLocks noChangeAspect="1"/>
            </p:cNvPicPr>
            <p:nvPr/>
          </p:nvPicPr>
          <p:blipFill>
            <a:blip r:embed="rId3"/>
            <a:stretch>
              <a:fillRect/>
            </a:stretch>
          </p:blipFill>
          <p:spPr>
            <a:xfrm>
              <a:off x="-4746402" y="4361746"/>
              <a:ext cx="446189" cy="529200"/>
            </a:xfrm>
            <a:prstGeom prst="rect">
              <a:avLst/>
            </a:prstGeom>
          </p:spPr>
        </p:pic>
        <p:pic>
          <p:nvPicPr>
            <p:cNvPr id="47" name="图片 46">
              <a:extLst>
                <a:ext uri="{FF2B5EF4-FFF2-40B4-BE49-F238E27FC236}">
                  <a16:creationId xmlns:a16="http://schemas.microsoft.com/office/drawing/2014/main" id="{6A9BD4F5-DBA3-4F25-9C0E-5DBFF36FE8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046" y="4361746"/>
              <a:ext cx="444835" cy="529200"/>
            </a:xfrm>
            <a:prstGeom prst="rect">
              <a:avLst/>
            </a:prstGeom>
          </p:spPr>
        </p:pic>
        <p:cxnSp>
          <p:nvCxnSpPr>
            <p:cNvPr id="48" name="直接箭头连接符 47">
              <a:extLst>
                <a:ext uri="{FF2B5EF4-FFF2-40B4-BE49-F238E27FC236}">
                  <a16:creationId xmlns:a16="http://schemas.microsoft.com/office/drawing/2014/main" id="{DFFEDE07-8C3C-4ED8-88E2-2BFB3162B265}"/>
                </a:ext>
              </a:extLst>
            </p:cNvPr>
            <p:cNvCxnSpPr>
              <a:cxnSpLocks/>
            </p:cNvCxnSpPr>
            <p:nvPr/>
          </p:nvCxnSpPr>
          <p:spPr>
            <a:xfrm flipH="1" flipV="1">
              <a:off x="-3633669" y="4625332"/>
              <a:ext cx="213914" cy="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矩形: 圆角 48">
              <a:extLst>
                <a:ext uri="{FF2B5EF4-FFF2-40B4-BE49-F238E27FC236}">
                  <a16:creationId xmlns:a16="http://schemas.microsoft.com/office/drawing/2014/main" id="{B759010D-2006-4190-9597-A01F8D39ABB0}"/>
                </a:ext>
              </a:extLst>
            </p:cNvPr>
            <p:cNvSpPr/>
            <p:nvPr/>
          </p:nvSpPr>
          <p:spPr>
            <a:xfrm>
              <a:off x="-4792774" y="4316657"/>
              <a:ext cx="1868905" cy="63109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箭头连接符 49">
              <a:extLst>
                <a:ext uri="{FF2B5EF4-FFF2-40B4-BE49-F238E27FC236}">
                  <a16:creationId xmlns:a16="http://schemas.microsoft.com/office/drawing/2014/main" id="{D5A8CB74-ACDD-4336-8A7C-DB1AB19C56EB}"/>
                </a:ext>
              </a:extLst>
            </p:cNvPr>
            <p:cNvCxnSpPr>
              <a:cxnSpLocks/>
            </p:cNvCxnSpPr>
            <p:nvPr/>
          </p:nvCxnSpPr>
          <p:spPr>
            <a:xfrm flipH="1" flipV="1">
              <a:off x="-4311381" y="4623688"/>
              <a:ext cx="213914" cy="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图片 50">
              <a:extLst>
                <a:ext uri="{FF2B5EF4-FFF2-40B4-BE49-F238E27FC236}">
                  <a16:creationId xmlns:a16="http://schemas.microsoft.com/office/drawing/2014/main" id="{0C30BB2B-7A26-4DCA-B85B-D810D4FDB109}"/>
                </a:ext>
              </a:extLst>
            </p:cNvPr>
            <p:cNvPicPr>
              <a:picLocks noChangeAspect="1"/>
            </p:cNvPicPr>
            <p:nvPr/>
          </p:nvPicPr>
          <p:blipFill>
            <a:blip r:embed="rId6"/>
            <a:stretch>
              <a:fillRect/>
            </a:stretch>
          </p:blipFill>
          <p:spPr>
            <a:xfrm>
              <a:off x="-4106522" y="4359368"/>
              <a:ext cx="479730" cy="523051"/>
            </a:xfrm>
            <a:prstGeom prst="rect">
              <a:avLst/>
            </a:prstGeom>
          </p:spPr>
        </p:pic>
        <p:sp>
          <p:nvSpPr>
            <p:cNvPr id="52" name="箭头: 右 51">
              <a:extLst>
                <a:ext uri="{FF2B5EF4-FFF2-40B4-BE49-F238E27FC236}">
                  <a16:creationId xmlns:a16="http://schemas.microsoft.com/office/drawing/2014/main" id="{7CE8A246-C0E4-487B-8F6C-FD015B5ED83F}"/>
                </a:ext>
              </a:extLst>
            </p:cNvPr>
            <p:cNvSpPr/>
            <p:nvPr/>
          </p:nvSpPr>
          <p:spPr>
            <a:xfrm rot="10800000">
              <a:off x="-4291323" y="4954004"/>
              <a:ext cx="748067" cy="166428"/>
            </a:xfrm>
            <a:prstGeom prst="rightArrow">
              <a:avLst>
                <a:gd name="adj1" fmla="val 68070"/>
                <a:gd name="adj2" fmla="val 81478"/>
              </a:avLst>
            </a:prstGeom>
            <a:solidFill>
              <a:srgbClr val="D7EAD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文本框 52">
              <a:extLst>
                <a:ext uri="{FF2B5EF4-FFF2-40B4-BE49-F238E27FC236}">
                  <a16:creationId xmlns:a16="http://schemas.microsoft.com/office/drawing/2014/main" id="{07315045-E412-4CA3-B1FD-C6E7970D4A14}"/>
                </a:ext>
              </a:extLst>
            </p:cNvPr>
            <p:cNvSpPr txBox="1"/>
            <p:nvPr/>
          </p:nvSpPr>
          <p:spPr>
            <a:xfrm>
              <a:off x="-4228018" y="4902648"/>
              <a:ext cx="748067" cy="261610"/>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Reverse</a:t>
              </a:r>
              <a:endParaRPr lang="zh-CN" altLang="en-US" sz="1100" b="1" dirty="0">
                <a:latin typeface="Times New Roman" panose="02020603050405020304" pitchFamily="18" charset="0"/>
                <a:cs typeface="Times New Roman" panose="02020603050405020304" pitchFamily="18" charset="0"/>
              </a:endParaRPr>
            </a:p>
          </p:txBody>
        </p:sp>
      </p:grpSp>
      <p:grpSp>
        <p:nvGrpSpPr>
          <p:cNvPr id="3" name="组合 2">
            <a:extLst>
              <a:ext uri="{FF2B5EF4-FFF2-40B4-BE49-F238E27FC236}">
                <a16:creationId xmlns:a16="http://schemas.microsoft.com/office/drawing/2014/main" id="{10DCC82D-051D-44E4-8E9E-CBC581D4474B}"/>
              </a:ext>
            </a:extLst>
          </p:cNvPr>
          <p:cNvGrpSpPr/>
          <p:nvPr/>
        </p:nvGrpSpPr>
        <p:grpSpPr>
          <a:xfrm>
            <a:off x="4439816" y="1867220"/>
            <a:ext cx="2042506" cy="3807123"/>
            <a:chOff x="-4913511" y="5348826"/>
            <a:chExt cx="2042506" cy="3807123"/>
          </a:xfrm>
        </p:grpSpPr>
        <p:cxnSp>
          <p:nvCxnSpPr>
            <p:cNvPr id="58" name="直接箭头连接符 57">
              <a:extLst>
                <a:ext uri="{FF2B5EF4-FFF2-40B4-BE49-F238E27FC236}">
                  <a16:creationId xmlns:a16="http://schemas.microsoft.com/office/drawing/2014/main" id="{308A5F22-C622-45C5-AC69-6F609DB5CCAB}"/>
                </a:ext>
              </a:extLst>
            </p:cNvPr>
            <p:cNvCxnSpPr>
              <a:cxnSpLocks/>
            </p:cNvCxnSpPr>
            <p:nvPr/>
          </p:nvCxnSpPr>
          <p:spPr>
            <a:xfrm>
              <a:off x="-3800626" y="7527128"/>
              <a:ext cx="0" cy="3661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45533890-49C2-4E4B-87B2-FC89DB723282}"/>
                </a:ext>
              </a:extLst>
            </p:cNvPr>
            <p:cNvCxnSpPr>
              <a:cxnSpLocks/>
            </p:cNvCxnSpPr>
            <p:nvPr/>
          </p:nvCxnSpPr>
          <p:spPr>
            <a:xfrm flipV="1">
              <a:off x="-3957053" y="7516578"/>
              <a:ext cx="4482" cy="370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59">
              <a:extLst>
                <a:ext uri="{FF2B5EF4-FFF2-40B4-BE49-F238E27FC236}">
                  <a16:creationId xmlns:a16="http://schemas.microsoft.com/office/drawing/2014/main" id="{3680ABAD-1019-431C-BABB-D76DCE983CC9}"/>
                </a:ext>
              </a:extLst>
            </p:cNvPr>
            <p:cNvSpPr/>
            <p:nvPr/>
          </p:nvSpPr>
          <p:spPr>
            <a:xfrm>
              <a:off x="-3943607" y="7522629"/>
              <a:ext cx="131501" cy="37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61" name="矩形: 圆角 60">
              <a:extLst>
                <a:ext uri="{FF2B5EF4-FFF2-40B4-BE49-F238E27FC236}">
                  <a16:creationId xmlns:a16="http://schemas.microsoft.com/office/drawing/2014/main" id="{EA42009E-F629-4F04-AD54-30113E32155C}"/>
                </a:ext>
              </a:extLst>
            </p:cNvPr>
            <p:cNvSpPr/>
            <p:nvPr/>
          </p:nvSpPr>
          <p:spPr>
            <a:xfrm>
              <a:off x="-4875348" y="5348826"/>
              <a:ext cx="2004343" cy="3807123"/>
            </a:xfrm>
            <a:prstGeom prst="roundRect">
              <a:avLst/>
            </a:prstGeom>
            <a:solidFill>
              <a:schemeClr val="accent5">
                <a:lumMod val="20000"/>
                <a:lumOff val="80000"/>
                <a:alpha val="10000"/>
              </a:schemeClr>
            </a:solidFill>
            <a:ln w="19050">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矩形 74">
              <a:extLst>
                <a:ext uri="{FF2B5EF4-FFF2-40B4-BE49-F238E27FC236}">
                  <a16:creationId xmlns:a16="http://schemas.microsoft.com/office/drawing/2014/main" id="{2EE36453-AB5F-464A-B1AA-A1889E5A8AB7}"/>
                </a:ext>
              </a:extLst>
            </p:cNvPr>
            <p:cNvSpPr/>
            <p:nvPr/>
          </p:nvSpPr>
          <p:spPr>
            <a:xfrm>
              <a:off x="-4668511" y="5462723"/>
              <a:ext cx="1581149" cy="16016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latin typeface="Times New Roman" panose="02020603050405020304" pitchFamily="18" charset="0"/>
                  <a:cs typeface="Times New Roman" panose="02020603050405020304" pitchFamily="18" charset="0"/>
                </a:rPr>
                <a:t>U-Net architecture</a:t>
              </a: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r>
                <a:rPr lang="en-US" altLang="zh-CN" sz="1100" dirty="0">
                  <a:solidFill>
                    <a:schemeClr val="tx1"/>
                  </a:solidFill>
                  <a:latin typeface="Times New Roman" panose="02020603050405020304" pitchFamily="18" charset="0"/>
                  <a:cs typeface="Times New Roman" panose="02020603050405020304" pitchFamily="18" charset="0"/>
                </a:rPr>
                <a:t> </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sp>
          <p:nvSpPr>
            <p:cNvPr id="76" name="矩形 75">
              <a:extLst>
                <a:ext uri="{FF2B5EF4-FFF2-40B4-BE49-F238E27FC236}">
                  <a16:creationId xmlns:a16="http://schemas.microsoft.com/office/drawing/2014/main" id="{CB65F2B7-6FF0-46C4-81AB-72D323A7CA2F}"/>
                </a:ext>
              </a:extLst>
            </p:cNvPr>
            <p:cNvSpPr/>
            <p:nvPr/>
          </p:nvSpPr>
          <p:spPr>
            <a:xfrm>
              <a:off x="-4672508" y="7223927"/>
              <a:ext cx="158114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i="0" dirty="0">
                  <a:solidFill>
                    <a:schemeClr val="tx1"/>
                  </a:solidFill>
                  <a:effectLst/>
                  <a:latin typeface="Times New Roman" panose="02020603050405020304" pitchFamily="18" charset="0"/>
                  <a:cs typeface="Times New Roman" panose="02020603050405020304" pitchFamily="18" charset="0"/>
                </a:rPr>
                <a:t>Gaussian noise tensor</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sp>
          <p:nvSpPr>
            <p:cNvPr id="77" name="矩形 76">
              <a:extLst>
                <a:ext uri="{FF2B5EF4-FFF2-40B4-BE49-F238E27FC236}">
                  <a16:creationId xmlns:a16="http://schemas.microsoft.com/office/drawing/2014/main" id="{D9883C94-FA04-4086-9DA3-FA3880B406C4}"/>
                </a:ext>
              </a:extLst>
            </p:cNvPr>
            <p:cNvSpPr/>
            <p:nvPr/>
          </p:nvSpPr>
          <p:spPr>
            <a:xfrm>
              <a:off x="-4728354" y="7907742"/>
              <a:ext cx="167373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latin typeface="Times New Roman" panose="02020603050405020304" pitchFamily="18" charset="0"/>
                  <a:cs typeface="Times New Roman" panose="02020603050405020304" pitchFamily="18" charset="0"/>
                </a:rPr>
                <a:t>G</a:t>
              </a:r>
              <a:r>
                <a:rPr lang="en-US" altLang="zh-CN" sz="1100" i="0" dirty="0">
                  <a:solidFill>
                    <a:schemeClr val="tx1"/>
                  </a:solidFill>
                  <a:effectLst/>
                  <a:latin typeface="Times New Roman" panose="02020603050405020304" pitchFamily="18" charset="0"/>
                  <a:cs typeface="Times New Roman" panose="02020603050405020304" pitchFamily="18" charset="0"/>
                </a:rPr>
                <a:t>round truth tensor </a:t>
              </a:r>
              <a:r>
                <a:rPr lang="en-US" altLang="zh-CN" sz="1100" dirty="0">
                  <a:solidFill>
                    <a:schemeClr val="tx1"/>
                  </a:solidFill>
                  <a:latin typeface="Times New Roman" panose="02020603050405020304" pitchFamily="18" charset="0"/>
                  <a:cs typeface="Times New Roman" panose="02020603050405020304" pitchFamily="18" charset="0"/>
                </a:rPr>
                <a:t>f</a:t>
              </a:r>
              <a:r>
                <a:rPr lang="en-US" altLang="zh-CN" sz="1100" i="0" dirty="0">
                  <a:solidFill>
                    <a:schemeClr val="tx1"/>
                  </a:solidFill>
                  <a:effectLst/>
                  <a:latin typeface="Times New Roman" panose="02020603050405020304" pitchFamily="18" charset="0"/>
                  <a:cs typeface="Times New Roman" panose="02020603050405020304" pitchFamily="18" charset="0"/>
                </a:rPr>
                <a:t>ield</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C51F2947-3B2A-4755-80F4-11E1B7FA28D8}"/>
                </a:ext>
              </a:extLst>
            </p:cNvPr>
            <p:cNvSpPr/>
            <p:nvPr/>
          </p:nvSpPr>
          <p:spPr>
            <a:xfrm>
              <a:off x="-4588401" y="8349918"/>
              <a:ext cx="1416623"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latin typeface="Times New Roman" panose="02020603050405020304" pitchFamily="18" charset="0"/>
                  <a:cs typeface="Times New Roman" panose="02020603050405020304" pitchFamily="18" charset="0"/>
                </a:rPr>
                <a:t>Adam </a:t>
              </a:r>
              <a:r>
                <a:rPr lang="en-US" altLang="zh-CN" sz="1100" i="0" dirty="0">
                  <a:solidFill>
                    <a:schemeClr val="tx1"/>
                  </a:solidFill>
                  <a:effectLst/>
                  <a:latin typeface="Times New Roman" panose="02020603050405020304" pitchFamily="18" charset="0"/>
                  <a:cs typeface="Times New Roman" panose="02020603050405020304" pitchFamily="18" charset="0"/>
                </a:rPr>
                <a:t>optimizer</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sp>
          <p:nvSpPr>
            <p:cNvPr id="79" name="文本框 78">
              <a:extLst>
                <a:ext uri="{FF2B5EF4-FFF2-40B4-BE49-F238E27FC236}">
                  <a16:creationId xmlns:a16="http://schemas.microsoft.com/office/drawing/2014/main" id="{6E6DB687-A108-47A9-B7B4-8FABC3A1814B}"/>
                </a:ext>
              </a:extLst>
            </p:cNvPr>
            <p:cNvSpPr txBox="1"/>
            <p:nvPr/>
          </p:nvSpPr>
          <p:spPr>
            <a:xfrm>
              <a:off x="-4913511" y="7512922"/>
              <a:ext cx="989223" cy="430887"/>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Gradual noise addition</a:t>
              </a:r>
            </a:p>
          </p:txBody>
        </p:sp>
        <p:sp>
          <p:nvSpPr>
            <p:cNvPr id="80" name="文本框 79">
              <a:extLst>
                <a:ext uri="{FF2B5EF4-FFF2-40B4-BE49-F238E27FC236}">
                  <a16:creationId xmlns:a16="http://schemas.microsoft.com/office/drawing/2014/main" id="{B30B3101-9509-461A-9BA0-F4F93F979B21}"/>
                </a:ext>
              </a:extLst>
            </p:cNvPr>
            <p:cNvSpPr txBox="1"/>
            <p:nvPr/>
          </p:nvSpPr>
          <p:spPr>
            <a:xfrm>
              <a:off x="-3808286" y="7500314"/>
              <a:ext cx="811507" cy="430887"/>
            </a:xfrm>
            <a:prstGeom prst="rect">
              <a:avLst/>
            </a:prstGeom>
            <a:noFill/>
          </p:spPr>
          <p:txBody>
            <a:bodyPr wrap="square" rtlCol="0">
              <a:spAutoFit/>
            </a:bodyPr>
            <a:lstStyle/>
            <a:p>
              <a:pPr algn="ctr"/>
              <a:r>
                <a:rPr lang="en-US" altLang="zh-CN" sz="1100" i="0" dirty="0">
                  <a:effectLst/>
                  <a:latin typeface="Times New Roman" panose="02020603050405020304" pitchFamily="18" charset="0"/>
                  <a:cs typeface="Times New Roman" panose="02020603050405020304" pitchFamily="18" charset="0"/>
                </a:rPr>
                <a:t>Iterative denoising</a:t>
              </a:r>
              <a:endParaRPr lang="en-US" altLang="zh-CN" sz="1100" dirty="0">
                <a:latin typeface="Times New Roman" panose="02020603050405020304" pitchFamily="18" charset="0"/>
                <a:cs typeface="Times New Roman" panose="02020603050405020304" pitchFamily="18" charset="0"/>
              </a:endParaRPr>
            </a:p>
          </p:txBody>
        </p:sp>
        <p:sp>
          <p:nvSpPr>
            <p:cNvPr id="81" name="矩形 80">
              <a:extLst>
                <a:ext uri="{FF2B5EF4-FFF2-40B4-BE49-F238E27FC236}">
                  <a16:creationId xmlns:a16="http://schemas.microsoft.com/office/drawing/2014/main" id="{C646870A-A96D-4612-9094-D7CD696FB44A}"/>
                </a:ext>
              </a:extLst>
            </p:cNvPr>
            <p:cNvSpPr/>
            <p:nvPr/>
          </p:nvSpPr>
          <p:spPr>
            <a:xfrm>
              <a:off x="-4599532" y="8786262"/>
              <a:ext cx="1427757"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latin typeface="Times New Roman" panose="02020603050405020304" pitchFamily="18" charset="0"/>
                  <a:cs typeface="Times New Roman" panose="02020603050405020304" pitchFamily="18" charset="0"/>
                </a:rPr>
                <a:t>Loss+ R² +MAPE</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cxnSp>
          <p:nvCxnSpPr>
            <p:cNvPr id="82" name="直接箭头连接符 81">
              <a:extLst>
                <a:ext uri="{FF2B5EF4-FFF2-40B4-BE49-F238E27FC236}">
                  <a16:creationId xmlns:a16="http://schemas.microsoft.com/office/drawing/2014/main" id="{2C6F4EFB-224E-4FB5-A86A-7A9A714E0BB8}"/>
                </a:ext>
              </a:extLst>
            </p:cNvPr>
            <p:cNvCxnSpPr>
              <a:cxnSpLocks/>
            </p:cNvCxnSpPr>
            <p:nvPr/>
          </p:nvCxnSpPr>
          <p:spPr>
            <a:xfrm>
              <a:off x="-3879724" y="8635262"/>
              <a:ext cx="1070" cy="148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a16="http://schemas.microsoft.com/office/drawing/2014/main" id="{2EDA63A6-9EB7-42B2-BDF3-4C8A6EB1BFF4}"/>
                </a:ext>
              </a:extLst>
            </p:cNvPr>
            <p:cNvSpPr/>
            <p:nvPr/>
          </p:nvSpPr>
          <p:spPr>
            <a:xfrm>
              <a:off x="-4579351" y="6155051"/>
              <a:ext cx="1424237" cy="226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i="0" dirty="0">
                  <a:solidFill>
                    <a:schemeClr val="tx1"/>
                  </a:solidFill>
                  <a:effectLst/>
                  <a:latin typeface="Times New Roman" panose="02020603050405020304" pitchFamily="18" charset="0"/>
                  <a:cs typeface="Times New Roman" panose="02020603050405020304" pitchFamily="18" charset="0"/>
                </a:rPr>
                <a:t>Input tensor features</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cxnSp>
          <p:nvCxnSpPr>
            <p:cNvPr id="84" name="直接箭头连接符 83">
              <a:extLst>
                <a:ext uri="{FF2B5EF4-FFF2-40B4-BE49-F238E27FC236}">
                  <a16:creationId xmlns:a16="http://schemas.microsoft.com/office/drawing/2014/main" id="{FD0794A5-A74C-4F9F-A832-8A15A94418DB}"/>
                </a:ext>
              </a:extLst>
            </p:cNvPr>
            <p:cNvCxnSpPr>
              <a:cxnSpLocks/>
            </p:cNvCxnSpPr>
            <p:nvPr/>
          </p:nvCxnSpPr>
          <p:spPr>
            <a:xfrm>
              <a:off x="-3884937" y="8190509"/>
              <a:ext cx="0" cy="1495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D8E64393-8E27-4028-ACA8-3455A591BFFA}"/>
                </a:ext>
              </a:extLst>
            </p:cNvPr>
            <p:cNvCxnSpPr>
              <a:cxnSpLocks/>
            </p:cNvCxnSpPr>
            <p:nvPr/>
          </p:nvCxnSpPr>
          <p:spPr>
            <a:xfrm>
              <a:off x="-3877938" y="7064391"/>
              <a:ext cx="0" cy="154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矩形 85">
              <a:extLst>
                <a:ext uri="{FF2B5EF4-FFF2-40B4-BE49-F238E27FC236}">
                  <a16:creationId xmlns:a16="http://schemas.microsoft.com/office/drawing/2014/main" id="{EDD21DE6-FFA3-4F33-B217-311EAE07D845}"/>
                </a:ext>
              </a:extLst>
            </p:cNvPr>
            <p:cNvSpPr/>
            <p:nvPr/>
          </p:nvSpPr>
          <p:spPr>
            <a:xfrm>
              <a:off x="-4579351" y="5719554"/>
              <a:ext cx="1424237" cy="226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i="0" dirty="0">
                  <a:solidFill>
                    <a:schemeClr val="tx1"/>
                  </a:solidFill>
                  <a:effectLst/>
                  <a:latin typeface="Times New Roman" panose="02020603050405020304" pitchFamily="18" charset="0"/>
                  <a:cs typeface="Times New Roman" panose="02020603050405020304" pitchFamily="18" charset="0"/>
                </a:rPr>
                <a:t>Multi-channel</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854F6B3A-9F37-46CD-803D-1FD96BDB4D98}"/>
                </a:ext>
              </a:extLst>
            </p:cNvPr>
            <p:cNvSpPr/>
            <p:nvPr/>
          </p:nvSpPr>
          <p:spPr>
            <a:xfrm>
              <a:off x="-4592706" y="6600278"/>
              <a:ext cx="1424237" cy="389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i="0" dirty="0">
                  <a:solidFill>
                    <a:schemeClr val="tx1"/>
                  </a:solidFill>
                  <a:effectLst/>
                  <a:latin typeface="Times New Roman" panose="02020603050405020304" pitchFamily="18" charset="0"/>
                  <a:cs typeface="Times New Roman" panose="02020603050405020304" pitchFamily="18" charset="0"/>
                </a:rPr>
                <a:t>Data field reconstruction</a:t>
              </a:r>
              <a:endParaRPr lang="zh-CN" altLang="en-US" sz="1100" dirty="0">
                <a:solidFill>
                  <a:schemeClr val="tx1"/>
                </a:solidFill>
                <a:latin typeface="Times New Roman" panose="02020603050405020304" pitchFamily="18" charset="0"/>
                <a:cs typeface="Times New Roman" panose="02020603050405020304" pitchFamily="18" charset="0"/>
              </a:endParaRPr>
            </a:p>
          </p:txBody>
        </p:sp>
        <p:cxnSp>
          <p:nvCxnSpPr>
            <p:cNvPr id="92" name="直接箭头连接符 91">
              <a:extLst>
                <a:ext uri="{FF2B5EF4-FFF2-40B4-BE49-F238E27FC236}">
                  <a16:creationId xmlns:a16="http://schemas.microsoft.com/office/drawing/2014/main" id="{0D480174-F526-4568-A23D-06219D0F8172}"/>
                </a:ext>
              </a:extLst>
            </p:cNvPr>
            <p:cNvCxnSpPr>
              <a:cxnSpLocks/>
              <a:stCxn id="86" idx="2"/>
              <a:endCxn id="83" idx="0"/>
            </p:cNvCxnSpPr>
            <p:nvPr/>
          </p:nvCxnSpPr>
          <p:spPr>
            <a:xfrm>
              <a:off x="-3867232" y="5946082"/>
              <a:ext cx="0" cy="208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401EA142-ABCF-424D-A9C2-5CAE088D5DC6}"/>
                </a:ext>
              </a:extLst>
            </p:cNvPr>
            <p:cNvCxnSpPr>
              <a:cxnSpLocks/>
              <a:endCxn id="90" idx="0"/>
            </p:cNvCxnSpPr>
            <p:nvPr/>
          </p:nvCxnSpPr>
          <p:spPr>
            <a:xfrm>
              <a:off x="-3880587" y="6388041"/>
              <a:ext cx="0" cy="2122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文本框 93">
              <a:extLst>
                <a:ext uri="{FF2B5EF4-FFF2-40B4-BE49-F238E27FC236}">
                  <a16:creationId xmlns:a16="http://schemas.microsoft.com/office/drawing/2014/main" id="{215DC39A-2E00-4B29-BEBA-D7869517BB8C}"/>
                </a:ext>
              </a:extLst>
            </p:cNvPr>
            <p:cNvSpPr txBox="1"/>
            <p:nvPr/>
          </p:nvSpPr>
          <p:spPr>
            <a:xfrm>
              <a:off x="-3953895" y="5911544"/>
              <a:ext cx="811507" cy="261610"/>
            </a:xfrm>
            <a:prstGeom prst="rect">
              <a:avLst/>
            </a:prstGeom>
            <a:noFill/>
          </p:spPr>
          <p:txBody>
            <a:bodyPr wrap="square" rtlCol="0">
              <a:spAutoFit/>
            </a:bodyPr>
            <a:lstStyle/>
            <a:p>
              <a:pPr algn="ctr"/>
              <a:r>
                <a:rPr lang="en-US" altLang="zh-CN" sz="1100" i="0" dirty="0">
                  <a:effectLst/>
                  <a:latin typeface="Times New Roman" panose="02020603050405020304" pitchFamily="18" charset="0"/>
                  <a:cs typeface="Times New Roman" panose="02020603050405020304" pitchFamily="18" charset="0"/>
                </a:rPr>
                <a:t>Encoder</a:t>
              </a:r>
              <a:endParaRPr lang="en-US" altLang="zh-CN" sz="1100" dirty="0">
                <a:latin typeface="Times New Roman" panose="02020603050405020304" pitchFamily="18" charset="0"/>
                <a:cs typeface="Times New Roman" panose="02020603050405020304" pitchFamily="18" charset="0"/>
              </a:endParaRPr>
            </a:p>
          </p:txBody>
        </p:sp>
        <p:sp>
          <p:nvSpPr>
            <p:cNvPr id="95" name="文本框 94">
              <a:extLst>
                <a:ext uri="{FF2B5EF4-FFF2-40B4-BE49-F238E27FC236}">
                  <a16:creationId xmlns:a16="http://schemas.microsoft.com/office/drawing/2014/main" id="{2C74D194-7510-4CCE-8B33-2C7757E7D41D}"/>
                </a:ext>
              </a:extLst>
            </p:cNvPr>
            <p:cNvSpPr txBox="1"/>
            <p:nvPr/>
          </p:nvSpPr>
          <p:spPr>
            <a:xfrm>
              <a:off x="-3947609" y="6364244"/>
              <a:ext cx="811507" cy="261610"/>
            </a:xfrm>
            <a:prstGeom prst="rect">
              <a:avLst/>
            </a:prstGeom>
            <a:noFill/>
          </p:spPr>
          <p:txBody>
            <a:bodyPr wrap="square" rtlCol="0">
              <a:spAutoFit/>
            </a:bodyPr>
            <a:lstStyle/>
            <a:p>
              <a:pPr algn="ctr"/>
              <a:r>
                <a:rPr lang="en-US" altLang="zh-CN" sz="1100" i="0" dirty="0">
                  <a:effectLst/>
                  <a:latin typeface="Times New Roman" panose="02020603050405020304" pitchFamily="18" charset="0"/>
                  <a:cs typeface="Times New Roman" panose="02020603050405020304" pitchFamily="18" charset="0"/>
                </a:rPr>
                <a:t>Decoder</a:t>
              </a:r>
              <a:endParaRPr lang="en-US" altLang="zh-CN" sz="1100" dirty="0">
                <a:latin typeface="Times New Roman" panose="02020603050405020304" pitchFamily="18" charset="0"/>
                <a:cs typeface="Times New Roman" panose="02020603050405020304" pitchFamily="18" charset="0"/>
              </a:endParaRPr>
            </a:p>
          </p:txBody>
        </p:sp>
      </p:grpSp>
      <p:grpSp>
        <p:nvGrpSpPr>
          <p:cNvPr id="2" name="组合 1">
            <a:extLst>
              <a:ext uri="{FF2B5EF4-FFF2-40B4-BE49-F238E27FC236}">
                <a16:creationId xmlns:a16="http://schemas.microsoft.com/office/drawing/2014/main" id="{C0A41E03-4FB8-488A-92CA-28C55A90460A}"/>
              </a:ext>
            </a:extLst>
          </p:cNvPr>
          <p:cNvGrpSpPr/>
          <p:nvPr/>
        </p:nvGrpSpPr>
        <p:grpSpPr>
          <a:xfrm>
            <a:off x="479376" y="1866790"/>
            <a:ext cx="2154732" cy="3596587"/>
            <a:chOff x="-7297488" y="5341214"/>
            <a:chExt cx="2154732" cy="3596587"/>
          </a:xfrm>
        </p:grpSpPr>
        <p:sp>
          <p:nvSpPr>
            <p:cNvPr id="62" name="矩形: 圆角 61">
              <a:extLst>
                <a:ext uri="{FF2B5EF4-FFF2-40B4-BE49-F238E27FC236}">
                  <a16:creationId xmlns:a16="http://schemas.microsoft.com/office/drawing/2014/main" id="{37C5DA05-AE3F-4441-B561-8E64A45004C9}"/>
                </a:ext>
              </a:extLst>
            </p:cNvPr>
            <p:cNvSpPr/>
            <p:nvPr/>
          </p:nvSpPr>
          <p:spPr>
            <a:xfrm>
              <a:off x="-7252540" y="5341214"/>
              <a:ext cx="2097260" cy="3596587"/>
            </a:xfrm>
            <a:prstGeom prst="roundRect">
              <a:avLst/>
            </a:prstGeom>
            <a:solidFill>
              <a:srgbClr val="FFE8CE">
                <a:alpha val="20000"/>
              </a:srgbClr>
            </a:solidFill>
            <a:ln w="190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文本框 62">
              <a:extLst>
                <a:ext uri="{FF2B5EF4-FFF2-40B4-BE49-F238E27FC236}">
                  <a16:creationId xmlns:a16="http://schemas.microsoft.com/office/drawing/2014/main" id="{B87FB074-82D8-4479-897B-59D605EB978D}"/>
                </a:ext>
              </a:extLst>
            </p:cNvPr>
            <p:cNvSpPr txBox="1"/>
            <p:nvPr/>
          </p:nvSpPr>
          <p:spPr>
            <a:xfrm>
              <a:off x="-7241782" y="5680385"/>
              <a:ext cx="828040" cy="261610"/>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Structure</a:t>
              </a:r>
              <a:endParaRPr lang="zh-CN" altLang="en-US" sz="1100" b="1" dirty="0">
                <a:latin typeface="Times New Roman" panose="020206030504050203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76D053FD-205B-45E4-B909-648EE3064456}"/>
                </a:ext>
              </a:extLst>
            </p:cNvPr>
            <p:cNvSpPr txBox="1"/>
            <p:nvPr/>
          </p:nvSpPr>
          <p:spPr>
            <a:xfrm>
              <a:off x="-6457202" y="6333255"/>
              <a:ext cx="1314446" cy="261610"/>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Effective area mask</a:t>
              </a:r>
              <a:endParaRPr lang="zh-CN" altLang="en-US" sz="1100" dirty="0">
                <a:latin typeface="Times New Roman" panose="02020603050405020304" pitchFamily="18" charset="0"/>
                <a:cs typeface="Times New Roman" panose="02020603050405020304" pitchFamily="18" charset="0"/>
              </a:endParaRPr>
            </a:p>
          </p:txBody>
        </p:sp>
        <p:grpSp>
          <p:nvGrpSpPr>
            <p:cNvPr id="65" name="组合 64">
              <a:extLst>
                <a:ext uri="{FF2B5EF4-FFF2-40B4-BE49-F238E27FC236}">
                  <a16:creationId xmlns:a16="http://schemas.microsoft.com/office/drawing/2014/main" id="{042977EA-131E-4E78-AF12-D0ADDEFE9012}"/>
                </a:ext>
              </a:extLst>
            </p:cNvPr>
            <p:cNvGrpSpPr/>
            <p:nvPr/>
          </p:nvGrpSpPr>
          <p:grpSpPr>
            <a:xfrm>
              <a:off x="-6261162" y="5412499"/>
              <a:ext cx="960237" cy="864761"/>
              <a:chOff x="4763099" y="8368390"/>
              <a:chExt cx="960237" cy="864761"/>
            </a:xfrm>
          </p:grpSpPr>
          <p:grpSp>
            <p:nvGrpSpPr>
              <p:cNvPr id="169" name="组合 168">
                <a:extLst>
                  <a:ext uri="{FF2B5EF4-FFF2-40B4-BE49-F238E27FC236}">
                    <a16:creationId xmlns:a16="http://schemas.microsoft.com/office/drawing/2014/main" id="{3D79B47C-4C9A-47BE-AA11-C0952FB01A63}"/>
                  </a:ext>
                </a:extLst>
              </p:cNvPr>
              <p:cNvGrpSpPr/>
              <p:nvPr/>
            </p:nvGrpSpPr>
            <p:grpSpPr>
              <a:xfrm>
                <a:off x="4763099" y="8368390"/>
                <a:ext cx="960237" cy="864761"/>
                <a:chOff x="4763099" y="8368390"/>
                <a:chExt cx="960237" cy="864761"/>
              </a:xfrm>
            </p:grpSpPr>
            <p:sp>
              <p:nvSpPr>
                <p:cNvPr id="174" name="矩形 173">
                  <a:extLst>
                    <a:ext uri="{FF2B5EF4-FFF2-40B4-BE49-F238E27FC236}">
                      <a16:creationId xmlns:a16="http://schemas.microsoft.com/office/drawing/2014/main" id="{E5278EF5-696E-4FCA-A89F-CDD673354390}"/>
                    </a:ext>
                  </a:extLst>
                </p:cNvPr>
                <p:cNvSpPr/>
                <p:nvPr/>
              </p:nvSpPr>
              <p:spPr>
                <a:xfrm>
                  <a:off x="4765147" y="8368390"/>
                  <a:ext cx="956733" cy="864760"/>
                </a:xfrm>
                <a:prstGeom prst="rect">
                  <a:avLst/>
                </a:prstGeom>
                <a:solidFill>
                  <a:schemeClr val="bg1"/>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75" name="直接连接符 174">
                  <a:extLst>
                    <a:ext uri="{FF2B5EF4-FFF2-40B4-BE49-F238E27FC236}">
                      <a16:creationId xmlns:a16="http://schemas.microsoft.com/office/drawing/2014/main" id="{4A0D8EC0-0989-4613-B2ED-E5EE7E807F95}"/>
                    </a:ext>
                  </a:extLst>
                </p:cNvPr>
                <p:cNvCxnSpPr>
                  <a:cxnSpLocks/>
                </p:cNvCxnSpPr>
                <p:nvPr/>
              </p:nvCxnSpPr>
              <p:spPr>
                <a:xfrm>
                  <a:off x="4763099" y="9170762"/>
                  <a:ext cx="9567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组合 175">
                  <a:extLst>
                    <a:ext uri="{FF2B5EF4-FFF2-40B4-BE49-F238E27FC236}">
                      <a16:creationId xmlns:a16="http://schemas.microsoft.com/office/drawing/2014/main" id="{E89CF7F7-7128-4C4E-BB92-F0989A881A15}"/>
                    </a:ext>
                  </a:extLst>
                </p:cNvPr>
                <p:cNvGrpSpPr/>
                <p:nvPr/>
              </p:nvGrpSpPr>
              <p:grpSpPr>
                <a:xfrm>
                  <a:off x="5553471" y="8621617"/>
                  <a:ext cx="53664" cy="350019"/>
                  <a:chOff x="5497627" y="8621768"/>
                  <a:chExt cx="53664" cy="350019"/>
                </a:xfrm>
              </p:grpSpPr>
              <p:sp>
                <p:nvSpPr>
                  <p:cNvPr id="360" name="矩形 359">
                    <a:extLst>
                      <a:ext uri="{FF2B5EF4-FFF2-40B4-BE49-F238E27FC236}">
                        <a16:creationId xmlns:a16="http://schemas.microsoft.com/office/drawing/2014/main" id="{8B1A32EA-CAEF-48BA-BB88-4B2D33CB450E}"/>
                      </a:ext>
                    </a:extLst>
                  </p:cNvPr>
                  <p:cNvSpPr/>
                  <p:nvPr/>
                </p:nvSpPr>
                <p:spPr>
                  <a:xfrm>
                    <a:off x="5497627"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61" name="矩形 360">
                    <a:extLst>
                      <a:ext uri="{FF2B5EF4-FFF2-40B4-BE49-F238E27FC236}">
                        <a16:creationId xmlns:a16="http://schemas.microsoft.com/office/drawing/2014/main" id="{2229E07F-C5EA-4678-86B6-80D072FD8940}"/>
                      </a:ext>
                    </a:extLst>
                  </p:cNvPr>
                  <p:cNvSpPr/>
                  <p:nvPr/>
                </p:nvSpPr>
                <p:spPr>
                  <a:xfrm>
                    <a:off x="5497627"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62" name="矩形 361">
                    <a:extLst>
                      <a:ext uri="{FF2B5EF4-FFF2-40B4-BE49-F238E27FC236}">
                        <a16:creationId xmlns:a16="http://schemas.microsoft.com/office/drawing/2014/main" id="{7B2F90F3-5243-43D4-A220-6FEA73A031BB}"/>
                      </a:ext>
                    </a:extLst>
                  </p:cNvPr>
                  <p:cNvSpPr/>
                  <p:nvPr/>
                </p:nvSpPr>
                <p:spPr>
                  <a:xfrm>
                    <a:off x="5497627"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63" name="矩形 362">
                    <a:extLst>
                      <a:ext uri="{FF2B5EF4-FFF2-40B4-BE49-F238E27FC236}">
                        <a16:creationId xmlns:a16="http://schemas.microsoft.com/office/drawing/2014/main" id="{B0201C15-674F-4C91-A186-DD7D70234242}"/>
                      </a:ext>
                    </a:extLst>
                  </p:cNvPr>
                  <p:cNvSpPr/>
                  <p:nvPr/>
                </p:nvSpPr>
                <p:spPr>
                  <a:xfrm>
                    <a:off x="5497627"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sp>
              <p:nvSpPr>
                <p:cNvPr id="177" name="矩形 176">
                  <a:extLst>
                    <a:ext uri="{FF2B5EF4-FFF2-40B4-BE49-F238E27FC236}">
                      <a16:creationId xmlns:a16="http://schemas.microsoft.com/office/drawing/2014/main" id="{672D6D73-DD7F-4A99-815D-EDA95EF5FBC3}"/>
                    </a:ext>
                  </a:extLst>
                </p:cNvPr>
                <p:cNvSpPr/>
                <p:nvPr/>
              </p:nvSpPr>
              <p:spPr>
                <a:xfrm>
                  <a:off x="4884607"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78" name="矩形 177">
                  <a:extLst>
                    <a:ext uri="{FF2B5EF4-FFF2-40B4-BE49-F238E27FC236}">
                      <a16:creationId xmlns:a16="http://schemas.microsoft.com/office/drawing/2014/main" id="{C0EB2BD7-6EBD-4E28-B007-5EA0EE01A281}"/>
                    </a:ext>
                  </a:extLst>
                </p:cNvPr>
                <p:cNvSpPr/>
                <p:nvPr/>
              </p:nvSpPr>
              <p:spPr>
                <a:xfrm>
                  <a:off x="4884607"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79" name="矩形 178">
                  <a:extLst>
                    <a:ext uri="{FF2B5EF4-FFF2-40B4-BE49-F238E27FC236}">
                      <a16:creationId xmlns:a16="http://schemas.microsoft.com/office/drawing/2014/main" id="{E79A4465-92A3-4EB4-8047-55064B7E4C7F}"/>
                    </a:ext>
                  </a:extLst>
                </p:cNvPr>
                <p:cNvSpPr/>
                <p:nvPr/>
              </p:nvSpPr>
              <p:spPr>
                <a:xfrm>
                  <a:off x="5051794"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0" name="矩形 179">
                  <a:extLst>
                    <a:ext uri="{FF2B5EF4-FFF2-40B4-BE49-F238E27FC236}">
                      <a16:creationId xmlns:a16="http://schemas.microsoft.com/office/drawing/2014/main" id="{CB5F2251-18F8-492F-96ED-B1027F65883C}"/>
                    </a:ext>
                  </a:extLst>
                </p:cNvPr>
                <p:cNvSpPr/>
                <p:nvPr/>
              </p:nvSpPr>
              <p:spPr>
                <a:xfrm>
                  <a:off x="5051794"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1" name="矩形 180">
                  <a:extLst>
                    <a:ext uri="{FF2B5EF4-FFF2-40B4-BE49-F238E27FC236}">
                      <a16:creationId xmlns:a16="http://schemas.microsoft.com/office/drawing/2014/main" id="{21AEF919-92AF-4216-8243-1FC0AB2CB118}"/>
                    </a:ext>
                  </a:extLst>
                </p:cNvPr>
                <p:cNvSpPr/>
                <p:nvPr/>
              </p:nvSpPr>
              <p:spPr>
                <a:xfrm>
                  <a:off x="4940336"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2" name="矩形 181">
                  <a:extLst>
                    <a:ext uri="{FF2B5EF4-FFF2-40B4-BE49-F238E27FC236}">
                      <a16:creationId xmlns:a16="http://schemas.microsoft.com/office/drawing/2014/main" id="{AC3F08C8-78AA-42F7-B63D-FDEC44D0BA00}"/>
                    </a:ext>
                  </a:extLst>
                </p:cNvPr>
                <p:cNvSpPr/>
                <p:nvPr/>
              </p:nvSpPr>
              <p:spPr>
                <a:xfrm>
                  <a:off x="4940336"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3" name="矩形 182">
                  <a:extLst>
                    <a:ext uri="{FF2B5EF4-FFF2-40B4-BE49-F238E27FC236}">
                      <a16:creationId xmlns:a16="http://schemas.microsoft.com/office/drawing/2014/main" id="{5CB54AF3-4C98-4D8A-BF49-B3423B7E080C}"/>
                    </a:ext>
                  </a:extLst>
                </p:cNvPr>
                <p:cNvSpPr/>
                <p:nvPr/>
              </p:nvSpPr>
              <p:spPr>
                <a:xfrm>
                  <a:off x="5274711"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4" name="矩形 183">
                  <a:extLst>
                    <a:ext uri="{FF2B5EF4-FFF2-40B4-BE49-F238E27FC236}">
                      <a16:creationId xmlns:a16="http://schemas.microsoft.com/office/drawing/2014/main" id="{84154CCB-EE90-4CE4-A27D-1D08C617996A}"/>
                    </a:ext>
                  </a:extLst>
                </p:cNvPr>
                <p:cNvSpPr/>
                <p:nvPr/>
              </p:nvSpPr>
              <p:spPr>
                <a:xfrm>
                  <a:off x="5274711"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5" name="矩形 184">
                  <a:extLst>
                    <a:ext uri="{FF2B5EF4-FFF2-40B4-BE49-F238E27FC236}">
                      <a16:creationId xmlns:a16="http://schemas.microsoft.com/office/drawing/2014/main" id="{489A1107-B869-410B-AD6B-58C2531EAEBA}"/>
                    </a:ext>
                  </a:extLst>
                </p:cNvPr>
                <p:cNvSpPr/>
                <p:nvPr/>
              </p:nvSpPr>
              <p:spPr>
                <a:xfrm>
                  <a:off x="5441898"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6" name="矩形 185">
                  <a:extLst>
                    <a:ext uri="{FF2B5EF4-FFF2-40B4-BE49-F238E27FC236}">
                      <a16:creationId xmlns:a16="http://schemas.microsoft.com/office/drawing/2014/main" id="{50928CE2-901F-4EE8-8B24-694846C6E945}"/>
                    </a:ext>
                  </a:extLst>
                </p:cNvPr>
                <p:cNvSpPr/>
                <p:nvPr/>
              </p:nvSpPr>
              <p:spPr>
                <a:xfrm>
                  <a:off x="5441898"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7" name="矩形 186">
                  <a:extLst>
                    <a:ext uri="{FF2B5EF4-FFF2-40B4-BE49-F238E27FC236}">
                      <a16:creationId xmlns:a16="http://schemas.microsoft.com/office/drawing/2014/main" id="{A9C119F8-421E-48DB-AE21-A056E0AEF902}"/>
                    </a:ext>
                  </a:extLst>
                </p:cNvPr>
                <p:cNvSpPr/>
                <p:nvPr/>
              </p:nvSpPr>
              <p:spPr>
                <a:xfrm>
                  <a:off x="4996065"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8" name="矩形 187">
                  <a:extLst>
                    <a:ext uri="{FF2B5EF4-FFF2-40B4-BE49-F238E27FC236}">
                      <a16:creationId xmlns:a16="http://schemas.microsoft.com/office/drawing/2014/main" id="{146B91B2-5DF6-4D58-BD37-76FB4FDCE6D8}"/>
                    </a:ext>
                  </a:extLst>
                </p:cNvPr>
                <p:cNvSpPr/>
                <p:nvPr/>
              </p:nvSpPr>
              <p:spPr>
                <a:xfrm>
                  <a:off x="4996065"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89" name="矩形 188">
                  <a:extLst>
                    <a:ext uri="{FF2B5EF4-FFF2-40B4-BE49-F238E27FC236}">
                      <a16:creationId xmlns:a16="http://schemas.microsoft.com/office/drawing/2014/main" id="{9ED2C42B-2EA1-4FA5-B14A-CFBE5C78DD0F}"/>
                    </a:ext>
                  </a:extLst>
                </p:cNvPr>
                <p:cNvSpPr/>
                <p:nvPr/>
              </p:nvSpPr>
              <p:spPr>
                <a:xfrm>
                  <a:off x="5386169"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0" name="矩形 189">
                  <a:extLst>
                    <a:ext uri="{FF2B5EF4-FFF2-40B4-BE49-F238E27FC236}">
                      <a16:creationId xmlns:a16="http://schemas.microsoft.com/office/drawing/2014/main" id="{00D14897-47EA-44AC-A05D-D8E71F59812A}"/>
                    </a:ext>
                  </a:extLst>
                </p:cNvPr>
                <p:cNvSpPr/>
                <p:nvPr/>
              </p:nvSpPr>
              <p:spPr>
                <a:xfrm>
                  <a:off x="5386169"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1" name="矩形 190">
                  <a:extLst>
                    <a:ext uri="{FF2B5EF4-FFF2-40B4-BE49-F238E27FC236}">
                      <a16:creationId xmlns:a16="http://schemas.microsoft.com/office/drawing/2014/main" id="{FDC8379F-B50A-49C9-A054-06FCF756238D}"/>
                    </a:ext>
                  </a:extLst>
                </p:cNvPr>
                <p:cNvSpPr/>
                <p:nvPr/>
              </p:nvSpPr>
              <p:spPr>
                <a:xfrm>
                  <a:off x="5163253"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2" name="矩形 191">
                  <a:extLst>
                    <a:ext uri="{FF2B5EF4-FFF2-40B4-BE49-F238E27FC236}">
                      <a16:creationId xmlns:a16="http://schemas.microsoft.com/office/drawing/2014/main" id="{CF0A69C1-9555-4339-9176-C92A476E85D8}"/>
                    </a:ext>
                  </a:extLst>
                </p:cNvPr>
                <p:cNvSpPr/>
                <p:nvPr/>
              </p:nvSpPr>
              <p:spPr>
                <a:xfrm>
                  <a:off x="5163253"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3" name="矩形 192">
                  <a:extLst>
                    <a:ext uri="{FF2B5EF4-FFF2-40B4-BE49-F238E27FC236}">
                      <a16:creationId xmlns:a16="http://schemas.microsoft.com/office/drawing/2014/main" id="{068A71D0-F325-4926-9FA5-0B8E610D6A52}"/>
                    </a:ext>
                  </a:extLst>
                </p:cNvPr>
                <p:cNvSpPr/>
                <p:nvPr/>
              </p:nvSpPr>
              <p:spPr>
                <a:xfrm>
                  <a:off x="5330440"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4" name="矩形 193">
                  <a:extLst>
                    <a:ext uri="{FF2B5EF4-FFF2-40B4-BE49-F238E27FC236}">
                      <a16:creationId xmlns:a16="http://schemas.microsoft.com/office/drawing/2014/main" id="{03F82DB8-F5A7-425D-A8B3-2DA9E1653D9F}"/>
                    </a:ext>
                  </a:extLst>
                </p:cNvPr>
                <p:cNvSpPr/>
                <p:nvPr/>
              </p:nvSpPr>
              <p:spPr>
                <a:xfrm>
                  <a:off x="5330440"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5" name="矩形 194">
                  <a:extLst>
                    <a:ext uri="{FF2B5EF4-FFF2-40B4-BE49-F238E27FC236}">
                      <a16:creationId xmlns:a16="http://schemas.microsoft.com/office/drawing/2014/main" id="{C14D48BB-3F7C-4C70-98E2-A04C8FDECEAB}"/>
                    </a:ext>
                  </a:extLst>
                </p:cNvPr>
                <p:cNvSpPr/>
                <p:nvPr/>
              </p:nvSpPr>
              <p:spPr>
                <a:xfrm>
                  <a:off x="5107523"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6" name="矩形 195">
                  <a:extLst>
                    <a:ext uri="{FF2B5EF4-FFF2-40B4-BE49-F238E27FC236}">
                      <a16:creationId xmlns:a16="http://schemas.microsoft.com/office/drawing/2014/main" id="{2F3FDF2D-2BB5-4E6C-9DF7-540526AAC236}"/>
                    </a:ext>
                  </a:extLst>
                </p:cNvPr>
                <p:cNvSpPr/>
                <p:nvPr/>
              </p:nvSpPr>
              <p:spPr>
                <a:xfrm>
                  <a:off x="5107523"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7" name="矩形 196">
                  <a:extLst>
                    <a:ext uri="{FF2B5EF4-FFF2-40B4-BE49-F238E27FC236}">
                      <a16:creationId xmlns:a16="http://schemas.microsoft.com/office/drawing/2014/main" id="{3E30DBE7-A08B-4938-A274-B23134631229}"/>
                    </a:ext>
                  </a:extLst>
                </p:cNvPr>
                <p:cNvSpPr/>
                <p:nvPr/>
              </p:nvSpPr>
              <p:spPr>
                <a:xfrm>
                  <a:off x="5218982"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8" name="矩形 197">
                  <a:extLst>
                    <a:ext uri="{FF2B5EF4-FFF2-40B4-BE49-F238E27FC236}">
                      <a16:creationId xmlns:a16="http://schemas.microsoft.com/office/drawing/2014/main" id="{BA6338C0-B562-4754-AACA-9044D99FA0C2}"/>
                    </a:ext>
                  </a:extLst>
                </p:cNvPr>
                <p:cNvSpPr/>
                <p:nvPr/>
              </p:nvSpPr>
              <p:spPr>
                <a:xfrm>
                  <a:off x="5218982"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199" name="矩形 198">
                  <a:extLst>
                    <a:ext uri="{FF2B5EF4-FFF2-40B4-BE49-F238E27FC236}">
                      <a16:creationId xmlns:a16="http://schemas.microsoft.com/office/drawing/2014/main" id="{48B6A0A9-5C69-42BD-95D8-40BF03145EFE}"/>
                    </a:ext>
                  </a:extLst>
                </p:cNvPr>
                <p:cNvSpPr/>
                <p:nvPr/>
              </p:nvSpPr>
              <p:spPr>
                <a:xfrm>
                  <a:off x="4884607"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0" name="矩形 199">
                  <a:extLst>
                    <a:ext uri="{FF2B5EF4-FFF2-40B4-BE49-F238E27FC236}">
                      <a16:creationId xmlns:a16="http://schemas.microsoft.com/office/drawing/2014/main" id="{3EA02BF9-B382-4399-B77D-AD06CED375BC}"/>
                    </a:ext>
                  </a:extLst>
                </p:cNvPr>
                <p:cNvSpPr/>
                <p:nvPr/>
              </p:nvSpPr>
              <p:spPr>
                <a:xfrm>
                  <a:off x="5051794"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1" name="矩形 200">
                  <a:extLst>
                    <a:ext uri="{FF2B5EF4-FFF2-40B4-BE49-F238E27FC236}">
                      <a16:creationId xmlns:a16="http://schemas.microsoft.com/office/drawing/2014/main" id="{C19591DA-9251-4490-80B7-A3107C31B082}"/>
                    </a:ext>
                  </a:extLst>
                </p:cNvPr>
                <p:cNvSpPr/>
                <p:nvPr/>
              </p:nvSpPr>
              <p:spPr>
                <a:xfrm>
                  <a:off x="4940336"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2" name="矩形 201">
                  <a:extLst>
                    <a:ext uri="{FF2B5EF4-FFF2-40B4-BE49-F238E27FC236}">
                      <a16:creationId xmlns:a16="http://schemas.microsoft.com/office/drawing/2014/main" id="{91EBE3D5-C973-47D1-B475-0CFDB260533A}"/>
                    </a:ext>
                  </a:extLst>
                </p:cNvPr>
                <p:cNvSpPr/>
                <p:nvPr/>
              </p:nvSpPr>
              <p:spPr>
                <a:xfrm>
                  <a:off x="5274711"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3" name="矩形 202">
                  <a:extLst>
                    <a:ext uri="{FF2B5EF4-FFF2-40B4-BE49-F238E27FC236}">
                      <a16:creationId xmlns:a16="http://schemas.microsoft.com/office/drawing/2014/main" id="{243700CD-47C4-4BF1-B7C8-864247543350}"/>
                    </a:ext>
                  </a:extLst>
                </p:cNvPr>
                <p:cNvSpPr/>
                <p:nvPr/>
              </p:nvSpPr>
              <p:spPr>
                <a:xfrm>
                  <a:off x="5441898"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4" name="矩形 203">
                  <a:extLst>
                    <a:ext uri="{FF2B5EF4-FFF2-40B4-BE49-F238E27FC236}">
                      <a16:creationId xmlns:a16="http://schemas.microsoft.com/office/drawing/2014/main" id="{248F6134-1011-4264-8BED-55A94DC7C148}"/>
                    </a:ext>
                  </a:extLst>
                </p:cNvPr>
                <p:cNvSpPr/>
                <p:nvPr/>
              </p:nvSpPr>
              <p:spPr>
                <a:xfrm>
                  <a:off x="4996065"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5" name="矩形 204">
                  <a:extLst>
                    <a:ext uri="{FF2B5EF4-FFF2-40B4-BE49-F238E27FC236}">
                      <a16:creationId xmlns:a16="http://schemas.microsoft.com/office/drawing/2014/main" id="{D6546C48-D790-4686-AA7C-77721A533758}"/>
                    </a:ext>
                  </a:extLst>
                </p:cNvPr>
                <p:cNvSpPr/>
                <p:nvPr/>
              </p:nvSpPr>
              <p:spPr>
                <a:xfrm>
                  <a:off x="5386169"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6" name="矩形 205">
                  <a:extLst>
                    <a:ext uri="{FF2B5EF4-FFF2-40B4-BE49-F238E27FC236}">
                      <a16:creationId xmlns:a16="http://schemas.microsoft.com/office/drawing/2014/main" id="{B5DD56D8-9DCE-45AF-ACAC-7E5B4C656AE5}"/>
                    </a:ext>
                  </a:extLst>
                </p:cNvPr>
                <p:cNvSpPr/>
                <p:nvPr/>
              </p:nvSpPr>
              <p:spPr>
                <a:xfrm>
                  <a:off x="5163253"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7" name="矩形 206">
                  <a:extLst>
                    <a:ext uri="{FF2B5EF4-FFF2-40B4-BE49-F238E27FC236}">
                      <a16:creationId xmlns:a16="http://schemas.microsoft.com/office/drawing/2014/main" id="{AC7A2B92-6FA4-41A2-9494-403A6E7DFFD0}"/>
                    </a:ext>
                  </a:extLst>
                </p:cNvPr>
                <p:cNvSpPr/>
                <p:nvPr/>
              </p:nvSpPr>
              <p:spPr>
                <a:xfrm>
                  <a:off x="5330440"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8" name="矩形 207">
                  <a:extLst>
                    <a:ext uri="{FF2B5EF4-FFF2-40B4-BE49-F238E27FC236}">
                      <a16:creationId xmlns:a16="http://schemas.microsoft.com/office/drawing/2014/main" id="{684F2402-FBA8-4485-A95E-23CCB1316477}"/>
                    </a:ext>
                  </a:extLst>
                </p:cNvPr>
                <p:cNvSpPr/>
                <p:nvPr/>
              </p:nvSpPr>
              <p:spPr>
                <a:xfrm>
                  <a:off x="5107523"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09" name="矩形 208">
                  <a:extLst>
                    <a:ext uri="{FF2B5EF4-FFF2-40B4-BE49-F238E27FC236}">
                      <a16:creationId xmlns:a16="http://schemas.microsoft.com/office/drawing/2014/main" id="{F6B8E8C2-4EB4-4CE6-A5D5-6C6676DFA401}"/>
                    </a:ext>
                  </a:extLst>
                </p:cNvPr>
                <p:cNvSpPr/>
                <p:nvPr/>
              </p:nvSpPr>
              <p:spPr>
                <a:xfrm>
                  <a:off x="5218982"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0" name="矩形 209">
                  <a:extLst>
                    <a:ext uri="{FF2B5EF4-FFF2-40B4-BE49-F238E27FC236}">
                      <a16:creationId xmlns:a16="http://schemas.microsoft.com/office/drawing/2014/main" id="{F0B55756-7AEC-4162-AFF8-E01F26DE8F9C}"/>
                    </a:ext>
                  </a:extLst>
                </p:cNvPr>
                <p:cNvSpPr/>
                <p:nvPr/>
              </p:nvSpPr>
              <p:spPr>
                <a:xfrm>
                  <a:off x="4884607"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1" name="矩形 210">
                  <a:extLst>
                    <a:ext uri="{FF2B5EF4-FFF2-40B4-BE49-F238E27FC236}">
                      <a16:creationId xmlns:a16="http://schemas.microsoft.com/office/drawing/2014/main" id="{9A0A69CD-A2B1-4EAF-AA2D-433D7C757F1F}"/>
                    </a:ext>
                  </a:extLst>
                </p:cNvPr>
                <p:cNvSpPr/>
                <p:nvPr/>
              </p:nvSpPr>
              <p:spPr>
                <a:xfrm>
                  <a:off x="5051794"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2" name="矩形 211">
                  <a:extLst>
                    <a:ext uri="{FF2B5EF4-FFF2-40B4-BE49-F238E27FC236}">
                      <a16:creationId xmlns:a16="http://schemas.microsoft.com/office/drawing/2014/main" id="{B7497E64-3126-47FC-B4E7-C7430C2D54CC}"/>
                    </a:ext>
                  </a:extLst>
                </p:cNvPr>
                <p:cNvSpPr/>
                <p:nvPr/>
              </p:nvSpPr>
              <p:spPr>
                <a:xfrm>
                  <a:off x="4940336"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3" name="矩形 212">
                  <a:extLst>
                    <a:ext uri="{FF2B5EF4-FFF2-40B4-BE49-F238E27FC236}">
                      <a16:creationId xmlns:a16="http://schemas.microsoft.com/office/drawing/2014/main" id="{6E7AC5EF-C339-4222-A21D-4B13915A00CB}"/>
                    </a:ext>
                  </a:extLst>
                </p:cNvPr>
                <p:cNvSpPr/>
                <p:nvPr/>
              </p:nvSpPr>
              <p:spPr>
                <a:xfrm>
                  <a:off x="5274711"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4" name="矩形 213">
                  <a:extLst>
                    <a:ext uri="{FF2B5EF4-FFF2-40B4-BE49-F238E27FC236}">
                      <a16:creationId xmlns:a16="http://schemas.microsoft.com/office/drawing/2014/main" id="{56FBCF0E-9D90-43E1-A43D-FC407A7FFE92}"/>
                    </a:ext>
                  </a:extLst>
                </p:cNvPr>
                <p:cNvSpPr/>
                <p:nvPr/>
              </p:nvSpPr>
              <p:spPr>
                <a:xfrm>
                  <a:off x="5441898"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nvGrpSpPr>
                <p:cNvPr id="215" name="组合 214">
                  <a:extLst>
                    <a:ext uri="{FF2B5EF4-FFF2-40B4-BE49-F238E27FC236}">
                      <a16:creationId xmlns:a16="http://schemas.microsoft.com/office/drawing/2014/main" id="{03565438-8AF3-4A50-8BBF-EDF16360FC00}"/>
                    </a:ext>
                  </a:extLst>
                </p:cNvPr>
                <p:cNvGrpSpPr/>
                <p:nvPr/>
              </p:nvGrpSpPr>
              <p:grpSpPr>
                <a:xfrm>
                  <a:off x="5497627" y="8621768"/>
                  <a:ext cx="53664" cy="350019"/>
                  <a:chOff x="5497627" y="8621768"/>
                  <a:chExt cx="53664" cy="350019"/>
                </a:xfrm>
              </p:grpSpPr>
              <p:sp>
                <p:nvSpPr>
                  <p:cNvPr id="356" name="矩形 355">
                    <a:extLst>
                      <a:ext uri="{FF2B5EF4-FFF2-40B4-BE49-F238E27FC236}">
                        <a16:creationId xmlns:a16="http://schemas.microsoft.com/office/drawing/2014/main" id="{439BBEF2-E428-4249-B9AD-930F968E122F}"/>
                      </a:ext>
                    </a:extLst>
                  </p:cNvPr>
                  <p:cNvSpPr/>
                  <p:nvPr/>
                </p:nvSpPr>
                <p:spPr>
                  <a:xfrm>
                    <a:off x="5497627" y="8621768"/>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7" name="矩形 356">
                    <a:extLst>
                      <a:ext uri="{FF2B5EF4-FFF2-40B4-BE49-F238E27FC236}">
                        <a16:creationId xmlns:a16="http://schemas.microsoft.com/office/drawing/2014/main" id="{25939B13-8BDF-4232-9C8D-802D39E37D29}"/>
                      </a:ext>
                    </a:extLst>
                  </p:cNvPr>
                  <p:cNvSpPr/>
                  <p:nvPr/>
                </p:nvSpPr>
                <p:spPr>
                  <a:xfrm>
                    <a:off x="5497627" y="8704827"/>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8" name="矩形 357">
                    <a:extLst>
                      <a:ext uri="{FF2B5EF4-FFF2-40B4-BE49-F238E27FC236}">
                        <a16:creationId xmlns:a16="http://schemas.microsoft.com/office/drawing/2014/main" id="{1F373053-7EFE-44EF-AF14-B4531855B4CA}"/>
                      </a:ext>
                    </a:extLst>
                  </p:cNvPr>
                  <p:cNvSpPr/>
                  <p:nvPr/>
                </p:nvSpPr>
                <p:spPr>
                  <a:xfrm>
                    <a:off x="5497627" y="8794491"/>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9" name="矩形 358">
                    <a:extLst>
                      <a:ext uri="{FF2B5EF4-FFF2-40B4-BE49-F238E27FC236}">
                        <a16:creationId xmlns:a16="http://schemas.microsoft.com/office/drawing/2014/main" id="{851C7500-1286-4182-9308-A80EB631583C}"/>
                      </a:ext>
                    </a:extLst>
                  </p:cNvPr>
                  <p:cNvSpPr/>
                  <p:nvPr/>
                </p:nvSpPr>
                <p:spPr>
                  <a:xfrm>
                    <a:off x="5497627"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sp>
              <p:nvSpPr>
                <p:cNvPr id="216" name="矩形 215">
                  <a:extLst>
                    <a:ext uri="{FF2B5EF4-FFF2-40B4-BE49-F238E27FC236}">
                      <a16:creationId xmlns:a16="http://schemas.microsoft.com/office/drawing/2014/main" id="{9741D122-B453-49B5-803B-F503BCF0D64F}"/>
                    </a:ext>
                  </a:extLst>
                </p:cNvPr>
                <p:cNvSpPr/>
                <p:nvPr/>
              </p:nvSpPr>
              <p:spPr>
                <a:xfrm>
                  <a:off x="4996065"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7" name="矩形 216">
                  <a:extLst>
                    <a:ext uri="{FF2B5EF4-FFF2-40B4-BE49-F238E27FC236}">
                      <a16:creationId xmlns:a16="http://schemas.microsoft.com/office/drawing/2014/main" id="{8A884B65-C2BF-4B79-9E41-567D44A6FBB6}"/>
                    </a:ext>
                  </a:extLst>
                </p:cNvPr>
                <p:cNvSpPr/>
                <p:nvPr/>
              </p:nvSpPr>
              <p:spPr>
                <a:xfrm>
                  <a:off x="5386169"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8" name="矩形 217">
                  <a:extLst>
                    <a:ext uri="{FF2B5EF4-FFF2-40B4-BE49-F238E27FC236}">
                      <a16:creationId xmlns:a16="http://schemas.microsoft.com/office/drawing/2014/main" id="{F35DBC9C-D935-4CC9-9521-1AC45F0E5AC7}"/>
                    </a:ext>
                  </a:extLst>
                </p:cNvPr>
                <p:cNvSpPr/>
                <p:nvPr/>
              </p:nvSpPr>
              <p:spPr>
                <a:xfrm>
                  <a:off x="5163253"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19" name="矩形 218">
                  <a:extLst>
                    <a:ext uri="{FF2B5EF4-FFF2-40B4-BE49-F238E27FC236}">
                      <a16:creationId xmlns:a16="http://schemas.microsoft.com/office/drawing/2014/main" id="{D892C73A-53BF-42D8-8F67-A3758CA51A9E}"/>
                    </a:ext>
                  </a:extLst>
                </p:cNvPr>
                <p:cNvSpPr/>
                <p:nvPr/>
              </p:nvSpPr>
              <p:spPr>
                <a:xfrm>
                  <a:off x="5330440"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20" name="矩形 219">
                  <a:extLst>
                    <a:ext uri="{FF2B5EF4-FFF2-40B4-BE49-F238E27FC236}">
                      <a16:creationId xmlns:a16="http://schemas.microsoft.com/office/drawing/2014/main" id="{51913BE6-625F-4885-B158-F36E98E3C836}"/>
                    </a:ext>
                  </a:extLst>
                </p:cNvPr>
                <p:cNvSpPr/>
                <p:nvPr/>
              </p:nvSpPr>
              <p:spPr>
                <a:xfrm>
                  <a:off x="5107523"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21" name="矩形 220">
                  <a:extLst>
                    <a:ext uri="{FF2B5EF4-FFF2-40B4-BE49-F238E27FC236}">
                      <a16:creationId xmlns:a16="http://schemas.microsoft.com/office/drawing/2014/main" id="{CABBB0C6-E3C8-4D19-8AB7-5F2E5766DD48}"/>
                    </a:ext>
                  </a:extLst>
                </p:cNvPr>
                <p:cNvSpPr/>
                <p:nvPr/>
              </p:nvSpPr>
              <p:spPr>
                <a:xfrm>
                  <a:off x="5218982" y="8883554"/>
                  <a:ext cx="53664" cy="882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nvGrpSpPr>
                <p:cNvPr id="222" name="组合 221">
                  <a:extLst>
                    <a:ext uri="{FF2B5EF4-FFF2-40B4-BE49-F238E27FC236}">
                      <a16:creationId xmlns:a16="http://schemas.microsoft.com/office/drawing/2014/main" id="{AEBD88D3-E3B3-4148-A39A-1713EAFDF812}"/>
                    </a:ext>
                  </a:extLst>
                </p:cNvPr>
                <p:cNvGrpSpPr/>
                <p:nvPr/>
              </p:nvGrpSpPr>
              <p:grpSpPr>
                <a:xfrm>
                  <a:off x="4770697" y="8370843"/>
                  <a:ext cx="951781" cy="258611"/>
                  <a:chOff x="4770697" y="8370843"/>
                  <a:chExt cx="951781" cy="258611"/>
                </a:xfrm>
              </p:grpSpPr>
              <p:sp>
                <p:nvSpPr>
                  <p:cNvPr id="303" name="矩形 302">
                    <a:extLst>
                      <a:ext uri="{FF2B5EF4-FFF2-40B4-BE49-F238E27FC236}">
                        <a16:creationId xmlns:a16="http://schemas.microsoft.com/office/drawing/2014/main" id="{757A9FA2-6859-491A-89AC-88660D8F0421}"/>
                      </a:ext>
                    </a:extLst>
                  </p:cNvPr>
                  <p:cNvSpPr/>
                  <p:nvPr/>
                </p:nvSpPr>
                <p:spPr>
                  <a:xfrm>
                    <a:off x="4770757"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4" name="矩形 303">
                    <a:extLst>
                      <a:ext uri="{FF2B5EF4-FFF2-40B4-BE49-F238E27FC236}">
                        <a16:creationId xmlns:a16="http://schemas.microsoft.com/office/drawing/2014/main" id="{AE05997D-F499-4710-BC47-01737686ACE6}"/>
                      </a:ext>
                    </a:extLst>
                  </p:cNvPr>
                  <p:cNvSpPr/>
                  <p:nvPr/>
                </p:nvSpPr>
                <p:spPr>
                  <a:xfrm>
                    <a:off x="4882523"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5" name="矩形 304">
                    <a:extLst>
                      <a:ext uri="{FF2B5EF4-FFF2-40B4-BE49-F238E27FC236}">
                        <a16:creationId xmlns:a16="http://schemas.microsoft.com/office/drawing/2014/main" id="{F8DFA696-1F0B-406E-925F-2DC45A258A61}"/>
                      </a:ext>
                    </a:extLst>
                  </p:cNvPr>
                  <p:cNvSpPr/>
                  <p:nvPr/>
                </p:nvSpPr>
                <p:spPr>
                  <a:xfrm>
                    <a:off x="5106055"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6" name="矩形 305">
                    <a:extLst>
                      <a:ext uri="{FF2B5EF4-FFF2-40B4-BE49-F238E27FC236}">
                        <a16:creationId xmlns:a16="http://schemas.microsoft.com/office/drawing/2014/main" id="{ACB7FABE-FE98-4673-BDD3-A6D4BB32ABEC}"/>
                      </a:ext>
                    </a:extLst>
                  </p:cNvPr>
                  <p:cNvSpPr/>
                  <p:nvPr/>
                </p:nvSpPr>
                <p:spPr>
                  <a:xfrm>
                    <a:off x="5273704"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7" name="矩形 306">
                    <a:extLst>
                      <a:ext uri="{FF2B5EF4-FFF2-40B4-BE49-F238E27FC236}">
                        <a16:creationId xmlns:a16="http://schemas.microsoft.com/office/drawing/2014/main" id="{45C1CE66-FCEE-4898-99B0-AB421DB88673}"/>
                      </a:ext>
                    </a:extLst>
                  </p:cNvPr>
                  <p:cNvSpPr/>
                  <p:nvPr/>
                </p:nvSpPr>
                <p:spPr>
                  <a:xfrm>
                    <a:off x="5441353"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8" name="矩形 307">
                    <a:extLst>
                      <a:ext uri="{FF2B5EF4-FFF2-40B4-BE49-F238E27FC236}">
                        <a16:creationId xmlns:a16="http://schemas.microsoft.com/office/drawing/2014/main" id="{EF93EF61-FACB-47CA-A320-FFA1C5BD33F7}"/>
                      </a:ext>
                    </a:extLst>
                  </p:cNvPr>
                  <p:cNvSpPr/>
                  <p:nvPr/>
                </p:nvSpPr>
                <p:spPr>
                  <a:xfrm>
                    <a:off x="5609002"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9" name="矩形 308">
                    <a:extLst>
                      <a:ext uri="{FF2B5EF4-FFF2-40B4-BE49-F238E27FC236}">
                        <a16:creationId xmlns:a16="http://schemas.microsoft.com/office/drawing/2014/main" id="{7CBA74B4-25EA-490E-A11B-301437B98D29}"/>
                      </a:ext>
                    </a:extLst>
                  </p:cNvPr>
                  <p:cNvSpPr/>
                  <p:nvPr/>
                </p:nvSpPr>
                <p:spPr>
                  <a:xfrm>
                    <a:off x="4994289"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0" name="矩形 309">
                    <a:extLst>
                      <a:ext uri="{FF2B5EF4-FFF2-40B4-BE49-F238E27FC236}">
                        <a16:creationId xmlns:a16="http://schemas.microsoft.com/office/drawing/2014/main" id="{956A69A7-657C-460E-A625-146D5A0B8AE7}"/>
                      </a:ext>
                    </a:extLst>
                  </p:cNvPr>
                  <p:cNvSpPr/>
                  <p:nvPr/>
                </p:nvSpPr>
                <p:spPr>
                  <a:xfrm>
                    <a:off x="4826640"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1" name="矩形 310">
                    <a:extLst>
                      <a:ext uri="{FF2B5EF4-FFF2-40B4-BE49-F238E27FC236}">
                        <a16:creationId xmlns:a16="http://schemas.microsoft.com/office/drawing/2014/main" id="{37EE9A12-2025-4B4A-A12C-9FB25841B8EC}"/>
                      </a:ext>
                    </a:extLst>
                  </p:cNvPr>
                  <p:cNvSpPr/>
                  <p:nvPr/>
                </p:nvSpPr>
                <p:spPr>
                  <a:xfrm>
                    <a:off x="4938406"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2" name="矩形 311">
                    <a:extLst>
                      <a:ext uri="{FF2B5EF4-FFF2-40B4-BE49-F238E27FC236}">
                        <a16:creationId xmlns:a16="http://schemas.microsoft.com/office/drawing/2014/main" id="{5C6B5481-7DB6-42A2-BF2E-5D34BB4807D1}"/>
                      </a:ext>
                    </a:extLst>
                  </p:cNvPr>
                  <p:cNvSpPr/>
                  <p:nvPr/>
                </p:nvSpPr>
                <p:spPr>
                  <a:xfrm>
                    <a:off x="5161938"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3" name="矩形 312">
                    <a:extLst>
                      <a:ext uri="{FF2B5EF4-FFF2-40B4-BE49-F238E27FC236}">
                        <a16:creationId xmlns:a16="http://schemas.microsoft.com/office/drawing/2014/main" id="{A0B0891E-F8CE-4976-ADBD-BFB29D474023}"/>
                      </a:ext>
                    </a:extLst>
                  </p:cNvPr>
                  <p:cNvSpPr/>
                  <p:nvPr/>
                </p:nvSpPr>
                <p:spPr>
                  <a:xfrm>
                    <a:off x="5329587"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4" name="矩形 313">
                    <a:extLst>
                      <a:ext uri="{FF2B5EF4-FFF2-40B4-BE49-F238E27FC236}">
                        <a16:creationId xmlns:a16="http://schemas.microsoft.com/office/drawing/2014/main" id="{B2989DD1-22F3-4A16-9DBF-4ADC2CBC5E42}"/>
                      </a:ext>
                    </a:extLst>
                  </p:cNvPr>
                  <p:cNvSpPr/>
                  <p:nvPr/>
                </p:nvSpPr>
                <p:spPr>
                  <a:xfrm>
                    <a:off x="5497236"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5" name="矩形 314">
                    <a:extLst>
                      <a:ext uri="{FF2B5EF4-FFF2-40B4-BE49-F238E27FC236}">
                        <a16:creationId xmlns:a16="http://schemas.microsoft.com/office/drawing/2014/main" id="{1A6C9739-120E-4EB7-BFA5-DEBA000265E2}"/>
                      </a:ext>
                    </a:extLst>
                  </p:cNvPr>
                  <p:cNvSpPr/>
                  <p:nvPr/>
                </p:nvSpPr>
                <p:spPr>
                  <a:xfrm>
                    <a:off x="5664878"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6" name="矩形 315">
                    <a:extLst>
                      <a:ext uri="{FF2B5EF4-FFF2-40B4-BE49-F238E27FC236}">
                        <a16:creationId xmlns:a16="http://schemas.microsoft.com/office/drawing/2014/main" id="{E69603B5-E101-4633-B72C-E76E8FF8EDCB}"/>
                      </a:ext>
                    </a:extLst>
                  </p:cNvPr>
                  <p:cNvSpPr/>
                  <p:nvPr/>
                </p:nvSpPr>
                <p:spPr>
                  <a:xfrm>
                    <a:off x="5050172"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7" name="矩形 316">
                    <a:extLst>
                      <a:ext uri="{FF2B5EF4-FFF2-40B4-BE49-F238E27FC236}">
                        <a16:creationId xmlns:a16="http://schemas.microsoft.com/office/drawing/2014/main" id="{B661D265-C802-4BB5-8580-839292E0573F}"/>
                      </a:ext>
                    </a:extLst>
                  </p:cNvPr>
                  <p:cNvSpPr/>
                  <p:nvPr/>
                </p:nvSpPr>
                <p:spPr>
                  <a:xfrm>
                    <a:off x="5217821"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8" name="矩形 317">
                    <a:extLst>
                      <a:ext uri="{FF2B5EF4-FFF2-40B4-BE49-F238E27FC236}">
                        <a16:creationId xmlns:a16="http://schemas.microsoft.com/office/drawing/2014/main" id="{A42E9C40-EED3-4351-AD04-6322CC68175E}"/>
                      </a:ext>
                    </a:extLst>
                  </p:cNvPr>
                  <p:cNvSpPr/>
                  <p:nvPr/>
                </p:nvSpPr>
                <p:spPr>
                  <a:xfrm>
                    <a:off x="5385470"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19" name="矩形 318">
                    <a:extLst>
                      <a:ext uri="{FF2B5EF4-FFF2-40B4-BE49-F238E27FC236}">
                        <a16:creationId xmlns:a16="http://schemas.microsoft.com/office/drawing/2014/main" id="{C1E3E63F-1852-4AA8-AAEF-932C08BA5C9F}"/>
                      </a:ext>
                    </a:extLst>
                  </p:cNvPr>
                  <p:cNvSpPr/>
                  <p:nvPr/>
                </p:nvSpPr>
                <p:spPr>
                  <a:xfrm>
                    <a:off x="5553119" y="8370843"/>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nvGrpSpPr>
                  <p:cNvPr id="320" name="组合 319">
                    <a:extLst>
                      <a:ext uri="{FF2B5EF4-FFF2-40B4-BE49-F238E27FC236}">
                        <a16:creationId xmlns:a16="http://schemas.microsoft.com/office/drawing/2014/main" id="{C84633F2-CEB6-43EC-A8B2-0BDD072A10FB}"/>
                      </a:ext>
                    </a:extLst>
                  </p:cNvPr>
                  <p:cNvGrpSpPr/>
                  <p:nvPr/>
                </p:nvGrpSpPr>
                <p:grpSpPr>
                  <a:xfrm>
                    <a:off x="4770757" y="8454166"/>
                    <a:ext cx="951721" cy="88512"/>
                    <a:chOff x="4770757" y="8454166"/>
                    <a:chExt cx="951721" cy="88512"/>
                  </a:xfrm>
                </p:grpSpPr>
                <p:sp>
                  <p:nvSpPr>
                    <p:cNvPr id="339" name="矩形 338">
                      <a:extLst>
                        <a:ext uri="{FF2B5EF4-FFF2-40B4-BE49-F238E27FC236}">
                          <a16:creationId xmlns:a16="http://schemas.microsoft.com/office/drawing/2014/main" id="{95CEC33F-4651-4C0A-98D9-36E725F6BDBB}"/>
                        </a:ext>
                      </a:extLst>
                    </p:cNvPr>
                    <p:cNvSpPr/>
                    <p:nvPr/>
                  </p:nvSpPr>
                  <p:spPr>
                    <a:xfrm>
                      <a:off x="477075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0" name="矩形 339">
                      <a:extLst>
                        <a:ext uri="{FF2B5EF4-FFF2-40B4-BE49-F238E27FC236}">
                          <a16:creationId xmlns:a16="http://schemas.microsoft.com/office/drawing/2014/main" id="{1B73288F-7BD2-4F02-A784-660C8825CFE5}"/>
                        </a:ext>
                      </a:extLst>
                    </p:cNvPr>
                    <p:cNvSpPr/>
                    <p:nvPr/>
                  </p:nvSpPr>
                  <p:spPr>
                    <a:xfrm>
                      <a:off x="488252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1" name="矩形 340">
                      <a:extLst>
                        <a:ext uri="{FF2B5EF4-FFF2-40B4-BE49-F238E27FC236}">
                          <a16:creationId xmlns:a16="http://schemas.microsoft.com/office/drawing/2014/main" id="{0DC7C425-D317-4060-A511-F4D9985DF1C6}"/>
                        </a:ext>
                      </a:extLst>
                    </p:cNvPr>
                    <p:cNvSpPr/>
                    <p:nvPr/>
                  </p:nvSpPr>
                  <p:spPr>
                    <a:xfrm>
                      <a:off x="5106055"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2" name="矩形 341">
                      <a:extLst>
                        <a:ext uri="{FF2B5EF4-FFF2-40B4-BE49-F238E27FC236}">
                          <a16:creationId xmlns:a16="http://schemas.microsoft.com/office/drawing/2014/main" id="{A19F903A-9736-43AA-AD71-FFD4672CF4A7}"/>
                        </a:ext>
                      </a:extLst>
                    </p:cNvPr>
                    <p:cNvSpPr/>
                    <p:nvPr/>
                  </p:nvSpPr>
                  <p:spPr>
                    <a:xfrm>
                      <a:off x="5273704"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3" name="矩形 342">
                      <a:extLst>
                        <a:ext uri="{FF2B5EF4-FFF2-40B4-BE49-F238E27FC236}">
                          <a16:creationId xmlns:a16="http://schemas.microsoft.com/office/drawing/2014/main" id="{DB33347D-BE59-452B-AF78-72B90D8A57EC}"/>
                        </a:ext>
                      </a:extLst>
                    </p:cNvPr>
                    <p:cNvSpPr/>
                    <p:nvPr/>
                  </p:nvSpPr>
                  <p:spPr>
                    <a:xfrm>
                      <a:off x="544135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4" name="矩形 343">
                      <a:extLst>
                        <a:ext uri="{FF2B5EF4-FFF2-40B4-BE49-F238E27FC236}">
                          <a16:creationId xmlns:a16="http://schemas.microsoft.com/office/drawing/2014/main" id="{1B92F372-A178-428B-BBD3-7F2F9F6BCE84}"/>
                        </a:ext>
                      </a:extLst>
                    </p:cNvPr>
                    <p:cNvSpPr/>
                    <p:nvPr/>
                  </p:nvSpPr>
                  <p:spPr>
                    <a:xfrm>
                      <a:off x="560900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5" name="矩形 344">
                      <a:extLst>
                        <a:ext uri="{FF2B5EF4-FFF2-40B4-BE49-F238E27FC236}">
                          <a16:creationId xmlns:a16="http://schemas.microsoft.com/office/drawing/2014/main" id="{9E982894-0552-4955-A02E-88FF024A6CA7}"/>
                        </a:ext>
                      </a:extLst>
                    </p:cNvPr>
                    <p:cNvSpPr/>
                    <p:nvPr/>
                  </p:nvSpPr>
                  <p:spPr>
                    <a:xfrm>
                      <a:off x="499428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6" name="矩形 345">
                      <a:extLst>
                        <a:ext uri="{FF2B5EF4-FFF2-40B4-BE49-F238E27FC236}">
                          <a16:creationId xmlns:a16="http://schemas.microsoft.com/office/drawing/2014/main" id="{8EE96235-C74D-49A5-84B2-1BA650FD712F}"/>
                        </a:ext>
                      </a:extLst>
                    </p:cNvPr>
                    <p:cNvSpPr/>
                    <p:nvPr/>
                  </p:nvSpPr>
                  <p:spPr>
                    <a:xfrm>
                      <a:off x="482664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7" name="矩形 346">
                      <a:extLst>
                        <a:ext uri="{FF2B5EF4-FFF2-40B4-BE49-F238E27FC236}">
                          <a16:creationId xmlns:a16="http://schemas.microsoft.com/office/drawing/2014/main" id="{7D43077F-B862-4A91-993B-6C65A8CD30EE}"/>
                        </a:ext>
                      </a:extLst>
                    </p:cNvPr>
                    <p:cNvSpPr/>
                    <p:nvPr/>
                  </p:nvSpPr>
                  <p:spPr>
                    <a:xfrm>
                      <a:off x="493840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8" name="矩形 347">
                      <a:extLst>
                        <a:ext uri="{FF2B5EF4-FFF2-40B4-BE49-F238E27FC236}">
                          <a16:creationId xmlns:a16="http://schemas.microsoft.com/office/drawing/2014/main" id="{4E253F27-4B9A-4E7F-881A-6528B230FA66}"/>
                        </a:ext>
                      </a:extLst>
                    </p:cNvPr>
                    <p:cNvSpPr/>
                    <p:nvPr/>
                  </p:nvSpPr>
                  <p:spPr>
                    <a:xfrm>
                      <a:off x="516193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49" name="矩形 348">
                      <a:extLst>
                        <a:ext uri="{FF2B5EF4-FFF2-40B4-BE49-F238E27FC236}">
                          <a16:creationId xmlns:a16="http://schemas.microsoft.com/office/drawing/2014/main" id="{039AAF3D-2FD4-45E7-A295-8EAD0794BA3D}"/>
                        </a:ext>
                      </a:extLst>
                    </p:cNvPr>
                    <p:cNvSpPr/>
                    <p:nvPr/>
                  </p:nvSpPr>
                  <p:spPr>
                    <a:xfrm>
                      <a:off x="532958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0" name="矩形 349">
                      <a:extLst>
                        <a:ext uri="{FF2B5EF4-FFF2-40B4-BE49-F238E27FC236}">
                          <a16:creationId xmlns:a16="http://schemas.microsoft.com/office/drawing/2014/main" id="{C305D929-D907-4C2F-B30B-5B8458A493F8}"/>
                        </a:ext>
                      </a:extLst>
                    </p:cNvPr>
                    <p:cNvSpPr/>
                    <p:nvPr/>
                  </p:nvSpPr>
                  <p:spPr>
                    <a:xfrm>
                      <a:off x="549723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1" name="矩形 350">
                      <a:extLst>
                        <a:ext uri="{FF2B5EF4-FFF2-40B4-BE49-F238E27FC236}">
                          <a16:creationId xmlns:a16="http://schemas.microsoft.com/office/drawing/2014/main" id="{79FCBEE3-0A01-41BC-BC50-8E49B84E6A4A}"/>
                        </a:ext>
                      </a:extLst>
                    </p:cNvPr>
                    <p:cNvSpPr/>
                    <p:nvPr/>
                  </p:nvSpPr>
                  <p:spPr>
                    <a:xfrm>
                      <a:off x="566487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2" name="矩形 351">
                      <a:extLst>
                        <a:ext uri="{FF2B5EF4-FFF2-40B4-BE49-F238E27FC236}">
                          <a16:creationId xmlns:a16="http://schemas.microsoft.com/office/drawing/2014/main" id="{2ECA279E-749C-4272-AD6A-202BB0E1BEA7}"/>
                        </a:ext>
                      </a:extLst>
                    </p:cNvPr>
                    <p:cNvSpPr/>
                    <p:nvPr/>
                  </p:nvSpPr>
                  <p:spPr>
                    <a:xfrm>
                      <a:off x="505017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3" name="矩形 352">
                      <a:extLst>
                        <a:ext uri="{FF2B5EF4-FFF2-40B4-BE49-F238E27FC236}">
                          <a16:creationId xmlns:a16="http://schemas.microsoft.com/office/drawing/2014/main" id="{997C6DDF-F0C5-49D9-B415-757869E8F0F0}"/>
                        </a:ext>
                      </a:extLst>
                    </p:cNvPr>
                    <p:cNvSpPr/>
                    <p:nvPr/>
                  </p:nvSpPr>
                  <p:spPr>
                    <a:xfrm>
                      <a:off x="5217821"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4" name="矩形 353">
                      <a:extLst>
                        <a:ext uri="{FF2B5EF4-FFF2-40B4-BE49-F238E27FC236}">
                          <a16:creationId xmlns:a16="http://schemas.microsoft.com/office/drawing/2014/main" id="{14463B82-8B00-4D1A-9B5C-98BE508CB7B6}"/>
                        </a:ext>
                      </a:extLst>
                    </p:cNvPr>
                    <p:cNvSpPr/>
                    <p:nvPr/>
                  </p:nvSpPr>
                  <p:spPr>
                    <a:xfrm>
                      <a:off x="538547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55" name="矩形 354">
                      <a:extLst>
                        <a:ext uri="{FF2B5EF4-FFF2-40B4-BE49-F238E27FC236}">
                          <a16:creationId xmlns:a16="http://schemas.microsoft.com/office/drawing/2014/main" id="{0E0542D5-4A46-4932-A00E-59B0EDE3E364}"/>
                        </a:ext>
                      </a:extLst>
                    </p:cNvPr>
                    <p:cNvSpPr/>
                    <p:nvPr/>
                  </p:nvSpPr>
                  <p:spPr>
                    <a:xfrm>
                      <a:off x="555311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321" name="组合 320">
                    <a:extLst>
                      <a:ext uri="{FF2B5EF4-FFF2-40B4-BE49-F238E27FC236}">
                        <a16:creationId xmlns:a16="http://schemas.microsoft.com/office/drawing/2014/main" id="{7082903A-0AE2-4190-802B-59D06276F894}"/>
                      </a:ext>
                    </a:extLst>
                  </p:cNvPr>
                  <p:cNvGrpSpPr/>
                  <p:nvPr/>
                </p:nvGrpSpPr>
                <p:grpSpPr>
                  <a:xfrm>
                    <a:off x="4770697" y="8540942"/>
                    <a:ext cx="951721" cy="88512"/>
                    <a:chOff x="4770757" y="8454166"/>
                    <a:chExt cx="951721" cy="88512"/>
                  </a:xfrm>
                </p:grpSpPr>
                <p:sp>
                  <p:nvSpPr>
                    <p:cNvPr id="322" name="矩形 321">
                      <a:extLst>
                        <a:ext uri="{FF2B5EF4-FFF2-40B4-BE49-F238E27FC236}">
                          <a16:creationId xmlns:a16="http://schemas.microsoft.com/office/drawing/2014/main" id="{1AF48025-2301-4FC2-A7A4-8EE8C09EE355}"/>
                        </a:ext>
                      </a:extLst>
                    </p:cNvPr>
                    <p:cNvSpPr/>
                    <p:nvPr/>
                  </p:nvSpPr>
                  <p:spPr>
                    <a:xfrm>
                      <a:off x="477075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3" name="矩形 322">
                      <a:extLst>
                        <a:ext uri="{FF2B5EF4-FFF2-40B4-BE49-F238E27FC236}">
                          <a16:creationId xmlns:a16="http://schemas.microsoft.com/office/drawing/2014/main" id="{442606B1-2E84-4846-9BE7-712682A02990}"/>
                        </a:ext>
                      </a:extLst>
                    </p:cNvPr>
                    <p:cNvSpPr/>
                    <p:nvPr/>
                  </p:nvSpPr>
                  <p:spPr>
                    <a:xfrm>
                      <a:off x="488252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4" name="矩形 323">
                      <a:extLst>
                        <a:ext uri="{FF2B5EF4-FFF2-40B4-BE49-F238E27FC236}">
                          <a16:creationId xmlns:a16="http://schemas.microsoft.com/office/drawing/2014/main" id="{C199AE33-DD92-4DAC-B227-C2ED24D12E82}"/>
                        </a:ext>
                      </a:extLst>
                    </p:cNvPr>
                    <p:cNvSpPr/>
                    <p:nvPr/>
                  </p:nvSpPr>
                  <p:spPr>
                    <a:xfrm>
                      <a:off x="5106055"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5" name="矩形 324">
                      <a:extLst>
                        <a:ext uri="{FF2B5EF4-FFF2-40B4-BE49-F238E27FC236}">
                          <a16:creationId xmlns:a16="http://schemas.microsoft.com/office/drawing/2014/main" id="{1F5F23EE-0919-4E58-BBAB-70E98E25A265}"/>
                        </a:ext>
                      </a:extLst>
                    </p:cNvPr>
                    <p:cNvSpPr/>
                    <p:nvPr/>
                  </p:nvSpPr>
                  <p:spPr>
                    <a:xfrm>
                      <a:off x="5273704"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6" name="矩形 325">
                      <a:extLst>
                        <a:ext uri="{FF2B5EF4-FFF2-40B4-BE49-F238E27FC236}">
                          <a16:creationId xmlns:a16="http://schemas.microsoft.com/office/drawing/2014/main" id="{23FA27A5-19B0-4B40-BC2B-25C801A6D81F}"/>
                        </a:ext>
                      </a:extLst>
                    </p:cNvPr>
                    <p:cNvSpPr/>
                    <p:nvPr/>
                  </p:nvSpPr>
                  <p:spPr>
                    <a:xfrm>
                      <a:off x="544135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7" name="矩形 326">
                      <a:extLst>
                        <a:ext uri="{FF2B5EF4-FFF2-40B4-BE49-F238E27FC236}">
                          <a16:creationId xmlns:a16="http://schemas.microsoft.com/office/drawing/2014/main" id="{A0330156-93EA-4E73-8122-90C3ABD8CAC9}"/>
                        </a:ext>
                      </a:extLst>
                    </p:cNvPr>
                    <p:cNvSpPr/>
                    <p:nvPr/>
                  </p:nvSpPr>
                  <p:spPr>
                    <a:xfrm>
                      <a:off x="560900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8" name="矩形 327">
                      <a:extLst>
                        <a:ext uri="{FF2B5EF4-FFF2-40B4-BE49-F238E27FC236}">
                          <a16:creationId xmlns:a16="http://schemas.microsoft.com/office/drawing/2014/main" id="{E71451EE-A516-437F-9FE8-C3557AED3FD7}"/>
                        </a:ext>
                      </a:extLst>
                    </p:cNvPr>
                    <p:cNvSpPr/>
                    <p:nvPr/>
                  </p:nvSpPr>
                  <p:spPr>
                    <a:xfrm>
                      <a:off x="499428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29" name="矩形 328">
                      <a:extLst>
                        <a:ext uri="{FF2B5EF4-FFF2-40B4-BE49-F238E27FC236}">
                          <a16:creationId xmlns:a16="http://schemas.microsoft.com/office/drawing/2014/main" id="{7187072C-DCD0-4746-A72C-3DD32317AD8F}"/>
                        </a:ext>
                      </a:extLst>
                    </p:cNvPr>
                    <p:cNvSpPr/>
                    <p:nvPr/>
                  </p:nvSpPr>
                  <p:spPr>
                    <a:xfrm>
                      <a:off x="482664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0" name="矩形 329">
                      <a:extLst>
                        <a:ext uri="{FF2B5EF4-FFF2-40B4-BE49-F238E27FC236}">
                          <a16:creationId xmlns:a16="http://schemas.microsoft.com/office/drawing/2014/main" id="{785CD807-D203-452A-B9E6-7D848CE67084}"/>
                        </a:ext>
                      </a:extLst>
                    </p:cNvPr>
                    <p:cNvSpPr/>
                    <p:nvPr/>
                  </p:nvSpPr>
                  <p:spPr>
                    <a:xfrm>
                      <a:off x="493840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1" name="矩形 330">
                      <a:extLst>
                        <a:ext uri="{FF2B5EF4-FFF2-40B4-BE49-F238E27FC236}">
                          <a16:creationId xmlns:a16="http://schemas.microsoft.com/office/drawing/2014/main" id="{54745AE9-64EE-415A-8D08-2C699D6EEE89}"/>
                        </a:ext>
                      </a:extLst>
                    </p:cNvPr>
                    <p:cNvSpPr/>
                    <p:nvPr/>
                  </p:nvSpPr>
                  <p:spPr>
                    <a:xfrm>
                      <a:off x="516193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2" name="矩形 331">
                      <a:extLst>
                        <a:ext uri="{FF2B5EF4-FFF2-40B4-BE49-F238E27FC236}">
                          <a16:creationId xmlns:a16="http://schemas.microsoft.com/office/drawing/2014/main" id="{46EFC948-9465-4EB6-9396-3E1066CE5397}"/>
                        </a:ext>
                      </a:extLst>
                    </p:cNvPr>
                    <p:cNvSpPr/>
                    <p:nvPr/>
                  </p:nvSpPr>
                  <p:spPr>
                    <a:xfrm>
                      <a:off x="532958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3" name="矩形 332">
                      <a:extLst>
                        <a:ext uri="{FF2B5EF4-FFF2-40B4-BE49-F238E27FC236}">
                          <a16:creationId xmlns:a16="http://schemas.microsoft.com/office/drawing/2014/main" id="{9A05DEFA-D697-4DF5-A90E-0C11B9986CA8}"/>
                        </a:ext>
                      </a:extLst>
                    </p:cNvPr>
                    <p:cNvSpPr/>
                    <p:nvPr/>
                  </p:nvSpPr>
                  <p:spPr>
                    <a:xfrm>
                      <a:off x="549723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4" name="矩形 333">
                      <a:extLst>
                        <a:ext uri="{FF2B5EF4-FFF2-40B4-BE49-F238E27FC236}">
                          <a16:creationId xmlns:a16="http://schemas.microsoft.com/office/drawing/2014/main" id="{E262475C-5297-44E9-A3C5-43E3E6B4F2AC}"/>
                        </a:ext>
                      </a:extLst>
                    </p:cNvPr>
                    <p:cNvSpPr/>
                    <p:nvPr/>
                  </p:nvSpPr>
                  <p:spPr>
                    <a:xfrm>
                      <a:off x="566487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5" name="矩形 334">
                      <a:extLst>
                        <a:ext uri="{FF2B5EF4-FFF2-40B4-BE49-F238E27FC236}">
                          <a16:creationId xmlns:a16="http://schemas.microsoft.com/office/drawing/2014/main" id="{33FDD057-DF60-499E-B2E3-5E7BA3F1FC30}"/>
                        </a:ext>
                      </a:extLst>
                    </p:cNvPr>
                    <p:cNvSpPr/>
                    <p:nvPr/>
                  </p:nvSpPr>
                  <p:spPr>
                    <a:xfrm>
                      <a:off x="505017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6" name="矩形 335">
                      <a:extLst>
                        <a:ext uri="{FF2B5EF4-FFF2-40B4-BE49-F238E27FC236}">
                          <a16:creationId xmlns:a16="http://schemas.microsoft.com/office/drawing/2014/main" id="{8A368CDA-5D20-49B5-9B10-8ED4B59DA814}"/>
                        </a:ext>
                      </a:extLst>
                    </p:cNvPr>
                    <p:cNvSpPr/>
                    <p:nvPr/>
                  </p:nvSpPr>
                  <p:spPr>
                    <a:xfrm>
                      <a:off x="5217821"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7" name="矩形 336">
                      <a:extLst>
                        <a:ext uri="{FF2B5EF4-FFF2-40B4-BE49-F238E27FC236}">
                          <a16:creationId xmlns:a16="http://schemas.microsoft.com/office/drawing/2014/main" id="{CA446738-31FB-40F7-9754-0E568694C680}"/>
                        </a:ext>
                      </a:extLst>
                    </p:cNvPr>
                    <p:cNvSpPr/>
                    <p:nvPr/>
                  </p:nvSpPr>
                  <p:spPr>
                    <a:xfrm>
                      <a:off x="538547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38" name="矩形 337">
                      <a:extLst>
                        <a:ext uri="{FF2B5EF4-FFF2-40B4-BE49-F238E27FC236}">
                          <a16:creationId xmlns:a16="http://schemas.microsoft.com/office/drawing/2014/main" id="{E489AE86-7042-4661-8D1B-F2D9194DB13B}"/>
                        </a:ext>
                      </a:extLst>
                    </p:cNvPr>
                    <p:cNvSpPr/>
                    <p:nvPr/>
                  </p:nvSpPr>
                  <p:spPr>
                    <a:xfrm>
                      <a:off x="555311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grpSp>
              <p:nvGrpSpPr>
                <p:cNvPr id="223" name="组合 222">
                  <a:extLst>
                    <a:ext uri="{FF2B5EF4-FFF2-40B4-BE49-F238E27FC236}">
                      <a16:creationId xmlns:a16="http://schemas.microsoft.com/office/drawing/2014/main" id="{314A0168-10D0-4274-A44E-2F7F20B060D0}"/>
                    </a:ext>
                  </a:extLst>
                </p:cNvPr>
                <p:cNvGrpSpPr/>
                <p:nvPr/>
              </p:nvGrpSpPr>
              <p:grpSpPr>
                <a:xfrm>
                  <a:off x="4771090" y="8974540"/>
                  <a:ext cx="951781" cy="258611"/>
                  <a:chOff x="4771090" y="8974540"/>
                  <a:chExt cx="951781" cy="258611"/>
                </a:xfrm>
              </p:grpSpPr>
              <p:sp>
                <p:nvSpPr>
                  <p:cNvPr id="250" name="矩形 249">
                    <a:extLst>
                      <a:ext uri="{FF2B5EF4-FFF2-40B4-BE49-F238E27FC236}">
                        <a16:creationId xmlns:a16="http://schemas.microsoft.com/office/drawing/2014/main" id="{A0E6C8C6-73E8-4005-83E2-FED6B1DEE509}"/>
                      </a:ext>
                    </a:extLst>
                  </p:cNvPr>
                  <p:cNvSpPr/>
                  <p:nvPr/>
                </p:nvSpPr>
                <p:spPr>
                  <a:xfrm>
                    <a:off x="4771150"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1" name="矩形 250">
                    <a:extLst>
                      <a:ext uri="{FF2B5EF4-FFF2-40B4-BE49-F238E27FC236}">
                        <a16:creationId xmlns:a16="http://schemas.microsoft.com/office/drawing/2014/main" id="{53CE7606-2C4A-481A-BF51-3DB598DDE87C}"/>
                      </a:ext>
                    </a:extLst>
                  </p:cNvPr>
                  <p:cNvSpPr/>
                  <p:nvPr/>
                </p:nvSpPr>
                <p:spPr>
                  <a:xfrm>
                    <a:off x="4882916"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2" name="矩形 251">
                    <a:extLst>
                      <a:ext uri="{FF2B5EF4-FFF2-40B4-BE49-F238E27FC236}">
                        <a16:creationId xmlns:a16="http://schemas.microsoft.com/office/drawing/2014/main" id="{0DA2BBCB-09B3-4A7C-AE0B-3F9837EA8464}"/>
                      </a:ext>
                    </a:extLst>
                  </p:cNvPr>
                  <p:cNvSpPr/>
                  <p:nvPr/>
                </p:nvSpPr>
                <p:spPr>
                  <a:xfrm>
                    <a:off x="5106448"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3" name="矩形 252">
                    <a:extLst>
                      <a:ext uri="{FF2B5EF4-FFF2-40B4-BE49-F238E27FC236}">
                        <a16:creationId xmlns:a16="http://schemas.microsoft.com/office/drawing/2014/main" id="{7CA3EE9B-494C-49D0-B593-97369B7A82A8}"/>
                      </a:ext>
                    </a:extLst>
                  </p:cNvPr>
                  <p:cNvSpPr/>
                  <p:nvPr/>
                </p:nvSpPr>
                <p:spPr>
                  <a:xfrm>
                    <a:off x="5274097"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4" name="矩形 253">
                    <a:extLst>
                      <a:ext uri="{FF2B5EF4-FFF2-40B4-BE49-F238E27FC236}">
                        <a16:creationId xmlns:a16="http://schemas.microsoft.com/office/drawing/2014/main" id="{C00CB41A-4CF7-4288-AE05-1CBBADB9272A}"/>
                      </a:ext>
                    </a:extLst>
                  </p:cNvPr>
                  <p:cNvSpPr/>
                  <p:nvPr/>
                </p:nvSpPr>
                <p:spPr>
                  <a:xfrm>
                    <a:off x="5441746"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5" name="矩形 254">
                    <a:extLst>
                      <a:ext uri="{FF2B5EF4-FFF2-40B4-BE49-F238E27FC236}">
                        <a16:creationId xmlns:a16="http://schemas.microsoft.com/office/drawing/2014/main" id="{7AD839C1-F551-4263-A8D1-6B55AD954D90}"/>
                      </a:ext>
                    </a:extLst>
                  </p:cNvPr>
                  <p:cNvSpPr/>
                  <p:nvPr/>
                </p:nvSpPr>
                <p:spPr>
                  <a:xfrm>
                    <a:off x="5609395"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6" name="矩形 255">
                    <a:extLst>
                      <a:ext uri="{FF2B5EF4-FFF2-40B4-BE49-F238E27FC236}">
                        <a16:creationId xmlns:a16="http://schemas.microsoft.com/office/drawing/2014/main" id="{791FB95A-539E-48B7-856E-9E199ED2D3DA}"/>
                      </a:ext>
                    </a:extLst>
                  </p:cNvPr>
                  <p:cNvSpPr/>
                  <p:nvPr/>
                </p:nvSpPr>
                <p:spPr>
                  <a:xfrm>
                    <a:off x="4994682"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7" name="矩形 256">
                    <a:extLst>
                      <a:ext uri="{FF2B5EF4-FFF2-40B4-BE49-F238E27FC236}">
                        <a16:creationId xmlns:a16="http://schemas.microsoft.com/office/drawing/2014/main" id="{BC114857-84B5-40DA-B3B8-B3268D26FF70}"/>
                      </a:ext>
                    </a:extLst>
                  </p:cNvPr>
                  <p:cNvSpPr/>
                  <p:nvPr/>
                </p:nvSpPr>
                <p:spPr>
                  <a:xfrm>
                    <a:off x="4827033"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8" name="矩形 257">
                    <a:extLst>
                      <a:ext uri="{FF2B5EF4-FFF2-40B4-BE49-F238E27FC236}">
                        <a16:creationId xmlns:a16="http://schemas.microsoft.com/office/drawing/2014/main" id="{1CC59A93-80DF-48F4-A4A8-CD3EBB3CEC25}"/>
                      </a:ext>
                    </a:extLst>
                  </p:cNvPr>
                  <p:cNvSpPr/>
                  <p:nvPr/>
                </p:nvSpPr>
                <p:spPr>
                  <a:xfrm>
                    <a:off x="4938799"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59" name="矩形 258">
                    <a:extLst>
                      <a:ext uri="{FF2B5EF4-FFF2-40B4-BE49-F238E27FC236}">
                        <a16:creationId xmlns:a16="http://schemas.microsoft.com/office/drawing/2014/main" id="{AC198144-023A-4BB8-A32C-3B4D3A2D3E7D}"/>
                      </a:ext>
                    </a:extLst>
                  </p:cNvPr>
                  <p:cNvSpPr/>
                  <p:nvPr/>
                </p:nvSpPr>
                <p:spPr>
                  <a:xfrm>
                    <a:off x="5162331"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0" name="矩形 259">
                    <a:extLst>
                      <a:ext uri="{FF2B5EF4-FFF2-40B4-BE49-F238E27FC236}">
                        <a16:creationId xmlns:a16="http://schemas.microsoft.com/office/drawing/2014/main" id="{08DF890C-B908-4031-AE18-675DCD1D966F}"/>
                      </a:ext>
                    </a:extLst>
                  </p:cNvPr>
                  <p:cNvSpPr/>
                  <p:nvPr/>
                </p:nvSpPr>
                <p:spPr>
                  <a:xfrm>
                    <a:off x="5329980"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1" name="矩形 260">
                    <a:extLst>
                      <a:ext uri="{FF2B5EF4-FFF2-40B4-BE49-F238E27FC236}">
                        <a16:creationId xmlns:a16="http://schemas.microsoft.com/office/drawing/2014/main" id="{2794666F-52E8-461D-8BDF-D220A1A8C7DA}"/>
                      </a:ext>
                    </a:extLst>
                  </p:cNvPr>
                  <p:cNvSpPr/>
                  <p:nvPr/>
                </p:nvSpPr>
                <p:spPr>
                  <a:xfrm>
                    <a:off x="5497629"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2" name="矩形 261">
                    <a:extLst>
                      <a:ext uri="{FF2B5EF4-FFF2-40B4-BE49-F238E27FC236}">
                        <a16:creationId xmlns:a16="http://schemas.microsoft.com/office/drawing/2014/main" id="{E2B7A153-F823-4F45-B82E-F9C137F4F337}"/>
                      </a:ext>
                    </a:extLst>
                  </p:cNvPr>
                  <p:cNvSpPr/>
                  <p:nvPr/>
                </p:nvSpPr>
                <p:spPr>
                  <a:xfrm>
                    <a:off x="5665271"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3" name="矩形 262">
                    <a:extLst>
                      <a:ext uri="{FF2B5EF4-FFF2-40B4-BE49-F238E27FC236}">
                        <a16:creationId xmlns:a16="http://schemas.microsoft.com/office/drawing/2014/main" id="{E109A786-5F34-40DD-A90D-A379966B2C61}"/>
                      </a:ext>
                    </a:extLst>
                  </p:cNvPr>
                  <p:cNvSpPr/>
                  <p:nvPr/>
                </p:nvSpPr>
                <p:spPr>
                  <a:xfrm>
                    <a:off x="5050565"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4" name="矩形 263">
                    <a:extLst>
                      <a:ext uri="{FF2B5EF4-FFF2-40B4-BE49-F238E27FC236}">
                        <a16:creationId xmlns:a16="http://schemas.microsoft.com/office/drawing/2014/main" id="{A2E0CBE9-26F2-4CDD-9AAB-BEA19E2FB83F}"/>
                      </a:ext>
                    </a:extLst>
                  </p:cNvPr>
                  <p:cNvSpPr/>
                  <p:nvPr/>
                </p:nvSpPr>
                <p:spPr>
                  <a:xfrm>
                    <a:off x="5218214"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5" name="矩形 264">
                    <a:extLst>
                      <a:ext uri="{FF2B5EF4-FFF2-40B4-BE49-F238E27FC236}">
                        <a16:creationId xmlns:a16="http://schemas.microsoft.com/office/drawing/2014/main" id="{AEA5D002-8FEE-4352-A296-A2D36C6E1665}"/>
                      </a:ext>
                    </a:extLst>
                  </p:cNvPr>
                  <p:cNvSpPr/>
                  <p:nvPr/>
                </p:nvSpPr>
                <p:spPr>
                  <a:xfrm>
                    <a:off x="5385863"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66" name="矩形 265">
                    <a:extLst>
                      <a:ext uri="{FF2B5EF4-FFF2-40B4-BE49-F238E27FC236}">
                        <a16:creationId xmlns:a16="http://schemas.microsoft.com/office/drawing/2014/main" id="{E76FE218-7C05-40F5-9CBB-DA9EAC0F8913}"/>
                      </a:ext>
                    </a:extLst>
                  </p:cNvPr>
                  <p:cNvSpPr/>
                  <p:nvPr/>
                </p:nvSpPr>
                <p:spPr>
                  <a:xfrm>
                    <a:off x="5553512" y="8974540"/>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nvGrpSpPr>
                  <p:cNvPr id="267" name="组合 266">
                    <a:extLst>
                      <a:ext uri="{FF2B5EF4-FFF2-40B4-BE49-F238E27FC236}">
                        <a16:creationId xmlns:a16="http://schemas.microsoft.com/office/drawing/2014/main" id="{50E51BB7-CA18-4C0B-8318-192F34B219E3}"/>
                      </a:ext>
                    </a:extLst>
                  </p:cNvPr>
                  <p:cNvGrpSpPr/>
                  <p:nvPr/>
                </p:nvGrpSpPr>
                <p:grpSpPr>
                  <a:xfrm>
                    <a:off x="4771150" y="9057863"/>
                    <a:ext cx="951721" cy="88512"/>
                    <a:chOff x="4770757" y="8454166"/>
                    <a:chExt cx="951721" cy="88512"/>
                  </a:xfrm>
                </p:grpSpPr>
                <p:sp>
                  <p:nvSpPr>
                    <p:cNvPr id="286" name="矩形 285">
                      <a:extLst>
                        <a:ext uri="{FF2B5EF4-FFF2-40B4-BE49-F238E27FC236}">
                          <a16:creationId xmlns:a16="http://schemas.microsoft.com/office/drawing/2014/main" id="{7EA21AA8-A871-4015-810C-2593EFDF87DD}"/>
                        </a:ext>
                      </a:extLst>
                    </p:cNvPr>
                    <p:cNvSpPr/>
                    <p:nvPr/>
                  </p:nvSpPr>
                  <p:spPr>
                    <a:xfrm>
                      <a:off x="477075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7" name="矩形 286">
                      <a:extLst>
                        <a:ext uri="{FF2B5EF4-FFF2-40B4-BE49-F238E27FC236}">
                          <a16:creationId xmlns:a16="http://schemas.microsoft.com/office/drawing/2014/main" id="{C05EEE98-34FF-4DA4-A813-B81B81C48411}"/>
                        </a:ext>
                      </a:extLst>
                    </p:cNvPr>
                    <p:cNvSpPr/>
                    <p:nvPr/>
                  </p:nvSpPr>
                  <p:spPr>
                    <a:xfrm>
                      <a:off x="488252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8" name="矩形 287">
                      <a:extLst>
                        <a:ext uri="{FF2B5EF4-FFF2-40B4-BE49-F238E27FC236}">
                          <a16:creationId xmlns:a16="http://schemas.microsoft.com/office/drawing/2014/main" id="{1B820A6D-776F-4BC8-9C93-11B7657C28E0}"/>
                        </a:ext>
                      </a:extLst>
                    </p:cNvPr>
                    <p:cNvSpPr/>
                    <p:nvPr/>
                  </p:nvSpPr>
                  <p:spPr>
                    <a:xfrm>
                      <a:off x="5106055"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9" name="矩形 288">
                      <a:extLst>
                        <a:ext uri="{FF2B5EF4-FFF2-40B4-BE49-F238E27FC236}">
                          <a16:creationId xmlns:a16="http://schemas.microsoft.com/office/drawing/2014/main" id="{2501C983-489F-476A-8E8B-CB711F718A78}"/>
                        </a:ext>
                      </a:extLst>
                    </p:cNvPr>
                    <p:cNvSpPr/>
                    <p:nvPr/>
                  </p:nvSpPr>
                  <p:spPr>
                    <a:xfrm>
                      <a:off x="5273704"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0" name="矩形 289">
                      <a:extLst>
                        <a:ext uri="{FF2B5EF4-FFF2-40B4-BE49-F238E27FC236}">
                          <a16:creationId xmlns:a16="http://schemas.microsoft.com/office/drawing/2014/main" id="{C5878779-9D2D-495F-AE78-2CA27D0964B1}"/>
                        </a:ext>
                      </a:extLst>
                    </p:cNvPr>
                    <p:cNvSpPr/>
                    <p:nvPr/>
                  </p:nvSpPr>
                  <p:spPr>
                    <a:xfrm>
                      <a:off x="544135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1" name="矩形 290">
                      <a:extLst>
                        <a:ext uri="{FF2B5EF4-FFF2-40B4-BE49-F238E27FC236}">
                          <a16:creationId xmlns:a16="http://schemas.microsoft.com/office/drawing/2014/main" id="{149D137C-ACA6-4C09-8DC2-26A1CCB1EA70}"/>
                        </a:ext>
                      </a:extLst>
                    </p:cNvPr>
                    <p:cNvSpPr/>
                    <p:nvPr/>
                  </p:nvSpPr>
                  <p:spPr>
                    <a:xfrm>
                      <a:off x="560900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2" name="矩形 291">
                      <a:extLst>
                        <a:ext uri="{FF2B5EF4-FFF2-40B4-BE49-F238E27FC236}">
                          <a16:creationId xmlns:a16="http://schemas.microsoft.com/office/drawing/2014/main" id="{16DD78A7-2668-4F26-B3AE-730017B51C48}"/>
                        </a:ext>
                      </a:extLst>
                    </p:cNvPr>
                    <p:cNvSpPr/>
                    <p:nvPr/>
                  </p:nvSpPr>
                  <p:spPr>
                    <a:xfrm>
                      <a:off x="499428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3" name="矩形 292">
                      <a:extLst>
                        <a:ext uri="{FF2B5EF4-FFF2-40B4-BE49-F238E27FC236}">
                          <a16:creationId xmlns:a16="http://schemas.microsoft.com/office/drawing/2014/main" id="{DF0BC8D2-5C0C-4859-BF08-BCE2D9ACC2F3}"/>
                        </a:ext>
                      </a:extLst>
                    </p:cNvPr>
                    <p:cNvSpPr/>
                    <p:nvPr/>
                  </p:nvSpPr>
                  <p:spPr>
                    <a:xfrm>
                      <a:off x="482664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4" name="矩形 293">
                      <a:extLst>
                        <a:ext uri="{FF2B5EF4-FFF2-40B4-BE49-F238E27FC236}">
                          <a16:creationId xmlns:a16="http://schemas.microsoft.com/office/drawing/2014/main" id="{B339B324-F5DB-4B0C-BE0C-0C3A4CEBD407}"/>
                        </a:ext>
                      </a:extLst>
                    </p:cNvPr>
                    <p:cNvSpPr/>
                    <p:nvPr/>
                  </p:nvSpPr>
                  <p:spPr>
                    <a:xfrm>
                      <a:off x="493840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5" name="矩形 294">
                      <a:extLst>
                        <a:ext uri="{FF2B5EF4-FFF2-40B4-BE49-F238E27FC236}">
                          <a16:creationId xmlns:a16="http://schemas.microsoft.com/office/drawing/2014/main" id="{CB996BB8-3233-4ADC-863C-96ECBA6C2875}"/>
                        </a:ext>
                      </a:extLst>
                    </p:cNvPr>
                    <p:cNvSpPr/>
                    <p:nvPr/>
                  </p:nvSpPr>
                  <p:spPr>
                    <a:xfrm>
                      <a:off x="516193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6" name="矩形 295">
                      <a:extLst>
                        <a:ext uri="{FF2B5EF4-FFF2-40B4-BE49-F238E27FC236}">
                          <a16:creationId xmlns:a16="http://schemas.microsoft.com/office/drawing/2014/main" id="{A99FA223-5CCF-4CFD-8499-8EA8376AA24C}"/>
                        </a:ext>
                      </a:extLst>
                    </p:cNvPr>
                    <p:cNvSpPr/>
                    <p:nvPr/>
                  </p:nvSpPr>
                  <p:spPr>
                    <a:xfrm>
                      <a:off x="532958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7" name="矩形 296">
                      <a:extLst>
                        <a:ext uri="{FF2B5EF4-FFF2-40B4-BE49-F238E27FC236}">
                          <a16:creationId xmlns:a16="http://schemas.microsoft.com/office/drawing/2014/main" id="{E888DA20-8403-480F-BAE2-E9AF1EDC7306}"/>
                        </a:ext>
                      </a:extLst>
                    </p:cNvPr>
                    <p:cNvSpPr/>
                    <p:nvPr/>
                  </p:nvSpPr>
                  <p:spPr>
                    <a:xfrm>
                      <a:off x="549723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8" name="矩形 297">
                      <a:extLst>
                        <a:ext uri="{FF2B5EF4-FFF2-40B4-BE49-F238E27FC236}">
                          <a16:creationId xmlns:a16="http://schemas.microsoft.com/office/drawing/2014/main" id="{A9328B66-4C86-4CFF-AB2E-2D916400B9AD}"/>
                        </a:ext>
                      </a:extLst>
                    </p:cNvPr>
                    <p:cNvSpPr/>
                    <p:nvPr/>
                  </p:nvSpPr>
                  <p:spPr>
                    <a:xfrm>
                      <a:off x="566487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99" name="矩形 298">
                      <a:extLst>
                        <a:ext uri="{FF2B5EF4-FFF2-40B4-BE49-F238E27FC236}">
                          <a16:creationId xmlns:a16="http://schemas.microsoft.com/office/drawing/2014/main" id="{5006868E-7B13-4AE9-91FE-C45E4A7B0924}"/>
                        </a:ext>
                      </a:extLst>
                    </p:cNvPr>
                    <p:cNvSpPr/>
                    <p:nvPr/>
                  </p:nvSpPr>
                  <p:spPr>
                    <a:xfrm>
                      <a:off x="505017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0" name="矩形 299">
                      <a:extLst>
                        <a:ext uri="{FF2B5EF4-FFF2-40B4-BE49-F238E27FC236}">
                          <a16:creationId xmlns:a16="http://schemas.microsoft.com/office/drawing/2014/main" id="{3C32017B-A55C-4335-A286-F47C1138A754}"/>
                        </a:ext>
                      </a:extLst>
                    </p:cNvPr>
                    <p:cNvSpPr/>
                    <p:nvPr/>
                  </p:nvSpPr>
                  <p:spPr>
                    <a:xfrm>
                      <a:off x="5217821"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1" name="矩形 300">
                      <a:extLst>
                        <a:ext uri="{FF2B5EF4-FFF2-40B4-BE49-F238E27FC236}">
                          <a16:creationId xmlns:a16="http://schemas.microsoft.com/office/drawing/2014/main" id="{4EB4757D-7613-49FC-9C19-8644F4CDDB9C}"/>
                        </a:ext>
                      </a:extLst>
                    </p:cNvPr>
                    <p:cNvSpPr/>
                    <p:nvPr/>
                  </p:nvSpPr>
                  <p:spPr>
                    <a:xfrm>
                      <a:off x="538547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302" name="矩形 301">
                      <a:extLst>
                        <a:ext uri="{FF2B5EF4-FFF2-40B4-BE49-F238E27FC236}">
                          <a16:creationId xmlns:a16="http://schemas.microsoft.com/office/drawing/2014/main" id="{2CD01110-AE3F-4783-87AB-A556A98BAE20}"/>
                        </a:ext>
                      </a:extLst>
                    </p:cNvPr>
                    <p:cNvSpPr/>
                    <p:nvPr/>
                  </p:nvSpPr>
                  <p:spPr>
                    <a:xfrm>
                      <a:off x="555311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68" name="组合 267">
                    <a:extLst>
                      <a:ext uri="{FF2B5EF4-FFF2-40B4-BE49-F238E27FC236}">
                        <a16:creationId xmlns:a16="http://schemas.microsoft.com/office/drawing/2014/main" id="{80C024B4-210B-4C80-A8DF-5A65AA20A9B9}"/>
                      </a:ext>
                    </a:extLst>
                  </p:cNvPr>
                  <p:cNvGrpSpPr/>
                  <p:nvPr/>
                </p:nvGrpSpPr>
                <p:grpSpPr>
                  <a:xfrm>
                    <a:off x="4771090" y="9144639"/>
                    <a:ext cx="951721" cy="88512"/>
                    <a:chOff x="4770757" y="8454166"/>
                    <a:chExt cx="951721" cy="88512"/>
                  </a:xfrm>
                </p:grpSpPr>
                <p:sp>
                  <p:nvSpPr>
                    <p:cNvPr id="269" name="矩形 268">
                      <a:extLst>
                        <a:ext uri="{FF2B5EF4-FFF2-40B4-BE49-F238E27FC236}">
                          <a16:creationId xmlns:a16="http://schemas.microsoft.com/office/drawing/2014/main" id="{F4594F6B-126E-4FB5-867F-EFD932814306}"/>
                        </a:ext>
                      </a:extLst>
                    </p:cNvPr>
                    <p:cNvSpPr/>
                    <p:nvPr/>
                  </p:nvSpPr>
                  <p:spPr>
                    <a:xfrm>
                      <a:off x="477075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0" name="矩形 269">
                      <a:extLst>
                        <a:ext uri="{FF2B5EF4-FFF2-40B4-BE49-F238E27FC236}">
                          <a16:creationId xmlns:a16="http://schemas.microsoft.com/office/drawing/2014/main" id="{7AA5F3EF-4875-461A-99B6-CE31D8E471B8}"/>
                        </a:ext>
                      </a:extLst>
                    </p:cNvPr>
                    <p:cNvSpPr/>
                    <p:nvPr/>
                  </p:nvSpPr>
                  <p:spPr>
                    <a:xfrm>
                      <a:off x="488252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1" name="矩形 270">
                      <a:extLst>
                        <a:ext uri="{FF2B5EF4-FFF2-40B4-BE49-F238E27FC236}">
                          <a16:creationId xmlns:a16="http://schemas.microsoft.com/office/drawing/2014/main" id="{34EB9A6A-79E8-48E5-BE15-316E03445451}"/>
                        </a:ext>
                      </a:extLst>
                    </p:cNvPr>
                    <p:cNvSpPr/>
                    <p:nvPr/>
                  </p:nvSpPr>
                  <p:spPr>
                    <a:xfrm>
                      <a:off x="5106055"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2" name="矩形 271">
                      <a:extLst>
                        <a:ext uri="{FF2B5EF4-FFF2-40B4-BE49-F238E27FC236}">
                          <a16:creationId xmlns:a16="http://schemas.microsoft.com/office/drawing/2014/main" id="{A600CD02-5CD2-4306-9BF4-65038785E493}"/>
                        </a:ext>
                      </a:extLst>
                    </p:cNvPr>
                    <p:cNvSpPr/>
                    <p:nvPr/>
                  </p:nvSpPr>
                  <p:spPr>
                    <a:xfrm>
                      <a:off x="5273704"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3" name="矩形 272">
                      <a:extLst>
                        <a:ext uri="{FF2B5EF4-FFF2-40B4-BE49-F238E27FC236}">
                          <a16:creationId xmlns:a16="http://schemas.microsoft.com/office/drawing/2014/main" id="{23EC6B24-109C-4E62-BF93-9E9E460C09B1}"/>
                        </a:ext>
                      </a:extLst>
                    </p:cNvPr>
                    <p:cNvSpPr/>
                    <p:nvPr/>
                  </p:nvSpPr>
                  <p:spPr>
                    <a:xfrm>
                      <a:off x="5441353"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4" name="矩形 273">
                      <a:extLst>
                        <a:ext uri="{FF2B5EF4-FFF2-40B4-BE49-F238E27FC236}">
                          <a16:creationId xmlns:a16="http://schemas.microsoft.com/office/drawing/2014/main" id="{A66548FF-20BB-4C0E-B5C2-2F62A549FFC2}"/>
                        </a:ext>
                      </a:extLst>
                    </p:cNvPr>
                    <p:cNvSpPr/>
                    <p:nvPr/>
                  </p:nvSpPr>
                  <p:spPr>
                    <a:xfrm>
                      <a:off x="560900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5" name="矩形 274">
                      <a:extLst>
                        <a:ext uri="{FF2B5EF4-FFF2-40B4-BE49-F238E27FC236}">
                          <a16:creationId xmlns:a16="http://schemas.microsoft.com/office/drawing/2014/main" id="{E032B516-EF2C-42A5-AB6B-31076A7EA304}"/>
                        </a:ext>
                      </a:extLst>
                    </p:cNvPr>
                    <p:cNvSpPr/>
                    <p:nvPr/>
                  </p:nvSpPr>
                  <p:spPr>
                    <a:xfrm>
                      <a:off x="499428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6" name="矩形 275">
                      <a:extLst>
                        <a:ext uri="{FF2B5EF4-FFF2-40B4-BE49-F238E27FC236}">
                          <a16:creationId xmlns:a16="http://schemas.microsoft.com/office/drawing/2014/main" id="{6D7DC393-EE62-4C5F-9F5F-674A60573772}"/>
                        </a:ext>
                      </a:extLst>
                    </p:cNvPr>
                    <p:cNvSpPr/>
                    <p:nvPr/>
                  </p:nvSpPr>
                  <p:spPr>
                    <a:xfrm>
                      <a:off x="482664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7" name="矩形 276">
                      <a:extLst>
                        <a:ext uri="{FF2B5EF4-FFF2-40B4-BE49-F238E27FC236}">
                          <a16:creationId xmlns:a16="http://schemas.microsoft.com/office/drawing/2014/main" id="{C9A56F08-CCD0-4BA6-A4BA-E3F433FEB944}"/>
                        </a:ext>
                      </a:extLst>
                    </p:cNvPr>
                    <p:cNvSpPr/>
                    <p:nvPr/>
                  </p:nvSpPr>
                  <p:spPr>
                    <a:xfrm>
                      <a:off x="493840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8" name="矩形 277">
                      <a:extLst>
                        <a:ext uri="{FF2B5EF4-FFF2-40B4-BE49-F238E27FC236}">
                          <a16:creationId xmlns:a16="http://schemas.microsoft.com/office/drawing/2014/main" id="{A245D724-AC7F-4C56-B175-FE5331E36CE0}"/>
                        </a:ext>
                      </a:extLst>
                    </p:cNvPr>
                    <p:cNvSpPr/>
                    <p:nvPr/>
                  </p:nvSpPr>
                  <p:spPr>
                    <a:xfrm>
                      <a:off x="516193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79" name="矩形 278">
                      <a:extLst>
                        <a:ext uri="{FF2B5EF4-FFF2-40B4-BE49-F238E27FC236}">
                          <a16:creationId xmlns:a16="http://schemas.microsoft.com/office/drawing/2014/main" id="{DF2D76EC-7EAD-4DCB-B814-3909715845B7}"/>
                        </a:ext>
                      </a:extLst>
                    </p:cNvPr>
                    <p:cNvSpPr/>
                    <p:nvPr/>
                  </p:nvSpPr>
                  <p:spPr>
                    <a:xfrm>
                      <a:off x="5329587"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0" name="矩形 279">
                      <a:extLst>
                        <a:ext uri="{FF2B5EF4-FFF2-40B4-BE49-F238E27FC236}">
                          <a16:creationId xmlns:a16="http://schemas.microsoft.com/office/drawing/2014/main" id="{6C80DBEE-4E84-480A-B864-1C73D783130A}"/>
                        </a:ext>
                      </a:extLst>
                    </p:cNvPr>
                    <p:cNvSpPr/>
                    <p:nvPr/>
                  </p:nvSpPr>
                  <p:spPr>
                    <a:xfrm>
                      <a:off x="5497236"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1" name="矩形 280">
                      <a:extLst>
                        <a:ext uri="{FF2B5EF4-FFF2-40B4-BE49-F238E27FC236}">
                          <a16:creationId xmlns:a16="http://schemas.microsoft.com/office/drawing/2014/main" id="{B34B27F8-42DC-4FC4-BA81-A2AD978B1BFD}"/>
                        </a:ext>
                      </a:extLst>
                    </p:cNvPr>
                    <p:cNvSpPr/>
                    <p:nvPr/>
                  </p:nvSpPr>
                  <p:spPr>
                    <a:xfrm>
                      <a:off x="5664878"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2" name="矩形 281">
                      <a:extLst>
                        <a:ext uri="{FF2B5EF4-FFF2-40B4-BE49-F238E27FC236}">
                          <a16:creationId xmlns:a16="http://schemas.microsoft.com/office/drawing/2014/main" id="{733A090E-DCAC-4ED3-99DB-08CC2D293CF5}"/>
                        </a:ext>
                      </a:extLst>
                    </p:cNvPr>
                    <p:cNvSpPr/>
                    <p:nvPr/>
                  </p:nvSpPr>
                  <p:spPr>
                    <a:xfrm>
                      <a:off x="5050172"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3" name="矩形 282">
                      <a:extLst>
                        <a:ext uri="{FF2B5EF4-FFF2-40B4-BE49-F238E27FC236}">
                          <a16:creationId xmlns:a16="http://schemas.microsoft.com/office/drawing/2014/main" id="{4EF03A16-1391-4C75-8AAE-220BD0DFB4D6}"/>
                        </a:ext>
                      </a:extLst>
                    </p:cNvPr>
                    <p:cNvSpPr/>
                    <p:nvPr/>
                  </p:nvSpPr>
                  <p:spPr>
                    <a:xfrm>
                      <a:off x="5217821"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4" name="矩形 283">
                      <a:extLst>
                        <a:ext uri="{FF2B5EF4-FFF2-40B4-BE49-F238E27FC236}">
                          <a16:creationId xmlns:a16="http://schemas.microsoft.com/office/drawing/2014/main" id="{8AB18921-8428-4843-95D0-2BB69BBEDA35}"/>
                        </a:ext>
                      </a:extLst>
                    </p:cNvPr>
                    <p:cNvSpPr/>
                    <p:nvPr/>
                  </p:nvSpPr>
                  <p:spPr>
                    <a:xfrm>
                      <a:off x="5385470"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85" name="矩形 284">
                      <a:extLst>
                        <a:ext uri="{FF2B5EF4-FFF2-40B4-BE49-F238E27FC236}">
                          <a16:creationId xmlns:a16="http://schemas.microsoft.com/office/drawing/2014/main" id="{A3FBB9EC-4E40-4AEC-8DA4-D7ABC5FAD4CF}"/>
                        </a:ext>
                      </a:extLst>
                    </p:cNvPr>
                    <p:cNvSpPr/>
                    <p:nvPr/>
                  </p:nvSpPr>
                  <p:spPr>
                    <a:xfrm>
                      <a:off x="5553119" y="8454166"/>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grpSp>
              <p:nvGrpSpPr>
                <p:cNvPr id="224" name="组合 223">
                  <a:extLst>
                    <a:ext uri="{FF2B5EF4-FFF2-40B4-BE49-F238E27FC236}">
                      <a16:creationId xmlns:a16="http://schemas.microsoft.com/office/drawing/2014/main" id="{72671D6B-D060-4FA2-8336-49D1F363E621}"/>
                    </a:ext>
                  </a:extLst>
                </p:cNvPr>
                <p:cNvGrpSpPr/>
                <p:nvPr/>
              </p:nvGrpSpPr>
              <p:grpSpPr>
                <a:xfrm>
                  <a:off x="5609860" y="8630174"/>
                  <a:ext cx="113476" cy="345481"/>
                  <a:chOff x="5609860" y="8630174"/>
                  <a:chExt cx="113476" cy="345481"/>
                </a:xfrm>
              </p:grpSpPr>
              <p:grpSp>
                <p:nvGrpSpPr>
                  <p:cNvPr id="238" name="组合 237">
                    <a:extLst>
                      <a:ext uri="{FF2B5EF4-FFF2-40B4-BE49-F238E27FC236}">
                        <a16:creationId xmlns:a16="http://schemas.microsoft.com/office/drawing/2014/main" id="{2300F950-1660-4CBF-8792-B51A1DD45DE8}"/>
                      </a:ext>
                    </a:extLst>
                  </p:cNvPr>
                  <p:cNvGrpSpPr/>
                  <p:nvPr/>
                </p:nvGrpSpPr>
                <p:grpSpPr>
                  <a:xfrm>
                    <a:off x="5609860" y="8630174"/>
                    <a:ext cx="113476" cy="78370"/>
                    <a:chOff x="5609860" y="8630174"/>
                    <a:chExt cx="113476" cy="88512"/>
                  </a:xfrm>
                </p:grpSpPr>
                <p:sp>
                  <p:nvSpPr>
                    <p:cNvPr id="248" name="矩形 247">
                      <a:extLst>
                        <a:ext uri="{FF2B5EF4-FFF2-40B4-BE49-F238E27FC236}">
                          <a16:creationId xmlns:a16="http://schemas.microsoft.com/office/drawing/2014/main" id="{4162F9B3-6822-4FE2-B4E8-2BB2F3FFF0EA}"/>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49" name="矩形 248">
                      <a:extLst>
                        <a:ext uri="{FF2B5EF4-FFF2-40B4-BE49-F238E27FC236}">
                          <a16:creationId xmlns:a16="http://schemas.microsoft.com/office/drawing/2014/main" id="{0AE7D28A-4CBE-4A9E-ADBD-93E7347A3191}"/>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39" name="组合 238">
                    <a:extLst>
                      <a:ext uri="{FF2B5EF4-FFF2-40B4-BE49-F238E27FC236}">
                        <a16:creationId xmlns:a16="http://schemas.microsoft.com/office/drawing/2014/main" id="{244CDAE1-D093-4C03-8A62-DAC32F728B8D}"/>
                      </a:ext>
                    </a:extLst>
                  </p:cNvPr>
                  <p:cNvGrpSpPr/>
                  <p:nvPr/>
                </p:nvGrpSpPr>
                <p:grpSpPr>
                  <a:xfrm>
                    <a:off x="5609860" y="8800334"/>
                    <a:ext cx="113476" cy="86284"/>
                    <a:chOff x="5609860" y="8630174"/>
                    <a:chExt cx="113476" cy="88512"/>
                  </a:xfrm>
                </p:grpSpPr>
                <p:sp>
                  <p:nvSpPr>
                    <p:cNvPr id="246" name="矩形 245">
                      <a:extLst>
                        <a:ext uri="{FF2B5EF4-FFF2-40B4-BE49-F238E27FC236}">
                          <a16:creationId xmlns:a16="http://schemas.microsoft.com/office/drawing/2014/main" id="{103CD5D7-7AF6-4C27-A55F-2B0C3844D6D6}"/>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47" name="矩形 246">
                      <a:extLst>
                        <a:ext uri="{FF2B5EF4-FFF2-40B4-BE49-F238E27FC236}">
                          <a16:creationId xmlns:a16="http://schemas.microsoft.com/office/drawing/2014/main" id="{F0DEDBA5-CCD8-4291-9445-A23294CD1ABC}"/>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40" name="组合 239">
                    <a:extLst>
                      <a:ext uri="{FF2B5EF4-FFF2-40B4-BE49-F238E27FC236}">
                        <a16:creationId xmlns:a16="http://schemas.microsoft.com/office/drawing/2014/main" id="{2F50B050-7EE6-4C6D-9DFC-A24ABBA9FBF4}"/>
                      </a:ext>
                    </a:extLst>
                  </p:cNvPr>
                  <p:cNvGrpSpPr/>
                  <p:nvPr/>
                </p:nvGrpSpPr>
                <p:grpSpPr>
                  <a:xfrm>
                    <a:off x="5609860" y="8889371"/>
                    <a:ext cx="113476" cy="86284"/>
                    <a:chOff x="5609860" y="8630174"/>
                    <a:chExt cx="113476" cy="88512"/>
                  </a:xfrm>
                </p:grpSpPr>
                <p:sp>
                  <p:nvSpPr>
                    <p:cNvPr id="244" name="矩形 243">
                      <a:extLst>
                        <a:ext uri="{FF2B5EF4-FFF2-40B4-BE49-F238E27FC236}">
                          <a16:creationId xmlns:a16="http://schemas.microsoft.com/office/drawing/2014/main" id="{57EF0681-F30B-4C98-84C3-3D195971A0A1}"/>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45" name="矩形 244">
                      <a:extLst>
                        <a:ext uri="{FF2B5EF4-FFF2-40B4-BE49-F238E27FC236}">
                          <a16:creationId xmlns:a16="http://schemas.microsoft.com/office/drawing/2014/main" id="{8CA35B6D-E02A-450D-ABEB-A80A1B68B1DD}"/>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41" name="组合 240">
                    <a:extLst>
                      <a:ext uri="{FF2B5EF4-FFF2-40B4-BE49-F238E27FC236}">
                        <a16:creationId xmlns:a16="http://schemas.microsoft.com/office/drawing/2014/main" id="{CEE576E6-FF87-481F-A491-8300B3C7527B}"/>
                      </a:ext>
                    </a:extLst>
                  </p:cNvPr>
                  <p:cNvGrpSpPr/>
                  <p:nvPr/>
                </p:nvGrpSpPr>
                <p:grpSpPr>
                  <a:xfrm>
                    <a:off x="5609860" y="8711297"/>
                    <a:ext cx="113476" cy="86284"/>
                    <a:chOff x="5609860" y="8630174"/>
                    <a:chExt cx="113476" cy="88512"/>
                  </a:xfrm>
                </p:grpSpPr>
                <p:sp>
                  <p:nvSpPr>
                    <p:cNvPr id="242" name="矩形 241">
                      <a:extLst>
                        <a:ext uri="{FF2B5EF4-FFF2-40B4-BE49-F238E27FC236}">
                          <a16:creationId xmlns:a16="http://schemas.microsoft.com/office/drawing/2014/main" id="{E516F183-C697-491D-9073-BE36C37064C5}"/>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43" name="矩形 242">
                      <a:extLst>
                        <a:ext uri="{FF2B5EF4-FFF2-40B4-BE49-F238E27FC236}">
                          <a16:creationId xmlns:a16="http://schemas.microsoft.com/office/drawing/2014/main" id="{EBAE005A-047E-4267-A989-3E28EA8AEC06}"/>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grpSp>
              <p:nvGrpSpPr>
                <p:cNvPr id="225" name="组合 224">
                  <a:extLst>
                    <a:ext uri="{FF2B5EF4-FFF2-40B4-BE49-F238E27FC236}">
                      <a16:creationId xmlns:a16="http://schemas.microsoft.com/office/drawing/2014/main" id="{E44EE046-81A8-46A8-AE4D-0936736B164B}"/>
                    </a:ext>
                  </a:extLst>
                </p:cNvPr>
                <p:cNvGrpSpPr/>
                <p:nvPr/>
              </p:nvGrpSpPr>
              <p:grpSpPr>
                <a:xfrm>
                  <a:off x="4769621" y="8627539"/>
                  <a:ext cx="113476" cy="345481"/>
                  <a:chOff x="5609860" y="8630174"/>
                  <a:chExt cx="113476" cy="345481"/>
                </a:xfrm>
              </p:grpSpPr>
              <p:grpSp>
                <p:nvGrpSpPr>
                  <p:cNvPr id="226" name="组合 225">
                    <a:extLst>
                      <a:ext uri="{FF2B5EF4-FFF2-40B4-BE49-F238E27FC236}">
                        <a16:creationId xmlns:a16="http://schemas.microsoft.com/office/drawing/2014/main" id="{7C6E8460-0111-409D-9AB9-AAB533423B40}"/>
                      </a:ext>
                    </a:extLst>
                  </p:cNvPr>
                  <p:cNvGrpSpPr/>
                  <p:nvPr/>
                </p:nvGrpSpPr>
                <p:grpSpPr>
                  <a:xfrm>
                    <a:off x="5609860" y="8630174"/>
                    <a:ext cx="113476" cy="78370"/>
                    <a:chOff x="5609860" y="8630174"/>
                    <a:chExt cx="113476" cy="88512"/>
                  </a:xfrm>
                </p:grpSpPr>
                <p:sp>
                  <p:nvSpPr>
                    <p:cNvPr id="236" name="矩形 235">
                      <a:extLst>
                        <a:ext uri="{FF2B5EF4-FFF2-40B4-BE49-F238E27FC236}">
                          <a16:creationId xmlns:a16="http://schemas.microsoft.com/office/drawing/2014/main" id="{BEF782C5-3364-4BFC-BBDD-822095E15CE6}"/>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37" name="矩形 236">
                      <a:extLst>
                        <a:ext uri="{FF2B5EF4-FFF2-40B4-BE49-F238E27FC236}">
                          <a16:creationId xmlns:a16="http://schemas.microsoft.com/office/drawing/2014/main" id="{8F5B82A3-3342-4C53-A1FE-CEBCB68E3064}"/>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27" name="组合 226">
                    <a:extLst>
                      <a:ext uri="{FF2B5EF4-FFF2-40B4-BE49-F238E27FC236}">
                        <a16:creationId xmlns:a16="http://schemas.microsoft.com/office/drawing/2014/main" id="{E99EC3EA-F903-43EB-8251-18E5940A95DB}"/>
                      </a:ext>
                    </a:extLst>
                  </p:cNvPr>
                  <p:cNvGrpSpPr/>
                  <p:nvPr/>
                </p:nvGrpSpPr>
                <p:grpSpPr>
                  <a:xfrm>
                    <a:off x="5609860" y="8800334"/>
                    <a:ext cx="113476" cy="86284"/>
                    <a:chOff x="5609860" y="8630174"/>
                    <a:chExt cx="113476" cy="88512"/>
                  </a:xfrm>
                </p:grpSpPr>
                <p:sp>
                  <p:nvSpPr>
                    <p:cNvPr id="234" name="矩形 233">
                      <a:extLst>
                        <a:ext uri="{FF2B5EF4-FFF2-40B4-BE49-F238E27FC236}">
                          <a16:creationId xmlns:a16="http://schemas.microsoft.com/office/drawing/2014/main" id="{DB5BBF02-802C-4563-8DD6-2D59A89F33CB}"/>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35" name="矩形 234">
                      <a:extLst>
                        <a:ext uri="{FF2B5EF4-FFF2-40B4-BE49-F238E27FC236}">
                          <a16:creationId xmlns:a16="http://schemas.microsoft.com/office/drawing/2014/main" id="{3357C240-9F9E-4C26-8B7F-6460654646F9}"/>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28" name="组合 227">
                    <a:extLst>
                      <a:ext uri="{FF2B5EF4-FFF2-40B4-BE49-F238E27FC236}">
                        <a16:creationId xmlns:a16="http://schemas.microsoft.com/office/drawing/2014/main" id="{BFEC0A3C-4A92-4BB8-BE53-F578719F7E55}"/>
                      </a:ext>
                    </a:extLst>
                  </p:cNvPr>
                  <p:cNvGrpSpPr/>
                  <p:nvPr/>
                </p:nvGrpSpPr>
                <p:grpSpPr>
                  <a:xfrm>
                    <a:off x="5609860" y="8889371"/>
                    <a:ext cx="113476" cy="86284"/>
                    <a:chOff x="5609860" y="8630174"/>
                    <a:chExt cx="113476" cy="88512"/>
                  </a:xfrm>
                </p:grpSpPr>
                <p:sp>
                  <p:nvSpPr>
                    <p:cNvPr id="232" name="矩形 231">
                      <a:extLst>
                        <a:ext uri="{FF2B5EF4-FFF2-40B4-BE49-F238E27FC236}">
                          <a16:creationId xmlns:a16="http://schemas.microsoft.com/office/drawing/2014/main" id="{54DDBE32-C489-4970-BBCF-06F5F9D4E608}"/>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33" name="矩形 232">
                      <a:extLst>
                        <a:ext uri="{FF2B5EF4-FFF2-40B4-BE49-F238E27FC236}">
                          <a16:creationId xmlns:a16="http://schemas.microsoft.com/office/drawing/2014/main" id="{4E18B269-1ADE-4C1A-A294-8D1DAF2D9C03}"/>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nvGrpSpPr>
                  <p:cNvPr id="229" name="组合 228">
                    <a:extLst>
                      <a:ext uri="{FF2B5EF4-FFF2-40B4-BE49-F238E27FC236}">
                        <a16:creationId xmlns:a16="http://schemas.microsoft.com/office/drawing/2014/main" id="{49CFD4C6-F92F-4D61-B216-1466B0D27849}"/>
                      </a:ext>
                    </a:extLst>
                  </p:cNvPr>
                  <p:cNvGrpSpPr/>
                  <p:nvPr/>
                </p:nvGrpSpPr>
                <p:grpSpPr>
                  <a:xfrm>
                    <a:off x="5609860" y="8711297"/>
                    <a:ext cx="113476" cy="86284"/>
                    <a:chOff x="5609860" y="8630174"/>
                    <a:chExt cx="113476" cy="88512"/>
                  </a:xfrm>
                </p:grpSpPr>
                <p:sp>
                  <p:nvSpPr>
                    <p:cNvPr id="230" name="矩形 229">
                      <a:extLst>
                        <a:ext uri="{FF2B5EF4-FFF2-40B4-BE49-F238E27FC236}">
                          <a16:creationId xmlns:a16="http://schemas.microsoft.com/office/drawing/2014/main" id="{8E9F3F00-4C11-4F4A-80C3-50291CAEF8C3}"/>
                        </a:ext>
                      </a:extLst>
                    </p:cNvPr>
                    <p:cNvSpPr/>
                    <p:nvPr/>
                  </p:nvSpPr>
                  <p:spPr>
                    <a:xfrm>
                      <a:off x="5609860"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sp>
                  <p:nvSpPr>
                    <p:cNvPr id="231" name="矩形 230">
                      <a:extLst>
                        <a:ext uri="{FF2B5EF4-FFF2-40B4-BE49-F238E27FC236}">
                          <a16:creationId xmlns:a16="http://schemas.microsoft.com/office/drawing/2014/main" id="{E0A51761-FFB5-4279-B6FB-2A05A4C53A17}"/>
                        </a:ext>
                      </a:extLst>
                    </p:cNvPr>
                    <p:cNvSpPr/>
                    <p:nvPr/>
                  </p:nvSpPr>
                  <p:spPr>
                    <a:xfrm>
                      <a:off x="5665736" y="8630174"/>
                      <a:ext cx="57600" cy="88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0</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grpSp>
          </p:grpSp>
          <p:cxnSp>
            <p:nvCxnSpPr>
              <p:cNvPr id="170" name="直接连接符 169">
                <a:extLst>
                  <a:ext uri="{FF2B5EF4-FFF2-40B4-BE49-F238E27FC236}">
                    <a16:creationId xmlns:a16="http://schemas.microsoft.com/office/drawing/2014/main" id="{A761A4D5-FD20-4CEE-AE24-DC429D1B5A0D}"/>
                  </a:ext>
                </a:extLst>
              </p:cNvPr>
              <p:cNvCxnSpPr>
                <a:cxnSpLocks/>
              </p:cNvCxnSpPr>
              <p:nvPr/>
            </p:nvCxnSpPr>
            <p:spPr>
              <a:xfrm flipV="1">
                <a:off x="4887645" y="8623205"/>
                <a:ext cx="7260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1" name="图片 170">
                <a:extLst>
                  <a:ext uri="{FF2B5EF4-FFF2-40B4-BE49-F238E27FC236}">
                    <a16:creationId xmlns:a16="http://schemas.microsoft.com/office/drawing/2014/main" id="{70303F99-07B2-45CF-8763-F47847EBCC21}"/>
                  </a:ext>
                </a:extLst>
              </p:cNvPr>
              <p:cNvPicPr>
                <a:picLocks noChangeAspect="1"/>
              </p:cNvPicPr>
              <p:nvPr/>
            </p:nvPicPr>
            <p:blipFill>
              <a:blip r:embed="rId7"/>
              <a:stretch>
                <a:fillRect/>
              </a:stretch>
            </p:blipFill>
            <p:spPr>
              <a:xfrm>
                <a:off x="4890219" y="8963845"/>
                <a:ext cx="749873" cy="30483"/>
              </a:xfrm>
              <a:prstGeom prst="rect">
                <a:avLst/>
              </a:prstGeom>
            </p:spPr>
          </p:pic>
          <p:cxnSp>
            <p:nvCxnSpPr>
              <p:cNvPr id="172" name="直接连接符 171">
                <a:extLst>
                  <a:ext uri="{FF2B5EF4-FFF2-40B4-BE49-F238E27FC236}">
                    <a16:creationId xmlns:a16="http://schemas.microsoft.com/office/drawing/2014/main" id="{9C99FB18-93BB-4107-BDE7-7FAEF91706CA}"/>
                  </a:ext>
                </a:extLst>
              </p:cNvPr>
              <p:cNvCxnSpPr>
                <a:cxnSpLocks/>
              </p:cNvCxnSpPr>
              <p:nvPr/>
            </p:nvCxnSpPr>
            <p:spPr>
              <a:xfrm flipV="1">
                <a:off x="5607135" y="8629800"/>
                <a:ext cx="0" cy="341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AFE00C7A-A89C-4D3C-83BD-84C29E73045B}"/>
                  </a:ext>
                </a:extLst>
              </p:cNvPr>
              <p:cNvCxnSpPr>
                <a:cxnSpLocks/>
                <a:stCxn id="171" idx="1"/>
              </p:cNvCxnSpPr>
              <p:nvPr/>
            </p:nvCxnSpPr>
            <p:spPr>
              <a:xfrm flipH="1" flipV="1">
                <a:off x="4882463" y="8611421"/>
                <a:ext cx="7756" cy="367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十字形 65">
              <a:extLst>
                <a:ext uri="{FF2B5EF4-FFF2-40B4-BE49-F238E27FC236}">
                  <a16:creationId xmlns:a16="http://schemas.microsoft.com/office/drawing/2014/main" id="{A78E9E70-0190-4C4E-AC3A-944228786FEA}"/>
                </a:ext>
              </a:extLst>
            </p:cNvPr>
            <p:cNvSpPr/>
            <p:nvPr/>
          </p:nvSpPr>
          <p:spPr>
            <a:xfrm>
              <a:off x="-6238918" y="6592853"/>
              <a:ext cx="93298" cy="93345"/>
            </a:xfrm>
            <a:prstGeom prst="plus">
              <a:avLst>
                <a:gd name="adj" fmla="val 3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67" name="文本框 66">
              <a:extLst>
                <a:ext uri="{FF2B5EF4-FFF2-40B4-BE49-F238E27FC236}">
                  <a16:creationId xmlns:a16="http://schemas.microsoft.com/office/drawing/2014/main" id="{D5837B64-AB92-454C-9CFD-7E220CA9A350}"/>
                </a:ext>
              </a:extLst>
            </p:cNvPr>
            <p:cNvSpPr txBox="1"/>
            <p:nvPr/>
          </p:nvSpPr>
          <p:spPr>
            <a:xfrm>
              <a:off x="-7203966" y="6755307"/>
              <a:ext cx="747144" cy="430887"/>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Fire location</a:t>
              </a:r>
              <a:endParaRPr lang="zh-CN" altLang="en-US" sz="1100" b="1" dirty="0">
                <a:latin typeface="Times New Roman" panose="02020603050405020304" pitchFamily="18" charset="0"/>
                <a:cs typeface="Times New Roman" panose="02020603050405020304" pitchFamily="18" charset="0"/>
              </a:endParaRPr>
            </a:p>
          </p:txBody>
        </p:sp>
        <p:grpSp>
          <p:nvGrpSpPr>
            <p:cNvPr id="68" name="组合 67">
              <a:extLst>
                <a:ext uri="{FF2B5EF4-FFF2-40B4-BE49-F238E27FC236}">
                  <a16:creationId xmlns:a16="http://schemas.microsoft.com/office/drawing/2014/main" id="{3A0BA256-E66D-4562-BEA4-228F310B81EB}"/>
                </a:ext>
              </a:extLst>
            </p:cNvPr>
            <p:cNvGrpSpPr/>
            <p:nvPr/>
          </p:nvGrpSpPr>
          <p:grpSpPr>
            <a:xfrm>
              <a:off x="-6185300" y="6769026"/>
              <a:ext cx="736875" cy="367666"/>
              <a:chOff x="2982223" y="7119654"/>
              <a:chExt cx="736875" cy="367666"/>
            </a:xfrm>
          </p:grpSpPr>
          <p:sp>
            <p:nvSpPr>
              <p:cNvPr id="167" name="矩形 166">
                <a:extLst>
                  <a:ext uri="{FF2B5EF4-FFF2-40B4-BE49-F238E27FC236}">
                    <a16:creationId xmlns:a16="http://schemas.microsoft.com/office/drawing/2014/main" id="{79A9B9EF-8800-4D1A-A172-90A979D0D3F3}"/>
                  </a:ext>
                </a:extLst>
              </p:cNvPr>
              <p:cNvSpPr/>
              <p:nvPr/>
            </p:nvSpPr>
            <p:spPr>
              <a:xfrm>
                <a:off x="2982223" y="7119654"/>
                <a:ext cx="736875" cy="367666"/>
              </a:xfrm>
              <a:prstGeom prst="rect">
                <a:avLst/>
              </a:prstGeom>
              <a:solidFill>
                <a:schemeClr val="bg1"/>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8" name="矩形 167">
                <a:extLst>
                  <a:ext uri="{FF2B5EF4-FFF2-40B4-BE49-F238E27FC236}">
                    <a16:creationId xmlns:a16="http://schemas.microsoft.com/office/drawing/2014/main" id="{B7973F62-B74C-4A25-B50B-77238F659EE4}"/>
                  </a:ext>
                </a:extLst>
              </p:cNvPr>
              <p:cNvSpPr/>
              <p:nvPr/>
            </p:nvSpPr>
            <p:spPr>
              <a:xfrm>
                <a:off x="3332660" y="7273846"/>
                <a:ext cx="54600" cy="527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 b="1" dirty="0">
                    <a:solidFill>
                      <a:schemeClr val="tx1"/>
                    </a:solidFill>
                    <a:latin typeface="Times New Roman" panose="02020603050405020304" pitchFamily="18" charset="0"/>
                    <a:cs typeface="Times New Roman" panose="02020603050405020304" pitchFamily="18" charset="0"/>
                  </a:rPr>
                  <a:t>1</a:t>
                </a:r>
                <a:endParaRPr lang="zh-CN" altLang="en-US" sz="500" b="1" dirty="0">
                  <a:solidFill>
                    <a:schemeClr val="tx1"/>
                  </a:solidFill>
                  <a:latin typeface="Times New Roman" panose="02020603050405020304" pitchFamily="18" charset="0"/>
                  <a:cs typeface="Times New Roman" panose="02020603050405020304" pitchFamily="18" charset="0"/>
                </a:endParaRPr>
              </a:p>
            </p:txBody>
          </p:sp>
        </p:grpSp>
        <p:sp>
          <p:nvSpPr>
            <p:cNvPr id="69" name="文本框 68">
              <a:extLst>
                <a:ext uri="{FF2B5EF4-FFF2-40B4-BE49-F238E27FC236}">
                  <a16:creationId xmlns:a16="http://schemas.microsoft.com/office/drawing/2014/main" id="{83904534-E897-4E50-A47A-8F16A197DE11}"/>
                </a:ext>
              </a:extLst>
            </p:cNvPr>
            <p:cNvSpPr txBox="1"/>
            <p:nvPr/>
          </p:nvSpPr>
          <p:spPr>
            <a:xfrm>
              <a:off x="-6495017" y="7139364"/>
              <a:ext cx="1314445" cy="261610"/>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Fire location mask</a:t>
              </a:r>
              <a:endParaRPr lang="zh-CN" altLang="en-US" sz="1100" dirty="0">
                <a:latin typeface="Times New Roman" panose="02020603050405020304" pitchFamily="18" charset="0"/>
                <a:cs typeface="Times New Roman" panose="02020603050405020304" pitchFamily="18" charset="0"/>
              </a:endParaRPr>
            </a:p>
          </p:txBody>
        </p:sp>
        <p:sp>
          <p:nvSpPr>
            <p:cNvPr id="70" name="十字形 69">
              <a:extLst>
                <a:ext uri="{FF2B5EF4-FFF2-40B4-BE49-F238E27FC236}">
                  <a16:creationId xmlns:a16="http://schemas.microsoft.com/office/drawing/2014/main" id="{9AEDEBC6-C4EA-4184-A1ED-2E482F607ED0}"/>
                </a:ext>
              </a:extLst>
            </p:cNvPr>
            <p:cNvSpPr/>
            <p:nvPr/>
          </p:nvSpPr>
          <p:spPr>
            <a:xfrm>
              <a:off x="-6238918" y="7398963"/>
              <a:ext cx="93298" cy="93345"/>
            </a:xfrm>
            <a:prstGeom prst="plus">
              <a:avLst>
                <a:gd name="adj" fmla="val 3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grpSp>
          <p:nvGrpSpPr>
            <p:cNvPr id="71" name="组合 70">
              <a:extLst>
                <a:ext uri="{FF2B5EF4-FFF2-40B4-BE49-F238E27FC236}">
                  <a16:creationId xmlns:a16="http://schemas.microsoft.com/office/drawing/2014/main" id="{373519DB-69FC-4FE7-97CE-9D72765A1C68}"/>
                </a:ext>
              </a:extLst>
            </p:cNvPr>
            <p:cNvGrpSpPr/>
            <p:nvPr/>
          </p:nvGrpSpPr>
          <p:grpSpPr>
            <a:xfrm>
              <a:off x="-7297488" y="7561417"/>
              <a:ext cx="2113395" cy="631948"/>
              <a:chOff x="1855074" y="7104935"/>
              <a:chExt cx="2113395" cy="631948"/>
            </a:xfrm>
          </p:grpSpPr>
          <p:sp>
            <p:nvSpPr>
              <p:cNvPr id="164" name="文本框 163">
                <a:extLst>
                  <a:ext uri="{FF2B5EF4-FFF2-40B4-BE49-F238E27FC236}">
                    <a16:creationId xmlns:a16="http://schemas.microsoft.com/office/drawing/2014/main" id="{F8A3695F-89FB-4B14-B973-95CF3849DCF0}"/>
                  </a:ext>
                </a:extLst>
              </p:cNvPr>
              <p:cNvSpPr txBox="1"/>
              <p:nvPr/>
            </p:nvSpPr>
            <p:spPr>
              <a:xfrm>
                <a:off x="1855074" y="7123809"/>
                <a:ext cx="1119624" cy="538609"/>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Height</a:t>
                </a:r>
              </a:p>
              <a:p>
                <a:pPr algn="ctr"/>
                <a:r>
                  <a:rPr lang="en-US" altLang="zh-CN" sz="900" dirty="0">
                    <a:latin typeface="Times New Roman" panose="02020603050405020304" pitchFamily="18" charset="0"/>
                    <a:cs typeface="Times New Roman" panose="02020603050405020304" pitchFamily="18" charset="0"/>
                  </a:rPr>
                  <a:t>(Measurement point height)</a:t>
                </a:r>
                <a:endParaRPr lang="zh-CN" altLang="en-US" sz="900" dirty="0">
                  <a:latin typeface="Times New Roman" panose="02020603050405020304" pitchFamily="18" charset="0"/>
                  <a:cs typeface="Times New Roman" panose="02020603050405020304" pitchFamily="18" charset="0"/>
                </a:endParaRPr>
              </a:p>
            </p:txBody>
          </p:sp>
          <p:sp>
            <p:nvSpPr>
              <p:cNvPr id="165" name="矩形 164">
                <a:extLst>
                  <a:ext uri="{FF2B5EF4-FFF2-40B4-BE49-F238E27FC236}">
                    <a16:creationId xmlns:a16="http://schemas.microsoft.com/office/drawing/2014/main" id="{7957615D-1A44-41B4-B62E-2B3534F1FFF5}"/>
                  </a:ext>
                </a:extLst>
              </p:cNvPr>
              <p:cNvSpPr/>
              <p:nvPr/>
            </p:nvSpPr>
            <p:spPr>
              <a:xfrm>
                <a:off x="2963741" y="7104935"/>
                <a:ext cx="736875" cy="367666"/>
              </a:xfrm>
              <a:prstGeom prst="rect">
                <a:avLst/>
              </a:prstGeom>
              <a:solidFill>
                <a:schemeClr val="bg1"/>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6" name="文本框 165">
                <a:extLst>
                  <a:ext uri="{FF2B5EF4-FFF2-40B4-BE49-F238E27FC236}">
                    <a16:creationId xmlns:a16="http://schemas.microsoft.com/office/drawing/2014/main" id="{F24EE0CD-4432-4AA8-B907-8ED002C90D8B}"/>
                  </a:ext>
                </a:extLst>
              </p:cNvPr>
              <p:cNvSpPr txBox="1"/>
              <p:nvPr/>
            </p:nvSpPr>
            <p:spPr>
              <a:xfrm>
                <a:off x="2708546" y="7475273"/>
                <a:ext cx="1259923" cy="261610"/>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Height mask</a:t>
                </a:r>
                <a:endParaRPr lang="zh-CN" altLang="en-US" sz="1100" dirty="0">
                  <a:latin typeface="Times New Roman" panose="02020603050405020304" pitchFamily="18" charset="0"/>
                  <a:cs typeface="Times New Roman" panose="02020603050405020304" pitchFamily="18" charset="0"/>
                </a:endParaRPr>
              </a:p>
            </p:txBody>
          </p:sp>
        </p:grpSp>
        <p:sp>
          <p:nvSpPr>
            <p:cNvPr id="72" name="文本框 71">
              <a:extLst>
                <a:ext uri="{FF2B5EF4-FFF2-40B4-BE49-F238E27FC236}">
                  <a16:creationId xmlns:a16="http://schemas.microsoft.com/office/drawing/2014/main" id="{86DF3937-2197-4888-BC65-A45BD72B73CC}"/>
                </a:ext>
              </a:extLst>
            </p:cNvPr>
            <p:cNvSpPr txBox="1"/>
            <p:nvPr/>
          </p:nvSpPr>
          <p:spPr>
            <a:xfrm>
              <a:off x="-6048499" y="7614445"/>
              <a:ext cx="436490" cy="261610"/>
            </a:xfrm>
            <a:prstGeom prst="rect">
              <a:avLst/>
            </a:prstGeom>
            <a:noFill/>
          </p:spPr>
          <p:txBody>
            <a:bodyPr wrap="square" rtlCol="0">
              <a:spAutoFit/>
            </a:bodyPr>
            <a:lstStyle/>
            <a:p>
              <a:pPr algn="ctr"/>
              <a:r>
                <a:rPr lang="en-US" altLang="zh-CN" sz="1100" b="1" i="1" dirty="0">
                  <a:latin typeface="Times New Roman" panose="02020603050405020304" pitchFamily="18" charset="0"/>
                  <a:cs typeface="Times New Roman" panose="02020603050405020304" pitchFamily="18" charset="0"/>
                </a:rPr>
                <a:t>H</a:t>
              </a:r>
              <a:endParaRPr lang="zh-CN" altLang="en-US" sz="1100" b="1" i="1" dirty="0">
                <a:latin typeface="Times New Roman" panose="02020603050405020304" pitchFamily="18" charset="0"/>
                <a:cs typeface="Times New Roman" panose="02020603050405020304" pitchFamily="18" charset="0"/>
              </a:endParaRPr>
            </a:p>
          </p:txBody>
        </p:sp>
        <p:sp>
          <p:nvSpPr>
            <p:cNvPr id="104" name="十字形 103">
              <a:extLst>
                <a:ext uri="{FF2B5EF4-FFF2-40B4-BE49-F238E27FC236}">
                  <a16:creationId xmlns:a16="http://schemas.microsoft.com/office/drawing/2014/main" id="{F966D4B1-C41C-4220-8D2E-0BB6832F9D5A}"/>
                </a:ext>
              </a:extLst>
            </p:cNvPr>
            <p:cNvSpPr/>
            <p:nvPr/>
          </p:nvSpPr>
          <p:spPr>
            <a:xfrm>
              <a:off x="-6219735" y="8205102"/>
              <a:ext cx="93298" cy="93345"/>
            </a:xfrm>
            <a:prstGeom prst="plus">
              <a:avLst>
                <a:gd name="adj" fmla="val 3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5" name="文本框 104">
              <a:extLst>
                <a:ext uri="{FF2B5EF4-FFF2-40B4-BE49-F238E27FC236}">
                  <a16:creationId xmlns:a16="http://schemas.microsoft.com/office/drawing/2014/main" id="{300BE54F-4A64-4CB5-B3EE-96BE300234F3}"/>
                </a:ext>
              </a:extLst>
            </p:cNvPr>
            <p:cNvSpPr txBox="1"/>
            <p:nvPr/>
          </p:nvSpPr>
          <p:spPr>
            <a:xfrm>
              <a:off x="-7230164" y="8275390"/>
              <a:ext cx="2056760" cy="261610"/>
            </a:xfrm>
            <a:prstGeom prst="rect">
              <a:avLst/>
            </a:prstGeom>
            <a:noFill/>
          </p:spPr>
          <p:txBody>
            <a:bodyPr wrap="square" rtlCol="0">
              <a:spAutoFit/>
            </a:bodyPr>
            <a:lstStyle/>
            <a:p>
              <a:pPr algn="ctr"/>
              <a:r>
                <a:rPr lang="en-US" altLang="zh-CN" sz="1100" b="1" i="0" dirty="0">
                  <a:effectLst/>
                  <a:latin typeface="Times New Roman" panose="02020603050405020304" pitchFamily="18" charset="0"/>
                  <a:cs typeface="Times New Roman" panose="02020603050405020304" pitchFamily="18" charset="0"/>
                </a:rPr>
                <a:t>Heat release rate</a:t>
              </a:r>
              <a:endParaRPr lang="zh-CN" altLang="en-US" sz="1100" b="1" dirty="0">
                <a:latin typeface="Times New Roman" panose="02020603050405020304" pitchFamily="18" charset="0"/>
                <a:cs typeface="Times New Roman" panose="02020603050405020304" pitchFamily="18" charset="0"/>
              </a:endParaRPr>
            </a:p>
          </p:txBody>
        </p:sp>
        <p:sp>
          <p:nvSpPr>
            <p:cNvPr id="106" name="十字形 105">
              <a:extLst>
                <a:ext uri="{FF2B5EF4-FFF2-40B4-BE49-F238E27FC236}">
                  <a16:creationId xmlns:a16="http://schemas.microsoft.com/office/drawing/2014/main" id="{AD9D8AD7-6BF5-450B-8951-E5195955AAF3}"/>
                </a:ext>
              </a:extLst>
            </p:cNvPr>
            <p:cNvSpPr/>
            <p:nvPr/>
          </p:nvSpPr>
          <p:spPr>
            <a:xfrm>
              <a:off x="-6212171" y="8511596"/>
              <a:ext cx="93298" cy="93345"/>
            </a:xfrm>
            <a:prstGeom prst="plus">
              <a:avLst>
                <a:gd name="adj" fmla="val 3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7" name="文本框 106">
              <a:extLst>
                <a:ext uri="{FF2B5EF4-FFF2-40B4-BE49-F238E27FC236}">
                  <a16:creationId xmlns:a16="http://schemas.microsoft.com/office/drawing/2014/main" id="{6778E245-2E5C-4F44-8C57-CF4426A03CC0}"/>
                </a:ext>
              </a:extLst>
            </p:cNvPr>
            <p:cNvSpPr txBox="1"/>
            <p:nvPr/>
          </p:nvSpPr>
          <p:spPr>
            <a:xfrm>
              <a:off x="-7222600" y="8581884"/>
              <a:ext cx="2056760" cy="261610"/>
            </a:xfrm>
            <a:prstGeom prst="rect">
              <a:avLst/>
            </a:prstGeom>
            <a:noFill/>
          </p:spPr>
          <p:txBody>
            <a:bodyPr wrap="square" rtlCol="0">
              <a:spAutoFit/>
            </a:bodyPr>
            <a:lstStyle/>
            <a:p>
              <a:pPr algn="ctr"/>
              <a:r>
                <a:rPr lang="en-US" altLang="zh-CN" sz="1100" b="1" i="0" dirty="0">
                  <a:effectLst/>
                  <a:latin typeface="Times New Roman" panose="02020603050405020304" pitchFamily="18" charset="0"/>
                  <a:cs typeface="Times New Roman" panose="02020603050405020304" pitchFamily="18" charset="0"/>
                </a:rPr>
                <a:t>Design parameters</a:t>
              </a:r>
              <a:endParaRPr lang="zh-CN" altLang="en-US" sz="1100" b="1" dirty="0">
                <a:latin typeface="Times New Roman" panose="02020603050405020304" pitchFamily="18" charset="0"/>
                <a:cs typeface="Times New Roman" panose="02020603050405020304" pitchFamily="18" charset="0"/>
              </a:endParaRPr>
            </a:p>
          </p:txBody>
        </p:sp>
      </p:grpSp>
      <p:sp>
        <p:nvSpPr>
          <p:cNvPr id="21" name="矩形: 圆角 20">
            <a:extLst>
              <a:ext uri="{FF2B5EF4-FFF2-40B4-BE49-F238E27FC236}">
                <a16:creationId xmlns:a16="http://schemas.microsoft.com/office/drawing/2014/main" id="{CDF31EBC-C6F0-418D-8727-618AA25F35C4}"/>
              </a:ext>
            </a:extLst>
          </p:cNvPr>
          <p:cNvSpPr/>
          <p:nvPr/>
        </p:nvSpPr>
        <p:spPr>
          <a:xfrm>
            <a:off x="9186551" y="1624654"/>
            <a:ext cx="2249159" cy="3996898"/>
          </a:xfrm>
          <a:prstGeom prst="roundRect">
            <a:avLst/>
          </a:prstGeom>
          <a:solidFill>
            <a:srgbClr val="D7EAD6">
              <a:alpha val="10000"/>
            </a:srgbClr>
          </a:solidFill>
          <a:ln w="19050">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92" name="矩形 391">
            <a:extLst>
              <a:ext uri="{FF2B5EF4-FFF2-40B4-BE49-F238E27FC236}">
                <a16:creationId xmlns:a16="http://schemas.microsoft.com/office/drawing/2014/main" id="{B5F53009-03C5-4666-84B3-07B5FAC6F2AE}"/>
              </a:ext>
            </a:extLst>
          </p:cNvPr>
          <p:cNvSpPr/>
          <p:nvPr/>
        </p:nvSpPr>
        <p:spPr bwMode="auto">
          <a:xfrm>
            <a:off x="408306" y="5774461"/>
            <a:ext cx="3132628"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构建火灾物理特征输入张量</a:t>
            </a:r>
          </a:p>
        </p:txBody>
      </p:sp>
      <p:sp>
        <p:nvSpPr>
          <p:cNvPr id="393" name="矩形 392">
            <a:extLst>
              <a:ext uri="{FF2B5EF4-FFF2-40B4-BE49-F238E27FC236}">
                <a16:creationId xmlns:a16="http://schemas.microsoft.com/office/drawing/2014/main" id="{B3400155-F411-49F6-B2C8-23E951E99E37}"/>
              </a:ext>
            </a:extLst>
          </p:cNvPr>
          <p:cNvSpPr/>
          <p:nvPr/>
        </p:nvSpPr>
        <p:spPr bwMode="auto">
          <a:xfrm>
            <a:off x="8974361" y="5768781"/>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实现跨场景的高精度预测</a:t>
            </a:r>
          </a:p>
        </p:txBody>
      </p:sp>
      <p:sp>
        <p:nvSpPr>
          <p:cNvPr id="394" name="矩形 393">
            <a:extLst>
              <a:ext uri="{FF2B5EF4-FFF2-40B4-BE49-F238E27FC236}">
                <a16:creationId xmlns:a16="http://schemas.microsoft.com/office/drawing/2014/main" id="{2F9843F6-D5CF-42DC-8BAA-7F5C362B5C3C}"/>
              </a:ext>
            </a:extLst>
          </p:cNvPr>
          <p:cNvSpPr/>
          <p:nvPr/>
        </p:nvSpPr>
        <p:spPr bwMode="auto">
          <a:xfrm>
            <a:off x="4656163" y="5774461"/>
            <a:ext cx="2965950"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构建基于</a:t>
            </a:r>
            <a:r>
              <a:rPr lang="en-US" altLang="zh-CN" b="1" dirty="0">
                <a:solidFill>
                  <a:schemeClr val="tx1"/>
                </a:solidFill>
                <a:latin typeface="+mj-ea"/>
                <a:ea typeface="+mj-ea"/>
                <a:cs typeface="Times New Roman" panose="02020603050405020304" pitchFamily="18" charset="0"/>
              </a:rPr>
              <a:t>U-Net</a:t>
            </a:r>
            <a:r>
              <a:rPr lang="zh-CN" altLang="en-US" b="1" dirty="0">
                <a:solidFill>
                  <a:schemeClr val="tx1"/>
                </a:solidFill>
                <a:latin typeface="+mj-ea"/>
                <a:ea typeface="+mj-ea"/>
                <a:cs typeface="Times New Roman" panose="02020603050405020304" pitchFamily="18" charset="0"/>
              </a:rPr>
              <a:t>核心架构的</a:t>
            </a:r>
            <a:r>
              <a:rPr lang="en-US" altLang="zh-CN" b="1" dirty="0">
                <a:solidFill>
                  <a:schemeClr val="tx1"/>
                </a:solidFill>
                <a:latin typeface="+mj-ea"/>
                <a:ea typeface="+mj-ea"/>
                <a:cs typeface="Times New Roman" panose="02020603050405020304" pitchFamily="18" charset="0"/>
              </a:rPr>
              <a:t>diffusion model</a:t>
            </a:r>
            <a:endParaRPr lang="zh-CN" altLang="en-US" b="1" dirty="0">
              <a:solidFill>
                <a:schemeClr val="tx1"/>
              </a:solidFill>
              <a:latin typeface="+mj-ea"/>
              <a:ea typeface="+mj-ea"/>
              <a:cs typeface="Times New Roman" panose="02020603050405020304" pitchFamily="18" charset="0"/>
            </a:endParaRPr>
          </a:p>
        </p:txBody>
      </p:sp>
      <p:sp>
        <p:nvSpPr>
          <p:cNvPr id="396" name="箭头: 右 395">
            <a:extLst>
              <a:ext uri="{FF2B5EF4-FFF2-40B4-BE49-F238E27FC236}">
                <a16:creationId xmlns:a16="http://schemas.microsoft.com/office/drawing/2014/main" id="{5D531A81-53A1-4232-A301-C57A8DDD01CF}"/>
              </a:ext>
            </a:extLst>
          </p:cNvPr>
          <p:cNvSpPr/>
          <p:nvPr/>
        </p:nvSpPr>
        <p:spPr bwMode="auto">
          <a:xfrm>
            <a:off x="7821627" y="5930913"/>
            <a:ext cx="953219" cy="305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00726561-2B5A-49DA-BD63-B88818B4BDB1}"/>
              </a:ext>
            </a:extLst>
          </p:cNvPr>
          <p:cNvPicPr>
            <a:picLocks noChangeAspect="1"/>
          </p:cNvPicPr>
          <p:nvPr/>
        </p:nvPicPr>
        <p:blipFill rotWithShape="1">
          <a:blip r:embed="rId8"/>
          <a:srcRect l="63180"/>
          <a:stretch/>
        </p:blipFill>
        <p:spPr>
          <a:xfrm>
            <a:off x="2471770" y="3321529"/>
            <a:ext cx="451225" cy="1741047"/>
          </a:xfrm>
          <a:prstGeom prst="rect">
            <a:avLst/>
          </a:prstGeom>
        </p:spPr>
      </p:pic>
      <p:sp>
        <p:nvSpPr>
          <p:cNvPr id="398" name="文本框 38">
            <a:extLst>
              <a:ext uri="{FF2B5EF4-FFF2-40B4-BE49-F238E27FC236}">
                <a16:creationId xmlns:a16="http://schemas.microsoft.com/office/drawing/2014/main" id="{2BDCA7C9-BF3D-411C-95BF-025D5BF0298E}"/>
              </a:ext>
            </a:extLst>
          </p:cNvPr>
          <p:cNvSpPr/>
          <p:nvPr/>
        </p:nvSpPr>
        <p:spPr bwMode="auto">
          <a:xfrm>
            <a:off x="2730636" y="4013435"/>
            <a:ext cx="1017887" cy="338554"/>
          </a:xfrm>
          <a:prstGeom prst="rect">
            <a:avLst/>
          </a:prstGeom>
          <a:noFill/>
        </p:spPr>
        <p:txBody>
          <a:bodyPr wrap="square" rtlCol="0">
            <a:spAutoFit/>
          </a:bodyPr>
          <a:lstStyle/>
          <a:p>
            <a:pPr marL="457200" indent="-457200" algn="ctr">
              <a:spcBef>
                <a:spcPts val="1200"/>
              </a:spcBef>
              <a:defRPr/>
            </a:pPr>
            <a:r>
              <a:rPr lang="zh-CN" altLang="en-US" sz="1600" dirty="0">
                <a:latin typeface="+mj-ea"/>
                <a:ea typeface="+mj-ea"/>
                <a:cs typeface="Times New Roman" panose="02020603050405020304" pitchFamily="18" charset="0"/>
                <a:sym typeface="+mn-ea"/>
              </a:rPr>
              <a:t>火灾特征</a:t>
            </a:r>
            <a:endParaRPr lang="en-US" altLang="zh-CN" sz="1600" dirty="0">
              <a:latin typeface="+mj-ea"/>
              <a:ea typeface="+mj-ea"/>
              <a:cs typeface="Times New Roman" panose="02020603050405020304" pitchFamily="18" charset="0"/>
              <a:sym typeface="+mn-ea"/>
            </a:endParaRPr>
          </a:p>
        </p:txBody>
      </p:sp>
      <p:sp>
        <p:nvSpPr>
          <p:cNvPr id="400" name="文本框 38">
            <a:extLst>
              <a:ext uri="{FF2B5EF4-FFF2-40B4-BE49-F238E27FC236}">
                <a16:creationId xmlns:a16="http://schemas.microsoft.com/office/drawing/2014/main" id="{58AEB75F-91A3-49E8-8CA6-ED8C77D9D1B4}"/>
              </a:ext>
            </a:extLst>
          </p:cNvPr>
          <p:cNvSpPr/>
          <p:nvPr/>
        </p:nvSpPr>
        <p:spPr bwMode="auto">
          <a:xfrm>
            <a:off x="2694135" y="5065966"/>
            <a:ext cx="1504704" cy="338554"/>
          </a:xfrm>
          <a:prstGeom prst="rect">
            <a:avLst/>
          </a:prstGeom>
          <a:noFill/>
        </p:spPr>
        <p:txBody>
          <a:bodyPr wrap="square" rtlCol="0">
            <a:spAutoFit/>
          </a:bodyPr>
          <a:lstStyle/>
          <a:p>
            <a:pPr marL="457200" indent="-457200" algn="ctr">
              <a:spcBef>
                <a:spcPts val="1200"/>
              </a:spcBef>
              <a:defRPr/>
            </a:pPr>
            <a:r>
              <a:rPr lang="zh-CN" altLang="en-US" sz="1600" dirty="0">
                <a:latin typeface="+mj-ea"/>
                <a:ea typeface="+mj-ea"/>
                <a:cs typeface="Times New Roman" panose="02020603050405020304" pitchFamily="18" charset="0"/>
                <a:sym typeface="+mn-ea"/>
              </a:rPr>
              <a:t>烟气控制特征</a:t>
            </a:r>
            <a:endParaRPr lang="en-US" altLang="zh-CN" sz="1600" dirty="0">
              <a:latin typeface="+mj-ea"/>
              <a:ea typeface="+mj-ea"/>
              <a:cs typeface="Times New Roman" panose="02020603050405020304" pitchFamily="18" charset="0"/>
              <a:sym typeface="+mn-ea"/>
            </a:endParaRPr>
          </a:p>
        </p:txBody>
      </p:sp>
      <p:cxnSp>
        <p:nvCxnSpPr>
          <p:cNvPr id="9" name="直接箭头连接符 8">
            <a:extLst>
              <a:ext uri="{FF2B5EF4-FFF2-40B4-BE49-F238E27FC236}">
                <a16:creationId xmlns:a16="http://schemas.microsoft.com/office/drawing/2014/main" id="{46F3E598-97A4-49D3-9F8A-614FB6D44FB8}"/>
              </a:ext>
            </a:extLst>
          </p:cNvPr>
          <p:cNvCxnSpPr/>
          <p:nvPr/>
        </p:nvCxnSpPr>
        <p:spPr>
          <a:xfrm>
            <a:off x="2542333" y="2407703"/>
            <a:ext cx="2375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1" name="文本框 38">
            <a:extLst>
              <a:ext uri="{FF2B5EF4-FFF2-40B4-BE49-F238E27FC236}">
                <a16:creationId xmlns:a16="http://schemas.microsoft.com/office/drawing/2014/main" id="{032CF180-252F-4D97-B077-DDFA76837BA4}"/>
              </a:ext>
            </a:extLst>
          </p:cNvPr>
          <p:cNvSpPr/>
          <p:nvPr/>
        </p:nvSpPr>
        <p:spPr bwMode="auto">
          <a:xfrm>
            <a:off x="2690284" y="2239044"/>
            <a:ext cx="1463109" cy="338554"/>
          </a:xfrm>
          <a:prstGeom prst="rect">
            <a:avLst/>
          </a:prstGeom>
          <a:noFill/>
        </p:spPr>
        <p:txBody>
          <a:bodyPr wrap="square" rtlCol="0">
            <a:spAutoFit/>
          </a:bodyPr>
          <a:lstStyle/>
          <a:p>
            <a:pPr marL="457200" indent="-457200" algn="ctr">
              <a:spcBef>
                <a:spcPts val="1200"/>
              </a:spcBef>
              <a:defRPr/>
            </a:pPr>
            <a:r>
              <a:rPr lang="zh-CN" altLang="en-US" sz="1600" dirty="0">
                <a:latin typeface="+mj-ea"/>
                <a:ea typeface="+mj-ea"/>
                <a:cs typeface="Times New Roman" panose="02020603050405020304" pitchFamily="18" charset="0"/>
                <a:sym typeface="+mn-ea"/>
              </a:rPr>
              <a:t>隧道特征</a:t>
            </a:r>
            <a:endParaRPr lang="en-US" altLang="zh-CN" sz="1600" dirty="0">
              <a:latin typeface="+mj-ea"/>
              <a:ea typeface="+mj-ea"/>
              <a:cs typeface="Times New Roman" panose="02020603050405020304" pitchFamily="18" charset="0"/>
              <a:sym typeface="+mn-ea"/>
            </a:endParaRPr>
          </a:p>
        </p:txBody>
      </p:sp>
      <p:cxnSp>
        <p:nvCxnSpPr>
          <p:cNvPr id="402" name="直接箭头连接符 401">
            <a:extLst>
              <a:ext uri="{FF2B5EF4-FFF2-40B4-BE49-F238E27FC236}">
                <a16:creationId xmlns:a16="http://schemas.microsoft.com/office/drawing/2014/main" id="{C20CE4E9-0DDD-40F8-B68A-86ABDA89055E}"/>
              </a:ext>
            </a:extLst>
          </p:cNvPr>
          <p:cNvCxnSpPr/>
          <p:nvPr/>
        </p:nvCxnSpPr>
        <p:spPr bwMode="auto">
          <a:xfrm>
            <a:off x="2542936" y="5227745"/>
            <a:ext cx="2375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3" name="文本框 38">
            <a:extLst>
              <a:ext uri="{FF2B5EF4-FFF2-40B4-BE49-F238E27FC236}">
                <a16:creationId xmlns:a16="http://schemas.microsoft.com/office/drawing/2014/main" id="{D10C2D7E-7499-4E63-99D1-C2E65CFCC3C8}"/>
              </a:ext>
            </a:extLst>
          </p:cNvPr>
          <p:cNvSpPr/>
          <p:nvPr/>
        </p:nvSpPr>
        <p:spPr bwMode="auto">
          <a:xfrm>
            <a:off x="6553324" y="3274816"/>
            <a:ext cx="1808859" cy="338554"/>
          </a:xfrm>
          <a:prstGeom prst="rect">
            <a:avLst/>
          </a:prstGeom>
          <a:noFill/>
        </p:spPr>
        <p:txBody>
          <a:bodyPr wrap="square" rtlCol="0">
            <a:spAutoFit/>
          </a:bodyPr>
          <a:lstStyle/>
          <a:p>
            <a:pPr marL="457200" indent="-457200" algn="ctr">
              <a:spcBef>
                <a:spcPts val="1200"/>
              </a:spcBef>
              <a:defRPr/>
            </a:pPr>
            <a:r>
              <a:rPr lang="en-US" altLang="zh-CN" sz="1600" dirty="0">
                <a:solidFill>
                  <a:schemeClr val="accent2"/>
                </a:solidFill>
                <a:latin typeface="+mj-ea"/>
                <a:ea typeface="+mj-ea"/>
                <a:cs typeface="Times New Roman" panose="02020603050405020304" pitchFamily="18" charset="0"/>
                <a:sym typeface="+mn-ea"/>
              </a:rPr>
              <a:t>Diffusion model</a:t>
            </a:r>
          </a:p>
        </p:txBody>
      </p:sp>
      <p:sp>
        <p:nvSpPr>
          <p:cNvPr id="404" name="箭头: 右 403">
            <a:extLst>
              <a:ext uri="{FF2B5EF4-FFF2-40B4-BE49-F238E27FC236}">
                <a16:creationId xmlns:a16="http://schemas.microsoft.com/office/drawing/2014/main" id="{3BEBB6C9-8F56-4BC2-A9C8-8B685F95A64C}"/>
              </a:ext>
            </a:extLst>
          </p:cNvPr>
          <p:cNvSpPr/>
          <p:nvPr/>
        </p:nvSpPr>
        <p:spPr bwMode="auto">
          <a:xfrm>
            <a:off x="6262040" y="2143223"/>
            <a:ext cx="365489" cy="184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文本框 38">
            <a:extLst>
              <a:ext uri="{FF2B5EF4-FFF2-40B4-BE49-F238E27FC236}">
                <a16:creationId xmlns:a16="http://schemas.microsoft.com/office/drawing/2014/main" id="{8A8C22F2-E104-4368-80BD-9464EE67CB2D}"/>
              </a:ext>
            </a:extLst>
          </p:cNvPr>
          <p:cNvSpPr/>
          <p:nvPr/>
        </p:nvSpPr>
        <p:spPr bwMode="auto">
          <a:xfrm>
            <a:off x="6115476" y="2048442"/>
            <a:ext cx="1808859" cy="338554"/>
          </a:xfrm>
          <a:prstGeom prst="rect">
            <a:avLst/>
          </a:prstGeom>
          <a:noFill/>
        </p:spPr>
        <p:txBody>
          <a:bodyPr wrap="square" rtlCol="0">
            <a:spAutoFit/>
          </a:bodyPr>
          <a:lstStyle/>
          <a:p>
            <a:pPr marL="457200" indent="-457200" algn="ctr">
              <a:spcBef>
                <a:spcPts val="1200"/>
              </a:spcBef>
              <a:defRPr/>
            </a:pPr>
            <a:r>
              <a:rPr lang="en-US" altLang="zh-CN" sz="1600" dirty="0">
                <a:solidFill>
                  <a:schemeClr val="accent1"/>
                </a:solidFill>
                <a:latin typeface="+mj-ea"/>
                <a:ea typeface="+mj-ea"/>
                <a:cs typeface="Times New Roman" panose="02020603050405020304" pitchFamily="18" charset="0"/>
                <a:sym typeface="+mn-ea"/>
              </a:rPr>
              <a:t>U-Net</a:t>
            </a:r>
          </a:p>
        </p:txBody>
      </p:sp>
      <p:sp>
        <p:nvSpPr>
          <p:cNvPr id="407" name="文本框 38">
            <a:extLst>
              <a:ext uri="{FF2B5EF4-FFF2-40B4-BE49-F238E27FC236}">
                <a16:creationId xmlns:a16="http://schemas.microsoft.com/office/drawing/2014/main" id="{814A81A7-F5BD-40F7-8D2C-989F1A3B31F2}"/>
              </a:ext>
            </a:extLst>
          </p:cNvPr>
          <p:cNvSpPr/>
          <p:nvPr/>
        </p:nvSpPr>
        <p:spPr bwMode="auto">
          <a:xfrm>
            <a:off x="6535424" y="2340666"/>
            <a:ext cx="2149680" cy="584775"/>
          </a:xfrm>
          <a:prstGeom prst="rect">
            <a:avLst/>
          </a:prstGeom>
          <a:noFill/>
        </p:spPr>
        <p:txBody>
          <a:bodyPr wrap="square" rtlCol="0">
            <a:spAutoFit/>
          </a:bodyPr>
          <a:lstStyle/>
          <a:p>
            <a:pPr algn="ctr">
              <a:spcBef>
                <a:spcPts val="1200"/>
              </a:spcBef>
              <a:defRPr/>
            </a:pPr>
            <a:r>
              <a:rPr lang="zh-CN" altLang="en-US" sz="1600" dirty="0">
                <a:solidFill>
                  <a:schemeClr val="accent1"/>
                </a:solidFill>
                <a:latin typeface="+mj-ea"/>
                <a:ea typeface="+mj-ea"/>
                <a:cs typeface="Times New Roman" panose="02020603050405020304" pitchFamily="18" charset="0"/>
                <a:sym typeface="+mn-ea"/>
              </a:rPr>
              <a:t>捕获跨场景烟气非线性分布特征</a:t>
            </a:r>
            <a:endParaRPr lang="en-US" altLang="zh-CN" sz="1600" dirty="0">
              <a:solidFill>
                <a:schemeClr val="accent1"/>
              </a:solidFill>
              <a:latin typeface="+mj-ea"/>
              <a:ea typeface="+mj-ea"/>
              <a:cs typeface="Times New Roman" panose="02020603050405020304" pitchFamily="18" charset="0"/>
              <a:sym typeface="+mn-ea"/>
            </a:endParaRPr>
          </a:p>
        </p:txBody>
      </p:sp>
      <p:sp>
        <p:nvSpPr>
          <p:cNvPr id="409" name="文本框 38">
            <a:extLst>
              <a:ext uri="{FF2B5EF4-FFF2-40B4-BE49-F238E27FC236}">
                <a16:creationId xmlns:a16="http://schemas.microsoft.com/office/drawing/2014/main" id="{7F4793BF-0D27-4B91-801A-C811D89C8F14}"/>
              </a:ext>
            </a:extLst>
          </p:cNvPr>
          <p:cNvSpPr/>
          <p:nvPr/>
        </p:nvSpPr>
        <p:spPr bwMode="auto">
          <a:xfrm>
            <a:off x="6553324" y="3562164"/>
            <a:ext cx="1808859" cy="338554"/>
          </a:xfrm>
          <a:prstGeom prst="rect">
            <a:avLst/>
          </a:prstGeom>
          <a:noFill/>
        </p:spPr>
        <p:txBody>
          <a:bodyPr wrap="square" rtlCol="0">
            <a:spAutoFit/>
          </a:bodyPr>
          <a:lstStyle/>
          <a:p>
            <a:pPr marL="457200" indent="-457200" algn="ctr">
              <a:spcBef>
                <a:spcPts val="1200"/>
              </a:spcBef>
              <a:defRPr/>
            </a:pPr>
            <a:r>
              <a:rPr lang="zh-CN" altLang="en-US" sz="1600" dirty="0">
                <a:solidFill>
                  <a:schemeClr val="accent2"/>
                </a:solidFill>
                <a:latin typeface="+mj-ea"/>
                <a:ea typeface="+mj-ea"/>
                <a:cs typeface="Times New Roman" panose="02020603050405020304" pitchFamily="18" charset="0"/>
                <a:sym typeface="+mn-ea"/>
              </a:rPr>
              <a:t>高精度预测物理场</a:t>
            </a:r>
            <a:endParaRPr lang="en-US" altLang="zh-CN" sz="1600" dirty="0">
              <a:solidFill>
                <a:schemeClr val="accent2"/>
              </a:solidFill>
              <a:latin typeface="+mj-ea"/>
              <a:ea typeface="+mj-ea"/>
              <a:cs typeface="Times New Roman" panose="02020603050405020304" pitchFamily="18" charset="0"/>
              <a:sym typeface="+mn-ea"/>
            </a:endParaRPr>
          </a:p>
        </p:txBody>
      </p:sp>
      <p:grpSp>
        <p:nvGrpSpPr>
          <p:cNvPr id="475" name="组合 474">
            <a:extLst>
              <a:ext uri="{FF2B5EF4-FFF2-40B4-BE49-F238E27FC236}">
                <a16:creationId xmlns:a16="http://schemas.microsoft.com/office/drawing/2014/main" id="{489BDD09-C095-4B65-A4C4-4745F6EEC8BB}"/>
              </a:ext>
            </a:extLst>
          </p:cNvPr>
          <p:cNvGrpSpPr/>
          <p:nvPr/>
        </p:nvGrpSpPr>
        <p:grpSpPr>
          <a:xfrm>
            <a:off x="9242771" y="1556792"/>
            <a:ext cx="2333433" cy="3956294"/>
            <a:chOff x="6767486" y="7090300"/>
            <a:chExt cx="2682193" cy="4547611"/>
          </a:xfrm>
        </p:grpSpPr>
        <p:sp>
          <p:nvSpPr>
            <p:cNvPr id="427" name="矩形 426">
              <a:extLst>
                <a:ext uri="{FF2B5EF4-FFF2-40B4-BE49-F238E27FC236}">
                  <a16:creationId xmlns:a16="http://schemas.microsoft.com/office/drawing/2014/main" id="{70E7B35C-64E5-4BB8-9F8C-02E2C0546C1A}"/>
                </a:ext>
              </a:extLst>
            </p:cNvPr>
            <p:cNvSpPr/>
            <p:nvPr/>
          </p:nvSpPr>
          <p:spPr>
            <a:xfrm>
              <a:off x="6767486" y="9483370"/>
              <a:ext cx="2682193" cy="383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 concentration</a:t>
              </a:r>
              <a:endParaRPr lang="zh-CN" alt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3" name="组合 12">
              <a:extLst>
                <a:ext uri="{FF2B5EF4-FFF2-40B4-BE49-F238E27FC236}">
                  <a16:creationId xmlns:a16="http://schemas.microsoft.com/office/drawing/2014/main" id="{5B8EEF7B-DDCA-43E1-942C-01AEC47234CF}"/>
                </a:ext>
              </a:extLst>
            </p:cNvPr>
            <p:cNvGrpSpPr/>
            <p:nvPr/>
          </p:nvGrpSpPr>
          <p:grpSpPr>
            <a:xfrm>
              <a:off x="6808338" y="7475652"/>
              <a:ext cx="2446979" cy="1780514"/>
              <a:chOff x="6808338" y="7475652"/>
              <a:chExt cx="2446979" cy="1780514"/>
            </a:xfrm>
          </p:grpSpPr>
          <p:pic>
            <p:nvPicPr>
              <p:cNvPr id="460" name="图片 459">
                <a:extLst>
                  <a:ext uri="{FF2B5EF4-FFF2-40B4-BE49-F238E27FC236}">
                    <a16:creationId xmlns:a16="http://schemas.microsoft.com/office/drawing/2014/main" id="{1EE4C13C-8C76-4F38-9DC9-6F610A550AF1}"/>
                  </a:ext>
                </a:extLst>
              </p:cNvPr>
              <p:cNvPicPr>
                <a:picLocks noChangeAspect="1"/>
              </p:cNvPicPr>
              <p:nvPr/>
            </p:nvPicPr>
            <p:blipFill>
              <a:blip r:embed="rId9"/>
              <a:stretch>
                <a:fillRect/>
              </a:stretch>
            </p:blipFill>
            <p:spPr bwMode="auto">
              <a:xfrm>
                <a:off x="7050410" y="7479166"/>
                <a:ext cx="2204907" cy="702956"/>
              </a:xfrm>
              <a:prstGeom prst="rect">
                <a:avLst/>
              </a:prstGeom>
            </p:spPr>
          </p:pic>
          <p:sp>
            <p:nvSpPr>
              <p:cNvPr id="461" name="矩形 460">
                <a:extLst>
                  <a:ext uri="{FF2B5EF4-FFF2-40B4-BE49-F238E27FC236}">
                    <a16:creationId xmlns:a16="http://schemas.microsoft.com/office/drawing/2014/main" id="{0C741B2E-1958-440C-90B0-14DBD2939376}"/>
                  </a:ext>
                </a:extLst>
              </p:cNvPr>
              <p:cNvSpPr/>
              <p:nvPr/>
            </p:nvSpPr>
            <p:spPr bwMode="auto">
              <a:xfrm rot="16200000">
                <a:off x="6552804" y="7731187"/>
                <a:ext cx="702956" cy="191885"/>
              </a:xfrm>
              <a:prstGeom prst="rect">
                <a:avLst/>
              </a:prstGeom>
              <a:solidFill>
                <a:srgbClr val="AF8DC3">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endParaRPr lang="zh-CN" alt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64" name="图片 463">
                <a:extLst>
                  <a:ext uri="{FF2B5EF4-FFF2-40B4-BE49-F238E27FC236}">
                    <a16:creationId xmlns:a16="http://schemas.microsoft.com/office/drawing/2014/main" id="{531F852C-918A-4E8C-9852-1DC070C5A611}"/>
                  </a:ext>
                </a:extLst>
              </p:cNvPr>
              <p:cNvPicPr>
                <a:picLocks noChangeAspect="1"/>
              </p:cNvPicPr>
              <p:nvPr/>
            </p:nvPicPr>
            <p:blipFill>
              <a:blip r:embed="rId10"/>
              <a:stretch>
                <a:fillRect/>
              </a:stretch>
            </p:blipFill>
            <p:spPr>
              <a:xfrm>
                <a:off x="7057404" y="8525806"/>
                <a:ext cx="2179526" cy="699707"/>
              </a:xfrm>
              <a:prstGeom prst="rect">
                <a:avLst/>
              </a:prstGeom>
            </p:spPr>
          </p:pic>
          <p:sp>
            <p:nvSpPr>
              <p:cNvPr id="465" name="矩形 464">
                <a:extLst>
                  <a:ext uri="{FF2B5EF4-FFF2-40B4-BE49-F238E27FC236}">
                    <a16:creationId xmlns:a16="http://schemas.microsoft.com/office/drawing/2014/main" id="{30B2552E-98E1-470A-A1E8-A9AEA7CC3939}"/>
                  </a:ext>
                </a:extLst>
              </p:cNvPr>
              <p:cNvSpPr/>
              <p:nvPr/>
            </p:nvSpPr>
            <p:spPr>
              <a:xfrm rot="16200000">
                <a:off x="6468093" y="8724035"/>
                <a:ext cx="872376" cy="191885"/>
              </a:xfrm>
              <a:prstGeom prst="rect">
                <a:avLst/>
              </a:prstGeom>
              <a:solidFill>
                <a:srgbClr val="B3D3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Predict</a:t>
                </a:r>
                <a:endParaRPr lang="zh-CN" alt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66" name="组合 465">
                <a:extLst>
                  <a:ext uri="{FF2B5EF4-FFF2-40B4-BE49-F238E27FC236}">
                    <a16:creationId xmlns:a16="http://schemas.microsoft.com/office/drawing/2014/main" id="{41679E84-12EE-47F7-B33E-EE983DAE86D5}"/>
                  </a:ext>
                </a:extLst>
              </p:cNvPr>
              <p:cNvGrpSpPr/>
              <p:nvPr/>
            </p:nvGrpSpPr>
            <p:grpSpPr>
              <a:xfrm>
                <a:off x="8082409" y="8231719"/>
                <a:ext cx="140909" cy="224888"/>
                <a:chOff x="2254285" y="-959718"/>
                <a:chExt cx="191912" cy="228897"/>
              </a:xfrm>
            </p:grpSpPr>
            <p:pic>
              <p:nvPicPr>
                <p:cNvPr id="467" name="图片 466">
                  <a:extLst>
                    <a:ext uri="{FF2B5EF4-FFF2-40B4-BE49-F238E27FC236}">
                      <a16:creationId xmlns:a16="http://schemas.microsoft.com/office/drawing/2014/main" id="{E4AF691E-E94E-4B24-BD17-4A7A274550B4}"/>
                    </a:ext>
                  </a:extLst>
                </p:cNvPr>
                <p:cNvPicPr>
                  <a:picLocks noChangeAspect="1"/>
                </p:cNvPicPr>
                <p:nvPr/>
              </p:nvPicPr>
              <p:blipFill rotWithShape="1">
                <a:blip r:embed="rId11"/>
                <a:srcRect l="1" r="63453"/>
                <a:stretch/>
              </p:blipFill>
              <p:spPr>
                <a:xfrm>
                  <a:off x="2254285" y="-959718"/>
                  <a:ext cx="71298" cy="225572"/>
                </a:xfrm>
                <a:prstGeom prst="rect">
                  <a:avLst/>
                </a:prstGeom>
              </p:spPr>
            </p:pic>
            <p:pic>
              <p:nvPicPr>
                <p:cNvPr id="468" name="图片 467">
                  <a:extLst>
                    <a:ext uri="{FF2B5EF4-FFF2-40B4-BE49-F238E27FC236}">
                      <a16:creationId xmlns:a16="http://schemas.microsoft.com/office/drawing/2014/main" id="{06264C50-6BF6-46D2-A3E0-3B30917646F1}"/>
                    </a:ext>
                  </a:extLst>
                </p:cNvPr>
                <p:cNvPicPr>
                  <a:picLocks noChangeAspect="1"/>
                </p:cNvPicPr>
                <p:nvPr/>
              </p:nvPicPr>
              <p:blipFill rotWithShape="1">
                <a:blip r:embed="rId11"/>
                <a:srcRect l="63455" r="-1"/>
                <a:stretch/>
              </p:blipFill>
              <p:spPr>
                <a:xfrm>
                  <a:off x="2374900" y="-956393"/>
                  <a:ext cx="71297" cy="225572"/>
                </a:xfrm>
                <a:prstGeom prst="rect">
                  <a:avLst/>
                </a:prstGeom>
              </p:spPr>
            </p:pic>
          </p:grpSp>
        </p:grpSp>
        <p:grpSp>
          <p:nvGrpSpPr>
            <p:cNvPr id="11" name="组合 10">
              <a:extLst>
                <a:ext uri="{FF2B5EF4-FFF2-40B4-BE49-F238E27FC236}">
                  <a16:creationId xmlns:a16="http://schemas.microsoft.com/office/drawing/2014/main" id="{25CF1778-5936-4672-84AE-A1E009D8C65F}"/>
                </a:ext>
              </a:extLst>
            </p:cNvPr>
            <p:cNvGrpSpPr/>
            <p:nvPr/>
          </p:nvGrpSpPr>
          <p:grpSpPr>
            <a:xfrm>
              <a:off x="6791419" y="9855218"/>
              <a:ext cx="2472933" cy="1782693"/>
              <a:chOff x="6791419" y="9730938"/>
              <a:chExt cx="2472933" cy="1782693"/>
            </a:xfrm>
          </p:grpSpPr>
          <p:pic>
            <p:nvPicPr>
              <p:cNvPr id="459" name="图片 458">
                <a:extLst>
                  <a:ext uri="{FF2B5EF4-FFF2-40B4-BE49-F238E27FC236}">
                    <a16:creationId xmlns:a16="http://schemas.microsoft.com/office/drawing/2014/main" id="{B2CB73FC-5032-4E85-8512-8578118AB142}"/>
                  </a:ext>
                </a:extLst>
              </p:cNvPr>
              <p:cNvPicPr>
                <a:picLocks noChangeAspect="1"/>
              </p:cNvPicPr>
              <p:nvPr/>
            </p:nvPicPr>
            <p:blipFill>
              <a:blip r:embed="rId12"/>
              <a:stretch>
                <a:fillRect/>
              </a:stretch>
            </p:blipFill>
            <p:spPr bwMode="auto">
              <a:xfrm>
                <a:off x="7057448" y="9730938"/>
                <a:ext cx="2204907" cy="698415"/>
              </a:xfrm>
              <a:prstGeom prst="rect">
                <a:avLst/>
              </a:prstGeom>
            </p:spPr>
          </p:pic>
          <p:pic>
            <p:nvPicPr>
              <p:cNvPr id="463" name="图片 462">
                <a:extLst>
                  <a:ext uri="{FF2B5EF4-FFF2-40B4-BE49-F238E27FC236}">
                    <a16:creationId xmlns:a16="http://schemas.microsoft.com/office/drawing/2014/main" id="{5EC1CB8D-7F0F-4DFA-ADDD-2045C6E8ED21}"/>
                  </a:ext>
                </a:extLst>
              </p:cNvPr>
              <p:cNvPicPr>
                <a:picLocks noChangeAspect="1"/>
              </p:cNvPicPr>
              <p:nvPr/>
            </p:nvPicPr>
            <p:blipFill>
              <a:blip r:embed="rId13"/>
              <a:stretch>
                <a:fillRect/>
              </a:stretch>
            </p:blipFill>
            <p:spPr>
              <a:xfrm>
                <a:off x="7051476" y="10779850"/>
                <a:ext cx="2212876" cy="699338"/>
              </a:xfrm>
              <a:prstGeom prst="rect">
                <a:avLst/>
              </a:prstGeom>
            </p:spPr>
          </p:pic>
          <p:grpSp>
            <p:nvGrpSpPr>
              <p:cNvPr id="469" name="组合 468">
                <a:extLst>
                  <a:ext uri="{FF2B5EF4-FFF2-40B4-BE49-F238E27FC236}">
                    <a16:creationId xmlns:a16="http://schemas.microsoft.com/office/drawing/2014/main" id="{06369E08-1D85-446D-9A00-577473040E34}"/>
                  </a:ext>
                </a:extLst>
              </p:cNvPr>
              <p:cNvGrpSpPr/>
              <p:nvPr/>
            </p:nvGrpSpPr>
            <p:grpSpPr>
              <a:xfrm>
                <a:off x="8087459" y="10477260"/>
                <a:ext cx="140909" cy="224888"/>
                <a:chOff x="2254285" y="-959718"/>
                <a:chExt cx="191912" cy="228897"/>
              </a:xfrm>
            </p:grpSpPr>
            <p:pic>
              <p:nvPicPr>
                <p:cNvPr id="470" name="图片 469">
                  <a:extLst>
                    <a:ext uri="{FF2B5EF4-FFF2-40B4-BE49-F238E27FC236}">
                      <a16:creationId xmlns:a16="http://schemas.microsoft.com/office/drawing/2014/main" id="{85294F7C-1D80-4389-99BD-96EE59A63AFE}"/>
                    </a:ext>
                  </a:extLst>
                </p:cNvPr>
                <p:cNvPicPr>
                  <a:picLocks noChangeAspect="1"/>
                </p:cNvPicPr>
                <p:nvPr/>
              </p:nvPicPr>
              <p:blipFill rotWithShape="1">
                <a:blip r:embed="rId11"/>
                <a:srcRect l="1" r="63453"/>
                <a:stretch/>
              </p:blipFill>
              <p:spPr>
                <a:xfrm>
                  <a:off x="2254285" y="-959718"/>
                  <a:ext cx="71298" cy="225572"/>
                </a:xfrm>
                <a:prstGeom prst="rect">
                  <a:avLst/>
                </a:prstGeom>
              </p:spPr>
            </p:pic>
            <p:pic>
              <p:nvPicPr>
                <p:cNvPr id="471" name="图片 470">
                  <a:extLst>
                    <a:ext uri="{FF2B5EF4-FFF2-40B4-BE49-F238E27FC236}">
                      <a16:creationId xmlns:a16="http://schemas.microsoft.com/office/drawing/2014/main" id="{2018E541-0D4D-4209-B3B6-03DD81E3034E}"/>
                    </a:ext>
                  </a:extLst>
                </p:cNvPr>
                <p:cNvPicPr>
                  <a:picLocks noChangeAspect="1"/>
                </p:cNvPicPr>
                <p:nvPr/>
              </p:nvPicPr>
              <p:blipFill rotWithShape="1">
                <a:blip r:embed="rId11"/>
                <a:srcRect l="63455" r="-1"/>
                <a:stretch/>
              </p:blipFill>
              <p:spPr>
                <a:xfrm>
                  <a:off x="2374900" y="-956393"/>
                  <a:ext cx="71297" cy="225572"/>
                </a:xfrm>
                <a:prstGeom prst="rect">
                  <a:avLst/>
                </a:prstGeom>
              </p:spPr>
            </p:pic>
          </p:grpSp>
          <p:sp>
            <p:nvSpPr>
              <p:cNvPr id="472" name="矩形 471">
                <a:extLst>
                  <a:ext uri="{FF2B5EF4-FFF2-40B4-BE49-F238E27FC236}">
                    <a16:creationId xmlns:a16="http://schemas.microsoft.com/office/drawing/2014/main" id="{F6787724-B857-4B43-9A02-915933145210}"/>
                  </a:ext>
                </a:extLst>
              </p:cNvPr>
              <p:cNvSpPr/>
              <p:nvPr/>
            </p:nvSpPr>
            <p:spPr bwMode="auto">
              <a:xfrm rot="16200000">
                <a:off x="6535884" y="9988652"/>
                <a:ext cx="702956" cy="191885"/>
              </a:xfrm>
              <a:prstGeom prst="rect">
                <a:avLst/>
              </a:prstGeom>
              <a:solidFill>
                <a:srgbClr val="AF8DC3">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endParaRPr lang="zh-CN" alt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3" name="矩形 472">
                <a:extLst>
                  <a:ext uri="{FF2B5EF4-FFF2-40B4-BE49-F238E27FC236}">
                    <a16:creationId xmlns:a16="http://schemas.microsoft.com/office/drawing/2014/main" id="{BED929BE-C46A-4156-8C50-7F63B4A2F581}"/>
                  </a:ext>
                </a:extLst>
              </p:cNvPr>
              <p:cNvSpPr/>
              <p:nvPr/>
            </p:nvSpPr>
            <p:spPr bwMode="auto">
              <a:xfrm rot="16200000">
                <a:off x="6445500" y="10975826"/>
                <a:ext cx="883725" cy="191885"/>
              </a:xfrm>
              <a:prstGeom prst="rect">
                <a:avLst/>
              </a:prstGeom>
              <a:solidFill>
                <a:srgbClr val="B3D3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Predict</a:t>
                </a:r>
                <a:endParaRPr lang="zh-CN" alt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74" name="矩形 473">
              <a:extLst>
                <a:ext uri="{FF2B5EF4-FFF2-40B4-BE49-F238E27FC236}">
                  <a16:creationId xmlns:a16="http://schemas.microsoft.com/office/drawing/2014/main" id="{202A2FAE-16BC-4591-B678-FF77342EE8A4}"/>
                </a:ext>
              </a:extLst>
            </p:cNvPr>
            <p:cNvSpPr/>
            <p:nvPr/>
          </p:nvSpPr>
          <p:spPr bwMode="auto">
            <a:xfrm>
              <a:off x="6968834" y="7090300"/>
              <a:ext cx="2331850" cy="383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Temperature</a:t>
              </a:r>
              <a:endParaRPr lang="zh-CN" alt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 name="灯片编号占位符 3">
            <a:extLst>
              <a:ext uri="{FF2B5EF4-FFF2-40B4-BE49-F238E27FC236}">
                <a16:creationId xmlns:a16="http://schemas.microsoft.com/office/drawing/2014/main" id="{044E540E-1532-4E44-8E28-D5F05541C931}"/>
              </a:ext>
            </a:extLst>
          </p:cNvPr>
          <p:cNvSpPr>
            <a:spLocks noGrp="1"/>
          </p:cNvSpPr>
          <p:nvPr>
            <p:ph type="sldNum" sz="quarter" idx="4"/>
          </p:nvPr>
        </p:nvSpPr>
        <p:spPr/>
        <p:txBody>
          <a:bodyPr/>
          <a:lstStyle/>
          <a:p>
            <a:pPr>
              <a:defRPr/>
            </a:pPr>
            <a:fld id="{2FAAE147-A740-456E-BCB3-8602C59249EB}" type="slidenum">
              <a:rPr lang="en-US" altLang="zh-CN" smtClean="0"/>
              <a:t>8</a:t>
            </a:fld>
            <a:endParaRPr lang="zh-CN"/>
          </a:p>
        </p:txBody>
      </p:sp>
      <p:sp>
        <p:nvSpPr>
          <p:cNvPr id="364" name="箭头: 右 363">
            <a:extLst>
              <a:ext uri="{FF2B5EF4-FFF2-40B4-BE49-F238E27FC236}">
                <a16:creationId xmlns:a16="http://schemas.microsoft.com/office/drawing/2014/main" id="{B0695027-E0DF-486B-B0FA-0F864D4C4465}"/>
              </a:ext>
            </a:extLst>
          </p:cNvPr>
          <p:cNvSpPr/>
          <p:nvPr/>
        </p:nvSpPr>
        <p:spPr bwMode="auto">
          <a:xfrm>
            <a:off x="3603186" y="5950515"/>
            <a:ext cx="953219" cy="305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115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组合 25"/>
          <p:cNvGrpSpPr/>
          <p:nvPr/>
        </p:nvGrpSpPr>
        <p:grpSpPr>
          <a:xfrm>
            <a:off x="47625" y="182880"/>
            <a:ext cx="263525" cy="534035"/>
            <a:chOff x="1304192" y="2006600"/>
            <a:chExt cx="194848" cy="304800"/>
          </a:xfrm>
        </p:grpSpPr>
        <p:sp>
          <p:nvSpPr>
            <p:cNvPr id="40" name="矩形 39"/>
            <p:cNvSpPr/>
            <p:nvPr userDrawn="1"/>
          </p:nvSpPr>
          <p:spPr>
            <a:xfrm>
              <a:off x="1304192" y="2006600"/>
              <a:ext cx="1143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1463040" y="2006600"/>
              <a:ext cx="36000" cy="304800"/>
            </a:xfrm>
            <a:prstGeom prst="rect">
              <a:avLst/>
            </a:prstGeom>
            <a:solidFill>
              <a:srgbClr val="39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bwMode="auto">
          <a:xfrm>
            <a:off x="408305" y="782320"/>
            <a:ext cx="11376025" cy="0"/>
          </a:xfrm>
          <a:prstGeom prst="line">
            <a:avLst/>
          </a:prstGeom>
          <a:ln w="38100">
            <a:gradFill>
              <a:gsLst>
                <a:gs pos="50000">
                  <a:schemeClr val="accent1"/>
                </a:gs>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FE2EC991-3463-411A-9892-EC7EA5E8744C}"/>
              </a:ext>
            </a:extLst>
          </p:cNvPr>
          <p:cNvSpPr/>
          <p:nvPr/>
        </p:nvSpPr>
        <p:spPr bwMode="auto">
          <a:xfrm>
            <a:off x="464249" y="144035"/>
            <a:ext cx="12192000" cy="57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sym typeface="+mn-ea"/>
              </a:rPr>
              <a:t>三、研究内容与方法</a:t>
            </a:r>
          </a:p>
        </p:txBody>
      </p:sp>
      <p:sp>
        <p:nvSpPr>
          <p:cNvPr id="12" name="文本框 38">
            <a:extLst>
              <a:ext uri="{FF2B5EF4-FFF2-40B4-BE49-F238E27FC236}">
                <a16:creationId xmlns:a16="http://schemas.microsoft.com/office/drawing/2014/main" id="{B1E04B11-4318-497B-BDD9-E8F02865A6F9}"/>
              </a:ext>
            </a:extLst>
          </p:cNvPr>
          <p:cNvSpPr/>
          <p:nvPr/>
        </p:nvSpPr>
        <p:spPr bwMode="auto">
          <a:xfrm>
            <a:off x="225380" y="1053235"/>
            <a:ext cx="11664602" cy="461665"/>
          </a:xfrm>
          <a:prstGeom prst="rect">
            <a:avLst/>
          </a:prstGeom>
          <a:noFill/>
        </p:spPr>
        <p:txBody>
          <a:bodyPr wrap="square" rtlCol="0">
            <a:spAutoFit/>
          </a:bodyPr>
          <a:lstStyle/>
          <a:p>
            <a:pPr algn="just">
              <a:spcBef>
                <a:spcPts val="1200"/>
              </a:spcBef>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Diffusion model</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驱动的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rPr>
              <a:t>NSGA-II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sym typeface="+mn-ea"/>
              </a:rPr>
              <a:t>优化框架建立</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矩形 14">
            <a:extLst>
              <a:ext uri="{FF2B5EF4-FFF2-40B4-BE49-F238E27FC236}">
                <a16:creationId xmlns:a16="http://schemas.microsoft.com/office/drawing/2014/main" id="{54529656-A377-418D-AA13-B70A59B94A62}"/>
              </a:ext>
            </a:extLst>
          </p:cNvPr>
          <p:cNvSpPr/>
          <p:nvPr/>
        </p:nvSpPr>
        <p:spPr bwMode="auto">
          <a:xfrm>
            <a:off x="408306" y="5749398"/>
            <a:ext cx="3132628"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嵌入预测模块</a:t>
            </a:r>
          </a:p>
        </p:txBody>
      </p:sp>
      <p:sp>
        <p:nvSpPr>
          <p:cNvPr id="18" name="矩形 17">
            <a:extLst>
              <a:ext uri="{FF2B5EF4-FFF2-40B4-BE49-F238E27FC236}">
                <a16:creationId xmlns:a16="http://schemas.microsoft.com/office/drawing/2014/main" id="{963ECBE5-4E3F-4328-8172-495404BA3F15}"/>
              </a:ext>
            </a:extLst>
          </p:cNvPr>
          <p:cNvSpPr/>
          <p:nvPr/>
        </p:nvSpPr>
        <p:spPr bwMode="auto">
          <a:xfrm>
            <a:off x="8974361" y="5743718"/>
            <a:ext cx="2728931"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求解帕累托前沿</a:t>
            </a:r>
          </a:p>
        </p:txBody>
      </p:sp>
      <p:sp>
        <p:nvSpPr>
          <p:cNvPr id="19" name="矩形 18">
            <a:extLst>
              <a:ext uri="{FF2B5EF4-FFF2-40B4-BE49-F238E27FC236}">
                <a16:creationId xmlns:a16="http://schemas.microsoft.com/office/drawing/2014/main" id="{3D262D6C-5956-4D0D-AD8D-379C254C6DB1}"/>
              </a:ext>
            </a:extLst>
          </p:cNvPr>
          <p:cNvSpPr/>
          <p:nvPr/>
        </p:nvSpPr>
        <p:spPr bwMode="auto">
          <a:xfrm>
            <a:off x="4656163" y="5749398"/>
            <a:ext cx="2965950" cy="629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mj-ea"/>
                <a:ea typeface="+mj-ea"/>
                <a:cs typeface="Times New Roman" panose="02020603050405020304" pitchFamily="18" charset="0"/>
              </a:rPr>
              <a:t>构建优化目标</a:t>
            </a:r>
          </a:p>
        </p:txBody>
      </p:sp>
      <p:sp>
        <p:nvSpPr>
          <p:cNvPr id="20" name="箭头: 右 19">
            <a:extLst>
              <a:ext uri="{FF2B5EF4-FFF2-40B4-BE49-F238E27FC236}">
                <a16:creationId xmlns:a16="http://schemas.microsoft.com/office/drawing/2014/main" id="{680DAA9D-F963-4935-A610-FCBEA91E93D4}"/>
              </a:ext>
            </a:extLst>
          </p:cNvPr>
          <p:cNvSpPr/>
          <p:nvPr/>
        </p:nvSpPr>
        <p:spPr bwMode="auto">
          <a:xfrm>
            <a:off x="7821627" y="5905850"/>
            <a:ext cx="953219" cy="305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十字形 20">
            <a:extLst>
              <a:ext uri="{FF2B5EF4-FFF2-40B4-BE49-F238E27FC236}">
                <a16:creationId xmlns:a16="http://schemas.microsoft.com/office/drawing/2014/main" id="{21437360-80AE-476D-A8F9-41D2F04029B2}"/>
              </a:ext>
            </a:extLst>
          </p:cNvPr>
          <p:cNvSpPr/>
          <p:nvPr/>
        </p:nvSpPr>
        <p:spPr bwMode="auto">
          <a:xfrm>
            <a:off x="3903810" y="5854083"/>
            <a:ext cx="409179" cy="409179"/>
          </a:xfrm>
          <a:prstGeom prst="plus">
            <a:avLst>
              <a:gd name="adj" fmla="val 36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8" name="直接箭头连接符 207">
            <a:extLst>
              <a:ext uri="{FF2B5EF4-FFF2-40B4-BE49-F238E27FC236}">
                <a16:creationId xmlns:a16="http://schemas.microsoft.com/office/drawing/2014/main" id="{378DE00B-0BFB-4DA9-832B-7FC2BF432AE8}"/>
              </a:ext>
            </a:extLst>
          </p:cNvPr>
          <p:cNvCxnSpPr>
            <a:cxnSpLocks/>
          </p:cNvCxnSpPr>
          <p:nvPr/>
        </p:nvCxnSpPr>
        <p:spPr bwMode="auto">
          <a:xfrm>
            <a:off x="2547321" y="2187254"/>
            <a:ext cx="198324" cy="6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文本框 38">
            <a:extLst>
              <a:ext uri="{FF2B5EF4-FFF2-40B4-BE49-F238E27FC236}">
                <a16:creationId xmlns:a16="http://schemas.microsoft.com/office/drawing/2014/main" id="{F73B4CBA-84CD-4F4A-A065-4EBB20D418BB}"/>
              </a:ext>
            </a:extLst>
          </p:cNvPr>
          <p:cNvSpPr/>
          <p:nvPr/>
        </p:nvSpPr>
        <p:spPr bwMode="auto">
          <a:xfrm>
            <a:off x="2645695" y="2021435"/>
            <a:ext cx="1635162" cy="338554"/>
          </a:xfrm>
          <a:prstGeom prst="rect">
            <a:avLst/>
          </a:prstGeom>
          <a:noFill/>
        </p:spPr>
        <p:txBody>
          <a:bodyPr wrap="square" rtlCol="0">
            <a:spAutoFit/>
          </a:bodyPr>
          <a:lstStyle/>
          <a:p>
            <a:pPr marL="457200" indent="-457200" algn="ctr">
              <a:spcBef>
                <a:spcPts val="1200"/>
              </a:spcBef>
              <a:defRPr/>
            </a:pPr>
            <a:r>
              <a:rPr lang="en-US" altLang="zh-CN" sz="1600" dirty="0">
                <a:latin typeface="+mj-ea"/>
                <a:ea typeface="+mj-ea"/>
                <a:cs typeface="Times New Roman" panose="02020603050405020304" pitchFamily="18" charset="0"/>
                <a:sym typeface="+mn-ea"/>
              </a:rPr>
              <a:t>NSGA</a:t>
            </a:r>
            <a:r>
              <a:rPr lang="zh-CN" altLang="en-US" sz="1600" dirty="0">
                <a:latin typeface="+mj-ea"/>
                <a:ea typeface="+mj-ea"/>
                <a:cs typeface="Times New Roman" panose="02020603050405020304" pitchFamily="18" charset="0"/>
                <a:sym typeface="+mn-ea"/>
              </a:rPr>
              <a:t>生成样本</a:t>
            </a:r>
            <a:endParaRPr lang="en-US" altLang="zh-CN" sz="1600" dirty="0">
              <a:latin typeface="+mj-ea"/>
              <a:ea typeface="+mj-ea"/>
              <a:cs typeface="Times New Roman" panose="02020603050405020304" pitchFamily="18" charset="0"/>
              <a:sym typeface="+mn-ea"/>
            </a:endParaRPr>
          </a:p>
        </p:txBody>
      </p:sp>
      <p:sp>
        <p:nvSpPr>
          <p:cNvPr id="210" name="文本框 38">
            <a:extLst>
              <a:ext uri="{FF2B5EF4-FFF2-40B4-BE49-F238E27FC236}">
                <a16:creationId xmlns:a16="http://schemas.microsoft.com/office/drawing/2014/main" id="{156374E5-7C58-4C3B-B0BD-505BB6B6FDAE}"/>
              </a:ext>
            </a:extLst>
          </p:cNvPr>
          <p:cNvSpPr/>
          <p:nvPr/>
        </p:nvSpPr>
        <p:spPr bwMode="auto">
          <a:xfrm>
            <a:off x="2428289" y="3506654"/>
            <a:ext cx="1839361" cy="584775"/>
          </a:xfrm>
          <a:prstGeom prst="rect">
            <a:avLst/>
          </a:prstGeom>
          <a:noFill/>
        </p:spPr>
        <p:txBody>
          <a:bodyPr wrap="square" rtlCol="0">
            <a:spAutoFit/>
          </a:bodyPr>
          <a:lstStyle/>
          <a:p>
            <a:pPr algn="ctr">
              <a:spcBef>
                <a:spcPts val="1200"/>
              </a:spcBef>
              <a:defRPr/>
            </a:pPr>
            <a:r>
              <a:rPr lang="en-US" altLang="zh-CN" sz="1600" dirty="0">
                <a:latin typeface="+mj-ea"/>
                <a:ea typeface="+mj-ea"/>
                <a:cs typeface="Times New Roman" panose="02020603050405020304" pitchFamily="18" charset="0"/>
                <a:sym typeface="+mn-ea"/>
              </a:rPr>
              <a:t>Diffusion model</a:t>
            </a:r>
            <a:r>
              <a:rPr lang="zh-CN" altLang="en-US" sz="1600" dirty="0">
                <a:latin typeface="+mj-ea"/>
                <a:ea typeface="+mj-ea"/>
                <a:cs typeface="Times New Roman" panose="02020603050405020304" pitchFamily="18" charset="0"/>
                <a:sym typeface="+mn-ea"/>
              </a:rPr>
              <a:t>实现样本预测</a:t>
            </a:r>
            <a:endParaRPr lang="en-US" altLang="zh-CN" sz="1600" dirty="0">
              <a:latin typeface="+mj-ea"/>
              <a:ea typeface="+mj-ea"/>
              <a:cs typeface="Times New Roman" panose="02020603050405020304" pitchFamily="18" charset="0"/>
              <a:sym typeface="+mn-ea"/>
            </a:endParaRPr>
          </a:p>
        </p:txBody>
      </p:sp>
      <p:cxnSp>
        <p:nvCxnSpPr>
          <p:cNvPr id="211" name="直接箭头连接符 210">
            <a:extLst>
              <a:ext uri="{FF2B5EF4-FFF2-40B4-BE49-F238E27FC236}">
                <a16:creationId xmlns:a16="http://schemas.microsoft.com/office/drawing/2014/main" id="{A2AAA861-D689-413E-830A-9FB27291290A}"/>
              </a:ext>
            </a:extLst>
          </p:cNvPr>
          <p:cNvCxnSpPr>
            <a:cxnSpLocks/>
          </p:cNvCxnSpPr>
          <p:nvPr/>
        </p:nvCxnSpPr>
        <p:spPr bwMode="auto">
          <a:xfrm>
            <a:off x="7417627" y="2872945"/>
            <a:ext cx="27598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2" name="文本框 38">
            <a:extLst>
              <a:ext uri="{FF2B5EF4-FFF2-40B4-BE49-F238E27FC236}">
                <a16:creationId xmlns:a16="http://schemas.microsoft.com/office/drawing/2014/main" id="{02C8E43D-014E-4E36-9864-7A9616F63752}"/>
              </a:ext>
            </a:extLst>
          </p:cNvPr>
          <p:cNvSpPr/>
          <p:nvPr/>
        </p:nvSpPr>
        <p:spPr bwMode="auto">
          <a:xfrm>
            <a:off x="7350610" y="4350010"/>
            <a:ext cx="1979374" cy="584775"/>
          </a:xfrm>
          <a:prstGeom prst="rect">
            <a:avLst/>
          </a:prstGeom>
          <a:noFill/>
        </p:spPr>
        <p:txBody>
          <a:bodyPr wrap="square" rtlCol="0">
            <a:spAutoFit/>
          </a:bodyPr>
          <a:lstStyle/>
          <a:p>
            <a:pPr marL="432000" indent="-457200" algn="ctr">
              <a:defRPr/>
            </a:pPr>
            <a:r>
              <a:rPr lang="en-US" altLang="zh-CN" sz="1600" dirty="0">
                <a:latin typeface="+mj-ea"/>
                <a:ea typeface="+mj-ea"/>
                <a:cs typeface="Times New Roman" panose="02020603050405020304" pitchFamily="18" charset="0"/>
                <a:sym typeface="+mn-ea"/>
              </a:rPr>
              <a:t>NSGA</a:t>
            </a:r>
            <a:r>
              <a:rPr lang="zh-CN" altLang="en-US" sz="1600" dirty="0">
                <a:latin typeface="+mj-ea"/>
                <a:ea typeface="+mj-ea"/>
                <a:cs typeface="Times New Roman" panose="02020603050405020304" pitchFamily="18" charset="0"/>
                <a:sym typeface="+mn-ea"/>
              </a:rPr>
              <a:t>全局检索</a:t>
            </a:r>
            <a:endParaRPr lang="en-US" altLang="zh-CN" sz="1600" dirty="0">
              <a:latin typeface="+mj-ea"/>
              <a:ea typeface="+mj-ea"/>
              <a:cs typeface="Times New Roman" panose="02020603050405020304" pitchFamily="18" charset="0"/>
              <a:sym typeface="+mn-ea"/>
            </a:endParaRPr>
          </a:p>
          <a:p>
            <a:pPr marL="432000" indent="-457200" algn="ctr">
              <a:defRPr/>
            </a:pPr>
            <a:r>
              <a:rPr lang="zh-CN" altLang="en-US" sz="1600" dirty="0">
                <a:latin typeface="+mj-ea"/>
                <a:ea typeface="+mj-ea"/>
                <a:cs typeface="Times New Roman" panose="02020603050405020304" pitchFamily="18" charset="0"/>
                <a:sym typeface="+mn-ea"/>
              </a:rPr>
              <a:t>筛选样本</a:t>
            </a:r>
            <a:endParaRPr lang="en-US" altLang="zh-CN" sz="1600" dirty="0">
              <a:latin typeface="+mj-ea"/>
              <a:ea typeface="+mj-ea"/>
              <a:cs typeface="Times New Roman" panose="02020603050405020304" pitchFamily="18" charset="0"/>
              <a:sym typeface="+mn-ea"/>
            </a:endParaRPr>
          </a:p>
        </p:txBody>
      </p:sp>
      <p:cxnSp>
        <p:nvCxnSpPr>
          <p:cNvPr id="449" name="直接箭头连接符 448">
            <a:extLst>
              <a:ext uri="{FF2B5EF4-FFF2-40B4-BE49-F238E27FC236}">
                <a16:creationId xmlns:a16="http://schemas.microsoft.com/office/drawing/2014/main" id="{4DB2A73F-B74D-4384-8B24-8B41E29D680A}"/>
              </a:ext>
            </a:extLst>
          </p:cNvPr>
          <p:cNvCxnSpPr>
            <a:cxnSpLocks/>
          </p:cNvCxnSpPr>
          <p:nvPr/>
        </p:nvCxnSpPr>
        <p:spPr bwMode="auto">
          <a:xfrm>
            <a:off x="2718161" y="5241642"/>
            <a:ext cx="198324" cy="6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0" name="文本框 38">
            <a:extLst>
              <a:ext uri="{FF2B5EF4-FFF2-40B4-BE49-F238E27FC236}">
                <a16:creationId xmlns:a16="http://schemas.microsoft.com/office/drawing/2014/main" id="{95E6538D-CE2C-4AC2-81C6-3DC4BE4A0288}"/>
              </a:ext>
            </a:extLst>
          </p:cNvPr>
          <p:cNvSpPr/>
          <p:nvPr/>
        </p:nvSpPr>
        <p:spPr bwMode="auto">
          <a:xfrm>
            <a:off x="2816535" y="5075823"/>
            <a:ext cx="1459498" cy="338554"/>
          </a:xfrm>
          <a:prstGeom prst="rect">
            <a:avLst/>
          </a:prstGeom>
          <a:noFill/>
        </p:spPr>
        <p:txBody>
          <a:bodyPr wrap="square" rtlCol="0">
            <a:spAutoFit/>
          </a:bodyPr>
          <a:lstStyle/>
          <a:p>
            <a:pPr marL="457200" indent="-457200" algn="ctr">
              <a:spcBef>
                <a:spcPts val="1200"/>
              </a:spcBef>
              <a:defRPr/>
            </a:pPr>
            <a:r>
              <a:rPr lang="zh-CN" altLang="en-US" sz="1600" dirty="0">
                <a:latin typeface="+mj-ea"/>
                <a:ea typeface="+mj-ea"/>
                <a:cs typeface="Times New Roman" panose="02020603050405020304" pitchFamily="18" charset="0"/>
                <a:sym typeface="+mn-ea"/>
              </a:rPr>
              <a:t>优化目标最小</a:t>
            </a:r>
            <a:endParaRPr lang="en-US" altLang="zh-CN" sz="1600" dirty="0">
              <a:latin typeface="+mj-ea"/>
              <a:ea typeface="+mj-ea"/>
              <a:cs typeface="Times New Roman" panose="02020603050405020304" pitchFamily="18" charset="0"/>
              <a:sym typeface="+mn-ea"/>
            </a:endParaRPr>
          </a:p>
        </p:txBody>
      </p:sp>
      <p:pic>
        <p:nvPicPr>
          <p:cNvPr id="451" name="图片 450">
            <a:extLst>
              <a:ext uri="{FF2B5EF4-FFF2-40B4-BE49-F238E27FC236}">
                <a16:creationId xmlns:a16="http://schemas.microsoft.com/office/drawing/2014/main" id="{6CC042A0-C31B-4C0D-9B1F-F24A7F3BE965}"/>
              </a:ext>
            </a:extLst>
          </p:cNvPr>
          <p:cNvPicPr>
            <a:picLocks noChangeAspect="1"/>
          </p:cNvPicPr>
          <p:nvPr/>
        </p:nvPicPr>
        <p:blipFill>
          <a:blip r:embed="rId3"/>
          <a:stretch>
            <a:fillRect/>
          </a:stretch>
        </p:blipFill>
        <p:spPr>
          <a:xfrm>
            <a:off x="4410955" y="1994016"/>
            <a:ext cx="3786037" cy="3389646"/>
          </a:xfrm>
          <a:prstGeom prst="rect">
            <a:avLst/>
          </a:prstGeom>
        </p:spPr>
      </p:pic>
      <p:sp>
        <p:nvSpPr>
          <p:cNvPr id="454" name="文本框 38">
            <a:extLst>
              <a:ext uri="{FF2B5EF4-FFF2-40B4-BE49-F238E27FC236}">
                <a16:creationId xmlns:a16="http://schemas.microsoft.com/office/drawing/2014/main" id="{DD3EC796-BAB0-4625-BC78-D132F524973F}"/>
              </a:ext>
            </a:extLst>
          </p:cNvPr>
          <p:cNvSpPr/>
          <p:nvPr/>
        </p:nvSpPr>
        <p:spPr bwMode="auto">
          <a:xfrm>
            <a:off x="7550531" y="2298063"/>
            <a:ext cx="1581247" cy="1077218"/>
          </a:xfrm>
          <a:prstGeom prst="rect">
            <a:avLst/>
          </a:prstGeom>
          <a:noFill/>
        </p:spPr>
        <p:txBody>
          <a:bodyPr wrap="square" rtlCol="0">
            <a:spAutoFit/>
          </a:bodyPr>
          <a:lstStyle/>
          <a:p>
            <a:pPr algn="ctr">
              <a:spcBef>
                <a:spcPts val="1200"/>
              </a:spcBef>
              <a:defRPr/>
            </a:pPr>
            <a:r>
              <a:rPr lang="zh-CN" altLang="en-US" sz="1600" dirty="0">
                <a:latin typeface="+mj-ea"/>
                <a:ea typeface="+mj-ea"/>
                <a:cs typeface="Times New Roman" panose="02020603050405020304" pitchFamily="18" charset="0"/>
                <a:sym typeface="+mn-ea"/>
              </a:rPr>
              <a:t>超出</a:t>
            </a:r>
            <a:r>
              <a:rPr lang="en-US" altLang="zh-CN" sz="1600" dirty="0">
                <a:latin typeface="+mj-ea"/>
                <a:ea typeface="+mj-ea"/>
                <a:cs typeface="Times New Roman" panose="02020603050405020304" pitchFamily="18" charset="0"/>
                <a:sym typeface="+mn-ea"/>
              </a:rPr>
              <a:t>60</a:t>
            </a:r>
            <a:r>
              <a:rPr lang="zh-CN" altLang="en-US" sz="1600" dirty="0">
                <a:latin typeface="+mj-ea"/>
                <a:ea typeface="+mj-ea"/>
                <a:cs typeface="Times New Roman" panose="02020603050405020304" pitchFamily="18" charset="0"/>
                <a:sym typeface="+mn-ea"/>
              </a:rPr>
              <a:t>℃的温度测点占比</a:t>
            </a:r>
            <a:r>
              <a:rPr lang="en-US" altLang="zh-CN" sz="1600" dirty="0">
                <a:latin typeface="+mj-ea"/>
                <a:ea typeface="+mj-ea"/>
                <a:cs typeface="Times New Roman" panose="02020603050405020304" pitchFamily="18" charset="0"/>
                <a:sym typeface="+mn-ea"/>
              </a:rPr>
              <a:t>/</a:t>
            </a:r>
            <a:r>
              <a:rPr lang="zh-CN" altLang="en-US" sz="1600" dirty="0">
                <a:latin typeface="+mj-ea"/>
                <a:ea typeface="+mj-ea"/>
                <a:cs typeface="Times New Roman" panose="02020603050405020304" pitchFamily="18" charset="0"/>
                <a:sym typeface="+mn-ea"/>
              </a:rPr>
              <a:t>超出</a:t>
            </a:r>
            <a:r>
              <a:rPr lang="en-US" altLang="zh-CN" sz="1600" dirty="0">
                <a:latin typeface="+mj-ea"/>
                <a:ea typeface="+mj-ea"/>
                <a:cs typeface="Times New Roman" panose="02020603050405020304" pitchFamily="18" charset="0"/>
                <a:sym typeface="+mn-ea"/>
              </a:rPr>
              <a:t>200ppm</a:t>
            </a:r>
            <a:r>
              <a:rPr lang="zh-CN" altLang="en-US" sz="1600" dirty="0">
                <a:latin typeface="+mj-ea"/>
                <a:ea typeface="+mj-ea"/>
                <a:cs typeface="Times New Roman" panose="02020603050405020304" pitchFamily="18" charset="0"/>
                <a:sym typeface="+mn-ea"/>
              </a:rPr>
              <a:t>的</a:t>
            </a:r>
            <a:r>
              <a:rPr lang="en-US" altLang="zh-CN" sz="1600" dirty="0">
                <a:latin typeface="+mj-ea"/>
                <a:ea typeface="+mj-ea"/>
                <a:cs typeface="Times New Roman" panose="02020603050405020304" pitchFamily="18" charset="0"/>
                <a:sym typeface="+mn-ea"/>
              </a:rPr>
              <a:t>CO</a:t>
            </a:r>
            <a:r>
              <a:rPr lang="zh-CN" altLang="en-US" sz="1600" dirty="0">
                <a:latin typeface="+mj-ea"/>
                <a:ea typeface="+mj-ea"/>
                <a:cs typeface="Times New Roman" panose="02020603050405020304" pitchFamily="18" charset="0"/>
                <a:sym typeface="+mn-ea"/>
              </a:rPr>
              <a:t>浓度占比</a:t>
            </a:r>
            <a:endParaRPr lang="en-US" altLang="zh-CN" sz="1600" dirty="0">
              <a:latin typeface="+mj-ea"/>
              <a:ea typeface="+mj-ea"/>
              <a:cs typeface="Times New Roman" panose="02020603050405020304" pitchFamily="18" charset="0"/>
              <a:sym typeface="+mn-ea"/>
            </a:endParaRPr>
          </a:p>
        </p:txBody>
      </p:sp>
      <p:pic>
        <p:nvPicPr>
          <p:cNvPr id="455" name="图片 454">
            <a:extLst>
              <a:ext uri="{FF2B5EF4-FFF2-40B4-BE49-F238E27FC236}">
                <a16:creationId xmlns:a16="http://schemas.microsoft.com/office/drawing/2014/main" id="{7CC10BCF-7A77-4E12-B6E3-898BB1B6555E}"/>
              </a:ext>
            </a:extLst>
          </p:cNvPr>
          <p:cNvPicPr>
            <a:picLocks noChangeAspect="1"/>
          </p:cNvPicPr>
          <p:nvPr/>
        </p:nvPicPr>
        <p:blipFill>
          <a:blip r:embed="rId4"/>
          <a:stretch>
            <a:fillRect/>
          </a:stretch>
        </p:blipFill>
        <p:spPr>
          <a:xfrm>
            <a:off x="-56537" y="1973862"/>
            <a:ext cx="2877611" cy="3501999"/>
          </a:xfrm>
          <a:prstGeom prst="rect">
            <a:avLst/>
          </a:prstGeom>
        </p:spPr>
      </p:pic>
      <p:pic>
        <p:nvPicPr>
          <p:cNvPr id="456" name="图片 455">
            <a:extLst>
              <a:ext uri="{FF2B5EF4-FFF2-40B4-BE49-F238E27FC236}">
                <a16:creationId xmlns:a16="http://schemas.microsoft.com/office/drawing/2014/main" id="{0C11FB66-4BA4-4CB8-A8AE-A9C4BE75D5C3}"/>
              </a:ext>
            </a:extLst>
          </p:cNvPr>
          <p:cNvPicPr>
            <a:picLocks noChangeAspect="1"/>
          </p:cNvPicPr>
          <p:nvPr/>
        </p:nvPicPr>
        <p:blipFill rotWithShape="1">
          <a:blip r:embed="rId5"/>
          <a:srcRect l="63180"/>
          <a:stretch/>
        </p:blipFill>
        <p:spPr bwMode="auto">
          <a:xfrm>
            <a:off x="7293478" y="3824158"/>
            <a:ext cx="451225" cy="1397157"/>
          </a:xfrm>
          <a:prstGeom prst="rect">
            <a:avLst/>
          </a:prstGeom>
        </p:spPr>
      </p:pic>
      <p:pic>
        <p:nvPicPr>
          <p:cNvPr id="479" name="图片 478">
            <a:extLst>
              <a:ext uri="{FF2B5EF4-FFF2-40B4-BE49-F238E27FC236}">
                <a16:creationId xmlns:a16="http://schemas.microsoft.com/office/drawing/2014/main" id="{F71F9DF9-F2DA-4F1A-A670-0D955A29581F}"/>
              </a:ext>
            </a:extLst>
          </p:cNvPr>
          <p:cNvPicPr>
            <a:picLocks noChangeAspect="1"/>
          </p:cNvPicPr>
          <p:nvPr/>
        </p:nvPicPr>
        <p:blipFill rotWithShape="1">
          <a:blip r:embed="rId6"/>
          <a:srcRect l="10780" r="8417"/>
          <a:stretch/>
        </p:blipFill>
        <p:spPr>
          <a:xfrm>
            <a:off x="9143499" y="3549372"/>
            <a:ext cx="2497117" cy="2194346"/>
          </a:xfrm>
          <a:prstGeom prst="rect">
            <a:avLst/>
          </a:prstGeom>
        </p:spPr>
      </p:pic>
      <p:pic>
        <p:nvPicPr>
          <p:cNvPr id="573" name="图片 572">
            <a:extLst>
              <a:ext uri="{FF2B5EF4-FFF2-40B4-BE49-F238E27FC236}">
                <a16:creationId xmlns:a16="http://schemas.microsoft.com/office/drawing/2014/main" id="{1283FA5D-8822-4A0D-9379-FA49B28393BC}"/>
              </a:ext>
            </a:extLst>
          </p:cNvPr>
          <p:cNvPicPr>
            <a:picLocks noChangeAspect="1"/>
          </p:cNvPicPr>
          <p:nvPr/>
        </p:nvPicPr>
        <p:blipFill>
          <a:blip r:embed="rId7"/>
          <a:stretch>
            <a:fillRect/>
          </a:stretch>
        </p:blipFill>
        <p:spPr bwMode="auto">
          <a:xfrm>
            <a:off x="9048328" y="1268760"/>
            <a:ext cx="2441660" cy="1984077"/>
          </a:xfrm>
          <a:prstGeom prst="rect">
            <a:avLst/>
          </a:prstGeom>
        </p:spPr>
      </p:pic>
      <p:pic>
        <p:nvPicPr>
          <p:cNvPr id="582" name="图片 581">
            <a:extLst>
              <a:ext uri="{FF2B5EF4-FFF2-40B4-BE49-F238E27FC236}">
                <a16:creationId xmlns:a16="http://schemas.microsoft.com/office/drawing/2014/main" id="{0FF878A6-7FA8-4153-AF6E-7FF2B9A338BA}"/>
              </a:ext>
            </a:extLst>
          </p:cNvPr>
          <p:cNvPicPr>
            <a:picLocks noChangeAspect="1"/>
          </p:cNvPicPr>
          <p:nvPr/>
        </p:nvPicPr>
        <p:blipFill rotWithShape="1">
          <a:blip r:embed="rId8"/>
          <a:srcRect t="35993" b="24187"/>
          <a:stretch/>
        </p:blipFill>
        <p:spPr>
          <a:xfrm rot="5400000">
            <a:off x="10186504" y="3252329"/>
            <a:ext cx="304643" cy="346614"/>
          </a:xfrm>
          <a:prstGeom prst="rect">
            <a:avLst/>
          </a:prstGeom>
        </p:spPr>
      </p:pic>
      <p:sp>
        <p:nvSpPr>
          <p:cNvPr id="2" name="灯片编号占位符 1">
            <a:extLst>
              <a:ext uri="{FF2B5EF4-FFF2-40B4-BE49-F238E27FC236}">
                <a16:creationId xmlns:a16="http://schemas.microsoft.com/office/drawing/2014/main" id="{190E21C1-C05F-4F14-9E80-64694BEF142D}"/>
              </a:ext>
            </a:extLst>
          </p:cNvPr>
          <p:cNvSpPr>
            <a:spLocks noGrp="1"/>
          </p:cNvSpPr>
          <p:nvPr>
            <p:ph type="sldNum" sz="quarter" idx="4"/>
          </p:nvPr>
        </p:nvSpPr>
        <p:spPr/>
        <p:txBody>
          <a:bodyPr/>
          <a:lstStyle/>
          <a:p>
            <a:pPr>
              <a:defRPr/>
            </a:pPr>
            <a:fld id="{2FAAE147-A740-456E-BCB3-8602C59249EB}" type="slidenum">
              <a:rPr lang="en-US" altLang="zh-CN" smtClean="0"/>
              <a:t>9</a:t>
            </a:fld>
            <a:endParaRPr lang="zh-CN"/>
          </a:p>
        </p:txBody>
      </p:sp>
    </p:spTree>
    <p:extLst>
      <p:ext uri="{BB962C8B-B14F-4D97-AF65-F5344CB8AC3E}">
        <p14:creationId xmlns:p14="http://schemas.microsoft.com/office/powerpoint/2010/main" val="1332094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aa2d5b4-83c5-4177-9eba-ca41cc830142"/>
  <p:tag name="COMMONDATA" val="eyJoZGlkIjoiMTg1MjE1ZWY2ZGM5MDQwMGRjY2I5ZTQ2ODc3ZDEwMD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majorFont>
      <a:minorFont>
        <a:latin typeface="等线"/>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7027</TotalTime>
  <Words>1994</Words>
  <Application>Microsoft Office PowerPoint</Application>
  <PresentationFormat>宽屏</PresentationFormat>
  <Paragraphs>391</Paragraphs>
  <Slides>16</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等线</vt:lpstr>
      <vt:lpstr>思源黑体 CN Normal</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路 何</dc:creator>
  <cp:lastModifiedBy>xiaojin zhang</cp:lastModifiedBy>
  <cp:revision>1013</cp:revision>
  <dcterms:created xsi:type="dcterms:W3CDTF">2022-09-26T01:35:00Z</dcterms:created>
  <dcterms:modified xsi:type="dcterms:W3CDTF">2026-05-21T14:51:15Z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E03537BFA59D4F248B74EA074C225626</vt:lpwstr>
  </property>
  <property fmtid="{D5CDD505-2E9C-101B-9397-08002B2CF9AE}" pid="3" name="KSOProductBuildVer">
    <vt:lpwstr>2052-11.1.0.12313</vt:lpwstr>
  </property>
</Properties>
</file>