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72" r:id="rId4"/>
    <p:sldId id="260" r:id="rId5"/>
    <p:sldId id="264" r:id="rId6"/>
    <p:sldId id="261" r:id="rId7"/>
    <p:sldId id="265" r:id="rId8"/>
    <p:sldId id="266" r:id="rId9"/>
    <p:sldId id="269" r:id="rId10"/>
    <p:sldId id="267" r:id="rId11"/>
    <p:sldId id="270" r:id="rId12"/>
    <p:sldId id="271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3F1C3"/>
    <a:srgbClr val="EDEAA5"/>
    <a:srgbClr val="184DB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91" autoAdjust="0"/>
  </p:normalViewPr>
  <p:slideViewPr>
    <p:cSldViewPr snapToGrid="0">
      <p:cViewPr varScale="1">
        <p:scale>
          <a:sx n="86" d="100"/>
          <a:sy n="86" d="100"/>
        </p:scale>
        <p:origin x="3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1E6A4-E263-405B-8E6C-8C2CC45F9C80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18EB2-8FE4-4E7F-8DA8-8CCBDD32A6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0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各位老师、同学，大家好！我是东北大学安全科学与工程专业的杜振国，导师是苑春苗教授。我今天汇报的题目是“含水量对镁粉最小点火能量的影响：实验和理论模型”。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92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为了进一步解释实验结果，本文建立了含水状态下镁粉 </a:t>
            </a:r>
            <a:r>
              <a:rPr lang="en-US" altLang="zh-CN" dirty="0"/>
              <a:t>MIE </a:t>
            </a:r>
            <a:r>
              <a:rPr lang="zh-CN" altLang="en-US" dirty="0"/>
              <a:t>的理论模型。该模型以电火花点火热理论为基础，认为电火花能量在电极间隙瞬间释放，形成近似球形的高温热场，并加热周围悬浮的镁粉颗粒。在此基础上，模型引入了含水颗粒的瞬态热平衡过程，考虑水分升温和汽化所带来的额外热负荷，从而描述含水量对点火能量需求的影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52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理论最小点火能的基础上，本文进一步结合实际测试工况，引入了三个修正项：第一是浓度偏离修正，用于考虑实时浓度与最佳点火浓度之间的差异；第二是团聚修正，用于反映含水导致颗粒团聚和有效粒径增大的影响；第三是能量损失修正，用于描述水分汽化、热扩散等造成的有效点火能量损失。模型计算结果与实验数据整体吻合较好，说明该模型能够较合理地预测含湿镁粉的 </a:t>
            </a:r>
            <a:r>
              <a:rPr lang="en-US" altLang="zh-CN" dirty="0"/>
              <a:t>MIE </a:t>
            </a:r>
            <a:r>
              <a:rPr lang="zh-CN" altLang="en-US" dirty="0"/>
              <a:t>变化趋势。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85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以上就是我的汇报内容，请各位老师批评指正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81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首先是研究背景。近年来，随着安全生产要求不断提高，。国内“十四五”国家安全生产规划明确指出湿法除尘在粉尘涉爆领域的必要性。同时，在国际上 </a:t>
            </a:r>
            <a:r>
              <a:rPr lang="en-US" altLang="zh-CN" dirty="0"/>
              <a:t>NFPA 484 </a:t>
            </a:r>
            <a:r>
              <a:rPr lang="zh-CN" altLang="en-US" dirty="0"/>
              <a:t>对含湿可燃金属粉尘的处理提出了相关要求，金属粉尘采用湿法除尘已成为重要发展趋势。然而，湿法除尘并不意味着绝对安全。近年来多起铝镁金属粉尘事故都与遇湿或受潮有关，例如上海汉邦“</a:t>
            </a:r>
            <a:r>
              <a:rPr lang="en-US" altLang="zh-CN" dirty="0"/>
              <a:t>9·14”</a:t>
            </a:r>
            <a:r>
              <a:rPr lang="zh-CN" altLang="en-US" dirty="0"/>
              <a:t>事故和昆山中荣“</a:t>
            </a:r>
            <a:r>
              <a:rPr lang="en-US" altLang="zh-CN" dirty="0"/>
              <a:t>8·2”</a:t>
            </a:r>
            <a:r>
              <a:rPr lang="zh-CN" altLang="en-US" dirty="0"/>
              <a:t>事故，活泼金属粉尘在含水环境下仍存在爆炸风险。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本课题来源于应急管理部重点科技计划项目“铝镁等活泼金属粉尘湿式除尘风险防控关键技术研发”。该课题对应“含水量对镁粉爆炸敏感性的影响”这一部分。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0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实验材料方面，本文选取了三种球形镁粉，根据其粒径大小依次命名为 </a:t>
            </a:r>
            <a:r>
              <a:rPr lang="en-US" altLang="zh-CN" dirty="0"/>
              <a:t>Mg#200</a:t>
            </a:r>
            <a:r>
              <a:rPr lang="zh-CN" altLang="en-US" dirty="0"/>
              <a:t>、</a:t>
            </a:r>
            <a:r>
              <a:rPr lang="en-US" altLang="zh-CN" dirty="0"/>
              <a:t>Mg#325 </a:t>
            </a:r>
            <a:r>
              <a:rPr lang="zh-CN" altLang="en-US" dirty="0"/>
              <a:t>和 </a:t>
            </a:r>
            <a:r>
              <a:rPr lang="en-US" altLang="zh-CN" dirty="0"/>
              <a:t>Mg#500</a:t>
            </a:r>
            <a:r>
              <a:rPr lang="zh-CN" altLang="en-US" dirty="0"/>
              <a:t>。通过形貌图可以看出，三种镁粉颗粒整体呈球形，分散性较好。样品含水量设置为 </a:t>
            </a:r>
            <a:r>
              <a:rPr lang="en-US" altLang="zh-CN" dirty="0"/>
              <a:t>0%</a:t>
            </a:r>
            <a:r>
              <a:rPr lang="zh-CN" altLang="en-US" dirty="0"/>
              <a:t>、</a:t>
            </a:r>
            <a:r>
              <a:rPr lang="en-US" altLang="zh-CN" dirty="0"/>
              <a:t>2%</a:t>
            </a:r>
            <a:r>
              <a:rPr lang="zh-CN" altLang="en-US" dirty="0"/>
              <a:t>、</a:t>
            </a:r>
            <a:r>
              <a:rPr lang="en-US" altLang="zh-CN" dirty="0"/>
              <a:t>4%</a:t>
            </a:r>
            <a:r>
              <a:rPr lang="zh-CN" altLang="en-US" dirty="0"/>
              <a:t>、</a:t>
            </a:r>
            <a:r>
              <a:rPr lang="en-US" altLang="zh-CN" dirty="0"/>
              <a:t>6%</a:t>
            </a:r>
            <a:r>
              <a:rPr lang="zh-CN" altLang="en-US" dirty="0"/>
              <a:t>、</a:t>
            </a:r>
            <a:r>
              <a:rPr lang="en-US" altLang="zh-CN" dirty="0"/>
              <a:t>8% </a:t>
            </a:r>
            <a:r>
              <a:rPr lang="zh-CN" altLang="en-US" dirty="0"/>
              <a:t>和 </a:t>
            </a:r>
            <a:r>
              <a:rPr lang="en-US" altLang="zh-CN" dirty="0"/>
              <a:t>10%</a:t>
            </a:r>
            <a:r>
              <a:rPr lang="zh-CN" altLang="en-US" dirty="0"/>
              <a:t>。这里的含水量定义为水的质量占样品总质量的比例。含湿样品通过控制加湿过程制备。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51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实验方法主要包括三个部分。第一是粉尘云最小点火能量测试，即 </a:t>
            </a:r>
            <a:r>
              <a:rPr lang="en-US" altLang="zh-CN" dirty="0"/>
              <a:t>MIE</a:t>
            </a:r>
            <a:r>
              <a:rPr lang="zh-CN" altLang="en-US" dirty="0"/>
              <a:t>，用于表征粉尘云被点燃并维持燃烧所需的最小火花能量。第二是最小点火温度测试，即 </a:t>
            </a:r>
            <a:r>
              <a:rPr lang="en-US" altLang="zh-CN" dirty="0"/>
              <a:t>MIT</a:t>
            </a:r>
            <a:r>
              <a:rPr lang="zh-CN" altLang="en-US" dirty="0"/>
              <a:t>，用于评价粉尘云在热表面条件下的着火敏感性。第三是粉尘实时浓度测试，用于获得哈特曼管中点火时刻电极附近的实际粉尘浓度。这里需要强调，实时浓度不同于名义浓度，它更能反映点火瞬间粉尘云的真实分布状态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36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首先以 </a:t>
            </a:r>
            <a:r>
              <a:rPr lang="en-US" altLang="zh-CN" dirty="0"/>
              <a:t>Mg#500 </a:t>
            </a:r>
            <a:r>
              <a:rPr lang="zh-CN" altLang="en-US" dirty="0"/>
              <a:t>为例分析不同含水量下的点火能量变化。干燥状态下，</a:t>
            </a:r>
            <a:r>
              <a:rPr lang="en-US" altLang="zh-CN" dirty="0"/>
              <a:t>Mg#500 </a:t>
            </a:r>
            <a:r>
              <a:rPr lang="zh-CN" altLang="en-US" dirty="0"/>
              <a:t>表现出极强的点火敏感性，</a:t>
            </a:r>
            <a:r>
              <a:rPr lang="en-US" altLang="zh-CN" dirty="0"/>
              <a:t>MIE </a:t>
            </a:r>
            <a:r>
              <a:rPr lang="zh-CN" altLang="en-US" dirty="0"/>
              <a:t>小于 </a:t>
            </a:r>
            <a:r>
              <a:rPr lang="en-US" altLang="zh-CN" dirty="0"/>
              <a:t>10 </a:t>
            </a:r>
            <a:r>
              <a:rPr lang="en-US" altLang="zh-CN" dirty="0" err="1"/>
              <a:t>mJ</a:t>
            </a:r>
            <a:r>
              <a:rPr lang="zh-CN" altLang="en-US" dirty="0"/>
              <a:t>。随着含水量增加到 </a:t>
            </a:r>
            <a:r>
              <a:rPr lang="en-US" altLang="zh-CN" dirty="0"/>
              <a:t>2%</a:t>
            </a:r>
            <a:r>
              <a:rPr lang="zh-CN" altLang="en-US" dirty="0"/>
              <a:t>、</a:t>
            </a:r>
            <a:r>
              <a:rPr lang="en-US" altLang="zh-CN" dirty="0"/>
              <a:t>4% </a:t>
            </a:r>
            <a:r>
              <a:rPr lang="zh-CN" altLang="en-US" dirty="0"/>
              <a:t>和 </a:t>
            </a:r>
            <a:r>
              <a:rPr lang="en-US" altLang="zh-CN" dirty="0"/>
              <a:t>6%</a:t>
            </a:r>
            <a:r>
              <a:rPr lang="zh-CN" altLang="en-US" dirty="0"/>
              <a:t>，</a:t>
            </a:r>
            <a:r>
              <a:rPr lang="en-US" altLang="zh-CN" dirty="0"/>
              <a:t>MIE </a:t>
            </a:r>
            <a:r>
              <a:rPr lang="zh-CN" altLang="en-US" dirty="0"/>
              <a:t>分别升高到约 </a:t>
            </a:r>
            <a:r>
              <a:rPr lang="en-US" altLang="zh-CN" dirty="0"/>
              <a:t>15</a:t>
            </a:r>
            <a:r>
              <a:rPr lang="zh-CN" altLang="en-US" dirty="0"/>
              <a:t>、</a:t>
            </a:r>
            <a:r>
              <a:rPr lang="en-US" altLang="zh-CN" dirty="0"/>
              <a:t>25 </a:t>
            </a:r>
            <a:r>
              <a:rPr lang="zh-CN" altLang="en-US" dirty="0"/>
              <a:t>和 </a:t>
            </a:r>
            <a:r>
              <a:rPr lang="en-US" altLang="zh-CN" dirty="0"/>
              <a:t>35 </a:t>
            </a:r>
            <a:r>
              <a:rPr lang="en-US" altLang="zh-CN" dirty="0" err="1"/>
              <a:t>mJ</a:t>
            </a:r>
            <a:r>
              <a:rPr lang="zh-CN" altLang="en-US" dirty="0"/>
              <a:t>，说明水分已经开始表现出抑制点火的作用。当含水量进一步升高到 </a:t>
            </a:r>
            <a:r>
              <a:rPr lang="en-US" altLang="zh-CN" dirty="0"/>
              <a:t>8% </a:t>
            </a:r>
            <a:r>
              <a:rPr lang="zh-CN" altLang="en-US" dirty="0"/>
              <a:t>和 </a:t>
            </a:r>
            <a:r>
              <a:rPr lang="en-US" altLang="zh-CN" dirty="0"/>
              <a:t>10% </a:t>
            </a:r>
            <a:r>
              <a:rPr lang="zh-CN" altLang="en-US" dirty="0"/>
              <a:t>时，</a:t>
            </a:r>
            <a:r>
              <a:rPr lang="en-US" altLang="zh-CN" dirty="0"/>
              <a:t>MIE </a:t>
            </a:r>
            <a:r>
              <a:rPr lang="zh-CN" altLang="en-US" dirty="0"/>
              <a:t>分别增加到约 </a:t>
            </a:r>
            <a:r>
              <a:rPr lang="en-US" altLang="zh-CN" dirty="0"/>
              <a:t>75 </a:t>
            </a:r>
            <a:r>
              <a:rPr lang="zh-CN" altLang="en-US" dirty="0"/>
              <a:t>和 </a:t>
            </a:r>
            <a:r>
              <a:rPr lang="en-US" altLang="zh-CN" dirty="0"/>
              <a:t>195 </a:t>
            </a:r>
            <a:r>
              <a:rPr lang="en-US" altLang="zh-CN" dirty="0" err="1"/>
              <a:t>mJ</a:t>
            </a:r>
            <a:r>
              <a:rPr lang="zh-CN" altLang="en-US" dirty="0"/>
              <a:t>，表明高含水量条件下水分的惰化作用显著增强。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145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进一步分析最小点火温度和实时粉尘浓度。结果显示，随着含水量升高，三种镁粉的 </a:t>
            </a:r>
            <a:r>
              <a:rPr lang="en-US" altLang="zh-CN" dirty="0"/>
              <a:t>MIT </a:t>
            </a:r>
            <a:r>
              <a:rPr lang="zh-CN" altLang="en-US" dirty="0"/>
              <a:t>均逐渐增加，说明水分降低了镁粉的热着火敏感性。在相同含水量条件下，粒径越小，</a:t>
            </a:r>
            <a:r>
              <a:rPr lang="en-US" altLang="zh-CN" dirty="0"/>
              <a:t>MIT </a:t>
            </a:r>
            <a:r>
              <a:rPr lang="zh-CN" altLang="en-US" dirty="0"/>
              <a:t>越低，即 </a:t>
            </a:r>
            <a:r>
              <a:rPr lang="en-US" altLang="zh-CN" dirty="0"/>
              <a:t>Mg#500 </a:t>
            </a:r>
            <a:r>
              <a:rPr lang="zh-CN" altLang="en-US" dirty="0"/>
              <a:t>小于 </a:t>
            </a:r>
            <a:r>
              <a:rPr lang="en-US" altLang="zh-CN" dirty="0"/>
              <a:t>Mg#325</a:t>
            </a:r>
            <a:r>
              <a:rPr lang="zh-CN" altLang="en-US" dirty="0"/>
              <a:t>，小于 </a:t>
            </a:r>
            <a:r>
              <a:rPr lang="en-US" altLang="zh-CN" dirty="0"/>
              <a:t>Mg#200</a:t>
            </a:r>
            <a:r>
              <a:rPr lang="zh-CN" altLang="en-US" dirty="0"/>
              <a:t>。实时浓度结果则表明，含水量升高会导致点火位置处的粉尘浓度下降；相同含水量下，粒径越小，悬浮能力越强，因此实时浓度表现为 </a:t>
            </a:r>
            <a:r>
              <a:rPr lang="en-US" altLang="zh-CN" dirty="0"/>
              <a:t>Mg#500 </a:t>
            </a:r>
            <a:r>
              <a:rPr lang="zh-CN" altLang="en-US" dirty="0"/>
              <a:t>高于 </a:t>
            </a:r>
            <a:r>
              <a:rPr lang="en-US" altLang="zh-CN" dirty="0"/>
              <a:t>Mg#325</a:t>
            </a:r>
            <a:r>
              <a:rPr lang="zh-CN" altLang="en-US" dirty="0"/>
              <a:t>，高于 </a:t>
            </a:r>
            <a:r>
              <a:rPr lang="en-US" altLang="zh-CN" dirty="0"/>
              <a:t>Mg#200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37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从三种粒径镁粉的整体 </a:t>
            </a:r>
            <a:r>
              <a:rPr lang="en-US" altLang="zh-CN" dirty="0"/>
              <a:t>MIE </a:t>
            </a:r>
            <a:r>
              <a:rPr lang="zh-CN" altLang="en-US" dirty="0"/>
              <a:t>结果来看，含水量对 </a:t>
            </a:r>
            <a:r>
              <a:rPr lang="en-US" altLang="zh-CN" dirty="0"/>
              <a:t>MIE </a:t>
            </a:r>
            <a:r>
              <a:rPr lang="zh-CN" altLang="en-US" dirty="0"/>
              <a:t>的影响具有明显区间效应。在 </a:t>
            </a:r>
            <a:r>
              <a:rPr lang="en-US" altLang="zh-CN" dirty="0"/>
              <a:t>0% </a:t>
            </a:r>
            <a:r>
              <a:rPr lang="zh-CN" altLang="en-US" dirty="0"/>
              <a:t>到 </a:t>
            </a:r>
            <a:r>
              <a:rPr lang="en-US" altLang="zh-CN" dirty="0"/>
              <a:t>6% </a:t>
            </a:r>
            <a:r>
              <a:rPr lang="zh-CN" altLang="en-US" dirty="0"/>
              <a:t>的中低含水量范围内，三种镁粉的 </a:t>
            </a:r>
            <a:r>
              <a:rPr lang="en-US" altLang="zh-CN" dirty="0"/>
              <a:t>MIE </a:t>
            </a:r>
            <a:r>
              <a:rPr lang="zh-CN" altLang="en-US" dirty="0"/>
              <a:t>均随含水量增加而平稳升高；而当含水量达到 </a:t>
            </a:r>
            <a:r>
              <a:rPr lang="en-US" altLang="zh-CN" dirty="0"/>
              <a:t>8% </a:t>
            </a:r>
            <a:r>
              <a:rPr lang="zh-CN" altLang="en-US" dirty="0"/>
              <a:t>到 </a:t>
            </a:r>
            <a:r>
              <a:rPr lang="en-US" altLang="zh-CN" dirty="0"/>
              <a:t>10% </a:t>
            </a:r>
            <a:r>
              <a:rPr lang="zh-CN" altLang="en-US" dirty="0"/>
              <a:t>时，</a:t>
            </a:r>
            <a:r>
              <a:rPr lang="en-US" altLang="zh-CN" dirty="0"/>
              <a:t>MIE </a:t>
            </a:r>
            <a:r>
              <a:rPr lang="zh-CN" altLang="en-US" dirty="0"/>
              <a:t>出现明显跃升。这说明低含水量下水分主要起到吸热作用，而高含水量下则会产生更强的综合惰化效应。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3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机理上看，在低含水量条件下，水主要以颗粒表面物理吸附水的形式存在，并未形成连续水相。此时水分主要通过吸收点火源能量、完成升温和汽化过程，从而降低火花附近的局部峰值温度。在高含水量条件下，水相由分散态转变为连续态，形成水膜，同时液桥力增强，导致颗粒团聚、有效粒径增大、分散效果下降。此外，大量水汽还会稀释局部氧气浓度，并抑制燃烧链式反应，因此 </a:t>
            </a:r>
            <a:r>
              <a:rPr lang="en-US" altLang="zh-CN" dirty="0"/>
              <a:t>MIE </a:t>
            </a:r>
            <a:r>
              <a:rPr lang="zh-CN" altLang="en-US" dirty="0"/>
              <a:t>会出现显著升高。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18EB2-8FE4-4E7F-8DA8-8CCBDD32A6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2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30C48A-DFC6-51A7-E3F5-53BCEA34F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049747-2D51-29BF-2399-CA31FE483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0FAF72-139F-0AE4-32AB-8A7E0AB7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CC9FCF-D345-BB5A-8995-C92EF98E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C85798-6935-855D-5B0F-E5258FFF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96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2297A-E58C-8620-8AD3-5FFD16F3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F7C889-9A8D-CFD1-C2EB-B673DF368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ABC89-4AB7-64D9-B514-D5416FC6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5A60A5-34CB-41D7-23E1-F24D83F9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8EE94-7728-B096-1F8C-99EAE88E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8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91842BF-ED81-ABC2-46A0-234701FF0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110593-C86E-D182-5BE9-8FCE46C55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6F8BF6-0D39-5203-F1A8-2B074CA6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6A95C-65B1-986C-EB63-BFD3526F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135E4-5EF1-79C2-6948-0AFFCFAF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08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52943-8080-1096-7E17-640C78A4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36B833-3816-7B8E-6B62-2E0ECA918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25A525-14CA-FB43-4C81-92F359EA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6992DE-7A01-CA09-27CD-22FD159A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D84F-8880-E847-9636-7512C300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7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976150-00A0-D535-25DA-A64E4B0B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93E94D-CBF5-1761-2A53-6E9229D69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773415-90D7-EC82-DBDC-84E3BB557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02C722-8728-78F8-02A2-5C3F2112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3E6F20-302F-F50A-5159-131EBC29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A4031-3504-4138-865A-8C81EE3F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559C2E-C0E5-D043-AB15-55D9D6B27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A875FA-844D-28DB-6EF2-A4B714FD8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B0C246-048E-5DD9-CA68-C58CCD5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5CEEB7-CAC1-64AE-8B9E-C2CA564D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953200-2BF9-5DBB-6E1A-FEF2C20D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47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7ED2B-2003-7CD9-5F80-FB7944F3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CA6EEF-DE60-D8C4-C466-53E3F16DB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8F4EDB-FD3D-8006-AD44-05784C09C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81CFA94-EC69-CC84-566A-D5194377C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FF7F513-6DCA-86AA-AB82-0068A6E5B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8DE9B4-5DD9-5ED4-56E3-0B537BD4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E04720-DA19-DFAE-9554-94D494660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7F2A315-0087-AC26-F2D9-0F28060F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53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57C8B-D1B8-687A-A47A-733B1278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71D8E7-FEEE-2BFF-808C-C7045979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F02744-2FEF-0FCC-88EB-DDC99FAF1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44C430-A84B-51BA-80DE-497A05AD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8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5FDE5B-369B-9873-D004-9718BD3F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26797D3-2E81-334A-020B-0A472F12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A06E6A-B8D9-46FA-22EB-0F602B58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8BBE4-3B67-6035-21C4-4E329179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06F9F3-354A-3DF1-498C-60CF76623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291F3E-B014-FD45-3863-CDB460ECF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7F5CB8-24E7-6795-5368-20AED0CA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9237F-768B-5D3C-95F8-1EBC704D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960C24-B83F-84FD-D643-7EB2E644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74CCD-0ADA-4742-1871-727B664A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B91900B-1CD7-69EB-6C11-619491356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5ADB23-6646-8144-8588-F19B20A15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6583E0-714A-53C3-051B-BC048C77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500F0F-709E-359B-9FCD-2F3DE38B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5B2A95-E3EF-6455-7C9E-C874017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8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78F2466-F43E-6BC9-3048-5256BE4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F4DFB6-9434-8D03-E1E5-69E9F28E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48BBF0-B448-769F-9725-EAEC17655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0341-4661-4D06-9466-9A90C57EECCC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14AB52-5C41-F01B-9751-F4343815F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A3BACA-0777-8127-483F-046357E9E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F9182-FA56-4E71-95FC-DE3B0CC5F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5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A81DED1-8798-B1D8-E85D-B581865541B9}"/>
              </a:ext>
            </a:extLst>
          </p:cNvPr>
          <p:cNvSpPr/>
          <p:nvPr/>
        </p:nvSpPr>
        <p:spPr>
          <a:xfrm>
            <a:off x="-1" y="1057158"/>
            <a:ext cx="12192000" cy="15219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rgbClr val="184DB5">
                  <a:alpha val="9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2026</a:t>
            </a: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年“核理安邦”联合博士生学术论坛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7C5D01-DFB5-62F2-1221-6D1DB177F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60760"/>
          <a:stretch/>
        </p:blipFill>
        <p:spPr>
          <a:xfrm>
            <a:off x="-150091" y="92054"/>
            <a:ext cx="3132632" cy="8145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2B74B1E-C737-461D-75A7-81AB84F2206F}"/>
              </a:ext>
            </a:extLst>
          </p:cNvPr>
          <p:cNvSpPr txBox="1"/>
          <p:nvPr/>
        </p:nvSpPr>
        <p:spPr>
          <a:xfrm>
            <a:off x="3840729" y="3956951"/>
            <a:ext cx="4241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汇报人：杜振国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东北大学 安全科学与工程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导师：苑春苗 教授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粉尘爆炸安全风险监测预警与防控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应急管理部重点实验室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2026-05-23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4EBBEC-CADA-2C4D-A401-6FD7E6EFB8AD}"/>
              </a:ext>
            </a:extLst>
          </p:cNvPr>
          <p:cNvSpPr txBox="1"/>
          <p:nvPr/>
        </p:nvSpPr>
        <p:spPr>
          <a:xfrm>
            <a:off x="1643659" y="2602945"/>
            <a:ext cx="8904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含水量对镁粉最小点火能量的影响：实验和理论模型</a:t>
            </a:r>
          </a:p>
        </p:txBody>
      </p:sp>
    </p:spTree>
    <p:extLst>
      <p:ext uri="{BB962C8B-B14F-4D97-AF65-F5344CB8AC3E}">
        <p14:creationId xmlns:p14="http://schemas.microsoft.com/office/powerpoint/2010/main" val="367313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19276-6F7E-A64A-0F31-808B597A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9F8D5BA-8BC9-E229-B7B2-378207E45C96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C1C15D-D608-C988-304E-A30AA63ACC0D}"/>
              </a:ext>
            </a:extLst>
          </p:cNvPr>
          <p:cNvSpPr txBox="1"/>
          <p:nvPr/>
        </p:nvSpPr>
        <p:spPr>
          <a:xfrm>
            <a:off x="343668" y="1055549"/>
            <a:ext cx="70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3.5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含水状态下镁粉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的理论模型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E76362-F65E-F1ED-3B83-D44CE547BC50}"/>
              </a:ext>
            </a:extLst>
          </p:cNvPr>
          <p:cNvSpPr txBox="1"/>
          <p:nvPr/>
        </p:nvSpPr>
        <p:spPr>
          <a:xfrm>
            <a:off x="343668" y="287644"/>
            <a:ext cx="510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理论模型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6843D7-24AF-3A0F-04B6-E7754FFD86E0}"/>
              </a:ext>
            </a:extLst>
          </p:cNvPr>
          <p:cNvSpPr txBox="1"/>
          <p:nvPr/>
        </p:nvSpPr>
        <p:spPr>
          <a:xfrm>
            <a:off x="304226" y="1547821"/>
            <a:ext cx="11480159" cy="72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该模型以电火花点火热理论基础，即电火花能量瞬间释放于电极间隙，形成球形高温热场，加热周围悬浮粉尘颗粒，同时引入浓度偏离、颗粒团聚、能量损失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个修正项，建立了含水状态下镁粉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的理论模型。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8353832-FC2B-3215-4E73-E7378232C715}"/>
              </a:ext>
            </a:extLst>
          </p:cNvPr>
          <p:cNvSpPr txBox="1"/>
          <p:nvPr/>
        </p:nvSpPr>
        <p:spPr>
          <a:xfrm>
            <a:off x="715384" y="2250237"/>
            <a:ext cx="619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电火花释放能量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后，球对称热场的瞬态导热控制方程为：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23093B2-188D-4B90-4574-391DF7F63E0A}"/>
              </a:ext>
            </a:extLst>
          </p:cNvPr>
          <p:cNvSpPr txBox="1"/>
          <p:nvPr/>
        </p:nvSpPr>
        <p:spPr>
          <a:xfrm>
            <a:off x="715384" y="3069471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对上式进行傅里叶变换求解，得到热场全空间分布的通用解析解：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551AE67-060C-709C-81B3-CEE46F281F43}"/>
              </a:ext>
            </a:extLst>
          </p:cNvPr>
          <p:cNvSpPr txBox="1"/>
          <p:nvPr/>
        </p:nvSpPr>
        <p:spPr>
          <a:xfrm>
            <a:off x="715384" y="3968854"/>
            <a:ext cx="893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设定电火花的温度等于电极处的环境初始温度，求解可得到达到该温度的初始温度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baseline="-25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DF50BEF-E98E-9A5A-508E-9F1AC71DF531}"/>
              </a:ext>
            </a:extLst>
          </p:cNvPr>
          <p:cNvSpPr txBox="1"/>
          <p:nvPr/>
        </p:nvSpPr>
        <p:spPr>
          <a:xfrm>
            <a:off x="715384" y="491700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建立含湿镁粉单颗粒的瞬态热平衡方程，引入水分气化热负荷项：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8EE2F5C-5718-21BF-BF99-25461BC93C3A}"/>
              </a:ext>
            </a:extLst>
          </p:cNvPr>
          <p:cNvSpPr txBox="1"/>
          <p:nvPr/>
        </p:nvSpPr>
        <p:spPr>
          <a:xfrm>
            <a:off x="715384" y="568048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有效热容可以表述为：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DE73186D-A9CF-956A-C623-60D2DEE51814}"/>
                  </a:ext>
                </a:extLst>
              </p:cNvPr>
              <p:cNvSpPr txBox="1"/>
              <p:nvPr/>
            </p:nvSpPr>
            <p:spPr>
              <a:xfrm>
                <a:off x="3527556" y="3414711"/>
                <a:ext cx="5843836" cy="578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2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DE73186D-A9CF-956A-C623-60D2DEE51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556" y="3414711"/>
                <a:ext cx="5843836" cy="578235"/>
              </a:xfrm>
              <a:prstGeom prst="rect">
                <a:avLst/>
              </a:prstGeom>
              <a:blipFill>
                <a:blip r:embed="rId3"/>
                <a:stretch>
                  <a:fillRect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FDCADD-17FC-6CDB-AF41-7182DADDAE01}"/>
                  </a:ext>
                </a:extLst>
              </p:cNvPr>
              <p:cNvSpPr txBox="1"/>
              <p:nvPr/>
            </p:nvSpPr>
            <p:spPr>
              <a:xfrm>
                <a:off x="3844227" y="4281951"/>
                <a:ext cx="5527165" cy="61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d>
                                        <m:d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𝑠𝑝𝑎𝑟𝑘</m:t>
                                              </m:r>
                                            </m:sub>
                                          </m:sSub>
                                          <m:r>
                                            <a:rPr lang="zh-CN" altLang="en-US" sz="12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zh-CN" altLang="en-US" sz="1200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zh-CN" alt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zh-CN" alt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zh-CN" alt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zh-CN" alt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zh-CN" alt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zh-CN" alt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FDCADD-17FC-6CDB-AF41-7182DADD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227" y="4281951"/>
                <a:ext cx="5527165" cy="6198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C798FE56-9DB3-4DD3-C2C0-C32FE1A1E1D9}"/>
                  </a:ext>
                </a:extLst>
              </p:cNvPr>
              <p:cNvSpPr txBox="1"/>
              <p:nvPr/>
            </p:nvSpPr>
            <p:spPr>
              <a:xfrm>
                <a:off x="3811744" y="5286332"/>
                <a:ext cx="5532583" cy="442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h𝐴</m:t>
                          </m:r>
                          <m:d>
                            <m:d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C798FE56-9DB3-4DD3-C2C0-C32FE1A1E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44" y="5286332"/>
                <a:ext cx="5532583" cy="442942"/>
              </a:xfrm>
              <a:prstGeom prst="rect">
                <a:avLst/>
              </a:prstGeom>
              <a:blipFill>
                <a:blip r:embed="rId5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A46DCEE-201A-0B39-D223-6D8996550D9C}"/>
                  </a:ext>
                </a:extLst>
              </p:cNvPr>
              <p:cNvSpPr txBox="1"/>
              <p:nvPr/>
            </p:nvSpPr>
            <p:spPr>
              <a:xfrm>
                <a:off x="2519348" y="5985757"/>
                <a:ext cx="6824979" cy="645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373−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𝑀𝐼𝑇</m:t>
                                      </m:r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−373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den>
                          </m:f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A46DCEE-201A-0B39-D223-6D8996550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48" y="5985757"/>
                <a:ext cx="6824979" cy="645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FAA3BF6-9AAC-2D48-E76D-F153BF0E685F}"/>
                  </a:ext>
                </a:extLst>
              </p:cNvPr>
              <p:cNvSpPr txBox="1"/>
              <p:nvPr/>
            </p:nvSpPr>
            <p:spPr>
              <a:xfrm>
                <a:off x="3275392" y="2618388"/>
                <a:ext cx="6068935" cy="507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DFAA3BF6-9AAC-2D48-E76D-F153BF0E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392" y="2618388"/>
                <a:ext cx="6068935" cy="5073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34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370BF-5D38-D2E1-7234-A3DBC089F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6412CE-AEE1-0C93-CE99-E01C3D76D47F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EF3DCD-A1E6-9348-3598-C76DC7844101}"/>
              </a:ext>
            </a:extLst>
          </p:cNvPr>
          <p:cNvSpPr txBox="1"/>
          <p:nvPr/>
        </p:nvSpPr>
        <p:spPr>
          <a:xfrm>
            <a:off x="343668" y="1055549"/>
            <a:ext cx="70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3.5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含水状态下镁粉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的理论模型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AFC278-E0E3-6CDA-5829-F37D9BB72FA5}"/>
              </a:ext>
            </a:extLst>
          </p:cNvPr>
          <p:cNvSpPr txBox="1"/>
          <p:nvPr/>
        </p:nvSpPr>
        <p:spPr>
          <a:xfrm>
            <a:off x="343668" y="287644"/>
            <a:ext cx="508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理论模型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94E681-D3F7-218C-AC5E-ACE5A65F6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63" y="1104645"/>
            <a:ext cx="4349750" cy="307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510406-969F-760F-1643-DC043C34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77" y="4609810"/>
            <a:ext cx="6510217" cy="179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279B4831-85E5-E191-E687-351053705D92}"/>
              </a:ext>
            </a:extLst>
          </p:cNvPr>
          <p:cNvSpPr txBox="1"/>
          <p:nvPr/>
        </p:nvSpPr>
        <p:spPr>
          <a:xfrm>
            <a:off x="173373" y="1674409"/>
            <a:ext cx="5943067" cy="105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理论最小点火能的迭代逻辑如图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11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所示。理论最小点火能为理想工况下的点火能，还需要结合测试工况引入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项修正：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8A076A-9356-3F05-3B2F-65999FB92ECA}"/>
              </a:ext>
            </a:extLst>
          </p:cNvPr>
          <p:cNvSpPr txBox="1"/>
          <p:nvPr/>
        </p:nvSpPr>
        <p:spPr>
          <a:xfrm>
            <a:off x="535323" y="27321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浓度偏离修正因子：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9A780AF-0283-3609-6589-26884B1534EF}"/>
              </a:ext>
            </a:extLst>
          </p:cNvPr>
          <p:cNvSpPr txBox="1"/>
          <p:nvPr/>
        </p:nvSpPr>
        <p:spPr>
          <a:xfrm>
            <a:off x="535323" y="354349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团聚修正因子：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1CEF20-A667-9159-54B3-6C93657994B7}"/>
              </a:ext>
            </a:extLst>
          </p:cNvPr>
          <p:cNvSpPr txBox="1"/>
          <p:nvPr/>
        </p:nvSpPr>
        <p:spPr>
          <a:xfrm>
            <a:off x="535323" y="433432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能量损失修正系数：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F8EF35C-9DEF-2163-8C89-382B7DA30BA6}"/>
                  </a:ext>
                </a:extLst>
              </p:cNvPr>
              <p:cNvSpPr txBox="1"/>
              <p:nvPr/>
            </p:nvSpPr>
            <p:spPr>
              <a:xfrm>
                <a:off x="382376" y="3076629"/>
                <a:ext cx="4778274" cy="510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·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zh-CN" alt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120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𝑜𝑝𝑡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F8EF35C-9DEF-2163-8C89-382B7DA30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76" y="3076629"/>
                <a:ext cx="4778274" cy="510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F16DD1CA-0F2E-57EF-5964-9F2A8E0FFD1D}"/>
                  </a:ext>
                </a:extLst>
              </p:cNvPr>
              <p:cNvSpPr txBox="1"/>
              <p:nvPr/>
            </p:nvSpPr>
            <p:spPr>
              <a:xfrm>
                <a:off x="686898" y="3807119"/>
                <a:ext cx="4473752" cy="455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·</m:t>
                                  </m:r>
                                  <m:f>
                                    <m:fPr>
                                      <m:ctrlP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num>
                                    <m:den>
                                      <m:r>
                                        <a:rPr lang="zh-CN" altLang="en-US" sz="1200" i="0">
                                          <a:latin typeface="Cambria Math" panose="02040503050406030204" pitchFamily="18" charset="0"/>
                                        </a:rPr>
                                        <m:t>100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F16DD1CA-0F2E-57EF-5964-9F2A8E0FF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98" y="3807119"/>
                <a:ext cx="4473752" cy="4555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A9499679-9A15-2E62-DAED-2659381033B3}"/>
                  </a:ext>
                </a:extLst>
              </p:cNvPr>
              <p:cNvSpPr txBox="1"/>
              <p:nvPr/>
            </p:nvSpPr>
            <p:spPr>
              <a:xfrm>
                <a:off x="726286" y="4684128"/>
                <a:ext cx="443436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𝑙𝑜𝑠𝑠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=2.5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A9499679-9A15-2E62-DAED-265938103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86" y="4684128"/>
                <a:ext cx="443436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383698C-7A35-4DEF-0D5B-C2C34E1F5889}"/>
                  </a:ext>
                </a:extLst>
              </p:cNvPr>
              <p:cNvSpPr txBox="1"/>
              <p:nvPr/>
            </p:nvSpPr>
            <p:spPr>
              <a:xfrm>
                <a:off x="853078" y="5480906"/>
                <a:ext cx="4307571" cy="283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𝑀𝐼𝐸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𝑚𝑜𝑑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𝑙𝑜𝑠𝑠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 ·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𝑎𝑔𝑔</m:t>
                              </m:r>
                            </m:sub>
                          </m:sSub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𝑀𝐼𝐸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𝑡h𝑒𝑜</m:t>
                              </m:r>
                            </m:sub>
                          </m:s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lang="en-US" altLang="zh-CN" sz="1200" b="0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383698C-7A35-4DEF-0D5B-C2C34E1F5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78" y="5480906"/>
                <a:ext cx="4307571" cy="283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F5F8EC9F-2698-DFC3-D75C-972A4916AEFB}"/>
              </a:ext>
            </a:extLst>
          </p:cNvPr>
          <p:cNvSpPr txBox="1"/>
          <p:nvPr/>
        </p:nvSpPr>
        <p:spPr>
          <a:xfrm>
            <a:off x="535323" y="5039875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将上述公式整合，得到含湿镁粉的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理论模型：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7CFA69-16CE-A734-FA97-7BD18C4DF49E}"/>
              </a:ext>
            </a:extLst>
          </p:cNvPr>
          <p:cNvSpPr txBox="1"/>
          <p:nvPr/>
        </p:nvSpPr>
        <p:spPr>
          <a:xfrm>
            <a:off x="7221782" y="4224333"/>
            <a:ext cx="330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11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理论最小点火能迭代求解逻辑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937506C-1856-D090-916D-3C86F9934085}"/>
              </a:ext>
            </a:extLst>
          </p:cNvPr>
          <p:cNvSpPr txBox="1"/>
          <p:nvPr/>
        </p:nvSpPr>
        <p:spPr>
          <a:xfrm>
            <a:off x="7350001" y="6404705"/>
            <a:ext cx="3280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12 MIE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理论模型与实验数据对比</a:t>
            </a:r>
          </a:p>
        </p:txBody>
      </p:sp>
    </p:spTree>
    <p:extLst>
      <p:ext uri="{BB962C8B-B14F-4D97-AF65-F5344CB8AC3E}">
        <p14:creationId xmlns:p14="http://schemas.microsoft.com/office/powerpoint/2010/main" val="421610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44AE-8654-4D72-A2A8-C8ED33CF8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4331928-7E17-207D-6DFA-598DBA6C70CA}"/>
              </a:ext>
            </a:extLst>
          </p:cNvPr>
          <p:cNvSpPr/>
          <p:nvPr/>
        </p:nvSpPr>
        <p:spPr>
          <a:xfrm>
            <a:off x="0" y="2410854"/>
            <a:ext cx="12192000" cy="15219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rgbClr val="184DB5">
                  <a:alpha val="9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请各位老师批评指正！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8A91B7-E819-CAB3-15A1-1BF00BA9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60760"/>
          <a:stretch/>
        </p:blipFill>
        <p:spPr>
          <a:xfrm>
            <a:off x="-150091" y="92054"/>
            <a:ext cx="3132632" cy="8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5AA6-8EA9-CD39-5859-95FB06E87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可选过程 10">
            <a:extLst>
              <a:ext uri="{FF2B5EF4-FFF2-40B4-BE49-F238E27FC236}">
                <a16:creationId xmlns:a16="http://schemas.microsoft.com/office/drawing/2014/main" id="{3BC19E4B-6598-2056-8A1B-3679D9B807C6}"/>
              </a:ext>
            </a:extLst>
          </p:cNvPr>
          <p:cNvSpPr/>
          <p:nvPr/>
        </p:nvSpPr>
        <p:spPr>
          <a:xfrm>
            <a:off x="10624290" y="5106794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320D150-BB22-061D-4E06-BEEBE542364B}"/>
              </a:ext>
            </a:extLst>
          </p:cNvPr>
          <p:cNvSpPr/>
          <p:nvPr/>
        </p:nvSpPr>
        <p:spPr>
          <a:xfrm>
            <a:off x="6361898" y="1576551"/>
            <a:ext cx="5496911" cy="4265941"/>
          </a:xfrm>
          <a:prstGeom prst="roundRect">
            <a:avLst>
              <a:gd name="adj" fmla="val 421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作业人员违反操作规程，</a:t>
            </a:r>
            <a:r>
              <a:rPr lang="zh-CN" altLang="en-US" b="1"/>
              <a:t>未佩戴规定的劳动防护用品</a:t>
            </a:r>
            <a:r>
              <a:rPr lang="zh-CN" altLang="en-US"/>
              <a:t>（口罩、眼罩、防护性衣帽及手套），对充满铝镁粉尘的滤芯</a:t>
            </a:r>
            <a:r>
              <a:rPr lang="zh-CN" altLang="en-US" b="1"/>
              <a:t>违规加水</a:t>
            </a:r>
            <a:r>
              <a:rPr lang="zh-CN" altLang="en-US"/>
              <a:t>，引发爆炸</a:t>
            </a:r>
            <a:endParaRPr lang="zh-CN" altLang="en-US" dirty="0"/>
          </a:p>
        </p:txBody>
      </p:sp>
      <p:sp>
        <p:nvSpPr>
          <p:cNvPr id="29" name="流程图: 可选过程 28">
            <a:extLst>
              <a:ext uri="{FF2B5EF4-FFF2-40B4-BE49-F238E27FC236}">
                <a16:creationId xmlns:a16="http://schemas.microsoft.com/office/drawing/2014/main" id="{F2A290A4-45E5-BF6B-BD5B-122155314EDA}"/>
              </a:ext>
            </a:extLst>
          </p:cNvPr>
          <p:cNvSpPr/>
          <p:nvPr/>
        </p:nvSpPr>
        <p:spPr>
          <a:xfrm>
            <a:off x="4705401" y="5106794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D1CB1E2-82BE-7E0A-99CC-1326D65376A1}"/>
              </a:ext>
            </a:extLst>
          </p:cNvPr>
          <p:cNvSpPr/>
          <p:nvPr/>
        </p:nvSpPr>
        <p:spPr>
          <a:xfrm>
            <a:off x="404648" y="1576551"/>
            <a:ext cx="5541812" cy="4265941"/>
          </a:xfrm>
          <a:prstGeom prst="roundRect">
            <a:avLst>
              <a:gd name="adj" fmla="val 421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39BBAB3-52D4-4034-6677-88DBD821D5EE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038D57-6B30-4428-EEB3-0A884FC4C34C}"/>
              </a:ext>
            </a:extLst>
          </p:cNvPr>
          <p:cNvSpPr txBox="1"/>
          <p:nvPr/>
        </p:nvSpPr>
        <p:spPr>
          <a:xfrm>
            <a:off x="343668" y="287644"/>
            <a:ext cx="398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研究背景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2055E5-E106-70B3-D03E-71B009855AAD}"/>
              </a:ext>
            </a:extLst>
          </p:cNvPr>
          <p:cNvSpPr txBox="1"/>
          <p:nvPr/>
        </p:nvSpPr>
        <p:spPr>
          <a:xfrm>
            <a:off x="404648" y="6131999"/>
            <a:ext cx="5652327" cy="4616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金属粉尘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湿法除尘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符合发展趋势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DB3EC5-AEBC-F648-0012-C0DBF0850CF1}"/>
              </a:ext>
            </a:extLst>
          </p:cNvPr>
          <p:cNvSpPr txBox="1"/>
          <p:nvPr/>
        </p:nvSpPr>
        <p:spPr>
          <a:xfrm>
            <a:off x="542368" y="3716795"/>
            <a:ext cx="4970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国际：“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NFPA 484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”可燃金属标准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029000E-6A28-35EC-1FFD-C3915E1D5E0E}"/>
              </a:ext>
            </a:extLst>
          </p:cNvPr>
          <p:cNvGrpSpPr/>
          <p:nvPr/>
        </p:nvGrpSpPr>
        <p:grpSpPr>
          <a:xfrm>
            <a:off x="583184" y="4184558"/>
            <a:ext cx="5184740" cy="1453514"/>
            <a:chOff x="-76" y="4923"/>
            <a:chExt cx="6732" cy="1825"/>
          </a:xfrm>
        </p:grpSpPr>
        <p:pic>
          <p:nvPicPr>
            <p:cNvPr id="13" name="图片 12" descr="截屏2026-01-08 15.31.34">
              <a:extLst>
                <a:ext uri="{FF2B5EF4-FFF2-40B4-BE49-F238E27FC236}">
                  <a16:creationId xmlns:a16="http://schemas.microsoft.com/office/drawing/2014/main" id="{B51BC603-8120-4393-4E19-057DA39D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" b="1579"/>
            <a:stretch>
              <a:fillRect/>
            </a:stretch>
          </p:blipFill>
          <p:spPr>
            <a:xfrm>
              <a:off x="1054" y="4923"/>
              <a:ext cx="5602" cy="1813"/>
            </a:xfrm>
            <a:prstGeom prst="rect">
              <a:avLst/>
            </a:prstGeom>
          </p:spPr>
        </p:pic>
        <p:pic>
          <p:nvPicPr>
            <p:cNvPr id="14" name="图片 13" descr="截屏2026-01-08 15.24.22">
              <a:extLst>
                <a:ext uri="{FF2B5EF4-FFF2-40B4-BE49-F238E27FC236}">
                  <a16:creationId xmlns:a16="http://schemas.microsoft.com/office/drawing/2014/main" id="{1486CAA2-2F6D-C2EF-E966-AC0382F2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6" y="4961"/>
              <a:ext cx="1357" cy="1787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08C1ECB-9589-9FED-B1C7-F2FE578B66D9}"/>
              </a:ext>
            </a:extLst>
          </p:cNvPr>
          <p:cNvSpPr txBox="1"/>
          <p:nvPr/>
        </p:nvSpPr>
        <p:spPr>
          <a:xfrm>
            <a:off x="542368" y="1664804"/>
            <a:ext cx="4970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国内：“十四五”国家安全生产规划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640769-9BEC-A032-9AFF-DBAD280A6855}"/>
              </a:ext>
            </a:extLst>
          </p:cNvPr>
          <p:cNvSpPr txBox="1"/>
          <p:nvPr/>
        </p:nvSpPr>
        <p:spPr>
          <a:xfrm>
            <a:off x="343668" y="962956"/>
            <a:ext cx="512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1.1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政策标准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4B66D40-14C8-7B5C-083D-58267768DA8E}"/>
              </a:ext>
            </a:extLst>
          </p:cNvPr>
          <p:cNvSpPr txBox="1"/>
          <p:nvPr/>
        </p:nvSpPr>
        <p:spPr>
          <a:xfrm>
            <a:off x="6304476" y="958401"/>
            <a:ext cx="512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1.2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湿法除尘风险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8EB124E-7C9E-B9CE-0665-8ECB61A29592}"/>
              </a:ext>
            </a:extLst>
          </p:cNvPr>
          <p:cNvSpPr txBox="1"/>
          <p:nvPr/>
        </p:nvSpPr>
        <p:spPr>
          <a:xfrm>
            <a:off x="6480306" y="1635377"/>
            <a:ext cx="447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安全生产事故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E34A80-AAA4-815B-E6DF-96CC3E74024D}"/>
              </a:ext>
            </a:extLst>
          </p:cNvPr>
          <p:cNvSpPr txBox="1"/>
          <p:nvPr/>
        </p:nvSpPr>
        <p:spPr>
          <a:xfrm>
            <a:off x="6304476" y="6131999"/>
            <a:ext cx="5783986" cy="4616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近年来大部分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金属粉尘事故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遇湿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有关</a:t>
            </a:r>
          </a:p>
        </p:txBody>
      </p:sp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520D4D17-A768-F986-CE4B-34074646A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9" y="2107615"/>
            <a:ext cx="5306150" cy="155695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FDE30FA3-9474-20D8-0672-555F2504F2F0}"/>
              </a:ext>
            </a:extLst>
          </p:cNvPr>
          <p:cNvGrpSpPr/>
          <p:nvPr/>
        </p:nvGrpSpPr>
        <p:grpSpPr>
          <a:xfrm>
            <a:off x="6574899" y="2111105"/>
            <a:ext cx="2783210" cy="1645211"/>
            <a:chOff x="6592780" y="2229615"/>
            <a:chExt cx="2783210" cy="1645211"/>
          </a:xfrm>
        </p:grpSpPr>
        <p:pic>
          <p:nvPicPr>
            <p:cNvPr id="35" name="图片 34" descr="图片包含 室内, 房间, 活, 建筑&#10;&#10;AI 生成的内容可能不正确。">
              <a:extLst>
                <a:ext uri="{FF2B5EF4-FFF2-40B4-BE49-F238E27FC236}">
                  <a16:creationId xmlns:a16="http://schemas.microsoft.com/office/drawing/2014/main" id="{2435DD97-03B3-0417-3F4E-31008FE5E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2780" y="2229615"/>
              <a:ext cx="2783210" cy="1645211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FD117AA-4A58-760D-420F-85DB0562112F}"/>
                </a:ext>
              </a:extLst>
            </p:cNvPr>
            <p:cNvSpPr txBox="1"/>
            <p:nvPr/>
          </p:nvSpPr>
          <p:spPr>
            <a:xfrm>
              <a:off x="6592780" y="3505494"/>
              <a:ext cx="2768984" cy="36933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上海汉邦</a:t>
              </a:r>
              <a:r>
                <a:rPr lang="en-US" altLang="zh-CN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9.14</a:t>
              </a:r>
              <a:r>
                <a:rPr lang="zh-CN" alt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事故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BE9EA7B-DBB0-9EE0-135D-920D91796A34}"/>
              </a:ext>
            </a:extLst>
          </p:cNvPr>
          <p:cNvGrpSpPr/>
          <p:nvPr/>
        </p:nvGrpSpPr>
        <p:grpSpPr>
          <a:xfrm>
            <a:off x="6589125" y="4013371"/>
            <a:ext cx="2768984" cy="1572066"/>
            <a:chOff x="6592780" y="4155495"/>
            <a:chExt cx="2768984" cy="1572066"/>
          </a:xfrm>
        </p:grpSpPr>
        <p:pic>
          <p:nvPicPr>
            <p:cNvPr id="36" name="图片 35" descr="建筑的摆设布局&#10;&#10;AI 生成的内容可能不正确。">
              <a:extLst>
                <a:ext uri="{FF2B5EF4-FFF2-40B4-BE49-F238E27FC236}">
                  <a16:creationId xmlns:a16="http://schemas.microsoft.com/office/drawing/2014/main" id="{546B3E53-76D0-5B43-7EDC-C471BDD53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2780" y="4155495"/>
              <a:ext cx="2768984" cy="1572066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9F89201-2AF2-D58A-B034-E728884E072B}"/>
                </a:ext>
              </a:extLst>
            </p:cNvPr>
            <p:cNvSpPr txBox="1"/>
            <p:nvPr/>
          </p:nvSpPr>
          <p:spPr>
            <a:xfrm>
              <a:off x="6592780" y="5358229"/>
              <a:ext cx="2768984" cy="36933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昆山中荣</a:t>
              </a:r>
              <a:r>
                <a:rPr lang="en-US" altLang="zh-CN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8.2</a:t>
              </a:r>
              <a:r>
                <a:rPr lang="zh-CN" alt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事故</a:t>
              </a:r>
            </a:p>
          </p:txBody>
        </p:sp>
      </p:grp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38B8C768-9F9C-D82F-72CE-D78888C948E6}"/>
              </a:ext>
            </a:extLst>
          </p:cNvPr>
          <p:cNvSpPr/>
          <p:nvPr/>
        </p:nvSpPr>
        <p:spPr>
          <a:xfrm>
            <a:off x="2972969" y="2530628"/>
            <a:ext cx="2133600" cy="26116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D35674-9B9A-E982-024A-083BE7954C04}"/>
              </a:ext>
            </a:extLst>
          </p:cNvPr>
          <p:cNvSpPr txBox="1"/>
          <p:nvPr/>
        </p:nvSpPr>
        <p:spPr>
          <a:xfrm>
            <a:off x="9395702" y="2063535"/>
            <a:ext cx="2286513" cy="1689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作业人员违反操作规程，对充满铝镁粉尘的滤芯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违规加水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，引发爆炸。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57F187E-8D27-1327-39E3-192F43483DC5}"/>
              </a:ext>
            </a:extLst>
          </p:cNvPr>
          <p:cNvSpPr txBox="1"/>
          <p:nvPr/>
        </p:nvSpPr>
        <p:spPr>
          <a:xfrm>
            <a:off x="9383007" y="4143243"/>
            <a:ext cx="2286513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阴雨天气，除尘器集尘桶内铝粉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受潮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发生氧化放热反应。</a:t>
            </a:r>
          </a:p>
        </p:txBody>
      </p:sp>
    </p:spTree>
    <p:extLst>
      <p:ext uri="{BB962C8B-B14F-4D97-AF65-F5344CB8AC3E}">
        <p14:creationId xmlns:p14="http://schemas.microsoft.com/office/powerpoint/2010/main" val="404831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B77E5-1FB8-0E6A-F256-9A337BAD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EEBFA3-F50E-C861-C080-003ED198381D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8FD41F-4EC5-77DA-77B8-AB24D93B9779}"/>
              </a:ext>
            </a:extLst>
          </p:cNvPr>
          <p:cNvSpPr txBox="1"/>
          <p:nvPr/>
        </p:nvSpPr>
        <p:spPr>
          <a:xfrm>
            <a:off x="343668" y="287644"/>
            <a:ext cx="398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研究背景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27E4B94-4CC0-D868-D4EC-B04FE22BBF65}"/>
              </a:ext>
            </a:extLst>
          </p:cNvPr>
          <p:cNvSpPr txBox="1"/>
          <p:nvPr/>
        </p:nvSpPr>
        <p:spPr>
          <a:xfrm>
            <a:off x="497092" y="1509273"/>
            <a:ext cx="4970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应急管理部重点科技计划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7F1AA-BEAB-E336-97B3-728056B66A91}"/>
              </a:ext>
            </a:extLst>
          </p:cNvPr>
          <p:cNvSpPr txBox="1"/>
          <p:nvPr/>
        </p:nvSpPr>
        <p:spPr>
          <a:xfrm>
            <a:off x="343668" y="962956"/>
            <a:ext cx="512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1.3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课题来源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1388F09-35B3-D0AF-5110-B23544314206}"/>
              </a:ext>
            </a:extLst>
          </p:cNvPr>
          <p:cNvGrpSpPr/>
          <p:nvPr/>
        </p:nvGrpSpPr>
        <p:grpSpPr>
          <a:xfrm>
            <a:off x="720435" y="2232450"/>
            <a:ext cx="10584873" cy="2190138"/>
            <a:chOff x="881149" y="2388524"/>
            <a:chExt cx="10584873" cy="2051592"/>
          </a:xfrm>
        </p:grpSpPr>
        <p:sp>
          <p:nvSpPr>
            <p:cNvPr id="29" name="流程图: 可选过程 28">
              <a:extLst>
                <a:ext uri="{FF2B5EF4-FFF2-40B4-BE49-F238E27FC236}">
                  <a16:creationId xmlns:a16="http://schemas.microsoft.com/office/drawing/2014/main" id="{4590F62B-8582-53EA-A067-84BDD4B188BF}"/>
                </a:ext>
              </a:extLst>
            </p:cNvPr>
            <p:cNvSpPr/>
            <p:nvPr/>
          </p:nvSpPr>
          <p:spPr>
            <a:xfrm>
              <a:off x="9030591" y="3533388"/>
              <a:ext cx="1390599" cy="906728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0C129A74-FB19-A411-5BDE-74ABE4D1D40B}"/>
                </a:ext>
              </a:extLst>
            </p:cNvPr>
            <p:cNvSpPr/>
            <p:nvPr/>
          </p:nvSpPr>
          <p:spPr>
            <a:xfrm>
              <a:off x="2277687" y="2388524"/>
              <a:ext cx="7991301" cy="1923011"/>
            </a:xfrm>
            <a:prstGeom prst="roundRect">
              <a:avLst>
                <a:gd name="adj" fmla="val 421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6BD0FAF-150C-78F0-F8ED-8383AACEAD27}"/>
                </a:ext>
              </a:extLst>
            </p:cNvPr>
            <p:cNvSpPr txBox="1"/>
            <p:nvPr/>
          </p:nvSpPr>
          <p:spPr>
            <a:xfrm>
              <a:off x="881149" y="2449484"/>
              <a:ext cx="10584873" cy="16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铝镁等活泼金属粉尘湿式除尘风险防控关键技术研发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项目号：</a:t>
              </a:r>
              <a:r>
                <a:rPr lang="en-US" altLang="zh-CN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2025EMST100101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课题对应部分：含水量对镁粉爆炸敏感性的研究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AE9CE8E-722F-D003-2415-27C11614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33" y="4522546"/>
            <a:ext cx="8990476" cy="2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94E71-8974-19E6-16E9-73FCA7975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16CF864-2DF2-DED8-6C41-24168D537480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162B3C-C489-0E9F-D8CD-6F23FEA6C388}"/>
              </a:ext>
            </a:extLst>
          </p:cNvPr>
          <p:cNvSpPr txBox="1"/>
          <p:nvPr/>
        </p:nvSpPr>
        <p:spPr>
          <a:xfrm>
            <a:off x="343667" y="1002288"/>
            <a:ext cx="512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2.1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镁粉规格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9AC066-E2EF-026A-9DF4-C3DA01A2B012}"/>
              </a:ext>
            </a:extLst>
          </p:cNvPr>
          <p:cNvSpPr txBox="1"/>
          <p:nvPr/>
        </p:nvSpPr>
        <p:spPr>
          <a:xfrm>
            <a:off x="343667" y="287644"/>
            <a:ext cx="50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实验材料和方法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实验材料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996958-F75B-8E4C-F511-C6A8D6DF6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8" y="1594799"/>
            <a:ext cx="3618501" cy="282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90DEEC5-8122-757B-9D45-2E946DA93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" y="4849026"/>
            <a:ext cx="6416462" cy="16639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1D8C893-E943-A041-3FDD-2C60FB27B4FC}"/>
              </a:ext>
            </a:extLst>
          </p:cNvPr>
          <p:cNvSpPr txBox="1"/>
          <p:nvPr/>
        </p:nvSpPr>
        <p:spPr>
          <a:xfrm>
            <a:off x="1019503" y="446567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三种镁粉的形貌特征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153D386-A03E-0AD3-2264-262A6C76F87A}"/>
              </a:ext>
            </a:extLst>
          </p:cNvPr>
          <p:cNvSpPr txBox="1"/>
          <p:nvPr/>
        </p:nvSpPr>
        <p:spPr>
          <a:xfrm>
            <a:off x="1912883" y="6461657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三种镁粉的粒径分布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4F768A-ED3C-6551-AB44-083C42EE5352}"/>
              </a:ext>
            </a:extLst>
          </p:cNvPr>
          <p:cNvSpPr txBox="1"/>
          <p:nvPr/>
        </p:nvSpPr>
        <p:spPr>
          <a:xfrm>
            <a:off x="8618417" y="6461657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含湿样品制备示意图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AC6C8F0-46B7-F617-C709-8AAF5D61163B}"/>
              </a:ext>
            </a:extLst>
          </p:cNvPr>
          <p:cNvSpPr/>
          <p:nvPr/>
        </p:nvSpPr>
        <p:spPr>
          <a:xfrm>
            <a:off x="4236113" y="2126644"/>
            <a:ext cx="2375639" cy="2081049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DA04A8C-42B6-08DB-A316-B0F47DA5F880}"/>
              </a:ext>
            </a:extLst>
          </p:cNvPr>
          <p:cNvSpPr txBox="1"/>
          <p:nvPr/>
        </p:nvSpPr>
        <p:spPr>
          <a:xfrm>
            <a:off x="4285160" y="2174171"/>
            <a:ext cx="194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样品规格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CC5407-39D9-032F-B996-099BD58E4D58}"/>
              </a:ext>
            </a:extLst>
          </p:cNvPr>
          <p:cNvSpPr txBox="1"/>
          <p:nvPr/>
        </p:nvSpPr>
        <p:spPr>
          <a:xfrm>
            <a:off x="4285160" y="2573489"/>
            <a:ext cx="2263381" cy="156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三种球形镁粉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Mg#200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目）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Mg#325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325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目）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Mg#500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目）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8057CCE-42EF-34E2-3760-AB5077A98971}"/>
              </a:ext>
            </a:extLst>
          </p:cNvPr>
          <p:cNvCxnSpPr>
            <a:cxnSpLocks/>
          </p:cNvCxnSpPr>
          <p:nvPr/>
        </p:nvCxnSpPr>
        <p:spPr>
          <a:xfrm>
            <a:off x="7015655" y="957431"/>
            <a:ext cx="0" cy="586286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33EF061-0A7D-2B58-401E-BC2FE0DB0E33}"/>
              </a:ext>
            </a:extLst>
          </p:cNvPr>
          <p:cNvSpPr txBox="1"/>
          <p:nvPr/>
        </p:nvSpPr>
        <p:spPr>
          <a:xfrm>
            <a:off x="7291008" y="1002288"/>
            <a:ext cx="316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2.2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样品制备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6554956-1FA1-B729-A650-16F427ED0DC9}"/>
                  </a:ext>
                </a:extLst>
              </p:cNvPr>
              <p:cNvSpPr txBox="1"/>
              <p:nvPr/>
            </p:nvSpPr>
            <p:spPr>
              <a:xfrm>
                <a:off x="7351603" y="257941"/>
                <a:ext cx="4340771" cy="613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×100%=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×100</m:t>
                      </m:r>
                      <m:r>
                        <a:rPr lang="zh-CN" altLang="en-US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6554956-1FA1-B729-A650-16F427ED0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603" y="257941"/>
                <a:ext cx="4340771" cy="613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FE46CF4B-7B77-392D-8897-541F82A8FA7E}"/>
              </a:ext>
            </a:extLst>
          </p:cNvPr>
          <p:cNvSpPr txBox="1"/>
          <p:nvPr/>
        </p:nvSpPr>
        <p:spPr>
          <a:xfrm>
            <a:off x="7291008" y="1525508"/>
            <a:ext cx="451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含水量：</a:t>
            </a: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物质中水的质量与总质量的比值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6287DA0A-8A42-2CD8-8F9F-B9F91EEF1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23698"/>
              </p:ext>
            </p:extLst>
          </p:nvPr>
        </p:nvGraphicFramePr>
        <p:xfrm>
          <a:off x="7303022" y="2012780"/>
          <a:ext cx="457384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407175736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2159018469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316829174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2793924325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1925140498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2611617327"/>
                    </a:ext>
                  </a:extLst>
                </a:gridCol>
                <a:gridCol w="576307">
                  <a:extLst>
                    <a:ext uri="{9D8B030D-6E8A-4147-A177-3AD203B41FA5}">
                      <a16:colId xmlns:a16="http://schemas.microsoft.com/office/drawing/2014/main" val="2793147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样品类型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含水量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62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Mg#200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269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Mg#325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298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Mg#500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552057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E70D7A29-6499-CE08-CFD2-183BA81313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77" y="3569318"/>
            <a:ext cx="4373735" cy="28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3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1BF1-6FF1-7B92-A08E-A2D988995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E654AD8-0818-57D6-E620-8A6B3C4C7B77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5F1CF7-FFFF-E166-6AA3-A91E104345EE}"/>
              </a:ext>
            </a:extLst>
          </p:cNvPr>
          <p:cNvSpPr txBox="1"/>
          <p:nvPr/>
        </p:nvSpPr>
        <p:spPr>
          <a:xfrm>
            <a:off x="343669" y="1055549"/>
            <a:ext cx="504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2.3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最小点火能量（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318DF3-3BE3-8567-49BD-EBA7558E6E46}"/>
              </a:ext>
            </a:extLst>
          </p:cNvPr>
          <p:cNvSpPr txBox="1"/>
          <p:nvPr/>
        </p:nvSpPr>
        <p:spPr>
          <a:xfrm>
            <a:off x="343667" y="287644"/>
            <a:ext cx="50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实验材料和方法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783BBB-E29B-2BC1-4449-A895B6E2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7" y="2861403"/>
            <a:ext cx="4174742" cy="351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67AD15-26C6-0686-C0FD-565DAD03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22" y="3883485"/>
            <a:ext cx="5839417" cy="24767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215A21-D05D-0A07-4D4B-BDF33CFF305D}"/>
              </a:ext>
            </a:extLst>
          </p:cNvPr>
          <p:cNvSpPr txBox="1"/>
          <p:nvPr/>
        </p:nvSpPr>
        <p:spPr>
          <a:xfrm>
            <a:off x="1340868" y="640107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粉尘云最小点火能量实验装置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660208-2A19-3AA7-CC5A-2296F11FA8B6}"/>
              </a:ext>
            </a:extLst>
          </p:cNvPr>
          <p:cNvSpPr txBox="1"/>
          <p:nvPr/>
        </p:nvSpPr>
        <p:spPr>
          <a:xfrm>
            <a:off x="7639999" y="6401079"/>
            <a:ext cx="2959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 G-G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炉和粉尘浓度实验装置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B61CBB2-538B-EA71-8F4D-37FDA21B9CCD}"/>
              </a:ext>
            </a:extLst>
          </p:cNvPr>
          <p:cNvCxnSpPr>
            <a:cxnSpLocks/>
          </p:cNvCxnSpPr>
          <p:nvPr/>
        </p:nvCxnSpPr>
        <p:spPr>
          <a:xfrm>
            <a:off x="5831173" y="952052"/>
            <a:ext cx="0" cy="586286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DDED792-8123-0A10-E9D3-0DFE3DF9B713}"/>
              </a:ext>
            </a:extLst>
          </p:cNvPr>
          <p:cNvSpPr txBox="1"/>
          <p:nvPr/>
        </p:nvSpPr>
        <p:spPr>
          <a:xfrm>
            <a:off x="6160312" y="1055549"/>
            <a:ext cx="504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2.4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最小点火温度（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MIT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BB4D71-464D-BF89-A6F6-091E952C2ED7}"/>
              </a:ext>
            </a:extLst>
          </p:cNvPr>
          <p:cNvSpPr txBox="1"/>
          <p:nvPr/>
        </p:nvSpPr>
        <p:spPr>
          <a:xfrm>
            <a:off x="6160312" y="2437924"/>
            <a:ext cx="504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2.5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粉尘实时浓度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5E4C1C-4D35-089E-8C41-09538029E547}"/>
              </a:ext>
            </a:extLst>
          </p:cNvPr>
          <p:cNvSpPr txBox="1"/>
          <p:nvPr/>
        </p:nvSpPr>
        <p:spPr>
          <a:xfrm>
            <a:off x="168168" y="1506712"/>
            <a:ext cx="5523895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粉尘云最小点火能量（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Minimum Ignition Energy, MIE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）定义为能点燃粉尘并维持燃烧的最小火花能量。（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GB-T 16428-1996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3D990A1-8549-E6B7-FC10-F46C2A33E477}"/>
              </a:ext>
            </a:extLst>
          </p:cNvPr>
          <p:cNvSpPr txBox="1"/>
          <p:nvPr/>
        </p:nvSpPr>
        <p:spPr>
          <a:xfrm>
            <a:off x="6160312" y="1506712"/>
            <a:ext cx="5906162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粉尘云最小点火温度定义为在加热炉中的粉尘发生着火时，加热炉中部内壁的最低温度。（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GB-T 16429-1996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4AD68EC-5122-3491-13A1-E0731645205C}"/>
              </a:ext>
            </a:extLst>
          </p:cNvPr>
          <p:cNvSpPr txBox="1"/>
          <p:nvPr/>
        </p:nvSpPr>
        <p:spPr>
          <a:xfrm>
            <a:off x="6096000" y="2901433"/>
            <a:ext cx="5906162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在哈特曼管中进行试验时，点火时刻电极位置的实时粉尘浓度，区别于名义浓度。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48875-9AA3-9284-FD89-A0B61D3EF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DADA9C-6E10-ABBD-DD4A-4B1192C96919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B837E6-2387-9BC5-6B34-87494A3B88F0}"/>
              </a:ext>
            </a:extLst>
          </p:cNvPr>
          <p:cNvSpPr txBox="1"/>
          <p:nvPr/>
        </p:nvSpPr>
        <p:spPr>
          <a:xfrm>
            <a:off x="343668" y="1055549"/>
            <a:ext cx="70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3.1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不同含水量条件下镁粉的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715D727-FA39-C112-D1C3-9550A05F1D14}"/>
              </a:ext>
            </a:extLst>
          </p:cNvPr>
          <p:cNvSpPr txBox="1"/>
          <p:nvPr/>
        </p:nvSpPr>
        <p:spPr>
          <a:xfrm>
            <a:off x="343668" y="287644"/>
            <a:ext cx="575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点火能量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02B627-E849-BF16-9B2A-8A3EA348A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8" y="2193744"/>
            <a:ext cx="6645711" cy="3773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EA49710-6C67-77CD-E8D3-A6CBC1B6FD79}"/>
              </a:ext>
            </a:extLst>
          </p:cNvPr>
          <p:cNvSpPr txBox="1"/>
          <p:nvPr/>
        </p:nvSpPr>
        <p:spPr>
          <a:xfrm>
            <a:off x="423615" y="1643784"/>
            <a:ext cx="23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</a:t>
            </a:r>
            <a:r>
              <a:rPr lang="en-US" altLang="zh-CN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Mg#500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825F65-1AFE-27CC-BA40-286901AE81E6}"/>
              </a:ext>
            </a:extLst>
          </p:cNvPr>
          <p:cNvSpPr txBox="1"/>
          <p:nvPr/>
        </p:nvSpPr>
        <p:spPr>
          <a:xfrm>
            <a:off x="1713103" y="6059974"/>
            <a:ext cx="3906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 Mg#500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不同含水量条件下的点火能量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6D95C44-9477-2F16-52A2-70DE3D384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18118"/>
              </p:ext>
            </p:extLst>
          </p:nvPr>
        </p:nvGraphicFramePr>
        <p:xfrm>
          <a:off x="7164525" y="2193744"/>
          <a:ext cx="4683807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445703360"/>
                    </a:ext>
                  </a:extLst>
                </a:gridCol>
                <a:gridCol w="3243807">
                  <a:extLst>
                    <a:ext uri="{9D8B030D-6E8A-4147-A177-3AD203B41FA5}">
                      <a16:colId xmlns:a16="http://schemas.microsoft.com/office/drawing/2014/main" val="3085871638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含水状态</a:t>
                      </a:r>
                    </a:p>
                  </a:txBody>
                  <a:tcPr marL="52874" marR="52874" marT="26437" marB="264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影响规律</a:t>
                      </a:r>
                    </a:p>
                  </a:txBody>
                  <a:tcPr marL="52874" marR="52874" marT="26437" marB="26437" anchor="ctr"/>
                </a:tc>
                <a:extLst>
                  <a:ext uri="{0D108BD9-81ED-4DB2-BD59-A6C34878D82A}">
                    <a16:rowId xmlns:a16="http://schemas.microsoft.com/office/drawing/2014/main" val="2422947672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干燥状态</a:t>
                      </a:r>
                      <a:endParaRPr lang="en-US" altLang="zh-CN" sz="18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tc>
                  <a:txBody>
                    <a:bodyPr/>
                    <a:lstStyle/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Mg#500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展现出极强的点火敏感性，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MIE 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小于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extLst>
                  <a:ext uri="{0D108BD9-81ED-4DB2-BD59-A6C34878D82A}">
                    <a16:rowId xmlns:a16="http://schemas.microsoft.com/office/drawing/2014/main" val="3373638655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2%~6% </a:t>
                      </a:r>
                    </a:p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中低含水量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tc>
                  <a:txBody>
                    <a:bodyPr/>
                    <a:lstStyle/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水分的抑制效应初步显现，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MIE 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分别升至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35mJ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CN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extLst>
                  <a:ext uri="{0D108BD9-81ED-4DB2-BD59-A6C34878D82A}">
                    <a16:rowId xmlns:a16="http://schemas.microsoft.com/office/drawing/2014/main" val="2823981262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8%~10% </a:t>
                      </a:r>
                    </a:p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高含水量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tc>
                  <a:txBody>
                    <a:bodyPr/>
                    <a:lstStyle/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水分对点火的抑制作用大幅加强，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MIE 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分别升至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75mJ 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与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195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CN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2874" marR="52874" marT="26437" marB="26437" anchor="ctr"/>
                </a:tc>
                <a:extLst>
                  <a:ext uri="{0D108BD9-81ED-4DB2-BD59-A6C34878D82A}">
                    <a16:rowId xmlns:a16="http://schemas.microsoft.com/office/drawing/2014/main" val="144374617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8FBDA18F-7A80-9E75-C791-11D8AE874F4B}"/>
              </a:ext>
            </a:extLst>
          </p:cNvPr>
          <p:cNvSpPr txBox="1"/>
          <p:nvPr/>
        </p:nvSpPr>
        <p:spPr>
          <a:xfrm>
            <a:off x="5164974" y="1551451"/>
            <a:ext cx="6799735" cy="4616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zh-CN" sz="24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点火能量随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含水量</a:t>
            </a:r>
            <a:r>
              <a:rPr lang="zh-CN" altLang="zh-CN" sz="24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升高呈持续</a:t>
            </a:r>
            <a:r>
              <a:rPr lang="zh-CN" altLang="zh-CN" sz="2400" dirty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单调上升</a:t>
            </a:r>
            <a:r>
              <a:rPr lang="zh-CN" altLang="zh-CN" sz="24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趋势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909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22481-DDF2-DE8D-A851-0567AADB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可选过程 10">
            <a:extLst>
              <a:ext uri="{FF2B5EF4-FFF2-40B4-BE49-F238E27FC236}">
                <a16:creationId xmlns:a16="http://schemas.microsoft.com/office/drawing/2014/main" id="{6DA3603D-C354-AF94-49E3-950ECEC7F4AA}"/>
              </a:ext>
            </a:extLst>
          </p:cNvPr>
          <p:cNvSpPr/>
          <p:nvPr/>
        </p:nvSpPr>
        <p:spPr>
          <a:xfrm>
            <a:off x="10738816" y="5805099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可选过程 3">
            <a:extLst>
              <a:ext uri="{FF2B5EF4-FFF2-40B4-BE49-F238E27FC236}">
                <a16:creationId xmlns:a16="http://schemas.microsoft.com/office/drawing/2014/main" id="{1FB38A6B-DE3A-8B76-DBC5-2B0549411A2B}"/>
              </a:ext>
            </a:extLst>
          </p:cNvPr>
          <p:cNvSpPr/>
          <p:nvPr/>
        </p:nvSpPr>
        <p:spPr>
          <a:xfrm>
            <a:off x="4573510" y="5805099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BEF58FA-4D5F-A356-BF61-84993856268E}"/>
              </a:ext>
            </a:extLst>
          </p:cNvPr>
          <p:cNvSpPr/>
          <p:nvPr/>
        </p:nvSpPr>
        <p:spPr>
          <a:xfrm>
            <a:off x="6335154" y="5297614"/>
            <a:ext cx="5684014" cy="1333319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C444AD8-9C38-AC3C-F345-CF8A6DD5F466}"/>
              </a:ext>
            </a:extLst>
          </p:cNvPr>
          <p:cNvSpPr/>
          <p:nvPr/>
        </p:nvSpPr>
        <p:spPr>
          <a:xfrm>
            <a:off x="315215" y="5297615"/>
            <a:ext cx="5541632" cy="1333319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4E161AC-63B5-CE3A-3CE2-B7AEE65835C2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24BEF64-9B9A-B1CA-F526-79E24746655E}"/>
              </a:ext>
            </a:extLst>
          </p:cNvPr>
          <p:cNvSpPr txBox="1"/>
          <p:nvPr/>
        </p:nvSpPr>
        <p:spPr>
          <a:xfrm>
            <a:off x="343668" y="1052901"/>
            <a:ext cx="478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3.2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不同含水量条件下镁粉的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MIT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9EF72C-B4FB-3DCA-E74F-2C291261C113}"/>
              </a:ext>
            </a:extLst>
          </p:cNvPr>
          <p:cNvSpPr txBox="1"/>
          <p:nvPr/>
        </p:nvSpPr>
        <p:spPr>
          <a:xfrm>
            <a:off x="343668" y="287644"/>
            <a:ext cx="57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—MIT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和实时浓度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B0CF3C-3BA4-1F84-82B6-8074ADF79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63" y="1594794"/>
            <a:ext cx="4065020" cy="33639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147E120-BF51-77BE-40A4-F43F79FB996A}"/>
              </a:ext>
            </a:extLst>
          </p:cNvPr>
          <p:cNvSpPr txBox="1"/>
          <p:nvPr/>
        </p:nvSpPr>
        <p:spPr>
          <a:xfrm>
            <a:off x="6321972" y="1055549"/>
            <a:ext cx="568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3.3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不同含水量条件下镁粉的实时浓度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D1D589-4752-C7AC-27DF-6DEF5F905ECC}"/>
              </a:ext>
            </a:extLst>
          </p:cNvPr>
          <p:cNvSpPr txBox="1"/>
          <p:nvPr/>
        </p:nvSpPr>
        <p:spPr>
          <a:xfrm>
            <a:off x="1524543" y="4959061"/>
            <a:ext cx="31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不同含水量条件下镁粉的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MIT</a:t>
            </a:r>
            <a:endParaRPr lang="zh-CN" altLang="en-US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8645706-6CC0-6347-9CC7-D3C6672B323E}"/>
              </a:ext>
            </a:extLst>
          </p:cNvPr>
          <p:cNvSpPr txBox="1"/>
          <p:nvPr/>
        </p:nvSpPr>
        <p:spPr>
          <a:xfrm>
            <a:off x="7598441" y="4959061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不同含水量条件下镁粉的实时浓度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10DBFCE-3B34-C6F7-2B13-CF0BD02FCE89}"/>
              </a:ext>
            </a:extLst>
          </p:cNvPr>
          <p:cNvCxnSpPr>
            <a:cxnSpLocks/>
          </p:cNvCxnSpPr>
          <p:nvPr/>
        </p:nvCxnSpPr>
        <p:spPr>
          <a:xfrm>
            <a:off x="6105206" y="995134"/>
            <a:ext cx="0" cy="5862866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407F535-1D9C-A2BC-202C-880DE0075374}"/>
              </a:ext>
            </a:extLst>
          </p:cNvPr>
          <p:cNvSpPr txBox="1"/>
          <p:nvPr/>
        </p:nvSpPr>
        <p:spPr>
          <a:xfrm>
            <a:off x="315215" y="5297615"/>
            <a:ext cx="5328715" cy="1286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随着含水</a:t>
            </a:r>
            <a:r>
              <a:rPr lang="zh-CN" alt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升高，镁粉的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MIT</a:t>
            </a:r>
            <a:r>
              <a:rPr lang="zh-CN" alt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逐渐增加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相同含水量条件下，镁粉粒径越小，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MIT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值越低，具体为：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Mg#500 &lt; Mg#325 &lt; Mg#200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38CB96-FF93-C143-0429-9A4CDCEBD597}"/>
              </a:ext>
            </a:extLst>
          </p:cNvPr>
          <p:cNvSpPr txBox="1"/>
          <p:nvPr/>
        </p:nvSpPr>
        <p:spPr>
          <a:xfrm>
            <a:off x="6386635" y="5297615"/>
            <a:ext cx="5554686" cy="1286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随着含水</a:t>
            </a:r>
            <a:r>
              <a:rPr lang="zh-CN" alt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升高，</a:t>
            </a:r>
            <a:r>
              <a:rPr lang="zh-CN" altLang="en-US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镁粉实时浓度逐渐下降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相同含水量条件下，镁粉粒径越小，</a:t>
            </a:r>
            <a:r>
              <a:rPr lang="zh-CN" altLang="en-US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实时浓度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越</a:t>
            </a:r>
            <a:r>
              <a:rPr lang="zh-CN" altLang="en-US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，具体为：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Mg#500 </a:t>
            </a:r>
            <a:r>
              <a:rPr lang="en-US" altLang="zh-CN" kern="1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Mg#325 </a:t>
            </a:r>
            <a:r>
              <a:rPr lang="en-US" altLang="zh-CN" kern="1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Mg#200</a:t>
            </a:r>
            <a:r>
              <a:rPr lang="zh-CN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75C2961-BB6E-5A03-5BC8-221F24F44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94" y="1590052"/>
            <a:ext cx="4008969" cy="33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0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6602F-70C3-9998-1C2C-0949636B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可选过程 2">
            <a:extLst>
              <a:ext uri="{FF2B5EF4-FFF2-40B4-BE49-F238E27FC236}">
                <a16:creationId xmlns:a16="http://schemas.microsoft.com/office/drawing/2014/main" id="{1888B924-F85D-EE2B-9D64-A2DCBBB01F3B}"/>
              </a:ext>
            </a:extLst>
          </p:cNvPr>
          <p:cNvSpPr/>
          <p:nvPr/>
        </p:nvSpPr>
        <p:spPr>
          <a:xfrm>
            <a:off x="10475839" y="4054857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84D238-9E10-4B51-47D9-B0E76D5F9E6D}"/>
              </a:ext>
            </a:extLst>
          </p:cNvPr>
          <p:cNvSpPr/>
          <p:nvPr/>
        </p:nvSpPr>
        <p:spPr>
          <a:xfrm>
            <a:off x="5477203" y="2808205"/>
            <a:ext cx="6280791" cy="2063053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C2C3BED-C64F-83E4-54E6-869B821C2753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82B6F3-49FC-D9B5-927D-0BAE3927B0CD}"/>
              </a:ext>
            </a:extLst>
          </p:cNvPr>
          <p:cNvSpPr txBox="1"/>
          <p:nvPr/>
        </p:nvSpPr>
        <p:spPr>
          <a:xfrm>
            <a:off x="343668" y="1055549"/>
            <a:ext cx="70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3.4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含水量对镁粉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的影响机理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DBB253-306B-155C-A273-5E01C22B3DAA}"/>
              </a:ext>
            </a:extLst>
          </p:cNvPr>
          <p:cNvSpPr txBox="1"/>
          <p:nvPr/>
        </p:nvSpPr>
        <p:spPr>
          <a:xfrm>
            <a:off x="343668" y="287644"/>
            <a:ext cx="551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影响机理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D70911-148C-BEEC-E3EA-F2D8C401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4" y="1917290"/>
            <a:ext cx="4652022" cy="37620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0C015EE-21FE-EBC1-C581-AD53C013D10E}"/>
              </a:ext>
            </a:extLst>
          </p:cNvPr>
          <p:cNvSpPr txBox="1"/>
          <p:nvPr/>
        </p:nvSpPr>
        <p:spPr>
          <a:xfrm>
            <a:off x="1399117" y="5802451"/>
            <a:ext cx="31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不同含水量条件下镁粉的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endParaRPr lang="zh-CN" altLang="en-US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B2F819-001B-E929-2A7F-9BF9D2F8E645}"/>
              </a:ext>
            </a:extLst>
          </p:cNvPr>
          <p:cNvSpPr txBox="1"/>
          <p:nvPr/>
        </p:nvSpPr>
        <p:spPr>
          <a:xfrm>
            <a:off x="5569598" y="2988857"/>
            <a:ext cx="6096000" cy="170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在中低含水量区间（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0%~6%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），三种粒径镁粉的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均随含水率升高呈平稳增加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趋势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高含水量区间（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8%~10%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），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出现跃升，含水量的点火惰化效应显著。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363614-5F9A-6CC9-5A32-C0B139E32837}"/>
              </a:ext>
            </a:extLst>
          </p:cNvPr>
          <p:cNvSpPr txBox="1"/>
          <p:nvPr/>
        </p:nvSpPr>
        <p:spPr>
          <a:xfrm>
            <a:off x="5863316" y="2034159"/>
            <a:ext cx="5693979" cy="576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zh-CN" altLang="zh-CN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含水量对镁粉</a:t>
            </a:r>
            <a:r>
              <a:rPr lang="en-US" altLang="zh-CN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zh-CN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的影响存在区间效应</a:t>
            </a:r>
            <a:endParaRPr lang="en-US" altLang="zh-CN" sz="24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6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4A5FA-4C0B-C8DC-741E-95F5CA0CF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可选过程 6">
            <a:extLst>
              <a:ext uri="{FF2B5EF4-FFF2-40B4-BE49-F238E27FC236}">
                <a16:creationId xmlns:a16="http://schemas.microsoft.com/office/drawing/2014/main" id="{D0C63180-FD83-B7F6-D0BB-E2B17857115F}"/>
              </a:ext>
            </a:extLst>
          </p:cNvPr>
          <p:cNvSpPr/>
          <p:nvPr/>
        </p:nvSpPr>
        <p:spPr>
          <a:xfrm>
            <a:off x="5215600" y="5612336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可选过程 2">
            <a:extLst>
              <a:ext uri="{FF2B5EF4-FFF2-40B4-BE49-F238E27FC236}">
                <a16:creationId xmlns:a16="http://schemas.microsoft.com/office/drawing/2014/main" id="{531DF819-FEE9-F4A1-F050-8D461699A248}"/>
              </a:ext>
            </a:extLst>
          </p:cNvPr>
          <p:cNvSpPr/>
          <p:nvPr/>
        </p:nvSpPr>
        <p:spPr>
          <a:xfrm>
            <a:off x="5215601" y="2786961"/>
            <a:ext cx="1390599" cy="906728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4AD6DF7-2177-253D-CEB5-A2621A2C08F6}"/>
              </a:ext>
            </a:extLst>
          </p:cNvPr>
          <p:cNvSpPr/>
          <p:nvPr/>
        </p:nvSpPr>
        <p:spPr>
          <a:xfrm>
            <a:off x="284820" y="4195108"/>
            <a:ext cx="6213696" cy="2224200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A966B5C-1F2A-D140-FF30-D2C9FFCDF0CF}"/>
              </a:ext>
            </a:extLst>
          </p:cNvPr>
          <p:cNvSpPr/>
          <p:nvPr/>
        </p:nvSpPr>
        <p:spPr>
          <a:xfrm>
            <a:off x="284821" y="2081094"/>
            <a:ext cx="6213696" cy="1516598"/>
          </a:xfrm>
          <a:prstGeom prst="roundRect">
            <a:avLst>
              <a:gd name="adj" fmla="val 765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471DD0-E7AC-F281-A24B-6E02FEED8D3F}"/>
              </a:ext>
            </a:extLst>
          </p:cNvPr>
          <p:cNvSpPr/>
          <p:nvPr/>
        </p:nvSpPr>
        <p:spPr>
          <a:xfrm>
            <a:off x="0" y="227066"/>
            <a:ext cx="12192000" cy="6443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184DB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207677-737F-4B17-2FF1-CA7544597D9A}"/>
              </a:ext>
            </a:extLst>
          </p:cNvPr>
          <p:cNvSpPr txBox="1"/>
          <p:nvPr/>
        </p:nvSpPr>
        <p:spPr>
          <a:xfrm>
            <a:off x="343668" y="1055549"/>
            <a:ext cx="70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3.4 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含水量对镁粉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MIE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的影响机理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A96CA6-9FE1-A319-B2D4-2E1550322F48}"/>
              </a:ext>
            </a:extLst>
          </p:cNvPr>
          <p:cNvSpPr txBox="1"/>
          <p:nvPr/>
        </p:nvSpPr>
        <p:spPr>
          <a:xfrm>
            <a:off x="343668" y="287644"/>
            <a:ext cx="519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结果与讨论</a:t>
            </a: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影响机理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EA66D9-FD96-D8E1-DF82-03DF38A2429A}"/>
              </a:ext>
            </a:extLst>
          </p:cNvPr>
          <p:cNvSpPr txBox="1"/>
          <p:nvPr/>
        </p:nvSpPr>
        <p:spPr>
          <a:xfrm>
            <a:off x="343668" y="2130805"/>
            <a:ext cx="6096000" cy="139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水以颗粒表面物理吸附水，未形成连续水相，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粉尘颗粒间为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弱团聚效应。</a:t>
            </a:r>
            <a:endParaRPr lang="en-US" altLang="zh-CN" sz="1800" dirty="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吸附水吸收点火源的能量完成升温、汽化，降低火花附近的局部峰值温度。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EA66D9-FD96-D8E1-DF82-03DF38A2429A}"/>
              </a:ext>
            </a:extLst>
          </p:cNvPr>
          <p:cNvSpPr txBox="1"/>
          <p:nvPr/>
        </p:nvSpPr>
        <p:spPr>
          <a:xfrm>
            <a:off x="343668" y="4259592"/>
            <a:ext cx="6154848" cy="205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水相从分散态转为连续态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，形成连续水膜，同时镁与水反应形成惰性氧化层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液桥力增加，导致颗粒团聚，团聚体有效粒径增加，分散效果下降。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水的汽化吸热量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大幅增加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同时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形成高浓度的水蒸气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稀释局部氧气浓度，捕获燃烧链式反应的活性自由基。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89B17A3-09AE-B170-BBDF-2F868ACCC0AE}"/>
              </a:ext>
            </a:extLst>
          </p:cNvPr>
          <p:cNvSpPr txBox="1"/>
          <p:nvPr/>
        </p:nvSpPr>
        <p:spPr>
          <a:xfrm>
            <a:off x="542368" y="1606361"/>
            <a:ext cx="232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低含水量条件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B5236F-FBD1-86F4-8238-D9353CF487C5}"/>
              </a:ext>
            </a:extLst>
          </p:cNvPr>
          <p:cNvSpPr txBox="1"/>
          <p:nvPr/>
        </p:nvSpPr>
        <p:spPr>
          <a:xfrm>
            <a:off x="542368" y="3711734"/>
            <a:ext cx="232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高含水量条件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1432BF-0C1F-645F-C61E-F11288708BEF}"/>
              </a:ext>
            </a:extLst>
          </p:cNvPr>
          <p:cNvSpPr txBox="1"/>
          <p:nvPr/>
        </p:nvSpPr>
        <p:spPr>
          <a:xfrm>
            <a:off x="7399283" y="6250031"/>
            <a:ext cx="3895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含水量对镁粉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MIE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的影响机理示意图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480D2A-D4CD-3084-3C9C-E3228933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16" y="1985578"/>
            <a:ext cx="5300144" cy="41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31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2214</Words>
  <Application>Microsoft Office PowerPoint</Application>
  <PresentationFormat>宽屏</PresentationFormat>
  <Paragraphs>164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黑体</vt:lpstr>
      <vt:lpstr>楷体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Zhenguo Du</dc:creator>
  <cp:lastModifiedBy>Zhenguo Du</cp:lastModifiedBy>
  <cp:revision>92</cp:revision>
  <dcterms:created xsi:type="dcterms:W3CDTF">2025-03-21T13:18:47Z</dcterms:created>
  <dcterms:modified xsi:type="dcterms:W3CDTF">2026-05-19T15:47:57Z</dcterms:modified>
</cp:coreProperties>
</file>