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423" r:id="rId5"/>
    <p:sldId id="543" r:id="rId6"/>
    <p:sldId id="511" r:id="rId7"/>
    <p:sldId id="544" r:id="rId8"/>
    <p:sldId id="546" r:id="rId9"/>
    <p:sldId id="545" r:id="rId10"/>
    <p:sldId id="552" r:id="rId11"/>
    <p:sldId id="547" r:id="rId12"/>
    <p:sldId id="548" r:id="rId13"/>
    <p:sldId id="549" r:id="rId14"/>
    <p:sldId id="550" r:id="rId15"/>
    <p:sldId id="551" r:id="rId16"/>
    <p:sldId id="559" r:id="rId17"/>
    <p:sldId id="553" r:id="rId18"/>
    <p:sldId id="560" r:id="rId19"/>
    <p:sldId id="561" r:id="rId20"/>
    <p:sldId id="557" r:id="rId21"/>
    <p:sldId id="512"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476"/>
    <a:srgbClr val="843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1" autoAdjust="0"/>
    <p:restoredTop sz="79287" autoAdjust="0"/>
  </p:normalViewPr>
  <p:slideViewPr>
    <p:cSldViewPr snapToGrid="0">
      <p:cViewPr varScale="1">
        <p:scale>
          <a:sx n="76" d="100"/>
          <a:sy n="76" d="100"/>
        </p:scale>
        <p:origin x="530" y="29"/>
      </p:cViewPr>
      <p:guideLst/>
    </p:cSldViewPr>
  </p:slideViewPr>
  <p:outlineViewPr>
    <p:cViewPr>
      <p:scale>
        <a:sx n="33" d="100"/>
        <a:sy n="33" d="100"/>
      </p:scale>
      <p:origin x="0" y="-1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F5637-320B-494C-B65A-6B16B9E25D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667C1-3B45-4F3F-93E5-3D7D962E9DB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各位老师、同学大家好，我是张衡。今天汇报的题目是“基于 </a:t>
            </a:r>
            <a:r>
              <a:rPr kumimoji="1" lang="en-US" altLang="zh-CN" dirty="0"/>
              <a:t>Modelica </a:t>
            </a:r>
            <a:r>
              <a:rPr kumimoji="1" lang="zh-CN" altLang="en-US" dirty="0"/>
              <a:t>语言的同步辐射储存环相对论带电粒子动力学仿真”。本工作主要围绕储存环单粒子动力学建模、与 </a:t>
            </a:r>
            <a:r>
              <a:rPr kumimoji="1" lang="en-US" altLang="zh-CN" dirty="0"/>
              <a:t>MAD-X/PTC </a:t>
            </a:r>
            <a:r>
              <a:rPr kumimoji="1" lang="zh-CN" altLang="en-US" dirty="0"/>
              <a:t>的结果对比，以及 </a:t>
            </a:r>
            <a:r>
              <a:rPr kumimoji="1" lang="en-US" altLang="zh-CN" dirty="0"/>
              <a:t>RF </a:t>
            </a:r>
            <a:r>
              <a:rPr kumimoji="1" lang="zh-CN" altLang="en-US" dirty="0"/>
              <a:t>相位反馈控制系统的引入展开。</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26695" algn="just" hangingPunct="0"/>
            <a:r>
              <a:rPr lang="zh-CN" altLang="en-US" sz="1200" kern="1200" dirty="0">
                <a:solidFill>
                  <a:schemeClr val="tx1"/>
                </a:solidFill>
                <a:effectLst/>
                <a:latin typeface="+mn-lt"/>
                <a:ea typeface="+mn-ea"/>
                <a:cs typeface="+mn-cs"/>
              </a:rPr>
              <a:t>这一页列出了建模中使用的主要公开参数，包括 2.5 </a:t>
            </a:r>
            <a:r>
              <a:rPr lang="en-US" altLang="zh-CN" sz="1200" kern="1200" dirty="0">
                <a:solidFill>
                  <a:schemeClr val="tx1"/>
                </a:solidFill>
                <a:effectLst/>
                <a:latin typeface="+mn-lt"/>
                <a:ea typeface="+mn-ea"/>
                <a:cs typeface="+mn-cs"/>
              </a:rPr>
              <a:t>GeV </a:t>
            </a:r>
            <a:r>
              <a:rPr lang="zh-CN" altLang="en-US" sz="1200" kern="1200" dirty="0">
                <a:solidFill>
                  <a:schemeClr val="tx1"/>
                </a:solidFill>
                <a:effectLst/>
                <a:latin typeface="+mn-lt"/>
                <a:ea typeface="+mn-ea"/>
                <a:cs typeface="+mn-cs"/>
              </a:rPr>
              <a:t>储存环能量、约 133.2 米周长、8-</a:t>
            </a:r>
            <a:r>
              <a:rPr lang="en-US" altLang="zh-CN" sz="1200" kern="1200" dirty="0">
                <a:solidFill>
                  <a:schemeClr val="tx1"/>
                </a:solidFill>
                <a:effectLst/>
                <a:latin typeface="+mn-lt"/>
                <a:ea typeface="+mn-ea"/>
                <a:cs typeface="+mn-cs"/>
              </a:rPr>
              <a:t>fold DBA lattice、16 </a:t>
            </a:r>
            <a:r>
              <a:rPr lang="zh-CN" altLang="en-US" sz="1200" kern="1200" dirty="0">
                <a:solidFill>
                  <a:schemeClr val="tx1"/>
                </a:solidFill>
                <a:effectLst/>
                <a:latin typeface="+mn-lt"/>
                <a:ea typeface="+mn-ea"/>
                <a:cs typeface="+mn-cs"/>
              </a:rPr>
              <a:t>个镜像单元、499.65 </a:t>
            </a:r>
            <a:r>
              <a:rPr lang="en-US" altLang="zh-CN" sz="1200" kern="1200" dirty="0">
                <a:solidFill>
                  <a:schemeClr val="tx1"/>
                </a:solidFill>
                <a:effectLst/>
                <a:latin typeface="+mn-lt"/>
                <a:ea typeface="+mn-ea"/>
                <a:cs typeface="+mn-cs"/>
              </a:rPr>
              <a:t>MHz </a:t>
            </a:r>
            <a:r>
              <a:rPr lang="zh-CN" altLang="en-US" sz="1200" kern="1200" dirty="0">
                <a:solidFill>
                  <a:schemeClr val="tx1"/>
                </a:solidFill>
                <a:effectLst/>
                <a:latin typeface="+mn-lt"/>
                <a:ea typeface="+mn-ea"/>
                <a:cs typeface="+mn-cs"/>
              </a:rPr>
              <a:t>左右的 </a:t>
            </a:r>
            <a:r>
              <a:rPr lang="en-US" altLang="zh-CN" sz="1200" kern="1200" dirty="0">
                <a:solidFill>
                  <a:schemeClr val="tx1"/>
                </a:solidFill>
                <a:effectLst/>
                <a:latin typeface="+mn-lt"/>
                <a:ea typeface="+mn-ea"/>
                <a:cs typeface="+mn-cs"/>
              </a:rPr>
              <a:t>RF </a:t>
            </a:r>
            <a:r>
              <a:rPr lang="zh-CN" altLang="en-US" sz="1200" kern="1200" dirty="0">
                <a:solidFill>
                  <a:schemeClr val="tx1"/>
                </a:solidFill>
                <a:effectLst/>
                <a:latin typeface="+mn-lt"/>
                <a:ea typeface="+mn-ea"/>
                <a:cs typeface="+mn-cs"/>
              </a:rPr>
              <a:t>频率、谐波数 222，以及每圈约 590 </a:t>
            </a:r>
            <a:r>
              <a:rPr lang="en-US" altLang="zh-CN" sz="1200" kern="1200" dirty="0">
                <a:solidFill>
                  <a:schemeClr val="tx1"/>
                </a:solidFill>
                <a:effectLst/>
                <a:latin typeface="+mn-lt"/>
                <a:ea typeface="+mn-ea"/>
                <a:cs typeface="+mn-cs"/>
              </a:rPr>
              <a:t>keV </a:t>
            </a:r>
            <a:r>
              <a:rPr lang="zh-CN" altLang="en-US" sz="1200" kern="1200" dirty="0">
                <a:solidFill>
                  <a:schemeClr val="tx1"/>
                </a:solidFill>
                <a:effectLst/>
                <a:latin typeface="+mn-lt"/>
                <a:ea typeface="+mn-ea"/>
                <a:cs typeface="+mn-cs"/>
              </a:rPr>
              <a:t>的能量损失。这些参数为后续全环模型搭建和结果对标提供输入。</a:t>
            </a:r>
            <a:endParaRPr lang="zh-CN" alt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dirty="0"/>
              <a:t>这里展示的是根据公开 </a:t>
            </a:r>
            <a:r>
              <a:rPr kumimoji="1" lang="en-US" altLang="zh-CN" dirty="0"/>
              <a:t>lattice </a:t>
            </a:r>
            <a:r>
              <a:rPr kumimoji="1" lang="zh-CN" altLang="en-US" dirty="0"/>
              <a:t>信息重建的储存环元件布局。上方是全环平面结构，包括弯转磁铁、四极铁、六极铁和 </a:t>
            </a:r>
            <a:r>
              <a:rPr kumimoji="1" lang="en-US" altLang="zh-CN" dirty="0"/>
              <a:t>RF </a:t>
            </a:r>
            <a:r>
              <a:rPr kumimoji="1" lang="zh-CN" altLang="en-US" dirty="0"/>
              <a:t>腔的位置；下方是单个 </a:t>
            </a:r>
            <a:r>
              <a:rPr kumimoji="1" lang="en-US" altLang="zh-CN" dirty="0"/>
              <a:t>cell </a:t>
            </a:r>
            <a:r>
              <a:rPr kumimoji="1" lang="zh-CN" altLang="en-US" dirty="0"/>
              <a:t>内部的元件顺序。全环由重复周期单元组成，因此这种结构适合用组件化方式生成完整模型。</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这一页关注残差和能量相关结果。横向闭合轨道信号中，两种方法的差异保持在很小范围内；能量偏差部分则反映了同步辐射损失与 </a:t>
            </a:r>
            <a:r>
              <a:rPr lang="en-US" altLang="zh-CN"/>
              <a:t>RF </a:t>
            </a:r>
            <a:r>
              <a:rPr lang="zh-CN" altLang="en-US"/>
              <a:t>补偿对纵向运动的影响。总体上，残差没有出现发散，说明 </a:t>
            </a:r>
            <a:r>
              <a:rPr lang="en-US" altLang="zh-CN"/>
              <a:t>Modelica </a:t>
            </a:r>
            <a:r>
              <a:rPr lang="zh-CN" altLang="en-US"/>
              <a:t>模型在多圈跟踪中保持稳定。</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这一页是 64 圈 </a:t>
            </a:r>
            <a:r>
              <a:rPr lang="en-US" altLang="zh-CN"/>
              <a:t>RF </a:t>
            </a:r>
            <a:r>
              <a:rPr lang="zh-CN" altLang="en-US"/>
              <a:t>相位反馈结果。无反馈时，能量误差和到达时间误差存在明显纵向振荡；加入 </a:t>
            </a:r>
            <a:r>
              <a:rPr lang="en-US" altLang="zh-CN"/>
              <a:t>RF </a:t>
            </a:r>
            <a:r>
              <a:rPr lang="zh-CN" altLang="en-US"/>
              <a:t>相位反馈后，振荡快速衰减。相比单纯比例反馈，</a:t>
            </a:r>
            <a:r>
              <a:rPr lang="en-US" altLang="zh-CN"/>
              <a:t>PD </a:t>
            </a:r>
            <a:r>
              <a:rPr lang="zh-CN" altLang="en-US"/>
              <a:t>反馈收敛更快，64 圈内能量误差降低约 91.3%，说明反馈控制已经起到明显阻尼作用。</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当仿真延长到 256 圈时，无反馈模型仍保持较大幅度振荡，而 </a:t>
            </a:r>
            <a:r>
              <a:rPr lang="en-US" altLang="zh-CN"/>
              <a:t>RF </a:t>
            </a:r>
            <a:r>
              <a:rPr lang="zh-CN" altLang="en-US"/>
              <a:t>反馈可以持续抑制能量误差和到达时间误差。</a:t>
            </a:r>
            <a:r>
              <a:rPr lang="en-US" altLang="zh-CN"/>
              <a:t>PD </a:t>
            </a:r>
            <a:r>
              <a:rPr lang="zh-CN" altLang="en-US"/>
              <a:t>反馈最终几乎收敛到零附近，能量误差降低约 99.9%。这说明控制器不仅短期有效，也具有较好的长期稳定性。</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这一页考察不同初始能量偏差下的鲁棒性。对于 100、500 和 1000 </a:t>
            </a:r>
            <a:r>
              <a:rPr lang="en-US" altLang="zh-CN"/>
              <a:t>eV </a:t>
            </a:r>
            <a:r>
              <a:rPr lang="zh-CN" altLang="en-US"/>
              <a:t>三种初始扰动，反馈系统都能实现阻尼收敛。初始偏差越大，前期过冲也越明显，但最终都回到同步能量附近，说明这组控制参数具有一定扰动适应能力。</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总结来说，本工作基于 </a:t>
            </a:r>
            <a:r>
              <a:rPr lang="en-US" altLang="zh-CN"/>
              <a:t>Modelica </a:t>
            </a:r>
            <a:r>
              <a:rPr lang="zh-CN" altLang="en-US"/>
              <a:t>建立了同步辐射储存环单粒子动力学模型，包含相对论运动、磁铁场、</a:t>
            </a:r>
            <a:r>
              <a:rPr lang="en-US" altLang="zh-CN"/>
              <a:t>RF </a:t>
            </a:r>
            <a:r>
              <a:rPr lang="zh-CN" altLang="en-US"/>
              <a:t>腔和同步辐射能量损失。以 </a:t>
            </a:r>
            <a:r>
              <a:rPr lang="en-US" altLang="zh-CN"/>
              <a:t>SESAME </a:t>
            </a:r>
            <a:r>
              <a:rPr lang="zh-CN" altLang="en-US"/>
              <a:t>为例，模型结果与 </a:t>
            </a:r>
            <a:r>
              <a:rPr lang="en-US" altLang="zh-CN"/>
              <a:t>MAD-X/PTC </a:t>
            </a:r>
            <a:r>
              <a:rPr lang="zh-CN" altLang="en-US"/>
              <a:t>基本一致，并进一步实现了 </a:t>
            </a:r>
            <a:r>
              <a:rPr lang="en-US" altLang="zh-CN"/>
              <a:t>RF </a:t>
            </a:r>
            <a:r>
              <a:rPr lang="zh-CN" altLang="en-US"/>
              <a:t>相位反馈控制。结果表明，</a:t>
            </a:r>
            <a:r>
              <a:rPr lang="en-US" altLang="zh-CN"/>
              <a:t>Modelica </a:t>
            </a:r>
            <a:r>
              <a:rPr lang="zh-CN" altLang="en-US"/>
              <a:t>适合用于储存环 </a:t>
            </a:r>
            <a:r>
              <a:rPr lang="en-US" altLang="zh-CN"/>
              <a:t>tracking </a:t>
            </a:r>
            <a:r>
              <a:rPr lang="zh-CN" altLang="en-US"/>
              <a:t>与控制系统的联合仿真。</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以上就是我的汇报内容。感谢各位老师和同学的聆听，也欢迎大家提出问题和建议。</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汇报分为四部分。首先介绍研究背景和为什么选择 </a:t>
            </a:r>
            <a:r>
              <a:rPr kumimoji="1" lang="en-US" altLang="zh-CN" dirty="0"/>
              <a:t>Modelica；</a:t>
            </a:r>
            <a:r>
              <a:rPr kumimoji="1" lang="zh-CN" altLang="en-US" dirty="0"/>
              <a:t>然后说明粒子、磁铁、</a:t>
            </a:r>
            <a:r>
              <a:rPr kumimoji="1" lang="en-US" altLang="zh-CN" dirty="0"/>
              <a:t>RF </a:t>
            </a:r>
            <a:r>
              <a:rPr kumimoji="1" lang="zh-CN" altLang="en-US" dirty="0"/>
              <a:t>腔以及组件连接方式；接着以 </a:t>
            </a:r>
            <a:r>
              <a:rPr kumimoji="1" lang="en-US" altLang="zh-CN" dirty="0"/>
              <a:t>SESAME </a:t>
            </a:r>
            <a:r>
              <a:rPr kumimoji="1" lang="zh-CN" altLang="en-US" dirty="0"/>
              <a:t>储存环为算例进行仿真验证；最后介绍 </a:t>
            </a:r>
            <a:r>
              <a:rPr kumimoji="1" lang="en-US" altLang="zh-CN" dirty="0"/>
              <a:t>RF </a:t>
            </a:r>
            <a:r>
              <a:rPr kumimoji="1" lang="zh-CN" altLang="en-US" dirty="0"/>
              <a:t>相位反馈控制结果，并给出总结。</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同步辐射储存环已有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MAD-X、elegant、Bmad </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等成熟仿真工具，尤其适合光学设计、轨道跟踪和误差校正。但如果要把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RF </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相位控制、采样、延迟和执行器响应等控制环节放到同一个模型里，传统方法往往需要外部脚本耦合。因此，本工作尝试用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Modelica </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建立一个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tracking </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与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control </a:t>
            </a:r>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可以统一描述的系统级仿真框架。</a:t>
            </a:r>
            <a:endPar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Modelica </a:t>
            </a:r>
            <a:r>
              <a:rPr kumimoji="1" lang="zh-CN" altLang="en-US" dirty="0"/>
              <a:t>是面向对象、方程式的多物理系统建模语言。它的特点不是逐步写计算流程，而是直接写变量之间的物理关系。对本课题来说，关键优势是组件化：粒子、磁铁、</a:t>
            </a:r>
            <a:r>
              <a:rPr kumimoji="1" lang="en-US" altLang="zh-CN" dirty="0"/>
              <a:t>RF </a:t>
            </a:r>
            <a:r>
              <a:rPr kumimoji="1" lang="zh-CN" altLang="en-US" dirty="0"/>
              <a:t>腔和控制器都可以封装为独立模块，再通过接口连接成完整储存环模型。</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粒子模型采用单个相对论经典点粒子描述。状态变量包括粒子位置和归一化动量，并用 </a:t>
            </a:r>
            <a:r>
              <a:rPr kumimoji="1" lang="en-US" altLang="zh-CN" dirty="0"/>
              <a:t>Landau-Lifshitz </a:t>
            </a:r>
            <a:r>
              <a:rPr kumimoji="1" lang="zh-CN" altLang="en-US" dirty="0"/>
              <a:t>辐射反作用项近似同步辐射能量损失。这样既能描述相对论运动，又能把辐射损失纳入同一动力学方程，为后续全环 </a:t>
            </a:r>
            <a:r>
              <a:rPr kumimoji="1" lang="en-US" altLang="zh-CN" dirty="0"/>
              <a:t>tracking </a:t>
            </a:r>
            <a:r>
              <a:rPr kumimoji="1" lang="zh-CN" altLang="en-US" dirty="0"/>
              <a:t>和能量补偿分析提供基础。</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磁铁部分采用局部坐标系和多极展开来生成磁场，目前不考虑边缘场效应。</a:t>
            </a:r>
            <a:r>
              <a:rPr kumimoji="1" lang="en-US" altLang="zh-CN" dirty="0"/>
              <a:t>RF </a:t>
            </a:r>
            <a:r>
              <a:rPr kumimoji="1" lang="zh-CN" altLang="en-US" dirty="0"/>
              <a:t>腔不作为有限长度电场积分处理，而是在粒子穿过腔截面时施加离散能量增量，也就是 </a:t>
            </a:r>
            <a:r>
              <a:rPr kumimoji="1" lang="en-US" altLang="zh-CN" dirty="0"/>
              <a:t>thin kick。</a:t>
            </a:r>
            <a:r>
              <a:rPr kumimoji="1" lang="zh-CN" altLang="en-US" dirty="0"/>
              <a:t>几何上，每个元件都由全局坐标定位，并建立自己的局部参考系。</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组件之间通过 </a:t>
            </a:r>
            <a:r>
              <a:rPr kumimoji="1" lang="en-US" altLang="zh-CN" dirty="0"/>
              <a:t>Modelica </a:t>
            </a:r>
            <a:r>
              <a:rPr kumimoji="1" lang="zh-CN" altLang="en-US" dirty="0"/>
              <a:t>的 </a:t>
            </a:r>
            <a:r>
              <a:rPr kumimoji="1" lang="en-US" altLang="zh-CN" dirty="0"/>
              <a:t>connector </a:t>
            </a:r>
            <a:r>
              <a:rPr kumimoji="1" lang="zh-CN" altLang="en-US" dirty="0"/>
              <a:t>连接。粒子并不直接调用某个磁铁或 </a:t>
            </a:r>
            <a:r>
              <a:rPr kumimoji="1" lang="en-US" altLang="zh-CN" dirty="0"/>
              <a:t>RF </a:t>
            </a:r>
            <a:r>
              <a:rPr kumimoji="1" lang="zh-CN" altLang="en-US" dirty="0"/>
              <a:t>腔，而是通过 </a:t>
            </a:r>
            <a:r>
              <a:rPr kumimoji="1" lang="en-US" altLang="zh-CN" dirty="0"/>
              <a:t>ParticleBus </a:t>
            </a:r>
            <a:r>
              <a:rPr kumimoji="1" lang="zh-CN" altLang="en-US" dirty="0"/>
              <a:t>广播粒子状态，同时汇总各个元件返回的电磁场贡献。由于电磁场量设置为流变量，不同元件的贡献可以自动求和，这让全环模型更容易扩展。</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在反馈控制部分，模型会在指定截面采样粒子的能量误差和到达时间误差，然后调节 </a:t>
            </a:r>
            <a:r>
              <a:rPr lang="en-US" altLang="zh-CN" dirty="0"/>
              <a:t>RF </a:t>
            </a:r>
            <a:r>
              <a:rPr lang="zh-CN" altLang="en-US" dirty="0"/>
              <a:t>腔相位，使下一次 </a:t>
            </a:r>
            <a:r>
              <a:rPr lang="en-US" altLang="zh-CN" dirty="0"/>
              <a:t>RF kick </a:t>
            </a:r>
            <a:r>
              <a:rPr lang="zh-CN" altLang="en-US" dirty="0"/>
              <a:t>的补偿量发生变化。这里的重点是控制器不是外部脚本，而是直接写入 </a:t>
            </a:r>
            <a:r>
              <a:rPr lang="en-US" altLang="zh-CN" dirty="0"/>
              <a:t>Modelica </a:t>
            </a:r>
            <a:r>
              <a:rPr lang="zh-CN" altLang="en-US" dirty="0"/>
              <a:t>模型中，因此粒子动力学、</a:t>
            </a:r>
            <a:r>
              <a:rPr lang="en-US" altLang="zh-CN" dirty="0"/>
              <a:t>RF </a:t>
            </a:r>
            <a:r>
              <a:rPr lang="zh-CN" altLang="en-US" dirty="0"/>
              <a:t>腔和控制状态可以同步演化。</a:t>
            </a:r>
            <a:endParaRPr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接下来选择 </a:t>
            </a:r>
            <a:r>
              <a:rPr kumimoji="1" lang="en-US" altLang="zh-CN" dirty="0"/>
              <a:t>SESAME </a:t>
            </a:r>
            <a:r>
              <a:rPr kumimoji="1" lang="zh-CN" altLang="en-US" dirty="0"/>
              <a:t>储存环作为算例。</a:t>
            </a:r>
            <a:r>
              <a:rPr kumimoji="1" lang="en-US" altLang="zh-CN" dirty="0"/>
              <a:t>SESAME </a:t>
            </a:r>
            <a:r>
              <a:rPr kumimoji="1" lang="zh-CN" altLang="en-US" dirty="0"/>
              <a:t>是位于约旦阿兰的第三代同步辐射光源，也是中东及周边地区第一个同步辐射光源。选用它的原因是公开参数较完整，结构清晰，适合作为 </a:t>
            </a:r>
            <a:r>
              <a:rPr kumimoji="1" lang="en-US" altLang="zh-CN" dirty="0"/>
              <a:t>Modelica </a:t>
            </a:r>
            <a:r>
              <a:rPr kumimoji="1" lang="zh-CN" altLang="en-US" dirty="0"/>
              <a:t>模型与成熟加速器软件对比验证的对象。</a:t>
            </a:r>
            <a:endParaRPr kumimoji="1" lang="zh-CN" altLang="en-US" dirty="0"/>
          </a:p>
        </p:txBody>
      </p:sp>
      <p:sp>
        <p:nvSpPr>
          <p:cNvPr id="4" name="灯片编号占位符 3"/>
          <p:cNvSpPr>
            <a:spLocks noGrp="1"/>
          </p:cNvSpPr>
          <p:nvPr>
            <p:ph type="sldNum" sz="quarter" idx="5"/>
          </p:nvPr>
        </p:nvSpPr>
        <p:spPr/>
        <p:txBody>
          <a:bodyPr/>
          <a:lstStyle/>
          <a:p>
            <a:fld id="{FF2667C1-3B45-4F3F-93E5-3D7D962E9DB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srcRect l="4787" t="62908" r="4934" b="4468"/>
          <a:stretch>
            <a:fillRect/>
          </a:stretch>
        </p:blipFill>
        <p:spPr>
          <a:xfrm>
            <a:off x="340603" y="3889532"/>
            <a:ext cx="11006846" cy="2237363"/>
          </a:xfrm>
          <a:prstGeom prst="rect">
            <a:avLst/>
          </a:prstGeom>
        </p:spPr>
      </p:pic>
      <p:sp>
        <p:nvSpPr>
          <p:cNvPr id="2" name="Title 1"/>
          <p:cNvSpPr>
            <a:spLocks noGrp="1"/>
          </p:cNvSpPr>
          <p:nvPr>
            <p:ph type="ctrTitle"/>
          </p:nvPr>
        </p:nvSpPr>
        <p:spPr>
          <a:xfrm>
            <a:off x="831850" y="1594467"/>
            <a:ext cx="10515599" cy="1834531"/>
          </a:xfrm>
        </p:spPr>
        <p:txBody>
          <a:bodyPr anchor="b"/>
          <a:lstStyle>
            <a:lvl1pPr algn="ctr">
              <a:defRPr sz="4500" b="1" baseline="0">
                <a:latin typeface="Arial" panose="020B0604020202020204" pitchFamily="34" charset="0"/>
                <a:cs typeface="Arial" panose="020B0604020202020204" pitchFamily="34" charset="0"/>
              </a:defRPr>
            </a:lvl1pPr>
          </a:lstStyle>
          <a:p>
            <a:r>
              <a:rPr lang="zh-CN" altLang="en-US" dirty="0"/>
              <a:t>单击此处编辑母版标题样式</a:t>
            </a:r>
            <a:endParaRPr lang="zh-CN" altLang="en-US" dirty="0"/>
          </a:p>
        </p:txBody>
      </p:sp>
      <p:sp>
        <p:nvSpPr>
          <p:cNvPr id="3" name="Subtitle 2"/>
          <p:cNvSpPr>
            <a:spLocks noGrp="1"/>
          </p:cNvSpPr>
          <p:nvPr>
            <p:ph type="subTitle" idx="1"/>
          </p:nvPr>
        </p:nvSpPr>
        <p:spPr>
          <a:xfrm>
            <a:off x="831850" y="3455108"/>
            <a:ext cx="10515599" cy="447766"/>
          </a:xfrm>
        </p:spPr>
        <p:txBody>
          <a:bodyPr/>
          <a:lstStyle>
            <a:lvl1pPr marL="0" indent="0" algn="ctr">
              <a:buNone/>
              <a:defRPr sz="1800" baseline="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endParaRPr lang="zh-CN" altLang="en-US" dirty="0"/>
          </a:p>
        </p:txBody>
      </p:sp>
      <p:sp>
        <p:nvSpPr>
          <p:cNvPr id="13" name="TextBox 3"/>
          <p:cNvSpPr txBox="1"/>
          <p:nvPr userDrawn="1"/>
        </p:nvSpPr>
        <p:spPr>
          <a:xfrm>
            <a:off x="831852" y="6126895"/>
            <a:ext cx="4582505" cy="276999"/>
          </a:xfrm>
          <a:prstGeom prst="rect">
            <a:avLst/>
          </a:prstGeom>
          <a:noFill/>
        </p:spPr>
        <p:txBody>
          <a:bodyPr wrap="square" rtlCol="0">
            <a:spAutoFit/>
          </a:bodyPr>
          <a:lstStyle/>
          <a:p>
            <a:pPr algn="dist"/>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哈尔滨工程大学</a:t>
            </a:r>
            <a:endParaRPr lang="zh-CN" altLang="en-US"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TextBox 5"/>
          <p:cNvSpPr txBox="1"/>
          <p:nvPr userDrawn="1"/>
        </p:nvSpPr>
        <p:spPr>
          <a:xfrm>
            <a:off x="6764946" y="6126915"/>
            <a:ext cx="4595205" cy="276999"/>
          </a:xfrm>
          <a:prstGeom prst="rect">
            <a:avLst/>
          </a:prstGeom>
          <a:noFill/>
        </p:spPr>
        <p:txBody>
          <a:bodyPr wrap="square" rtlCol="0">
            <a:spAutoFit/>
          </a:bodyPr>
          <a:lstStyle/>
          <a:p>
            <a:pPr algn="dist"/>
            <a:r>
              <a:rPr lang="zh-CN" altLang="en-US" sz="1200" b="1" dirty="0">
                <a:latin typeface="微软雅黑" panose="020B0503020204020204" pitchFamily="34" charset="-122"/>
                <a:ea typeface="微软雅黑" panose="020B0503020204020204" pitchFamily="34" charset="-122"/>
                <a:cs typeface="Arial" panose="020B0604020202020204" pitchFamily="34" charset="0"/>
              </a:rPr>
              <a:t>核科学与技术学院</a:t>
            </a:r>
            <a:endParaRPr lang="zh-CN" altLang="en-US"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Box 3"/>
          <p:cNvSpPr txBox="1"/>
          <p:nvPr userDrawn="1"/>
        </p:nvSpPr>
        <p:spPr>
          <a:xfrm>
            <a:off x="831852" y="6416678"/>
            <a:ext cx="4582505" cy="207749"/>
          </a:xfrm>
          <a:prstGeom prst="rect">
            <a:avLst/>
          </a:prstGeom>
          <a:noFill/>
        </p:spPr>
        <p:txBody>
          <a:bodyPr wrap="square" rtlCol="0">
            <a:spAutoFit/>
          </a:bodyPr>
          <a:lstStyle/>
          <a:p>
            <a:pPr algn="dist"/>
            <a:r>
              <a:rPr lang="en-US" altLang="zh-CN" sz="750" b="1" dirty="0">
                <a:latin typeface="微软雅黑" panose="020B0503020204020204" pitchFamily="34" charset="-122"/>
                <a:ea typeface="微软雅黑" panose="020B0503020204020204" pitchFamily="34" charset="-122"/>
                <a:cs typeface="Arial" panose="020B0604020202020204" pitchFamily="34" charset="0"/>
              </a:rPr>
              <a:t>HARBIN ENGINEERING UNIVERSITY</a:t>
            </a:r>
            <a:endParaRPr lang="en-US" altLang="zh-CN" sz="75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5"/>
          <p:cNvSpPr txBox="1"/>
          <p:nvPr userDrawn="1"/>
        </p:nvSpPr>
        <p:spPr>
          <a:xfrm>
            <a:off x="6764945" y="6416678"/>
            <a:ext cx="4582505" cy="207749"/>
          </a:xfrm>
          <a:prstGeom prst="rect">
            <a:avLst/>
          </a:prstGeom>
          <a:noFill/>
        </p:spPr>
        <p:txBody>
          <a:bodyPr wrap="square" rtlCol="0">
            <a:spAutoFit/>
          </a:bodyPr>
          <a:lstStyle/>
          <a:p>
            <a:pPr algn="dist"/>
            <a:r>
              <a:rPr lang="en-US" altLang="zh-CN" sz="750" b="1" dirty="0">
                <a:latin typeface="微软雅黑" panose="020B0503020204020204" pitchFamily="34" charset="-122"/>
                <a:ea typeface="微软雅黑" panose="020B0503020204020204" pitchFamily="34" charset="-122"/>
                <a:cs typeface="Arial" panose="020B0604020202020204" pitchFamily="34" charset="0"/>
              </a:rPr>
              <a:t>COLLEGE OF NUCLEAR SCIENCE &amp; TECHNOLOGY</a:t>
            </a:r>
            <a:endParaRPr lang="en-US" altLang="zh-CN" sz="75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文本占位符 20"/>
          <p:cNvSpPr>
            <a:spLocks noGrp="1"/>
          </p:cNvSpPr>
          <p:nvPr>
            <p:ph type="body" sz="quarter" idx="10" hasCustomPrompt="1"/>
          </p:nvPr>
        </p:nvSpPr>
        <p:spPr>
          <a:xfrm>
            <a:off x="831851" y="939430"/>
            <a:ext cx="10528300" cy="642272"/>
          </a:xfrm>
        </p:spPr>
        <p:txBody>
          <a:bodyPr>
            <a:normAutofit/>
          </a:bodyPr>
          <a:lstStyle>
            <a:lvl1pPr marL="0" indent="0" algn="ctr">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编辑母版文本样式</a:t>
            </a:r>
            <a:endParaRPr lang="zh-CN" altLang="en-US" dirty="0"/>
          </a:p>
        </p:txBody>
      </p:sp>
      <p:pic>
        <p:nvPicPr>
          <p:cNvPr id="20" name="图片 19"/>
          <p:cNvPicPr>
            <a:picLocks noChangeAspect="1"/>
          </p:cNvPicPr>
          <p:nvPr userDrawn="1"/>
        </p:nvPicPr>
        <p:blipFill rotWithShape="1">
          <a:blip r:embed="rId3"/>
          <a:srcRect l="21158" t="19326" b="33408"/>
          <a:stretch>
            <a:fillRect/>
          </a:stretch>
        </p:blipFill>
        <p:spPr>
          <a:xfrm>
            <a:off x="0" y="0"/>
            <a:ext cx="1599801" cy="828000"/>
          </a:xfrm>
          <a:prstGeom prst="rect">
            <a:avLst/>
          </a:prstGeom>
        </p:spPr>
      </p:pic>
      <p:cxnSp>
        <p:nvCxnSpPr>
          <p:cNvPr id="12" name="直接连接符 11"/>
          <p:cNvCxnSpPr/>
          <p:nvPr userDrawn="1"/>
        </p:nvCxnSpPr>
        <p:spPr>
          <a:xfrm>
            <a:off x="831849" y="3442342"/>
            <a:ext cx="10515600" cy="0"/>
          </a:xfrm>
          <a:prstGeom prst="line">
            <a:avLst/>
          </a:prstGeom>
        </p:spPr>
        <p:style>
          <a:lnRef idx="3">
            <a:schemeClr val="dk1"/>
          </a:lnRef>
          <a:fillRef idx="0">
            <a:schemeClr val="dk1"/>
          </a:fillRef>
          <a:effectRef idx="2">
            <a:schemeClr val="dk1"/>
          </a:effectRef>
          <a:fontRef idx="minor">
            <a:schemeClr val="tx1"/>
          </a:fontRef>
        </p:style>
      </p:cxnSp>
      <p:pic>
        <p:nvPicPr>
          <p:cNvPr id="19" name="Picture 2" descr="E:\WX_Workingspace\Project-Course\Nuclear Physics\pic\uni-logo.jp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39651" y="5888289"/>
            <a:ext cx="900000" cy="9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293573"/>
            <a:ext cx="10515600" cy="544916"/>
          </a:xfrm>
        </p:spPr>
        <p:txBody>
          <a:bodyPr/>
          <a:lstStyle>
            <a:lvl1pPr>
              <a:defRPr b="1">
                <a:latin typeface="Arial" panose="020B0604020202020204" pitchFamily="34" charset="0"/>
                <a:cs typeface="Arial" panose="020B0604020202020204" pitchFamily="34" charset="0"/>
              </a:defRPr>
            </a:lvl1pPr>
          </a:lstStyle>
          <a:p>
            <a:r>
              <a:rPr lang="zh-CN" altLang="en-US"/>
              <a:t>单击此处编辑母版标题样式</a:t>
            </a:r>
            <a:endParaRPr lang="zh-CN" alt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cxnSp>
        <p:nvCxnSpPr>
          <p:cNvPr id="8" name="直接连接符 7"/>
          <p:cNvCxnSpPr/>
          <p:nvPr userDrawn="1"/>
        </p:nvCxnSpPr>
        <p:spPr>
          <a:xfrm>
            <a:off x="838202" y="830181"/>
            <a:ext cx="10515599" cy="0"/>
          </a:xfrm>
          <a:prstGeom prst="line">
            <a:avLst/>
          </a:prstGeom>
        </p:spPr>
        <p:style>
          <a:lnRef idx="3">
            <a:schemeClr val="dk1"/>
          </a:lnRef>
          <a:fillRef idx="0">
            <a:schemeClr val="dk1"/>
          </a:fillRef>
          <a:effectRef idx="2">
            <a:schemeClr val="dk1"/>
          </a:effectRef>
          <a:fontRef idx="minor">
            <a:schemeClr val="tx1"/>
          </a:fontRef>
        </p:style>
      </p:cxnSp>
      <p:sp>
        <p:nvSpPr>
          <p:cNvPr id="7"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baseline="0">
                <a:solidFill>
                  <a:schemeClr val="tx1">
                    <a:tint val="75000"/>
                  </a:schemeClr>
                </a:solidFill>
                <a:latin typeface="Arial" panose="020B0604020202020204" pitchFamily="34" charset="0"/>
                <a:ea typeface="微软雅黑" panose="020B0503020204020204" pitchFamily="34" charset="-122"/>
              </a:defRPr>
            </a:lvl1pPr>
          </a:lstStyle>
          <a:p>
            <a:fld id="{FDE31D67-DE08-423C-8C22-3CD53EFA1CC0}" type="slidenum">
              <a:rPr lang="zh-CN" altLang="en-US" smtClean="0"/>
            </a:fld>
            <a:endParaRPr lang="zh-CN" altLang="en-US"/>
          </a:p>
        </p:txBody>
      </p:sp>
      <p:pic>
        <p:nvPicPr>
          <p:cNvPr id="12" name="图片 11"/>
          <p:cNvPicPr>
            <a:picLocks noChangeAspect="1"/>
          </p:cNvPicPr>
          <p:nvPr userDrawn="1"/>
        </p:nvPicPr>
        <p:blipFill rotWithShape="1">
          <a:blip r:embed="rId2"/>
          <a:srcRect l="21158" t="19326" b="33408"/>
          <a:stretch>
            <a:fillRect/>
          </a:stretch>
        </p:blipFill>
        <p:spPr>
          <a:xfrm>
            <a:off x="10592199" y="-6126"/>
            <a:ext cx="1599801" cy="828000"/>
          </a:xfrm>
          <a:prstGeom prst="rect">
            <a:avLst/>
          </a:prstGeom>
        </p:spPr>
      </p:pic>
      <p:sp>
        <p:nvSpPr>
          <p:cNvPr id="9" name="平行四边形 8"/>
          <p:cNvSpPr/>
          <p:nvPr userDrawn="1"/>
        </p:nvSpPr>
        <p:spPr>
          <a:xfrm>
            <a:off x="6477398" y="0"/>
            <a:ext cx="4114800" cy="6857998"/>
          </a:xfrm>
          <a:prstGeom prst="parallelogram">
            <a:avLst>
              <a:gd name="adj" fmla="val 64464"/>
            </a:avLst>
          </a:prstGeom>
          <a:gradFill>
            <a:gsLst>
              <a:gs pos="0">
                <a:schemeClr val="accent5">
                  <a:lumMod val="110000"/>
                  <a:satMod val="105000"/>
                  <a:tint val="67000"/>
                  <a:alpha val="50000"/>
                </a:schemeClr>
              </a:gs>
              <a:gs pos="50000">
                <a:schemeClr val="accent5">
                  <a:lumMod val="105000"/>
                  <a:satMod val="103000"/>
                  <a:tint val="73000"/>
                  <a:alpha val="50000"/>
                </a:schemeClr>
              </a:gs>
              <a:gs pos="100000">
                <a:schemeClr val="accent5">
                  <a:lumMod val="105000"/>
                  <a:satMod val="109000"/>
                  <a:tint val="81000"/>
                  <a:alpha val="7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616902"/>
            <a:ext cx="10515600" cy="2513648"/>
          </a:xfrm>
        </p:spPr>
        <p:txBody>
          <a:bodyPr anchor="b"/>
          <a:lstStyle>
            <a:lvl1pPr>
              <a:defRPr sz="4500">
                <a:latin typeface="Arial" panose="020B0604020202020204" pitchFamily="34" charset="0"/>
                <a:cs typeface="Arial" panose="020B0604020202020204" pitchFamily="34" charset="0"/>
              </a:defRPr>
            </a:lvl1pPr>
          </a:lstStyle>
          <a:p>
            <a:r>
              <a:rPr lang="zh-CN" altLang="en-US"/>
              <a:t>单击此处编辑母版标题样式</a:t>
            </a:r>
            <a:endParaRPr lang="zh-CN" altLang="en-US" dirty="0"/>
          </a:p>
        </p:txBody>
      </p:sp>
      <p:sp>
        <p:nvSpPr>
          <p:cNvPr id="7" name="副标题 2"/>
          <p:cNvSpPr>
            <a:spLocks noGrp="1"/>
          </p:cNvSpPr>
          <p:nvPr>
            <p:ph type="subTitle" idx="13"/>
          </p:nvPr>
        </p:nvSpPr>
        <p:spPr>
          <a:xfrm>
            <a:off x="831851" y="4130549"/>
            <a:ext cx="10515600" cy="1706467"/>
          </a:xfrm>
        </p:spPr>
        <p:txBody>
          <a:bodyPr vert="horz" lIns="0" tIns="45720" rIns="0" bIns="45720" rtlCol="0">
            <a:normAutofit/>
          </a:bodyPr>
          <a:lstStyle>
            <a:lvl1pPr algn="ctr">
              <a:defRPr/>
            </a:lvl1pPr>
          </a:lstStyle>
          <a:p>
            <a:r>
              <a:rPr lang="zh-CN" altLang="en-US" sz="1500">
                <a:solidFill>
                  <a:schemeClr val="tx1"/>
                </a:solidFill>
              </a:rPr>
              <a:t>单击此处编辑母版副标题样式</a:t>
            </a:r>
            <a:endParaRPr lang="en-US" altLang="zh-CN" sz="1500" dirty="0">
              <a:solidFill>
                <a:schemeClr val="tx1"/>
              </a:solidFill>
            </a:endParaRPr>
          </a:p>
        </p:txBody>
      </p:sp>
      <p:pic>
        <p:nvPicPr>
          <p:cNvPr id="8" name="Picture 2" descr="E:\WX_Workingspace\Project-Course\Nuclear Physics\pic\uni-logo.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9651" y="5888289"/>
            <a:ext cx="900000" cy="9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p:nvPr userDrawn="1"/>
        </p:nvSpPr>
        <p:spPr>
          <a:xfrm>
            <a:off x="831852" y="6126895"/>
            <a:ext cx="4582505" cy="276999"/>
          </a:xfrm>
          <a:prstGeom prst="rect">
            <a:avLst/>
          </a:prstGeom>
          <a:noFill/>
        </p:spPr>
        <p:txBody>
          <a:bodyPr wrap="square" rtlCol="0">
            <a:spAutoFit/>
          </a:bodyPr>
          <a:lstStyle/>
          <a:p>
            <a:pPr algn="dist"/>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哈尔滨工程大学</a:t>
            </a:r>
            <a:endParaRPr lang="zh-CN" altLang="en-US"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5"/>
          <p:cNvSpPr txBox="1"/>
          <p:nvPr userDrawn="1"/>
        </p:nvSpPr>
        <p:spPr>
          <a:xfrm>
            <a:off x="6764946" y="6126915"/>
            <a:ext cx="4595205" cy="276999"/>
          </a:xfrm>
          <a:prstGeom prst="rect">
            <a:avLst/>
          </a:prstGeom>
          <a:noFill/>
        </p:spPr>
        <p:txBody>
          <a:bodyPr wrap="square" rtlCol="0">
            <a:spAutoFit/>
          </a:bodyPr>
          <a:lstStyle/>
          <a:p>
            <a:pPr algn="dist"/>
            <a:r>
              <a:rPr lang="zh-CN" altLang="en-US" sz="1200" b="1" dirty="0">
                <a:latin typeface="微软雅黑" panose="020B0503020204020204" pitchFamily="34" charset="-122"/>
                <a:ea typeface="微软雅黑" panose="020B0503020204020204" pitchFamily="34" charset="-122"/>
                <a:cs typeface="Arial" panose="020B0604020202020204" pitchFamily="34" charset="0"/>
              </a:rPr>
              <a:t>核科学与技术学院</a:t>
            </a:r>
            <a:endParaRPr lang="zh-CN" altLang="en-US"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TextBox 3"/>
          <p:cNvSpPr txBox="1"/>
          <p:nvPr userDrawn="1"/>
        </p:nvSpPr>
        <p:spPr>
          <a:xfrm>
            <a:off x="831852" y="6416678"/>
            <a:ext cx="4582505" cy="207749"/>
          </a:xfrm>
          <a:prstGeom prst="rect">
            <a:avLst/>
          </a:prstGeom>
          <a:noFill/>
        </p:spPr>
        <p:txBody>
          <a:bodyPr wrap="square" rtlCol="0">
            <a:spAutoFit/>
          </a:bodyPr>
          <a:lstStyle/>
          <a:p>
            <a:pPr algn="dist"/>
            <a:r>
              <a:rPr lang="en-US" altLang="zh-CN" sz="750" b="1" dirty="0">
                <a:latin typeface="微软雅黑" panose="020B0503020204020204" pitchFamily="34" charset="-122"/>
                <a:ea typeface="微软雅黑" panose="020B0503020204020204" pitchFamily="34" charset="-122"/>
                <a:cs typeface="Arial" panose="020B0604020202020204" pitchFamily="34" charset="0"/>
              </a:rPr>
              <a:t>HARBIN ENGINEERING UNIVERSITY</a:t>
            </a:r>
            <a:endParaRPr lang="en-US" altLang="zh-CN" sz="75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TextBox 5"/>
          <p:cNvSpPr txBox="1"/>
          <p:nvPr userDrawn="1"/>
        </p:nvSpPr>
        <p:spPr>
          <a:xfrm>
            <a:off x="6764945" y="6416678"/>
            <a:ext cx="4582505" cy="207749"/>
          </a:xfrm>
          <a:prstGeom prst="rect">
            <a:avLst/>
          </a:prstGeom>
          <a:noFill/>
        </p:spPr>
        <p:txBody>
          <a:bodyPr wrap="square" rtlCol="0">
            <a:spAutoFit/>
          </a:bodyPr>
          <a:lstStyle/>
          <a:p>
            <a:pPr algn="dist"/>
            <a:r>
              <a:rPr lang="en-US" altLang="zh-CN" sz="750" b="1" dirty="0">
                <a:latin typeface="微软雅黑" panose="020B0503020204020204" pitchFamily="34" charset="-122"/>
                <a:ea typeface="微软雅黑" panose="020B0503020204020204" pitchFamily="34" charset="-122"/>
                <a:cs typeface="Arial" panose="020B0604020202020204" pitchFamily="34" charset="0"/>
              </a:rPr>
              <a:t>COLLEGE OF NUCLEAR SCIENCE &amp; TECHNOLOGY</a:t>
            </a:r>
            <a:endParaRPr lang="en-US" altLang="zh-CN" sz="75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4" name="图片 13"/>
          <p:cNvPicPr>
            <a:picLocks noChangeAspect="1"/>
          </p:cNvPicPr>
          <p:nvPr userDrawn="1"/>
        </p:nvPicPr>
        <p:blipFill rotWithShape="1">
          <a:blip r:embed="rId3"/>
          <a:srcRect l="21158" t="19326" b="33408"/>
          <a:stretch>
            <a:fillRect/>
          </a:stretch>
        </p:blipFill>
        <p:spPr>
          <a:xfrm>
            <a:off x="0" y="0"/>
            <a:ext cx="1599801" cy="828000"/>
          </a:xfrm>
          <a:prstGeom prst="rect">
            <a:avLst/>
          </a:prstGeom>
        </p:spPr>
      </p:pic>
      <p:cxnSp>
        <p:nvCxnSpPr>
          <p:cNvPr id="15" name="直接连接符 14"/>
          <p:cNvCxnSpPr/>
          <p:nvPr userDrawn="1"/>
        </p:nvCxnSpPr>
        <p:spPr>
          <a:xfrm>
            <a:off x="831849" y="4130549"/>
            <a:ext cx="105156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zh-CN" altLang="en-US"/>
              <a:t>单击此处编辑母版标题样式</a:t>
            </a:r>
            <a:endParaRPr lang="zh-CN" altLang="en-US"/>
          </a:p>
        </p:txBody>
      </p:sp>
      <p:sp>
        <p:nvSpPr>
          <p:cNvPr id="3" name="Content Placeholder 2"/>
          <p:cNvSpPr>
            <a:spLocks noGrp="1"/>
          </p:cNvSpPr>
          <p:nvPr>
            <p:ph sz="half" idx="1"/>
          </p:nvPr>
        </p:nvSpPr>
        <p:spPr>
          <a:xfrm>
            <a:off x="838200" y="1123273"/>
            <a:ext cx="5181600" cy="505369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Content Placeholder 3"/>
          <p:cNvSpPr>
            <a:spLocks noGrp="1"/>
          </p:cNvSpPr>
          <p:nvPr>
            <p:ph sz="half" idx="2"/>
          </p:nvPr>
        </p:nvSpPr>
        <p:spPr>
          <a:xfrm>
            <a:off x="6172200" y="1123273"/>
            <a:ext cx="5181600" cy="505369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DE31D67-DE08-423C-8C22-3CD53EFA1CC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147376"/>
            <a:ext cx="5157787"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1971290"/>
            <a:ext cx="5157787" cy="42183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Text Placeholder 4"/>
          <p:cNvSpPr>
            <a:spLocks noGrp="1"/>
          </p:cNvSpPr>
          <p:nvPr>
            <p:ph type="body" sz="quarter" idx="3"/>
          </p:nvPr>
        </p:nvSpPr>
        <p:spPr>
          <a:xfrm>
            <a:off x="6169025" y="1147376"/>
            <a:ext cx="5183188"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1971290"/>
            <a:ext cx="5183188" cy="42183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DE31D67-DE08-423C-8C22-3CD53EFA1CC0}" type="slidenum">
              <a:rPr lang="zh-CN" altLang="en-US" smtClean="0"/>
            </a:fld>
            <a:endParaRPr lang="zh-CN" altLang="en-US"/>
          </a:p>
        </p:txBody>
      </p:sp>
      <p:sp>
        <p:nvSpPr>
          <p:cNvPr id="10" name="Title 1"/>
          <p:cNvSpPr>
            <a:spLocks noGrp="1"/>
          </p:cNvSpPr>
          <p:nvPr>
            <p:ph type="title"/>
          </p:nvPr>
        </p:nvSpPr>
        <p:spPr>
          <a:xfrm>
            <a:off x="838200" y="365127"/>
            <a:ext cx="10515600" cy="697807"/>
          </a:xfrm>
        </p:spPr>
        <p:txBody>
          <a:bodyPr/>
          <a:lstStyle>
            <a:lvl1pPr>
              <a:defRPr b="1">
                <a:latin typeface="Arial" panose="020B0604020202020204" pitchFamily="34" charset="0"/>
                <a:cs typeface="Arial" panose="020B0604020202020204" pitchFamily="34" charset="0"/>
              </a:defRPr>
            </a:lvl1pPr>
          </a:lstStyle>
          <a:p>
            <a:r>
              <a:rPr lang="zh-CN" altLang="en-US"/>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zh-CN" altLang="en-US"/>
              <a:t>单击此处编辑母版标题样式</a:t>
            </a:r>
            <a:endParaRPr lang="zh-CN" alt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DE31D67-DE08-423C-8C22-3CD53EFA1CC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zh-CN" alt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DE31D67-DE08-423C-8C22-3CD53EFA1CC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40682"/>
            <a:ext cx="10515600" cy="697807"/>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Text Placeholder 2"/>
          <p:cNvSpPr>
            <a:spLocks noGrp="1"/>
          </p:cNvSpPr>
          <p:nvPr>
            <p:ph type="body" idx="1"/>
          </p:nvPr>
        </p:nvSpPr>
        <p:spPr>
          <a:xfrm>
            <a:off x="838200" y="918557"/>
            <a:ext cx="10515600" cy="543778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baseline="0">
                <a:solidFill>
                  <a:schemeClr val="tx1">
                    <a:tint val="75000"/>
                  </a:schemeClr>
                </a:solidFill>
                <a:latin typeface="Arial" panose="020B0604020202020204" pitchFamily="34" charset="0"/>
                <a:ea typeface="微软雅黑" panose="020B0503020204020204" pitchFamily="34" charset="-122"/>
              </a:defRPr>
            </a:lvl1pPr>
          </a:lstStyle>
          <a:p>
            <a:fld id="{FDE31D67-DE08-423C-8C22-3CD53EFA1C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685800" rtl="0" eaLnBrk="1" latinLnBrk="0" hangingPunct="1">
        <a:lnSpc>
          <a:spcPct val="90000"/>
        </a:lnSpc>
        <a:spcBef>
          <a:spcPct val="0"/>
        </a:spcBef>
        <a:buNone/>
        <a:defRPr sz="3300" b="1" kern="1200" baseline="0">
          <a:solidFill>
            <a:schemeClr val="tx1"/>
          </a:solidFill>
          <a:latin typeface="Arial" panose="020B0604020202020204" pitchFamily="34" charset="0"/>
          <a:ea typeface="微软雅黑"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1850" y="1901788"/>
            <a:ext cx="10515599" cy="845644"/>
          </a:xfrm>
        </p:spPr>
        <p:txBody>
          <a:bodyPr>
            <a:noAutofit/>
          </a:bodyPr>
          <a:lstStyle/>
          <a:p>
            <a:pPr indent="226695" algn="ctr" hangingPunct="0">
              <a:spcBef>
                <a:spcPts val="3800"/>
              </a:spcBef>
            </a:pPr>
            <a:r>
              <a:rPr lang="zh-CN" altLang="en-US" sz="4400" b="1" kern="700" cap="all" dirty="0">
                <a:effectLst/>
                <a:latin typeface="Arial" panose="020B0604020202020204" pitchFamily="34" charset="0"/>
                <a:ea typeface="MS Mincho" panose="02020609040205080304" pitchFamily="49" charset="-128"/>
                <a:cs typeface="Times New Roman" panose="02020603050405020304" pitchFamily="18" charset="0"/>
              </a:rPr>
              <a:t>基于</a:t>
            </a:r>
            <a:r>
              <a:rPr lang="en-US" altLang="zh-CN" sz="4400" b="1" kern="700" cap="all" dirty="0">
                <a:effectLst/>
                <a:latin typeface="Arial" panose="020B0604020202020204" pitchFamily="34" charset="0"/>
                <a:ea typeface="MS Mincho" panose="02020609040205080304" pitchFamily="49" charset="-128"/>
                <a:cs typeface="Times New Roman" panose="02020603050405020304" pitchFamily="18" charset="0"/>
              </a:rPr>
              <a:t>m</a:t>
            </a:r>
            <a:r>
              <a:rPr lang="en-US" altLang="zh-CN" sz="4400">
                <a:sym typeface="+mn-ea"/>
              </a:rPr>
              <a:t>odelica</a:t>
            </a:r>
            <a:r>
              <a:rPr lang="zh-CN" altLang="en-US" sz="4400" b="1" kern="700" cap="all" dirty="0">
                <a:effectLst/>
                <a:latin typeface="Arial" panose="020B0604020202020204" pitchFamily="34" charset="0"/>
                <a:ea typeface="MS Mincho" panose="02020609040205080304" pitchFamily="49" charset="-128"/>
                <a:cs typeface="Times New Roman" panose="02020603050405020304" pitchFamily="18" charset="0"/>
              </a:rPr>
              <a:t>语言的同步辐射储存环相对论带电粒子动力学仿</a:t>
            </a:r>
            <a:r>
              <a:rPr lang="zh-CN" altLang="en-US" sz="4400" b="1" kern="700" cap="all" dirty="0">
                <a:effectLst/>
                <a:latin typeface="Arial" panose="020B0604020202020204" pitchFamily="34" charset="0"/>
                <a:ea typeface="MS Mincho" panose="02020609040205080304" pitchFamily="49" charset="-128"/>
                <a:cs typeface="Times New Roman" panose="02020603050405020304" pitchFamily="18" charset="0"/>
              </a:rPr>
              <a:t>真</a:t>
            </a:r>
            <a:endParaRPr lang="zh-CN" altLang="en-US" sz="4400" b="1" kern="700" cap="all"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14" name="副标题 13"/>
          <p:cNvSpPr>
            <a:spLocks noGrp="1"/>
          </p:cNvSpPr>
          <p:nvPr>
            <p:ph type="subTitle" idx="1"/>
          </p:nvPr>
        </p:nvSpPr>
        <p:spPr>
          <a:xfrm>
            <a:off x="1541145" y="3520440"/>
            <a:ext cx="5352415" cy="633730"/>
          </a:xfrm>
        </p:spPr>
        <p:txBody>
          <a:bodyPr>
            <a:normAutofit/>
          </a:bodyPr>
          <a:lstStyle/>
          <a:p>
            <a:r>
              <a:rPr lang="zh-CN" altLang="en-US" dirty="0"/>
              <a:t>汇报人：</a:t>
            </a:r>
            <a:r>
              <a:rPr lang="zh-CN" altLang="en-US" dirty="0"/>
              <a:t>张衡</a:t>
            </a:r>
            <a:endParaRPr lang="zh-CN" altLang="en-US" dirty="0"/>
          </a:p>
          <a:p>
            <a:endParaRPr lang="zh-CN" altLang="en-US" dirty="0"/>
          </a:p>
        </p:txBody>
      </p:sp>
      <p:sp>
        <p:nvSpPr>
          <p:cNvPr id="4" name="副标题 2"/>
          <p:cNvSpPr txBox="1"/>
          <p:nvPr/>
        </p:nvSpPr>
        <p:spPr>
          <a:xfrm>
            <a:off x="2147888" y="4706663"/>
            <a:ext cx="7886700" cy="754408"/>
          </a:xfrm>
          <a:prstGeom prst="rect">
            <a:avLst/>
          </a:prstGeom>
        </p:spPr>
        <p:txBody>
          <a:bodyPr vert="horz" lIns="0" tIns="34290" rIns="0" bIns="34290" rtlCol="0">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1500" dirty="0"/>
          </a:p>
        </p:txBody>
      </p:sp>
      <p:sp>
        <p:nvSpPr>
          <p:cNvPr id="11" name="Subtitle 2"/>
          <p:cNvSpPr txBox="1"/>
          <p:nvPr/>
        </p:nvSpPr>
        <p:spPr>
          <a:xfrm>
            <a:off x="2243774" y="2989265"/>
            <a:ext cx="7896225" cy="28894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微软雅黑" panose="020B0503020204020204" pitchFamily="34"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微软雅黑" panose="020B0503020204020204" pitchFamily="34" charset="-122"/>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微软雅黑" panose="020B0503020204020204" pitchFamily="34" charset="-122"/>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900" dirty="0"/>
              <a:t>张衡、许时宁、严佳杰 、张田*、王翔</a:t>
            </a:r>
            <a:endParaRPr lang="zh-CN" altLang="en-US" sz="1900" dirty="0"/>
          </a:p>
        </p:txBody>
      </p:sp>
      <p:sp>
        <p:nvSpPr>
          <p:cNvPr id="6" name="文本框 5"/>
          <p:cNvSpPr txBox="1"/>
          <p:nvPr/>
        </p:nvSpPr>
        <p:spPr>
          <a:xfrm>
            <a:off x="6076315" y="3520440"/>
            <a:ext cx="4064000" cy="368300"/>
          </a:xfrm>
          <a:prstGeom prst="rect">
            <a:avLst/>
          </a:prstGeom>
          <a:noFill/>
        </p:spPr>
        <p:txBody>
          <a:bodyPr wrap="square" rtlCol="0">
            <a:spAutoFit/>
          </a:bodyPr>
          <a:p>
            <a:r>
              <a:rPr lang="zh-CN" altLang="en-US"/>
              <a:t>邮箱：</a:t>
            </a:r>
            <a:r>
              <a:rPr lang="en-US" altLang="zh-CN"/>
              <a:t>beeofcat@outlook.com</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SESAME</a:t>
            </a:r>
            <a:r>
              <a:rPr kumimoji="1" lang="zh-CN" altLang="en-US" dirty="0"/>
              <a:t>参数</a:t>
            </a:r>
            <a:endParaRPr kumimoji="1" lang="zh-CN" altLang="en-US" dirty="0"/>
          </a:p>
        </p:txBody>
      </p:sp>
      <p:sp>
        <p:nvSpPr>
          <p:cNvPr id="5" name="Shape 6"/>
          <p:cNvSpPr/>
          <p:nvPr/>
        </p:nvSpPr>
        <p:spPr>
          <a:xfrm>
            <a:off x="658368" y="987552"/>
            <a:ext cx="3072384" cy="420624"/>
          </a:xfrm>
          <a:prstGeom prst="rect">
            <a:avLst/>
          </a:prstGeom>
          <a:solidFill>
            <a:srgbClr val="E7EEF2"/>
          </a:solidFill>
          <a:ln w="5715">
            <a:solidFill>
              <a:srgbClr val="D8E0E6"/>
            </a:solidFill>
            <a:prstDash val="solid"/>
          </a:ln>
        </p:spPr>
      </p:sp>
      <p:sp>
        <p:nvSpPr>
          <p:cNvPr id="6" name="Text 7"/>
          <p:cNvSpPr/>
          <p:nvPr/>
        </p:nvSpPr>
        <p:spPr>
          <a:xfrm>
            <a:off x="704088" y="1019556"/>
            <a:ext cx="2980944" cy="365760"/>
          </a:xfrm>
          <a:prstGeom prst="rect">
            <a:avLst/>
          </a:prstGeom>
          <a:noFill/>
        </p:spPr>
        <p:txBody>
          <a:bodyPr wrap="square" lIns="0" tIns="0" rIns="0" bIns="0" rtlCol="0" anchor="ctr">
            <a:normAutofit/>
          </a:bodyPr>
          <a:lstStyle/>
          <a:p>
            <a:pPr marL="0" indent="0" algn="l">
              <a:buNone/>
            </a:pPr>
            <a:r>
              <a:rPr lang="en-US" b="1" dirty="0">
                <a:solidFill>
                  <a:srgbClr val="203040"/>
                </a:solidFill>
                <a:latin typeface="微软雅黑" panose="020B0503020204020204" pitchFamily="34" charset="-122"/>
                <a:ea typeface="微软雅黑" panose="020B0503020204020204" pitchFamily="34" charset="-122"/>
                <a:cs typeface="微软雅黑" panose="020B0503020204020204" pitchFamily="34" charset="-120"/>
              </a:rPr>
              <a:t>参数</a:t>
            </a:r>
            <a:endParaRPr lang="en-US" dirty="0"/>
          </a:p>
        </p:txBody>
      </p:sp>
      <p:sp>
        <p:nvSpPr>
          <p:cNvPr id="10" name="Shape 8"/>
          <p:cNvSpPr/>
          <p:nvPr/>
        </p:nvSpPr>
        <p:spPr>
          <a:xfrm>
            <a:off x="3730752" y="987552"/>
            <a:ext cx="3730752" cy="420624"/>
          </a:xfrm>
          <a:prstGeom prst="rect">
            <a:avLst/>
          </a:prstGeom>
          <a:solidFill>
            <a:srgbClr val="E7EEF2"/>
          </a:solidFill>
          <a:ln w="5715">
            <a:solidFill>
              <a:srgbClr val="D8E0E6"/>
            </a:solidFill>
            <a:prstDash val="solid"/>
          </a:ln>
        </p:spPr>
      </p:sp>
      <p:sp>
        <p:nvSpPr>
          <p:cNvPr id="12" name="Text 9"/>
          <p:cNvSpPr/>
          <p:nvPr/>
        </p:nvSpPr>
        <p:spPr>
          <a:xfrm>
            <a:off x="3776472" y="1019556"/>
            <a:ext cx="3639312" cy="365760"/>
          </a:xfrm>
          <a:prstGeom prst="rect">
            <a:avLst/>
          </a:prstGeom>
          <a:noFill/>
        </p:spPr>
        <p:txBody>
          <a:bodyPr wrap="square" lIns="0" tIns="0" rIns="0" bIns="0" rtlCol="0" anchor="ctr">
            <a:normAutofit/>
          </a:bodyPr>
          <a:lstStyle/>
          <a:p>
            <a:pPr marL="0" indent="0" algn="l">
              <a:buNone/>
            </a:pPr>
            <a:r>
              <a:rPr lang="en-US" b="1" dirty="0">
                <a:solidFill>
                  <a:srgbClr val="203040"/>
                </a:solidFill>
                <a:latin typeface="微软雅黑" panose="020B0503020204020204" pitchFamily="34" charset="-122"/>
                <a:ea typeface="微软雅黑" panose="020B0503020204020204" pitchFamily="34" charset="-122"/>
                <a:cs typeface="微软雅黑" panose="020B0503020204020204" pitchFamily="34" charset="-120"/>
              </a:rPr>
              <a:t>公开数值</a:t>
            </a:r>
            <a:endParaRPr lang="en-US" dirty="0"/>
          </a:p>
        </p:txBody>
      </p:sp>
      <p:sp>
        <p:nvSpPr>
          <p:cNvPr id="15" name="Shape 10"/>
          <p:cNvSpPr/>
          <p:nvPr/>
        </p:nvSpPr>
        <p:spPr>
          <a:xfrm>
            <a:off x="7461504" y="987552"/>
            <a:ext cx="4169664" cy="420624"/>
          </a:xfrm>
          <a:prstGeom prst="rect">
            <a:avLst/>
          </a:prstGeom>
          <a:solidFill>
            <a:srgbClr val="E7EEF2"/>
          </a:solidFill>
          <a:ln w="5715">
            <a:solidFill>
              <a:srgbClr val="D8E0E6"/>
            </a:solidFill>
            <a:prstDash val="solid"/>
          </a:ln>
        </p:spPr>
      </p:sp>
      <p:sp>
        <p:nvSpPr>
          <p:cNvPr id="16" name="Text 11"/>
          <p:cNvSpPr/>
          <p:nvPr/>
        </p:nvSpPr>
        <p:spPr>
          <a:xfrm>
            <a:off x="7507224" y="1019556"/>
            <a:ext cx="4078224" cy="365760"/>
          </a:xfrm>
          <a:prstGeom prst="rect">
            <a:avLst/>
          </a:prstGeom>
          <a:noFill/>
        </p:spPr>
        <p:txBody>
          <a:bodyPr wrap="square" lIns="0" tIns="0" rIns="0" bIns="0" rtlCol="0" anchor="ctr">
            <a:normAutofit/>
          </a:bodyPr>
          <a:lstStyle/>
          <a:p>
            <a:pPr marL="0" indent="0" algn="l">
              <a:buNone/>
            </a:pPr>
            <a:r>
              <a:rPr lang="en-US" b="1" dirty="0">
                <a:solidFill>
                  <a:srgbClr val="203040"/>
                </a:solidFill>
                <a:latin typeface="微软雅黑" panose="020B0503020204020204" pitchFamily="34" charset="-122"/>
                <a:ea typeface="微软雅黑" panose="020B0503020204020204" pitchFamily="34" charset="-122"/>
                <a:cs typeface="微软雅黑" panose="020B0503020204020204" pitchFamily="34" charset="-120"/>
              </a:rPr>
              <a:t>公开来源</a:t>
            </a:r>
            <a:endParaRPr lang="en-US" dirty="0"/>
          </a:p>
        </p:txBody>
      </p:sp>
      <p:sp>
        <p:nvSpPr>
          <p:cNvPr id="17" name="Shape 12"/>
          <p:cNvSpPr/>
          <p:nvPr/>
        </p:nvSpPr>
        <p:spPr>
          <a:xfrm>
            <a:off x="658368" y="1408176"/>
            <a:ext cx="3072384" cy="420624"/>
          </a:xfrm>
          <a:prstGeom prst="rect">
            <a:avLst/>
          </a:prstGeom>
          <a:solidFill>
            <a:srgbClr val="FFFFFF"/>
          </a:solidFill>
          <a:ln w="5715">
            <a:solidFill>
              <a:srgbClr val="D8E0E6"/>
            </a:solidFill>
            <a:prstDash val="solid"/>
          </a:ln>
        </p:spPr>
      </p:sp>
      <p:sp>
        <p:nvSpPr>
          <p:cNvPr id="18" name="Text 13"/>
          <p:cNvSpPr/>
          <p:nvPr/>
        </p:nvSpPr>
        <p:spPr>
          <a:xfrm>
            <a:off x="704088" y="1440180"/>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储存环能量</a:t>
            </a:r>
            <a:endParaRPr lang="en-US" dirty="0"/>
          </a:p>
        </p:txBody>
      </p:sp>
      <p:sp>
        <p:nvSpPr>
          <p:cNvPr id="19" name="Shape 14"/>
          <p:cNvSpPr/>
          <p:nvPr/>
        </p:nvSpPr>
        <p:spPr>
          <a:xfrm>
            <a:off x="3730752" y="1408176"/>
            <a:ext cx="3730752" cy="420624"/>
          </a:xfrm>
          <a:prstGeom prst="rect">
            <a:avLst/>
          </a:prstGeom>
          <a:solidFill>
            <a:srgbClr val="FFFFFF"/>
          </a:solidFill>
          <a:ln w="5715">
            <a:solidFill>
              <a:srgbClr val="D8E0E6"/>
            </a:solidFill>
            <a:prstDash val="solid"/>
          </a:ln>
        </p:spPr>
      </p:sp>
      <p:sp>
        <p:nvSpPr>
          <p:cNvPr id="20" name="Text 15"/>
          <p:cNvSpPr/>
          <p:nvPr/>
        </p:nvSpPr>
        <p:spPr>
          <a:xfrm>
            <a:off x="3776472" y="1440180"/>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2.5 GeV</a:t>
            </a:r>
            <a:endParaRPr lang="en-US" dirty="0"/>
          </a:p>
        </p:txBody>
      </p:sp>
      <p:sp>
        <p:nvSpPr>
          <p:cNvPr id="21" name="Shape 16"/>
          <p:cNvSpPr/>
          <p:nvPr/>
        </p:nvSpPr>
        <p:spPr>
          <a:xfrm>
            <a:off x="7461504" y="1408176"/>
            <a:ext cx="4169664" cy="420624"/>
          </a:xfrm>
          <a:prstGeom prst="rect">
            <a:avLst/>
          </a:prstGeom>
          <a:solidFill>
            <a:srgbClr val="FFFFFF"/>
          </a:solidFill>
          <a:ln w="5715">
            <a:solidFill>
              <a:srgbClr val="D8E0E6"/>
            </a:solidFill>
            <a:prstDash val="solid"/>
          </a:ln>
        </p:spPr>
      </p:sp>
      <p:sp>
        <p:nvSpPr>
          <p:cNvPr id="22" name="Text 17"/>
          <p:cNvSpPr/>
          <p:nvPr/>
        </p:nvSpPr>
        <p:spPr>
          <a:xfrm>
            <a:off x="7507224" y="1440180"/>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a:t>
            </a:r>
            <a:endParaRPr lang="en-US" dirty="0"/>
          </a:p>
        </p:txBody>
      </p:sp>
      <p:sp>
        <p:nvSpPr>
          <p:cNvPr id="23" name="Shape 18"/>
          <p:cNvSpPr/>
          <p:nvPr/>
        </p:nvSpPr>
        <p:spPr>
          <a:xfrm>
            <a:off x="658368" y="1828800"/>
            <a:ext cx="3072384" cy="420624"/>
          </a:xfrm>
          <a:prstGeom prst="rect">
            <a:avLst/>
          </a:prstGeom>
          <a:solidFill>
            <a:srgbClr val="FFFFFF"/>
          </a:solidFill>
          <a:ln w="5715">
            <a:solidFill>
              <a:srgbClr val="D8E0E6"/>
            </a:solidFill>
            <a:prstDash val="solid"/>
          </a:ln>
        </p:spPr>
      </p:sp>
      <p:sp>
        <p:nvSpPr>
          <p:cNvPr id="24" name="Text 19"/>
          <p:cNvSpPr/>
          <p:nvPr/>
        </p:nvSpPr>
        <p:spPr>
          <a:xfrm>
            <a:off x="704088" y="1860804"/>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周长</a:t>
            </a:r>
            <a:endParaRPr lang="en-US" dirty="0"/>
          </a:p>
        </p:txBody>
      </p:sp>
      <p:sp>
        <p:nvSpPr>
          <p:cNvPr id="25" name="Shape 20"/>
          <p:cNvSpPr/>
          <p:nvPr/>
        </p:nvSpPr>
        <p:spPr>
          <a:xfrm>
            <a:off x="3730752" y="1828800"/>
            <a:ext cx="3730752" cy="420624"/>
          </a:xfrm>
          <a:prstGeom prst="rect">
            <a:avLst/>
          </a:prstGeom>
          <a:solidFill>
            <a:srgbClr val="FFFFFF"/>
          </a:solidFill>
          <a:ln w="5715">
            <a:solidFill>
              <a:srgbClr val="D8E0E6"/>
            </a:solidFill>
            <a:prstDash val="solid"/>
          </a:ln>
        </p:spPr>
      </p:sp>
      <p:sp>
        <p:nvSpPr>
          <p:cNvPr id="26" name="Text 21"/>
          <p:cNvSpPr/>
          <p:nvPr/>
        </p:nvSpPr>
        <p:spPr>
          <a:xfrm>
            <a:off x="3776472" y="1860804"/>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133.2 m</a:t>
            </a:r>
            <a:endParaRPr lang="en-US" dirty="0"/>
          </a:p>
        </p:txBody>
      </p:sp>
      <p:sp>
        <p:nvSpPr>
          <p:cNvPr id="27" name="Shape 22"/>
          <p:cNvSpPr/>
          <p:nvPr/>
        </p:nvSpPr>
        <p:spPr>
          <a:xfrm>
            <a:off x="7461504" y="1828800"/>
            <a:ext cx="4169664" cy="420624"/>
          </a:xfrm>
          <a:prstGeom prst="rect">
            <a:avLst/>
          </a:prstGeom>
          <a:solidFill>
            <a:srgbClr val="FFFFFF"/>
          </a:solidFill>
          <a:ln w="5715">
            <a:solidFill>
              <a:srgbClr val="D8E0E6"/>
            </a:solidFill>
            <a:prstDash val="solid"/>
          </a:ln>
        </p:spPr>
      </p:sp>
      <p:sp>
        <p:nvSpPr>
          <p:cNvPr id="28" name="Text 23"/>
          <p:cNvSpPr/>
          <p:nvPr/>
        </p:nvSpPr>
        <p:spPr>
          <a:xfrm>
            <a:off x="7507224" y="1860804"/>
            <a:ext cx="4078224" cy="365760"/>
          </a:xfrm>
          <a:prstGeom prst="rect">
            <a:avLst/>
          </a:prstGeom>
          <a:noFill/>
        </p:spPr>
        <p:txBody>
          <a:bodyPr wrap="square" lIns="0" tIns="0" rIns="0" bIns="0" rtlCol="0" anchor="ctr">
            <a:noAutofit/>
          </a:bodyPr>
          <a:lstStyle/>
          <a:p>
            <a:pPr marL="0" indent="0" algn="l">
              <a:buNone/>
            </a:pPr>
            <a:r>
              <a:rPr lang="en-US" sz="1600"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 / PAC09 / IPAC2022</a:t>
            </a:r>
            <a:endParaRPr lang="en-US" sz="1600"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9" name="Shape 24"/>
          <p:cNvSpPr/>
          <p:nvPr/>
        </p:nvSpPr>
        <p:spPr>
          <a:xfrm>
            <a:off x="658368" y="2249424"/>
            <a:ext cx="3072384" cy="420624"/>
          </a:xfrm>
          <a:prstGeom prst="rect">
            <a:avLst/>
          </a:prstGeom>
          <a:solidFill>
            <a:srgbClr val="FFFFFF"/>
          </a:solidFill>
          <a:ln w="5715">
            <a:solidFill>
              <a:srgbClr val="D8E0E6"/>
            </a:solidFill>
            <a:prstDash val="solid"/>
          </a:ln>
        </p:spPr>
      </p:sp>
      <p:sp>
        <p:nvSpPr>
          <p:cNvPr id="30" name="Text 25"/>
          <p:cNvSpPr/>
          <p:nvPr/>
        </p:nvSpPr>
        <p:spPr>
          <a:xfrm>
            <a:off x="704088" y="2281428"/>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储存环 lattice</a:t>
            </a:r>
            <a:endParaRPr lang="en-US" dirty="0"/>
          </a:p>
        </p:txBody>
      </p:sp>
      <p:sp>
        <p:nvSpPr>
          <p:cNvPr id="31" name="Shape 26"/>
          <p:cNvSpPr/>
          <p:nvPr/>
        </p:nvSpPr>
        <p:spPr>
          <a:xfrm>
            <a:off x="3730752" y="2249424"/>
            <a:ext cx="3730752" cy="420624"/>
          </a:xfrm>
          <a:prstGeom prst="rect">
            <a:avLst/>
          </a:prstGeom>
          <a:solidFill>
            <a:srgbClr val="FFFFFF"/>
          </a:solidFill>
          <a:ln w="5715">
            <a:solidFill>
              <a:srgbClr val="D8E0E6"/>
            </a:solidFill>
            <a:prstDash val="solid"/>
          </a:ln>
        </p:spPr>
      </p:sp>
      <p:sp>
        <p:nvSpPr>
          <p:cNvPr id="32" name="Text 27"/>
          <p:cNvSpPr/>
          <p:nvPr/>
        </p:nvSpPr>
        <p:spPr>
          <a:xfrm>
            <a:off x="3776472" y="2281428"/>
            <a:ext cx="3639312" cy="365760"/>
          </a:xfrm>
          <a:prstGeom prst="rect">
            <a:avLst/>
          </a:prstGeom>
          <a:noFill/>
        </p:spPr>
        <p:txBody>
          <a:bodyPr wrap="square" lIns="0" tIns="0" rIns="0" bIns="0" rtlCol="0" anchor="ctr">
            <a:noAutofit/>
          </a:bodyPr>
          <a:lstStyle/>
          <a:p>
            <a:pPr marL="0" indent="0" algn="l">
              <a:buNone/>
            </a:pPr>
            <a:r>
              <a:rPr lang="en-US" sz="1600"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8-fold DBA；16 mirror-image cells</a:t>
            </a:r>
            <a:endParaRPr lang="en-US" sz="1600"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33" name="Shape 28"/>
          <p:cNvSpPr/>
          <p:nvPr/>
        </p:nvSpPr>
        <p:spPr>
          <a:xfrm>
            <a:off x="7461504" y="2249424"/>
            <a:ext cx="4169664" cy="420624"/>
          </a:xfrm>
          <a:prstGeom prst="rect">
            <a:avLst/>
          </a:prstGeom>
          <a:solidFill>
            <a:srgbClr val="FFFFFF"/>
          </a:solidFill>
          <a:ln w="5715">
            <a:solidFill>
              <a:srgbClr val="D8E0E6"/>
            </a:solidFill>
            <a:prstDash val="solid"/>
          </a:ln>
        </p:spPr>
      </p:sp>
      <p:sp>
        <p:nvSpPr>
          <p:cNvPr id="34" name="Text 29"/>
          <p:cNvSpPr/>
          <p:nvPr/>
        </p:nvSpPr>
        <p:spPr>
          <a:xfrm>
            <a:off x="7507224" y="2281428"/>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a:t>
            </a:r>
            <a:endParaRPr lang="en-US" dirty="0"/>
          </a:p>
        </p:txBody>
      </p:sp>
      <p:sp>
        <p:nvSpPr>
          <p:cNvPr id="35" name="Shape 30"/>
          <p:cNvSpPr/>
          <p:nvPr/>
        </p:nvSpPr>
        <p:spPr>
          <a:xfrm>
            <a:off x="658368" y="2670048"/>
            <a:ext cx="3072384" cy="420624"/>
          </a:xfrm>
          <a:prstGeom prst="rect">
            <a:avLst/>
          </a:prstGeom>
          <a:solidFill>
            <a:srgbClr val="FFFFFF"/>
          </a:solidFill>
          <a:ln w="5715">
            <a:solidFill>
              <a:srgbClr val="D8E0E6"/>
            </a:solidFill>
            <a:prstDash val="solid"/>
          </a:ln>
        </p:spPr>
      </p:sp>
      <p:sp>
        <p:nvSpPr>
          <p:cNvPr id="36" name="Text 31"/>
          <p:cNvSpPr/>
          <p:nvPr/>
        </p:nvSpPr>
        <p:spPr>
          <a:xfrm>
            <a:off x="704088" y="2702052"/>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Betatron tunes</a:t>
            </a:r>
            <a:endParaRPr lang="en-US" dirty="0"/>
          </a:p>
        </p:txBody>
      </p:sp>
      <p:sp>
        <p:nvSpPr>
          <p:cNvPr id="37" name="Shape 32"/>
          <p:cNvSpPr/>
          <p:nvPr/>
        </p:nvSpPr>
        <p:spPr>
          <a:xfrm>
            <a:off x="3730752" y="2670048"/>
            <a:ext cx="3730752" cy="420624"/>
          </a:xfrm>
          <a:prstGeom prst="rect">
            <a:avLst/>
          </a:prstGeom>
          <a:solidFill>
            <a:srgbClr val="FFFFFF"/>
          </a:solidFill>
          <a:ln w="5715">
            <a:solidFill>
              <a:srgbClr val="D8E0E6"/>
            </a:solidFill>
            <a:prstDash val="solid"/>
          </a:ln>
        </p:spPr>
      </p:sp>
      <p:sp>
        <p:nvSpPr>
          <p:cNvPr id="38" name="Text 33"/>
          <p:cNvSpPr/>
          <p:nvPr/>
        </p:nvSpPr>
        <p:spPr>
          <a:xfrm>
            <a:off x="3776472" y="2702052"/>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7.23 / 6.19</a:t>
            </a:r>
            <a:endParaRPr lang="en-US" dirty="0"/>
          </a:p>
        </p:txBody>
      </p:sp>
      <p:sp>
        <p:nvSpPr>
          <p:cNvPr id="39" name="Shape 34"/>
          <p:cNvSpPr/>
          <p:nvPr/>
        </p:nvSpPr>
        <p:spPr>
          <a:xfrm>
            <a:off x="7461504" y="2670048"/>
            <a:ext cx="4169664" cy="420624"/>
          </a:xfrm>
          <a:prstGeom prst="rect">
            <a:avLst/>
          </a:prstGeom>
          <a:solidFill>
            <a:srgbClr val="FFFFFF"/>
          </a:solidFill>
          <a:ln w="5715">
            <a:solidFill>
              <a:srgbClr val="D8E0E6"/>
            </a:solidFill>
            <a:prstDash val="solid"/>
          </a:ln>
        </p:spPr>
      </p:sp>
      <p:sp>
        <p:nvSpPr>
          <p:cNvPr id="40" name="Text 35"/>
          <p:cNvSpPr/>
          <p:nvPr/>
        </p:nvSpPr>
        <p:spPr>
          <a:xfrm>
            <a:off x="7507224" y="2702052"/>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a:t>
            </a:r>
            <a:endParaRPr lang="en-US" dirty="0"/>
          </a:p>
        </p:txBody>
      </p:sp>
      <p:sp>
        <p:nvSpPr>
          <p:cNvPr id="41" name="Shape 36"/>
          <p:cNvSpPr/>
          <p:nvPr/>
        </p:nvSpPr>
        <p:spPr>
          <a:xfrm>
            <a:off x="658368" y="3090672"/>
            <a:ext cx="3072384" cy="420624"/>
          </a:xfrm>
          <a:prstGeom prst="rect">
            <a:avLst/>
          </a:prstGeom>
          <a:solidFill>
            <a:srgbClr val="FFFFFF"/>
          </a:solidFill>
          <a:ln w="5715">
            <a:solidFill>
              <a:srgbClr val="D8E0E6"/>
            </a:solidFill>
            <a:prstDash val="solid"/>
          </a:ln>
        </p:spPr>
      </p:sp>
      <p:sp>
        <p:nvSpPr>
          <p:cNvPr id="42" name="Text 37"/>
          <p:cNvSpPr/>
          <p:nvPr/>
        </p:nvSpPr>
        <p:spPr>
          <a:xfrm>
            <a:off x="704088" y="3122676"/>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主弯场 / 梯度</a:t>
            </a:r>
            <a:endParaRPr lang="en-US" dirty="0"/>
          </a:p>
        </p:txBody>
      </p:sp>
      <p:sp>
        <p:nvSpPr>
          <p:cNvPr id="43" name="Shape 38"/>
          <p:cNvSpPr/>
          <p:nvPr/>
        </p:nvSpPr>
        <p:spPr>
          <a:xfrm>
            <a:off x="3730752" y="3090672"/>
            <a:ext cx="3730752" cy="420624"/>
          </a:xfrm>
          <a:prstGeom prst="rect">
            <a:avLst/>
          </a:prstGeom>
          <a:solidFill>
            <a:srgbClr val="FFFFFF"/>
          </a:solidFill>
          <a:ln w="5715">
            <a:solidFill>
              <a:srgbClr val="D8E0E6"/>
            </a:solidFill>
            <a:prstDash val="solid"/>
          </a:ln>
        </p:spPr>
      </p:sp>
      <p:sp>
        <p:nvSpPr>
          <p:cNvPr id="44" name="Text 39"/>
          <p:cNvSpPr/>
          <p:nvPr/>
        </p:nvSpPr>
        <p:spPr>
          <a:xfrm>
            <a:off x="3776472" y="3122676"/>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1.45545 T / -2.794 T/m</a:t>
            </a:r>
            <a:endParaRPr lang="en-US" dirty="0"/>
          </a:p>
        </p:txBody>
      </p:sp>
      <p:sp>
        <p:nvSpPr>
          <p:cNvPr id="45" name="Shape 40"/>
          <p:cNvSpPr/>
          <p:nvPr/>
        </p:nvSpPr>
        <p:spPr>
          <a:xfrm>
            <a:off x="7461504" y="3090672"/>
            <a:ext cx="4169664" cy="420624"/>
          </a:xfrm>
          <a:prstGeom prst="rect">
            <a:avLst/>
          </a:prstGeom>
          <a:solidFill>
            <a:srgbClr val="FFFFFF"/>
          </a:solidFill>
          <a:ln w="5715">
            <a:solidFill>
              <a:srgbClr val="D8E0E6"/>
            </a:solidFill>
            <a:prstDash val="solid"/>
          </a:ln>
        </p:spPr>
      </p:sp>
      <p:sp>
        <p:nvSpPr>
          <p:cNvPr id="46" name="Text 41"/>
          <p:cNvSpPr/>
          <p:nvPr/>
        </p:nvSpPr>
        <p:spPr>
          <a:xfrm>
            <a:off x="7507224" y="3122676"/>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a:t>
            </a:r>
            <a:endParaRPr lang="en-US" dirty="0"/>
          </a:p>
        </p:txBody>
      </p:sp>
      <p:sp>
        <p:nvSpPr>
          <p:cNvPr id="47" name="Shape 42"/>
          <p:cNvSpPr/>
          <p:nvPr/>
        </p:nvSpPr>
        <p:spPr>
          <a:xfrm>
            <a:off x="658368" y="3511296"/>
            <a:ext cx="3072384" cy="420624"/>
          </a:xfrm>
          <a:prstGeom prst="rect">
            <a:avLst/>
          </a:prstGeom>
          <a:solidFill>
            <a:srgbClr val="FFFFFF"/>
          </a:solidFill>
          <a:ln w="5715">
            <a:solidFill>
              <a:srgbClr val="D8E0E6"/>
            </a:solidFill>
            <a:prstDash val="solid"/>
          </a:ln>
        </p:spPr>
      </p:sp>
      <p:sp>
        <p:nvSpPr>
          <p:cNvPr id="48" name="Text 43"/>
          <p:cNvSpPr/>
          <p:nvPr/>
        </p:nvSpPr>
        <p:spPr>
          <a:xfrm>
            <a:off x="704088" y="3543300"/>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RF 频率</a:t>
            </a:r>
            <a:endParaRPr lang="en-US" dirty="0"/>
          </a:p>
        </p:txBody>
      </p:sp>
      <p:sp>
        <p:nvSpPr>
          <p:cNvPr id="49" name="Shape 44"/>
          <p:cNvSpPr/>
          <p:nvPr/>
        </p:nvSpPr>
        <p:spPr>
          <a:xfrm>
            <a:off x="3730752" y="3511296"/>
            <a:ext cx="3730752" cy="420624"/>
          </a:xfrm>
          <a:prstGeom prst="rect">
            <a:avLst/>
          </a:prstGeom>
          <a:solidFill>
            <a:srgbClr val="FFFFFF"/>
          </a:solidFill>
          <a:ln w="5715">
            <a:solidFill>
              <a:srgbClr val="D8E0E6"/>
            </a:solidFill>
            <a:prstDash val="solid"/>
          </a:ln>
        </p:spPr>
      </p:sp>
      <p:sp>
        <p:nvSpPr>
          <p:cNvPr id="50" name="Text 45"/>
          <p:cNvSpPr/>
          <p:nvPr/>
        </p:nvSpPr>
        <p:spPr>
          <a:xfrm>
            <a:off x="3776472" y="3543300"/>
            <a:ext cx="3639312" cy="365760"/>
          </a:xfrm>
          <a:prstGeom prst="rect">
            <a:avLst/>
          </a:prstGeom>
          <a:noFill/>
        </p:spPr>
        <p:txBody>
          <a:bodyPr wrap="square" lIns="0" tIns="0" rIns="0" bIns="0" rtlCol="0" anchor="ctr">
            <a:normAutofit/>
          </a:bodyPr>
          <a:lstStyle/>
          <a:p>
            <a:pPr marL="0" indent="0" algn="l">
              <a:buNone/>
            </a:pPr>
            <a:r>
              <a:rPr lang="en-US" sz="1400"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499.654097 MHz；运行报告 499.671 MHz</a:t>
            </a:r>
            <a:endParaRPr lang="en-US" sz="1400" dirty="0"/>
          </a:p>
        </p:txBody>
      </p:sp>
      <p:sp>
        <p:nvSpPr>
          <p:cNvPr id="51" name="Shape 46"/>
          <p:cNvSpPr/>
          <p:nvPr/>
        </p:nvSpPr>
        <p:spPr>
          <a:xfrm>
            <a:off x="7461504" y="3511296"/>
            <a:ext cx="4169664" cy="420624"/>
          </a:xfrm>
          <a:prstGeom prst="rect">
            <a:avLst/>
          </a:prstGeom>
          <a:solidFill>
            <a:srgbClr val="FFFFFF"/>
          </a:solidFill>
          <a:ln w="5715">
            <a:solidFill>
              <a:srgbClr val="D8E0E6"/>
            </a:solidFill>
            <a:prstDash val="solid"/>
          </a:ln>
        </p:spPr>
      </p:sp>
      <p:sp>
        <p:nvSpPr>
          <p:cNvPr id="52" name="Text 47"/>
          <p:cNvSpPr/>
          <p:nvPr/>
        </p:nvSpPr>
        <p:spPr>
          <a:xfrm>
            <a:off x="7507224" y="3543300"/>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 / IPAC2022</a:t>
            </a:r>
            <a:endParaRPr lang="en-US" dirty="0"/>
          </a:p>
        </p:txBody>
      </p:sp>
      <p:sp>
        <p:nvSpPr>
          <p:cNvPr id="53" name="Shape 48"/>
          <p:cNvSpPr/>
          <p:nvPr/>
        </p:nvSpPr>
        <p:spPr>
          <a:xfrm>
            <a:off x="658368" y="3931920"/>
            <a:ext cx="3072384" cy="420624"/>
          </a:xfrm>
          <a:prstGeom prst="rect">
            <a:avLst/>
          </a:prstGeom>
          <a:solidFill>
            <a:srgbClr val="FFFFFF"/>
          </a:solidFill>
          <a:ln w="5715">
            <a:solidFill>
              <a:srgbClr val="D8E0E6"/>
            </a:solidFill>
            <a:prstDash val="solid"/>
          </a:ln>
        </p:spPr>
      </p:sp>
      <p:sp>
        <p:nvSpPr>
          <p:cNvPr id="54" name="Text 49"/>
          <p:cNvSpPr/>
          <p:nvPr/>
        </p:nvSpPr>
        <p:spPr>
          <a:xfrm>
            <a:off x="704088" y="3963924"/>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Harmonic number</a:t>
            </a:r>
            <a:endParaRPr lang="en-US" dirty="0"/>
          </a:p>
        </p:txBody>
      </p:sp>
      <p:sp>
        <p:nvSpPr>
          <p:cNvPr id="55" name="Shape 50"/>
          <p:cNvSpPr/>
          <p:nvPr/>
        </p:nvSpPr>
        <p:spPr>
          <a:xfrm>
            <a:off x="3730752" y="3931920"/>
            <a:ext cx="3730752" cy="420624"/>
          </a:xfrm>
          <a:prstGeom prst="rect">
            <a:avLst/>
          </a:prstGeom>
          <a:solidFill>
            <a:srgbClr val="FFFFFF"/>
          </a:solidFill>
          <a:ln w="5715">
            <a:solidFill>
              <a:srgbClr val="D8E0E6"/>
            </a:solidFill>
            <a:prstDash val="solid"/>
          </a:ln>
        </p:spPr>
      </p:sp>
      <p:sp>
        <p:nvSpPr>
          <p:cNvPr id="56" name="Text 51"/>
          <p:cNvSpPr/>
          <p:nvPr/>
        </p:nvSpPr>
        <p:spPr>
          <a:xfrm>
            <a:off x="3776472" y="3963924"/>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222</a:t>
            </a:r>
            <a:endParaRPr lang="en-US" dirty="0"/>
          </a:p>
        </p:txBody>
      </p:sp>
      <p:sp>
        <p:nvSpPr>
          <p:cNvPr id="57" name="Shape 52"/>
          <p:cNvSpPr/>
          <p:nvPr/>
        </p:nvSpPr>
        <p:spPr>
          <a:xfrm>
            <a:off x="7461504" y="3931920"/>
            <a:ext cx="4169664" cy="420624"/>
          </a:xfrm>
          <a:prstGeom prst="rect">
            <a:avLst/>
          </a:prstGeom>
          <a:solidFill>
            <a:srgbClr val="FFFFFF"/>
          </a:solidFill>
          <a:ln w="5715">
            <a:solidFill>
              <a:srgbClr val="D8E0E6"/>
            </a:solidFill>
            <a:prstDash val="solid"/>
          </a:ln>
        </p:spPr>
      </p:sp>
      <p:sp>
        <p:nvSpPr>
          <p:cNvPr id="58" name="Text 53"/>
          <p:cNvSpPr/>
          <p:nvPr/>
        </p:nvSpPr>
        <p:spPr>
          <a:xfrm>
            <a:off x="7507224" y="3963924"/>
            <a:ext cx="4078224" cy="365760"/>
          </a:xfrm>
          <a:prstGeom prst="rect">
            <a:avLst/>
          </a:prstGeom>
          <a:noFill/>
        </p:spPr>
        <p:txBody>
          <a:bodyPr wrap="square" lIns="0" tIns="0" rIns="0" bIns="0" rtlCol="0" anchor="ctr">
            <a:normAutofit/>
          </a:bodyPr>
          <a:lstStyle/>
          <a:p>
            <a:pPr marL="0" indent="0" algn="l">
              <a:buNone/>
            </a:pPr>
            <a:r>
              <a:rPr lang="en-US" sz="1600"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 / PAC09 / IPAC2022</a:t>
            </a:r>
            <a:endParaRPr lang="en-US" sz="1600" dirty="0"/>
          </a:p>
        </p:txBody>
      </p:sp>
      <p:sp>
        <p:nvSpPr>
          <p:cNvPr id="59" name="Shape 54"/>
          <p:cNvSpPr/>
          <p:nvPr/>
        </p:nvSpPr>
        <p:spPr>
          <a:xfrm>
            <a:off x="658368" y="4352544"/>
            <a:ext cx="3072384" cy="420624"/>
          </a:xfrm>
          <a:prstGeom prst="rect">
            <a:avLst/>
          </a:prstGeom>
          <a:solidFill>
            <a:srgbClr val="FFFFFF"/>
          </a:solidFill>
          <a:ln w="5715">
            <a:solidFill>
              <a:srgbClr val="D8E0E6"/>
            </a:solidFill>
            <a:prstDash val="solid"/>
          </a:ln>
        </p:spPr>
      </p:sp>
      <p:sp>
        <p:nvSpPr>
          <p:cNvPr id="60" name="Text 55"/>
          <p:cNvSpPr/>
          <p:nvPr/>
        </p:nvSpPr>
        <p:spPr>
          <a:xfrm>
            <a:off x="704088" y="4384548"/>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RF 峰值电压</a:t>
            </a:r>
            <a:endParaRPr lang="en-US" dirty="0"/>
          </a:p>
        </p:txBody>
      </p:sp>
      <p:sp>
        <p:nvSpPr>
          <p:cNvPr id="61" name="Shape 56"/>
          <p:cNvSpPr/>
          <p:nvPr/>
        </p:nvSpPr>
        <p:spPr>
          <a:xfrm>
            <a:off x="3730752" y="4352544"/>
            <a:ext cx="3730752" cy="420624"/>
          </a:xfrm>
          <a:prstGeom prst="rect">
            <a:avLst/>
          </a:prstGeom>
          <a:solidFill>
            <a:srgbClr val="FFFFFF"/>
          </a:solidFill>
          <a:ln w="5715">
            <a:solidFill>
              <a:srgbClr val="D8E0E6"/>
            </a:solidFill>
            <a:prstDash val="solid"/>
          </a:ln>
        </p:spPr>
      </p:sp>
      <p:sp>
        <p:nvSpPr>
          <p:cNvPr id="62" name="Text 57"/>
          <p:cNvSpPr/>
          <p:nvPr/>
        </p:nvSpPr>
        <p:spPr>
          <a:xfrm>
            <a:off x="3776472" y="4384548"/>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2.4 MV</a:t>
            </a:r>
            <a:endParaRPr lang="en-US" dirty="0"/>
          </a:p>
        </p:txBody>
      </p:sp>
      <p:sp>
        <p:nvSpPr>
          <p:cNvPr id="63" name="Shape 58"/>
          <p:cNvSpPr/>
          <p:nvPr/>
        </p:nvSpPr>
        <p:spPr>
          <a:xfrm>
            <a:off x="7461504" y="4352544"/>
            <a:ext cx="4169664" cy="420624"/>
          </a:xfrm>
          <a:prstGeom prst="rect">
            <a:avLst/>
          </a:prstGeom>
          <a:solidFill>
            <a:srgbClr val="FFFFFF"/>
          </a:solidFill>
          <a:ln w="5715">
            <a:solidFill>
              <a:srgbClr val="D8E0E6"/>
            </a:solidFill>
            <a:prstDash val="solid"/>
          </a:ln>
        </p:spPr>
      </p:sp>
      <p:sp>
        <p:nvSpPr>
          <p:cNvPr id="64" name="Text 59"/>
          <p:cNvSpPr/>
          <p:nvPr/>
        </p:nvSpPr>
        <p:spPr>
          <a:xfrm>
            <a:off x="7507224" y="4384548"/>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 / PAC09</a:t>
            </a:r>
            <a:endParaRPr lang="en-US" dirty="0"/>
          </a:p>
        </p:txBody>
      </p:sp>
      <p:sp>
        <p:nvSpPr>
          <p:cNvPr id="65" name="Shape 60"/>
          <p:cNvSpPr/>
          <p:nvPr/>
        </p:nvSpPr>
        <p:spPr>
          <a:xfrm>
            <a:off x="658368" y="4773168"/>
            <a:ext cx="3072384" cy="420624"/>
          </a:xfrm>
          <a:prstGeom prst="rect">
            <a:avLst/>
          </a:prstGeom>
          <a:solidFill>
            <a:srgbClr val="FFFFFF"/>
          </a:solidFill>
          <a:ln w="5715">
            <a:solidFill>
              <a:srgbClr val="D8E0E6"/>
            </a:solidFill>
            <a:prstDash val="solid"/>
          </a:ln>
        </p:spPr>
      </p:sp>
      <p:sp>
        <p:nvSpPr>
          <p:cNvPr id="66" name="Text 61"/>
          <p:cNvSpPr/>
          <p:nvPr/>
        </p:nvSpPr>
        <p:spPr>
          <a:xfrm>
            <a:off x="704088" y="4805172"/>
            <a:ext cx="2980944" cy="365760"/>
          </a:xfrm>
          <a:prstGeom prst="rect">
            <a:avLst/>
          </a:prstGeom>
          <a:noFill/>
        </p:spPr>
        <p:txBody>
          <a:bodyPr wrap="square" lIns="0" tIns="0" rIns="0" bIns="0" rtlCol="0" anchor="ctr">
            <a:normAutofit/>
          </a:bodyPr>
          <a:lstStyle/>
          <a:p>
            <a:pPr marL="0" indent="0" algn="l">
              <a:buNone/>
            </a:pPr>
            <a:r>
              <a:rPr lang="en-US"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能量损失/圈</a:t>
            </a:r>
            <a:endParaRPr lang="en-US" dirty="0"/>
          </a:p>
        </p:txBody>
      </p:sp>
      <p:sp>
        <p:nvSpPr>
          <p:cNvPr id="67" name="Shape 62"/>
          <p:cNvSpPr/>
          <p:nvPr/>
        </p:nvSpPr>
        <p:spPr>
          <a:xfrm>
            <a:off x="3730752" y="4773168"/>
            <a:ext cx="3730752" cy="420624"/>
          </a:xfrm>
          <a:prstGeom prst="rect">
            <a:avLst/>
          </a:prstGeom>
          <a:solidFill>
            <a:srgbClr val="FFFFFF"/>
          </a:solidFill>
          <a:ln w="5715">
            <a:solidFill>
              <a:srgbClr val="D8E0E6"/>
            </a:solidFill>
            <a:prstDash val="solid"/>
          </a:ln>
        </p:spPr>
      </p:sp>
      <p:sp>
        <p:nvSpPr>
          <p:cNvPr id="68" name="Text 63"/>
          <p:cNvSpPr/>
          <p:nvPr/>
        </p:nvSpPr>
        <p:spPr>
          <a:xfrm>
            <a:off x="3776472" y="4805172"/>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590.2 keV；运行报告 603 keV</a:t>
            </a:r>
            <a:endParaRPr lang="en-US" dirty="0"/>
          </a:p>
        </p:txBody>
      </p:sp>
      <p:sp>
        <p:nvSpPr>
          <p:cNvPr id="69" name="Shape 64"/>
          <p:cNvSpPr/>
          <p:nvPr/>
        </p:nvSpPr>
        <p:spPr>
          <a:xfrm>
            <a:off x="7461504" y="4773168"/>
            <a:ext cx="4169664" cy="420624"/>
          </a:xfrm>
          <a:prstGeom prst="rect">
            <a:avLst/>
          </a:prstGeom>
          <a:solidFill>
            <a:srgbClr val="FFFFFF"/>
          </a:solidFill>
          <a:ln w="5715">
            <a:solidFill>
              <a:srgbClr val="D8E0E6"/>
            </a:solidFill>
            <a:prstDash val="solid"/>
          </a:ln>
        </p:spPr>
      </p:sp>
      <p:sp>
        <p:nvSpPr>
          <p:cNvPr id="70" name="Text 65"/>
          <p:cNvSpPr/>
          <p:nvPr/>
        </p:nvSpPr>
        <p:spPr>
          <a:xfrm>
            <a:off x="7507224" y="4805172"/>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SESAME Storage Ring / IPAC2022</a:t>
            </a:r>
            <a:endParaRPr lang="en-US" dirty="0"/>
          </a:p>
        </p:txBody>
      </p:sp>
      <p:sp>
        <p:nvSpPr>
          <p:cNvPr id="71" name="Shape 66"/>
          <p:cNvSpPr/>
          <p:nvPr/>
        </p:nvSpPr>
        <p:spPr>
          <a:xfrm>
            <a:off x="658368" y="5193792"/>
            <a:ext cx="3072384" cy="420624"/>
          </a:xfrm>
          <a:prstGeom prst="rect">
            <a:avLst/>
          </a:prstGeom>
          <a:solidFill>
            <a:srgbClr val="FFFFFF"/>
          </a:solidFill>
          <a:ln w="5715">
            <a:solidFill>
              <a:srgbClr val="D8E0E6"/>
            </a:solidFill>
            <a:prstDash val="solid"/>
          </a:ln>
        </p:spPr>
      </p:sp>
      <p:sp>
        <p:nvSpPr>
          <p:cNvPr id="72" name="Text 67"/>
          <p:cNvSpPr/>
          <p:nvPr/>
        </p:nvSpPr>
        <p:spPr>
          <a:xfrm>
            <a:off x="704088" y="5225796"/>
            <a:ext cx="2980944" cy="365760"/>
          </a:xfrm>
          <a:prstGeom prst="rect">
            <a:avLst/>
          </a:prstGeom>
          <a:noFill/>
        </p:spPr>
        <p:txBody>
          <a:bodyPr wrap="square" lIns="0" tIns="0" rIns="0" bIns="0" rtlCol="0" anchor="ctr">
            <a:normAutofit/>
          </a:bodyPr>
          <a:lstStyle/>
          <a:p>
            <a:pPr marL="0" algn="l">
              <a:buClrTx/>
              <a:buSzTx/>
              <a:buFontTx/>
              <a:buNone/>
            </a:pPr>
            <a:r>
              <a:rPr lang="en-US" sz="1800"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RF 腔数量</a:t>
            </a:r>
            <a:endParaRPr lang="en-US" sz="1800" b="1"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3" name="Shape 68"/>
          <p:cNvSpPr/>
          <p:nvPr/>
        </p:nvSpPr>
        <p:spPr>
          <a:xfrm>
            <a:off x="3730752" y="5193792"/>
            <a:ext cx="3730752" cy="420624"/>
          </a:xfrm>
          <a:prstGeom prst="rect">
            <a:avLst/>
          </a:prstGeom>
          <a:solidFill>
            <a:srgbClr val="FFFFFF"/>
          </a:solidFill>
          <a:ln w="5715">
            <a:solidFill>
              <a:srgbClr val="D8E0E6"/>
            </a:solidFill>
            <a:prstDash val="solid"/>
          </a:ln>
        </p:spPr>
      </p:sp>
      <p:sp>
        <p:nvSpPr>
          <p:cNvPr id="74" name="Text 69"/>
          <p:cNvSpPr/>
          <p:nvPr/>
        </p:nvSpPr>
        <p:spPr>
          <a:xfrm>
            <a:off x="3776472" y="5225796"/>
            <a:ext cx="3639312"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4</a:t>
            </a:r>
            <a:endParaRPr lang="en-US" dirty="0"/>
          </a:p>
        </p:txBody>
      </p:sp>
      <p:sp>
        <p:nvSpPr>
          <p:cNvPr id="75" name="Shape 70"/>
          <p:cNvSpPr/>
          <p:nvPr/>
        </p:nvSpPr>
        <p:spPr>
          <a:xfrm>
            <a:off x="7461504" y="5193792"/>
            <a:ext cx="4169664" cy="420624"/>
          </a:xfrm>
          <a:prstGeom prst="rect">
            <a:avLst/>
          </a:prstGeom>
          <a:solidFill>
            <a:srgbClr val="FFFFFF"/>
          </a:solidFill>
          <a:ln w="5715">
            <a:solidFill>
              <a:srgbClr val="D8E0E6"/>
            </a:solidFill>
            <a:prstDash val="solid"/>
          </a:ln>
        </p:spPr>
      </p:sp>
      <p:sp>
        <p:nvSpPr>
          <p:cNvPr id="76" name="Text 71"/>
          <p:cNvSpPr/>
          <p:nvPr/>
        </p:nvSpPr>
        <p:spPr>
          <a:xfrm>
            <a:off x="7507224" y="5225796"/>
            <a:ext cx="4078224" cy="365760"/>
          </a:xfrm>
          <a:prstGeom prst="rect">
            <a:avLst/>
          </a:prstGeom>
          <a:noFill/>
        </p:spPr>
        <p:txBody>
          <a:bodyPr wrap="square" lIns="0" tIns="0" rIns="0" bIns="0" rtlCol="0" anchor="ctr">
            <a:normAutofit/>
          </a:bodyPr>
          <a:lstStyle/>
          <a:p>
            <a:pPr marL="0" indent="0" algn="l">
              <a:buNone/>
            </a:pPr>
            <a:r>
              <a:rPr lang="en-US" dirty="0">
                <a:solidFill>
                  <a:srgbClr val="26323A"/>
                </a:solidFill>
                <a:latin typeface="微软雅黑" panose="020B0503020204020204" pitchFamily="34" charset="-122"/>
                <a:ea typeface="微软雅黑" panose="020B0503020204020204" pitchFamily="34" charset="-122"/>
                <a:cs typeface="微软雅黑" panose="020B0503020204020204" pitchFamily="34" charset="-120"/>
              </a:rPr>
              <a:t>PAC09 / IPAC2022</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SESAME</a:t>
            </a:r>
            <a:r>
              <a:rPr kumimoji="1" lang="zh-CN" altLang="en-US" dirty="0"/>
              <a:t>储存环</a:t>
            </a:r>
            <a:r>
              <a:rPr kumimoji="1" lang="zh-CN" altLang="en-US" dirty="0"/>
              <a:t>结构</a:t>
            </a:r>
            <a:endParaRPr kumimoji="1" lang="zh-CN" altLang="en-US" dirty="0"/>
          </a:p>
        </p:txBody>
      </p:sp>
      <p:pic>
        <p:nvPicPr>
          <p:cNvPr id="3" name="图片 2"/>
          <p:cNvPicPr/>
          <p:nvPr/>
        </p:nvPicPr>
        <p:blipFill>
          <a:blip r:embed="rId1"/>
          <a:stretch>
            <a:fillRect/>
          </a:stretch>
        </p:blipFill>
        <p:spPr>
          <a:xfrm>
            <a:off x="755333" y="909320"/>
            <a:ext cx="10943590" cy="58864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仿真结果</a:t>
            </a:r>
            <a:r>
              <a:rPr kumimoji="1" lang="zh-CN" altLang="en-US" dirty="0"/>
              <a:t>对比</a:t>
            </a:r>
            <a:endParaRPr kumimoji="1" lang="zh-CN" altLang="en-US" dirty="0"/>
          </a:p>
        </p:txBody>
      </p:sp>
      <p:pic>
        <p:nvPicPr>
          <p:cNvPr id="6" name="图片 5" descr="24_三维全轨道_x正20微米_密集观测"/>
          <p:cNvPicPr>
            <a:picLocks noChangeAspect="1"/>
          </p:cNvPicPr>
          <p:nvPr/>
        </p:nvPicPr>
        <p:blipFill>
          <a:blip r:embed="rId1"/>
          <a:stretch>
            <a:fillRect/>
          </a:stretch>
        </p:blipFill>
        <p:spPr>
          <a:xfrm>
            <a:off x="0" y="745490"/>
            <a:ext cx="8905240" cy="4060825"/>
          </a:xfrm>
          <a:prstGeom prst="rect">
            <a:avLst/>
          </a:prstGeom>
        </p:spPr>
      </p:pic>
      <p:pic>
        <p:nvPicPr>
          <p:cNvPr id="9" name="图片 8" descr="y_plus_20um_3d_orbit_compare"/>
          <p:cNvPicPr>
            <a:picLocks noChangeAspect="1"/>
          </p:cNvPicPr>
          <p:nvPr/>
        </p:nvPicPr>
        <p:blipFill>
          <a:blip r:embed="rId2"/>
          <a:stretch>
            <a:fillRect/>
          </a:stretch>
        </p:blipFill>
        <p:spPr>
          <a:xfrm>
            <a:off x="168275" y="4806315"/>
            <a:ext cx="4006215" cy="1826895"/>
          </a:xfrm>
          <a:prstGeom prst="rect">
            <a:avLst/>
          </a:prstGeom>
        </p:spPr>
      </p:pic>
      <p:pic>
        <p:nvPicPr>
          <p:cNvPr id="10" name="图片 9" descr="yp_plus_5urad_3d_orbit_compare"/>
          <p:cNvPicPr>
            <a:picLocks noChangeAspect="1"/>
          </p:cNvPicPr>
          <p:nvPr/>
        </p:nvPicPr>
        <p:blipFill>
          <a:blip r:embed="rId3"/>
          <a:stretch>
            <a:fillRect/>
          </a:stretch>
        </p:blipFill>
        <p:spPr>
          <a:xfrm>
            <a:off x="4270375" y="4806315"/>
            <a:ext cx="4422140" cy="2016760"/>
          </a:xfrm>
          <a:prstGeom prst="rect">
            <a:avLst/>
          </a:prstGeom>
        </p:spPr>
      </p:pic>
      <p:pic>
        <p:nvPicPr>
          <p:cNvPr id="11" name="图片 10"/>
          <p:cNvPicPr/>
          <p:nvPr/>
        </p:nvPicPr>
        <p:blipFill>
          <a:blip r:embed="rId4"/>
          <a:stretch>
            <a:fillRect/>
          </a:stretch>
        </p:blipFill>
        <p:spPr>
          <a:xfrm>
            <a:off x="8905875" y="745490"/>
            <a:ext cx="3321050" cy="60026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pic>
        <p:nvPicPr>
          <p:cNvPr id="2" name="图片 1" descr="slide12_trajectory_compare_redone"/>
          <p:cNvPicPr>
            <a:picLocks noChangeAspect="1"/>
          </p:cNvPicPr>
          <p:nvPr/>
        </p:nvPicPr>
        <p:blipFill>
          <a:blip r:embed="rId1"/>
          <a:stretch>
            <a:fillRect/>
          </a:stretch>
        </p:blipFill>
        <p:spPr>
          <a:xfrm>
            <a:off x="482600" y="853440"/>
            <a:ext cx="11226165" cy="5868035"/>
          </a:xfrm>
          <a:prstGeom prst="rect">
            <a:avLst/>
          </a:prstGeom>
        </p:spPr>
      </p:pic>
      <p:sp>
        <p:nvSpPr>
          <p:cNvPr id="3" name="标题 2"/>
          <p:cNvSpPr>
            <a:spLocks noGrp="1"/>
          </p:cNvSpPr>
          <p:nvPr>
            <p:ph type="title"/>
          </p:nvPr>
        </p:nvSpPr>
        <p:spPr/>
        <p:txBody>
          <a:bodyPr>
            <a:normAutofit fontScale="90000"/>
          </a:bodyPr>
          <a:lstStyle/>
          <a:p>
            <a:r>
              <a:rPr kumimoji="1" lang="zh-CN" altLang="en-US" dirty="0"/>
              <a:t>仿真结果</a:t>
            </a:r>
            <a:r>
              <a:rPr kumimoji="1" lang="zh-CN" altLang="en-US" dirty="0"/>
              <a:t>对比</a:t>
            </a:r>
            <a:endParaRPr kumimoji="1"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pic>
        <p:nvPicPr>
          <p:cNvPr id="3" name="图片 2" descr="slide13_closed_orbit_redone"/>
          <p:cNvPicPr>
            <a:picLocks noChangeAspect="1"/>
          </p:cNvPicPr>
          <p:nvPr/>
        </p:nvPicPr>
        <p:blipFill>
          <a:blip r:embed="rId1"/>
          <a:stretch>
            <a:fillRect/>
          </a:stretch>
        </p:blipFill>
        <p:spPr>
          <a:xfrm>
            <a:off x="502285" y="941705"/>
            <a:ext cx="11186795" cy="5847715"/>
          </a:xfrm>
          <a:prstGeom prst="rect">
            <a:avLst/>
          </a:prstGeom>
        </p:spPr>
      </p:pic>
      <p:sp>
        <p:nvSpPr>
          <p:cNvPr id="2" name="标题 1"/>
          <p:cNvSpPr>
            <a:spLocks noGrp="1"/>
          </p:cNvSpPr>
          <p:nvPr>
            <p:ph type="title"/>
          </p:nvPr>
        </p:nvSpPr>
        <p:spPr/>
        <p:txBody>
          <a:bodyPr>
            <a:normAutofit fontScale="90000"/>
          </a:bodyPr>
          <a:lstStyle/>
          <a:p>
            <a:r>
              <a:rPr kumimoji="1" lang="zh-CN" altLang="en-US" dirty="0"/>
              <a:t>仿真结果对比（</a:t>
            </a:r>
            <a:r>
              <a:rPr kumimoji="1" lang="en-US" altLang="zh-CN" dirty="0"/>
              <a:t>256</a:t>
            </a:r>
            <a:r>
              <a:rPr kumimoji="1" lang="zh-CN" altLang="en-US" dirty="0"/>
              <a:t>圈）</a:t>
            </a:r>
            <a:endParaRPr kumimoji="1"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闭环控制</a:t>
            </a:r>
            <a:r>
              <a:rPr kumimoji="1" lang="zh-CN" altLang="en-US" dirty="0"/>
              <a:t>结果</a:t>
            </a:r>
            <a:endParaRPr kumimoji="1" lang="zh-CN" altLang="en-US" dirty="0"/>
          </a:p>
        </p:txBody>
      </p:sp>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pic>
        <p:nvPicPr>
          <p:cNvPr id="6" name="图片 5" descr="slide14_feedback_64_redone"/>
          <p:cNvPicPr>
            <a:picLocks noChangeAspect="1"/>
          </p:cNvPicPr>
          <p:nvPr/>
        </p:nvPicPr>
        <p:blipFill>
          <a:blip r:embed="rId1"/>
          <a:stretch>
            <a:fillRect/>
          </a:stretch>
        </p:blipFill>
        <p:spPr>
          <a:xfrm>
            <a:off x="349885" y="1014095"/>
            <a:ext cx="8542020" cy="4465320"/>
          </a:xfrm>
          <a:prstGeom prst="rect">
            <a:avLst/>
          </a:prstGeom>
        </p:spPr>
      </p:pic>
      <p:sp>
        <p:nvSpPr>
          <p:cNvPr id="17" name="内容占位符 5"/>
          <p:cNvSpPr>
            <a:spLocks noGrp="1"/>
          </p:cNvSpPr>
          <p:nvPr/>
        </p:nvSpPr>
        <p:spPr>
          <a:xfrm>
            <a:off x="482600" y="5655310"/>
            <a:ext cx="10640695" cy="140398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a:t>无反馈</a:t>
            </a:r>
            <a:r>
              <a:rPr lang="zh-CN" altLang="en-US" dirty="0"/>
              <a:t>控制的</a:t>
            </a:r>
            <a:r>
              <a:rPr lang="zh-CN" altLang="en-US" dirty="0"/>
              <a:t>模型存在明显纵向振荡；加入 </a:t>
            </a:r>
            <a:r>
              <a:rPr lang="en-US" altLang="zh-CN" dirty="0"/>
              <a:t>RF </a:t>
            </a:r>
            <a:r>
              <a:rPr lang="zh-CN" altLang="en-US" dirty="0"/>
              <a:t>相位反馈后，能量误差快速衰减。</a:t>
            </a:r>
            <a:r>
              <a:rPr lang="en-US" altLang="zh-CN" dirty="0"/>
              <a:t>PD </a:t>
            </a:r>
            <a:r>
              <a:rPr lang="zh-CN" altLang="en-US" dirty="0"/>
              <a:t>反馈比单纯 </a:t>
            </a:r>
            <a:r>
              <a:rPr lang="en-US" altLang="zh-CN" dirty="0"/>
              <a:t>P </a:t>
            </a:r>
            <a:r>
              <a:rPr lang="zh-CN" altLang="en-US" dirty="0"/>
              <a:t>反馈收敛更快，64 圈内能量误差降低约 91.3%。</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闭环控制</a:t>
            </a:r>
            <a:r>
              <a:rPr kumimoji="1" lang="zh-CN" altLang="en-US" dirty="0"/>
              <a:t>结果</a:t>
            </a:r>
            <a:endParaRPr kumimoji="1" lang="zh-CN" altLang="en-US" dirty="0"/>
          </a:p>
        </p:txBody>
      </p:sp>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pic>
        <p:nvPicPr>
          <p:cNvPr id="3" name="图片 2" descr="slide14_feedback_256_redone"/>
          <p:cNvPicPr>
            <a:picLocks noChangeAspect="1"/>
          </p:cNvPicPr>
          <p:nvPr/>
        </p:nvPicPr>
        <p:blipFill>
          <a:blip r:embed="rId1"/>
          <a:stretch>
            <a:fillRect/>
          </a:stretch>
        </p:blipFill>
        <p:spPr>
          <a:xfrm>
            <a:off x="210185" y="896620"/>
            <a:ext cx="8921750" cy="4663440"/>
          </a:xfrm>
          <a:prstGeom prst="rect">
            <a:avLst/>
          </a:prstGeom>
        </p:spPr>
      </p:pic>
      <p:sp>
        <p:nvSpPr>
          <p:cNvPr id="17" name="内容占位符 5"/>
          <p:cNvSpPr>
            <a:spLocks noGrp="1"/>
          </p:cNvSpPr>
          <p:nvPr/>
        </p:nvSpPr>
        <p:spPr>
          <a:xfrm>
            <a:off x="482600" y="5655310"/>
            <a:ext cx="10640695" cy="140398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a:t>无反馈</a:t>
            </a:r>
            <a:r>
              <a:rPr lang="zh-CN" altLang="en-US" dirty="0"/>
              <a:t>控制振荡长期存在，而 </a:t>
            </a:r>
            <a:r>
              <a:rPr lang="en-US" altLang="zh-CN" dirty="0"/>
              <a:t>RF </a:t>
            </a:r>
            <a:r>
              <a:rPr lang="zh-CN" altLang="en-US" dirty="0"/>
              <a:t>反馈可持续抑制能量和到达时间误差。256 圈后 </a:t>
            </a:r>
            <a:r>
              <a:rPr lang="en-US" altLang="zh-CN" dirty="0"/>
              <a:t>PD </a:t>
            </a:r>
            <a:r>
              <a:rPr lang="zh-CN" altLang="en-US" dirty="0"/>
              <a:t>反馈几乎收敛到零，能量误差降低约 99.9%。</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闭环控制</a:t>
            </a:r>
            <a:r>
              <a:rPr kumimoji="1" lang="zh-CN" altLang="en-US" dirty="0"/>
              <a:t>结果</a:t>
            </a:r>
            <a:endParaRPr kumimoji="1" lang="zh-CN" altLang="en-US" dirty="0"/>
          </a:p>
        </p:txBody>
      </p:sp>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pic>
        <p:nvPicPr>
          <p:cNvPr id="5" name="图片 4"/>
          <p:cNvPicPr/>
          <p:nvPr/>
        </p:nvPicPr>
        <p:blipFill>
          <a:blip r:embed="rId1"/>
          <a:stretch>
            <a:fillRect/>
          </a:stretch>
        </p:blipFill>
        <p:spPr>
          <a:xfrm>
            <a:off x="683895" y="838200"/>
            <a:ext cx="10165715" cy="4846955"/>
          </a:xfrm>
          <a:prstGeom prst="rect">
            <a:avLst/>
          </a:prstGeom>
        </p:spPr>
      </p:pic>
      <p:sp>
        <p:nvSpPr>
          <p:cNvPr id="17" name="内容占位符 5"/>
          <p:cNvSpPr>
            <a:spLocks noGrp="1"/>
          </p:cNvSpPr>
          <p:nvPr/>
        </p:nvSpPr>
        <p:spPr>
          <a:xfrm>
            <a:off x="482600" y="5655310"/>
            <a:ext cx="10640695" cy="140398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a:t>在 100、500、1000 </a:t>
            </a:r>
            <a:r>
              <a:rPr lang="en-US" altLang="zh-CN" dirty="0"/>
              <a:t>eV </a:t>
            </a:r>
            <a:r>
              <a:rPr lang="zh-CN" altLang="en-US" dirty="0"/>
              <a:t>初始能量偏差下，反馈均能实现阻尼收敛。偏差越大过冲越明显，但最终都回到同步能量附近，说明控制器具有一定鲁棒性。</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总结</a:t>
            </a:r>
            <a:endParaRPr kumimoji="1" lang="zh-CN" altLang="en-US" dirty="0"/>
          </a:p>
        </p:txBody>
      </p:sp>
      <p:sp>
        <p:nvSpPr>
          <p:cNvPr id="3" name="内容占位符 2"/>
          <p:cNvSpPr>
            <a:spLocks noGrp="1"/>
          </p:cNvSpPr>
          <p:nvPr>
            <p:ph idx="1"/>
          </p:nvPr>
        </p:nvSpPr>
        <p:spPr/>
        <p:txBody>
          <a:bodyPr>
            <a:normAutofit/>
          </a:bodyPr>
          <a:lstStyle/>
          <a:p>
            <a:r>
              <a:rPr lang="zh-CN" altLang="en-US" dirty="0">
                <a:effectLst/>
                <a:latin typeface="Times New Roman" panose="02020603050405020304" pitchFamily="18" charset="0"/>
                <a:ea typeface="宋体" panose="02010600030101010101" pitchFamily="2" charset="-122"/>
              </a:rPr>
              <a:t>基于 </a:t>
            </a:r>
            <a:r>
              <a:rPr lang="en-US" altLang="zh-CN" dirty="0">
                <a:effectLst/>
                <a:latin typeface="Times New Roman" panose="02020603050405020304" pitchFamily="18" charset="0"/>
                <a:ea typeface="宋体" panose="02010600030101010101" pitchFamily="2" charset="-122"/>
              </a:rPr>
              <a:t>Modelica </a:t>
            </a:r>
            <a:r>
              <a:rPr lang="zh-CN" altLang="en-US" dirty="0">
                <a:effectLst/>
                <a:latin typeface="Times New Roman" panose="02020603050405020304" pitchFamily="18" charset="0"/>
                <a:ea typeface="宋体" panose="02010600030101010101" pitchFamily="2" charset="-122"/>
              </a:rPr>
              <a:t>建立了同步辐射储存环单粒子动力学模型，包含相对论粒子运动、磁铁场、</a:t>
            </a:r>
            <a:r>
              <a:rPr lang="en-US" altLang="zh-CN" dirty="0">
                <a:effectLst/>
                <a:latin typeface="Times New Roman" panose="02020603050405020304" pitchFamily="18" charset="0"/>
                <a:ea typeface="宋体" panose="02010600030101010101" pitchFamily="2" charset="-122"/>
              </a:rPr>
              <a:t>RF </a:t>
            </a:r>
            <a:r>
              <a:rPr lang="zh-CN" altLang="en-US" dirty="0">
                <a:effectLst/>
                <a:latin typeface="Times New Roman" panose="02020603050405020304" pitchFamily="18" charset="0"/>
                <a:ea typeface="宋体" panose="02010600030101010101" pitchFamily="2" charset="-122"/>
              </a:rPr>
              <a:t>腔和同步辐射能量损失。</a:t>
            </a:r>
            <a:endParaRPr lang="en-US" altLang="zh-CN" dirty="0">
              <a:effectLst/>
              <a:latin typeface="Times New Roman" panose="02020603050405020304" pitchFamily="18" charset="0"/>
              <a:ea typeface="宋体" panose="02010600030101010101" pitchFamily="2" charset="-122"/>
            </a:endParaRPr>
          </a:p>
          <a:p>
            <a:endParaRPr lang="en-US" altLang="zh-CN" dirty="0">
              <a:effectLst/>
              <a:latin typeface="Times New Roman" panose="02020603050405020304" pitchFamily="18" charset="0"/>
              <a:ea typeface="宋体" panose="02010600030101010101" pitchFamily="2" charset="-122"/>
            </a:endParaRPr>
          </a:p>
          <a:p>
            <a:r>
              <a:rPr lang="zh-CN" altLang="en-US" dirty="0">
                <a:effectLst/>
                <a:latin typeface="Times New Roman" panose="02020603050405020304" pitchFamily="18" charset="0"/>
                <a:ea typeface="宋体" panose="02010600030101010101" pitchFamily="2" charset="-122"/>
              </a:rPr>
              <a:t>采用模块化组件连接方式描述储存环 </a:t>
            </a:r>
            <a:r>
              <a:rPr lang="en-US" altLang="zh-CN" dirty="0">
                <a:effectLst/>
                <a:latin typeface="Times New Roman" panose="02020603050405020304" pitchFamily="18" charset="0"/>
                <a:ea typeface="宋体" panose="02010600030101010101" pitchFamily="2" charset="-122"/>
              </a:rPr>
              <a:t>，</a:t>
            </a:r>
            <a:r>
              <a:rPr lang="zh-CN" altLang="en-US" dirty="0">
                <a:effectLst/>
                <a:latin typeface="Times New Roman" panose="02020603050405020304" pitchFamily="18" charset="0"/>
                <a:ea typeface="宋体" panose="02010600030101010101" pitchFamily="2" charset="-122"/>
              </a:rPr>
              <a:t>实现了粒子模型与磁铁、</a:t>
            </a:r>
            <a:r>
              <a:rPr lang="en-US" altLang="zh-CN" dirty="0">
                <a:effectLst/>
                <a:latin typeface="Times New Roman" panose="02020603050405020304" pitchFamily="18" charset="0"/>
                <a:ea typeface="宋体" panose="02010600030101010101" pitchFamily="2" charset="-122"/>
              </a:rPr>
              <a:t>RF </a:t>
            </a:r>
            <a:r>
              <a:rPr lang="zh-CN" altLang="en-US" dirty="0">
                <a:effectLst/>
                <a:latin typeface="Times New Roman" panose="02020603050405020304" pitchFamily="18" charset="0"/>
                <a:ea typeface="宋体" panose="02010600030101010101" pitchFamily="2" charset="-122"/>
              </a:rPr>
              <a:t>腔、反馈控制器之间的统一耦合。</a:t>
            </a:r>
            <a:endParaRPr lang="en-US" altLang="zh-CN" dirty="0">
              <a:effectLst/>
              <a:latin typeface="Times New Roman" panose="02020603050405020304" pitchFamily="18" charset="0"/>
              <a:ea typeface="宋体" panose="02010600030101010101" pitchFamily="2" charset="-122"/>
            </a:endParaRPr>
          </a:p>
          <a:p>
            <a:endParaRPr lang="en-US" altLang="zh-CN" dirty="0">
              <a:latin typeface="Times New Roman" panose="02020603050405020304" pitchFamily="18" charset="0"/>
              <a:ea typeface="宋体" panose="02010600030101010101" pitchFamily="2" charset="-122"/>
            </a:endParaRPr>
          </a:p>
          <a:p>
            <a:r>
              <a:rPr lang="zh-CN" altLang="en-US" dirty="0">
                <a:effectLst/>
                <a:latin typeface="Times New Roman" panose="02020603050405020304" pitchFamily="18" charset="0"/>
                <a:ea typeface="宋体" panose="02010600030101010101" pitchFamily="2" charset="-122"/>
              </a:rPr>
              <a:t>以 </a:t>
            </a:r>
            <a:r>
              <a:rPr lang="en-US" altLang="zh-CN" dirty="0">
                <a:effectLst/>
                <a:latin typeface="Times New Roman" panose="02020603050405020304" pitchFamily="18" charset="0"/>
                <a:ea typeface="宋体" panose="02010600030101010101" pitchFamily="2" charset="-122"/>
              </a:rPr>
              <a:t>SESAME </a:t>
            </a:r>
            <a:r>
              <a:rPr lang="zh-CN" altLang="en-US" dirty="0">
                <a:effectLst/>
                <a:latin typeface="Times New Roman" panose="02020603050405020304" pitchFamily="18" charset="0"/>
                <a:ea typeface="宋体" panose="02010600030101010101" pitchFamily="2" charset="-122"/>
              </a:rPr>
              <a:t>储存环为算例，完成了逐圈 </a:t>
            </a:r>
            <a:r>
              <a:rPr lang="en-US" altLang="zh-CN" dirty="0">
                <a:effectLst/>
                <a:latin typeface="Times New Roman" panose="02020603050405020304" pitchFamily="18" charset="0"/>
                <a:ea typeface="宋体" panose="02010600030101010101" pitchFamily="2" charset="-122"/>
              </a:rPr>
              <a:t>tracking </a:t>
            </a:r>
            <a:r>
              <a:rPr lang="zh-CN" altLang="en-US" dirty="0">
                <a:effectLst/>
                <a:latin typeface="Times New Roman" panose="02020603050405020304" pitchFamily="18" charset="0"/>
                <a:ea typeface="宋体" panose="02010600030101010101" pitchFamily="2" charset="-122"/>
              </a:rPr>
              <a:t>和 </a:t>
            </a:r>
            <a:r>
              <a:rPr lang="en-US" altLang="zh-CN" dirty="0">
                <a:effectLst/>
                <a:latin typeface="Times New Roman" panose="02020603050405020304" pitchFamily="18" charset="0"/>
                <a:ea typeface="宋体" panose="02010600030101010101" pitchFamily="2" charset="-122"/>
              </a:rPr>
              <a:t>MAD-X/PTC </a:t>
            </a:r>
            <a:r>
              <a:rPr lang="zh-CN" altLang="en-US" dirty="0">
                <a:effectLst/>
                <a:latin typeface="Times New Roman" panose="02020603050405020304" pitchFamily="18" charset="0"/>
                <a:ea typeface="宋体" panose="02010600030101010101" pitchFamily="2" charset="-122"/>
              </a:rPr>
              <a:t>对比验证</a:t>
            </a:r>
            <a:endParaRPr lang="en-US" altLang="zh-CN" dirty="0">
              <a:effectLst/>
              <a:latin typeface="Times New Roman" panose="02020603050405020304" pitchFamily="18" charset="0"/>
              <a:ea typeface="宋体" panose="02010600030101010101" pitchFamily="2" charset="-122"/>
            </a:endParaRPr>
          </a:p>
          <a:p>
            <a:endParaRPr kumimoji="1" lang="en-US" altLang="zh-CN" dirty="0"/>
          </a:p>
          <a:p>
            <a:r>
              <a:rPr lang="zh-CN" altLang="en-US" dirty="0">
                <a:latin typeface="Times New Roman" panose="02020603050405020304" pitchFamily="18" charset="0"/>
                <a:ea typeface="宋体" panose="02010600030101010101" pitchFamily="2" charset="-122"/>
              </a:rPr>
              <a:t>仿真结果表明，</a:t>
            </a:r>
            <a:r>
              <a:rPr lang="en-US" altLang="zh-CN" dirty="0">
                <a:latin typeface="Times New Roman" panose="02020603050405020304" pitchFamily="18" charset="0"/>
                <a:ea typeface="宋体" panose="02010600030101010101" pitchFamily="2" charset="-122"/>
              </a:rPr>
              <a:t>Modelica </a:t>
            </a:r>
            <a:r>
              <a:rPr lang="zh-CN" altLang="en-US" dirty="0">
                <a:latin typeface="Times New Roman" panose="02020603050405020304" pitchFamily="18" charset="0"/>
                <a:ea typeface="宋体" panose="02010600030101010101" pitchFamily="2" charset="-122"/>
              </a:rPr>
              <a:t>模型能够复现储存环中横向振荡、能量损失与 </a:t>
            </a:r>
            <a:r>
              <a:rPr lang="en-US" altLang="zh-CN" dirty="0">
                <a:latin typeface="Times New Roman" panose="02020603050405020304" pitchFamily="18" charset="0"/>
                <a:ea typeface="宋体" panose="02010600030101010101" pitchFamily="2" charset="-122"/>
              </a:rPr>
              <a:t>RF </a:t>
            </a:r>
            <a:r>
              <a:rPr lang="zh-CN" altLang="en-US" dirty="0">
                <a:latin typeface="Times New Roman" panose="02020603050405020304" pitchFamily="18" charset="0"/>
                <a:ea typeface="宋体" panose="02010600030101010101" pitchFamily="2" charset="-122"/>
              </a:rPr>
              <a:t>补偿等关键物理过程。</a:t>
            </a:r>
            <a:endParaRPr lang="zh-CN" altLang="en-US" dirty="0">
              <a:latin typeface="Times New Roman" panose="02020603050405020304" pitchFamily="18" charset="0"/>
              <a:ea typeface="宋体" panose="02010600030101010101" pitchFamily="2" charset="-122"/>
            </a:endParaRPr>
          </a:p>
          <a:p>
            <a:endParaRPr lang="en-US" altLang="zh-CN"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进一步引入事件采样 </a:t>
            </a:r>
            <a:r>
              <a:rPr lang="en-US" altLang="zh-CN" dirty="0">
                <a:latin typeface="Times New Roman" panose="02020603050405020304" pitchFamily="18" charset="0"/>
                <a:ea typeface="宋体" panose="02010600030101010101" pitchFamily="2" charset="-122"/>
              </a:rPr>
              <a:t>RF </a:t>
            </a:r>
            <a:r>
              <a:rPr lang="zh-CN" altLang="en-US" dirty="0">
                <a:latin typeface="Times New Roman" panose="02020603050405020304" pitchFamily="18" charset="0"/>
                <a:ea typeface="宋体" panose="02010600030101010101" pitchFamily="2" charset="-122"/>
              </a:rPr>
              <a:t>相位反馈，实现了控制系统与束流动力学的联合仿真，体现了 </a:t>
            </a:r>
            <a:r>
              <a:rPr lang="en-US" altLang="zh-CN" dirty="0">
                <a:latin typeface="Times New Roman" panose="02020603050405020304" pitchFamily="18" charset="0"/>
                <a:ea typeface="宋体" panose="02010600030101010101" pitchFamily="2" charset="-122"/>
              </a:rPr>
              <a:t>Modelica </a:t>
            </a:r>
            <a:r>
              <a:rPr lang="zh-CN" altLang="en-US" dirty="0">
                <a:latin typeface="Times New Roman" panose="02020603050405020304" pitchFamily="18" charset="0"/>
                <a:ea typeface="宋体" panose="02010600030101010101" pitchFamily="2" charset="-122"/>
              </a:rPr>
              <a:t>在多物理场和控制系统扩展方面的优势。</a:t>
            </a:r>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感谢您的</a:t>
            </a:r>
            <a:r>
              <a:rPr lang="zh-CN" altLang="en-US" dirty="0"/>
              <a:t>聆听</a:t>
            </a:r>
            <a:endParaRPr lang="zh-CN" altLang="en-US" dirty="0"/>
          </a:p>
        </p:txBody>
      </p:sp>
      <p:sp>
        <p:nvSpPr>
          <p:cNvPr id="3" name="文本框 2"/>
          <p:cNvSpPr txBox="1"/>
          <p:nvPr/>
        </p:nvSpPr>
        <p:spPr>
          <a:xfrm>
            <a:off x="4495800" y="4251325"/>
            <a:ext cx="4064000" cy="368300"/>
          </a:xfrm>
          <a:prstGeom prst="rect">
            <a:avLst/>
          </a:prstGeom>
          <a:noFill/>
        </p:spPr>
        <p:txBody>
          <a:bodyPr wrap="square" rtlCol="0">
            <a:spAutoFit/>
          </a:bodyPr>
          <a:p>
            <a:r>
              <a:rPr lang="zh-CN" altLang="en-US"/>
              <a:t>邮箱：</a:t>
            </a:r>
            <a:r>
              <a:rPr lang="en-US" altLang="zh-CN"/>
              <a:t>beeofcat@outlook.com</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目录</a:t>
            </a:r>
            <a:endParaRPr lang="zh-CN" altLang="en-US" dirty="0"/>
          </a:p>
        </p:txBody>
      </p:sp>
      <p:sp>
        <p:nvSpPr>
          <p:cNvPr id="4" name="内容占位符 3"/>
          <p:cNvSpPr>
            <a:spLocks noGrp="1"/>
          </p:cNvSpPr>
          <p:nvPr>
            <p:ph idx="1"/>
          </p:nvPr>
        </p:nvSpPr>
        <p:spPr>
          <a:xfrm>
            <a:off x="1172027" y="918557"/>
            <a:ext cx="10181773" cy="5437783"/>
          </a:xfrm>
        </p:spPr>
        <p:txBody>
          <a:bodyPr>
            <a:normAutofit/>
          </a:bodyPr>
          <a:lstStyle/>
          <a:p>
            <a:r>
              <a:rPr lang="zh-CN" altLang="en-US" dirty="0"/>
              <a:t>研究背景</a:t>
            </a:r>
            <a:endParaRPr lang="zh-CN" altLang="en-US" dirty="0"/>
          </a:p>
          <a:p>
            <a:endParaRPr lang="zh-CN" altLang="en-US" dirty="0"/>
          </a:p>
          <a:p>
            <a:r>
              <a:rPr lang="zh-CN" altLang="en-US" dirty="0"/>
              <a:t>物理模型</a:t>
            </a:r>
            <a:r>
              <a:rPr lang="zh-CN" altLang="en-US" dirty="0"/>
              <a:t>与建模方法</a:t>
            </a:r>
            <a:endParaRPr lang="en-US" altLang="zh-CN" dirty="0"/>
          </a:p>
          <a:p>
            <a:pPr lvl="1"/>
            <a:r>
              <a:rPr lang="en-US" altLang="zh-CN" dirty="0"/>
              <a:t>Modelica</a:t>
            </a:r>
            <a:r>
              <a:rPr lang="zh-CN" altLang="en-US" dirty="0"/>
              <a:t>语言介绍</a:t>
            </a:r>
            <a:endParaRPr lang="zh-CN" altLang="en-US" dirty="0"/>
          </a:p>
          <a:p>
            <a:pPr lvl="1"/>
            <a:r>
              <a:rPr lang="zh-CN" altLang="en-US" dirty="0"/>
              <a:t>粒子，磁铁，射频腔模型</a:t>
            </a:r>
            <a:endParaRPr lang="en-US" altLang="zh-CN" dirty="0"/>
          </a:p>
          <a:p>
            <a:pPr lvl="1"/>
            <a:r>
              <a:rPr lang="zh-CN" altLang="en-US" dirty="0"/>
              <a:t>组件连接方式</a:t>
            </a:r>
            <a:endParaRPr lang="en-US" altLang="zh-CN" dirty="0"/>
          </a:p>
          <a:p>
            <a:pPr lvl="1"/>
            <a:r>
              <a:rPr lang="zh-CN" altLang="en-US" dirty="0"/>
              <a:t>反馈控制系统</a:t>
            </a:r>
            <a:endParaRPr lang="zh-CN" altLang="en-US" dirty="0"/>
          </a:p>
          <a:p>
            <a:pPr lvl="1"/>
            <a:endParaRPr lang="en-US" altLang="zh-CN" dirty="0"/>
          </a:p>
          <a:p>
            <a:r>
              <a:rPr lang="zh-CN" altLang="en-US" dirty="0"/>
              <a:t>仿真结果</a:t>
            </a:r>
            <a:endParaRPr lang="en-US" altLang="zh-CN" dirty="0"/>
          </a:p>
          <a:p>
            <a:pPr lvl="1"/>
            <a:r>
              <a:rPr lang="en-US" altLang="zh-CN" dirty="0"/>
              <a:t>SESAME</a:t>
            </a:r>
            <a:r>
              <a:rPr lang="zh-CN" altLang="en-US" dirty="0"/>
              <a:t>简介与参数</a:t>
            </a:r>
            <a:r>
              <a:rPr lang="zh-CN" altLang="en-US" dirty="0"/>
              <a:t>设置</a:t>
            </a:r>
            <a:endParaRPr lang="zh-CN" altLang="en-US" dirty="0"/>
          </a:p>
          <a:p>
            <a:pPr lvl="1"/>
            <a:r>
              <a:rPr lang="zh-CN" altLang="en-US" dirty="0"/>
              <a:t>仿真结果对比</a:t>
            </a:r>
            <a:endParaRPr lang="zh-CN" altLang="en-US" dirty="0"/>
          </a:p>
          <a:p>
            <a:pPr lvl="1"/>
            <a:r>
              <a:rPr lang="zh-CN" altLang="en-US" dirty="0"/>
              <a:t>控制系统引入与结果</a:t>
            </a:r>
            <a:r>
              <a:rPr lang="zh-CN" altLang="en-US" dirty="0"/>
              <a:t>分析</a:t>
            </a:r>
            <a:endParaRPr lang="zh-CN" altLang="en-US" dirty="0"/>
          </a:p>
          <a:p>
            <a:pPr lvl="1"/>
            <a:endParaRPr lang="en-US" altLang="zh-CN" dirty="0"/>
          </a:p>
          <a:p>
            <a:r>
              <a:rPr lang="zh-CN" altLang="en-US" dirty="0"/>
              <a:t>结论</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3695"/>
    </mc:Choice>
    <mc:Fallback>
      <p:transition spd="slow" advTm="36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研究</a:t>
            </a:r>
            <a:r>
              <a:rPr lang="zh-CN" altLang="en-US" dirty="0"/>
              <a:t>背景</a:t>
            </a:r>
            <a:endParaRPr lang="zh-CN" altLang="en-US" dirty="0"/>
          </a:p>
        </p:txBody>
      </p:sp>
      <p:sp>
        <p:nvSpPr>
          <p:cNvPr id="4" name="灯片编号占位符 3"/>
          <p:cNvSpPr>
            <a:spLocks noGrp="1"/>
          </p:cNvSpPr>
          <p:nvPr>
            <p:ph type="sldNum" sz="quarter" idx="4"/>
          </p:nvPr>
        </p:nvSpPr>
        <p:spPr/>
        <p:txBody>
          <a:bodyPr/>
          <a:lstStyle/>
          <a:p>
            <a:pPr algn="l"/>
            <a:fld id="{FDE31D67-DE08-423C-8C22-3CD53EFA1CC0}" type="slidenum">
              <a:rPr lang="zh-CN" altLang="en-US" smtClean="0"/>
            </a:fld>
            <a:endParaRPr lang="zh-CN" altLang="en-US"/>
          </a:p>
        </p:txBody>
      </p:sp>
      <p:sp>
        <p:nvSpPr>
          <p:cNvPr id="7" name="内容占位符 6"/>
          <p:cNvSpPr>
            <a:spLocks noGrp="1"/>
          </p:cNvSpPr>
          <p:nvPr>
            <p:ph idx="1"/>
          </p:nvPr>
        </p:nvSpPr>
        <p:spPr>
          <a:xfrm>
            <a:off x="640080" y="1190625"/>
            <a:ext cx="3585210" cy="4274820"/>
          </a:xfrm>
        </p:spPr>
        <p:txBody>
          <a:bodyPr>
            <a:normAutofit fontScale="90000"/>
          </a:bodyPr>
          <a:lstStyle/>
          <a:p>
            <a:r>
              <a:rPr lang="zh-CN" altLang="en-US">
                <a:sym typeface="+mn-ea"/>
              </a:rPr>
              <a:t>储存环仿真已有</a:t>
            </a:r>
            <a:r>
              <a:rPr lang="zh-CN" altLang="en-US">
                <a:sym typeface="+mn-ea"/>
              </a:rPr>
              <a:t>的工具</a:t>
            </a:r>
            <a:endParaRPr lang="zh-CN" altLang="en-US">
              <a:sym typeface="+mn-ea"/>
            </a:endParaRPr>
          </a:p>
          <a:p>
            <a:endParaRPr lang="zh-CN" altLang="en-US">
              <a:sym typeface="+mn-ea"/>
            </a:endParaRPr>
          </a:p>
          <a:p>
            <a:pPr lvl="1"/>
            <a:r>
              <a:rPr lang="en-US" altLang="zh-CN"/>
              <a:t>MAD-X、elegant </a:t>
            </a:r>
            <a:r>
              <a:rPr lang="zh-CN" altLang="en-US"/>
              <a:t>等广泛用于光学设计与束流跟踪（</a:t>
            </a:r>
            <a:r>
              <a:rPr lang="en-US" altLang="zh-CN"/>
              <a:t>Fuster Mart</a:t>
            </a:r>
            <a:r>
              <a:rPr lang="en-US" altLang="en-US"/>
              <a:t>í</a:t>
            </a:r>
            <a:r>
              <a:rPr lang="en-US" altLang="zh-CN"/>
              <a:t>nez. JUAS. 2024；Borland. ANL. 2000；Sagan. NIM A. 2006）</a:t>
            </a:r>
            <a:endParaRPr lang="en-US" altLang="zh-CN"/>
          </a:p>
          <a:p>
            <a:pPr lvl="1"/>
            <a:endParaRPr lang="zh-CN" altLang="en-US"/>
          </a:p>
          <a:p>
            <a:pPr lvl="1"/>
            <a:r>
              <a:rPr lang="zh-CN" altLang="en-US" dirty="0"/>
              <a:t>粒子轨迹追踪、闭合轨道求解与校准的方法已经成熟（</a:t>
            </a:r>
            <a:r>
              <a:rPr lang="en-US" altLang="zh-CN" dirty="0"/>
              <a:t>Wiedemann. Springer. 2015）。</a:t>
            </a:r>
            <a:endParaRPr lang="en-US" altLang="zh-CN" dirty="0"/>
          </a:p>
          <a:p>
            <a:endParaRPr lang="zh-CN" altLang="en-US" dirty="0"/>
          </a:p>
          <a:p>
            <a:endParaRPr lang="zh-CN" altLang="en-US" dirty="0"/>
          </a:p>
        </p:txBody>
      </p:sp>
      <p:sp>
        <p:nvSpPr>
          <p:cNvPr id="10" name="内容占位符 6"/>
          <p:cNvSpPr>
            <a:spLocks noGrp="1"/>
          </p:cNvSpPr>
          <p:nvPr/>
        </p:nvSpPr>
        <p:spPr>
          <a:xfrm>
            <a:off x="4225290" y="1190625"/>
            <a:ext cx="4008120" cy="4274820"/>
          </a:xfrm>
          <a:prstGeom prst="rect">
            <a:avLst/>
          </a:prstGeom>
          <a:solidFill>
            <a:schemeClr val="bg1"/>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a:t>系统级联合仿真仍有</a:t>
            </a:r>
            <a:r>
              <a:rPr lang="zh-CN" altLang="en-US" dirty="0"/>
              <a:t>缺口</a:t>
            </a:r>
            <a:endParaRPr lang="zh-CN" altLang="en-US" dirty="0"/>
          </a:p>
          <a:p>
            <a:endParaRPr lang="zh-CN" altLang="en-US" dirty="0"/>
          </a:p>
          <a:p>
            <a:pPr lvl="1"/>
            <a:r>
              <a:rPr lang="zh-CN" altLang="en-US" dirty="0"/>
              <a:t>传统 </a:t>
            </a:r>
            <a:r>
              <a:rPr lang="en-US" altLang="zh-CN" dirty="0"/>
              <a:t>tracking </a:t>
            </a:r>
            <a:r>
              <a:rPr lang="zh-CN" altLang="en-US" dirty="0"/>
              <a:t>以 </a:t>
            </a:r>
            <a:r>
              <a:rPr lang="en-US" altLang="zh-CN" dirty="0"/>
              <a:t>lattice </a:t>
            </a:r>
            <a:r>
              <a:rPr lang="zh-CN" altLang="en-US" dirty="0"/>
              <a:t>序列传播为核心</a:t>
            </a:r>
            <a:endParaRPr lang="zh-CN" altLang="en-US" dirty="0"/>
          </a:p>
          <a:p>
            <a:pPr lvl="1"/>
            <a:endParaRPr lang="zh-CN" altLang="en-US" dirty="0"/>
          </a:p>
          <a:p>
            <a:pPr lvl="1"/>
            <a:r>
              <a:rPr lang="zh-CN" altLang="en-US" dirty="0"/>
              <a:t>以控制系统为例，</a:t>
            </a:r>
            <a:r>
              <a:rPr lang="en-US" altLang="zh-CN" dirty="0"/>
              <a:t>RF </a:t>
            </a:r>
            <a:r>
              <a:rPr lang="zh-CN" altLang="en-US" dirty="0"/>
              <a:t>相位、采样、延迟、饱和等控制环节常需外部脚本耦合</a:t>
            </a:r>
            <a:endParaRPr lang="zh-CN" altLang="en-US" dirty="0"/>
          </a:p>
          <a:p>
            <a:pPr lvl="1"/>
            <a:endParaRPr lang="zh-CN" altLang="en-US" dirty="0"/>
          </a:p>
          <a:p>
            <a:pPr lvl="1"/>
            <a:r>
              <a:rPr lang="zh-CN" altLang="en-US" dirty="0"/>
              <a:t>粒子动力学、设备响应和控制器状态不易统一审计</a:t>
            </a:r>
            <a:endParaRPr lang="zh-CN" altLang="en-US" dirty="0"/>
          </a:p>
        </p:txBody>
      </p:sp>
      <p:sp>
        <p:nvSpPr>
          <p:cNvPr id="11" name="内容占位符 6"/>
          <p:cNvSpPr>
            <a:spLocks noGrp="1"/>
          </p:cNvSpPr>
          <p:nvPr/>
        </p:nvSpPr>
        <p:spPr>
          <a:xfrm>
            <a:off x="8233410" y="1190625"/>
            <a:ext cx="3824605" cy="4274820"/>
          </a:xfrm>
          <a:prstGeom prst="rect">
            <a:avLst/>
          </a:prstGeom>
          <a:solidFill>
            <a:schemeClr val="bg1"/>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dirty="0"/>
              <a:t> Modelica</a:t>
            </a:r>
            <a:r>
              <a:rPr lang="zh-CN" altLang="en-US" dirty="0"/>
              <a:t>语言的优势</a:t>
            </a:r>
            <a:endParaRPr lang="en-US" altLang="zh-CN" dirty="0"/>
          </a:p>
          <a:p>
            <a:endParaRPr lang="zh-CN" altLang="en-US" dirty="0"/>
          </a:p>
          <a:p>
            <a:pPr lvl="1"/>
            <a:r>
              <a:rPr lang="zh-CN" altLang="en-US" dirty="0"/>
              <a:t>方程式、组件化、多物理域建模</a:t>
            </a:r>
            <a:endParaRPr lang="zh-CN" altLang="en-US" dirty="0"/>
          </a:p>
          <a:p>
            <a:pPr lvl="1"/>
            <a:endParaRPr lang="zh-CN" altLang="en-US" dirty="0"/>
          </a:p>
          <a:p>
            <a:pPr lvl="1"/>
            <a:r>
              <a:rPr lang="zh-CN" altLang="en-US" dirty="0"/>
              <a:t>可将粒子、磁铁、射频腔和控制器</a:t>
            </a:r>
            <a:r>
              <a:rPr lang="zh-CN" altLang="en-US" dirty="0"/>
              <a:t>等放入同一模型</a:t>
            </a:r>
            <a:endParaRPr lang="zh-CN" altLang="en-US" dirty="0"/>
          </a:p>
          <a:p>
            <a:pPr lvl="1"/>
            <a:endParaRPr lang="zh-CN" altLang="en-US" dirty="0"/>
          </a:p>
          <a:p>
            <a:pPr lvl="1"/>
            <a:r>
              <a:rPr lang="zh-CN" altLang="en-US" dirty="0"/>
              <a:t>支持 </a:t>
            </a:r>
            <a:r>
              <a:rPr lang="en-US" altLang="zh-CN" dirty="0"/>
              <a:t>tracking + control </a:t>
            </a:r>
            <a:r>
              <a:rPr lang="zh-CN" altLang="en-US" dirty="0"/>
              <a:t>联合仿真</a:t>
            </a:r>
            <a:endParaRPr lang="zh-CN" altLang="en-US"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Tm="52730"/>
    </mc:Choice>
    <mc:Fallback>
      <p:transition spd="slow" advTm="5273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sym typeface="+mn-ea"/>
              </a:rPr>
              <a:t>Modelica</a:t>
            </a:r>
            <a:r>
              <a:rPr lang="zh-CN" altLang="en-US" dirty="0">
                <a:sym typeface="+mn-ea"/>
              </a:rPr>
              <a:t>语言介绍</a:t>
            </a:r>
            <a:endParaRPr lang="en-US" altLang="zh-CN" dirty="0"/>
          </a:p>
        </p:txBody>
      </p:sp>
      <p:sp>
        <p:nvSpPr>
          <p:cNvPr id="7" name="内容占位符 2"/>
          <p:cNvSpPr>
            <a:spLocks noGrp="1"/>
          </p:cNvSpPr>
          <p:nvPr>
            <p:ph idx="1"/>
          </p:nvPr>
        </p:nvSpPr>
        <p:spPr>
          <a:xfrm>
            <a:off x="707389" y="468977"/>
            <a:ext cx="5602793" cy="5437783"/>
          </a:xfrm>
        </p:spPr>
        <p:txBody>
          <a:bodyPr>
            <a:normAutofit lnSpcReduction="10000"/>
          </a:bodyPr>
          <a:lstStyle/>
          <a:p>
            <a:pPr marL="0" indent="0">
              <a:buNone/>
            </a:pPr>
            <a:endParaRPr lang="en-US" altLang="zh-CN" dirty="0"/>
          </a:p>
          <a:p>
            <a:r>
              <a:rPr lang="zh-CN" altLang="en-US" dirty="0"/>
              <a:t>面向对象建模</a:t>
            </a:r>
            <a:endParaRPr lang="zh-CN" altLang="en-US" dirty="0"/>
          </a:p>
          <a:p>
            <a:endParaRPr lang="en-US" altLang="zh-CN" dirty="0"/>
          </a:p>
          <a:p>
            <a:pPr lvl="1"/>
            <a:r>
              <a:rPr lang="zh-CN" altLang="en-US" dirty="0"/>
              <a:t>粒子、磁铁、射频</a:t>
            </a:r>
            <a:r>
              <a:rPr lang="zh-CN" altLang="en-US" dirty="0"/>
              <a:t>腔均可封装为独立组件</a:t>
            </a:r>
            <a:endParaRPr lang="zh-CN" altLang="en-US" dirty="0"/>
          </a:p>
          <a:p>
            <a:pPr lvl="1"/>
            <a:endParaRPr lang="zh-CN" altLang="en-US" dirty="0"/>
          </a:p>
          <a:p>
            <a:r>
              <a:rPr lang="zh-CN" altLang="en-US" dirty="0"/>
              <a:t>方程式建模</a:t>
            </a:r>
            <a:endParaRPr lang="zh-CN" altLang="en-US" dirty="0"/>
          </a:p>
          <a:p>
            <a:endParaRPr lang="zh-CN" altLang="en-US" dirty="0"/>
          </a:p>
          <a:p>
            <a:pPr lvl="1"/>
            <a:r>
              <a:rPr lang="zh-CN" altLang="en-US" dirty="0"/>
              <a:t>直接描述物理关系，而不是按固定计算流程逐步赋值</a:t>
            </a:r>
            <a:endParaRPr lang="zh-CN" altLang="en-US" dirty="0"/>
          </a:p>
          <a:p>
            <a:pPr lvl="1"/>
            <a:endParaRPr lang="zh-CN" altLang="en-US" dirty="0"/>
          </a:p>
          <a:p>
            <a:r>
              <a:rPr lang="zh-CN" altLang="en-US" dirty="0"/>
              <a:t>模块化机制</a:t>
            </a:r>
            <a:endParaRPr lang="zh-CN" altLang="en-US" dirty="0"/>
          </a:p>
          <a:p>
            <a:endParaRPr lang="zh-CN" altLang="en-US" dirty="0"/>
          </a:p>
          <a:p>
            <a:pPr lvl="1"/>
            <a:r>
              <a:rPr lang="zh-CN" altLang="en-US" dirty="0"/>
              <a:t>复杂系统可由组件通过接口连接，形成可扩展全环模型</a:t>
            </a:r>
            <a:endParaRPr lang="zh-CN" altLang="en-US" dirty="0"/>
          </a:p>
        </p:txBody>
      </p:sp>
      <p:pic>
        <p:nvPicPr>
          <p:cNvPr id="5" name="图片 4"/>
          <p:cNvPicPr>
            <a:picLocks noChangeAspect="1"/>
          </p:cNvPicPr>
          <p:nvPr/>
        </p:nvPicPr>
        <p:blipFill>
          <a:blip r:embed="rId1"/>
          <a:stretch>
            <a:fillRect/>
          </a:stretch>
        </p:blipFill>
        <p:spPr>
          <a:xfrm>
            <a:off x="6462395" y="2169795"/>
            <a:ext cx="5617845" cy="2518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粒子</a:t>
            </a:r>
            <a:r>
              <a:rPr lang="zh-CN" altLang="en-US" dirty="0"/>
              <a:t>模型</a:t>
            </a:r>
            <a:endParaRPr lang="zh-CN" altLang="en-US" dirty="0"/>
          </a:p>
        </p:txBody>
      </p:sp>
      <p:pic>
        <p:nvPicPr>
          <p:cNvPr id="7" name="图片 6"/>
          <p:cNvPicPr>
            <a:picLocks noChangeAspect="1"/>
          </p:cNvPicPr>
          <p:nvPr/>
        </p:nvPicPr>
        <p:blipFill>
          <a:blip r:embed="rId1"/>
          <a:srcRect b="9862"/>
          <a:stretch>
            <a:fillRect/>
          </a:stretch>
        </p:blipFill>
        <p:spPr>
          <a:xfrm>
            <a:off x="6694170" y="1053465"/>
            <a:ext cx="4495800" cy="1955165"/>
          </a:xfrm>
          <a:prstGeom prst="rect">
            <a:avLst/>
          </a:prstGeom>
        </p:spPr>
      </p:pic>
      <p:sp>
        <p:nvSpPr>
          <p:cNvPr id="6" name="内容占位符 5"/>
          <p:cNvSpPr>
            <a:spLocks noGrp="1"/>
          </p:cNvSpPr>
          <p:nvPr>
            <p:ph idx="1"/>
          </p:nvPr>
        </p:nvSpPr>
        <p:spPr>
          <a:xfrm>
            <a:off x="718185" y="1162050"/>
            <a:ext cx="6224905" cy="4274820"/>
          </a:xfrm>
        </p:spPr>
        <p:txBody>
          <a:bodyPr>
            <a:normAutofit/>
          </a:bodyPr>
          <a:lstStyle/>
          <a:p>
            <a:r>
              <a:rPr lang="zh-CN" altLang="en-US">
                <a:sym typeface="+mn-ea"/>
              </a:rPr>
              <a:t>单个相对论经典点粒子，用 </a:t>
            </a:r>
            <a:r>
              <a:rPr lang="en-US" altLang="zh-CN">
                <a:sym typeface="+mn-ea"/>
              </a:rPr>
              <a:t>Landau-Lifshitz </a:t>
            </a:r>
            <a:r>
              <a:rPr lang="zh-CN" altLang="en-US">
                <a:sym typeface="+mn-ea"/>
              </a:rPr>
              <a:t>辐射反作用项</a:t>
            </a:r>
            <a:r>
              <a:rPr lang="en-US" altLang="zh-CN">
                <a:sym typeface="+mn-ea"/>
              </a:rPr>
              <a:t>（Landau. Pergamon Press. 1975）</a:t>
            </a:r>
            <a:r>
              <a:rPr lang="zh-CN" altLang="en-US">
                <a:sym typeface="+mn-ea"/>
              </a:rPr>
              <a:t>近似同步辐射对粒子运动的影响。</a:t>
            </a:r>
            <a:endParaRPr lang="zh-CN" altLang="en-US">
              <a:sym typeface="+mn-ea"/>
            </a:endParaRPr>
          </a:p>
          <a:p>
            <a:endParaRPr lang="zh-CN" altLang="en-US" dirty="0"/>
          </a:p>
          <a:p>
            <a:endParaRPr lang="zh-CN" altLang="en-US" dirty="0"/>
          </a:p>
          <a:p>
            <a:endParaRPr lang="zh-CN" altLang="en-US" dirty="0"/>
          </a:p>
        </p:txBody>
      </p:sp>
      <p:sp>
        <p:nvSpPr>
          <p:cNvPr id="12" name="内容占位符 5"/>
          <p:cNvSpPr>
            <a:spLocks noGrp="1"/>
          </p:cNvSpPr>
          <p:nvPr/>
        </p:nvSpPr>
        <p:spPr>
          <a:xfrm>
            <a:off x="718185" y="3171825"/>
            <a:ext cx="6224905" cy="42748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sym typeface="+mn-ea"/>
              </a:rPr>
              <a:t>归一化基准的</a:t>
            </a:r>
            <a:r>
              <a:rPr lang="zh-CN" altLang="en-US">
                <a:sym typeface="+mn-ea"/>
              </a:rPr>
              <a:t>选择</a:t>
            </a:r>
            <a:endParaRPr lang="zh-CN" altLang="en-US">
              <a:sym typeface="+mn-ea"/>
            </a:endParaRPr>
          </a:p>
          <a:p>
            <a:endParaRPr lang="zh-CN" altLang="en-US" dirty="0"/>
          </a:p>
          <a:p>
            <a:endParaRPr lang="zh-CN" altLang="en-US" dirty="0"/>
          </a:p>
          <a:p>
            <a:endParaRPr lang="zh-CN" altLang="en-US" dirty="0"/>
          </a:p>
        </p:txBody>
      </p:sp>
      <p:pic>
        <p:nvPicPr>
          <p:cNvPr id="14" name="Image 0" descr="E:\codex\sy\SingleParticle_C2_package\106_report_markdown_draft_20260520\formula_images_v2\norm_basis.png"/>
          <p:cNvPicPr>
            <a:picLocks noChangeAspect="1"/>
          </p:cNvPicPr>
          <p:nvPr/>
        </p:nvPicPr>
        <p:blipFill>
          <a:blip r:embed="rId2"/>
          <a:stretch>
            <a:fillRect/>
          </a:stretch>
        </p:blipFill>
        <p:spPr>
          <a:xfrm>
            <a:off x="1186180" y="3734435"/>
            <a:ext cx="7988935" cy="636270"/>
          </a:xfrm>
          <a:prstGeom prst="rect">
            <a:avLst/>
          </a:prstGeom>
          <a:solidFill>
            <a:schemeClr val="bg1"/>
          </a:solidFill>
        </p:spPr>
      </p:pic>
      <p:sp>
        <p:nvSpPr>
          <p:cNvPr id="15" name="内容占位符 5"/>
          <p:cNvSpPr>
            <a:spLocks noGrp="1"/>
          </p:cNvSpPr>
          <p:nvPr/>
        </p:nvSpPr>
        <p:spPr>
          <a:xfrm>
            <a:off x="718185" y="4401820"/>
            <a:ext cx="6224905" cy="42748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sym typeface="+mn-ea"/>
              </a:rPr>
              <a:t>归一化后的方程</a:t>
            </a:r>
            <a:endParaRPr lang="zh-CN" altLang="en-US">
              <a:sym typeface="+mn-ea"/>
            </a:endParaRPr>
          </a:p>
          <a:p>
            <a:endParaRPr lang="zh-CN" altLang="en-US" dirty="0"/>
          </a:p>
          <a:p>
            <a:endParaRPr lang="zh-CN" altLang="en-US" dirty="0"/>
          </a:p>
          <a:p>
            <a:endParaRPr lang="zh-CN" altLang="en-US" dirty="0"/>
          </a:p>
        </p:txBody>
      </p:sp>
      <p:pic>
        <p:nvPicPr>
          <p:cNvPr id="22" name="Image 1" descr="E:\codex\sy\SingleParticle_C2_package\106_report_markdown_draft_20260520\formula_images_v2\norm_eq.png"/>
          <p:cNvPicPr>
            <a:picLocks noChangeAspect="1"/>
          </p:cNvPicPr>
          <p:nvPr/>
        </p:nvPicPr>
        <p:blipFill>
          <a:blip r:embed="rId3"/>
          <a:stretch>
            <a:fillRect/>
          </a:stretch>
        </p:blipFill>
        <p:spPr>
          <a:xfrm>
            <a:off x="1113155" y="4853305"/>
            <a:ext cx="4130040" cy="603885"/>
          </a:xfrm>
          <a:prstGeom prst="rect">
            <a:avLst/>
          </a:prstGeom>
        </p:spPr>
      </p:pic>
      <p:pic>
        <p:nvPicPr>
          <p:cNvPr id="23" name="Image 2" descr="E:\codex\sy\SingleParticle_C2_package\106_report_markdown_draft_20260520\formula_images_v2\rad_eq.png"/>
          <p:cNvPicPr>
            <a:picLocks noChangeAspect="1"/>
          </p:cNvPicPr>
          <p:nvPr/>
        </p:nvPicPr>
        <p:blipFill>
          <a:blip r:embed="rId4"/>
          <a:stretch>
            <a:fillRect/>
          </a:stretch>
        </p:blipFill>
        <p:spPr>
          <a:xfrm>
            <a:off x="1113155" y="5563235"/>
            <a:ext cx="8415020" cy="567055"/>
          </a:xfrm>
          <a:prstGeom prst="rect">
            <a:avLst/>
          </a:prstGeom>
          <a:solidFill>
            <a:schemeClr val="bg1"/>
          </a:solidFill>
        </p:spPr>
      </p:pic>
      <p:pic>
        <p:nvPicPr>
          <p:cNvPr id="5" name="图片 4"/>
          <p:cNvPicPr>
            <a:picLocks noChangeAspect="1"/>
          </p:cNvPicPr>
          <p:nvPr/>
        </p:nvPicPr>
        <p:blipFill>
          <a:blip r:embed="rId5"/>
          <a:stretch>
            <a:fillRect/>
          </a:stretch>
        </p:blipFill>
        <p:spPr>
          <a:xfrm>
            <a:off x="1739900" y="2486025"/>
            <a:ext cx="2876550" cy="685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磁铁，</a:t>
            </a:r>
            <a:r>
              <a:rPr lang="zh-CN" altLang="en-US" dirty="0"/>
              <a:t>射频腔模型</a:t>
            </a:r>
            <a:endParaRPr lang="zh-CN" altLang="en-US" dirty="0"/>
          </a:p>
        </p:txBody>
      </p:sp>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sp>
        <p:nvSpPr>
          <p:cNvPr id="12" name="内容占位符 5"/>
          <p:cNvSpPr>
            <a:spLocks noGrp="1"/>
          </p:cNvSpPr>
          <p:nvPr/>
        </p:nvSpPr>
        <p:spPr>
          <a:xfrm>
            <a:off x="718185" y="1052195"/>
            <a:ext cx="6224905" cy="42748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zh-CN" altLang="en-US" dirty="0"/>
          </a:p>
          <a:p>
            <a:endParaRPr lang="zh-CN" altLang="en-US" dirty="0"/>
          </a:p>
          <a:p>
            <a:endParaRPr lang="zh-CN" altLang="en-US" dirty="0"/>
          </a:p>
        </p:txBody>
      </p:sp>
      <p:sp>
        <p:nvSpPr>
          <p:cNvPr id="5" name="内容占位符 5"/>
          <p:cNvSpPr>
            <a:spLocks noGrp="1"/>
          </p:cNvSpPr>
          <p:nvPr/>
        </p:nvSpPr>
        <p:spPr>
          <a:xfrm>
            <a:off x="482600" y="2796540"/>
            <a:ext cx="5598160" cy="42748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sym typeface="+mn-ea"/>
              </a:rPr>
              <a:t>磁铁</a:t>
            </a:r>
            <a:r>
              <a:rPr lang="zh-CN" altLang="en-US">
                <a:sym typeface="+mn-ea"/>
              </a:rPr>
              <a:t>模型</a:t>
            </a:r>
            <a:endParaRPr lang="zh-CN" altLang="en-US">
              <a:sym typeface="+mn-ea"/>
            </a:endParaRPr>
          </a:p>
          <a:p>
            <a:pPr lvl="1"/>
            <a:r>
              <a:rPr lang="zh-CN" altLang="en-US">
                <a:sym typeface="+mn-ea"/>
              </a:rPr>
              <a:t>不考虑边缘</a:t>
            </a:r>
            <a:r>
              <a:rPr lang="zh-CN" altLang="en-US">
                <a:sym typeface="+mn-ea"/>
              </a:rPr>
              <a:t>效应</a:t>
            </a:r>
            <a:endParaRPr lang="zh-CN" altLang="en-US">
              <a:sym typeface="+mn-ea"/>
            </a:endParaRPr>
          </a:p>
          <a:p>
            <a:pPr lvl="1"/>
            <a:r>
              <a:rPr lang="zh-CN" altLang="en-US" dirty="0"/>
              <a:t>采用多级展开的方式生成磁场</a:t>
            </a:r>
            <a:endParaRPr lang="zh-CN" altLang="en-US" dirty="0"/>
          </a:p>
          <a:p>
            <a:pPr lvl="2"/>
            <a:endParaRPr lang="zh-CN" altLang="en-US" dirty="0"/>
          </a:p>
          <a:p>
            <a:endParaRPr lang="zh-CN" altLang="en-US" dirty="0"/>
          </a:p>
        </p:txBody>
      </p:sp>
      <p:sp>
        <p:nvSpPr>
          <p:cNvPr id="6" name="内容占位符 5"/>
          <p:cNvSpPr>
            <a:spLocks noGrp="1"/>
          </p:cNvSpPr>
          <p:nvPr/>
        </p:nvSpPr>
        <p:spPr>
          <a:xfrm>
            <a:off x="482600" y="4638040"/>
            <a:ext cx="6224905" cy="4274820"/>
          </a:xfrm>
          <a:prstGeom prst="rect">
            <a:avLst/>
          </a:prstGeom>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sym typeface="+mn-ea"/>
              </a:rPr>
              <a:t>射频腔</a:t>
            </a:r>
            <a:r>
              <a:rPr lang="zh-CN" altLang="en-US">
                <a:sym typeface="+mn-ea"/>
              </a:rPr>
              <a:t>模型</a:t>
            </a:r>
            <a:endParaRPr lang="zh-CN" altLang="en-US">
              <a:sym typeface="+mn-ea"/>
            </a:endParaRPr>
          </a:p>
          <a:p>
            <a:pPr lvl="1"/>
            <a:r>
              <a:rPr lang="zh-CN" altLang="en-US" dirty="0">
                <a:solidFill>
                  <a:srgbClr val="26323A"/>
                </a:solidFill>
                <a:latin typeface="微软雅黑" panose="020B0503020204020204" pitchFamily="34" charset="-122"/>
                <a:cs typeface="微软雅黑" panose="020B0503020204020204" pitchFamily="34" charset="-120"/>
                <a:sym typeface="+mn-ea"/>
              </a:rPr>
              <a:t>射频</a:t>
            </a:r>
            <a:r>
              <a:rPr lang="en-US" dirty="0">
                <a:solidFill>
                  <a:srgbClr val="26323A"/>
                </a:solidFill>
                <a:latin typeface="微软雅黑" panose="020B0503020204020204" pitchFamily="34" charset="-122"/>
                <a:cs typeface="微软雅黑" panose="020B0503020204020204" pitchFamily="34" charset="-120"/>
                <a:sym typeface="+mn-ea"/>
              </a:rPr>
              <a:t>腔不作为有限长度电场积分，而是在粒子穿过腔截面时施加离散能量增量。</a:t>
            </a:r>
            <a:endParaRPr lang="en-US" dirty="0"/>
          </a:p>
          <a:p>
            <a:pPr lvl="1"/>
            <a:endParaRPr lang="zh-CN" altLang="en-US">
              <a:sym typeface="+mn-ea"/>
            </a:endParaRPr>
          </a:p>
          <a:p>
            <a:endParaRPr lang="zh-CN" altLang="en-US" dirty="0"/>
          </a:p>
          <a:p>
            <a:endParaRPr lang="zh-CN" altLang="en-US" dirty="0"/>
          </a:p>
          <a:p>
            <a:endParaRPr lang="zh-CN" altLang="en-US" dirty="0"/>
          </a:p>
        </p:txBody>
      </p:sp>
      <p:sp>
        <p:nvSpPr>
          <p:cNvPr id="7" name="内容占位符 5"/>
          <p:cNvSpPr>
            <a:spLocks noGrp="1"/>
          </p:cNvSpPr>
          <p:nvPr/>
        </p:nvSpPr>
        <p:spPr>
          <a:xfrm>
            <a:off x="482600" y="1052195"/>
            <a:ext cx="6224905" cy="42748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a:sym typeface="+mn-ea"/>
              </a:rPr>
              <a:t>几何建模</a:t>
            </a:r>
            <a:endParaRPr lang="zh-CN" altLang="en-US">
              <a:sym typeface="+mn-ea"/>
            </a:endParaRPr>
          </a:p>
          <a:p>
            <a:pPr lvl="1"/>
            <a:r>
              <a:rPr lang="zh-CN" altLang="en-US" dirty="0"/>
              <a:t>从全局三维坐标定义元件位置</a:t>
            </a:r>
            <a:endParaRPr lang="zh-CN" altLang="en-US" dirty="0"/>
          </a:p>
          <a:p>
            <a:pPr lvl="1"/>
            <a:r>
              <a:rPr lang="zh-CN" altLang="en-US" dirty="0"/>
              <a:t>每个元件建立局部坐标系</a:t>
            </a:r>
            <a:endParaRPr lang="zh-CN" altLang="en-US" dirty="0"/>
          </a:p>
          <a:p>
            <a:endParaRPr lang="zh-CN" altLang="en-US" dirty="0"/>
          </a:p>
          <a:p>
            <a:endParaRPr lang="zh-CN" altLang="en-US" dirty="0"/>
          </a:p>
        </p:txBody>
      </p:sp>
      <p:pic>
        <p:nvPicPr>
          <p:cNvPr id="16" name="图片 15"/>
          <p:cNvPicPr>
            <a:picLocks noChangeAspect="1"/>
          </p:cNvPicPr>
          <p:nvPr/>
        </p:nvPicPr>
        <p:blipFill>
          <a:blip r:embed="rId1"/>
          <a:stretch>
            <a:fillRect/>
          </a:stretch>
        </p:blipFill>
        <p:spPr>
          <a:xfrm>
            <a:off x="6245225" y="3147695"/>
            <a:ext cx="5108575" cy="1157605"/>
          </a:xfrm>
          <a:prstGeom prst="rect">
            <a:avLst/>
          </a:prstGeom>
        </p:spPr>
      </p:pic>
      <p:grpSp>
        <p:nvGrpSpPr>
          <p:cNvPr id="36" name="组合 35"/>
          <p:cNvGrpSpPr/>
          <p:nvPr/>
        </p:nvGrpSpPr>
        <p:grpSpPr>
          <a:xfrm>
            <a:off x="9129395" y="838200"/>
            <a:ext cx="1704340" cy="1513840"/>
            <a:chOff x="13303" y="1468"/>
            <a:chExt cx="2684" cy="2384"/>
          </a:xfrm>
        </p:grpSpPr>
        <p:pic>
          <p:nvPicPr>
            <p:cNvPr id="32" name="图片 31"/>
            <p:cNvPicPr>
              <a:picLocks noChangeAspect="1"/>
            </p:cNvPicPr>
            <p:nvPr/>
          </p:nvPicPr>
          <p:blipFill>
            <a:blip r:embed="rId2"/>
            <a:stretch>
              <a:fillRect/>
            </a:stretch>
          </p:blipFill>
          <p:spPr>
            <a:xfrm>
              <a:off x="13303" y="1468"/>
              <a:ext cx="2685" cy="2385"/>
            </a:xfrm>
            <a:prstGeom prst="rect">
              <a:avLst/>
            </a:prstGeom>
          </p:spPr>
        </p:pic>
        <p:cxnSp>
          <p:nvCxnSpPr>
            <p:cNvPr id="33" name="直接箭头连接符 32"/>
            <p:cNvCxnSpPr/>
            <p:nvPr/>
          </p:nvCxnSpPr>
          <p:spPr>
            <a:xfrm flipH="1">
              <a:off x="14355" y="3262"/>
              <a:ext cx="1021" cy="49"/>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34" name="直接箭头连接符 33"/>
            <p:cNvCxnSpPr/>
            <p:nvPr/>
          </p:nvCxnSpPr>
          <p:spPr>
            <a:xfrm flipH="1" flipV="1">
              <a:off x="15359" y="2225"/>
              <a:ext cx="33" cy="1086"/>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pic>
        <p:nvPicPr>
          <p:cNvPr id="37" name="图片 36"/>
          <p:cNvPicPr>
            <a:picLocks noChangeAspect="1"/>
          </p:cNvPicPr>
          <p:nvPr/>
        </p:nvPicPr>
        <p:blipFill>
          <a:blip r:embed="rId3"/>
          <a:stretch>
            <a:fillRect/>
          </a:stretch>
        </p:blipFill>
        <p:spPr>
          <a:xfrm>
            <a:off x="5876925" y="1052195"/>
            <a:ext cx="3324225" cy="1295400"/>
          </a:xfrm>
          <a:prstGeom prst="rect">
            <a:avLst/>
          </a:prstGeom>
        </p:spPr>
      </p:pic>
      <p:pic>
        <p:nvPicPr>
          <p:cNvPr id="38" name="图片 37"/>
          <p:cNvPicPr>
            <a:picLocks noChangeAspect="1"/>
          </p:cNvPicPr>
          <p:nvPr/>
        </p:nvPicPr>
        <p:blipFill>
          <a:blip r:embed="rId4"/>
          <a:stretch>
            <a:fillRect/>
          </a:stretch>
        </p:blipFill>
        <p:spPr>
          <a:xfrm>
            <a:off x="6707505" y="4855845"/>
            <a:ext cx="4194810" cy="11264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组件连接</a:t>
            </a:r>
            <a:r>
              <a:rPr kumimoji="1" lang="zh-CN" altLang="en-US" dirty="0"/>
              <a:t>方式</a:t>
            </a:r>
            <a:endParaRPr kumimoji="1" lang="zh-CN" altLang="en-US" dirty="0"/>
          </a:p>
        </p:txBody>
      </p:sp>
      <p:sp>
        <p:nvSpPr>
          <p:cNvPr id="8" name="内容占位符 5"/>
          <p:cNvSpPr>
            <a:spLocks noGrp="1"/>
          </p:cNvSpPr>
          <p:nvPr/>
        </p:nvSpPr>
        <p:spPr>
          <a:xfrm>
            <a:off x="482600" y="1052195"/>
            <a:ext cx="6224905" cy="14039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a:t>基于 </a:t>
            </a:r>
            <a:r>
              <a:rPr lang="en-US" altLang="zh-CN" dirty="0"/>
              <a:t>Modelica connector </a:t>
            </a:r>
            <a:r>
              <a:rPr lang="zh-CN" altLang="en-US" dirty="0"/>
              <a:t>的连接方式</a:t>
            </a:r>
            <a:endParaRPr lang="zh-CN" altLang="en-US" dirty="0"/>
          </a:p>
          <a:p>
            <a:pPr lvl="1"/>
            <a:r>
              <a:rPr lang="zh-CN" altLang="en-US" dirty="0"/>
              <a:t>粒子与元件不直接互相调用</a:t>
            </a:r>
            <a:endParaRPr lang="zh-CN" altLang="en-US" dirty="0"/>
          </a:p>
          <a:p>
            <a:pPr lvl="1"/>
            <a:r>
              <a:rPr lang="zh-CN" altLang="en-US" dirty="0"/>
              <a:t>通过统一接口 </a:t>
            </a:r>
            <a:r>
              <a:rPr lang="en-US" altLang="zh-CN" dirty="0"/>
              <a:t>ParticleBus </a:t>
            </a:r>
            <a:r>
              <a:rPr lang="zh-CN" altLang="en-US" dirty="0"/>
              <a:t>交换变量。</a:t>
            </a:r>
            <a:endParaRPr lang="zh-CN" altLang="en-US" dirty="0"/>
          </a:p>
          <a:p>
            <a:endParaRPr lang="zh-CN" altLang="en-US" dirty="0"/>
          </a:p>
          <a:p>
            <a:endParaRPr lang="zh-CN" altLang="en-US" dirty="0"/>
          </a:p>
        </p:txBody>
      </p:sp>
      <p:sp>
        <p:nvSpPr>
          <p:cNvPr id="9" name="内容占位符 5"/>
          <p:cNvSpPr>
            <a:spLocks noGrp="1"/>
          </p:cNvSpPr>
          <p:nvPr/>
        </p:nvSpPr>
        <p:spPr>
          <a:xfrm>
            <a:off x="482600" y="2670175"/>
            <a:ext cx="5992495" cy="1403985"/>
          </a:xfrm>
          <a:prstGeom prst="rect">
            <a:avLst/>
          </a:prstGeom>
        </p:spPr>
        <p:txBody>
          <a:bodyPr vert="horz" lIns="91440" tIns="45720" rIns="91440" bIns="45720" rtlCol="0">
            <a:normAutofit fontScale="90000" lnSpcReduction="20000"/>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dirty="0">
                <a:sym typeface="+mn-ea"/>
              </a:rPr>
              <a:t>ParticleBus</a:t>
            </a:r>
            <a:r>
              <a:rPr lang="zh-CN" altLang="en-US" dirty="0">
                <a:sym typeface="+mn-ea"/>
              </a:rPr>
              <a:t>中的信息</a:t>
            </a:r>
            <a:endParaRPr lang="zh-CN" altLang="en-US" dirty="0"/>
          </a:p>
          <a:p>
            <a:pPr lvl="1"/>
            <a:r>
              <a:rPr lang="en-US" altLang="zh-CN" dirty="0"/>
              <a:t>r_norm, u                               </a:t>
            </a:r>
            <a:r>
              <a:rPr lang="zh-CN" altLang="en-US" dirty="0"/>
              <a:t>粒子状态广播</a:t>
            </a:r>
            <a:endParaRPr lang="zh-CN" altLang="en-US" dirty="0"/>
          </a:p>
          <a:p>
            <a:pPr lvl="1" fontAlgn="auto">
              <a:lnSpc>
                <a:spcPct val="130000"/>
              </a:lnSpc>
              <a:spcBef>
                <a:spcPts val="300"/>
              </a:spcBef>
            </a:pPr>
            <a:r>
              <a:rPr lang="en-US" altLang="zh-CN" dirty="0"/>
              <a:t>B_norm_flow, E_norm_flow   </a:t>
            </a:r>
            <a:r>
              <a:rPr lang="zh-CN" altLang="en-US" dirty="0"/>
              <a:t>电磁场贡献汇总（作为流变量自动</a:t>
            </a:r>
            <a:r>
              <a:rPr lang="zh-CN" altLang="en-US" dirty="0"/>
              <a:t>求和）</a:t>
            </a:r>
            <a:endParaRPr lang="zh-CN" altLang="en-US" dirty="0"/>
          </a:p>
          <a:p>
            <a:endParaRPr lang="zh-CN" altLang="en-US" dirty="0"/>
          </a:p>
          <a:p>
            <a:endParaRPr lang="zh-CN" altLang="en-US" dirty="0"/>
          </a:p>
        </p:txBody>
      </p:sp>
      <p:sp>
        <p:nvSpPr>
          <p:cNvPr id="12" name="内容占位符 5"/>
          <p:cNvSpPr>
            <a:spLocks noGrp="1"/>
          </p:cNvSpPr>
          <p:nvPr/>
        </p:nvSpPr>
        <p:spPr>
          <a:xfrm>
            <a:off x="482600" y="4201160"/>
            <a:ext cx="7192010" cy="1939290"/>
          </a:xfrm>
          <a:prstGeom prst="rect">
            <a:avLst/>
          </a:prstGeom>
        </p:spPr>
        <p:txBody>
          <a:bodyPr vert="horz" lIns="91440" tIns="45720" rIns="91440" bIns="45720" rtlCol="0">
            <a:normAutofit lnSpcReduction="20000"/>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a:t>星型</a:t>
            </a:r>
            <a:r>
              <a:rPr lang="zh-CN" altLang="en-US" dirty="0"/>
              <a:t>连接</a:t>
            </a:r>
            <a:endParaRPr lang="zh-CN" altLang="en-US" dirty="0"/>
          </a:p>
          <a:p>
            <a:pPr lvl="1" fontAlgn="auto">
              <a:lnSpc>
                <a:spcPct val="120000"/>
              </a:lnSpc>
              <a:spcBef>
                <a:spcPts val="300"/>
              </a:spcBef>
            </a:pPr>
            <a:r>
              <a:rPr lang="zh-CN" altLang="en-US" dirty="0"/>
              <a:t>所有组件连接到粒子模型</a:t>
            </a:r>
            <a:endParaRPr lang="zh-CN" altLang="en-US" dirty="0"/>
          </a:p>
          <a:p>
            <a:pPr lvl="1" fontAlgn="auto">
              <a:lnSpc>
                <a:spcPct val="120000"/>
              </a:lnSpc>
              <a:spcBef>
                <a:spcPts val="300"/>
              </a:spcBef>
            </a:pPr>
            <a:r>
              <a:rPr lang="zh-CN" altLang="en-US" dirty="0"/>
              <a:t>磁场模型和射频腔模型判断粒子与自己的相对位置将对应位置的场值</a:t>
            </a:r>
            <a:r>
              <a:rPr lang="zh-CN" altLang="en-US" dirty="0"/>
              <a:t>传回</a:t>
            </a:r>
            <a:endParaRPr lang="zh-CN" altLang="en-US" dirty="0"/>
          </a:p>
          <a:p>
            <a:endParaRPr lang="zh-CN" altLang="en-US" dirty="0"/>
          </a:p>
        </p:txBody>
      </p:sp>
      <p:pic>
        <p:nvPicPr>
          <p:cNvPr id="14" name="图片 13"/>
          <p:cNvPicPr>
            <a:picLocks noChangeAspect="1"/>
          </p:cNvPicPr>
          <p:nvPr/>
        </p:nvPicPr>
        <p:blipFill>
          <a:blip r:embed="rId1"/>
          <a:stretch>
            <a:fillRect/>
          </a:stretch>
        </p:blipFill>
        <p:spPr>
          <a:xfrm>
            <a:off x="7674610" y="1530985"/>
            <a:ext cx="4029075" cy="4095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FDE31D67-DE08-423C-8C22-3CD53EFA1CC0}" type="slidenum">
              <a:rPr lang="zh-CN" altLang="en-US" smtClean="0"/>
            </a:fld>
            <a:endParaRPr lang="zh-CN" altLang="en-US"/>
          </a:p>
        </p:txBody>
      </p:sp>
      <p:sp>
        <p:nvSpPr>
          <p:cNvPr id="7" name="标题 6"/>
          <p:cNvSpPr>
            <a:spLocks noGrp="1"/>
          </p:cNvSpPr>
          <p:nvPr>
            <p:ph type="title"/>
          </p:nvPr>
        </p:nvSpPr>
        <p:spPr/>
        <p:txBody>
          <a:bodyPr>
            <a:normAutofit fontScale="90000"/>
          </a:bodyPr>
          <a:lstStyle/>
          <a:p>
            <a:r>
              <a:rPr kumimoji="1" lang="zh-CN" altLang="en-US" dirty="0"/>
              <a:t>反馈控制</a:t>
            </a:r>
            <a:r>
              <a:rPr kumimoji="1" lang="zh-CN" altLang="en-US" dirty="0"/>
              <a:t>系统</a:t>
            </a:r>
            <a:endParaRPr kumimoji="1" lang="zh-CN" altLang="en-US" dirty="0"/>
          </a:p>
        </p:txBody>
      </p:sp>
      <p:pic>
        <p:nvPicPr>
          <p:cNvPr id="10" name="图片 9"/>
          <p:cNvPicPr>
            <a:picLocks noChangeAspect="1"/>
          </p:cNvPicPr>
          <p:nvPr/>
        </p:nvPicPr>
        <p:blipFill>
          <a:blip r:embed="rId1"/>
          <a:stretch>
            <a:fillRect/>
          </a:stretch>
        </p:blipFill>
        <p:spPr>
          <a:xfrm>
            <a:off x="6222365" y="838835"/>
            <a:ext cx="5556885" cy="5517515"/>
          </a:xfrm>
          <a:prstGeom prst="rect">
            <a:avLst/>
          </a:prstGeom>
        </p:spPr>
      </p:pic>
      <p:sp>
        <p:nvSpPr>
          <p:cNvPr id="12" name="内容占位符 5"/>
          <p:cNvSpPr>
            <a:spLocks noGrp="1"/>
          </p:cNvSpPr>
          <p:nvPr/>
        </p:nvSpPr>
        <p:spPr>
          <a:xfrm>
            <a:off x="482600" y="1052195"/>
            <a:ext cx="5866765" cy="140398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zh-CN" altLang="en-US" dirty="0"/>
              <a:t>测量粒子的能量误差和到达时间误差，然后调节射频腔相位，让下一次 </a:t>
            </a:r>
            <a:r>
              <a:rPr lang="en-US" altLang="zh-CN" dirty="0"/>
              <a:t>RF kick </a:t>
            </a:r>
            <a:r>
              <a:rPr lang="zh-CN" altLang="en-US" dirty="0"/>
              <a:t>补偿量</a:t>
            </a:r>
            <a:r>
              <a:rPr lang="zh-CN" altLang="en-US" dirty="0"/>
              <a:t>变化，从而抑制纵向振荡。</a:t>
            </a:r>
            <a:endParaRPr lang="zh-CN" altLang="en-US" dirty="0"/>
          </a:p>
          <a:p>
            <a:endParaRPr lang="zh-CN" altLang="en-US" dirty="0"/>
          </a:p>
        </p:txBody>
      </p:sp>
      <p:pic>
        <p:nvPicPr>
          <p:cNvPr id="13" name="图片 12"/>
          <p:cNvPicPr/>
          <p:nvPr/>
        </p:nvPicPr>
        <p:blipFill>
          <a:blip r:embed="rId2"/>
          <a:stretch>
            <a:fillRect/>
          </a:stretch>
        </p:blipFill>
        <p:spPr>
          <a:xfrm>
            <a:off x="705485" y="2239645"/>
            <a:ext cx="6715125" cy="3061335"/>
          </a:xfrm>
          <a:prstGeom prst="rect">
            <a:avLst/>
          </a:prstGeom>
        </p:spPr>
      </p:pic>
      <p:sp>
        <p:nvSpPr>
          <p:cNvPr id="17" name="内容占位符 5"/>
          <p:cNvSpPr>
            <a:spLocks noGrp="1"/>
          </p:cNvSpPr>
          <p:nvPr/>
        </p:nvSpPr>
        <p:spPr>
          <a:xfrm>
            <a:off x="482600" y="5317490"/>
            <a:ext cx="5866765" cy="140398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a:t>直接以方程的形式写入射频腔</a:t>
            </a:r>
            <a:r>
              <a:rPr lang="zh-CN" altLang="en-US" dirty="0"/>
              <a:t>模型</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SESAME</a:t>
            </a:r>
            <a:r>
              <a:rPr kumimoji="1" lang="zh-CN" altLang="en-US" dirty="0"/>
              <a:t>简介</a:t>
            </a:r>
            <a:endParaRPr kumimoji="1" lang="zh-CN" altLang="en-US" dirty="0"/>
          </a:p>
        </p:txBody>
      </p:sp>
      <p:pic>
        <p:nvPicPr>
          <p:cNvPr id="9" name="图片 8"/>
          <p:cNvPicPr>
            <a:picLocks noChangeAspect="1"/>
          </p:cNvPicPr>
          <p:nvPr/>
        </p:nvPicPr>
        <p:blipFill>
          <a:blip r:embed="rId1"/>
          <a:stretch>
            <a:fillRect/>
          </a:stretch>
        </p:blipFill>
        <p:spPr>
          <a:xfrm>
            <a:off x="2811145" y="1769110"/>
            <a:ext cx="6732905" cy="4952365"/>
          </a:xfrm>
          <a:prstGeom prst="rect">
            <a:avLst/>
          </a:prstGeom>
        </p:spPr>
      </p:pic>
      <p:sp>
        <p:nvSpPr>
          <p:cNvPr id="8" name="内容占位符 5"/>
          <p:cNvSpPr>
            <a:spLocks noGrp="1"/>
          </p:cNvSpPr>
          <p:nvPr/>
        </p:nvSpPr>
        <p:spPr>
          <a:xfrm>
            <a:off x="482600" y="1052195"/>
            <a:ext cx="11101070" cy="14039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Ø"/>
              <a:defRPr sz="24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u"/>
              <a:defRPr sz="22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p"/>
              <a:defRPr sz="20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n"/>
              <a:defRPr sz="18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zh-CN" dirty="0"/>
              <a:t>SESAME</a:t>
            </a:r>
            <a:r>
              <a:rPr lang="zh-CN" altLang="en-US" dirty="0"/>
              <a:t>是第三代同步辐射光源，于 2017 约旦阿兰正式启用。它是中东及周边国家的第一个同步辐射光源</a:t>
            </a:r>
            <a:endParaRPr lang="zh-CN" altLang="en-US" dirty="0"/>
          </a:p>
          <a:p>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Development of the DFR in China_v4</Template>
  <TotalTime>0</TotalTime>
  <Words>2223</Words>
  <Application>WPS 演示</Application>
  <PresentationFormat>宽屏</PresentationFormat>
  <Paragraphs>261</Paragraphs>
  <Slides>19</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微软雅黑</vt:lpstr>
      <vt:lpstr>MS Mincho</vt:lpstr>
      <vt:lpstr>Adobe Myungjo Std M</vt:lpstr>
      <vt:lpstr>Times New Roman</vt:lpstr>
      <vt:lpstr>等线</vt:lpstr>
      <vt:lpstr>微软雅黑</vt:lpstr>
      <vt:lpstr>Cambria Math</vt:lpstr>
      <vt:lpstr>Arial Unicode MS</vt:lpstr>
      <vt:lpstr>Office 主题​​</vt:lpstr>
      <vt:lpstr>基于modelica语言的同步辐射储存环相对论带电粒子动力学仿真</vt:lpstr>
      <vt:lpstr>目录</vt:lpstr>
      <vt:lpstr>研究背景</vt:lpstr>
      <vt:lpstr>Modelica语言介绍</vt:lpstr>
      <vt:lpstr>粒子模型</vt:lpstr>
      <vt:lpstr>磁铁，射频腔模型</vt:lpstr>
      <vt:lpstr>组件连接方式</vt:lpstr>
      <vt:lpstr>反馈控制系统</vt:lpstr>
      <vt:lpstr>SESAME简介</vt:lpstr>
      <vt:lpstr>SESAME参数</vt:lpstr>
      <vt:lpstr>SESAME储存环结构</vt:lpstr>
      <vt:lpstr>仿真结果对比</vt:lpstr>
      <vt:lpstr>仿真结果对比</vt:lpstr>
      <vt:lpstr>仿真结果对比</vt:lpstr>
      <vt:lpstr>闭环控制结果</vt:lpstr>
      <vt:lpstr>闭环控制结果</vt:lpstr>
      <vt:lpstr>闭环控制结果</vt:lpstr>
      <vt:lpstr>总结</vt:lpstr>
      <vt:lpstr>感谢您的聆听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&amp; Perspective of  the Dual Fluid Reactor (DFR)  in China</dc:title>
  <dc:creator>x w</dc:creator>
  <cp:lastModifiedBy>张衡   第二版</cp:lastModifiedBy>
  <cp:revision>80</cp:revision>
  <dcterms:created xsi:type="dcterms:W3CDTF">2019-10-21T22:52:00Z</dcterms:created>
  <dcterms:modified xsi:type="dcterms:W3CDTF">2026-05-21T16:39:38Z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3A2DADEFFFED49909B784FEB6F6A993D_13</vt:lpwstr>
  </property>
</Properties>
</file>