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1"/>
  </p:notesMasterIdLst>
  <p:sldIdLst>
    <p:sldId id="11948" r:id="rId2"/>
    <p:sldId id="11949" r:id="rId3"/>
    <p:sldId id="11876" r:id="rId4"/>
    <p:sldId id="11950" r:id="rId5"/>
    <p:sldId id="11974" r:id="rId6"/>
    <p:sldId id="11952" r:id="rId7"/>
    <p:sldId id="11921" r:id="rId8"/>
    <p:sldId id="11931" r:id="rId9"/>
    <p:sldId id="11945" r:id="rId10"/>
    <p:sldId id="11922" r:id="rId11"/>
    <p:sldId id="11923" r:id="rId12"/>
    <p:sldId id="11924" r:id="rId13"/>
    <p:sldId id="11933" r:id="rId14"/>
    <p:sldId id="11972" r:id="rId15"/>
    <p:sldId id="11943" r:id="rId16"/>
    <p:sldId id="11867" r:id="rId17"/>
    <p:sldId id="11935" r:id="rId18"/>
    <p:sldId id="11946" r:id="rId19"/>
    <p:sldId id="11969"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71C1"/>
    <a:srgbClr val="F7F7F7"/>
    <a:srgbClr val="7E2DAE"/>
    <a:srgbClr val="EDF1F0"/>
    <a:srgbClr val="F8CBAD"/>
    <a:srgbClr val="B5DBF8"/>
    <a:srgbClr val="DB7BA4"/>
    <a:srgbClr val="FEFEFE"/>
    <a:srgbClr val="B2316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0" autoAdjust="0"/>
    <p:restoredTop sz="80650" autoAdjust="0"/>
  </p:normalViewPr>
  <p:slideViewPr>
    <p:cSldViewPr snapToGrid="0">
      <p:cViewPr varScale="1">
        <p:scale>
          <a:sx n="128" d="100"/>
          <a:sy n="128" d="100"/>
        </p:scale>
        <p:origin x="1308" y="120"/>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2026/5/21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（激光笔）各位老师好！我是赖桂桦，我的导师是王宏老师，我的汇报的题目是基于栅格法的随机堆积球床几何全六面体网格生成算法。</a:t>
            </a:r>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1474638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1109397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924957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039053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4A2B2-17F0-2C23-C93B-AD462C6B9EA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B43A0DA-D451-DB0C-3E20-86CDDA4CBA9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A6BFD43-E662-52D1-14DF-C493C837C874}"/>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56199988-C02D-2E83-60A7-C07D9275A989}"/>
              </a:ext>
            </a:extLst>
          </p:cNvPr>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1607371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C9D33-E9DC-C7E2-A4B7-38C155257E7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83865B0-CB8D-B178-F7C2-E3AA984B289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87B994C-4A01-2D5E-3FCF-1DAD7B1D56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dirty="0">
              <a:solidFill>
                <a:srgbClr val="7030A0"/>
              </a:solidFill>
              <a:latin typeface="微软雅黑" panose="020B0503020204020204" pitchFamily="34" charset="-122"/>
              <a:ea typeface="微软雅黑" panose="020B0503020204020204" pitchFamily="34" charset="-122"/>
              <a:cs typeface="+mn-cs"/>
            </a:endParaRPr>
          </a:p>
        </p:txBody>
      </p:sp>
      <p:sp>
        <p:nvSpPr>
          <p:cNvPr id="4" name="灯片编号占位符 3">
            <a:extLst>
              <a:ext uri="{FF2B5EF4-FFF2-40B4-BE49-F238E27FC236}">
                <a16:creationId xmlns:a16="http://schemas.microsoft.com/office/drawing/2014/main" id="{DB4BBE24-7E98-7AA1-24D9-90D54479B297}"/>
              </a:ext>
            </a:extLst>
          </p:cNvPr>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642807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4A2B2-17F0-2C23-C93B-AD462C6B9EA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B43A0DA-D451-DB0C-3E20-86CDDA4CBA9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A6BFD43-E662-52D1-14DF-C493C837C874}"/>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56199988-C02D-2E83-60A7-C07D9275A989}"/>
              </a:ext>
            </a:extLst>
          </p:cNvPr>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3608706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我的汇报就到这里，请大家批评指正。</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990797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1093180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02B0E-8279-B773-DBC9-9CDE506AAF6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005CCED-46EB-27D5-2F82-3890EFCDF89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F5C08B4-10C7-C180-03A7-3C2068B32E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rgbClr val="7030A0"/>
                </a:solidFill>
                <a:latin typeface="微软雅黑" panose="020B0503020204020204" pitchFamily="34" charset="-122"/>
                <a:ea typeface="微软雅黑" panose="020B0503020204020204" pitchFamily="34" charset="-122"/>
                <a:cs typeface="+mn-cs"/>
              </a:rPr>
              <a:t>最后回归到算法层面，对算法的稳定性和计算效率进行简单的讨论。稳定性方面，目前该算法对于任意等球径的球堆都能成功生成网格，实际上我对</a:t>
            </a:r>
            <a:r>
              <a:rPr lang="en-US" altLang="zh-CN" dirty="0">
                <a:latin typeface="微软雅黑" panose="020B0503020204020204" pitchFamily="34" charset="-122"/>
                <a:ea typeface="微软雅黑" panose="020B0503020204020204" pitchFamily="34" charset="-122"/>
              </a:rPr>
              <a:t>25</a:t>
            </a:r>
            <a:r>
              <a:rPr lang="zh-CN" altLang="en-US" dirty="0">
                <a:latin typeface="微软雅黑" panose="020B0503020204020204" pitchFamily="34" charset="-122"/>
                <a:ea typeface="微软雅黑" panose="020B0503020204020204" pitchFamily="34" charset="-122"/>
              </a:rPr>
              <a:t>个不同壁面直径下的球堆进行了网格划分，壁面直径的范围从</a:t>
            </a: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倍球径到</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倍球径，该算法都能成功生成网格。计算效率方面，我使用</a:t>
            </a:r>
            <a:r>
              <a:rPr lang="en-US" altLang="zh-CN" dirty="0" err="1">
                <a:latin typeface="微软雅黑" panose="020B0503020204020204" pitchFamily="34" charset="-122"/>
                <a:ea typeface="微软雅黑" panose="020B0503020204020204" pitchFamily="34" charset="-122"/>
              </a:rPr>
              <a:t>Solidworks</a:t>
            </a:r>
            <a:r>
              <a:rPr lang="zh-CN" altLang="en-US" dirty="0">
                <a:latin typeface="微软雅黑" panose="020B0503020204020204" pitchFamily="34" charset="-122"/>
                <a:ea typeface="微软雅黑" panose="020B0503020204020204" pitchFamily="34" charset="-122"/>
              </a:rPr>
              <a:t>对第二个验证算例中的堆积球床的内流道进行了建模，并</a:t>
            </a:r>
            <a:r>
              <a:rPr lang="zh-CN" altLang="en-US" sz="1200" b="0" dirty="0">
                <a:solidFill>
                  <a:srgbClr val="7030A0"/>
                </a:solidFill>
                <a:latin typeface="微软雅黑" panose="020B0503020204020204" pitchFamily="34" charset="-122"/>
                <a:ea typeface="微软雅黑" panose="020B0503020204020204" pitchFamily="34" charset="-122"/>
                <a:cs typeface="+mn-cs"/>
              </a:rPr>
              <a:t>控制最大网格单元尺寸与边界层厚度、层数等参数一致，使用</a:t>
            </a:r>
            <a:r>
              <a:rPr lang="zh-CN" altLang="en-US" dirty="0">
                <a:latin typeface="微软雅黑" panose="020B0503020204020204" pitchFamily="34" charset="-122"/>
                <a:ea typeface="微软雅黑" panose="020B0503020204020204" pitchFamily="34" charset="-122"/>
              </a:rPr>
              <a:t>使用</a:t>
            </a:r>
            <a:r>
              <a:rPr lang="en-US" altLang="zh-CN" dirty="0">
                <a:latin typeface="微软雅黑" panose="020B0503020204020204" pitchFamily="34" charset="-122"/>
                <a:ea typeface="微软雅黑" panose="020B0503020204020204" pitchFamily="34" charset="-122"/>
              </a:rPr>
              <a:t>Fluent Meshing</a:t>
            </a:r>
            <a:r>
              <a:rPr lang="zh-CN" altLang="en-US" dirty="0">
                <a:latin typeface="微软雅黑" panose="020B0503020204020204" pitchFamily="34" charset="-122"/>
                <a:ea typeface="微软雅黑" panose="020B0503020204020204" pitchFamily="34" charset="-122"/>
              </a:rPr>
              <a:t>进行了网格划分</a:t>
            </a:r>
            <a:r>
              <a:rPr lang="zh-CN" altLang="en-US" sz="1200" b="0" dirty="0">
                <a:solidFill>
                  <a:srgbClr val="7030A0"/>
                </a:solidFill>
                <a:latin typeface="微软雅黑" panose="020B0503020204020204" pitchFamily="34" charset="-122"/>
                <a:ea typeface="微软雅黑" panose="020B0503020204020204" pitchFamily="34" charset="-122"/>
                <a:cs typeface="+mn-cs"/>
              </a:rPr>
              <a:t>。结果显示，本算法的程序运行时间相比</a:t>
            </a:r>
            <a:r>
              <a:rPr lang="en-US" altLang="zh-CN" sz="1200" b="0" dirty="0">
                <a:solidFill>
                  <a:srgbClr val="7030A0"/>
                </a:solidFill>
                <a:latin typeface="微软雅黑" panose="020B0503020204020204" pitchFamily="34" charset="-122"/>
                <a:ea typeface="微软雅黑" panose="020B0503020204020204" pitchFamily="34" charset="-122"/>
                <a:cs typeface="+mn-cs"/>
              </a:rPr>
              <a:t>Fluent Meshing</a:t>
            </a:r>
            <a:r>
              <a:rPr lang="zh-CN" altLang="en-US" sz="1200" b="0" dirty="0">
                <a:solidFill>
                  <a:srgbClr val="7030A0"/>
                </a:solidFill>
                <a:latin typeface="微软雅黑" panose="020B0503020204020204" pitchFamily="34" charset="-122"/>
                <a:ea typeface="微软雅黑" panose="020B0503020204020204" pitchFamily="34" charset="-122"/>
                <a:cs typeface="+mn-cs"/>
              </a:rPr>
              <a:t>至少减少了</a:t>
            </a:r>
            <a:r>
              <a:rPr lang="en-US" altLang="zh-CN" sz="1200" b="0" dirty="0">
                <a:solidFill>
                  <a:srgbClr val="7030A0"/>
                </a:solidFill>
                <a:latin typeface="微软雅黑" panose="020B0503020204020204" pitchFamily="34" charset="-122"/>
                <a:ea typeface="微软雅黑" panose="020B0503020204020204" pitchFamily="34" charset="-122"/>
                <a:cs typeface="+mn-cs"/>
              </a:rPr>
              <a:t>11%</a:t>
            </a:r>
            <a:r>
              <a:rPr lang="zh-CN" altLang="en-US" sz="1200" b="0" dirty="0">
                <a:solidFill>
                  <a:srgbClr val="7030A0"/>
                </a:solidFill>
                <a:latin typeface="微软雅黑" panose="020B0503020204020204" pitchFamily="34" charset="-122"/>
                <a:ea typeface="微软雅黑" panose="020B0503020204020204" pitchFamily="34" charset="-122"/>
                <a:cs typeface="+mn-cs"/>
              </a:rPr>
              <a:t>。为什么说是至少减少了</a:t>
            </a:r>
            <a:r>
              <a:rPr lang="en-US" altLang="zh-CN" sz="1200" b="0" dirty="0">
                <a:solidFill>
                  <a:srgbClr val="7030A0"/>
                </a:solidFill>
                <a:latin typeface="微软雅黑" panose="020B0503020204020204" pitchFamily="34" charset="-122"/>
                <a:ea typeface="微软雅黑" panose="020B0503020204020204" pitchFamily="34" charset="-122"/>
                <a:cs typeface="+mn-cs"/>
              </a:rPr>
              <a:t>11%</a:t>
            </a:r>
            <a:r>
              <a:rPr lang="zh-CN" altLang="en-US" sz="1200" b="0" dirty="0">
                <a:solidFill>
                  <a:srgbClr val="7030A0"/>
                </a:solidFill>
                <a:latin typeface="微软雅黑" panose="020B0503020204020204" pitchFamily="34" charset="-122"/>
                <a:ea typeface="微软雅黑" panose="020B0503020204020204" pitchFamily="34" charset="-122"/>
                <a:cs typeface="+mn-cs"/>
              </a:rPr>
              <a:t>呢？因为</a:t>
            </a:r>
            <a:r>
              <a:rPr lang="en-US" altLang="zh-CN" sz="1200" b="0" dirty="0">
                <a:solidFill>
                  <a:srgbClr val="7030A0"/>
                </a:solidFill>
                <a:latin typeface="微软雅黑" panose="020B0503020204020204" pitchFamily="34" charset="-122"/>
                <a:ea typeface="微软雅黑" panose="020B0503020204020204" pitchFamily="34" charset="-122"/>
                <a:cs typeface="+mn-cs"/>
              </a:rPr>
              <a:t>Fluent Meshing</a:t>
            </a:r>
            <a:r>
              <a:rPr lang="zh-CN" altLang="en-US" sz="1200" b="0" dirty="0">
                <a:solidFill>
                  <a:srgbClr val="7030A0"/>
                </a:solidFill>
                <a:latin typeface="微软雅黑" panose="020B0503020204020204" pitchFamily="34" charset="-122"/>
                <a:ea typeface="微软雅黑" panose="020B0503020204020204" pitchFamily="34" charset="-122"/>
                <a:cs typeface="+mn-cs"/>
              </a:rPr>
              <a:t>这里只计算了网格划分的时间，没有加上使用</a:t>
            </a:r>
            <a:r>
              <a:rPr lang="en-US" altLang="zh-CN" sz="1200" b="0" dirty="0" err="1">
                <a:solidFill>
                  <a:srgbClr val="7030A0"/>
                </a:solidFill>
                <a:latin typeface="微软雅黑" panose="020B0503020204020204" pitchFamily="34" charset="-122"/>
                <a:ea typeface="微软雅黑" panose="020B0503020204020204" pitchFamily="34" charset="-122"/>
                <a:cs typeface="+mn-cs"/>
              </a:rPr>
              <a:t>Solidworks</a:t>
            </a:r>
            <a:r>
              <a:rPr lang="zh-CN" altLang="en-US" sz="1200" b="0" dirty="0">
                <a:solidFill>
                  <a:srgbClr val="7030A0"/>
                </a:solidFill>
                <a:latin typeface="微软雅黑" panose="020B0503020204020204" pitchFamily="34" charset="-122"/>
                <a:ea typeface="微软雅黑" panose="020B0503020204020204" pitchFamily="34" charset="-122"/>
                <a:cs typeface="+mn-cs"/>
              </a:rPr>
              <a:t>建模的时间，而本算法是将建模与网格划分合并在一起运行，统计得到的总时间。如果加上使用</a:t>
            </a:r>
            <a:r>
              <a:rPr lang="en-US" altLang="zh-CN" sz="1200" b="0" dirty="0" err="1">
                <a:solidFill>
                  <a:srgbClr val="7030A0"/>
                </a:solidFill>
                <a:latin typeface="微软雅黑" panose="020B0503020204020204" pitchFamily="34" charset="-122"/>
                <a:ea typeface="微软雅黑" panose="020B0503020204020204" pitchFamily="34" charset="-122"/>
                <a:cs typeface="+mn-cs"/>
              </a:rPr>
              <a:t>Flunet</a:t>
            </a:r>
            <a:r>
              <a:rPr lang="en-US" altLang="zh-CN" sz="1200" b="0" dirty="0">
                <a:solidFill>
                  <a:srgbClr val="7030A0"/>
                </a:solidFill>
                <a:latin typeface="微软雅黑" panose="020B0503020204020204" pitchFamily="34" charset="-122"/>
                <a:ea typeface="微软雅黑" panose="020B0503020204020204" pitchFamily="34" charset="-122"/>
                <a:cs typeface="+mn-cs"/>
              </a:rPr>
              <a:t> Meshing</a:t>
            </a:r>
            <a:r>
              <a:rPr lang="zh-CN" altLang="en-US" sz="1200" b="0" dirty="0">
                <a:solidFill>
                  <a:srgbClr val="7030A0"/>
                </a:solidFill>
                <a:latin typeface="微软雅黑" panose="020B0503020204020204" pitchFamily="34" charset="-122"/>
                <a:ea typeface="微软雅黑" panose="020B0503020204020204" pitchFamily="34" charset="-122"/>
                <a:cs typeface="+mn-cs"/>
              </a:rPr>
              <a:t>前进行建模的时间，那这个时间会更长。因此，本算法在计算效率上也是具有优势的。</a:t>
            </a:r>
            <a:endParaRPr lang="zh-CN" altLang="en-US" dirty="0"/>
          </a:p>
        </p:txBody>
      </p:sp>
      <p:sp>
        <p:nvSpPr>
          <p:cNvPr id="4" name="灯片编号占位符 3">
            <a:extLst>
              <a:ext uri="{FF2B5EF4-FFF2-40B4-BE49-F238E27FC236}">
                <a16:creationId xmlns:a16="http://schemas.microsoft.com/office/drawing/2014/main" id="{B60E2ADC-DC2C-B94E-E8CA-6C185B1FE67E}"/>
              </a:ext>
            </a:extLst>
          </p:cNvPr>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332320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接下来我将从研究背景、算法介绍、验证算例及总结对本研究展开介绍。</a:t>
            </a:r>
          </a:p>
        </p:txBody>
      </p:sp>
      <p:sp>
        <p:nvSpPr>
          <p:cNvPr id="4" name="灯片编号占位符 3"/>
          <p:cNvSpPr>
            <a:spLocks noGrp="1"/>
          </p:cNvSpPr>
          <p:nvPr>
            <p:ph type="sldNum" sz="quarter" idx="10"/>
          </p:nvPr>
        </p:nvSpPr>
        <p:spPr/>
        <p:txBody>
          <a:bodyPr/>
          <a:lstStyle/>
          <a:p>
            <a:fld id="{240B4CA0-B687-42B8-94A1-6CB857B643F2}" type="slidenum">
              <a:rPr lang="zh-CN" altLang="en-US" smtClean="0"/>
              <a:t>2</a:t>
            </a:fld>
            <a:endParaRPr lang="zh-CN" altLang="en-US"/>
          </a:p>
        </p:txBody>
      </p:sp>
    </p:spTree>
    <p:extLst>
      <p:ext uri="{BB962C8B-B14F-4D97-AF65-F5344CB8AC3E}">
        <p14:creationId xmlns:p14="http://schemas.microsoft.com/office/powerpoint/2010/main" val="1083219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214217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BA445-5DBE-8A62-6043-87177A15577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CC6D399-F034-794A-00B8-1C19E07F99C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9BC4A0E-AA5A-6455-A818-478B0FDE889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1BDDD53-1602-A573-EA20-714FB300C959}"/>
              </a:ext>
            </a:extLst>
          </p:cNvPr>
          <p:cNvSpPr>
            <a:spLocks noGrp="1"/>
          </p:cNvSpPr>
          <p:nvPr>
            <p:ph type="sldNum" sz="quarter" idx="5"/>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455964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134AD-4394-EA24-2DF0-4F3FCA49EA0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1140622-30B2-8BFC-FC43-AFB6FCBBEF1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516FC67-6542-E36F-548C-D0ECCE621065}"/>
              </a:ext>
            </a:extLst>
          </p:cNvPr>
          <p:cNvSpPr>
            <a:spLocks noGrp="1"/>
          </p:cNvSpPr>
          <p:nvPr>
            <p:ph type="body" idx="1"/>
          </p:nvPr>
        </p:nvSpPr>
        <p:spPr/>
        <p:txBody>
          <a:bodyPr/>
          <a:lstStyle/>
          <a:p>
            <a:r>
              <a:rPr lang="zh-CN" altLang="en-US" dirty="0"/>
              <a:t>随机球床的高质量网格生成主要面临三个问题：一是网格自动化划分，二是接触点和窄间隙处理，三是大规模球床下的生成效率和鲁棒性。</a:t>
            </a:r>
            <a:br>
              <a:rPr lang="zh-CN" altLang="en-US" dirty="0"/>
            </a:br>
            <a:r>
              <a:rPr lang="zh-CN" altLang="en-US" dirty="0"/>
              <a:t>现有商业软件自动化程度较高，但在接触点附近容易产生低质量混合网格；人工 </a:t>
            </a:r>
            <a:r>
              <a:rPr lang="en-US" altLang="zh-CN" dirty="0"/>
              <a:t>blocking </a:t>
            </a:r>
            <a:r>
              <a:rPr lang="zh-CN" altLang="en-US" dirty="0"/>
              <a:t>虽然可以得到高质量六面体网格，但难以推广到大规模随机球床；已有球床六面体网格研究也多集中在局部转换或区域划分，尚缺少对接触处理、边界贴合和边界层生成的一体化自动流程。因此，本文希望发展一种面向随机堆积球床的几何全六面体网格自动生成算法。</a:t>
            </a:r>
            <a:endParaRPr lang="en-US" altLang="zh-CN" dirty="0"/>
          </a:p>
        </p:txBody>
      </p:sp>
      <p:sp>
        <p:nvSpPr>
          <p:cNvPr id="4" name="灯片编号占位符 3">
            <a:extLst>
              <a:ext uri="{FF2B5EF4-FFF2-40B4-BE49-F238E27FC236}">
                <a16:creationId xmlns:a16="http://schemas.microsoft.com/office/drawing/2014/main" id="{AF11B8B4-F126-2173-3E56-37EF89F47CD5}"/>
              </a:ext>
            </a:extLst>
          </p:cNvPr>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7125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6C677-A164-EA90-494A-6E4B245B23F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D6D3CA4-050C-B858-6572-3E92D08810D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55F6307-5430-4540-C900-87B0B48EE1B2}"/>
              </a:ext>
            </a:extLst>
          </p:cNvPr>
          <p:cNvSpPr>
            <a:spLocks noGrp="1"/>
          </p:cNvSpPr>
          <p:nvPr>
            <p:ph type="body" idx="1"/>
          </p:nvPr>
        </p:nvSpPr>
        <p:spPr/>
        <p:txBody>
          <a:bodyPr/>
          <a:lstStyle/>
          <a:p>
            <a:r>
              <a:rPr lang="zh-CN" altLang="en-US" dirty="0"/>
              <a:t>对随机球床孔隙尺度 </a:t>
            </a:r>
            <a:r>
              <a:rPr lang="en-US" altLang="zh-CN" dirty="0"/>
              <a:t>CFD </a:t>
            </a:r>
            <a:r>
              <a:rPr lang="zh-CN" altLang="en-US" dirty="0"/>
              <a:t>而言，网格不仅要能够贴合复杂球面边界，还需要准确解析近壁速度梯度、温度梯度以及狭窄孔道中的局部流动结构。因此，网格质量、单元方向性和边界层可控性会直接影响计算精度和效率。在这一背景下，六面体网格相比一般四面体</a:t>
            </a:r>
            <a:r>
              <a:rPr lang="en-US" altLang="zh-CN" dirty="0"/>
              <a:t>/</a:t>
            </a:r>
            <a:r>
              <a:rPr lang="zh-CN" altLang="en-US" dirty="0"/>
              <a:t>混合网格具有更好的方向性和结构可控性，更适合边界层、孔隙通道以及高阶数值方法中的局部流动解析。</a:t>
            </a:r>
          </a:p>
        </p:txBody>
      </p:sp>
      <p:sp>
        <p:nvSpPr>
          <p:cNvPr id="4" name="灯片编号占位符 3">
            <a:extLst>
              <a:ext uri="{FF2B5EF4-FFF2-40B4-BE49-F238E27FC236}">
                <a16:creationId xmlns:a16="http://schemas.microsoft.com/office/drawing/2014/main" id="{39C81C5C-6107-32B0-EE25-A477024376CC}"/>
              </a:ext>
            </a:extLst>
          </p:cNvPr>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63520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这里可以提一下栅格法的含义</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63023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下面这个流程图展示了当两球体间距减小时，正六面体网格的填充情况。可以发现，当两个球体的间距小于网格的单元尺度时，间隙这部分的流体域将无法被正六面体网格填充，从网格的视角看，两球体是连通的，也就是说这两个球体已经发生了接触但实际上两个颗粒并没有发生接触。所以，当遇到这种情况时，需要对网格进行进行额外的处理，切断与真实几何不符的球体接触关系。</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684446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4C8F9-BE39-6785-07D0-B11195424C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F86DDEC-78DC-126E-081C-CD1D6944E7E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2DFA1BC-5D87-22CB-6654-F5C41DFA27C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BD090A8-D9D1-4888-9BEF-C88C36F8944B}"/>
              </a:ext>
            </a:extLst>
          </p:cNvPr>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11002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51A6E64-571E-4DDF-B599-48D873326A49}" type="datetime1">
              <a:rPr lang="zh-CN" altLang="en-US" smtClean="0"/>
              <a:t>2026/5/21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0E035A-96BB-4859-927D-2CA3BEB2B9E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D3B46BE-CC68-4028-9590-FF0669DB693D}" type="datetime1">
              <a:rPr lang="zh-CN" altLang="en-US" smtClean="0"/>
              <a:t>2026/5/21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0E035A-96BB-4859-927D-2CA3BEB2B9E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F0F3685-F906-4463-83EF-472EEBD28556}" type="datetime1">
              <a:rPr lang="zh-CN" altLang="en-US" smtClean="0"/>
              <a:t>2026/5/21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0E035A-96BB-4859-927D-2CA3BEB2B9E5}"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1942735-3326-4599-8731-05848AAE6966}" type="datetime1">
              <a:rPr lang="zh-CN" altLang="en-US" smtClean="0"/>
              <a:t>2026/5/21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0E035A-96BB-4859-927D-2CA3BEB2B9E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A9B0790-3C5D-4004-96BF-BD2C8FA190AC}" type="datetime1">
              <a:rPr lang="zh-CN" altLang="en-US" smtClean="0"/>
              <a:t>2026/5/21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0E035A-96BB-4859-927D-2CA3BEB2B9E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BE1FCCE-4BDF-4815-B5F1-5E666D1DE09C}" type="datetime1">
              <a:rPr lang="zh-CN" altLang="en-US" smtClean="0"/>
              <a:t>2026/5/21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0E035A-96BB-4859-927D-2CA3BEB2B9E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C50D846-5ED6-4A4F-B5E1-F4829CB9044B}" type="datetime1">
              <a:rPr lang="zh-CN" altLang="en-US" smtClean="0"/>
              <a:t>2026/5/21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80E035A-96BB-4859-927D-2CA3BEB2B9E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0D6F1C9-F5CD-4CC0-9C0F-803634992C19}" type="datetime1">
              <a:rPr lang="zh-CN" altLang="en-US" smtClean="0"/>
              <a:t>2026/5/21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80E035A-96BB-4859-927D-2CA3BEB2B9E5}"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4934AF-22B2-426D-B269-FA6EFCCC01B3}" type="datetime1">
              <a:rPr lang="zh-CN" altLang="en-US" smtClean="0"/>
              <a:t>2026/5/21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80E035A-96BB-4859-927D-2CA3BEB2B9E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18A6232-FA7B-451D-96EB-3A34336386F4}" type="datetime1">
              <a:rPr lang="zh-CN" altLang="en-US" smtClean="0"/>
              <a:t>2026/5/21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0E035A-96BB-4859-927D-2CA3BEB2B9E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EFADD46-D6FA-471A-B619-AB01F9340CD5}" type="datetime1">
              <a:rPr lang="zh-CN" altLang="en-US" smtClean="0"/>
              <a:t>2026/5/21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0E035A-96BB-4859-927D-2CA3BEB2B9E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F34F4-4279-43CB-B593-BD9770005F96}" type="datetime1">
              <a:rPr lang="zh-CN" altLang="en-US" smtClean="0"/>
              <a:t>2026/5/21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E035A-96BB-4859-927D-2CA3BEB2B9E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microsoft.com/office/2007/relationships/hdphoto" Target="../media/hdphoto4.wdp"/><Relationship Id="rId21"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25.png"/><Relationship Id="rId2" Type="http://schemas.openxmlformats.org/officeDocument/2006/relationships/notesSlide" Target="../notesSlides/notesSlide10.xml"/><Relationship Id="rId16" Type="http://schemas.microsoft.com/office/2007/relationships/hdphoto" Target="../media/hdphoto3.wdp"/><Relationship Id="rId20" Type="http://schemas.microsoft.com/office/2007/relationships/hdphoto" Target="../media/hdphoto2.wdp"/><Relationship Id="rId1" Type="http://schemas.openxmlformats.org/officeDocument/2006/relationships/slideLayout" Target="../slideLayouts/slideLayout7.xml"/><Relationship Id="rId11" Type="http://schemas.openxmlformats.org/officeDocument/2006/relationships/image" Target="../media/image31.png"/><Relationship Id="rId15" Type="http://schemas.openxmlformats.org/officeDocument/2006/relationships/image" Target="../media/image24.png"/><Relationship Id="rId10" Type="http://schemas.openxmlformats.org/officeDocument/2006/relationships/image" Target="../media/image30.png"/><Relationship Id="rId19" Type="http://schemas.openxmlformats.org/officeDocument/2006/relationships/image" Target="../media/image3.png"/><Relationship Id="rId9" Type="http://schemas.openxmlformats.org/officeDocument/2006/relationships/image" Target="../media/image29.png"/><Relationship Id="rId14" Type="http://schemas.openxmlformats.org/officeDocument/2006/relationships/image" Target="../media/image20.png"/><Relationship Id="rId22"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1.wdp"/><Relationship Id="rId5" Type="http://schemas.openxmlformats.org/officeDocument/2006/relationships/image" Target="../media/image35.png"/><Relationship Id="rId10" Type="http://schemas.openxmlformats.org/officeDocument/2006/relationships/image" Target="../media/image2.png"/><Relationship Id="rId4" Type="http://schemas.openxmlformats.org/officeDocument/2006/relationships/image" Target="../media/image34.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2.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39.tiff"/><Relationship Id="rId4" Type="http://schemas.openxmlformats.org/officeDocument/2006/relationships/image" Target="../media/image38.tiff"/><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6.png"/><Relationship Id="rId3" Type="http://schemas.openxmlformats.org/officeDocument/2006/relationships/image" Target="../media/image40.tiff"/><Relationship Id="rId7" Type="http://schemas.openxmlformats.org/officeDocument/2006/relationships/image" Target="../media/image3.pn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4.tiff"/><Relationship Id="rId5" Type="http://schemas.openxmlformats.org/officeDocument/2006/relationships/image" Target="../media/image42.tiff"/><Relationship Id="rId10" Type="http://schemas.microsoft.com/office/2007/relationships/hdphoto" Target="../media/hdphoto1.wdp"/><Relationship Id="rId4" Type="http://schemas.openxmlformats.org/officeDocument/2006/relationships/image" Target="../media/image41.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3.png"/><Relationship Id="rId7"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 Id="rId9" Type="http://schemas.openxmlformats.org/officeDocument/2006/relationships/image" Target="../media/image49.tif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jpe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7.xml"/><Relationship Id="rId4" Type="http://schemas.openxmlformats.org/officeDocument/2006/relationships/image" Target="../media/image53.tiff"/></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8.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png"/><Relationship Id="rId11" Type="http://schemas.openxmlformats.org/officeDocument/2006/relationships/image" Target="../media/image57.png"/><Relationship Id="rId5" Type="http://schemas.microsoft.com/office/2007/relationships/hdphoto" Target="../media/hdphoto2.wdp"/><Relationship Id="rId10" Type="http://schemas.openxmlformats.org/officeDocument/2006/relationships/image" Target="../media/image56.png"/><Relationship Id="rId4" Type="http://schemas.openxmlformats.org/officeDocument/2006/relationships/image" Target="../media/image3.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7.jpeg"/><Relationship Id="rId4" Type="http://schemas.microsoft.com/office/2007/relationships/hdphoto" Target="../media/hdphoto2.wdp"/><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4.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5.xml"/><Relationship Id="rId11" Type="http://schemas.openxmlformats.org/officeDocument/2006/relationships/image" Target="../media/image12.png"/><Relationship Id="rId5" Type="http://schemas.openxmlformats.org/officeDocument/2006/relationships/slideLayout" Target="../slideLayouts/slideLayout7.xml"/><Relationship Id="rId10" Type="http://schemas.microsoft.com/office/2007/relationships/hdphoto" Target="../media/hdphoto1.wdp"/><Relationship Id="rId4" Type="http://schemas.openxmlformats.org/officeDocument/2006/relationships/tags" Target="../tags/tag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7.xml"/><Relationship Id="rId7" Type="http://schemas.openxmlformats.org/officeDocument/2006/relationships/image" Target="../media/image17.tif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6.tiff"/><Relationship Id="rId11" Type="http://schemas.microsoft.com/office/2007/relationships/hdphoto" Target="../media/hdphoto1.wdp"/><Relationship Id="rId5" Type="http://schemas.openxmlformats.org/officeDocument/2006/relationships/image" Target="../media/image15.tiff"/><Relationship Id="rId10" Type="http://schemas.openxmlformats.org/officeDocument/2006/relationships/image" Target="../media/image2.png"/><Relationship Id="rId4" Type="http://schemas.openxmlformats.org/officeDocument/2006/relationships/image" Target="../media/image14.tiff"/><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emf"/><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0.emf"/><Relationship Id="rId4" Type="http://schemas.openxmlformats.org/officeDocument/2006/relationships/image" Target="../media/image19.emf"/><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image" Target="../media/image21.png"/><Relationship Id="rId10" Type="http://schemas.openxmlformats.org/officeDocument/2006/relationships/image" Target="../media/image2.png"/><Relationship Id="rId4" Type="http://schemas.openxmlformats.org/officeDocument/2006/relationships/notesSlide" Target="../notesSlides/notesSlide9.xm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a:cxnSpLocks/>
          </p:cNvCxnSpPr>
          <p:nvPr/>
        </p:nvCxnSpPr>
        <p:spPr>
          <a:xfrm>
            <a:off x="3110899" y="3667536"/>
            <a:ext cx="5951190" cy="0"/>
          </a:xfrm>
          <a:prstGeom prst="line">
            <a:avLst/>
          </a:prstGeom>
          <a:ln w="28575">
            <a:solidFill>
              <a:srgbClr val="660874">
                <a:alpha val="51000"/>
              </a:srgbClr>
            </a:solidFill>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1820887" y="1673146"/>
            <a:ext cx="8550224" cy="1697709"/>
          </a:xfrm>
          <a:prstGeom prst="rect">
            <a:avLst/>
          </a:prstGeom>
          <a:noFill/>
        </p:spPr>
        <p:txBody>
          <a:bodyPr wrap="square" lIns="0" tIns="0" rIns="0" bIns="0" rtlCol="0">
            <a:spAutoFit/>
          </a:bodyPr>
          <a:lstStyle/>
          <a:p>
            <a:pPr algn="ctr">
              <a:lnSpc>
                <a:spcPct val="120000"/>
              </a:lnSpc>
            </a:pPr>
            <a:r>
              <a:rPr lang="zh-CN" altLang="en-US" sz="4800" b="1" spc="300" dirty="0">
                <a:solidFill>
                  <a:srgbClr val="660874"/>
                </a:solidFill>
                <a:latin typeface="微软雅黑" panose="020B0503020204020204" pitchFamily="34" charset="-122"/>
                <a:ea typeface="微软雅黑" panose="020B0503020204020204" pitchFamily="34" charset="-122"/>
              </a:rPr>
              <a:t>基于栅格法的随机堆积球床几何全六面体网格生成算法</a:t>
            </a:r>
          </a:p>
        </p:txBody>
      </p:sp>
      <p:pic>
        <p:nvPicPr>
          <p:cNvPr id="16" name="图片 15" descr="建筑的设计&#10;&#10;描述已自动生成"/>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865739" y="2983523"/>
            <a:ext cx="5635327" cy="3781425"/>
          </a:xfrm>
          <a:prstGeom prst="rect">
            <a:avLst/>
          </a:prstGeom>
        </p:spPr>
      </p:pic>
      <p:sp>
        <p:nvSpPr>
          <p:cNvPr id="2" name="矩形 1"/>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1029">
            <a:extLst>
              <a:ext uri="{FF2B5EF4-FFF2-40B4-BE49-F238E27FC236}">
                <a16:creationId xmlns:a16="http://schemas.microsoft.com/office/drawing/2014/main" id="{B27ACB0C-895F-FEC0-DD0C-868557CFAC00}"/>
              </a:ext>
            </a:extLst>
          </p:cNvPr>
          <p:cNvSpPr txBox="1">
            <a:spLocks noChangeArrowheads="1"/>
          </p:cNvSpPr>
          <p:nvPr/>
        </p:nvSpPr>
        <p:spPr>
          <a:xfrm>
            <a:off x="4213511" y="3745329"/>
            <a:ext cx="3764976" cy="2075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zh-CN" altLang="en-US" b="1" dirty="0">
                <a:latin typeface="楷体" panose="02010609060101010101" pitchFamily="49" charset="-122"/>
                <a:ea typeface="楷体" panose="02010609060101010101" pitchFamily="49" charset="-122"/>
                <a:cs typeface="Times New Roman" panose="02020603050405020304" pitchFamily="18" charset="0"/>
              </a:rPr>
              <a:t>姓名：赖桂桦</a:t>
            </a:r>
            <a:endParaRPr lang="en-US" altLang="zh-CN" b="1" dirty="0">
              <a:latin typeface="楷体" panose="02010609060101010101" pitchFamily="49" charset="-122"/>
              <a:ea typeface="楷体" panose="02010609060101010101" pitchFamily="49" charset="-122"/>
              <a:cs typeface="Times New Roman" panose="02020603050405020304" pitchFamily="18" charset="0"/>
            </a:endParaRPr>
          </a:p>
          <a:p>
            <a:pPr marL="0" indent="0" algn="ctr">
              <a:lnSpc>
                <a:spcPct val="150000"/>
              </a:lnSpc>
              <a:spcBef>
                <a:spcPts val="0"/>
              </a:spcBef>
              <a:buNone/>
            </a:pPr>
            <a:r>
              <a:rPr lang="zh-CN" altLang="en-US" b="1" dirty="0">
                <a:latin typeface="楷体" panose="02010609060101010101" pitchFamily="49" charset="-122"/>
                <a:ea typeface="楷体" panose="02010609060101010101" pitchFamily="49" charset="-122"/>
                <a:cs typeface="Times New Roman" panose="02020603050405020304" pitchFamily="18" charset="0"/>
              </a:rPr>
              <a:t>导  师：王宏 研究员</a:t>
            </a:r>
            <a:endParaRPr lang="en-US" altLang="zh-CN" b="1" dirty="0">
              <a:latin typeface="楷体" panose="02010609060101010101" pitchFamily="49" charset="-122"/>
              <a:ea typeface="楷体" panose="02010609060101010101" pitchFamily="49" charset="-122"/>
              <a:cs typeface="Times New Roman" panose="02020603050405020304" pitchFamily="18" charset="0"/>
            </a:endParaRPr>
          </a:p>
          <a:p>
            <a:pPr marL="0" indent="0" algn="ctr">
              <a:lnSpc>
                <a:spcPct val="150000"/>
              </a:lnSpc>
              <a:spcBef>
                <a:spcPts val="0"/>
              </a:spcBef>
              <a:buNone/>
            </a:pPr>
            <a:r>
              <a:rPr lang="en-US" altLang="zh-CN" b="1" dirty="0">
                <a:latin typeface="楷体" panose="02010609060101010101" pitchFamily="49" charset="-122"/>
                <a:ea typeface="楷体" panose="02010609060101010101" pitchFamily="49" charset="-122"/>
                <a:cs typeface="Times New Roman" panose="02020603050405020304" pitchFamily="18" charset="0"/>
              </a:rPr>
              <a:t>2026</a:t>
            </a:r>
            <a:r>
              <a:rPr lang="zh-CN" altLang="en-US" b="1" dirty="0">
                <a:latin typeface="楷体" panose="02010609060101010101" pitchFamily="49" charset="-122"/>
                <a:ea typeface="楷体" panose="02010609060101010101" pitchFamily="49" charset="-122"/>
                <a:cs typeface="Times New Roman" panose="02020603050405020304" pitchFamily="18" charset="0"/>
              </a:rPr>
              <a:t>年</a:t>
            </a:r>
            <a:r>
              <a:rPr lang="en-US" altLang="zh-CN" b="1" dirty="0">
                <a:latin typeface="楷体" panose="02010609060101010101" pitchFamily="49" charset="-122"/>
                <a:ea typeface="楷体" panose="02010609060101010101" pitchFamily="49" charset="-122"/>
                <a:cs typeface="Times New Roman" panose="02020603050405020304" pitchFamily="18" charset="0"/>
              </a:rPr>
              <a:t>05</a:t>
            </a:r>
            <a:r>
              <a:rPr lang="zh-CN" altLang="en-US" b="1" dirty="0">
                <a:latin typeface="楷体" panose="02010609060101010101" pitchFamily="49" charset="-122"/>
                <a:ea typeface="楷体" panose="02010609060101010101" pitchFamily="49" charset="-122"/>
                <a:cs typeface="Times New Roman" panose="02020603050405020304" pitchFamily="18" charset="0"/>
              </a:rPr>
              <a:t>月</a:t>
            </a:r>
            <a:r>
              <a:rPr lang="en-US" altLang="zh-CN" b="1" dirty="0">
                <a:latin typeface="楷体" panose="02010609060101010101" pitchFamily="49" charset="-122"/>
                <a:ea typeface="楷体" panose="02010609060101010101" pitchFamily="49" charset="-122"/>
                <a:cs typeface="Times New Roman" panose="02020603050405020304" pitchFamily="18" charset="0"/>
              </a:rPr>
              <a:t>24</a:t>
            </a:r>
            <a:r>
              <a:rPr lang="zh-CN" altLang="en-US" b="1" dirty="0">
                <a:latin typeface="楷体" panose="02010609060101010101" pitchFamily="49" charset="-122"/>
                <a:ea typeface="楷体" panose="02010609060101010101" pitchFamily="49" charset="-122"/>
                <a:cs typeface="Times New Roman" panose="02020603050405020304" pitchFamily="18" charset="0"/>
              </a:rPr>
              <a:t>日</a:t>
            </a:r>
            <a:endParaRPr lang="en-US" altLang="zh-CN" b="1" dirty="0">
              <a:latin typeface="楷体" panose="02010609060101010101" pitchFamily="49" charset="-122"/>
              <a:ea typeface="楷体" panose="02010609060101010101" pitchFamily="49" charset="-122"/>
              <a:cs typeface="Times New Roman" panose="02020603050405020304" pitchFamily="18" charset="0"/>
            </a:endParaRPr>
          </a:p>
        </p:txBody>
      </p:sp>
      <p:grpSp>
        <p:nvGrpSpPr>
          <p:cNvPr id="5" name="组合 4">
            <a:extLst>
              <a:ext uri="{FF2B5EF4-FFF2-40B4-BE49-F238E27FC236}">
                <a16:creationId xmlns:a16="http://schemas.microsoft.com/office/drawing/2014/main" id="{737F5840-63DC-FECA-7685-8D260786FA77}"/>
              </a:ext>
            </a:extLst>
          </p:cNvPr>
          <p:cNvGrpSpPr>
            <a:grpSpLocks noChangeAspect="1"/>
          </p:cNvGrpSpPr>
          <p:nvPr/>
        </p:nvGrpSpPr>
        <p:grpSpPr>
          <a:xfrm>
            <a:off x="9576887" y="178419"/>
            <a:ext cx="2205013" cy="663575"/>
            <a:chOff x="2685028" y="2876682"/>
            <a:chExt cx="5502784" cy="1656004"/>
          </a:xfrm>
        </p:grpSpPr>
        <p:sp>
          <p:nvSpPr>
            <p:cNvPr id="6" name="i$ľïdê">
              <a:extLst>
                <a:ext uri="{FF2B5EF4-FFF2-40B4-BE49-F238E27FC236}">
                  <a16:creationId xmlns:a16="http://schemas.microsoft.com/office/drawing/2014/main" id="{C8EDA989-1DBE-9861-2174-271C15F399E1}"/>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7" name="îṥlîḋê">
              <a:extLst>
                <a:ext uri="{FF2B5EF4-FFF2-40B4-BE49-F238E27FC236}">
                  <a16:creationId xmlns:a16="http://schemas.microsoft.com/office/drawing/2014/main" id="{E8011B78-348B-98B8-CFAB-BB7533632632}"/>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8" name="图片 7">
              <a:extLst>
                <a:ext uri="{FF2B5EF4-FFF2-40B4-BE49-F238E27FC236}">
                  <a16:creationId xmlns:a16="http://schemas.microsoft.com/office/drawing/2014/main" id="{8C169676-14D5-CC4D-0DED-825BE8E18C9B}"/>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1825"/>
    </mc:Choice>
    <mc:Fallback xmlns="">
      <p:transition spd="slow" advTm="18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B3A1B0F0-0A78-1614-8DFC-E4F81250ED5E}"/>
              </a:ext>
            </a:extLst>
          </p:cNvPr>
          <p:cNvGrpSpPr/>
          <p:nvPr/>
        </p:nvGrpSpPr>
        <p:grpSpPr>
          <a:xfrm>
            <a:off x="5191359" y="5733891"/>
            <a:ext cx="2292350" cy="583277"/>
            <a:chOff x="5192908" y="5792427"/>
            <a:chExt cx="2292350" cy="583277"/>
          </a:xfrm>
        </p:grpSpPr>
        <p:sp>
          <p:nvSpPr>
            <p:cNvPr id="34" name="任意多边形: 形状 33">
              <a:extLst>
                <a:ext uri="{FF2B5EF4-FFF2-40B4-BE49-F238E27FC236}">
                  <a16:creationId xmlns:a16="http://schemas.microsoft.com/office/drawing/2014/main" id="{CF847A4C-3973-3B1B-F034-31E90FCAA25C}"/>
                </a:ext>
              </a:extLst>
            </p:cNvPr>
            <p:cNvSpPr/>
            <p:nvPr/>
          </p:nvSpPr>
          <p:spPr>
            <a:xfrm>
              <a:off x="5248313" y="5792427"/>
              <a:ext cx="2175443" cy="511946"/>
            </a:xfrm>
            <a:custGeom>
              <a:avLst/>
              <a:gdLst>
                <a:gd name="connsiteX0" fmla="*/ 1101723 w 2175443"/>
                <a:gd name="connsiteY0" fmla="*/ 60 h 511946"/>
                <a:gd name="connsiteX1" fmla="*/ 2093773 w 2175443"/>
                <a:gd name="connsiteY1" fmla="*/ 417491 h 511946"/>
                <a:gd name="connsiteX2" fmla="*/ 2175443 w 2175443"/>
                <a:gd name="connsiteY2" fmla="*/ 511946 h 511946"/>
                <a:gd name="connsiteX3" fmla="*/ 0 w 2175443"/>
                <a:gd name="connsiteY3" fmla="*/ 511946 h 511946"/>
                <a:gd name="connsiteX4" fmla="*/ 102508 w 2175443"/>
                <a:gd name="connsiteY4" fmla="*/ 398213 h 511946"/>
                <a:gd name="connsiteX5" fmla="*/ 1101723 w 2175443"/>
                <a:gd name="connsiteY5" fmla="*/ 60 h 51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443" h="511946">
                  <a:moveTo>
                    <a:pt x="1101723" y="60"/>
                  </a:moveTo>
                  <a:cubicBezTo>
                    <a:pt x="1481030" y="3525"/>
                    <a:pt x="1839245" y="156150"/>
                    <a:pt x="2093773" y="417491"/>
                  </a:cubicBezTo>
                  <a:lnTo>
                    <a:pt x="2175443" y="511946"/>
                  </a:lnTo>
                  <a:lnTo>
                    <a:pt x="0" y="511946"/>
                  </a:lnTo>
                  <a:lnTo>
                    <a:pt x="102508" y="398213"/>
                  </a:lnTo>
                  <a:cubicBezTo>
                    <a:pt x="362211" y="142220"/>
                    <a:pt x="722972" y="-3401"/>
                    <a:pt x="1101723" y="60"/>
                  </a:cubicBezTo>
                  <a:close/>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28D6DDA2-2C16-3AC3-E882-C478CDA5FD3A}"/>
                </a:ext>
              </a:extLst>
            </p:cNvPr>
            <p:cNvSpPr/>
            <p:nvPr/>
          </p:nvSpPr>
          <p:spPr>
            <a:xfrm>
              <a:off x="5192908" y="6285323"/>
              <a:ext cx="2292350" cy="90381"/>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任意多边形: 形状 18">
            <a:extLst>
              <a:ext uri="{FF2B5EF4-FFF2-40B4-BE49-F238E27FC236}">
                <a16:creationId xmlns:a16="http://schemas.microsoft.com/office/drawing/2014/main" id="{4FDAE8FF-3F2F-3671-E35B-D233D6920159}"/>
              </a:ext>
            </a:extLst>
          </p:cNvPr>
          <p:cNvSpPr/>
          <p:nvPr/>
        </p:nvSpPr>
        <p:spPr>
          <a:xfrm>
            <a:off x="5251331" y="4361107"/>
            <a:ext cx="2175443" cy="511946"/>
          </a:xfrm>
          <a:custGeom>
            <a:avLst/>
            <a:gdLst>
              <a:gd name="connsiteX0" fmla="*/ 1101723 w 2175443"/>
              <a:gd name="connsiteY0" fmla="*/ 60 h 511946"/>
              <a:gd name="connsiteX1" fmla="*/ 2093773 w 2175443"/>
              <a:gd name="connsiteY1" fmla="*/ 417491 h 511946"/>
              <a:gd name="connsiteX2" fmla="*/ 2175443 w 2175443"/>
              <a:gd name="connsiteY2" fmla="*/ 511946 h 511946"/>
              <a:gd name="connsiteX3" fmla="*/ 0 w 2175443"/>
              <a:gd name="connsiteY3" fmla="*/ 511946 h 511946"/>
              <a:gd name="connsiteX4" fmla="*/ 102508 w 2175443"/>
              <a:gd name="connsiteY4" fmla="*/ 398213 h 511946"/>
              <a:gd name="connsiteX5" fmla="*/ 1101723 w 2175443"/>
              <a:gd name="connsiteY5" fmla="*/ 60 h 51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443" h="511946">
                <a:moveTo>
                  <a:pt x="1101723" y="60"/>
                </a:moveTo>
                <a:cubicBezTo>
                  <a:pt x="1481030" y="3525"/>
                  <a:pt x="1839245" y="156150"/>
                  <a:pt x="2093773" y="417491"/>
                </a:cubicBezTo>
                <a:lnTo>
                  <a:pt x="2175443" y="511946"/>
                </a:lnTo>
                <a:lnTo>
                  <a:pt x="0" y="511946"/>
                </a:lnTo>
                <a:lnTo>
                  <a:pt x="102508" y="398213"/>
                </a:lnTo>
                <a:cubicBezTo>
                  <a:pt x="362211" y="142220"/>
                  <a:pt x="722972" y="-3401"/>
                  <a:pt x="1101723" y="60"/>
                </a:cubicBezTo>
                <a:close/>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标题 5"/>
          <p:cNvSpPr txBox="1"/>
          <p:nvPr/>
        </p:nvSpPr>
        <p:spPr>
          <a:xfrm>
            <a:off x="1300480" y="327649"/>
            <a:ext cx="9233879" cy="6635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spc="300">
                <a:solidFill>
                  <a:schemeClr val="accent1"/>
                </a:solidFill>
                <a:latin typeface="+mj-lt"/>
                <a:ea typeface="+mj-ea"/>
                <a:cs typeface="+mj-cs"/>
              </a:defRPr>
            </a:lvl1pPr>
          </a:lstStyle>
          <a:p>
            <a:endParaRPr lang="zh-CN" altLang="en-US" sz="3200" dirty="0">
              <a:solidFill>
                <a:srgbClr val="703881"/>
              </a:solidFill>
            </a:endParaRPr>
          </a:p>
        </p:txBody>
      </p:sp>
      <p:grpSp>
        <p:nvGrpSpPr>
          <p:cNvPr id="91" name="组合 90">
            <a:extLst>
              <a:ext uri="{FF2B5EF4-FFF2-40B4-BE49-F238E27FC236}">
                <a16:creationId xmlns:a16="http://schemas.microsoft.com/office/drawing/2014/main" id="{C69BDBCE-EFE2-A3ED-BA0F-BD062C78798B}"/>
              </a:ext>
            </a:extLst>
          </p:cNvPr>
          <p:cNvGrpSpPr/>
          <p:nvPr/>
        </p:nvGrpSpPr>
        <p:grpSpPr>
          <a:xfrm>
            <a:off x="603606" y="2124703"/>
            <a:ext cx="2986836" cy="2813399"/>
            <a:chOff x="855313" y="2174786"/>
            <a:chExt cx="2986836" cy="2813399"/>
          </a:xfrm>
        </p:grpSpPr>
        <p:sp>
          <p:nvSpPr>
            <p:cNvPr id="62" name="平行四边形 61">
              <a:extLst>
                <a:ext uri="{FF2B5EF4-FFF2-40B4-BE49-F238E27FC236}">
                  <a16:creationId xmlns:a16="http://schemas.microsoft.com/office/drawing/2014/main" id="{E6BA052B-F6D2-96D8-7658-61623025E445}"/>
                </a:ext>
              </a:extLst>
            </p:cNvPr>
            <p:cNvSpPr/>
            <p:nvPr/>
          </p:nvSpPr>
          <p:spPr>
            <a:xfrm rot="5400000" flipV="1">
              <a:off x="1479520" y="4089272"/>
              <a:ext cx="1371195" cy="377236"/>
            </a:xfrm>
            <a:prstGeom prst="parallelogram">
              <a:avLst>
                <a:gd name="adj" fmla="val 76144"/>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平行四边形 60">
              <a:extLst>
                <a:ext uri="{FF2B5EF4-FFF2-40B4-BE49-F238E27FC236}">
                  <a16:creationId xmlns:a16="http://schemas.microsoft.com/office/drawing/2014/main" id="{45085D83-8F89-3D09-A109-01AD126EEBD3}"/>
                </a:ext>
              </a:extLst>
            </p:cNvPr>
            <p:cNvSpPr/>
            <p:nvPr/>
          </p:nvSpPr>
          <p:spPr>
            <a:xfrm rot="5400000" flipV="1">
              <a:off x="1844387" y="2693334"/>
              <a:ext cx="1379272" cy="363815"/>
            </a:xfrm>
            <a:prstGeom prst="parallelogram">
              <a:avLst>
                <a:gd name="adj" fmla="val 7941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平行四边形 59">
              <a:extLst>
                <a:ext uri="{FF2B5EF4-FFF2-40B4-BE49-F238E27FC236}">
                  <a16:creationId xmlns:a16="http://schemas.microsoft.com/office/drawing/2014/main" id="{A4BCCC57-65DC-14BB-767F-692D0E93FF68}"/>
                </a:ext>
              </a:extLst>
            </p:cNvPr>
            <p:cNvSpPr/>
            <p:nvPr/>
          </p:nvSpPr>
          <p:spPr>
            <a:xfrm>
              <a:off x="868035" y="3578417"/>
              <a:ext cx="1484973" cy="294451"/>
            </a:xfrm>
            <a:prstGeom prst="parallelogram">
              <a:avLst>
                <a:gd name="adj" fmla="val 130536"/>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平行四边形 58">
              <a:extLst>
                <a:ext uri="{FF2B5EF4-FFF2-40B4-BE49-F238E27FC236}">
                  <a16:creationId xmlns:a16="http://schemas.microsoft.com/office/drawing/2014/main" id="{ACA10AFF-7053-5212-51A5-14658F6F1BA7}"/>
                </a:ext>
              </a:extLst>
            </p:cNvPr>
            <p:cNvSpPr/>
            <p:nvPr/>
          </p:nvSpPr>
          <p:spPr>
            <a:xfrm>
              <a:off x="2351582" y="3283751"/>
              <a:ext cx="1484973" cy="294451"/>
            </a:xfrm>
            <a:prstGeom prst="parallelogram">
              <a:avLst>
                <a:gd name="adj" fmla="val 130536"/>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a:extLst>
                <a:ext uri="{FF2B5EF4-FFF2-40B4-BE49-F238E27FC236}">
                  <a16:creationId xmlns:a16="http://schemas.microsoft.com/office/drawing/2014/main" id="{C1B4A70F-1F96-AD2E-5DE0-E7363600DCB1}"/>
                </a:ext>
              </a:extLst>
            </p:cNvPr>
            <p:cNvGrpSpPr/>
            <p:nvPr/>
          </p:nvGrpSpPr>
          <p:grpSpPr>
            <a:xfrm>
              <a:off x="855313" y="2174786"/>
              <a:ext cx="2986836" cy="2813399"/>
              <a:chOff x="764956" y="2084917"/>
              <a:chExt cx="3850437" cy="3626853"/>
            </a:xfrm>
          </p:grpSpPr>
          <p:sp>
            <p:nvSpPr>
              <p:cNvPr id="29" name="矩形 28">
                <a:extLst>
                  <a:ext uri="{FF2B5EF4-FFF2-40B4-BE49-F238E27FC236}">
                    <a16:creationId xmlns:a16="http://schemas.microsoft.com/office/drawing/2014/main" id="{95B59687-A993-0F11-3603-DB4FE4532BB8}"/>
                  </a:ext>
                </a:extLst>
              </p:cNvPr>
              <p:cNvSpPr/>
              <p:nvPr/>
            </p:nvSpPr>
            <p:spPr>
              <a:xfrm>
                <a:off x="1252451" y="2450844"/>
                <a:ext cx="1440000" cy="1440000"/>
              </a:xfrm>
              <a:prstGeom prst="rect">
                <a:avLst/>
              </a:prstGeom>
              <a:solidFill>
                <a:schemeClr val="bg1">
                  <a:lumMod val="7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a:extLst>
                  <a:ext uri="{FF2B5EF4-FFF2-40B4-BE49-F238E27FC236}">
                    <a16:creationId xmlns:a16="http://schemas.microsoft.com/office/drawing/2014/main" id="{1DDB4439-5998-B44B-2F76-19D19EFA1762}"/>
                  </a:ext>
                </a:extLst>
              </p:cNvPr>
              <p:cNvCxnSpPr/>
              <p:nvPr/>
            </p:nvCxnSpPr>
            <p:spPr>
              <a:xfrm flipV="1">
                <a:off x="1254537" y="2084917"/>
                <a:ext cx="482138" cy="373420"/>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直接连接符 32">
                <a:extLst>
                  <a:ext uri="{FF2B5EF4-FFF2-40B4-BE49-F238E27FC236}">
                    <a16:creationId xmlns:a16="http://schemas.microsoft.com/office/drawing/2014/main" id="{0397F1D0-AAD0-F8FC-D2C2-9C74C18A47C0}"/>
                  </a:ext>
                </a:extLst>
              </p:cNvPr>
              <p:cNvCxnSpPr/>
              <p:nvPr/>
            </p:nvCxnSpPr>
            <p:spPr>
              <a:xfrm flipV="1">
                <a:off x="2689244" y="2084917"/>
                <a:ext cx="482138" cy="373420"/>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35" name="直接连接符 34">
                <a:extLst>
                  <a:ext uri="{FF2B5EF4-FFF2-40B4-BE49-F238E27FC236}">
                    <a16:creationId xmlns:a16="http://schemas.microsoft.com/office/drawing/2014/main" id="{69BAACFB-7ACC-F9DA-9C82-69A8E51BB101}"/>
                  </a:ext>
                </a:extLst>
              </p:cNvPr>
              <p:cNvCxnSpPr/>
              <p:nvPr/>
            </p:nvCxnSpPr>
            <p:spPr>
              <a:xfrm>
                <a:off x="1733001" y="2088540"/>
                <a:ext cx="1441392" cy="0"/>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38" name="直接连接符 37">
                <a:extLst>
                  <a:ext uri="{FF2B5EF4-FFF2-40B4-BE49-F238E27FC236}">
                    <a16:creationId xmlns:a16="http://schemas.microsoft.com/office/drawing/2014/main" id="{A9F39188-39E1-8E2B-5913-98ED14A8CF63}"/>
                  </a:ext>
                </a:extLst>
              </p:cNvPr>
              <p:cNvCxnSpPr>
                <a:cxnSpLocks/>
              </p:cNvCxnSpPr>
              <p:nvPr/>
            </p:nvCxnSpPr>
            <p:spPr>
              <a:xfrm>
                <a:off x="3171382" y="2084917"/>
                <a:ext cx="0" cy="1432507"/>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39" name="直接连接符 38">
                <a:extLst>
                  <a:ext uri="{FF2B5EF4-FFF2-40B4-BE49-F238E27FC236}">
                    <a16:creationId xmlns:a16="http://schemas.microsoft.com/office/drawing/2014/main" id="{FBBC6C0E-CD8C-8BD1-2C6C-3B1F38961D88}"/>
                  </a:ext>
                </a:extLst>
              </p:cNvPr>
              <p:cNvCxnSpPr/>
              <p:nvPr/>
            </p:nvCxnSpPr>
            <p:spPr>
              <a:xfrm flipV="1">
                <a:off x="2689244" y="3517424"/>
                <a:ext cx="482138" cy="373420"/>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sp>
            <p:nvSpPr>
              <p:cNvPr id="41" name="矩形 40">
                <a:extLst>
                  <a:ext uri="{FF2B5EF4-FFF2-40B4-BE49-F238E27FC236}">
                    <a16:creationId xmlns:a16="http://schemas.microsoft.com/office/drawing/2014/main" id="{0D575947-0F71-57B6-2CE4-2FB84D9521D9}"/>
                  </a:ext>
                </a:extLst>
              </p:cNvPr>
              <p:cNvSpPr/>
              <p:nvPr/>
            </p:nvSpPr>
            <p:spPr>
              <a:xfrm>
                <a:off x="770317" y="4271770"/>
                <a:ext cx="1440000" cy="1440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2FF89739-645D-D309-54E1-AC1AEF5A9F68}"/>
                  </a:ext>
                </a:extLst>
              </p:cNvPr>
              <p:cNvSpPr/>
              <p:nvPr/>
            </p:nvSpPr>
            <p:spPr>
              <a:xfrm>
                <a:off x="2698069" y="3889505"/>
                <a:ext cx="1440000" cy="1440000"/>
              </a:xfrm>
              <a:prstGeom prst="rect">
                <a:avLst/>
              </a:prstGeom>
              <a:solidFill>
                <a:schemeClr val="bg1">
                  <a:lumMod val="7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a:extLst>
                  <a:ext uri="{FF2B5EF4-FFF2-40B4-BE49-F238E27FC236}">
                    <a16:creationId xmlns:a16="http://schemas.microsoft.com/office/drawing/2014/main" id="{610A39AD-CC99-7BEE-00D0-2ED8763EE31C}"/>
                  </a:ext>
                </a:extLst>
              </p:cNvPr>
              <p:cNvCxnSpPr/>
              <p:nvPr/>
            </p:nvCxnSpPr>
            <p:spPr>
              <a:xfrm flipV="1">
                <a:off x="4126034" y="3524930"/>
                <a:ext cx="482138" cy="373420"/>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51" name="直接连接符 50">
                <a:extLst>
                  <a:ext uri="{FF2B5EF4-FFF2-40B4-BE49-F238E27FC236}">
                    <a16:creationId xmlns:a16="http://schemas.microsoft.com/office/drawing/2014/main" id="{E5AE3A48-D56D-173F-5290-2CC657AF03EE}"/>
                  </a:ext>
                </a:extLst>
              </p:cNvPr>
              <p:cNvCxnSpPr/>
              <p:nvPr/>
            </p:nvCxnSpPr>
            <p:spPr>
              <a:xfrm flipV="1">
                <a:off x="4133255" y="4957437"/>
                <a:ext cx="482138" cy="373420"/>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52" name="直接连接符 51">
                <a:extLst>
                  <a:ext uri="{FF2B5EF4-FFF2-40B4-BE49-F238E27FC236}">
                    <a16:creationId xmlns:a16="http://schemas.microsoft.com/office/drawing/2014/main" id="{AF94C219-67A3-A496-D801-9C655E050763}"/>
                  </a:ext>
                </a:extLst>
              </p:cNvPr>
              <p:cNvCxnSpPr>
                <a:cxnSpLocks/>
              </p:cNvCxnSpPr>
              <p:nvPr/>
            </p:nvCxnSpPr>
            <p:spPr>
              <a:xfrm>
                <a:off x="4603576" y="3524930"/>
                <a:ext cx="0" cy="1432507"/>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53" name="直接连接符 52">
                <a:extLst>
                  <a:ext uri="{FF2B5EF4-FFF2-40B4-BE49-F238E27FC236}">
                    <a16:creationId xmlns:a16="http://schemas.microsoft.com/office/drawing/2014/main" id="{2A8DDE9A-5FAC-F2A0-738D-9E6AD22A8572}"/>
                  </a:ext>
                </a:extLst>
              </p:cNvPr>
              <p:cNvCxnSpPr/>
              <p:nvPr/>
            </p:nvCxnSpPr>
            <p:spPr>
              <a:xfrm>
                <a:off x="3174001" y="3524930"/>
                <a:ext cx="1441392" cy="0"/>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54" name="直接连接符 53">
                <a:extLst>
                  <a:ext uri="{FF2B5EF4-FFF2-40B4-BE49-F238E27FC236}">
                    <a16:creationId xmlns:a16="http://schemas.microsoft.com/office/drawing/2014/main" id="{0B6CD374-71B1-388F-7315-F922C257F424}"/>
                  </a:ext>
                </a:extLst>
              </p:cNvPr>
              <p:cNvCxnSpPr/>
              <p:nvPr/>
            </p:nvCxnSpPr>
            <p:spPr>
              <a:xfrm flipV="1">
                <a:off x="2215425" y="3898350"/>
                <a:ext cx="482138" cy="373420"/>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55" name="直接连接符 54">
                <a:extLst>
                  <a:ext uri="{FF2B5EF4-FFF2-40B4-BE49-F238E27FC236}">
                    <a16:creationId xmlns:a16="http://schemas.microsoft.com/office/drawing/2014/main" id="{F231803E-54FF-7542-5F1A-7CB9F672B939}"/>
                  </a:ext>
                </a:extLst>
              </p:cNvPr>
              <p:cNvCxnSpPr/>
              <p:nvPr/>
            </p:nvCxnSpPr>
            <p:spPr>
              <a:xfrm flipV="1">
                <a:off x="2215678" y="5337011"/>
                <a:ext cx="482138" cy="373420"/>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56" name="直接连接符 55">
                <a:extLst>
                  <a:ext uri="{FF2B5EF4-FFF2-40B4-BE49-F238E27FC236}">
                    <a16:creationId xmlns:a16="http://schemas.microsoft.com/office/drawing/2014/main" id="{2A034F48-8EDE-5943-B427-FB755F45B2BC}"/>
                  </a:ext>
                </a:extLst>
              </p:cNvPr>
              <p:cNvCxnSpPr/>
              <p:nvPr/>
            </p:nvCxnSpPr>
            <p:spPr>
              <a:xfrm flipV="1">
                <a:off x="764956" y="3895603"/>
                <a:ext cx="482138" cy="373420"/>
              </a:xfrm>
              <a:prstGeom prst="lin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sp>
          <p:nvSpPr>
            <p:cNvPr id="63" name="椭圆 62">
              <a:extLst>
                <a:ext uri="{FF2B5EF4-FFF2-40B4-BE49-F238E27FC236}">
                  <a16:creationId xmlns:a16="http://schemas.microsoft.com/office/drawing/2014/main" id="{DD74A971-585B-9575-352F-235FEB990ABA}"/>
                </a:ext>
              </a:extLst>
            </p:cNvPr>
            <p:cNvSpPr/>
            <p:nvPr/>
          </p:nvSpPr>
          <p:spPr>
            <a:xfrm>
              <a:off x="2276631" y="3505858"/>
              <a:ext cx="149626" cy="14722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5" name="直接箭头连接符 64">
              <a:extLst>
                <a:ext uri="{FF2B5EF4-FFF2-40B4-BE49-F238E27FC236}">
                  <a16:creationId xmlns:a16="http://schemas.microsoft.com/office/drawing/2014/main" id="{E3B79C90-CC29-FEC0-2863-3B93C29A3873}"/>
                </a:ext>
              </a:extLst>
            </p:cNvPr>
            <p:cNvCxnSpPr/>
            <p:nvPr/>
          </p:nvCxnSpPr>
          <p:spPr>
            <a:xfrm>
              <a:off x="2551921" y="2880012"/>
              <a:ext cx="42624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4CCD0A01-D5D8-79B4-A2B4-AF1B2B1619A8}"/>
                </a:ext>
              </a:extLst>
            </p:cNvPr>
            <p:cNvCxnSpPr>
              <a:cxnSpLocks/>
            </p:cNvCxnSpPr>
            <p:nvPr/>
          </p:nvCxnSpPr>
          <p:spPr>
            <a:xfrm flipV="1">
              <a:off x="3130564" y="3032412"/>
              <a:ext cx="0" cy="3952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21D6B21E-5E8B-D249-633C-3A9D559EB4D7}"/>
                </a:ext>
              </a:extLst>
            </p:cNvPr>
            <p:cNvCxnSpPr>
              <a:cxnSpLocks/>
            </p:cNvCxnSpPr>
            <p:nvPr/>
          </p:nvCxnSpPr>
          <p:spPr>
            <a:xfrm flipV="1">
              <a:off x="1606239" y="3346737"/>
              <a:ext cx="0" cy="3952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65183AD3-A15D-0277-C2DA-F7F4B99151B3}"/>
                </a:ext>
              </a:extLst>
            </p:cNvPr>
            <p:cNvCxnSpPr/>
            <p:nvPr/>
          </p:nvCxnSpPr>
          <p:spPr>
            <a:xfrm>
              <a:off x="2168539" y="4273043"/>
              <a:ext cx="42624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a:extLst>
                <a:ext uri="{FF2B5EF4-FFF2-40B4-BE49-F238E27FC236}">
                  <a16:creationId xmlns:a16="http://schemas.microsoft.com/office/drawing/2014/main" id="{ACDEABFB-4694-2B08-3BF1-6957D0F8BCA7}"/>
                </a:ext>
              </a:extLst>
            </p:cNvPr>
            <p:cNvCxnSpPr>
              <a:cxnSpLocks/>
            </p:cNvCxnSpPr>
            <p:nvPr/>
          </p:nvCxnSpPr>
          <p:spPr>
            <a:xfrm flipH="1">
              <a:off x="2680415" y="4091559"/>
              <a:ext cx="232953" cy="1863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967F2603-E1AF-3886-6C41-0C08D376D9B9}"/>
                </a:ext>
              </a:extLst>
            </p:cNvPr>
            <p:cNvCxnSpPr>
              <a:cxnSpLocks/>
            </p:cNvCxnSpPr>
            <p:nvPr/>
          </p:nvCxnSpPr>
          <p:spPr>
            <a:xfrm flipH="1">
              <a:off x="1529648" y="3002675"/>
              <a:ext cx="232953" cy="1863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250A934C-DA21-EC40-9754-EBA3244D5374}"/>
                </a:ext>
              </a:extLst>
            </p:cNvPr>
            <p:cNvCxnSpPr>
              <a:cxnSpLocks/>
            </p:cNvCxnSpPr>
            <p:nvPr/>
          </p:nvCxnSpPr>
          <p:spPr>
            <a:xfrm flipV="1">
              <a:off x="2348009" y="3146856"/>
              <a:ext cx="217815" cy="452983"/>
            </a:xfrm>
            <a:prstGeom prst="straightConnector1">
              <a:avLst/>
            </a:prstGeom>
            <a:ln w="1905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CBF53014-69B0-7950-C470-A4B7E40CCBF8}"/>
                    </a:ext>
                  </a:extLst>
                </p:cNvPr>
                <p:cNvSpPr txBox="1"/>
                <p:nvPr/>
              </p:nvSpPr>
              <p:spPr>
                <a:xfrm>
                  <a:off x="1274675" y="2784978"/>
                  <a:ext cx="3237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𝒏</m:t>
                            </m:r>
                          </m:e>
                          <m:sub>
                            <m:r>
                              <a:rPr lang="en-US" altLang="zh-CN" b="1" i="1" smtClean="0">
                                <a:latin typeface="Cambria Math" panose="02040503050406030204" pitchFamily="18" charset="0"/>
                              </a:rPr>
                              <m:t>𝟏</m:t>
                            </m:r>
                          </m:sub>
                        </m:sSub>
                      </m:oMath>
                    </m:oMathPara>
                  </a14:m>
                  <a:endParaRPr lang="zh-CN" altLang="en-US" b="1" dirty="0"/>
                </a:p>
              </p:txBody>
            </p:sp>
          </mc:Choice>
          <mc:Fallback xmlns="">
            <p:sp>
              <p:nvSpPr>
                <p:cNvPr id="77" name="文本框 76">
                  <a:extLst>
                    <a:ext uri="{FF2B5EF4-FFF2-40B4-BE49-F238E27FC236}">
                      <a16:creationId xmlns:a16="http://schemas.microsoft.com/office/drawing/2014/main" id="{CBF53014-69B0-7950-C470-A4B7E40CCBF8}"/>
                    </a:ext>
                  </a:extLst>
                </p:cNvPr>
                <p:cNvSpPr txBox="1">
                  <a:spLocks noRot="1" noChangeAspect="1" noMove="1" noResize="1" noEditPoints="1" noAdjustHandles="1" noChangeArrowheads="1" noChangeShapeType="1" noTextEdit="1"/>
                </p:cNvSpPr>
                <p:nvPr/>
              </p:nvSpPr>
              <p:spPr>
                <a:xfrm>
                  <a:off x="1274675" y="2784978"/>
                  <a:ext cx="323742" cy="276999"/>
                </a:xfrm>
                <a:prstGeom prst="rect">
                  <a:avLst/>
                </a:prstGeom>
                <a:blipFill>
                  <a:blip r:embed="rId7"/>
                  <a:stretch>
                    <a:fillRect l="-9434" r="-7547"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023A3CB2-B34A-B5B3-19DF-EB7CA55A780C}"/>
                    </a:ext>
                  </a:extLst>
                </p:cNvPr>
                <p:cNvSpPr txBox="1"/>
                <p:nvPr/>
              </p:nvSpPr>
              <p:spPr>
                <a:xfrm>
                  <a:off x="1259586" y="3225085"/>
                  <a:ext cx="3237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𝒏</m:t>
                            </m:r>
                          </m:e>
                          <m:sub>
                            <m:r>
                              <a:rPr lang="en-US" altLang="zh-CN" b="1" i="1" smtClean="0">
                                <a:latin typeface="Cambria Math" panose="02040503050406030204" pitchFamily="18" charset="0"/>
                              </a:rPr>
                              <m:t>𝟐</m:t>
                            </m:r>
                          </m:sub>
                        </m:sSub>
                      </m:oMath>
                    </m:oMathPara>
                  </a14:m>
                  <a:endParaRPr lang="zh-CN" altLang="en-US" b="1" dirty="0"/>
                </a:p>
              </p:txBody>
            </p:sp>
          </mc:Choice>
          <mc:Fallback xmlns="">
            <p:sp>
              <p:nvSpPr>
                <p:cNvPr id="78" name="文本框 77">
                  <a:extLst>
                    <a:ext uri="{FF2B5EF4-FFF2-40B4-BE49-F238E27FC236}">
                      <a16:creationId xmlns:a16="http://schemas.microsoft.com/office/drawing/2014/main" id="{023A3CB2-B34A-B5B3-19DF-EB7CA55A780C}"/>
                    </a:ext>
                  </a:extLst>
                </p:cNvPr>
                <p:cNvSpPr txBox="1">
                  <a:spLocks noRot="1" noChangeAspect="1" noMove="1" noResize="1" noEditPoints="1" noAdjustHandles="1" noChangeArrowheads="1" noChangeShapeType="1" noTextEdit="1"/>
                </p:cNvSpPr>
                <p:nvPr/>
              </p:nvSpPr>
              <p:spPr>
                <a:xfrm>
                  <a:off x="1259586" y="3225085"/>
                  <a:ext cx="323743" cy="276999"/>
                </a:xfrm>
                <a:prstGeom prst="rect">
                  <a:avLst/>
                </a:prstGeom>
                <a:blipFill>
                  <a:blip r:embed="rId8"/>
                  <a:stretch>
                    <a:fillRect l="-9434" r="-7547"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1B309FA7-8E49-9E63-10BA-40D0682E41B2}"/>
                    </a:ext>
                  </a:extLst>
                </p:cNvPr>
                <p:cNvSpPr txBox="1"/>
                <p:nvPr/>
              </p:nvSpPr>
              <p:spPr>
                <a:xfrm>
                  <a:off x="2816293" y="2575507"/>
                  <a:ext cx="3237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𝒏</m:t>
                            </m:r>
                          </m:e>
                          <m:sub>
                            <m:r>
                              <a:rPr lang="en-US" altLang="zh-CN" b="1" i="1" smtClean="0">
                                <a:latin typeface="Cambria Math" panose="02040503050406030204" pitchFamily="18" charset="0"/>
                              </a:rPr>
                              <m:t>𝟑</m:t>
                            </m:r>
                          </m:sub>
                        </m:sSub>
                      </m:oMath>
                    </m:oMathPara>
                  </a14:m>
                  <a:endParaRPr lang="zh-CN" altLang="en-US" b="1" dirty="0"/>
                </a:p>
              </p:txBody>
            </p:sp>
          </mc:Choice>
          <mc:Fallback xmlns="">
            <p:sp>
              <p:nvSpPr>
                <p:cNvPr id="79" name="文本框 78">
                  <a:extLst>
                    <a:ext uri="{FF2B5EF4-FFF2-40B4-BE49-F238E27FC236}">
                      <a16:creationId xmlns:a16="http://schemas.microsoft.com/office/drawing/2014/main" id="{1B309FA7-8E49-9E63-10BA-40D0682E41B2}"/>
                    </a:ext>
                  </a:extLst>
                </p:cNvPr>
                <p:cNvSpPr txBox="1">
                  <a:spLocks noRot="1" noChangeAspect="1" noMove="1" noResize="1" noEditPoints="1" noAdjustHandles="1" noChangeArrowheads="1" noChangeShapeType="1" noTextEdit="1"/>
                </p:cNvSpPr>
                <p:nvPr/>
              </p:nvSpPr>
              <p:spPr>
                <a:xfrm>
                  <a:off x="2816293" y="2575507"/>
                  <a:ext cx="323743" cy="276999"/>
                </a:xfrm>
                <a:prstGeom prst="rect">
                  <a:avLst/>
                </a:prstGeom>
                <a:blipFill>
                  <a:blip r:embed="rId9"/>
                  <a:stretch>
                    <a:fillRect l="-9434" r="-7547" b="-152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8DF7EF47-136B-9F19-C19A-D15520183EB9}"/>
                    </a:ext>
                  </a:extLst>
                </p:cNvPr>
                <p:cNvSpPr txBox="1"/>
                <p:nvPr/>
              </p:nvSpPr>
              <p:spPr>
                <a:xfrm>
                  <a:off x="3168995" y="2901307"/>
                  <a:ext cx="3237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𝒏</m:t>
                            </m:r>
                          </m:e>
                          <m:sub>
                            <m:r>
                              <a:rPr lang="en-US" altLang="zh-CN" b="1" i="1" smtClean="0">
                                <a:latin typeface="Cambria Math" panose="02040503050406030204" pitchFamily="18" charset="0"/>
                              </a:rPr>
                              <m:t>𝟒</m:t>
                            </m:r>
                          </m:sub>
                        </m:sSub>
                      </m:oMath>
                    </m:oMathPara>
                  </a14:m>
                  <a:endParaRPr lang="zh-CN" altLang="en-US" b="1" dirty="0"/>
                </a:p>
              </p:txBody>
            </p:sp>
          </mc:Choice>
          <mc:Fallback xmlns="">
            <p:sp>
              <p:nvSpPr>
                <p:cNvPr id="80" name="文本框 79">
                  <a:extLst>
                    <a:ext uri="{FF2B5EF4-FFF2-40B4-BE49-F238E27FC236}">
                      <a16:creationId xmlns:a16="http://schemas.microsoft.com/office/drawing/2014/main" id="{8DF7EF47-136B-9F19-C19A-D15520183EB9}"/>
                    </a:ext>
                  </a:extLst>
                </p:cNvPr>
                <p:cNvSpPr txBox="1">
                  <a:spLocks noRot="1" noChangeAspect="1" noMove="1" noResize="1" noEditPoints="1" noAdjustHandles="1" noChangeArrowheads="1" noChangeShapeType="1" noTextEdit="1"/>
                </p:cNvSpPr>
                <p:nvPr/>
              </p:nvSpPr>
              <p:spPr>
                <a:xfrm>
                  <a:off x="3168995" y="2901307"/>
                  <a:ext cx="323743" cy="276999"/>
                </a:xfrm>
                <a:prstGeom prst="rect">
                  <a:avLst/>
                </a:prstGeom>
                <a:blipFill>
                  <a:blip r:embed="rId10"/>
                  <a:stretch>
                    <a:fillRect l="-9434" r="-7547"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383DC9A5-A826-6B14-6443-9991BCB0390D}"/>
                    </a:ext>
                  </a:extLst>
                </p:cNvPr>
                <p:cNvSpPr txBox="1"/>
                <p:nvPr/>
              </p:nvSpPr>
              <p:spPr>
                <a:xfrm>
                  <a:off x="2381660" y="4277780"/>
                  <a:ext cx="3237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𝒏</m:t>
                            </m:r>
                          </m:e>
                          <m:sub>
                            <m:r>
                              <a:rPr lang="en-US" altLang="zh-CN" b="1" i="1" smtClean="0">
                                <a:latin typeface="Cambria Math" panose="02040503050406030204" pitchFamily="18" charset="0"/>
                              </a:rPr>
                              <m:t>𝟓</m:t>
                            </m:r>
                          </m:sub>
                        </m:sSub>
                      </m:oMath>
                    </m:oMathPara>
                  </a14:m>
                  <a:endParaRPr lang="zh-CN" altLang="en-US" b="1" dirty="0"/>
                </a:p>
              </p:txBody>
            </p:sp>
          </mc:Choice>
          <mc:Fallback xmlns="">
            <p:sp>
              <p:nvSpPr>
                <p:cNvPr id="81" name="文本框 80">
                  <a:extLst>
                    <a:ext uri="{FF2B5EF4-FFF2-40B4-BE49-F238E27FC236}">
                      <a16:creationId xmlns:a16="http://schemas.microsoft.com/office/drawing/2014/main" id="{383DC9A5-A826-6B14-6443-9991BCB0390D}"/>
                    </a:ext>
                  </a:extLst>
                </p:cNvPr>
                <p:cNvSpPr txBox="1">
                  <a:spLocks noRot="1" noChangeAspect="1" noMove="1" noResize="1" noEditPoints="1" noAdjustHandles="1" noChangeArrowheads="1" noChangeShapeType="1" noTextEdit="1"/>
                </p:cNvSpPr>
                <p:nvPr/>
              </p:nvSpPr>
              <p:spPr>
                <a:xfrm>
                  <a:off x="2381660" y="4277780"/>
                  <a:ext cx="323743" cy="276999"/>
                </a:xfrm>
                <a:prstGeom prst="rect">
                  <a:avLst/>
                </a:prstGeom>
                <a:blipFill>
                  <a:blip r:embed="rId11"/>
                  <a:stretch>
                    <a:fillRect l="-9259" r="-7407"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9DFEF9D9-506D-4443-441C-6567AB4E9061}"/>
                    </a:ext>
                  </a:extLst>
                </p:cNvPr>
                <p:cNvSpPr txBox="1"/>
                <p:nvPr/>
              </p:nvSpPr>
              <p:spPr>
                <a:xfrm>
                  <a:off x="2801488" y="4142435"/>
                  <a:ext cx="3237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𝒏</m:t>
                            </m:r>
                          </m:e>
                          <m:sub>
                            <m:r>
                              <a:rPr lang="en-US" altLang="zh-CN" b="1" i="1" smtClean="0">
                                <a:latin typeface="Cambria Math" panose="02040503050406030204" pitchFamily="18" charset="0"/>
                              </a:rPr>
                              <m:t>𝟔</m:t>
                            </m:r>
                          </m:sub>
                        </m:sSub>
                      </m:oMath>
                    </m:oMathPara>
                  </a14:m>
                  <a:endParaRPr lang="zh-CN" altLang="en-US" b="1" dirty="0"/>
                </a:p>
              </p:txBody>
            </p:sp>
          </mc:Choice>
          <mc:Fallback xmlns="">
            <p:sp>
              <p:nvSpPr>
                <p:cNvPr id="82" name="文本框 81">
                  <a:extLst>
                    <a:ext uri="{FF2B5EF4-FFF2-40B4-BE49-F238E27FC236}">
                      <a16:creationId xmlns:a16="http://schemas.microsoft.com/office/drawing/2014/main" id="{9DFEF9D9-506D-4443-441C-6567AB4E9061}"/>
                    </a:ext>
                  </a:extLst>
                </p:cNvPr>
                <p:cNvSpPr txBox="1">
                  <a:spLocks noRot="1" noChangeAspect="1" noMove="1" noResize="1" noEditPoints="1" noAdjustHandles="1" noChangeArrowheads="1" noChangeShapeType="1" noTextEdit="1"/>
                </p:cNvSpPr>
                <p:nvPr/>
              </p:nvSpPr>
              <p:spPr>
                <a:xfrm>
                  <a:off x="2801488" y="4142435"/>
                  <a:ext cx="323743" cy="276999"/>
                </a:xfrm>
                <a:prstGeom prst="rect">
                  <a:avLst/>
                </a:prstGeom>
                <a:blipFill>
                  <a:blip r:embed="rId12"/>
                  <a:stretch>
                    <a:fillRect l="-9434" r="-7547" b="-152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C4530581-9608-4EBE-C236-4AA317E56BD1}"/>
                    </a:ext>
                  </a:extLst>
                </p:cNvPr>
                <p:cNvSpPr txBox="1"/>
                <p:nvPr/>
              </p:nvSpPr>
              <p:spPr>
                <a:xfrm>
                  <a:off x="2388926" y="2882965"/>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1" i="1" smtClean="0">
                            <a:solidFill>
                              <a:srgbClr val="FF0000"/>
                            </a:solidFill>
                            <a:latin typeface="Cambria Math" panose="02040503050406030204" pitchFamily="18" charset="0"/>
                          </a:rPr>
                          <m:t>𝒗</m:t>
                        </m:r>
                      </m:oMath>
                    </m:oMathPara>
                  </a14:m>
                  <a:endParaRPr lang="zh-CN" altLang="en-US" b="1" dirty="0">
                    <a:solidFill>
                      <a:srgbClr val="FF0000"/>
                    </a:solidFill>
                  </a:endParaRPr>
                </a:p>
              </p:txBody>
            </p:sp>
          </mc:Choice>
          <mc:Fallback xmlns="">
            <p:sp>
              <p:nvSpPr>
                <p:cNvPr id="83" name="文本框 82">
                  <a:extLst>
                    <a:ext uri="{FF2B5EF4-FFF2-40B4-BE49-F238E27FC236}">
                      <a16:creationId xmlns:a16="http://schemas.microsoft.com/office/drawing/2014/main" id="{C4530581-9608-4EBE-C236-4AA317E56BD1}"/>
                    </a:ext>
                  </a:extLst>
                </p:cNvPr>
                <p:cNvSpPr txBox="1">
                  <a:spLocks noRot="1" noChangeAspect="1" noMove="1" noResize="1" noEditPoints="1" noAdjustHandles="1" noChangeArrowheads="1" noChangeShapeType="1" noTextEdit="1"/>
                </p:cNvSpPr>
                <p:nvPr/>
              </p:nvSpPr>
              <p:spPr>
                <a:xfrm>
                  <a:off x="2388926" y="2882965"/>
                  <a:ext cx="201978" cy="276999"/>
                </a:xfrm>
                <a:prstGeom prst="rect">
                  <a:avLst/>
                </a:prstGeom>
                <a:blipFill>
                  <a:blip r:embed="rId13"/>
                  <a:stretch>
                    <a:fillRect l="-15152" r="-15152"/>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330CAA72-2907-6C60-360A-A09A74EFE243}"/>
                  </a:ext>
                </a:extLst>
              </p:cNvPr>
              <p:cNvSpPr txBox="1"/>
              <p:nvPr/>
            </p:nvSpPr>
            <p:spPr>
              <a:xfrm>
                <a:off x="1825349" y="5633314"/>
                <a:ext cx="1188339" cy="871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smtClean="0">
                          <a:solidFill>
                            <a:schemeClr val="tx1"/>
                          </a:solidFill>
                          <a:latin typeface="Cambria Math" panose="02040503050406030204" pitchFamily="18" charset="0"/>
                        </a:rPr>
                        <m:t>𝒗</m:t>
                      </m:r>
                      <m:r>
                        <a:rPr lang="en-US" altLang="zh-CN" sz="2000" b="1" i="1" smtClean="0">
                          <a:solidFill>
                            <a:schemeClr val="tx1"/>
                          </a:solidFill>
                          <a:latin typeface="Cambria Math" panose="02040503050406030204" pitchFamily="18" charset="0"/>
                        </a:rPr>
                        <m:t>=</m:t>
                      </m:r>
                      <m:nary>
                        <m:naryPr>
                          <m:chr m:val="∑"/>
                          <m:ctrlPr>
                            <a:rPr lang="en-US" altLang="zh-CN" sz="2000" b="1" i="1" smtClean="0">
                              <a:solidFill>
                                <a:schemeClr val="tx1"/>
                              </a:solidFill>
                              <a:latin typeface="Cambria Math" panose="02040503050406030204" pitchFamily="18" charset="0"/>
                            </a:rPr>
                          </m:ctrlPr>
                        </m:naryPr>
                        <m:sub>
                          <m:r>
                            <m:rPr>
                              <m:brk m:alnAt="23"/>
                            </m:rPr>
                            <a:rPr lang="en-US" altLang="zh-CN" sz="2000" b="1" i="1" smtClean="0">
                              <a:solidFill>
                                <a:schemeClr val="tx1"/>
                              </a:solidFill>
                              <a:latin typeface="Cambria Math" panose="02040503050406030204" pitchFamily="18" charset="0"/>
                            </a:rPr>
                            <m:t>𝒊</m:t>
                          </m:r>
                          <m:r>
                            <a:rPr lang="en-US" altLang="zh-CN" sz="2000" b="1" i="1" smtClean="0">
                              <a:solidFill>
                                <a:schemeClr val="tx1"/>
                              </a:solidFill>
                              <a:latin typeface="Cambria Math" panose="02040503050406030204" pitchFamily="18" charset="0"/>
                            </a:rPr>
                            <m:t>=</m:t>
                          </m:r>
                          <m:r>
                            <a:rPr lang="en-US" altLang="zh-CN" sz="2000" b="1" i="1" smtClean="0">
                              <a:solidFill>
                                <a:schemeClr val="tx1"/>
                              </a:solidFill>
                              <a:latin typeface="Cambria Math" panose="02040503050406030204" pitchFamily="18" charset="0"/>
                            </a:rPr>
                            <m:t>𝟏</m:t>
                          </m:r>
                        </m:sub>
                        <m:sup>
                          <m:r>
                            <a:rPr lang="en-US" altLang="zh-CN" sz="2000" b="1" i="1" smtClean="0">
                              <a:solidFill>
                                <a:schemeClr val="tx1"/>
                              </a:solidFill>
                              <a:latin typeface="Cambria Math" panose="02040503050406030204" pitchFamily="18" charset="0"/>
                            </a:rPr>
                            <m:t>𝑭</m:t>
                          </m:r>
                        </m:sup>
                        <m:e>
                          <m:sSub>
                            <m:sSubPr>
                              <m:ctrlPr>
                                <a:rPr lang="en-US" altLang="zh-CN" sz="2000" b="1" i="1" smtClean="0">
                                  <a:solidFill>
                                    <a:schemeClr val="tx1"/>
                                  </a:solidFill>
                                  <a:latin typeface="Cambria Math" panose="02040503050406030204" pitchFamily="18" charset="0"/>
                                </a:rPr>
                              </m:ctrlPr>
                            </m:sSubPr>
                            <m:e>
                              <m:r>
                                <a:rPr lang="en-US" altLang="zh-CN" sz="2000" b="1" i="1" smtClean="0">
                                  <a:solidFill>
                                    <a:schemeClr val="tx1"/>
                                  </a:solidFill>
                                  <a:latin typeface="Cambria Math" panose="02040503050406030204" pitchFamily="18" charset="0"/>
                                </a:rPr>
                                <m:t>𝒏</m:t>
                              </m:r>
                            </m:e>
                            <m:sub>
                              <m:r>
                                <a:rPr lang="en-US" altLang="zh-CN" sz="2000" b="1" i="1" smtClean="0">
                                  <a:solidFill>
                                    <a:schemeClr val="tx1"/>
                                  </a:solidFill>
                                  <a:latin typeface="Cambria Math" panose="02040503050406030204" pitchFamily="18" charset="0"/>
                                </a:rPr>
                                <m:t>𝒊</m:t>
                              </m:r>
                            </m:sub>
                          </m:sSub>
                        </m:e>
                      </m:nary>
                    </m:oMath>
                  </m:oMathPara>
                </a14:m>
                <a:endParaRPr lang="zh-CN" altLang="en-US" sz="2000" b="1" dirty="0">
                  <a:solidFill>
                    <a:schemeClr val="tx1"/>
                  </a:solidFill>
                </a:endParaRPr>
              </a:p>
            </p:txBody>
          </p:sp>
        </mc:Choice>
        <mc:Fallback xmlns="">
          <p:sp>
            <p:nvSpPr>
              <p:cNvPr id="84" name="文本框 83">
                <a:extLst>
                  <a:ext uri="{FF2B5EF4-FFF2-40B4-BE49-F238E27FC236}">
                    <a16:creationId xmlns:a16="http://schemas.microsoft.com/office/drawing/2014/main" id="{330CAA72-2907-6C60-360A-A09A74EFE243}"/>
                  </a:ext>
                </a:extLst>
              </p:cNvPr>
              <p:cNvSpPr txBox="1">
                <a:spLocks noRot="1" noChangeAspect="1" noMove="1" noResize="1" noEditPoints="1" noAdjustHandles="1" noChangeArrowheads="1" noChangeShapeType="1" noTextEdit="1"/>
              </p:cNvSpPr>
              <p:nvPr/>
            </p:nvSpPr>
            <p:spPr>
              <a:xfrm>
                <a:off x="1825349" y="5633314"/>
                <a:ext cx="1188339" cy="871521"/>
              </a:xfrm>
              <a:prstGeom prst="rect">
                <a:avLst/>
              </a:prstGeom>
              <a:blipFill>
                <a:blip r:embed="rId14"/>
                <a:stretch>
                  <a:fillRect/>
                </a:stretch>
              </a:blipFill>
            </p:spPr>
            <p:txBody>
              <a:bodyPr/>
              <a:lstStyle/>
              <a:p>
                <a:r>
                  <a:rPr lang="zh-CN" altLang="en-US">
                    <a:noFill/>
                  </a:rPr>
                  <a:t> </a:t>
                </a:r>
              </a:p>
            </p:txBody>
          </p:sp>
        </mc:Fallback>
      </mc:AlternateContent>
      <p:sp>
        <p:nvSpPr>
          <p:cNvPr id="88" name="文本框 87">
            <a:extLst>
              <a:ext uri="{FF2B5EF4-FFF2-40B4-BE49-F238E27FC236}">
                <a16:creationId xmlns:a16="http://schemas.microsoft.com/office/drawing/2014/main" id="{05F17A67-D990-9662-6AE7-FAFAA0B4E82A}"/>
              </a:ext>
            </a:extLst>
          </p:cNvPr>
          <p:cNvSpPr txBox="1"/>
          <p:nvPr/>
        </p:nvSpPr>
        <p:spPr>
          <a:xfrm>
            <a:off x="310882" y="5145356"/>
            <a:ext cx="4586756" cy="369332"/>
          </a:xfrm>
          <a:prstGeom prst="rect">
            <a:avLst/>
          </a:prstGeom>
          <a:noFill/>
        </p:spPr>
        <p:txBody>
          <a:bodyPr wrap="square">
            <a:spAutoFit/>
          </a:bodyPr>
          <a:lstStyle/>
          <a:p>
            <a:pPr marL="285750" indent="-285750">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节点投影方向由相邻面法向决定：</a:t>
            </a:r>
          </a:p>
        </p:txBody>
      </p:sp>
      <p:pic>
        <p:nvPicPr>
          <p:cNvPr id="90" name="图片 89">
            <a:extLst>
              <a:ext uri="{FF2B5EF4-FFF2-40B4-BE49-F238E27FC236}">
                <a16:creationId xmlns:a16="http://schemas.microsoft.com/office/drawing/2014/main" id="{B5E8A038-817E-EF6D-C78F-69926BA8A86F}"/>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l="5687" t="5036" r="4442" b="5142"/>
          <a:stretch/>
        </p:blipFill>
        <p:spPr>
          <a:xfrm>
            <a:off x="8686668" y="1772505"/>
            <a:ext cx="2372407" cy="2371158"/>
          </a:xfrm>
          <a:prstGeom prst="rect">
            <a:avLst/>
          </a:prstGeom>
          <a:ln w="28575">
            <a:solidFill>
              <a:srgbClr val="0070C0"/>
            </a:solidFill>
          </a:ln>
        </p:spPr>
      </p:pic>
      <p:sp>
        <p:nvSpPr>
          <p:cNvPr id="92" name="文本框 91">
            <a:extLst>
              <a:ext uri="{FF2B5EF4-FFF2-40B4-BE49-F238E27FC236}">
                <a16:creationId xmlns:a16="http://schemas.microsoft.com/office/drawing/2014/main" id="{F860EA3C-459C-082F-84CC-3739B14584D2}"/>
              </a:ext>
            </a:extLst>
          </p:cNvPr>
          <p:cNvSpPr txBox="1"/>
          <p:nvPr/>
        </p:nvSpPr>
        <p:spPr>
          <a:xfrm>
            <a:off x="4059017" y="1780381"/>
            <a:ext cx="4542212" cy="646331"/>
          </a:xfrm>
          <a:prstGeom prst="rect">
            <a:avLst/>
          </a:prstGeom>
          <a:noFill/>
        </p:spPr>
        <p:txBody>
          <a:bodyPr wrap="square">
            <a:spAutoFit/>
          </a:bodyPr>
          <a:lstStyle/>
          <a:p>
            <a:pPr marL="285750" indent="-285750">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通过双层网格实现几何边界的精确贴合：</a:t>
            </a:r>
            <a:br>
              <a:rPr lang="en-US" altLang="zh-CN" b="1" dirty="0">
                <a:latin typeface="微软雅黑" panose="020B0503020204020204" pitchFamily="34" charset="-122"/>
                <a:ea typeface="微软雅黑" panose="020B0503020204020204" pitchFamily="34" charset="-122"/>
              </a:rPr>
            </a:br>
            <a:r>
              <a:rPr lang="zh-CN" altLang="en-US" b="1" dirty="0">
                <a:latin typeface="微软雅黑" panose="020B0503020204020204" pitchFamily="34" charset="-122"/>
                <a:ea typeface="微软雅黑" panose="020B0503020204020204" pitchFamily="34" charset="-122"/>
              </a:rPr>
              <a:t>（以三维球面为例）</a:t>
            </a:r>
          </a:p>
        </p:txBody>
      </p:sp>
      <p:sp>
        <p:nvSpPr>
          <p:cNvPr id="95" name="弧形 94">
            <a:extLst>
              <a:ext uri="{FF2B5EF4-FFF2-40B4-BE49-F238E27FC236}">
                <a16:creationId xmlns:a16="http://schemas.microsoft.com/office/drawing/2014/main" id="{BE2CC0D0-8993-8288-F005-E60361E44DF7}"/>
              </a:ext>
            </a:extLst>
          </p:cNvPr>
          <p:cNvSpPr/>
          <p:nvPr/>
        </p:nvSpPr>
        <p:spPr>
          <a:xfrm>
            <a:off x="4969845" y="2915974"/>
            <a:ext cx="2740086" cy="2605041"/>
          </a:xfrm>
          <a:prstGeom prst="arc">
            <a:avLst>
              <a:gd name="adj1" fmla="val 12950390"/>
              <a:gd name="adj2" fmla="val 19519103"/>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4" name="组合 113">
            <a:extLst>
              <a:ext uri="{FF2B5EF4-FFF2-40B4-BE49-F238E27FC236}">
                <a16:creationId xmlns:a16="http://schemas.microsoft.com/office/drawing/2014/main" id="{949768E6-75A4-78D6-0A87-0016DF435B87}"/>
              </a:ext>
            </a:extLst>
          </p:cNvPr>
          <p:cNvGrpSpPr/>
          <p:nvPr/>
        </p:nvGrpSpPr>
        <p:grpSpPr>
          <a:xfrm>
            <a:off x="5043464" y="2556085"/>
            <a:ext cx="2592725" cy="650907"/>
            <a:chOff x="5048188" y="2829251"/>
            <a:chExt cx="2592725" cy="650907"/>
          </a:xfrm>
        </p:grpSpPr>
        <p:sp>
          <p:nvSpPr>
            <p:cNvPr id="98" name="矩形 97">
              <a:extLst>
                <a:ext uri="{FF2B5EF4-FFF2-40B4-BE49-F238E27FC236}">
                  <a16:creationId xmlns:a16="http://schemas.microsoft.com/office/drawing/2014/main" id="{9F37BB70-E9EC-00E6-2972-26C1E495A974}"/>
                </a:ext>
              </a:extLst>
            </p:cNvPr>
            <p:cNvSpPr/>
            <p:nvPr/>
          </p:nvSpPr>
          <p:spPr>
            <a:xfrm>
              <a:off x="5048497" y="3264158"/>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9" name="矩形 98">
              <a:extLst>
                <a:ext uri="{FF2B5EF4-FFF2-40B4-BE49-F238E27FC236}">
                  <a16:creationId xmlns:a16="http://schemas.microsoft.com/office/drawing/2014/main" id="{A1352141-9764-F8BC-A38A-72DF43630C2E}"/>
                </a:ext>
              </a:extLst>
            </p:cNvPr>
            <p:cNvSpPr/>
            <p:nvPr/>
          </p:nvSpPr>
          <p:spPr>
            <a:xfrm>
              <a:off x="5048188" y="304725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0" name="矩形 99">
              <a:extLst>
                <a:ext uri="{FF2B5EF4-FFF2-40B4-BE49-F238E27FC236}">
                  <a16:creationId xmlns:a16="http://schemas.microsoft.com/office/drawing/2014/main" id="{2CFEF490-5028-D49C-3C0C-6ABD4FBE75C0}"/>
                </a:ext>
              </a:extLst>
            </p:cNvPr>
            <p:cNvSpPr/>
            <p:nvPr/>
          </p:nvSpPr>
          <p:spPr>
            <a:xfrm>
              <a:off x="5265003" y="304725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1" name="矩形 100">
              <a:extLst>
                <a:ext uri="{FF2B5EF4-FFF2-40B4-BE49-F238E27FC236}">
                  <a16:creationId xmlns:a16="http://schemas.microsoft.com/office/drawing/2014/main" id="{431039DC-0B19-CF70-9BCB-2838BFE051C3}"/>
                </a:ext>
              </a:extLst>
            </p:cNvPr>
            <p:cNvSpPr/>
            <p:nvPr/>
          </p:nvSpPr>
          <p:spPr>
            <a:xfrm>
              <a:off x="5265003"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2" name="矩形 101">
              <a:extLst>
                <a:ext uri="{FF2B5EF4-FFF2-40B4-BE49-F238E27FC236}">
                  <a16:creationId xmlns:a16="http://schemas.microsoft.com/office/drawing/2014/main" id="{88F74B6D-B7A6-D70B-6856-751B2D2EA07D}"/>
                </a:ext>
              </a:extLst>
            </p:cNvPr>
            <p:cNvSpPr/>
            <p:nvPr/>
          </p:nvSpPr>
          <p:spPr>
            <a:xfrm>
              <a:off x="5480822"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3" name="矩形 102">
              <a:extLst>
                <a:ext uri="{FF2B5EF4-FFF2-40B4-BE49-F238E27FC236}">
                  <a16:creationId xmlns:a16="http://schemas.microsoft.com/office/drawing/2014/main" id="{0E5AD10C-AD67-99EC-5D13-41A5C8C3879B}"/>
                </a:ext>
              </a:extLst>
            </p:cNvPr>
            <p:cNvSpPr/>
            <p:nvPr/>
          </p:nvSpPr>
          <p:spPr>
            <a:xfrm>
              <a:off x="5696822"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矩形 103">
              <a:extLst>
                <a:ext uri="{FF2B5EF4-FFF2-40B4-BE49-F238E27FC236}">
                  <a16:creationId xmlns:a16="http://schemas.microsoft.com/office/drawing/2014/main" id="{C8ACFB57-ACFF-44EF-DE5B-3B1247B233AE}"/>
                </a:ext>
              </a:extLst>
            </p:cNvPr>
            <p:cNvSpPr/>
            <p:nvPr/>
          </p:nvSpPr>
          <p:spPr>
            <a:xfrm>
              <a:off x="5912641"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5" name="矩形 104">
              <a:extLst>
                <a:ext uri="{FF2B5EF4-FFF2-40B4-BE49-F238E27FC236}">
                  <a16:creationId xmlns:a16="http://schemas.microsoft.com/office/drawing/2014/main" id="{6A5C700E-03CE-C1CC-D693-AB137835ADA0}"/>
                </a:ext>
              </a:extLst>
            </p:cNvPr>
            <p:cNvSpPr/>
            <p:nvPr/>
          </p:nvSpPr>
          <p:spPr>
            <a:xfrm>
              <a:off x="6128641"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 name="矩形 105">
              <a:extLst>
                <a:ext uri="{FF2B5EF4-FFF2-40B4-BE49-F238E27FC236}">
                  <a16:creationId xmlns:a16="http://schemas.microsoft.com/office/drawing/2014/main" id="{E3CFD783-153A-4FCB-4D86-87B311DCC208}"/>
                </a:ext>
              </a:extLst>
            </p:cNvPr>
            <p:cNvSpPr/>
            <p:nvPr/>
          </p:nvSpPr>
          <p:spPr>
            <a:xfrm>
              <a:off x="6344460"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7" name="矩形 106">
              <a:extLst>
                <a:ext uri="{FF2B5EF4-FFF2-40B4-BE49-F238E27FC236}">
                  <a16:creationId xmlns:a16="http://schemas.microsoft.com/office/drawing/2014/main" id="{DBB3B52B-C9B9-8D26-21C6-20C76DD22014}"/>
                </a:ext>
              </a:extLst>
            </p:cNvPr>
            <p:cNvSpPr/>
            <p:nvPr/>
          </p:nvSpPr>
          <p:spPr>
            <a:xfrm>
              <a:off x="6560460"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8" name="矩形 107">
              <a:extLst>
                <a:ext uri="{FF2B5EF4-FFF2-40B4-BE49-F238E27FC236}">
                  <a16:creationId xmlns:a16="http://schemas.microsoft.com/office/drawing/2014/main" id="{A36AB527-81EE-1C54-A8BC-011BA6C1FD90}"/>
                </a:ext>
              </a:extLst>
            </p:cNvPr>
            <p:cNvSpPr/>
            <p:nvPr/>
          </p:nvSpPr>
          <p:spPr>
            <a:xfrm>
              <a:off x="6776279"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9" name="矩形 108">
              <a:extLst>
                <a:ext uri="{FF2B5EF4-FFF2-40B4-BE49-F238E27FC236}">
                  <a16:creationId xmlns:a16="http://schemas.microsoft.com/office/drawing/2014/main" id="{40251E58-A48E-358C-AE36-86D427417851}"/>
                </a:ext>
              </a:extLst>
            </p:cNvPr>
            <p:cNvSpPr/>
            <p:nvPr/>
          </p:nvSpPr>
          <p:spPr>
            <a:xfrm>
              <a:off x="6992279"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0" name="矩形 109">
              <a:extLst>
                <a:ext uri="{FF2B5EF4-FFF2-40B4-BE49-F238E27FC236}">
                  <a16:creationId xmlns:a16="http://schemas.microsoft.com/office/drawing/2014/main" id="{4236929C-9081-D679-69C6-CBADB34DF811}"/>
                </a:ext>
              </a:extLst>
            </p:cNvPr>
            <p:cNvSpPr/>
            <p:nvPr/>
          </p:nvSpPr>
          <p:spPr>
            <a:xfrm>
              <a:off x="7208098"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1" name="矩形 110">
              <a:extLst>
                <a:ext uri="{FF2B5EF4-FFF2-40B4-BE49-F238E27FC236}">
                  <a16:creationId xmlns:a16="http://schemas.microsoft.com/office/drawing/2014/main" id="{B59A140B-9F7C-6473-60D2-B1CE9FC21ADC}"/>
                </a:ext>
              </a:extLst>
            </p:cNvPr>
            <p:cNvSpPr/>
            <p:nvPr/>
          </p:nvSpPr>
          <p:spPr>
            <a:xfrm>
              <a:off x="7208098" y="3043336"/>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2" name="矩形 111">
              <a:extLst>
                <a:ext uri="{FF2B5EF4-FFF2-40B4-BE49-F238E27FC236}">
                  <a16:creationId xmlns:a16="http://schemas.microsoft.com/office/drawing/2014/main" id="{39C44E93-54DF-1F78-1BE0-949C337CED3F}"/>
                </a:ext>
              </a:extLst>
            </p:cNvPr>
            <p:cNvSpPr/>
            <p:nvPr/>
          </p:nvSpPr>
          <p:spPr>
            <a:xfrm>
              <a:off x="7423917" y="3043336"/>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3" name="矩形 112">
              <a:extLst>
                <a:ext uri="{FF2B5EF4-FFF2-40B4-BE49-F238E27FC236}">
                  <a16:creationId xmlns:a16="http://schemas.microsoft.com/office/drawing/2014/main" id="{8AE9D2B7-4A6C-27A1-749C-7E7ECE3A0387}"/>
                </a:ext>
              </a:extLst>
            </p:cNvPr>
            <p:cNvSpPr/>
            <p:nvPr/>
          </p:nvSpPr>
          <p:spPr>
            <a:xfrm>
              <a:off x="7424913" y="3256625"/>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65" name="组合 364">
            <a:extLst>
              <a:ext uri="{FF2B5EF4-FFF2-40B4-BE49-F238E27FC236}">
                <a16:creationId xmlns:a16="http://schemas.microsoft.com/office/drawing/2014/main" id="{980D1118-4CBA-092C-2A01-D48AB74FF672}"/>
              </a:ext>
            </a:extLst>
          </p:cNvPr>
          <p:cNvGrpSpPr/>
          <p:nvPr/>
        </p:nvGrpSpPr>
        <p:grpSpPr>
          <a:xfrm>
            <a:off x="5043464" y="4001218"/>
            <a:ext cx="2592725" cy="650907"/>
            <a:chOff x="5048188" y="2829251"/>
            <a:chExt cx="2592725" cy="650907"/>
          </a:xfrm>
        </p:grpSpPr>
        <p:sp>
          <p:nvSpPr>
            <p:cNvPr id="366" name="矩形 365">
              <a:extLst>
                <a:ext uri="{FF2B5EF4-FFF2-40B4-BE49-F238E27FC236}">
                  <a16:creationId xmlns:a16="http://schemas.microsoft.com/office/drawing/2014/main" id="{751AC053-3CFC-253A-C06B-FC07595D682E}"/>
                </a:ext>
              </a:extLst>
            </p:cNvPr>
            <p:cNvSpPr/>
            <p:nvPr/>
          </p:nvSpPr>
          <p:spPr>
            <a:xfrm>
              <a:off x="5048497" y="3264158"/>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7" name="矩形 366">
              <a:extLst>
                <a:ext uri="{FF2B5EF4-FFF2-40B4-BE49-F238E27FC236}">
                  <a16:creationId xmlns:a16="http://schemas.microsoft.com/office/drawing/2014/main" id="{65CBEA65-C417-B1FF-48E8-FC9A0857EEF5}"/>
                </a:ext>
              </a:extLst>
            </p:cNvPr>
            <p:cNvSpPr/>
            <p:nvPr/>
          </p:nvSpPr>
          <p:spPr>
            <a:xfrm>
              <a:off x="5048188" y="304725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8" name="矩形 367">
              <a:extLst>
                <a:ext uri="{FF2B5EF4-FFF2-40B4-BE49-F238E27FC236}">
                  <a16:creationId xmlns:a16="http://schemas.microsoft.com/office/drawing/2014/main" id="{BB01C06B-BF8E-05A9-4CA5-51B033552D44}"/>
                </a:ext>
              </a:extLst>
            </p:cNvPr>
            <p:cNvSpPr/>
            <p:nvPr/>
          </p:nvSpPr>
          <p:spPr>
            <a:xfrm>
              <a:off x="5265003" y="3044876"/>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9" name="矩形 368">
              <a:extLst>
                <a:ext uri="{FF2B5EF4-FFF2-40B4-BE49-F238E27FC236}">
                  <a16:creationId xmlns:a16="http://schemas.microsoft.com/office/drawing/2014/main" id="{4A924F03-0CE7-C613-3CBB-D497C17637C9}"/>
                </a:ext>
              </a:extLst>
            </p:cNvPr>
            <p:cNvSpPr/>
            <p:nvPr/>
          </p:nvSpPr>
          <p:spPr>
            <a:xfrm>
              <a:off x="5265003"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0" name="矩形 369">
              <a:extLst>
                <a:ext uri="{FF2B5EF4-FFF2-40B4-BE49-F238E27FC236}">
                  <a16:creationId xmlns:a16="http://schemas.microsoft.com/office/drawing/2014/main" id="{C2B3A4E5-59F2-443C-82E5-0B8A3990F8B8}"/>
                </a:ext>
              </a:extLst>
            </p:cNvPr>
            <p:cNvSpPr/>
            <p:nvPr/>
          </p:nvSpPr>
          <p:spPr>
            <a:xfrm>
              <a:off x="5480822"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1" name="矩形 370">
              <a:extLst>
                <a:ext uri="{FF2B5EF4-FFF2-40B4-BE49-F238E27FC236}">
                  <a16:creationId xmlns:a16="http://schemas.microsoft.com/office/drawing/2014/main" id="{CB17A7F7-B135-D8BB-E149-2A85534585ED}"/>
                </a:ext>
              </a:extLst>
            </p:cNvPr>
            <p:cNvSpPr/>
            <p:nvPr/>
          </p:nvSpPr>
          <p:spPr>
            <a:xfrm>
              <a:off x="5696822"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2" name="矩形 371">
              <a:extLst>
                <a:ext uri="{FF2B5EF4-FFF2-40B4-BE49-F238E27FC236}">
                  <a16:creationId xmlns:a16="http://schemas.microsoft.com/office/drawing/2014/main" id="{2B1A2104-41F9-E589-53F9-F4B182026C61}"/>
                </a:ext>
              </a:extLst>
            </p:cNvPr>
            <p:cNvSpPr/>
            <p:nvPr/>
          </p:nvSpPr>
          <p:spPr>
            <a:xfrm>
              <a:off x="5912641"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3" name="矩形 372">
              <a:extLst>
                <a:ext uri="{FF2B5EF4-FFF2-40B4-BE49-F238E27FC236}">
                  <a16:creationId xmlns:a16="http://schemas.microsoft.com/office/drawing/2014/main" id="{E5E6C3C9-8ECA-1017-0C95-D7F917955D37}"/>
                </a:ext>
              </a:extLst>
            </p:cNvPr>
            <p:cNvSpPr/>
            <p:nvPr/>
          </p:nvSpPr>
          <p:spPr>
            <a:xfrm>
              <a:off x="6128641"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4" name="矩形 373">
              <a:extLst>
                <a:ext uri="{FF2B5EF4-FFF2-40B4-BE49-F238E27FC236}">
                  <a16:creationId xmlns:a16="http://schemas.microsoft.com/office/drawing/2014/main" id="{CE44A0CE-34F6-CAE5-AAE6-06EA8E8C7B7B}"/>
                </a:ext>
              </a:extLst>
            </p:cNvPr>
            <p:cNvSpPr/>
            <p:nvPr/>
          </p:nvSpPr>
          <p:spPr>
            <a:xfrm>
              <a:off x="6344460"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5" name="矩形 374">
              <a:extLst>
                <a:ext uri="{FF2B5EF4-FFF2-40B4-BE49-F238E27FC236}">
                  <a16:creationId xmlns:a16="http://schemas.microsoft.com/office/drawing/2014/main" id="{3AAC15A1-98B6-6CD6-0327-FDA0F6A54C63}"/>
                </a:ext>
              </a:extLst>
            </p:cNvPr>
            <p:cNvSpPr/>
            <p:nvPr/>
          </p:nvSpPr>
          <p:spPr>
            <a:xfrm>
              <a:off x="6560460"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6" name="矩形 375">
              <a:extLst>
                <a:ext uri="{FF2B5EF4-FFF2-40B4-BE49-F238E27FC236}">
                  <a16:creationId xmlns:a16="http://schemas.microsoft.com/office/drawing/2014/main" id="{7A20DB90-52CF-CAD1-33DE-4CCD389035B3}"/>
                </a:ext>
              </a:extLst>
            </p:cNvPr>
            <p:cNvSpPr/>
            <p:nvPr/>
          </p:nvSpPr>
          <p:spPr>
            <a:xfrm>
              <a:off x="6776279"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7" name="矩形 376">
              <a:extLst>
                <a:ext uri="{FF2B5EF4-FFF2-40B4-BE49-F238E27FC236}">
                  <a16:creationId xmlns:a16="http://schemas.microsoft.com/office/drawing/2014/main" id="{CB1A6C70-92FF-BD8F-63E6-C15B1E920558}"/>
                </a:ext>
              </a:extLst>
            </p:cNvPr>
            <p:cNvSpPr/>
            <p:nvPr/>
          </p:nvSpPr>
          <p:spPr>
            <a:xfrm>
              <a:off x="6992279"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8" name="矩形 377">
              <a:extLst>
                <a:ext uri="{FF2B5EF4-FFF2-40B4-BE49-F238E27FC236}">
                  <a16:creationId xmlns:a16="http://schemas.microsoft.com/office/drawing/2014/main" id="{BB7F434A-3E5F-C64F-2301-C18768DCF0D3}"/>
                </a:ext>
              </a:extLst>
            </p:cNvPr>
            <p:cNvSpPr/>
            <p:nvPr/>
          </p:nvSpPr>
          <p:spPr>
            <a:xfrm>
              <a:off x="7208098" y="282971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9" name="矩形 378">
              <a:extLst>
                <a:ext uri="{FF2B5EF4-FFF2-40B4-BE49-F238E27FC236}">
                  <a16:creationId xmlns:a16="http://schemas.microsoft.com/office/drawing/2014/main" id="{A095E3DB-F2BD-A636-A361-1AEFDE9FFA1C}"/>
                </a:ext>
              </a:extLst>
            </p:cNvPr>
            <p:cNvSpPr/>
            <p:nvPr/>
          </p:nvSpPr>
          <p:spPr>
            <a:xfrm>
              <a:off x="7208098" y="3043336"/>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0" name="矩形 379">
              <a:extLst>
                <a:ext uri="{FF2B5EF4-FFF2-40B4-BE49-F238E27FC236}">
                  <a16:creationId xmlns:a16="http://schemas.microsoft.com/office/drawing/2014/main" id="{7310B701-DC9D-BC21-ABD4-8CEF678DECCF}"/>
                </a:ext>
              </a:extLst>
            </p:cNvPr>
            <p:cNvSpPr/>
            <p:nvPr/>
          </p:nvSpPr>
          <p:spPr>
            <a:xfrm>
              <a:off x="7423917" y="3043336"/>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1" name="矩形 380">
              <a:extLst>
                <a:ext uri="{FF2B5EF4-FFF2-40B4-BE49-F238E27FC236}">
                  <a16:creationId xmlns:a16="http://schemas.microsoft.com/office/drawing/2014/main" id="{C3AE4C9A-FD4A-862A-9A07-1AC73D1C765E}"/>
                </a:ext>
              </a:extLst>
            </p:cNvPr>
            <p:cNvSpPr/>
            <p:nvPr/>
          </p:nvSpPr>
          <p:spPr>
            <a:xfrm>
              <a:off x="7424913" y="3259006"/>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82" name="组合 381">
            <a:extLst>
              <a:ext uri="{FF2B5EF4-FFF2-40B4-BE49-F238E27FC236}">
                <a16:creationId xmlns:a16="http://schemas.microsoft.com/office/drawing/2014/main" id="{96819749-091D-8DF9-E268-048EAD235C86}"/>
              </a:ext>
            </a:extLst>
          </p:cNvPr>
          <p:cNvGrpSpPr/>
          <p:nvPr/>
        </p:nvGrpSpPr>
        <p:grpSpPr>
          <a:xfrm>
            <a:off x="5248383" y="4210306"/>
            <a:ext cx="2174385" cy="483311"/>
            <a:chOff x="5237232" y="3019289"/>
            <a:chExt cx="2174385" cy="483311"/>
          </a:xfrm>
        </p:grpSpPr>
        <p:cxnSp>
          <p:nvCxnSpPr>
            <p:cNvPr id="383" name="直接连接符 382">
              <a:extLst>
                <a:ext uri="{FF2B5EF4-FFF2-40B4-BE49-F238E27FC236}">
                  <a16:creationId xmlns:a16="http://schemas.microsoft.com/office/drawing/2014/main" id="{0441189C-9EE5-523C-DE5C-609868FE5460}"/>
                </a:ext>
              </a:extLst>
            </p:cNvPr>
            <p:cNvCxnSpPr>
              <a:cxnSpLocks/>
            </p:cNvCxnSpPr>
            <p:nvPr/>
          </p:nvCxnSpPr>
          <p:spPr>
            <a:xfrm>
              <a:off x="5237232" y="3459153"/>
              <a:ext cx="80039" cy="4344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4" name="直接连接符 383">
              <a:extLst>
                <a:ext uri="{FF2B5EF4-FFF2-40B4-BE49-F238E27FC236}">
                  <a16:creationId xmlns:a16="http://schemas.microsoft.com/office/drawing/2014/main" id="{B990D8D0-B0B8-3C31-2D99-4936C6773DE1}"/>
                </a:ext>
              </a:extLst>
            </p:cNvPr>
            <p:cNvCxnSpPr>
              <a:cxnSpLocks/>
            </p:cNvCxnSpPr>
            <p:nvPr/>
          </p:nvCxnSpPr>
          <p:spPr>
            <a:xfrm>
              <a:off x="5249163" y="3236441"/>
              <a:ext cx="107965" cy="10913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5" name="直接连接符 384">
              <a:extLst>
                <a:ext uri="{FF2B5EF4-FFF2-40B4-BE49-F238E27FC236}">
                  <a16:creationId xmlns:a16="http://schemas.microsoft.com/office/drawing/2014/main" id="{2E236A21-CB8F-D48B-B0E2-0EABB7661D02}"/>
                </a:ext>
              </a:extLst>
            </p:cNvPr>
            <p:cNvCxnSpPr>
              <a:cxnSpLocks/>
            </p:cNvCxnSpPr>
            <p:nvPr/>
          </p:nvCxnSpPr>
          <p:spPr>
            <a:xfrm>
              <a:off x="5458889" y="3243627"/>
              <a:ext cx="59260" cy="5456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6" name="直接连接符 385">
              <a:extLst>
                <a:ext uri="{FF2B5EF4-FFF2-40B4-BE49-F238E27FC236}">
                  <a16:creationId xmlns:a16="http://schemas.microsoft.com/office/drawing/2014/main" id="{E346802B-183C-2E32-AB05-21FEB2F863DF}"/>
                </a:ext>
              </a:extLst>
            </p:cNvPr>
            <p:cNvCxnSpPr>
              <a:cxnSpLocks/>
            </p:cNvCxnSpPr>
            <p:nvPr/>
          </p:nvCxnSpPr>
          <p:spPr>
            <a:xfrm>
              <a:off x="5457329" y="3019289"/>
              <a:ext cx="115618" cy="10433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7" name="直接连接符 386">
              <a:extLst>
                <a:ext uri="{FF2B5EF4-FFF2-40B4-BE49-F238E27FC236}">
                  <a16:creationId xmlns:a16="http://schemas.microsoft.com/office/drawing/2014/main" id="{2B6B5284-B94C-7885-2135-4A01AA481746}"/>
                </a:ext>
              </a:extLst>
            </p:cNvPr>
            <p:cNvCxnSpPr>
              <a:cxnSpLocks/>
            </p:cNvCxnSpPr>
            <p:nvPr/>
          </p:nvCxnSpPr>
          <p:spPr>
            <a:xfrm>
              <a:off x="5680475" y="3022282"/>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8" name="直接连接符 387">
              <a:extLst>
                <a:ext uri="{FF2B5EF4-FFF2-40B4-BE49-F238E27FC236}">
                  <a16:creationId xmlns:a16="http://schemas.microsoft.com/office/drawing/2014/main" id="{1BCEF0C0-C715-07C8-508A-AE8A1BF5FFC4}"/>
                </a:ext>
              </a:extLst>
            </p:cNvPr>
            <p:cNvCxnSpPr>
              <a:cxnSpLocks/>
            </p:cNvCxnSpPr>
            <p:nvPr/>
          </p:nvCxnSpPr>
          <p:spPr>
            <a:xfrm>
              <a:off x="5896766" y="3019289"/>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9" name="直接连接符 388">
              <a:extLst>
                <a:ext uri="{FF2B5EF4-FFF2-40B4-BE49-F238E27FC236}">
                  <a16:creationId xmlns:a16="http://schemas.microsoft.com/office/drawing/2014/main" id="{218DEEBC-3663-FAB4-7635-92AE864D18CD}"/>
                </a:ext>
              </a:extLst>
            </p:cNvPr>
            <p:cNvCxnSpPr>
              <a:cxnSpLocks/>
            </p:cNvCxnSpPr>
            <p:nvPr/>
          </p:nvCxnSpPr>
          <p:spPr>
            <a:xfrm>
              <a:off x="6112766" y="3019289"/>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0" name="直接连接符 389">
              <a:extLst>
                <a:ext uri="{FF2B5EF4-FFF2-40B4-BE49-F238E27FC236}">
                  <a16:creationId xmlns:a16="http://schemas.microsoft.com/office/drawing/2014/main" id="{CC582E6F-697A-E2E9-E56E-4DECC52CC723}"/>
                </a:ext>
              </a:extLst>
            </p:cNvPr>
            <p:cNvCxnSpPr>
              <a:cxnSpLocks/>
            </p:cNvCxnSpPr>
            <p:nvPr/>
          </p:nvCxnSpPr>
          <p:spPr>
            <a:xfrm>
              <a:off x="6328585" y="3025548"/>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1" name="直接连接符 390">
              <a:extLst>
                <a:ext uri="{FF2B5EF4-FFF2-40B4-BE49-F238E27FC236}">
                  <a16:creationId xmlns:a16="http://schemas.microsoft.com/office/drawing/2014/main" id="{1D1122C3-CFD5-CCBC-723E-7D80A42187C2}"/>
                </a:ext>
              </a:extLst>
            </p:cNvPr>
            <p:cNvCxnSpPr>
              <a:cxnSpLocks/>
            </p:cNvCxnSpPr>
            <p:nvPr/>
          </p:nvCxnSpPr>
          <p:spPr>
            <a:xfrm>
              <a:off x="6544588" y="3026334"/>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2" name="直接连接符 391">
              <a:extLst>
                <a:ext uri="{FF2B5EF4-FFF2-40B4-BE49-F238E27FC236}">
                  <a16:creationId xmlns:a16="http://schemas.microsoft.com/office/drawing/2014/main" id="{02327398-7926-1A98-D5DA-83AA3B59107E}"/>
                </a:ext>
              </a:extLst>
            </p:cNvPr>
            <p:cNvCxnSpPr>
              <a:cxnSpLocks/>
            </p:cNvCxnSpPr>
            <p:nvPr/>
          </p:nvCxnSpPr>
          <p:spPr>
            <a:xfrm>
              <a:off x="6760404" y="3021878"/>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3" name="直接连接符 392">
              <a:extLst>
                <a:ext uri="{FF2B5EF4-FFF2-40B4-BE49-F238E27FC236}">
                  <a16:creationId xmlns:a16="http://schemas.microsoft.com/office/drawing/2014/main" id="{7B9AA556-BBF1-263C-FA8F-FF8899DE6A5D}"/>
                </a:ext>
              </a:extLst>
            </p:cNvPr>
            <p:cNvCxnSpPr>
              <a:cxnSpLocks/>
            </p:cNvCxnSpPr>
            <p:nvPr/>
          </p:nvCxnSpPr>
          <p:spPr>
            <a:xfrm>
              <a:off x="6976404" y="3026201"/>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4" name="直接连接符 393">
              <a:extLst>
                <a:ext uri="{FF2B5EF4-FFF2-40B4-BE49-F238E27FC236}">
                  <a16:creationId xmlns:a16="http://schemas.microsoft.com/office/drawing/2014/main" id="{5E41BD0A-A523-2C64-E215-7E38899449C1}"/>
                </a:ext>
              </a:extLst>
            </p:cNvPr>
            <p:cNvCxnSpPr>
              <a:cxnSpLocks/>
            </p:cNvCxnSpPr>
            <p:nvPr/>
          </p:nvCxnSpPr>
          <p:spPr>
            <a:xfrm flipH="1">
              <a:off x="7134225" y="3240286"/>
              <a:ext cx="57998" cy="7321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5" name="直接连接符 394">
              <a:extLst>
                <a:ext uri="{FF2B5EF4-FFF2-40B4-BE49-F238E27FC236}">
                  <a16:creationId xmlns:a16="http://schemas.microsoft.com/office/drawing/2014/main" id="{8493EE2D-67B9-1BCA-C1CF-B7F45AB04C57}"/>
                </a:ext>
              </a:extLst>
            </p:cNvPr>
            <p:cNvCxnSpPr>
              <a:cxnSpLocks/>
            </p:cNvCxnSpPr>
            <p:nvPr/>
          </p:nvCxnSpPr>
          <p:spPr>
            <a:xfrm flipH="1">
              <a:off x="7097316" y="3024126"/>
              <a:ext cx="94907" cy="12745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6" name="直接连接符 395">
              <a:extLst>
                <a:ext uri="{FF2B5EF4-FFF2-40B4-BE49-F238E27FC236}">
                  <a16:creationId xmlns:a16="http://schemas.microsoft.com/office/drawing/2014/main" id="{ABFB4532-63F7-9186-08DA-27A2FB494EB8}"/>
                </a:ext>
              </a:extLst>
            </p:cNvPr>
            <p:cNvCxnSpPr>
              <a:cxnSpLocks/>
            </p:cNvCxnSpPr>
            <p:nvPr/>
          </p:nvCxnSpPr>
          <p:spPr>
            <a:xfrm flipH="1">
              <a:off x="7286625" y="3240286"/>
              <a:ext cx="121417" cy="12442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7" name="直接连接符 396">
              <a:extLst>
                <a:ext uri="{FF2B5EF4-FFF2-40B4-BE49-F238E27FC236}">
                  <a16:creationId xmlns:a16="http://schemas.microsoft.com/office/drawing/2014/main" id="{C72D37BA-D7B6-D2F2-686E-9A41D1046A96}"/>
                </a:ext>
              </a:extLst>
            </p:cNvPr>
            <p:cNvCxnSpPr>
              <a:cxnSpLocks/>
            </p:cNvCxnSpPr>
            <p:nvPr/>
          </p:nvCxnSpPr>
          <p:spPr>
            <a:xfrm flipH="1">
              <a:off x="7347333" y="3452001"/>
              <a:ext cx="64284" cy="5059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8" name="直接连接符 397">
              <a:extLst>
                <a:ext uri="{FF2B5EF4-FFF2-40B4-BE49-F238E27FC236}">
                  <a16:creationId xmlns:a16="http://schemas.microsoft.com/office/drawing/2014/main" id="{CC24E97F-F19B-7349-3CD5-2D1ADAB62331}"/>
                </a:ext>
              </a:extLst>
            </p:cNvPr>
            <p:cNvCxnSpPr>
              <a:cxnSpLocks/>
            </p:cNvCxnSpPr>
            <p:nvPr/>
          </p:nvCxnSpPr>
          <p:spPr>
            <a:xfrm flipH="1">
              <a:off x="5310327" y="3339597"/>
              <a:ext cx="36273" cy="16300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9" name="直接连接符 398">
              <a:extLst>
                <a:ext uri="{FF2B5EF4-FFF2-40B4-BE49-F238E27FC236}">
                  <a16:creationId xmlns:a16="http://schemas.microsoft.com/office/drawing/2014/main" id="{7B0FDBA5-2F06-A956-96A5-CD177B1B89AB}"/>
                </a:ext>
              </a:extLst>
            </p:cNvPr>
            <p:cNvCxnSpPr>
              <a:cxnSpLocks/>
            </p:cNvCxnSpPr>
            <p:nvPr/>
          </p:nvCxnSpPr>
          <p:spPr>
            <a:xfrm flipV="1">
              <a:off x="5344695" y="3297715"/>
              <a:ext cx="180171" cy="360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0" name="直接连接符 399">
              <a:extLst>
                <a:ext uri="{FF2B5EF4-FFF2-40B4-BE49-F238E27FC236}">
                  <a16:creationId xmlns:a16="http://schemas.microsoft.com/office/drawing/2014/main" id="{22236F1F-4453-62CD-D101-9887A4475084}"/>
                </a:ext>
              </a:extLst>
            </p:cNvPr>
            <p:cNvCxnSpPr>
              <a:cxnSpLocks/>
            </p:cNvCxnSpPr>
            <p:nvPr/>
          </p:nvCxnSpPr>
          <p:spPr>
            <a:xfrm flipV="1">
              <a:off x="5515058" y="3108637"/>
              <a:ext cx="57889" cy="18391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1" name="直接连接符 400">
              <a:extLst>
                <a:ext uri="{FF2B5EF4-FFF2-40B4-BE49-F238E27FC236}">
                  <a16:creationId xmlns:a16="http://schemas.microsoft.com/office/drawing/2014/main" id="{79A37E03-B1ED-5669-AC2D-8B7F97AFDD59}"/>
                </a:ext>
              </a:extLst>
            </p:cNvPr>
            <p:cNvCxnSpPr>
              <a:cxnSpLocks/>
            </p:cNvCxnSpPr>
            <p:nvPr/>
          </p:nvCxnSpPr>
          <p:spPr>
            <a:xfrm>
              <a:off x="5567374" y="3116582"/>
              <a:ext cx="120917"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2" name="直接连接符 401">
              <a:extLst>
                <a:ext uri="{FF2B5EF4-FFF2-40B4-BE49-F238E27FC236}">
                  <a16:creationId xmlns:a16="http://schemas.microsoft.com/office/drawing/2014/main" id="{506D86A0-D2BD-3231-BAAE-D4C839477104}"/>
                </a:ext>
              </a:extLst>
            </p:cNvPr>
            <p:cNvCxnSpPr>
              <a:cxnSpLocks/>
            </p:cNvCxnSpPr>
            <p:nvPr/>
          </p:nvCxnSpPr>
          <p:spPr>
            <a:xfrm>
              <a:off x="5675152" y="3116582"/>
              <a:ext cx="22908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3" name="直接连接符 402">
              <a:extLst>
                <a:ext uri="{FF2B5EF4-FFF2-40B4-BE49-F238E27FC236}">
                  <a16:creationId xmlns:a16="http://schemas.microsoft.com/office/drawing/2014/main" id="{920784EB-1167-9AE5-314C-81C55EA2D203}"/>
                </a:ext>
              </a:extLst>
            </p:cNvPr>
            <p:cNvCxnSpPr>
              <a:cxnSpLocks/>
            </p:cNvCxnSpPr>
            <p:nvPr/>
          </p:nvCxnSpPr>
          <p:spPr>
            <a:xfrm flipV="1">
              <a:off x="5896911" y="3112312"/>
              <a:ext cx="227012" cy="399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4" name="直接连接符 403">
              <a:extLst>
                <a:ext uri="{FF2B5EF4-FFF2-40B4-BE49-F238E27FC236}">
                  <a16:creationId xmlns:a16="http://schemas.microsoft.com/office/drawing/2014/main" id="{89BA3109-B572-360E-B438-A3920519C56A}"/>
                </a:ext>
              </a:extLst>
            </p:cNvPr>
            <p:cNvCxnSpPr>
              <a:cxnSpLocks/>
            </p:cNvCxnSpPr>
            <p:nvPr/>
          </p:nvCxnSpPr>
          <p:spPr>
            <a:xfrm>
              <a:off x="6109053" y="3110808"/>
              <a:ext cx="218536" cy="30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5" name="直接连接符 404">
              <a:extLst>
                <a:ext uri="{FF2B5EF4-FFF2-40B4-BE49-F238E27FC236}">
                  <a16:creationId xmlns:a16="http://schemas.microsoft.com/office/drawing/2014/main" id="{4C5B4C55-FB81-EC74-BE0F-7686F6B95E72}"/>
                </a:ext>
              </a:extLst>
            </p:cNvPr>
            <p:cNvCxnSpPr>
              <a:cxnSpLocks/>
            </p:cNvCxnSpPr>
            <p:nvPr/>
          </p:nvCxnSpPr>
          <p:spPr>
            <a:xfrm>
              <a:off x="6327589" y="3108137"/>
              <a:ext cx="223687" cy="816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6" name="直接连接符 405">
              <a:extLst>
                <a:ext uri="{FF2B5EF4-FFF2-40B4-BE49-F238E27FC236}">
                  <a16:creationId xmlns:a16="http://schemas.microsoft.com/office/drawing/2014/main" id="{8DB99ACF-178C-E462-D33F-FF355936F95C}"/>
                </a:ext>
              </a:extLst>
            </p:cNvPr>
            <p:cNvCxnSpPr>
              <a:cxnSpLocks/>
            </p:cNvCxnSpPr>
            <p:nvPr/>
          </p:nvCxnSpPr>
          <p:spPr>
            <a:xfrm flipV="1">
              <a:off x="6544175" y="3110808"/>
              <a:ext cx="226861" cy="639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7" name="直接连接符 406">
              <a:extLst>
                <a:ext uri="{FF2B5EF4-FFF2-40B4-BE49-F238E27FC236}">
                  <a16:creationId xmlns:a16="http://schemas.microsoft.com/office/drawing/2014/main" id="{261DA423-76C2-3FD2-CCB6-BB4CB5AABA95}"/>
                </a:ext>
              </a:extLst>
            </p:cNvPr>
            <p:cNvCxnSpPr>
              <a:cxnSpLocks/>
            </p:cNvCxnSpPr>
            <p:nvPr/>
          </p:nvCxnSpPr>
          <p:spPr>
            <a:xfrm>
              <a:off x="6748194" y="3108137"/>
              <a:ext cx="232026" cy="1549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8" name="直接连接符 407">
              <a:extLst>
                <a:ext uri="{FF2B5EF4-FFF2-40B4-BE49-F238E27FC236}">
                  <a16:creationId xmlns:a16="http://schemas.microsoft.com/office/drawing/2014/main" id="{FA9E77F9-913D-7B3A-FF15-77CFC5C3AF7C}"/>
                </a:ext>
              </a:extLst>
            </p:cNvPr>
            <p:cNvCxnSpPr>
              <a:cxnSpLocks/>
            </p:cNvCxnSpPr>
            <p:nvPr/>
          </p:nvCxnSpPr>
          <p:spPr>
            <a:xfrm>
              <a:off x="6969823" y="3122102"/>
              <a:ext cx="134466" cy="2948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9" name="直接连接符 408">
              <a:extLst>
                <a:ext uri="{FF2B5EF4-FFF2-40B4-BE49-F238E27FC236}">
                  <a16:creationId xmlns:a16="http://schemas.microsoft.com/office/drawing/2014/main" id="{D7F89A3C-10A1-E646-730B-B8D7645F7AE6}"/>
                </a:ext>
              </a:extLst>
            </p:cNvPr>
            <p:cNvCxnSpPr>
              <a:cxnSpLocks/>
            </p:cNvCxnSpPr>
            <p:nvPr/>
          </p:nvCxnSpPr>
          <p:spPr>
            <a:xfrm>
              <a:off x="7102120" y="3154600"/>
              <a:ext cx="38822" cy="1589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0" name="直接连接符 409">
              <a:extLst>
                <a:ext uri="{FF2B5EF4-FFF2-40B4-BE49-F238E27FC236}">
                  <a16:creationId xmlns:a16="http://schemas.microsoft.com/office/drawing/2014/main" id="{D91C07B6-3B4C-0CE3-F5E9-D8548CC1C033}"/>
                </a:ext>
              </a:extLst>
            </p:cNvPr>
            <p:cNvCxnSpPr>
              <a:cxnSpLocks/>
            </p:cNvCxnSpPr>
            <p:nvPr/>
          </p:nvCxnSpPr>
          <p:spPr>
            <a:xfrm>
              <a:off x="7133724" y="3303535"/>
              <a:ext cx="162433" cy="7024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1" name="直接连接符 410">
              <a:extLst>
                <a:ext uri="{FF2B5EF4-FFF2-40B4-BE49-F238E27FC236}">
                  <a16:creationId xmlns:a16="http://schemas.microsoft.com/office/drawing/2014/main" id="{6D345F9A-C9CC-D592-6A55-25C993CA36A1}"/>
                </a:ext>
              </a:extLst>
            </p:cNvPr>
            <p:cNvCxnSpPr>
              <a:cxnSpLocks/>
            </p:cNvCxnSpPr>
            <p:nvPr/>
          </p:nvCxnSpPr>
          <p:spPr>
            <a:xfrm>
              <a:off x="7285629" y="3358472"/>
              <a:ext cx="72770" cy="13926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413" name="组合 412">
            <a:extLst>
              <a:ext uri="{FF2B5EF4-FFF2-40B4-BE49-F238E27FC236}">
                <a16:creationId xmlns:a16="http://schemas.microsoft.com/office/drawing/2014/main" id="{2F42B94A-88BC-D40F-C273-9BF8DFA9ABF6}"/>
              </a:ext>
            </a:extLst>
          </p:cNvPr>
          <p:cNvGrpSpPr/>
          <p:nvPr/>
        </p:nvGrpSpPr>
        <p:grpSpPr>
          <a:xfrm>
            <a:off x="5043464" y="5376381"/>
            <a:ext cx="2592725" cy="652822"/>
            <a:chOff x="5048188" y="2827336"/>
            <a:chExt cx="2592725" cy="652822"/>
          </a:xfrm>
        </p:grpSpPr>
        <p:sp>
          <p:nvSpPr>
            <p:cNvPr id="414" name="矩形 413">
              <a:extLst>
                <a:ext uri="{FF2B5EF4-FFF2-40B4-BE49-F238E27FC236}">
                  <a16:creationId xmlns:a16="http://schemas.microsoft.com/office/drawing/2014/main" id="{0BC98E63-C51C-24D8-FA17-2FDBBA75F955}"/>
                </a:ext>
              </a:extLst>
            </p:cNvPr>
            <p:cNvSpPr/>
            <p:nvPr/>
          </p:nvSpPr>
          <p:spPr>
            <a:xfrm>
              <a:off x="5048497" y="3264158"/>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5" name="矩形 414">
              <a:extLst>
                <a:ext uri="{FF2B5EF4-FFF2-40B4-BE49-F238E27FC236}">
                  <a16:creationId xmlns:a16="http://schemas.microsoft.com/office/drawing/2014/main" id="{084D2C3A-E6F6-5DB7-E932-D1DC75AF4FAE}"/>
                </a:ext>
              </a:extLst>
            </p:cNvPr>
            <p:cNvSpPr/>
            <p:nvPr/>
          </p:nvSpPr>
          <p:spPr>
            <a:xfrm>
              <a:off x="5048188" y="3047257"/>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6" name="矩形 415">
              <a:extLst>
                <a:ext uri="{FF2B5EF4-FFF2-40B4-BE49-F238E27FC236}">
                  <a16:creationId xmlns:a16="http://schemas.microsoft.com/office/drawing/2014/main" id="{B9F02519-B72A-FDC3-F0FF-18D04241F28A}"/>
                </a:ext>
              </a:extLst>
            </p:cNvPr>
            <p:cNvSpPr/>
            <p:nvPr/>
          </p:nvSpPr>
          <p:spPr>
            <a:xfrm>
              <a:off x="5265003" y="3047257"/>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7" name="矩形 416">
              <a:extLst>
                <a:ext uri="{FF2B5EF4-FFF2-40B4-BE49-F238E27FC236}">
                  <a16:creationId xmlns:a16="http://schemas.microsoft.com/office/drawing/2014/main" id="{E72EFE58-70C5-DAD8-8E3E-D405D27C4F0E}"/>
                </a:ext>
              </a:extLst>
            </p:cNvPr>
            <p:cNvSpPr/>
            <p:nvPr/>
          </p:nvSpPr>
          <p:spPr>
            <a:xfrm>
              <a:off x="5265003" y="2829251"/>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8" name="矩形 417">
              <a:extLst>
                <a:ext uri="{FF2B5EF4-FFF2-40B4-BE49-F238E27FC236}">
                  <a16:creationId xmlns:a16="http://schemas.microsoft.com/office/drawing/2014/main" id="{939AFC8C-FE79-C164-5C92-2DAC694DB03A}"/>
                </a:ext>
              </a:extLst>
            </p:cNvPr>
            <p:cNvSpPr/>
            <p:nvPr/>
          </p:nvSpPr>
          <p:spPr>
            <a:xfrm>
              <a:off x="5480822" y="2829251"/>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9" name="矩形 418">
              <a:extLst>
                <a:ext uri="{FF2B5EF4-FFF2-40B4-BE49-F238E27FC236}">
                  <a16:creationId xmlns:a16="http://schemas.microsoft.com/office/drawing/2014/main" id="{60E204CF-0A34-8950-6779-EFED4EB9C47A}"/>
                </a:ext>
              </a:extLst>
            </p:cNvPr>
            <p:cNvSpPr/>
            <p:nvPr/>
          </p:nvSpPr>
          <p:spPr>
            <a:xfrm>
              <a:off x="5696822" y="2829251"/>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0" name="矩形 419">
              <a:extLst>
                <a:ext uri="{FF2B5EF4-FFF2-40B4-BE49-F238E27FC236}">
                  <a16:creationId xmlns:a16="http://schemas.microsoft.com/office/drawing/2014/main" id="{BB49BDD4-08A5-38C1-72AA-40F0EA83F677}"/>
                </a:ext>
              </a:extLst>
            </p:cNvPr>
            <p:cNvSpPr/>
            <p:nvPr/>
          </p:nvSpPr>
          <p:spPr>
            <a:xfrm>
              <a:off x="5912641" y="2829251"/>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1" name="矩形 420">
              <a:extLst>
                <a:ext uri="{FF2B5EF4-FFF2-40B4-BE49-F238E27FC236}">
                  <a16:creationId xmlns:a16="http://schemas.microsoft.com/office/drawing/2014/main" id="{4F871267-1001-3176-4FB1-9533F69229AA}"/>
                </a:ext>
              </a:extLst>
            </p:cNvPr>
            <p:cNvSpPr/>
            <p:nvPr/>
          </p:nvSpPr>
          <p:spPr>
            <a:xfrm>
              <a:off x="6128641" y="2827336"/>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2" name="矩形 421">
              <a:extLst>
                <a:ext uri="{FF2B5EF4-FFF2-40B4-BE49-F238E27FC236}">
                  <a16:creationId xmlns:a16="http://schemas.microsoft.com/office/drawing/2014/main" id="{A5EEE472-E4F1-F1B9-6652-7DBC1A626A81}"/>
                </a:ext>
              </a:extLst>
            </p:cNvPr>
            <p:cNvSpPr/>
            <p:nvPr/>
          </p:nvSpPr>
          <p:spPr>
            <a:xfrm>
              <a:off x="6344460" y="2827336"/>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3" name="矩形 422">
              <a:extLst>
                <a:ext uri="{FF2B5EF4-FFF2-40B4-BE49-F238E27FC236}">
                  <a16:creationId xmlns:a16="http://schemas.microsoft.com/office/drawing/2014/main" id="{17025F18-4455-2C2E-CEF1-0D6D07C63C2E}"/>
                </a:ext>
              </a:extLst>
            </p:cNvPr>
            <p:cNvSpPr/>
            <p:nvPr/>
          </p:nvSpPr>
          <p:spPr>
            <a:xfrm>
              <a:off x="6560460" y="2827336"/>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4" name="矩形 423">
              <a:extLst>
                <a:ext uri="{FF2B5EF4-FFF2-40B4-BE49-F238E27FC236}">
                  <a16:creationId xmlns:a16="http://schemas.microsoft.com/office/drawing/2014/main" id="{D0972945-7319-8E97-2FD0-71724585F9FC}"/>
                </a:ext>
              </a:extLst>
            </p:cNvPr>
            <p:cNvSpPr/>
            <p:nvPr/>
          </p:nvSpPr>
          <p:spPr>
            <a:xfrm>
              <a:off x="6776279" y="2827336"/>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5" name="矩形 424">
              <a:extLst>
                <a:ext uri="{FF2B5EF4-FFF2-40B4-BE49-F238E27FC236}">
                  <a16:creationId xmlns:a16="http://schemas.microsoft.com/office/drawing/2014/main" id="{262D0028-2BBB-DE71-E40B-A842DCBA32A0}"/>
                </a:ext>
              </a:extLst>
            </p:cNvPr>
            <p:cNvSpPr/>
            <p:nvPr/>
          </p:nvSpPr>
          <p:spPr>
            <a:xfrm>
              <a:off x="6992279" y="2827336"/>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6" name="矩形 425">
              <a:extLst>
                <a:ext uri="{FF2B5EF4-FFF2-40B4-BE49-F238E27FC236}">
                  <a16:creationId xmlns:a16="http://schemas.microsoft.com/office/drawing/2014/main" id="{5C2E3B0C-20DF-672B-6468-4067B2372590}"/>
                </a:ext>
              </a:extLst>
            </p:cNvPr>
            <p:cNvSpPr/>
            <p:nvPr/>
          </p:nvSpPr>
          <p:spPr>
            <a:xfrm>
              <a:off x="7208098" y="2827336"/>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7" name="矩形 426">
              <a:extLst>
                <a:ext uri="{FF2B5EF4-FFF2-40B4-BE49-F238E27FC236}">
                  <a16:creationId xmlns:a16="http://schemas.microsoft.com/office/drawing/2014/main" id="{9AC341D2-CA01-7C8D-04A2-937D465F73A7}"/>
                </a:ext>
              </a:extLst>
            </p:cNvPr>
            <p:cNvSpPr/>
            <p:nvPr/>
          </p:nvSpPr>
          <p:spPr>
            <a:xfrm>
              <a:off x="7208098" y="3043336"/>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8" name="矩形 427">
              <a:extLst>
                <a:ext uri="{FF2B5EF4-FFF2-40B4-BE49-F238E27FC236}">
                  <a16:creationId xmlns:a16="http://schemas.microsoft.com/office/drawing/2014/main" id="{2FEB78F0-6051-4514-A539-D14438DD762F}"/>
                </a:ext>
              </a:extLst>
            </p:cNvPr>
            <p:cNvSpPr/>
            <p:nvPr/>
          </p:nvSpPr>
          <p:spPr>
            <a:xfrm>
              <a:off x="7423917" y="3043336"/>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9" name="矩形 428">
              <a:extLst>
                <a:ext uri="{FF2B5EF4-FFF2-40B4-BE49-F238E27FC236}">
                  <a16:creationId xmlns:a16="http://schemas.microsoft.com/office/drawing/2014/main" id="{474B2317-085E-2331-D008-ADF32D68B699}"/>
                </a:ext>
              </a:extLst>
            </p:cNvPr>
            <p:cNvSpPr/>
            <p:nvPr/>
          </p:nvSpPr>
          <p:spPr>
            <a:xfrm>
              <a:off x="7424913" y="3256625"/>
              <a:ext cx="216000" cy="216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30" name="组合 429">
            <a:extLst>
              <a:ext uri="{FF2B5EF4-FFF2-40B4-BE49-F238E27FC236}">
                <a16:creationId xmlns:a16="http://schemas.microsoft.com/office/drawing/2014/main" id="{0C31EE3C-AFAD-3A6F-DC59-A68E257D8DBE}"/>
              </a:ext>
            </a:extLst>
          </p:cNvPr>
          <p:cNvGrpSpPr/>
          <p:nvPr/>
        </p:nvGrpSpPr>
        <p:grpSpPr>
          <a:xfrm>
            <a:off x="5248383" y="5587384"/>
            <a:ext cx="2174385" cy="483311"/>
            <a:chOff x="5237232" y="3019289"/>
            <a:chExt cx="2174385" cy="483311"/>
          </a:xfrm>
        </p:grpSpPr>
        <p:cxnSp>
          <p:nvCxnSpPr>
            <p:cNvPr id="431" name="直接连接符 430">
              <a:extLst>
                <a:ext uri="{FF2B5EF4-FFF2-40B4-BE49-F238E27FC236}">
                  <a16:creationId xmlns:a16="http://schemas.microsoft.com/office/drawing/2014/main" id="{0F1FF040-4670-5AE5-0463-B3002614180E}"/>
                </a:ext>
              </a:extLst>
            </p:cNvPr>
            <p:cNvCxnSpPr>
              <a:cxnSpLocks/>
            </p:cNvCxnSpPr>
            <p:nvPr/>
          </p:nvCxnSpPr>
          <p:spPr>
            <a:xfrm>
              <a:off x="5237232" y="3459153"/>
              <a:ext cx="80039" cy="4344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2" name="直接连接符 431">
              <a:extLst>
                <a:ext uri="{FF2B5EF4-FFF2-40B4-BE49-F238E27FC236}">
                  <a16:creationId xmlns:a16="http://schemas.microsoft.com/office/drawing/2014/main" id="{7C14BCF6-DF7C-ABCF-2224-BF25E0994FA0}"/>
                </a:ext>
              </a:extLst>
            </p:cNvPr>
            <p:cNvCxnSpPr>
              <a:cxnSpLocks/>
            </p:cNvCxnSpPr>
            <p:nvPr/>
          </p:nvCxnSpPr>
          <p:spPr>
            <a:xfrm>
              <a:off x="5249163" y="3236441"/>
              <a:ext cx="107965" cy="10913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3" name="直接连接符 432">
              <a:extLst>
                <a:ext uri="{FF2B5EF4-FFF2-40B4-BE49-F238E27FC236}">
                  <a16:creationId xmlns:a16="http://schemas.microsoft.com/office/drawing/2014/main" id="{D01D1CB1-4D09-A702-FD46-301AFDD35F76}"/>
                </a:ext>
              </a:extLst>
            </p:cNvPr>
            <p:cNvCxnSpPr>
              <a:cxnSpLocks/>
            </p:cNvCxnSpPr>
            <p:nvPr/>
          </p:nvCxnSpPr>
          <p:spPr>
            <a:xfrm>
              <a:off x="5458889" y="3243627"/>
              <a:ext cx="59260" cy="5456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4" name="直接连接符 433">
              <a:extLst>
                <a:ext uri="{FF2B5EF4-FFF2-40B4-BE49-F238E27FC236}">
                  <a16:creationId xmlns:a16="http://schemas.microsoft.com/office/drawing/2014/main" id="{62E5A06E-845E-A858-5749-D5E77B92EE06}"/>
                </a:ext>
              </a:extLst>
            </p:cNvPr>
            <p:cNvCxnSpPr>
              <a:cxnSpLocks/>
            </p:cNvCxnSpPr>
            <p:nvPr/>
          </p:nvCxnSpPr>
          <p:spPr>
            <a:xfrm>
              <a:off x="5457329" y="3019289"/>
              <a:ext cx="115618" cy="10433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5" name="直接连接符 434">
              <a:extLst>
                <a:ext uri="{FF2B5EF4-FFF2-40B4-BE49-F238E27FC236}">
                  <a16:creationId xmlns:a16="http://schemas.microsoft.com/office/drawing/2014/main" id="{45D9744E-72EE-B3D7-FF6C-553697A2B2AC}"/>
                </a:ext>
              </a:extLst>
            </p:cNvPr>
            <p:cNvCxnSpPr>
              <a:cxnSpLocks/>
            </p:cNvCxnSpPr>
            <p:nvPr/>
          </p:nvCxnSpPr>
          <p:spPr>
            <a:xfrm>
              <a:off x="5680475" y="3022282"/>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6" name="直接连接符 435">
              <a:extLst>
                <a:ext uri="{FF2B5EF4-FFF2-40B4-BE49-F238E27FC236}">
                  <a16:creationId xmlns:a16="http://schemas.microsoft.com/office/drawing/2014/main" id="{DA7BE2B2-E3AA-38F4-18A6-5B6D168263B6}"/>
                </a:ext>
              </a:extLst>
            </p:cNvPr>
            <p:cNvCxnSpPr>
              <a:cxnSpLocks/>
            </p:cNvCxnSpPr>
            <p:nvPr/>
          </p:nvCxnSpPr>
          <p:spPr>
            <a:xfrm>
              <a:off x="5896766" y="3019289"/>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7" name="直接连接符 436">
              <a:extLst>
                <a:ext uri="{FF2B5EF4-FFF2-40B4-BE49-F238E27FC236}">
                  <a16:creationId xmlns:a16="http://schemas.microsoft.com/office/drawing/2014/main" id="{C62925CA-303F-2178-8300-8B5908F3CC10}"/>
                </a:ext>
              </a:extLst>
            </p:cNvPr>
            <p:cNvCxnSpPr>
              <a:cxnSpLocks/>
            </p:cNvCxnSpPr>
            <p:nvPr/>
          </p:nvCxnSpPr>
          <p:spPr>
            <a:xfrm>
              <a:off x="6112766" y="3019289"/>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8" name="直接连接符 437">
              <a:extLst>
                <a:ext uri="{FF2B5EF4-FFF2-40B4-BE49-F238E27FC236}">
                  <a16:creationId xmlns:a16="http://schemas.microsoft.com/office/drawing/2014/main" id="{68429341-AC17-B338-D734-75C7A5C0E825}"/>
                </a:ext>
              </a:extLst>
            </p:cNvPr>
            <p:cNvCxnSpPr>
              <a:cxnSpLocks/>
            </p:cNvCxnSpPr>
            <p:nvPr/>
          </p:nvCxnSpPr>
          <p:spPr>
            <a:xfrm>
              <a:off x="6328585" y="3025548"/>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9" name="直接连接符 438">
              <a:extLst>
                <a:ext uri="{FF2B5EF4-FFF2-40B4-BE49-F238E27FC236}">
                  <a16:creationId xmlns:a16="http://schemas.microsoft.com/office/drawing/2014/main" id="{CB3B1758-AF13-DED5-64E1-CE6A891FD5AE}"/>
                </a:ext>
              </a:extLst>
            </p:cNvPr>
            <p:cNvCxnSpPr>
              <a:cxnSpLocks/>
            </p:cNvCxnSpPr>
            <p:nvPr/>
          </p:nvCxnSpPr>
          <p:spPr>
            <a:xfrm>
              <a:off x="6544588" y="3026334"/>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0" name="直接连接符 439">
              <a:extLst>
                <a:ext uri="{FF2B5EF4-FFF2-40B4-BE49-F238E27FC236}">
                  <a16:creationId xmlns:a16="http://schemas.microsoft.com/office/drawing/2014/main" id="{2D6FCE86-7B36-6482-67C1-60F3546D168D}"/>
                </a:ext>
              </a:extLst>
            </p:cNvPr>
            <p:cNvCxnSpPr>
              <a:cxnSpLocks/>
            </p:cNvCxnSpPr>
            <p:nvPr/>
          </p:nvCxnSpPr>
          <p:spPr>
            <a:xfrm>
              <a:off x="6760404" y="3021878"/>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1" name="直接连接符 440">
              <a:extLst>
                <a:ext uri="{FF2B5EF4-FFF2-40B4-BE49-F238E27FC236}">
                  <a16:creationId xmlns:a16="http://schemas.microsoft.com/office/drawing/2014/main" id="{FB2C3E8E-CD85-FE1B-3D18-4299686DA3E1}"/>
                </a:ext>
              </a:extLst>
            </p:cNvPr>
            <p:cNvCxnSpPr>
              <a:cxnSpLocks/>
            </p:cNvCxnSpPr>
            <p:nvPr/>
          </p:nvCxnSpPr>
          <p:spPr>
            <a:xfrm>
              <a:off x="6976404" y="3026201"/>
              <a:ext cx="0" cy="972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2" name="直接连接符 441">
              <a:extLst>
                <a:ext uri="{FF2B5EF4-FFF2-40B4-BE49-F238E27FC236}">
                  <a16:creationId xmlns:a16="http://schemas.microsoft.com/office/drawing/2014/main" id="{0F9BD860-8C8D-E8EF-59A5-73F1CF7C5D49}"/>
                </a:ext>
              </a:extLst>
            </p:cNvPr>
            <p:cNvCxnSpPr>
              <a:cxnSpLocks/>
            </p:cNvCxnSpPr>
            <p:nvPr/>
          </p:nvCxnSpPr>
          <p:spPr>
            <a:xfrm flipH="1">
              <a:off x="7134225" y="3240286"/>
              <a:ext cx="57998" cy="7321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3" name="直接连接符 442">
              <a:extLst>
                <a:ext uri="{FF2B5EF4-FFF2-40B4-BE49-F238E27FC236}">
                  <a16:creationId xmlns:a16="http://schemas.microsoft.com/office/drawing/2014/main" id="{E6344CD3-39B6-43E8-9856-B04C8B94F408}"/>
                </a:ext>
              </a:extLst>
            </p:cNvPr>
            <p:cNvCxnSpPr>
              <a:cxnSpLocks/>
            </p:cNvCxnSpPr>
            <p:nvPr/>
          </p:nvCxnSpPr>
          <p:spPr>
            <a:xfrm flipH="1">
              <a:off x="7097316" y="3024126"/>
              <a:ext cx="94907" cy="12745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4" name="直接连接符 443">
              <a:extLst>
                <a:ext uri="{FF2B5EF4-FFF2-40B4-BE49-F238E27FC236}">
                  <a16:creationId xmlns:a16="http://schemas.microsoft.com/office/drawing/2014/main" id="{98E5581B-3E47-ADC2-D174-E334E742F0A7}"/>
                </a:ext>
              </a:extLst>
            </p:cNvPr>
            <p:cNvCxnSpPr>
              <a:cxnSpLocks/>
            </p:cNvCxnSpPr>
            <p:nvPr/>
          </p:nvCxnSpPr>
          <p:spPr>
            <a:xfrm flipH="1">
              <a:off x="7286625" y="3240286"/>
              <a:ext cx="121417" cy="12442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5" name="直接连接符 444">
              <a:extLst>
                <a:ext uri="{FF2B5EF4-FFF2-40B4-BE49-F238E27FC236}">
                  <a16:creationId xmlns:a16="http://schemas.microsoft.com/office/drawing/2014/main" id="{86C25F1C-041C-1B88-EACC-CA6FF198F40B}"/>
                </a:ext>
              </a:extLst>
            </p:cNvPr>
            <p:cNvCxnSpPr>
              <a:cxnSpLocks/>
            </p:cNvCxnSpPr>
            <p:nvPr/>
          </p:nvCxnSpPr>
          <p:spPr>
            <a:xfrm flipH="1">
              <a:off x="7347333" y="3452001"/>
              <a:ext cx="64284" cy="5059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6" name="直接连接符 445">
              <a:extLst>
                <a:ext uri="{FF2B5EF4-FFF2-40B4-BE49-F238E27FC236}">
                  <a16:creationId xmlns:a16="http://schemas.microsoft.com/office/drawing/2014/main" id="{9661AA1C-72FF-0B87-C618-36EEC6964AF0}"/>
                </a:ext>
              </a:extLst>
            </p:cNvPr>
            <p:cNvCxnSpPr>
              <a:cxnSpLocks/>
            </p:cNvCxnSpPr>
            <p:nvPr/>
          </p:nvCxnSpPr>
          <p:spPr>
            <a:xfrm flipH="1">
              <a:off x="5310327" y="3339597"/>
              <a:ext cx="36273" cy="16300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7" name="直接连接符 446">
              <a:extLst>
                <a:ext uri="{FF2B5EF4-FFF2-40B4-BE49-F238E27FC236}">
                  <a16:creationId xmlns:a16="http://schemas.microsoft.com/office/drawing/2014/main" id="{5D910B9D-A529-2E63-9A22-507831CDF094}"/>
                </a:ext>
              </a:extLst>
            </p:cNvPr>
            <p:cNvCxnSpPr>
              <a:cxnSpLocks/>
            </p:cNvCxnSpPr>
            <p:nvPr/>
          </p:nvCxnSpPr>
          <p:spPr>
            <a:xfrm flipV="1">
              <a:off x="5344695" y="3297715"/>
              <a:ext cx="180171" cy="360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8" name="直接连接符 447">
              <a:extLst>
                <a:ext uri="{FF2B5EF4-FFF2-40B4-BE49-F238E27FC236}">
                  <a16:creationId xmlns:a16="http://schemas.microsoft.com/office/drawing/2014/main" id="{02580411-F391-9A69-2674-561E6AAE0C22}"/>
                </a:ext>
              </a:extLst>
            </p:cNvPr>
            <p:cNvCxnSpPr>
              <a:cxnSpLocks/>
            </p:cNvCxnSpPr>
            <p:nvPr/>
          </p:nvCxnSpPr>
          <p:spPr>
            <a:xfrm flipV="1">
              <a:off x="5515058" y="3108637"/>
              <a:ext cx="57889" cy="18391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9" name="直接连接符 448">
              <a:extLst>
                <a:ext uri="{FF2B5EF4-FFF2-40B4-BE49-F238E27FC236}">
                  <a16:creationId xmlns:a16="http://schemas.microsoft.com/office/drawing/2014/main" id="{E17BE6E7-EE48-15A0-DA51-685D3045185F}"/>
                </a:ext>
              </a:extLst>
            </p:cNvPr>
            <p:cNvCxnSpPr>
              <a:cxnSpLocks/>
            </p:cNvCxnSpPr>
            <p:nvPr/>
          </p:nvCxnSpPr>
          <p:spPr>
            <a:xfrm>
              <a:off x="5567374" y="3116582"/>
              <a:ext cx="120917"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0" name="直接连接符 449">
              <a:extLst>
                <a:ext uri="{FF2B5EF4-FFF2-40B4-BE49-F238E27FC236}">
                  <a16:creationId xmlns:a16="http://schemas.microsoft.com/office/drawing/2014/main" id="{1708A274-3A0D-033E-9D93-2289D992A8D1}"/>
                </a:ext>
              </a:extLst>
            </p:cNvPr>
            <p:cNvCxnSpPr>
              <a:cxnSpLocks/>
            </p:cNvCxnSpPr>
            <p:nvPr/>
          </p:nvCxnSpPr>
          <p:spPr>
            <a:xfrm>
              <a:off x="5675152" y="3116582"/>
              <a:ext cx="22908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1" name="直接连接符 450">
              <a:extLst>
                <a:ext uri="{FF2B5EF4-FFF2-40B4-BE49-F238E27FC236}">
                  <a16:creationId xmlns:a16="http://schemas.microsoft.com/office/drawing/2014/main" id="{CECE3CB2-70DC-1E2E-F30F-E7D08682A9E4}"/>
                </a:ext>
              </a:extLst>
            </p:cNvPr>
            <p:cNvCxnSpPr>
              <a:cxnSpLocks/>
            </p:cNvCxnSpPr>
            <p:nvPr/>
          </p:nvCxnSpPr>
          <p:spPr>
            <a:xfrm flipV="1">
              <a:off x="5896911" y="3112312"/>
              <a:ext cx="227012" cy="399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2" name="直接连接符 451">
              <a:extLst>
                <a:ext uri="{FF2B5EF4-FFF2-40B4-BE49-F238E27FC236}">
                  <a16:creationId xmlns:a16="http://schemas.microsoft.com/office/drawing/2014/main" id="{CA9768EA-F9A7-4053-9637-5C8B088AA938}"/>
                </a:ext>
              </a:extLst>
            </p:cNvPr>
            <p:cNvCxnSpPr>
              <a:cxnSpLocks/>
            </p:cNvCxnSpPr>
            <p:nvPr/>
          </p:nvCxnSpPr>
          <p:spPr>
            <a:xfrm>
              <a:off x="6109053" y="3110808"/>
              <a:ext cx="218536" cy="30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3" name="直接连接符 452">
              <a:extLst>
                <a:ext uri="{FF2B5EF4-FFF2-40B4-BE49-F238E27FC236}">
                  <a16:creationId xmlns:a16="http://schemas.microsoft.com/office/drawing/2014/main" id="{BE1A22B8-E718-B11C-04A3-B6690C83221B}"/>
                </a:ext>
              </a:extLst>
            </p:cNvPr>
            <p:cNvCxnSpPr>
              <a:cxnSpLocks/>
            </p:cNvCxnSpPr>
            <p:nvPr/>
          </p:nvCxnSpPr>
          <p:spPr>
            <a:xfrm>
              <a:off x="6327589" y="3113164"/>
              <a:ext cx="224281" cy="571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4" name="直接连接符 453">
              <a:extLst>
                <a:ext uri="{FF2B5EF4-FFF2-40B4-BE49-F238E27FC236}">
                  <a16:creationId xmlns:a16="http://schemas.microsoft.com/office/drawing/2014/main" id="{D8C2D4BB-8618-E848-3582-D356A157081F}"/>
                </a:ext>
              </a:extLst>
            </p:cNvPr>
            <p:cNvCxnSpPr>
              <a:cxnSpLocks/>
            </p:cNvCxnSpPr>
            <p:nvPr/>
          </p:nvCxnSpPr>
          <p:spPr>
            <a:xfrm flipV="1">
              <a:off x="6544175" y="3110808"/>
              <a:ext cx="226861" cy="639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5" name="直接连接符 454">
              <a:extLst>
                <a:ext uri="{FF2B5EF4-FFF2-40B4-BE49-F238E27FC236}">
                  <a16:creationId xmlns:a16="http://schemas.microsoft.com/office/drawing/2014/main" id="{E0226751-6371-32BB-19F9-915A8C0E1576}"/>
                </a:ext>
              </a:extLst>
            </p:cNvPr>
            <p:cNvCxnSpPr>
              <a:cxnSpLocks/>
            </p:cNvCxnSpPr>
            <p:nvPr/>
          </p:nvCxnSpPr>
          <p:spPr>
            <a:xfrm>
              <a:off x="6748194" y="3108137"/>
              <a:ext cx="232026" cy="1549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6" name="直接连接符 455">
              <a:extLst>
                <a:ext uri="{FF2B5EF4-FFF2-40B4-BE49-F238E27FC236}">
                  <a16:creationId xmlns:a16="http://schemas.microsoft.com/office/drawing/2014/main" id="{BEDE479A-846E-9D17-1C72-B12A3B57AB64}"/>
                </a:ext>
              </a:extLst>
            </p:cNvPr>
            <p:cNvCxnSpPr>
              <a:cxnSpLocks/>
            </p:cNvCxnSpPr>
            <p:nvPr/>
          </p:nvCxnSpPr>
          <p:spPr>
            <a:xfrm>
              <a:off x="6969823" y="3122102"/>
              <a:ext cx="134466" cy="2948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7" name="直接连接符 456">
              <a:extLst>
                <a:ext uri="{FF2B5EF4-FFF2-40B4-BE49-F238E27FC236}">
                  <a16:creationId xmlns:a16="http://schemas.microsoft.com/office/drawing/2014/main" id="{B00B0BF0-60B7-3840-D798-EDFF51F99A14}"/>
                </a:ext>
              </a:extLst>
            </p:cNvPr>
            <p:cNvCxnSpPr>
              <a:cxnSpLocks/>
            </p:cNvCxnSpPr>
            <p:nvPr/>
          </p:nvCxnSpPr>
          <p:spPr>
            <a:xfrm>
              <a:off x="7102120" y="3154600"/>
              <a:ext cx="38822" cy="1589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8" name="直接连接符 457">
              <a:extLst>
                <a:ext uri="{FF2B5EF4-FFF2-40B4-BE49-F238E27FC236}">
                  <a16:creationId xmlns:a16="http://schemas.microsoft.com/office/drawing/2014/main" id="{71C4A266-4A2F-3CC0-1FF5-D47918785252}"/>
                </a:ext>
              </a:extLst>
            </p:cNvPr>
            <p:cNvCxnSpPr>
              <a:cxnSpLocks/>
            </p:cNvCxnSpPr>
            <p:nvPr/>
          </p:nvCxnSpPr>
          <p:spPr>
            <a:xfrm>
              <a:off x="7133724" y="3303535"/>
              <a:ext cx="162433" cy="7024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9" name="直接连接符 458">
              <a:extLst>
                <a:ext uri="{FF2B5EF4-FFF2-40B4-BE49-F238E27FC236}">
                  <a16:creationId xmlns:a16="http://schemas.microsoft.com/office/drawing/2014/main" id="{020E3640-E5D6-A956-7FF3-9FD8BAA2D6AB}"/>
                </a:ext>
              </a:extLst>
            </p:cNvPr>
            <p:cNvCxnSpPr>
              <a:cxnSpLocks/>
            </p:cNvCxnSpPr>
            <p:nvPr/>
          </p:nvCxnSpPr>
          <p:spPr>
            <a:xfrm>
              <a:off x="7285629" y="3358472"/>
              <a:ext cx="72770" cy="13926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461" name="直接连接符 460">
            <a:extLst>
              <a:ext uri="{FF2B5EF4-FFF2-40B4-BE49-F238E27FC236}">
                <a16:creationId xmlns:a16="http://schemas.microsoft.com/office/drawing/2014/main" id="{3B113B89-E8CD-7BD2-610F-DF9248843038}"/>
              </a:ext>
            </a:extLst>
          </p:cNvPr>
          <p:cNvCxnSpPr>
            <a:cxnSpLocks/>
          </p:cNvCxnSpPr>
          <p:nvPr/>
        </p:nvCxnSpPr>
        <p:spPr>
          <a:xfrm>
            <a:off x="5321478" y="6065830"/>
            <a:ext cx="44433" cy="528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2" name="直接连接符 461">
            <a:extLst>
              <a:ext uri="{FF2B5EF4-FFF2-40B4-BE49-F238E27FC236}">
                <a16:creationId xmlns:a16="http://schemas.microsoft.com/office/drawing/2014/main" id="{3D0FCE9C-B22C-A150-5AD9-B09588432E51}"/>
              </a:ext>
            </a:extLst>
          </p:cNvPr>
          <p:cNvCxnSpPr>
            <a:cxnSpLocks/>
          </p:cNvCxnSpPr>
          <p:nvPr/>
        </p:nvCxnSpPr>
        <p:spPr>
          <a:xfrm>
            <a:off x="5354175" y="5904363"/>
            <a:ext cx="124326" cy="1333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4" name="直接连接符 463">
            <a:extLst>
              <a:ext uri="{FF2B5EF4-FFF2-40B4-BE49-F238E27FC236}">
                <a16:creationId xmlns:a16="http://schemas.microsoft.com/office/drawing/2014/main" id="{32264D67-DDFD-9349-1FFB-0B5856C44D98}"/>
              </a:ext>
            </a:extLst>
          </p:cNvPr>
          <p:cNvCxnSpPr>
            <a:cxnSpLocks/>
          </p:cNvCxnSpPr>
          <p:nvPr/>
        </p:nvCxnSpPr>
        <p:spPr>
          <a:xfrm>
            <a:off x="5523487" y="5862511"/>
            <a:ext cx="68137" cy="805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6" name="直接连接符 465">
            <a:extLst>
              <a:ext uri="{FF2B5EF4-FFF2-40B4-BE49-F238E27FC236}">
                <a16:creationId xmlns:a16="http://schemas.microsoft.com/office/drawing/2014/main" id="{96A4DA6E-8BEF-E5EE-A1D0-434C3423C46D}"/>
              </a:ext>
            </a:extLst>
          </p:cNvPr>
          <p:cNvCxnSpPr>
            <a:cxnSpLocks/>
          </p:cNvCxnSpPr>
          <p:nvPr/>
        </p:nvCxnSpPr>
        <p:spPr>
          <a:xfrm>
            <a:off x="5577458" y="5687670"/>
            <a:ext cx="142550" cy="1914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8" name="直接连接符 467">
            <a:extLst>
              <a:ext uri="{FF2B5EF4-FFF2-40B4-BE49-F238E27FC236}">
                <a16:creationId xmlns:a16="http://schemas.microsoft.com/office/drawing/2014/main" id="{29709A18-45B5-58FD-CF55-27551BAAE38C}"/>
              </a:ext>
            </a:extLst>
          </p:cNvPr>
          <p:cNvCxnSpPr>
            <a:cxnSpLocks/>
          </p:cNvCxnSpPr>
          <p:nvPr/>
        </p:nvCxnSpPr>
        <p:spPr>
          <a:xfrm>
            <a:off x="5684836" y="5672394"/>
            <a:ext cx="135147" cy="1666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0" name="直接连接符 469">
            <a:extLst>
              <a:ext uri="{FF2B5EF4-FFF2-40B4-BE49-F238E27FC236}">
                <a16:creationId xmlns:a16="http://schemas.microsoft.com/office/drawing/2014/main" id="{98A3F0B6-1F41-EBAD-A619-62DCE76F39BB}"/>
              </a:ext>
            </a:extLst>
          </p:cNvPr>
          <p:cNvCxnSpPr>
            <a:cxnSpLocks/>
          </p:cNvCxnSpPr>
          <p:nvPr/>
        </p:nvCxnSpPr>
        <p:spPr>
          <a:xfrm>
            <a:off x="5901269" y="5683512"/>
            <a:ext cx="23401" cy="1202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2" name="直接连接符 471">
            <a:extLst>
              <a:ext uri="{FF2B5EF4-FFF2-40B4-BE49-F238E27FC236}">
                <a16:creationId xmlns:a16="http://schemas.microsoft.com/office/drawing/2014/main" id="{05996596-B003-6734-1479-969CE8AE5E8E}"/>
              </a:ext>
            </a:extLst>
          </p:cNvPr>
          <p:cNvCxnSpPr>
            <a:cxnSpLocks/>
          </p:cNvCxnSpPr>
          <p:nvPr/>
        </p:nvCxnSpPr>
        <p:spPr>
          <a:xfrm>
            <a:off x="6121108" y="5679320"/>
            <a:ext cx="12096" cy="811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4" name="直接连接符 473">
            <a:extLst>
              <a:ext uri="{FF2B5EF4-FFF2-40B4-BE49-F238E27FC236}">
                <a16:creationId xmlns:a16="http://schemas.microsoft.com/office/drawing/2014/main" id="{08253227-7827-C778-D148-7B935A62E237}"/>
              </a:ext>
            </a:extLst>
          </p:cNvPr>
          <p:cNvCxnSpPr>
            <a:cxnSpLocks/>
          </p:cNvCxnSpPr>
          <p:nvPr/>
        </p:nvCxnSpPr>
        <p:spPr>
          <a:xfrm>
            <a:off x="6332814" y="5676606"/>
            <a:ext cx="3235" cy="576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6" name="直接连接符 475">
            <a:extLst>
              <a:ext uri="{FF2B5EF4-FFF2-40B4-BE49-F238E27FC236}">
                <a16:creationId xmlns:a16="http://schemas.microsoft.com/office/drawing/2014/main" id="{50A741A2-4315-FA15-91B6-AF8CF73C3637}"/>
              </a:ext>
            </a:extLst>
          </p:cNvPr>
          <p:cNvCxnSpPr>
            <a:cxnSpLocks/>
          </p:cNvCxnSpPr>
          <p:nvPr/>
        </p:nvCxnSpPr>
        <p:spPr>
          <a:xfrm flipH="1">
            <a:off x="6552752" y="5683850"/>
            <a:ext cx="1171" cy="71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8" name="直接连接符 477">
            <a:extLst>
              <a:ext uri="{FF2B5EF4-FFF2-40B4-BE49-F238E27FC236}">
                <a16:creationId xmlns:a16="http://schemas.microsoft.com/office/drawing/2014/main" id="{4AD9DCF3-961F-C174-EEFB-9931C7BD326E}"/>
              </a:ext>
            </a:extLst>
          </p:cNvPr>
          <p:cNvCxnSpPr>
            <a:cxnSpLocks/>
          </p:cNvCxnSpPr>
          <p:nvPr/>
        </p:nvCxnSpPr>
        <p:spPr>
          <a:xfrm flipH="1">
            <a:off x="6748597" y="5673660"/>
            <a:ext cx="21494" cy="1269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0" name="直接连接符 479">
            <a:extLst>
              <a:ext uri="{FF2B5EF4-FFF2-40B4-BE49-F238E27FC236}">
                <a16:creationId xmlns:a16="http://schemas.microsoft.com/office/drawing/2014/main" id="{ABE024E0-D211-280D-F137-19E583F067B2}"/>
              </a:ext>
            </a:extLst>
          </p:cNvPr>
          <p:cNvCxnSpPr>
            <a:cxnSpLocks/>
          </p:cNvCxnSpPr>
          <p:nvPr/>
        </p:nvCxnSpPr>
        <p:spPr>
          <a:xfrm flipH="1">
            <a:off x="6927242" y="5683890"/>
            <a:ext cx="54719" cy="1819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2" name="直接连接符 481">
            <a:extLst>
              <a:ext uri="{FF2B5EF4-FFF2-40B4-BE49-F238E27FC236}">
                <a16:creationId xmlns:a16="http://schemas.microsoft.com/office/drawing/2014/main" id="{574F1B7F-02F0-1D9F-97CD-09DE19D6670E}"/>
              </a:ext>
            </a:extLst>
          </p:cNvPr>
          <p:cNvCxnSpPr>
            <a:cxnSpLocks/>
          </p:cNvCxnSpPr>
          <p:nvPr/>
        </p:nvCxnSpPr>
        <p:spPr>
          <a:xfrm flipH="1">
            <a:off x="7035693" y="5714506"/>
            <a:ext cx="61354" cy="1991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4" name="直接连接符 483">
            <a:extLst>
              <a:ext uri="{FF2B5EF4-FFF2-40B4-BE49-F238E27FC236}">
                <a16:creationId xmlns:a16="http://schemas.microsoft.com/office/drawing/2014/main" id="{E67C3A5C-2796-4BD7-932F-2152D07CA21E}"/>
              </a:ext>
            </a:extLst>
          </p:cNvPr>
          <p:cNvCxnSpPr>
            <a:cxnSpLocks/>
          </p:cNvCxnSpPr>
          <p:nvPr/>
        </p:nvCxnSpPr>
        <p:spPr>
          <a:xfrm flipH="1">
            <a:off x="7104767" y="5865853"/>
            <a:ext cx="42523" cy="1051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6" name="直接连接符 485">
            <a:extLst>
              <a:ext uri="{FF2B5EF4-FFF2-40B4-BE49-F238E27FC236}">
                <a16:creationId xmlns:a16="http://schemas.microsoft.com/office/drawing/2014/main" id="{A601692F-E4D6-89A3-3A4D-2F7761A4665F}"/>
              </a:ext>
            </a:extLst>
          </p:cNvPr>
          <p:cNvCxnSpPr>
            <a:cxnSpLocks/>
          </p:cNvCxnSpPr>
          <p:nvPr/>
        </p:nvCxnSpPr>
        <p:spPr>
          <a:xfrm flipH="1">
            <a:off x="7212485" y="5935318"/>
            <a:ext cx="81416" cy="1087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8" name="直接连接符 487">
            <a:extLst>
              <a:ext uri="{FF2B5EF4-FFF2-40B4-BE49-F238E27FC236}">
                <a16:creationId xmlns:a16="http://schemas.microsoft.com/office/drawing/2014/main" id="{841A5C8D-2713-323C-F4D0-684F1173FDEF}"/>
              </a:ext>
            </a:extLst>
          </p:cNvPr>
          <p:cNvCxnSpPr>
            <a:cxnSpLocks/>
          </p:cNvCxnSpPr>
          <p:nvPr/>
        </p:nvCxnSpPr>
        <p:spPr>
          <a:xfrm flipH="1">
            <a:off x="7304232" y="6053418"/>
            <a:ext cx="58757" cy="746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90" name="箭头: 右 489">
            <a:extLst>
              <a:ext uri="{FF2B5EF4-FFF2-40B4-BE49-F238E27FC236}">
                <a16:creationId xmlns:a16="http://schemas.microsoft.com/office/drawing/2014/main" id="{C79F555D-B3DE-CB4D-1515-C531C049CFBA}"/>
              </a:ext>
            </a:extLst>
          </p:cNvPr>
          <p:cNvSpPr/>
          <p:nvPr/>
        </p:nvSpPr>
        <p:spPr>
          <a:xfrm rot="5400000">
            <a:off x="5983816" y="3411635"/>
            <a:ext cx="448368" cy="288561"/>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2" name="直接连接符 491">
            <a:extLst>
              <a:ext uri="{FF2B5EF4-FFF2-40B4-BE49-F238E27FC236}">
                <a16:creationId xmlns:a16="http://schemas.microsoft.com/office/drawing/2014/main" id="{6DFC7FC6-0E50-E046-5B1A-88067498A9D4}"/>
              </a:ext>
            </a:extLst>
          </p:cNvPr>
          <p:cNvCxnSpPr>
            <a:cxnSpLocks/>
          </p:cNvCxnSpPr>
          <p:nvPr/>
        </p:nvCxnSpPr>
        <p:spPr>
          <a:xfrm flipV="1">
            <a:off x="5345236" y="6024534"/>
            <a:ext cx="130862" cy="926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4" name="直接连接符 493">
            <a:extLst>
              <a:ext uri="{FF2B5EF4-FFF2-40B4-BE49-F238E27FC236}">
                <a16:creationId xmlns:a16="http://schemas.microsoft.com/office/drawing/2014/main" id="{1B7BF092-8B3D-6514-9625-0E8958AED08B}"/>
              </a:ext>
            </a:extLst>
          </p:cNvPr>
          <p:cNvCxnSpPr>
            <a:cxnSpLocks/>
          </p:cNvCxnSpPr>
          <p:nvPr/>
        </p:nvCxnSpPr>
        <p:spPr>
          <a:xfrm flipV="1">
            <a:off x="5476098" y="5932045"/>
            <a:ext cx="130862" cy="952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7" name="直接连接符 496">
            <a:extLst>
              <a:ext uri="{FF2B5EF4-FFF2-40B4-BE49-F238E27FC236}">
                <a16:creationId xmlns:a16="http://schemas.microsoft.com/office/drawing/2014/main" id="{E553C405-7420-B9C9-AA1E-5CD1BB30EDE3}"/>
              </a:ext>
            </a:extLst>
          </p:cNvPr>
          <p:cNvCxnSpPr>
            <a:cxnSpLocks/>
          </p:cNvCxnSpPr>
          <p:nvPr/>
        </p:nvCxnSpPr>
        <p:spPr>
          <a:xfrm flipV="1">
            <a:off x="5587602" y="5879154"/>
            <a:ext cx="132406" cy="657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9" name="直接连接符 498">
            <a:extLst>
              <a:ext uri="{FF2B5EF4-FFF2-40B4-BE49-F238E27FC236}">
                <a16:creationId xmlns:a16="http://schemas.microsoft.com/office/drawing/2014/main" id="{35A5C6F5-F828-AB30-AD5B-5548920E4FC2}"/>
              </a:ext>
            </a:extLst>
          </p:cNvPr>
          <p:cNvCxnSpPr>
            <a:cxnSpLocks/>
          </p:cNvCxnSpPr>
          <p:nvPr/>
        </p:nvCxnSpPr>
        <p:spPr>
          <a:xfrm flipV="1">
            <a:off x="5711862" y="5827604"/>
            <a:ext cx="116233" cy="515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1" name="直接连接符 500">
            <a:extLst>
              <a:ext uri="{FF2B5EF4-FFF2-40B4-BE49-F238E27FC236}">
                <a16:creationId xmlns:a16="http://schemas.microsoft.com/office/drawing/2014/main" id="{CD0C66D9-E4C4-9010-BFDD-63D1D51ABC36}"/>
              </a:ext>
            </a:extLst>
          </p:cNvPr>
          <p:cNvCxnSpPr>
            <a:cxnSpLocks/>
          </p:cNvCxnSpPr>
          <p:nvPr/>
        </p:nvCxnSpPr>
        <p:spPr>
          <a:xfrm flipV="1">
            <a:off x="5813686" y="5791973"/>
            <a:ext cx="119337" cy="450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3" name="直接连接符 502">
            <a:extLst>
              <a:ext uri="{FF2B5EF4-FFF2-40B4-BE49-F238E27FC236}">
                <a16:creationId xmlns:a16="http://schemas.microsoft.com/office/drawing/2014/main" id="{DAE8B995-CA3E-CC38-AD2D-15734ECE96A5}"/>
              </a:ext>
            </a:extLst>
          </p:cNvPr>
          <p:cNvCxnSpPr>
            <a:cxnSpLocks/>
          </p:cNvCxnSpPr>
          <p:nvPr/>
        </p:nvCxnSpPr>
        <p:spPr>
          <a:xfrm flipV="1">
            <a:off x="5924670" y="5748798"/>
            <a:ext cx="221368" cy="43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5" name="直接连接符 504">
            <a:extLst>
              <a:ext uri="{FF2B5EF4-FFF2-40B4-BE49-F238E27FC236}">
                <a16:creationId xmlns:a16="http://schemas.microsoft.com/office/drawing/2014/main" id="{521CBF3E-650C-21AB-1247-A0063EADC500}"/>
              </a:ext>
            </a:extLst>
          </p:cNvPr>
          <p:cNvCxnSpPr>
            <a:cxnSpLocks/>
          </p:cNvCxnSpPr>
          <p:nvPr/>
        </p:nvCxnSpPr>
        <p:spPr>
          <a:xfrm flipV="1">
            <a:off x="6133204" y="5731883"/>
            <a:ext cx="209223" cy="185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8" name="直接连接符 507">
            <a:extLst>
              <a:ext uri="{FF2B5EF4-FFF2-40B4-BE49-F238E27FC236}">
                <a16:creationId xmlns:a16="http://schemas.microsoft.com/office/drawing/2014/main" id="{C754036E-524B-5244-2D22-2264D8C8D70A}"/>
              </a:ext>
            </a:extLst>
          </p:cNvPr>
          <p:cNvCxnSpPr>
            <a:cxnSpLocks/>
          </p:cNvCxnSpPr>
          <p:nvPr/>
        </p:nvCxnSpPr>
        <p:spPr>
          <a:xfrm>
            <a:off x="6330123" y="5734977"/>
            <a:ext cx="232304" cy="177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1" name="直接连接符 510">
            <a:extLst>
              <a:ext uri="{FF2B5EF4-FFF2-40B4-BE49-F238E27FC236}">
                <a16:creationId xmlns:a16="http://schemas.microsoft.com/office/drawing/2014/main" id="{BD89A4DC-8BE0-4966-833F-A095E683FD1A}"/>
              </a:ext>
            </a:extLst>
          </p:cNvPr>
          <p:cNvCxnSpPr>
            <a:cxnSpLocks/>
          </p:cNvCxnSpPr>
          <p:nvPr/>
        </p:nvCxnSpPr>
        <p:spPr>
          <a:xfrm>
            <a:off x="6549002" y="5753071"/>
            <a:ext cx="208099" cy="429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3" name="直接连接符 512">
            <a:extLst>
              <a:ext uri="{FF2B5EF4-FFF2-40B4-BE49-F238E27FC236}">
                <a16:creationId xmlns:a16="http://schemas.microsoft.com/office/drawing/2014/main" id="{ACB19126-0177-7EA1-EB6F-C9947850BEDE}"/>
              </a:ext>
            </a:extLst>
          </p:cNvPr>
          <p:cNvCxnSpPr>
            <a:cxnSpLocks/>
          </p:cNvCxnSpPr>
          <p:nvPr/>
        </p:nvCxnSpPr>
        <p:spPr>
          <a:xfrm>
            <a:off x="6745142" y="5793585"/>
            <a:ext cx="190866" cy="72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6" name="直接连接符 515">
            <a:extLst>
              <a:ext uri="{FF2B5EF4-FFF2-40B4-BE49-F238E27FC236}">
                <a16:creationId xmlns:a16="http://schemas.microsoft.com/office/drawing/2014/main" id="{3AE3A029-BFFB-C053-F737-C05CCF3E394A}"/>
              </a:ext>
            </a:extLst>
          </p:cNvPr>
          <p:cNvCxnSpPr>
            <a:cxnSpLocks/>
          </p:cNvCxnSpPr>
          <p:nvPr/>
        </p:nvCxnSpPr>
        <p:spPr>
          <a:xfrm>
            <a:off x="6927242" y="5860648"/>
            <a:ext cx="125265" cy="659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8" name="直接连接符 517">
            <a:extLst>
              <a:ext uri="{FF2B5EF4-FFF2-40B4-BE49-F238E27FC236}">
                <a16:creationId xmlns:a16="http://schemas.microsoft.com/office/drawing/2014/main" id="{D170DC72-3E96-B07D-FC72-6BACAD2DA839}"/>
              </a:ext>
            </a:extLst>
          </p:cNvPr>
          <p:cNvCxnSpPr>
            <a:cxnSpLocks/>
          </p:cNvCxnSpPr>
          <p:nvPr/>
        </p:nvCxnSpPr>
        <p:spPr>
          <a:xfrm>
            <a:off x="7026217" y="5913670"/>
            <a:ext cx="87054" cy="537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1" name="直接连接符 520">
            <a:extLst>
              <a:ext uri="{FF2B5EF4-FFF2-40B4-BE49-F238E27FC236}">
                <a16:creationId xmlns:a16="http://schemas.microsoft.com/office/drawing/2014/main" id="{50FC7ADB-123F-5712-8E00-F07DB45B25D5}"/>
              </a:ext>
            </a:extLst>
          </p:cNvPr>
          <p:cNvCxnSpPr>
            <a:cxnSpLocks/>
          </p:cNvCxnSpPr>
          <p:nvPr/>
        </p:nvCxnSpPr>
        <p:spPr>
          <a:xfrm>
            <a:off x="7103838" y="5961755"/>
            <a:ext cx="207536" cy="156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26" name="图片 525">
            <a:extLst>
              <a:ext uri="{FF2B5EF4-FFF2-40B4-BE49-F238E27FC236}">
                <a16:creationId xmlns:a16="http://schemas.microsoft.com/office/drawing/2014/main" id="{D2EC1D41-93D0-AAE7-725D-CA5D9B8057B7}"/>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l="4840" t="5931" r="5496" b="4191"/>
          <a:stretch/>
        </p:blipFill>
        <p:spPr>
          <a:xfrm>
            <a:off x="8695422" y="4255832"/>
            <a:ext cx="2387271" cy="2393037"/>
          </a:xfrm>
          <a:prstGeom prst="rect">
            <a:avLst/>
          </a:prstGeom>
          <a:ln w="28575">
            <a:solidFill>
              <a:srgbClr val="FF0000"/>
            </a:solidFill>
          </a:ln>
        </p:spPr>
      </p:pic>
      <p:sp>
        <p:nvSpPr>
          <p:cNvPr id="28" name="矩形 27">
            <a:extLst>
              <a:ext uri="{FF2B5EF4-FFF2-40B4-BE49-F238E27FC236}">
                <a16:creationId xmlns:a16="http://schemas.microsoft.com/office/drawing/2014/main" id="{30A76377-A41E-5C5A-F36E-DC118A32943B}"/>
              </a:ext>
            </a:extLst>
          </p:cNvPr>
          <p:cNvSpPr/>
          <p:nvPr/>
        </p:nvSpPr>
        <p:spPr>
          <a:xfrm>
            <a:off x="5195926" y="4860353"/>
            <a:ext cx="2292350" cy="90381"/>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1" name="箭头: 右 490">
            <a:extLst>
              <a:ext uri="{FF2B5EF4-FFF2-40B4-BE49-F238E27FC236}">
                <a16:creationId xmlns:a16="http://schemas.microsoft.com/office/drawing/2014/main" id="{FF01A258-7550-976B-8ABD-C26328D175DE}"/>
              </a:ext>
            </a:extLst>
          </p:cNvPr>
          <p:cNvSpPr/>
          <p:nvPr/>
        </p:nvSpPr>
        <p:spPr>
          <a:xfrm rot="5400000">
            <a:off x="5983816" y="4762539"/>
            <a:ext cx="448368" cy="288561"/>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弧形 10">
            <a:extLst>
              <a:ext uri="{FF2B5EF4-FFF2-40B4-BE49-F238E27FC236}">
                <a16:creationId xmlns:a16="http://schemas.microsoft.com/office/drawing/2014/main" id="{6EDD6F5A-FC15-2059-3972-EA061ED25405}"/>
              </a:ext>
            </a:extLst>
          </p:cNvPr>
          <p:cNvSpPr/>
          <p:nvPr/>
        </p:nvSpPr>
        <p:spPr>
          <a:xfrm>
            <a:off x="4842163" y="2837987"/>
            <a:ext cx="2992364" cy="2654038"/>
          </a:xfrm>
          <a:prstGeom prst="arc">
            <a:avLst>
              <a:gd name="adj1" fmla="val 12575370"/>
              <a:gd name="adj2" fmla="val 19794467"/>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494D1EC-5F8C-7CCB-06D4-B30841FEFD40}"/>
              </a:ext>
            </a:extLst>
          </p:cNvPr>
          <p:cNvSpPr/>
          <p:nvPr/>
        </p:nvSpPr>
        <p:spPr>
          <a:xfrm>
            <a:off x="6100297" y="3401316"/>
            <a:ext cx="1581784" cy="369332"/>
          </a:xfrm>
          <a:prstGeom prst="rect">
            <a:avLst/>
          </a:prstGeom>
        </p:spPr>
        <p:txBody>
          <a:bodyPr wrap="square">
            <a:spAutoFit/>
          </a:bodyPr>
          <a:lstStyle/>
          <a:p>
            <a:pPr algn="ct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初步贴合</a:t>
            </a:r>
          </a:p>
        </p:txBody>
      </p:sp>
      <p:sp>
        <p:nvSpPr>
          <p:cNvPr id="13" name="矩形 12">
            <a:extLst>
              <a:ext uri="{FF2B5EF4-FFF2-40B4-BE49-F238E27FC236}">
                <a16:creationId xmlns:a16="http://schemas.microsoft.com/office/drawing/2014/main" id="{458EEA02-A3B7-FE5D-CD78-B2E1B95DC119}"/>
              </a:ext>
            </a:extLst>
          </p:cNvPr>
          <p:cNvSpPr/>
          <p:nvPr/>
        </p:nvSpPr>
        <p:spPr>
          <a:xfrm>
            <a:off x="6205432" y="4823229"/>
            <a:ext cx="1461151" cy="369332"/>
          </a:xfrm>
          <a:prstGeom prst="rect">
            <a:avLst/>
          </a:prstGeom>
        </p:spPr>
        <p:txBody>
          <a:bodyPr wrap="square">
            <a:spAutoFit/>
          </a:bodyPr>
          <a:lstStyle/>
          <a:p>
            <a:pPr algn="ctr"/>
            <a:r>
              <a:rPr lang="zh-CN" altLang="en-US" dirty="0">
                <a:latin typeface="微软雅黑" panose="020B0503020204020204" pitchFamily="34" charset="-122"/>
                <a:ea typeface="微软雅黑" panose="020B0503020204020204" pitchFamily="34" charset="-122"/>
              </a:rPr>
              <a:t>精确贴合</a:t>
            </a:r>
            <a:endPar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46" name="直接箭头连接符 45">
            <a:extLst>
              <a:ext uri="{FF2B5EF4-FFF2-40B4-BE49-F238E27FC236}">
                <a16:creationId xmlns:a16="http://schemas.microsoft.com/office/drawing/2014/main" id="{E03F98F7-D420-1BAF-6013-2A7B8492B4F3}"/>
              </a:ext>
            </a:extLst>
          </p:cNvPr>
          <p:cNvCxnSpPr>
            <a:cxnSpLocks/>
          </p:cNvCxnSpPr>
          <p:nvPr/>
        </p:nvCxnSpPr>
        <p:spPr>
          <a:xfrm flipV="1">
            <a:off x="7360170" y="4152808"/>
            <a:ext cx="1326498" cy="546608"/>
          </a:xfrm>
          <a:prstGeom prst="straightConnector1">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9" name="直接连接符 468">
            <a:extLst>
              <a:ext uri="{FF2B5EF4-FFF2-40B4-BE49-F238E27FC236}">
                <a16:creationId xmlns:a16="http://schemas.microsoft.com/office/drawing/2014/main" id="{73EFF7C7-8C45-E802-557F-7742056952B1}"/>
              </a:ext>
            </a:extLst>
          </p:cNvPr>
          <p:cNvCxnSpPr>
            <a:cxnSpLocks/>
          </p:cNvCxnSpPr>
          <p:nvPr/>
        </p:nvCxnSpPr>
        <p:spPr>
          <a:xfrm flipH="1" flipV="1">
            <a:off x="7312025" y="6118225"/>
            <a:ext cx="1399621" cy="549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98" name="文本框 497">
            <a:extLst>
              <a:ext uri="{FF2B5EF4-FFF2-40B4-BE49-F238E27FC236}">
                <a16:creationId xmlns:a16="http://schemas.microsoft.com/office/drawing/2014/main" id="{8CA05FC7-636E-7AB7-C805-0C97A4E2A37A}"/>
              </a:ext>
            </a:extLst>
          </p:cNvPr>
          <p:cNvSpPr txBox="1"/>
          <p:nvPr/>
        </p:nvSpPr>
        <p:spPr>
          <a:xfrm>
            <a:off x="5720008" y="6258465"/>
            <a:ext cx="1188339" cy="369332"/>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二维视图</a:t>
            </a:r>
            <a:endParaRPr lang="zh-CN" altLang="en-US" dirty="0"/>
          </a:p>
        </p:txBody>
      </p:sp>
      <p:sp>
        <p:nvSpPr>
          <p:cNvPr id="500" name="文本框 499">
            <a:extLst>
              <a:ext uri="{FF2B5EF4-FFF2-40B4-BE49-F238E27FC236}">
                <a16:creationId xmlns:a16="http://schemas.microsoft.com/office/drawing/2014/main" id="{62246ABF-6BD9-9719-A49C-0FF3AC9DC349}"/>
              </a:ext>
            </a:extLst>
          </p:cNvPr>
          <p:cNvSpPr txBox="1"/>
          <p:nvPr/>
        </p:nvSpPr>
        <p:spPr>
          <a:xfrm>
            <a:off x="11118100" y="4033828"/>
            <a:ext cx="1188339" cy="369332"/>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三维视图</a:t>
            </a:r>
            <a:endParaRPr lang="zh-CN" altLang="en-US" dirty="0"/>
          </a:p>
        </p:txBody>
      </p:sp>
      <p:cxnSp>
        <p:nvCxnSpPr>
          <p:cNvPr id="17" name="直接连接符 16">
            <a:extLst>
              <a:ext uri="{FF2B5EF4-FFF2-40B4-BE49-F238E27FC236}">
                <a16:creationId xmlns:a16="http://schemas.microsoft.com/office/drawing/2014/main" id="{2CED0761-868E-C457-F7C9-450EAD8CCAEF}"/>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87321E05-37F8-6226-1B8A-198E50B0A39D}"/>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游戏机, 建筑, 标志, 围栏&#10;&#10;描述已自动生成">
            <a:extLst>
              <a:ext uri="{FF2B5EF4-FFF2-40B4-BE49-F238E27FC236}">
                <a16:creationId xmlns:a16="http://schemas.microsoft.com/office/drawing/2014/main" id="{ED63BCAF-6E28-6B5B-A94E-150D60CC368D}"/>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23" name="组合 22">
            <a:extLst>
              <a:ext uri="{FF2B5EF4-FFF2-40B4-BE49-F238E27FC236}">
                <a16:creationId xmlns:a16="http://schemas.microsoft.com/office/drawing/2014/main" id="{75CD8D87-C3F1-3112-4609-6E8605D95853}"/>
              </a:ext>
            </a:extLst>
          </p:cNvPr>
          <p:cNvGrpSpPr>
            <a:grpSpLocks noChangeAspect="1"/>
          </p:cNvGrpSpPr>
          <p:nvPr/>
        </p:nvGrpSpPr>
        <p:grpSpPr>
          <a:xfrm>
            <a:off x="9576887" y="178419"/>
            <a:ext cx="2205013" cy="663575"/>
            <a:chOff x="2685028" y="2876682"/>
            <a:chExt cx="5502784" cy="1656004"/>
          </a:xfrm>
        </p:grpSpPr>
        <p:sp>
          <p:nvSpPr>
            <p:cNvPr id="24" name="i$ľïdê">
              <a:extLst>
                <a:ext uri="{FF2B5EF4-FFF2-40B4-BE49-F238E27FC236}">
                  <a16:creationId xmlns:a16="http://schemas.microsoft.com/office/drawing/2014/main" id="{17A0FD69-55D3-3BD3-0957-97036756B334}"/>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25" name="îṥlîḋê">
              <a:extLst>
                <a:ext uri="{FF2B5EF4-FFF2-40B4-BE49-F238E27FC236}">
                  <a16:creationId xmlns:a16="http://schemas.microsoft.com/office/drawing/2014/main" id="{537A97C8-2043-7CBB-293D-7B143E0E7FA0}"/>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26" name="图片 25">
              <a:extLst>
                <a:ext uri="{FF2B5EF4-FFF2-40B4-BE49-F238E27FC236}">
                  <a16:creationId xmlns:a16="http://schemas.microsoft.com/office/drawing/2014/main" id="{3C724648-3EB7-6FE0-8D43-A3C894B7D663}"/>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27" name="标题 1">
            <a:extLst>
              <a:ext uri="{FF2B5EF4-FFF2-40B4-BE49-F238E27FC236}">
                <a16:creationId xmlns:a16="http://schemas.microsoft.com/office/drawing/2014/main" id="{8C4ED84A-1386-AE1E-086C-1C9A0AF4FC11}"/>
              </a:ext>
            </a:extLst>
          </p:cNvPr>
          <p:cNvSpPr txBox="1">
            <a:spLocks/>
          </p:cNvSpPr>
          <p:nvPr/>
        </p:nvSpPr>
        <p:spPr>
          <a:xfrm>
            <a:off x="955054" y="327307"/>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算法介绍</a:t>
            </a:r>
          </a:p>
        </p:txBody>
      </p:sp>
      <p:sp>
        <p:nvSpPr>
          <p:cNvPr id="30" name="灯片编号占位符 17">
            <a:extLst>
              <a:ext uri="{FF2B5EF4-FFF2-40B4-BE49-F238E27FC236}">
                <a16:creationId xmlns:a16="http://schemas.microsoft.com/office/drawing/2014/main" id="{36702F20-9802-17E8-419E-AE9F5CB95EAF}"/>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10</a:t>
            </a:fld>
            <a:endParaRPr lang="zh-CN" altLang="en-US" dirty="0"/>
          </a:p>
        </p:txBody>
      </p:sp>
      <p:sp>
        <p:nvSpPr>
          <p:cNvPr id="31" name="文本框 30">
            <a:extLst>
              <a:ext uri="{FF2B5EF4-FFF2-40B4-BE49-F238E27FC236}">
                <a16:creationId xmlns:a16="http://schemas.microsoft.com/office/drawing/2014/main" id="{17B542E9-B1EB-99DB-1262-3A716A648AB4}"/>
              </a:ext>
            </a:extLst>
          </p:cNvPr>
          <p:cNvSpPr txBox="1"/>
          <p:nvPr/>
        </p:nvSpPr>
        <p:spPr>
          <a:xfrm>
            <a:off x="615765" y="1111552"/>
            <a:ext cx="1753707"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背景网格生成</a:t>
            </a:r>
          </a:p>
        </p:txBody>
      </p:sp>
      <p:sp>
        <p:nvSpPr>
          <p:cNvPr id="43" name="文本框 42">
            <a:extLst>
              <a:ext uri="{FF2B5EF4-FFF2-40B4-BE49-F238E27FC236}">
                <a16:creationId xmlns:a16="http://schemas.microsoft.com/office/drawing/2014/main" id="{C2C3D1E6-ACBF-BBF6-1078-40EE7325E50F}"/>
              </a:ext>
            </a:extLst>
          </p:cNvPr>
          <p:cNvSpPr txBox="1"/>
          <p:nvPr/>
        </p:nvSpPr>
        <p:spPr>
          <a:xfrm>
            <a:off x="7535459" y="1110893"/>
            <a:ext cx="1726689"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网格优化</a:t>
            </a:r>
          </a:p>
        </p:txBody>
      </p:sp>
      <p:sp>
        <p:nvSpPr>
          <p:cNvPr id="44" name="文本框 43">
            <a:extLst>
              <a:ext uri="{FF2B5EF4-FFF2-40B4-BE49-F238E27FC236}">
                <a16:creationId xmlns:a16="http://schemas.microsoft.com/office/drawing/2014/main" id="{AFE831EC-15A2-A62F-A774-18F60A6BB550}"/>
              </a:ext>
            </a:extLst>
          </p:cNvPr>
          <p:cNvSpPr txBox="1"/>
          <p:nvPr/>
        </p:nvSpPr>
        <p:spPr>
          <a:xfrm>
            <a:off x="9613564" y="1110893"/>
            <a:ext cx="22122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边界层网格生成</a:t>
            </a:r>
          </a:p>
        </p:txBody>
      </p:sp>
      <p:cxnSp>
        <p:nvCxnSpPr>
          <p:cNvPr id="47" name="直接箭头连接符 46">
            <a:extLst>
              <a:ext uri="{FF2B5EF4-FFF2-40B4-BE49-F238E27FC236}">
                <a16:creationId xmlns:a16="http://schemas.microsoft.com/office/drawing/2014/main" id="{5B907B30-94A0-E682-A669-C4D807F47A25}"/>
              </a:ext>
            </a:extLst>
          </p:cNvPr>
          <p:cNvCxnSpPr>
            <a:cxnSpLocks/>
            <a:stCxn id="31" idx="3"/>
            <a:endCxn id="460" idx="1"/>
          </p:cNvCxnSpPr>
          <p:nvPr/>
        </p:nvCxnSpPr>
        <p:spPr>
          <a:xfrm flipV="1">
            <a:off x="2369472" y="1310348"/>
            <a:ext cx="361398" cy="1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3632B735-7F20-091C-3B5E-C3EDFF26ED5F}"/>
              </a:ext>
            </a:extLst>
          </p:cNvPr>
          <p:cNvCxnSpPr>
            <a:cxnSpLocks/>
            <a:stCxn id="43" idx="3"/>
            <a:endCxn id="44" idx="1"/>
          </p:cNvCxnSpPr>
          <p:nvPr/>
        </p:nvCxnSpPr>
        <p:spPr>
          <a:xfrm>
            <a:off x="9262148" y="1310948"/>
            <a:ext cx="3514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945953A6-96B7-55C7-FE4B-AF779AE05148}"/>
              </a:ext>
            </a:extLst>
          </p:cNvPr>
          <p:cNvCxnSpPr>
            <a:cxnSpLocks/>
            <a:endCxn id="42" idx="1"/>
          </p:cNvCxnSpPr>
          <p:nvPr/>
        </p:nvCxnSpPr>
        <p:spPr>
          <a:xfrm flipV="1">
            <a:off x="5119312" y="1309292"/>
            <a:ext cx="391868" cy="16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0" name="文本框 459">
            <a:extLst>
              <a:ext uri="{FF2B5EF4-FFF2-40B4-BE49-F238E27FC236}">
                <a16:creationId xmlns:a16="http://schemas.microsoft.com/office/drawing/2014/main" id="{A6043CEC-5C56-6FB9-5C1D-C7130B3F0956}"/>
              </a:ext>
            </a:extLst>
          </p:cNvPr>
          <p:cNvSpPr txBox="1"/>
          <p:nvPr/>
        </p:nvSpPr>
        <p:spPr>
          <a:xfrm>
            <a:off x="2730870" y="1110293"/>
            <a:ext cx="2388442"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接触区域特殊处理</a:t>
            </a:r>
          </a:p>
        </p:txBody>
      </p:sp>
      <p:cxnSp>
        <p:nvCxnSpPr>
          <p:cNvPr id="463" name="直接箭头连接符 462">
            <a:extLst>
              <a:ext uri="{FF2B5EF4-FFF2-40B4-BE49-F238E27FC236}">
                <a16:creationId xmlns:a16="http://schemas.microsoft.com/office/drawing/2014/main" id="{ED62F57D-6347-5F2F-710B-A768E2178746}"/>
              </a:ext>
            </a:extLst>
          </p:cNvPr>
          <p:cNvCxnSpPr>
            <a:cxnSpLocks/>
            <a:stCxn id="42" idx="3"/>
          </p:cNvCxnSpPr>
          <p:nvPr/>
        </p:nvCxnSpPr>
        <p:spPr>
          <a:xfrm flipV="1">
            <a:off x="7184043" y="1304625"/>
            <a:ext cx="361611" cy="46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BB15FCAE-13CB-EDDC-D3BF-4F516BB3E0B5}"/>
              </a:ext>
            </a:extLst>
          </p:cNvPr>
          <p:cNvSpPr txBox="1"/>
          <p:nvPr/>
        </p:nvSpPr>
        <p:spPr>
          <a:xfrm>
            <a:off x="5511180" y="1109237"/>
            <a:ext cx="1672863" cy="400110"/>
          </a:xfrm>
          <a:prstGeom prst="rect">
            <a:avLst/>
          </a:prstGeom>
          <a:noFill/>
          <a:ln w="19050">
            <a:solidFill>
              <a:srgbClr val="FF0000"/>
            </a:solidFill>
          </a:ln>
        </p:spPr>
        <p:txBody>
          <a:bodyPr wrap="square" rtlCol="0">
            <a:sp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rPr>
              <a:t>边界贴合</a:t>
            </a:r>
          </a:p>
        </p:txBody>
      </p:sp>
    </p:spTree>
    <p:extLst>
      <p:ext uri="{BB962C8B-B14F-4D97-AF65-F5344CB8AC3E}">
        <p14:creationId xmlns:p14="http://schemas.microsoft.com/office/powerpoint/2010/main" val="3368808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5"/>
          <p:cNvSpPr txBox="1"/>
          <p:nvPr/>
        </p:nvSpPr>
        <p:spPr>
          <a:xfrm>
            <a:off x="1300480" y="327649"/>
            <a:ext cx="9233879" cy="6635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spc="300">
                <a:solidFill>
                  <a:schemeClr val="accent1"/>
                </a:solidFill>
                <a:latin typeface="+mj-lt"/>
                <a:ea typeface="+mj-ea"/>
                <a:cs typeface="+mj-cs"/>
              </a:defRPr>
            </a:lvl1pPr>
          </a:lstStyle>
          <a:p>
            <a:endParaRPr lang="zh-CN" altLang="en-US" sz="3200" dirty="0">
              <a:solidFill>
                <a:srgbClr val="703881"/>
              </a:solidFill>
            </a:endParaRPr>
          </a:p>
        </p:txBody>
      </p:sp>
      <p:sp>
        <p:nvSpPr>
          <p:cNvPr id="27" name="矩形: 圆角 26">
            <a:extLst>
              <a:ext uri="{FF2B5EF4-FFF2-40B4-BE49-F238E27FC236}">
                <a16:creationId xmlns:a16="http://schemas.microsoft.com/office/drawing/2014/main" id="{2281B933-0093-D25C-B456-EF828C4C8483}"/>
              </a:ext>
            </a:extLst>
          </p:cNvPr>
          <p:cNvSpPr/>
          <p:nvPr/>
        </p:nvSpPr>
        <p:spPr>
          <a:xfrm>
            <a:off x="240633" y="1811570"/>
            <a:ext cx="3299502" cy="4657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拉普拉斯光滑</a:t>
            </a:r>
          </a:p>
        </p:txBody>
      </p:sp>
      <p:sp>
        <p:nvSpPr>
          <p:cNvPr id="28" name="矩形: 圆角 27">
            <a:extLst>
              <a:ext uri="{FF2B5EF4-FFF2-40B4-BE49-F238E27FC236}">
                <a16:creationId xmlns:a16="http://schemas.microsoft.com/office/drawing/2014/main" id="{732877B1-F522-83C1-0AF3-408E341E4800}"/>
              </a:ext>
            </a:extLst>
          </p:cNvPr>
          <p:cNvSpPr/>
          <p:nvPr/>
        </p:nvSpPr>
        <p:spPr>
          <a:xfrm>
            <a:off x="240633" y="4373785"/>
            <a:ext cx="3299502" cy="4657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网格质量提升</a:t>
            </a:r>
          </a:p>
        </p:txBody>
      </p:sp>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219007C7-0D2E-8956-17A7-7E5E89727B42}"/>
                  </a:ext>
                </a:extLst>
              </p:cNvPr>
              <p:cNvSpPr txBox="1"/>
              <p:nvPr/>
            </p:nvSpPr>
            <p:spPr>
              <a:xfrm>
                <a:off x="1753223" y="2755060"/>
                <a:ext cx="2310960" cy="8711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𝑛𝑒𝑤</m:t>
                          </m:r>
                        </m:sub>
                      </m:sSub>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a:rPr lang="zh-CN" altLang="en-US" i="1">
                              <a:latin typeface="Cambria Math" panose="02040503050406030204" pitchFamily="18" charset="0"/>
                            </a:rPr>
                            <m:t>𝑛</m:t>
                          </m:r>
                        </m:den>
                      </m:f>
                      <m:nary>
                        <m:naryPr>
                          <m:chr m:val="∑"/>
                          <m:limLoc m:val="undOvr"/>
                          <m:ctrlPr>
                            <a:rPr lang="zh-CN" altLang="en-US" i="1">
                              <a:latin typeface="Cambria Math" panose="02040503050406030204" pitchFamily="18" charset="0"/>
                            </a:rPr>
                          </m:ctrlPr>
                        </m:naryPr>
                        <m:sub>
                          <m:r>
                            <a:rPr lang="zh-CN" altLang="en-US" i="1">
                              <a:latin typeface="Cambria Math" panose="02040503050406030204" pitchFamily="18" charset="0"/>
                            </a:rPr>
                            <m:t>𝑖</m:t>
                          </m:r>
                          <m:r>
                            <a:rPr lang="zh-CN" altLang="en-US" i="0">
                              <a:latin typeface="Cambria Math" panose="02040503050406030204" pitchFamily="18" charset="0"/>
                            </a:rPr>
                            <m:t>=1</m:t>
                          </m:r>
                        </m:sub>
                        <m:sup>
                          <m:r>
                            <m:rPr>
                              <m:sty m:val="p"/>
                            </m:rPr>
                            <a:rPr lang="en-US" altLang="zh-CN" b="0" i="0" smtClean="0">
                              <a:latin typeface="Cambria Math" panose="02040503050406030204" pitchFamily="18" charset="0"/>
                            </a:rPr>
                            <m:t>n</m:t>
                          </m:r>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𝑖</m:t>
                              </m:r>
                            </m:sub>
                          </m:sSub>
                        </m:e>
                      </m:nary>
                    </m:oMath>
                  </m:oMathPara>
                </a14:m>
                <a:endParaRPr lang="zh-CN" altLang="en-US" dirty="0"/>
              </a:p>
            </p:txBody>
          </p:sp>
        </mc:Choice>
        <mc:Fallback>
          <p:sp>
            <p:nvSpPr>
              <p:cNvPr id="11" name="文本框 10">
                <a:extLst>
                  <a:ext uri="{FF2B5EF4-FFF2-40B4-BE49-F238E27FC236}">
                    <a16:creationId xmlns:a16="http://schemas.microsoft.com/office/drawing/2014/main" id="{219007C7-0D2E-8956-17A7-7E5E89727B42}"/>
                  </a:ext>
                </a:extLst>
              </p:cNvPr>
              <p:cNvSpPr txBox="1">
                <a:spLocks noRot="1" noChangeAspect="1" noMove="1" noResize="1" noEditPoints="1" noAdjustHandles="1" noChangeArrowheads="1" noChangeShapeType="1" noTextEdit="1"/>
              </p:cNvSpPr>
              <p:nvPr/>
            </p:nvSpPr>
            <p:spPr>
              <a:xfrm>
                <a:off x="1753223" y="2755060"/>
                <a:ext cx="2310960" cy="871136"/>
              </a:xfrm>
              <a:prstGeom prst="rect">
                <a:avLst/>
              </a:prstGeom>
              <a:blipFill>
                <a:blip r:embed="rId3"/>
                <a:stretch>
                  <a:fillRect/>
                </a:stretch>
              </a:blipFill>
            </p:spPr>
            <p:txBody>
              <a:bodyPr/>
              <a:lstStyle/>
              <a:p>
                <a:r>
                  <a:rPr lang="zh-CN" altLang="en-US">
                    <a:noFill/>
                  </a:rPr>
                  <a:t> </a:t>
                </a:r>
              </a:p>
            </p:txBody>
          </p:sp>
        </mc:Fallback>
      </mc:AlternateContent>
      <p:sp>
        <p:nvSpPr>
          <p:cNvPr id="58" name="文本框 57">
            <a:extLst>
              <a:ext uri="{FF2B5EF4-FFF2-40B4-BE49-F238E27FC236}">
                <a16:creationId xmlns:a16="http://schemas.microsoft.com/office/drawing/2014/main" id="{81EA02F6-5728-2E33-0372-1BE05013BEF3}"/>
              </a:ext>
            </a:extLst>
          </p:cNvPr>
          <p:cNvSpPr txBox="1"/>
          <p:nvPr/>
        </p:nvSpPr>
        <p:spPr>
          <a:xfrm>
            <a:off x="254043" y="2326667"/>
            <a:ext cx="5071338" cy="369332"/>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将每个网格点移动到</a:t>
            </a:r>
            <a:r>
              <a:rPr lang="zh-CN" altLang="en-US" b="1" dirty="0">
                <a:solidFill>
                  <a:srgbClr val="FF0000"/>
                </a:solidFill>
                <a:latin typeface="微软雅黑" panose="020B0503020204020204" pitchFamily="34" charset="-122"/>
                <a:ea typeface="微软雅黑" panose="020B0503020204020204" pitchFamily="34" charset="-122"/>
              </a:rPr>
              <a:t>相邻网格点的平均位置</a:t>
            </a:r>
            <a:r>
              <a:rPr lang="zh-CN" altLang="en-US" dirty="0">
                <a:latin typeface="微软雅黑" panose="020B0503020204020204" pitchFamily="34" charset="-122"/>
                <a:ea typeface="微软雅黑" panose="020B0503020204020204" pitchFamily="34" charset="-122"/>
              </a:rPr>
              <a:t>：</a:t>
            </a:r>
          </a:p>
        </p:txBody>
      </p:sp>
      <p:sp>
        <p:nvSpPr>
          <p:cNvPr id="61" name="文本框 60">
            <a:extLst>
              <a:ext uri="{FF2B5EF4-FFF2-40B4-BE49-F238E27FC236}">
                <a16:creationId xmlns:a16="http://schemas.microsoft.com/office/drawing/2014/main" id="{514F7C80-3419-A89E-2D9F-202DC186FC18}"/>
              </a:ext>
            </a:extLst>
          </p:cNvPr>
          <p:cNvSpPr txBox="1"/>
          <p:nvPr/>
        </p:nvSpPr>
        <p:spPr>
          <a:xfrm>
            <a:off x="254043" y="3650191"/>
            <a:ext cx="9321578" cy="646331"/>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传统拉普拉斯光滑会使网格收缩，造成模型质量</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损失，所以在对网格外表面点进行平滑后，需要再将其移动至几何边界；</a:t>
            </a:r>
            <a:endParaRPr lang="zh-CN" altLang="en-US" dirty="0"/>
          </a:p>
        </p:txBody>
      </p:sp>
      <p:sp>
        <p:nvSpPr>
          <p:cNvPr id="64" name="文本框 63">
            <a:extLst>
              <a:ext uri="{FF2B5EF4-FFF2-40B4-BE49-F238E27FC236}">
                <a16:creationId xmlns:a16="http://schemas.microsoft.com/office/drawing/2014/main" id="{1D6CA5EF-ED1C-32AF-0668-894FCA91DBCD}"/>
              </a:ext>
            </a:extLst>
          </p:cNvPr>
          <p:cNvSpPr txBox="1"/>
          <p:nvPr/>
        </p:nvSpPr>
        <p:spPr>
          <a:xfrm>
            <a:off x="254042" y="4874355"/>
            <a:ext cx="7169599" cy="369332"/>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Knupp</a:t>
            </a:r>
            <a:r>
              <a:rPr lang="en-US" altLang="zh-CN" baseline="300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最早</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提出</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了</a:t>
            </a:r>
            <a:r>
              <a:rPr lang="zh-CN"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网格质量指标</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的数学理论</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5" name="文本框 64">
                <a:extLst>
                  <a:ext uri="{FF2B5EF4-FFF2-40B4-BE49-F238E27FC236}">
                    <a16:creationId xmlns:a16="http://schemas.microsoft.com/office/drawing/2014/main" id="{0FC82FFC-79A5-663C-2DEF-EA22CD4ADA2B}"/>
                  </a:ext>
                </a:extLst>
              </p:cNvPr>
              <p:cNvSpPr txBox="1"/>
              <p:nvPr/>
            </p:nvSpPr>
            <p:spPr>
              <a:xfrm>
                <a:off x="2449671" y="5772665"/>
                <a:ext cx="231096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min</m:t>
                          </m:r>
                        </m:fName>
                        <m:e>
                          <m:r>
                            <a:rPr lang="en-US" altLang="zh-CN" b="0" i="1" smtClean="0">
                              <a:latin typeface="Cambria Math" panose="02040503050406030204" pitchFamily="18" charset="0"/>
                            </a:rPr>
                            <m:t>𝑓</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e>
                      </m:func>
                    </m:oMath>
                  </m:oMathPara>
                </a14:m>
                <a:endParaRPr lang="zh-CN" altLang="en-US" dirty="0"/>
              </a:p>
            </p:txBody>
          </p:sp>
        </mc:Choice>
        <mc:Fallback>
          <p:sp>
            <p:nvSpPr>
              <p:cNvPr id="65" name="文本框 64">
                <a:extLst>
                  <a:ext uri="{FF2B5EF4-FFF2-40B4-BE49-F238E27FC236}">
                    <a16:creationId xmlns:a16="http://schemas.microsoft.com/office/drawing/2014/main" id="{0FC82FFC-79A5-663C-2DEF-EA22CD4ADA2B}"/>
                  </a:ext>
                </a:extLst>
              </p:cNvPr>
              <p:cNvSpPr txBox="1">
                <a:spLocks noRot="1" noChangeAspect="1" noMove="1" noResize="1" noEditPoints="1" noAdjustHandles="1" noChangeArrowheads="1" noChangeShapeType="1" noTextEdit="1"/>
              </p:cNvSpPr>
              <p:nvPr/>
            </p:nvSpPr>
            <p:spPr>
              <a:xfrm>
                <a:off x="2449671" y="5772665"/>
                <a:ext cx="2310960" cy="369332"/>
              </a:xfrm>
              <a:prstGeom prst="rect">
                <a:avLst/>
              </a:prstGeom>
              <a:blipFill>
                <a:blip r:embed="rId4"/>
                <a:stretch>
                  <a:fillRect b="-11475"/>
                </a:stretch>
              </a:blipFill>
            </p:spPr>
            <p:txBody>
              <a:bodyPr/>
              <a:lstStyle/>
              <a:p>
                <a:r>
                  <a:rPr lang="zh-CN" altLang="en-US">
                    <a:noFill/>
                  </a:rPr>
                  <a:t> </a:t>
                </a:r>
              </a:p>
            </p:txBody>
          </p:sp>
        </mc:Fallback>
      </mc:AlternateContent>
      <p:sp>
        <p:nvSpPr>
          <p:cNvPr id="66" name="左大括号 65">
            <a:extLst>
              <a:ext uri="{FF2B5EF4-FFF2-40B4-BE49-F238E27FC236}">
                <a16:creationId xmlns:a16="http://schemas.microsoft.com/office/drawing/2014/main" id="{BA9B806E-5844-6D50-7AD7-62C6012595E6}"/>
              </a:ext>
            </a:extLst>
          </p:cNvPr>
          <p:cNvSpPr/>
          <p:nvPr/>
        </p:nvSpPr>
        <p:spPr>
          <a:xfrm>
            <a:off x="4140785" y="5245364"/>
            <a:ext cx="135325" cy="1176187"/>
          </a:xfrm>
          <a:prstGeom prst="leftBrace">
            <a:avLst>
              <a:gd name="adj1" fmla="val 22884"/>
              <a:gd name="adj2" fmla="val 50000"/>
            </a:avLst>
          </a:prstGeom>
          <a:ln w="38100" cmpd="sng">
            <a:solidFill>
              <a:srgbClr val="7030A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82" name="文本框 81">
            <a:extLst>
              <a:ext uri="{FF2B5EF4-FFF2-40B4-BE49-F238E27FC236}">
                <a16:creationId xmlns:a16="http://schemas.microsoft.com/office/drawing/2014/main" id="{24CD47DF-B76C-CF42-91FC-FEE4EB6997AC}"/>
              </a:ext>
            </a:extLst>
          </p:cNvPr>
          <p:cNvSpPr txBox="1"/>
          <p:nvPr/>
        </p:nvSpPr>
        <p:spPr>
          <a:xfrm>
            <a:off x="240633" y="5361194"/>
            <a:ext cx="2953804" cy="646331"/>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以网格质量指标为目标函数的优化问题：</a:t>
            </a:r>
            <a:endParaRPr lang="zh-CN" altLang="en-US" dirty="0">
              <a:latin typeface="微软雅黑" panose="020B0503020204020204" pitchFamily="34" charset="-122"/>
              <a:ea typeface="微软雅黑" panose="020B0503020204020204" pitchFamily="34" charset="-122"/>
            </a:endParaRPr>
          </a:p>
        </p:txBody>
      </p:sp>
      <p:sp>
        <p:nvSpPr>
          <p:cNvPr id="83" name="文本框 82">
            <a:extLst>
              <a:ext uri="{FF2B5EF4-FFF2-40B4-BE49-F238E27FC236}">
                <a16:creationId xmlns:a16="http://schemas.microsoft.com/office/drawing/2014/main" id="{4E1F301D-7F93-2E9B-E37F-7DCC9311351C}"/>
              </a:ext>
            </a:extLst>
          </p:cNvPr>
          <p:cNvSpPr txBox="1"/>
          <p:nvPr/>
        </p:nvSpPr>
        <p:spPr>
          <a:xfrm>
            <a:off x="4330689" y="5281574"/>
            <a:ext cx="1221688" cy="646331"/>
          </a:xfrm>
          <a:prstGeom prst="rect">
            <a:avLst/>
          </a:prstGeom>
          <a:noFill/>
        </p:spPr>
        <p:txBody>
          <a:bodyPr wrap="square">
            <a:spAutoFit/>
          </a:bodyPr>
          <a:lstStyle/>
          <a:p>
            <a:pPr algn="ctr"/>
            <a:r>
              <a:rPr lang="en-US" altLang="zh-CN" dirty="0">
                <a:latin typeface="微软雅黑" panose="020B0503020204020204" pitchFamily="34" charset="-122"/>
                <a:ea typeface="微软雅黑" panose="020B0503020204020204" pitchFamily="34" charset="-122"/>
              </a:rPr>
              <a:t>Jacobian metric</a:t>
            </a:r>
            <a:endParaRPr lang="zh-CN" altLang="en-US" dirty="0">
              <a:latin typeface="微软雅黑" panose="020B0503020204020204" pitchFamily="34" charset="-122"/>
              <a:ea typeface="微软雅黑" panose="020B0503020204020204" pitchFamily="34" charset="-122"/>
            </a:endParaRPr>
          </a:p>
        </p:txBody>
      </p:sp>
      <p:sp>
        <p:nvSpPr>
          <p:cNvPr id="84" name="文本框 83">
            <a:extLst>
              <a:ext uri="{FF2B5EF4-FFF2-40B4-BE49-F238E27FC236}">
                <a16:creationId xmlns:a16="http://schemas.microsoft.com/office/drawing/2014/main" id="{EEC832D5-7949-4F0F-8F55-D147DE413262}"/>
              </a:ext>
            </a:extLst>
          </p:cNvPr>
          <p:cNvSpPr txBox="1"/>
          <p:nvPr/>
        </p:nvSpPr>
        <p:spPr>
          <a:xfrm>
            <a:off x="4363373" y="5944697"/>
            <a:ext cx="1709066" cy="369332"/>
          </a:xfrm>
          <a:prstGeom prst="rect">
            <a:avLst/>
          </a:prstGeom>
          <a:noFill/>
        </p:spPr>
        <p:txBody>
          <a:bodyPr wrap="square">
            <a:spAutoFit/>
          </a:bodyPr>
          <a:lstStyle/>
          <a:p>
            <a:r>
              <a:rPr lang="en-US" altLang="zh-CN" dirty="0">
                <a:latin typeface="微软雅黑" panose="020B0503020204020204" pitchFamily="34" charset="-122"/>
                <a:ea typeface="微软雅黑" panose="020B0503020204020204" pitchFamily="34" charset="-122"/>
              </a:rPr>
              <a:t>Shape metric</a:t>
            </a:r>
            <a:endParaRPr lang="zh-CN" altLang="en-US" dirty="0">
              <a:latin typeface="微软雅黑" panose="020B0503020204020204" pitchFamily="34" charset="-122"/>
              <a:ea typeface="微软雅黑" panose="020B0503020204020204" pitchFamily="34" charset="-122"/>
            </a:endParaRPr>
          </a:p>
        </p:txBody>
      </p:sp>
      <mc:AlternateContent xmlns:mc="http://schemas.openxmlformats.org/markup-compatibility/2006">
        <mc:Choice xmlns:a14="http://schemas.microsoft.com/office/drawing/2010/main" Requires="a14">
          <p:sp>
            <p:nvSpPr>
              <p:cNvPr id="86" name="文本框 85">
                <a:extLst>
                  <a:ext uri="{FF2B5EF4-FFF2-40B4-BE49-F238E27FC236}">
                    <a16:creationId xmlns:a16="http://schemas.microsoft.com/office/drawing/2014/main" id="{C7CC8F01-A79C-805B-A0AB-D33A7A710FB7}"/>
                  </a:ext>
                </a:extLst>
              </p:cNvPr>
              <p:cNvSpPr txBox="1"/>
              <p:nvPr/>
            </p:nvSpPr>
            <p:spPr>
              <a:xfrm>
                <a:off x="5414316" y="5101069"/>
                <a:ext cx="2837422" cy="7846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600" i="1" smtClean="0">
                              <a:solidFill>
                                <a:srgbClr val="836967"/>
                              </a:solidFill>
                              <a:latin typeface="Cambria Math" panose="02040503050406030204" pitchFamily="18" charset="0"/>
                            </a:rPr>
                          </m:ctrlPr>
                        </m:sSubPr>
                        <m:e>
                          <m:r>
                            <a:rPr lang="zh-CN" altLang="en-US" sz="1600" i="1">
                              <a:latin typeface="Cambria Math" panose="02040503050406030204" pitchFamily="18" charset="0"/>
                            </a:rPr>
                            <m:t>𝑓</m:t>
                          </m:r>
                        </m:e>
                        <m:sub>
                          <m:r>
                            <m:rPr>
                              <m:sty m:val="p"/>
                            </m:rPr>
                            <a:rPr lang="en-US" altLang="zh-CN" sz="1600" i="1">
                              <a:latin typeface="Cambria Math" panose="02040503050406030204" pitchFamily="18" charset="0"/>
                            </a:rPr>
                            <m:t>α</m:t>
                          </m:r>
                        </m:sub>
                      </m:sSub>
                      <m:r>
                        <a:rPr lang="zh-CN" altLang="en-US" sz="1600" i="0">
                          <a:latin typeface="Cambria Math" panose="02040503050406030204" pitchFamily="18" charset="0"/>
                        </a:rPr>
                        <m:t>=</m:t>
                      </m:r>
                      <m:f>
                        <m:fPr>
                          <m:ctrlPr>
                            <a:rPr lang="zh-CN" altLang="en-US" sz="1600" i="1">
                              <a:solidFill>
                                <a:srgbClr val="836967"/>
                              </a:solidFill>
                              <a:latin typeface="Cambria Math" panose="02040503050406030204" pitchFamily="18" charset="0"/>
                            </a:rPr>
                          </m:ctrlPr>
                        </m:fPr>
                        <m:num>
                          <m:r>
                            <a:rPr lang="zh-CN" altLang="en-US" sz="1600" i="0">
                              <a:latin typeface="Cambria Math" panose="02040503050406030204" pitchFamily="18" charset="0"/>
                            </a:rPr>
                            <m:t>1</m:t>
                          </m:r>
                        </m:num>
                        <m:den>
                          <m:r>
                            <a:rPr lang="zh-CN" altLang="en-US" sz="1600" i="0">
                              <a:latin typeface="Cambria Math" panose="02040503050406030204" pitchFamily="18" charset="0"/>
                            </a:rPr>
                            <m:t>2</m:t>
                          </m:r>
                        </m:den>
                      </m:f>
                      <m:nary>
                        <m:naryPr>
                          <m:chr m:val="∑"/>
                          <m:limLoc m:val="undOvr"/>
                          <m:ctrlPr>
                            <a:rPr lang="zh-CN" altLang="en-US" sz="1600" i="1">
                              <a:latin typeface="Cambria Math" panose="02040503050406030204" pitchFamily="18" charset="0"/>
                            </a:rPr>
                          </m:ctrlPr>
                        </m:naryPr>
                        <m:sub>
                          <m:r>
                            <a:rPr lang="zh-CN" altLang="en-US" sz="1600" i="1">
                              <a:latin typeface="Cambria Math" panose="02040503050406030204" pitchFamily="18" charset="0"/>
                            </a:rPr>
                            <m:t>𝑚</m:t>
                          </m:r>
                          <m:r>
                            <a:rPr lang="zh-CN" altLang="en-US" sz="1600" i="0">
                              <a:latin typeface="Cambria Math" panose="02040503050406030204" pitchFamily="18" charset="0"/>
                            </a:rPr>
                            <m:t>=1</m:t>
                          </m:r>
                        </m:sub>
                        <m:sup>
                          <m:r>
                            <a:rPr lang="zh-CN" altLang="en-US" sz="1600" i="1">
                              <a:latin typeface="Cambria Math" panose="02040503050406030204" pitchFamily="18" charset="0"/>
                            </a:rPr>
                            <m:t>𝑀</m:t>
                          </m:r>
                        </m:sup>
                        <m:e>
                          <m:nary>
                            <m:naryPr>
                              <m:chr m:val="∑"/>
                              <m:limLoc m:val="undOvr"/>
                              <m:ctrlPr>
                                <a:rPr lang="zh-CN" altLang="en-US" sz="1600" i="1">
                                  <a:latin typeface="Cambria Math" panose="02040503050406030204" pitchFamily="18" charset="0"/>
                                </a:rPr>
                              </m:ctrlPr>
                            </m:naryPr>
                            <m:sub>
                              <m:r>
                                <a:rPr lang="zh-CN" altLang="en-US" sz="1600" i="1">
                                  <a:latin typeface="Cambria Math" panose="02040503050406030204" pitchFamily="18" charset="0"/>
                                </a:rPr>
                                <m:t>𝑘</m:t>
                              </m:r>
                              <m:r>
                                <a:rPr lang="zh-CN" altLang="en-US" sz="1600" i="0">
                                  <a:latin typeface="Cambria Math" panose="02040503050406030204" pitchFamily="18" charset="0"/>
                                </a:rPr>
                                <m:t>=1</m:t>
                              </m:r>
                            </m:sub>
                            <m:sup>
                              <m:r>
                                <a:rPr lang="zh-CN" altLang="en-US" sz="1600" i="0">
                                  <a:latin typeface="Cambria Math" panose="02040503050406030204" pitchFamily="18" charset="0"/>
                                </a:rPr>
                                <m:t>8</m:t>
                              </m:r>
                            </m:sup>
                            <m:e>
                              <m:d>
                                <m:dPr>
                                  <m:begChr m:val="{"/>
                                  <m:endChr m:val="}"/>
                                  <m:ctrlPr>
                                    <a:rPr lang="zh-CN" altLang="en-US" sz="1600" i="1">
                                      <a:latin typeface="Cambria Math" panose="02040503050406030204" pitchFamily="18" charset="0"/>
                                    </a:rPr>
                                  </m:ctrlPr>
                                </m:dPr>
                                <m:e>
                                  <m:d>
                                    <m:dPr>
                                      <m:begChr m:val="|"/>
                                      <m:endChr m:val="|"/>
                                      <m:ctrlPr>
                                        <a:rPr lang="zh-CN" altLang="en-US" sz="1600" i="1">
                                          <a:solidFill>
                                            <a:srgbClr val="836967"/>
                                          </a:solidFill>
                                          <a:latin typeface="Cambria Math" panose="02040503050406030204" pitchFamily="18" charset="0"/>
                                        </a:rPr>
                                      </m:ctrlPr>
                                    </m:dPr>
                                    <m:e>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𝛼</m:t>
                                          </m:r>
                                        </m:e>
                                        <m:sub>
                                          <m:r>
                                            <a:rPr lang="zh-CN" altLang="en-US" sz="1600" i="1">
                                              <a:latin typeface="Cambria Math" panose="02040503050406030204" pitchFamily="18" charset="0"/>
                                            </a:rPr>
                                            <m:t>𝑘</m:t>
                                          </m:r>
                                          <m:r>
                                            <a:rPr lang="zh-CN" altLang="en-US" sz="1600" i="0">
                                              <a:latin typeface="Cambria Math" panose="02040503050406030204" pitchFamily="18" charset="0"/>
                                            </a:rPr>
                                            <m:t>,</m:t>
                                          </m:r>
                                          <m:r>
                                            <a:rPr lang="zh-CN" altLang="en-US" sz="1600" i="1">
                                              <a:latin typeface="Cambria Math" panose="02040503050406030204" pitchFamily="18" charset="0"/>
                                            </a:rPr>
                                            <m:t>𝑚</m:t>
                                          </m:r>
                                        </m:sub>
                                      </m:sSub>
                                      <m:r>
                                        <a:rPr lang="zh-CN" altLang="en-US" sz="1600" i="0">
                                          <a:latin typeface="Cambria Math" panose="02040503050406030204" pitchFamily="18" charset="0"/>
                                        </a:rPr>
                                        <m:t>−</m:t>
                                      </m:r>
                                      <m:r>
                                        <a:rPr lang="zh-CN" altLang="en-US" sz="1600" i="1">
                                          <a:latin typeface="Cambria Math" panose="02040503050406030204" pitchFamily="18" charset="0"/>
                                        </a:rPr>
                                        <m:t>𝛽</m:t>
                                      </m:r>
                                      <m:acc>
                                        <m:accPr>
                                          <m:chr m:val="̅"/>
                                          <m:ctrlPr>
                                            <a:rPr lang="zh-CN" altLang="en-US" sz="1600" i="1">
                                              <a:solidFill>
                                                <a:srgbClr val="836967"/>
                                              </a:solidFill>
                                              <a:latin typeface="Cambria Math" panose="02040503050406030204" pitchFamily="18" charset="0"/>
                                            </a:rPr>
                                          </m:ctrlPr>
                                        </m:accPr>
                                        <m:e>
                                          <m:r>
                                            <a:rPr lang="zh-CN" altLang="en-US" sz="1600" i="1">
                                              <a:latin typeface="Cambria Math" panose="02040503050406030204" pitchFamily="18" charset="0"/>
                                            </a:rPr>
                                            <m:t>𝑉</m:t>
                                          </m:r>
                                        </m:e>
                                      </m:acc>
                                    </m:e>
                                  </m:d>
                                </m:e>
                              </m:d>
                            </m:e>
                          </m:nary>
                        </m:e>
                      </m:nary>
                    </m:oMath>
                  </m:oMathPara>
                </a14:m>
                <a:endParaRPr lang="zh-CN" altLang="en-US" sz="1600" dirty="0">
                  <a:latin typeface="Cambria Math" panose="02040503050406030204" pitchFamily="18" charset="0"/>
                </a:endParaRPr>
              </a:p>
            </p:txBody>
          </p:sp>
        </mc:Choice>
        <mc:Fallback>
          <p:sp>
            <p:nvSpPr>
              <p:cNvPr id="86" name="文本框 85">
                <a:extLst>
                  <a:ext uri="{FF2B5EF4-FFF2-40B4-BE49-F238E27FC236}">
                    <a16:creationId xmlns:a16="http://schemas.microsoft.com/office/drawing/2014/main" id="{C7CC8F01-A79C-805B-A0AB-D33A7A710FB7}"/>
                  </a:ext>
                </a:extLst>
              </p:cNvPr>
              <p:cNvSpPr txBox="1">
                <a:spLocks noRot="1" noChangeAspect="1" noMove="1" noResize="1" noEditPoints="1" noAdjustHandles="1" noChangeArrowheads="1" noChangeShapeType="1" noTextEdit="1"/>
              </p:cNvSpPr>
              <p:nvPr/>
            </p:nvSpPr>
            <p:spPr>
              <a:xfrm>
                <a:off x="5414316" y="5101069"/>
                <a:ext cx="2837422" cy="784638"/>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8" name="文本框 87">
                <a:extLst>
                  <a:ext uri="{FF2B5EF4-FFF2-40B4-BE49-F238E27FC236}">
                    <a16:creationId xmlns:a16="http://schemas.microsoft.com/office/drawing/2014/main" id="{55B665B9-63A1-FCBE-4A09-1795DEEBFD3C}"/>
                  </a:ext>
                </a:extLst>
              </p:cNvPr>
              <p:cNvSpPr txBox="1"/>
              <p:nvPr/>
            </p:nvSpPr>
            <p:spPr>
              <a:xfrm>
                <a:off x="5851511" y="5874566"/>
                <a:ext cx="2680042" cy="4884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600" i="1" smtClean="0">
                              <a:solidFill>
                                <a:srgbClr val="836967"/>
                              </a:solidFill>
                              <a:latin typeface="Cambria Math" panose="02040503050406030204" pitchFamily="18" charset="0"/>
                            </a:rPr>
                          </m:ctrlPr>
                        </m:sSubPr>
                        <m:e>
                          <m:r>
                            <a:rPr lang="zh-CN" altLang="en-US" sz="1600" i="1">
                              <a:latin typeface="Cambria Math" panose="02040503050406030204" pitchFamily="18" charset="0"/>
                            </a:rPr>
                            <m:t>𝑓</m:t>
                          </m:r>
                        </m:e>
                        <m:sub>
                          <m:r>
                            <a:rPr lang="zh-CN" altLang="en-US" sz="1600" i="1">
                              <a:latin typeface="Cambria Math" panose="02040503050406030204" pitchFamily="18" charset="0"/>
                            </a:rPr>
                            <m:t>𝑆h𝑎𝑝𝑒</m:t>
                          </m:r>
                        </m:sub>
                      </m:sSub>
                      <m:r>
                        <a:rPr lang="zh-CN" altLang="en-US" sz="1600" i="0">
                          <a:latin typeface="Cambria Math" panose="02040503050406030204" pitchFamily="18" charset="0"/>
                        </a:rPr>
                        <m:t>=</m:t>
                      </m:r>
                      <m:f>
                        <m:fPr>
                          <m:type m:val="skw"/>
                          <m:ctrlPr>
                            <a:rPr lang="zh-CN" altLang="en-US" sz="1600" i="1">
                              <a:solidFill>
                                <a:srgbClr val="836967"/>
                              </a:solidFill>
                              <a:latin typeface="Cambria Math" panose="02040503050406030204" pitchFamily="18" charset="0"/>
                            </a:rPr>
                          </m:ctrlPr>
                        </m:fPr>
                        <m:num>
                          <m:r>
                            <a:rPr lang="zh-CN" altLang="en-US" sz="1600" i="0">
                              <a:latin typeface="Cambria Math" panose="02040503050406030204" pitchFamily="18" charset="0"/>
                            </a:rPr>
                            <m:t>8</m:t>
                          </m:r>
                        </m:num>
                        <m:den>
                          <m:nary>
                            <m:naryPr>
                              <m:chr m:val="∑"/>
                              <m:limLoc m:val="undOvr"/>
                              <m:supHide m:val="on"/>
                              <m:ctrlPr>
                                <a:rPr lang="zh-CN" altLang="en-US" sz="1600" i="1">
                                  <a:latin typeface="Cambria Math" panose="02040503050406030204" pitchFamily="18" charset="0"/>
                                </a:rPr>
                              </m:ctrlPr>
                            </m:naryPr>
                            <m:sub>
                              <m:r>
                                <a:rPr lang="zh-CN" altLang="en-US" sz="1600" i="1">
                                  <a:latin typeface="Cambria Math" panose="02040503050406030204" pitchFamily="18" charset="0"/>
                                </a:rPr>
                                <m:t>𝑘</m:t>
                              </m:r>
                            </m:sub>
                            <m:sup/>
                            <m:e>
                              <m:sSup>
                                <m:sSupPr>
                                  <m:ctrlPr>
                                    <a:rPr lang="zh-CN" altLang="en-US" sz="1600" i="1">
                                      <a:solidFill>
                                        <a:srgbClr val="836967"/>
                                      </a:solidFill>
                                      <a:latin typeface="Cambria Math" panose="02040503050406030204" pitchFamily="18" charset="0"/>
                                    </a:rPr>
                                  </m:ctrlPr>
                                </m:sSupPr>
                                <m:e>
                                  <m:d>
                                    <m:dPr>
                                      <m:ctrlPr>
                                        <a:rPr lang="zh-CN" altLang="en-US" sz="1600" i="1">
                                          <a:solidFill>
                                            <a:srgbClr val="836967"/>
                                          </a:solidFill>
                                          <a:latin typeface="Cambria Math" panose="02040503050406030204" pitchFamily="18" charset="0"/>
                                        </a:rPr>
                                      </m:ctrlPr>
                                    </m:dPr>
                                    <m:e>
                                      <m:r>
                                        <a:rPr lang="zh-CN" altLang="en-US" sz="1600" i="1">
                                          <a:latin typeface="Cambria Math" panose="02040503050406030204" pitchFamily="18" charset="0"/>
                                        </a:rPr>
                                        <m:t>𝜅</m:t>
                                      </m:r>
                                      <m:f>
                                        <m:fPr>
                                          <m:type m:val="lin"/>
                                          <m:ctrlPr>
                                            <a:rPr lang="zh-CN" altLang="en-US" sz="1600" i="1">
                                              <a:latin typeface="Cambria Math" panose="02040503050406030204" pitchFamily="18" charset="0"/>
                                            </a:rPr>
                                          </m:ctrlPr>
                                        </m:fPr>
                                        <m:num>
                                          <m:d>
                                            <m:dPr>
                                              <m:ctrlPr>
                                                <a:rPr lang="zh-CN" altLang="en-US" sz="1600" i="1">
                                                  <a:latin typeface="Cambria Math" panose="02040503050406030204" pitchFamily="18" charset="0"/>
                                                </a:rPr>
                                              </m:ctrlPr>
                                            </m:dPr>
                                            <m:e>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𝑇</m:t>
                                                  </m:r>
                                                </m:e>
                                                <m:sub>
                                                  <m:r>
                                                    <a:rPr lang="zh-CN" altLang="en-US" sz="1600" i="1">
                                                      <a:latin typeface="Cambria Math" panose="02040503050406030204" pitchFamily="18" charset="0"/>
                                                    </a:rPr>
                                                    <m:t>𝑘</m:t>
                                                  </m:r>
                                                </m:sub>
                                              </m:sSub>
                                            </m:e>
                                          </m:d>
                                        </m:num>
                                        <m:den>
                                          <m:r>
                                            <a:rPr lang="zh-CN" altLang="en-US" sz="1600" i="0">
                                              <a:latin typeface="Cambria Math" panose="02040503050406030204" pitchFamily="18" charset="0"/>
                                            </a:rPr>
                                            <m:t>3</m:t>
                                          </m:r>
                                        </m:den>
                                      </m:f>
                                    </m:e>
                                  </m:d>
                                </m:e>
                                <m:sup>
                                  <m:r>
                                    <a:rPr lang="zh-CN" altLang="en-US" sz="1600" i="0">
                                      <a:latin typeface="Cambria Math" panose="02040503050406030204" pitchFamily="18" charset="0"/>
                                    </a:rPr>
                                    <m:t>2</m:t>
                                  </m:r>
                                </m:sup>
                              </m:sSup>
                            </m:e>
                          </m:nary>
                        </m:den>
                      </m:f>
                    </m:oMath>
                  </m:oMathPara>
                </a14:m>
                <a:endParaRPr lang="zh-CN" altLang="en-US" sz="1600" dirty="0">
                  <a:latin typeface="Cambria Math" panose="02040503050406030204" pitchFamily="18" charset="0"/>
                </a:endParaRPr>
              </a:p>
            </p:txBody>
          </p:sp>
        </mc:Choice>
        <mc:Fallback>
          <p:sp>
            <p:nvSpPr>
              <p:cNvPr id="88" name="文本框 87">
                <a:extLst>
                  <a:ext uri="{FF2B5EF4-FFF2-40B4-BE49-F238E27FC236}">
                    <a16:creationId xmlns:a16="http://schemas.microsoft.com/office/drawing/2014/main" id="{55B665B9-63A1-FCBE-4A09-1795DEEBFD3C}"/>
                  </a:ext>
                </a:extLst>
              </p:cNvPr>
              <p:cNvSpPr txBox="1">
                <a:spLocks noRot="1" noChangeAspect="1" noMove="1" noResize="1" noEditPoints="1" noAdjustHandles="1" noChangeArrowheads="1" noChangeShapeType="1" noTextEdit="1"/>
              </p:cNvSpPr>
              <p:nvPr/>
            </p:nvSpPr>
            <p:spPr>
              <a:xfrm>
                <a:off x="5851511" y="5874566"/>
                <a:ext cx="2680042" cy="488467"/>
              </a:xfrm>
              <a:prstGeom prst="rect">
                <a:avLst/>
              </a:prstGeom>
              <a:blipFill>
                <a:blip r:embed="rId6"/>
                <a:stretch>
                  <a:fillRect t="-87500" r="-4318" b="-137500"/>
                </a:stretch>
              </a:blipFill>
            </p:spPr>
            <p:txBody>
              <a:bodyPr/>
              <a:lstStyle/>
              <a:p>
                <a:r>
                  <a:rPr lang="zh-CN" altLang="en-US">
                    <a:noFill/>
                  </a:rPr>
                  <a:t> </a:t>
                </a:r>
              </a:p>
            </p:txBody>
          </p:sp>
        </mc:Fallback>
      </mc:AlternateContent>
      <p:sp>
        <p:nvSpPr>
          <p:cNvPr id="89" name="文本框 88">
            <a:extLst>
              <a:ext uri="{FF2B5EF4-FFF2-40B4-BE49-F238E27FC236}">
                <a16:creationId xmlns:a16="http://schemas.microsoft.com/office/drawing/2014/main" id="{BCBBD251-DC27-6945-6BD0-8EB538DBA036}"/>
              </a:ext>
            </a:extLst>
          </p:cNvPr>
          <p:cNvSpPr txBox="1"/>
          <p:nvPr/>
        </p:nvSpPr>
        <p:spPr>
          <a:xfrm>
            <a:off x="4553586" y="6104484"/>
            <a:ext cx="1540024" cy="369332"/>
          </a:xfrm>
          <a:prstGeom prst="rect">
            <a:avLst/>
          </a:prstGeom>
          <a:noFill/>
        </p:spPr>
        <p:txBody>
          <a:bodyPr wrap="square">
            <a:spAutoFit/>
          </a:bodyPr>
          <a:lstStyle/>
          <a:p>
            <a:r>
              <a:rPr lang="en-US" altLang="zh-CN" dirty="0"/>
              <a:t>……</a:t>
            </a:r>
            <a:endParaRPr lang="zh-CN" altLang="en-US" dirty="0"/>
          </a:p>
        </p:txBody>
      </p:sp>
      <p:pic>
        <p:nvPicPr>
          <p:cNvPr id="12" name="图片 11">
            <a:extLst>
              <a:ext uri="{FF2B5EF4-FFF2-40B4-BE49-F238E27FC236}">
                <a16:creationId xmlns:a16="http://schemas.microsoft.com/office/drawing/2014/main" id="{36F98468-9F3C-F939-DA20-AEAAFF6B8BC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697952" y="2231969"/>
            <a:ext cx="6132826" cy="1701280"/>
          </a:xfrm>
          <a:prstGeom prst="rect">
            <a:avLst/>
          </a:prstGeom>
        </p:spPr>
      </p:pic>
      <p:sp>
        <p:nvSpPr>
          <p:cNvPr id="13" name="矩形 12">
            <a:extLst>
              <a:ext uri="{FF2B5EF4-FFF2-40B4-BE49-F238E27FC236}">
                <a16:creationId xmlns:a16="http://schemas.microsoft.com/office/drawing/2014/main" id="{ACF469AA-BF59-B0A8-6662-9C845FB4DF10}"/>
              </a:ext>
            </a:extLst>
          </p:cNvPr>
          <p:cNvSpPr/>
          <p:nvPr/>
        </p:nvSpPr>
        <p:spPr>
          <a:xfrm>
            <a:off x="7027239" y="1890028"/>
            <a:ext cx="2065810" cy="369332"/>
          </a:xfrm>
          <a:prstGeom prst="rect">
            <a:avLst/>
          </a:prstGeom>
        </p:spPr>
        <p:txBody>
          <a:bodyPr wrap="square">
            <a:spAutoFit/>
          </a:bodyPr>
          <a:lstStyle/>
          <a:p>
            <a:pPr algn="ct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边界点光滑</a:t>
            </a:r>
          </a:p>
        </p:txBody>
      </p:sp>
      <p:sp>
        <p:nvSpPr>
          <p:cNvPr id="14" name="矩形 13">
            <a:extLst>
              <a:ext uri="{FF2B5EF4-FFF2-40B4-BE49-F238E27FC236}">
                <a16:creationId xmlns:a16="http://schemas.microsoft.com/office/drawing/2014/main" id="{A7DEA6CC-E9A8-FA3F-B1F8-56360695CE15}"/>
              </a:ext>
            </a:extLst>
          </p:cNvPr>
          <p:cNvSpPr/>
          <p:nvPr/>
        </p:nvSpPr>
        <p:spPr>
          <a:xfrm>
            <a:off x="8526124" y="1875486"/>
            <a:ext cx="2388443" cy="369332"/>
          </a:xfrm>
          <a:prstGeom prst="rect">
            <a:avLst/>
          </a:prstGeom>
        </p:spPr>
        <p:txBody>
          <a:bodyPr wrap="square">
            <a:spAutoFit/>
          </a:bodyPr>
          <a:lstStyle/>
          <a:p>
            <a:pPr algn="ct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内部点光滑</a:t>
            </a:r>
          </a:p>
        </p:txBody>
      </p:sp>
      <p:sp>
        <p:nvSpPr>
          <p:cNvPr id="7" name="矩形 6">
            <a:extLst>
              <a:ext uri="{FF2B5EF4-FFF2-40B4-BE49-F238E27FC236}">
                <a16:creationId xmlns:a16="http://schemas.microsoft.com/office/drawing/2014/main" id="{EEDE88FC-CDD2-E012-0E5C-4885893D29F8}"/>
              </a:ext>
            </a:extLst>
          </p:cNvPr>
          <p:cNvSpPr/>
          <p:nvPr/>
        </p:nvSpPr>
        <p:spPr>
          <a:xfrm>
            <a:off x="8399360" y="5753052"/>
            <a:ext cx="3647152"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局部优化：仅对边界拟合网格优化</a:t>
            </a:r>
          </a:p>
        </p:txBody>
      </p:sp>
      <p:sp>
        <p:nvSpPr>
          <p:cNvPr id="161" name="任意多边形: 形状 160">
            <a:extLst>
              <a:ext uri="{FF2B5EF4-FFF2-40B4-BE49-F238E27FC236}">
                <a16:creationId xmlns:a16="http://schemas.microsoft.com/office/drawing/2014/main" id="{A2EB970A-B253-0D77-ED3C-30702AA6146B}"/>
              </a:ext>
            </a:extLst>
          </p:cNvPr>
          <p:cNvSpPr/>
          <p:nvPr/>
        </p:nvSpPr>
        <p:spPr>
          <a:xfrm>
            <a:off x="8632105" y="4853929"/>
            <a:ext cx="3134965" cy="882214"/>
          </a:xfrm>
          <a:custGeom>
            <a:avLst/>
            <a:gdLst>
              <a:gd name="connsiteX0" fmla="*/ 1101723 w 2175443"/>
              <a:gd name="connsiteY0" fmla="*/ 60 h 511946"/>
              <a:gd name="connsiteX1" fmla="*/ 2093773 w 2175443"/>
              <a:gd name="connsiteY1" fmla="*/ 417491 h 511946"/>
              <a:gd name="connsiteX2" fmla="*/ 2175443 w 2175443"/>
              <a:gd name="connsiteY2" fmla="*/ 511946 h 511946"/>
              <a:gd name="connsiteX3" fmla="*/ 0 w 2175443"/>
              <a:gd name="connsiteY3" fmla="*/ 511946 h 511946"/>
              <a:gd name="connsiteX4" fmla="*/ 102508 w 2175443"/>
              <a:gd name="connsiteY4" fmla="*/ 398213 h 511946"/>
              <a:gd name="connsiteX5" fmla="*/ 1101723 w 2175443"/>
              <a:gd name="connsiteY5" fmla="*/ 60 h 51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443" h="511946">
                <a:moveTo>
                  <a:pt x="1101723" y="60"/>
                </a:moveTo>
                <a:cubicBezTo>
                  <a:pt x="1481030" y="3525"/>
                  <a:pt x="1839245" y="156150"/>
                  <a:pt x="2093773" y="417491"/>
                </a:cubicBezTo>
                <a:lnTo>
                  <a:pt x="2175443" y="511946"/>
                </a:lnTo>
                <a:lnTo>
                  <a:pt x="0" y="511946"/>
                </a:lnTo>
                <a:lnTo>
                  <a:pt x="102508" y="398213"/>
                </a:lnTo>
                <a:cubicBezTo>
                  <a:pt x="362211" y="142220"/>
                  <a:pt x="722972" y="-3401"/>
                  <a:pt x="1101723" y="60"/>
                </a:cubicBezTo>
                <a:close/>
              </a:path>
            </a:pathLst>
          </a:custGeom>
          <a:solidFill>
            <a:srgbClr val="F8CBAD"/>
          </a:solid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任意多边形: 形状 28">
            <a:extLst>
              <a:ext uri="{FF2B5EF4-FFF2-40B4-BE49-F238E27FC236}">
                <a16:creationId xmlns:a16="http://schemas.microsoft.com/office/drawing/2014/main" id="{BFC35139-E436-9F8E-20CF-1102EDC315D4}"/>
              </a:ext>
            </a:extLst>
          </p:cNvPr>
          <p:cNvSpPr/>
          <p:nvPr/>
        </p:nvSpPr>
        <p:spPr>
          <a:xfrm>
            <a:off x="8954319" y="5197564"/>
            <a:ext cx="2533006" cy="596090"/>
          </a:xfrm>
          <a:custGeom>
            <a:avLst/>
            <a:gdLst>
              <a:gd name="connsiteX0" fmla="*/ 1101723 w 2175443"/>
              <a:gd name="connsiteY0" fmla="*/ 60 h 511946"/>
              <a:gd name="connsiteX1" fmla="*/ 2093773 w 2175443"/>
              <a:gd name="connsiteY1" fmla="*/ 417491 h 511946"/>
              <a:gd name="connsiteX2" fmla="*/ 2175443 w 2175443"/>
              <a:gd name="connsiteY2" fmla="*/ 511946 h 511946"/>
              <a:gd name="connsiteX3" fmla="*/ 0 w 2175443"/>
              <a:gd name="connsiteY3" fmla="*/ 511946 h 511946"/>
              <a:gd name="connsiteX4" fmla="*/ 102508 w 2175443"/>
              <a:gd name="connsiteY4" fmla="*/ 398213 h 511946"/>
              <a:gd name="connsiteX5" fmla="*/ 1101723 w 2175443"/>
              <a:gd name="connsiteY5" fmla="*/ 60 h 51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5443" h="511946">
                <a:moveTo>
                  <a:pt x="1101723" y="60"/>
                </a:moveTo>
                <a:cubicBezTo>
                  <a:pt x="1481030" y="3525"/>
                  <a:pt x="1839245" y="156150"/>
                  <a:pt x="2093773" y="417491"/>
                </a:cubicBezTo>
                <a:lnTo>
                  <a:pt x="2175443" y="511946"/>
                </a:lnTo>
                <a:lnTo>
                  <a:pt x="0" y="511946"/>
                </a:lnTo>
                <a:lnTo>
                  <a:pt x="102508" y="398213"/>
                </a:lnTo>
                <a:cubicBezTo>
                  <a:pt x="362211" y="142220"/>
                  <a:pt x="722972" y="-3401"/>
                  <a:pt x="1101723" y="60"/>
                </a:cubicBezTo>
                <a:close/>
              </a:path>
            </a:pathLst>
          </a:custGeom>
          <a:solidFill>
            <a:srgbClr val="F7F7F7"/>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矩形 29">
            <a:extLst>
              <a:ext uri="{FF2B5EF4-FFF2-40B4-BE49-F238E27FC236}">
                <a16:creationId xmlns:a16="http://schemas.microsoft.com/office/drawing/2014/main" id="{A5392AFC-B67B-B8A6-8997-800D2FAA326E}"/>
              </a:ext>
            </a:extLst>
          </p:cNvPr>
          <p:cNvSpPr/>
          <p:nvPr/>
        </p:nvSpPr>
        <p:spPr>
          <a:xfrm>
            <a:off x="8526124" y="5689185"/>
            <a:ext cx="3452178" cy="128237"/>
          </a:xfrm>
          <a:prstGeom prst="rect">
            <a:avLst/>
          </a:prstGeom>
          <a:solidFill>
            <a:srgbClr val="F7F7F7"/>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1" name="组合 30">
            <a:extLst>
              <a:ext uri="{FF2B5EF4-FFF2-40B4-BE49-F238E27FC236}">
                <a16:creationId xmlns:a16="http://schemas.microsoft.com/office/drawing/2014/main" id="{43F996CF-03AE-525A-67F4-6A391B5CA617}"/>
              </a:ext>
            </a:extLst>
          </p:cNvPr>
          <p:cNvGrpSpPr/>
          <p:nvPr/>
        </p:nvGrpSpPr>
        <p:grpSpPr>
          <a:xfrm>
            <a:off x="8710468" y="4773179"/>
            <a:ext cx="3026010" cy="756616"/>
            <a:chOff x="5042060" y="2829251"/>
            <a:chExt cx="2598853" cy="649811"/>
          </a:xfrm>
        </p:grpSpPr>
        <p:sp>
          <p:nvSpPr>
            <p:cNvPr id="32" name="矩形 31">
              <a:extLst>
                <a:ext uri="{FF2B5EF4-FFF2-40B4-BE49-F238E27FC236}">
                  <a16:creationId xmlns:a16="http://schemas.microsoft.com/office/drawing/2014/main" id="{B32B956C-90FB-E263-46C1-D0ED18C7807F}"/>
                </a:ext>
              </a:extLst>
            </p:cNvPr>
            <p:cNvSpPr/>
            <p:nvPr/>
          </p:nvSpPr>
          <p:spPr>
            <a:xfrm>
              <a:off x="5042060" y="325772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矩形 32">
              <a:extLst>
                <a:ext uri="{FF2B5EF4-FFF2-40B4-BE49-F238E27FC236}">
                  <a16:creationId xmlns:a16="http://schemas.microsoft.com/office/drawing/2014/main" id="{54F98973-333B-374B-AAB2-96FCC988A249}"/>
                </a:ext>
              </a:extLst>
            </p:cNvPr>
            <p:cNvSpPr/>
            <p:nvPr/>
          </p:nvSpPr>
          <p:spPr>
            <a:xfrm>
              <a:off x="5048188" y="3047257"/>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矩形 33">
              <a:extLst>
                <a:ext uri="{FF2B5EF4-FFF2-40B4-BE49-F238E27FC236}">
                  <a16:creationId xmlns:a16="http://schemas.microsoft.com/office/drawing/2014/main" id="{97662641-641F-845E-6472-968001F7EBAD}"/>
                </a:ext>
              </a:extLst>
            </p:cNvPr>
            <p:cNvSpPr/>
            <p:nvPr/>
          </p:nvSpPr>
          <p:spPr>
            <a:xfrm>
              <a:off x="5265003" y="3040820"/>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矩形 34">
              <a:extLst>
                <a:ext uri="{FF2B5EF4-FFF2-40B4-BE49-F238E27FC236}">
                  <a16:creationId xmlns:a16="http://schemas.microsoft.com/office/drawing/2014/main" id="{205AED73-A313-93AE-FE2F-AA0748E89D65}"/>
                </a:ext>
              </a:extLst>
            </p:cNvPr>
            <p:cNvSpPr/>
            <p:nvPr/>
          </p:nvSpPr>
          <p:spPr>
            <a:xfrm>
              <a:off x="5265003"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矩形 35">
              <a:extLst>
                <a:ext uri="{FF2B5EF4-FFF2-40B4-BE49-F238E27FC236}">
                  <a16:creationId xmlns:a16="http://schemas.microsoft.com/office/drawing/2014/main" id="{9F064659-BC68-0737-9F1B-B40B484EEC89}"/>
                </a:ext>
              </a:extLst>
            </p:cNvPr>
            <p:cNvSpPr/>
            <p:nvPr/>
          </p:nvSpPr>
          <p:spPr>
            <a:xfrm>
              <a:off x="5480822"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矩形 37">
              <a:extLst>
                <a:ext uri="{FF2B5EF4-FFF2-40B4-BE49-F238E27FC236}">
                  <a16:creationId xmlns:a16="http://schemas.microsoft.com/office/drawing/2014/main" id="{8C640A31-5D6A-A4F6-54DA-C4E795BAD7D0}"/>
                </a:ext>
              </a:extLst>
            </p:cNvPr>
            <p:cNvSpPr/>
            <p:nvPr/>
          </p:nvSpPr>
          <p:spPr>
            <a:xfrm>
              <a:off x="5696822"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矩形 38">
              <a:extLst>
                <a:ext uri="{FF2B5EF4-FFF2-40B4-BE49-F238E27FC236}">
                  <a16:creationId xmlns:a16="http://schemas.microsoft.com/office/drawing/2014/main" id="{7C4BBE41-0F50-F819-3687-574A0D1CC7BC}"/>
                </a:ext>
              </a:extLst>
            </p:cNvPr>
            <p:cNvSpPr/>
            <p:nvPr/>
          </p:nvSpPr>
          <p:spPr>
            <a:xfrm>
              <a:off x="5912641" y="282925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矩形 39">
              <a:extLst>
                <a:ext uri="{FF2B5EF4-FFF2-40B4-BE49-F238E27FC236}">
                  <a16:creationId xmlns:a16="http://schemas.microsoft.com/office/drawing/2014/main" id="{B09AB6EC-22E0-BDCB-2CE6-9FC8E46CEC56}"/>
                </a:ext>
              </a:extLst>
            </p:cNvPr>
            <p:cNvSpPr/>
            <p:nvPr/>
          </p:nvSpPr>
          <p:spPr>
            <a:xfrm>
              <a:off x="6128641" y="282938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矩形 40">
              <a:extLst>
                <a:ext uri="{FF2B5EF4-FFF2-40B4-BE49-F238E27FC236}">
                  <a16:creationId xmlns:a16="http://schemas.microsoft.com/office/drawing/2014/main" id="{547F4AB9-55B6-A6F2-7E87-CCA5E7221ECD}"/>
                </a:ext>
              </a:extLst>
            </p:cNvPr>
            <p:cNvSpPr/>
            <p:nvPr/>
          </p:nvSpPr>
          <p:spPr>
            <a:xfrm>
              <a:off x="6344460" y="282938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矩形 41">
              <a:extLst>
                <a:ext uri="{FF2B5EF4-FFF2-40B4-BE49-F238E27FC236}">
                  <a16:creationId xmlns:a16="http://schemas.microsoft.com/office/drawing/2014/main" id="{6F86FA59-D8F9-4A63-D909-5B3E8B04ECF1}"/>
                </a:ext>
              </a:extLst>
            </p:cNvPr>
            <p:cNvSpPr/>
            <p:nvPr/>
          </p:nvSpPr>
          <p:spPr>
            <a:xfrm>
              <a:off x="6560460" y="282938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矩形 42">
              <a:extLst>
                <a:ext uri="{FF2B5EF4-FFF2-40B4-BE49-F238E27FC236}">
                  <a16:creationId xmlns:a16="http://schemas.microsoft.com/office/drawing/2014/main" id="{23F8BEB5-8605-DD3F-A77B-249C9EEE7372}"/>
                </a:ext>
              </a:extLst>
            </p:cNvPr>
            <p:cNvSpPr/>
            <p:nvPr/>
          </p:nvSpPr>
          <p:spPr>
            <a:xfrm>
              <a:off x="6776279" y="282938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矩形 43">
              <a:extLst>
                <a:ext uri="{FF2B5EF4-FFF2-40B4-BE49-F238E27FC236}">
                  <a16:creationId xmlns:a16="http://schemas.microsoft.com/office/drawing/2014/main" id="{E7424F53-8A81-F7C2-64B0-2797AC7FC702}"/>
                </a:ext>
              </a:extLst>
            </p:cNvPr>
            <p:cNvSpPr/>
            <p:nvPr/>
          </p:nvSpPr>
          <p:spPr>
            <a:xfrm>
              <a:off x="6992279" y="282938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矩形 45">
              <a:extLst>
                <a:ext uri="{FF2B5EF4-FFF2-40B4-BE49-F238E27FC236}">
                  <a16:creationId xmlns:a16="http://schemas.microsoft.com/office/drawing/2014/main" id="{6AF39A4E-F474-8679-54F9-E864B51550A6}"/>
                </a:ext>
              </a:extLst>
            </p:cNvPr>
            <p:cNvSpPr/>
            <p:nvPr/>
          </p:nvSpPr>
          <p:spPr>
            <a:xfrm>
              <a:off x="7208098" y="2829381"/>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矩形 46">
              <a:extLst>
                <a:ext uri="{FF2B5EF4-FFF2-40B4-BE49-F238E27FC236}">
                  <a16:creationId xmlns:a16="http://schemas.microsoft.com/office/drawing/2014/main" id="{DC4E2C6A-ECA9-79AE-19BC-F6A405344B3C}"/>
                </a:ext>
              </a:extLst>
            </p:cNvPr>
            <p:cNvSpPr/>
            <p:nvPr/>
          </p:nvSpPr>
          <p:spPr>
            <a:xfrm>
              <a:off x="7208098" y="3049773"/>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矩形 47">
              <a:extLst>
                <a:ext uri="{FF2B5EF4-FFF2-40B4-BE49-F238E27FC236}">
                  <a16:creationId xmlns:a16="http://schemas.microsoft.com/office/drawing/2014/main" id="{A919A293-5EAB-8A1F-7F30-3B83EAEDB0E9}"/>
                </a:ext>
              </a:extLst>
            </p:cNvPr>
            <p:cNvSpPr/>
            <p:nvPr/>
          </p:nvSpPr>
          <p:spPr>
            <a:xfrm>
              <a:off x="7423917" y="3043336"/>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0" name="矩形 49">
              <a:extLst>
                <a:ext uri="{FF2B5EF4-FFF2-40B4-BE49-F238E27FC236}">
                  <a16:creationId xmlns:a16="http://schemas.microsoft.com/office/drawing/2014/main" id="{9C7B253E-D4D8-E716-9C68-24F7370DBF74}"/>
                </a:ext>
              </a:extLst>
            </p:cNvPr>
            <p:cNvSpPr/>
            <p:nvPr/>
          </p:nvSpPr>
          <p:spPr>
            <a:xfrm>
              <a:off x="7424913" y="3263062"/>
              <a:ext cx="216000" cy="2160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51" name="组合 50">
            <a:extLst>
              <a:ext uri="{FF2B5EF4-FFF2-40B4-BE49-F238E27FC236}">
                <a16:creationId xmlns:a16="http://schemas.microsoft.com/office/drawing/2014/main" id="{88A63648-1E2F-5580-B93A-9BA09F82AA43}"/>
              </a:ext>
            </a:extLst>
          </p:cNvPr>
          <p:cNvGrpSpPr/>
          <p:nvPr/>
        </p:nvGrpSpPr>
        <p:grpSpPr>
          <a:xfrm>
            <a:off x="8956204" y="5016633"/>
            <a:ext cx="2531775" cy="562750"/>
            <a:chOff x="5237232" y="3019289"/>
            <a:chExt cx="2174385" cy="483311"/>
          </a:xfrm>
        </p:grpSpPr>
        <p:cxnSp>
          <p:nvCxnSpPr>
            <p:cNvPr id="52" name="直接连接符 51">
              <a:extLst>
                <a:ext uri="{FF2B5EF4-FFF2-40B4-BE49-F238E27FC236}">
                  <a16:creationId xmlns:a16="http://schemas.microsoft.com/office/drawing/2014/main" id="{AD2003AD-D876-CBDE-32F1-10AFDC1F5182}"/>
                </a:ext>
              </a:extLst>
            </p:cNvPr>
            <p:cNvCxnSpPr>
              <a:cxnSpLocks/>
            </p:cNvCxnSpPr>
            <p:nvPr/>
          </p:nvCxnSpPr>
          <p:spPr>
            <a:xfrm>
              <a:off x="5237232" y="3459153"/>
              <a:ext cx="80039" cy="43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4541D7C5-7127-73E5-B251-794026B998E7}"/>
                </a:ext>
              </a:extLst>
            </p:cNvPr>
            <p:cNvCxnSpPr>
              <a:cxnSpLocks/>
            </p:cNvCxnSpPr>
            <p:nvPr/>
          </p:nvCxnSpPr>
          <p:spPr>
            <a:xfrm>
              <a:off x="5249163" y="3236441"/>
              <a:ext cx="107965" cy="1091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80D062D3-55CA-060C-0340-E38A1501EA72}"/>
                </a:ext>
              </a:extLst>
            </p:cNvPr>
            <p:cNvCxnSpPr>
              <a:cxnSpLocks/>
            </p:cNvCxnSpPr>
            <p:nvPr/>
          </p:nvCxnSpPr>
          <p:spPr>
            <a:xfrm>
              <a:off x="5458889" y="3243627"/>
              <a:ext cx="59260" cy="545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A91FEAEB-ED2C-5851-1118-77A2ACFD186D}"/>
                </a:ext>
              </a:extLst>
            </p:cNvPr>
            <p:cNvCxnSpPr>
              <a:cxnSpLocks/>
            </p:cNvCxnSpPr>
            <p:nvPr/>
          </p:nvCxnSpPr>
          <p:spPr>
            <a:xfrm>
              <a:off x="5457329" y="3019289"/>
              <a:ext cx="115618" cy="1043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682818A0-C081-43AC-A501-46C82A8D06ED}"/>
                </a:ext>
              </a:extLst>
            </p:cNvPr>
            <p:cNvCxnSpPr>
              <a:cxnSpLocks/>
            </p:cNvCxnSpPr>
            <p:nvPr/>
          </p:nvCxnSpPr>
          <p:spPr>
            <a:xfrm>
              <a:off x="5680475" y="3022282"/>
              <a:ext cx="0" cy="972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E18FD57E-A18D-5344-76AD-814BFEC19DED}"/>
                </a:ext>
              </a:extLst>
            </p:cNvPr>
            <p:cNvCxnSpPr>
              <a:cxnSpLocks/>
            </p:cNvCxnSpPr>
            <p:nvPr/>
          </p:nvCxnSpPr>
          <p:spPr>
            <a:xfrm>
              <a:off x="5896766" y="3019289"/>
              <a:ext cx="0" cy="972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DCC8667B-73C2-80F2-3238-AC6A11C2558E}"/>
                </a:ext>
              </a:extLst>
            </p:cNvPr>
            <p:cNvCxnSpPr>
              <a:cxnSpLocks/>
            </p:cNvCxnSpPr>
            <p:nvPr/>
          </p:nvCxnSpPr>
          <p:spPr>
            <a:xfrm>
              <a:off x="6112766" y="3019289"/>
              <a:ext cx="0" cy="972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88616702-43B1-5583-90CB-0A67B0284FAC}"/>
                </a:ext>
              </a:extLst>
            </p:cNvPr>
            <p:cNvCxnSpPr>
              <a:cxnSpLocks/>
            </p:cNvCxnSpPr>
            <p:nvPr/>
          </p:nvCxnSpPr>
          <p:spPr>
            <a:xfrm>
              <a:off x="6328585" y="3025548"/>
              <a:ext cx="0" cy="972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BA25AAE7-76D0-C77F-000F-1CF9CEA72C2E}"/>
                </a:ext>
              </a:extLst>
            </p:cNvPr>
            <p:cNvCxnSpPr>
              <a:cxnSpLocks/>
            </p:cNvCxnSpPr>
            <p:nvPr/>
          </p:nvCxnSpPr>
          <p:spPr>
            <a:xfrm>
              <a:off x="6544588" y="3026334"/>
              <a:ext cx="0" cy="972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090BFA7A-54E8-8346-419E-1F5BF044BC27}"/>
                </a:ext>
              </a:extLst>
            </p:cNvPr>
            <p:cNvCxnSpPr>
              <a:cxnSpLocks/>
            </p:cNvCxnSpPr>
            <p:nvPr/>
          </p:nvCxnSpPr>
          <p:spPr>
            <a:xfrm>
              <a:off x="6760404" y="3021878"/>
              <a:ext cx="0" cy="972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080D08C3-D3DF-CFCB-3132-5814E76CB503}"/>
                </a:ext>
              </a:extLst>
            </p:cNvPr>
            <p:cNvCxnSpPr>
              <a:cxnSpLocks/>
            </p:cNvCxnSpPr>
            <p:nvPr/>
          </p:nvCxnSpPr>
          <p:spPr>
            <a:xfrm>
              <a:off x="6976404" y="3026201"/>
              <a:ext cx="0" cy="972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384E6EFC-EC28-0730-B263-B14B3603D893}"/>
                </a:ext>
              </a:extLst>
            </p:cNvPr>
            <p:cNvCxnSpPr>
              <a:cxnSpLocks/>
            </p:cNvCxnSpPr>
            <p:nvPr/>
          </p:nvCxnSpPr>
          <p:spPr>
            <a:xfrm flipH="1">
              <a:off x="7134225" y="3240286"/>
              <a:ext cx="57998" cy="732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7DEB8713-830D-4225-8AA3-BD84A1ED63E6}"/>
                </a:ext>
              </a:extLst>
            </p:cNvPr>
            <p:cNvCxnSpPr>
              <a:cxnSpLocks/>
            </p:cNvCxnSpPr>
            <p:nvPr/>
          </p:nvCxnSpPr>
          <p:spPr>
            <a:xfrm flipH="1">
              <a:off x="7097316" y="3024126"/>
              <a:ext cx="94907" cy="1274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848D185C-6297-0956-D602-CC399D212D41}"/>
                </a:ext>
              </a:extLst>
            </p:cNvPr>
            <p:cNvCxnSpPr>
              <a:cxnSpLocks/>
            </p:cNvCxnSpPr>
            <p:nvPr/>
          </p:nvCxnSpPr>
          <p:spPr>
            <a:xfrm flipH="1">
              <a:off x="7286625" y="3240286"/>
              <a:ext cx="121417" cy="124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C45967FD-90A6-2A27-81DB-BF4A0083D444}"/>
                </a:ext>
              </a:extLst>
            </p:cNvPr>
            <p:cNvCxnSpPr>
              <a:cxnSpLocks/>
            </p:cNvCxnSpPr>
            <p:nvPr/>
          </p:nvCxnSpPr>
          <p:spPr>
            <a:xfrm flipH="1">
              <a:off x="7347333" y="3452001"/>
              <a:ext cx="64284" cy="505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BFCE4856-273D-61DE-674D-1954DBCBD407}"/>
                </a:ext>
              </a:extLst>
            </p:cNvPr>
            <p:cNvCxnSpPr>
              <a:cxnSpLocks/>
            </p:cNvCxnSpPr>
            <p:nvPr/>
          </p:nvCxnSpPr>
          <p:spPr>
            <a:xfrm flipH="1">
              <a:off x="5310327" y="3339597"/>
              <a:ext cx="36273" cy="1630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B644040C-D498-02A2-E653-E174FA3A5937}"/>
                </a:ext>
              </a:extLst>
            </p:cNvPr>
            <p:cNvCxnSpPr>
              <a:cxnSpLocks/>
            </p:cNvCxnSpPr>
            <p:nvPr/>
          </p:nvCxnSpPr>
          <p:spPr>
            <a:xfrm flipV="1">
              <a:off x="5344695" y="3297715"/>
              <a:ext cx="180171" cy="360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C15AA6F7-F158-CE5C-76C7-4BB666B45EC7}"/>
                </a:ext>
              </a:extLst>
            </p:cNvPr>
            <p:cNvCxnSpPr>
              <a:cxnSpLocks/>
            </p:cNvCxnSpPr>
            <p:nvPr/>
          </p:nvCxnSpPr>
          <p:spPr>
            <a:xfrm flipV="1">
              <a:off x="5515058" y="3108637"/>
              <a:ext cx="57889" cy="183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D8F0E35E-D0B3-BDDA-7F0D-5C2EA592E0BD}"/>
                </a:ext>
              </a:extLst>
            </p:cNvPr>
            <p:cNvCxnSpPr>
              <a:cxnSpLocks/>
            </p:cNvCxnSpPr>
            <p:nvPr/>
          </p:nvCxnSpPr>
          <p:spPr>
            <a:xfrm>
              <a:off x="5567374" y="3116582"/>
              <a:ext cx="120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8BAE8945-1A3F-0D7B-F6F8-C254F0B68658}"/>
                </a:ext>
              </a:extLst>
            </p:cNvPr>
            <p:cNvCxnSpPr>
              <a:cxnSpLocks/>
            </p:cNvCxnSpPr>
            <p:nvPr/>
          </p:nvCxnSpPr>
          <p:spPr>
            <a:xfrm>
              <a:off x="5675152" y="3116582"/>
              <a:ext cx="2290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C3364A30-3B70-894C-4E8D-0E932C05CC68}"/>
                </a:ext>
              </a:extLst>
            </p:cNvPr>
            <p:cNvCxnSpPr>
              <a:cxnSpLocks/>
            </p:cNvCxnSpPr>
            <p:nvPr/>
          </p:nvCxnSpPr>
          <p:spPr>
            <a:xfrm flipV="1">
              <a:off x="5896911" y="3112312"/>
              <a:ext cx="227012" cy="39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B11BFAA8-EBC2-0EB2-9F71-39046FC0C0A8}"/>
                </a:ext>
              </a:extLst>
            </p:cNvPr>
            <p:cNvCxnSpPr>
              <a:cxnSpLocks/>
            </p:cNvCxnSpPr>
            <p:nvPr/>
          </p:nvCxnSpPr>
          <p:spPr>
            <a:xfrm>
              <a:off x="6109053" y="3110808"/>
              <a:ext cx="218536" cy="3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19989B9F-D08F-2988-3CFC-D9E38C6FE85E}"/>
                </a:ext>
              </a:extLst>
            </p:cNvPr>
            <p:cNvCxnSpPr>
              <a:cxnSpLocks/>
            </p:cNvCxnSpPr>
            <p:nvPr/>
          </p:nvCxnSpPr>
          <p:spPr>
            <a:xfrm>
              <a:off x="6327589" y="3113164"/>
              <a:ext cx="224281" cy="57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74CF6F49-D613-BC6D-9A00-ED52AE8B9971}"/>
                </a:ext>
              </a:extLst>
            </p:cNvPr>
            <p:cNvCxnSpPr>
              <a:cxnSpLocks/>
            </p:cNvCxnSpPr>
            <p:nvPr/>
          </p:nvCxnSpPr>
          <p:spPr>
            <a:xfrm flipV="1">
              <a:off x="6544175" y="3110808"/>
              <a:ext cx="226861" cy="63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4618E75B-C740-A8DC-098A-D0AEE322ED1D}"/>
                </a:ext>
              </a:extLst>
            </p:cNvPr>
            <p:cNvCxnSpPr>
              <a:cxnSpLocks/>
            </p:cNvCxnSpPr>
            <p:nvPr/>
          </p:nvCxnSpPr>
          <p:spPr>
            <a:xfrm>
              <a:off x="6748194" y="3108137"/>
              <a:ext cx="232026" cy="15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A59B8880-55CE-113B-450D-605342B90D49}"/>
                </a:ext>
              </a:extLst>
            </p:cNvPr>
            <p:cNvCxnSpPr>
              <a:cxnSpLocks/>
            </p:cNvCxnSpPr>
            <p:nvPr/>
          </p:nvCxnSpPr>
          <p:spPr>
            <a:xfrm>
              <a:off x="6969823" y="3122102"/>
              <a:ext cx="134466" cy="294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33F5CC97-8C97-9508-DCEC-61FEB1392F45}"/>
                </a:ext>
              </a:extLst>
            </p:cNvPr>
            <p:cNvCxnSpPr>
              <a:cxnSpLocks/>
            </p:cNvCxnSpPr>
            <p:nvPr/>
          </p:nvCxnSpPr>
          <p:spPr>
            <a:xfrm>
              <a:off x="7102120" y="3154600"/>
              <a:ext cx="38822" cy="1589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87C9B5E9-7C00-28A7-BC98-BD90C12CC390}"/>
                </a:ext>
              </a:extLst>
            </p:cNvPr>
            <p:cNvCxnSpPr>
              <a:cxnSpLocks/>
            </p:cNvCxnSpPr>
            <p:nvPr/>
          </p:nvCxnSpPr>
          <p:spPr>
            <a:xfrm>
              <a:off x="7133724" y="3303535"/>
              <a:ext cx="162433" cy="70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F47C84EF-3559-DC3B-4793-9A809CCA3E69}"/>
                </a:ext>
              </a:extLst>
            </p:cNvPr>
            <p:cNvCxnSpPr>
              <a:cxnSpLocks/>
            </p:cNvCxnSpPr>
            <p:nvPr/>
          </p:nvCxnSpPr>
          <p:spPr>
            <a:xfrm>
              <a:off x="7285629" y="3358472"/>
              <a:ext cx="72770" cy="1392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直接连接符 94">
            <a:extLst>
              <a:ext uri="{FF2B5EF4-FFF2-40B4-BE49-F238E27FC236}">
                <a16:creationId xmlns:a16="http://schemas.microsoft.com/office/drawing/2014/main" id="{DAC6A6A8-F61D-076D-C18F-C4484D5DF04E}"/>
              </a:ext>
            </a:extLst>
          </p:cNvPr>
          <p:cNvCxnSpPr>
            <a:cxnSpLocks/>
          </p:cNvCxnSpPr>
          <p:nvPr/>
        </p:nvCxnSpPr>
        <p:spPr>
          <a:xfrm>
            <a:off x="9041313" y="5573718"/>
            <a:ext cx="51736" cy="615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DB3E7083-D971-539E-E1FB-1C39CDA3FE06}"/>
              </a:ext>
            </a:extLst>
          </p:cNvPr>
          <p:cNvCxnSpPr>
            <a:cxnSpLocks/>
          </p:cNvCxnSpPr>
          <p:nvPr/>
        </p:nvCxnSpPr>
        <p:spPr>
          <a:xfrm>
            <a:off x="9079385" y="5385712"/>
            <a:ext cx="144761" cy="1552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041843AB-BAD3-43C2-1571-1D1802311805}"/>
              </a:ext>
            </a:extLst>
          </p:cNvPr>
          <p:cNvCxnSpPr>
            <a:cxnSpLocks/>
          </p:cNvCxnSpPr>
          <p:nvPr/>
        </p:nvCxnSpPr>
        <p:spPr>
          <a:xfrm>
            <a:off x="9276525" y="5336981"/>
            <a:ext cx="79336" cy="93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E13EE4CA-6CDC-6C3A-E889-773D685C7EB5}"/>
              </a:ext>
            </a:extLst>
          </p:cNvPr>
          <p:cNvCxnSpPr>
            <a:cxnSpLocks/>
          </p:cNvCxnSpPr>
          <p:nvPr/>
        </p:nvCxnSpPr>
        <p:spPr>
          <a:xfrm>
            <a:off x="9339367" y="5133403"/>
            <a:ext cx="165980" cy="222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C333CFC6-C4A1-BB43-1DD2-E552E263FC22}"/>
              </a:ext>
            </a:extLst>
          </p:cNvPr>
          <p:cNvCxnSpPr>
            <a:cxnSpLocks/>
          </p:cNvCxnSpPr>
          <p:nvPr/>
        </p:nvCxnSpPr>
        <p:spPr>
          <a:xfrm>
            <a:off x="9478499" y="5132593"/>
            <a:ext cx="143255" cy="1770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B9C060C2-8E00-04B9-3596-A8C1BCB13B2B}"/>
              </a:ext>
            </a:extLst>
          </p:cNvPr>
          <p:cNvCxnSpPr>
            <a:cxnSpLocks/>
          </p:cNvCxnSpPr>
          <p:nvPr/>
        </p:nvCxnSpPr>
        <p:spPr>
          <a:xfrm>
            <a:off x="9722311" y="5130636"/>
            <a:ext cx="21337" cy="1379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71E68758-17D8-AE89-8703-7D4E7C94C7DA}"/>
              </a:ext>
            </a:extLst>
          </p:cNvPr>
          <p:cNvCxnSpPr>
            <a:cxnSpLocks/>
          </p:cNvCxnSpPr>
          <p:nvPr/>
        </p:nvCxnSpPr>
        <p:spPr>
          <a:xfrm>
            <a:off x="9972374" y="5123680"/>
            <a:ext cx="14084" cy="944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E958B2D5-A7CC-4F04-DC3A-098E845383A8}"/>
              </a:ext>
            </a:extLst>
          </p:cNvPr>
          <p:cNvCxnSpPr>
            <a:cxnSpLocks/>
          </p:cNvCxnSpPr>
          <p:nvPr/>
        </p:nvCxnSpPr>
        <p:spPr>
          <a:xfrm>
            <a:off x="10226020" y="5120520"/>
            <a:ext cx="3767" cy="671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90CEF5F7-8023-B231-0027-AA84D9A04267}"/>
              </a:ext>
            </a:extLst>
          </p:cNvPr>
          <p:cNvCxnSpPr>
            <a:cxnSpLocks/>
          </p:cNvCxnSpPr>
          <p:nvPr/>
        </p:nvCxnSpPr>
        <p:spPr>
          <a:xfrm flipH="1">
            <a:off x="10474964" y="5128955"/>
            <a:ext cx="1363" cy="827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346E56DA-DC66-3458-CB93-5B41BCBA806B}"/>
              </a:ext>
            </a:extLst>
          </p:cNvPr>
          <p:cNvCxnSpPr>
            <a:cxnSpLocks/>
          </p:cNvCxnSpPr>
          <p:nvPr/>
        </p:nvCxnSpPr>
        <p:spPr>
          <a:xfrm flipH="1">
            <a:off x="10702999" y="5117090"/>
            <a:ext cx="25027" cy="1478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426EC260-0864-BA7F-C782-F7713366A3E0}"/>
              </a:ext>
            </a:extLst>
          </p:cNvPr>
          <p:cNvCxnSpPr>
            <a:cxnSpLocks/>
          </p:cNvCxnSpPr>
          <p:nvPr/>
        </p:nvCxnSpPr>
        <p:spPr>
          <a:xfrm flipH="1">
            <a:off x="10911007" y="5129001"/>
            <a:ext cx="63713" cy="2118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0DE144C7-C499-3695-7926-8586BC2E7C7B}"/>
              </a:ext>
            </a:extLst>
          </p:cNvPr>
          <p:cNvCxnSpPr>
            <a:cxnSpLocks/>
          </p:cNvCxnSpPr>
          <p:nvPr/>
        </p:nvCxnSpPr>
        <p:spPr>
          <a:xfrm flipH="1">
            <a:off x="11015322" y="5164649"/>
            <a:ext cx="93399" cy="231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2CEC35A8-D3B7-D8FD-9AFE-8DE315E1DF37}"/>
              </a:ext>
            </a:extLst>
          </p:cNvPr>
          <p:cNvCxnSpPr>
            <a:cxnSpLocks/>
          </p:cNvCxnSpPr>
          <p:nvPr/>
        </p:nvCxnSpPr>
        <p:spPr>
          <a:xfrm flipH="1">
            <a:off x="11117710" y="5340872"/>
            <a:ext cx="49512" cy="1224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E8BC6C23-E6A7-D15D-5299-591D67439F6B}"/>
              </a:ext>
            </a:extLst>
          </p:cNvPr>
          <p:cNvCxnSpPr>
            <a:cxnSpLocks/>
          </p:cNvCxnSpPr>
          <p:nvPr/>
        </p:nvCxnSpPr>
        <p:spPr>
          <a:xfrm flipH="1">
            <a:off x="11243133" y="5421755"/>
            <a:ext cx="94798" cy="1266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9D7C72B4-1A70-962F-9B38-95FBEF87FE95}"/>
              </a:ext>
            </a:extLst>
          </p:cNvPr>
          <p:cNvCxnSpPr>
            <a:cxnSpLocks/>
          </p:cNvCxnSpPr>
          <p:nvPr/>
        </p:nvCxnSpPr>
        <p:spPr>
          <a:xfrm flipH="1">
            <a:off x="11349960" y="5559266"/>
            <a:ext cx="68415" cy="869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CD27D013-96EE-7659-9DE8-4BADDB585359}"/>
              </a:ext>
            </a:extLst>
          </p:cNvPr>
          <p:cNvSpPr txBox="1"/>
          <p:nvPr/>
        </p:nvSpPr>
        <p:spPr>
          <a:xfrm>
            <a:off x="411496" y="6526481"/>
            <a:ext cx="7564104" cy="246221"/>
          </a:xfrm>
          <a:prstGeom prst="rect">
            <a:avLst/>
          </a:prstGeom>
          <a:noFill/>
        </p:spPr>
        <p:txBody>
          <a:bodyPr wrap="square">
            <a:spAutoFit/>
          </a:bodyPr>
          <a:lstStyle/>
          <a:p>
            <a:r>
              <a:rPr lang="en-US" altLang="zh-CN" sz="1000" dirty="0">
                <a:solidFill>
                  <a:srgbClr val="222222"/>
                </a:solidFill>
                <a:latin typeface="Arial" panose="020B0604020202020204" pitchFamily="34" charset="0"/>
              </a:rPr>
              <a:t>[1] </a:t>
            </a:r>
            <a:r>
              <a:rPr lang="en-US" altLang="zh-CN" sz="1000" b="0" i="0" dirty="0" err="1">
                <a:solidFill>
                  <a:srgbClr val="222222"/>
                </a:solidFill>
                <a:effectLst/>
                <a:latin typeface="Arial" panose="020B0604020202020204" pitchFamily="34" charset="0"/>
              </a:rPr>
              <a:t>Knupp</a:t>
            </a:r>
            <a:r>
              <a:rPr lang="en-US" altLang="zh-CN" sz="1000" b="0" i="0" dirty="0">
                <a:solidFill>
                  <a:srgbClr val="222222"/>
                </a:solidFill>
                <a:effectLst/>
                <a:latin typeface="Arial" panose="020B0604020202020204" pitchFamily="34" charset="0"/>
              </a:rPr>
              <a:t> P M. Algebraic mesh quality metrics[J]. SIAM journal on scientific computing, 2001, 23(1): 193-218.</a:t>
            </a:r>
            <a:endParaRPr lang="zh-CN" altLang="en-US" sz="1000" dirty="0"/>
          </a:p>
        </p:txBody>
      </p:sp>
      <p:sp>
        <p:nvSpPr>
          <p:cNvPr id="3" name="矩形 2">
            <a:extLst>
              <a:ext uri="{FF2B5EF4-FFF2-40B4-BE49-F238E27FC236}">
                <a16:creationId xmlns:a16="http://schemas.microsoft.com/office/drawing/2014/main" id="{2F61543F-97CB-3576-C9FC-F803DF5A32AC}"/>
              </a:ext>
            </a:extLst>
          </p:cNvPr>
          <p:cNvSpPr/>
          <p:nvPr/>
        </p:nvSpPr>
        <p:spPr>
          <a:xfrm>
            <a:off x="6006967" y="1874897"/>
            <a:ext cx="877163"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优化前</a:t>
            </a:r>
          </a:p>
        </p:txBody>
      </p:sp>
      <p:sp>
        <p:nvSpPr>
          <p:cNvPr id="4" name="矩形 3">
            <a:extLst>
              <a:ext uri="{FF2B5EF4-FFF2-40B4-BE49-F238E27FC236}">
                <a16:creationId xmlns:a16="http://schemas.microsoft.com/office/drawing/2014/main" id="{C9855AFD-D833-9BF6-75E1-EE203FB962CE}"/>
              </a:ext>
            </a:extLst>
          </p:cNvPr>
          <p:cNvSpPr/>
          <p:nvPr/>
        </p:nvSpPr>
        <p:spPr>
          <a:xfrm>
            <a:off x="10889907" y="1886885"/>
            <a:ext cx="877163"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优化后</a:t>
            </a:r>
          </a:p>
        </p:txBody>
      </p:sp>
      <p:cxnSp>
        <p:nvCxnSpPr>
          <p:cNvPr id="5" name="直接连接符 4">
            <a:extLst>
              <a:ext uri="{FF2B5EF4-FFF2-40B4-BE49-F238E27FC236}">
                <a16:creationId xmlns:a16="http://schemas.microsoft.com/office/drawing/2014/main" id="{611D2F81-262D-5078-5612-FEF5F3D4B1F6}"/>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2B51B51B-9E74-05B2-F9D5-0ADEDC6D756A}"/>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游戏机, 建筑, 标志, 围栏&#10;&#10;描述已自动生成">
            <a:extLst>
              <a:ext uri="{FF2B5EF4-FFF2-40B4-BE49-F238E27FC236}">
                <a16:creationId xmlns:a16="http://schemas.microsoft.com/office/drawing/2014/main" id="{A65C198F-D3F6-7A9D-1CD7-B45CAA878B9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9" name="组合 8">
            <a:extLst>
              <a:ext uri="{FF2B5EF4-FFF2-40B4-BE49-F238E27FC236}">
                <a16:creationId xmlns:a16="http://schemas.microsoft.com/office/drawing/2014/main" id="{2BBEB7F1-BA40-CA57-6C3E-A8C39CD70F72}"/>
              </a:ext>
            </a:extLst>
          </p:cNvPr>
          <p:cNvGrpSpPr>
            <a:grpSpLocks noChangeAspect="1"/>
          </p:cNvGrpSpPr>
          <p:nvPr/>
        </p:nvGrpSpPr>
        <p:grpSpPr>
          <a:xfrm>
            <a:off x="9576887" y="178419"/>
            <a:ext cx="2205013" cy="663575"/>
            <a:chOff x="2685028" y="2876682"/>
            <a:chExt cx="5502784" cy="1656004"/>
          </a:xfrm>
        </p:grpSpPr>
        <p:sp>
          <p:nvSpPr>
            <p:cNvPr id="10" name="i$ľïdê">
              <a:extLst>
                <a:ext uri="{FF2B5EF4-FFF2-40B4-BE49-F238E27FC236}">
                  <a16:creationId xmlns:a16="http://schemas.microsoft.com/office/drawing/2014/main" id="{74892DC5-9D9A-7528-8E2E-D54BB70ABD7E}"/>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15" name="îṥlîḋê">
              <a:extLst>
                <a:ext uri="{FF2B5EF4-FFF2-40B4-BE49-F238E27FC236}">
                  <a16:creationId xmlns:a16="http://schemas.microsoft.com/office/drawing/2014/main" id="{1AEE3F1A-4165-9A6D-8ED2-FB12EBB6FB76}"/>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16" name="图片 15">
              <a:extLst>
                <a:ext uri="{FF2B5EF4-FFF2-40B4-BE49-F238E27FC236}">
                  <a16:creationId xmlns:a16="http://schemas.microsoft.com/office/drawing/2014/main" id="{DCF2D5C7-681A-5F72-F9F9-9DA612717A48}"/>
                </a:ext>
              </a:extLst>
            </p:cNvPr>
            <p:cNvPicPr>
              <a:picLocks noChangeAspect="1"/>
            </p:cNvPicPr>
            <p:nvPr userDrawn="1"/>
          </p:nvPicPr>
          <p:blipFill>
            <a:blip r:embed="rId10" cstate="print">
              <a:extLst>
                <a:ext uri="{BEBA8EAE-BF5A-486C-A8C5-ECC9F3942E4B}">
                  <a14:imgProps xmlns:a14="http://schemas.microsoft.com/office/drawing/2010/main">
                    <a14:imgLayer r:embed="rId11">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94" name="标题 1">
            <a:extLst>
              <a:ext uri="{FF2B5EF4-FFF2-40B4-BE49-F238E27FC236}">
                <a16:creationId xmlns:a16="http://schemas.microsoft.com/office/drawing/2014/main" id="{5DE1F127-580F-BD4B-DE28-C4E22A5EB547}"/>
              </a:ext>
            </a:extLst>
          </p:cNvPr>
          <p:cNvSpPr txBox="1">
            <a:spLocks/>
          </p:cNvSpPr>
          <p:nvPr/>
        </p:nvSpPr>
        <p:spPr>
          <a:xfrm>
            <a:off x="955054" y="327307"/>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算法介绍</a:t>
            </a:r>
          </a:p>
        </p:txBody>
      </p:sp>
      <p:sp>
        <p:nvSpPr>
          <p:cNvPr id="110" name="灯片编号占位符 17">
            <a:extLst>
              <a:ext uri="{FF2B5EF4-FFF2-40B4-BE49-F238E27FC236}">
                <a16:creationId xmlns:a16="http://schemas.microsoft.com/office/drawing/2014/main" id="{65DCC845-8FE3-0EA9-C2FE-74708F6672C2}"/>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11</a:t>
            </a:fld>
            <a:endParaRPr lang="zh-CN" altLang="en-US" dirty="0"/>
          </a:p>
        </p:txBody>
      </p:sp>
      <p:sp>
        <p:nvSpPr>
          <p:cNvPr id="111" name="文本框 110">
            <a:extLst>
              <a:ext uri="{FF2B5EF4-FFF2-40B4-BE49-F238E27FC236}">
                <a16:creationId xmlns:a16="http://schemas.microsoft.com/office/drawing/2014/main" id="{945208BC-9F7B-BE9C-9B3C-92FA406A8C83}"/>
              </a:ext>
            </a:extLst>
          </p:cNvPr>
          <p:cNvSpPr txBox="1"/>
          <p:nvPr/>
        </p:nvSpPr>
        <p:spPr>
          <a:xfrm>
            <a:off x="615765" y="1111552"/>
            <a:ext cx="1753707"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背景网格生成</a:t>
            </a:r>
          </a:p>
        </p:txBody>
      </p:sp>
      <p:sp>
        <p:nvSpPr>
          <p:cNvPr id="112" name="文本框 111">
            <a:extLst>
              <a:ext uri="{FF2B5EF4-FFF2-40B4-BE49-F238E27FC236}">
                <a16:creationId xmlns:a16="http://schemas.microsoft.com/office/drawing/2014/main" id="{732E901B-5D3F-2E6A-A2A7-969393851049}"/>
              </a:ext>
            </a:extLst>
          </p:cNvPr>
          <p:cNvSpPr txBox="1"/>
          <p:nvPr/>
        </p:nvSpPr>
        <p:spPr>
          <a:xfrm>
            <a:off x="5511180" y="1109237"/>
            <a:ext cx="16728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边界贴合</a:t>
            </a:r>
          </a:p>
        </p:txBody>
      </p:sp>
      <p:sp>
        <p:nvSpPr>
          <p:cNvPr id="114" name="文本框 113">
            <a:extLst>
              <a:ext uri="{FF2B5EF4-FFF2-40B4-BE49-F238E27FC236}">
                <a16:creationId xmlns:a16="http://schemas.microsoft.com/office/drawing/2014/main" id="{AE0434FF-F156-78CD-26F4-D23978FFC1E1}"/>
              </a:ext>
            </a:extLst>
          </p:cNvPr>
          <p:cNvSpPr txBox="1"/>
          <p:nvPr/>
        </p:nvSpPr>
        <p:spPr>
          <a:xfrm>
            <a:off x="9613564" y="1110893"/>
            <a:ext cx="22122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边界层网格生成</a:t>
            </a:r>
          </a:p>
        </p:txBody>
      </p:sp>
      <p:cxnSp>
        <p:nvCxnSpPr>
          <p:cNvPr id="115" name="直接箭头连接符 114">
            <a:extLst>
              <a:ext uri="{FF2B5EF4-FFF2-40B4-BE49-F238E27FC236}">
                <a16:creationId xmlns:a16="http://schemas.microsoft.com/office/drawing/2014/main" id="{164AE819-4A9D-19AE-5818-0254B04A74E9}"/>
              </a:ext>
            </a:extLst>
          </p:cNvPr>
          <p:cNvCxnSpPr>
            <a:cxnSpLocks/>
            <a:stCxn id="111" idx="3"/>
            <a:endCxn id="118" idx="1"/>
          </p:cNvCxnSpPr>
          <p:nvPr/>
        </p:nvCxnSpPr>
        <p:spPr>
          <a:xfrm flipV="1">
            <a:off x="2369472" y="1310348"/>
            <a:ext cx="361398" cy="1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接箭头连接符 115">
            <a:extLst>
              <a:ext uri="{FF2B5EF4-FFF2-40B4-BE49-F238E27FC236}">
                <a16:creationId xmlns:a16="http://schemas.microsoft.com/office/drawing/2014/main" id="{A17655AD-2CBE-A304-AA35-A13EF7D56A27}"/>
              </a:ext>
            </a:extLst>
          </p:cNvPr>
          <p:cNvCxnSpPr>
            <a:cxnSpLocks/>
            <a:stCxn id="113" idx="3"/>
            <a:endCxn id="114" idx="1"/>
          </p:cNvCxnSpPr>
          <p:nvPr/>
        </p:nvCxnSpPr>
        <p:spPr>
          <a:xfrm>
            <a:off x="9262148" y="1310948"/>
            <a:ext cx="3514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接箭头连接符 116">
            <a:extLst>
              <a:ext uri="{FF2B5EF4-FFF2-40B4-BE49-F238E27FC236}">
                <a16:creationId xmlns:a16="http://schemas.microsoft.com/office/drawing/2014/main" id="{22412E3D-ABCA-C4AE-3ECB-803755879B4B}"/>
              </a:ext>
            </a:extLst>
          </p:cNvPr>
          <p:cNvCxnSpPr>
            <a:cxnSpLocks/>
            <a:endCxn id="112" idx="1"/>
          </p:cNvCxnSpPr>
          <p:nvPr/>
        </p:nvCxnSpPr>
        <p:spPr>
          <a:xfrm flipV="1">
            <a:off x="5119312" y="1309292"/>
            <a:ext cx="391868" cy="16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文本框 117">
            <a:extLst>
              <a:ext uri="{FF2B5EF4-FFF2-40B4-BE49-F238E27FC236}">
                <a16:creationId xmlns:a16="http://schemas.microsoft.com/office/drawing/2014/main" id="{759F2466-48E0-F9E0-528A-56BBE280561C}"/>
              </a:ext>
            </a:extLst>
          </p:cNvPr>
          <p:cNvSpPr txBox="1"/>
          <p:nvPr/>
        </p:nvSpPr>
        <p:spPr>
          <a:xfrm>
            <a:off x="2730870" y="1110293"/>
            <a:ext cx="2388442"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接触区域特殊处理</a:t>
            </a:r>
          </a:p>
        </p:txBody>
      </p:sp>
      <p:cxnSp>
        <p:nvCxnSpPr>
          <p:cNvPr id="119" name="直接箭头连接符 118">
            <a:extLst>
              <a:ext uri="{FF2B5EF4-FFF2-40B4-BE49-F238E27FC236}">
                <a16:creationId xmlns:a16="http://schemas.microsoft.com/office/drawing/2014/main" id="{CCE1667F-7498-AA43-5250-8337D039B3A3}"/>
              </a:ext>
            </a:extLst>
          </p:cNvPr>
          <p:cNvCxnSpPr>
            <a:cxnSpLocks/>
            <a:stCxn id="112" idx="3"/>
          </p:cNvCxnSpPr>
          <p:nvPr/>
        </p:nvCxnSpPr>
        <p:spPr>
          <a:xfrm flipV="1">
            <a:off x="7184043" y="1304625"/>
            <a:ext cx="361611" cy="46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文本框 112">
            <a:extLst>
              <a:ext uri="{FF2B5EF4-FFF2-40B4-BE49-F238E27FC236}">
                <a16:creationId xmlns:a16="http://schemas.microsoft.com/office/drawing/2014/main" id="{156EA335-4EEB-2F5D-85D0-A126D12E1E6F}"/>
              </a:ext>
            </a:extLst>
          </p:cNvPr>
          <p:cNvSpPr txBox="1"/>
          <p:nvPr/>
        </p:nvSpPr>
        <p:spPr>
          <a:xfrm>
            <a:off x="7535459" y="1110893"/>
            <a:ext cx="1726689" cy="400110"/>
          </a:xfrm>
          <a:prstGeom prst="rect">
            <a:avLst/>
          </a:prstGeom>
          <a:noFill/>
          <a:ln w="19050">
            <a:solidFill>
              <a:srgbClr val="FF0000"/>
            </a:solidFill>
          </a:ln>
        </p:spPr>
        <p:txBody>
          <a:bodyPr wrap="square" rtlCol="0">
            <a:sp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rPr>
              <a:t>网格优化</a:t>
            </a:r>
          </a:p>
        </p:txBody>
      </p:sp>
    </p:spTree>
    <p:extLst>
      <p:ext uri="{BB962C8B-B14F-4D97-AF65-F5344CB8AC3E}">
        <p14:creationId xmlns:p14="http://schemas.microsoft.com/office/powerpoint/2010/main" val="2115336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2" name="标题 5"/>
          <p:cNvSpPr txBox="1"/>
          <p:nvPr/>
        </p:nvSpPr>
        <p:spPr>
          <a:xfrm>
            <a:off x="1300480" y="327649"/>
            <a:ext cx="9233879" cy="6635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spc="300">
                <a:solidFill>
                  <a:schemeClr val="accent1"/>
                </a:solidFill>
                <a:latin typeface="+mj-lt"/>
                <a:ea typeface="+mj-ea"/>
                <a:cs typeface="+mj-cs"/>
              </a:defRPr>
            </a:lvl1pPr>
          </a:lstStyle>
          <a:p>
            <a:endParaRPr lang="zh-CN" altLang="en-US" sz="3200" dirty="0">
              <a:solidFill>
                <a:srgbClr val="703881"/>
              </a:solidFill>
            </a:endParaRPr>
          </a:p>
        </p:txBody>
      </p:sp>
      <p:sp>
        <p:nvSpPr>
          <p:cNvPr id="13" name="箭头: 右 12">
            <a:extLst>
              <a:ext uri="{FF2B5EF4-FFF2-40B4-BE49-F238E27FC236}">
                <a16:creationId xmlns:a16="http://schemas.microsoft.com/office/drawing/2014/main" id="{BC4BC1A3-96BB-13E4-7CD8-6A86ED877594}"/>
              </a:ext>
            </a:extLst>
          </p:cNvPr>
          <p:cNvSpPr/>
          <p:nvPr/>
        </p:nvSpPr>
        <p:spPr>
          <a:xfrm>
            <a:off x="5335736" y="4405514"/>
            <a:ext cx="1625456" cy="345291"/>
          </a:xfrm>
          <a:prstGeom prst="rightArrow">
            <a:avLst>
              <a:gd name="adj1" fmla="val 33950"/>
              <a:gd name="adj2" fmla="val 10590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pic>
        <p:nvPicPr>
          <p:cNvPr id="28" name="图片 27">
            <a:extLst>
              <a:ext uri="{FF2B5EF4-FFF2-40B4-BE49-F238E27FC236}">
                <a16:creationId xmlns:a16="http://schemas.microsoft.com/office/drawing/2014/main" id="{A24ABE2E-376A-AF36-2360-200F08ECEE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4262" y="3223033"/>
            <a:ext cx="5442059" cy="2896207"/>
          </a:xfrm>
          <a:prstGeom prst="rect">
            <a:avLst/>
          </a:prstGeom>
        </p:spPr>
      </p:pic>
      <p:pic>
        <p:nvPicPr>
          <p:cNvPr id="30" name="图片 29">
            <a:extLst>
              <a:ext uri="{FF2B5EF4-FFF2-40B4-BE49-F238E27FC236}">
                <a16:creationId xmlns:a16="http://schemas.microsoft.com/office/drawing/2014/main" id="{8EB3C5D7-B7AE-1905-5CAE-20005FD2B6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65765" y="3223031"/>
            <a:ext cx="5373884" cy="2896205"/>
          </a:xfrm>
          <a:prstGeom prst="rect">
            <a:avLst/>
          </a:prstGeom>
        </p:spPr>
      </p:pic>
      <p:sp>
        <p:nvSpPr>
          <p:cNvPr id="32" name="文本框 31">
            <a:extLst>
              <a:ext uri="{FF2B5EF4-FFF2-40B4-BE49-F238E27FC236}">
                <a16:creationId xmlns:a16="http://schemas.microsoft.com/office/drawing/2014/main" id="{70EA9010-54EB-692E-7B6A-38D864178797}"/>
              </a:ext>
            </a:extLst>
          </p:cNvPr>
          <p:cNvSpPr txBox="1"/>
          <p:nvPr/>
        </p:nvSpPr>
        <p:spPr>
          <a:xfrm>
            <a:off x="5163207" y="3480763"/>
            <a:ext cx="1853392" cy="923330"/>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12 </a:t>
            </a:r>
            <a:r>
              <a:rPr lang="zh-CN" altLang="en-US" dirty="0">
                <a:latin typeface="微软雅黑" panose="020B0503020204020204" pitchFamily="34" charset="-122"/>
                <a:ea typeface="微软雅黑" panose="020B0503020204020204" pitchFamily="34" charset="-122"/>
              </a:rPr>
              <a:t>层边界层</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增长率 </a:t>
            </a:r>
            <a:r>
              <a:rPr lang="en-US" altLang="zh-CN" dirty="0">
                <a:latin typeface="微软雅黑" panose="020B0503020204020204" pitchFamily="34" charset="-122"/>
                <a:ea typeface="微软雅黑" panose="020B0503020204020204" pitchFamily="34" charset="-122"/>
              </a:rPr>
              <a:t>1.2</a:t>
            </a:r>
            <a:br>
              <a:rPr lang="en-US" altLang="zh-CN"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首层高度 </a:t>
            </a:r>
            <a:r>
              <a:rPr lang="en-US" altLang="zh-CN" dirty="0">
                <a:latin typeface="微软雅黑" panose="020B0503020204020204" pitchFamily="34" charset="-122"/>
                <a:ea typeface="微软雅黑" panose="020B0503020204020204" pitchFamily="34" charset="-122"/>
              </a:rPr>
              <a:t>1e-3D</a:t>
            </a:r>
            <a:endParaRPr lang="zh-CN" altLang="en-US" dirty="0">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00441369-ED21-318D-CDAB-6B02B4A15798}"/>
              </a:ext>
            </a:extLst>
          </p:cNvPr>
          <p:cNvSpPr/>
          <p:nvPr/>
        </p:nvSpPr>
        <p:spPr>
          <a:xfrm>
            <a:off x="1809628" y="6120657"/>
            <a:ext cx="2031325"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创建边界层网格前</a:t>
            </a:r>
          </a:p>
        </p:txBody>
      </p:sp>
      <p:sp>
        <p:nvSpPr>
          <p:cNvPr id="31" name="矩形 30">
            <a:extLst>
              <a:ext uri="{FF2B5EF4-FFF2-40B4-BE49-F238E27FC236}">
                <a16:creationId xmlns:a16="http://schemas.microsoft.com/office/drawing/2014/main" id="{88793586-4E2A-D275-E381-4F10893B015C}"/>
              </a:ext>
            </a:extLst>
          </p:cNvPr>
          <p:cNvSpPr/>
          <p:nvPr/>
        </p:nvSpPr>
        <p:spPr>
          <a:xfrm>
            <a:off x="8351049" y="6120657"/>
            <a:ext cx="2031325"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创建边界层网格后</a:t>
            </a:r>
          </a:p>
        </p:txBody>
      </p:sp>
      <p:cxnSp>
        <p:nvCxnSpPr>
          <p:cNvPr id="33" name="直接连接符 32">
            <a:extLst>
              <a:ext uri="{FF2B5EF4-FFF2-40B4-BE49-F238E27FC236}">
                <a16:creationId xmlns:a16="http://schemas.microsoft.com/office/drawing/2014/main" id="{75E9F411-54E4-7DC5-A771-0876DF6DAC98}"/>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B7373A55-0990-A9FD-3BAF-39856B6D8B02}"/>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图片包含 游戏机, 建筑, 标志, 围栏&#10;&#10;描述已自动生成">
            <a:extLst>
              <a:ext uri="{FF2B5EF4-FFF2-40B4-BE49-F238E27FC236}">
                <a16:creationId xmlns:a16="http://schemas.microsoft.com/office/drawing/2014/main" id="{73C196CA-4206-60AC-C831-C7BD90D383A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36" name="组合 35">
            <a:extLst>
              <a:ext uri="{FF2B5EF4-FFF2-40B4-BE49-F238E27FC236}">
                <a16:creationId xmlns:a16="http://schemas.microsoft.com/office/drawing/2014/main" id="{D39306B0-8A5B-CEE1-FFF4-641F50B483F6}"/>
              </a:ext>
            </a:extLst>
          </p:cNvPr>
          <p:cNvGrpSpPr>
            <a:grpSpLocks noChangeAspect="1"/>
          </p:cNvGrpSpPr>
          <p:nvPr/>
        </p:nvGrpSpPr>
        <p:grpSpPr>
          <a:xfrm>
            <a:off x="9576887" y="178419"/>
            <a:ext cx="2205013" cy="663575"/>
            <a:chOff x="2685028" y="2876682"/>
            <a:chExt cx="5502784" cy="1656004"/>
          </a:xfrm>
        </p:grpSpPr>
        <p:sp>
          <p:nvSpPr>
            <p:cNvPr id="38" name="i$ľïdê">
              <a:extLst>
                <a:ext uri="{FF2B5EF4-FFF2-40B4-BE49-F238E27FC236}">
                  <a16:creationId xmlns:a16="http://schemas.microsoft.com/office/drawing/2014/main" id="{0F011FD3-B4A8-689E-749B-7428087F2E1A}"/>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40" name="îṥlîḋê">
              <a:extLst>
                <a:ext uri="{FF2B5EF4-FFF2-40B4-BE49-F238E27FC236}">
                  <a16:creationId xmlns:a16="http://schemas.microsoft.com/office/drawing/2014/main" id="{9B6E38EF-A91D-0530-0C68-0094BD3E1C09}"/>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41" name="图片 40">
              <a:extLst>
                <a:ext uri="{FF2B5EF4-FFF2-40B4-BE49-F238E27FC236}">
                  <a16:creationId xmlns:a16="http://schemas.microsoft.com/office/drawing/2014/main" id="{195C1AD7-3FA5-D2AC-7887-D64C6B07A6E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42" name="标题 1">
            <a:extLst>
              <a:ext uri="{FF2B5EF4-FFF2-40B4-BE49-F238E27FC236}">
                <a16:creationId xmlns:a16="http://schemas.microsoft.com/office/drawing/2014/main" id="{E4DF745F-3652-D4B4-B8EF-CF791BE08B5F}"/>
              </a:ext>
            </a:extLst>
          </p:cNvPr>
          <p:cNvSpPr txBox="1">
            <a:spLocks/>
          </p:cNvSpPr>
          <p:nvPr/>
        </p:nvSpPr>
        <p:spPr>
          <a:xfrm>
            <a:off x="955054" y="327307"/>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算法介绍</a:t>
            </a:r>
          </a:p>
        </p:txBody>
      </p:sp>
      <p:sp>
        <p:nvSpPr>
          <p:cNvPr id="43" name="灯片编号占位符 17">
            <a:extLst>
              <a:ext uri="{FF2B5EF4-FFF2-40B4-BE49-F238E27FC236}">
                <a16:creationId xmlns:a16="http://schemas.microsoft.com/office/drawing/2014/main" id="{D9BCECDB-BCE0-B1CE-EF9F-94BF02E01CAA}"/>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12</a:t>
            </a:fld>
            <a:endParaRPr lang="zh-CN" altLang="en-US" dirty="0"/>
          </a:p>
        </p:txBody>
      </p:sp>
      <p:sp>
        <p:nvSpPr>
          <p:cNvPr id="46" name="矩形 45">
            <a:extLst>
              <a:ext uri="{FF2B5EF4-FFF2-40B4-BE49-F238E27FC236}">
                <a16:creationId xmlns:a16="http://schemas.microsoft.com/office/drawing/2014/main" id="{21A2E73E-047B-161A-B260-8CED8F888C91}"/>
              </a:ext>
            </a:extLst>
          </p:cNvPr>
          <p:cNvSpPr/>
          <p:nvPr/>
        </p:nvSpPr>
        <p:spPr>
          <a:xfrm>
            <a:off x="1321975" y="1754077"/>
            <a:ext cx="10459393" cy="1289905"/>
          </a:xfrm>
          <a:prstGeom prst="rect">
            <a:avLst/>
          </a:prstGeom>
        </p:spPr>
        <p:txBody>
          <a:bodyPr wrap="square">
            <a:spAutoFit/>
          </a:bodyPr>
          <a:lstStyle/>
          <a:p>
            <a:pPr marL="342900" indent="-342900">
              <a:lnSpc>
                <a:spcPct val="150000"/>
              </a:lnSpc>
              <a:buClr>
                <a:schemeClr val="tx1"/>
              </a:buClr>
              <a:buSzPct val="70000"/>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CFD</a:t>
            </a:r>
            <a:r>
              <a:rPr lang="zh-CN" altLang="en-US" dirty="0">
                <a:latin typeface="微软雅黑" panose="020B0503020204020204" pitchFamily="34" charset="-122"/>
                <a:ea typeface="微软雅黑" panose="020B0503020204020204" pitchFamily="34" charset="-122"/>
              </a:rPr>
              <a:t>计算必须划分边界层网格，以准确捕捉壁面附近的速度梯度与温度梯度；</a:t>
            </a:r>
            <a:endParaRPr lang="en-US" altLang="zh-CN" dirty="0">
              <a:latin typeface="微软雅黑" panose="020B0503020204020204" pitchFamily="34" charset="-122"/>
              <a:ea typeface="微软雅黑" panose="020B0503020204020204" pitchFamily="34" charset="-122"/>
            </a:endParaRPr>
          </a:p>
          <a:p>
            <a:pPr marL="342900" indent="-342900">
              <a:lnSpc>
                <a:spcPct val="150000"/>
              </a:lnSpc>
              <a:buClr>
                <a:schemeClr val="tx1"/>
              </a:buClr>
              <a:buSzPct val="7000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本算法支持边界层网格参数可调，包括：网格层数、第一层网格高度、网格高度增长率；</a:t>
            </a:r>
            <a:endParaRPr lang="en-US" altLang="zh-CN" dirty="0">
              <a:latin typeface="微软雅黑" panose="020B0503020204020204" pitchFamily="34" charset="-122"/>
              <a:ea typeface="微软雅黑" panose="020B0503020204020204" pitchFamily="34" charset="-122"/>
            </a:endParaRPr>
          </a:p>
          <a:p>
            <a:pPr marL="342900" indent="-342900">
              <a:lnSpc>
                <a:spcPct val="150000"/>
              </a:lnSpc>
              <a:buClr>
                <a:schemeClr val="tx1"/>
              </a:buClr>
              <a:buSzPct val="7000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将一层边界层网格在边界的法向上进行分解，分解为由上述参数确定的逐层边界层网格；</a:t>
            </a:r>
          </a:p>
        </p:txBody>
      </p:sp>
      <p:sp>
        <p:nvSpPr>
          <p:cNvPr id="47" name="文本框 46">
            <a:extLst>
              <a:ext uri="{FF2B5EF4-FFF2-40B4-BE49-F238E27FC236}">
                <a16:creationId xmlns:a16="http://schemas.microsoft.com/office/drawing/2014/main" id="{C6C157F2-B716-241A-F648-BE2CB4527253}"/>
              </a:ext>
            </a:extLst>
          </p:cNvPr>
          <p:cNvSpPr txBox="1"/>
          <p:nvPr/>
        </p:nvSpPr>
        <p:spPr>
          <a:xfrm>
            <a:off x="615765" y="1111552"/>
            <a:ext cx="1753707"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背景网格生成</a:t>
            </a:r>
          </a:p>
        </p:txBody>
      </p:sp>
      <p:sp>
        <p:nvSpPr>
          <p:cNvPr id="48" name="文本框 47">
            <a:extLst>
              <a:ext uri="{FF2B5EF4-FFF2-40B4-BE49-F238E27FC236}">
                <a16:creationId xmlns:a16="http://schemas.microsoft.com/office/drawing/2014/main" id="{B512D6AD-6416-ADA4-FEB4-506E6494D44D}"/>
              </a:ext>
            </a:extLst>
          </p:cNvPr>
          <p:cNvSpPr txBox="1"/>
          <p:nvPr/>
        </p:nvSpPr>
        <p:spPr>
          <a:xfrm>
            <a:off x="5511180" y="1109237"/>
            <a:ext cx="16728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边界贴合</a:t>
            </a:r>
          </a:p>
        </p:txBody>
      </p:sp>
      <p:sp>
        <p:nvSpPr>
          <p:cNvPr id="49" name="文本框 48">
            <a:extLst>
              <a:ext uri="{FF2B5EF4-FFF2-40B4-BE49-F238E27FC236}">
                <a16:creationId xmlns:a16="http://schemas.microsoft.com/office/drawing/2014/main" id="{2DC8169D-0D19-88A2-B354-1BCC7C8977A4}"/>
              </a:ext>
            </a:extLst>
          </p:cNvPr>
          <p:cNvSpPr txBox="1"/>
          <p:nvPr/>
        </p:nvSpPr>
        <p:spPr>
          <a:xfrm>
            <a:off x="7535459" y="1110893"/>
            <a:ext cx="1726689"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网格优化</a:t>
            </a:r>
          </a:p>
        </p:txBody>
      </p:sp>
      <p:sp>
        <p:nvSpPr>
          <p:cNvPr id="50" name="文本框 49">
            <a:extLst>
              <a:ext uri="{FF2B5EF4-FFF2-40B4-BE49-F238E27FC236}">
                <a16:creationId xmlns:a16="http://schemas.microsoft.com/office/drawing/2014/main" id="{37CF913B-698A-4BD5-B28F-5F3DFE78E74E}"/>
              </a:ext>
            </a:extLst>
          </p:cNvPr>
          <p:cNvSpPr txBox="1"/>
          <p:nvPr/>
        </p:nvSpPr>
        <p:spPr>
          <a:xfrm>
            <a:off x="9613564" y="1110893"/>
            <a:ext cx="2212263" cy="400110"/>
          </a:xfrm>
          <a:prstGeom prst="rect">
            <a:avLst/>
          </a:prstGeom>
          <a:noFill/>
          <a:ln w="19050">
            <a:solidFill>
              <a:srgbClr val="FF0000"/>
            </a:solidFill>
          </a:ln>
        </p:spPr>
        <p:txBody>
          <a:bodyPr wrap="square" rtlCol="0">
            <a:sp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rPr>
              <a:t>边界层网格生成</a:t>
            </a:r>
          </a:p>
        </p:txBody>
      </p:sp>
      <p:cxnSp>
        <p:nvCxnSpPr>
          <p:cNvPr id="51" name="直接箭头连接符 50">
            <a:extLst>
              <a:ext uri="{FF2B5EF4-FFF2-40B4-BE49-F238E27FC236}">
                <a16:creationId xmlns:a16="http://schemas.microsoft.com/office/drawing/2014/main" id="{313584C7-092E-AE52-69C2-8026D21421B6}"/>
              </a:ext>
            </a:extLst>
          </p:cNvPr>
          <p:cNvCxnSpPr>
            <a:cxnSpLocks/>
            <a:stCxn id="47" idx="3"/>
            <a:endCxn id="54" idx="1"/>
          </p:cNvCxnSpPr>
          <p:nvPr/>
        </p:nvCxnSpPr>
        <p:spPr>
          <a:xfrm flipV="1">
            <a:off x="2369472" y="1310348"/>
            <a:ext cx="361398" cy="1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0411A934-7964-8076-C8DC-1E5606ACD7CD}"/>
              </a:ext>
            </a:extLst>
          </p:cNvPr>
          <p:cNvCxnSpPr>
            <a:cxnSpLocks/>
            <a:stCxn id="49" idx="3"/>
            <a:endCxn id="50" idx="1"/>
          </p:cNvCxnSpPr>
          <p:nvPr/>
        </p:nvCxnSpPr>
        <p:spPr>
          <a:xfrm>
            <a:off x="9262148" y="1310948"/>
            <a:ext cx="3514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8A80CAB9-0F24-6780-828C-74157F4848C7}"/>
              </a:ext>
            </a:extLst>
          </p:cNvPr>
          <p:cNvCxnSpPr>
            <a:cxnSpLocks/>
            <a:endCxn id="48" idx="1"/>
          </p:cNvCxnSpPr>
          <p:nvPr/>
        </p:nvCxnSpPr>
        <p:spPr>
          <a:xfrm flipV="1">
            <a:off x="5119312" y="1309292"/>
            <a:ext cx="391868" cy="16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0919F1DD-CD1C-B4FB-41A9-2C4669128570}"/>
              </a:ext>
            </a:extLst>
          </p:cNvPr>
          <p:cNvSpPr txBox="1"/>
          <p:nvPr/>
        </p:nvSpPr>
        <p:spPr>
          <a:xfrm>
            <a:off x="2730870" y="1110293"/>
            <a:ext cx="2388442"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接触区域特殊处理</a:t>
            </a:r>
          </a:p>
        </p:txBody>
      </p:sp>
      <p:cxnSp>
        <p:nvCxnSpPr>
          <p:cNvPr id="55" name="直接箭头连接符 54">
            <a:extLst>
              <a:ext uri="{FF2B5EF4-FFF2-40B4-BE49-F238E27FC236}">
                <a16:creationId xmlns:a16="http://schemas.microsoft.com/office/drawing/2014/main" id="{C81266CE-8199-70B1-60D7-F96ECE272A0E}"/>
              </a:ext>
            </a:extLst>
          </p:cNvPr>
          <p:cNvCxnSpPr>
            <a:cxnSpLocks/>
            <a:stCxn id="48" idx="3"/>
          </p:cNvCxnSpPr>
          <p:nvPr/>
        </p:nvCxnSpPr>
        <p:spPr>
          <a:xfrm flipV="1">
            <a:off x="7184043" y="1304625"/>
            <a:ext cx="361611" cy="46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20100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86DD3-4015-A350-1F38-AAEF429CFA41}"/>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1C698566-8229-D479-66FD-EABF6A45E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6372" y="2983600"/>
            <a:ext cx="2358505" cy="3291635"/>
          </a:xfrm>
          <a:prstGeom prst="rect">
            <a:avLst/>
          </a:prstGeom>
        </p:spPr>
      </p:pic>
      <p:grpSp>
        <p:nvGrpSpPr>
          <p:cNvPr id="3" name="组合 2">
            <a:extLst>
              <a:ext uri="{FF2B5EF4-FFF2-40B4-BE49-F238E27FC236}">
                <a16:creationId xmlns:a16="http://schemas.microsoft.com/office/drawing/2014/main" id="{25448927-D334-5E9C-C0F7-7560B1660D64}"/>
              </a:ext>
            </a:extLst>
          </p:cNvPr>
          <p:cNvGrpSpPr/>
          <p:nvPr/>
        </p:nvGrpSpPr>
        <p:grpSpPr>
          <a:xfrm>
            <a:off x="7149770" y="2811351"/>
            <a:ext cx="1419855" cy="3734592"/>
            <a:chOff x="4446882" y="2453328"/>
            <a:chExt cx="1419855" cy="3734592"/>
          </a:xfrm>
        </p:grpSpPr>
        <p:pic>
          <p:nvPicPr>
            <p:cNvPr id="4" name="图片 3">
              <a:extLst>
                <a:ext uri="{FF2B5EF4-FFF2-40B4-BE49-F238E27FC236}">
                  <a16:creationId xmlns:a16="http://schemas.microsoft.com/office/drawing/2014/main" id="{2A9FCA5C-9517-31CD-5AAB-D9F50943ED3E}"/>
                </a:ext>
              </a:extLst>
            </p:cNvPr>
            <p:cNvPicPr>
              <a:picLocks noChangeAspect="1"/>
            </p:cNvPicPr>
            <p:nvPr/>
          </p:nvPicPr>
          <p:blipFill>
            <a:blip r:embed="rId4" cstate="print">
              <a:extLst>
                <a:ext uri="{28A0092B-C50C-407E-A947-70E740481C1C}">
                  <a14:useLocalDpi xmlns:a14="http://schemas.microsoft.com/office/drawing/2010/main" val="0"/>
                </a:ext>
              </a:extLst>
            </a:blip>
            <a:srcRect l="27475" r="21414"/>
            <a:stretch>
              <a:fillRect/>
            </a:stretch>
          </p:blipFill>
          <p:spPr>
            <a:xfrm>
              <a:off x="4446882" y="2994903"/>
              <a:ext cx="1419855" cy="2525433"/>
            </a:xfrm>
            <a:prstGeom prst="rect">
              <a:avLst/>
            </a:prstGeom>
          </p:spPr>
        </p:pic>
        <p:cxnSp>
          <p:nvCxnSpPr>
            <p:cNvPr id="6" name="直接连接符 5">
              <a:extLst>
                <a:ext uri="{FF2B5EF4-FFF2-40B4-BE49-F238E27FC236}">
                  <a16:creationId xmlns:a16="http://schemas.microsoft.com/office/drawing/2014/main" id="{0F5B7732-2C09-77E4-BC3B-3CC12D3FAF9F}"/>
                </a:ext>
              </a:extLst>
            </p:cNvPr>
            <p:cNvCxnSpPr>
              <a:cxnSpLocks/>
            </p:cNvCxnSpPr>
            <p:nvPr/>
          </p:nvCxnSpPr>
          <p:spPr>
            <a:xfrm flipV="1">
              <a:off x="4892550" y="5472711"/>
              <a:ext cx="0" cy="269655"/>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8" name="直接连接符 7">
              <a:extLst>
                <a:ext uri="{FF2B5EF4-FFF2-40B4-BE49-F238E27FC236}">
                  <a16:creationId xmlns:a16="http://schemas.microsoft.com/office/drawing/2014/main" id="{74AB2669-F760-F2FD-F87E-5D873D3144B4}"/>
                </a:ext>
              </a:extLst>
            </p:cNvPr>
            <p:cNvCxnSpPr>
              <a:cxnSpLocks/>
            </p:cNvCxnSpPr>
            <p:nvPr/>
          </p:nvCxnSpPr>
          <p:spPr>
            <a:xfrm flipV="1">
              <a:off x="5015388" y="5491761"/>
              <a:ext cx="0" cy="283603"/>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10" name="直接连接符 9">
              <a:extLst>
                <a:ext uri="{FF2B5EF4-FFF2-40B4-BE49-F238E27FC236}">
                  <a16:creationId xmlns:a16="http://schemas.microsoft.com/office/drawing/2014/main" id="{D21FE293-7C98-CB36-3C3F-917ED85D367B}"/>
                </a:ext>
              </a:extLst>
            </p:cNvPr>
            <p:cNvCxnSpPr>
              <a:cxnSpLocks/>
            </p:cNvCxnSpPr>
            <p:nvPr/>
          </p:nvCxnSpPr>
          <p:spPr>
            <a:xfrm flipV="1">
              <a:off x="5147344" y="5520336"/>
              <a:ext cx="0" cy="273172"/>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14" name="直接连接符 13">
              <a:extLst>
                <a:ext uri="{FF2B5EF4-FFF2-40B4-BE49-F238E27FC236}">
                  <a16:creationId xmlns:a16="http://schemas.microsoft.com/office/drawing/2014/main" id="{A9B80BEB-7357-F44F-BDFF-8A5F1699E8A8}"/>
                </a:ext>
              </a:extLst>
            </p:cNvPr>
            <p:cNvCxnSpPr>
              <a:cxnSpLocks/>
            </p:cNvCxnSpPr>
            <p:nvPr/>
          </p:nvCxnSpPr>
          <p:spPr>
            <a:xfrm flipV="1">
              <a:off x="5290219" y="5510811"/>
              <a:ext cx="0" cy="264553"/>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17" name="直接连接符 16">
              <a:extLst>
                <a:ext uri="{FF2B5EF4-FFF2-40B4-BE49-F238E27FC236}">
                  <a16:creationId xmlns:a16="http://schemas.microsoft.com/office/drawing/2014/main" id="{C1089936-8331-FEC5-0408-1DEF02A46E65}"/>
                </a:ext>
              </a:extLst>
            </p:cNvPr>
            <p:cNvCxnSpPr>
              <a:cxnSpLocks/>
            </p:cNvCxnSpPr>
            <p:nvPr/>
          </p:nvCxnSpPr>
          <p:spPr>
            <a:xfrm flipV="1">
              <a:off x="5416426" y="5482236"/>
              <a:ext cx="0" cy="260130"/>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19" name="直接连接符 18">
              <a:extLst>
                <a:ext uri="{FF2B5EF4-FFF2-40B4-BE49-F238E27FC236}">
                  <a16:creationId xmlns:a16="http://schemas.microsoft.com/office/drawing/2014/main" id="{21E8CD67-6A8C-5EAF-9270-73DE6446DC1A}"/>
                </a:ext>
              </a:extLst>
            </p:cNvPr>
            <p:cNvCxnSpPr>
              <a:cxnSpLocks/>
            </p:cNvCxnSpPr>
            <p:nvPr/>
          </p:nvCxnSpPr>
          <p:spPr>
            <a:xfrm flipV="1">
              <a:off x="4892550" y="2768419"/>
              <a:ext cx="0" cy="269655"/>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20" name="直接连接符 19">
              <a:extLst>
                <a:ext uri="{FF2B5EF4-FFF2-40B4-BE49-F238E27FC236}">
                  <a16:creationId xmlns:a16="http://schemas.microsoft.com/office/drawing/2014/main" id="{0F8DB487-D08C-D642-D260-66EBCE985BB7}"/>
                </a:ext>
              </a:extLst>
            </p:cNvPr>
            <p:cNvCxnSpPr>
              <a:cxnSpLocks/>
            </p:cNvCxnSpPr>
            <p:nvPr/>
          </p:nvCxnSpPr>
          <p:spPr>
            <a:xfrm flipV="1">
              <a:off x="5015388" y="2787469"/>
              <a:ext cx="0" cy="283603"/>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21" name="直接连接符 20">
              <a:extLst>
                <a:ext uri="{FF2B5EF4-FFF2-40B4-BE49-F238E27FC236}">
                  <a16:creationId xmlns:a16="http://schemas.microsoft.com/office/drawing/2014/main" id="{7072CBEB-E769-42E8-C7CE-5C1B5E14BAA2}"/>
                </a:ext>
              </a:extLst>
            </p:cNvPr>
            <p:cNvCxnSpPr>
              <a:cxnSpLocks/>
            </p:cNvCxnSpPr>
            <p:nvPr/>
          </p:nvCxnSpPr>
          <p:spPr>
            <a:xfrm flipV="1">
              <a:off x="5147344" y="2816044"/>
              <a:ext cx="0" cy="273172"/>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24" name="直接连接符 23">
              <a:extLst>
                <a:ext uri="{FF2B5EF4-FFF2-40B4-BE49-F238E27FC236}">
                  <a16:creationId xmlns:a16="http://schemas.microsoft.com/office/drawing/2014/main" id="{C2F64ED4-D4D7-2C96-DCEF-E72DD7FC22AD}"/>
                </a:ext>
              </a:extLst>
            </p:cNvPr>
            <p:cNvCxnSpPr>
              <a:cxnSpLocks/>
            </p:cNvCxnSpPr>
            <p:nvPr/>
          </p:nvCxnSpPr>
          <p:spPr>
            <a:xfrm flipV="1">
              <a:off x="5290219" y="2806519"/>
              <a:ext cx="0" cy="264553"/>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26" name="直接连接符 25">
              <a:extLst>
                <a:ext uri="{FF2B5EF4-FFF2-40B4-BE49-F238E27FC236}">
                  <a16:creationId xmlns:a16="http://schemas.microsoft.com/office/drawing/2014/main" id="{5739CE58-E4D9-A23C-F057-D60C9967C0DD}"/>
                </a:ext>
              </a:extLst>
            </p:cNvPr>
            <p:cNvCxnSpPr>
              <a:cxnSpLocks/>
            </p:cNvCxnSpPr>
            <p:nvPr/>
          </p:nvCxnSpPr>
          <p:spPr>
            <a:xfrm flipV="1">
              <a:off x="5416426" y="2777944"/>
              <a:ext cx="0" cy="260130"/>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sp>
          <p:nvSpPr>
            <p:cNvPr id="27" name="文本框 26">
              <a:extLst>
                <a:ext uri="{FF2B5EF4-FFF2-40B4-BE49-F238E27FC236}">
                  <a16:creationId xmlns:a16="http://schemas.microsoft.com/office/drawing/2014/main" id="{3A466030-D140-B55B-E7FC-27AC2134F9F6}"/>
                </a:ext>
              </a:extLst>
            </p:cNvPr>
            <p:cNvSpPr txBox="1"/>
            <p:nvPr/>
          </p:nvSpPr>
          <p:spPr>
            <a:xfrm>
              <a:off x="4604632" y="5818588"/>
              <a:ext cx="1104353" cy="369332"/>
            </a:xfrm>
            <a:prstGeom prst="rect">
              <a:avLst/>
            </a:prstGeom>
            <a:noFill/>
          </p:spPr>
          <p:txBody>
            <a:bodyPr wrap="square">
              <a:spAutoFit/>
            </a:bodyPr>
            <a:lstStyle/>
            <a:p>
              <a:r>
                <a:rPr lang="zh-CN" altLang="en-US" sz="1800" dirty="0">
                  <a:latin typeface="微软雅黑" panose="020B0503020204020204" pitchFamily="34" charset="-122"/>
                  <a:ea typeface="微软雅黑" panose="020B0503020204020204" pitchFamily="34" charset="-122"/>
                </a:rPr>
                <a:t>速度入口</a:t>
              </a:r>
              <a:endParaRPr lang="zh-CN" altLang="en-US" dirty="0"/>
            </a:p>
          </p:txBody>
        </p:sp>
        <p:sp>
          <p:nvSpPr>
            <p:cNvPr id="28" name="文本框 27">
              <a:extLst>
                <a:ext uri="{FF2B5EF4-FFF2-40B4-BE49-F238E27FC236}">
                  <a16:creationId xmlns:a16="http://schemas.microsoft.com/office/drawing/2014/main" id="{BD64BD52-CCA7-42F1-CC67-B6CAD49B0E2F}"/>
                </a:ext>
              </a:extLst>
            </p:cNvPr>
            <p:cNvSpPr txBox="1"/>
            <p:nvPr/>
          </p:nvSpPr>
          <p:spPr>
            <a:xfrm>
              <a:off x="4595167" y="2453328"/>
              <a:ext cx="1104353"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压力出</a:t>
              </a:r>
              <a:r>
                <a:rPr lang="zh-CN" altLang="en-US" sz="1800" dirty="0">
                  <a:latin typeface="微软雅黑" panose="020B0503020204020204" pitchFamily="34" charset="-122"/>
                  <a:ea typeface="微软雅黑" panose="020B0503020204020204" pitchFamily="34" charset="-122"/>
                </a:rPr>
                <a:t>口</a:t>
              </a:r>
              <a:endParaRPr lang="zh-CN" altLang="en-US" dirty="0"/>
            </a:p>
          </p:txBody>
        </p:sp>
      </p:grpSp>
      <p:pic>
        <p:nvPicPr>
          <p:cNvPr id="30" name="图片 29">
            <a:extLst>
              <a:ext uri="{FF2B5EF4-FFF2-40B4-BE49-F238E27FC236}">
                <a16:creationId xmlns:a16="http://schemas.microsoft.com/office/drawing/2014/main" id="{CB18B2FC-13DE-150B-A948-C5C9956A9878}"/>
              </a:ext>
            </a:extLst>
          </p:cNvPr>
          <p:cNvPicPr>
            <a:picLocks noChangeAspect="1"/>
          </p:cNvPicPr>
          <p:nvPr/>
        </p:nvPicPr>
        <p:blipFill>
          <a:blip r:embed="rId5" cstate="print">
            <a:extLst>
              <a:ext uri="{28A0092B-C50C-407E-A947-70E740481C1C}">
                <a14:useLocalDpi xmlns:a14="http://schemas.microsoft.com/office/drawing/2010/main" val="0"/>
              </a:ext>
            </a:extLst>
          </a:blip>
          <a:srcRect l="23750" t="28197" r="23749" b="16689"/>
          <a:stretch>
            <a:fillRect/>
          </a:stretch>
        </p:blipFill>
        <p:spPr>
          <a:xfrm>
            <a:off x="4421972" y="976857"/>
            <a:ext cx="3951960" cy="1406340"/>
          </a:xfrm>
          <a:prstGeom prst="rect">
            <a:avLst/>
          </a:prstGeom>
        </p:spPr>
      </p:pic>
      <p:pic>
        <p:nvPicPr>
          <p:cNvPr id="36" name="图片 35">
            <a:extLst>
              <a:ext uri="{FF2B5EF4-FFF2-40B4-BE49-F238E27FC236}">
                <a16:creationId xmlns:a16="http://schemas.microsoft.com/office/drawing/2014/main" id="{84574378-C6A3-7A67-3FAD-FA5A50D5AAF4}"/>
              </a:ext>
            </a:extLst>
          </p:cNvPr>
          <p:cNvPicPr>
            <a:picLocks noChangeAspect="1"/>
          </p:cNvPicPr>
          <p:nvPr/>
        </p:nvPicPr>
        <p:blipFill>
          <a:blip r:embed="rId6"/>
          <a:stretch>
            <a:fillRect/>
          </a:stretch>
        </p:blipFill>
        <p:spPr>
          <a:xfrm>
            <a:off x="8500140" y="1185387"/>
            <a:ext cx="3504089" cy="1059280"/>
          </a:xfrm>
          <a:prstGeom prst="rect">
            <a:avLst/>
          </a:prstGeom>
        </p:spPr>
      </p:pic>
      <p:sp>
        <p:nvSpPr>
          <p:cNvPr id="38" name="矩形: 圆角 37">
            <a:extLst>
              <a:ext uri="{FF2B5EF4-FFF2-40B4-BE49-F238E27FC236}">
                <a16:creationId xmlns:a16="http://schemas.microsoft.com/office/drawing/2014/main" id="{CC417FD8-823C-6B35-EA18-4F645409CCC9}"/>
              </a:ext>
            </a:extLst>
          </p:cNvPr>
          <p:cNvSpPr/>
          <p:nvPr/>
        </p:nvSpPr>
        <p:spPr>
          <a:xfrm>
            <a:off x="224503" y="1047835"/>
            <a:ext cx="2406271" cy="4657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壁面几何适配评估</a:t>
            </a:r>
          </a:p>
        </p:txBody>
      </p:sp>
      <p:cxnSp>
        <p:nvCxnSpPr>
          <p:cNvPr id="58" name="直接连接符 57">
            <a:extLst>
              <a:ext uri="{FF2B5EF4-FFF2-40B4-BE49-F238E27FC236}">
                <a16:creationId xmlns:a16="http://schemas.microsoft.com/office/drawing/2014/main" id="{5D820DDE-B80C-3EF7-933F-DCE3C23AA154}"/>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59" name="矩形 58">
            <a:extLst>
              <a:ext uri="{FF2B5EF4-FFF2-40B4-BE49-F238E27FC236}">
                <a16:creationId xmlns:a16="http://schemas.microsoft.com/office/drawing/2014/main" id="{51D67240-182F-6603-ACEE-941A071208E4}"/>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descr="图片包含 游戏机, 建筑, 标志, 围栏&#10;&#10;描述已自动生成">
            <a:extLst>
              <a:ext uri="{FF2B5EF4-FFF2-40B4-BE49-F238E27FC236}">
                <a16:creationId xmlns:a16="http://schemas.microsoft.com/office/drawing/2014/main" id="{4EB37C56-1485-7B5D-BA6C-B940F42806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61" name="组合 60">
            <a:extLst>
              <a:ext uri="{FF2B5EF4-FFF2-40B4-BE49-F238E27FC236}">
                <a16:creationId xmlns:a16="http://schemas.microsoft.com/office/drawing/2014/main" id="{942BBD70-B152-6BDD-B4A1-35BC1B344823}"/>
              </a:ext>
            </a:extLst>
          </p:cNvPr>
          <p:cNvGrpSpPr>
            <a:grpSpLocks noChangeAspect="1"/>
          </p:cNvGrpSpPr>
          <p:nvPr/>
        </p:nvGrpSpPr>
        <p:grpSpPr>
          <a:xfrm>
            <a:off x="9576887" y="178419"/>
            <a:ext cx="2205013" cy="663575"/>
            <a:chOff x="2685028" y="2876682"/>
            <a:chExt cx="5502784" cy="1656004"/>
          </a:xfrm>
        </p:grpSpPr>
        <p:sp>
          <p:nvSpPr>
            <p:cNvPr id="62" name="i$ľïdê">
              <a:extLst>
                <a:ext uri="{FF2B5EF4-FFF2-40B4-BE49-F238E27FC236}">
                  <a16:creationId xmlns:a16="http://schemas.microsoft.com/office/drawing/2014/main" id="{B060BF0B-F46D-AD0F-ECBA-EAD821C3F383}"/>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63" name="îṥlîḋê">
              <a:extLst>
                <a:ext uri="{FF2B5EF4-FFF2-40B4-BE49-F238E27FC236}">
                  <a16:creationId xmlns:a16="http://schemas.microsoft.com/office/drawing/2014/main" id="{A3FE2181-DA2E-ACC2-D64B-8046C3A619EC}"/>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64" name="图片 63">
              <a:extLst>
                <a:ext uri="{FF2B5EF4-FFF2-40B4-BE49-F238E27FC236}">
                  <a16:creationId xmlns:a16="http://schemas.microsoft.com/office/drawing/2014/main" id="{82106D59-005F-642C-8E08-F5F162CAD31C}"/>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65" name="标题 1">
            <a:extLst>
              <a:ext uri="{FF2B5EF4-FFF2-40B4-BE49-F238E27FC236}">
                <a16:creationId xmlns:a16="http://schemas.microsoft.com/office/drawing/2014/main" id="{04184E59-C83F-AF6E-D48C-4F5EF05CF9BB}"/>
              </a:ext>
            </a:extLst>
          </p:cNvPr>
          <p:cNvSpPr txBox="1">
            <a:spLocks/>
          </p:cNvSpPr>
          <p:nvPr/>
        </p:nvSpPr>
        <p:spPr>
          <a:xfrm>
            <a:off x="955054" y="327307"/>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应用验证</a:t>
            </a:r>
          </a:p>
        </p:txBody>
      </p:sp>
      <p:sp>
        <p:nvSpPr>
          <p:cNvPr id="66" name="灯片编号占位符 17">
            <a:extLst>
              <a:ext uri="{FF2B5EF4-FFF2-40B4-BE49-F238E27FC236}">
                <a16:creationId xmlns:a16="http://schemas.microsoft.com/office/drawing/2014/main" id="{18D56291-FB2D-77AA-CB06-629E047AE5AC}"/>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13</a:t>
            </a:fld>
            <a:endParaRPr lang="zh-CN" altLang="en-US" dirty="0"/>
          </a:p>
        </p:txBody>
      </p:sp>
      <p:sp>
        <p:nvSpPr>
          <p:cNvPr id="67" name="矩形 66">
            <a:extLst>
              <a:ext uri="{FF2B5EF4-FFF2-40B4-BE49-F238E27FC236}">
                <a16:creationId xmlns:a16="http://schemas.microsoft.com/office/drawing/2014/main" id="{E0585F45-B06C-6FEC-53CE-CCD418DCB566}"/>
              </a:ext>
            </a:extLst>
          </p:cNvPr>
          <p:cNvSpPr/>
          <p:nvPr/>
        </p:nvSpPr>
        <p:spPr>
          <a:xfrm>
            <a:off x="5441798" y="6298648"/>
            <a:ext cx="1107996"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圆柱壁面</a:t>
            </a:r>
          </a:p>
        </p:txBody>
      </p:sp>
      <p:sp>
        <p:nvSpPr>
          <p:cNvPr id="68" name="矩形 67">
            <a:extLst>
              <a:ext uri="{FF2B5EF4-FFF2-40B4-BE49-F238E27FC236}">
                <a16:creationId xmlns:a16="http://schemas.microsoft.com/office/drawing/2014/main" id="{2C9F1229-E704-5432-821C-A6179090BF19}"/>
              </a:ext>
            </a:extLst>
          </p:cNvPr>
          <p:cNvSpPr/>
          <p:nvPr/>
        </p:nvSpPr>
        <p:spPr>
          <a:xfrm>
            <a:off x="5347985" y="2367056"/>
            <a:ext cx="2207656"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圆柱壁面</a:t>
            </a:r>
            <a:r>
              <a:rPr lang="en-US" altLang="zh-CN"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锥形壁面</a:t>
            </a:r>
          </a:p>
        </p:txBody>
      </p:sp>
      <p:sp>
        <p:nvSpPr>
          <p:cNvPr id="69" name="矩形 68">
            <a:extLst>
              <a:ext uri="{FF2B5EF4-FFF2-40B4-BE49-F238E27FC236}">
                <a16:creationId xmlns:a16="http://schemas.microsoft.com/office/drawing/2014/main" id="{56C8D946-05F8-E23C-540A-29E87C10693C}"/>
              </a:ext>
            </a:extLst>
          </p:cNvPr>
          <p:cNvSpPr/>
          <p:nvPr/>
        </p:nvSpPr>
        <p:spPr>
          <a:xfrm>
            <a:off x="9869398" y="5573750"/>
            <a:ext cx="1107996"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方形壁面</a:t>
            </a:r>
          </a:p>
        </p:txBody>
      </p:sp>
      <p:pic>
        <p:nvPicPr>
          <p:cNvPr id="70" name="图片 69">
            <a:extLst>
              <a:ext uri="{FF2B5EF4-FFF2-40B4-BE49-F238E27FC236}">
                <a16:creationId xmlns:a16="http://schemas.microsoft.com/office/drawing/2014/main" id="{B99F45EA-D036-535C-95CD-D0A869533F0B}"/>
              </a:ext>
            </a:extLst>
          </p:cNvPr>
          <p:cNvPicPr>
            <a:picLocks noChangeAspect="1"/>
          </p:cNvPicPr>
          <p:nvPr/>
        </p:nvPicPr>
        <p:blipFill>
          <a:blip r:embed="rId11" cstate="print">
            <a:extLst>
              <a:ext uri="{28A0092B-C50C-407E-A947-70E740481C1C}">
                <a14:useLocalDpi xmlns:a14="http://schemas.microsoft.com/office/drawing/2010/main" val="0"/>
              </a:ext>
            </a:extLst>
          </a:blip>
          <a:srcRect l="11658"/>
          <a:stretch/>
        </p:blipFill>
        <p:spPr>
          <a:xfrm>
            <a:off x="8906299" y="3092200"/>
            <a:ext cx="2721033" cy="2464109"/>
          </a:xfrm>
          <a:prstGeom prst="rect">
            <a:avLst/>
          </a:prstGeom>
        </p:spPr>
      </p:pic>
      <p:grpSp>
        <p:nvGrpSpPr>
          <p:cNvPr id="79" name="组合 78">
            <a:extLst>
              <a:ext uri="{FF2B5EF4-FFF2-40B4-BE49-F238E27FC236}">
                <a16:creationId xmlns:a16="http://schemas.microsoft.com/office/drawing/2014/main" id="{B50187E4-465B-67ED-E0C7-D536B58E9427}"/>
              </a:ext>
            </a:extLst>
          </p:cNvPr>
          <p:cNvGrpSpPr/>
          <p:nvPr/>
        </p:nvGrpSpPr>
        <p:grpSpPr>
          <a:xfrm>
            <a:off x="424295" y="2003258"/>
            <a:ext cx="3745731" cy="4350301"/>
            <a:chOff x="273274" y="1502200"/>
            <a:chExt cx="4894298" cy="5684250"/>
          </a:xfrm>
        </p:grpSpPr>
        <p:pic>
          <p:nvPicPr>
            <p:cNvPr id="71" name="图片 70">
              <a:extLst>
                <a:ext uri="{FF2B5EF4-FFF2-40B4-BE49-F238E27FC236}">
                  <a16:creationId xmlns:a16="http://schemas.microsoft.com/office/drawing/2014/main" id="{48B17257-4FE4-6760-0E2F-1AC6E1BDCF5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413" y="1524669"/>
              <a:ext cx="4750788" cy="2598131"/>
            </a:xfrm>
            <a:prstGeom prst="rect">
              <a:avLst/>
            </a:prstGeom>
            <a:noFill/>
          </p:spPr>
        </p:pic>
        <p:pic>
          <p:nvPicPr>
            <p:cNvPr id="72" name="图片 71">
              <a:extLst>
                <a:ext uri="{FF2B5EF4-FFF2-40B4-BE49-F238E27FC236}">
                  <a16:creationId xmlns:a16="http://schemas.microsoft.com/office/drawing/2014/main" id="{74E9B90F-588B-D987-9776-91244B3CD9D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8412" y="4349292"/>
              <a:ext cx="4750787" cy="2273210"/>
            </a:xfrm>
            <a:prstGeom prst="rect">
              <a:avLst/>
            </a:prstGeom>
            <a:noFill/>
          </p:spPr>
        </p:pic>
        <p:sp>
          <p:nvSpPr>
            <p:cNvPr id="73" name="矩形 72">
              <a:extLst>
                <a:ext uri="{FF2B5EF4-FFF2-40B4-BE49-F238E27FC236}">
                  <a16:creationId xmlns:a16="http://schemas.microsoft.com/office/drawing/2014/main" id="{4BFFB388-C981-952F-9BDB-696630C2B051}"/>
                </a:ext>
              </a:extLst>
            </p:cNvPr>
            <p:cNvSpPr/>
            <p:nvPr/>
          </p:nvSpPr>
          <p:spPr>
            <a:xfrm>
              <a:off x="513135" y="6703868"/>
              <a:ext cx="4501338" cy="482582"/>
            </a:xfrm>
            <a:prstGeom prst="rect">
              <a:avLst/>
            </a:prstGeom>
          </p:spPr>
          <p:txBody>
            <a:bodyPr wrap="square">
              <a:spAutoFit/>
            </a:bodyPr>
            <a:lstStyle/>
            <a:p>
              <a:pPr algn="ct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不同柱面几何下的网格划分结果</a:t>
              </a:r>
            </a:p>
          </p:txBody>
        </p:sp>
        <p:sp>
          <p:nvSpPr>
            <p:cNvPr id="74" name="矩形 73">
              <a:extLst>
                <a:ext uri="{FF2B5EF4-FFF2-40B4-BE49-F238E27FC236}">
                  <a16:creationId xmlns:a16="http://schemas.microsoft.com/office/drawing/2014/main" id="{336158CD-FB55-334D-8C49-C6E67B0178DB}"/>
                </a:ext>
              </a:extLst>
            </p:cNvPr>
            <p:cNvSpPr/>
            <p:nvPr/>
          </p:nvSpPr>
          <p:spPr>
            <a:xfrm>
              <a:off x="273275" y="1502200"/>
              <a:ext cx="2151097" cy="133984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79CD613E-DCB7-0732-4DEC-35DC6E789AD3}"/>
                </a:ext>
              </a:extLst>
            </p:cNvPr>
            <p:cNvSpPr/>
            <p:nvPr/>
          </p:nvSpPr>
          <p:spPr>
            <a:xfrm>
              <a:off x="2424372" y="1504709"/>
              <a:ext cx="2743200" cy="133984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61222171-4C1A-1F55-71F9-842AF5C17046}"/>
                </a:ext>
              </a:extLst>
            </p:cNvPr>
            <p:cNvSpPr/>
            <p:nvPr/>
          </p:nvSpPr>
          <p:spPr>
            <a:xfrm>
              <a:off x="273274" y="2842048"/>
              <a:ext cx="4894298" cy="133984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id="{7177ADE0-CAD1-42D8-FA13-129584AE6D38}"/>
                </a:ext>
              </a:extLst>
            </p:cNvPr>
            <p:cNvSpPr/>
            <p:nvPr/>
          </p:nvSpPr>
          <p:spPr>
            <a:xfrm>
              <a:off x="273274" y="4179327"/>
              <a:ext cx="2386462" cy="25022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7A202C7D-1536-9122-C74D-193A47238CA1}"/>
                </a:ext>
              </a:extLst>
            </p:cNvPr>
            <p:cNvSpPr/>
            <p:nvPr/>
          </p:nvSpPr>
          <p:spPr>
            <a:xfrm>
              <a:off x="2659736" y="4179326"/>
              <a:ext cx="2507836" cy="250221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95258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EB8F0-7C08-F4F5-65C7-49AD23005016}"/>
            </a:ext>
          </a:extLst>
        </p:cNvPr>
        <p:cNvGrpSpPr/>
        <p:nvPr/>
      </p:nvGrpSpPr>
      <p:grpSpPr>
        <a:xfrm>
          <a:off x="0" y="0"/>
          <a:ext cx="0" cy="0"/>
          <a:chOff x="0" y="0"/>
          <a:chExt cx="0" cy="0"/>
        </a:xfrm>
      </p:grpSpPr>
      <p:sp>
        <p:nvSpPr>
          <p:cNvPr id="22" name="标题 5">
            <a:extLst>
              <a:ext uri="{FF2B5EF4-FFF2-40B4-BE49-F238E27FC236}">
                <a16:creationId xmlns:a16="http://schemas.microsoft.com/office/drawing/2014/main" id="{BC1D89D7-32F3-7574-235E-8FFF226435F7}"/>
              </a:ext>
            </a:extLst>
          </p:cNvPr>
          <p:cNvSpPr txBox="1"/>
          <p:nvPr/>
        </p:nvSpPr>
        <p:spPr>
          <a:xfrm>
            <a:off x="1300480" y="327649"/>
            <a:ext cx="9233879" cy="6635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spc="300">
                <a:solidFill>
                  <a:schemeClr val="accent1"/>
                </a:solidFill>
                <a:latin typeface="+mj-lt"/>
                <a:ea typeface="+mj-ea"/>
                <a:cs typeface="+mj-cs"/>
              </a:defRPr>
            </a:lvl1pPr>
          </a:lstStyle>
          <a:p>
            <a:endParaRPr lang="zh-CN" altLang="en-US" sz="3200" dirty="0">
              <a:solidFill>
                <a:srgbClr val="703881"/>
              </a:solidFill>
            </a:endParaRPr>
          </a:p>
        </p:txBody>
      </p:sp>
      <p:cxnSp>
        <p:nvCxnSpPr>
          <p:cNvPr id="37" name="直接连接符 36">
            <a:extLst>
              <a:ext uri="{FF2B5EF4-FFF2-40B4-BE49-F238E27FC236}">
                <a16:creationId xmlns:a16="http://schemas.microsoft.com/office/drawing/2014/main" id="{D2570A77-7C18-2DE1-008D-D78A1E2384A4}"/>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83460825-DC63-365D-3B1B-883EAD6E9B31}"/>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descr="图片包含 游戏机, 建筑, 标志, 围栏&#10;&#10;描述已自动生成">
            <a:extLst>
              <a:ext uri="{FF2B5EF4-FFF2-40B4-BE49-F238E27FC236}">
                <a16:creationId xmlns:a16="http://schemas.microsoft.com/office/drawing/2014/main" id="{75716017-488B-168A-57FF-00E6069FDB6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2" name="组合 1">
            <a:extLst>
              <a:ext uri="{FF2B5EF4-FFF2-40B4-BE49-F238E27FC236}">
                <a16:creationId xmlns:a16="http://schemas.microsoft.com/office/drawing/2014/main" id="{C9F87359-5426-5D4F-5BE1-FE1FF6A30666}"/>
              </a:ext>
            </a:extLst>
          </p:cNvPr>
          <p:cNvGrpSpPr>
            <a:grpSpLocks noChangeAspect="1"/>
          </p:cNvGrpSpPr>
          <p:nvPr/>
        </p:nvGrpSpPr>
        <p:grpSpPr>
          <a:xfrm>
            <a:off x="9576887" y="178419"/>
            <a:ext cx="2205013" cy="663575"/>
            <a:chOff x="2685028" y="2876682"/>
            <a:chExt cx="5502784" cy="1656004"/>
          </a:xfrm>
        </p:grpSpPr>
        <p:sp>
          <p:nvSpPr>
            <p:cNvPr id="3" name="i$ľïdê">
              <a:extLst>
                <a:ext uri="{FF2B5EF4-FFF2-40B4-BE49-F238E27FC236}">
                  <a16:creationId xmlns:a16="http://schemas.microsoft.com/office/drawing/2014/main" id="{CE0DC1FD-53D0-D5CC-C8A7-60DC520A4DC8}"/>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4" name="îṥlîḋê">
              <a:extLst>
                <a:ext uri="{FF2B5EF4-FFF2-40B4-BE49-F238E27FC236}">
                  <a16:creationId xmlns:a16="http://schemas.microsoft.com/office/drawing/2014/main" id="{E710AEBA-3982-8759-BE1A-510BB6F30088}"/>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5" name="图片 4">
              <a:extLst>
                <a:ext uri="{FF2B5EF4-FFF2-40B4-BE49-F238E27FC236}">
                  <a16:creationId xmlns:a16="http://schemas.microsoft.com/office/drawing/2014/main" id="{20247B37-ABC0-164A-D52D-48AD9FF6A858}"/>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12" name="灯片编号占位符 17">
            <a:extLst>
              <a:ext uri="{FF2B5EF4-FFF2-40B4-BE49-F238E27FC236}">
                <a16:creationId xmlns:a16="http://schemas.microsoft.com/office/drawing/2014/main" id="{E4A34B88-1132-8C7B-3267-A521549AEDF1}"/>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14</a:t>
            </a:fld>
            <a:endParaRPr lang="zh-CN" altLang="en-US" dirty="0"/>
          </a:p>
        </p:txBody>
      </p:sp>
      <p:sp>
        <p:nvSpPr>
          <p:cNvPr id="14" name="标题 1">
            <a:extLst>
              <a:ext uri="{FF2B5EF4-FFF2-40B4-BE49-F238E27FC236}">
                <a16:creationId xmlns:a16="http://schemas.microsoft.com/office/drawing/2014/main" id="{297B9F52-16AF-1182-4099-1ADE85FBD24B}"/>
              </a:ext>
            </a:extLst>
          </p:cNvPr>
          <p:cNvSpPr txBox="1">
            <a:spLocks/>
          </p:cNvSpPr>
          <p:nvPr/>
        </p:nvSpPr>
        <p:spPr>
          <a:xfrm>
            <a:off x="955054" y="327307"/>
            <a:ext cx="7374292"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rgbClr val="7030A0"/>
                </a:solidFill>
                <a:latin typeface="微软雅黑" panose="020B0503020204020204" pitchFamily="34" charset="-122"/>
                <a:ea typeface="微软雅黑" panose="020B0503020204020204" pitchFamily="34" charset="-122"/>
                <a:cs typeface="+mn-cs"/>
              </a:rPr>
              <a:t>应用验证</a:t>
            </a:r>
          </a:p>
        </p:txBody>
      </p:sp>
      <p:sp>
        <p:nvSpPr>
          <p:cNvPr id="9" name="矩形: 圆角 8">
            <a:extLst>
              <a:ext uri="{FF2B5EF4-FFF2-40B4-BE49-F238E27FC236}">
                <a16:creationId xmlns:a16="http://schemas.microsoft.com/office/drawing/2014/main" id="{1AF835F6-5CFE-15EC-7703-41FFBA7E2B6D}"/>
              </a:ext>
            </a:extLst>
          </p:cNvPr>
          <p:cNvSpPr/>
          <p:nvPr/>
        </p:nvSpPr>
        <p:spPr>
          <a:xfrm>
            <a:off x="321876" y="1006652"/>
            <a:ext cx="2069055" cy="4657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网格质量评估</a:t>
            </a:r>
          </a:p>
        </p:txBody>
      </p:sp>
      <p:pic>
        <p:nvPicPr>
          <p:cNvPr id="13" name="图片 12">
            <a:extLst>
              <a:ext uri="{FF2B5EF4-FFF2-40B4-BE49-F238E27FC236}">
                <a16:creationId xmlns:a16="http://schemas.microsoft.com/office/drawing/2014/main" id="{ADF1DAE3-1081-DB8D-D168-8452B18FF2D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534359" y="1006652"/>
            <a:ext cx="771691" cy="5582331"/>
          </a:xfrm>
          <a:prstGeom prst="rect">
            <a:avLst/>
          </a:prstGeom>
        </p:spPr>
      </p:pic>
      <p:pic>
        <p:nvPicPr>
          <p:cNvPr id="18" name="图片 17">
            <a:extLst>
              <a:ext uri="{FF2B5EF4-FFF2-40B4-BE49-F238E27FC236}">
                <a16:creationId xmlns:a16="http://schemas.microsoft.com/office/drawing/2014/main" id="{A1F40067-3584-3AD0-C7D5-EA7DD199AC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2051" y="1691572"/>
            <a:ext cx="2743200" cy="3828531"/>
          </a:xfrm>
          <a:prstGeom prst="rect">
            <a:avLst/>
          </a:prstGeom>
        </p:spPr>
      </p:pic>
      <p:sp>
        <p:nvSpPr>
          <p:cNvPr id="19" name="矩形 18">
            <a:extLst>
              <a:ext uri="{FF2B5EF4-FFF2-40B4-BE49-F238E27FC236}">
                <a16:creationId xmlns:a16="http://schemas.microsoft.com/office/drawing/2014/main" id="{704A683B-FF05-76A9-2949-0D2AAE13875F}"/>
              </a:ext>
            </a:extLst>
          </p:cNvPr>
          <p:cNvSpPr/>
          <p:nvPr/>
        </p:nvSpPr>
        <p:spPr>
          <a:xfrm>
            <a:off x="10478381" y="3961759"/>
            <a:ext cx="827670" cy="11266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0BF3078B-2E74-3ABF-C057-307BF75CEF92}"/>
              </a:ext>
            </a:extLst>
          </p:cNvPr>
          <p:cNvCxnSpPr/>
          <p:nvPr/>
        </p:nvCxnSpPr>
        <p:spPr>
          <a:xfrm flipH="1">
            <a:off x="11392348" y="4898905"/>
            <a:ext cx="611881" cy="0"/>
          </a:xfrm>
          <a:prstGeom prst="lin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24" name="直接连接符 23">
            <a:extLst>
              <a:ext uri="{FF2B5EF4-FFF2-40B4-BE49-F238E27FC236}">
                <a16:creationId xmlns:a16="http://schemas.microsoft.com/office/drawing/2014/main" id="{066CBB0D-321C-48CB-CA31-F18DFA9DC9A7}"/>
              </a:ext>
            </a:extLst>
          </p:cNvPr>
          <p:cNvCxnSpPr/>
          <p:nvPr/>
        </p:nvCxnSpPr>
        <p:spPr>
          <a:xfrm flipH="1">
            <a:off x="11385128" y="6433866"/>
            <a:ext cx="611881" cy="0"/>
          </a:xfrm>
          <a:prstGeom prst="lin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25" name="直接连接符 24">
            <a:extLst>
              <a:ext uri="{FF2B5EF4-FFF2-40B4-BE49-F238E27FC236}">
                <a16:creationId xmlns:a16="http://schemas.microsoft.com/office/drawing/2014/main" id="{ABC93F3E-0D8B-8B9A-AAA3-D286295BFAB8}"/>
              </a:ext>
            </a:extLst>
          </p:cNvPr>
          <p:cNvCxnSpPr/>
          <p:nvPr/>
        </p:nvCxnSpPr>
        <p:spPr>
          <a:xfrm flipH="1">
            <a:off x="11392348" y="4190693"/>
            <a:ext cx="611881" cy="0"/>
          </a:xfrm>
          <a:prstGeom prst="lin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26" name="直接连接符 25">
            <a:extLst>
              <a:ext uri="{FF2B5EF4-FFF2-40B4-BE49-F238E27FC236}">
                <a16:creationId xmlns:a16="http://schemas.microsoft.com/office/drawing/2014/main" id="{70E42D1D-FDC3-0144-1321-9581CB72779E}"/>
              </a:ext>
            </a:extLst>
          </p:cNvPr>
          <p:cNvCxnSpPr/>
          <p:nvPr/>
        </p:nvCxnSpPr>
        <p:spPr>
          <a:xfrm flipH="1">
            <a:off x="11392348" y="1105041"/>
            <a:ext cx="611881" cy="0"/>
          </a:xfrm>
          <a:prstGeom prst="lin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27" name="直接连接符 26">
            <a:extLst>
              <a:ext uri="{FF2B5EF4-FFF2-40B4-BE49-F238E27FC236}">
                <a16:creationId xmlns:a16="http://schemas.microsoft.com/office/drawing/2014/main" id="{D9087638-A558-D5C3-2567-5825CFF6526D}"/>
              </a:ext>
            </a:extLst>
          </p:cNvPr>
          <p:cNvCxnSpPr>
            <a:cxnSpLocks/>
          </p:cNvCxnSpPr>
          <p:nvPr/>
        </p:nvCxnSpPr>
        <p:spPr>
          <a:xfrm flipV="1">
            <a:off x="11835158" y="1133451"/>
            <a:ext cx="0" cy="3057242"/>
          </a:xfrm>
          <a:prstGeom prst="line">
            <a:avLst/>
          </a:prstGeom>
          <a:noFill/>
          <a:ln w="28575">
            <a:solidFill>
              <a:schemeClr val="tx1"/>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30" name="直接连接符 29">
            <a:extLst>
              <a:ext uri="{FF2B5EF4-FFF2-40B4-BE49-F238E27FC236}">
                <a16:creationId xmlns:a16="http://schemas.microsoft.com/office/drawing/2014/main" id="{64510519-58A6-2E84-3BF1-280EB424C5C9}"/>
              </a:ext>
            </a:extLst>
          </p:cNvPr>
          <p:cNvCxnSpPr>
            <a:cxnSpLocks/>
          </p:cNvCxnSpPr>
          <p:nvPr/>
        </p:nvCxnSpPr>
        <p:spPr>
          <a:xfrm flipV="1">
            <a:off x="11835158" y="4898905"/>
            <a:ext cx="0" cy="1528992"/>
          </a:xfrm>
          <a:prstGeom prst="line">
            <a:avLst/>
          </a:prstGeom>
          <a:noFill/>
          <a:ln w="28575">
            <a:solidFill>
              <a:schemeClr val="tx1"/>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sp>
        <p:nvSpPr>
          <p:cNvPr id="33" name="文本框 32">
            <a:extLst>
              <a:ext uri="{FF2B5EF4-FFF2-40B4-BE49-F238E27FC236}">
                <a16:creationId xmlns:a16="http://schemas.microsoft.com/office/drawing/2014/main" id="{82951990-98CE-E824-D43B-C82672B1B83E}"/>
              </a:ext>
            </a:extLst>
          </p:cNvPr>
          <p:cNvSpPr txBox="1"/>
          <p:nvPr/>
        </p:nvSpPr>
        <p:spPr>
          <a:xfrm>
            <a:off x="11351270" y="5440212"/>
            <a:ext cx="548877" cy="369332"/>
          </a:xfrm>
          <a:prstGeom prst="rect">
            <a:avLst/>
          </a:prstGeom>
          <a:noFill/>
        </p:spPr>
        <p:txBody>
          <a:bodyPr wrap="square">
            <a:spAutoFit/>
          </a:body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5D</a:t>
            </a:r>
            <a:endParaRPr lang="zh-CN" altLang="en-US" b="1" dirty="0">
              <a:latin typeface="Times New Roman" panose="02020603050405020304" pitchFamily="18" charset="0"/>
              <a:cs typeface="Times New Roman" panose="02020603050405020304" pitchFamily="18" charset="0"/>
            </a:endParaRPr>
          </a:p>
        </p:txBody>
      </p:sp>
      <p:sp>
        <p:nvSpPr>
          <p:cNvPr id="34" name="文本框 33">
            <a:extLst>
              <a:ext uri="{FF2B5EF4-FFF2-40B4-BE49-F238E27FC236}">
                <a16:creationId xmlns:a16="http://schemas.microsoft.com/office/drawing/2014/main" id="{02E7AF69-362B-E914-9887-E0913A3A52B4}"/>
              </a:ext>
            </a:extLst>
          </p:cNvPr>
          <p:cNvSpPr txBox="1"/>
          <p:nvPr/>
        </p:nvSpPr>
        <p:spPr>
          <a:xfrm>
            <a:off x="11309708" y="2472587"/>
            <a:ext cx="667175" cy="369332"/>
          </a:xfrm>
          <a:prstGeom prst="rect">
            <a:avLst/>
          </a:prstGeom>
          <a:noFill/>
        </p:spPr>
        <p:txBody>
          <a:bodyPr wrap="square">
            <a:spAutoFit/>
          </a:body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10D</a:t>
            </a:r>
            <a:endParaRPr lang="zh-CN" altLang="en-US" b="1" dirty="0">
              <a:latin typeface="Times New Roman" panose="02020603050405020304" pitchFamily="18" charset="0"/>
              <a:cs typeface="Times New Roman" panose="02020603050405020304" pitchFamily="18" charset="0"/>
            </a:endParaRPr>
          </a:p>
        </p:txBody>
      </p:sp>
      <p:cxnSp>
        <p:nvCxnSpPr>
          <p:cNvPr id="35" name="直接连接符 34">
            <a:extLst>
              <a:ext uri="{FF2B5EF4-FFF2-40B4-BE49-F238E27FC236}">
                <a16:creationId xmlns:a16="http://schemas.microsoft.com/office/drawing/2014/main" id="{20648DB4-27B3-3C66-AFB4-B6442EB23320}"/>
              </a:ext>
            </a:extLst>
          </p:cNvPr>
          <p:cNvCxnSpPr>
            <a:cxnSpLocks/>
          </p:cNvCxnSpPr>
          <p:nvPr/>
        </p:nvCxnSpPr>
        <p:spPr>
          <a:xfrm flipV="1">
            <a:off x="10574840" y="2863315"/>
            <a:ext cx="0" cy="419071"/>
          </a:xfrm>
          <a:prstGeom prst="lin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38" name="直接连接符 37">
            <a:extLst>
              <a:ext uri="{FF2B5EF4-FFF2-40B4-BE49-F238E27FC236}">
                <a16:creationId xmlns:a16="http://schemas.microsoft.com/office/drawing/2014/main" id="{CAF5C943-E0E6-05A5-A31F-891459822361}"/>
              </a:ext>
            </a:extLst>
          </p:cNvPr>
          <p:cNvCxnSpPr>
            <a:cxnSpLocks/>
          </p:cNvCxnSpPr>
          <p:nvPr/>
        </p:nvCxnSpPr>
        <p:spPr>
          <a:xfrm flipV="1">
            <a:off x="11236828" y="2873524"/>
            <a:ext cx="0" cy="419071"/>
          </a:xfrm>
          <a:prstGeom prst="lin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39" name="直接连接符 38">
            <a:extLst>
              <a:ext uri="{FF2B5EF4-FFF2-40B4-BE49-F238E27FC236}">
                <a16:creationId xmlns:a16="http://schemas.microsoft.com/office/drawing/2014/main" id="{16F5DF91-0DA9-B33F-E2C0-090529DDC69C}"/>
              </a:ext>
            </a:extLst>
          </p:cNvPr>
          <p:cNvCxnSpPr>
            <a:cxnSpLocks/>
          </p:cNvCxnSpPr>
          <p:nvPr/>
        </p:nvCxnSpPr>
        <p:spPr>
          <a:xfrm>
            <a:off x="10574840" y="3203804"/>
            <a:ext cx="661988" cy="0"/>
          </a:xfrm>
          <a:prstGeom prst="line">
            <a:avLst/>
          </a:prstGeom>
          <a:noFill/>
          <a:ln w="28575">
            <a:solidFill>
              <a:schemeClr val="tx1"/>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sp>
        <p:nvSpPr>
          <p:cNvPr id="41" name="文本框 40">
            <a:extLst>
              <a:ext uri="{FF2B5EF4-FFF2-40B4-BE49-F238E27FC236}">
                <a16:creationId xmlns:a16="http://schemas.microsoft.com/office/drawing/2014/main" id="{3A44ACFC-8639-D058-1C5A-CE680BA1CA4B}"/>
              </a:ext>
            </a:extLst>
          </p:cNvPr>
          <p:cNvSpPr txBox="1"/>
          <p:nvPr/>
        </p:nvSpPr>
        <p:spPr>
          <a:xfrm>
            <a:off x="10743212" y="2857629"/>
            <a:ext cx="548877" cy="369332"/>
          </a:xfrm>
          <a:prstGeom prst="rect">
            <a:avLst/>
          </a:prstGeom>
          <a:noFill/>
        </p:spPr>
        <p:txBody>
          <a:bodyPr wrap="square">
            <a:spAutoFit/>
          </a:body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D</a:t>
            </a:r>
            <a:endParaRPr lang="zh-CN" altLang="en-US" b="1" dirty="0">
              <a:latin typeface="Times New Roman" panose="02020603050405020304" pitchFamily="18" charset="0"/>
              <a:cs typeface="Times New Roman" panose="02020603050405020304" pitchFamily="18" charset="0"/>
            </a:endParaRPr>
          </a:p>
        </p:txBody>
      </p:sp>
      <p:sp>
        <p:nvSpPr>
          <p:cNvPr id="43" name="矩形 42">
            <a:extLst>
              <a:ext uri="{FF2B5EF4-FFF2-40B4-BE49-F238E27FC236}">
                <a16:creationId xmlns:a16="http://schemas.microsoft.com/office/drawing/2014/main" id="{727E2E45-E435-FA7F-B7AD-AF6DA4B146E2}"/>
              </a:ext>
            </a:extLst>
          </p:cNvPr>
          <p:cNvSpPr/>
          <p:nvPr/>
        </p:nvSpPr>
        <p:spPr>
          <a:xfrm>
            <a:off x="7957023" y="5462595"/>
            <a:ext cx="1353256"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局部放大图</a:t>
            </a:r>
          </a:p>
        </p:txBody>
      </p:sp>
      <p:cxnSp>
        <p:nvCxnSpPr>
          <p:cNvPr id="44" name="直接连接符 43">
            <a:extLst>
              <a:ext uri="{FF2B5EF4-FFF2-40B4-BE49-F238E27FC236}">
                <a16:creationId xmlns:a16="http://schemas.microsoft.com/office/drawing/2014/main" id="{80008F5A-18FB-E507-B7D9-089817F65059}"/>
              </a:ext>
            </a:extLst>
          </p:cNvPr>
          <p:cNvCxnSpPr>
            <a:cxnSpLocks/>
          </p:cNvCxnSpPr>
          <p:nvPr/>
        </p:nvCxnSpPr>
        <p:spPr>
          <a:xfrm flipH="1" flipV="1">
            <a:off x="9894248" y="4137788"/>
            <a:ext cx="590122" cy="387275"/>
          </a:xfrm>
          <a:prstGeom prst="line">
            <a:avLst/>
          </a:prstGeom>
          <a:noFill/>
          <a:ln w="28575">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sp>
        <p:nvSpPr>
          <p:cNvPr id="50" name="文本框 49">
            <a:extLst>
              <a:ext uri="{FF2B5EF4-FFF2-40B4-BE49-F238E27FC236}">
                <a16:creationId xmlns:a16="http://schemas.microsoft.com/office/drawing/2014/main" id="{DF046A0F-A068-00CA-F8C9-42EA3E072A90}"/>
              </a:ext>
            </a:extLst>
          </p:cNvPr>
          <p:cNvSpPr txBox="1"/>
          <p:nvPr/>
        </p:nvSpPr>
        <p:spPr>
          <a:xfrm>
            <a:off x="616472" y="1609245"/>
            <a:ext cx="6116471" cy="1061381"/>
          </a:xfrm>
          <a:prstGeom prst="rect">
            <a:avLst/>
          </a:prstGeom>
          <a:noFill/>
        </p:spPr>
        <p:txBody>
          <a:bodyPr wrap="square">
            <a:spAutoFit/>
          </a:bodyPr>
          <a:lstStyle/>
          <a:p>
            <a:pPr marL="285750" indent="-285750">
              <a:lnSpc>
                <a:spcPct val="12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通过</a:t>
            </a:r>
            <a:r>
              <a:rPr lang="en-US" altLang="zh-CN" dirty="0">
                <a:latin typeface="微软雅黑" panose="020B0503020204020204" pitchFamily="34" charset="-122"/>
                <a:ea typeface="微软雅黑" panose="020B0503020204020204" pitchFamily="34" charset="-122"/>
              </a:rPr>
              <a:t>DEM</a:t>
            </a:r>
            <a:r>
              <a:rPr lang="zh-CN" altLang="en-US" dirty="0">
                <a:latin typeface="微软雅黑" panose="020B0503020204020204" pitchFamily="34" charset="-122"/>
                <a:ea typeface="微软雅黑" panose="020B0503020204020204" pitchFamily="34" charset="-122"/>
              </a:rPr>
              <a:t>方法构造了由</a:t>
            </a:r>
            <a:r>
              <a:rPr lang="en-US" altLang="zh-CN" dirty="0">
                <a:latin typeface="微软雅黑" panose="020B0503020204020204" pitchFamily="34" charset="-122"/>
                <a:ea typeface="微软雅黑" panose="020B0503020204020204" pitchFamily="34" charset="-122"/>
              </a:rPr>
              <a:t>500</a:t>
            </a:r>
            <a:r>
              <a:rPr lang="zh-CN" altLang="en-US" dirty="0">
                <a:latin typeface="微软雅黑" panose="020B0503020204020204" pitchFamily="34" charset="-122"/>
                <a:ea typeface="微软雅黑" panose="020B0503020204020204" pitchFamily="34" charset="-122"/>
              </a:rPr>
              <a:t>个球随机堆积的球床结构；</a:t>
            </a:r>
            <a:endParaRPr lang="en-US" altLang="zh-CN" dirty="0">
              <a:latin typeface="微软雅黑" panose="020B0503020204020204" pitchFamily="34" charset="-122"/>
              <a:ea typeface="微软雅黑" panose="020B0503020204020204" pitchFamily="34" charset="-122"/>
            </a:endParaRPr>
          </a:p>
          <a:p>
            <a:pPr marL="285750" indent="-285750">
              <a:lnSpc>
                <a:spcPct val="12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该球床结构的径向孔隙率统计规律满足经验公式；</a:t>
            </a:r>
            <a:endParaRPr lang="en-US" altLang="zh-CN" dirty="0">
              <a:latin typeface="微软雅黑" panose="020B0503020204020204" pitchFamily="34" charset="-122"/>
              <a:ea typeface="微软雅黑" panose="020B0503020204020204" pitchFamily="34" charset="-122"/>
            </a:endParaRPr>
          </a:p>
          <a:p>
            <a:pPr marL="285750" indent="-285750">
              <a:lnSpc>
                <a:spcPct val="12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网格质量满足计算要求；</a:t>
            </a:r>
            <a:endParaRPr lang="en-US" altLang="zh-CN" dirty="0">
              <a:latin typeface="微软雅黑" panose="020B0503020204020204" pitchFamily="34" charset="-122"/>
              <a:ea typeface="微软雅黑" panose="020B0503020204020204" pitchFamily="34" charset="-122"/>
            </a:endParaRPr>
          </a:p>
        </p:txBody>
      </p:sp>
      <p:cxnSp>
        <p:nvCxnSpPr>
          <p:cNvPr id="52" name="直接连接符 51">
            <a:extLst>
              <a:ext uri="{FF2B5EF4-FFF2-40B4-BE49-F238E27FC236}">
                <a16:creationId xmlns:a16="http://schemas.microsoft.com/office/drawing/2014/main" id="{0E601F19-98A1-8EF5-ED07-E3BEADD82F87}"/>
              </a:ext>
            </a:extLst>
          </p:cNvPr>
          <p:cNvCxnSpPr>
            <a:cxnSpLocks/>
          </p:cNvCxnSpPr>
          <p:nvPr/>
        </p:nvCxnSpPr>
        <p:spPr>
          <a:xfrm flipV="1">
            <a:off x="10639961" y="6232525"/>
            <a:ext cx="0" cy="269655"/>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54" name="直接连接符 53">
            <a:extLst>
              <a:ext uri="{FF2B5EF4-FFF2-40B4-BE49-F238E27FC236}">
                <a16:creationId xmlns:a16="http://schemas.microsoft.com/office/drawing/2014/main" id="{B91AE128-69DC-CFE0-DEF5-5488DBC2C5A0}"/>
              </a:ext>
            </a:extLst>
          </p:cNvPr>
          <p:cNvCxnSpPr>
            <a:cxnSpLocks/>
          </p:cNvCxnSpPr>
          <p:nvPr/>
        </p:nvCxnSpPr>
        <p:spPr>
          <a:xfrm flipV="1">
            <a:off x="10762799" y="6251575"/>
            <a:ext cx="0" cy="283603"/>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55" name="直接连接符 54">
            <a:extLst>
              <a:ext uri="{FF2B5EF4-FFF2-40B4-BE49-F238E27FC236}">
                <a16:creationId xmlns:a16="http://schemas.microsoft.com/office/drawing/2014/main" id="{9A9C3828-BE68-9B67-8B74-6A0B07B2CF83}"/>
              </a:ext>
            </a:extLst>
          </p:cNvPr>
          <p:cNvCxnSpPr>
            <a:cxnSpLocks/>
          </p:cNvCxnSpPr>
          <p:nvPr/>
        </p:nvCxnSpPr>
        <p:spPr>
          <a:xfrm flipV="1">
            <a:off x="10894755" y="6280150"/>
            <a:ext cx="0" cy="273172"/>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56" name="直接连接符 55">
            <a:extLst>
              <a:ext uri="{FF2B5EF4-FFF2-40B4-BE49-F238E27FC236}">
                <a16:creationId xmlns:a16="http://schemas.microsoft.com/office/drawing/2014/main" id="{75422C3E-7354-B2D6-A019-B42F56069D16}"/>
              </a:ext>
            </a:extLst>
          </p:cNvPr>
          <p:cNvCxnSpPr>
            <a:cxnSpLocks/>
          </p:cNvCxnSpPr>
          <p:nvPr/>
        </p:nvCxnSpPr>
        <p:spPr>
          <a:xfrm flipV="1">
            <a:off x="11037630" y="6270625"/>
            <a:ext cx="0" cy="264553"/>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57" name="直接连接符 56">
            <a:extLst>
              <a:ext uri="{FF2B5EF4-FFF2-40B4-BE49-F238E27FC236}">
                <a16:creationId xmlns:a16="http://schemas.microsoft.com/office/drawing/2014/main" id="{631B284A-09EC-F0B7-1EBC-08F3914F7E3E}"/>
              </a:ext>
            </a:extLst>
          </p:cNvPr>
          <p:cNvCxnSpPr>
            <a:cxnSpLocks/>
          </p:cNvCxnSpPr>
          <p:nvPr/>
        </p:nvCxnSpPr>
        <p:spPr>
          <a:xfrm flipV="1">
            <a:off x="11163837" y="6242050"/>
            <a:ext cx="0" cy="260130"/>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88" name="直接连接符 87">
            <a:extLst>
              <a:ext uri="{FF2B5EF4-FFF2-40B4-BE49-F238E27FC236}">
                <a16:creationId xmlns:a16="http://schemas.microsoft.com/office/drawing/2014/main" id="{3324685C-2DB7-537B-87A8-A1FCA462AF72}"/>
              </a:ext>
            </a:extLst>
          </p:cNvPr>
          <p:cNvCxnSpPr>
            <a:cxnSpLocks/>
          </p:cNvCxnSpPr>
          <p:nvPr/>
        </p:nvCxnSpPr>
        <p:spPr>
          <a:xfrm flipV="1">
            <a:off x="10663358" y="904278"/>
            <a:ext cx="0" cy="269655"/>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89" name="直接连接符 88">
            <a:extLst>
              <a:ext uri="{FF2B5EF4-FFF2-40B4-BE49-F238E27FC236}">
                <a16:creationId xmlns:a16="http://schemas.microsoft.com/office/drawing/2014/main" id="{E6EDDCB0-B6E7-C083-1F01-90F0776B91DD}"/>
              </a:ext>
            </a:extLst>
          </p:cNvPr>
          <p:cNvCxnSpPr>
            <a:cxnSpLocks/>
          </p:cNvCxnSpPr>
          <p:nvPr/>
        </p:nvCxnSpPr>
        <p:spPr>
          <a:xfrm flipV="1">
            <a:off x="10786196" y="923328"/>
            <a:ext cx="0" cy="283603"/>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90" name="直接连接符 89">
            <a:extLst>
              <a:ext uri="{FF2B5EF4-FFF2-40B4-BE49-F238E27FC236}">
                <a16:creationId xmlns:a16="http://schemas.microsoft.com/office/drawing/2014/main" id="{24AB2B31-2472-4561-3999-976D23A94451}"/>
              </a:ext>
            </a:extLst>
          </p:cNvPr>
          <p:cNvCxnSpPr>
            <a:cxnSpLocks/>
          </p:cNvCxnSpPr>
          <p:nvPr/>
        </p:nvCxnSpPr>
        <p:spPr>
          <a:xfrm flipV="1">
            <a:off x="10918152" y="951903"/>
            <a:ext cx="0" cy="273172"/>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91" name="直接连接符 90">
            <a:extLst>
              <a:ext uri="{FF2B5EF4-FFF2-40B4-BE49-F238E27FC236}">
                <a16:creationId xmlns:a16="http://schemas.microsoft.com/office/drawing/2014/main" id="{1B4CE18C-F020-7E27-BA17-B8697D6272C7}"/>
              </a:ext>
            </a:extLst>
          </p:cNvPr>
          <p:cNvCxnSpPr>
            <a:cxnSpLocks/>
          </p:cNvCxnSpPr>
          <p:nvPr/>
        </p:nvCxnSpPr>
        <p:spPr>
          <a:xfrm flipV="1">
            <a:off x="11061027" y="942378"/>
            <a:ext cx="0" cy="264553"/>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92" name="直接连接符 91">
            <a:extLst>
              <a:ext uri="{FF2B5EF4-FFF2-40B4-BE49-F238E27FC236}">
                <a16:creationId xmlns:a16="http://schemas.microsoft.com/office/drawing/2014/main" id="{EF6CF8B7-DC94-5192-CFC6-9320D196ED8C}"/>
              </a:ext>
            </a:extLst>
          </p:cNvPr>
          <p:cNvCxnSpPr>
            <a:cxnSpLocks/>
          </p:cNvCxnSpPr>
          <p:nvPr/>
        </p:nvCxnSpPr>
        <p:spPr>
          <a:xfrm flipV="1">
            <a:off x="11187234" y="913803"/>
            <a:ext cx="0" cy="260130"/>
          </a:xfrm>
          <a:prstGeom prst="line">
            <a:avLst/>
          </a:prstGeom>
          <a:noFill/>
          <a:ln w="28575">
            <a:solidFill>
              <a:srgbClr val="171EE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pic>
        <p:nvPicPr>
          <p:cNvPr id="6" name="图片 5">
            <a:extLst>
              <a:ext uri="{FF2B5EF4-FFF2-40B4-BE49-F238E27FC236}">
                <a16:creationId xmlns:a16="http://schemas.microsoft.com/office/drawing/2014/main" id="{E6F4E296-7A9B-22F5-9A7D-492ADE8421E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a:fillRect/>
          </a:stretch>
        </p:blipFill>
        <p:spPr bwMode="auto">
          <a:xfrm>
            <a:off x="1552038" y="2761387"/>
            <a:ext cx="4314305" cy="3555969"/>
          </a:xfrm>
          <a:prstGeom prst="rect">
            <a:avLst/>
          </a:prstGeom>
          <a:noFill/>
          <a:ln>
            <a:noFill/>
          </a:ln>
          <a:extLst>
            <a:ext uri="{53640926-AAD7-44D8-BBD7-CCE9431645EC}">
              <a14:shadowObscured xmlns:a14="http://schemas.microsoft.com/office/drawing/2010/main"/>
            </a:ext>
          </a:extLst>
        </p:spPr>
      </p:pic>
      <p:sp>
        <p:nvSpPr>
          <p:cNvPr id="7" name="矩形 6">
            <a:extLst>
              <a:ext uri="{FF2B5EF4-FFF2-40B4-BE49-F238E27FC236}">
                <a16:creationId xmlns:a16="http://schemas.microsoft.com/office/drawing/2014/main" id="{4588FC1D-99C8-4FFA-86F6-81D3A3822F1A}"/>
              </a:ext>
            </a:extLst>
          </p:cNvPr>
          <p:cNvSpPr/>
          <p:nvPr/>
        </p:nvSpPr>
        <p:spPr>
          <a:xfrm>
            <a:off x="2693527" y="6330095"/>
            <a:ext cx="2031325"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网格单元质量分布</a:t>
            </a:r>
          </a:p>
        </p:txBody>
      </p:sp>
      <p:sp>
        <p:nvSpPr>
          <p:cNvPr id="8" name="矩形 7">
            <a:extLst>
              <a:ext uri="{FF2B5EF4-FFF2-40B4-BE49-F238E27FC236}">
                <a16:creationId xmlns:a16="http://schemas.microsoft.com/office/drawing/2014/main" id="{78CFD15E-81B3-AF15-5C5F-534511AE1B83}"/>
              </a:ext>
            </a:extLst>
          </p:cNvPr>
          <p:cNvSpPr/>
          <p:nvPr/>
        </p:nvSpPr>
        <p:spPr>
          <a:xfrm>
            <a:off x="2054051" y="5614988"/>
            <a:ext cx="941562" cy="5731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937D893E-8B81-EF26-9C85-DB2D987B4BAB}"/>
              </a:ext>
            </a:extLst>
          </p:cNvPr>
          <p:cNvCxnSpPr>
            <a:cxnSpLocks/>
          </p:cNvCxnSpPr>
          <p:nvPr/>
        </p:nvCxnSpPr>
        <p:spPr>
          <a:xfrm flipV="1">
            <a:off x="2524832" y="5284184"/>
            <a:ext cx="0" cy="330804"/>
          </a:xfrm>
          <a:prstGeom prst="line">
            <a:avLst/>
          </a:prstGeom>
          <a:noFill/>
          <a:ln w="28575">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sp>
        <p:nvSpPr>
          <p:cNvPr id="15" name="矩形 14">
            <a:extLst>
              <a:ext uri="{FF2B5EF4-FFF2-40B4-BE49-F238E27FC236}">
                <a16:creationId xmlns:a16="http://schemas.microsoft.com/office/drawing/2014/main" id="{1D017492-662E-AD7F-9D2D-057CF8FE0443}"/>
              </a:ext>
            </a:extLst>
          </p:cNvPr>
          <p:cNvSpPr/>
          <p:nvPr/>
        </p:nvSpPr>
        <p:spPr>
          <a:xfrm>
            <a:off x="1898297" y="4976063"/>
            <a:ext cx="1354858" cy="369332"/>
          </a:xfrm>
          <a:prstGeom prst="rect">
            <a:avLst/>
          </a:prstGeom>
        </p:spPr>
        <p:txBody>
          <a:bodyPr wrap="none">
            <a:spAutoFit/>
          </a:bodyPr>
          <a:lstStyle/>
          <a:p>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共计</a:t>
            </a: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0.79%</a:t>
            </a:r>
            <a:endPar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2150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86DD3-4015-A350-1F38-AAEF429CFA41}"/>
            </a:ext>
          </a:extLst>
        </p:cNvPr>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E3D0D2F2-7DD6-EFB1-C7FD-4619FF982ADD}"/>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3A4F14C-0609-DD18-7F28-D367CEC26412}"/>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游戏机, 建筑, 标志, 围栏&#10;&#10;描述已自动生成">
            <a:extLst>
              <a:ext uri="{FF2B5EF4-FFF2-40B4-BE49-F238E27FC236}">
                <a16:creationId xmlns:a16="http://schemas.microsoft.com/office/drawing/2014/main" id="{E40950EA-E66E-82DE-D026-15E947C411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10" name="组合 9">
            <a:extLst>
              <a:ext uri="{FF2B5EF4-FFF2-40B4-BE49-F238E27FC236}">
                <a16:creationId xmlns:a16="http://schemas.microsoft.com/office/drawing/2014/main" id="{74AA8FEA-CBD7-7B4F-693C-9E42B36CCE4C}"/>
              </a:ext>
            </a:extLst>
          </p:cNvPr>
          <p:cNvGrpSpPr>
            <a:grpSpLocks noChangeAspect="1"/>
          </p:cNvGrpSpPr>
          <p:nvPr/>
        </p:nvGrpSpPr>
        <p:grpSpPr>
          <a:xfrm>
            <a:off x="9576887" y="178419"/>
            <a:ext cx="2205013" cy="663575"/>
            <a:chOff x="2685028" y="2876682"/>
            <a:chExt cx="5502784" cy="1656004"/>
          </a:xfrm>
        </p:grpSpPr>
        <p:sp>
          <p:nvSpPr>
            <p:cNvPr id="11" name="i$ľïdê">
              <a:extLst>
                <a:ext uri="{FF2B5EF4-FFF2-40B4-BE49-F238E27FC236}">
                  <a16:creationId xmlns:a16="http://schemas.microsoft.com/office/drawing/2014/main" id="{70F07C15-3404-7E1D-8E32-F481BD768C15}"/>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12" name="îṥlîḋê">
              <a:extLst>
                <a:ext uri="{FF2B5EF4-FFF2-40B4-BE49-F238E27FC236}">
                  <a16:creationId xmlns:a16="http://schemas.microsoft.com/office/drawing/2014/main" id="{861A2C02-F144-7089-1E08-EAEF609EB2BA}"/>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14" name="图片 13">
              <a:extLst>
                <a:ext uri="{FF2B5EF4-FFF2-40B4-BE49-F238E27FC236}">
                  <a16:creationId xmlns:a16="http://schemas.microsoft.com/office/drawing/2014/main" id="{49289523-F539-A9CC-8C07-359183858540}"/>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15" name="标题 1">
            <a:extLst>
              <a:ext uri="{FF2B5EF4-FFF2-40B4-BE49-F238E27FC236}">
                <a16:creationId xmlns:a16="http://schemas.microsoft.com/office/drawing/2014/main" id="{FCCE46A0-17A1-1E10-00C2-4FF50A1F08D9}"/>
              </a:ext>
            </a:extLst>
          </p:cNvPr>
          <p:cNvSpPr txBox="1">
            <a:spLocks/>
          </p:cNvSpPr>
          <p:nvPr/>
        </p:nvSpPr>
        <p:spPr>
          <a:xfrm>
            <a:off x="955054" y="327307"/>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总结和展望</a:t>
            </a:r>
          </a:p>
        </p:txBody>
      </p:sp>
      <p:sp>
        <p:nvSpPr>
          <p:cNvPr id="16" name="灯片编号占位符 17">
            <a:extLst>
              <a:ext uri="{FF2B5EF4-FFF2-40B4-BE49-F238E27FC236}">
                <a16:creationId xmlns:a16="http://schemas.microsoft.com/office/drawing/2014/main" id="{754EA257-F962-96B6-96EB-4036ABE16AF3}"/>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15</a:t>
            </a:fld>
            <a:endParaRPr lang="zh-CN" altLang="en-US" dirty="0"/>
          </a:p>
        </p:txBody>
      </p:sp>
      <p:sp>
        <p:nvSpPr>
          <p:cNvPr id="19" name="文本框 18">
            <a:extLst>
              <a:ext uri="{FF2B5EF4-FFF2-40B4-BE49-F238E27FC236}">
                <a16:creationId xmlns:a16="http://schemas.microsoft.com/office/drawing/2014/main" id="{D748C018-3111-CC3C-B82A-172A591F9CA4}"/>
              </a:ext>
            </a:extLst>
          </p:cNvPr>
          <p:cNvSpPr txBox="1"/>
          <p:nvPr/>
        </p:nvSpPr>
        <p:spPr>
          <a:xfrm>
            <a:off x="647626" y="1538183"/>
            <a:ext cx="10392519" cy="4198393"/>
          </a:xfrm>
          <a:prstGeom prst="rect">
            <a:avLst/>
          </a:prstGeom>
          <a:noFill/>
        </p:spPr>
        <p:txBody>
          <a:bodyPr wrap="square" anchor="t">
            <a:spAutoFit/>
          </a:bodyPr>
          <a:lstStyle/>
          <a:p>
            <a:pPr marL="342900" indent="-342900">
              <a:lnSpc>
                <a:spcPct val="150000"/>
              </a:lnSpc>
              <a:buSzPct val="70000"/>
              <a:buFont typeface="Wingdings" panose="05000000000000000000" pitchFamily="2" charset="2"/>
              <a:buChar char="l"/>
            </a:pP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本研究提出了一种面向随机堆积球床的几何全六面体网格生成算法；</a:t>
            </a: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a:p>
            <a:pPr marL="342900" indent="-342900">
              <a:lnSpc>
                <a:spcPct val="150000"/>
              </a:lnSpc>
              <a:buSzPct val="70000"/>
              <a:buFont typeface="Wingdings" panose="05000000000000000000" pitchFamily="2" charset="2"/>
              <a:buChar char="l"/>
            </a:pP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算法实现了全自动一体化前处理：</a:t>
            </a: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a:p>
            <a:pPr marL="800100" lvl="1" indent="-342900">
              <a:lnSpc>
                <a:spcPct val="150000"/>
              </a:lnSpc>
              <a:buSzPct val="70000"/>
              <a:buFont typeface="Wingdings" panose="05000000000000000000" pitchFamily="2" charset="2"/>
              <a:buChar char="n"/>
            </a:pPr>
            <a:r>
              <a:rPr lang="zh-CN" altLang="en-US" b="1" i="0" kern="700" dirty="0">
                <a:effectLst/>
                <a:latin typeface="微软雅黑" panose="020B0503020204020204" pitchFamily="34" charset="-122"/>
                <a:ea typeface="微软雅黑" panose="020B0503020204020204" pitchFamily="34" charset="-122"/>
                <a:cs typeface="Arial" panose="020B0604020202020204" pitchFamily="34" charset="0"/>
              </a:rPr>
              <a:t>背景网格生成</a:t>
            </a: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：自动构建球床计算域</a:t>
            </a: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a:p>
            <a:pPr marL="800100" lvl="1" indent="-342900">
              <a:lnSpc>
                <a:spcPct val="150000"/>
              </a:lnSpc>
              <a:buSzPct val="70000"/>
              <a:buFont typeface="Wingdings" panose="05000000000000000000" pitchFamily="2" charset="2"/>
              <a:buChar char="n"/>
            </a:pPr>
            <a:r>
              <a:rPr lang="zh-CN" altLang="en-US" b="1" i="0" kern="700" dirty="0">
                <a:effectLst/>
                <a:latin typeface="微软雅黑" panose="020B0503020204020204" pitchFamily="34" charset="-122"/>
                <a:ea typeface="微软雅黑" panose="020B0503020204020204" pitchFamily="34" charset="-122"/>
                <a:cs typeface="Arial" panose="020B0604020202020204" pitchFamily="34" charset="0"/>
              </a:rPr>
              <a:t>接触点与狭缝自动处理</a:t>
            </a: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：识别并重构几何接触区域</a:t>
            </a: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a:p>
            <a:pPr marL="800100" lvl="1" indent="-342900">
              <a:lnSpc>
                <a:spcPct val="150000"/>
              </a:lnSpc>
              <a:buSzPct val="70000"/>
              <a:buFont typeface="Wingdings" panose="05000000000000000000" pitchFamily="2" charset="2"/>
              <a:buChar char="n"/>
            </a:pPr>
            <a:r>
              <a:rPr lang="zh-CN" altLang="en-US" b="1" i="0" kern="700" dirty="0">
                <a:effectLst/>
                <a:latin typeface="微软雅黑" panose="020B0503020204020204" pitchFamily="34" charset="-122"/>
                <a:ea typeface="微软雅黑" panose="020B0503020204020204" pitchFamily="34" charset="-122"/>
                <a:cs typeface="Arial" panose="020B0604020202020204" pitchFamily="34" charset="0"/>
              </a:rPr>
              <a:t>边界贴合与边界层生成</a:t>
            </a: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：支持复杂球面和壁面，满足孔隙尺度 </a:t>
            </a:r>
            <a:r>
              <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rPr>
              <a:t>CFD </a:t>
            </a: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需求</a:t>
            </a: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a:p>
            <a:pPr marL="800100" lvl="1" indent="-342900">
              <a:lnSpc>
                <a:spcPct val="150000"/>
              </a:lnSpc>
              <a:buSzPct val="70000"/>
              <a:buFont typeface="Wingdings" panose="05000000000000000000" pitchFamily="2" charset="2"/>
              <a:buChar char="n"/>
            </a:pPr>
            <a:r>
              <a:rPr lang="zh-CN" altLang="en-US" b="1" i="0" kern="700" dirty="0">
                <a:effectLst/>
                <a:latin typeface="微软雅黑" panose="020B0503020204020204" pitchFamily="34" charset="-122"/>
                <a:ea typeface="微软雅黑" panose="020B0503020204020204" pitchFamily="34" charset="-122"/>
                <a:cs typeface="Arial" panose="020B0604020202020204" pitchFamily="34" charset="0"/>
              </a:rPr>
              <a:t>网格优化与质量控制</a:t>
            </a: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：高质量全六面体网格，低质量单元占比 </a:t>
            </a:r>
            <a:r>
              <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rPr>
              <a:t>&lt;1%</a:t>
            </a:r>
          </a:p>
          <a:p>
            <a:pPr marL="342900" indent="-342900">
              <a:lnSpc>
                <a:spcPct val="150000"/>
              </a:lnSpc>
              <a:buSzPct val="70000"/>
              <a:buFont typeface="Wingdings" panose="05000000000000000000" pitchFamily="2" charset="2"/>
              <a:buChar char="l"/>
            </a:pPr>
            <a:r>
              <a:rPr lang="zh-CN" altLang="en-US" kern="700" dirty="0">
                <a:latin typeface="微软雅黑" panose="020B0503020204020204" pitchFamily="34" charset="-122"/>
                <a:ea typeface="微软雅黑" panose="020B0503020204020204" pitchFamily="34" charset="-122"/>
                <a:cs typeface="Arial" panose="020B0604020202020204" pitchFamily="34" charset="0"/>
              </a:rPr>
              <a:t>验证结果：</a:t>
            </a:r>
            <a:endParaRPr lang="en-US" altLang="zh-CN" kern="700" dirty="0">
              <a:latin typeface="微软雅黑" panose="020B0503020204020204" pitchFamily="34" charset="-122"/>
              <a:ea typeface="微软雅黑" panose="020B0503020204020204" pitchFamily="34" charset="-122"/>
              <a:cs typeface="Arial" panose="020B0604020202020204" pitchFamily="34" charset="0"/>
            </a:endParaRPr>
          </a:p>
          <a:p>
            <a:pPr marL="800100" lvl="1" indent="-342900">
              <a:lnSpc>
                <a:spcPct val="150000"/>
              </a:lnSpc>
              <a:buSzPct val="70000"/>
              <a:buFont typeface="Wingdings" panose="05000000000000000000" pitchFamily="2" charset="2"/>
              <a:buChar char="n"/>
            </a:pPr>
            <a:r>
              <a:rPr lang="zh-CN" altLang="en-US" kern="700" dirty="0">
                <a:latin typeface="微软雅黑" panose="020B0503020204020204" pitchFamily="34" charset="-122"/>
                <a:ea typeface="微软雅黑" panose="020B0503020204020204" pitchFamily="34" charset="-122"/>
                <a:cs typeface="Arial" panose="020B0604020202020204" pitchFamily="34" charset="0"/>
              </a:rPr>
              <a:t>多种外壁形状下均能稳定生成网格</a:t>
            </a:r>
            <a:endParaRPr lang="en-US" altLang="zh-CN" kern="700" dirty="0">
              <a:latin typeface="微软雅黑" panose="020B0503020204020204" pitchFamily="34" charset="-122"/>
              <a:ea typeface="微软雅黑" panose="020B0503020204020204" pitchFamily="34" charset="-122"/>
              <a:cs typeface="Arial" panose="020B0604020202020204" pitchFamily="34" charset="0"/>
            </a:endParaRPr>
          </a:p>
          <a:p>
            <a:pPr marL="800100" lvl="1" indent="-342900">
              <a:lnSpc>
                <a:spcPct val="150000"/>
              </a:lnSpc>
              <a:buSzPct val="70000"/>
              <a:buFont typeface="Wingdings" panose="05000000000000000000" pitchFamily="2" charset="2"/>
              <a:buChar char="n"/>
            </a:pPr>
            <a:r>
              <a:rPr lang="zh-CN" altLang="en-US" kern="700" dirty="0">
                <a:latin typeface="微软雅黑" panose="020B0503020204020204" pitchFamily="34" charset="-122"/>
                <a:ea typeface="微软雅黑" panose="020B0503020204020204" pitchFamily="34" charset="-122"/>
                <a:cs typeface="Arial" panose="020B0604020202020204" pitchFamily="34" charset="0"/>
              </a:rPr>
              <a:t>整体网格质量优秀</a:t>
            </a:r>
            <a:endParaRPr lang="en-US" altLang="zh-CN" kern="700" dirty="0">
              <a:latin typeface="微软雅黑" panose="020B0503020204020204" pitchFamily="34" charset="-122"/>
              <a:ea typeface="微软雅黑" panose="020B0503020204020204" pitchFamily="34" charset="-122"/>
              <a:cs typeface="Arial" panose="020B0604020202020204" pitchFamily="34" charset="0"/>
            </a:endParaRPr>
          </a:p>
          <a:p>
            <a:pPr marL="800100" lvl="1" indent="-342900">
              <a:lnSpc>
                <a:spcPct val="150000"/>
              </a:lnSpc>
              <a:buSzPct val="70000"/>
              <a:buFont typeface="Wingdings" panose="05000000000000000000" pitchFamily="2" charset="2"/>
              <a:buChar char="n"/>
            </a:pP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文本框 19">
            <a:extLst>
              <a:ext uri="{FF2B5EF4-FFF2-40B4-BE49-F238E27FC236}">
                <a16:creationId xmlns:a16="http://schemas.microsoft.com/office/drawing/2014/main" id="{9C84AA08-1C1D-5962-4DBA-D60D21608B9C}"/>
              </a:ext>
            </a:extLst>
          </p:cNvPr>
          <p:cNvSpPr txBox="1"/>
          <p:nvPr/>
        </p:nvSpPr>
        <p:spPr>
          <a:xfrm>
            <a:off x="430427" y="1201077"/>
            <a:ext cx="1330917" cy="400110"/>
          </a:xfrm>
          <a:prstGeom prst="rect">
            <a:avLst/>
          </a:prstGeom>
          <a:noFill/>
        </p:spPr>
        <p:txBody>
          <a:bodyPr wrap="square">
            <a:spAutoFit/>
          </a:bodyPr>
          <a:lstStyle/>
          <a:p>
            <a:pPr marL="285750" indent="-285750">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小结</a:t>
            </a:r>
          </a:p>
        </p:txBody>
      </p:sp>
      <p:sp>
        <p:nvSpPr>
          <p:cNvPr id="21" name="文本框 20">
            <a:extLst>
              <a:ext uri="{FF2B5EF4-FFF2-40B4-BE49-F238E27FC236}">
                <a16:creationId xmlns:a16="http://schemas.microsoft.com/office/drawing/2014/main" id="{DE42F377-3189-6EAB-D128-78729025CEAA}"/>
              </a:ext>
            </a:extLst>
          </p:cNvPr>
          <p:cNvSpPr txBox="1"/>
          <p:nvPr/>
        </p:nvSpPr>
        <p:spPr>
          <a:xfrm>
            <a:off x="430427" y="5256813"/>
            <a:ext cx="2642557" cy="400110"/>
          </a:xfrm>
          <a:prstGeom prst="rect">
            <a:avLst/>
          </a:prstGeom>
          <a:noFill/>
        </p:spPr>
        <p:txBody>
          <a:bodyPr wrap="square">
            <a:spAutoFit/>
          </a:bodyPr>
          <a:lstStyle/>
          <a:p>
            <a:pPr marL="285750" indent="-285750">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未来工作</a:t>
            </a:r>
          </a:p>
        </p:txBody>
      </p:sp>
      <p:sp>
        <p:nvSpPr>
          <p:cNvPr id="23" name="文本框 22">
            <a:extLst>
              <a:ext uri="{FF2B5EF4-FFF2-40B4-BE49-F238E27FC236}">
                <a16:creationId xmlns:a16="http://schemas.microsoft.com/office/drawing/2014/main" id="{E7048600-A151-82E3-A57D-D23C553CDA96}"/>
              </a:ext>
            </a:extLst>
          </p:cNvPr>
          <p:cNvSpPr txBox="1"/>
          <p:nvPr/>
        </p:nvSpPr>
        <p:spPr>
          <a:xfrm>
            <a:off x="647625" y="5649031"/>
            <a:ext cx="10392519" cy="1289905"/>
          </a:xfrm>
          <a:prstGeom prst="rect">
            <a:avLst/>
          </a:prstGeom>
          <a:noFill/>
        </p:spPr>
        <p:txBody>
          <a:bodyPr wrap="square" anchor="t">
            <a:spAutoFit/>
          </a:bodyPr>
          <a:lstStyle/>
          <a:p>
            <a:pPr marL="342900" indent="-342900">
              <a:lnSpc>
                <a:spcPct val="150000"/>
              </a:lnSpc>
              <a:buSzPct val="70000"/>
              <a:buFont typeface="Wingdings" panose="05000000000000000000" pitchFamily="2" charset="2"/>
              <a:buChar char="l"/>
            </a:pP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将进一步结合热工水力算例，验证网格对压降、传热和局部流动结构预测的影响。</a:t>
            </a: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a:p>
            <a:pPr marL="342900" indent="-342900">
              <a:lnSpc>
                <a:spcPct val="150000"/>
              </a:lnSpc>
              <a:buSzPct val="70000"/>
              <a:buFont typeface="Wingdings" panose="05000000000000000000" pitchFamily="2" charset="2"/>
              <a:buChar char="l"/>
            </a:pP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针对</a:t>
            </a:r>
            <a:r>
              <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rPr>
              <a:t>HTR-10</a:t>
            </a:r>
            <a:r>
              <a:rPr lang="zh-CN" altLang="en-US" kern="700" dirty="0">
                <a:latin typeface="微软雅黑" panose="020B0503020204020204" pitchFamily="34" charset="-122"/>
                <a:ea typeface="微软雅黑" panose="020B0503020204020204" pitchFamily="34" charset="-122"/>
                <a:cs typeface="Arial" panose="020B0604020202020204" pitchFamily="34" charset="0"/>
              </a:rPr>
              <a:t>规模球床开展传热流动模拟计算；</a:t>
            </a:r>
            <a:endParaRPr lang="en-US" altLang="zh-CN" kern="700"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lnSpc>
                <a:spcPct val="150000"/>
              </a:lnSpc>
              <a:buSzPct val="70000"/>
              <a:buFont typeface="Wingdings" panose="05000000000000000000" pitchFamily="2" charset="2"/>
              <a:buChar char="l"/>
            </a:pP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347110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a:grpSpLocks noChangeAspect="1"/>
          </p:cNvGrpSpPr>
          <p:nvPr/>
        </p:nvGrpSpPr>
        <p:grpSpPr>
          <a:xfrm>
            <a:off x="9977172" y="196002"/>
            <a:ext cx="1946604" cy="585810"/>
            <a:chOff x="2685028" y="2876682"/>
            <a:chExt cx="5502784" cy="1656004"/>
          </a:xfrm>
        </p:grpSpPr>
        <p:sp>
          <p:nvSpPr>
            <p:cNvPr id="105" name="i$ľïdê"/>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endParaRPr lang="zh-CN" altLang="en-US">
                <a:solidFill>
                  <a:prstClr val="black"/>
                </a:solidFill>
                <a:latin typeface="Arial" panose="020B0604020202020204"/>
                <a:ea typeface="微软雅黑 Light" panose="020B0502040204020203" charset="-122"/>
              </a:endParaRPr>
            </a:p>
          </p:txBody>
        </p:sp>
        <p:sp>
          <p:nvSpPr>
            <p:cNvPr id="106" name="îṥlîḋê"/>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endParaRPr lang="zh-CN" altLang="en-US">
                <a:solidFill>
                  <a:prstClr val="black"/>
                </a:solidFill>
                <a:latin typeface="Arial" panose="020B0604020202020204"/>
                <a:ea typeface="微软雅黑 Light" panose="020B0502040204020203" charset="-122"/>
              </a:endParaRPr>
            </a:p>
          </p:txBody>
        </p:sp>
        <p:pic>
          <p:nvPicPr>
            <p:cNvPr id="107" name="图片 106"/>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23" name="TextBox 6"/>
          <p:cNvSpPr>
            <a:spLocks noChangeArrowheads="1"/>
          </p:cNvSpPr>
          <p:nvPr/>
        </p:nvSpPr>
        <p:spPr bwMode="auto">
          <a:xfrm>
            <a:off x="1302719" y="1809537"/>
            <a:ext cx="10620588" cy="157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ts val="6000"/>
              </a:lnSpc>
              <a:spcBef>
                <a:spcPct val="0"/>
              </a:spcBef>
              <a:buFont typeface="Arial" panose="020B0604020202020204" pitchFamily="34" charset="0"/>
              <a:buNone/>
              <a:defRPr/>
            </a:pPr>
            <a:r>
              <a:rPr lang="zh-CN" altLang="en-US" sz="4400" b="1" spc="1900" dirty="0">
                <a:solidFill>
                  <a:srgbClr val="660874"/>
                </a:solidFill>
                <a:latin typeface="微软雅黑" panose="020B0503020204020204" pitchFamily="34" charset="-122"/>
                <a:ea typeface="微软雅黑" panose="020B0503020204020204" pitchFamily="34" charset="-122"/>
                <a:sym typeface="微软雅黑" panose="020B0503020204020204" pitchFamily="34" charset="-122"/>
              </a:rPr>
              <a:t>感谢垂听！</a:t>
            </a:r>
            <a:br>
              <a:rPr lang="en-US" altLang="zh-CN" sz="4400" b="1" spc="1900" dirty="0">
                <a:solidFill>
                  <a:srgbClr val="660874"/>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4400" b="1" spc="1900" dirty="0">
                <a:solidFill>
                  <a:srgbClr val="660874"/>
                </a:solidFill>
                <a:latin typeface="微软雅黑" panose="020B0503020204020204" pitchFamily="34" charset="-122"/>
                <a:ea typeface="微软雅黑" panose="020B0503020204020204" pitchFamily="34" charset="-122"/>
                <a:sym typeface="微软雅黑" panose="020B0503020204020204" pitchFamily="34" charset="-122"/>
              </a:rPr>
              <a:t>敬请各位老师批评指正！</a:t>
            </a:r>
          </a:p>
        </p:txBody>
      </p:sp>
      <p:cxnSp>
        <p:nvCxnSpPr>
          <p:cNvPr id="25" name="直接连接符 24"/>
          <p:cNvCxnSpPr/>
          <p:nvPr/>
        </p:nvCxnSpPr>
        <p:spPr>
          <a:xfrm>
            <a:off x="3273456" y="3429000"/>
            <a:ext cx="6022427" cy="0"/>
          </a:xfrm>
          <a:prstGeom prst="line">
            <a:avLst/>
          </a:prstGeom>
          <a:ln w="28575">
            <a:solidFill>
              <a:srgbClr val="660874">
                <a:alpha val="51000"/>
              </a:srgbClr>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建筑的设计&#10;&#10;描述已自动生成"/>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978048" y="3076575"/>
            <a:ext cx="5635327" cy="3781425"/>
          </a:xfrm>
          <a:prstGeom prst="rect">
            <a:avLst/>
          </a:prstGeom>
        </p:spPr>
      </p:pic>
      <p:sp>
        <p:nvSpPr>
          <p:cNvPr id="3" name="Rectangle 1029">
            <a:extLst>
              <a:ext uri="{FF2B5EF4-FFF2-40B4-BE49-F238E27FC236}">
                <a16:creationId xmlns:a16="http://schemas.microsoft.com/office/drawing/2014/main" id="{116FA61E-7AD2-1DFD-6AA8-E1E3A8E013B9}"/>
              </a:ext>
            </a:extLst>
          </p:cNvPr>
          <p:cNvSpPr txBox="1">
            <a:spLocks noChangeArrowheads="1"/>
          </p:cNvSpPr>
          <p:nvPr/>
        </p:nvSpPr>
        <p:spPr>
          <a:xfrm>
            <a:off x="4213511" y="3745329"/>
            <a:ext cx="3764976" cy="2075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zh-CN" altLang="en-US" b="1" dirty="0">
                <a:latin typeface="楷体" panose="02010609060101010101" pitchFamily="49" charset="-122"/>
                <a:ea typeface="楷体" panose="02010609060101010101" pitchFamily="49" charset="-122"/>
                <a:cs typeface="Times New Roman" panose="02020603050405020304" charset="0"/>
              </a:rPr>
              <a:t>姓名：赖桂桦</a:t>
            </a:r>
            <a:endParaRPr lang="en-US" altLang="zh-CN" b="1" dirty="0">
              <a:latin typeface="楷体" panose="02010609060101010101" pitchFamily="49" charset="-122"/>
              <a:ea typeface="楷体" panose="02010609060101010101" pitchFamily="49" charset="-122"/>
              <a:cs typeface="Times New Roman" panose="02020603050405020304" charset="0"/>
            </a:endParaRPr>
          </a:p>
          <a:p>
            <a:pPr marL="0" indent="0" algn="ctr">
              <a:lnSpc>
                <a:spcPct val="150000"/>
              </a:lnSpc>
              <a:spcBef>
                <a:spcPts val="0"/>
              </a:spcBef>
              <a:buNone/>
            </a:pPr>
            <a:r>
              <a:rPr lang="zh-CN" altLang="en-US" b="1" dirty="0">
                <a:latin typeface="楷体" panose="02010609060101010101" pitchFamily="49" charset="-122"/>
                <a:ea typeface="楷体" panose="02010609060101010101" pitchFamily="49" charset="-122"/>
                <a:cs typeface="Times New Roman" panose="02020603050405020304" charset="0"/>
              </a:rPr>
              <a:t>导  师：王宏 研究员</a:t>
            </a:r>
            <a:endParaRPr lang="en-US" altLang="zh-CN" b="1" dirty="0">
              <a:latin typeface="楷体" panose="02010609060101010101" pitchFamily="49" charset="-122"/>
              <a:ea typeface="楷体" panose="02010609060101010101" pitchFamily="49" charset="-122"/>
              <a:cs typeface="Times New Roman" panose="02020603050405020304" charset="0"/>
            </a:endParaRPr>
          </a:p>
          <a:p>
            <a:pPr marL="0" indent="0" algn="ctr">
              <a:lnSpc>
                <a:spcPct val="150000"/>
              </a:lnSpc>
              <a:spcBef>
                <a:spcPts val="0"/>
              </a:spcBef>
              <a:buNone/>
            </a:pPr>
            <a:r>
              <a:rPr lang="en-US" altLang="zh-CN" b="1" dirty="0">
                <a:latin typeface="楷体" panose="02010609060101010101" pitchFamily="49" charset="-122"/>
                <a:ea typeface="楷体" panose="02010609060101010101" pitchFamily="49" charset="-122"/>
                <a:cs typeface="Times New Roman" panose="02020603050405020304" charset="0"/>
              </a:rPr>
              <a:t>2026</a:t>
            </a:r>
            <a:r>
              <a:rPr lang="zh-CN" altLang="en-US" b="1" dirty="0">
                <a:latin typeface="楷体" panose="02010609060101010101" pitchFamily="49" charset="-122"/>
                <a:ea typeface="楷体" panose="02010609060101010101" pitchFamily="49" charset="-122"/>
                <a:cs typeface="Times New Roman" panose="02020603050405020304" charset="0"/>
              </a:rPr>
              <a:t>年</a:t>
            </a:r>
            <a:r>
              <a:rPr lang="en-US" altLang="zh-CN" b="1" dirty="0">
                <a:latin typeface="楷体" panose="02010609060101010101" pitchFamily="49" charset="-122"/>
                <a:ea typeface="楷体" panose="02010609060101010101" pitchFamily="49" charset="-122"/>
                <a:cs typeface="Times New Roman" panose="02020603050405020304" charset="0"/>
              </a:rPr>
              <a:t>05</a:t>
            </a:r>
            <a:r>
              <a:rPr lang="zh-CN" altLang="en-US" b="1" dirty="0">
                <a:latin typeface="楷体" panose="02010609060101010101" pitchFamily="49" charset="-122"/>
                <a:ea typeface="楷体" panose="02010609060101010101" pitchFamily="49" charset="-122"/>
                <a:cs typeface="Times New Roman" panose="02020603050405020304" charset="0"/>
              </a:rPr>
              <a:t>月</a:t>
            </a:r>
            <a:r>
              <a:rPr lang="en-US" altLang="zh-CN" b="1" dirty="0">
                <a:latin typeface="楷体" panose="02010609060101010101" pitchFamily="49" charset="-122"/>
                <a:ea typeface="楷体" panose="02010609060101010101" pitchFamily="49" charset="-122"/>
                <a:cs typeface="Times New Roman" panose="02020603050405020304" charset="0"/>
              </a:rPr>
              <a:t>24</a:t>
            </a:r>
            <a:r>
              <a:rPr lang="zh-CN" altLang="en-US" b="1" dirty="0">
                <a:latin typeface="楷体" panose="02010609060101010101" pitchFamily="49" charset="-122"/>
                <a:ea typeface="楷体" panose="02010609060101010101" pitchFamily="49" charset="-122"/>
                <a:cs typeface="Times New Roman" panose="02020603050405020304" charset="0"/>
              </a:rPr>
              <a:t>日</a:t>
            </a:r>
            <a:endParaRPr lang="en-US" altLang="zh-CN" b="1" dirty="0">
              <a:latin typeface="楷体" panose="02010609060101010101" pitchFamily="49" charset="-122"/>
              <a:ea typeface="楷体" panose="02010609060101010101" pitchFamily="49" charset="-122"/>
              <a:cs typeface="Times New Roman" panose="020206030504050203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矩形 44"/>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灯片编号占位符 17">
            <a:extLst>
              <a:ext uri="{FF2B5EF4-FFF2-40B4-BE49-F238E27FC236}">
                <a16:creationId xmlns:a16="http://schemas.microsoft.com/office/drawing/2014/main" id="{F1188148-101E-772E-8AD6-BBCBD2E345CD}"/>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17</a:t>
            </a:fld>
            <a:endParaRPr lang="zh-CN" altLang="en-US" dirty="0"/>
          </a:p>
        </p:txBody>
      </p:sp>
      <p:grpSp>
        <p:nvGrpSpPr>
          <p:cNvPr id="46" name="组合 45">
            <a:extLst>
              <a:ext uri="{FF2B5EF4-FFF2-40B4-BE49-F238E27FC236}">
                <a16:creationId xmlns:a16="http://schemas.microsoft.com/office/drawing/2014/main" id="{99AC7EAE-1099-31D7-75EF-EA1760C2C544}"/>
              </a:ext>
            </a:extLst>
          </p:cNvPr>
          <p:cNvGrpSpPr/>
          <p:nvPr/>
        </p:nvGrpSpPr>
        <p:grpSpPr>
          <a:xfrm>
            <a:off x="350443" y="825155"/>
            <a:ext cx="3989413" cy="3223384"/>
            <a:chOff x="8109543" y="964808"/>
            <a:chExt cx="3989413" cy="3223384"/>
          </a:xfrm>
        </p:grpSpPr>
        <p:pic>
          <p:nvPicPr>
            <p:cNvPr id="12290" name="Picture 2">
              <a:extLst>
                <a:ext uri="{FF2B5EF4-FFF2-40B4-BE49-F238E27FC236}">
                  <a16:creationId xmlns:a16="http://schemas.microsoft.com/office/drawing/2014/main" id="{2CC06184-F015-4B63-650F-21BA13B021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33"/>
            <a:stretch/>
          </p:blipFill>
          <p:spPr bwMode="auto">
            <a:xfrm>
              <a:off x="8267881" y="1093160"/>
              <a:ext cx="3476179" cy="2426905"/>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a:extLst>
                <a:ext uri="{FF2B5EF4-FFF2-40B4-BE49-F238E27FC236}">
                  <a16:creationId xmlns:a16="http://schemas.microsoft.com/office/drawing/2014/main" id="{51314DF4-EAB2-E623-288D-9D07958A2B3D}"/>
                </a:ext>
              </a:extLst>
            </p:cNvPr>
            <p:cNvSpPr txBox="1"/>
            <p:nvPr/>
          </p:nvSpPr>
          <p:spPr>
            <a:xfrm>
              <a:off x="8109543" y="3541861"/>
              <a:ext cx="3989413" cy="646331"/>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Four contact point modifications(Dixon, 2013)</a:t>
              </a:r>
              <a:endParaRPr lang="zh-CN" altLang="en-US" b="1" dirty="0">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ABC10CC5-A5D8-1D06-EEBA-7D2D7C7127B6}"/>
                </a:ext>
              </a:extLst>
            </p:cNvPr>
            <p:cNvSpPr txBox="1"/>
            <p:nvPr/>
          </p:nvSpPr>
          <p:spPr>
            <a:xfrm>
              <a:off x="9048511" y="1133451"/>
              <a:ext cx="176145" cy="166397"/>
            </a:xfrm>
            <a:prstGeom prst="rect">
              <a:avLst/>
            </a:prstGeom>
            <a:solidFill>
              <a:schemeClr val="bg1"/>
            </a:solidFill>
          </p:spPr>
          <p:txBody>
            <a:bodyPr wrap="square">
              <a:sp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40" name="文本框 39">
              <a:extLst>
                <a:ext uri="{FF2B5EF4-FFF2-40B4-BE49-F238E27FC236}">
                  <a16:creationId xmlns:a16="http://schemas.microsoft.com/office/drawing/2014/main" id="{001AAB9F-BF35-0F76-8826-DC84CB1ED44E}"/>
                </a:ext>
              </a:extLst>
            </p:cNvPr>
            <p:cNvSpPr txBox="1"/>
            <p:nvPr/>
          </p:nvSpPr>
          <p:spPr>
            <a:xfrm>
              <a:off x="10801111" y="1127320"/>
              <a:ext cx="176145" cy="166397"/>
            </a:xfrm>
            <a:prstGeom prst="rect">
              <a:avLst/>
            </a:prstGeom>
            <a:solidFill>
              <a:schemeClr val="bg1"/>
            </a:solidFill>
          </p:spPr>
          <p:txBody>
            <a:bodyPr wrap="square">
              <a:sp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EEBEFA77-FC13-7450-F1E5-A0E5296366A6}"/>
                </a:ext>
              </a:extLst>
            </p:cNvPr>
            <p:cNvSpPr txBox="1"/>
            <p:nvPr/>
          </p:nvSpPr>
          <p:spPr>
            <a:xfrm>
              <a:off x="9063800" y="2421268"/>
              <a:ext cx="176145" cy="166397"/>
            </a:xfrm>
            <a:prstGeom prst="rect">
              <a:avLst/>
            </a:prstGeom>
            <a:solidFill>
              <a:schemeClr val="bg1"/>
            </a:solidFill>
          </p:spPr>
          <p:txBody>
            <a:bodyPr wrap="square">
              <a:sp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79F5FFA2-B8AB-88AF-FB61-A2089828853A}"/>
                </a:ext>
              </a:extLst>
            </p:cNvPr>
            <p:cNvSpPr txBox="1"/>
            <p:nvPr/>
          </p:nvSpPr>
          <p:spPr>
            <a:xfrm>
              <a:off x="10801110" y="2421268"/>
              <a:ext cx="176145" cy="166397"/>
            </a:xfrm>
            <a:prstGeom prst="rect">
              <a:avLst/>
            </a:prstGeom>
            <a:solidFill>
              <a:schemeClr val="bg1"/>
            </a:solidFill>
          </p:spPr>
          <p:txBody>
            <a:bodyPr wrap="square">
              <a:sp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CD9FFF84-D7F7-73D8-3636-0C9FFDEBEC92}"/>
                </a:ext>
              </a:extLst>
            </p:cNvPr>
            <p:cNvSpPr txBox="1"/>
            <p:nvPr/>
          </p:nvSpPr>
          <p:spPr>
            <a:xfrm>
              <a:off x="8628743" y="967882"/>
              <a:ext cx="1034456" cy="369332"/>
            </a:xfrm>
            <a:prstGeom prst="rect">
              <a:avLst/>
            </a:prstGeom>
            <a:noFill/>
          </p:spPr>
          <p:txBody>
            <a:bodyPr wrap="square">
              <a:spAutoFit/>
            </a:bodyPr>
            <a:lstStyle/>
            <a:p>
              <a:pPr algn="ctr"/>
              <a:r>
                <a:rPr lang="en-US" altLang="zh-CN" dirty="0">
                  <a:latin typeface="微软雅黑" panose="020B0503020204020204" pitchFamily="34" charset="-122"/>
                  <a:ea typeface="微软雅黑" panose="020B0503020204020204" pitchFamily="34" charset="-122"/>
                </a:rPr>
                <a:t>Gaps</a:t>
              </a:r>
              <a:endParaRPr lang="zh-CN" altLang="en-US"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E562D580-4931-F9BC-86A8-A9573518A063}"/>
                </a:ext>
              </a:extLst>
            </p:cNvPr>
            <p:cNvSpPr txBox="1"/>
            <p:nvPr/>
          </p:nvSpPr>
          <p:spPr>
            <a:xfrm>
              <a:off x="10313439" y="964808"/>
              <a:ext cx="1151486" cy="369332"/>
            </a:xfrm>
            <a:prstGeom prst="rect">
              <a:avLst/>
            </a:prstGeom>
            <a:noFill/>
          </p:spPr>
          <p:txBody>
            <a:bodyPr wrap="square">
              <a:spAutoFit/>
            </a:bodyPr>
            <a:lstStyle/>
            <a:p>
              <a:pPr algn="ctr"/>
              <a:r>
                <a:rPr lang="en-US" altLang="zh-CN" dirty="0">
                  <a:latin typeface="微软雅黑" panose="020B0503020204020204" pitchFamily="34" charset="-122"/>
                  <a:ea typeface="微软雅黑" panose="020B0503020204020204" pitchFamily="34" charset="-122"/>
                </a:rPr>
                <a:t>Overlaps</a:t>
              </a:r>
              <a:endParaRPr lang="zh-CN" altLang="en-US" dirty="0">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850D4919-590E-D92F-947F-CAA2C7F492AE}"/>
                </a:ext>
              </a:extLst>
            </p:cNvPr>
            <p:cNvSpPr txBox="1"/>
            <p:nvPr/>
          </p:nvSpPr>
          <p:spPr>
            <a:xfrm>
              <a:off x="8570228" y="2329805"/>
              <a:ext cx="1151486" cy="369332"/>
            </a:xfrm>
            <a:prstGeom prst="rect">
              <a:avLst/>
            </a:prstGeom>
            <a:noFill/>
          </p:spPr>
          <p:txBody>
            <a:bodyPr wrap="square">
              <a:spAutoFit/>
            </a:bodyPr>
            <a:lstStyle/>
            <a:p>
              <a:pPr algn="ctr"/>
              <a:r>
                <a:rPr lang="en-US" altLang="zh-CN" dirty="0">
                  <a:latin typeface="微软雅黑" panose="020B0503020204020204" pitchFamily="34" charset="-122"/>
                  <a:ea typeface="微软雅黑" panose="020B0503020204020204" pitchFamily="34" charset="-122"/>
                </a:rPr>
                <a:t>Bridges</a:t>
              </a:r>
              <a:endParaRPr lang="zh-CN" altLang="en-US" dirty="0">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F0D769B3-9CB8-ADEF-8AC6-19590B8C709A}"/>
                </a:ext>
              </a:extLst>
            </p:cNvPr>
            <p:cNvSpPr txBox="1"/>
            <p:nvPr/>
          </p:nvSpPr>
          <p:spPr>
            <a:xfrm>
              <a:off x="10313439" y="2335231"/>
              <a:ext cx="1151486" cy="369332"/>
            </a:xfrm>
            <a:prstGeom prst="rect">
              <a:avLst/>
            </a:prstGeom>
            <a:noFill/>
          </p:spPr>
          <p:txBody>
            <a:bodyPr wrap="square">
              <a:spAutoFit/>
            </a:bodyPr>
            <a:lstStyle/>
            <a:p>
              <a:pPr algn="ctr"/>
              <a:r>
                <a:rPr lang="en-US" altLang="zh-CN" dirty="0">
                  <a:latin typeface="微软雅黑" panose="020B0503020204020204" pitchFamily="34" charset="-122"/>
                  <a:ea typeface="微软雅黑" panose="020B0503020204020204" pitchFamily="34" charset="-122"/>
                </a:rPr>
                <a:t>Caps</a:t>
              </a:r>
              <a:endParaRPr lang="zh-CN" altLang="en-US" dirty="0">
                <a:latin typeface="微软雅黑" panose="020B0503020204020204" pitchFamily="34" charset="-122"/>
                <a:ea typeface="微软雅黑" panose="020B0503020204020204" pitchFamily="34" charset="-122"/>
              </a:endParaRPr>
            </a:p>
          </p:txBody>
        </p:sp>
      </p:grpSp>
      <p:sp>
        <p:nvSpPr>
          <p:cNvPr id="16" name="矩形 15">
            <a:extLst>
              <a:ext uri="{FF2B5EF4-FFF2-40B4-BE49-F238E27FC236}">
                <a16:creationId xmlns:a16="http://schemas.microsoft.com/office/drawing/2014/main" id="{E405B4FF-A672-B634-232C-673FA29B1A78}"/>
              </a:ext>
            </a:extLst>
          </p:cNvPr>
          <p:cNvSpPr/>
          <p:nvPr/>
        </p:nvSpPr>
        <p:spPr>
          <a:xfrm rot="5400000">
            <a:off x="773410" y="1925522"/>
            <a:ext cx="1212059" cy="17413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3AF29D04-D9A7-91C7-6F64-8503508ACE48}"/>
                  </a:ext>
                </a:extLst>
              </p:cNvPr>
              <p:cNvSpPr txBox="1"/>
              <p:nvPr/>
            </p:nvSpPr>
            <p:spPr>
              <a:xfrm>
                <a:off x="632986" y="4803701"/>
                <a:ext cx="5887875" cy="10700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2400" i="1" smtClean="0">
                              <a:solidFill>
                                <a:srgbClr val="836967"/>
                              </a:solidFill>
                              <a:latin typeface="Cambria Math" panose="02040503050406030204" pitchFamily="18" charset="0"/>
                            </a:rPr>
                          </m:ctrlPr>
                        </m:sSubPr>
                        <m:e>
                          <m:r>
                            <a:rPr lang="zh-CN" altLang="en-US" sz="2400" i="1">
                              <a:latin typeface="Cambria Math" panose="02040503050406030204" pitchFamily="18" charset="0"/>
                            </a:rPr>
                            <m:t>𝐴</m:t>
                          </m:r>
                        </m:e>
                        <m:sub>
                          <m:r>
                            <a:rPr lang="zh-CN" altLang="en-US" sz="2400" i="1">
                              <a:latin typeface="Cambria Math" panose="02040503050406030204" pitchFamily="18" charset="0"/>
                            </a:rPr>
                            <m:t>𝑘</m:t>
                          </m:r>
                        </m:sub>
                      </m:sSub>
                      <m:r>
                        <a:rPr lang="zh-CN" altLang="en-US" sz="2400" i="0">
                          <a:latin typeface="Cambria Math" panose="02040503050406030204" pitchFamily="18" charset="0"/>
                        </a:rPr>
                        <m:t>=</m:t>
                      </m:r>
                      <m:d>
                        <m:dPr>
                          <m:ctrlPr>
                            <a:rPr lang="zh-CN" altLang="en-US" sz="2400" i="1">
                              <a:solidFill>
                                <a:srgbClr val="836967"/>
                              </a:solidFill>
                              <a:latin typeface="Cambria Math" panose="02040503050406030204" pitchFamily="18" charset="0"/>
                            </a:rPr>
                          </m:ctrlPr>
                        </m:dPr>
                        <m:e>
                          <m:m>
                            <m:mPr>
                              <m:plcHide m:val="on"/>
                              <m:mcs>
                                <m:mc>
                                  <m:mcPr>
                                    <m:count m:val="3"/>
                                    <m:mcJc m:val="center"/>
                                  </m:mcPr>
                                </m:mc>
                              </m:mcs>
                              <m:ctrlPr>
                                <a:rPr lang="zh-CN" altLang="en-US" sz="2400" i="1">
                                  <a:solidFill>
                                    <a:srgbClr val="836967"/>
                                  </a:solidFill>
                                  <a:latin typeface="Cambria Math" panose="02040503050406030204" pitchFamily="18" charset="0"/>
                                </a:rPr>
                              </m:ctrlPr>
                            </m:mPr>
                            <m:mr>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𝑥</m:t>
                                    </m:r>
                                  </m:e>
                                  <m:sub>
                                    <m:r>
                                      <a:rPr lang="zh-CN" altLang="en-US" sz="2400" i="1">
                                        <a:latin typeface="Cambria Math" panose="02040503050406030204" pitchFamily="18" charset="0"/>
                                      </a:rPr>
                                      <m:t>𝑘</m:t>
                                    </m:r>
                                    <m:r>
                                      <a:rPr lang="zh-CN" altLang="en-US" sz="2400" i="0">
                                        <a:latin typeface="Cambria Math" panose="02040503050406030204" pitchFamily="18" charset="0"/>
                                      </a:rPr>
                                      <m:t>1</m:t>
                                    </m:r>
                                  </m:sub>
                                </m:sSub>
                                <m:r>
                                  <a:rPr lang="zh-CN" altLang="en-US" sz="2400" i="0">
                                    <a:latin typeface="Cambria Math" panose="02040503050406030204" pitchFamily="18" charset="0"/>
                                  </a:rPr>
                                  <m:t>−</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𝑥</m:t>
                                    </m:r>
                                  </m:e>
                                  <m:sub>
                                    <m:r>
                                      <a:rPr lang="zh-CN" altLang="en-US" sz="2400" i="1">
                                        <a:latin typeface="Cambria Math" panose="02040503050406030204" pitchFamily="18" charset="0"/>
                                      </a:rPr>
                                      <m:t>𝑘</m:t>
                                    </m:r>
                                  </m:sub>
                                </m:sSub>
                              </m:e>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𝑥</m:t>
                                    </m:r>
                                  </m:e>
                                  <m:sub>
                                    <m:r>
                                      <a:rPr lang="zh-CN" altLang="en-US" sz="2400" i="1">
                                        <a:latin typeface="Cambria Math" panose="02040503050406030204" pitchFamily="18" charset="0"/>
                                      </a:rPr>
                                      <m:t>𝑘</m:t>
                                    </m:r>
                                    <m:r>
                                      <a:rPr lang="zh-CN" altLang="en-US" sz="2400" i="0">
                                        <a:latin typeface="Cambria Math" panose="02040503050406030204" pitchFamily="18" charset="0"/>
                                      </a:rPr>
                                      <m:t>2</m:t>
                                    </m:r>
                                  </m:sub>
                                </m:sSub>
                                <m:r>
                                  <a:rPr lang="zh-CN" altLang="en-US" sz="2400" i="0">
                                    <a:latin typeface="Cambria Math" panose="02040503050406030204" pitchFamily="18" charset="0"/>
                                  </a:rPr>
                                  <m:t>−</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𝑥</m:t>
                                    </m:r>
                                  </m:e>
                                  <m:sub>
                                    <m:r>
                                      <a:rPr lang="zh-CN" altLang="en-US" sz="2400" i="1">
                                        <a:latin typeface="Cambria Math" panose="02040503050406030204" pitchFamily="18" charset="0"/>
                                      </a:rPr>
                                      <m:t>𝑘</m:t>
                                    </m:r>
                                  </m:sub>
                                </m:sSub>
                              </m:e>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𝑥</m:t>
                                    </m:r>
                                  </m:e>
                                  <m:sub>
                                    <m:r>
                                      <a:rPr lang="zh-CN" altLang="en-US" sz="2400" i="1">
                                        <a:latin typeface="Cambria Math" panose="02040503050406030204" pitchFamily="18" charset="0"/>
                                      </a:rPr>
                                      <m:t>𝑘</m:t>
                                    </m:r>
                                    <m:r>
                                      <a:rPr lang="zh-CN" altLang="en-US" sz="2400" i="0">
                                        <a:latin typeface="Cambria Math" panose="02040503050406030204" pitchFamily="18" charset="0"/>
                                      </a:rPr>
                                      <m:t>3</m:t>
                                    </m:r>
                                  </m:sub>
                                </m:sSub>
                                <m:r>
                                  <a:rPr lang="zh-CN" altLang="en-US" sz="2400" i="0">
                                    <a:latin typeface="Cambria Math" panose="02040503050406030204" pitchFamily="18" charset="0"/>
                                  </a:rPr>
                                  <m:t>−</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𝑥</m:t>
                                    </m:r>
                                  </m:e>
                                  <m:sub>
                                    <m:r>
                                      <a:rPr lang="zh-CN" altLang="en-US" sz="2400" i="1">
                                        <a:latin typeface="Cambria Math" panose="02040503050406030204" pitchFamily="18" charset="0"/>
                                      </a:rPr>
                                      <m:t>𝑘</m:t>
                                    </m:r>
                                  </m:sub>
                                </m:sSub>
                              </m:e>
                            </m:mr>
                            <m:mr>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𝑦</m:t>
                                    </m:r>
                                  </m:e>
                                  <m:sub>
                                    <m:r>
                                      <a:rPr lang="zh-CN" altLang="en-US" sz="2400" i="1">
                                        <a:latin typeface="Cambria Math" panose="02040503050406030204" pitchFamily="18" charset="0"/>
                                      </a:rPr>
                                      <m:t>𝑘</m:t>
                                    </m:r>
                                    <m:r>
                                      <a:rPr lang="zh-CN" altLang="en-US" sz="2400" i="0">
                                        <a:latin typeface="Cambria Math" panose="02040503050406030204" pitchFamily="18" charset="0"/>
                                      </a:rPr>
                                      <m:t>1</m:t>
                                    </m:r>
                                  </m:sub>
                                </m:sSub>
                                <m:r>
                                  <a:rPr lang="zh-CN" altLang="en-US" sz="2400" i="0">
                                    <a:latin typeface="Cambria Math" panose="02040503050406030204" pitchFamily="18" charset="0"/>
                                  </a:rPr>
                                  <m:t>−</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𝑦</m:t>
                                    </m:r>
                                  </m:e>
                                  <m:sub>
                                    <m:r>
                                      <a:rPr lang="zh-CN" altLang="en-US" sz="2400" i="1">
                                        <a:latin typeface="Cambria Math" panose="02040503050406030204" pitchFamily="18" charset="0"/>
                                      </a:rPr>
                                      <m:t>𝑘</m:t>
                                    </m:r>
                                  </m:sub>
                                </m:sSub>
                              </m:e>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𝑦</m:t>
                                    </m:r>
                                  </m:e>
                                  <m:sub>
                                    <m:r>
                                      <a:rPr lang="zh-CN" altLang="en-US" sz="2400" i="1">
                                        <a:latin typeface="Cambria Math" panose="02040503050406030204" pitchFamily="18" charset="0"/>
                                      </a:rPr>
                                      <m:t>𝑘</m:t>
                                    </m:r>
                                    <m:r>
                                      <a:rPr lang="zh-CN" altLang="en-US" sz="2400" i="0">
                                        <a:latin typeface="Cambria Math" panose="02040503050406030204" pitchFamily="18" charset="0"/>
                                      </a:rPr>
                                      <m:t>2</m:t>
                                    </m:r>
                                  </m:sub>
                                </m:sSub>
                                <m:r>
                                  <a:rPr lang="zh-CN" altLang="en-US" sz="2400" i="0">
                                    <a:latin typeface="Cambria Math" panose="02040503050406030204" pitchFamily="18" charset="0"/>
                                  </a:rPr>
                                  <m:t>−</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𝑦</m:t>
                                    </m:r>
                                  </m:e>
                                  <m:sub>
                                    <m:r>
                                      <a:rPr lang="zh-CN" altLang="en-US" sz="2400" i="1">
                                        <a:latin typeface="Cambria Math" panose="02040503050406030204" pitchFamily="18" charset="0"/>
                                      </a:rPr>
                                      <m:t>𝑘</m:t>
                                    </m:r>
                                  </m:sub>
                                </m:sSub>
                              </m:e>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𝑦</m:t>
                                    </m:r>
                                  </m:e>
                                  <m:sub>
                                    <m:r>
                                      <a:rPr lang="zh-CN" altLang="en-US" sz="2400" i="1">
                                        <a:latin typeface="Cambria Math" panose="02040503050406030204" pitchFamily="18" charset="0"/>
                                      </a:rPr>
                                      <m:t>𝑘</m:t>
                                    </m:r>
                                    <m:r>
                                      <a:rPr lang="zh-CN" altLang="en-US" sz="2400" i="0">
                                        <a:latin typeface="Cambria Math" panose="02040503050406030204" pitchFamily="18" charset="0"/>
                                      </a:rPr>
                                      <m:t>3</m:t>
                                    </m:r>
                                  </m:sub>
                                </m:sSub>
                                <m:r>
                                  <a:rPr lang="zh-CN" altLang="en-US" sz="2400" i="0">
                                    <a:latin typeface="Cambria Math" panose="02040503050406030204" pitchFamily="18" charset="0"/>
                                  </a:rPr>
                                  <m:t>−</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𝑦</m:t>
                                    </m:r>
                                  </m:e>
                                  <m:sub>
                                    <m:r>
                                      <a:rPr lang="zh-CN" altLang="en-US" sz="2400" i="1">
                                        <a:latin typeface="Cambria Math" panose="02040503050406030204" pitchFamily="18" charset="0"/>
                                      </a:rPr>
                                      <m:t>𝑘</m:t>
                                    </m:r>
                                  </m:sub>
                                </m:sSub>
                              </m:e>
                            </m:mr>
                            <m:mr>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𝑧</m:t>
                                    </m:r>
                                  </m:e>
                                  <m:sub>
                                    <m:r>
                                      <a:rPr lang="zh-CN" altLang="en-US" sz="2400" i="1">
                                        <a:latin typeface="Cambria Math" panose="02040503050406030204" pitchFamily="18" charset="0"/>
                                      </a:rPr>
                                      <m:t>𝑘</m:t>
                                    </m:r>
                                    <m:r>
                                      <a:rPr lang="zh-CN" altLang="en-US" sz="2400" i="0">
                                        <a:latin typeface="Cambria Math" panose="02040503050406030204" pitchFamily="18" charset="0"/>
                                      </a:rPr>
                                      <m:t>1</m:t>
                                    </m:r>
                                  </m:sub>
                                </m:sSub>
                                <m:r>
                                  <a:rPr lang="zh-CN" altLang="en-US" sz="2400" i="0">
                                    <a:latin typeface="Cambria Math" panose="02040503050406030204" pitchFamily="18" charset="0"/>
                                  </a:rPr>
                                  <m:t>−</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𝑧</m:t>
                                    </m:r>
                                  </m:e>
                                  <m:sub>
                                    <m:r>
                                      <a:rPr lang="zh-CN" altLang="en-US" sz="2400" i="1">
                                        <a:latin typeface="Cambria Math" panose="02040503050406030204" pitchFamily="18" charset="0"/>
                                      </a:rPr>
                                      <m:t>𝑘</m:t>
                                    </m:r>
                                  </m:sub>
                                </m:sSub>
                              </m:e>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𝑧</m:t>
                                    </m:r>
                                  </m:e>
                                  <m:sub>
                                    <m:r>
                                      <a:rPr lang="zh-CN" altLang="en-US" sz="2400" i="1">
                                        <a:latin typeface="Cambria Math" panose="02040503050406030204" pitchFamily="18" charset="0"/>
                                      </a:rPr>
                                      <m:t>𝑘</m:t>
                                    </m:r>
                                    <m:r>
                                      <a:rPr lang="zh-CN" altLang="en-US" sz="2400" i="0">
                                        <a:latin typeface="Cambria Math" panose="02040503050406030204" pitchFamily="18" charset="0"/>
                                      </a:rPr>
                                      <m:t>2</m:t>
                                    </m:r>
                                  </m:sub>
                                </m:sSub>
                                <m:r>
                                  <a:rPr lang="zh-CN" altLang="en-US" sz="2400" i="0">
                                    <a:latin typeface="Cambria Math" panose="02040503050406030204" pitchFamily="18" charset="0"/>
                                  </a:rPr>
                                  <m:t>−</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𝑧</m:t>
                                    </m:r>
                                  </m:e>
                                  <m:sub>
                                    <m:r>
                                      <a:rPr lang="zh-CN" altLang="en-US" sz="2400" i="1">
                                        <a:latin typeface="Cambria Math" panose="02040503050406030204" pitchFamily="18" charset="0"/>
                                      </a:rPr>
                                      <m:t>𝑘</m:t>
                                    </m:r>
                                  </m:sub>
                                </m:sSub>
                              </m:e>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𝑧</m:t>
                                    </m:r>
                                  </m:e>
                                  <m:sub>
                                    <m:r>
                                      <a:rPr lang="zh-CN" altLang="en-US" sz="2400" i="1">
                                        <a:latin typeface="Cambria Math" panose="02040503050406030204" pitchFamily="18" charset="0"/>
                                      </a:rPr>
                                      <m:t>𝑘</m:t>
                                    </m:r>
                                    <m:r>
                                      <a:rPr lang="zh-CN" altLang="en-US" sz="2400" i="0">
                                        <a:latin typeface="Cambria Math" panose="02040503050406030204" pitchFamily="18" charset="0"/>
                                      </a:rPr>
                                      <m:t>3</m:t>
                                    </m:r>
                                  </m:sub>
                                </m:sSub>
                                <m:r>
                                  <a:rPr lang="zh-CN" altLang="en-US" sz="2400" i="0">
                                    <a:latin typeface="Cambria Math" panose="02040503050406030204" pitchFamily="18" charset="0"/>
                                  </a:rPr>
                                  <m:t>−</m:t>
                                </m:r>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𝑧</m:t>
                                    </m:r>
                                  </m:e>
                                  <m:sub>
                                    <m:r>
                                      <a:rPr lang="zh-CN" altLang="en-US" sz="2400" i="1">
                                        <a:latin typeface="Cambria Math" panose="02040503050406030204" pitchFamily="18" charset="0"/>
                                      </a:rPr>
                                      <m:t>𝑘</m:t>
                                    </m:r>
                                  </m:sub>
                                </m:sSub>
                              </m:e>
                            </m:mr>
                          </m:m>
                        </m:e>
                      </m:d>
                    </m:oMath>
                  </m:oMathPara>
                </a14:m>
                <a:endParaRPr lang="zh-CN" altLang="en-US" sz="2400" dirty="0"/>
              </a:p>
            </p:txBody>
          </p:sp>
        </mc:Choice>
        <mc:Fallback xmlns="">
          <p:sp>
            <p:nvSpPr>
              <p:cNvPr id="3" name="文本框 2">
                <a:extLst>
                  <a:ext uri="{FF2B5EF4-FFF2-40B4-BE49-F238E27FC236}">
                    <a16:creationId xmlns:a16="http://schemas.microsoft.com/office/drawing/2014/main" id="{3AF29D04-D9A7-91C7-6F64-8503508ACE48}"/>
                  </a:ext>
                </a:extLst>
              </p:cNvPr>
              <p:cNvSpPr txBox="1">
                <a:spLocks noRot="1" noChangeAspect="1" noMove="1" noResize="1" noEditPoints="1" noAdjustHandles="1" noChangeArrowheads="1" noChangeShapeType="1" noTextEdit="1"/>
              </p:cNvSpPr>
              <p:nvPr/>
            </p:nvSpPr>
            <p:spPr>
              <a:xfrm>
                <a:off x="632986" y="4803701"/>
                <a:ext cx="5887875" cy="1070037"/>
              </a:xfrm>
              <a:prstGeom prst="rect">
                <a:avLst/>
              </a:prstGeom>
              <a:blipFill>
                <a:blip r:embed="rId6"/>
                <a:stretch>
                  <a:fillRect/>
                </a:stretch>
              </a:blipFill>
            </p:spPr>
            <p:txBody>
              <a:bodyPr/>
              <a:lstStyle/>
              <a:p>
                <a:r>
                  <a:rPr lang="zh-CN" altLang="en-US">
                    <a:noFill/>
                  </a:rPr>
                  <a:t> </a:t>
                </a:r>
              </a:p>
            </p:txBody>
          </p:sp>
        </mc:Fallback>
      </mc:AlternateContent>
      <p:sp>
        <p:nvSpPr>
          <p:cNvPr id="4" name="矩形: 圆角 3">
            <a:extLst>
              <a:ext uri="{FF2B5EF4-FFF2-40B4-BE49-F238E27FC236}">
                <a16:creationId xmlns:a16="http://schemas.microsoft.com/office/drawing/2014/main" id="{0D7BB5E1-C1A4-639D-02EE-9897AC2747F5}"/>
              </a:ext>
            </a:extLst>
          </p:cNvPr>
          <p:cNvSpPr/>
          <p:nvPr/>
        </p:nvSpPr>
        <p:spPr>
          <a:xfrm>
            <a:off x="298402" y="4144141"/>
            <a:ext cx="2508447" cy="4657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雅各比矩阵</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7127BA05-F996-1DAA-EE1B-C28773246592}"/>
                  </a:ext>
                </a:extLst>
              </p:cNvPr>
              <p:cNvSpPr txBox="1"/>
              <p:nvPr/>
            </p:nvSpPr>
            <p:spPr>
              <a:xfrm>
                <a:off x="-991578" y="6029883"/>
                <a:ext cx="614934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2400" i="1" smtClean="0">
                              <a:solidFill>
                                <a:srgbClr val="836967"/>
                              </a:solidFill>
                              <a:latin typeface="Cambria Math" panose="02040503050406030204" pitchFamily="18" charset="0"/>
                            </a:rPr>
                          </m:ctrlPr>
                        </m:sSubPr>
                        <m:e>
                          <m:r>
                            <a:rPr lang="zh-CN" altLang="en-US" sz="2400" i="1">
                              <a:latin typeface="Cambria Math" panose="02040503050406030204" pitchFamily="18" charset="0"/>
                            </a:rPr>
                            <m:t>𝐽</m:t>
                          </m:r>
                        </m:e>
                        <m:sub>
                          <m:r>
                            <a:rPr lang="zh-CN" altLang="en-US" sz="2400" i="1">
                              <a:latin typeface="Cambria Math" panose="02040503050406030204" pitchFamily="18" charset="0"/>
                            </a:rPr>
                            <m:t>𝑠</m:t>
                          </m:r>
                        </m:sub>
                      </m:sSub>
                      <m:r>
                        <a:rPr lang="zh-CN" altLang="en-US" sz="2400" i="0">
                          <a:latin typeface="Cambria Math" panose="02040503050406030204" pitchFamily="18" charset="0"/>
                        </a:rPr>
                        <m:t>=</m:t>
                      </m:r>
                      <m:func>
                        <m:funcPr>
                          <m:ctrlPr>
                            <a:rPr lang="zh-CN" altLang="en-US" sz="2400" i="1">
                              <a:latin typeface="Cambria Math" panose="02040503050406030204" pitchFamily="18" charset="0"/>
                            </a:rPr>
                          </m:ctrlPr>
                        </m:funcPr>
                        <m:fName>
                          <m:r>
                            <m:rPr>
                              <m:sty m:val="p"/>
                            </m:rPr>
                            <a:rPr lang="en-US" altLang="zh-CN" sz="2400" b="0" i="0" smtClean="0">
                              <a:latin typeface="Cambria Math" panose="02040503050406030204" pitchFamily="18" charset="0"/>
                            </a:rPr>
                            <m:t>mi</m:t>
                          </m:r>
                          <m:r>
                            <m:rPr>
                              <m:sty m:val="p"/>
                            </m:rPr>
                            <a:rPr lang="zh-CN" altLang="en-US" sz="2400" i="0" smtClean="0">
                              <a:latin typeface="Cambria Math" panose="02040503050406030204" pitchFamily="18" charset="0"/>
                            </a:rPr>
                            <m:t>n</m:t>
                          </m:r>
                        </m:fName>
                        <m:e>
                          <m:sSub>
                            <m:sSubPr>
                              <m:ctrlPr>
                                <a:rPr lang="zh-CN" altLang="en-US" sz="2400" i="1">
                                  <a:solidFill>
                                    <a:srgbClr val="836967"/>
                                  </a:solidFill>
                                  <a:latin typeface="Cambria Math" panose="02040503050406030204" pitchFamily="18" charset="0"/>
                                </a:rPr>
                              </m:ctrlPr>
                            </m:sSubPr>
                            <m:e>
                              <m:d>
                                <m:dPr>
                                  <m:ctrlPr>
                                    <a:rPr lang="zh-CN" altLang="en-US" sz="2400" i="1">
                                      <a:latin typeface="Cambria Math" panose="02040503050406030204" pitchFamily="18" charset="0"/>
                                    </a:rPr>
                                  </m:ctrlPr>
                                </m:dPr>
                                <m:e>
                                  <m:sSub>
                                    <m:sSubPr>
                                      <m:ctrlPr>
                                        <a:rPr lang="zh-CN" altLang="en-US" sz="2400" i="1">
                                          <a:solidFill>
                                            <a:srgbClr val="836967"/>
                                          </a:solidFill>
                                          <a:latin typeface="Cambria Math" panose="02040503050406030204" pitchFamily="18" charset="0"/>
                                        </a:rPr>
                                      </m:ctrlPr>
                                    </m:sSubPr>
                                    <m:e>
                                      <m:r>
                                        <a:rPr lang="zh-CN" altLang="en-US" sz="2400" i="1">
                                          <a:latin typeface="Cambria Math" panose="02040503050406030204" pitchFamily="18" charset="0"/>
                                        </a:rPr>
                                        <m:t>𝐽</m:t>
                                      </m:r>
                                    </m:e>
                                    <m:sub>
                                      <m:r>
                                        <a:rPr lang="zh-CN" altLang="en-US" sz="2400" i="1">
                                          <a:latin typeface="Cambria Math" panose="02040503050406030204" pitchFamily="18" charset="0"/>
                                        </a:rPr>
                                        <m:t>𝑠</m:t>
                                      </m:r>
                                    </m:sub>
                                  </m:sSub>
                                </m:e>
                              </m:d>
                            </m:e>
                            <m:sub>
                              <m:r>
                                <a:rPr lang="zh-CN" altLang="en-US" sz="2400" i="1">
                                  <a:latin typeface="Cambria Math" panose="02040503050406030204" pitchFamily="18" charset="0"/>
                                </a:rPr>
                                <m:t>𝑘</m:t>
                              </m:r>
                            </m:sub>
                          </m:sSub>
                        </m:e>
                      </m:func>
                    </m:oMath>
                  </m:oMathPara>
                </a14:m>
                <a:endParaRPr lang="zh-CN" altLang="en-US" sz="2400" dirty="0"/>
              </a:p>
            </p:txBody>
          </p:sp>
        </mc:Choice>
        <mc:Fallback xmlns="">
          <p:sp>
            <p:nvSpPr>
              <p:cNvPr id="7" name="文本框 6">
                <a:extLst>
                  <a:ext uri="{FF2B5EF4-FFF2-40B4-BE49-F238E27FC236}">
                    <a16:creationId xmlns:a16="http://schemas.microsoft.com/office/drawing/2014/main" id="{7127BA05-F996-1DAA-EE1B-C28773246592}"/>
                  </a:ext>
                </a:extLst>
              </p:cNvPr>
              <p:cNvSpPr txBox="1">
                <a:spLocks noRot="1" noChangeAspect="1" noMove="1" noResize="1" noEditPoints="1" noAdjustHandles="1" noChangeArrowheads="1" noChangeShapeType="1" noTextEdit="1"/>
              </p:cNvSpPr>
              <p:nvPr/>
            </p:nvSpPr>
            <p:spPr>
              <a:xfrm>
                <a:off x="-991578" y="6029883"/>
                <a:ext cx="6149340" cy="461665"/>
              </a:xfrm>
              <a:prstGeom prst="rect">
                <a:avLst/>
              </a:prstGeom>
              <a:blipFill>
                <a:blip r:embed="rId7"/>
                <a:stretch>
                  <a:fillRect b="-13158"/>
                </a:stretch>
              </a:blipFill>
            </p:spPr>
            <p:txBody>
              <a:bodyPr/>
              <a:lstStyle/>
              <a:p>
                <a:r>
                  <a:rPr lang="zh-CN" altLang="en-US">
                    <a:noFill/>
                  </a:rPr>
                  <a:t> </a:t>
                </a:r>
              </a:p>
            </p:txBody>
          </p:sp>
        </mc:Fallback>
      </mc:AlternateContent>
      <p:sp>
        <p:nvSpPr>
          <p:cNvPr id="9" name="矩形: 圆角 8">
            <a:extLst>
              <a:ext uri="{FF2B5EF4-FFF2-40B4-BE49-F238E27FC236}">
                <a16:creationId xmlns:a16="http://schemas.microsoft.com/office/drawing/2014/main" id="{671B7278-3B5C-FD4E-8E60-A5F72091494E}"/>
              </a:ext>
            </a:extLst>
          </p:cNvPr>
          <p:cNvSpPr/>
          <p:nvPr/>
        </p:nvSpPr>
        <p:spPr>
          <a:xfrm>
            <a:off x="350443" y="239747"/>
            <a:ext cx="3009977" cy="4657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接触处理</a:t>
            </a: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F254B747-C143-747F-3ADA-4D6509416C9E}"/>
                  </a:ext>
                </a:extLst>
              </p:cNvPr>
              <p:cNvSpPr txBox="1"/>
              <p:nvPr/>
            </p:nvSpPr>
            <p:spPr>
              <a:xfrm>
                <a:off x="1716130" y="6024726"/>
                <a:ext cx="6149340" cy="491288"/>
              </a:xfrm>
              <a:prstGeom prst="rect">
                <a:avLst/>
              </a:prstGeom>
              <a:noFill/>
            </p:spPr>
            <p:txBody>
              <a:bodyPr wrap="square">
                <a:spAutoFit/>
              </a:bodyPr>
              <a:lstStyle>
                <a:defPPr>
                  <a:defRPr lang="zh-CN"/>
                </a:defPPr>
                <a:lvl1pPr>
                  <a:defRPr sz="2400" i="1">
                    <a:solidFill>
                      <a:srgbClr val="836967"/>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zh-CN" altLang="en-US" i="1" smtClean="0">
                              <a:solidFill>
                                <a:schemeClr val="tx1"/>
                              </a:solidFill>
                              <a:latin typeface="Cambria Math" panose="02040503050406030204" pitchFamily="18" charset="0"/>
                            </a:rPr>
                          </m:ctrlPr>
                        </m:sSubPr>
                        <m:e>
                          <m:d>
                            <m:dPr>
                              <m:ctrlPr>
                                <a:rPr lang="zh-CN" altLang="en-US" i="1">
                                  <a:solidFill>
                                    <a:schemeClr val="tx1"/>
                                  </a:solidFill>
                                  <a:latin typeface="Cambria Math" panose="02040503050406030204" pitchFamily="18" charset="0"/>
                                </a:rPr>
                              </m:ctrlPr>
                            </m:dPr>
                            <m:e>
                              <m:sSub>
                                <m:sSubPr>
                                  <m:ctrlPr>
                                    <a:rPr lang="zh-CN" altLang="en-US" i="1">
                                      <a:solidFill>
                                        <a:schemeClr val="tx1"/>
                                      </a:solidFill>
                                      <a:latin typeface="Cambria Math" panose="02040503050406030204" pitchFamily="18" charset="0"/>
                                    </a:rPr>
                                  </m:ctrlPr>
                                </m:sSubPr>
                                <m:e>
                                  <m:r>
                                    <a:rPr lang="zh-CN" altLang="en-US">
                                      <a:solidFill>
                                        <a:schemeClr val="tx1"/>
                                      </a:solidFill>
                                      <a:latin typeface="Cambria Math" panose="02040503050406030204" pitchFamily="18" charset="0"/>
                                    </a:rPr>
                                    <m:t>𝐽</m:t>
                                  </m:r>
                                </m:e>
                                <m:sub>
                                  <m:r>
                                    <a:rPr lang="zh-CN" altLang="en-US">
                                      <a:solidFill>
                                        <a:schemeClr val="tx1"/>
                                      </a:solidFill>
                                      <a:latin typeface="Cambria Math" panose="02040503050406030204" pitchFamily="18" charset="0"/>
                                    </a:rPr>
                                    <m:t>𝑠</m:t>
                                  </m:r>
                                </m:sub>
                              </m:sSub>
                            </m:e>
                          </m:d>
                        </m:e>
                        <m:sub>
                          <m:r>
                            <a:rPr lang="zh-CN" altLang="en-US">
                              <a:solidFill>
                                <a:schemeClr val="tx1"/>
                              </a:solidFill>
                              <a:latin typeface="Cambria Math" panose="02040503050406030204" pitchFamily="18" charset="0"/>
                            </a:rPr>
                            <m:t>𝑘</m:t>
                          </m:r>
                        </m:sub>
                      </m:sSub>
                      <m:r>
                        <a:rPr lang="zh-CN" altLang="en-US">
                          <a:solidFill>
                            <a:schemeClr val="tx1"/>
                          </a:solidFill>
                          <a:latin typeface="Cambria Math" panose="02040503050406030204" pitchFamily="18" charset="0"/>
                        </a:rPr>
                        <m:t>=</m:t>
                      </m:r>
                      <m:sSub>
                        <m:sSubPr>
                          <m:ctrlPr>
                            <a:rPr lang="zh-CN" altLang="en-US" i="1">
                              <a:solidFill>
                                <a:schemeClr val="tx1"/>
                              </a:solidFill>
                              <a:latin typeface="Cambria Math" panose="02040503050406030204" pitchFamily="18" charset="0"/>
                            </a:rPr>
                          </m:ctrlPr>
                        </m:sSubPr>
                        <m:e>
                          <m:r>
                            <a:rPr lang="zh-CN" altLang="en-US">
                              <a:solidFill>
                                <a:schemeClr val="tx1"/>
                              </a:solidFill>
                              <a:latin typeface="Cambria Math" panose="02040503050406030204" pitchFamily="18" charset="0"/>
                            </a:rPr>
                            <m:t>𝑆</m:t>
                          </m:r>
                        </m:e>
                        <m:sub>
                          <m:r>
                            <a:rPr lang="zh-CN" altLang="en-US">
                              <a:solidFill>
                                <a:schemeClr val="tx1"/>
                              </a:solidFill>
                              <a:latin typeface="Cambria Math" panose="02040503050406030204" pitchFamily="18" charset="0"/>
                            </a:rPr>
                            <m:t>𝑓</m:t>
                          </m:r>
                        </m:sub>
                      </m:sSub>
                      <m:r>
                        <a:rPr lang="zh-CN" altLang="en-US">
                          <a:solidFill>
                            <a:schemeClr val="tx1"/>
                          </a:solidFill>
                          <a:latin typeface="Cambria Math" panose="02040503050406030204" pitchFamily="18" charset="0"/>
                        </a:rPr>
                        <m:t>·</m:t>
                      </m:r>
                      <m:r>
                        <m:rPr>
                          <m:sty m:val="p"/>
                        </m:rPr>
                        <a:rPr lang="zh-CN" altLang="en-US">
                          <a:solidFill>
                            <a:schemeClr val="tx1"/>
                          </a:solidFill>
                          <a:latin typeface="Cambria Math" panose="02040503050406030204" pitchFamily="18" charset="0"/>
                        </a:rPr>
                        <m:t>det</m:t>
                      </m:r>
                      <m:d>
                        <m:dPr>
                          <m:ctrlPr>
                            <a:rPr lang="zh-CN" altLang="en-US" i="1">
                              <a:solidFill>
                                <a:schemeClr val="tx1"/>
                              </a:solidFill>
                              <a:latin typeface="Cambria Math" panose="02040503050406030204" pitchFamily="18" charset="0"/>
                            </a:rPr>
                          </m:ctrlPr>
                        </m:dPr>
                        <m:e>
                          <m:sSub>
                            <m:sSubPr>
                              <m:ctrlPr>
                                <a:rPr lang="zh-CN" altLang="en-US" i="1">
                                  <a:solidFill>
                                    <a:schemeClr val="tx1"/>
                                  </a:solidFill>
                                  <a:latin typeface="Cambria Math" panose="02040503050406030204" pitchFamily="18" charset="0"/>
                                </a:rPr>
                              </m:ctrlPr>
                            </m:sSubPr>
                            <m:e>
                              <m:r>
                                <a:rPr lang="zh-CN" altLang="en-US">
                                  <a:solidFill>
                                    <a:schemeClr val="tx1"/>
                                  </a:solidFill>
                                  <a:latin typeface="Cambria Math" panose="02040503050406030204" pitchFamily="18" charset="0"/>
                                </a:rPr>
                                <m:t>𝐴</m:t>
                              </m:r>
                            </m:e>
                            <m:sub>
                              <m:r>
                                <a:rPr lang="zh-CN" altLang="en-US">
                                  <a:solidFill>
                                    <a:schemeClr val="tx1"/>
                                  </a:solidFill>
                                  <a:latin typeface="Cambria Math" panose="02040503050406030204" pitchFamily="18" charset="0"/>
                                </a:rPr>
                                <m:t>𝑘</m:t>
                              </m:r>
                            </m:sub>
                          </m:sSub>
                        </m:e>
                      </m:d>
                    </m:oMath>
                  </m:oMathPara>
                </a14:m>
                <a:endParaRPr lang="zh-CN" altLang="en-US" dirty="0">
                  <a:solidFill>
                    <a:schemeClr val="tx1"/>
                  </a:solidFill>
                </a:endParaRPr>
              </a:p>
            </p:txBody>
          </p:sp>
        </mc:Choice>
        <mc:Fallback xmlns="">
          <p:sp>
            <p:nvSpPr>
              <p:cNvPr id="19" name="文本框 18">
                <a:extLst>
                  <a:ext uri="{FF2B5EF4-FFF2-40B4-BE49-F238E27FC236}">
                    <a16:creationId xmlns:a16="http://schemas.microsoft.com/office/drawing/2014/main" id="{F254B747-C143-747F-3ADA-4D6509416C9E}"/>
                  </a:ext>
                </a:extLst>
              </p:cNvPr>
              <p:cNvSpPr txBox="1">
                <a:spLocks noRot="1" noChangeAspect="1" noMove="1" noResize="1" noEditPoints="1" noAdjustHandles="1" noChangeArrowheads="1" noChangeShapeType="1" noTextEdit="1"/>
              </p:cNvSpPr>
              <p:nvPr/>
            </p:nvSpPr>
            <p:spPr>
              <a:xfrm>
                <a:off x="1716130" y="6024726"/>
                <a:ext cx="6149340" cy="491288"/>
              </a:xfrm>
              <a:prstGeom prst="rect">
                <a:avLst/>
              </a:prstGeom>
              <a:blipFill>
                <a:blip r:embed="rId8"/>
                <a:stretch>
                  <a:fillRect b="-123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90606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AEAAFC9-45BC-E47D-C399-375BDE7AFBC1}"/>
              </a:ext>
            </a:extLst>
          </p:cNvPr>
          <p:cNvSpPr>
            <a:spLocks noGrp="1"/>
          </p:cNvSpPr>
          <p:nvPr>
            <p:ph type="sldNum" sz="quarter" idx="12"/>
          </p:nvPr>
        </p:nvSpPr>
        <p:spPr/>
        <p:txBody>
          <a:bodyPr/>
          <a:lstStyle/>
          <a:p>
            <a:fld id="{880E035A-96BB-4859-927D-2CA3BEB2B9E5}" type="slidenum">
              <a:rPr lang="zh-CN" altLang="en-US" smtClean="0"/>
              <a:t>18</a:t>
            </a:fld>
            <a:endParaRPr lang="zh-CN" altLang="en-US"/>
          </a:p>
        </p:txBody>
      </p:sp>
      <p:pic>
        <p:nvPicPr>
          <p:cNvPr id="3" name="图片 2">
            <a:extLst>
              <a:ext uri="{FF2B5EF4-FFF2-40B4-BE49-F238E27FC236}">
                <a16:creationId xmlns:a16="http://schemas.microsoft.com/office/drawing/2014/main" id="{E6D8E66F-9D12-397D-0326-68CE9FFC4C16}"/>
              </a:ext>
            </a:extLst>
          </p:cNvPr>
          <p:cNvPicPr>
            <a:picLocks noChangeAspect="1"/>
          </p:cNvPicPr>
          <p:nvPr/>
        </p:nvPicPr>
        <p:blipFill>
          <a:blip r:embed="rId2" cstate="print">
            <a:extLst>
              <a:ext uri="{28A0092B-C50C-407E-A947-70E740481C1C}">
                <a14:useLocalDpi xmlns:a14="http://schemas.microsoft.com/office/drawing/2010/main" val="0"/>
              </a:ext>
            </a:extLst>
          </a:blip>
          <a:srcRect l="27399" t="2475" r="27646"/>
          <a:stretch>
            <a:fillRect/>
          </a:stretch>
        </p:blipFill>
        <p:spPr>
          <a:xfrm>
            <a:off x="0" y="970383"/>
            <a:ext cx="3262238" cy="3538539"/>
          </a:xfrm>
          <a:prstGeom prst="rect">
            <a:avLst/>
          </a:prstGeom>
        </p:spPr>
      </p:pic>
      <p:sp>
        <p:nvSpPr>
          <p:cNvPr id="4" name="文本框 3">
            <a:extLst>
              <a:ext uri="{FF2B5EF4-FFF2-40B4-BE49-F238E27FC236}">
                <a16:creationId xmlns:a16="http://schemas.microsoft.com/office/drawing/2014/main" id="{00EE9630-568E-1036-168E-34528D3FF09B}"/>
              </a:ext>
            </a:extLst>
          </p:cNvPr>
          <p:cNvSpPr txBox="1"/>
          <p:nvPr/>
        </p:nvSpPr>
        <p:spPr>
          <a:xfrm>
            <a:off x="3036640" y="2958118"/>
            <a:ext cx="17564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zh-CN"/>
            </a:defPPr>
            <a:lvl1pPr marR="0" lvl="0" indent="0" eaLnBrk="0" fontAlgn="base" hangingPunct="0">
              <a:lnSpc>
                <a:spcPct val="100000"/>
              </a:lnSpc>
              <a:spcBef>
                <a:spcPct val="0"/>
              </a:spcBef>
              <a:spcAft>
                <a:spcPct val="0"/>
              </a:spcAft>
              <a:buClrTx/>
              <a:buSzTx/>
              <a:buFontTx/>
              <a:buNone/>
              <a:tabLst/>
              <a:defRPr kumimoji="0" sz="2300" b="0" i="1" u="none" strike="noStrike" cap="none" normalizeH="0" baseline="0">
                <a:ln>
                  <a:noFill/>
                </a:ln>
                <a:solidFill>
                  <a:srgbClr val="000000"/>
                </a:solidFill>
                <a:effectLst/>
                <a:latin typeface="Times New Roman" panose="02020603050405020304" pitchFamily="18"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algn="ctr"/>
            <a:r>
              <a:rPr lang="en-US" altLang="zh-CN" dirty="0"/>
              <a:t>Subdomains division</a:t>
            </a:r>
            <a:endParaRPr lang="zh-CN" altLang="en-US" dirty="0"/>
          </a:p>
        </p:txBody>
      </p:sp>
      <p:sp>
        <p:nvSpPr>
          <p:cNvPr id="5" name="文本框 4">
            <a:extLst>
              <a:ext uri="{FF2B5EF4-FFF2-40B4-BE49-F238E27FC236}">
                <a16:creationId xmlns:a16="http://schemas.microsoft.com/office/drawing/2014/main" id="{1B1E0B73-C155-F6A5-6B49-4E66D378CF5A}"/>
              </a:ext>
            </a:extLst>
          </p:cNvPr>
          <p:cNvSpPr txBox="1"/>
          <p:nvPr/>
        </p:nvSpPr>
        <p:spPr>
          <a:xfrm>
            <a:off x="7547153" y="3024257"/>
            <a:ext cx="14138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zh-CN"/>
            </a:defPPr>
            <a:lvl1pPr marR="0" lvl="0" indent="0" eaLnBrk="0" fontAlgn="base" hangingPunct="0">
              <a:lnSpc>
                <a:spcPct val="100000"/>
              </a:lnSpc>
              <a:spcBef>
                <a:spcPct val="0"/>
              </a:spcBef>
              <a:spcAft>
                <a:spcPct val="0"/>
              </a:spcAft>
              <a:buClrTx/>
              <a:buSzTx/>
              <a:buFontTx/>
              <a:buNone/>
              <a:tabLst/>
              <a:defRPr kumimoji="0" sz="2300" b="0" i="1" u="none" strike="noStrike" cap="none" normalizeH="0" baseline="0">
                <a:ln>
                  <a:noFill/>
                </a:ln>
                <a:solidFill>
                  <a:srgbClr val="000000"/>
                </a:solidFill>
                <a:effectLst/>
                <a:latin typeface="Times New Roman" panose="02020603050405020304" pitchFamily="18"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algn="ctr"/>
            <a:r>
              <a:rPr lang="en-US" altLang="zh-CN" dirty="0"/>
              <a:t>Boundary mapping</a:t>
            </a:r>
            <a:endParaRPr lang="zh-CN" altLang="en-US" dirty="0"/>
          </a:p>
        </p:txBody>
      </p:sp>
      <p:pic>
        <p:nvPicPr>
          <p:cNvPr id="6" name="图片 5">
            <a:extLst>
              <a:ext uri="{FF2B5EF4-FFF2-40B4-BE49-F238E27FC236}">
                <a16:creationId xmlns:a16="http://schemas.microsoft.com/office/drawing/2014/main" id="{F8286432-4AA0-2B94-CA4A-32131BF9F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8421" y="868675"/>
            <a:ext cx="3462446" cy="3640247"/>
          </a:xfrm>
          <a:prstGeom prst="rect">
            <a:avLst/>
          </a:prstGeom>
        </p:spPr>
      </p:pic>
      <p:pic>
        <p:nvPicPr>
          <p:cNvPr id="7" name="图片 6">
            <a:extLst>
              <a:ext uri="{FF2B5EF4-FFF2-40B4-BE49-F238E27FC236}">
                <a16:creationId xmlns:a16="http://schemas.microsoft.com/office/drawing/2014/main" id="{A6E47012-5D51-1D4B-3095-A24766299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8251" y="970383"/>
            <a:ext cx="3261517" cy="3429001"/>
          </a:xfrm>
          <a:prstGeom prst="rect">
            <a:avLst/>
          </a:prstGeom>
        </p:spPr>
      </p:pic>
      <p:sp>
        <p:nvSpPr>
          <p:cNvPr id="8" name="文本框 7">
            <a:extLst>
              <a:ext uri="{FF2B5EF4-FFF2-40B4-BE49-F238E27FC236}">
                <a16:creationId xmlns:a16="http://schemas.microsoft.com/office/drawing/2014/main" id="{0779CFB9-E2C9-0CE9-EF98-ADFAF3028E95}"/>
              </a:ext>
            </a:extLst>
          </p:cNvPr>
          <p:cNvSpPr txBox="1"/>
          <p:nvPr/>
        </p:nvSpPr>
        <p:spPr>
          <a:xfrm>
            <a:off x="1227764" y="4285782"/>
            <a:ext cx="806709" cy="446276"/>
          </a:xfrm>
          <a:prstGeom prst="rect">
            <a:avLst/>
          </a:prstGeom>
          <a:noFill/>
        </p:spPr>
        <p:txBody>
          <a:bodyPr wrap="square">
            <a:spAutoFit/>
          </a:bodyPr>
          <a:lstStyle/>
          <a:p>
            <a:pPr algn="ctr"/>
            <a:r>
              <a:rPr lang="en-US" altLang="zh-CN" sz="2300" dirty="0">
                <a:latin typeface="Times New Roman" panose="02020603050405020304" pitchFamily="18" charset="0"/>
                <a:cs typeface="Times New Roman" panose="02020603050405020304" pitchFamily="18" charset="0"/>
              </a:rPr>
              <a:t>(a)</a:t>
            </a:r>
            <a:endParaRPr lang="zh-CN" altLang="en-US" sz="23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1EEC9F88-EEB3-5E9D-A4C6-A666BF705BAE}"/>
              </a:ext>
            </a:extLst>
          </p:cNvPr>
          <p:cNvSpPr txBox="1"/>
          <p:nvPr/>
        </p:nvSpPr>
        <p:spPr>
          <a:xfrm>
            <a:off x="5847131" y="4369643"/>
            <a:ext cx="703755" cy="446276"/>
          </a:xfrm>
          <a:prstGeom prst="rect">
            <a:avLst/>
          </a:prstGeom>
          <a:noFill/>
        </p:spPr>
        <p:txBody>
          <a:bodyPr wrap="square">
            <a:spAutoFit/>
          </a:bodyPr>
          <a:lstStyle/>
          <a:p>
            <a:pPr algn="ctr"/>
            <a:r>
              <a:rPr lang="en-US" altLang="zh-CN" sz="2300" dirty="0">
                <a:latin typeface="Times New Roman" panose="02020603050405020304" pitchFamily="18" charset="0"/>
                <a:cs typeface="Times New Roman" panose="02020603050405020304" pitchFamily="18" charset="0"/>
              </a:rPr>
              <a:t>(b) </a:t>
            </a:r>
            <a:endParaRPr lang="zh-CN" altLang="en-US" sz="23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1FED5AC8-82C5-561B-2D9D-E7E457E66F1D}"/>
              </a:ext>
            </a:extLst>
          </p:cNvPr>
          <p:cNvSpPr txBox="1"/>
          <p:nvPr/>
        </p:nvSpPr>
        <p:spPr>
          <a:xfrm>
            <a:off x="10331840" y="4278088"/>
            <a:ext cx="825680" cy="461665"/>
          </a:xfrm>
          <a:prstGeom prst="rect">
            <a:avLst/>
          </a:prstGeom>
          <a:noFill/>
        </p:spPr>
        <p:txBody>
          <a:bodyPr wrap="square">
            <a:spAutoFit/>
          </a:bodyPr>
          <a:lstStyle/>
          <a:p>
            <a:r>
              <a:rPr lang="en-US" altLang="zh-CN" sz="2300" dirty="0">
                <a:latin typeface="Times New Roman" panose="02020603050405020304" pitchFamily="18" charset="0"/>
                <a:cs typeface="Times New Roman" panose="02020603050405020304" pitchFamily="18" charset="0"/>
              </a:rPr>
              <a:t>(c)</a:t>
            </a:r>
            <a:endParaRPr lang="zh-CN" altLang="en-US" sz="2300" dirty="0">
              <a:latin typeface="Times New Roman" panose="02020603050405020304" pitchFamily="18" charset="0"/>
              <a:cs typeface="Times New Roman" panose="02020603050405020304" pitchFamily="18" charset="0"/>
            </a:endParaRPr>
          </a:p>
        </p:txBody>
      </p:sp>
      <p:cxnSp>
        <p:nvCxnSpPr>
          <p:cNvPr id="11" name="直接箭头连接符 10">
            <a:extLst>
              <a:ext uri="{FF2B5EF4-FFF2-40B4-BE49-F238E27FC236}">
                <a16:creationId xmlns:a16="http://schemas.microsoft.com/office/drawing/2014/main" id="{27D7E4E3-E133-1993-832D-A2A6B7C31B03}"/>
              </a:ext>
            </a:extLst>
          </p:cNvPr>
          <p:cNvCxnSpPr>
            <a:cxnSpLocks/>
          </p:cNvCxnSpPr>
          <p:nvPr/>
        </p:nvCxnSpPr>
        <p:spPr>
          <a:xfrm>
            <a:off x="3644884" y="2770372"/>
            <a:ext cx="54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DFEA6C58-4B58-C353-4954-6229FDF3C813}"/>
              </a:ext>
            </a:extLst>
          </p:cNvPr>
          <p:cNvCxnSpPr>
            <a:cxnSpLocks/>
          </p:cNvCxnSpPr>
          <p:nvPr/>
        </p:nvCxnSpPr>
        <p:spPr>
          <a:xfrm>
            <a:off x="8009478" y="2770372"/>
            <a:ext cx="54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928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3860A3-5EF2-925E-3F10-024132A2BA35}"/>
            </a:ext>
          </a:extLst>
        </p:cNvPr>
        <p:cNvGrpSpPr/>
        <p:nvPr/>
      </p:nvGrpSpPr>
      <p:grpSpPr>
        <a:xfrm>
          <a:off x="0" y="0"/>
          <a:ext cx="0" cy="0"/>
          <a:chOff x="0" y="0"/>
          <a:chExt cx="0" cy="0"/>
        </a:xfrm>
      </p:grpSpPr>
      <p:sp>
        <p:nvSpPr>
          <p:cNvPr id="22" name="标题 5">
            <a:extLst>
              <a:ext uri="{FF2B5EF4-FFF2-40B4-BE49-F238E27FC236}">
                <a16:creationId xmlns:a16="http://schemas.microsoft.com/office/drawing/2014/main" id="{31573A2B-70D9-8F65-922B-048363204E25}"/>
              </a:ext>
            </a:extLst>
          </p:cNvPr>
          <p:cNvSpPr txBox="1"/>
          <p:nvPr/>
        </p:nvSpPr>
        <p:spPr>
          <a:xfrm>
            <a:off x="1300480" y="327649"/>
            <a:ext cx="9233879" cy="6635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spc="300">
                <a:solidFill>
                  <a:schemeClr val="accent1"/>
                </a:solidFill>
                <a:latin typeface="+mj-lt"/>
                <a:ea typeface="+mj-ea"/>
                <a:cs typeface="+mj-cs"/>
              </a:defRPr>
            </a:lvl1pPr>
          </a:lstStyle>
          <a:p>
            <a:endParaRPr lang="zh-CN" altLang="en-US" sz="3200" dirty="0">
              <a:solidFill>
                <a:srgbClr val="703881"/>
              </a:solidFill>
            </a:endParaRPr>
          </a:p>
        </p:txBody>
      </p:sp>
      <p:cxnSp>
        <p:nvCxnSpPr>
          <p:cNvPr id="37" name="直接连接符 36">
            <a:extLst>
              <a:ext uri="{FF2B5EF4-FFF2-40B4-BE49-F238E27FC236}">
                <a16:creationId xmlns:a16="http://schemas.microsoft.com/office/drawing/2014/main" id="{101F9848-9E7C-B004-D390-9AF4E5797FF1}"/>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5B95B187-2AEE-CFF9-5293-F105B963CD05}"/>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descr="图片包含 游戏机, 建筑, 标志, 围栏&#10;&#10;描述已自动生成">
            <a:extLst>
              <a:ext uri="{FF2B5EF4-FFF2-40B4-BE49-F238E27FC236}">
                <a16:creationId xmlns:a16="http://schemas.microsoft.com/office/drawing/2014/main" id="{639B90AE-416A-0459-34F1-FC168A81B2E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2" name="组合 1">
            <a:extLst>
              <a:ext uri="{FF2B5EF4-FFF2-40B4-BE49-F238E27FC236}">
                <a16:creationId xmlns:a16="http://schemas.microsoft.com/office/drawing/2014/main" id="{42548C85-8B86-FA0D-0B70-FEAD91FBDABC}"/>
              </a:ext>
            </a:extLst>
          </p:cNvPr>
          <p:cNvGrpSpPr>
            <a:grpSpLocks noChangeAspect="1"/>
          </p:cNvGrpSpPr>
          <p:nvPr/>
        </p:nvGrpSpPr>
        <p:grpSpPr>
          <a:xfrm>
            <a:off x="9576887" y="178419"/>
            <a:ext cx="2205013" cy="663575"/>
            <a:chOff x="2685028" y="2876682"/>
            <a:chExt cx="5502784" cy="1656004"/>
          </a:xfrm>
        </p:grpSpPr>
        <p:sp>
          <p:nvSpPr>
            <p:cNvPr id="3" name="i$ľïdê">
              <a:extLst>
                <a:ext uri="{FF2B5EF4-FFF2-40B4-BE49-F238E27FC236}">
                  <a16:creationId xmlns:a16="http://schemas.microsoft.com/office/drawing/2014/main" id="{2D2A7964-B496-9A03-A6FE-4274A0B08ECC}"/>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4" name="îṥlîḋê">
              <a:extLst>
                <a:ext uri="{FF2B5EF4-FFF2-40B4-BE49-F238E27FC236}">
                  <a16:creationId xmlns:a16="http://schemas.microsoft.com/office/drawing/2014/main" id="{1AEA8EED-AA34-4D71-AAE5-57E033CE0720}"/>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5" name="图片 4">
              <a:extLst>
                <a:ext uri="{FF2B5EF4-FFF2-40B4-BE49-F238E27FC236}">
                  <a16:creationId xmlns:a16="http://schemas.microsoft.com/office/drawing/2014/main" id="{56F7E372-85C6-D80F-06BF-19BD44391D8B}"/>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12" name="灯片编号占位符 17">
            <a:extLst>
              <a:ext uri="{FF2B5EF4-FFF2-40B4-BE49-F238E27FC236}">
                <a16:creationId xmlns:a16="http://schemas.microsoft.com/office/drawing/2014/main" id="{E4CEE570-C5D0-EB18-770C-D038A5474CE2}"/>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19</a:t>
            </a:fld>
            <a:endParaRPr lang="zh-CN" altLang="en-US" dirty="0"/>
          </a:p>
        </p:txBody>
      </p:sp>
      <p:sp>
        <p:nvSpPr>
          <p:cNvPr id="14" name="标题 1">
            <a:extLst>
              <a:ext uri="{FF2B5EF4-FFF2-40B4-BE49-F238E27FC236}">
                <a16:creationId xmlns:a16="http://schemas.microsoft.com/office/drawing/2014/main" id="{01F98AC9-6EAC-F3EB-723D-6643F3A9013C}"/>
              </a:ext>
            </a:extLst>
          </p:cNvPr>
          <p:cNvSpPr txBox="1">
            <a:spLocks/>
          </p:cNvSpPr>
          <p:nvPr/>
        </p:nvSpPr>
        <p:spPr>
          <a:xfrm>
            <a:off x="955054" y="327307"/>
            <a:ext cx="7374292"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rgbClr val="7030A0"/>
                </a:solidFill>
                <a:latin typeface="微软雅黑" panose="020B0503020204020204" pitchFamily="34" charset="-122"/>
                <a:ea typeface="微软雅黑" panose="020B0503020204020204" pitchFamily="34" charset="-122"/>
                <a:cs typeface="+mn-cs"/>
              </a:rPr>
              <a:t>讨论</a:t>
            </a:r>
          </a:p>
        </p:txBody>
      </p:sp>
      <p:sp>
        <p:nvSpPr>
          <p:cNvPr id="9" name="矩形: 圆角 8">
            <a:extLst>
              <a:ext uri="{FF2B5EF4-FFF2-40B4-BE49-F238E27FC236}">
                <a16:creationId xmlns:a16="http://schemas.microsoft.com/office/drawing/2014/main" id="{EC47944C-C532-5C5A-F326-016FE755FE10}"/>
              </a:ext>
            </a:extLst>
          </p:cNvPr>
          <p:cNvSpPr/>
          <p:nvPr/>
        </p:nvSpPr>
        <p:spPr>
          <a:xfrm>
            <a:off x="239431" y="1030000"/>
            <a:ext cx="2270717" cy="4657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算法稳定性</a:t>
            </a:r>
          </a:p>
        </p:txBody>
      </p:sp>
      <p:sp>
        <p:nvSpPr>
          <p:cNvPr id="17" name="文本框 16">
            <a:extLst>
              <a:ext uri="{FF2B5EF4-FFF2-40B4-BE49-F238E27FC236}">
                <a16:creationId xmlns:a16="http://schemas.microsoft.com/office/drawing/2014/main" id="{10D9F250-890F-E645-2AF3-ED6F6072C129}"/>
              </a:ext>
            </a:extLst>
          </p:cNvPr>
          <p:cNvSpPr txBox="1"/>
          <p:nvPr/>
        </p:nvSpPr>
        <p:spPr>
          <a:xfrm>
            <a:off x="369061" y="1611202"/>
            <a:ext cx="6229932" cy="874407"/>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对</a:t>
            </a:r>
            <a:r>
              <a:rPr lang="en-US" altLang="zh-CN" dirty="0">
                <a:latin typeface="微软雅黑" panose="020B0503020204020204" pitchFamily="34" charset="-122"/>
                <a:ea typeface="微软雅黑" panose="020B0503020204020204" pitchFamily="34" charset="-122"/>
              </a:rPr>
              <a:t>25</a:t>
            </a:r>
            <a:r>
              <a:rPr lang="zh-CN" altLang="en-US" dirty="0">
                <a:latin typeface="微软雅黑" panose="020B0503020204020204" pitchFamily="34" charset="-122"/>
                <a:ea typeface="微软雅黑" panose="020B0503020204020204" pitchFamily="34" charset="-122"/>
              </a:rPr>
              <a:t>个不同壁面半直径下的球堆进行了网格划分；</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均能稳定生成网格；</a:t>
            </a:r>
            <a:endParaRPr lang="en-US" altLang="zh-CN" dirty="0">
              <a:latin typeface="微软雅黑" panose="020B0503020204020204" pitchFamily="34" charset="-122"/>
              <a:ea typeface="微软雅黑" panose="020B0503020204020204" pitchFamily="34" charset="-122"/>
            </a:endParaRPr>
          </a:p>
        </p:txBody>
      </p:sp>
      <p:sp>
        <p:nvSpPr>
          <p:cNvPr id="18" name="矩形: 圆角 17">
            <a:extLst>
              <a:ext uri="{FF2B5EF4-FFF2-40B4-BE49-F238E27FC236}">
                <a16:creationId xmlns:a16="http://schemas.microsoft.com/office/drawing/2014/main" id="{512B1074-9D90-01D8-739A-AB83DFD01929}"/>
              </a:ext>
            </a:extLst>
          </p:cNvPr>
          <p:cNvSpPr/>
          <p:nvPr/>
        </p:nvSpPr>
        <p:spPr>
          <a:xfrm>
            <a:off x="239431" y="2871317"/>
            <a:ext cx="2270717" cy="4657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算法计算效率</a:t>
            </a:r>
          </a:p>
        </p:txBody>
      </p:sp>
      <p:sp>
        <p:nvSpPr>
          <p:cNvPr id="19" name="文本框 18">
            <a:extLst>
              <a:ext uri="{FF2B5EF4-FFF2-40B4-BE49-F238E27FC236}">
                <a16:creationId xmlns:a16="http://schemas.microsoft.com/office/drawing/2014/main" id="{2200FFE9-BE86-B30B-F3CC-260CA9497E42}"/>
              </a:ext>
            </a:extLst>
          </p:cNvPr>
          <p:cNvSpPr txBox="1"/>
          <p:nvPr/>
        </p:nvSpPr>
        <p:spPr>
          <a:xfrm>
            <a:off x="347982" y="3352455"/>
            <a:ext cx="6015343" cy="253640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使用</a:t>
            </a:r>
            <a:r>
              <a:rPr lang="en-US" altLang="zh-CN" dirty="0" err="1">
                <a:latin typeface="微软雅黑" panose="020B0503020204020204" pitchFamily="34" charset="-122"/>
                <a:ea typeface="微软雅黑" panose="020B0503020204020204" pitchFamily="34" charset="-122"/>
              </a:rPr>
              <a:t>Solidworks</a:t>
            </a:r>
            <a:r>
              <a:rPr lang="zh-CN" altLang="en-US" dirty="0">
                <a:latin typeface="微软雅黑" panose="020B0503020204020204" pitchFamily="34" charset="-122"/>
                <a:ea typeface="微软雅黑" panose="020B0503020204020204" pitchFamily="34" charset="-122"/>
              </a:rPr>
              <a:t>对相同堆积球床的内流道进行了建模；</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编写了宏自动生成球体以及球体间的“桥”；</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使用</a:t>
            </a:r>
            <a:r>
              <a:rPr lang="en-US" altLang="zh-CN" dirty="0">
                <a:latin typeface="微软雅黑" panose="020B0503020204020204" pitchFamily="34" charset="-122"/>
                <a:ea typeface="微软雅黑" panose="020B0503020204020204" pitchFamily="34" charset="-122"/>
              </a:rPr>
              <a:t>Fluent Meshing</a:t>
            </a:r>
            <a:r>
              <a:rPr lang="zh-CN" altLang="en-US" dirty="0">
                <a:latin typeface="微软雅黑" panose="020B0503020204020204" pitchFamily="34" charset="-122"/>
                <a:ea typeface="微软雅黑" panose="020B0503020204020204" pitchFamily="34" charset="-122"/>
              </a:rPr>
              <a:t>对验证算例</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进行了网格划分；</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比较网格划分所用时间：</a:t>
            </a:r>
            <a:endParaRPr lang="en-US" altLang="zh-CN" dirty="0">
              <a:latin typeface="微软雅黑" panose="020B0503020204020204" pitchFamily="34" charset="-122"/>
              <a:ea typeface="微软雅黑" panose="020B0503020204020204" pitchFamily="34" charset="-122"/>
            </a:endParaRPr>
          </a:p>
          <a:p>
            <a:pPr marL="742950" lvl="1"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Fluent Meshing – 5452.8 s</a:t>
            </a:r>
          </a:p>
          <a:p>
            <a:pPr marL="742950" lvl="1" indent="-285750">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本算法 </a:t>
            </a:r>
            <a:r>
              <a:rPr lang="en-US" altLang="zh-CN" dirty="0">
                <a:latin typeface="微软雅黑" panose="020B0503020204020204" pitchFamily="34" charset="-122"/>
                <a:ea typeface="微软雅黑" panose="020B0503020204020204" pitchFamily="34" charset="-122"/>
              </a:rPr>
              <a:t>– 4851.6 s</a:t>
            </a:r>
          </a:p>
        </p:txBody>
      </p:sp>
      <p:grpSp>
        <p:nvGrpSpPr>
          <p:cNvPr id="23" name="组合 22">
            <a:extLst>
              <a:ext uri="{FF2B5EF4-FFF2-40B4-BE49-F238E27FC236}">
                <a16:creationId xmlns:a16="http://schemas.microsoft.com/office/drawing/2014/main" id="{BA8A9506-95F2-E3C6-8278-6602276A8AA0}"/>
              </a:ext>
            </a:extLst>
          </p:cNvPr>
          <p:cNvGrpSpPr/>
          <p:nvPr/>
        </p:nvGrpSpPr>
        <p:grpSpPr>
          <a:xfrm>
            <a:off x="3484027" y="5563913"/>
            <a:ext cx="4440865" cy="688340"/>
            <a:chOff x="4337542" y="5105866"/>
            <a:chExt cx="4440865" cy="688340"/>
          </a:xfrm>
        </p:grpSpPr>
        <p:sp>
          <p:nvSpPr>
            <p:cNvPr id="20" name="圆角矩形 14">
              <a:extLst>
                <a:ext uri="{FF2B5EF4-FFF2-40B4-BE49-F238E27FC236}">
                  <a16:creationId xmlns:a16="http://schemas.microsoft.com/office/drawing/2014/main" id="{1F28FB79-B4B4-F63D-07C0-D2567E1C6086}"/>
                </a:ext>
              </a:extLst>
            </p:cNvPr>
            <p:cNvSpPr/>
            <p:nvPr/>
          </p:nvSpPr>
          <p:spPr bwMode="auto">
            <a:xfrm>
              <a:off x="4337542" y="5105866"/>
              <a:ext cx="4414376" cy="688340"/>
            </a:xfrm>
            <a:prstGeom prst="roundRect">
              <a:avLst>
                <a:gd name="adj" fmla="val 20360"/>
              </a:avLst>
            </a:prstGeom>
            <a:solidFill>
              <a:schemeClr val="bg2"/>
            </a:solidFill>
            <a:ln w="28575" cap="flat" cmpd="sng" algn="ctr">
              <a:solidFill>
                <a:srgbClr val="762C75"/>
              </a:solidFill>
              <a:prstDash val="solid"/>
              <a:round/>
              <a:headEnd type="none" w="med" len="med"/>
              <a:tailEnd type="none" w="med" len="med"/>
            </a:ln>
            <a:effectLst/>
          </p:spPr>
          <p:txBody>
            <a:bodyPr vert="horz" wrap="square" lIns="91440" tIns="45720" rIns="91440" bIns="45720" numCol="1" rtlCol="0" anchor="ctr" anchorCtr="0" compatLnSpc="1"/>
            <a:lstStyle/>
            <a:p>
              <a:pPr algn="ctr">
                <a:lnSpc>
                  <a:spcPct val="110000"/>
                </a:lnSpc>
              </a:pP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AE5D0D97-86BD-0274-D49C-7661A7EC2B19}"/>
                </a:ext>
              </a:extLst>
            </p:cNvPr>
            <p:cNvSpPr txBox="1"/>
            <p:nvPr/>
          </p:nvSpPr>
          <p:spPr>
            <a:xfrm>
              <a:off x="4364031" y="5105866"/>
              <a:ext cx="4414376" cy="581057"/>
            </a:xfrm>
            <a:prstGeom prst="rect">
              <a:avLst/>
            </a:prstGeom>
            <a:noFill/>
          </p:spPr>
          <p:txBody>
            <a:bodyPr wrap="square">
              <a:spAutoFit/>
            </a:bodyPr>
            <a:lstStyle/>
            <a:p>
              <a:pPr algn="ctr">
                <a:lnSpc>
                  <a:spcPct val="150000"/>
                </a:lnSpc>
              </a:pPr>
              <a:r>
                <a:rPr lang="zh-CN" altLang="en-US" sz="2400" b="1" dirty="0">
                  <a:solidFill>
                    <a:srgbClr val="FF0000"/>
                  </a:solidFill>
                  <a:latin typeface="微软雅黑" panose="020B0503020204020204" pitchFamily="34" charset="-122"/>
                  <a:ea typeface="微软雅黑" panose="020B0503020204020204" pitchFamily="34" charset="-122"/>
                </a:rPr>
                <a:t>网格划分时间至少减少了</a:t>
              </a:r>
              <a:r>
                <a:rPr lang="en-US" altLang="zh-CN" sz="2400" b="1" dirty="0">
                  <a:solidFill>
                    <a:srgbClr val="FF0000"/>
                  </a:solidFill>
                  <a:latin typeface="微软雅黑" panose="020B0503020204020204" pitchFamily="34" charset="-122"/>
                  <a:ea typeface="微软雅黑" panose="020B0503020204020204" pitchFamily="34" charset="-122"/>
                </a:rPr>
                <a:t>11%</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grpSp>
      <p:grpSp>
        <p:nvGrpSpPr>
          <p:cNvPr id="60" name="组合 59">
            <a:extLst>
              <a:ext uri="{FF2B5EF4-FFF2-40B4-BE49-F238E27FC236}">
                <a16:creationId xmlns:a16="http://schemas.microsoft.com/office/drawing/2014/main" id="{62DDBFC7-CBF9-B72C-CF19-6A30F8842F4B}"/>
              </a:ext>
            </a:extLst>
          </p:cNvPr>
          <p:cNvGrpSpPr/>
          <p:nvPr/>
        </p:nvGrpSpPr>
        <p:grpSpPr>
          <a:xfrm>
            <a:off x="6232199" y="1539062"/>
            <a:ext cx="6057660" cy="3425702"/>
            <a:chOff x="6134340" y="2749183"/>
            <a:chExt cx="6057660" cy="3425702"/>
          </a:xfrm>
        </p:grpSpPr>
        <p:grpSp>
          <p:nvGrpSpPr>
            <p:cNvPr id="58" name="组合 57">
              <a:extLst>
                <a:ext uri="{FF2B5EF4-FFF2-40B4-BE49-F238E27FC236}">
                  <a16:creationId xmlns:a16="http://schemas.microsoft.com/office/drawing/2014/main" id="{43F2F4E3-5E17-1827-D68E-C6B74DE4A97C}"/>
                </a:ext>
              </a:extLst>
            </p:cNvPr>
            <p:cNvGrpSpPr/>
            <p:nvPr/>
          </p:nvGrpSpPr>
          <p:grpSpPr>
            <a:xfrm>
              <a:off x="6134340" y="2983009"/>
              <a:ext cx="6057660" cy="3191876"/>
              <a:chOff x="6160467" y="3478888"/>
              <a:chExt cx="6057660" cy="3191876"/>
            </a:xfrm>
          </p:grpSpPr>
          <p:sp>
            <p:nvSpPr>
              <p:cNvPr id="50" name="矩形: 圆角 49">
                <a:extLst>
                  <a:ext uri="{FF2B5EF4-FFF2-40B4-BE49-F238E27FC236}">
                    <a16:creationId xmlns:a16="http://schemas.microsoft.com/office/drawing/2014/main" id="{6A48038B-122E-54AC-B8D3-38423DA763A1}"/>
                  </a:ext>
                </a:extLst>
              </p:cNvPr>
              <p:cNvSpPr/>
              <p:nvPr/>
            </p:nvSpPr>
            <p:spPr>
              <a:xfrm>
                <a:off x="6160467" y="3478888"/>
                <a:ext cx="5952251" cy="3191876"/>
              </a:xfrm>
              <a:prstGeom prst="roundRect">
                <a:avLst>
                  <a:gd name="adj" fmla="val 2911"/>
                </a:avLst>
              </a:prstGeom>
              <a:solidFill>
                <a:srgbClr val="EEE8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1E9C63CE-E3EE-8947-B144-4DF6E90A40A4}"/>
                  </a:ext>
                </a:extLst>
              </p:cNvPr>
              <p:cNvSpPr txBox="1"/>
              <p:nvPr/>
            </p:nvSpPr>
            <p:spPr>
              <a:xfrm>
                <a:off x="6168140" y="3649295"/>
                <a:ext cx="4952142" cy="400110"/>
              </a:xfrm>
              <a:prstGeom prst="rect">
                <a:avLst/>
              </a:prstGeom>
              <a:noFill/>
            </p:spPr>
            <p:txBody>
              <a:bodyPr wrap="square">
                <a:spAutoFit/>
              </a:bodyPr>
              <a:lstStyle/>
              <a:p>
                <a:pPr marL="342900" indent="-342900">
                  <a:buSzPct val="70000"/>
                  <a:buFont typeface="Wingdings" panose="05000000000000000000" pitchFamily="2" charset="2"/>
                  <a:buChar char="u"/>
                </a:pPr>
                <a:r>
                  <a:rPr lang="en-US" altLang="zh-CN" sz="2000" i="0" kern="700" dirty="0">
                    <a:effectLst/>
                    <a:latin typeface="微软雅黑" panose="020B0503020204020204" pitchFamily="34" charset="-122"/>
                    <a:ea typeface="微软雅黑" panose="020B0503020204020204" pitchFamily="34" charset="-122"/>
                    <a:cs typeface="Arial" panose="020B0604020202020204" pitchFamily="34" charset="0"/>
                  </a:rPr>
                  <a:t>Yuan </a:t>
                </a:r>
                <a:r>
                  <a:rPr lang="zh-CN" altLang="en-US" sz="2000" i="0" kern="700" dirty="0">
                    <a:effectLst/>
                    <a:latin typeface="微软雅黑" panose="020B0503020204020204" pitchFamily="34" charset="-122"/>
                    <a:ea typeface="微软雅黑" panose="020B0503020204020204" pitchFamily="34" charset="-122"/>
                    <a:cs typeface="Arial" panose="020B0604020202020204" pitchFamily="34" charset="0"/>
                  </a:rPr>
                  <a:t>等：</a:t>
                </a:r>
                <a:r>
                  <a:rPr lang="en-US" altLang="zh-CN" sz="2000" i="0" kern="700" dirty="0" err="1">
                    <a:effectLst/>
                    <a:latin typeface="微软雅黑" panose="020B0503020204020204" pitchFamily="34" charset="-122"/>
                    <a:ea typeface="微软雅黑" panose="020B0503020204020204" pitchFamily="34" charset="-122"/>
                    <a:cs typeface="Arial" panose="020B0604020202020204" pitchFamily="34" charset="0"/>
                  </a:rPr>
                  <a:t>tet</a:t>
                </a:r>
                <a:r>
                  <a:rPr lang="en-US" altLang="zh-CN" sz="2000" i="0" kern="700" dirty="0">
                    <a:effectLst/>
                    <a:latin typeface="微软雅黑" panose="020B0503020204020204" pitchFamily="34" charset="-122"/>
                    <a:ea typeface="微软雅黑" panose="020B0503020204020204" pitchFamily="34" charset="-122"/>
                    <a:cs typeface="Arial" panose="020B0604020202020204" pitchFamily="34" charset="0"/>
                  </a:rPr>
                  <a:t>-to-hex </a:t>
                </a:r>
                <a:r>
                  <a:rPr lang="zh-CN" altLang="en-US" sz="2000" i="0" kern="700" dirty="0">
                    <a:effectLst/>
                    <a:latin typeface="微软雅黑" panose="020B0503020204020204" pitchFamily="34" charset="-122"/>
                    <a:ea typeface="微软雅黑" panose="020B0503020204020204" pitchFamily="34" charset="-122"/>
                    <a:cs typeface="Arial" panose="020B0604020202020204" pitchFamily="34" charset="0"/>
                  </a:rPr>
                  <a:t>转换策略；</a:t>
                </a:r>
                <a:endParaRPr lang="en-US" altLang="zh-CN" sz="2000" i="0" kern="700" dirty="0">
                  <a:effectLst/>
                  <a:latin typeface="微软雅黑" panose="020B0503020204020204" pitchFamily="34" charset="-122"/>
                  <a:ea typeface="微软雅黑" panose="020B0503020204020204" pitchFamily="34" charset="-122"/>
                  <a:cs typeface="Arial" panose="020B0604020202020204" pitchFamily="34" charset="0"/>
                </a:endParaRPr>
              </a:p>
            </p:txBody>
          </p:sp>
          <p:pic>
            <p:nvPicPr>
              <p:cNvPr id="25" name="图片 24">
                <a:extLst>
                  <a:ext uri="{FF2B5EF4-FFF2-40B4-BE49-F238E27FC236}">
                    <a16:creationId xmlns:a16="http://schemas.microsoft.com/office/drawing/2014/main" id="{43A10B6F-2988-7871-22AC-DA2AC8F6AC21}"/>
                  </a:ext>
                </a:extLst>
              </p:cNvPr>
              <p:cNvPicPr>
                <a:picLocks noChangeAspect="1"/>
              </p:cNvPicPr>
              <p:nvPr/>
            </p:nvPicPr>
            <p:blipFill>
              <a:blip r:embed="rId8"/>
              <a:srcRect r="49655"/>
              <a:stretch/>
            </p:blipFill>
            <p:spPr>
              <a:xfrm>
                <a:off x="7886548" y="4046770"/>
                <a:ext cx="1151110" cy="943539"/>
              </a:xfrm>
              <a:prstGeom prst="rect">
                <a:avLst/>
              </a:prstGeom>
            </p:spPr>
          </p:pic>
          <p:pic>
            <p:nvPicPr>
              <p:cNvPr id="26" name="图片 25">
                <a:extLst>
                  <a:ext uri="{FF2B5EF4-FFF2-40B4-BE49-F238E27FC236}">
                    <a16:creationId xmlns:a16="http://schemas.microsoft.com/office/drawing/2014/main" id="{F5981BE2-1CA2-5C9C-4BE5-AF1D4FD49FAA}"/>
                  </a:ext>
                </a:extLst>
              </p:cNvPr>
              <p:cNvPicPr>
                <a:picLocks noChangeAspect="1"/>
              </p:cNvPicPr>
              <p:nvPr/>
            </p:nvPicPr>
            <p:blipFill>
              <a:blip r:embed="rId8"/>
              <a:srcRect l="49655"/>
              <a:stretch/>
            </p:blipFill>
            <p:spPr>
              <a:xfrm>
                <a:off x="9549113" y="4046770"/>
                <a:ext cx="1151110" cy="943539"/>
              </a:xfrm>
              <a:prstGeom prst="rect">
                <a:avLst/>
              </a:prstGeom>
            </p:spPr>
          </p:pic>
          <p:sp>
            <p:nvSpPr>
              <p:cNvPr id="27" name="文本框 26">
                <a:extLst>
                  <a:ext uri="{FF2B5EF4-FFF2-40B4-BE49-F238E27FC236}">
                    <a16:creationId xmlns:a16="http://schemas.microsoft.com/office/drawing/2014/main" id="{3E68BF26-35CB-1F3D-849F-5DEB2F9CE947}"/>
                  </a:ext>
                </a:extLst>
              </p:cNvPr>
              <p:cNvSpPr txBox="1"/>
              <p:nvPr/>
            </p:nvSpPr>
            <p:spPr>
              <a:xfrm>
                <a:off x="6168140" y="5017081"/>
                <a:ext cx="6049987" cy="400110"/>
              </a:xfrm>
              <a:prstGeom prst="rect">
                <a:avLst/>
              </a:prstGeom>
              <a:noFill/>
            </p:spPr>
            <p:txBody>
              <a:bodyPr wrap="square">
                <a:spAutoFit/>
              </a:bodyPr>
              <a:lstStyle/>
              <a:p>
                <a:pPr marL="342900" indent="-342900">
                  <a:buSzPct val="70000"/>
                  <a:buFont typeface="Wingdings" panose="05000000000000000000" pitchFamily="2" charset="2"/>
                  <a:buChar char="u"/>
                </a:pPr>
                <a:r>
                  <a:rPr lang="en-US" altLang="zh-CN" sz="2000" i="0" kern="700" dirty="0">
                    <a:effectLst/>
                    <a:latin typeface="微软雅黑" panose="020B0503020204020204" pitchFamily="34" charset="-122"/>
                    <a:ea typeface="微软雅黑" panose="020B0503020204020204" pitchFamily="34" charset="-122"/>
                    <a:cs typeface="Arial" panose="020B0604020202020204" pitchFamily="34" charset="0"/>
                  </a:rPr>
                  <a:t>Lan </a:t>
                </a:r>
                <a:r>
                  <a:rPr lang="zh-CN" altLang="en-US" sz="2000" i="0" kern="700" dirty="0">
                    <a:effectLst/>
                    <a:latin typeface="微软雅黑" panose="020B0503020204020204" pitchFamily="34" charset="-122"/>
                    <a:ea typeface="微软雅黑" panose="020B0503020204020204" pitchFamily="34" charset="-122"/>
                    <a:cs typeface="Arial" panose="020B0604020202020204" pitchFamily="34" charset="0"/>
                  </a:rPr>
                  <a:t>等：基于</a:t>
                </a:r>
                <a:r>
                  <a:rPr lang="en-US" altLang="zh-CN" sz="2000" i="0" kern="700" dirty="0">
                    <a:effectLst/>
                    <a:latin typeface="微软雅黑" panose="020B0503020204020204" pitchFamily="34" charset="-122"/>
                    <a:ea typeface="微软雅黑" panose="020B0503020204020204" pitchFamily="34" charset="-122"/>
                    <a:cs typeface="Arial" panose="020B0604020202020204" pitchFamily="34" charset="0"/>
                  </a:rPr>
                  <a:t>Voronoi</a:t>
                </a:r>
                <a:r>
                  <a:rPr lang="zh-CN" altLang="en-US" sz="2000" i="0" kern="700" dirty="0">
                    <a:effectLst/>
                    <a:latin typeface="微软雅黑" panose="020B0503020204020204" pitchFamily="34" charset="-122"/>
                    <a:ea typeface="微软雅黑" panose="020B0503020204020204" pitchFamily="34" charset="-122"/>
                    <a:cs typeface="Arial" panose="020B0604020202020204" pitchFamily="34" charset="0"/>
                  </a:rPr>
                  <a:t>分解的球床区域划分方法；</a:t>
                </a:r>
                <a:endParaRPr lang="en-US" altLang="zh-CN" sz="2000" i="0" kern="700" dirty="0">
                  <a:effectLst/>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56" name="组合 55">
                <a:extLst>
                  <a:ext uri="{FF2B5EF4-FFF2-40B4-BE49-F238E27FC236}">
                    <a16:creationId xmlns:a16="http://schemas.microsoft.com/office/drawing/2014/main" id="{3BF783E9-2FDB-DAF0-6995-A70E05B9F041}"/>
                  </a:ext>
                </a:extLst>
              </p:cNvPr>
              <p:cNvGrpSpPr/>
              <p:nvPr/>
            </p:nvGrpSpPr>
            <p:grpSpPr>
              <a:xfrm>
                <a:off x="8567833" y="5422552"/>
                <a:ext cx="1137520" cy="1138267"/>
                <a:chOff x="8557013" y="5436326"/>
                <a:chExt cx="1137520" cy="1138267"/>
              </a:xfrm>
            </p:grpSpPr>
            <p:grpSp>
              <p:nvGrpSpPr>
                <p:cNvPr id="55" name="组合 54">
                  <a:extLst>
                    <a:ext uri="{FF2B5EF4-FFF2-40B4-BE49-F238E27FC236}">
                      <a16:creationId xmlns:a16="http://schemas.microsoft.com/office/drawing/2014/main" id="{F84065C7-815D-73C0-CE60-70F76F4FEDE0}"/>
                    </a:ext>
                  </a:extLst>
                </p:cNvPr>
                <p:cNvGrpSpPr/>
                <p:nvPr/>
              </p:nvGrpSpPr>
              <p:grpSpPr>
                <a:xfrm>
                  <a:off x="8557013" y="5437073"/>
                  <a:ext cx="1137520" cy="1137520"/>
                  <a:chOff x="8557013" y="5437073"/>
                  <a:chExt cx="1137520" cy="1137520"/>
                </a:xfrm>
              </p:grpSpPr>
              <p:pic>
                <p:nvPicPr>
                  <p:cNvPr id="33" name="图片 32">
                    <a:extLst>
                      <a:ext uri="{FF2B5EF4-FFF2-40B4-BE49-F238E27FC236}">
                        <a16:creationId xmlns:a16="http://schemas.microsoft.com/office/drawing/2014/main" id="{D418C56A-76BA-4859-BD89-2585A842FE22}"/>
                      </a:ext>
                    </a:extLst>
                  </p:cNvPr>
                  <p:cNvPicPr>
                    <a:picLocks noChangeAspect="1"/>
                  </p:cNvPicPr>
                  <p:nvPr/>
                </p:nvPicPr>
                <p:blipFill>
                  <a:blip r:embed="rId9"/>
                  <a:stretch>
                    <a:fillRect/>
                  </a:stretch>
                </p:blipFill>
                <p:spPr>
                  <a:xfrm>
                    <a:off x="8557013" y="5437073"/>
                    <a:ext cx="1137520" cy="1137520"/>
                  </a:xfrm>
                  <a:prstGeom prst="rect">
                    <a:avLst/>
                  </a:prstGeom>
                </p:spPr>
              </p:pic>
              <p:sp>
                <p:nvSpPr>
                  <p:cNvPr id="34" name="矩形 33">
                    <a:extLst>
                      <a:ext uri="{FF2B5EF4-FFF2-40B4-BE49-F238E27FC236}">
                        <a16:creationId xmlns:a16="http://schemas.microsoft.com/office/drawing/2014/main" id="{4CA87635-32A1-51D4-E7DF-5EC1313C2A07}"/>
                      </a:ext>
                    </a:extLst>
                  </p:cNvPr>
                  <p:cNvSpPr/>
                  <p:nvPr/>
                </p:nvSpPr>
                <p:spPr>
                  <a:xfrm>
                    <a:off x="9568181" y="6469776"/>
                    <a:ext cx="125944" cy="10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a:extLst>
                    <a:ext uri="{FF2B5EF4-FFF2-40B4-BE49-F238E27FC236}">
                      <a16:creationId xmlns:a16="http://schemas.microsoft.com/office/drawing/2014/main" id="{C650C9F6-E3B6-49A1-1D6F-2CB9C5E8476F}"/>
                    </a:ext>
                  </a:extLst>
                </p:cNvPr>
                <p:cNvSpPr/>
                <p:nvPr/>
              </p:nvSpPr>
              <p:spPr>
                <a:xfrm>
                  <a:off x="9507610" y="5436326"/>
                  <a:ext cx="186923" cy="10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箭头: 右 34">
                <a:extLst>
                  <a:ext uri="{FF2B5EF4-FFF2-40B4-BE49-F238E27FC236}">
                    <a16:creationId xmlns:a16="http://schemas.microsoft.com/office/drawing/2014/main" id="{E81FC403-0EC4-09BE-EDB7-0979C8EDBF8C}"/>
                  </a:ext>
                </a:extLst>
              </p:cNvPr>
              <p:cNvSpPr/>
              <p:nvPr/>
            </p:nvSpPr>
            <p:spPr>
              <a:xfrm>
                <a:off x="8173359" y="5893576"/>
                <a:ext cx="313561" cy="178296"/>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箭头: 右 35">
                <a:extLst>
                  <a:ext uri="{FF2B5EF4-FFF2-40B4-BE49-F238E27FC236}">
                    <a16:creationId xmlns:a16="http://schemas.microsoft.com/office/drawing/2014/main" id="{E4D32874-9EF3-5ADC-26ED-6B297A4758C5}"/>
                  </a:ext>
                </a:extLst>
              </p:cNvPr>
              <p:cNvSpPr/>
              <p:nvPr/>
            </p:nvSpPr>
            <p:spPr>
              <a:xfrm>
                <a:off x="9786266" y="5900315"/>
                <a:ext cx="313561" cy="178296"/>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右 37">
                <a:extLst>
                  <a:ext uri="{FF2B5EF4-FFF2-40B4-BE49-F238E27FC236}">
                    <a16:creationId xmlns:a16="http://schemas.microsoft.com/office/drawing/2014/main" id="{5FE235BD-DDD3-AC47-E381-E87D31F1CAFF}"/>
                  </a:ext>
                </a:extLst>
              </p:cNvPr>
              <p:cNvSpPr/>
              <p:nvPr/>
            </p:nvSpPr>
            <p:spPr>
              <a:xfrm>
                <a:off x="9211066" y="4414833"/>
                <a:ext cx="313561" cy="178296"/>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a:extLst>
                  <a:ext uri="{FF2B5EF4-FFF2-40B4-BE49-F238E27FC236}">
                    <a16:creationId xmlns:a16="http://schemas.microsoft.com/office/drawing/2014/main" id="{4CEFF31D-A89A-F12D-D6F4-C3CBF4D8FF7F}"/>
                  </a:ext>
                </a:extLst>
              </p:cNvPr>
              <p:cNvGrpSpPr/>
              <p:nvPr/>
            </p:nvGrpSpPr>
            <p:grpSpPr>
              <a:xfrm>
                <a:off x="10144629" y="5422552"/>
                <a:ext cx="1137520" cy="1143804"/>
                <a:chOff x="9989809" y="5437005"/>
                <a:chExt cx="1137520" cy="1143804"/>
              </a:xfrm>
            </p:grpSpPr>
            <p:pic>
              <p:nvPicPr>
                <p:cNvPr id="30" name="图片 29">
                  <a:extLst>
                    <a:ext uri="{FF2B5EF4-FFF2-40B4-BE49-F238E27FC236}">
                      <a16:creationId xmlns:a16="http://schemas.microsoft.com/office/drawing/2014/main" id="{9B7725D1-125E-C99C-5F84-1F11EA39C4B4}"/>
                    </a:ext>
                  </a:extLst>
                </p:cNvPr>
                <p:cNvPicPr>
                  <a:picLocks noChangeAspect="1"/>
                </p:cNvPicPr>
                <p:nvPr/>
              </p:nvPicPr>
              <p:blipFill>
                <a:blip r:embed="rId10"/>
                <a:stretch>
                  <a:fillRect/>
                </a:stretch>
              </p:blipFill>
              <p:spPr>
                <a:xfrm>
                  <a:off x="9989809" y="5437005"/>
                  <a:ext cx="1137520" cy="1143804"/>
                </a:xfrm>
                <a:prstGeom prst="rect">
                  <a:avLst/>
                </a:prstGeom>
              </p:spPr>
            </p:pic>
            <p:sp>
              <p:nvSpPr>
                <p:cNvPr id="31" name="矩形 30">
                  <a:extLst>
                    <a:ext uri="{FF2B5EF4-FFF2-40B4-BE49-F238E27FC236}">
                      <a16:creationId xmlns:a16="http://schemas.microsoft.com/office/drawing/2014/main" id="{75343DA8-3A42-0C64-6CA6-BF5CD7458DE9}"/>
                    </a:ext>
                  </a:extLst>
                </p:cNvPr>
                <p:cNvSpPr/>
                <p:nvPr/>
              </p:nvSpPr>
              <p:spPr>
                <a:xfrm>
                  <a:off x="10979944" y="5437006"/>
                  <a:ext cx="147385" cy="142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394CB02A-AF1E-FA1A-4519-0535AEF18B83}"/>
                  </a:ext>
                </a:extLst>
              </p:cNvPr>
              <p:cNvGrpSpPr/>
              <p:nvPr/>
            </p:nvGrpSpPr>
            <p:grpSpPr>
              <a:xfrm>
                <a:off x="6957935" y="5412737"/>
                <a:ext cx="1134511" cy="1139974"/>
                <a:chOff x="6775623" y="5423299"/>
                <a:chExt cx="1134511" cy="1139974"/>
              </a:xfrm>
            </p:grpSpPr>
            <p:pic>
              <p:nvPicPr>
                <p:cNvPr id="28" name="图片 27">
                  <a:extLst>
                    <a:ext uri="{FF2B5EF4-FFF2-40B4-BE49-F238E27FC236}">
                      <a16:creationId xmlns:a16="http://schemas.microsoft.com/office/drawing/2014/main" id="{D7DCF309-1857-724A-01F3-06F26757826B}"/>
                    </a:ext>
                  </a:extLst>
                </p:cNvPr>
                <p:cNvPicPr>
                  <a:picLocks noChangeAspect="1"/>
                </p:cNvPicPr>
                <p:nvPr/>
              </p:nvPicPr>
              <p:blipFill>
                <a:blip r:embed="rId11"/>
                <a:stretch>
                  <a:fillRect/>
                </a:stretch>
              </p:blipFill>
              <p:spPr>
                <a:xfrm>
                  <a:off x="6775623" y="5423299"/>
                  <a:ext cx="1134307" cy="1137520"/>
                </a:xfrm>
                <a:prstGeom prst="rect">
                  <a:avLst/>
                </a:prstGeom>
              </p:spPr>
            </p:pic>
            <p:sp>
              <p:nvSpPr>
                <p:cNvPr id="29" name="矩形 28">
                  <a:extLst>
                    <a:ext uri="{FF2B5EF4-FFF2-40B4-BE49-F238E27FC236}">
                      <a16:creationId xmlns:a16="http://schemas.microsoft.com/office/drawing/2014/main" id="{A8487B1D-8FED-3703-9738-448518491ED8}"/>
                    </a:ext>
                  </a:extLst>
                </p:cNvPr>
                <p:cNvSpPr/>
                <p:nvPr/>
              </p:nvSpPr>
              <p:spPr>
                <a:xfrm>
                  <a:off x="7810122" y="6458498"/>
                  <a:ext cx="100012" cy="10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9" name="圆角矩形 105">
              <a:extLst>
                <a:ext uri="{FF2B5EF4-FFF2-40B4-BE49-F238E27FC236}">
                  <a16:creationId xmlns:a16="http://schemas.microsoft.com/office/drawing/2014/main" id="{860693E4-4409-BCE8-C1A3-5678CD98BC64}"/>
                </a:ext>
              </a:extLst>
            </p:cNvPr>
            <p:cNvSpPr/>
            <p:nvPr>
              <p:custDataLst>
                <p:tags r:id="rId1"/>
              </p:custDataLst>
            </p:nvPr>
          </p:nvSpPr>
          <p:spPr>
            <a:xfrm>
              <a:off x="7860421" y="2749183"/>
              <a:ext cx="2402350" cy="420577"/>
            </a:xfrm>
            <a:prstGeom prst="roundRect">
              <a:avLst>
                <a:gd name="adj" fmla="val 23684"/>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相关研究</a:t>
              </a:r>
            </a:p>
          </p:txBody>
        </p:sp>
      </p:grpSp>
    </p:spTree>
    <p:extLst>
      <p:ext uri="{BB962C8B-B14F-4D97-AF65-F5344CB8AC3E}">
        <p14:creationId xmlns:p14="http://schemas.microsoft.com/office/powerpoint/2010/main" val="140707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678971" y="5093272"/>
            <a:ext cx="3619952" cy="577035"/>
            <a:chOff x="6231216" y="2358148"/>
            <a:chExt cx="3619952" cy="577035"/>
          </a:xfrm>
        </p:grpSpPr>
        <p:cxnSp>
          <p:nvCxnSpPr>
            <p:cNvPr id="12" name="直接连接符 11"/>
            <p:cNvCxnSpPr/>
            <p:nvPr/>
          </p:nvCxnSpPr>
          <p:spPr bwMode="auto">
            <a:xfrm>
              <a:off x="7041182" y="2923657"/>
              <a:ext cx="2809986" cy="0"/>
            </a:xfrm>
            <a:prstGeom prst="line">
              <a:avLst/>
            </a:prstGeom>
            <a:solidFill>
              <a:schemeClr val="accent1"/>
            </a:solidFill>
            <a:ln w="22225" cap="flat" cmpd="sng" algn="ctr">
              <a:solidFill>
                <a:srgbClr val="4B5C7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组合 12"/>
            <p:cNvGrpSpPr/>
            <p:nvPr/>
          </p:nvGrpSpPr>
          <p:grpSpPr>
            <a:xfrm>
              <a:off x="6231216" y="2358148"/>
              <a:ext cx="2777385" cy="577035"/>
              <a:chOff x="5975774" y="981390"/>
              <a:chExt cx="2777385" cy="577035"/>
            </a:xfrm>
          </p:grpSpPr>
          <p:sp>
            <p:nvSpPr>
              <p:cNvPr id="14" name="平行四边形 13"/>
              <p:cNvSpPr/>
              <p:nvPr/>
            </p:nvSpPr>
            <p:spPr bwMode="auto">
              <a:xfrm>
                <a:off x="5975774" y="1024480"/>
                <a:ext cx="901696" cy="533945"/>
              </a:xfrm>
              <a:prstGeom prst="parallelogram">
                <a:avLst>
                  <a:gd name="adj" fmla="val 41624"/>
                </a:avLst>
              </a:prstGeom>
              <a:solidFill>
                <a:srgbClr val="D93379"/>
              </a:solidFill>
              <a:ln w="9525" cap="flat" cmpd="sng" algn="ctr">
                <a:noFill/>
                <a:prstDash val="solid"/>
                <a:round/>
                <a:headEnd type="none" w="med" len="med"/>
                <a:tailEnd type="none" w="med" len="med"/>
              </a:ln>
              <a:effectLst/>
              <a:scene3d>
                <a:camera prst="orthographicFront">
                  <a:rot lat="0" lon="10800000" rev="0"/>
                </a:camera>
                <a:lightRig rig="threePt" dir="t"/>
              </a:scene3d>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15" name="文本框 14"/>
              <p:cNvSpPr txBox="1"/>
              <p:nvPr/>
            </p:nvSpPr>
            <p:spPr>
              <a:xfrm>
                <a:off x="6892183" y="981390"/>
                <a:ext cx="1860976" cy="523220"/>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cs typeface="+mn-ea"/>
                    <a:sym typeface="+mn-lt"/>
                  </a:rPr>
                  <a:t>总结</a:t>
                </a:r>
              </a:p>
            </p:txBody>
          </p:sp>
          <p:sp>
            <p:nvSpPr>
              <p:cNvPr id="16" name="文本框 15"/>
              <p:cNvSpPr txBox="1"/>
              <p:nvPr/>
            </p:nvSpPr>
            <p:spPr>
              <a:xfrm>
                <a:off x="6131383" y="1059376"/>
                <a:ext cx="745273" cy="461665"/>
              </a:xfrm>
              <a:prstGeom prst="rect">
                <a:avLst/>
              </a:prstGeom>
              <a:noFill/>
            </p:spPr>
            <p:txBody>
              <a:bodyPr wrap="square" rtlCol="0">
                <a:spAutoFit/>
              </a:bodyPr>
              <a:lstStyle/>
              <a:p>
                <a:r>
                  <a:rPr lang="en-US" altLang="zh-CN" sz="2400" dirty="0">
                    <a:solidFill>
                      <a:schemeClr val="bg1"/>
                    </a:solidFill>
                    <a:latin typeface="Arial Black" panose="020B0A04020102020204" pitchFamily="34" charset="0"/>
                  </a:rPr>
                  <a:t>04</a:t>
                </a:r>
                <a:endParaRPr lang="zh-CN" altLang="en-US" sz="2400" dirty="0">
                  <a:solidFill>
                    <a:schemeClr val="bg1"/>
                  </a:solidFill>
                  <a:latin typeface="Arial Black" panose="020B0A04020102020204" pitchFamily="34" charset="0"/>
                </a:endParaRPr>
              </a:p>
            </p:txBody>
          </p:sp>
        </p:grpSp>
      </p:grpSp>
      <p:grpSp>
        <p:nvGrpSpPr>
          <p:cNvPr id="22" name="组合 21"/>
          <p:cNvGrpSpPr/>
          <p:nvPr/>
        </p:nvGrpSpPr>
        <p:grpSpPr>
          <a:xfrm>
            <a:off x="6218597" y="3975161"/>
            <a:ext cx="3761466" cy="591929"/>
            <a:chOff x="7177881" y="4707788"/>
            <a:chExt cx="3761466" cy="591929"/>
          </a:xfrm>
        </p:grpSpPr>
        <p:cxnSp>
          <p:nvCxnSpPr>
            <p:cNvPr id="23" name="直接连接符 22"/>
            <p:cNvCxnSpPr/>
            <p:nvPr/>
          </p:nvCxnSpPr>
          <p:spPr bwMode="auto">
            <a:xfrm>
              <a:off x="8023559" y="5290741"/>
              <a:ext cx="2771098" cy="0"/>
            </a:xfrm>
            <a:prstGeom prst="line">
              <a:avLst/>
            </a:prstGeom>
            <a:solidFill>
              <a:schemeClr val="accent1"/>
            </a:solidFill>
            <a:ln w="22225" cap="flat" cmpd="sng" algn="ctr">
              <a:solidFill>
                <a:srgbClr val="4B5C7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平行四边形 23"/>
            <p:cNvSpPr/>
            <p:nvPr/>
          </p:nvSpPr>
          <p:spPr bwMode="auto">
            <a:xfrm>
              <a:off x="7177881" y="4765772"/>
              <a:ext cx="901696" cy="533945"/>
            </a:xfrm>
            <a:prstGeom prst="parallelogram">
              <a:avLst>
                <a:gd name="adj" fmla="val 41624"/>
              </a:avLst>
            </a:prstGeom>
            <a:solidFill>
              <a:srgbClr val="D93379"/>
            </a:solidFill>
            <a:ln w="9525" cap="flat" cmpd="sng" algn="ctr">
              <a:noFill/>
              <a:prstDash val="solid"/>
              <a:round/>
              <a:headEnd type="none" w="med" len="med"/>
              <a:tailEnd type="none" w="med" len="med"/>
            </a:ln>
            <a:effectLst/>
            <a:scene3d>
              <a:camera prst="orthographicFront">
                <a:rot lat="0" lon="10800000" rev="0"/>
              </a:camera>
              <a:lightRig rig="threePt" dir="t"/>
            </a:scene3d>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25" name="文本框 24"/>
            <p:cNvSpPr txBox="1"/>
            <p:nvPr/>
          </p:nvSpPr>
          <p:spPr>
            <a:xfrm>
              <a:off x="8070772" y="4707788"/>
              <a:ext cx="2868575" cy="523220"/>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cs typeface="+mn-ea"/>
                  <a:sym typeface="+mn-lt"/>
                </a:rPr>
                <a:t>验证算例</a:t>
              </a:r>
            </a:p>
          </p:txBody>
        </p:sp>
        <p:sp>
          <p:nvSpPr>
            <p:cNvPr id="26" name="文本框 25"/>
            <p:cNvSpPr txBox="1"/>
            <p:nvPr/>
          </p:nvSpPr>
          <p:spPr>
            <a:xfrm>
              <a:off x="7333490" y="4800668"/>
              <a:ext cx="745273" cy="461665"/>
            </a:xfrm>
            <a:prstGeom prst="rect">
              <a:avLst/>
            </a:prstGeom>
            <a:noFill/>
          </p:spPr>
          <p:txBody>
            <a:bodyPr wrap="square" rtlCol="0">
              <a:spAutoFit/>
            </a:bodyPr>
            <a:lstStyle/>
            <a:p>
              <a:r>
                <a:rPr lang="en-US" altLang="zh-CN" sz="2400" dirty="0">
                  <a:solidFill>
                    <a:schemeClr val="bg1"/>
                  </a:solidFill>
                  <a:latin typeface="Arial Black" panose="020B0A04020102020204" pitchFamily="34" charset="0"/>
                </a:rPr>
                <a:t>03</a:t>
              </a:r>
              <a:endParaRPr lang="zh-CN" altLang="en-US" sz="2400" dirty="0">
                <a:solidFill>
                  <a:schemeClr val="bg1"/>
                </a:solidFill>
                <a:latin typeface="Arial Black" panose="020B0A04020102020204" pitchFamily="34" charset="0"/>
              </a:endParaRPr>
            </a:p>
          </p:txBody>
        </p:sp>
      </p:grpSp>
      <p:grpSp>
        <p:nvGrpSpPr>
          <p:cNvPr id="33" name="组合 32"/>
          <p:cNvGrpSpPr/>
          <p:nvPr/>
        </p:nvGrpSpPr>
        <p:grpSpPr>
          <a:xfrm>
            <a:off x="5755636" y="2859556"/>
            <a:ext cx="3700720" cy="607484"/>
            <a:chOff x="6231216" y="2327699"/>
            <a:chExt cx="3700720" cy="607484"/>
          </a:xfrm>
        </p:grpSpPr>
        <p:cxnSp>
          <p:nvCxnSpPr>
            <p:cNvPr id="34" name="直接连接符 33"/>
            <p:cNvCxnSpPr/>
            <p:nvPr/>
          </p:nvCxnSpPr>
          <p:spPr bwMode="auto">
            <a:xfrm flipV="1">
              <a:off x="7082351" y="2893208"/>
              <a:ext cx="2755833" cy="32922"/>
            </a:xfrm>
            <a:prstGeom prst="line">
              <a:avLst/>
            </a:prstGeom>
            <a:solidFill>
              <a:schemeClr val="accent1"/>
            </a:solidFill>
            <a:ln w="22225" cap="flat" cmpd="sng" algn="ctr">
              <a:solidFill>
                <a:srgbClr val="4B5C7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5" name="组合 34"/>
            <p:cNvGrpSpPr/>
            <p:nvPr/>
          </p:nvGrpSpPr>
          <p:grpSpPr>
            <a:xfrm>
              <a:off x="6231216" y="2327699"/>
              <a:ext cx="3700720" cy="607484"/>
              <a:chOff x="5975774" y="950941"/>
              <a:chExt cx="3700720" cy="607484"/>
            </a:xfrm>
          </p:grpSpPr>
          <p:sp>
            <p:nvSpPr>
              <p:cNvPr id="36" name="平行四边形 35"/>
              <p:cNvSpPr/>
              <p:nvPr/>
            </p:nvSpPr>
            <p:spPr bwMode="auto">
              <a:xfrm>
                <a:off x="5975774" y="1024480"/>
                <a:ext cx="901696" cy="533945"/>
              </a:xfrm>
              <a:prstGeom prst="parallelogram">
                <a:avLst>
                  <a:gd name="adj" fmla="val 41624"/>
                </a:avLst>
              </a:prstGeom>
              <a:solidFill>
                <a:srgbClr val="D93379"/>
              </a:solidFill>
              <a:ln w="9525" cap="flat" cmpd="sng" algn="ctr">
                <a:noFill/>
                <a:prstDash val="solid"/>
                <a:round/>
                <a:headEnd type="none" w="med" len="med"/>
                <a:tailEnd type="none" w="med" len="med"/>
              </a:ln>
              <a:effectLst/>
              <a:scene3d>
                <a:camera prst="orthographicFront">
                  <a:rot lat="0" lon="10800000" rev="0"/>
                </a:camera>
                <a:lightRig rig="threePt" dir="t"/>
              </a:scene3d>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37" name="文本框 36"/>
              <p:cNvSpPr txBox="1"/>
              <p:nvPr/>
            </p:nvSpPr>
            <p:spPr>
              <a:xfrm>
                <a:off x="6876655" y="950941"/>
                <a:ext cx="2799839" cy="523220"/>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cs typeface="+mn-ea"/>
                    <a:sym typeface="+mn-lt"/>
                  </a:rPr>
                  <a:t>算法介绍</a:t>
                </a:r>
              </a:p>
            </p:txBody>
          </p:sp>
          <p:sp>
            <p:nvSpPr>
              <p:cNvPr id="38" name="文本框 37"/>
              <p:cNvSpPr txBox="1"/>
              <p:nvPr/>
            </p:nvSpPr>
            <p:spPr>
              <a:xfrm>
                <a:off x="6131383" y="1059376"/>
                <a:ext cx="745273" cy="461665"/>
              </a:xfrm>
              <a:prstGeom prst="rect">
                <a:avLst/>
              </a:prstGeom>
              <a:noFill/>
            </p:spPr>
            <p:txBody>
              <a:bodyPr wrap="square" rtlCol="0">
                <a:spAutoFit/>
              </a:bodyPr>
              <a:lstStyle/>
              <a:p>
                <a:r>
                  <a:rPr lang="en-US" altLang="zh-CN" sz="2400" dirty="0">
                    <a:solidFill>
                      <a:schemeClr val="bg1"/>
                    </a:solidFill>
                    <a:latin typeface="Arial Black" panose="020B0A04020102020204" pitchFamily="34" charset="0"/>
                  </a:rPr>
                  <a:t>02</a:t>
                </a:r>
                <a:endParaRPr lang="zh-CN" altLang="en-US" sz="2400" dirty="0">
                  <a:solidFill>
                    <a:schemeClr val="bg1"/>
                  </a:solidFill>
                  <a:latin typeface="Arial Black" panose="020B0A04020102020204" pitchFamily="34" charset="0"/>
                </a:endParaRPr>
              </a:p>
            </p:txBody>
          </p:sp>
        </p:grpSp>
      </p:grpSp>
      <p:cxnSp>
        <p:nvCxnSpPr>
          <p:cNvPr id="40" name="直接连接符 39"/>
          <p:cNvCxnSpPr/>
          <p:nvPr/>
        </p:nvCxnSpPr>
        <p:spPr bwMode="auto">
          <a:xfrm flipV="1">
            <a:off x="6196709" y="2400556"/>
            <a:ext cx="2747807" cy="16986"/>
          </a:xfrm>
          <a:prstGeom prst="line">
            <a:avLst/>
          </a:prstGeom>
          <a:solidFill>
            <a:schemeClr val="accent1"/>
          </a:solidFill>
          <a:ln w="22225" cap="flat" cmpd="sng" algn="ctr">
            <a:solidFill>
              <a:srgbClr val="4B5C7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1" name="组合 40"/>
          <p:cNvGrpSpPr/>
          <p:nvPr/>
        </p:nvGrpSpPr>
        <p:grpSpPr>
          <a:xfrm>
            <a:off x="5327241" y="1820532"/>
            <a:ext cx="3907688" cy="606063"/>
            <a:chOff x="5975774" y="952362"/>
            <a:chExt cx="3907688" cy="606063"/>
          </a:xfrm>
        </p:grpSpPr>
        <p:sp>
          <p:nvSpPr>
            <p:cNvPr id="42" name="平行四边形 41"/>
            <p:cNvSpPr/>
            <p:nvPr/>
          </p:nvSpPr>
          <p:spPr bwMode="auto">
            <a:xfrm>
              <a:off x="5975774" y="1024480"/>
              <a:ext cx="901696" cy="533945"/>
            </a:xfrm>
            <a:prstGeom prst="parallelogram">
              <a:avLst>
                <a:gd name="adj" fmla="val 41624"/>
              </a:avLst>
            </a:prstGeom>
            <a:solidFill>
              <a:srgbClr val="D93379"/>
            </a:solidFill>
            <a:ln w="9525" cap="flat" cmpd="sng" algn="ctr">
              <a:noFill/>
              <a:prstDash val="solid"/>
              <a:round/>
              <a:headEnd type="none" w="med" len="med"/>
              <a:tailEnd type="none" w="med" len="med"/>
            </a:ln>
            <a:effectLst/>
            <a:scene3d>
              <a:camera prst="orthographicFront">
                <a:rot lat="0" lon="10800000" rev="0"/>
              </a:camera>
              <a:lightRig rig="threePt" dir="t"/>
            </a:scene3d>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43" name="文本框 42"/>
            <p:cNvSpPr txBox="1"/>
            <p:nvPr/>
          </p:nvSpPr>
          <p:spPr>
            <a:xfrm>
              <a:off x="6892384" y="952362"/>
              <a:ext cx="2991078" cy="523220"/>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cs typeface="+mn-ea"/>
                  <a:sym typeface="+mn-lt"/>
                </a:rPr>
                <a:t>研究背景</a:t>
              </a:r>
            </a:p>
          </p:txBody>
        </p:sp>
        <p:sp>
          <p:nvSpPr>
            <p:cNvPr id="44" name="文本框 43"/>
            <p:cNvSpPr txBox="1"/>
            <p:nvPr/>
          </p:nvSpPr>
          <p:spPr>
            <a:xfrm>
              <a:off x="6131383" y="1059376"/>
              <a:ext cx="745273" cy="461665"/>
            </a:xfrm>
            <a:prstGeom prst="rect">
              <a:avLst/>
            </a:prstGeom>
            <a:noFill/>
          </p:spPr>
          <p:txBody>
            <a:bodyPr wrap="square" rtlCol="0">
              <a:spAutoFit/>
            </a:bodyPr>
            <a:lstStyle/>
            <a:p>
              <a:r>
                <a:rPr lang="en-US" altLang="zh-CN" sz="2400" dirty="0">
                  <a:solidFill>
                    <a:schemeClr val="bg1"/>
                  </a:solidFill>
                  <a:latin typeface="Arial Black" panose="020B0A04020102020204" pitchFamily="34" charset="0"/>
                </a:rPr>
                <a:t>01</a:t>
              </a:r>
              <a:endParaRPr lang="zh-CN" altLang="en-US" sz="2400" dirty="0">
                <a:solidFill>
                  <a:schemeClr val="bg1"/>
                </a:solidFill>
                <a:latin typeface="Arial Black" panose="020B0A04020102020204" pitchFamily="34" charset="0"/>
              </a:endParaRPr>
            </a:p>
          </p:txBody>
        </p:sp>
      </p:grpSp>
      <p:sp>
        <p:nvSpPr>
          <p:cNvPr id="20" name="灯片编号占位符 17">
            <a:extLst>
              <a:ext uri="{FF2B5EF4-FFF2-40B4-BE49-F238E27FC236}">
                <a16:creationId xmlns:a16="http://schemas.microsoft.com/office/drawing/2014/main" id="{DA516105-05D3-E86E-0371-41DA2D2EB213}"/>
              </a:ext>
            </a:extLst>
          </p:cNvPr>
          <p:cNvSpPr>
            <a:spLocks noGrp="1"/>
          </p:cNvSpPr>
          <p:nvPr>
            <p:ph type="sldNum" sz="quarter" idx="12"/>
          </p:nvPr>
        </p:nvSpPr>
        <p:spPr/>
        <p:txBody>
          <a:bodyPr vert="horz" lIns="91440" tIns="45720" rIns="91440" bIns="45720" rtlCol="0" anchor="ctr"/>
          <a:lstStyle/>
          <a:p>
            <a:fld id="{880E035A-96BB-4859-927D-2CA3BEB2B9E5}" type="slidenum">
              <a:rPr lang="zh-CN" altLang="en-US">
                <a:solidFill>
                  <a:schemeClr val="tx1">
                    <a:tint val="75000"/>
                  </a:schemeClr>
                </a:solidFill>
              </a:rPr>
              <a:pPr/>
              <a:t>2</a:t>
            </a:fld>
            <a:endParaRPr lang="zh-CN" altLang="en-US" dirty="0">
              <a:solidFill>
                <a:schemeClr val="tx1">
                  <a:tint val="75000"/>
                </a:schemeClr>
              </a:solidFill>
            </a:endParaRPr>
          </a:p>
        </p:txBody>
      </p:sp>
      <p:cxnSp>
        <p:nvCxnSpPr>
          <p:cNvPr id="21" name="直接连接符 20">
            <a:extLst>
              <a:ext uri="{FF2B5EF4-FFF2-40B4-BE49-F238E27FC236}">
                <a16:creationId xmlns:a16="http://schemas.microsoft.com/office/drawing/2014/main" id="{915FD6B8-1002-A4D1-0C1C-91A51AB5068B}"/>
              </a:ext>
            </a:extLst>
          </p:cNvPr>
          <p:cNvCxnSpPr>
            <a:cxnSpLocks/>
          </p:cNvCxnSpPr>
          <p:nvPr/>
        </p:nvCxnSpPr>
        <p:spPr>
          <a:xfrm>
            <a:off x="885371" y="891159"/>
            <a:ext cx="11294437"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7" name="组合 26">
            <a:extLst>
              <a:ext uri="{FF2B5EF4-FFF2-40B4-BE49-F238E27FC236}">
                <a16:creationId xmlns:a16="http://schemas.microsoft.com/office/drawing/2014/main" id="{F20820D6-D4E1-CBCE-7BDF-E33890A20D9A}"/>
              </a:ext>
            </a:extLst>
          </p:cNvPr>
          <p:cNvGrpSpPr>
            <a:grpSpLocks noChangeAspect="1"/>
          </p:cNvGrpSpPr>
          <p:nvPr/>
        </p:nvGrpSpPr>
        <p:grpSpPr>
          <a:xfrm>
            <a:off x="9576887" y="178419"/>
            <a:ext cx="2205013" cy="663575"/>
            <a:chOff x="2685028" y="2876682"/>
            <a:chExt cx="5502784" cy="1656004"/>
          </a:xfrm>
        </p:grpSpPr>
        <p:sp>
          <p:nvSpPr>
            <p:cNvPr id="28" name="i$ľïdê">
              <a:extLst>
                <a:ext uri="{FF2B5EF4-FFF2-40B4-BE49-F238E27FC236}">
                  <a16:creationId xmlns:a16="http://schemas.microsoft.com/office/drawing/2014/main" id="{2FF8411A-75A8-B37D-EAD5-70A29B52E6AA}"/>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39" name="îṥlîḋê">
              <a:extLst>
                <a:ext uri="{FF2B5EF4-FFF2-40B4-BE49-F238E27FC236}">
                  <a16:creationId xmlns:a16="http://schemas.microsoft.com/office/drawing/2014/main" id="{39FCEC8F-6FD9-2795-D48F-F9CFE4672A2A}"/>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47" name="图片 46">
              <a:extLst>
                <a:ext uri="{FF2B5EF4-FFF2-40B4-BE49-F238E27FC236}">
                  <a16:creationId xmlns:a16="http://schemas.microsoft.com/office/drawing/2014/main" id="{D9133681-7B7A-C0CD-8A2F-93914A1E6EC5}"/>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grpSp>
        <p:nvGrpSpPr>
          <p:cNvPr id="5" name="组合 4">
            <a:extLst>
              <a:ext uri="{FF2B5EF4-FFF2-40B4-BE49-F238E27FC236}">
                <a16:creationId xmlns:a16="http://schemas.microsoft.com/office/drawing/2014/main" id="{E0D6A9E3-DE99-DF00-FE7B-BE6BEE89086E}"/>
              </a:ext>
            </a:extLst>
          </p:cNvPr>
          <p:cNvGrpSpPr/>
          <p:nvPr/>
        </p:nvGrpSpPr>
        <p:grpSpPr>
          <a:xfrm>
            <a:off x="49584" y="0"/>
            <a:ext cx="5562163" cy="6858000"/>
            <a:chOff x="4880900" y="458266"/>
            <a:chExt cx="5562163" cy="6895152"/>
          </a:xfrm>
        </p:grpSpPr>
        <p:sp>
          <p:nvSpPr>
            <p:cNvPr id="2" name="平行四边形 1">
              <a:extLst>
                <a:ext uri="{FF2B5EF4-FFF2-40B4-BE49-F238E27FC236}">
                  <a16:creationId xmlns:a16="http://schemas.microsoft.com/office/drawing/2014/main" id="{11C19C99-A74B-ABD7-97FC-BB8A0FA70F4E}"/>
                </a:ext>
              </a:extLst>
            </p:cNvPr>
            <p:cNvSpPr/>
            <p:nvPr/>
          </p:nvSpPr>
          <p:spPr>
            <a:xfrm rot="10800000" flipH="1">
              <a:off x="4880900" y="458266"/>
              <a:ext cx="5562163" cy="6895152"/>
            </a:xfrm>
            <a:prstGeom prst="parallelogram">
              <a:avLst>
                <a:gd name="adj" fmla="val 46463"/>
              </a:avLst>
            </a:prstGeom>
            <a:solidFill>
              <a:srgbClr val="660874"/>
            </a:solidFill>
            <a:ln>
              <a:solidFill>
                <a:srgbClr val="6608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435316" y="2543854"/>
              <a:ext cx="1442712" cy="707886"/>
            </a:xfrm>
            <a:prstGeom prst="rect">
              <a:avLst/>
            </a:prstGeom>
            <a:noFill/>
          </p:spPr>
          <p:txBody>
            <a:bodyPr wrap="square" rtlCol="0">
              <a:spAutoFit/>
            </a:bodyPr>
            <a:lstStyle/>
            <a:p>
              <a:r>
                <a:rPr lang="zh-CN" altLang="en-US" sz="4000" dirty="0">
                  <a:solidFill>
                    <a:schemeClr val="bg1"/>
                  </a:solidFill>
                  <a:latin typeface="微软雅黑" panose="020B0503020204020204" pitchFamily="34" charset="-122"/>
                  <a:ea typeface="微软雅黑" panose="020B0503020204020204" pitchFamily="34" charset="-122"/>
                  <a:cs typeface="+mn-ea"/>
                  <a:sym typeface="+mn-lt"/>
                </a:rPr>
                <a:t>目录</a:t>
              </a:r>
            </a:p>
          </p:txBody>
        </p:sp>
        <p:grpSp>
          <p:nvGrpSpPr>
            <p:cNvPr id="4" name="组合 3">
              <a:extLst>
                <a:ext uri="{FF2B5EF4-FFF2-40B4-BE49-F238E27FC236}">
                  <a16:creationId xmlns:a16="http://schemas.microsoft.com/office/drawing/2014/main" id="{A50238B4-5341-536F-3EEA-35F0DF280CB9}"/>
                </a:ext>
              </a:extLst>
            </p:cNvPr>
            <p:cNvGrpSpPr/>
            <p:nvPr/>
          </p:nvGrpSpPr>
          <p:grpSpPr>
            <a:xfrm>
              <a:off x="5326328" y="2288660"/>
              <a:ext cx="2681067" cy="1569660"/>
              <a:chOff x="414559" y="1939695"/>
              <a:chExt cx="2681067" cy="1569660"/>
            </a:xfrm>
          </p:grpSpPr>
          <p:sp>
            <p:nvSpPr>
              <p:cNvPr id="10" name="文本框 9"/>
              <p:cNvSpPr txBox="1"/>
              <p:nvPr/>
            </p:nvSpPr>
            <p:spPr>
              <a:xfrm>
                <a:off x="414559" y="1939695"/>
                <a:ext cx="1038581" cy="1569660"/>
              </a:xfrm>
              <a:prstGeom prst="rect">
                <a:avLst/>
              </a:prstGeom>
              <a:noFill/>
            </p:spPr>
            <p:txBody>
              <a:bodyPr wrap="square" rtlCol="0">
                <a:spAutoFit/>
              </a:bodyPr>
              <a:lstStyle/>
              <a:p>
                <a:r>
                  <a:rPr lang="en-US" altLang="zh-CN" sz="9600" b="1" spc="600" dirty="0">
                    <a:solidFill>
                      <a:srgbClr val="607084"/>
                    </a:solidFill>
                    <a:latin typeface="微软雅黑 Light" panose="020B0502040204020203" pitchFamily="34" charset="-122"/>
                    <a:ea typeface="微软雅黑 Light" panose="020B0502040204020203" pitchFamily="34" charset="-122"/>
                  </a:rPr>
                  <a:t>C</a:t>
                </a:r>
                <a:endParaRPr lang="zh-CN" altLang="en-US" sz="5400" dirty="0">
                  <a:solidFill>
                    <a:srgbClr val="607084"/>
                  </a:solidFill>
                  <a:latin typeface="方正兰亭刊黑_GBK" panose="02000000000000000000" pitchFamily="2" charset="-122"/>
                  <a:ea typeface="方正兰亭刊黑_GBK" panose="02000000000000000000" pitchFamily="2" charset="-122"/>
                </a:endParaRPr>
              </a:p>
            </p:txBody>
          </p:sp>
          <p:sp>
            <p:nvSpPr>
              <p:cNvPr id="3" name="文本框 2">
                <a:extLst>
                  <a:ext uri="{FF2B5EF4-FFF2-40B4-BE49-F238E27FC236}">
                    <a16:creationId xmlns:a16="http://schemas.microsoft.com/office/drawing/2014/main" id="{AD905DB0-86B5-376A-F938-C57770E7822C}"/>
                  </a:ext>
                </a:extLst>
              </p:cNvPr>
              <p:cNvSpPr txBox="1"/>
              <p:nvPr/>
            </p:nvSpPr>
            <p:spPr>
              <a:xfrm>
                <a:off x="1318264" y="2843827"/>
                <a:ext cx="1777362" cy="461665"/>
              </a:xfrm>
              <a:prstGeom prst="rect">
                <a:avLst/>
              </a:prstGeom>
              <a:noFill/>
            </p:spPr>
            <p:txBody>
              <a:bodyPr wrap="square" rtlCol="0">
                <a:spAutoFit/>
              </a:bodyPr>
              <a:lstStyle/>
              <a:p>
                <a:r>
                  <a:rPr lang="en-US" altLang="zh-CN" sz="2400" dirty="0">
                    <a:solidFill>
                      <a:schemeClr val="bg1"/>
                    </a:solidFill>
                  </a:rPr>
                  <a:t>o n t e n t s</a:t>
                </a:r>
                <a:endParaRPr lang="zh-CN" altLang="en-US" sz="2400" dirty="0">
                  <a:solidFill>
                    <a:schemeClr val="bg1"/>
                  </a:solidFill>
                </a:endParaRPr>
              </a:p>
            </p:txBody>
          </p:sp>
        </p:grpSp>
      </p:grpSp>
    </p:spTree>
    <p:extLst>
      <p:ext uri="{BB962C8B-B14F-4D97-AF65-F5344CB8AC3E}">
        <p14:creationId xmlns:p14="http://schemas.microsoft.com/office/powerpoint/2010/main" val="118018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直接连接符 36"/>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descr="图片包含 游戏机, 建筑, 标志, 围栏&#10;&#10;描述已自动生成"/>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2" name="组合 1">
            <a:extLst>
              <a:ext uri="{FF2B5EF4-FFF2-40B4-BE49-F238E27FC236}">
                <a16:creationId xmlns:a16="http://schemas.microsoft.com/office/drawing/2014/main" id="{AFFAC545-2E8A-A730-823F-B75A80010BC1}"/>
              </a:ext>
            </a:extLst>
          </p:cNvPr>
          <p:cNvGrpSpPr>
            <a:grpSpLocks noChangeAspect="1"/>
          </p:cNvGrpSpPr>
          <p:nvPr/>
        </p:nvGrpSpPr>
        <p:grpSpPr>
          <a:xfrm>
            <a:off x="9576887" y="178419"/>
            <a:ext cx="2205013" cy="663575"/>
            <a:chOff x="2685028" y="2876682"/>
            <a:chExt cx="5502784" cy="1656004"/>
          </a:xfrm>
        </p:grpSpPr>
        <p:sp>
          <p:nvSpPr>
            <p:cNvPr id="3" name="i$ľïdê">
              <a:extLst>
                <a:ext uri="{FF2B5EF4-FFF2-40B4-BE49-F238E27FC236}">
                  <a16:creationId xmlns:a16="http://schemas.microsoft.com/office/drawing/2014/main" id="{D135E887-81A0-50EE-3A9C-BBFAF492D2ED}"/>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4" name="îṥlîḋê">
              <a:extLst>
                <a:ext uri="{FF2B5EF4-FFF2-40B4-BE49-F238E27FC236}">
                  <a16:creationId xmlns:a16="http://schemas.microsoft.com/office/drawing/2014/main" id="{291AEEE7-8EFE-5A6C-1D52-70F97DEEEFFA}"/>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5" name="图片 4">
              <a:extLst>
                <a:ext uri="{FF2B5EF4-FFF2-40B4-BE49-F238E27FC236}">
                  <a16:creationId xmlns:a16="http://schemas.microsoft.com/office/drawing/2014/main" id="{A7B19363-30FC-7102-CE09-C921AAA1AD05}"/>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16" name="标题 1">
            <a:extLst>
              <a:ext uri="{FF2B5EF4-FFF2-40B4-BE49-F238E27FC236}">
                <a16:creationId xmlns:a16="http://schemas.microsoft.com/office/drawing/2014/main" id="{00367092-3331-1DBD-4DC3-6A3D96A39283}"/>
              </a:ext>
            </a:extLst>
          </p:cNvPr>
          <p:cNvSpPr txBox="1">
            <a:spLocks/>
          </p:cNvSpPr>
          <p:nvPr/>
        </p:nvSpPr>
        <p:spPr>
          <a:xfrm>
            <a:off x="955054" y="327307"/>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研究背景</a:t>
            </a:r>
          </a:p>
        </p:txBody>
      </p:sp>
      <p:sp>
        <p:nvSpPr>
          <p:cNvPr id="34" name="灯片编号占位符 17">
            <a:extLst>
              <a:ext uri="{FF2B5EF4-FFF2-40B4-BE49-F238E27FC236}">
                <a16:creationId xmlns:a16="http://schemas.microsoft.com/office/drawing/2014/main" id="{3D417949-D7C2-F69D-F5CF-0AB12657A244}"/>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3</a:t>
            </a:fld>
            <a:endParaRPr lang="zh-CN" altLang="en-US" dirty="0"/>
          </a:p>
        </p:txBody>
      </p:sp>
      <p:pic>
        <p:nvPicPr>
          <p:cNvPr id="11" name="图片 10">
            <a:extLst>
              <a:ext uri="{FF2B5EF4-FFF2-40B4-BE49-F238E27FC236}">
                <a16:creationId xmlns:a16="http://schemas.microsoft.com/office/drawing/2014/main" id="{B7440820-65F9-13AD-8725-B55FCA283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802" y="3414632"/>
            <a:ext cx="4316066" cy="2430003"/>
          </a:xfrm>
          <a:prstGeom prst="rect">
            <a:avLst/>
          </a:prstGeom>
        </p:spPr>
      </p:pic>
      <p:sp>
        <p:nvSpPr>
          <p:cNvPr id="15" name="文本框 14">
            <a:extLst>
              <a:ext uri="{FF2B5EF4-FFF2-40B4-BE49-F238E27FC236}">
                <a16:creationId xmlns:a16="http://schemas.microsoft.com/office/drawing/2014/main" id="{7FFE217D-F41F-0528-7D74-C6860EBE7CC1}"/>
              </a:ext>
            </a:extLst>
          </p:cNvPr>
          <p:cNvSpPr txBox="1"/>
          <p:nvPr/>
        </p:nvSpPr>
        <p:spPr>
          <a:xfrm>
            <a:off x="599661" y="1304682"/>
            <a:ext cx="11357301" cy="400110"/>
          </a:xfrm>
          <a:prstGeom prst="rect">
            <a:avLst/>
          </a:prstGeom>
          <a:noFill/>
        </p:spPr>
        <p:txBody>
          <a:bodyPr wrap="square">
            <a:spAutoFit/>
          </a:bodyPr>
          <a:lstStyle/>
          <a:p>
            <a:pPr marL="342900" indent="-342900">
              <a:buSzPct val="70000"/>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高温气冷堆是第四代先进核能系统的重要堆型，球床堆芯由大量球形燃料元件随机堆积形成</a:t>
            </a:r>
            <a:r>
              <a:rPr lang="en-US" altLang="zh-CN" sz="2000" dirty="0">
                <a:latin typeface="微软雅黑" panose="020B0503020204020204" pitchFamily="34" charset="-122"/>
                <a:ea typeface="微软雅黑" panose="020B0503020204020204" pitchFamily="34" charset="-122"/>
              </a:rPr>
              <a:t>;</a:t>
            </a:r>
            <a:endParaRPr lang="en-US" altLang="zh-CN" sz="2000" i="0" kern="700" dirty="0">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文本框 17">
            <a:extLst>
              <a:ext uri="{FF2B5EF4-FFF2-40B4-BE49-F238E27FC236}">
                <a16:creationId xmlns:a16="http://schemas.microsoft.com/office/drawing/2014/main" id="{61FA9A01-FAC8-A399-5E15-CC8F14F162FE}"/>
              </a:ext>
            </a:extLst>
          </p:cNvPr>
          <p:cNvSpPr txBox="1"/>
          <p:nvPr/>
        </p:nvSpPr>
        <p:spPr>
          <a:xfrm>
            <a:off x="599661" y="1702626"/>
            <a:ext cx="11357301" cy="400110"/>
          </a:xfrm>
          <a:prstGeom prst="rect">
            <a:avLst/>
          </a:prstGeom>
          <a:noFill/>
        </p:spPr>
        <p:txBody>
          <a:bodyPr wrap="square">
            <a:spAutoFit/>
          </a:bodyPr>
          <a:lstStyle>
            <a:defPPr>
              <a:defRPr lang="zh-CN"/>
            </a:defPPr>
            <a:lvl1pPr marL="342900" indent="-342900">
              <a:buSzPct val="70000"/>
              <a:buFont typeface="Wingdings" panose="05000000000000000000" pitchFamily="2" charset="2"/>
              <a:buChar char="u"/>
              <a:defRPr sz="2000" i="0" kern="700">
                <a:effectLst/>
                <a:latin typeface="Arial" panose="020B0604020202020204" pitchFamily="34" charset="0"/>
                <a:ea typeface="宋体" panose="02010600030101010101" pitchFamily="2" charset="-122"/>
                <a:cs typeface="Arial" panose="020B0604020202020204" pitchFamily="34" charset="0"/>
              </a:defRPr>
            </a:lvl1pPr>
          </a:lstStyle>
          <a:p>
            <a:r>
              <a:rPr lang="zh-CN" altLang="en-US" kern="1200" dirty="0">
                <a:latin typeface="微软雅黑" panose="020B0503020204020204" pitchFamily="34" charset="-122"/>
                <a:ea typeface="微软雅黑" panose="020B0503020204020204" pitchFamily="34" charset="-122"/>
                <a:cs typeface="+mn-cs"/>
              </a:rPr>
              <a:t>堆芯内部流动与传热行为直接影响燃料温度分布、压降特性和反应堆安全裕量；</a:t>
            </a:r>
            <a:endParaRPr lang="en-US" altLang="zh-CN" kern="1200" dirty="0">
              <a:latin typeface="微软雅黑" panose="020B0503020204020204" pitchFamily="34" charset="-122"/>
              <a:ea typeface="微软雅黑" panose="020B0503020204020204" pitchFamily="34" charset="-122"/>
              <a:cs typeface="+mn-cs"/>
            </a:endParaRPr>
          </a:p>
        </p:txBody>
      </p:sp>
      <p:sp>
        <p:nvSpPr>
          <p:cNvPr id="19" name="文本框 18">
            <a:extLst>
              <a:ext uri="{FF2B5EF4-FFF2-40B4-BE49-F238E27FC236}">
                <a16:creationId xmlns:a16="http://schemas.microsoft.com/office/drawing/2014/main" id="{DD6BE8CA-7028-53C2-0986-7F08454804BA}"/>
              </a:ext>
            </a:extLst>
          </p:cNvPr>
          <p:cNvSpPr txBox="1"/>
          <p:nvPr/>
        </p:nvSpPr>
        <p:spPr>
          <a:xfrm>
            <a:off x="599661" y="2102736"/>
            <a:ext cx="10869116" cy="707886"/>
          </a:xfrm>
          <a:prstGeom prst="rect">
            <a:avLst/>
          </a:prstGeom>
          <a:noFill/>
        </p:spPr>
        <p:txBody>
          <a:bodyPr wrap="square">
            <a:spAutoFit/>
          </a:bodyPr>
          <a:lstStyle>
            <a:defPPr>
              <a:defRPr lang="zh-CN"/>
            </a:defPPr>
            <a:lvl1pPr marL="342900" indent="-342900">
              <a:buSzPct val="70000"/>
              <a:buFont typeface="Wingdings" panose="05000000000000000000" pitchFamily="2" charset="2"/>
              <a:buChar char="u"/>
              <a:defRPr sz="2000" i="0" kern="700">
                <a:effectLst/>
                <a:latin typeface="Arial" panose="020B0604020202020204" pitchFamily="34" charset="0"/>
                <a:ea typeface="宋体" panose="02010600030101010101" pitchFamily="2" charset="-122"/>
                <a:cs typeface="Arial" panose="020B0604020202020204" pitchFamily="34" charset="0"/>
              </a:defRPr>
            </a:lvl1pPr>
          </a:lstStyle>
          <a:p>
            <a:r>
              <a:rPr lang="zh-CN" altLang="en-US" kern="1200" dirty="0">
                <a:latin typeface="微软雅黑" panose="020B0503020204020204" pitchFamily="34" charset="-122"/>
                <a:ea typeface="微软雅黑" panose="020B0503020204020204" pitchFamily="34" charset="-122"/>
                <a:cs typeface="+mn-cs"/>
              </a:rPr>
              <a:t>孔隙尺度 </a:t>
            </a:r>
            <a:r>
              <a:rPr lang="en-US" altLang="zh-CN" kern="1200" dirty="0">
                <a:latin typeface="微软雅黑" panose="020B0503020204020204" pitchFamily="34" charset="-122"/>
                <a:ea typeface="微软雅黑" panose="020B0503020204020204" pitchFamily="34" charset="-122"/>
                <a:cs typeface="+mn-cs"/>
              </a:rPr>
              <a:t>CFD </a:t>
            </a:r>
            <a:r>
              <a:rPr lang="zh-CN" altLang="en-US" kern="1200" dirty="0">
                <a:latin typeface="微软雅黑" panose="020B0503020204020204" pitchFamily="34" charset="-122"/>
                <a:ea typeface="微软雅黑" panose="020B0503020204020204" pitchFamily="34" charset="-122"/>
                <a:cs typeface="+mn-cs"/>
              </a:rPr>
              <a:t>能够直接解析球床内部复杂流道中的局部流动与传热特性，已成为球床堆芯热工水力研究的重要手段；</a:t>
            </a:r>
            <a:endParaRPr lang="en-US" altLang="zh-CN" kern="1200" dirty="0">
              <a:latin typeface="微软雅黑" panose="020B0503020204020204" pitchFamily="34" charset="-122"/>
              <a:ea typeface="微软雅黑" panose="020B0503020204020204" pitchFamily="34" charset="-122"/>
              <a:cs typeface="+mn-cs"/>
            </a:endParaRPr>
          </a:p>
        </p:txBody>
      </p:sp>
      <p:sp>
        <p:nvSpPr>
          <p:cNvPr id="20" name="文本框 19">
            <a:extLst>
              <a:ext uri="{FF2B5EF4-FFF2-40B4-BE49-F238E27FC236}">
                <a16:creationId xmlns:a16="http://schemas.microsoft.com/office/drawing/2014/main" id="{67A6683A-6EA7-9BA9-EB05-1292D5434E5E}"/>
              </a:ext>
            </a:extLst>
          </p:cNvPr>
          <p:cNvSpPr txBox="1"/>
          <p:nvPr/>
        </p:nvSpPr>
        <p:spPr>
          <a:xfrm>
            <a:off x="1453832" y="5883907"/>
            <a:ext cx="1833116" cy="369332"/>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HTR-PM</a:t>
            </a:r>
            <a:endParaRPr lang="zh-CN" altLang="en-US" b="1" dirty="0"/>
          </a:p>
        </p:txBody>
      </p:sp>
      <p:sp>
        <p:nvSpPr>
          <p:cNvPr id="22" name="文本框 21">
            <a:extLst>
              <a:ext uri="{FF2B5EF4-FFF2-40B4-BE49-F238E27FC236}">
                <a16:creationId xmlns:a16="http://schemas.microsoft.com/office/drawing/2014/main" id="{F504C91F-8C9F-AD50-3F39-C1E2241270D3}"/>
              </a:ext>
            </a:extLst>
          </p:cNvPr>
          <p:cNvSpPr txBox="1"/>
          <p:nvPr/>
        </p:nvSpPr>
        <p:spPr>
          <a:xfrm>
            <a:off x="9064611" y="5819814"/>
            <a:ext cx="1741270" cy="369332"/>
          </a:xfrm>
          <a:prstGeom prst="rect">
            <a:avLst/>
          </a:prstGeom>
          <a:noFill/>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孔隙尺度 </a:t>
            </a:r>
            <a:r>
              <a:rPr lang="en-US" altLang="zh-CN" b="1" dirty="0">
                <a:latin typeface="微软雅黑" panose="020B0503020204020204" pitchFamily="34" charset="-122"/>
                <a:ea typeface="微软雅黑" panose="020B0503020204020204" pitchFamily="34" charset="-122"/>
              </a:rPr>
              <a:t>CFD</a:t>
            </a:r>
            <a:endParaRPr lang="zh-CN" altLang="en-US" b="1" dirty="0">
              <a:latin typeface="微软雅黑" panose="020B0503020204020204" pitchFamily="34" charset="-122"/>
              <a:ea typeface="微软雅黑" panose="020B0503020204020204" pitchFamily="34" charset="-122"/>
            </a:endParaRPr>
          </a:p>
        </p:txBody>
      </p:sp>
      <p:pic>
        <p:nvPicPr>
          <p:cNvPr id="23" name="图片 22">
            <a:extLst>
              <a:ext uri="{FF2B5EF4-FFF2-40B4-BE49-F238E27FC236}">
                <a16:creationId xmlns:a16="http://schemas.microsoft.com/office/drawing/2014/main" id="{526C1B33-2424-6F39-6AB1-06AA7AA135E8}"/>
              </a:ext>
            </a:extLst>
          </p:cNvPr>
          <p:cNvPicPr>
            <a:picLocks noChangeAspect="1"/>
          </p:cNvPicPr>
          <p:nvPr/>
        </p:nvPicPr>
        <p:blipFill>
          <a:blip r:embed="rId8"/>
          <a:stretch>
            <a:fillRect/>
          </a:stretch>
        </p:blipFill>
        <p:spPr>
          <a:xfrm>
            <a:off x="5140144" y="3393647"/>
            <a:ext cx="2259042" cy="2471971"/>
          </a:xfrm>
          <a:prstGeom prst="rect">
            <a:avLst/>
          </a:prstGeom>
        </p:spPr>
      </p:pic>
      <p:sp>
        <p:nvSpPr>
          <p:cNvPr id="24" name="文本框 23">
            <a:extLst>
              <a:ext uri="{FF2B5EF4-FFF2-40B4-BE49-F238E27FC236}">
                <a16:creationId xmlns:a16="http://schemas.microsoft.com/office/drawing/2014/main" id="{83809012-DD56-E9EB-0332-BAD8F5D6B371}"/>
              </a:ext>
            </a:extLst>
          </p:cNvPr>
          <p:cNvSpPr txBox="1"/>
          <p:nvPr/>
        </p:nvSpPr>
        <p:spPr>
          <a:xfrm>
            <a:off x="5330283" y="5844635"/>
            <a:ext cx="1833116" cy="369332"/>
          </a:xfrm>
          <a:prstGeom prst="rect">
            <a:avLst/>
          </a:prstGeom>
          <a:noFill/>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球床堆芯</a:t>
            </a:r>
            <a:endParaRPr lang="zh-CN" altLang="en-US" b="1" dirty="0"/>
          </a:p>
        </p:txBody>
      </p:sp>
      <p:pic>
        <p:nvPicPr>
          <p:cNvPr id="26" name="图片 25">
            <a:extLst>
              <a:ext uri="{FF2B5EF4-FFF2-40B4-BE49-F238E27FC236}">
                <a16:creationId xmlns:a16="http://schemas.microsoft.com/office/drawing/2014/main" id="{D2A310D1-0BC9-6ABB-F4DB-A3E8CC33AD14}"/>
              </a:ext>
            </a:extLst>
          </p:cNvPr>
          <p:cNvPicPr>
            <a:picLocks noChangeAspect="1"/>
          </p:cNvPicPr>
          <p:nvPr/>
        </p:nvPicPr>
        <p:blipFill>
          <a:blip r:embed="rId9"/>
          <a:stretch>
            <a:fillRect/>
          </a:stretch>
        </p:blipFill>
        <p:spPr>
          <a:xfrm>
            <a:off x="9529781" y="3394782"/>
            <a:ext cx="2356417" cy="2325229"/>
          </a:xfrm>
          <a:prstGeom prst="rect">
            <a:avLst/>
          </a:prstGeom>
        </p:spPr>
      </p:pic>
      <p:grpSp>
        <p:nvGrpSpPr>
          <p:cNvPr id="28" name="组合 27">
            <a:extLst>
              <a:ext uri="{FF2B5EF4-FFF2-40B4-BE49-F238E27FC236}">
                <a16:creationId xmlns:a16="http://schemas.microsoft.com/office/drawing/2014/main" id="{03816FDE-FCFD-284B-F7C7-23838253A57E}"/>
              </a:ext>
            </a:extLst>
          </p:cNvPr>
          <p:cNvGrpSpPr/>
          <p:nvPr/>
        </p:nvGrpSpPr>
        <p:grpSpPr>
          <a:xfrm>
            <a:off x="8148864" y="3410723"/>
            <a:ext cx="1264959" cy="2357337"/>
            <a:chOff x="8148864" y="3410723"/>
            <a:chExt cx="1264959" cy="2357337"/>
          </a:xfrm>
        </p:grpSpPr>
        <p:pic>
          <p:nvPicPr>
            <p:cNvPr id="21" name="Picture 2">
              <a:extLst>
                <a:ext uri="{FF2B5EF4-FFF2-40B4-BE49-F238E27FC236}">
                  <a16:creationId xmlns:a16="http://schemas.microsoft.com/office/drawing/2014/main" id="{33C462A4-27A1-3153-7197-147FBA9CCD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5177"/>
            <a:stretch>
              <a:fillRect/>
            </a:stretch>
          </p:blipFill>
          <p:spPr bwMode="auto">
            <a:xfrm>
              <a:off x="8148864" y="3410723"/>
              <a:ext cx="1264959" cy="2353091"/>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26">
              <a:extLst>
                <a:ext uri="{FF2B5EF4-FFF2-40B4-BE49-F238E27FC236}">
                  <a16:creationId xmlns:a16="http://schemas.microsoft.com/office/drawing/2014/main" id="{BE6B2868-14B6-0C3F-3949-8070E71C81BC}"/>
                </a:ext>
              </a:extLst>
            </p:cNvPr>
            <p:cNvSpPr/>
            <p:nvPr/>
          </p:nvSpPr>
          <p:spPr>
            <a:xfrm>
              <a:off x="8148864" y="5642411"/>
              <a:ext cx="163182" cy="125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7150C-BA90-757F-7F1F-5DE551562BA0}"/>
            </a:ext>
          </a:extLst>
        </p:cNvPr>
        <p:cNvGrpSpPr/>
        <p:nvPr/>
      </p:nvGrpSpPr>
      <p:grpSpPr>
        <a:xfrm>
          <a:off x="0" y="0"/>
          <a:ext cx="0" cy="0"/>
          <a:chOff x="0" y="0"/>
          <a:chExt cx="0" cy="0"/>
        </a:xfrm>
      </p:grpSpPr>
      <p:cxnSp>
        <p:nvCxnSpPr>
          <p:cNvPr id="37" name="直接连接符 36">
            <a:extLst>
              <a:ext uri="{FF2B5EF4-FFF2-40B4-BE49-F238E27FC236}">
                <a16:creationId xmlns:a16="http://schemas.microsoft.com/office/drawing/2014/main" id="{5FCDBC20-05B1-943E-765F-DDE046108F14}"/>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1E773266-1F11-3B58-91B4-2F60799150D0}"/>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descr="图片包含 游戏机, 建筑, 标志, 围栏&#10;&#10;描述已自动生成">
            <a:extLst>
              <a:ext uri="{FF2B5EF4-FFF2-40B4-BE49-F238E27FC236}">
                <a16:creationId xmlns:a16="http://schemas.microsoft.com/office/drawing/2014/main" id="{ABEE76C7-08A5-D568-98DD-6AE6F11444D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2" name="组合 1">
            <a:extLst>
              <a:ext uri="{FF2B5EF4-FFF2-40B4-BE49-F238E27FC236}">
                <a16:creationId xmlns:a16="http://schemas.microsoft.com/office/drawing/2014/main" id="{9E075099-3181-2FF0-4821-19BA4B7F04CB}"/>
              </a:ext>
            </a:extLst>
          </p:cNvPr>
          <p:cNvGrpSpPr>
            <a:grpSpLocks noChangeAspect="1"/>
          </p:cNvGrpSpPr>
          <p:nvPr/>
        </p:nvGrpSpPr>
        <p:grpSpPr>
          <a:xfrm>
            <a:off x="9576887" y="178419"/>
            <a:ext cx="2205013" cy="663575"/>
            <a:chOff x="2685028" y="2876682"/>
            <a:chExt cx="5502784" cy="1656004"/>
          </a:xfrm>
        </p:grpSpPr>
        <p:sp>
          <p:nvSpPr>
            <p:cNvPr id="3" name="i$ľïdê">
              <a:extLst>
                <a:ext uri="{FF2B5EF4-FFF2-40B4-BE49-F238E27FC236}">
                  <a16:creationId xmlns:a16="http://schemas.microsoft.com/office/drawing/2014/main" id="{81E074FD-3DE2-ED72-9C57-9066194DB0A5}"/>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4" name="îṥlîḋê">
              <a:extLst>
                <a:ext uri="{FF2B5EF4-FFF2-40B4-BE49-F238E27FC236}">
                  <a16:creationId xmlns:a16="http://schemas.microsoft.com/office/drawing/2014/main" id="{1610B436-4AAA-1755-EEFE-EC8736A32DBE}"/>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5" name="图片 4">
              <a:extLst>
                <a:ext uri="{FF2B5EF4-FFF2-40B4-BE49-F238E27FC236}">
                  <a16:creationId xmlns:a16="http://schemas.microsoft.com/office/drawing/2014/main" id="{612C2DB8-CC34-200A-4508-E28D5153E600}"/>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16" name="标题 1">
            <a:extLst>
              <a:ext uri="{FF2B5EF4-FFF2-40B4-BE49-F238E27FC236}">
                <a16:creationId xmlns:a16="http://schemas.microsoft.com/office/drawing/2014/main" id="{3DD8CF20-4F3C-9745-8509-7D73B311F9AE}"/>
              </a:ext>
            </a:extLst>
          </p:cNvPr>
          <p:cNvSpPr txBox="1">
            <a:spLocks/>
          </p:cNvSpPr>
          <p:nvPr/>
        </p:nvSpPr>
        <p:spPr>
          <a:xfrm>
            <a:off x="955054" y="327307"/>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研究背景</a:t>
            </a:r>
          </a:p>
        </p:txBody>
      </p:sp>
      <p:sp>
        <p:nvSpPr>
          <p:cNvPr id="34" name="灯片编号占位符 17">
            <a:extLst>
              <a:ext uri="{FF2B5EF4-FFF2-40B4-BE49-F238E27FC236}">
                <a16:creationId xmlns:a16="http://schemas.microsoft.com/office/drawing/2014/main" id="{044F4BE1-41C9-9E6F-4CBF-5BE520AF1504}"/>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4</a:t>
            </a:fld>
            <a:endParaRPr lang="zh-CN" altLang="en-US" dirty="0"/>
          </a:p>
        </p:txBody>
      </p:sp>
      <p:sp>
        <p:nvSpPr>
          <p:cNvPr id="6" name="矩形: 圆角 5">
            <a:extLst>
              <a:ext uri="{FF2B5EF4-FFF2-40B4-BE49-F238E27FC236}">
                <a16:creationId xmlns:a16="http://schemas.microsoft.com/office/drawing/2014/main" id="{193C8B86-BEFF-DCDD-0BAF-35049C1DCEC5}"/>
              </a:ext>
            </a:extLst>
          </p:cNvPr>
          <p:cNvSpPr/>
          <p:nvPr/>
        </p:nvSpPr>
        <p:spPr>
          <a:xfrm>
            <a:off x="182586" y="2572827"/>
            <a:ext cx="11589965" cy="4130715"/>
          </a:xfrm>
          <a:prstGeom prst="roundRect">
            <a:avLst/>
          </a:prstGeom>
          <a:solidFill>
            <a:srgbClr val="EEE8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圆角矩形 105">
            <a:extLst>
              <a:ext uri="{FF2B5EF4-FFF2-40B4-BE49-F238E27FC236}">
                <a16:creationId xmlns:a16="http://schemas.microsoft.com/office/drawing/2014/main" id="{DF91FF72-4A93-9CC0-D82D-F427A4D1B021}"/>
              </a:ext>
            </a:extLst>
          </p:cNvPr>
          <p:cNvSpPr/>
          <p:nvPr>
            <p:custDataLst>
              <p:tags r:id="rId1"/>
            </p:custDataLst>
          </p:nvPr>
        </p:nvSpPr>
        <p:spPr>
          <a:xfrm>
            <a:off x="4312306" y="2319134"/>
            <a:ext cx="3160666" cy="519928"/>
          </a:xfrm>
          <a:prstGeom prst="roundRect">
            <a:avLst>
              <a:gd name="adj" fmla="val 23684"/>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仿真工作流</a:t>
            </a:r>
          </a:p>
        </p:txBody>
      </p:sp>
      <p:sp>
        <p:nvSpPr>
          <p:cNvPr id="8" name="文本框 7">
            <a:extLst>
              <a:ext uri="{FF2B5EF4-FFF2-40B4-BE49-F238E27FC236}">
                <a16:creationId xmlns:a16="http://schemas.microsoft.com/office/drawing/2014/main" id="{17289C01-FF09-B77D-93D4-E49CA4534CBC}"/>
              </a:ext>
            </a:extLst>
          </p:cNvPr>
          <p:cNvSpPr txBox="1"/>
          <p:nvPr/>
        </p:nvSpPr>
        <p:spPr>
          <a:xfrm>
            <a:off x="813600" y="3129084"/>
            <a:ext cx="1833116" cy="400110"/>
          </a:xfrm>
          <a:prstGeom prst="rect">
            <a:avLst/>
          </a:prstGeom>
          <a:noFill/>
        </p:spPr>
        <p:txBody>
          <a:bodyPr wrap="square">
            <a:spAutoFit/>
          </a:bodyPr>
          <a:lstStyle/>
          <a:p>
            <a:pPr algn="ctr"/>
            <a:r>
              <a:rPr lang="zh-CN" altLang="en-US" sz="2000" b="1" dirty="0">
                <a:latin typeface="微软雅黑" panose="020B0503020204020204" pitchFamily="34" charset="-122"/>
                <a:ea typeface="微软雅黑" panose="020B0503020204020204" pitchFamily="34" charset="-122"/>
              </a:rPr>
              <a:t>球床几何建模</a:t>
            </a:r>
            <a:endParaRPr lang="zh-CN" altLang="en-US" sz="2000" b="1" dirty="0"/>
          </a:p>
        </p:txBody>
      </p:sp>
      <p:sp>
        <p:nvSpPr>
          <p:cNvPr id="9" name="文本框 8">
            <a:extLst>
              <a:ext uri="{FF2B5EF4-FFF2-40B4-BE49-F238E27FC236}">
                <a16:creationId xmlns:a16="http://schemas.microsoft.com/office/drawing/2014/main" id="{9E42D61F-CEAC-E443-EA87-7C7D56A142DB}"/>
              </a:ext>
            </a:extLst>
          </p:cNvPr>
          <p:cNvSpPr txBox="1"/>
          <p:nvPr/>
        </p:nvSpPr>
        <p:spPr>
          <a:xfrm>
            <a:off x="3600231" y="3144190"/>
            <a:ext cx="2016688" cy="400110"/>
          </a:xfrm>
          <a:prstGeom prst="rect">
            <a:avLst/>
          </a:prstGeom>
          <a:noFill/>
        </p:spPr>
        <p:txBody>
          <a:bodyPr wrap="square">
            <a:spAutoFit/>
          </a:bodyPr>
          <a:lstStyle/>
          <a:p>
            <a:pPr algn="ctr"/>
            <a:r>
              <a:rPr lang="zh-CN" altLang="en-US" sz="2000" b="1" dirty="0">
                <a:latin typeface="微软雅黑" panose="020B0503020204020204" pitchFamily="34" charset="-122"/>
                <a:ea typeface="微软雅黑" panose="020B0503020204020204" pitchFamily="34" charset="-122"/>
              </a:rPr>
              <a:t>接触点处理</a:t>
            </a:r>
            <a:endParaRPr lang="zh-CN" altLang="en-US" sz="2000" b="1" dirty="0"/>
          </a:p>
        </p:txBody>
      </p:sp>
      <p:sp>
        <p:nvSpPr>
          <p:cNvPr id="10" name="文本框 9">
            <a:extLst>
              <a:ext uri="{FF2B5EF4-FFF2-40B4-BE49-F238E27FC236}">
                <a16:creationId xmlns:a16="http://schemas.microsoft.com/office/drawing/2014/main" id="{FAEF8A0D-68C2-2320-6141-7C88CFCD8063}"/>
              </a:ext>
            </a:extLst>
          </p:cNvPr>
          <p:cNvSpPr txBox="1"/>
          <p:nvPr/>
        </p:nvSpPr>
        <p:spPr>
          <a:xfrm>
            <a:off x="6873125" y="3146976"/>
            <a:ext cx="1482471" cy="400110"/>
          </a:xfrm>
          <a:prstGeom prst="rect">
            <a:avLst/>
          </a:prstGeom>
          <a:noFill/>
        </p:spPr>
        <p:txBody>
          <a:bodyPr wrap="square">
            <a:sp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rPr>
              <a:t>网格划分</a:t>
            </a:r>
            <a:endParaRPr lang="zh-CN" altLang="en-US" sz="2000" b="1" dirty="0">
              <a:solidFill>
                <a:srgbClr val="FF0000"/>
              </a:solidFill>
            </a:endParaRPr>
          </a:p>
        </p:txBody>
      </p:sp>
      <p:sp>
        <p:nvSpPr>
          <p:cNvPr id="12" name="文本框 11">
            <a:extLst>
              <a:ext uri="{FF2B5EF4-FFF2-40B4-BE49-F238E27FC236}">
                <a16:creationId xmlns:a16="http://schemas.microsoft.com/office/drawing/2014/main" id="{ED34A998-C807-D784-11AC-DF4F56F5EAE0}"/>
              </a:ext>
            </a:extLst>
          </p:cNvPr>
          <p:cNvSpPr txBox="1"/>
          <p:nvPr/>
        </p:nvSpPr>
        <p:spPr>
          <a:xfrm>
            <a:off x="9381830" y="3134095"/>
            <a:ext cx="1482471" cy="400110"/>
          </a:xfrm>
          <a:prstGeom prst="rect">
            <a:avLst/>
          </a:prstGeom>
          <a:noFill/>
        </p:spPr>
        <p:txBody>
          <a:bodyPr wrap="square">
            <a:spAutoFit/>
          </a:bodyPr>
          <a:lstStyle/>
          <a:p>
            <a:pPr algn="ctr"/>
            <a:r>
              <a:rPr lang="zh-CN" altLang="en-US" sz="2000" b="1" dirty="0">
                <a:latin typeface="微软雅黑" panose="020B0503020204020204" pitchFamily="34" charset="-122"/>
                <a:ea typeface="微软雅黑" panose="020B0503020204020204" pitchFamily="34" charset="-122"/>
              </a:rPr>
              <a:t>物理场求解</a:t>
            </a:r>
          </a:p>
        </p:txBody>
      </p:sp>
      <p:sp>
        <p:nvSpPr>
          <p:cNvPr id="13" name="文本框 12">
            <a:extLst>
              <a:ext uri="{FF2B5EF4-FFF2-40B4-BE49-F238E27FC236}">
                <a16:creationId xmlns:a16="http://schemas.microsoft.com/office/drawing/2014/main" id="{9812D32C-DC0D-2A2A-F45A-B263A68254F0}"/>
              </a:ext>
            </a:extLst>
          </p:cNvPr>
          <p:cNvSpPr txBox="1"/>
          <p:nvPr/>
        </p:nvSpPr>
        <p:spPr>
          <a:xfrm>
            <a:off x="4033769" y="4730541"/>
            <a:ext cx="176145" cy="166397"/>
          </a:xfrm>
          <a:prstGeom prst="rect">
            <a:avLst/>
          </a:prstGeom>
          <a:solidFill>
            <a:schemeClr val="bg1"/>
          </a:solidFill>
        </p:spPr>
        <p:txBody>
          <a:bodyPr wrap="square">
            <a:sp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EFB396A5-C283-1DED-F65E-BA35180E089F}"/>
              </a:ext>
            </a:extLst>
          </p:cNvPr>
          <p:cNvSpPr txBox="1"/>
          <p:nvPr/>
        </p:nvSpPr>
        <p:spPr>
          <a:xfrm>
            <a:off x="5771079" y="4730541"/>
            <a:ext cx="176145" cy="166397"/>
          </a:xfrm>
          <a:prstGeom prst="rect">
            <a:avLst/>
          </a:prstGeom>
          <a:solidFill>
            <a:schemeClr val="bg1"/>
          </a:solidFill>
        </p:spPr>
        <p:txBody>
          <a:bodyPr wrap="square">
            <a:spAutoFit/>
          </a:bodyPr>
          <a:lstStyle/>
          <a:p>
            <a:pPr algn="ctr"/>
            <a:endParaRPr lang="zh-CN" altLang="en-US" dirty="0">
              <a:latin typeface="微软雅黑" panose="020B0503020204020204" pitchFamily="34" charset="-122"/>
              <a:ea typeface="微软雅黑" panose="020B0503020204020204" pitchFamily="34" charset="-122"/>
            </a:endParaRPr>
          </a:p>
        </p:txBody>
      </p:sp>
      <p:pic>
        <p:nvPicPr>
          <p:cNvPr id="17" name="Picture 2">
            <a:extLst>
              <a:ext uri="{FF2B5EF4-FFF2-40B4-BE49-F238E27FC236}">
                <a16:creationId xmlns:a16="http://schemas.microsoft.com/office/drawing/2014/main" id="{81927B1F-AEEB-1B79-2509-B7EBFE9DC4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8633"/>
          <a:stretch/>
        </p:blipFill>
        <p:spPr bwMode="auto">
          <a:xfrm>
            <a:off x="3195277" y="3700429"/>
            <a:ext cx="2812150" cy="1963311"/>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A9AA4253-1E33-3E08-AAE2-191903DA8AC9}"/>
              </a:ext>
            </a:extLst>
          </p:cNvPr>
          <p:cNvSpPr txBox="1"/>
          <p:nvPr/>
        </p:nvSpPr>
        <p:spPr>
          <a:xfrm>
            <a:off x="3776709" y="3717254"/>
            <a:ext cx="176145" cy="166397"/>
          </a:xfrm>
          <a:prstGeom prst="rect">
            <a:avLst/>
          </a:prstGeom>
          <a:solidFill>
            <a:schemeClr val="bg1"/>
          </a:solidFill>
        </p:spPr>
        <p:txBody>
          <a:bodyPr wrap="square">
            <a:spAutoFit/>
          </a:bodyPr>
          <a:lstStyle/>
          <a:p>
            <a:pPr algn="ctr"/>
            <a:endParaRPr lang="zh-CN" altLang="en-US" dirty="0">
              <a:latin typeface="微软雅黑" panose="020B0503020204020204" pitchFamily="34" charset="-122"/>
              <a:ea typeface="微软雅黑" panose="020B0503020204020204" pitchFamily="34" charset="-122"/>
            </a:endParaRPr>
          </a:p>
        </p:txBody>
      </p:sp>
      <p:pic>
        <p:nvPicPr>
          <p:cNvPr id="26" name="图片 25">
            <a:extLst>
              <a:ext uri="{FF2B5EF4-FFF2-40B4-BE49-F238E27FC236}">
                <a16:creationId xmlns:a16="http://schemas.microsoft.com/office/drawing/2014/main" id="{F5CBD6A5-63A3-BBF9-5E85-B077E98B56A8}"/>
              </a:ext>
            </a:extLst>
          </p:cNvPr>
          <p:cNvPicPr>
            <a:picLocks noChangeAspect="1"/>
          </p:cNvPicPr>
          <p:nvPr/>
        </p:nvPicPr>
        <p:blipFill>
          <a:blip r:embed="rId9"/>
          <a:stretch>
            <a:fillRect/>
          </a:stretch>
        </p:blipFill>
        <p:spPr>
          <a:xfrm>
            <a:off x="753869" y="3630500"/>
            <a:ext cx="2020582" cy="2072391"/>
          </a:xfrm>
          <a:prstGeom prst="rect">
            <a:avLst/>
          </a:prstGeom>
        </p:spPr>
      </p:pic>
      <p:pic>
        <p:nvPicPr>
          <p:cNvPr id="27" name="图片 26">
            <a:extLst>
              <a:ext uri="{FF2B5EF4-FFF2-40B4-BE49-F238E27FC236}">
                <a16:creationId xmlns:a16="http://schemas.microsoft.com/office/drawing/2014/main" id="{693D3BC3-B8B8-B80F-3262-C1E8B2EFB82E}"/>
              </a:ext>
            </a:extLst>
          </p:cNvPr>
          <p:cNvPicPr>
            <a:picLocks noChangeAspect="1"/>
          </p:cNvPicPr>
          <p:nvPr/>
        </p:nvPicPr>
        <p:blipFill>
          <a:blip r:embed="rId10"/>
          <a:stretch>
            <a:fillRect/>
          </a:stretch>
        </p:blipFill>
        <p:spPr>
          <a:xfrm>
            <a:off x="6406192" y="3694884"/>
            <a:ext cx="2271599" cy="1963311"/>
          </a:xfrm>
          <a:prstGeom prst="rect">
            <a:avLst/>
          </a:prstGeom>
        </p:spPr>
      </p:pic>
      <p:sp>
        <p:nvSpPr>
          <p:cNvPr id="28" name="文本框 27">
            <a:extLst>
              <a:ext uri="{FF2B5EF4-FFF2-40B4-BE49-F238E27FC236}">
                <a16:creationId xmlns:a16="http://schemas.microsoft.com/office/drawing/2014/main" id="{BA744EA8-784E-1C3E-86AC-177D91F7A699}"/>
              </a:ext>
            </a:extLst>
          </p:cNvPr>
          <p:cNvSpPr txBox="1"/>
          <p:nvPr/>
        </p:nvSpPr>
        <p:spPr>
          <a:xfrm>
            <a:off x="5225347" y="3717254"/>
            <a:ext cx="176145" cy="166397"/>
          </a:xfrm>
          <a:prstGeom prst="rect">
            <a:avLst/>
          </a:prstGeom>
          <a:solidFill>
            <a:schemeClr val="bg1"/>
          </a:solidFill>
        </p:spPr>
        <p:txBody>
          <a:bodyPr wrap="square">
            <a:sp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A35CEDD1-671E-0048-1C59-48B56B24D4C6}"/>
              </a:ext>
            </a:extLst>
          </p:cNvPr>
          <p:cNvSpPr txBox="1"/>
          <p:nvPr/>
        </p:nvSpPr>
        <p:spPr>
          <a:xfrm>
            <a:off x="3828942" y="4764411"/>
            <a:ext cx="176145" cy="166397"/>
          </a:xfrm>
          <a:prstGeom prst="rect">
            <a:avLst/>
          </a:prstGeom>
          <a:solidFill>
            <a:schemeClr val="bg1"/>
          </a:solidFill>
        </p:spPr>
        <p:txBody>
          <a:bodyPr wrap="square">
            <a:spAutoFit/>
          </a:bodyPr>
          <a:lstStyle/>
          <a:p>
            <a:pPr algn="ctr"/>
            <a:endParaRPr lang="zh-CN" altLang="en-US"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366E9D77-A3C5-EC04-E293-9D85ACE041C1}"/>
              </a:ext>
            </a:extLst>
          </p:cNvPr>
          <p:cNvSpPr txBox="1"/>
          <p:nvPr/>
        </p:nvSpPr>
        <p:spPr>
          <a:xfrm>
            <a:off x="5233113" y="4802931"/>
            <a:ext cx="176145" cy="166397"/>
          </a:xfrm>
          <a:prstGeom prst="rect">
            <a:avLst/>
          </a:prstGeom>
          <a:solidFill>
            <a:schemeClr val="bg1"/>
          </a:solidFill>
        </p:spPr>
        <p:txBody>
          <a:bodyPr wrap="square">
            <a:spAutoFit/>
          </a:bodyPr>
          <a:lstStyle/>
          <a:p>
            <a:pPr algn="ctr"/>
            <a:endParaRPr lang="zh-CN" altLang="en-US" dirty="0">
              <a:latin typeface="微软雅黑" panose="020B0503020204020204" pitchFamily="34" charset="-122"/>
              <a:ea typeface="微软雅黑" panose="020B0503020204020204" pitchFamily="34" charset="-122"/>
            </a:endParaRPr>
          </a:p>
        </p:txBody>
      </p:sp>
      <p:pic>
        <p:nvPicPr>
          <p:cNvPr id="31" name="图片 30">
            <a:extLst>
              <a:ext uri="{FF2B5EF4-FFF2-40B4-BE49-F238E27FC236}">
                <a16:creationId xmlns:a16="http://schemas.microsoft.com/office/drawing/2014/main" id="{5986FA6B-B311-33C0-DF81-328426E7A6AE}"/>
              </a:ext>
            </a:extLst>
          </p:cNvPr>
          <p:cNvPicPr>
            <a:picLocks noChangeAspect="1"/>
          </p:cNvPicPr>
          <p:nvPr/>
        </p:nvPicPr>
        <p:blipFill>
          <a:blip r:embed="rId11"/>
          <a:stretch>
            <a:fillRect/>
          </a:stretch>
        </p:blipFill>
        <p:spPr>
          <a:xfrm>
            <a:off x="9191822" y="3645755"/>
            <a:ext cx="1940743" cy="2038204"/>
          </a:xfrm>
          <a:prstGeom prst="rect">
            <a:avLst/>
          </a:prstGeom>
        </p:spPr>
      </p:pic>
      <p:cxnSp>
        <p:nvCxnSpPr>
          <p:cNvPr id="32" name="直接箭头连接符 31">
            <a:extLst>
              <a:ext uri="{FF2B5EF4-FFF2-40B4-BE49-F238E27FC236}">
                <a16:creationId xmlns:a16="http://schemas.microsoft.com/office/drawing/2014/main" id="{B3B464AA-C3A1-C73C-589C-63EB75D5670D}"/>
              </a:ext>
            </a:extLst>
          </p:cNvPr>
          <p:cNvCxnSpPr>
            <a:cxnSpLocks/>
          </p:cNvCxnSpPr>
          <p:nvPr/>
        </p:nvCxnSpPr>
        <p:spPr>
          <a:xfrm>
            <a:off x="2780541" y="3320265"/>
            <a:ext cx="637271"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06497A8A-2FC3-7DF5-FABD-E4539350AA94}"/>
              </a:ext>
            </a:extLst>
          </p:cNvPr>
          <p:cNvCxnSpPr>
            <a:cxnSpLocks/>
          </p:cNvCxnSpPr>
          <p:nvPr/>
        </p:nvCxnSpPr>
        <p:spPr>
          <a:xfrm>
            <a:off x="5892639" y="3318761"/>
            <a:ext cx="637271"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8F42AF08-3C85-6ECE-2B2E-7E15B2143FCD}"/>
              </a:ext>
            </a:extLst>
          </p:cNvPr>
          <p:cNvCxnSpPr>
            <a:cxnSpLocks/>
          </p:cNvCxnSpPr>
          <p:nvPr/>
        </p:nvCxnSpPr>
        <p:spPr>
          <a:xfrm>
            <a:off x="8496644" y="3285975"/>
            <a:ext cx="637271"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8E3B5AA6-E5B5-BFC0-61F8-B04F4091E8B9}"/>
              </a:ext>
            </a:extLst>
          </p:cNvPr>
          <p:cNvSpPr txBox="1"/>
          <p:nvPr/>
        </p:nvSpPr>
        <p:spPr>
          <a:xfrm>
            <a:off x="407165" y="1035438"/>
            <a:ext cx="10153405" cy="400110"/>
          </a:xfrm>
          <a:prstGeom prst="rect">
            <a:avLst/>
          </a:prstGeom>
          <a:noFill/>
        </p:spPr>
        <p:txBody>
          <a:bodyPr wrap="square">
            <a:spAutoFit/>
          </a:bodyPr>
          <a:lstStyle>
            <a:defPPr>
              <a:defRPr lang="zh-CN"/>
            </a:defPPr>
            <a:lvl1pPr marL="342900" indent="-342900">
              <a:buSzPct val="70000"/>
              <a:buFont typeface="Wingdings" panose="05000000000000000000" pitchFamily="2" charset="2"/>
              <a:buChar char="u"/>
              <a:defRPr sz="2000" i="0" kern="700">
                <a:effectLst/>
                <a:latin typeface="Arial" panose="020B0604020202020204" pitchFamily="34" charset="0"/>
                <a:ea typeface="宋体" panose="02010600030101010101" pitchFamily="2" charset="-122"/>
                <a:cs typeface="Arial" panose="020B0604020202020204" pitchFamily="34" charset="0"/>
              </a:defRPr>
            </a:lvl1pPr>
          </a:lstStyle>
          <a:p>
            <a:r>
              <a:rPr lang="zh-CN" altLang="en-US" dirty="0">
                <a:latin typeface="微软雅黑" panose="020B0503020204020204" pitchFamily="34" charset="-122"/>
                <a:ea typeface="微软雅黑" panose="020B0503020204020204" pitchFamily="34" charset="-122"/>
              </a:rPr>
              <a:t>孔隙尺度 </a:t>
            </a:r>
            <a:r>
              <a:rPr lang="en-US" altLang="zh-CN" dirty="0">
                <a:latin typeface="微软雅黑" panose="020B0503020204020204" pitchFamily="34" charset="-122"/>
                <a:ea typeface="微软雅黑" panose="020B0503020204020204" pitchFamily="34" charset="-122"/>
              </a:rPr>
              <a:t>CFD </a:t>
            </a:r>
            <a:r>
              <a:rPr lang="zh-CN" altLang="en-US" dirty="0">
                <a:latin typeface="微软雅黑" panose="020B0503020204020204" pitchFamily="34" charset="-122"/>
                <a:ea typeface="微软雅黑" panose="020B0503020204020204" pitchFamily="34" charset="-122"/>
              </a:rPr>
              <a:t>通常包括球床几何构建、接触点处理、网格划分和物理场求解等步骤。</a:t>
            </a:r>
            <a:endParaRPr lang="en-US" altLang="zh-CN" dirty="0">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7977C5B7-3AD2-404A-36EA-073E38CBC6CE}"/>
              </a:ext>
            </a:extLst>
          </p:cNvPr>
          <p:cNvSpPr txBox="1"/>
          <p:nvPr/>
        </p:nvSpPr>
        <p:spPr>
          <a:xfrm>
            <a:off x="386222" y="1434685"/>
            <a:ext cx="9825387" cy="400110"/>
          </a:xfrm>
          <a:prstGeom prst="rect">
            <a:avLst/>
          </a:prstGeom>
          <a:noFill/>
        </p:spPr>
        <p:txBody>
          <a:bodyPr wrap="square">
            <a:spAutoFit/>
          </a:bodyPr>
          <a:lstStyle>
            <a:defPPr>
              <a:defRPr lang="zh-CN"/>
            </a:defPPr>
            <a:lvl1pPr marL="342900" indent="-342900">
              <a:buSzPct val="70000"/>
              <a:buFont typeface="Wingdings" panose="05000000000000000000" pitchFamily="2" charset="2"/>
              <a:buChar char="u"/>
              <a:defRPr sz="2000" i="0" kern="700">
                <a:effectLst/>
                <a:latin typeface="Arial" panose="020B0604020202020204" pitchFamily="34" charset="0"/>
                <a:ea typeface="宋体" panose="02010600030101010101" pitchFamily="2" charset="-122"/>
                <a:cs typeface="Arial" panose="020B0604020202020204" pitchFamily="34" charset="0"/>
              </a:defRPr>
            </a:lvl1pPr>
          </a:lstStyle>
          <a:p>
            <a:r>
              <a:rPr lang="zh-CN" altLang="en-US" dirty="0">
                <a:latin typeface="微软雅黑" panose="020B0503020204020204" pitchFamily="34" charset="-122"/>
                <a:ea typeface="微软雅黑" panose="020B0503020204020204" pitchFamily="34" charset="-122"/>
              </a:rPr>
              <a:t>随机堆积球床包含大量</a:t>
            </a:r>
            <a:r>
              <a:rPr lang="zh-CN" altLang="en-US" b="1" dirty="0">
                <a:latin typeface="微软雅黑" panose="020B0503020204020204" pitchFamily="34" charset="-122"/>
                <a:ea typeface="微软雅黑" panose="020B0503020204020204" pitchFamily="34" charset="-122"/>
              </a:rPr>
              <a:t>狭窄流道</a:t>
            </a:r>
            <a:r>
              <a:rPr lang="zh-CN" altLang="en-US" dirty="0">
                <a:latin typeface="微软雅黑" panose="020B0503020204020204" pitchFamily="34" charset="-122"/>
                <a:ea typeface="微软雅黑" panose="020B0503020204020204" pitchFamily="34" charset="-122"/>
              </a:rPr>
              <a:t>和</a:t>
            </a:r>
            <a:r>
              <a:rPr lang="zh-CN" altLang="en-US" b="1" dirty="0">
                <a:latin typeface="微软雅黑" panose="020B0503020204020204" pitchFamily="34" charset="-122"/>
                <a:ea typeface="微软雅黑" panose="020B0503020204020204" pitchFamily="34" charset="-122"/>
              </a:rPr>
              <a:t>颗粒接触点</a:t>
            </a:r>
            <a:r>
              <a:rPr lang="zh-CN" altLang="en-US" dirty="0">
                <a:latin typeface="微软雅黑" panose="020B0503020204020204" pitchFamily="34" charset="-122"/>
                <a:ea typeface="微软雅黑" panose="020B0503020204020204" pitchFamily="34" charset="-122"/>
              </a:rPr>
              <a:t>，使几何处理与网格生成高度耦合。</a:t>
            </a:r>
            <a:endParaRPr lang="en-US" altLang="zh-CN" dirty="0">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EF203B2F-C0AC-ACD6-5288-6EF27746C36C}"/>
              </a:ext>
            </a:extLst>
          </p:cNvPr>
          <p:cNvSpPr txBox="1"/>
          <p:nvPr/>
        </p:nvSpPr>
        <p:spPr>
          <a:xfrm>
            <a:off x="295741" y="5711865"/>
            <a:ext cx="2936838" cy="923330"/>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DEM</a:t>
            </a:r>
            <a:r>
              <a:rPr lang="zh-CN" altLang="en-US" b="1" dirty="0">
                <a:latin typeface="微软雅黑" panose="020B0503020204020204" pitchFamily="34" charset="-122"/>
                <a:ea typeface="微软雅黑" panose="020B0503020204020204" pitchFamily="34" charset="-122"/>
              </a:rPr>
              <a:t>，</a:t>
            </a:r>
            <a:br>
              <a:rPr lang="en-US" altLang="zh-CN" b="1" dirty="0">
                <a:latin typeface="微软雅黑" panose="020B0503020204020204" pitchFamily="34" charset="-122"/>
                <a:ea typeface="微软雅黑" panose="020B0503020204020204" pitchFamily="34" charset="-122"/>
              </a:rPr>
            </a:br>
            <a:r>
              <a:rPr lang="en-US" altLang="zh-CN" b="1" dirty="0">
                <a:latin typeface="微软雅黑" panose="020B0503020204020204" pitchFamily="34" charset="-122"/>
                <a:ea typeface="微软雅黑" panose="020B0503020204020204" pitchFamily="34" charset="-122"/>
              </a:rPr>
              <a:t>Sphere packing algorithm, ...</a:t>
            </a:r>
            <a:endParaRPr lang="zh-CN" altLang="en-US" b="1" dirty="0"/>
          </a:p>
        </p:txBody>
      </p:sp>
      <p:sp>
        <p:nvSpPr>
          <p:cNvPr id="40" name="文本框 39">
            <a:extLst>
              <a:ext uri="{FF2B5EF4-FFF2-40B4-BE49-F238E27FC236}">
                <a16:creationId xmlns:a16="http://schemas.microsoft.com/office/drawing/2014/main" id="{C18BB708-0083-5973-FFE7-AB2C92F2A1E2}"/>
              </a:ext>
            </a:extLst>
          </p:cNvPr>
          <p:cNvSpPr txBox="1"/>
          <p:nvPr/>
        </p:nvSpPr>
        <p:spPr>
          <a:xfrm>
            <a:off x="3230194" y="5850364"/>
            <a:ext cx="2936838" cy="646331"/>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Gaps, Bridge, </a:t>
            </a:r>
            <a:br>
              <a:rPr lang="en-US" altLang="zh-CN" b="1" dirty="0">
                <a:latin typeface="微软雅黑" panose="020B0503020204020204" pitchFamily="34" charset="-122"/>
                <a:ea typeface="微软雅黑" panose="020B0503020204020204" pitchFamily="34" charset="-122"/>
              </a:rPr>
            </a:br>
            <a:r>
              <a:rPr lang="en-US" altLang="zh-CN" b="1" dirty="0">
                <a:latin typeface="微软雅黑" panose="020B0503020204020204" pitchFamily="34" charset="-122"/>
                <a:ea typeface="微软雅黑" panose="020B0503020204020204" pitchFamily="34" charset="-122"/>
              </a:rPr>
              <a:t>Caps, Overlaps</a:t>
            </a:r>
            <a:endParaRPr lang="zh-CN" altLang="en-US" b="1" dirty="0"/>
          </a:p>
        </p:txBody>
      </p:sp>
      <p:sp>
        <p:nvSpPr>
          <p:cNvPr id="41" name="文本框 40">
            <a:extLst>
              <a:ext uri="{FF2B5EF4-FFF2-40B4-BE49-F238E27FC236}">
                <a16:creationId xmlns:a16="http://schemas.microsoft.com/office/drawing/2014/main" id="{30288C5B-B0A9-DBFA-1E80-425686D73CA8}"/>
              </a:ext>
            </a:extLst>
          </p:cNvPr>
          <p:cNvSpPr txBox="1"/>
          <p:nvPr/>
        </p:nvSpPr>
        <p:spPr>
          <a:xfrm>
            <a:off x="8762375" y="5850364"/>
            <a:ext cx="2936838" cy="646331"/>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FVM, SEM,</a:t>
            </a:r>
            <a:br>
              <a:rPr lang="en-US" altLang="zh-CN" b="1" dirty="0">
                <a:latin typeface="微软雅黑" panose="020B0503020204020204" pitchFamily="34" charset="-122"/>
                <a:ea typeface="微软雅黑" panose="020B0503020204020204" pitchFamily="34" charset="-122"/>
              </a:rPr>
            </a:br>
            <a:r>
              <a:rPr lang="en-US" altLang="zh-CN" b="1" dirty="0">
                <a:latin typeface="微软雅黑" panose="020B0503020204020204" pitchFamily="34" charset="-122"/>
                <a:ea typeface="微软雅黑" panose="020B0503020204020204" pitchFamily="34" charset="-122"/>
              </a:rPr>
              <a:t> FEM, …</a:t>
            </a:r>
            <a:endParaRPr lang="zh-CN" altLang="en-US" b="1" dirty="0"/>
          </a:p>
        </p:txBody>
      </p:sp>
      <p:sp>
        <p:nvSpPr>
          <p:cNvPr id="42" name="文本框 41">
            <a:extLst>
              <a:ext uri="{FF2B5EF4-FFF2-40B4-BE49-F238E27FC236}">
                <a16:creationId xmlns:a16="http://schemas.microsoft.com/office/drawing/2014/main" id="{8BBC55FC-242B-7019-3916-A5770C7B6794}"/>
              </a:ext>
            </a:extLst>
          </p:cNvPr>
          <p:cNvSpPr txBox="1"/>
          <p:nvPr/>
        </p:nvSpPr>
        <p:spPr>
          <a:xfrm>
            <a:off x="6079958" y="5853049"/>
            <a:ext cx="2936838" cy="646331"/>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Advancing-front, Delauney, …</a:t>
            </a:r>
            <a:endParaRPr lang="zh-CN" altLang="en-US" b="1" dirty="0"/>
          </a:p>
        </p:txBody>
      </p:sp>
      <p:sp>
        <p:nvSpPr>
          <p:cNvPr id="43" name="文本框 42">
            <a:extLst>
              <a:ext uri="{FF2B5EF4-FFF2-40B4-BE49-F238E27FC236}">
                <a16:creationId xmlns:a16="http://schemas.microsoft.com/office/drawing/2014/main" id="{AB95274B-3F48-D763-5AE8-D991F5B321C8}"/>
              </a:ext>
            </a:extLst>
          </p:cNvPr>
          <p:cNvSpPr txBox="1"/>
          <p:nvPr/>
        </p:nvSpPr>
        <p:spPr>
          <a:xfrm>
            <a:off x="386222" y="1833206"/>
            <a:ext cx="9825388" cy="400110"/>
          </a:xfrm>
          <a:prstGeom prst="rect">
            <a:avLst/>
          </a:prstGeom>
          <a:noFill/>
        </p:spPr>
        <p:txBody>
          <a:bodyPr wrap="square">
            <a:spAutoFit/>
          </a:bodyPr>
          <a:lstStyle>
            <a:defPPr>
              <a:defRPr lang="zh-CN"/>
            </a:defPPr>
            <a:lvl1pPr marL="342900" indent="-342900">
              <a:buSzPct val="70000"/>
              <a:buFont typeface="Wingdings" panose="05000000000000000000" pitchFamily="2" charset="2"/>
              <a:buChar char="u"/>
              <a:defRPr sz="2000" i="0" kern="700">
                <a:effectLst/>
                <a:latin typeface="Arial" panose="020B0604020202020204" pitchFamily="34" charset="0"/>
                <a:ea typeface="宋体" panose="02010600030101010101" pitchFamily="2" charset="-122"/>
                <a:cs typeface="Arial" panose="020B0604020202020204" pitchFamily="34" charset="0"/>
              </a:defRPr>
            </a:lvl1pPr>
          </a:lstStyle>
          <a:p>
            <a:r>
              <a:rPr lang="zh-CN" altLang="en-US" dirty="0">
                <a:latin typeface="微软雅黑" panose="020B0503020204020204" pitchFamily="34" charset="-122"/>
                <a:ea typeface="微软雅黑" panose="020B0503020204020204" pitchFamily="34" charset="-122"/>
              </a:rPr>
              <a:t>其中，</a:t>
            </a:r>
            <a:r>
              <a:rPr lang="zh-CN" altLang="en-US" b="1" dirty="0">
                <a:latin typeface="微软雅黑" panose="020B0503020204020204" pitchFamily="34" charset="-122"/>
                <a:ea typeface="微软雅黑" panose="020B0503020204020204" pitchFamily="34" charset="-122"/>
              </a:rPr>
              <a:t>高质量网格的全自动生成</a:t>
            </a:r>
            <a:r>
              <a:rPr lang="zh-CN" altLang="en-US" dirty="0">
                <a:latin typeface="微软雅黑" panose="020B0503020204020204" pitchFamily="34" charset="-122"/>
                <a:ea typeface="微软雅黑" panose="020B0503020204020204" pitchFamily="34" charset="-122"/>
              </a:rPr>
              <a:t>是制约大规模球床孔隙尺度 </a:t>
            </a:r>
            <a:r>
              <a:rPr lang="en-US" altLang="zh-CN" dirty="0">
                <a:latin typeface="微软雅黑" panose="020B0503020204020204" pitchFamily="34" charset="-122"/>
                <a:ea typeface="微软雅黑" panose="020B0503020204020204" pitchFamily="34" charset="-122"/>
              </a:rPr>
              <a:t>CFD </a:t>
            </a:r>
            <a:r>
              <a:rPr lang="zh-CN" altLang="en-US" dirty="0">
                <a:latin typeface="微软雅黑" panose="020B0503020204020204" pitchFamily="34" charset="-122"/>
                <a:ea typeface="微软雅黑" panose="020B0503020204020204" pitchFamily="34" charset="-122"/>
              </a:rPr>
              <a:t>应用的关键瓶颈。</a:t>
            </a:r>
            <a:endParaRPr lang="en-US" altLang="zh-CN" dirty="0">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A47F02C2-29CD-62DE-72FE-905FE3CB13ED}"/>
              </a:ext>
            </a:extLst>
          </p:cNvPr>
          <p:cNvSpPr txBox="1"/>
          <p:nvPr/>
        </p:nvSpPr>
        <p:spPr>
          <a:xfrm>
            <a:off x="7750265" y="2484714"/>
            <a:ext cx="4299578" cy="369332"/>
          </a:xfrm>
          <a:prstGeom prst="rect">
            <a:avLst/>
          </a:prstGeom>
          <a:noFill/>
        </p:spPr>
        <p:txBody>
          <a:bodyPr wrap="square">
            <a:spAutoFit/>
          </a:bodyPr>
          <a:lstStyle/>
          <a:p>
            <a:r>
              <a:rPr lang="zh-CN" altLang="en-US" b="1" dirty="0">
                <a:solidFill>
                  <a:srgbClr val="FF0000"/>
                </a:solidFill>
                <a:latin typeface="微软雅黑" panose="020B0503020204020204" pitchFamily="34" charset="-122"/>
                <a:ea typeface="微软雅黑" panose="020B0503020204020204" pitchFamily="34" charset="-122"/>
              </a:rPr>
              <a:t>复杂边界与接触点附近网格质量难以保证</a:t>
            </a:r>
          </a:p>
        </p:txBody>
      </p:sp>
      <p:sp>
        <p:nvSpPr>
          <p:cNvPr id="46" name="对话气泡: 矩形 45">
            <a:extLst>
              <a:ext uri="{FF2B5EF4-FFF2-40B4-BE49-F238E27FC236}">
                <a16:creationId xmlns:a16="http://schemas.microsoft.com/office/drawing/2014/main" id="{B2E040CB-F74C-29E8-6306-3E55FE337194}"/>
              </a:ext>
            </a:extLst>
          </p:cNvPr>
          <p:cNvSpPr/>
          <p:nvPr/>
        </p:nvSpPr>
        <p:spPr>
          <a:xfrm>
            <a:off x="7750266" y="2398674"/>
            <a:ext cx="4299578" cy="552401"/>
          </a:xfrm>
          <a:prstGeom prst="wedgeRectCallout">
            <a:avLst>
              <a:gd name="adj1" fmla="val -39438"/>
              <a:gd name="adj2" fmla="val 95280"/>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9101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B6537-E703-4F57-29A6-B025FE074673}"/>
            </a:ext>
          </a:extLst>
        </p:cNvPr>
        <p:cNvGrpSpPr/>
        <p:nvPr/>
      </p:nvGrpSpPr>
      <p:grpSpPr>
        <a:xfrm>
          <a:off x="0" y="0"/>
          <a:ext cx="0" cy="0"/>
          <a:chOff x="0" y="0"/>
          <a:chExt cx="0" cy="0"/>
        </a:xfrm>
      </p:grpSpPr>
      <p:cxnSp>
        <p:nvCxnSpPr>
          <p:cNvPr id="37" name="直接连接符 36">
            <a:extLst>
              <a:ext uri="{FF2B5EF4-FFF2-40B4-BE49-F238E27FC236}">
                <a16:creationId xmlns:a16="http://schemas.microsoft.com/office/drawing/2014/main" id="{9984FADC-61F0-828D-A859-5472BF7E4B50}"/>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AC3BC60C-67AB-0646-4FD7-DD16DC9958EC}"/>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descr="图片包含 游戏机, 建筑, 标志, 围栏&#10;&#10;描述已自动生成">
            <a:extLst>
              <a:ext uri="{FF2B5EF4-FFF2-40B4-BE49-F238E27FC236}">
                <a16:creationId xmlns:a16="http://schemas.microsoft.com/office/drawing/2014/main" id="{B105C914-E86C-5B60-980B-22194845C53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2" name="组合 1">
            <a:extLst>
              <a:ext uri="{FF2B5EF4-FFF2-40B4-BE49-F238E27FC236}">
                <a16:creationId xmlns:a16="http://schemas.microsoft.com/office/drawing/2014/main" id="{5EB67381-D8F8-CB07-F405-3726C07C9CBF}"/>
              </a:ext>
            </a:extLst>
          </p:cNvPr>
          <p:cNvGrpSpPr>
            <a:grpSpLocks noChangeAspect="1"/>
          </p:cNvGrpSpPr>
          <p:nvPr/>
        </p:nvGrpSpPr>
        <p:grpSpPr>
          <a:xfrm>
            <a:off x="9576887" y="178419"/>
            <a:ext cx="2205013" cy="663575"/>
            <a:chOff x="2685028" y="2876682"/>
            <a:chExt cx="5502784" cy="1656004"/>
          </a:xfrm>
        </p:grpSpPr>
        <p:sp>
          <p:nvSpPr>
            <p:cNvPr id="3" name="i$ľïdê">
              <a:extLst>
                <a:ext uri="{FF2B5EF4-FFF2-40B4-BE49-F238E27FC236}">
                  <a16:creationId xmlns:a16="http://schemas.microsoft.com/office/drawing/2014/main" id="{D2921FD6-BA8B-A2AE-DC9D-801119EF7B60}"/>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4" name="îṥlîḋê">
              <a:extLst>
                <a:ext uri="{FF2B5EF4-FFF2-40B4-BE49-F238E27FC236}">
                  <a16:creationId xmlns:a16="http://schemas.microsoft.com/office/drawing/2014/main" id="{2474F11C-6AC2-73D9-AC82-6FE7E0D63D4C}"/>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5" name="图片 4">
              <a:extLst>
                <a:ext uri="{FF2B5EF4-FFF2-40B4-BE49-F238E27FC236}">
                  <a16:creationId xmlns:a16="http://schemas.microsoft.com/office/drawing/2014/main" id="{4DC2F2CA-30BA-E537-62CF-F73177BDB5FA}"/>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16" name="标题 1">
            <a:extLst>
              <a:ext uri="{FF2B5EF4-FFF2-40B4-BE49-F238E27FC236}">
                <a16:creationId xmlns:a16="http://schemas.microsoft.com/office/drawing/2014/main" id="{AAC0FF8D-C98A-9F07-8490-0E81AFAD2839}"/>
              </a:ext>
            </a:extLst>
          </p:cNvPr>
          <p:cNvSpPr txBox="1">
            <a:spLocks/>
          </p:cNvSpPr>
          <p:nvPr/>
        </p:nvSpPr>
        <p:spPr>
          <a:xfrm>
            <a:off x="955054" y="327307"/>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研究动机</a:t>
            </a:r>
          </a:p>
        </p:txBody>
      </p:sp>
      <p:sp>
        <p:nvSpPr>
          <p:cNvPr id="34" name="灯片编号占位符 17">
            <a:extLst>
              <a:ext uri="{FF2B5EF4-FFF2-40B4-BE49-F238E27FC236}">
                <a16:creationId xmlns:a16="http://schemas.microsoft.com/office/drawing/2014/main" id="{30266552-426C-6A6B-BF0F-D169114CB678}"/>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5</a:t>
            </a:fld>
            <a:endParaRPr lang="zh-CN" altLang="en-US" dirty="0"/>
          </a:p>
        </p:txBody>
      </p:sp>
      <p:sp>
        <p:nvSpPr>
          <p:cNvPr id="61" name="圆角矩形 5">
            <a:extLst>
              <a:ext uri="{FF2B5EF4-FFF2-40B4-BE49-F238E27FC236}">
                <a16:creationId xmlns:a16="http://schemas.microsoft.com/office/drawing/2014/main" id="{81045BB8-488C-3E0D-50C4-2A01F572389E}"/>
              </a:ext>
            </a:extLst>
          </p:cNvPr>
          <p:cNvSpPr/>
          <p:nvPr>
            <p:custDataLst>
              <p:tags r:id="rId1"/>
            </p:custDataLst>
          </p:nvPr>
        </p:nvSpPr>
        <p:spPr>
          <a:xfrm>
            <a:off x="191442" y="1060067"/>
            <a:ext cx="3608936" cy="494030"/>
          </a:xfrm>
          <a:prstGeom prst="roundRect">
            <a:avLst>
              <a:gd name="adj" fmla="val 29364"/>
            </a:avLst>
          </a:prstGeom>
          <a:solidFill>
            <a:srgbClr val="E8CD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高质量网格的全自动生成难点</a:t>
            </a:r>
          </a:p>
        </p:txBody>
      </p:sp>
      <p:sp>
        <p:nvSpPr>
          <p:cNvPr id="62" name="圆角矩形 2">
            <a:extLst>
              <a:ext uri="{FF2B5EF4-FFF2-40B4-BE49-F238E27FC236}">
                <a16:creationId xmlns:a16="http://schemas.microsoft.com/office/drawing/2014/main" id="{6FFFE66A-93C0-6531-0D97-7E6CDEDE3CE8}"/>
              </a:ext>
            </a:extLst>
          </p:cNvPr>
          <p:cNvSpPr/>
          <p:nvPr>
            <p:custDataLst>
              <p:tags r:id="rId2"/>
            </p:custDataLst>
          </p:nvPr>
        </p:nvSpPr>
        <p:spPr>
          <a:xfrm>
            <a:off x="1284837" y="1797209"/>
            <a:ext cx="2174240" cy="494030"/>
          </a:xfrm>
          <a:prstGeom prst="roundRect">
            <a:avLst>
              <a:gd name="adj" fmla="val 29364"/>
            </a:avLst>
          </a:prstGeom>
          <a:solidFill>
            <a:srgbClr val="E8CD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网格自动化划分</a:t>
            </a:r>
          </a:p>
        </p:txBody>
      </p:sp>
      <p:sp>
        <p:nvSpPr>
          <p:cNvPr id="63" name="圆角矩形 3">
            <a:extLst>
              <a:ext uri="{FF2B5EF4-FFF2-40B4-BE49-F238E27FC236}">
                <a16:creationId xmlns:a16="http://schemas.microsoft.com/office/drawing/2014/main" id="{A2BCDFE8-4EBF-8214-DBA2-E030ACF2C16F}"/>
              </a:ext>
            </a:extLst>
          </p:cNvPr>
          <p:cNvSpPr/>
          <p:nvPr>
            <p:custDataLst>
              <p:tags r:id="rId3"/>
            </p:custDataLst>
          </p:nvPr>
        </p:nvSpPr>
        <p:spPr>
          <a:xfrm>
            <a:off x="1284837" y="3993264"/>
            <a:ext cx="2174240" cy="494030"/>
          </a:xfrm>
          <a:prstGeom prst="roundRect">
            <a:avLst>
              <a:gd name="adj" fmla="val 29364"/>
            </a:avLst>
          </a:prstGeom>
          <a:solidFill>
            <a:srgbClr val="E8CD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几何接触处理</a:t>
            </a:r>
          </a:p>
        </p:txBody>
      </p:sp>
      <p:sp>
        <p:nvSpPr>
          <p:cNvPr id="64" name="圆角矩形 4">
            <a:extLst>
              <a:ext uri="{FF2B5EF4-FFF2-40B4-BE49-F238E27FC236}">
                <a16:creationId xmlns:a16="http://schemas.microsoft.com/office/drawing/2014/main" id="{B700750F-A518-64DE-56B7-CBE2F356CD63}"/>
              </a:ext>
            </a:extLst>
          </p:cNvPr>
          <p:cNvSpPr/>
          <p:nvPr>
            <p:custDataLst>
              <p:tags r:id="rId4"/>
            </p:custDataLst>
          </p:nvPr>
        </p:nvSpPr>
        <p:spPr>
          <a:xfrm>
            <a:off x="1284837" y="5333757"/>
            <a:ext cx="2174240" cy="494030"/>
          </a:xfrm>
          <a:prstGeom prst="roundRect">
            <a:avLst>
              <a:gd name="adj" fmla="val 29364"/>
            </a:avLst>
          </a:prstGeom>
          <a:solidFill>
            <a:srgbClr val="E8CD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大规模网格生成</a:t>
            </a:r>
          </a:p>
        </p:txBody>
      </p:sp>
      <p:sp>
        <p:nvSpPr>
          <p:cNvPr id="84" name="箭头: 直角上 83">
            <a:extLst>
              <a:ext uri="{FF2B5EF4-FFF2-40B4-BE49-F238E27FC236}">
                <a16:creationId xmlns:a16="http://schemas.microsoft.com/office/drawing/2014/main" id="{933F5793-BA23-0C72-BFB9-059F1F0A8863}"/>
              </a:ext>
            </a:extLst>
          </p:cNvPr>
          <p:cNvSpPr/>
          <p:nvPr/>
        </p:nvSpPr>
        <p:spPr>
          <a:xfrm rot="5400000">
            <a:off x="662745" y="1585303"/>
            <a:ext cx="584617" cy="535898"/>
          </a:xfrm>
          <a:prstGeom prst="bentUpArrow">
            <a:avLst>
              <a:gd name="adj1" fmla="val 9440"/>
              <a:gd name="adj2" fmla="val 15920"/>
              <a:gd name="adj3" fmla="val 2628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6">
            <a:extLst>
              <a:ext uri="{FF2B5EF4-FFF2-40B4-BE49-F238E27FC236}">
                <a16:creationId xmlns:a16="http://schemas.microsoft.com/office/drawing/2014/main" id="{B217E788-76BB-4D14-4434-C71DAA440011}"/>
              </a:ext>
            </a:extLst>
          </p:cNvPr>
          <p:cNvSpPr txBox="1"/>
          <p:nvPr/>
        </p:nvSpPr>
        <p:spPr>
          <a:xfrm>
            <a:off x="1494682" y="2251067"/>
            <a:ext cx="4806050" cy="1705403"/>
          </a:xfrm>
          <a:prstGeom prst="rect">
            <a:avLst/>
          </a:prstGeom>
          <a:noFill/>
        </p:spPr>
        <p:txBody>
          <a:bodyPr wrap="square" anchor="t">
            <a:spAutoFit/>
          </a:bodyPr>
          <a:lstStyle/>
          <a:p>
            <a:pPr marL="342900" indent="-342900">
              <a:lnSpc>
                <a:spcPct val="150000"/>
              </a:lnSpc>
              <a:buSzPct val="70000"/>
              <a:buFont typeface="Wingdings" panose="05000000000000000000" pitchFamily="2" charset="2"/>
              <a:buChar char="l"/>
            </a:pP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大量球形颗粒形成</a:t>
            </a:r>
            <a:r>
              <a:rPr lang="zh-CN" altLang="en-US" kern="700" dirty="0">
                <a:latin typeface="微软雅黑" panose="020B0503020204020204" pitchFamily="34" charset="-122"/>
                <a:ea typeface="微软雅黑" panose="020B0503020204020204" pitchFamily="34" charset="-122"/>
                <a:cs typeface="Arial" panose="020B0604020202020204" pitchFamily="34" charset="0"/>
              </a:rPr>
              <a:t>复杂曲面边界</a:t>
            </a: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a:t>
            </a:r>
            <a:endParaRPr lang="en-US" altLang="zh-CN" kern="700" dirty="0">
              <a:latin typeface="微软雅黑" panose="020B0503020204020204" pitchFamily="34" charset="-122"/>
              <a:ea typeface="微软雅黑" panose="020B0503020204020204" pitchFamily="34" charset="-122"/>
              <a:cs typeface="Arial" panose="020B0604020202020204" pitchFamily="34" charset="0"/>
            </a:endParaRPr>
          </a:p>
          <a:p>
            <a:pPr marL="342900" indent="-342900">
              <a:lnSpc>
                <a:spcPct val="150000"/>
              </a:lnSpc>
              <a:buSzPct val="70000"/>
              <a:buFont typeface="Wingdings" panose="05000000000000000000" pitchFamily="2" charset="2"/>
              <a:buChar char="l"/>
            </a:pP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人工干预成本高；</a:t>
            </a: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a:p>
            <a:pPr marL="342900" indent="-342900">
              <a:lnSpc>
                <a:spcPct val="150000"/>
              </a:lnSpc>
              <a:buSzPct val="70000"/>
              <a:buFont typeface="Wingdings" panose="05000000000000000000" pitchFamily="2" charset="2"/>
              <a:buChar char="l"/>
            </a:pPr>
            <a:r>
              <a:rPr lang="zh-CN" altLang="en-US" kern="700" dirty="0">
                <a:latin typeface="微软雅黑" panose="020B0503020204020204" pitchFamily="34" charset="-122"/>
                <a:ea typeface="微软雅黑" panose="020B0503020204020204" pitchFamily="34" charset="-122"/>
                <a:cs typeface="Arial" panose="020B0604020202020204" pitchFamily="34" charset="0"/>
              </a:rPr>
              <a:t>成熟的自动化网格划分算法大多生成的是四面体</a:t>
            </a:r>
            <a:r>
              <a:rPr lang="en-US" altLang="zh-CN" kern="700" dirty="0">
                <a:latin typeface="微软雅黑" panose="020B0503020204020204" pitchFamily="34" charset="-122"/>
                <a:ea typeface="微软雅黑" panose="020B0503020204020204" pitchFamily="34" charset="-122"/>
                <a:cs typeface="Arial" panose="020B0604020202020204" pitchFamily="34" charset="0"/>
              </a:rPr>
              <a:t>/</a:t>
            </a:r>
            <a:r>
              <a:rPr lang="zh-CN" altLang="en-US" kern="700" dirty="0">
                <a:latin typeface="微软雅黑" panose="020B0503020204020204" pitchFamily="34" charset="-122"/>
                <a:ea typeface="微软雅黑" panose="020B0503020204020204" pitchFamily="34" charset="-122"/>
                <a:cs typeface="Arial" panose="020B0604020202020204" pitchFamily="34" charset="0"/>
              </a:rPr>
              <a:t>多面体网格；</a:t>
            </a: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箭头: 直角上 5">
            <a:extLst>
              <a:ext uri="{FF2B5EF4-FFF2-40B4-BE49-F238E27FC236}">
                <a16:creationId xmlns:a16="http://schemas.microsoft.com/office/drawing/2014/main" id="{BBDA33BF-5766-A7E8-2DD3-E446CCA071A8}"/>
              </a:ext>
            </a:extLst>
          </p:cNvPr>
          <p:cNvSpPr/>
          <p:nvPr/>
        </p:nvSpPr>
        <p:spPr>
          <a:xfrm rot="5400000">
            <a:off x="-434631" y="2674523"/>
            <a:ext cx="2779370" cy="535898"/>
          </a:xfrm>
          <a:prstGeom prst="bentUpArrow">
            <a:avLst>
              <a:gd name="adj1" fmla="val 9440"/>
              <a:gd name="adj2" fmla="val 15920"/>
              <a:gd name="adj3" fmla="val 2628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直角上 7">
            <a:extLst>
              <a:ext uri="{FF2B5EF4-FFF2-40B4-BE49-F238E27FC236}">
                <a16:creationId xmlns:a16="http://schemas.microsoft.com/office/drawing/2014/main" id="{B1E14D79-DC4C-A7F8-6C2D-C0CA297DCD62}"/>
              </a:ext>
            </a:extLst>
          </p:cNvPr>
          <p:cNvSpPr/>
          <p:nvPr/>
        </p:nvSpPr>
        <p:spPr>
          <a:xfrm rot="5400000">
            <a:off x="-1101693" y="3341588"/>
            <a:ext cx="4113490" cy="535898"/>
          </a:xfrm>
          <a:prstGeom prst="bentUpArrow">
            <a:avLst>
              <a:gd name="adj1" fmla="val 9440"/>
              <a:gd name="adj2" fmla="val 15920"/>
              <a:gd name="adj3" fmla="val 2628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5D81377C-954C-B6B5-35B5-D9A1875B2C5B}"/>
              </a:ext>
            </a:extLst>
          </p:cNvPr>
          <p:cNvSpPr txBox="1"/>
          <p:nvPr/>
        </p:nvSpPr>
        <p:spPr>
          <a:xfrm>
            <a:off x="1494683" y="4428176"/>
            <a:ext cx="5445763" cy="874407"/>
          </a:xfrm>
          <a:prstGeom prst="rect">
            <a:avLst/>
          </a:prstGeom>
          <a:noFill/>
        </p:spPr>
        <p:txBody>
          <a:bodyPr wrap="square" anchor="t">
            <a:spAutoFit/>
          </a:bodyPr>
          <a:lstStyle/>
          <a:p>
            <a:pPr marL="342900" indent="-342900">
              <a:lnSpc>
                <a:spcPct val="150000"/>
              </a:lnSpc>
              <a:buSzPct val="7000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多依赖几何预处理，难与网格生成过程统一耦合；</a:t>
            </a:r>
            <a:endParaRPr lang="en-US" altLang="zh-CN" dirty="0">
              <a:latin typeface="微软雅黑" panose="020B0503020204020204" pitchFamily="34" charset="-122"/>
              <a:ea typeface="微软雅黑" panose="020B0503020204020204" pitchFamily="34" charset="-122"/>
            </a:endParaRPr>
          </a:p>
          <a:p>
            <a:pPr marL="342900" indent="-342900">
              <a:lnSpc>
                <a:spcPct val="150000"/>
              </a:lnSpc>
              <a:buSzPct val="70000"/>
              <a:buFont typeface="Wingdings" panose="05000000000000000000" pitchFamily="2" charset="2"/>
              <a:buChar char="l"/>
            </a:pP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接触、狭缝区域容易生成低质量网格单元；</a:t>
            </a: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框 9">
            <a:extLst>
              <a:ext uri="{FF2B5EF4-FFF2-40B4-BE49-F238E27FC236}">
                <a16:creationId xmlns:a16="http://schemas.microsoft.com/office/drawing/2014/main" id="{ECDFA2A1-3714-F10C-B35D-27D8C7286753}"/>
              </a:ext>
            </a:extLst>
          </p:cNvPr>
          <p:cNvSpPr txBox="1"/>
          <p:nvPr/>
        </p:nvSpPr>
        <p:spPr>
          <a:xfrm>
            <a:off x="1494683" y="5765459"/>
            <a:ext cx="5370812" cy="874407"/>
          </a:xfrm>
          <a:prstGeom prst="rect">
            <a:avLst/>
          </a:prstGeom>
          <a:noFill/>
        </p:spPr>
        <p:txBody>
          <a:bodyPr wrap="square" anchor="t">
            <a:spAutoFit/>
          </a:bodyPr>
          <a:lstStyle/>
          <a:p>
            <a:pPr marL="342900" indent="-342900">
              <a:lnSpc>
                <a:spcPct val="150000"/>
              </a:lnSpc>
              <a:buSzPct val="70000"/>
              <a:buFont typeface="Wingdings" panose="05000000000000000000" pitchFamily="2" charset="2"/>
              <a:buChar char="l"/>
            </a:pPr>
            <a:r>
              <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rPr>
              <a:t>球床规模增大后，对计算效率要求更高；</a:t>
            </a:r>
            <a:endParaRPr lang="en-US" altLang="zh-CN" i="0" kern="700" dirty="0">
              <a:effectLst/>
              <a:latin typeface="微软雅黑" panose="020B0503020204020204" pitchFamily="34" charset="-122"/>
              <a:ea typeface="微软雅黑" panose="020B0503020204020204" pitchFamily="34" charset="-122"/>
              <a:cs typeface="Arial" panose="020B0604020202020204" pitchFamily="34" charset="0"/>
            </a:endParaRPr>
          </a:p>
          <a:p>
            <a:pPr marL="342900" indent="-342900">
              <a:lnSpc>
                <a:spcPct val="150000"/>
              </a:lnSpc>
              <a:buSzPct val="70000"/>
              <a:buFont typeface="Wingdings" panose="05000000000000000000" pitchFamily="2" charset="2"/>
              <a:buChar char="l"/>
            </a:pPr>
            <a:r>
              <a:rPr lang="zh-CN" altLang="en-US" kern="700" dirty="0">
                <a:latin typeface="微软雅黑" panose="020B0503020204020204" pitchFamily="34" charset="-122"/>
                <a:ea typeface="微软雅黑" panose="020B0503020204020204" pitchFamily="34" charset="-122"/>
                <a:cs typeface="Arial" panose="020B0604020202020204" pitchFamily="34" charset="0"/>
              </a:rPr>
              <a:t>随机堆积球床的几何边界，对算法稳定性要求高；</a:t>
            </a:r>
            <a:endParaRPr lang="zh-CN" altLang="en-US" i="0" kern="700" dirty="0">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4BFC74C2-641A-8816-B715-B88F657CADDD}"/>
              </a:ext>
            </a:extLst>
          </p:cNvPr>
          <p:cNvSpPr txBox="1"/>
          <p:nvPr/>
        </p:nvSpPr>
        <p:spPr>
          <a:xfrm>
            <a:off x="7141966" y="4981026"/>
            <a:ext cx="4639402" cy="1135054"/>
          </a:xfrm>
          <a:prstGeom prst="rect">
            <a:avLst/>
          </a:prstGeom>
          <a:noFill/>
        </p:spPr>
        <p:txBody>
          <a:bodyPr wrap="square">
            <a:spAutoFit/>
          </a:bodyPr>
          <a:lstStyle/>
          <a:p>
            <a:pPr algn="ctr">
              <a:lnSpc>
                <a:spcPct val="150000"/>
              </a:lnSpc>
            </a:pPr>
            <a:r>
              <a:rPr lang="zh-CN" altLang="en-US" sz="2400" b="1" dirty="0">
                <a:solidFill>
                  <a:srgbClr val="FF0000"/>
                </a:solidFill>
                <a:latin typeface="微软雅黑" panose="020B0503020204020204" pitchFamily="34" charset="-122"/>
                <a:ea typeface="微软雅黑" panose="020B0503020204020204" pitchFamily="34" charset="-122"/>
              </a:rPr>
              <a:t>开发面向大规模随机堆积球床的一体化前处理程序</a:t>
            </a:r>
          </a:p>
        </p:txBody>
      </p:sp>
      <p:pic>
        <p:nvPicPr>
          <p:cNvPr id="156" name="图片 155">
            <a:extLst>
              <a:ext uri="{FF2B5EF4-FFF2-40B4-BE49-F238E27FC236}">
                <a16:creationId xmlns:a16="http://schemas.microsoft.com/office/drawing/2014/main" id="{FA44F2F5-4AAE-6F59-DCE6-25A290F86CD7}"/>
              </a:ext>
            </a:extLst>
          </p:cNvPr>
          <p:cNvPicPr>
            <a:picLocks noChangeAspect="1"/>
          </p:cNvPicPr>
          <p:nvPr/>
        </p:nvPicPr>
        <p:blipFill>
          <a:blip r:embed="rId11" cstate="print">
            <a:extLst>
              <a:ext uri="{28A0092B-C50C-407E-A947-70E740481C1C}">
                <a14:useLocalDpi xmlns:a14="http://schemas.microsoft.com/office/drawing/2010/main" val="0"/>
              </a:ext>
            </a:extLst>
          </a:blip>
          <a:srcRect t="11008" b="15026"/>
          <a:stretch>
            <a:fillRect/>
          </a:stretch>
        </p:blipFill>
        <p:spPr>
          <a:xfrm>
            <a:off x="6431918" y="1374394"/>
            <a:ext cx="5704476" cy="2374636"/>
          </a:xfrm>
          <a:prstGeom prst="rect">
            <a:avLst/>
          </a:prstGeom>
        </p:spPr>
      </p:pic>
      <p:sp>
        <p:nvSpPr>
          <p:cNvPr id="158" name="文本框 157">
            <a:extLst>
              <a:ext uri="{FF2B5EF4-FFF2-40B4-BE49-F238E27FC236}">
                <a16:creationId xmlns:a16="http://schemas.microsoft.com/office/drawing/2014/main" id="{D30E7AF6-3D19-BA77-60F2-22258776E49E}"/>
              </a:ext>
            </a:extLst>
          </p:cNvPr>
          <p:cNvSpPr txBox="1"/>
          <p:nvPr/>
        </p:nvSpPr>
        <p:spPr>
          <a:xfrm>
            <a:off x="6572411" y="3749030"/>
            <a:ext cx="5315431" cy="369332"/>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采用全六面体网格提高</a:t>
            </a:r>
            <a:r>
              <a:rPr lang="en-US" altLang="zh-CN" b="1" dirty="0">
                <a:latin typeface="微软雅黑" panose="020B0503020204020204" pitchFamily="34" charset="-122"/>
                <a:ea typeface="微软雅黑" panose="020B0503020204020204" pitchFamily="34" charset="-122"/>
              </a:rPr>
              <a:t>CFD</a:t>
            </a:r>
            <a:r>
              <a:rPr lang="zh-CN" altLang="en-US" b="1" dirty="0">
                <a:latin typeface="微软雅黑" panose="020B0503020204020204" pitchFamily="34" charset="-122"/>
                <a:ea typeface="微软雅黑" panose="020B0503020204020204" pitchFamily="34" charset="-122"/>
              </a:rPr>
              <a:t>网格质量与求解可靠性</a:t>
            </a:r>
          </a:p>
        </p:txBody>
      </p:sp>
    </p:spTree>
    <p:extLst>
      <p:ext uri="{BB962C8B-B14F-4D97-AF65-F5344CB8AC3E}">
        <p14:creationId xmlns:p14="http://schemas.microsoft.com/office/powerpoint/2010/main" val="418513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9601-02B0-7755-E768-6E316273FF35}"/>
            </a:ext>
          </a:extLst>
        </p:cNvPr>
        <p:cNvGrpSpPr/>
        <p:nvPr/>
      </p:nvGrpSpPr>
      <p:grpSpPr>
        <a:xfrm>
          <a:off x="0" y="0"/>
          <a:ext cx="0" cy="0"/>
          <a:chOff x="0" y="0"/>
          <a:chExt cx="0" cy="0"/>
        </a:xfrm>
      </p:grpSpPr>
      <p:cxnSp>
        <p:nvCxnSpPr>
          <p:cNvPr id="37" name="直接连接符 36">
            <a:extLst>
              <a:ext uri="{FF2B5EF4-FFF2-40B4-BE49-F238E27FC236}">
                <a16:creationId xmlns:a16="http://schemas.microsoft.com/office/drawing/2014/main" id="{B3D692CC-6A79-565F-D36B-89223D8D5C94}"/>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A09CE00A-03CB-2E26-C423-D4F235E3BF0E}"/>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descr="图片包含 游戏机, 建筑, 标志, 围栏&#10;&#10;描述已自动生成">
            <a:extLst>
              <a:ext uri="{FF2B5EF4-FFF2-40B4-BE49-F238E27FC236}">
                <a16:creationId xmlns:a16="http://schemas.microsoft.com/office/drawing/2014/main" id="{5CFFFD36-B99E-3A59-55EC-DE249126D56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2" name="组合 1">
            <a:extLst>
              <a:ext uri="{FF2B5EF4-FFF2-40B4-BE49-F238E27FC236}">
                <a16:creationId xmlns:a16="http://schemas.microsoft.com/office/drawing/2014/main" id="{3E7E1E91-8A1A-0A03-6EE6-49A767FE9B6C}"/>
              </a:ext>
            </a:extLst>
          </p:cNvPr>
          <p:cNvGrpSpPr>
            <a:grpSpLocks noChangeAspect="1"/>
          </p:cNvGrpSpPr>
          <p:nvPr/>
        </p:nvGrpSpPr>
        <p:grpSpPr>
          <a:xfrm>
            <a:off x="9576887" y="178419"/>
            <a:ext cx="2205013" cy="663575"/>
            <a:chOff x="2685028" y="2876682"/>
            <a:chExt cx="5502784" cy="1656004"/>
          </a:xfrm>
        </p:grpSpPr>
        <p:sp>
          <p:nvSpPr>
            <p:cNvPr id="3" name="i$ľïdê">
              <a:extLst>
                <a:ext uri="{FF2B5EF4-FFF2-40B4-BE49-F238E27FC236}">
                  <a16:creationId xmlns:a16="http://schemas.microsoft.com/office/drawing/2014/main" id="{B77B9E76-93D4-088A-D906-45472E9E6D48}"/>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4" name="îṥlîḋê">
              <a:extLst>
                <a:ext uri="{FF2B5EF4-FFF2-40B4-BE49-F238E27FC236}">
                  <a16:creationId xmlns:a16="http://schemas.microsoft.com/office/drawing/2014/main" id="{9B7D49B1-F194-E036-34E2-D0BE9EABF147}"/>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5" name="图片 4">
              <a:extLst>
                <a:ext uri="{FF2B5EF4-FFF2-40B4-BE49-F238E27FC236}">
                  <a16:creationId xmlns:a16="http://schemas.microsoft.com/office/drawing/2014/main" id="{97D8DECC-6FD0-992F-CC0B-C2C024EB3A17}"/>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16" name="标题 1">
            <a:extLst>
              <a:ext uri="{FF2B5EF4-FFF2-40B4-BE49-F238E27FC236}">
                <a16:creationId xmlns:a16="http://schemas.microsoft.com/office/drawing/2014/main" id="{7EDA6060-2AC9-6FEE-8D2D-16AA74A04B04}"/>
              </a:ext>
            </a:extLst>
          </p:cNvPr>
          <p:cNvSpPr txBox="1">
            <a:spLocks/>
          </p:cNvSpPr>
          <p:nvPr/>
        </p:nvSpPr>
        <p:spPr>
          <a:xfrm>
            <a:off x="955054" y="327307"/>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研究动机</a:t>
            </a:r>
          </a:p>
        </p:txBody>
      </p:sp>
      <p:sp>
        <p:nvSpPr>
          <p:cNvPr id="34" name="灯片编号占位符 17">
            <a:extLst>
              <a:ext uri="{FF2B5EF4-FFF2-40B4-BE49-F238E27FC236}">
                <a16:creationId xmlns:a16="http://schemas.microsoft.com/office/drawing/2014/main" id="{7191F52A-3DE8-C0F9-22A1-BF6C5D6162AA}"/>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6</a:t>
            </a:fld>
            <a:endParaRPr lang="zh-CN" altLang="en-US" dirty="0"/>
          </a:p>
        </p:txBody>
      </p:sp>
      <p:sp>
        <p:nvSpPr>
          <p:cNvPr id="10" name="矩形 9">
            <a:extLst>
              <a:ext uri="{FF2B5EF4-FFF2-40B4-BE49-F238E27FC236}">
                <a16:creationId xmlns:a16="http://schemas.microsoft.com/office/drawing/2014/main" id="{5D247387-BBD8-C50E-9B18-AECE3E9C2BCB}"/>
              </a:ext>
            </a:extLst>
          </p:cNvPr>
          <p:cNvSpPr/>
          <p:nvPr/>
        </p:nvSpPr>
        <p:spPr>
          <a:xfrm>
            <a:off x="1507014" y="2090873"/>
            <a:ext cx="7421976" cy="3367397"/>
          </a:xfrm>
          <a:prstGeom prst="rect">
            <a:avLst/>
          </a:prstGeom>
        </p:spPr>
        <p:txBody>
          <a:bodyPr wrap="square">
            <a:spAutoFit/>
          </a:bodyPr>
          <a:lstStyle/>
          <a:p>
            <a:pPr marL="342900" indent="-342900">
              <a:lnSpc>
                <a:spcPct val="150000"/>
              </a:lnSpc>
              <a:buClr>
                <a:schemeClr val="tx1"/>
              </a:buClr>
              <a:buSzPct val="70000"/>
              <a:buFont typeface="Wingdings" panose="05000000000000000000" pitchFamily="2" charset="2"/>
              <a:buChar char="l"/>
            </a:pPr>
            <a:r>
              <a:rPr lang="zh-CN" altLang="en-US" b="1" dirty="0">
                <a:latin typeface="微软雅黑" panose="020B0503020204020204" pitchFamily="34" charset="-122"/>
                <a:ea typeface="微软雅黑" panose="020B0503020204020204" pitchFamily="34" charset="-122"/>
              </a:rPr>
              <a:t>全六面体网格生成</a:t>
            </a:r>
            <a:endParaRPr lang="en-US" altLang="zh-CN" b="1" dirty="0">
              <a:latin typeface="微软雅黑" panose="020B0503020204020204" pitchFamily="34" charset="-122"/>
              <a:ea typeface="微软雅黑" panose="020B0503020204020204" pitchFamily="34" charset="-122"/>
            </a:endParaRPr>
          </a:p>
          <a:p>
            <a:pPr>
              <a:lnSpc>
                <a:spcPct val="150000"/>
              </a:lnSpc>
              <a:buClr>
                <a:schemeClr val="tx1"/>
              </a:buClr>
              <a:buSzPct val="70000"/>
            </a:pPr>
            <a:r>
              <a:rPr lang="zh-CN" altLang="en-US" b="1"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提高网格方向性和拓扑规则性，便于 </a:t>
            </a:r>
            <a:r>
              <a:rPr lang="en-US" altLang="zh-CN" dirty="0">
                <a:latin typeface="微软雅黑" panose="020B0503020204020204" pitchFamily="34" charset="-122"/>
                <a:ea typeface="微软雅黑" panose="020B0503020204020204" pitchFamily="34" charset="-122"/>
              </a:rPr>
              <a:t>CFD </a:t>
            </a:r>
            <a:r>
              <a:rPr lang="zh-CN" altLang="en-US" dirty="0">
                <a:latin typeface="微软雅黑" panose="020B0503020204020204" pitchFamily="34" charset="-122"/>
                <a:ea typeface="微软雅黑" panose="020B0503020204020204" pitchFamily="34" charset="-122"/>
              </a:rPr>
              <a:t>近壁流动解析。</a:t>
            </a:r>
            <a:endParaRPr lang="en-US" altLang="zh-CN" b="1" dirty="0">
              <a:latin typeface="微软雅黑" panose="020B0503020204020204" pitchFamily="34" charset="-122"/>
              <a:ea typeface="微软雅黑" panose="020B0503020204020204" pitchFamily="34" charset="-122"/>
            </a:endParaRPr>
          </a:p>
          <a:p>
            <a:pPr marL="342900" indent="-342900">
              <a:lnSpc>
                <a:spcPct val="150000"/>
              </a:lnSpc>
              <a:buClr>
                <a:schemeClr val="tx1"/>
              </a:buClr>
              <a:buSzPct val="70000"/>
              <a:buFont typeface="Wingdings" panose="05000000000000000000" pitchFamily="2" charset="2"/>
              <a:buChar char="l"/>
            </a:pPr>
            <a:r>
              <a:rPr lang="zh-CN" altLang="en-US" b="1" dirty="0">
                <a:latin typeface="微软雅黑" panose="020B0503020204020204" pitchFamily="34" charset="-122"/>
                <a:ea typeface="微软雅黑" panose="020B0503020204020204" pitchFamily="34" charset="-122"/>
              </a:rPr>
              <a:t>接触点与狭缝的自动处理</a:t>
            </a:r>
            <a:endParaRPr lang="en-US" altLang="zh-CN" b="1" dirty="0">
              <a:latin typeface="微软雅黑" panose="020B0503020204020204" pitchFamily="34" charset="-122"/>
              <a:ea typeface="微软雅黑" panose="020B0503020204020204" pitchFamily="34" charset="-122"/>
            </a:endParaRPr>
          </a:p>
          <a:p>
            <a:pPr>
              <a:lnSpc>
                <a:spcPct val="150000"/>
              </a:lnSpc>
              <a:buClr>
                <a:schemeClr val="tx1"/>
              </a:buClr>
              <a:buSzPct val="70000"/>
            </a:pPr>
            <a:r>
              <a:rPr lang="zh-CN" altLang="en-US" b="1"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对近接触区域的接触点和狭缝进行识别与局部重构。</a:t>
            </a:r>
            <a:endParaRPr lang="en-US" altLang="zh-CN" dirty="0">
              <a:latin typeface="微软雅黑" panose="020B0503020204020204" pitchFamily="34" charset="-122"/>
              <a:ea typeface="微软雅黑" panose="020B0503020204020204" pitchFamily="34" charset="-122"/>
            </a:endParaRPr>
          </a:p>
          <a:p>
            <a:pPr marL="342900" indent="-342900">
              <a:lnSpc>
                <a:spcPct val="150000"/>
              </a:lnSpc>
              <a:buClr>
                <a:schemeClr val="tx1"/>
              </a:buClr>
              <a:buSzPct val="70000"/>
              <a:buFont typeface="Wingdings" panose="05000000000000000000" pitchFamily="2" charset="2"/>
              <a:buChar char="l"/>
            </a:pPr>
            <a:r>
              <a:rPr lang="zh-CN" altLang="en-US" b="1" dirty="0">
                <a:latin typeface="微软雅黑" panose="020B0503020204020204" pitchFamily="34" charset="-122"/>
                <a:ea typeface="微软雅黑" panose="020B0503020204020204" pitchFamily="34" charset="-122"/>
              </a:rPr>
              <a:t>边界贴合与边界层生成一体化</a:t>
            </a:r>
            <a:endParaRPr lang="en-US" altLang="zh-CN" b="1" dirty="0">
              <a:latin typeface="微软雅黑" panose="020B0503020204020204" pitchFamily="34" charset="-122"/>
              <a:ea typeface="微软雅黑" panose="020B0503020204020204" pitchFamily="34" charset="-122"/>
            </a:endParaRPr>
          </a:p>
          <a:p>
            <a:pPr>
              <a:lnSpc>
                <a:spcPct val="150000"/>
              </a:lnSpc>
              <a:buClr>
                <a:schemeClr val="tx1"/>
              </a:buClr>
              <a:buSzPct val="70000"/>
            </a:pPr>
            <a:r>
              <a:rPr lang="zh-CN" altLang="en-US" b="1"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支持复杂外壁边界、球面边界和可调边界层网格。</a:t>
            </a:r>
            <a:endParaRPr lang="en-US" altLang="zh-CN" dirty="0">
              <a:latin typeface="微软雅黑" panose="020B0503020204020204" pitchFamily="34" charset="-122"/>
              <a:ea typeface="微软雅黑" panose="020B0503020204020204" pitchFamily="34" charset="-122"/>
            </a:endParaRPr>
          </a:p>
          <a:p>
            <a:pPr marL="342900" indent="-342900">
              <a:lnSpc>
                <a:spcPct val="150000"/>
              </a:lnSpc>
              <a:buClr>
                <a:schemeClr val="tx1"/>
              </a:buClr>
              <a:buSzPct val="70000"/>
              <a:buFont typeface="Wingdings" panose="05000000000000000000" pitchFamily="2" charset="2"/>
              <a:buChar char="l"/>
            </a:pPr>
            <a:r>
              <a:rPr lang="zh-CN" altLang="en-US" b="1" kern="700" dirty="0">
                <a:latin typeface="微软雅黑" panose="020B0503020204020204" pitchFamily="34" charset="-122"/>
                <a:ea typeface="微软雅黑" panose="020B0503020204020204" pitchFamily="34" charset="-122"/>
                <a:cs typeface="Arial" panose="020B0604020202020204" pitchFamily="34" charset="0"/>
              </a:rPr>
              <a:t>适用于大规模随机球床</a:t>
            </a:r>
            <a:endParaRPr lang="en-US" altLang="zh-CN" b="1" kern="700" dirty="0">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buClr>
                <a:schemeClr val="tx1"/>
              </a:buClr>
              <a:buSzPct val="70000"/>
            </a:pPr>
            <a:r>
              <a:rPr lang="zh-CN" altLang="en-US" b="1" kern="700" dirty="0">
                <a:latin typeface="微软雅黑" panose="020B0503020204020204" pitchFamily="34" charset="-122"/>
                <a:ea typeface="微软雅黑" panose="020B0503020204020204" pitchFamily="34" charset="-122"/>
                <a:cs typeface="Arial" panose="020B0604020202020204" pitchFamily="34" charset="0"/>
              </a:rPr>
              <a:t>     </a:t>
            </a:r>
            <a:r>
              <a:rPr lang="zh-CN" altLang="en-US" kern="700" dirty="0">
                <a:latin typeface="微软雅黑" panose="020B0503020204020204" pitchFamily="34" charset="-122"/>
                <a:ea typeface="微软雅黑" panose="020B0503020204020204" pitchFamily="34" charset="-122"/>
                <a:cs typeface="Arial" panose="020B0604020202020204" pitchFamily="34" charset="0"/>
              </a:rPr>
              <a:t>摆脱人工 </a:t>
            </a:r>
            <a:r>
              <a:rPr lang="en-US" altLang="zh-CN" kern="700" dirty="0">
                <a:latin typeface="微软雅黑" panose="020B0503020204020204" pitchFamily="34" charset="-122"/>
                <a:ea typeface="微软雅黑" panose="020B0503020204020204" pitchFamily="34" charset="-122"/>
                <a:cs typeface="Arial" panose="020B0604020202020204" pitchFamily="34" charset="0"/>
              </a:rPr>
              <a:t>blocking </a:t>
            </a:r>
            <a:r>
              <a:rPr lang="zh-CN" altLang="en-US" kern="700" dirty="0">
                <a:latin typeface="微软雅黑" panose="020B0503020204020204" pitchFamily="34" charset="-122"/>
                <a:ea typeface="微软雅黑" panose="020B0503020204020204" pitchFamily="34" charset="-122"/>
                <a:cs typeface="Arial" panose="020B0604020202020204" pitchFamily="34" charset="0"/>
              </a:rPr>
              <a:t>依赖，提高自动化程度和生成鲁棒性。</a:t>
            </a:r>
            <a:endParaRPr lang="en-US" altLang="zh-CN" kern="7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文本框 11">
            <a:extLst>
              <a:ext uri="{FF2B5EF4-FFF2-40B4-BE49-F238E27FC236}">
                <a16:creationId xmlns:a16="http://schemas.microsoft.com/office/drawing/2014/main" id="{1377E62E-4589-A965-1C52-345F3D744832}"/>
              </a:ext>
            </a:extLst>
          </p:cNvPr>
          <p:cNvSpPr txBox="1"/>
          <p:nvPr/>
        </p:nvSpPr>
        <p:spPr>
          <a:xfrm>
            <a:off x="430428" y="6073030"/>
            <a:ext cx="1753707"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背景网格生成</a:t>
            </a:r>
          </a:p>
        </p:txBody>
      </p:sp>
      <p:sp>
        <p:nvSpPr>
          <p:cNvPr id="15" name="文本框 14">
            <a:extLst>
              <a:ext uri="{FF2B5EF4-FFF2-40B4-BE49-F238E27FC236}">
                <a16:creationId xmlns:a16="http://schemas.microsoft.com/office/drawing/2014/main" id="{A6FC1526-BD70-35E7-BBE5-5679FA6E0884}"/>
              </a:ext>
            </a:extLst>
          </p:cNvPr>
          <p:cNvSpPr txBox="1"/>
          <p:nvPr/>
        </p:nvSpPr>
        <p:spPr>
          <a:xfrm>
            <a:off x="5325843" y="6070715"/>
            <a:ext cx="16728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边界贴合</a:t>
            </a:r>
          </a:p>
        </p:txBody>
      </p:sp>
      <p:sp>
        <p:nvSpPr>
          <p:cNvPr id="18" name="文本框 17">
            <a:extLst>
              <a:ext uri="{FF2B5EF4-FFF2-40B4-BE49-F238E27FC236}">
                <a16:creationId xmlns:a16="http://schemas.microsoft.com/office/drawing/2014/main" id="{914B4B59-8B12-6BB1-8A89-89F49C2C406B}"/>
              </a:ext>
            </a:extLst>
          </p:cNvPr>
          <p:cNvSpPr txBox="1"/>
          <p:nvPr/>
        </p:nvSpPr>
        <p:spPr>
          <a:xfrm>
            <a:off x="7350122" y="6072371"/>
            <a:ext cx="1726689"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网格优化</a:t>
            </a:r>
          </a:p>
        </p:txBody>
      </p:sp>
      <p:sp>
        <p:nvSpPr>
          <p:cNvPr id="19" name="文本框 18">
            <a:extLst>
              <a:ext uri="{FF2B5EF4-FFF2-40B4-BE49-F238E27FC236}">
                <a16:creationId xmlns:a16="http://schemas.microsoft.com/office/drawing/2014/main" id="{AE8C5671-8FA0-CDD9-272B-4CF75BB0D97D}"/>
              </a:ext>
            </a:extLst>
          </p:cNvPr>
          <p:cNvSpPr txBox="1"/>
          <p:nvPr/>
        </p:nvSpPr>
        <p:spPr>
          <a:xfrm>
            <a:off x="9428227" y="6072371"/>
            <a:ext cx="22122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边界层网格生成</a:t>
            </a:r>
          </a:p>
        </p:txBody>
      </p:sp>
      <p:cxnSp>
        <p:nvCxnSpPr>
          <p:cNvPr id="20" name="直接箭头连接符 19">
            <a:extLst>
              <a:ext uri="{FF2B5EF4-FFF2-40B4-BE49-F238E27FC236}">
                <a16:creationId xmlns:a16="http://schemas.microsoft.com/office/drawing/2014/main" id="{C653AF7B-9698-AA50-612D-280EE557CBA2}"/>
              </a:ext>
            </a:extLst>
          </p:cNvPr>
          <p:cNvCxnSpPr>
            <a:cxnSpLocks/>
            <a:stCxn id="12" idx="3"/>
            <a:endCxn id="23" idx="1"/>
          </p:cNvCxnSpPr>
          <p:nvPr/>
        </p:nvCxnSpPr>
        <p:spPr>
          <a:xfrm flipV="1">
            <a:off x="2184135" y="6271826"/>
            <a:ext cx="361398" cy="1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3142D546-CF09-C278-27E0-DEC746DE5FF6}"/>
              </a:ext>
            </a:extLst>
          </p:cNvPr>
          <p:cNvCxnSpPr>
            <a:cxnSpLocks/>
            <a:stCxn id="18" idx="3"/>
            <a:endCxn id="19" idx="1"/>
          </p:cNvCxnSpPr>
          <p:nvPr/>
        </p:nvCxnSpPr>
        <p:spPr>
          <a:xfrm>
            <a:off x="9076811" y="6272426"/>
            <a:ext cx="3514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7DB69D47-6ADC-1822-B7DC-27859A3AAA04}"/>
              </a:ext>
            </a:extLst>
          </p:cNvPr>
          <p:cNvCxnSpPr>
            <a:cxnSpLocks/>
            <a:endCxn id="15" idx="1"/>
          </p:cNvCxnSpPr>
          <p:nvPr/>
        </p:nvCxnSpPr>
        <p:spPr>
          <a:xfrm flipV="1">
            <a:off x="4933975" y="6270770"/>
            <a:ext cx="391868" cy="16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999ABBB1-6E24-DF6D-8EDB-3C1D3F315900}"/>
              </a:ext>
            </a:extLst>
          </p:cNvPr>
          <p:cNvSpPr txBox="1"/>
          <p:nvPr/>
        </p:nvSpPr>
        <p:spPr>
          <a:xfrm>
            <a:off x="2545533" y="6071771"/>
            <a:ext cx="2388442"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接触区域特殊处理</a:t>
            </a:r>
          </a:p>
        </p:txBody>
      </p:sp>
      <p:sp>
        <p:nvSpPr>
          <p:cNvPr id="24" name="文本框 23">
            <a:extLst>
              <a:ext uri="{FF2B5EF4-FFF2-40B4-BE49-F238E27FC236}">
                <a16:creationId xmlns:a16="http://schemas.microsoft.com/office/drawing/2014/main" id="{5DAEFEB0-799A-18C8-C477-62B83F690E63}"/>
              </a:ext>
            </a:extLst>
          </p:cNvPr>
          <p:cNvSpPr txBox="1"/>
          <p:nvPr/>
        </p:nvSpPr>
        <p:spPr>
          <a:xfrm>
            <a:off x="430427" y="3443587"/>
            <a:ext cx="720147" cy="707886"/>
          </a:xfrm>
          <a:prstGeom prst="rect">
            <a:avLst/>
          </a:prstGeom>
          <a:noFill/>
        </p:spPr>
        <p:txBody>
          <a:bodyPr wrap="square">
            <a:spAutoFit/>
          </a:bodyPr>
          <a:lstStyle/>
          <a:p>
            <a:pPr algn="just">
              <a:spcBef>
                <a:spcPts val="600"/>
              </a:spcBef>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算法特点</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框 29">
            <a:extLst>
              <a:ext uri="{FF2B5EF4-FFF2-40B4-BE49-F238E27FC236}">
                <a16:creationId xmlns:a16="http://schemas.microsoft.com/office/drawing/2014/main" id="{256CD56B-37E0-215D-DF92-89BC14BE0098}"/>
              </a:ext>
            </a:extLst>
          </p:cNvPr>
          <p:cNvSpPr txBox="1"/>
          <p:nvPr/>
        </p:nvSpPr>
        <p:spPr>
          <a:xfrm>
            <a:off x="85311" y="5496649"/>
            <a:ext cx="1893392" cy="499624"/>
          </a:xfrm>
          <a:prstGeom prst="rect">
            <a:avLst/>
          </a:prstGeom>
          <a:noFill/>
        </p:spPr>
        <p:txBody>
          <a:bodyPr wrap="square">
            <a:spAutoFit/>
          </a:bodyPr>
          <a:lstStyle/>
          <a:p>
            <a:pPr marL="285750" indent="-285750" algn="just">
              <a:lnSpc>
                <a:spcPct val="150000"/>
              </a:lnSpc>
              <a:spcBef>
                <a:spcPts val="600"/>
              </a:spcBef>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算法流程</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3" name="图片 32">
            <a:extLst>
              <a:ext uri="{FF2B5EF4-FFF2-40B4-BE49-F238E27FC236}">
                <a16:creationId xmlns:a16="http://schemas.microsoft.com/office/drawing/2014/main" id="{C010AE96-E8B2-4D6A-6377-CEF893F1B1F5}"/>
              </a:ext>
            </a:extLst>
          </p:cNvPr>
          <p:cNvPicPr>
            <a:picLocks noChangeAspect="1"/>
          </p:cNvPicPr>
          <p:nvPr/>
        </p:nvPicPr>
        <p:blipFill>
          <a:blip r:embed="rId8"/>
          <a:stretch>
            <a:fillRect/>
          </a:stretch>
        </p:blipFill>
        <p:spPr>
          <a:xfrm>
            <a:off x="8923529" y="983843"/>
            <a:ext cx="2430339" cy="4117343"/>
          </a:xfrm>
          <a:prstGeom prst="rect">
            <a:avLst/>
          </a:prstGeom>
        </p:spPr>
      </p:pic>
      <p:sp>
        <p:nvSpPr>
          <p:cNvPr id="39" name="文本框 38">
            <a:extLst>
              <a:ext uri="{FF2B5EF4-FFF2-40B4-BE49-F238E27FC236}">
                <a16:creationId xmlns:a16="http://schemas.microsoft.com/office/drawing/2014/main" id="{7C62FF23-DCBF-2517-E49B-8E43F15EEB40}"/>
              </a:ext>
            </a:extLst>
          </p:cNvPr>
          <p:cNvSpPr txBox="1"/>
          <p:nvPr/>
        </p:nvSpPr>
        <p:spPr>
          <a:xfrm>
            <a:off x="8100642" y="5101186"/>
            <a:ext cx="4079166" cy="646331"/>
          </a:xfrm>
          <a:prstGeom prst="rect">
            <a:avLst/>
          </a:prstGeom>
          <a:noFill/>
        </p:spPr>
        <p:txBody>
          <a:bodyPr wrap="square">
            <a:spAutoFit/>
          </a:bodyPr>
          <a:lstStyle/>
          <a:p>
            <a:pPr algn="ctr"/>
            <a:r>
              <a:rPr lang="en-US" altLang="zh-CN" dirty="0">
                <a:latin typeface="微软雅黑" panose="020B0503020204020204" pitchFamily="34" charset="-122"/>
                <a:ea typeface="微软雅黑" panose="020B0503020204020204" pitchFamily="34" charset="-122"/>
              </a:rPr>
              <a:t>Grid-based Hexahedral Meshing </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Luca,</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2024</a:t>
            </a:r>
            <a:r>
              <a:rPr lang="zh-CN" altLang="en-US" dirty="0">
                <a:latin typeface="微软雅黑" panose="020B0503020204020204" pitchFamily="34" charset="-122"/>
                <a:ea typeface="微软雅黑" panose="020B0503020204020204" pitchFamily="34" charset="-122"/>
              </a:rPr>
              <a:t>）</a:t>
            </a:r>
          </a:p>
        </p:txBody>
      </p:sp>
      <p:sp>
        <p:nvSpPr>
          <p:cNvPr id="40" name="圆角矩形 105">
            <a:extLst>
              <a:ext uri="{FF2B5EF4-FFF2-40B4-BE49-F238E27FC236}">
                <a16:creationId xmlns:a16="http://schemas.microsoft.com/office/drawing/2014/main" id="{AA9A6C81-FC0F-9CF9-CD91-CE2227B2EB1E}"/>
              </a:ext>
            </a:extLst>
          </p:cNvPr>
          <p:cNvSpPr/>
          <p:nvPr>
            <p:custDataLst>
              <p:tags r:id="rId1"/>
            </p:custDataLst>
          </p:nvPr>
        </p:nvSpPr>
        <p:spPr>
          <a:xfrm>
            <a:off x="1311417" y="1202200"/>
            <a:ext cx="6378625" cy="574581"/>
          </a:xfrm>
          <a:prstGeom prst="roundRect">
            <a:avLst>
              <a:gd name="adj" fmla="val 23684"/>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基于栅格法的随机堆积球床几何全六面体网格生成算法</a:t>
            </a:r>
          </a:p>
        </p:txBody>
      </p:sp>
      <p:cxnSp>
        <p:nvCxnSpPr>
          <p:cNvPr id="42" name="直接箭头连接符 41">
            <a:extLst>
              <a:ext uri="{FF2B5EF4-FFF2-40B4-BE49-F238E27FC236}">
                <a16:creationId xmlns:a16="http://schemas.microsoft.com/office/drawing/2014/main" id="{B3A4C8B6-9DF2-912D-5AE1-656A084B631C}"/>
              </a:ext>
            </a:extLst>
          </p:cNvPr>
          <p:cNvCxnSpPr>
            <a:cxnSpLocks/>
            <a:stCxn id="15" idx="3"/>
          </p:cNvCxnSpPr>
          <p:nvPr/>
        </p:nvCxnSpPr>
        <p:spPr>
          <a:xfrm flipV="1">
            <a:off x="6998706" y="6266103"/>
            <a:ext cx="361611" cy="46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左大括号 66">
            <a:extLst>
              <a:ext uri="{FF2B5EF4-FFF2-40B4-BE49-F238E27FC236}">
                <a16:creationId xmlns:a16="http://schemas.microsoft.com/office/drawing/2014/main" id="{D7F5BFE3-8D92-4219-903C-D1DA0861C89E}"/>
              </a:ext>
            </a:extLst>
          </p:cNvPr>
          <p:cNvSpPr/>
          <p:nvPr/>
        </p:nvSpPr>
        <p:spPr>
          <a:xfrm>
            <a:off x="1197326" y="2256900"/>
            <a:ext cx="262936" cy="3142307"/>
          </a:xfrm>
          <a:prstGeom prst="leftBrace">
            <a:avLst>
              <a:gd name="adj1" fmla="val 125205"/>
              <a:gd name="adj2" fmla="val 4952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87533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2" name="标题 5"/>
          <p:cNvSpPr txBox="1"/>
          <p:nvPr/>
        </p:nvSpPr>
        <p:spPr>
          <a:xfrm>
            <a:off x="1300480" y="327649"/>
            <a:ext cx="9233879" cy="6635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spc="300">
                <a:solidFill>
                  <a:schemeClr val="accent1"/>
                </a:solidFill>
                <a:latin typeface="+mj-lt"/>
                <a:ea typeface="+mj-ea"/>
                <a:cs typeface="+mj-cs"/>
              </a:defRPr>
            </a:lvl1pPr>
          </a:lstStyle>
          <a:p>
            <a:endParaRPr lang="zh-CN" altLang="en-US" sz="3200" dirty="0">
              <a:solidFill>
                <a:srgbClr val="703881"/>
              </a:solidFill>
            </a:endParaRPr>
          </a:p>
        </p:txBody>
      </p:sp>
      <p:sp>
        <p:nvSpPr>
          <p:cNvPr id="18" name="灯片编号占位符 17">
            <a:extLst>
              <a:ext uri="{FF2B5EF4-FFF2-40B4-BE49-F238E27FC236}">
                <a16:creationId xmlns:a16="http://schemas.microsoft.com/office/drawing/2014/main" id="{F1188148-101E-772E-8AD6-BBCBD2E345CD}"/>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7</a:t>
            </a:fld>
            <a:endParaRPr lang="zh-CN" altLang="en-US" dirty="0"/>
          </a:p>
        </p:txBody>
      </p:sp>
      <p:sp>
        <p:nvSpPr>
          <p:cNvPr id="8" name="文本框 7">
            <a:extLst>
              <a:ext uri="{FF2B5EF4-FFF2-40B4-BE49-F238E27FC236}">
                <a16:creationId xmlns:a16="http://schemas.microsoft.com/office/drawing/2014/main" id="{DD9603DC-5C11-81B9-E2E6-7A73BD5B6DA5}"/>
              </a:ext>
            </a:extLst>
          </p:cNvPr>
          <p:cNvSpPr txBox="1"/>
          <p:nvPr/>
        </p:nvSpPr>
        <p:spPr>
          <a:xfrm>
            <a:off x="64954" y="5952587"/>
            <a:ext cx="4260804" cy="646331"/>
          </a:xfrm>
          <a:prstGeom prst="rect">
            <a:avLst/>
          </a:prstGeom>
          <a:noFill/>
        </p:spPr>
        <p:txBody>
          <a:bodyPr wrap="square">
            <a:spAutoFit/>
          </a:bodyPr>
          <a:lstStyle/>
          <a:p>
            <a:pPr marL="342900" indent="-342900">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输入几何体信息，并计算模型的最小包围盒；</a:t>
            </a:r>
            <a:endParaRPr lang="en-US" altLang="zh-CN" b="1"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ADF89845-94D4-A61E-F745-D93404523F1B}"/>
              </a:ext>
            </a:extLst>
          </p:cNvPr>
          <p:cNvSpPr txBox="1"/>
          <p:nvPr/>
        </p:nvSpPr>
        <p:spPr>
          <a:xfrm>
            <a:off x="4709034" y="5924195"/>
            <a:ext cx="4428318" cy="369332"/>
          </a:xfrm>
          <a:prstGeom prst="rect">
            <a:avLst/>
          </a:prstGeom>
          <a:noFill/>
        </p:spPr>
        <p:txBody>
          <a:bodyPr wrap="square">
            <a:spAutoFit/>
          </a:bodyPr>
          <a:lstStyle/>
          <a:p>
            <a:pPr marL="342900" indent="-342900">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在最小包围盒内生成背景网格；</a:t>
            </a:r>
            <a:endParaRPr lang="en-US" altLang="zh-CN" b="1"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43492CC-9287-1941-4E46-4B2E71A04478}"/>
              </a:ext>
            </a:extLst>
          </p:cNvPr>
          <p:cNvSpPr txBox="1"/>
          <p:nvPr/>
        </p:nvSpPr>
        <p:spPr>
          <a:xfrm>
            <a:off x="8486192" y="5924315"/>
            <a:ext cx="3640854" cy="369332"/>
          </a:xfrm>
          <a:prstGeom prst="rect">
            <a:avLst/>
          </a:prstGeom>
          <a:noFill/>
        </p:spPr>
        <p:txBody>
          <a:bodyPr wrap="square">
            <a:spAutoFit/>
          </a:bodyPr>
          <a:lstStyle/>
          <a:p>
            <a:pPr marL="342900" indent="-342900">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删除计算域之外的所有单元；</a:t>
            </a:r>
          </a:p>
        </p:txBody>
      </p:sp>
      <p:sp>
        <p:nvSpPr>
          <p:cNvPr id="25" name="Rectangle 81">
            <a:extLst>
              <a:ext uri="{FF2B5EF4-FFF2-40B4-BE49-F238E27FC236}">
                <a16:creationId xmlns:a16="http://schemas.microsoft.com/office/drawing/2014/main" id="{3F8775E8-B2F7-C36B-F035-06C70FD34DF3}"/>
              </a:ext>
            </a:extLst>
          </p:cNvPr>
          <p:cNvSpPr>
            <a:spLocks noChangeArrowheads="1"/>
          </p:cNvSpPr>
          <p:nvPr/>
        </p:nvSpPr>
        <p:spPr bwMode="auto">
          <a:xfrm>
            <a:off x="10609504" y="2705314"/>
            <a:ext cx="19154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eaLnBrk="0" fontAlgn="base" hangingPunct="0">
              <a:spcBef>
                <a:spcPct val="0"/>
              </a:spcBef>
              <a:spcAft>
                <a:spcPct val="0"/>
              </a:spcAft>
            </a:pPr>
            <a:r>
              <a:rPr lang="zh-CN" altLang="en-US" dirty="0">
                <a:solidFill>
                  <a:srgbClr val="000000"/>
                </a:solidFill>
                <a:latin typeface="微软雅黑" panose="020B0503020204020204" pitchFamily="34" charset="-122"/>
                <a:ea typeface="微软雅黑" panose="020B0503020204020204" pitchFamily="34" charset="-122"/>
              </a:rPr>
              <a:t>外边界</a:t>
            </a:r>
            <a:br>
              <a:rPr lang="en-US" altLang="zh-CN" dirty="0">
                <a:solidFill>
                  <a:srgbClr val="000000"/>
                </a:solidFill>
                <a:latin typeface="微软雅黑" panose="020B0503020204020204" pitchFamily="34" charset="-122"/>
                <a:ea typeface="微软雅黑" panose="020B0503020204020204" pitchFamily="34" charset="-122"/>
              </a:rPr>
            </a:br>
            <a:r>
              <a:rPr lang="zh-CN" altLang="en-US" dirty="0">
                <a:solidFill>
                  <a:srgbClr val="000000"/>
                </a:solidFill>
                <a:latin typeface="微软雅黑" panose="020B0503020204020204" pitchFamily="34" charset="-122"/>
                <a:ea typeface="微软雅黑" panose="020B0503020204020204" pitchFamily="34" charset="-122"/>
              </a:rPr>
              <a:t>（圆柱壁面）</a:t>
            </a:r>
            <a:endParaRPr lang="zh-CN" altLang="zh-CN" dirty="0">
              <a:solidFill>
                <a:srgbClr val="000000"/>
              </a:solidFill>
              <a:latin typeface="微软雅黑" panose="020B0503020204020204" pitchFamily="34" charset="-122"/>
              <a:ea typeface="微软雅黑" panose="020B0503020204020204" pitchFamily="34" charset="-122"/>
            </a:endParaRPr>
          </a:p>
        </p:txBody>
      </p:sp>
      <p:pic>
        <p:nvPicPr>
          <p:cNvPr id="26" name="图片 25">
            <a:extLst>
              <a:ext uri="{FF2B5EF4-FFF2-40B4-BE49-F238E27FC236}">
                <a16:creationId xmlns:a16="http://schemas.microsoft.com/office/drawing/2014/main" id="{9D9EC372-B31D-2A0E-FCAA-1FBD6F84A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7015" y="1800328"/>
            <a:ext cx="2369320" cy="2322286"/>
          </a:xfrm>
          <a:prstGeom prst="rect">
            <a:avLst/>
          </a:prstGeom>
        </p:spPr>
      </p:pic>
      <p:pic>
        <p:nvPicPr>
          <p:cNvPr id="27" name="图片 26">
            <a:extLst>
              <a:ext uri="{FF2B5EF4-FFF2-40B4-BE49-F238E27FC236}">
                <a16:creationId xmlns:a16="http://schemas.microsoft.com/office/drawing/2014/main" id="{3D68627D-6519-66B4-F3D5-977D9B5C28E4}"/>
              </a:ext>
            </a:extLst>
          </p:cNvPr>
          <p:cNvPicPr>
            <a:picLocks noChangeAspect="1"/>
          </p:cNvPicPr>
          <p:nvPr/>
        </p:nvPicPr>
        <p:blipFill>
          <a:blip r:embed="rId5" cstate="print">
            <a:extLst>
              <a:ext uri="{28A0092B-C50C-407E-A947-70E740481C1C}">
                <a14:useLocalDpi xmlns:a14="http://schemas.microsoft.com/office/drawing/2010/main" val="0"/>
              </a:ext>
            </a:extLst>
          </a:blip>
          <a:srcRect l="27541" t="22712" r="26697" b="31565"/>
          <a:stretch>
            <a:fillRect/>
          </a:stretch>
        </p:blipFill>
        <p:spPr>
          <a:xfrm>
            <a:off x="9344533" y="4205086"/>
            <a:ext cx="1631252" cy="1597497"/>
          </a:xfrm>
          <a:prstGeom prst="rect">
            <a:avLst/>
          </a:prstGeom>
        </p:spPr>
      </p:pic>
      <p:cxnSp>
        <p:nvCxnSpPr>
          <p:cNvPr id="29" name="直接箭头连接符 28">
            <a:extLst>
              <a:ext uri="{FF2B5EF4-FFF2-40B4-BE49-F238E27FC236}">
                <a16:creationId xmlns:a16="http://schemas.microsoft.com/office/drawing/2014/main" id="{BDDFF555-7A9E-65E1-E12D-8F175FB5F606}"/>
              </a:ext>
            </a:extLst>
          </p:cNvPr>
          <p:cNvCxnSpPr>
            <a:cxnSpLocks/>
          </p:cNvCxnSpPr>
          <p:nvPr/>
        </p:nvCxnSpPr>
        <p:spPr>
          <a:xfrm>
            <a:off x="3735184" y="3787442"/>
            <a:ext cx="93449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81">
            <a:extLst>
              <a:ext uri="{FF2B5EF4-FFF2-40B4-BE49-F238E27FC236}">
                <a16:creationId xmlns:a16="http://schemas.microsoft.com/office/drawing/2014/main" id="{7A5257BE-93DD-F19C-7BA8-4A2C47C34C13}"/>
              </a:ext>
            </a:extLst>
          </p:cNvPr>
          <p:cNvSpPr>
            <a:spLocks noChangeArrowheads="1"/>
          </p:cNvSpPr>
          <p:nvPr/>
        </p:nvSpPr>
        <p:spPr bwMode="auto">
          <a:xfrm>
            <a:off x="3241075" y="3929963"/>
            <a:ext cx="19227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初始化</a:t>
            </a:r>
            <a:br>
              <a:rPr kumimoji="0" lang="en-US" altLang="zh-CN"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br>
            <a:r>
              <a:rPr kumimoji="0" lang="zh-CN" altLang="en-US"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背景网格</a:t>
            </a:r>
            <a:endParaRPr kumimoji="0" lang="zh-CN" altLang="zh-CN" sz="140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cxnSp>
        <p:nvCxnSpPr>
          <p:cNvPr id="32" name="直接箭头连接符 31">
            <a:extLst>
              <a:ext uri="{FF2B5EF4-FFF2-40B4-BE49-F238E27FC236}">
                <a16:creationId xmlns:a16="http://schemas.microsoft.com/office/drawing/2014/main" id="{77278DE9-1A96-DBB3-5316-45F026BBBCF8}"/>
              </a:ext>
            </a:extLst>
          </p:cNvPr>
          <p:cNvCxnSpPr>
            <a:cxnSpLocks/>
          </p:cNvCxnSpPr>
          <p:nvPr/>
        </p:nvCxnSpPr>
        <p:spPr>
          <a:xfrm>
            <a:off x="8334972" y="3835378"/>
            <a:ext cx="93449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81">
            <a:extLst>
              <a:ext uri="{FF2B5EF4-FFF2-40B4-BE49-F238E27FC236}">
                <a16:creationId xmlns:a16="http://schemas.microsoft.com/office/drawing/2014/main" id="{C0E7B223-71A4-623E-C99F-574F6711335A}"/>
              </a:ext>
            </a:extLst>
          </p:cNvPr>
          <p:cNvSpPr>
            <a:spLocks noChangeArrowheads="1"/>
          </p:cNvSpPr>
          <p:nvPr/>
        </p:nvSpPr>
        <p:spPr bwMode="auto">
          <a:xfrm>
            <a:off x="8002161" y="3988769"/>
            <a:ext cx="1600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eaLnBrk="0" fontAlgn="base" hangingPunct="0">
              <a:spcBef>
                <a:spcPct val="0"/>
              </a:spcBef>
              <a:spcAft>
                <a:spcPct val="0"/>
              </a:spcAft>
            </a:pPr>
            <a:r>
              <a:rPr lang="zh-CN" altLang="en-US" dirty="0">
                <a:solidFill>
                  <a:srgbClr val="000000"/>
                </a:solidFill>
                <a:latin typeface="微软雅黑" panose="020B0503020204020204" pitchFamily="34" charset="-122"/>
                <a:ea typeface="微软雅黑" panose="020B0503020204020204" pitchFamily="34" charset="-122"/>
              </a:rPr>
              <a:t>生成几何</a:t>
            </a:r>
            <a:br>
              <a:rPr lang="en-US" altLang="zh-CN" dirty="0">
                <a:solidFill>
                  <a:srgbClr val="000000"/>
                </a:solidFill>
                <a:latin typeface="微软雅黑" panose="020B0503020204020204" pitchFamily="34" charset="-122"/>
                <a:ea typeface="微软雅黑" panose="020B0503020204020204" pitchFamily="34" charset="-122"/>
              </a:rPr>
            </a:br>
            <a:r>
              <a:rPr lang="zh-CN" altLang="en-US" dirty="0">
                <a:solidFill>
                  <a:srgbClr val="000000"/>
                </a:solidFill>
                <a:latin typeface="微软雅黑" panose="020B0503020204020204" pitchFamily="34" charset="-122"/>
                <a:ea typeface="微软雅黑" panose="020B0503020204020204" pitchFamily="34" charset="-122"/>
              </a:rPr>
              <a:t>核心网格</a:t>
            </a:r>
            <a:endParaRPr lang="zh-CN" altLang="zh-CN" dirty="0">
              <a:solidFill>
                <a:srgbClr val="000000"/>
              </a:solidFill>
              <a:latin typeface="微软雅黑" panose="020B0503020204020204" pitchFamily="34" charset="-122"/>
              <a:ea typeface="微软雅黑" panose="020B0503020204020204" pitchFamily="34" charset="-122"/>
            </a:endParaRPr>
          </a:p>
        </p:txBody>
      </p:sp>
      <p:grpSp>
        <p:nvGrpSpPr>
          <p:cNvPr id="105" name="组合 104">
            <a:extLst>
              <a:ext uri="{FF2B5EF4-FFF2-40B4-BE49-F238E27FC236}">
                <a16:creationId xmlns:a16="http://schemas.microsoft.com/office/drawing/2014/main" id="{F172405C-4289-95B5-1899-FC910EF7022B}"/>
              </a:ext>
            </a:extLst>
          </p:cNvPr>
          <p:cNvGrpSpPr/>
          <p:nvPr/>
        </p:nvGrpSpPr>
        <p:grpSpPr>
          <a:xfrm>
            <a:off x="4682520" y="2105841"/>
            <a:ext cx="3728402" cy="3711857"/>
            <a:chOff x="4478318" y="1871035"/>
            <a:chExt cx="4062331" cy="4044304"/>
          </a:xfrm>
        </p:grpSpPr>
        <p:pic>
          <p:nvPicPr>
            <p:cNvPr id="31" name="图片 30">
              <a:extLst>
                <a:ext uri="{FF2B5EF4-FFF2-40B4-BE49-F238E27FC236}">
                  <a16:creationId xmlns:a16="http://schemas.microsoft.com/office/drawing/2014/main" id="{FCA4B8E6-54DA-67B4-DF8B-D09EEC424E84}"/>
                </a:ext>
              </a:extLst>
            </p:cNvPr>
            <p:cNvPicPr>
              <a:picLocks noChangeAspect="1"/>
            </p:cNvPicPr>
            <p:nvPr/>
          </p:nvPicPr>
          <p:blipFill>
            <a:blip r:embed="rId6" cstate="print">
              <a:extLst>
                <a:ext uri="{28A0092B-C50C-407E-A947-70E740481C1C}">
                  <a14:useLocalDpi xmlns:a14="http://schemas.microsoft.com/office/drawing/2010/main" val="0"/>
                </a:ext>
              </a:extLst>
            </a:blip>
            <a:srcRect l="8022" t="13498" r="6815"/>
            <a:stretch>
              <a:fillRect/>
            </a:stretch>
          </p:blipFill>
          <p:spPr>
            <a:xfrm>
              <a:off x="4478318" y="1871035"/>
              <a:ext cx="4062331" cy="4044304"/>
            </a:xfrm>
            <a:prstGeom prst="rect">
              <a:avLst/>
            </a:prstGeom>
          </p:spPr>
        </p:pic>
        <p:cxnSp>
          <p:nvCxnSpPr>
            <p:cNvPr id="55" name="直接连接符 54">
              <a:extLst>
                <a:ext uri="{FF2B5EF4-FFF2-40B4-BE49-F238E27FC236}">
                  <a16:creationId xmlns:a16="http://schemas.microsoft.com/office/drawing/2014/main" id="{2F8CA4DB-850D-E6B8-842B-50C019ADFAE7}"/>
                </a:ext>
              </a:extLst>
            </p:cNvPr>
            <p:cNvCxnSpPr>
              <a:cxnSpLocks/>
            </p:cNvCxnSpPr>
            <p:nvPr/>
          </p:nvCxnSpPr>
          <p:spPr>
            <a:xfrm flipV="1">
              <a:off x="6348413" y="4779124"/>
              <a:ext cx="1885649" cy="10073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8B347494-ADE1-E049-1BE2-FDA3D0B2C4A3}"/>
                </a:ext>
              </a:extLst>
            </p:cNvPr>
            <p:cNvCxnSpPr>
              <a:cxnSpLocks/>
            </p:cNvCxnSpPr>
            <p:nvPr/>
          </p:nvCxnSpPr>
          <p:spPr>
            <a:xfrm flipV="1">
              <a:off x="6343650" y="2338411"/>
              <a:ext cx="2119914" cy="55957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C86267D8-0A80-E9CA-8B81-64893C8804CE}"/>
                </a:ext>
              </a:extLst>
            </p:cNvPr>
            <p:cNvCxnSpPr>
              <a:cxnSpLocks/>
            </p:cNvCxnSpPr>
            <p:nvPr/>
          </p:nvCxnSpPr>
          <p:spPr>
            <a:xfrm>
              <a:off x="6567156" y="1905023"/>
              <a:ext cx="1895807" cy="4333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FEDE20DC-FD4A-5B7C-CFC2-F5ADFE3350EA}"/>
                </a:ext>
              </a:extLst>
            </p:cNvPr>
            <p:cNvCxnSpPr>
              <a:cxnSpLocks/>
            </p:cNvCxnSpPr>
            <p:nvPr/>
          </p:nvCxnSpPr>
          <p:spPr>
            <a:xfrm flipH="1" flipV="1">
              <a:off x="4552950" y="2257425"/>
              <a:ext cx="1790099" cy="6381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4C5D98F5-23E6-3B1C-DFBD-17870CCB6D6F}"/>
                </a:ext>
              </a:extLst>
            </p:cNvPr>
            <p:cNvCxnSpPr>
              <a:cxnSpLocks/>
            </p:cNvCxnSpPr>
            <p:nvPr/>
          </p:nvCxnSpPr>
          <p:spPr>
            <a:xfrm flipH="1" flipV="1">
              <a:off x="4748213" y="4652963"/>
              <a:ext cx="1607681" cy="11334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25A0CDC7-F3EE-B932-9DDE-9254E7DEB718}"/>
                </a:ext>
              </a:extLst>
            </p:cNvPr>
            <p:cNvCxnSpPr>
              <a:cxnSpLocks/>
            </p:cNvCxnSpPr>
            <p:nvPr/>
          </p:nvCxnSpPr>
          <p:spPr>
            <a:xfrm flipH="1">
              <a:off x="8234363" y="2338388"/>
              <a:ext cx="228900" cy="244554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8E8A90BD-1D2F-B1BA-8401-FEA62B6FC944}"/>
                </a:ext>
              </a:extLst>
            </p:cNvPr>
            <p:cNvCxnSpPr>
              <a:cxnSpLocks/>
            </p:cNvCxnSpPr>
            <p:nvPr/>
          </p:nvCxnSpPr>
          <p:spPr>
            <a:xfrm>
              <a:off x="6355894" y="2895600"/>
              <a:ext cx="0" cy="289083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E41E0F4A-711C-EBD7-7BA7-23C55F54FB2B}"/>
                </a:ext>
              </a:extLst>
            </p:cNvPr>
            <p:cNvCxnSpPr>
              <a:cxnSpLocks/>
            </p:cNvCxnSpPr>
            <p:nvPr/>
          </p:nvCxnSpPr>
          <p:spPr>
            <a:xfrm>
              <a:off x="4556107" y="2253507"/>
              <a:ext cx="194487" cy="240421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C107DE9D-ED7C-5FFC-EA65-0CF899FCAA65}"/>
                </a:ext>
              </a:extLst>
            </p:cNvPr>
            <p:cNvCxnSpPr>
              <a:cxnSpLocks/>
            </p:cNvCxnSpPr>
            <p:nvPr/>
          </p:nvCxnSpPr>
          <p:spPr>
            <a:xfrm flipV="1">
              <a:off x="4557713" y="1909817"/>
              <a:ext cx="2012710" cy="3476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4" name="组合 103">
            <a:extLst>
              <a:ext uri="{FF2B5EF4-FFF2-40B4-BE49-F238E27FC236}">
                <a16:creationId xmlns:a16="http://schemas.microsoft.com/office/drawing/2014/main" id="{8906085C-DEFC-B04D-3EA1-0A3F796B7F7A}"/>
              </a:ext>
            </a:extLst>
          </p:cNvPr>
          <p:cNvGrpSpPr/>
          <p:nvPr/>
        </p:nvGrpSpPr>
        <p:grpSpPr>
          <a:xfrm>
            <a:off x="-82447" y="1908186"/>
            <a:ext cx="3839904" cy="3787238"/>
            <a:chOff x="-1374994" y="1466128"/>
            <a:chExt cx="4376530" cy="4316504"/>
          </a:xfrm>
        </p:grpSpPr>
        <p:pic>
          <p:nvPicPr>
            <p:cNvPr id="2" name="图片 1">
              <a:extLst>
                <a:ext uri="{FF2B5EF4-FFF2-40B4-BE49-F238E27FC236}">
                  <a16:creationId xmlns:a16="http://schemas.microsoft.com/office/drawing/2014/main" id="{21B2E032-7817-F56E-ED00-84AA86907D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4192" y="1612123"/>
              <a:ext cx="4235728" cy="4151644"/>
            </a:xfrm>
            <a:prstGeom prst="rect">
              <a:avLst/>
            </a:prstGeom>
          </p:spPr>
        </p:pic>
        <p:sp>
          <p:nvSpPr>
            <p:cNvPr id="3" name="Rectangle 81">
              <a:extLst>
                <a:ext uri="{FF2B5EF4-FFF2-40B4-BE49-F238E27FC236}">
                  <a16:creationId xmlns:a16="http://schemas.microsoft.com/office/drawing/2014/main" id="{006F0B16-AF79-451F-321C-299075BFD9E9}"/>
                </a:ext>
              </a:extLst>
            </p:cNvPr>
            <p:cNvSpPr>
              <a:spLocks noChangeArrowheads="1"/>
            </p:cNvSpPr>
            <p:nvPr/>
          </p:nvSpPr>
          <p:spPr bwMode="auto">
            <a:xfrm>
              <a:off x="1027952" y="5505633"/>
              <a:ext cx="1915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dirty="0">
                  <a:solidFill>
                    <a:srgbClr val="000000"/>
                  </a:solidFill>
                  <a:latin typeface="微软雅黑" panose="020B0503020204020204" pitchFamily="34" charset="-122"/>
                  <a:ea typeface="微软雅黑" panose="020B0503020204020204" pitchFamily="34" charset="-122"/>
                </a:rPr>
                <a:t>最小包围盒</a:t>
              </a:r>
              <a:endParaRPr kumimoji="0" lang="zh-CN" altLang="zh-CN" sz="1400" b="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cxnSp>
          <p:nvCxnSpPr>
            <p:cNvPr id="4" name="直接箭头连接符 3">
              <a:extLst>
                <a:ext uri="{FF2B5EF4-FFF2-40B4-BE49-F238E27FC236}">
                  <a16:creationId xmlns:a16="http://schemas.microsoft.com/office/drawing/2014/main" id="{A3B52DE2-C9DF-D678-6C8E-4D440AC6C41F}"/>
                </a:ext>
              </a:extLst>
            </p:cNvPr>
            <p:cNvCxnSpPr>
              <a:cxnSpLocks/>
            </p:cNvCxnSpPr>
            <p:nvPr/>
          </p:nvCxnSpPr>
          <p:spPr>
            <a:xfrm>
              <a:off x="821780" y="5533152"/>
              <a:ext cx="498276" cy="116385"/>
            </a:xfrm>
            <a:prstGeom prst="straightConnector1">
              <a:avLst/>
            </a:prstGeom>
            <a:noFill/>
            <a:ln w="28575">
              <a:solidFill>
                <a:schemeClr val="tx1"/>
              </a:solidFill>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cxnSp>
        <p:cxnSp>
          <p:nvCxnSpPr>
            <p:cNvPr id="5" name="直接箭头连接符 4">
              <a:extLst>
                <a:ext uri="{FF2B5EF4-FFF2-40B4-BE49-F238E27FC236}">
                  <a16:creationId xmlns:a16="http://schemas.microsoft.com/office/drawing/2014/main" id="{2C3D01F3-32BF-ED86-A481-62BE0456A345}"/>
                </a:ext>
              </a:extLst>
            </p:cNvPr>
            <p:cNvCxnSpPr>
              <a:cxnSpLocks/>
            </p:cNvCxnSpPr>
            <p:nvPr/>
          </p:nvCxnSpPr>
          <p:spPr>
            <a:xfrm flipH="1" flipV="1">
              <a:off x="-468104" y="1787968"/>
              <a:ext cx="360244" cy="194334"/>
            </a:xfrm>
            <a:prstGeom prst="straightConnector1">
              <a:avLst/>
            </a:prstGeom>
            <a:noFill/>
            <a:ln w="28575">
              <a:solidFill>
                <a:schemeClr val="tx1"/>
              </a:solidFill>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cxnSp>
        <p:sp>
          <p:nvSpPr>
            <p:cNvPr id="6" name="椭圆 5">
              <a:extLst>
                <a:ext uri="{FF2B5EF4-FFF2-40B4-BE49-F238E27FC236}">
                  <a16:creationId xmlns:a16="http://schemas.microsoft.com/office/drawing/2014/main" id="{E1907409-651E-AC59-70B7-2DC6283947B9}"/>
                </a:ext>
              </a:extLst>
            </p:cNvPr>
            <p:cNvSpPr/>
            <p:nvPr/>
          </p:nvSpPr>
          <p:spPr>
            <a:xfrm>
              <a:off x="-145299" y="1944863"/>
              <a:ext cx="74878" cy="74878"/>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a:extLst>
                <a:ext uri="{FF2B5EF4-FFF2-40B4-BE49-F238E27FC236}">
                  <a16:creationId xmlns:a16="http://schemas.microsoft.com/office/drawing/2014/main" id="{093EF2A9-077C-B359-55BC-9A78DB070F7F}"/>
                </a:ext>
              </a:extLst>
            </p:cNvPr>
            <p:cNvCxnSpPr>
              <a:cxnSpLocks/>
            </p:cNvCxnSpPr>
            <p:nvPr/>
          </p:nvCxnSpPr>
          <p:spPr>
            <a:xfrm flipV="1">
              <a:off x="463123" y="4719638"/>
              <a:ext cx="2189590" cy="9572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1A8923C8-D4C6-D7DA-411C-E4B02A6688C5}"/>
                </a:ext>
              </a:extLst>
            </p:cNvPr>
            <p:cNvCxnSpPr>
              <a:cxnSpLocks/>
            </p:cNvCxnSpPr>
            <p:nvPr/>
          </p:nvCxnSpPr>
          <p:spPr>
            <a:xfrm flipV="1">
              <a:off x="392906" y="2088356"/>
              <a:ext cx="2531269" cy="4167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36D3A41E-A7FB-F351-90C6-1AA09D5B197B}"/>
                </a:ext>
              </a:extLst>
            </p:cNvPr>
            <p:cNvCxnSpPr>
              <a:cxnSpLocks/>
            </p:cNvCxnSpPr>
            <p:nvPr/>
          </p:nvCxnSpPr>
          <p:spPr>
            <a:xfrm>
              <a:off x="1073944" y="1724025"/>
              <a:ext cx="1850231" cy="36199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DD9E9780-6880-0DC6-F08B-532AFFA260C3}"/>
                </a:ext>
              </a:extLst>
            </p:cNvPr>
            <p:cNvCxnSpPr>
              <a:cxnSpLocks/>
            </p:cNvCxnSpPr>
            <p:nvPr/>
          </p:nvCxnSpPr>
          <p:spPr>
            <a:xfrm flipV="1">
              <a:off x="-1140619" y="1724025"/>
              <a:ext cx="2219325" cy="2357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EDD0707D-A7ED-8EB1-7B96-2BBE3FA8CE14}"/>
                </a:ext>
              </a:extLst>
            </p:cNvPr>
            <p:cNvCxnSpPr/>
            <p:nvPr/>
          </p:nvCxnSpPr>
          <p:spPr>
            <a:xfrm flipH="1" flipV="1">
              <a:off x="-1140619" y="1959769"/>
              <a:ext cx="1533525" cy="54530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E2791418-9FE3-2A4C-CC46-8D818102D200}"/>
                </a:ext>
              </a:extLst>
            </p:cNvPr>
            <p:cNvSpPr/>
            <p:nvPr/>
          </p:nvSpPr>
          <p:spPr>
            <a:xfrm>
              <a:off x="784341" y="5495713"/>
              <a:ext cx="74878" cy="74878"/>
            </a:xfrm>
            <a:prstGeom prst="ellipse">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连接符 43">
              <a:extLst>
                <a:ext uri="{FF2B5EF4-FFF2-40B4-BE49-F238E27FC236}">
                  <a16:creationId xmlns:a16="http://schemas.microsoft.com/office/drawing/2014/main" id="{80320EC0-4AD7-FF71-220B-0269CBAEF3A3}"/>
                </a:ext>
              </a:extLst>
            </p:cNvPr>
            <p:cNvCxnSpPr>
              <a:cxnSpLocks/>
            </p:cNvCxnSpPr>
            <p:nvPr/>
          </p:nvCxnSpPr>
          <p:spPr>
            <a:xfrm flipH="1" flipV="1">
              <a:off x="-911225" y="4448175"/>
              <a:ext cx="1373345" cy="122870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DA5DB171-1C17-79EB-9307-AAD733FA6554}"/>
                </a:ext>
              </a:extLst>
            </p:cNvPr>
            <p:cNvCxnSpPr>
              <a:cxnSpLocks/>
            </p:cNvCxnSpPr>
            <p:nvPr/>
          </p:nvCxnSpPr>
          <p:spPr>
            <a:xfrm flipH="1">
              <a:off x="-905134" y="3929063"/>
              <a:ext cx="1743334" cy="51911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D912F4C9-F93E-C7CA-4F0D-C0A241F88089}"/>
                </a:ext>
              </a:extLst>
            </p:cNvPr>
            <p:cNvCxnSpPr>
              <a:cxnSpLocks/>
            </p:cNvCxnSpPr>
            <p:nvPr/>
          </p:nvCxnSpPr>
          <p:spPr>
            <a:xfrm flipH="1" flipV="1">
              <a:off x="1064419" y="3874294"/>
              <a:ext cx="1588294" cy="8453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85FF262B-84E3-2CCE-5FA1-E8D5612EB7D5}"/>
                </a:ext>
              </a:extLst>
            </p:cNvPr>
            <p:cNvCxnSpPr>
              <a:cxnSpLocks/>
            </p:cNvCxnSpPr>
            <p:nvPr/>
          </p:nvCxnSpPr>
          <p:spPr>
            <a:xfrm flipH="1">
              <a:off x="2647950" y="2086021"/>
              <a:ext cx="269755" cy="263361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8A4F5A50-D46D-5E85-A127-2C4ACEB21B1F}"/>
                </a:ext>
              </a:extLst>
            </p:cNvPr>
            <p:cNvCxnSpPr>
              <a:cxnSpLocks/>
            </p:cNvCxnSpPr>
            <p:nvPr/>
          </p:nvCxnSpPr>
          <p:spPr>
            <a:xfrm>
              <a:off x="400587" y="2497951"/>
              <a:ext cx="66139" cy="318371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02FC41E4-1779-0157-A882-C388863A25CA}"/>
                </a:ext>
              </a:extLst>
            </p:cNvPr>
            <p:cNvCxnSpPr>
              <a:cxnSpLocks/>
            </p:cNvCxnSpPr>
            <p:nvPr/>
          </p:nvCxnSpPr>
          <p:spPr>
            <a:xfrm>
              <a:off x="-1141893" y="1959769"/>
              <a:ext cx="237018" cy="248840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BAD716B6-BF32-9D21-E199-7FAEF921CD1D}"/>
                </a:ext>
              </a:extLst>
            </p:cNvPr>
            <p:cNvCxnSpPr>
              <a:cxnSpLocks/>
            </p:cNvCxnSpPr>
            <p:nvPr/>
          </p:nvCxnSpPr>
          <p:spPr>
            <a:xfrm flipH="1">
              <a:off x="1057275" y="1724025"/>
              <a:ext cx="18959" cy="1171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Rectangle 81">
              <a:extLst>
                <a:ext uri="{FF2B5EF4-FFF2-40B4-BE49-F238E27FC236}">
                  <a16:creationId xmlns:a16="http://schemas.microsoft.com/office/drawing/2014/main" id="{7BDD7505-94A5-EEEC-C8D1-E793613F2EF2}"/>
                </a:ext>
              </a:extLst>
            </p:cNvPr>
            <p:cNvSpPr>
              <a:spLocks noChangeArrowheads="1"/>
            </p:cNvSpPr>
            <p:nvPr/>
          </p:nvSpPr>
          <p:spPr bwMode="auto">
            <a:xfrm>
              <a:off x="-1374994" y="1466128"/>
              <a:ext cx="1915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dirty="0">
                  <a:latin typeface="微软雅黑" panose="020B0503020204020204" pitchFamily="34" charset="-122"/>
                  <a:ea typeface="微软雅黑" panose="020B0503020204020204" pitchFamily="34" charset="-122"/>
                </a:rPr>
                <a:t>几何实体</a:t>
              </a:r>
              <a:endParaRPr kumimoji="0" lang="zh-CN" altLang="zh-CN" sz="1800" b="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grpSp>
      <p:sp>
        <p:nvSpPr>
          <p:cNvPr id="106" name="Rectangle 81">
            <a:extLst>
              <a:ext uri="{FF2B5EF4-FFF2-40B4-BE49-F238E27FC236}">
                <a16:creationId xmlns:a16="http://schemas.microsoft.com/office/drawing/2014/main" id="{5586DD0F-FF16-C4D2-543F-E313A3757961}"/>
              </a:ext>
            </a:extLst>
          </p:cNvPr>
          <p:cNvSpPr>
            <a:spLocks noChangeArrowheads="1"/>
          </p:cNvSpPr>
          <p:nvPr/>
        </p:nvSpPr>
        <p:spPr bwMode="auto">
          <a:xfrm>
            <a:off x="10599502" y="4678790"/>
            <a:ext cx="19154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dirty="0">
                <a:solidFill>
                  <a:srgbClr val="000000"/>
                </a:solidFill>
                <a:latin typeface="微软雅黑" panose="020B0503020204020204" pitchFamily="34" charset="-122"/>
                <a:ea typeface="微软雅黑" panose="020B0503020204020204" pitchFamily="34" charset="-122"/>
              </a:rPr>
              <a:t>内边界</a:t>
            </a:r>
            <a:br>
              <a:rPr lang="en-US" altLang="zh-CN" dirty="0">
                <a:solidFill>
                  <a:srgbClr val="000000"/>
                </a:solidFill>
                <a:latin typeface="微软雅黑" panose="020B0503020204020204" pitchFamily="34" charset="-122"/>
                <a:ea typeface="微软雅黑" panose="020B0503020204020204" pitchFamily="34" charset="-122"/>
              </a:rPr>
            </a:br>
            <a:r>
              <a:rPr lang="zh-CN" altLang="en-US" dirty="0">
                <a:solidFill>
                  <a:srgbClr val="000000"/>
                </a:solidFill>
                <a:latin typeface="微软雅黑" panose="020B0503020204020204" pitchFamily="34" charset="-122"/>
                <a:ea typeface="微软雅黑" panose="020B0503020204020204" pitchFamily="34" charset="-122"/>
              </a:rPr>
              <a:t>（球面）</a:t>
            </a:r>
            <a:endParaRPr kumimoji="0" lang="zh-CN" altLang="zh-CN" sz="1400" b="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cxnSp>
        <p:nvCxnSpPr>
          <p:cNvPr id="116" name="直接连接符 115">
            <a:extLst>
              <a:ext uri="{FF2B5EF4-FFF2-40B4-BE49-F238E27FC236}">
                <a16:creationId xmlns:a16="http://schemas.microsoft.com/office/drawing/2014/main" id="{D17B74DA-6361-267C-4267-BE5B2BD3C1D1}"/>
              </a:ext>
            </a:extLst>
          </p:cNvPr>
          <p:cNvCxnSpPr/>
          <p:nvPr/>
        </p:nvCxnSpPr>
        <p:spPr>
          <a:xfrm>
            <a:off x="0" y="879436"/>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7" name="矩形 116">
            <a:extLst>
              <a:ext uri="{FF2B5EF4-FFF2-40B4-BE49-F238E27FC236}">
                <a16:creationId xmlns:a16="http://schemas.microsoft.com/office/drawing/2014/main" id="{09869E8D-C47D-59F5-7E97-B3C16FD9E368}"/>
              </a:ext>
            </a:extLst>
          </p:cNvPr>
          <p:cNvSpPr/>
          <p:nvPr/>
        </p:nvSpPr>
        <p:spPr>
          <a:xfrm>
            <a:off x="0" y="6753225"/>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8" name="图片 117" descr="图片包含 游戏机, 建筑, 标志, 围栏&#10;&#10;描述已自动生成">
            <a:extLst>
              <a:ext uri="{FF2B5EF4-FFF2-40B4-BE49-F238E27FC236}">
                <a16:creationId xmlns:a16="http://schemas.microsoft.com/office/drawing/2014/main" id="{FB8BF156-A2D4-6CCC-6753-2234290329C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29577"/>
            <a:ext cx="860855" cy="608586"/>
          </a:xfrm>
          <a:prstGeom prst="rect">
            <a:avLst/>
          </a:prstGeom>
        </p:spPr>
      </p:pic>
      <p:grpSp>
        <p:nvGrpSpPr>
          <p:cNvPr id="119" name="组合 118">
            <a:extLst>
              <a:ext uri="{FF2B5EF4-FFF2-40B4-BE49-F238E27FC236}">
                <a16:creationId xmlns:a16="http://schemas.microsoft.com/office/drawing/2014/main" id="{28845333-ABCA-5106-629D-BBF5B81C8AEC}"/>
              </a:ext>
            </a:extLst>
          </p:cNvPr>
          <p:cNvGrpSpPr>
            <a:grpSpLocks noChangeAspect="1"/>
          </p:cNvGrpSpPr>
          <p:nvPr/>
        </p:nvGrpSpPr>
        <p:grpSpPr>
          <a:xfrm>
            <a:off x="9576887" y="166696"/>
            <a:ext cx="2205013" cy="663575"/>
            <a:chOff x="2685028" y="2876682"/>
            <a:chExt cx="5502784" cy="1656004"/>
          </a:xfrm>
        </p:grpSpPr>
        <p:sp>
          <p:nvSpPr>
            <p:cNvPr id="120" name="i$ľïdê">
              <a:extLst>
                <a:ext uri="{FF2B5EF4-FFF2-40B4-BE49-F238E27FC236}">
                  <a16:creationId xmlns:a16="http://schemas.microsoft.com/office/drawing/2014/main" id="{B63EEAD4-48A3-D489-64FA-1B342E7FB69B}"/>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121" name="îṥlîḋê">
              <a:extLst>
                <a:ext uri="{FF2B5EF4-FFF2-40B4-BE49-F238E27FC236}">
                  <a16:creationId xmlns:a16="http://schemas.microsoft.com/office/drawing/2014/main" id="{3066C644-A004-235A-D223-657B56F26F3B}"/>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122" name="图片 121">
              <a:extLst>
                <a:ext uri="{FF2B5EF4-FFF2-40B4-BE49-F238E27FC236}">
                  <a16:creationId xmlns:a16="http://schemas.microsoft.com/office/drawing/2014/main" id="{6421EF9F-C258-9D12-E1E7-B3256684540A}"/>
                </a:ext>
              </a:extLst>
            </p:cNvPr>
            <p:cNvPicPr>
              <a:picLocks noChangeAspect="1"/>
            </p:cNvPicPr>
            <p:nvPr userDrawn="1"/>
          </p:nvPicPr>
          <p:blipFill>
            <a:blip r:embed="rId10" cstate="print">
              <a:extLst>
                <a:ext uri="{BEBA8EAE-BF5A-486C-A8C5-ECC9F3942E4B}">
                  <a14:imgProps xmlns:a14="http://schemas.microsoft.com/office/drawing/2010/main">
                    <a14:imgLayer r:embed="rId11">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123" name="标题 1">
            <a:extLst>
              <a:ext uri="{FF2B5EF4-FFF2-40B4-BE49-F238E27FC236}">
                <a16:creationId xmlns:a16="http://schemas.microsoft.com/office/drawing/2014/main" id="{F3F57CD3-BBAA-9011-A26E-9A95683FDC84}"/>
              </a:ext>
            </a:extLst>
          </p:cNvPr>
          <p:cNvSpPr txBox="1">
            <a:spLocks/>
          </p:cNvSpPr>
          <p:nvPr/>
        </p:nvSpPr>
        <p:spPr>
          <a:xfrm>
            <a:off x="955054" y="315584"/>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算法介绍</a:t>
            </a:r>
          </a:p>
        </p:txBody>
      </p:sp>
      <p:sp>
        <p:nvSpPr>
          <p:cNvPr id="135" name="文本框 134">
            <a:extLst>
              <a:ext uri="{FF2B5EF4-FFF2-40B4-BE49-F238E27FC236}">
                <a16:creationId xmlns:a16="http://schemas.microsoft.com/office/drawing/2014/main" id="{AD1E9F90-8896-9B88-9753-B6BE20FE4AA5}"/>
              </a:ext>
            </a:extLst>
          </p:cNvPr>
          <p:cNvSpPr txBox="1"/>
          <p:nvPr/>
        </p:nvSpPr>
        <p:spPr>
          <a:xfrm>
            <a:off x="5511180" y="1109237"/>
            <a:ext cx="16728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边界贴合</a:t>
            </a:r>
          </a:p>
        </p:txBody>
      </p:sp>
      <p:sp>
        <p:nvSpPr>
          <p:cNvPr id="136" name="文本框 135">
            <a:extLst>
              <a:ext uri="{FF2B5EF4-FFF2-40B4-BE49-F238E27FC236}">
                <a16:creationId xmlns:a16="http://schemas.microsoft.com/office/drawing/2014/main" id="{96621033-6EFA-BC43-6A13-46C226007066}"/>
              </a:ext>
            </a:extLst>
          </p:cNvPr>
          <p:cNvSpPr txBox="1"/>
          <p:nvPr/>
        </p:nvSpPr>
        <p:spPr>
          <a:xfrm>
            <a:off x="7535459" y="1110893"/>
            <a:ext cx="1726689"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网格优化</a:t>
            </a:r>
          </a:p>
        </p:txBody>
      </p:sp>
      <p:sp>
        <p:nvSpPr>
          <p:cNvPr id="137" name="文本框 136">
            <a:extLst>
              <a:ext uri="{FF2B5EF4-FFF2-40B4-BE49-F238E27FC236}">
                <a16:creationId xmlns:a16="http://schemas.microsoft.com/office/drawing/2014/main" id="{CE5C23E4-6A5E-AB3F-3BD0-79FFA36059CD}"/>
              </a:ext>
            </a:extLst>
          </p:cNvPr>
          <p:cNvSpPr txBox="1"/>
          <p:nvPr/>
        </p:nvSpPr>
        <p:spPr>
          <a:xfrm>
            <a:off x="9613564" y="1110893"/>
            <a:ext cx="22122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边界层网格生成</a:t>
            </a:r>
          </a:p>
        </p:txBody>
      </p:sp>
      <p:cxnSp>
        <p:nvCxnSpPr>
          <p:cNvPr id="138" name="直接箭头连接符 137">
            <a:extLst>
              <a:ext uri="{FF2B5EF4-FFF2-40B4-BE49-F238E27FC236}">
                <a16:creationId xmlns:a16="http://schemas.microsoft.com/office/drawing/2014/main" id="{1CB03780-1192-8E7A-E407-36F6CB891E1B}"/>
              </a:ext>
            </a:extLst>
          </p:cNvPr>
          <p:cNvCxnSpPr>
            <a:cxnSpLocks/>
            <a:stCxn id="134" idx="3"/>
            <a:endCxn id="141" idx="1"/>
          </p:cNvCxnSpPr>
          <p:nvPr/>
        </p:nvCxnSpPr>
        <p:spPr>
          <a:xfrm flipV="1">
            <a:off x="2369472" y="1310348"/>
            <a:ext cx="361398" cy="1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接箭头连接符 138">
            <a:extLst>
              <a:ext uri="{FF2B5EF4-FFF2-40B4-BE49-F238E27FC236}">
                <a16:creationId xmlns:a16="http://schemas.microsoft.com/office/drawing/2014/main" id="{F2F91F6B-B727-4A83-B05C-1C984027529D}"/>
              </a:ext>
            </a:extLst>
          </p:cNvPr>
          <p:cNvCxnSpPr>
            <a:cxnSpLocks/>
            <a:stCxn id="136" idx="3"/>
            <a:endCxn id="137" idx="1"/>
          </p:cNvCxnSpPr>
          <p:nvPr/>
        </p:nvCxnSpPr>
        <p:spPr>
          <a:xfrm>
            <a:off x="9262148" y="1310948"/>
            <a:ext cx="3514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接箭头连接符 139">
            <a:extLst>
              <a:ext uri="{FF2B5EF4-FFF2-40B4-BE49-F238E27FC236}">
                <a16:creationId xmlns:a16="http://schemas.microsoft.com/office/drawing/2014/main" id="{F38FD83D-89E8-6140-DF28-6EC099A824B5}"/>
              </a:ext>
            </a:extLst>
          </p:cNvPr>
          <p:cNvCxnSpPr>
            <a:cxnSpLocks/>
            <a:endCxn id="135" idx="1"/>
          </p:cNvCxnSpPr>
          <p:nvPr/>
        </p:nvCxnSpPr>
        <p:spPr>
          <a:xfrm flipV="1">
            <a:off x="5119312" y="1309292"/>
            <a:ext cx="391868" cy="16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1" name="文本框 140">
            <a:extLst>
              <a:ext uri="{FF2B5EF4-FFF2-40B4-BE49-F238E27FC236}">
                <a16:creationId xmlns:a16="http://schemas.microsoft.com/office/drawing/2014/main" id="{2CC4E334-57CB-3FD7-6C3E-D1AB54D77B3E}"/>
              </a:ext>
            </a:extLst>
          </p:cNvPr>
          <p:cNvSpPr txBox="1"/>
          <p:nvPr/>
        </p:nvSpPr>
        <p:spPr>
          <a:xfrm>
            <a:off x="2730870" y="1110293"/>
            <a:ext cx="2388442"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接触区域特殊处理</a:t>
            </a:r>
          </a:p>
        </p:txBody>
      </p:sp>
      <p:cxnSp>
        <p:nvCxnSpPr>
          <p:cNvPr id="142" name="直接箭头连接符 141">
            <a:extLst>
              <a:ext uri="{FF2B5EF4-FFF2-40B4-BE49-F238E27FC236}">
                <a16:creationId xmlns:a16="http://schemas.microsoft.com/office/drawing/2014/main" id="{11493C19-50E5-64AE-D151-337614F0D7A9}"/>
              </a:ext>
            </a:extLst>
          </p:cNvPr>
          <p:cNvCxnSpPr>
            <a:cxnSpLocks/>
            <a:stCxn id="135" idx="3"/>
          </p:cNvCxnSpPr>
          <p:nvPr/>
        </p:nvCxnSpPr>
        <p:spPr>
          <a:xfrm flipV="1">
            <a:off x="7184043" y="1304625"/>
            <a:ext cx="361611" cy="46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本框 133">
            <a:extLst>
              <a:ext uri="{FF2B5EF4-FFF2-40B4-BE49-F238E27FC236}">
                <a16:creationId xmlns:a16="http://schemas.microsoft.com/office/drawing/2014/main" id="{01861F3B-9FCA-E02F-82D6-7A999196D8E9}"/>
              </a:ext>
            </a:extLst>
          </p:cNvPr>
          <p:cNvSpPr txBox="1"/>
          <p:nvPr/>
        </p:nvSpPr>
        <p:spPr>
          <a:xfrm>
            <a:off x="615765" y="1111552"/>
            <a:ext cx="1753707" cy="400110"/>
          </a:xfrm>
          <a:prstGeom prst="rect">
            <a:avLst/>
          </a:prstGeom>
          <a:noFill/>
          <a:ln w="19050">
            <a:solidFill>
              <a:srgbClr val="FF0000"/>
            </a:solidFill>
          </a:ln>
        </p:spPr>
        <p:txBody>
          <a:bodyPr wrap="square" rtlCol="0">
            <a:sp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rPr>
              <a:t>背景网格生成</a:t>
            </a:r>
          </a:p>
        </p:txBody>
      </p:sp>
    </p:spTree>
    <p:extLst>
      <p:ext uri="{BB962C8B-B14F-4D97-AF65-F5344CB8AC3E}">
        <p14:creationId xmlns:p14="http://schemas.microsoft.com/office/powerpoint/2010/main" val="250318287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5"/>
          <p:cNvSpPr txBox="1"/>
          <p:nvPr/>
        </p:nvSpPr>
        <p:spPr>
          <a:xfrm>
            <a:off x="1300480" y="327649"/>
            <a:ext cx="9233879" cy="6635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spc="300">
                <a:solidFill>
                  <a:schemeClr val="accent1"/>
                </a:solidFill>
                <a:latin typeface="+mj-lt"/>
                <a:ea typeface="+mj-ea"/>
                <a:cs typeface="+mj-cs"/>
              </a:defRPr>
            </a:lvl1pPr>
          </a:lstStyle>
          <a:p>
            <a:endParaRPr lang="zh-CN" altLang="en-US" sz="3200" dirty="0">
              <a:solidFill>
                <a:srgbClr val="703881"/>
              </a:solidFill>
            </a:endParaRPr>
          </a:p>
        </p:txBody>
      </p:sp>
      <p:sp>
        <p:nvSpPr>
          <p:cNvPr id="27" name="文本框 26">
            <a:extLst>
              <a:ext uri="{FF2B5EF4-FFF2-40B4-BE49-F238E27FC236}">
                <a16:creationId xmlns:a16="http://schemas.microsoft.com/office/drawing/2014/main" id="{D90D5BB3-7FA6-2345-8BFC-D133C74D613B}"/>
              </a:ext>
            </a:extLst>
          </p:cNvPr>
          <p:cNvSpPr txBox="1"/>
          <p:nvPr/>
        </p:nvSpPr>
        <p:spPr>
          <a:xfrm>
            <a:off x="645136" y="1793696"/>
            <a:ext cx="9889223" cy="396583"/>
          </a:xfrm>
          <a:prstGeom prst="rect">
            <a:avLst/>
          </a:prstGeom>
          <a:noFill/>
        </p:spPr>
        <p:txBody>
          <a:bodyPr wrap="square">
            <a:spAutoFit/>
          </a:bodyPr>
          <a:lstStyle/>
          <a:p>
            <a:pPr marL="285750" indent="-285750">
              <a:lnSpc>
                <a:spcPct val="12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两物体间距小于网格单元尺度时，最小间隙处的网格域与几何域的连通性不一致；</a:t>
            </a:r>
          </a:p>
        </p:txBody>
      </p:sp>
      <p:pic>
        <p:nvPicPr>
          <p:cNvPr id="28" name="图片 27">
            <a:extLst>
              <a:ext uri="{FF2B5EF4-FFF2-40B4-BE49-F238E27FC236}">
                <a16:creationId xmlns:a16="http://schemas.microsoft.com/office/drawing/2014/main" id="{DFC02569-8F94-C609-21A5-8DD6E306480D}"/>
              </a:ext>
            </a:extLst>
          </p:cNvPr>
          <p:cNvPicPr>
            <a:picLocks noChangeAspect="1"/>
          </p:cNvPicPr>
          <p:nvPr/>
        </p:nvPicPr>
        <p:blipFill>
          <a:blip r:embed="rId3"/>
          <a:stretch>
            <a:fillRect/>
          </a:stretch>
        </p:blipFill>
        <p:spPr>
          <a:xfrm>
            <a:off x="567402" y="2925491"/>
            <a:ext cx="3709493" cy="1705288"/>
          </a:xfrm>
          <a:prstGeom prst="rect">
            <a:avLst/>
          </a:prstGeom>
        </p:spPr>
      </p:pic>
      <p:pic>
        <p:nvPicPr>
          <p:cNvPr id="29" name="图片 28">
            <a:extLst>
              <a:ext uri="{FF2B5EF4-FFF2-40B4-BE49-F238E27FC236}">
                <a16:creationId xmlns:a16="http://schemas.microsoft.com/office/drawing/2014/main" id="{42B2C0FF-C864-FC45-6EC9-04F122A6FB02}"/>
              </a:ext>
            </a:extLst>
          </p:cNvPr>
          <p:cNvPicPr>
            <a:picLocks noChangeAspect="1"/>
          </p:cNvPicPr>
          <p:nvPr/>
        </p:nvPicPr>
        <p:blipFill>
          <a:blip r:embed="rId4"/>
          <a:stretch>
            <a:fillRect/>
          </a:stretch>
        </p:blipFill>
        <p:spPr>
          <a:xfrm>
            <a:off x="4605698" y="2925491"/>
            <a:ext cx="3523283" cy="1705288"/>
          </a:xfrm>
          <a:prstGeom prst="rect">
            <a:avLst/>
          </a:prstGeom>
        </p:spPr>
      </p:pic>
      <p:sp>
        <p:nvSpPr>
          <p:cNvPr id="31" name="箭头: 右 30">
            <a:extLst>
              <a:ext uri="{FF2B5EF4-FFF2-40B4-BE49-F238E27FC236}">
                <a16:creationId xmlns:a16="http://schemas.microsoft.com/office/drawing/2014/main" id="{B10EA70A-5CB1-E843-BE45-E1ACDAF80D3F}"/>
              </a:ext>
            </a:extLst>
          </p:cNvPr>
          <p:cNvSpPr/>
          <p:nvPr/>
        </p:nvSpPr>
        <p:spPr>
          <a:xfrm>
            <a:off x="3259937" y="2609171"/>
            <a:ext cx="5870090" cy="216408"/>
          </a:xfrm>
          <a:prstGeom prst="rightArrow">
            <a:avLst>
              <a:gd name="adj1" fmla="val 33950"/>
              <a:gd name="adj2" fmla="val 10590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865B7E94-F4AD-48F0-098E-138F89933547}"/>
              </a:ext>
            </a:extLst>
          </p:cNvPr>
          <p:cNvSpPr txBox="1"/>
          <p:nvPr/>
        </p:nvSpPr>
        <p:spPr>
          <a:xfrm>
            <a:off x="3688542" y="2296168"/>
            <a:ext cx="5151829" cy="362792"/>
          </a:xfrm>
          <a:prstGeom prst="rect">
            <a:avLst/>
          </a:prstGeom>
          <a:noFill/>
        </p:spPr>
        <p:txBody>
          <a:bodyPr wrap="square">
            <a:spAutoFit/>
          </a:bodyPr>
          <a:lstStyle/>
          <a:p>
            <a:pPr algn="ctr">
              <a:lnSpc>
                <a:spcPct val="120000"/>
              </a:lnSpc>
            </a:pPr>
            <a:r>
              <a:rPr lang="zh-CN" altLang="en-US" sz="1600" dirty="0">
                <a:latin typeface="微软雅黑" panose="020B0503020204020204" pitchFamily="34" charset="-122"/>
                <a:ea typeface="微软雅黑" panose="020B0503020204020204" pitchFamily="34" charset="-122"/>
              </a:rPr>
              <a:t>两球体间距逐渐减小</a:t>
            </a:r>
          </a:p>
        </p:txBody>
      </p:sp>
      <p:sp>
        <p:nvSpPr>
          <p:cNvPr id="33" name="文本框 32">
            <a:extLst>
              <a:ext uri="{FF2B5EF4-FFF2-40B4-BE49-F238E27FC236}">
                <a16:creationId xmlns:a16="http://schemas.microsoft.com/office/drawing/2014/main" id="{4BF6F8B1-3973-BBCC-44AA-D98269BD7156}"/>
              </a:ext>
            </a:extLst>
          </p:cNvPr>
          <p:cNvSpPr txBox="1"/>
          <p:nvPr/>
        </p:nvSpPr>
        <p:spPr>
          <a:xfrm>
            <a:off x="502143" y="4991229"/>
            <a:ext cx="3652604" cy="369332"/>
          </a:xfrm>
          <a:prstGeom prst="rect">
            <a:avLst/>
          </a:prstGeom>
          <a:noFill/>
        </p:spPr>
        <p:txBody>
          <a:bodyPr wrap="square">
            <a:spAutoFit/>
          </a:bodyPr>
          <a:lstStyle/>
          <a:p>
            <a:pPr algn="ctr"/>
            <a:r>
              <a:rPr lang="zh-CN" altLang="en-US" dirty="0">
                <a:latin typeface="微软雅黑" panose="020B0503020204020204" pitchFamily="34" charset="-122"/>
                <a:ea typeface="微软雅黑" panose="020B0503020204020204" pitchFamily="34" charset="-122"/>
              </a:rPr>
              <a:t>几何不连通 网格不连通</a:t>
            </a:r>
          </a:p>
        </p:txBody>
      </p:sp>
      <p:cxnSp>
        <p:nvCxnSpPr>
          <p:cNvPr id="34" name="直接连接符 33">
            <a:extLst>
              <a:ext uri="{FF2B5EF4-FFF2-40B4-BE49-F238E27FC236}">
                <a16:creationId xmlns:a16="http://schemas.microsoft.com/office/drawing/2014/main" id="{6899E687-0292-4672-50E8-842A5C0842C0}"/>
              </a:ext>
            </a:extLst>
          </p:cNvPr>
          <p:cNvCxnSpPr>
            <a:cxnSpLocks/>
          </p:cNvCxnSpPr>
          <p:nvPr/>
        </p:nvCxnSpPr>
        <p:spPr>
          <a:xfrm flipH="1">
            <a:off x="759388" y="4291474"/>
            <a:ext cx="119440" cy="2335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42450809-A8AB-A92A-1EA2-EF4865A151E6}"/>
              </a:ext>
            </a:extLst>
          </p:cNvPr>
          <p:cNvCxnSpPr>
            <a:cxnSpLocks/>
          </p:cNvCxnSpPr>
          <p:nvPr/>
        </p:nvCxnSpPr>
        <p:spPr>
          <a:xfrm flipH="1" flipV="1">
            <a:off x="795462" y="2857971"/>
            <a:ext cx="214419" cy="1839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E5004E1B-53E1-157A-A553-3FE816D0D395}"/>
              </a:ext>
            </a:extLst>
          </p:cNvPr>
          <p:cNvSpPr txBox="1"/>
          <p:nvPr/>
        </p:nvSpPr>
        <p:spPr>
          <a:xfrm>
            <a:off x="-134927" y="2652824"/>
            <a:ext cx="1204389" cy="362792"/>
          </a:xfrm>
          <a:prstGeom prst="rect">
            <a:avLst/>
          </a:prstGeom>
          <a:noFill/>
        </p:spPr>
        <p:txBody>
          <a:bodyPr wrap="square">
            <a:spAutoFit/>
          </a:bodyPr>
          <a:lstStyle/>
          <a:p>
            <a:pPr algn="ctr">
              <a:lnSpc>
                <a:spcPct val="120000"/>
              </a:lnSpc>
            </a:pPr>
            <a:r>
              <a:rPr lang="zh-CN" altLang="en-US" sz="1600" dirty="0">
                <a:latin typeface="微软雅黑" panose="020B0503020204020204" pitchFamily="34" charset="-122"/>
                <a:ea typeface="微软雅黑" panose="020B0503020204020204" pitchFamily="34" charset="-122"/>
              </a:rPr>
              <a:t>边界层</a:t>
            </a:r>
          </a:p>
        </p:txBody>
      </p:sp>
      <p:sp>
        <p:nvSpPr>
          <p:cNvPr id="38" name="文本框 37">
            <a:extLst>
              <a:ext uri="{FF2B5EF4-FFF2-40B4-BE49-F238E27FC236}">
                <a16:creationId xmlns:a16="http://schemas.microsoft.com/office/drawing/2014/main" id="{8562E213-260E-355F-7C20-13E83C536DCF}"/>
              </a:ext>
            </a:extLst>
          </p:cNvPr>
          <p:cNvSpPr txBox="1"/>
          <p:nvPr/>
        </p:nvSpPr>
        <p:spPr>
          <a:xfrm>
            <a:off x="-1321" y="4460258"/>
            <a:ext cx="1204389" cy="362792"/>
          </a:xfrm>
          <a:prstGeom prst="rect">
            <a:avLst/>
          </a:prstGeom>
          <a:noFill/>
        </p:spPr>
        <p:txBody>
          <a:bodyPr wrap="square">
            <a:spAutoFit/>
          </a:bodyPr>
          <a:lstStyle/>
          <a:p>
            <a:pPr algn="ctr">
              <a:lnSpc>
                <a:spcPct val="120000"/>
              </a:lnSpc>
            </a:pPr>
            <a:r>
              <a:rPr lang="zh-CN" altLang="en-US" sz="1600" dirty="0">
                <a:latin typeface="微软雅黑" panose="020B0503020204020204" pitchFamily="34" charset="-122"/>
                <a:ea typeface="微软雅黑" panose="020B0503020204020204" pitchFamily="34" charset="-122"/>
              </a:rPr>
              <a:t>几何边界</a:t>
            </a:r>
          </a:p>
        </p:txBody>
      </p:sp>
      <p:pic>
        <p:nvPicPr>
          <p:cNvPr id="40" name="图片 39">
            <a:extLst>
              <a:ext uri="{FF2B5EF4-FFF2-40B4-BE49-F238E27FC236}">
                <a16:creationId xmlns:a16="http://schemas.microsoft.com/office/drawing/2014/main" id="{E092A177-8C72-E3B0-917A-FD06B8658DB6}"/>
              </a:ext>
            </a:extLst>
          </p:cNvPr>
          <p:cNvPicPr>
            <a:picLocks noChangeAspect="1"/>
          </p:cNvPicPr>
          <p:nvPr/>
        </p:nvPicPr>
        <p:blipFill>
          <a:blip r:embed="rId5"/>
          <a:stretch>
            <a:fillRect/>
          </a:stretch>
        </p:blipFill>
        <p:spPr>
          <a:xfrm>
            <a:off x="8579219" y="2922494"/>
            <a:ext cx="3197416" cy="1705288"/>
          </a:xfrm>
          <a:prstGeom prst="rect">
            <a:avLst/>
          </a:prstGeom>
        </p:spPr>
      </p:pic>
      <p:sp>
        <p:nvSpPr>
          <p:cNvPr id="44" name="文本框 43">
            <a:extLst>
              <a:ext uri="{FF2B5EF4-FFF2-40B4-BE49-F238E27FC236}">
                <a16:creationId xmlns:a16="http://schemas.microsoft.com/office/drawing/2014/main" id="{BA9266FD-83F4-BCCE-D045-5AB2ACC165DA}"/>
              </a:ext>
            </a:extLst>
          </p:cNvPr>
          <p:cNvSpPr txBox="1"/>
          <p:nvPr/>
        </p:nvSpPr>
        <p:spPr>
          <a:xfrm>
            <a:off x="4104088" y="5736008"/>
            <a:ext cx="4320735" cy="461665"/>
          </a:xfrm>
          <a:prstGeom prst="rect">
            <a:avLst/>
          </a:prstGeom>
          <a:noFill/>
        </p:spPr>
        <p:txBody>
          <a:bodyPr wrap="square">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需要对该区域的网格进行重构！</a:t>
            </a:r>
            <a:endParaRPr lang="zh-CN" altLang="en-US" sz="2400" dirty="0">
              <a:solidFill>
                <a:srgbClr val="FF0000"/>
              </a:solidFill>
            </a:endParaRPr>
          </a:p>
        </p:txBody>
      </p:sp>
      <p:sp>
        <p:nvSpPr>
          <p:cNvPr id="46" name="文本框 45">
            <a:extLst>
              <a:ext uri="{FF2B5EF4-FFF2-40B4-BE49-F238E27FC236}">
                <a16:creationId xmlns:a16="http://schemas.microsoft.com/office/drawing/2014/main" id="{494FCAA4-44A5-145B-B555-DA30F680F6D1}"/>
              </a:ext>
            </a:extLst>
          </p:cNvPr>
          <p:cNvSpPr txBox="1"/>
          <p:nvPr/>
        </p:nvSpPr>
        <p:spPr>
          <a:xfrm>
            <a:off x="4541037" y="4991229"/>
            <a:ext cx="3652604" cy="369332"/>
          </a:xfrm>
          <a:prstGeom prst="rect">
            <a:avLst/>
          </a:prstGeom>
          <a:noFill/>
        </p:spPr>
        <p:txBody>
          <a:bodyPr wrap="square">
            <a:spAutoFit/>
          </a:bodyPr>
          <a:lstStyle/>
          <a:p>
            <a:pPr algn="ctr"/>
            <a:r>
              <a:rPr lang="zh-CN" altLang="en-US" dirty="0">
                <a:latin typeface="微软雅黑" panose="020B0503020204020204" pitchFamily="34" charset="-122"/>
                <a:ea typeface="微软雅黑" panose="020B0503020204020204" pitchFamily="34" charset="-122"/>
              </a:rPr>
              <a:t>几何不连通 网格连通</a:t>
            </a:r>
          </a:p>
        </p:txBody>
      </p:sp>
      <p:sp>
        <p:nvSpPr>
          <p:cNvPr id="47" name="文本框 46">
            <a:extLst>
              <a:ext uri="{FF2B5EF4-FFF2-40B4-BE49-F238E27FC236}">
                <a16:creationId xmlns:a16="http://schemas.microsoft.com/office/drawing/2014/main" id="{CEC988AE-7C5B-ADB3-FA08-C4B710C283E3}"/>
              </a:ext>
            </a:extLst>
          </p:cNvPr>
          <p:cNvSpPr txBox="1"/>
          <p:nvPr/>
        </p:nvSpPr>
        <p:spPr>
          <a:xfrm>
            <a:off x="8351625" y="4964141"/>
            <a:ext cx="3652604" cy="369332"/>
          </a:xfrm>
          <a:prstGeom prst="rect">
            <a:avLst/>
          </a:prstGeom>
          <a:noFill/>
        </p:spPr>
        <p:txBody>
          <a:bodyPr wrap="square">
            <a:spAutoFit/>
          </a:bodyPr>
          <a:lstStyle/>
          <a:p>
            <a:pPr algn="ctr"/>
            <a:r>
              <a:rPr lang="zh-CN" altLang="en-US" dirty="0">
                <a:latin typeface="微软雅黑" panose="020B0503020204020204" pitchFamily="34" charset="-122"/>
                <a:ea typeface="微软雅黑" panose="020B0503020204020204" pitchFamily="34" charset="-122"/>
              </a:rPr>
              <a:t>几何不连通 网格连通 有接触</a:t>
            </a:r>
          </a:p>
        </p:txBody>
      </p:sp>
      <p:cxnSp>
        <p:nvCxnSpPr>
          <p:cNvPr id="48" name="直接连接符 47">
            <a:extLst>
              <a:ext uri="{FF2B5EF4-FFF2-40B4-BE49-F238E27FC236}">
                <a16:creationId xmlns:a16="http://schemas.microsoft.com/office/drawing/2014/main" id="{915CC4B7-E6FB-112D-ACA5-59E374D79646}"/>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FAEB3172-C603-5603-4D6C-61BB44AF504C}"/>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descr="图片包含 游戏机, 建筑, 标志, 围栏&#10;&#10;描述已自动生成">
            <a:extLst>
              <a:ext uri="{FF2B5EF4-FFF2-40B4-BE49-F238E27FC236}">
                <a16:creationId xmlns:a16="http://schemas.microsoft.com/office/drawing/2014/main" id="{0DE81A95-A20B-F55E-2971-8F939508BC7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51" name="组合 50">
            <a:extLst>
              <a:ext uri="{FF2B5EF4-FFF2-40B4-BE49-F238E27FC236}">
                <a16:creationId xmlns:a16="http://schemas.microsoft.com/office/drawing/2014/main" id="{E020EE16-8704-5199-2564-6509582CA12A}"/>
              </a:ext>
            </a:extLst>
          </p:cNvPr>
          <p:cNvGrpSpPr>
            <a:grpSpLocks noChangeAspect="1"/>
          </p:cNvGrpSpPr>
          <p:nvPr/>
        </p:nvGrpSpPr>
        <p:grpSpPr>
          <a:xfrm>
            <a:off x="9576887" y="178419"/>
            <a:ext cx="2205013" cy="663575"/>
            <a:chOff x="2685028" y="2876682"/>
            <a:chExt cx="5502784" cy="1656004"/>
          </a:xfrm>
        </p:grpSpPr>
        <p:sp>
          <p:nvSpPr>
            <p:cNvPr id="52" name="i$ľïdê">
              <a:extLst>
                <a:ext uri="{FF2B5EF4-FFF2-40B4-BE49-F238E27FC236}">
                  <a16:creationId xmlns:a16="http://schemas.microsoft.com/office/drawing/2014/main" id="{9C9B7410-98BC-BE01-82C3-7F48F0F64BDF}"/>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53" name="îṥlîḋê">
              <a:extLst>
                <a:ext uri="{FF2B5EF4-FFF2-40B4-BE49-F238E27FC236}">
                  <a16:creationId xmlns:a16="http://schemas.microsoft.com/office/drawing/2014/main" id="{E74AD410-403D-6366-0C7B-3139DE3AA997}"/>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54" name="图片 53">
              <a:extLst>
                <a:ext uri="{FF2B5EF4-FFF2-40B4-BE49-F238E27FC236}">
                  <a16:creationId xmlns:a16="http://schemas.microsoft.com/office/drawing/2014/main" id="{1F81DE91-215A-839B-77DD-EB631F4C161E}"/>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55" name="标题 1">
            <a:extLst>
              <a:ext uri="{FF2B5EF4-FFF2-40B4-BE49-F238E27FC236}">
                <a16:creationId xmlns:a16="http://schemas.microsoft.com/office/drawing/2014/main" id="{3E31C08F-C0E2-C2DB-628F-474D0E5C8B16}"/>
              </a:ext>
            </a:extLst>
          </p:cNvPr>
          <p:cNvSpPr txBox="1">
            <a:spLocks/>
          </p:cNvSpPr>
          <p:nvPr/>
        </p:nvSpPr>
        <p:spPr>
          <a:xfrm>
            <a:off x="955054" y="327307"/>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算法介绍</a:t>
            </a:r>
          </a:p>
        </p:txBody>
      </p:sp>
      <p:sp>
        <p:nvSpPr>
          <p:cNvPr id="56" name="灯片编号占位符 17">
            <a:extLst>
              <a:ext uri="{FF2B5EF4-FFF2-40B4-BE49-F238E27FC236}">
                <a16:creationId xmlns:a16="http://schemas.microsoft.com/office/drawing/2014/main" id="{38EF4640-40A1-1FCA-E1F2-6ED8A18DDB3A}"/>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8</a:t>
            </a:fld>
            <a:endParaRPr lang="zh-CN" altLang="en-US" dirty="0"/>
          </a:p>
        </p:txBody>
      </p:sp>
      <p:sp>
        <p:nvSpPr>
          <p:cNvPr id="66" name="文本框 65">
            <a:extLst>
              <a:ext uri="{FF2B5EF4-FFF2-40B4-BE49-F238E27FC236}">
                <a16:creationId xmlns:a16="http://schemas.microsoft.com/office/drawing/2014/main" id="{91A1E878-86D2-00A8-1454-44F135435BFD}"/>
              </a:ext>
            </a:extLst>
          </p:cNvPr>
          <p:cNvSpPr txBox="1"/>
          <p:nvPr/>
        </p:nvSpPr>
        <p:spPr>
          <a:xfrm>
            <a:off x="615765" y="1111552"/>
            <a:ext cx="1753707"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背景网格生成</a:t>
            </a:r>
          </a:p>
        </p:txBody>
      </p:sp>
      <p:sp>
        <p:nvSpPr>
          <p:cNvPr id="67" name="文本框 66">
            <a:extLst>
              <a:ext uri="{FF2B5EF4-FFF2-40B4-BE49-F238E27FC236}">
                <a16:creationId xmlns:a16="http://schemas.microsoft.com/office/drawing/2014/main" id="{BF5AC5D1-9557-D8C0-1D98-2BA2D956AA56}"/>
              </a:ext>
            </a:extLst>
          </p:cNvPr>
          <p:cNvSpPr txBox="1"/>
          <p:nvPr/>
        </p:nvSpPr>
        <p:spPr>
          <a:xfrm>
            <a:off x="5511180" y="1109237"/>
            <a:ext cx="16728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边界贴合</a:t>
            </a:r>
          </a:p>
        </p:txBody>
      </p:sp>
      <p:sp>
        <p:nvSpPr>
          <p:cNvPr id="68" name="文本框 67">
            <a:extLst>
              <a:ext uri="{FF2B5EF4-FFF2-40B4-BE49-F238E27FC236}">
                <a16:creationId xmlns:a16="http://schemas.microsoft.com/office/drawing/2014/main" id="{BC4587AC-EEDF-B047-5AA2-33A99CCE61D7}"/>
              </a:ext>
            </a:extLst>
          </p:cNvPr>
          <p:cNvSpPr txBox="1"/>
          <p:nvPr/>
        </p:nvSpPr>
        <p:spPr>
          <a:xfrm>
            <a:off x="7535459" y="1110893"/>
            <a:ext cx="1726689"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网格优化</a:t>
            </a:r>
          </a:p>
        </p:txBody>
      </p:sp>
      <p:sp>
        <p:nvSpPr>
          <p:cNvPr id="69" name="文本框 68">
            <a:extLst>
              <a:ext uri="{FF2B5EF4-FFF2-40B4-BE49-F238E27FC236}">
                <a16:creationId xmlns:a16="http://schemas.microsoft.com/office/drawing/2014/main" id="{21299FD6-5397-805F-F7B0-806666E0D689}"/>
              </a:ext>
            </a:extLst>
          </p:cNvPr>
          <p:cNvSpPr txBox="1"/>
          <p:nvPr/>
        </p:nvSpPr>
        <p:spPr>
          <a:xfrm>
            <a:off x="9613564" y="1110893"/>
            <a:ext cx="22122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边界层网格生成</a:t>
            </a:r>
          </a:p>
        </p:txBody>
      </p:sp>
      <p:cxnSp>
        <p:nvCxnSpPr>
          <p:cNvPr id="70" name="直接箭头连接符 69">
            <a:extLst>
              <a:ext uri="{FF2B5EF4-FFF2-40B4-BE49-F238E27FC236}">
                <a16:creationId xmlns:a16="http://schemas.microsoft.com/office/drawing/2014/main" id="{33863E3E-04A4-A681-DBF7-6B46E47B4FB7}"/>
              </a:ext>
            </a:extLst>
          </p:cNvPr>
          <p:cNvCxnSpPr>
            <a:cxnSpLocks/>
            <a:stCxn id="66" idx="3"/>
            <a:endCxn id="73" idx="1"/>
          </p:cNvCxnSpPr>
          <p:nvPr/>
        </p:nvCxnSpPr>
        <p:spPr>
          <a:xfrm flipV="1">
            <a:off x="2369472" y="1310348"/>
            <a:ext cx="361398" cy="1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81FE3D95-31C2-D8F8-8529-2A5929E918D1}"/>
              </a:ext>
            </a:extLst>
          </p:cNvPr>
          <p:cNvCxnSpPr>
            <a:cxnSpLocks/>
            <a:stCxn id="68" idx="3"/>
            <a:endCxn id="69" idx="1"/>
          </p:cNvCxnSpPr>
          <p:nvPr/>
        </p:nvCxnSpPr>
        <p:spPr>
          <a:xfrm>
            <a:off x="9262148" y="1310948"/>
            <a:ext cx="3514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45F68DC3-D05B-FFB8-643D-7CD6A8864441}"/>
              </a:ext>
            </a:extLst>
          </p:cNvPr>
          <p:cNvCxnSpPr>
            <a:cxnSpLocks/>
            <a:endCxn id="67" idx="1"/>
          </p:cNvCxnSpPr>
          <p:nvPr/>
        </p:nvCxnSpPr>
        <p:spPr>
          <a:xfrm flipV="1">
            <a:off x="5119312" y="1309292"/>
            <a:ext cx="391868" cy="16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F8DD8733-9D0F-72E7-9318-63720D5DC64E}"/>
              </a:ext>
            </a:extLst>
          </p:cNvPr>
          <p:cNvCxnSpPr>
            <a:cxnSpLocks/>
            <a:stCxn id="67" idx="3"/>
          </p:cNvCxnSpPr>
          <p:nvPr/>
        </p:nvCxnSpPr>
        <p:spPr>
          <a:xfrm flipV="1">
            <a:off x="7184043" y="1304625"/>
            <a:ext cx="361611" cy="46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81CFDCBF-E03C-CF40-600F-775BB4A96544}"/>
              </a:ext>
            </a:extLst>
          </p:cNvPr>
          <p:cNvSpPr txBox="1"/>
          <p:nvPr/>
        </p:nvSpPr>
        <p:spPr>
          <a:xfrm>
            <a:off x="2730870" y="1110293"/>
            <a:ext cx="2388442" cy="400110"/>
          </a:xfrm>
          <a:prstGeom prst="rect">
            <a:avLst/>
          </a:prstGeom>
          <a:noFill/>
          <a:ln w="19050">
            <a:solidFill>
              <a:srgbClr val="FF0000"/>
            </a:solidFill>
          </a:ln>
        </p:spPr>
        <p:txBody>
          <a:bodyPr wrap="square" rtlCol="0">
            <a:sp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rPr>
              <a:t>接触区域特殊处理</a:t>
            </a:r>
          </a:p>
        </p:txBody>
      </p:sp>
    </p:spTree>
    <p:extLst>
      <p:ext uri="{BB962C8B-B14F-4D97-AF65-F5344CB8AC3E}">
        <p14:creationId xmlns:p14="http://schemas.microsoft.com/office/powerpoint/2010/main" val="810914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07DE8-CFCA-1E01-0ABD-6E5C96B189D1}"/>
            </a:ext>
          </a:extLst>
        </p:cNvPr>
        <p:cNvGrpSpPr/>
        <p:nvPr/>
      </p:nvGrpSpPr>
      <p:grpSpPr>
        <a:xfrm>
          <a:off x="0" y="0"/>
          <a:ext cx="0" cy="0"/>
          <a:chOff x="0" y="0"/>
          <a:chExt cx="0" cy="0"/>
        </a:xfrm>
      </p:grpSpPr>
      <p:sp>
        <p:nvSpPr>
          <p:cNvPr id="22" name="标题 5">
            <a:extLst>
              <a:ext uri="{FF2B5EF4-FFF2-40B4-BE49-F238E27FC236}">
                <a16:creationId xmlns:a16="http://schemas.microsoft.com/office/drawing/2014/main" id="{AD2AF2AC-8A64-3E71-9C31-941C85BF73DF}"/>
              </a:ext>
            </a:extLst>
          </p:cNvPr>
          <p:cNvSpPr txBox="1"/>
          <p:nvPr/>
        </p:nvSpPr>
        <p:spPr>
          <a:xfrm>
            <a:off x="1300480" y="327649"/>
            <a:ext cx="9233879" cy="66357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spc="300">
                <a:solidFill>
                  <a:schemeClr val="accent1"/>
                </a:solidFill>
                <a:latin typeface="+mj-lt"/>
                <a:ea typeface="+mj-ea"/>
                <a:cs typeface="+mj-cs"/>
              </a:defRPr>
            </a:lvl1pPr>
          </a:lstStyle>
          <a:p>
            <a:endParaRPr lang="zh-CN" altLang="en-US" sz="3200" dirty="0">
              <a:solidFill>
                <a:srgbClr val="703881"/>
              </a:solidFill>
            </a:endParaRPr>
          </a:p>
        </p:txBody>
      </p:sp>
      <p:sp>
        <p:nvSpPr>
          <p:cNvPr id="3" name="矩形: 圆角 2">
            <a:extLst>
              <a:ext uri="{FF2B5EF4-FFF2-40B4-BE49-F238E27FC236}">
                <a16:creationId xmlns:a16="http://schemas.microsoft.com/office/drawing/2014/main" id="{84830D8C-E013-1685-A55E-44F822AB15F0}"/>
              </a:ext>
            </a:extLst>
          </p:cNvPr>
          <p:cNvSpPr/>
          <p:nvPr/>
        </p:nvSpPr>
        <p:spPr>
          <a:xfrm>
            <a:off x="115645" y="1719028"/>
            <a:ext cx="2313365" cy="4657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三维网格补洞算法</a:t>
            </a:r>
          </a:p>
        </p:txBody>
      </p:sp>
      <p:pic>
        <p:nvPicPr>
          <p:cNvPr id="4" name="图片 3">
            <a:extLst>
              <a:ext uri="{FF2B5EF4-FFF2-40B4-BE49-F238E27FC236}">
                <a16:creationId xmlns:a16="http://schemas.microsoft.com/office/drawing/2014/main" id="{83B721A6-EE02-A7B3-32CF-98C34DE1E3E6}"/>
              </a:ext>
            </a:extLst>
          </p:cNvPr>
          <p:cNvPicPr>
            <a:picLocks noChangeAspect="1"/>
          </p:cNvPicPr>
          <p:nvPr/>
        </p:nvPicPr>
        <p:blipFill>
          <a:blip r:embed="rId5" cstate="print">
            <a:extLst>
              <a:ext uri="{28A0092B-C50C-407E-A947-70E740481C1C}">
                <a14:useLocalDpi xmlns:a14="http://schemas.microsoft.com/office/drawing/2010/main" val="0"/>
              </a:ext>
            </a:extLst>
          </a:blip>
          <a:srcRect l="13489" r="11421"/>
          <a:stretch>
            <a:fillRect/>
          </a:stretch>
        </p:blipFill>
        <p:spPr>
          <a:xfrm>
            <a:off x="481074" y="1894165"/>
            <a:ext cx="3607164" cy="3157005"/>
          </a:xfrm>
          <a:prstGeom prst="rect">
            <a:avLst/>
          </a:prstGeom>
        </p:spPr>
      </p:pic>
      <p:sp>
        <p:nvSpPr>
          <p:cNvPr id="5" name="矩形 4">
            <a:extLst>
              <a:ext uri="{FF2B5EF4-FFF2-40B4-BE49-F238E27FC236}">
                <a16:creationId xmlns:a16="http://schemas.microsoft.com/office/drawing/2014/main" id="{EBD70E93-DBAF-2568-0FDA-CC4983E29193}"/>
              </a:ext>
            </a:extLst>
          </p:cNvPr>
          <p:cNvSpPr/>
          <p:nvPr/>
        </p:nvSpPr>
        <p:spPr>
          <a:xfrm>
            <a:off x="1213553" y="4954742"/>
            <a:ext cx="1569660"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确定补洞边界</a:t>
            </a:r>
          </a:p>
        </p:txBody>
      </p:sp>
      <p:pic>
        <p:nvPicPr>
          <p:cNvPr id="6" name="图片 5">
            <a:extLst>
              <a:ext uri="{FF2B5EF4-FFF2-40B4-BE49-F238E27FC236}">
                <a16:creationId xmlns:a16="http://schemas.microsoft.com/office/drawing/2014/main" id="{6EDB93FF-242E-715D-6A13-22EF21BF596F}"/>
              </a:ext>
            </a:extLst>
          </p:cNvPr>
          <p:cNvPicPr>
            <a:picLocks noChangeAspect="1"/>
          </p:cNvPicPr>
          <p:nvPr/>
        </p:nvPicPr>
        <p:blipFill>
          <a:blip r:embed="rId6" cstate="print">
            <a:extLst>
              <a:ext uri="{28A0092B-C50C-407E-A947-70E740481C1C}">
                <a14:useLocalDpi xmlns:a14="http://schemas.microsoft.com/office/drawing/2010/main" val="0"/>
              </a:ext>
            </a:extLst>
          </a:blip>
          <a:srcRect l="14482" r="10560"/>
          <a:stretch>
            <a:fillRect/>
          </a:stretch>
        </p:blipFill>
        <p:spPr>
          <a:xfrm>
            <a:off x="8143728" y="1863706"/>
            <a:ext cx="3565978" cy="3126515"/>
          </a:xfrm>
          <a:prstGeom prst="rect">
            <a:avLst/>
          </a:prstGeom>
        </p:spPr>
      </p:pic>
      <p:sp>
        <p:nvSpPr>
          <p:cNvPr id="8" name="矩形 7">
            <a:extLst>
              <a:ext uri="{FF2B5EF4-FFF2-40B4-BE49-F238E27FC236}">
                <a16:creationId xmlns:a16="http://schemas.microsoft.com/office/drawing/2014/main" id="{B1E16D25-D5E5-98F9-9136-91E2F42835ED}"/>
              </a:ext>
            </a:extLst>
          </p:cNvPr>
          <p:cNvSpPr/>
          <p:nvPr/>
        </p:nvSpPr>
        <p:spPr>
          <a:xfrm>
            <a:off x="9426779" y="4954742"/>
            <a:ext cx="1569660"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最终补洞效果</a:t>
            </a:r>
          </a:p>
        </p:txBody>
      </p:sp>
      <p:sp>
        <p:nvSpPr>
          <p:cNvPr id="11" name="文本框 10">
            <a:extLst>
              <a:ext uri="{FF2B5EF4-FFF2-40B4-BE49-F238E27FC236}">
                <a16:creationId xmlns:a16="http://schemas.microsoft.com/office/drawing/2014/main" id="{D9A64E31-C1A8-4F1A-67C6-22E20D5A68B8}"/>
              </a:ext>
            </a:extLst>
          </p:cNvPr>
          <p:cNvSpPr txBox="1"/>
          <p:nvPr/>
        </p:nvSpPr>
        <p:spPr>
          <a:xfrm>
            <a:off x="293479" y="5583001"/>
            <a:ext cx="12108264" cy="874407"/>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结合前沿推进网格生成算法，将网格生成问题转化为图论中的最优路径规划问题；</a:t>
            </a:r>
          </a:p>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创新点：将孔洞边界抽象为图结构，并通过最优路径搜索生成四边形补洞网格，实现接触</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窄间隙区域的自动重构。</a:t>
            </a:r>
          </a:p>
        </p:txBody>
      </p:sp>
      <p:sp>
        <p:nvSpPr>
          <p:cNvPr id="26" name="矩形 25">
            <a:extLst>
              <a:ext uri="{FF2B5EF4-FFF2-40B4-BE49-F238E27FC236}">
                <a16:creationId xmlns:a16="http://schemas.microsoft.com/office/drawing/2014/main" id="{50C0BA33-96F0-A616-4806-8DD2072302F3}"/>
              </a:ext>
            </a:extLst>
          </p:cNvPr>
          <p:cNvSpPr/>
          <p:nvPr/>
        </p:nvSpPr>
        <p:spPr>
          <a:xfrm>
            <a:off x="5009699" y="4989378"/>
            <a:ext cx="1800493" cy="369332"/>
          </a:xfrm>
          <a:prstGeom prst="rect">
            <a:avLst/>
          </a:prstGeom>
        </p:spPr>
        <p:txBody>
          <a:bodyPr wrap="none">
            <a:spAutoFit/>
          </a:bodyPr>
          <a:lstStyle/>
          <a:p>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cs typeface="Times New Roman" panose="02020603050405020304" pitchFamily="18" charset="0"/>
              </a:rPr>
              <a:t>生成四边形网格</a:t>
            </a:r>
          </a:p>
        </p:txBody>
      </p:sp>
      <p:pic>
        <p:nvPicPr>
          <p:cNvPr id="27" name="holeFixing">
            <a:hlinkClick r:id="" action="ppaction://media"/>
            <a:extLst>
              <a:ext uri="{FF2B5EF4-FFF2-40B4-BE49-F238E27FC236}">
                <a16:creationId xmlns:a16="http://schemas.microsoft.com/office/drawing/2014/main" id="{97362E68-03D4-7194-8A24-F1ECEC2FCCC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49571" y="1870816"/>
            <a:ext cx="2449602" cy="3157005"/>
          </a:xfrm>
          <a:prstGeom prst="rect">
            <a:avLst/>
          </a:prstGeom>
        </p:spPr>
      </p:pic>
      <p:cxnSp>
        <p:nvCxnSpPr>
          <p:cNvPr id="28" name="直接箭头连接符 27">
            <a:extLst>
              <a:ext uri="{FF2B5EF4-FFF2-40B4-BE49-F238E27FC236}">
                <a16:creationId xmlns:a16="http://schemas.microsoft.com/office/drawing/2014/main" id="{240FE015-EBD5-941A-F3F0-2F7DCE4AA02D}"/>
              </a:ext>
            </a:extLst>
          </p:cNvPr>
          <p:cNvCxnSpPr>
            <a:cxnSpLocks/>
          </p:cNvCxnSpPr>
          <p:nvPr/>
        </p:nvCxnSpPr>
        <p:spPr>
          <a:xfrm>
            <a:off x="3719479" y="5159042"/>
            <a:ext cx="5905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45FF1ADE-A498-B033-0022-1B95748ED2C5}"/>
              </a:ext>
            </a:extLst>
          </p:cNvPr>
          <p:cNvCxnSpPr>
            <a:cxnSpLocks/>
          </p:cNvCxnSpPr>
          <p:nvPr/>
        </p:nvCxnSpPr>
        <p:spPr>
          <a:xfrm>
            <a:off x="7553154" y="5159042"/>
            <a:ext cx="5905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A38C903D-08E4-C563-4E97-4D204F7BEF22}"/>
              </a:ext>
            </a:extLst>
          </p:cNvPr>
          <p:cNvCxnSpPr/>
          <p:nvPr/>
        </p:nvCxnSpPr>
        <p:spPr>
          <a:xfrm>
            <a:off x="0" y="891159"/>
            <a:ext cx="12179808" cy="0"/>
          </a:xfrm>
          <a:prstGeom prst="line">
            <a:avLst/>
          </a:prstGeom>
          <a:ln w="12700">
            <a:gradFill>
              <a:gsLst>
                <a:gs pos="0">
                  <a:srgbClr val="703881"/>
                </a:gs>
                <a:gs pos="74000">
                  <a:srgbClr val="DA3C7F"/>
                </a:gs>
                <a:gs pos="83000">
                  <a:srgbClr val="DA3C7F"/>
                </a:gs>
                <a:gs pos="100000">
                  <a:srgbClr val="DA3C7F"/>
                </a:gs>
              </a:gsLst>
              <a:lin ang="5400000" scaled="1"/>
            </a:gradFill>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59B0A541-AA08-A6C1-B1D5-A7E71D54746E}"/>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图片包含 游戏机, 建筑, 标志, 围栏&#10;&#10;描述已自动生成">
            <a:extLst>
              <a:ext uri="{FF2B5EF4-FFF2-40B4-BE49-F238E27FC236}">
                <a16:creationId xmlns:a16="http://schemas.microsoft.com/office/drawing/2014/main" id="{FF754F37-17DA-F6F1-59B0-139EB2D4D01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7339" l="2737" r="98290">
                        <a14:foregroundMark x1="48945" y1="29798" x2="54989" y2="44073"/>
                        <a14:foregroundMark x1="44897" y1="27218" x2="65792" y2="69274"/>
                        <a14:foregroundMark x1="65792" y1="69274" x2="78278" y2="76008"/>
                        <a14:foregroundMark x1="78278" y1="76008" x2="80245" y2="62056"/>
                        <a14:foregroundMark x1="80245" y1="62056" x2="75912" y2="53710"/>
                        <a14:foregroundMark x1="80359" y1="50565" x2="82725" y2="84798"/>
                        <a14:foregroundMark x1="70410" y1="52056" x2="94897" y2="62944"/>
                        <a14:foregroundMark x1="78278" y1="41129" x2="81813" y2="97419"/>
                        <a14:foregroundMark x1="64652" y1="37581" x2="71066" y2="48710"/>
                        <a14:foregroundMark x1="40564" y1="58710" x2="55758" y2="81774"/>
                        <a14:foregroundMark x1="55758" y1="81774" x2="56414" y2="80000"/>
                        <a14:foregroundMark x1="41220" y1="90927" x2="82868" y2="89194"/>
                        <a14:foregroundMark x1="82868" y1="89194" x2="85205" y2="89274"/>
                        <a14:foregroundMark x1="95553" y1="45000" x2="98318" y2="72056"/>
                        <a14:foregroundMark x1="98318" y1="72056" x2="98318" y2="72056"/>
                        <a14:foregroundMark x1="92816" y1="29435" x2="93871" y2="37944"/>
                        <a14:foregroundMark x1="96351" y1="39798" x2="97263" y2="50000"/>
                        <a14:foregroundMark x1="92018" y1="28347" x2="93871" y2="44435"/>
                        <a14:foregroundMark x1="79447" y1="36492" x2="82212" y2="33710"/>
                        <a14:foregroundMark x1="82326" y1="33871" x2="79989" y2="42218"/>
                        <a14:foregroundMark x1="36659" y1="50927" x2="46152" y2="50242"/>
                        <a14:foregroundMark x1="46152" y1="50242" x2="53022" y2="51290"/>
                        <a14:foregroundMark x1="69641" y1="94435" x2="71608" y2="94073"/>
                        <a14:foregroundMark x1="43843" y1="93347" x2="59949" y2="96129"/>
                        <a14:foregroundMark x1="2737" y1="89435" x2="10063" y2="86855"/>
                        <a14:foregroundMark x1="10063" y1="86855" x2="10063" y2="86855"/>
                        <a14:foregroundMark x1="36374" y1="35202" x2="37030" y2="43508"/>
                        <a14:foregroundMark x1="25513" y1="41129" x2="25770" y2="42419"/>
                        <a14:foregroundMark x1="76311" y1="39274" x2="75656" y2="41653"/>
                      </a14:backgroundRemoval>
                    </a14:imgEffect>
                  </a14:imgLayer>
                </a14:imgProps>
              </a:ext>
              <a:ext uri="{28A0092B-C50C-407E-A947-70E740481C1C}">
                <a14:useLocalDpi xmlns:a14="http://schemas.microsoft.com/office/drawing/2010/main" val="0"/>
              </a:ext>
            </a:extLst>
          </a:blip>
          <a:stretch>
            <a:fillRect/>
          </a:stretch>
        </p:blipFill>
        <p:spPr>
          <a:xfrm>
            <a:off x="0" y="241300"/>
            <a:ext cx="860855" cy="608586"/>
          </a:xfrm>
          <a:prstGeom prst="rect">
            <a:avLst/>
          </a:prstGeom>
        </p:spPr>
      </p:pic>
      <p:grpSp>
        <p:nvGrpSpPr>
          <p:cNvPr id="34" name="组合 33">
            <a:extLst>
              <a:ext uri="{FF2B5EF4-FFF2-40B4-BE49-F238E27FC236}">
                <a16:creationId xmlns:a16="http://schemas.microsoft.com/office/drawing/2014/main" id="{95E11A08-3246-0D0F-3FDF-D5034E977509}"/>
              </a:ext>
            </a:extLst>
          </p:cNvPr>
          <p:cNvGrpSpPr>
            <a:grpSpLocks noChangeAspect="1"/>
          </p:cNvGrpSpPr>
          <p:nvPr/>
        </p:nvGrpSpPr>
        <p:grpSpPr>
          <a:xfrm>
            <a:off x="9576887" y="178419"/>
            <a:ext cx="2205013" cy="663575"/>
            <a:chOff x="2685028" y="2876682"/>
            <a:chExt cx="5502784" cy="1656004"/>
          </a:xfrm>
        </p:grpSpPr>
        <p:sp>
          <p:nvSpPr>
            <p:cNvPr id="35" name="i$ľïdê">
              <a:extLst>
                <a:ext uri="{FF2B5EF4-FFF2-40B4-BE49-F238E27FC236}">
                  <a16:creationId xmlns:a16="http://schemas.microsoft.com/office/drawing/2014/main" id="{5BB5AE03-E184-1F53-E03C-2930A678CFB3}"/>
                </a:ext>
              </a:extLst>
            </p:cNvPr>
            <p:cNvSpPr/>
            <p:nvPr userDrawn="1"/>
          </p:nvSpPr>
          <p:spPr>
            <a:xfrm>
              <a:off x="4486927" y="2876682"/>
              <a:ext cx="3699559" cy="1174043"/>
            </a:xfrm>
            <a:custGeom>
              <a:avLst/>
              <a:gdLst>
                <a:gd name="connsiteX0" fmla="*/ 3528743 w 3812022"/>
                <a:gd name="connsiteY0" fmla="*/ 1166183 h 1325394"/>
                <a:gd name="connsiteX1" fmla="*/ 3537795 w 3812022"/>
                <a:gd name="connsiteY1" fmla="*/ 1178430 h 1325394"/>
                <a:gd name="connsiteX2" fmla="*/ 3528743 w 3812022"/>
                <a:gd name="connsiteY2" fmla="*/ 1258302 h 1325394"/>
                <a:gd name="connsiteX3" fmla="*/ 3234282 w 3812022"/>
                <a:gd name="connsiteY3" fmla="*/ 1082322 h 1325394"/>
                <a:gd name="connsiteX4" fmla="*/ 3234282 w 3812022"/>
                <a:gd name="connsiteY4" fmla="*/ 1163814 h 1325394"/>
                <a:gd name="connsiteX5" fmla="*/ 3194545 w 3812022"/>
                <a:gd name="connsiteY5" fmla="*/ 1145948 h 1325394"/>
                <a:gd name="connsiteX6" fmla="*/ 3179436 w 3812022"/>
                <a:gd name="connsiteY6" fmla="*/ 1110272 h 1325394"/>
                <a:gd name="connsiteX7" fmla="*/ 3429169 w 3812022"/>
                <a:gd name="connsiteY7" fmla="*/ 1002179 h 1325394"/>
                <a:gd name="connsiteX8" fmla="*/ 3528210 w 3812022"/>
                <a:gd name="connsiteY8" fmla="*/ 1004309 h 1325394"/>
                <a:gd name="connsiteX9" fmla="*/ 3528210 w 3812022"/>
                <a:gd name="connsiteY9" fmla="*/ 1113467 h 1325394"/>
                <a:gd name="connsiteX10" fmla="*/ 3528210 w 3812022"/>
                <a:gd name="connsiteY10" fmla="*/ 1166183 h 1325394"/>
                <a:gd name="connsiteX11" fmla="*/ 3528210 w 3812022"/>
                <a:gd name="connsiteY11" fmla="*/ 1258302 h 1325394"/>
                <a:gd name="connsiteX12" fmla="*/ 3467508 w 3812022"/>
                <a:gd name="connsiteY12" fmla="*/ 1325394 h 1325394"/>
                <a:gd name="connsiteX13" fmla="*/ 3260373 w 3812022"/>
                <a:gd name="connsiteY13" fmla="*/ 1211443 h 1325394"/>
                <a:gd name="connsiteX14" fmla="*/ 3440351 w 3812022"/>
                <a:gd name="connsiteY14" fmla="*/ 1243925 h 1325394"/>
                <a:gd name="connsiteX15" fmla="*/ 3440351 w 3812022"/>
                <a:gd name="connsiteY15" fmla="*/ 1117727 h 1325394"/>
                <a:gd name="connsiteX16" fmla="*/ 3310959 w 3812022"/>
                <a:gd name="connsiteY16" fmla="*/ 1173105 h 1325394"/>
                <a:gd name="connsiteX17" fmla="*/ 3234282 w 3812022"/>
                <a:gd name="connsiteY17" fmla="*/ 1164053 h 1325394"/>
                <a:gd name="connsiteX18" fmla="*/ 3234282 w 3812022"/>
                <a:gd name="connsiteY18" fmla="*/ 1163814 h 1325394"/>
                <a:gd name="connsiteX19" fmla="*/ 3234814 w 3812022"/>
                <a:gd name="connsiteY19" fmla="*/ 1164053 h 1325394"/>
                <a:gd name="connsiteX20" fmla="*/ 3234814 w 3812022"/>
                <a:gd name="connsiteY20" fmla="*/ 1082051 h 1325394"/>
                <a:gd name="connsiteX21" fmla="*/ 3234282 w 3812022"/>
                <a:gd name="connsiteY21" fmla="*/ 1082322 h 1325394"/>
                <a:gd name="connsiteX22" fmla="*/ 3234282 w 3812022"/>
                <a:gd name="connsiteY22" fmla="*/ 1082051 h 1325394"/>
                <a:gd name="connsiteX23" fmla="*/ 3391896 w 3812022"/>
                <a:gd name="connsiteY23" fmla="*/ 1031465 h 1325394"/>
                <a:gd name="connsiteX24" fmla="*/ 3429169 w 3812022"/>
                <a:gd name="connsiteY24" fmla="*/ 1002179 h 1325394"/>
                <a:gd name="connsiteX25" fmla="*/ 3580394 w 3812022"/>
                <a:gd name="connsiteY25" fmla="*/ 994192 h 1325394"/>
                <a:gd name="connsiteX26" fmla="*/ 3644824 w 3812022"/>
                <a:gd name="connsiteY26" fmla="*/ 1024543 h 1325394"/>
                <a:gd name="connsiteX27" fmla="*/ 3528743 w 3812022"/>
                <a:gd name="connsiteY27" fmla="*/ 1113467 h 1325394"/>
                <a:gd name="connsiteX28" fmla="*/ 3528743 w 3812022"/>
                <a:gd name="connsiteY28" fmla="*/ 1004309 h 1325394"/>
                <a:gd name="connsiteX29" fmla="*/ 3580394 w 3812022"/>
                <a:gd name="connsiteY29" fmla="*/ 994192 h 1325394"/>
                <a:gd name="connsiteX30" fmla="*/ 2529346 w 3812022"/>
                <a:gd name="connsiteY30" fmla="*/ 901606 h 1325394"/>
                <a:gd name="connsiteX31" fmla="*/ 2547916 w 3812022"/>
                <a:gd name="connsiteY31" fmla="*/ 909528 h 1325394"/>
                <a:gd name="connsiteX32" fmla="*/ 2608619 w 3812022"/>
                <a:gd name="connsiteY32" fmla="*/ 977152 h 1325394"/>
                <a:gd name="connsiteX33" fmla="*/ 2718842 w 3812022"/>
                <a:gd name="connsiteY33" fmla="*/ 1051700 h 1325394"/>
                <a:gd name="connsiteX34" fmla="*/ 2803506 w 3812022"/>
                <a:gd name="connsiteY34" fmla="*/ 1057557 h 1325394"/>
                <a:gd name="connsiteX35" fmla="*/ 2668256 w 3812022"/>
                <a:gd name="connsiteY35" fmla="*/ 1154468 h 1325394"/>
                <a:gd name="connsiteX36" fmla="*/ 2629918 w 3812022"/>
                <a:gd name="connsiteY36" fmla="*/ 1145416 h 1325394"/>
                <a:gd name="connsiteX37" fmla="*/ 2608619 w 3812022"/>
                <a:gd name="connsiteY37" fmla="*/ 1124649 h 1325394"/>
                <a:gd name="connsiteX38" fmla="*/ 2518629 w 3812022"/>
                <a:gd name="connsiteY38" fmla="*/ 951061 h 1325394"/>
                <a:gd name="connsiteX39" fmla="*/ 2517565 w 3812022"/>
                <a:gd name="connsiteY39" fmla="*/ 903670 h 1325394"/>
                <a:gd name="connsiteX40" fmla="*/ 2529346 w 3812022"/>
                <a:gd name="connsiteY40" fmla="*/ 901606 h 1325394"/>
                <a:gd name="connsiteX41" fmla="*/ 1595483 w 3812022"/>
                <a:gd name="connsiteY41" fmla="*/ 881273 h 1325394"/>
                <a:gd name="connsiteX42" fmla="*/ 1578801 w 3812022"/>
                <a:gd name="connsiteY42" fmla="*/ 881839 h 1325394"/>
                <a:gd name="connsiteX43" fmla="*/ 1563892 w 3812022"/>
                <a:gd name="connsiteY43" fmla="*/ 881839 h 1325394"/>
                <a:gd name="connsiteX44" fmla="*/ 1552710 w 3812022"/>
                <a:gd name="connsiteY44" fmla="*/ 890358 h 1325394"/>
                <a:gd name="connsiteX45" fmla="*/ 1529281 w 3812022"/>
                <a:gd name="connsiteY45" fmla="*/ 1001647 h 1325394"/>
                <a:gd name="connsiteX46" fmla="*/ 1552710 w 3812022"/>
                <a:gd name="connsiteY46" fmla="*/ 992595 h 1325394"/>
                <a:gd name="connsiteX47" fmla="*/ 1578801 w 3812022"/>
                <a:gd name="connsiteY47" fmla="*/ 977685 h 1325394"/>
                <a:gd name="connsiteX48" fmla="*/ 1630452 w 3812022"/>
                <a:gd name="connsiteY48" fmla="*/ 922307 h 1325394"/>
                <a:gd name="connsiteX49" fmla="*/ 1595483 w 3812022"/>
                <a:gd name="connsiteY49" fmla="*/ 881273 h 1325394"/>
                <a:gd name="connsiteX50" fmla="*/ 578273 w 3812022"/>
                <a:gd name="connsiteY50" fmla="*/ 855746 h 1325394"/>
                <a:gd name="connsiteX51" fmla="*/ 576143 w 3812022"/>
                <a:gd name="connsiteY51" fmla="*/ 870122 h 1325394"/>
                <a:gd name="connsiteX52" fmla="*/ 577208 w 3812022"/>
                <a:gd name="connsiteY52" fmla="*/ 885032 h 1325394"/>
                <a:gd name="connsiteX53" fmla="*/ 577208 w 3812022"/>
                <a:gd name="connsiteY53" fmla="*/ 899409 h 1325394"/>
                <a:gd name="connsiteX54" fmla="*/ 583065 w 3812022"/>
                <a:gd name="connsiteY54" fmla="*/ 911656 h 1325394"/>
                <a:gd name="connsiteX55" fmla="*/ 609157 w 3812022"/>
                <a:gd name="connsiteY55" fmla="*/ 921773 h 1325394"/>
                <a:gd name="connsiteX56" fmla="*/ 610222 w 3812022"/>
                <a:gd name="connsiteY56" fmla="*/ 922838 h 1325394"/>
                <a:gd name="connsiteX57" fmla="*/ 610222 w 3812022"/>
                <a:gd name="connsiteY57" fmla="*/ 869058 h 1325394"/>
                <a:gd name="connsiteX58" fmla="*/ 609157 w 3812022"/>
                <a:gd name="connsiteY58" fmla="*/ 866928 h 1325394"/>
                <a:gd name="connsiteX59" fmla="*/ 578273 w 3812022"/>
                <a:gd name="connsiteY59" fmla="*/ 855746 h 1325394"/>
                <a:gd name="connsiteX60" fmla="*/ 3589446 w 3812022"/>
                <a:gd name="connsiteY60" fmla="*/ 757771 h 1325394"/>
                <a:gd name="connsiteX61" fmla="*/ 3566017 w 3812022"/>
                <a:gd name="connsiteY61" fmla="*/ 760965 h 1325394"/>
                <a:gd name="connsiteX62" fmla="*/ 3528743 w 3812022"/>
                <a:gd name="connsiteY62" fmla="*/ 790252 h 1325394"/>
                <a:gd name="connsiteX63" fmla="*/ 3528743 w 3812022"/>
                <a:gd name="connsiteY63" fmla="*/ 790784 h 1325394"/>
                <a:gd name="connsiteX64" fmla="*/ 3469105 w 3812022"/>
                <a:gd name="connsiteY64" fmla="*/ 863734 h 1325394"/>
                <a:gd name="connsiteX65" fmla="*/ 3528743 w 3812022"/>
                <a:gd name="connsiteY65" fmla="*/ 824331 h 1325394"/>
                <a:gd name="connsiteX66" fmla="*/ 3589446 w 3812022"/>
                <a:gd name="connsiteY66" fmla="*/ 757771 h 1325394"/>
                <a:gd name="connsiteX67" fmla="*/ 600104 w 3812022"/>
                <a:gd name="connsiteY67" fmla="*/ 741795 h 1325394"/>
                <a:gd name="connsiteX68" fmla="*/ 601169 w 3812022"/>
                <a:gd name="connsiteY68" fmla="*/ 782796 h 1325394"/>
                <a:gd name="connsiteX69" fmla="*/ 609157 w 3812022"/>
                <a:gd name="connsiteY69" fmla="*/ 785991 h 1325394"/>
                <a:gd name="connsiteX70" fmla="*/ 616079 w 3812022"/>
                <a:gd name="connsiteY70" fmla="*/ 790250 h 1325394"/>
                <a:gd name="connsiteX71" fmla="*/ 620339 w 3812022"/>
                <a:gd name="connsiteY71" fmla="*/ 749782 h 1325394"/>
                <a:gd name="connsiteX72" fmla="*/ 609157 w 3812022"/>
                <a:gd name="connsiteY72" fmla="*/ 742860 h 1325394"/>
                <a:gd name="connsiteX73" fmla="*/ 600104 w 3812022"/>
                <a:gd name="connsiteY73" fmla="*/ 741795 h 1325394"/>
                <a:gd name="connsiteX74" fmla="*/ 3661538 w 3812022"/>
                <a:gd name="connsiteY74" fmla="*/ 687708 h 1325394"/>
                <a:gd name="connsiteX75" fmla="*/ 3722566 w 3812022"/>
                <a:gd name="connsiteY75" fmla="*/ 730614 h 1325394"/>
                <a:gd name="connsiteX76" fmla="*/ 3618732 w 3812022"/>
                <a:gd name="connsiteY76" fmla="*/ 834448 h 1325394"/>
                <a:gd name="connsiteX77" fmla="*/ 3528743 w 3812022"/>
                <a:gd name="connsiteY77" fmla="*/ 887163 h 1325394"/>
                <a:gd name="connsiteX78" fmla="*/ 3402545 w 3812022"/>
                <a:gd name="connsiteY78" fmla="*/ 978217 h 1325394"/>
                <a:gd name="connsiteX79" fmla="*/ 3385506 w 3812022"/>
                <a:gd name="connsiteY79" fmla="*/ 977152 h 1325394"/>
                <a:gd name="connsiteX80" fmla="*/ 3460053 w 3812022"/>
                <a:gd name="connsiteY80" fmla="*/ 875981 h 1325394"/>
                <a:gd name="connsiteX81" fmla="*/ 3455793 w 3812022"/>
                <a:gd name="connsiteY81" fmla="*/ 867994 h 1325394"/>
                <a:gd name="connsiteX82" fmla="*/ 3356752 w 3812022"/>
                <a:gd name="connsiteY82" fmla="*/ 919644 h 1325394"/>
                <a:gd name="connsiteX83" fmla="*/ 3263568 w 3812022"/>
                <a:gd name="connsiteY83" fmla="*/ 925502 h 1325394"/>
                <a:gd name="connsiteX84" fmla="*/ 3238542 w 3812022"/>
                <a:gd name="connsiteY84" fmla="*/ 916450 h 1325394"/>
                <a:gd name="connsiteX85" fmla="*/ 3249724 w 3812022"/>
                <a:gd name="connsiteY85" fmla="*/ 890358 h 1325394"/>
                <a:gd name="connsiteX86" fmla="*/ 3509574 w 3812022"/>
                <a:gd name="connsiteY86" fmla="*/ 757771 h 1325394"/>
                <a:gd name="connsiteX87" fmla="*/ 3528743 w 3812022"/>
                <a:gd name="connsiteY87" fmla="*/ 746588 h 1325394"/>
                <a:gd name="connsiteX88" fmla="*/ 3634706 w 3812022"/>
                <a:gd name="connsiteY88" fmla="*/ 690146 h 1325394"/>
                <a:gd name="connsiteX89" fmla="*/ 3661538 w 3812022"/>
                <a:gd name="connsiteY89" fmla="*/ 687708 h 1325394"/>
                <a:gd name="connsiteX90" fmla="*/ 3106487 w 3812022"/>
                <a:gd name="connsiteY90" fmla="*/ 648612 h 1325394"/>
                <a:gd name="connsiteX91" fmla="*/ 3233749 w 3812022"/>
                <a:gd name="connsiteY91" fmla="*/ 667781 h 1325394"/>
                <a:gd name="connsiteX92" fmla="*/ 3234814 w 3812022"/>
                <a:gd name="connsiteY92" fmla="*/ 665652 h 1325394"/>
                <a:gd name="connsiteX93" fmla="*/ 3234814 w 3812022"/>
                <a:gd name="connsiteY93" fmla="*/ 750848 h 1325394"/>
                <a:gd name="connsiteX94" fmla="*/ 3225762 w 3812022"/>
                <a:gd name="connsiteY94" fmla="*/ 789187 h 1325394"/>
                <a:gd name="connsiteX95" fmla="*/ 3208723 w 3812022"/>
                <a:gd name="connsiteY95" fmla="*/ 792382 h 1325394"/>
                <a:gd name="connsiteX96" fmla="*/ 3106487 w 3812022"/>
                <a:gd name="connsiteY96" fmla="*/ 661924 h 1325394"/>
                <a:gd name="connsiteX97" fmla="*/ 3106487 w 3812022"/>
                <a:gd name="connsiteY97" fmla="*/ 651807 h 1325394"/>
                <a:gd name="connsiteX98" fmla="*/ 3106487 w 3812022"/>
                <a:gd name="connsiteY98" fmla="*/ 648612 h 1325394"/>
                <a:gd name="connsiteX99" fmla="*/ 1575074 w 3812022"/>
                <a:gd name="connsiteY99" fmla="*/ 608144 h 1325394"/>
                <a:gd name="connsiteX100" fmla="*/ 1552710 w 3812022"/>
                <a:gd name="connsiteY100" fmla="*/ 616131 h 1325394"/>
                <a:gd name="connsiteX101" fmla="*/ 1527684 w 3812022"/>
                <a:gd name="connsiteY101" fmla="*/ 671509 h 1325394"/>
                <a:gd name="connsiteX102" fmla="*/ 1552710 w 3812022"/>
                <a:gd name="connsiteY102" fmla="*/ 655535 h 1325394"/>
                <a:gd name="connsiteX103" fmla="*/ 1575074 w 3812022"/>
                <a:gd name="connsiteY103" fmla="*/ 608144 h 1325394"/>
                <a:gd name="connsiteX104" fmla="*/ 2635775 w 3812022"/>
                <a:gd name="connsiteY104" fmla="*/ 472893 h 1325394"/>
                <a:gd name="connsiteX105" fmla="*/ 2689556 w 3812022"/>
                <a:gd name="connsiteY105" fmla="*/ 508037 h 1325394"/>
                <a:gd name="connsiteX106" fmla="*/ 2608619 w 3812022"/>
                <a:gd name="connsiteY106" fmla="*/ 661392 h 1325394"/>
                <a:gd name="connsiteX107" fmla="*/ 2608619 w 3812022"/>
                <a:gd name="connsiteY107" fmla="*/ 553830 h 1325394"/>
                <a:gd name="connsiteX108" fmla="*/ 2635775 w 3812022"/>
                <a:gd name="connsiteY108" fmla="*/ 472893 h 1325394"/>
                <a:gd name="connsiteX109" fmla="*/ 1655479 w 3812022"/>
                <a:gd name="connsiteY109" fmla="*/ 448932 h 1325394"/>
                <a:gd name="connsiteX110" fmla="*/ 1578801 w 3812022"/>
                <a:gd name="connsiteY110" fmla="*/ 495257 h 1325394"/>
                <a:gd name="connsiteX111" fmla="*/ 1552710 w 3812022"/>
                <a:gd name="connsiteY111" fmla="*/ 523480 h 1325394"/>
                <a:gd name="connsiteX112" fmla="*/ 1542061 w 3812022"/>
                <a:gd name="connsiteY112" fmla="*/ 562351 h 1325394"/>
                <a:gd name="connsiteX113" fmla="*/ 1552177 w 3812022"/>
                <a:gd name="connsiteY113" fmla="*/ 558091 h 1325394"/>
                <a:gd name="connsiteX114" fmla="*/ 1578269 w 3812022"/>
                <a:gd name="connsiteY114" fmla="*/ 545844 h 1325394"/>
                <a:gd name="connsiteX115" fmla="*/ 1642699 w 3812022"/>
                <a:gd name="connsiteY115" fmla="*/ 481413 h 1325394"/>
                <a:gd name="connsiteX116" fmla="*/ 1667726 w 3812022"/>
                <a:gd name="connsiteY116" fmla="*/ 461179 h 1325394"/>
                <a:gd name="connsiteX117" fmla="*/ 1666661 w 3812022"/>
                <a:gd name="connsiteY117" fmla="*/ 449997 h 1325394"/>
                <a:gd name="connsiteX118" fmla="*/ 1655479 w 3812022"/>
                <a:gd name="connsiteY118" fmla="*/ 448932 h 1325394"/>
                <a:gd name="connsiteX119" fmla="*/ 3171982 w 3812022"/>
                <a:gd name="connsiteY119" fmla="*/ 389826 h 1325394"/>
                <a:gd name="connsiteX120" fmla="*/ 3189021 w 3812022"/>
                <a:gd name="connsiteY120" fmla="*/ 403138 h 1325394"/>
                <a:gd name="connsiteX121" fmla="*/ 3234814 w 3812022"/>
                <a:gd name="connsiteY121" fmla="*/ 454789 h 1325394"/>
                <a:gd name="connsiteX122" fmla="*/ 3313621 w 3812022"/>
                <a:gd name="connsiteY122" fmla="*/ 520285 h 1325394"/>
                <a:gd name="connsiteX123" fmla="*/ 3234814 w 3812022"/>
                <a:gd name="connsiteY123" fmla="*/ 600156 h 1325394"/>
                <a:gd name="connsiteX124" fmla="*/ 3233749 w 3812022"/>
                <a:gd name="connsiteY124" fmla="*/ 600156 h 1325394"/>
                <a:gd name="connsiteX125" fmla="*/ 3230554 w 3812022"/>
                <a:gd name="connsiteY125" fmla="*/ 538389 h 1325394"/>
                <a:gd name="connsiteX126" fmla="*/ 3171982 w 3812022"/>
                <a:gd name="connsiteY126" fmla="*/ 389826 h 1325394"/>
                <a:gd name="connsiteX127" fmla="*/ 2558565 w 3812022"/>
                <a:gd name="connsiteY127" fmla="*/ 235940 h 1325394"/>
                <a:gd name="connsiteX128" fmla="*/ 2599034 w 3812022"/>
                <a:gd name="connsiteY128" fmla="*/ 279603 h 1325394"/>
                <a:gd name="connsiteX129" fmla="*/ 2550578 w 3812022"/>
                <a:gd name="connsiteY129" fmla="*/ 565545 h 1325394"/>
                <a:gd name="connsiteX130" fmla="*/ 2551643 w 3812022"/>
                <a:gd name="connsiteY130" fmla="*/ 586845 h 1325394"/>
                <a:gd name="connsiteX131" fmla="*/ 2608086 w 3812022"/>
                <a:gd name="connsiteY131" fmla="*/ 553298 h 1325394"/>
                <a:gd name="connsiteX132" fmla="*/ 2608086 w 3812022"/>
                <a:gd name="connsiteY132" fmla="*/ 660327 h 1325394"/>
                <a:gd name="connsiteX133" fmla="*/ 2497863 w 3812022"/>
                <a:gd name="connsiteY133" fmla="*/ 743394 h 1325394"/>
                <a:gd name="connsiteX134" fmla="*/ 2447277 w 3812022"/>
                <a:gd name="connsiteY134" fmla="*/ 890891 h 1325394"/>
                <a:gd name="connsiteX135" fmla="*/ 2113411 w 3812022"/>
                <a:gd name="connsiteY135" fmla="*/ 1193339 h 1325394"/>
                <a:gd name="connsiteX136" fmla="*/ 2110217 w 3812022"/>
                <a:gd name="connsiteY136" fmla="*/ 1183222 h 1325394"/>
                <a:gd name="connsiteX137" fmla="*/ 2114476 w 3812022"/>
                <a:gd name="connsiteY137" fmla="*/ 1174170 h 1325394"/>
                <a:gd name="connsiteX138" fmla="*/ 2394562 w 3812022"/>
                <a:gd name="connsiteY138" fmla="*/ 811551 h 1325394"/>
                <a:gd name="connsiteX139" fmla="*/ 2393497 w 3812022"/>
                <a:gd name="connsiteY139" fmla="*/ 801434 h 1325394"/>
                <a:gd name="connsiteX140" fmla="*/ 2250259 w 3812022"/>
                <a:gd name="connsiteY140" fmla="*/ 827526 h 1325394"/>
                <a:gd name="connsiteX141" fmla="*/ 2286467 w 3812022"/>
                <a:gd name="connsiteY141" fmla="*/ 748719 h 1325394"/>
                <a:gd name="connsiteX142" fmla="*/ 2433965 w 3812022"/>
                <a:gd name="connsiteY142" fmla="*/ 653937 h 1325394"/>
                <a:gd name="connsiteX143" fmla="*/ 2525019 w 3812022"/>
                <a:gd name="connsiteY143" fmla="*/ 300370 h 1325394"/>
                <a:gd name="connsiteX144" fmla="*/ 2558565 w 3812022"/>
                <a:gd name="connsiteY144" fmla="*/ 235940 h 1325394"/>
                <a:gd name="connsiteX145" fmla="*/ 3528210 w 3812022"/>
                <a:gd name="connsiteY145" fmla="*/ 194459 h 1325394"/>
                <a:gd name="connsiteX146" fmla="*/ 3528210 w 3812022"/>
                <a:gd name="connsiteY146" fmla="*/ 484076 h 1325394"/>
                <a:gd name="connsiteX147" fmla="*/ 3528743 w 3812022"/>
                <a:gd name="connsiteY147" fmla="*/ 483543 h 1325394"/>
                <a:gd name="connsiteX148" fmla="*/ 3528743 w 3812022"/>
                <a:gd name="connsiteY148" fmla="*/ 484076 h 1325394"/>
                <a:gd name="connsiteX149" fmla="*/ 3495197 w 3812022"/>
                <a:gd name="connsiteY149" fmla="*/ 562883 h 1325394"/>
                <a:gd name="connsiteX150" fmla="*/ 3517161 w 3812022"/>
                <a:gd name="connsiteY150" fmla="*/ 553165 h 1325394"/>
                <a:gd name="connsiteX151" fmla="*/ 3528210 w 3812022"/>
                <a:gd name="connsiteY151" fmla="*/ 540085 h 1325394"/>
                <a:gd name="connsiteX152" fmla="*/ 3528210 w 3812022"/>
                <a:gd name="connsiteY152" fmla="*/ 656599 h 1325394"/>
                <a:gd name="connsiteX153" fmla="*/ 3528743 w 3812022"/>
                <a:gd name="connsiteY153" fmla="*/ 656327 h 1325394"/>
                <a:gd name="connsiteX154" fmla="*/ 3528743 w 3812022"/>
                <a:gd name="connsiteY154" fmla="*/ 656599 h 1325394"/>
                <a:gd name="connsiteX155" fmla="*/ 3406273 w 3812022"/>
                <a:gd name="connsiteY155" fmla="*/ 719432 h 1325394"/>
                <a:gd name="connsiteX156" fmla="*/ 3403078 w 3812022"/>
                <a:gd name="connsiteY156" fmla="*/ 707185 h 1325394"/>
                <a:gd name="connsiteX157" fmla="*/ 3496262 w 3812022"/>
                <a:gd name="connsiteY157" fmla="*/ 620391 h 1325394"/>
                <a:gd name="connsiteX158" fmla="*/ 3394026 w 3812022"/>
                <a:gd name="connsiteY158" fmla="*/ 629443 h 1325394"/>
                <a:gd name="connsiteX159" fmla="*/ 3246529 w 3812022"/>
                <a:gd name="connsiteY159" fmla="*/ 710380 h 1325394"/>
                <a:gd name="connsiteX160" fmla="*/ 3235347 w 3812022"/>
                <a:gd name="connsiteY160" fmla="*/ 750848 h 1325394"/>
                <a:gd name="connsiteX161" fmla="*/ 3235347 w 3812022"/>
                <a:gd name="connsiteY161" fmla="*/ 665652 h 1325394"/>
                <a:gd name="connsiteX162" fmla="*/ 3367934 w 3812022"/>
                <a:gd name="connsiteY162" fmla="*/ 560753 h 1325394"/>
                <a:gd name="connsiteX163" fmla="*/ 3370064 w 3812022"/>
                <a:gd name="connsiteY163" fmla="*/ 524544 h 1325394"/>
                <a:gd name="connsiteX164" fmla="*/ 3419585 w 3812022"/>
                <a:gd name="connsiteY164" fmla="*/ 520285 h 1325394"/>
                <a:gd name="connsiteX165" fmla="*/ 3511704 w 3812022"/>
                <a:gd name="connsiteY165" fmla="*/ 329123 h 1325394"/>
                <a:gd name="connsiteX166" fmla="*/ 3411598 w 3812022"/>
                <a:gd name="connsiteY166" fmla="*/ 341370 h 1325394"/>
                <a:gd name="connsiteX167" fmla="*/ 3447806 w 3812022"/>
                <a:gd name="connsiteY167" fmla="*/ 282798 h 1325394"/>
                <a:gd name="connsiteX168" fmla="*/ 52315 w 3812022"/>
                <a:gd name="connsiteY168" fmla="*/ 184090 h 1325394"/>
                <a:gd name="connsiteX169" fmla="*/ 88391 w 3812022"/>
                <a:gd name="connsiteY169" fmla="*/ 188017 h 1325394"/>
                <a:gd name="connsiteX170" fmla="*/ 158146 w 3812022"/>
                <a:gd name="connsiteY170" fmla="*/ 272682 h 1325394"/>
                <a:gd name="connsiteX171" fmla="*/ 137912 w 3812022"/>
                <a:gd name="connsiteY171" fmla="*/ 296111 h 1325394"/>
                <a:gd name="connsiteX172" fmla="*/ 102768 w 3812022"/>
                <a:gd name="connsiteY172" fmla="*/ 308358 h 1325394"/>
                <a:gd name="connsiteX173" fmla="*/ 88391 w 3812022"/>
                <a:gd name="connsiteY173" fmla="*/ 309423 h 1325394"/>
                <a:gd name="connsiteX174" fmla="*/ 81469 w 3812022"/>
                <a:gd name="connsiteY174" fmla="*/ 309423 h 1325394"/>
                <a:gd name="connsiteX175" fmla="*/ 65494 w 3812022"/>
                <a:gd name="connsiteY175" fmla="*/ 299306 h 1325394"/>
                <a:gd name="connsiteX176" fmla="*/ 18636 w 3812022"/>
                <a:gd name="connsiteY176" fmla="*/ 186952 h 1325394"/>
                <a:gd name="connsiteX177" fmla="*/ 52315 w 3812022"/>
                <a:gd name="connsiteY177" fmla="*/ 184090 h 1325394"/>
                <a:gd name="connsiteX178" fmla="*/ 697548 w 3812022"/>
                <a:gd name="connsiteY178" fmla="*/ 95897 h 1325394"/>
                <a:gd name="connsiteX179" fmla="*/ 698613 w 3812022"/>
                <a:gd name="connsiteY179" fmla="*/ 166717 h 1325394"/>
                <a:gd name="connsiteX180" fmla="*/ 712990 w 3812022"/>
                <a:gd name="connsiteY180" fmla="*/ 157665 h 1325394"/>
                <a:gd name="connsiteX181" fmla="*/ 727367 w 3812022"/>
                <a:gd name="connsiteY181" fmla="*/ 144353 h 1325394"/>
                <a:gd name="connsiteX182" fmla="*/ 712990 w 3812022"/>
                <a:gd name="connsiteY182" fmla="*/ 99092 h 1325394"/>
                <a:gd name="connsiteX183" fmla="*/ 697548 w 3812022"/>
                <a:gd name="connsiteY183" fmla="*/ 95897 h 1325394"/>
                <a:gd name="connsiteX184" fmla="*/ 1785205 w 3812022"/>
                <a:gd name="connsiteY184" fmla="*/ 42774 h 1325394"/>
                <a:gd name="connsiteX185" fmla="*/ 1825341 w 3812022"/>
                <a:gd name="connsiteY185" fmla="*/ 84183 h 1325394"/>
                <a:gd name="connsiteX186" fmla="*/ 1779015 w 3812022"/>
                <a:gd name="connsiteY186" fmla="*/ 158730 h 1325394"/>
                <a:gd name="connsiteX187" fmla="*/ 1835458 w 3812022"/>
                <a:gd name="connsiteY187" fmla="*/ 118262 h 1325394"/>
                <a:gd name="connsiteX188" fmla="*/ 1895628 w 3812022"/>
                <a:gd name="connsiteY188" fmla="*/ 150211 h 1325394"/>
                <a:gd name="connsiteX189" fmla="*/ 1895628 w 3812022"/>
                <a:gd name="connsiteY189" fmla="*/ 158198 h 1325394"/>
                <a:gd name="connsiteX190" fmla="*/ 1873264 w 3812022"/>
                <a:gd name="connsiteY190" fmla="*/ 191744 h 1325394"/>
                <a:gd name="connsiteX191" fmla="*/ 1646959 w 3812022"/>
                <a:gd name="connsiteY191" fmla="*/ 304097 h 1325394"/>
                <a:gd name="connsiteX192" fmla="*/ 1578269 w 3812022"/>
                <a:gd name="connsiteY192" fmla="*/ 388761 h 1325394"/>
                <a:gd name="connsiteX193" fmla="*/ 1552177 w 3812022"/>
                <a:gd name="connsiteY193" fmla="*/ 408996 h 1325394"/>
                <a:gd name="connsiteX194" fmla="*/ 1536203 w 3812022"/>
                <a:gd name="connsiteY194" fmla="*/ 450529 h 1325394"/>
                <a:gd name="connsiteX195" fmla="*/ 1552177 w 3812022"/>
                <a:gd name="connsiteY195" fmla="*/ 446269 h 1325394"/>
                <a:gd name="connsiteX196" fmla="*/ 1578269 w 3812022"/>
                <a:gd name="connsiteY196" fmla="*/ 432957 h 1325394"/>
                <a:gd name="connsiteX197" fmla="*/ 1765170 w 3812022"/>
                <a:gd name="connsiteY197" fmla="*/ 431892 h 1325394"/>
                <a:gd name="connsiteX198" fmla="*/ 1742807 w 3812022"/>
                <a:gd name="connsiteY198" fmla="*/ 521882 h 1325394"/>
                <a:gd name="connsiteX199" fmla="*/ 1578269 w 3812022"/>
                <a:gd name="connsiteY199" fmla="*/ 711978 h 1325394"/>
                <a:gd name="connsiteX200" fmla="*/ 1552177 w 3812022"/>
                <a:gd name="connsiteY200" fmla="*/ 732212 h 1325394"/>
                <a:gd name="connsiteX201" fmla="*/ 1552177 w 3812022"/>
                <a:gd name="connsiteY201" fmla="*/ 744459 h 1325394"/>
                <a:gd name="connsiteX202" fmla="*/ 1578269 w 3812022"/>
                <a:gd name="connsiteY202" fmla="*/ 737537 h 1325394"/>
                <a:gd name="connsiteX203" fmla="*/ 1734819 w 3812022"/>
                <a:gd name="connsiteY203" fmla="*/ 654470 h 1325394"/>
                <a:gd name="connsiteX204" fmla="*/ 1767300 w 3812022"/>
                <a:gd name="connsiteY204" fmla="*/ 708250 h 1325394"/>
                <a:gd name="connsiteX205" fmla="*/ 1648024 w 3812022"/>
                <a:gd name="connsiteY205" fmla="*/ 823266 h 1325394"/>
                <a:gd name="connsiteX206" fmla="*/ 1726832 w 3812022"/>
                <a:gd name="connsiteY206" fmla="*/ 893021 h 1325394"/>
                <a:gd name="connsiteX207" fmla="*/ 1578269 w 3812022"/>
                <a:gd name="connsiteY207" fmla="*/ 1037323 h 1325394"/>
                <a:gd name="connsiteX208" fmla="*/ 1552177 w 3812022"/>
                <a:gd name="connsiteY208" fmla="*/ 1054362 h 1325394"/>
                <a:gd name="connsiteX209" fmla="*/ 1528749 w 3812022"/>
                <a:gd name="connsiteY209" fmla="*/ 1070337 h 1325394"/>
                <a:gd name="connsiteX210" fmla="*/ 1518631 w 3812022"/>
                <a:gd name="connsiteY210" fmla="*/ 1185352 h 1325394"/>
                <a:gd name="connsiteX211" fmla="*/ 1521826 w 3812022"/>
                <a:gd name="connsiteY211" fmla="*/ 1284393 h 1325394"/>
                <a:gd name="connsiteX212" fmla="*/ 1499462 w 3812022"/>
                <a:gd name="connsiteY212" fmla="*/ 1313680 h 1325394"/>
                <a:gd name="connsiteX213" fmla="*/ 1437694 w 3812022"/>
                <a:gd name="connsiteY213" fmla="*/ 1117727 h 1325394"/>
                <a:gd name="connsiteX214" fmla="*/ 1380187 w 3812022"/>
                <a:gd name="connsiteY214" fmla="*/ 1071402 h 1325394"/>
                <a:gd name="connsiteX215" fmla="*/ 1437694 w 3812022"/>
                <a:gd name="connsiteY215" fmla="*/ 1051167 h 1325394"/>
                <a:gd name="connsiteX216" fmla="*/ 1434500 w 3812022"/>
                <a:gd name="connsiteY216" fmla="*/ 916982 h 1325394"/>
                <a:gd name="connsiteX217" fmla="*/ 1285938 w 3812022"/>
                <a:gd name="connsiteY217" fmla="*/ 1011764 h 1325394"/>
                <a:gd name="connsiteX218" fmla="*/ 1167727 w 3812022"/>
                <a:gd name="connsiteY218" fmla="*/ 1035193 h 1325394"/>
                <a:gd name="connsiteX219" fmla="*/ 1169857 w 3812022"/>
                <a:gd name="connsiteY219" fmla="*/ 1024011 h 1325394"/>
                <a:gd name="connsiteX220" fmla="*/ 1422253 w 3812022"/>
                <a:gd name="connsiteY220" fmla="*/ 824863 h 1325394"/>
                <a:gd name="connsiteX221" fmla="*/ 1397226 w 3812022"/>
                <a:gd name="connsiteY221" fmla="*/ 814746 h 1325394"/>
                <a:gd name="connsiteX222" fmla="*/ 1397226 w 3812022"/>
                <a:gd name="connsiteY222" fmla="*/ 802499 h 1325394"/>
                <a:gd name="connsiteX223" fmla="*/ 1427577 w 3812022"/>
                <a:gd name="connsiteY223" fmla="*/ 779070 h 1325394"/>
                <a:gd name="connsiteX224" fmla="*/ 1435565 w 3812022"/>
                <a:gd name="connsiteY224" fmla="*/ 692276 h 1325394"/>
                <a:gd name="connsiteX225" fmla="*/ 1289133 w 3812022"/>
                <a:gd name="connsiteY225" fmla="*/ 782265 h 1325394"/>
                <a:gd name="connsiteX226" fmla="*/ 1153883 w 3812022"/>
                <a:gd name="connsiteY226" fmla="*/ 833916 h 1325394"/>
                <a:gd name="connsiteX227" fmla="*/ 1156013 w 3812022"/>
                <a:gd name="connsiteY227" fmla="*/ 808889 h 1325394"/>
                <a:gd name="connsiteX228" fmla="*/ 1263041 w 3812022"/>
                <a:gd name="connsiteY228" fmla="*/ 748186 h 1325394"/>
                <a:gd name="connsiteX229" fmla="*/ 1306704 w 3812022"/>
                <a:gd name="connsiteY229" fmla="*/ 656067 h 1325394"/>
                <a:gd name="connsiteX230" fmla="*/ 1323744 w 3812022"/>
                <a:gd name="connsiteY230" fmla="*/ 676302 h 1325394"/>
                <a:gd name="connsiteX231" fmla="*/ 1440889 w 3812022"/>
                <a:gd name="connsiteY231" fmla="*/ 435620 h 1325394"/>
                <a:gd name="connsiteX232" fmla="*/ 1523956 w 3812022"/>
                <a:gd name="connsiteY232" fmla="*/ 343501 h 1325394"/>
                <a:gd name="connsiteX233" fmla="*/ 1376459 w 3812022"/>
                <a:gd name="connsiteY233" fmla="*/ 458516 h 1325394"/>
                <a:gd name="connsiteX234" fmla="*/ 1348238 w 3812022"/>
                <a:gd name="connsiteY234" fmla="*/ 446269 h 1325394"/>
                <a:gd name="connsiteX235" fmla="*/ 1161337 w 3812022"/>
                <a:gd name="connsiteY235" fmla="*/ 469698 h 1325394"/>
                <a:gd name="connsiteX236" fmla="*/ 1161337 w 3812022"/>
                <a:gd name="connsiteY236" fmla="*/ 459581 h 1325394"/>
                <a:gd name="connsiteX237" fmla="*/ 1337056 w 3812022"/>
                <a:gd name="connsiteY237" fmla="*/ 376514 h 1325394"/>
                <a:gd name="connsiteX238" fmla="*/ 1363147 w 3812022"/>
                <a:gd name="connsiteY238" fmla="*/ 194406 h 1325394"/>
                <a:gd name="connsiteX239" fmla="*/ 1453136 w 3812022"/>
                <a:gd name="connsiteY239" fmla="*/ 312617 h 1325394"/>
                <a:gd name="connsiteX240" fmla="*/ 1552177 w 3812022"/>
                <a:gd name="connsiteY240" fmla="*/ 273213 h 1325394"/>
                <a:gd name="connsiteX241" fmla="*/ 1578269 w 3812022"/>
                <a:gd name="connsiteY241" fmla="*/ 263096 h 1325394"/>
                <a:gd name="connsiteX242" fmla="*/ 1596374 w 3812022"/>
                <a:gd name="connsiteY242" fmla="*/ 256174 h 1325394"/>
                <a:gd name="connsiteX243" fmla="*/ 1760911 w 3812022"/>
                <a:gd name="connsiteY243" fmla="*/ 45844 h 1325394"/>
                <a:gd name="connsiteX244" fmla="*/ 1785205 w 3812022"/>
                <a:gd name="connsiteY244" fmla="*/ 42774 h 1325394"/>
                <a:gd name="connsiteX245" fmla="*/ 677122 w 3812022"/>
                <a:gd name="connsiteY245" fmla="*/ 5334 h 1325394"/>
                <a:gd name="connsiteX246" fmla="*/ 708198 w 3812022"/>
                <a:gd name="connsiteY246" fmla="*/ 55428 h 1325394"/>
                <a:gd name="connsiteX247" fmla="*/ 712458 w 3812022"/>
                <a:gd name="connsiteY247" fmla="*/ 55428 h 1325394"/>
                <a:gd name="connsiteX248" fmla="*/ 836526 w 3812022"/>
                <a:gd name="connsiteY248" fmla="*/ 143288 h 1325394"/>
                <a:gd name="connsiteX249" fmla="*/ 712458 w 3812022"/>
                <a:gd name="connsiteY249" fmla="*/ 269485 h 1325394"/>
                <a:gd name="connsiteX250" fmla="*/ 690094 w 3812022"/>
                <a:gd name="connsiteY250" fmla="*/ 280667 h 1325394"/>
                <a:gd name="connsiteX251" fmla="*/ 668794 w 3812022"/>
                <a:gd name="connsiteY251" fmla="*/ 420177 h 1325394"/>
                <a:gd name="connsiteX252" fmla="*/ 666664 w 3812022"/>
                <a:gd name="connsiteY252" fmla="*/ 435086 h 1325394"/>
                <a:gd name="connsiteX253" fmla="*/ 662405 w 3812022"/>
                <a:gd name="connsiteY253" fmla="*/ 440944 h 1325394"/>
                <a:gd name="connsiteX254" fmla="*/ 608624 w 3812022"/>
                <a:gd name="connsiteY254" fmla="*/ 524011 h 1325394"/>
                <a:gd name="connsiteX255" fmla="*/ 579338 w 3812022"/>
                <a:gd name="connsiteY255" fmla="*/ 591636 h 1325394"/>
                <a:gd name="connsiteX256" fmla="*/ 608624 w 3812022"/>
                <a:gd name="connsiteY256" fmla="*/ 570336 h 1325394"/>
                <a:gd name="connsiteX257" fmla="*/ 712458 w 3812022"/>
                <a:gd name="connsiteY257" fmla="*/ 512829 h 1325394"/>
                <a:gd name="connsiteX258" fmla="*/ 716718 w 3812022"/>
                <a:gd name="connsiteY258" fmla="*/ 511764 h 1325394"/>
                <a:gd name="connsiteX259" fmla="*/ 712458 w 3812022"/>
                <a:gd name="connsiteY259" fmla="*/ 579389 h 1325394"/>
                <a:gd name="connsiteX260" fmla="*/ 660807 w 3812022"/>
                <a:gd name="connsiteY260" fmla="*/ 645949 h 1325394"/>
                <a:gd name="connsiteX261" fmla="*/ 704471 w 3812022"/>
                <a:gd name="connsiteY261" fmla="*/ 713573 h 1325394"/>
                <a:gd name="connsiteX262" fmla="*/ 710328 w 3812022"/>
                <a:gd name="connsiteY262" fmla="*/ 1175233 h 1325394"/>
                <a:gd name="connsiteX263" fmla="*/ 625663 w 3812022"/>
                <a:gd name="connsiteY263" fmla="*/ 1217832 h 1325394"/>
                <a:gd name="connsiteX264" fmla="*/ 608624 w 3812022"/>
                <a:gd name="connsiteY264" fmla="*/ 1200792 h 1325394"/>
                <a:gd name="connsiteX265" fmla="*/ 561233 w 3812022"/>
                <a:gd name="connsiteY265" fmla="*/ 1090569 h 1325394"/>
                <a:gd name="connsiteX266" fmla="*/ 608624 w 3812022"/>
                <a:gd name="connsiteY266" fmla="*/ 1105479 h 1325394"/>
                <a:gd name="connsiteX267" fmla="*/ 610754 w 3812022"/>
                <a:gd name="connsiteY267" fmla="*/ 1105479 h 1325394"/>
                <a:gd name="connsiteX268" fmla="*/ 608624 w 3812022"/>
                <a:gd name="connsiteY268" fmla="*/ 1008567 h 1325394"/>
                <a:gd name="connsiteX269" fmla="*/ 606494 w 3812022"/>
                <a:gd name="connsiteY269" fmla="*/ 1005372 h 1325394"/>
                <a:gd name="connsiteX270" fmla="*/ 555909 w 3812022"/>
                <a:gd name="connsiteY270" fmla="*/ 972891 h 1325394"/>
                <a:gd name="connsiteX271" fmla="*/ 543662 w 3812022"/>
                <a:gd name="connsiteY271" fmla="*/ 973956 h 1325394"/>
                <a:gd name="connsiteX272" fmla="*/ 518635 w 3812022"/>
                <a:gd name="connsiteY272" fmla="*/ 1072997 h 1325394"/>
                <a:gd name="connsiteX273" fmla="*/ 449945 w 3812022"/>
                <a:gd name="connsiteY273" fmla="*/ 1246586 h 1325394"/>
                <a:gd name="connsiteX274" fmla="*/ 419594 w 3812022"/>
                <a:gd name="connsiteY274" fmla="*/ 1188013 h 1325394"/>
                <a:gd name="connsiteX275" fmla="*/ 500531 w 3812022"/>
                <a:gd name="connsiteY275" fmla="*/ 866928 h 1325394"/>
                <a:gd name="connsiteX276" fmla="*/ 542064 w 3812022"/>
                <a:gd name="connsiteY276" fmla="*/ 734340 h 1325394"/>
                <a:gd name="connsiteX277" fmla="*/ 438230 w 3812022"/>
                <a:gd name="connsiteY277" fmla="*/ 730080 h 1325394"/>
                <a:gd name="connsiteX278" fmla="*/ 439296 w 3812022"/>
                <a:gd name="connsiteY278" fmla="*/ 709846 h 1325394"/>
                <a:gd name="connsiteX279" fmla="*/ 487751 w 3812022"/>
                <a:gd name="connsiteY279" fmla="*/ 504841 h 1325394"/>
                <a:gd name="connsiteX280" fmla="*/ 494673 w 3812022"/>
                <a:gd name="connsiteY280" fmla="*/ 487802 h 1325394"/>
                <a:gd name="connsiteX281" fmla="*/ 520765 w 3812022"/>
                <a:gd name="connsiteY281" fmla="*/ 410060 h 1325394"/>
                <a:gd name="connsiteX282" fmla="*/ 410542 w 3812022"/>
                <a:gd name="connsiteY282" fmla="*/ 492062 h 1325394"/>
                <a:gd name="connsiteX283" fmla="*/ 317358 w 3812022"/>
                <a:gd name="connsiteY283" fmla="*/ 562882 h 1325394"/>
                <a:gd name="connsiteX284" fmla="*/ 217251 w 3812022"/>
                <a:gd name="connsiteY284" fmla="*/ 666715 h 1325394"/>
                <a:gd name="connsiteX285" fmla="*/ 155484 w 3812022"/>
                <a:gd name="connsiteY285" fmla="*/ 1054893 h 1325394"/>
                <a:gd name="connsiteX286" fmla="*/ 136314 w 3812022"/>
                <a:gd name="connsiteY286" fmla="*/ 1180026 h 1325394"/>
                <a:gd name="connsiteX287" fmla="*/ 100106 w 3812022"/>
                <a:gd name="connsiteY287" fmla="*/ 1312613 h 1325394"/>
                <a:gd name="connsiteX288" fmla="*/ 87859 w 3812022"/>
                <a:gd name="connsiteY288" fmla="*/ 1305691 h 1325394"/>
                <a:gd name="connsiteX289" fmla="*/ 21299 w 3812022"/>
                <a:gd name="connsiteY289" fmla="*/ 1256170 h 1325394"/>
                <a:gd name="connsiteX290" fmla="*/ 1064 w 3812022"/>
                <a:gd name="connsiteY290" fmla="*/ 1121985 h 1325394"/>
                <a:gd name="connsiteX291" fmla="*/ 2129 w 3812022"/>
                <a:gd name="connsiteY291" fmla="*/ 1009632 h 1325394"/>
                <a:gd name="connsiteX292" fmla="*/ 6389 w 3812022"/>
                <a:gd name="connsiteY292" fmla="*/ 796640 h 1325394"/>
                <a:gd name="connsiteX293" fmla="*/ 4259 w 3812022"/>
                <a:gd name="connsiteY293" fmla="*/ 718898 h 1325394"/>
                <a:gd name="connsiteX294" fmla="*/ 0 w 3812022"/>
                <a:gd name="connsiteY294" fmla="*/ 639026 h 1325394"/>
                <a:gd name="connsiteX295" fmla="*/ 0 w 3812022"/>
                <a:gd name="connsiteY295" fmla="*/ 632104 h 1325394"/>
                <a:gd name="connsiteX296" fmla="*/ 65495 w 3812022"/>
                <a:gd name="connsiteY296" fmla="*/ 504841 h 1325394"/>
                <a:gd name="connsiteX297" fmla="*/ 87859 w 3812022"/>
                <a:gd name="connsiteY297" fmla="*/ 536258 h 1325394"/>
                <a:gd name="connsiteX298" fmla="*/ 116080 w 3812022"/>
                <a:gd name="connsiteY298" fmla="*/ 617195 h 1325394"/>
                <a:gd name="connsiteX299" fmla="*/ 144302 w 3812022"/>
                <a:gd name="connsiteY299" fmla="*/ 775874 h 1325394"/>
                <a:gd name="connsiteX300" fmla="*/ 165601 w 3812022"/>
                <a:gd name="connsiteY300" fmla="*/ 702924 h 1325394"/>
                <a:gd name="connsiteX301" fmla="*/ 223109 w 3812022"/>
                <a:gd name="connsiteY301" fmla="*/ 498984 h 1325394"/>
                <a:gd name="connsiteX302" fmla="*/ 339189 w 3812022"/>
                <a:gd name="connsiteY302" fmla="*/ 424437 h 1325394"/>
                <a:gd name="connsiteX303" fmla="*/ 536207 w 3812022"/>
                <a:gd name="connsiteY303" fmla="*/ 310486 h 1325394"/>
                <a:gd name="connsiteX304" fmla="*/ 609157 w 3812022"/>
                <a:gd name="connsiteY304" fmla="*/ 91105 h 1325394"/>
                <a:gd name="connsiteX305" fmla="*/ 656547 w 3812022"/>
                <a:gd name="connsiteY305" fmla="*/ 8038 h 1325394"/>
                <a:gd name="connsiteX306" fmla="*/ 677122 w 3812022"/>
                <a:gd name="connsiteY306" fmla="*/ 5334 h 1325394"/>
                <a:gd name="connsiteX307" fmla="*/ 3645157 w 3812022"/>
                <a:gd name="connsiteY307" fmla="*/ 983 h 1325394"/>
                <a:gd name="connsiteX308" fmla="*/ 3704994 w 3812022"/>
                <a:gd name="connsiteY308" fmla="*/ 31467 h 1325394"/>
                <a:gd name="connsiteX309" fmla="*/ 3640564 w 3812022"/>
                <a:gd name="connsiteY309" fmla="*/ 159795 h 1325394"/>
                <a:gd name="connsiteX310" fmla="*/ 3543652 w 3812022"/>
                <a:gd name="connsiteY310" fmla="*/ 268953 h 1325394"/>
                <a:gd name="connsiteX311" fmla="*/ 3544718 w 3812022"/>
                <a:gd name="connsiteY311" fmla="*/ 279070 h 1325394"/>
                <a:gd name="connsiteX312" fmla="*/ 3621394 w 3812022"/>
                <a:gd name="connsiteY312" fmla="*/ 334448 h 1325394"/>
                <a:gd name="connsiteX313" fmla="*/ 3587849 w 3812022"/>
                <a:gd name="connsiteY313" fmla="*/ 419112 h 1325394"/>
                <a:gd name="connsiteX314" fmla="*/ 3812022 w 3812022"/>
                <a:gd name="connsiteY314" fmla="*/ 414853 h 1325394"/>
                <a:gd name="connsiteX315" fmla="*/ 3812022 w 3812022"/>
                <a:gd name="connsiteY315" fmla="*/ 421242 h 1325394"/>
                <a:gd name="connsiteX316" fmla="*/ 3812022 w 3812022"/>
                <a:gd name="connsiteY316" fmla="*/ 443606 h 1325394"/>
                <a:gd name="connsiteX317" fmla="*/ 3680500 w 3812022"/>
                <a:gd name="connsiteY317" fmla="*/ 594299 h 1325394"/>
                <a:gd name="connsiteX318" fmla="*/ 3654409 w 3812022"/>
                <a:gd name="connsiteY318" fmla="*/ 611339 h 1325394"/>
                <a:gd name="connsiteX319" fmla="*/ 3588713 w 3812022"/>
                <a:gd name="connsiteY319" fmla="*/ 625782 h 1325394"/>
                <a:gd name="connsiteX320" fmla="*/ 3528743 w 3812022"/>
                <a:gd name="connsiteY320" fmla="*/ 656327 h 1325394"/>
                <a:gd name="connsiteX321" fmla="*/ 3528743 w 3812022"/>
                <a:gd name="connsiteY321" fmla="*/ 539454 h 1325394"/>
                <a:gd name="connsiteX322" fmla="*/ 3528210 w 3812022"/>
                <a:gd name="connsiteY322" fmla="*/ 540085 h 1325394"/>
                <a:gd name="connsiteX323" fmla="*/ 3528210 w 3812022"/>
                <a:gd name="connsiteY323" fmla="*/ 539454 h 1325394"/>
                <a:gd name="connsiteX324" fmla="*/ 3607018 w 3812022"/>
                <a:gd name="connsiteY324" fmla="*/ 543714 h 1325394"/>
                <a:gd name="connsiteX325" fmla="*/ 3715111 w 3812022"/>
                <a:gd name="connsiteY325" fmla="*/ 446801 h 1325394"/>
                <a:gd name="connsiteX326" fmla="*/ 3537263 w 3812022"/>
                <a:gd name="connsiteY326" fmla="*/ 475024 h 1325394"/>
                <a:gd name="connsiteX327" fmla="*/ 3528743 w 3812022"/>
                <a:gd name="connsiteY327" fmla="*/ 483543 h 1325394"/>
                <a:gd name="connsiteX328" fmla="*/ 3528743 w 3812022"/>
                <a:gd name="connsiteY328" fmla="*/ 193873 h 1325394"/>
                <a:gd name="connsiteX329" fmla="*/ 3528210 w 3812022"/>
                <a:gd name="connsiteY329" fmla="*/ 194459 h 1325394"/>
                <a:gd name="connsiteX330" fmla="*/ 3528210 w 3812022"/>
                <a:gd name="connsiteY330" fmla="*/ 193873 h 1325394"/>
                <a:gd name="connsiteX331" fmla="*/ 3608082 w 3812022"/>
                <a:gd name="connsiteY331" fmla="*/ 30402 h 1325394"/>
                <a:gd name="connsiteX332" fmla="*/ 3645157 w 3812022"/>
                <a:gd name="connsiteY332" fmla="*/ 983 h 13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3812022" h="1325394">
                  <a:moveTo>
                    <a:pt x="3528743" y="1166183"/>
                  </a:moveTo>
                  <a:cubicBezTo>
                    <a:pt x="3531938" y="1169377"/>
                    <a:pt x="3534601" y="1174170"/>
                    <a:pt x="3537795" y="1178430"/>
                  </a:cubicBezTo>
                  <a:cubicBezTo>
                    <a:pt x="3538860" y="1199729"/>
                    <a:pt x="3537795" y="1230080"/>
                    <a:pt x="3528743" y="1258302"/>
                  </a:cubicBezTo>
                  <a:close/>
                  <a:moveTo>
                    <a:pt x="3234282" y="1082322"/>
                  </a:moveTo>
                  <a:lnTo>
                    <a:pt x="3234282" y="1163814"/>
                  </a:lnTo>
                  <a:lnTo>
                    <a:pt x="3194545" y="1145948"/>
                  </a:lnTo>
                  <a:cubicBezTo>
                    <a:pt x="3184361" y="1137428"/>
                    <a:pt x="3178371" y="1125980"/>
                    <a:pt x="3179436" y="1110272"/>
                  </a:cubicBezTo>
                  <a:close/>
                  <a:moveTo>
                    <a:pt x="3429169" y="1002179"/>
                  </a:moveTo>
                  <a:cubicBezTo>
                    <a:pt x="3447274" y="1016556"/>
                    <a:pt x="3489872" y="1011231"/>
                    <a:pt x="3528210" y="1004309"/>
                  </a:cubicBezTo>
                  <a:lnTo>
                    <a:pt x="3528210" y="1113467"/>
                  </a:lnTo>
                  <a:cubicBezTo>
                    <a:pt x="3515964" y="1125714"/>
                    <a:pt x="3513834" y="1141688"/>
                    <a:pt x="3528210" y="1166183"/>
                  </a:cubicBezTo>
                  <a:lnTo>
                    <a:pt x="3528210" y="1258302"/>
                  </a:lnTo>
                  <a:cubicBezTo>
                    <a:pt x="3519691" y="1290250"/>
                    <a:pt x="3500522" y="1318472"/>
                    <a:pt x="3467508" y="1325394"/>
                  </a:cubicBezTo>
                  <a:cubicBezTo>
                    <a:pt x="3423844" y="1313147"/>
                    <a:pt x="3233217" y="1258834"/>
                    <a:pt x="3260373" y="1211443"/>
                  </a:cubicBezTo>
                  <a:cubicBezTo>
                    <a:pt x="3304036" y="1210378"/>
                    <a:pt x="3374324" y="1252977"/>
                    <a:pt x="3440351" y="1243925"/>
                  </a:cubicBezTo>
                  <a:cubicBezTo>
                    <a:pt x="3461650" y="1213573"/>
                    <a:pt x="3451534" y="1144883"/>
                    <a:pt x="3440351" y="1117727"/>
                  </a:cubicBezTo>
                  <a:cubicBezTo>
                    <a:pt x="3378584" y="1119857"/>
                    <a:pt x="3357284" y="1157130"/>
                    <a:pt x="3310959" y="1173105"/>
                  </a:cubicBezTo>
                  <a:cubicBezTo>
                    <a:pt x="3288595" y="1170975"/>
                    <a:pt x="3259308" y="1169910"/>
                    <a:pt x="3234282" y="1164053"/>
                  </a:cubicBezTo>
                  <a:lnTo>
                    <a:pt x="3234282" y="1163814"/>
                  </a:lnTo>
                  <a:lnTo>
                    <a:pt x="3234814" y="1164053"/>
                  </a:lnTo>
                  <a:lnTo>
                    <a:pt x="3234814" y="1082051"/>
                  </a:lnTo>
                  <a:lnTo>
                    <a:pt x="3234282" y="1082322"/>
                  </a:lnTo>
                  <a:lnTo>
                    <a:pt x="3234282" y="1082051"/>
                  </a:lnTo>
                  <a:cubicBezTo>
                    <a:pt x="3283802" y="1061816"/>
                    <a:pt x="3340245" y="1046907"/>
                    <a:pt x="3391896" y="1031465"/>
                  </a:cubicBezTo>
                  <a:cubicBezTo>
                    <a:pt x="3415325" y="1013361"/>
                    <a:pt x="3380714" y="997919"/>
                    <a:pt x="3429169" y="1002179"/>
                  </a:cubicBezTo>
                  <a:close/>
                  <a:moveTo>
                    <a:pt x="3580394" y="994192"/>
                  </a:moveTo>
                  <a:cubicBezTo>
                    <a:pt x="3600628" y="1000049"/>
                    <a:pt x="3616603" y="1004309"/>
                    <a:pt x="3644824" y="1024543"/>
                  </a:cubicBezTo>
                  <a:cubicBezTo>
                    <a:pt x="3645889" y="1077258"/>
                    <a:pt x="3560159" y="1084181"/>
                    <a:pt x="3528743" y="1113467"/>
                  </a:cubicBezTo>
                  <a:lnTo>
                    <a:pt x="3528743" y="1004309"/>
                  </a:lnTo>
                  <a:cubicBezTo>
                    <a:pt x="3547913" y="1001114"/>
                    <a:pt x="3567082" y="996321"/>
                    <a:pt x="3580394" y="994192"/>
                  </a:cubicBezTo>
                  <a:close/>
                  <a:moveTo>
                    <a:pt x="2529346" y="901606"/>
                  </a:moveTo>
                  <a:cubicBezTo>
                    <a:pt x="2533006" y="901673"/>
                    <a:pt x="2537799" y="903404"/>
                    <a:pt x="2547916" y="909528"/>
                  </a:cubicBezTo>
                  <a:cubicBezTo>
                    <a:pt x="2555903" y="927632"/>
                    <a:pt x="2579332" y="953723"/>
                    <a:pt x="2608619" y="977152"/>
                  </a:cubicBezTo>
                  <a:cubicBezTo>
                    <a:pt x="2644827" y="1008569"/>
                    <a:pt x="2689556" y="1038920"/>
                    <a:pt x="2718842" y="1051700"/>
                  </a:cubicBezTo>
                  <a:cubicBezTo>
                    <a:pt x="2747063" y="1053829"/>
                    <a:pt x="2775285" y="1055959"/>
                    <a:pt x="2803506" y="1057557"/>
                  </a:cubicBezTo>
                  <a:cubicBezTo>
                    <a:pt x="2804571" y="1095895"/>
                    <a:pt x="2702335" y="1149676"/>
                    <a:pt x="2668256" y="1154468"/>
                  </a:cubicBezTo>
                  <a:cubicBezTo>
                    <a:pt x="2656009" y="1151273"/>
                    <a:pt x="2642165" y="1147546"/>
                    <a:pt x="2629918" y="1145416"/>
                  </a:cubicBezTo>
                  <a:cubicBezTo>
                    <a:pt x="2622463" y="1139559"/>
                    <a:pt x="2615541" y="1132637"/>
                    <a:pt x="2608619" y="1124649"/>
                  </a:cubicBezTo>
                  <a:cubicBezTo>
                    <a:pt x="2568150" y="1077259"/>
                    <a:pt x="2533539" y="993659"/>
                    <a:pt x="2518629" y="951061"/>
                  </a:cubicBezTo>
                  <a:cubicBezTo>
                    <a:pt x="2517565" y="935087"/>
                    <a:pt x="2517565" y="919645"/>
                    <a:pt x="2517565" y="903670"/>
                  </a:cubicBezTo>
                  <a:cubicBezTo>
                    <a:pt x="2523156" y="903137"/>
                    <a:pt x="2525685" y="901540"/>
                    <a:pt x="2529346" y="901606"/>
                  </a:cubicBezTo>
                  <a:close/>
                  <a:moveTo>
                    <a:pt x="1595483" y="881273"/>
                  </a:moveTo>
                  <a:cubicBezTo>
                    <a:pt x="1591148" y="880907"/>
                    <a:pt x="1585857" y="881306"/>
                    <a:pt x="1578801" y="881839"/>
                  </a:cubicBezTo>
                  <a:cubicBezTo>
                    <a:pt x="1575074" y="881839"/>
                    <a:pt x="1569750" y="881839"/>
                    <a:pt x="1563892" y="881839"/>
                  </a:cubicBezTo>
                  <a:cubicBezTo>
                    <a:pt x="1559632" y="883969"/>
                    <a:pt x="1555905" y="887164"/>
                    <a:pt x="1552710" y="890358"/>
                  </a:cubicBezTo>
                  <a:cubicBezTo>
                    <a:pt x="1518099" y="915917"/>
                    <a:pt x="1528216" y="955321"/>
                    <a:pt x="1529281" y="1001647"/>
                  </a:cubicBezTo>
                  <a:cubicBezTo>
                    <a:pt x="1535671" y="999517"/>
                    <a:pt x="1543658" y="996854"/>
                    <a:pt x="1552710" y="992595"/>
                  </a:cubicBezTo>
                  <a:cubicBezTo>
                    <a:pt x="1560697" y="987802"/>
                    <a:pt x="1569750" y="983542"/>
                    <a:pt x="1578801" y="977685"/>
                  </a:cubicBezTo>
                  <a:cubicBezTo>
                    <a:pt x="1602231" y="962776"/>
                    <a:pt x="1624595" y="943606"/>
                    <a:pt x="1630452" y="922307"/>
                  </a:cubicBezTo>
                  <a:cubicBezTo>
                    <a:pt x="1612881" y="890358"/>
                    <a:pt x="1608488" y="882371"/>
                    <a:pt x="1595483" y="881273"/>
                  </a:cubicBezTo>
                  <a:close/>
                  <a:moveTo>
                    <a:pt x="578273" y="855746"/>
                  </a:moveTo>
                  <a:lnTo>
                    <a:pt x="576143" y="870122"/>
                  </a:lnTo>
                  <a:lnTo>
                    <a:pt x="577208" y="885032"/>
                  </a:lnTo>
                  <a:lnTo>
                    <a:pt x="577208" y="899409"/>
                  </a:lnTo>
                  <a:lnTo>
                    <a:pt x="583065" y="911656"/>
                  </a:lnTo>
                  <a:lnTo>
                    <a:pt x="609157" y="921773"/>
                  </a:lnTo>
                  <a:lnTo>
                    <a:pt x="610222" y="922838"/>
                  </a:lnTo>
                  <a:cubicBezTo>
                    <a:pt x="609157" y="905266"/>
                    <a:pt x="609157" y="887162"/>
                    <a:pt x="610222" y="869058"/>
                  </a:cubicBezTo>
                  <a:cubicBezTo>
                    <a:pt x="610222" y="867993"/>
                    <a:pt x="609157" y="867993"/>
                    <a:pt x="609157" y="866928"/>
                  </a:cubicBezTo>
                  <a:cubicBezTo>
                    <a:pt x="601169" y="862668"/>
                    <a:pt x="585727" y="855746"/>
                    <a:pt x="578273" y="855746"/>
                  </a:cubicBezTo>
                  <a:close/>
                  <a:moveTo>
                    <a:pt x="3589446" y="757771"/>
                  </a:moveTo>
                  <a:cubicBezTo>
                    <a:pt x="3581458" y="757771"/>
                    <a:pt x="3573471" y="759900"/>
                    <a:pt x="3566017" y="760965"/>
                  </a:cubicBezTo>
                  <a:cubicBezTo>
                    <a:pt x="3558030" y="766823"/>
                    <a:pt x="3544718" y="778005"/>
                    <a:pt x="3528743" y="790252"/>
                  </a:cubicBezTo>
                  <a:lnTo>
                    <a:pt x="3528743" y="790784"/>
                  </a:lnTo>
                  <a:cubicBezTo>
                    <a:pt x="3500522" y="815278"/>
                    <a:pt x="3468041" y="846695"/>
                    <a:pt x="3469105" y="863734"/>
                  </a:cubicBezTo>
                  <a:cubicBezTo>
                    <a:pt x="3482417" y="853617"/>
                    <a:pt x="3506379" y="840305"/>
                    <a:pt x="3528743" y="824331"/>
                  </a:cubicBezTo>
                  <a:cubicBezTo>
                    <a:pt x="3560159" y="803031"/>
                    <a:pt x="3590511" y="779070"/>
                    <a:pt x="3589446" y="757771"/>
                  </a:cubicBezTo>
                  <a:close/>
                  <a:moveTo>
                    <a:pt x="600104" y="741795"/>
                  </a:moveTo>
                  <a:cubicBezTo>
                    <a:pt x="595845" y="756704"/>
                    <a:pt x="592650" y="779068"/>
                    <a:pt x="601169" y="782796"/>
                  </a:cubicBezTo>
                  <a:cubicBezTo>
                    <a:pt x="602234" y="782796"/>
                    <a:pt x="605962" y="783861"/>
                    <a:pt x="609157" y="785991"/>
                  </a:cubicBezTo>
                  <a:cubicBezTo>
                    <a:pt x="611819" y="788121"/>
                    <a:pt x="615014" y="790250"/>
                    <a:pt x="616079" y="790250"/>
                  </a:cubicBezTo>
                  <a:cubicBezTo>
                    <a:pt x="617144" y="785991"/>
                    <a:pt x="622469" y="755639"/>
                    <a:pt x="620339" y="749782"/>
                  </a:cubicBezTo>
                  <a:cubicBezTo>
                    <a:pt x="619274" y="748717"/>
                    <a:pt x="613416" y="744990"/>
                    <a:pt x="609157" y="742860"/>
                  </a:cubicBezTo>
                  <a:cubicBezTo>
                    <a:pt x="604364" y="741795"/>
                    <a:pt x="602234" y="740730"/>
                    <a:pt x="600104" y="741795"/>
                  </a:cubicBezTo>
                  <a:close/>
                  <a:moveTo>
                    <a:pt x="3661538" y="687708"/>
                  </a:moveTo>
                  <a:cubicBezTo>
                    <a:pt x="3691615" y="686285"/>
                    <a:pt x="3726559" y="691077"/>
                    <a:pt x="3722566" y="730614"/>
                  </a:cubicBezTo>
                  <a:cubicBezTo>
                    <a:pt x="3692214" y="743926"/>
                    <a:pt x="3640564" y="808356"/>
                    <a:pt x="3618732" y="834448"/>
                  </a:cubicBezTo>
                  <a:cubicBezTo>
                    <a:pt x="3587316" y="850954"/>
                    <a:pt x="3558030" y="869059"/>
                    <a:pt x="3528743" y="887163"/>
                  </a:cubicBezTo>
                  <a:cubicBezTo>
                    <a:pt x="3484547" y="915385"/>
                    <a:pt x="3443014" y="945736"/>
                    <a:pt x="3402545" y="978217"/>
                  </a:cubicBezTo>
                  <a:cubicBezTo>
                    <a:pt x="3396688" y="977152"/>
                    <a:pt x="3391363" y="977152"/>
                    <a:pt x="3385506" y="977152"/>
                  </a:cubicBezTo>
                  <a:cubicBezTo>
                    <a:pt x="3384441" y="944671"/>
                    <a:pt x="3435026" y="899410"/>
                    <a:pt x="3460053" y="875981"/>
                  </a:cubicBezTo>
                  <a:cubicBezTo>
                    <a:pt x="3464846" y="871189"/>
                    <a:pt x="3462716" y="864799"/>
                    <a:pt x="3455793" y="867994"/>
                  </a:cubicBezTo>
                  <a:cubicBezTo>
                    <a:pt x="3422247" y="884501"/>
                    <a:pt x="3398286" y="922839"/>
                    <a:pt x="3356752" y="919644"/>
                  </a:cubicBezTo>
                  <a:cubicBezTo>
                    <a:pt x="3325336" y="921242"/>
                    <a:pt x="3293920" y="923372"/>
                    <a:pt x="3263568" y="925502"/>
                  </a:cubicBezTo>
                  <a:cubicBezTo>
                    <a:pt x="3251854" y="924437"/>
                    <a:pt x="3251854" y="924437"/>
                    <a:pt x="3238542" y="916450"/>
                  </a:cubicBezTo>
                  <a:cubicBezTo>
                    <a:pt x="3237476" y="898345"/>
                    <a:pt x="3238542" y="900475"/>
                    <a:pt x="3249724" y="890358"/>
                  </a:cubicBezTo>
                  <a:cubicBezTo>
                    <a:pt x="3333855" y="850954"/>
                    <a:pt x="3421714" y="797174"/>
                    <a:pt x="3509574" y="757771"/>
                  </a:cubicBezTo>
                  <a:cubicBezTo>
                    <a:pt x="3516496" y="754576"/>
                    <a:pt x="3522886" y="749783"/>
                    <a:pt x="3528743" y="746588"/>
                  </a:cubicBezTo>
                  <a:cubicBezTo>
                    <a:pt x="3563887" y="727419"/>
                    <a:pt x="3598498" y="709315"/>
                    <a:pt x="3634706" y="690146"/>
                  </a:cubicBezTo>
                  <a:cubicBezTo>
                    <a:pt x="3642028" y="689347"/>
                    <a:pt x="3651513" y="688182"/>
                    <a:pt x="3661538" y="687708"/>
                  </a:cubicBezTo>
                  <a:close/>
                  <a:moveTo>
                    <a:pt x="3106487" y="648612"/>
                  </a:moveTo>
                  <a:cubicBezTo>
                    <a:pt x="3152812" y="647547"/>
                    <a:pt x="3159202" y="700263"/>
                    <a:pt x="3233749" y="667781"/>
                  </a:cubicBezTo>
                  <a:cubicBezTo>
                    <a:pt x="3233749" y="666716"/>
                    <a:pt x="3234814" y="665652"/>
                    <a:pt x="3234814" y="665652"/>
                  </a:cubicBezTo>
                  <a:lnTo>
                    <a:pt x="3234814" y="750848"/>
                  </a:lnTo>
                  <a:cubicBezTo>
                    <a:pt x="3232684" y="765758"/>
                    <a:pt x="3228957" y="780135"/>
                    <a:pt x="3225762" y="789187"/>
                  </a:cubicBezTo>
                  <a:cubicBezTo>
                    <a:pt x="3219905" y="790252"/>
                    <a:pt x="3214580" y="791317"/>
                    <a:pt x="3208723" y="792382"/>
                  </a:cubicBezTo>
                  <a:cubicBezTo>
                    <a:pt x="3145890" y="762030"/>
                    <a:pt x="3108617" y="714640"/>
                    <a:pt x="3106487" y="661924"/>
                  </a:cubicBezTo>
                  <a:lnTo>
                    <a:pt x="3106487" y="651807"/>
                  </a:lnTo>
                  <a:cubicBezTo>
                    <a:pt x="3106487" y="650742"/>
                    <a:pt x="3106487" y="649677"/>
                    <a:pt x="3106487" y="648612"/>
                  </a:cubicBezTo>
                  <a:close/>
                  <a:moveTo>
                    <a:pt x="1575074" y="608144"/>
                  </a:moveTo>
                  <a:cubicBezTo>
                    <a:pt x="1566022" y="610274"/>
                    <a:pt x="1558567" y="612936"/>
                    <a:pt x="1552710" y="616131"/>
                  </a:cubicBezTo>
                  <a:cubicBezTo>
                    <a:pt x="1533541" y="625184"/>
                    <a:pt x="1526618" y="640625"/>
                    <a:pt x="1527684" y="671509"/>
                  </a:cubicBezTo>
                  <a:cubicBezTo>
                    <a:pt x="1533541" y="670444"/>
                    <a:pt x="1543658" y="663522"/>
                    <a:pt x="1552710" y="655535"/>
                  </a:cubicBezTo>
                  <a:cubicBezTo>
                    <a:pt x="1567087" y="640625"/>
                    <a:pt x="1581997" y="621456"/>
                    <a:pt x="1575074" y="608144"/>
                  </a:cubicBezTo>
                  <a:close/>
                  <a:moveTo>
                    <a:pt x="2635775" y="472893"/>
                  </a:moveTo>
                  <a:cubicBezTo>
                    <a:pt x="2661867" y="492062"/>
                    <a:pt x="2661867" y="492062"/>
                    <a:pt x="2689556" y="508037"/>
                  </a:cubicBezTo>
                  <a:cubicBezTo>
                    <a:pt x="2720972" y="548505"/>
                    <a:pt x="2667191" y="610274"/>
                    <a:pt x="2608619" y="661392"/>
                  </a:cubicBezTo>
                  <a:lnTo>
                    <a:pt x="2608619" y="553830"/>
                  </a:lnTo>
                  <a:cubicBezTo>
                    <a:pt x="2619801" y="526674"/>
                    <a:pt x="2619801" y="490997"/>
                    <a:pt x="2635775" y="472893"/>
                  </a:cubicBezTo>
                  <a:close/>
                  <a:moveTo>
                    <a:pt x="1655479" y="448932"/>
                  </a:moveTo>
                  <a:cubicBezTo>
                    <a:pt x="1629387" y="465971"/>
                    <a:pt x="1601166" y="478218"/>
                    <a:pt x="1578801" y="495257"/>
                  </a:cubicBezTo>
                  <a:cubicBezTo>
                    <a:pt x="1568685" y="503246"/>
                    <a:pt x="1558567" y="512298"/>
                    <a:pt x="1552710" y="523480"/>
                  </a:cubicBezTo>
                  <a:cubicBezTo>
                    <a:pt x="1545788" y="534662"/>
                    <a:pt x="1542593" y="547441"/>
                    <a:pt x="1542061" y="562351"/>
                  </a:cubicBezTo>
                  <a:cubicBezTo>
                    <a:pt x="1545255" y="561286"/>
                    <a:pt x="1548983" y="560221"/>
                    <a:pt x="1552177" y="558091"/>
                  </a:cubicBezTo>
                  <a:cubicBezTo>
                    <a:pt x="1561230" y="554896"/>
                    <a:pt x="1570282" y="550104"/>
                    <a:pt x="1578269" y="545844"/>
                  </a:cubicBezTo>
                  <a:cubicBezTo>
                    <a:pt x="1604361" y="532000"/>
                    <a:pt x="1626725" y="514960"/>
                    <a:pt x="1642699" y="481413"/>
                  </a:cubicBezTo>
                  <a:cubicBezTo>
                    <a:pt x="1656544" y="473426"/>
                    <a:pt x="1656544" y="473426"/>
                    <a:pt x="1667726" y="461179"/>
                  </a:cubicBezTo>
                  <a:cubicBezTo>
                    <a:pt x="1666661" y="456919"/>
                    <a:pt x="1666661" y="452127"/>
                    <a:pt x="1666661" y="449997"/>
                  </a:cubicBezTo>
                  <a:cubicBezTo>
                    <a:pt x="1662401" y="448932"/>
                    <a:pt x="1658673" y="448932"/>
                    <a:pt x="1655479" y="448932"/>
                  </a:cubicBezTo>
                  <a:close/>
                  <a:moveTo>
                    <a:pt x="3171982" y="389826"/>
                  </a:moveTo>
                  <a:cubicBezTo>
                    <a:pt x="3177839" y="394086"/>
                    <a:pt x="3183164" y="398878"/>
                    <a:pt x="3189021" y="403138"/>
                  </a:cubicBezTo>
                  <a:cubicBezTo>
                    <a:pt x="3195411" y="419112"/>
                    <a:pt x="3213515" y="436684"/>
                    <a:pt x="3234814" y="454789"/>
                  </a:cubicBezTo>
                  <a:cubicBezTo>
                    <a:pt x="3261971" y="478751"/>
                    <a:pt x="3292322" y="501115"/>
                    <a:pt x="3313621" y="520285"/>
                  </a:cubicBezTo>
                  <a:cubicBezTo>
                    <a:pt x="3315751" y="575130"/>
                    <a:pt x="3283270" y="591104"/>
                    <a:pt x="3234814" y="600156"/>
                  </a:cubicBezTo>
                  <a:lnTo>
                    <a:pt x="3233749" y="600156"/>
                  </a:lnTo>
                  <a:cubicBezTo>
                    <a:pt x="3231619" y="578857"/>
                    <a:pt x="3231619" y="558623"/>
                    <a:pt x="3230554" y="538389"/>
                  </a:cubicBezTo>
                  <a:cubicBezTo>
                    <a:pt x="3204463" y="506973"/>
                    <a:pt x="3123526" y="421242"/>
                    <a:pt x="3171982" y="389826"/>
                  </a:cubicBezTo>
                  <a:close/>
                  <a:moveTo>
                    <a:pt x="2558565" y="235940"/>
                  </a:moveTo>
                  <a:cubicBezTo>
                    <a:pt x="2573475" y="244992"/>
                    <a:pt x="2588917" y="248187"/>
                    <a:pt x="2599034" y="279603"/>
                  </a:cubicBezTo>
                  <a:cubicBezTo>
                    <a:pt x="2586787" y="368527"/>
                    <a:pt x="2575605" y="468633"/>
                    <a:pt x="2550578" y="565545"/>
                  </a:cubicBezTo>
                  <a:cubicBezTo>
                    <a:pt x="2550578" y="572467"/>
                    <a:pt x="2550578" y="578858"/>
                    <a:pt x="2551643" y="586845"/>
                  </a:cubicBezTo>
                  <a:cubicBezTo>
                    <a:pt x="2584125" y="586845"/>
                    <a:pt x="2599034" y="571934"/>
                    <a:pt x="2608086" y="553298"/>
                  </a:cubicBezTo>
                  <a:lnTo>
                    <a:pt x="2608086" y="660327"/>
                  </a:lnTo>
                  <a:cubicBezTo>
                    <a:pt x="2562825" y="698665"/>
                    <a:pt x="2513305" y="731147"/>
                    <a:pt x="2497863" y="743394"/>
                  </a:cubicBezTo>
                  <a:cubicBezTo>
                    <a:pt x="2480823" y="791849"/>
                    <a:pt x="2464317" y="841370"/>
                    <a:pt x="2447277" y="890891"/>
                  </a:cubicBezTo>
                  <a:cubicBezTo>
                    <a:pt x="2350898" y="1040517"/>
                    <a:pt x="2280077" y="1158728"/>
                    <a:pt x="2113411" y="1193339"/>
                  </a:cubicBezTo>
                  <a:cubicBezTo>
                    <a:pt x="2112346" y="1190144"/>
                    <a:pt x="2111281" y="1186417"/>
                    <a:pt x="2110217" y="1183222"/>
                  </a:cubicBezTo>
                  <a:cubicBezTo>
                    <a:pt x="2111281" y="1180027"/>
                    <a:pt x="2112346" y="1176300"/>
                    <a:pt x="2114476" y="1174170"/>
                  </a:cubicBezTo>
                  <a:cubicBezTo>
                    <a:pt x="2253986" y="1123584"/>
                    <a:pt x="2366873" y="964905"/>
                    <a:pt x="2394562" y="811551"/>
                  </a:cubicBezTo>
                  <a:cubicBezTo>
                    <a:pt x="2393497" y="808356"/>
                    <a:pt x="2393497" y="804629"/>
                    <a:pt x="2393497" y="801434"/>
                  </a:cubicBezTo>
                  <a:cubicBezTo>
                    <a:pt x="2341846" y="808356"/>
                    <a:pt x="2295520" y="826461"/>
                    <a:pt x="2250259" y="827526"/>
                  </a:cubicBezTo>
                  <a:cubicBezTo>
                    <a:pt x="2159204" y="774810"/>
                    <a:pt x="2212985" y="762031"/>
                    <a:pt x="2286467" y="748719"/>
                  </a:cubicBezTo>
                  <a:cubicBezTo>
                    <a:pt x="2337054" y="723692"/>
                    <a:pt x="2387639" y="694938"/>
                    <a:pt x="2433965" y="653937"/>
                  </a:cubicBezTo>
                  <a:cubicBezTo>
                    <a:pt x="2470174" y="535726"/>
                    <a:pt x="2509577" y="416450"/>
                    <a:pt x="2525019" y="300370"/>
                  </a:cubicBezTo>
                  <a:cubicBezTo>
                    <a:pt x="2546318" y="276941"/>
                    <a:pt x="2513837" y="252979"/>
                    <a:pt x="2558565" y="235940"/>
                  </a:cubicBezTo>
                  <a:close/>
                  <a:moveTo>
                    <a:pt x="3528210" y="194459"/>
                  </a:moveTo>
                  <a:lnTo>
                    <a:pt x="3528210" y="484076"/>
                  </a:lnTo>
                  <a:lnTo>
                    <a:pt x="3528743" y="483543"/>
                  </a:lnTo>
                  <a:lnTo>
                    <a:pt x="3528743" y="484076"/>
                  </a:lnTo>
                  <a:cubicBezTo>
                    <a:pt x="3508509" y="505375"/>
                    <a:pt x="3468041" y="540519"/>
                    <a:pt x="3495197" y="562883"/>
                  </a:cubicBezTo>
                  <a:cubicBezTo>
                    <a:pt x="3505314" y="561285"/>
                    <a:pt x="3512103" y="557558"/>
                    <a:pt x="3517161" y="553165"/>
                  </a:cubicBezTo>
                  <a:lnTo>
                    <a:pt x="3528210" y="540085"/>
                  </a:lnTo>
                  <a:lnTo>
                    <a:pt x="3528210" y="656599"/>
                  </a:lnTo>
                  <a:lnTo>
                    <a:pt x="3528743" y="656327"/>
                  </a:lnTo>
                  <a:lnTo>
                    <a:pt x="3528743" y="656599"/>
                  </a:lnTo>
                  <a:cubicBezTo>
                    <a:pt x="3488274" y="681626"/>
                    <a:pt x="3448871" y="708250"/>
                    <a:pt x="3406273" y="719432"/>
                  </a:cubicBezTo>
                  <a:cubicBezTo>
                    <a:pt x="3405208" y="715172"/>
                    <a:pt x="3403078" y="711445"/>
                    <a:pt x="3403078" y="707185"/>
                  </a:cubicBezTo>
                  <a:cubicBezTo>
                    <a:pt x="3430235" y="686951"/>
                    <a:pt x="3492002" y="651807"/>
                    <a:pt x="3496262" y="620391"/>
                  </a:cubicBezTo>
                  <a:cubicBezTo>
                    <a:pt x="3436624" y="593234"/>
                    <a:pt x="3443547" y="596962"/>
                    <a:pt x="3394026" y="629443"/>
                  </a:cubicBezTo>
                  <a:cubicBezTo>
                    <a:pt x="3321076" y="652872"/>
                    <a:pt x="3292855" y="661924"/>
                    <a:pt x="3246529" y="710380"/>
                  </a:cubicBezTo>
                  <a:cubicBezTo>
                    <a:pt x="3242269" y="722627"/>
                    <a:pt x="3238542" y="737536"/>
                    <a:pt x="3235347" y="750848"/>
                  </a:cubicBezTo>
                  <a:lnTo>
                    <a:pt x="3235347" y="665652"/>
                  </a:lnTo>
                  <a:cubicBezTo>
                    <a:pt x="3275815" y="624118"/>
                    <a:pt x="3325336" y="599092"/>
                    <a:pt x="3367934" y="560753"/>
                  </a:cubicBezTo>
                  <a:cubicBezTo>
                    <a:pt x="3368999" y="548506"/>
                    <a:pt x="3368999" y="535726"/>
                    <a:pt x="3370064" y="524544"/>
                  </a:cubicBezTo>
                  <a:cubicBezTo>
                    <a:pt x="3386039" y="523479"/>
                    <a:pt x="3402545" y="522414"/>
                    <a:pt x="3419585" y="520285"/>
                  </a:cubicBezTo>
                  <a:cubicBezTo>
                    <a:pt x="3457923" y="476621"/>
                    <a:pt x="3518626" y="380774"/>
                    <a:pt x="3511704" y="329123"/>
                  </a:cubicBezTo>
                  <a:cubicBezTo>
                    <a:pt x="3474430" y="329123"/>
                    <a:pt x="3438754" y="354150"/>
                    <a:pt x="3411598" y="341370"/>
                  </a:cubicBezTo>
                  <a:cubicBezTo>
                    <a:pt x="3410532" y="301967"/>
                    <a:pt x="3417455" y="305162"/>
                    <a:pt x="3447806" y="282798"/>
                  </a:cubicBezTo>
                  <a:close/>
                  <a:moveTo>
                    <a:pt x="52315" y="184090"/>
                  </a:moveTo>
                  <a:cubicBezTo>
                    <a:pt x="64296" y="184023"/>
                    <a:pt x="76676" y="185088"/>
                    <a:pt x="88391" y="188017"/>
                  </a:cubicBezTo>
                  <a:cubicBezTo>
                    <a:pt x="129925" y="196004"/>
                    <a:pt x="167198" y="221030"/>
                    <a:pt x="158146" y="272682"/>
                  </a:cubicBezTo>
                  <a:cubicBezTo>
                    <a:pt x="156016" y="288124"/>
                    <a:pt x="149094" y="290254"/>
                    <a:pt x="137912" y="296111"/>
                  </a:cubicBezTo>
                  <a:cubicBezTo>
                    <a:pt x="125132" y="301436"/>
                    <a:pt x="113950" y="306228"/>
                    <a:pt x="102768" y="308358"/>
                  </a:cubicBezTo>
                  <a:cubicBezTo>
                    <a:pt x="98508" y="309423"/>
                    <a:pt x="92651" y="309423"/>
                    <a:pt x="88391" y="309423"/>
                  </a:cubicBezTo>
                  <a:cubicBezTo>
                    <a:pt x="85729" y="309423"/>
                    <a:pt x="83599" y="309423"/>
                    <a:pt x="81469" y="309423"/>
                  </a:cubicBezTo>
                  <a:cubicBezTo>
                    <a:pt x="75612" y="306228"/>
                    <a:pt x="69754" y="303566"/>
                    <a:pt x="65494" y="299306"/>
                  </a:cubicBezTo>
                  <a:cubicBezTo>
                    <a:pt x="29286" y="271617"/>
                    <a:pt x="10117" y="229550"/>
                    <a:pt x="18636" y="186952"/>
                  </a:cubicBezTo>
                  <a:cubicBezTo>
                    <a:pt x="28753" y="185354"/>
                    <a:pt x="40334" y="184156"/>
                    <a:pt x="52315" y="184090"/>
                  </a:cubicBezTo>
                  <a:close/>
                  <a:moveTo>
                    <a:pt x="697548" y="95897"/>
                  </a:moveTo>
                  <a:cubicBezTo>
                    <a:pt x="698613" y="118261"/>
                    <a:pt x="698613" y="141690"/>
                    <a:pt x="698613" y="166717"/>
                  </a:cubicBezTo>
                  <a:cubicBezTo>
                    <a:pt x="703938" y="163522"/>
                    <a:pt x="708730" y="160859"/>
                    <a:pt x="712990" y="157665"/>
                  </a:cubicBezTo>
                  <a:cubicBezTo>
                    <a:pt x="717250" y="154470"/>
                    <a:pt x="721510" y="150210"/>
                    <a:pt x="727367" y="144353"/>
                  </a:cubicBezTo>
                  <a:cubicBezTo>
                    <a:pt x="727367" y="122521"/>
                    <a:pt x="723107" y="107079"/>
                    <a:pt x="712990" y="99092"/>
                  </a:cubicBezTo>
                  <a:cubicBezTo>
                    <a:pt x="708198" y="96962"/>
                    <a:pt x="703938" y="95897"/>
                    <a:pt x="697548" y="95897"/>
                  </a:cubicBezTo>
                  <a:close/>
                  <a:moveTo>
                    <a:pt x="1785205" y="42774"/>
                  </a:moveTo>
                  <a:cubicBezTo>
                    <a:pt x="1804873" y="40852"/>
                    <a:pt x="1812561" y="45445"/>
                    <a:pt x="1825341" y="84183"/>
                  </a:cubicBezTo>
                  <a:cubicBezTo>
                    <a:pt x="1816289" y="113469"/>
                    <a:pt x="1785937" y="129444"/>
                    <a:pt x="1779015" y="158730"/>
                  </a:cubicBezTo>
                  <a:cubicBezTo>
                    <a:pt x="1800314" y="148613"/>
                    <a:pt x="1820548" y="141691"/>
                    <a:pt x="1835458" y="118262"/>
                  </a:cubicBezTo>
                  <a:cubicBezTo>
                    <a:pt x="1858887" y="111339"/>
                    <a:pt x="1892966" y="127314"/>
                    <a:pt x="1895628" y="150211"/>
                  </a:cubicBezTo>
                  <a:lnTo>
                    <a:pt x="1895628" y="158198"/>
                  </a:lnTo>
                  <a:cubicBezTo>
                    <a:pt x="1893498" y="168315"/>
                    <a:pt x="1887641" y="179497"/>
                    <a:pt x="1873264" y="191744"/>
                  </a:cubicBezTo>
                  <a:cubicBezTo>
                    <a:pt x="1795522" y="219433"/>
                    <a:pt x="1708728" y="253512"/>
                    <a:pt x="1646959" y="304097"/>
                  </a:cubicBezTo>
                  <a:cubicBezTo>
                    <a:pt x="1623530" y="332319"/>
                    <a:pt x="1600633" y="360540"/>
                    <a:pt x="1578269" y="388761"/>
                  </a:cubicBezTo>
                  <a:cubicBezTo>
                    <a:pt x="1564425" y="398879"/>
                    <a:pt x="1556438" y="404736"/>
                    <a:pt x="1552177" y="408996"/>
                  </a:cubicBezTo>
                  <a:cubicBezTo>
                    <a:pt x="1544190" y="418048"/>
                    <a:pt x="1543126" y="424438"/>
                    <a:pt x="1536203" y="450529"/>
                  </a:cubicBezTo>
                  <a:cubicBezTo>
                    <a:pt x="1540996" y="449464"/>
                    <a:pt x="1546320" y="448399"/>
                    <a:pt x="1552177" y="446269"/>
                  </a:cubicBezTo>
                  <a:cubicBezTo>
                    <a:pt x="1560165" y="443074"/>
                    <a:pt x="1569217" y="438815"/>
                    <a:pt x="1578269" y="432957"/>
                  </a:cubicBezTo>
                  <a:cubicBezTo>
                    <a:pt x="1645894" y="395684"/>
                    <a:pt x="1747066" y="322734"/>
                    <a:pt x="1765170" y="431892"/>
                  </a:cubicBezTo>
                  <a:cubicBezTo>
                    <a:pt x="1802444" y="468101"/>
                    <a:pt x="1780080" y="479283"/>
                    <a:pt x="1742807" y="521882"/>
                  </a:cubicBezTo>
                  <a:cubicBezTo>
                    <a:pt x="1680505" y="573533"/>
                    <a:pt x="1641102" y="655535"/>
                    <a:pt x="1578269" y="711978"/>
                  </a:cubicBezTo>
                  <a:cubicBezTo>
                    <a:pt x="1570282" y="719965"/>
                    <a:pt x="1561230" y="726355"/>
                    <a:pt x="1552177" y="732212"/>
                  </a:cubicBezTo>
                  <a:cubicBezTo>
                    <a:pt x="1552177" y="735407"/>
                    <a:pt x="1552177" y="740199"/>
                    <a:pt x="1552177" y="744459"/>
                  </a:cubicBezTo>
                  <a:cubicBezTo>
                    <a:pt x="1559100" y="744459"/>
                    <a:pt x="1568152" y="741797"/>
                    <a:pt x="1578269" y="737537"/>
                  </a:cubicBezTo>
                  <a:cubicBezTo>
                    <a:pt x="1624595" y="718900"/>
                    <a:pt x="1705533" y="668847"/>
                    <a:pt x="1734819" y="654470"/>
                  </a:cubicBezTo>
                  <a:cubicBezTo>
                    <a:pt x="1760378" y="662990"/>
                    <a:pt x="1767300" y="669912"/>
                    <a:pt x="1767300" y="708250"/>
                  </a:cubicBezTo>
                  <a:cubicBezTo>
                    <a:pt x="1722572" y="744459"/>
                    <a:pt x="1679440" y="774810"/>
                    <a:pt x="1648024" y="823266"/>
                  </a:cubicBezTo>
                  <a:cubicBezTo>
                    <a:pt x="1648024" y="866929"/>
                    <a:pt x="1683168" y="866929"/>
                    <a:pt x="1726832" y="893021"/>
                  </a:cubicBezTo>
                  <a:cubicBezTo>
                    <a:pt x="1753988" y="933489"/>
                    <a:pt x="1649089" y="994724"/>
                    <a:pt x="1578269" y="1037323"/>
                  </a:cubicBezTo>
                  <a:cubicBezTo>
                    <a:pt x="1569217" y="1043180"/>
                    <a:pt x="1560165" y="1048505"/>
                    <a:pt x="1552177" y="1054362"/>
                  </a:cubicBezTo>
                  <a:cubicBezTo>
                    <a:pt x="1542061" y="1060219"/>
                    <a:pt x="1534606" y="1066077"/>
                    <a:pt x="1528749" y="1070337"/>
                  </a:cubicBezTo>
                  <a:cubicBezTo>
                    <a:pt x="1524489" y="1079389"/>
                    <a:pt x="1524489" y="1079389"/>
                    <a:pt x="1518631" y="1185352"/>
                  </a:cubicBezTo>
                  <a:cubicBezTo>
                    <a:pt x="1518631" y="1217833"/>
                    <a:pt x="1520761" y="1250847"/>
                    <a:pt x="1521826" y="1284393"/>
                  </a:cubicBezTo>
                  <a:cubicBezTo>
                    <a:pt x="1521826" y="1296641"/>
                    <a:pt x="1512774" y="1310485"/>
                    <a:pt x="1499462" y="1313680"/>
                  </a:cubicBezTo>
                  <a:cubicBezTo>
                    <a:pt x="1444617" y="1265224"/>
                    <a:pt x="1447812" y="1175235"/>
                    <a:pt x="1437694" y="1117727"/>
                  </a:cubicBezTo>
                  <a:cubicBezTo>
                    <a:pt x="1387109" y="1109740"/>
                    <a:pt x="1384446" y="1111870"/>
                    <a:pt x="1380187" y="1071402"/>
                  </a:cubicBezTo>
                  <a:cubicBezTo>
                    <a:pt x="1410538" y="1064479"/>
                    <a:pt x="1410538" y="1064479"/>
                    <a:pt x="1437694" y="1051167"/>
                  </a:cubicBezTo>
                  <a:cubicBezTo>
                    <a:pt x="1451539" y="1021881"/>
                    <a:pt x="1442487" y="936152"/>
                    <a:pt x="1434500" y="916982"/>
                  </a:cubicBezTo>
                  <a:cubicBezTo>
                    <a:pt x="1383914" y="918047"/>
                    <a:pt x="1327471" y="990465"/>
                    <a:pt x="1285938" y="1011764"/>
                  </a:cubicBezTo>
                  <a:cubicBezTo>
                    <a:pt x="1239612" y="1064479"/>
                    <a:pt x="1219378" y="1061284"/>
                    <a:pt x="1167727" y="1035193"/>
                  </a:cubicBezTo>
                  <a:cubicBezTo>
                    <a:pt x="1168792" y="1030933"/>
                    <a:pt x="1169857" y="1027206"/>
                    <a:pt x="1169857" y="1024011"/>
                  </a:cubicBezTo>
                  <a:cubicBezTo>
                    <a:pt x="1220975" y="1004842"/>
                    <a:pt x="1411070" y="886631"/>
                    <a:pt x="1422253" y="824863"/>
                  </a:cubicBezTo>
                  <a:cubicBezTo>
                    <a:pt x="1408408" y="822733"/>
                    <a:pt x="1408408" y="822733"/>
                    <a:pt x="1397226" y="814746"/>
                  </a:cubicBezTo>
                  <a:cubicBezTo>
                    <a:pt x="1397226" y="810486"/>
                    <a:pt x="1397226" y="805694"/>
                    <a:pt x="1397226" y="802499"/>
                  </a:cubicBezTo>
                  <a:cubicBezTo>
                    <a:pt x="1406278" y="795045"/>
                    <a:pt x="1417460" y="787057"/>
                    <a:pt x="1427577" y="779070"/>
                  </a:cubicBezTo>
                  <a:cubicBezTo>
                    <a:pt x="1435565" y="760966"/>
                    <a:pt x="1443552" y="703458"/>
                    <a:pt x="1435565" y="692276"/>
                  </a:cubicBezTo>
                  <a:cubicBezTo>
                    <a:pt x="1378057" y="692276"/>
                    <a:pt x="1354628" y="803564"/>
                    <a:pt x="1289133" y="782265"/>
                  </a:cubicBezTo>
                  <a:cubicBezTo>
                    <a:pt x="1253989" y="803564"/>
                    <a:pt x="1192221" y="854150"/>
                    <a:pt x="1153883" y="833916"/>
                  </a:cubicBezTo>
                  <a:cubicBezTo>
                    <a:pt x="1153883" y="824863"/>
                    <a:pt x="1154948" y="816876"/>
                    <a:pt x="1156013" y="808889"/>
                  </a:cubicBezTo>
                  <a:cubicBezTo>
                    <a:pt x="1188494" y="793447"/>
                    <a:pt x="1216715" y="771615"/>
                    <a:pt x="1263041" y="748186"/>
                  </a:cubicBezTo>
                  <a:cubicBezTo>
                    <a:pt x="1285405" y="708783"/>
                    <a:pt x="1263041" y="666184"/>
                    <a:pt x="1306704" y="656067"/>
                  </a:cubicBezTo>
                  <a:cubicBezTo>
                    <a:pt x="1312562" y="662990"/>
                    <a:pt x="1316822" y="669379"/>
                    <a:pt x="1323744" y="676302"/>
                  </a:cubicBezTo>
                  <a:cubicBezTo>
                    <a:pt x="1436630" y="675237"/>
                    <a:pt x="1438759" y="507505"/>
                    <a:pt x="1440889" y="435620"/>
                  </a:cubicBezTo>
                  <a:cubicBezTo>
                    <a:pt x="1463254" y="394086"/>
                    <a:pt x="1518099" y="401009"/>
                    <a:pt x="1523956" y="343501"/>
                  </a:cubicBezTo>
                  <a:cubicBezTo>
                    <a:pt x="1433967" y="356280"/>
                    <a:pt x="1443019" y="445204"/>
                    <a:pt x="1376459" y="458516"/>
                  </a:cubicBezTo>
                  <a:cubicBezTo>
                    <a:pt x="1366342" y="454256"/>
                    <a:pt x="1357290" y="450529"/>
                    <a:pt x="1348238" y="446269"/>
                  </a:cubicBezTo>
                  <a:cubicBezTo>
                    <a:pt x="1270496" y="446269"/>
                    <a:pt x="1234287" y="529337"/>
                    <a:pt x="1161337" y="469698"/>
                  </a:cubicBezTo>
                  <a:cubicBezTo>
                    <a:pt x="1161337" y="466503"/>
                    <a:pt x="1161337" y="462776"/>
                    <a:pt x="1161337" y="459581"/>
                  </a:cubicBezTo>
                  <a:cubicBezTo>
                    <a:pt x="1269431" y="405801"/>
                    <a:pt x="1269431" y="405801"/>
                    <a:pt x="1337056" y="376514"/>
                  </a:cubicBezTo>
                  <a:cubicBezTo>
                    <a:pt x="1385511" y="333916"/>
                    <a:pt x="1353030" y="247122"/>
                    <a:pt x="1363147" y="194406"/>
                  </a:cubicBezTo>
                  <a:cubicBezTo>
                    <a:pt x="1417993" y="193341"/>
                    <a:pt x="1415863" y="282265"/>
                    <a:pt x="1453136" y="312617"/>
                  </a:cubicBezTo>
                  <a:cubicBezTo>
                    <a:pt x="1485617" y="299305"/>
                    <a:pt x="1518631" y="285460"/>
                    <a:pt x="1552177" y="273213"/>
                  </a:cubicBezTo>
                  <a:cubicBezTo>
                    <a:pt x="1561230" y="270018"/>
                    <a:pt x="1569217" y="266291"/>
                    <a:pt x="1578269" y="263096"/>
                  </a:cubicBezTo>
                  <a:cubicBezTo>
                    <a:pt x="1584126" y="260434"/>
                    <a:pt x="1590516" y="258304"/>
                    <a:pt x="1596374" y="256174"/>
                  </a:cubicBezTo>
                  <a:cubicBezTo>
                    <a:pt x="1649622" y="190147"/>
                    <a:pt x="1705533" y="112404"/>
                    <a:pt x="1760911" y="45844"/>
                  </a:cubicBezTo>
                  <a:cubicBezTo>
                    <a:pt x="1770762" y="44779"/>
                    <a:pt x="1778649" y="43415"/>
                    <a:pt x="1785205" y="42774"/>
                  </a:cubicBezTo>
                  <a:close/>
                  <a:moveTo>
                    <a:pt x="677122" y="5334"/>
                  </a:moveTo>
                  <a:cubicBezTo>
                    <a:pt x="695418" y="7505"/>
                    <a:pt x="706600" y="24278"/>
                    <a:pt x="708198" y="55428"/>
                  </a:cubicBezTo>
                  <a:cubicBezTo>
                    <a:pt x="710328" y="55428"/>
                    <a:pt x="711393" y="55428"/>
                    <a:pt x="712458" y="55428"/>
                  </a:cubicBezTo>
                  <a:cubicBezTo>
                    <a:pt x="749731" y="57558"/>
                    <a:pt x="810434" y="104949"/>
                    <a:pt x="836526" y="143288"/>
                  </a:cubicBezTo>
                  <a:cubicBezTo>
                    <a:pt x="831733" y="191743"/>
                    <a:pt x="761978" y="242329"/>
                    <a:pt x="712458" y="269485"/>
                  </a:cubicBezTo>
                  <a:cubicBezTo>
                    <a:pt x="703406" y="273745"/>
                    <a:pt x="697016" y="277472"/>
                    <a:pt x="690094" y="280667"/>
                  </a:cubicBezTo>
                  <a:cubicBezTo>
                    <a:pt x="638443" y="327526"/>
                    <a:pt x="659742" y="366929"/>
                    <a:pt x="668794" y="420177"/>
                  </a:cubicBezTo>
                  <a:cubicBezTo>
                    <a:pt x="670924" y="428164"/>
                    <a:pt x="670924" y="429229"/>
                    <a:pt x="666664" y="435086"/>
                  </a:cubicBezTo>
                  <a:cubicBezTo>
                    <a:pt x="665599" y="437749"/>
                    <a:pt x="663470" y="439879"/>
                    <a:pt x="662405" y="440944"/>
                  </a:cubicBezTo>
                  <a:cubicBezTo>
                    <a:pt x="645898" y="465438"/>
                    <a:pt x="624599" y="494724"/>
                    <a:pt x="608624" y="524011"/>
                  </a:cubicBezTo>
                  <a:cubicBezTo>
                    <a:pt x="596377" y="546375"/>
                    <a:pt x="585195" y="569271"/>
                    <a:pt x="579338" y="591636"/>
                  </a:cubicBezTo>
                  <a:cubicBezTo>
                    <a:pt x="589455" y="584713"/>
                    <a:pt x="598507" y="577259"/>
                    <a:pt x="608624" y="570336"/>
                  </a:cubicBezTo>
                  <a:cubicBezTo>
                    <a:pt x="640573" y="545310"/>
                    <a:pt x="674119" y="521881"/>
                    <a:pt x="712458" y="512829"/>
                  </a:cubicBezTo>
                  <a:cubicBezTo>
                    <a:pt x="713523" y="511764"/>
                    <a:pt x="714588" y="511764"/>
                    <a:pt x="716718" y="511764"/>
                  </a:cubicBezTo>
                  <a:cubicBezTo>
                    <a:pt x="743874" y="531998"/>
                    <a:pt x="731627" y="555959"/>
                    <a:pt x="712458" y="579389"/>
                  </a:cubicBezTo>
                  <a:cubicBezTo>
                    <a:pt x="693288" y="603350"/>
                    <a:pt x="666664" y="626779"/>
                    <a:pt x="660807" y="645949"/>
                  </a:cubicBezTo>
                  <a:cubicBezTo>
                    <a:pt x="666132" y="664053"/>
                    <a:pt x="697548" y="660858"/>
                    <a:pt x="704471" y="713573"/>
                  </a:cubicBezTo>
                  <a:cubicBezTo>
                    <a:pt x="667729" y="863200"/>
                    <a:pt x="684236" y="1013360"/>
                    <a:pt x="710328" y="1175233"/>
                  </a:cubicBezTo>
                  <a:cubicBezTo>
                    <a:pt x="702341" y="1210910"/>
                    <a:pt x="652820" y="1217832"/>
                    <a:pt x="625663" y="1217832"/>
                  </a:cubicBezTo>
                  <a:cubicBezTo>
                    <a:pt x="619806" y="1213040"/>
                    <a:pt x="614481" y="1207715"/>
                    <a:pt x="608624" y="1200792"/>
                  </a:cubicBezTo>
                  <a:cubicBezTo>
                    <a:pt x="581468" y="1169376"/>
                    <a:pt x="558038" y="1116661"/>
                    <a:pt x="561233" y="1090569"/>
                  </a:cubicBezTo>
                  <a:cubicBezTo>
                    <a:pt x="592650" y="1103349"/>
                    <a:pt x="594247" y="1104414"/>
                    <a:pt x="608624" y="1105479"/>
                  </a:cubicBezTo>
                  <a:cubicBezTo>
                    <a:pt x="608624" y="1105479"/>
                    <a:pt x="609689" y="1105479"/>
                    <a:pt x="610754" y="1105479"/>
                  </a:cubicBezTo>
                  <a:cubicBezTo>
                    <a:pt x="620871" y="1076192"/>
                    <a:pt x="617676" y="1029866"/>
                    <a:pt x="608624" y="1008567"/>
                  </a:cubicBezTo>
                  <a:cubicBezTo>
                    <a:pt x="607559" y="1007502"/>
                    <a:pt x="606494" y="1006437"/>
                    <a:pt x="606494" y="1005372"/>
                  </a:cubicBezTo>
                  <a:cubicBezTo>
                    <a:pt x="572948" y="994190"/>
                    <a:pt x="567091" y="994190"/>
                    <a:pt x="555909" y="972891"/>
                  </a:cubicBezTo>
                  <a:cubicBezTo>
                    <a:pt x="551649" y="972891"/>
                    <a:pt x="546856" y="972891"/>
                    <a:pt x="543662" y="973956"/>
                  </a:cubicBezTo>
                  <a:cubicBezTo>
                    <a:pt x="534609" y="995255"/>
                    <a:pt x="531947" y="1026672"/>
                    <a:pt x="518635" y="1072997"/>
                  </a:cubicBezTo>
                  <a:cubicBezTo>
                    <a:pt x="514375" y="1104946"/>
                    <a:pt x="518635" y="1256703"/>
                    <a:pt x="449945" y="1246586"/>
                  </a:cubicBezTo>
                  <a:cubicBezTo>
                    <a:pt x="417464" y="1219429"/>
                    <a:pt x="420659" y="1221559"/>
                    <a:pt x="419594" y="1188013"/>
                  </a:cubicBezTo>
                  <a:cubicBezTo>
                    <a:pt x="441958" y="1074062"/>
                    <a:pt x="465387" y="975021"/>
                    <a:pt x="500531" y="866928"/>
                  </a:cubicBezTo>
                  <a:cubicBezTo>
                    <a:pt x="503726" y="815277"/>
                    <a:pt x="529817" y="776939"/>
                    <a:pt x="542064" y="734340"/>
                  </a:cubicBezTo>
                  <a:cubicBezTo>
                    <a:pt x="499998" y="734340"/>
                    <a:pt x="463257" y="778536"/>
                    <a:pt x="438230" y="730080"/>
                  </a:cubicBezTo>
                  <a:cubicBezTo>
                    <a:pt x="438230" y="723158"/>
                    <a:pt x="438230" y="716768"/>
                    <a:pt x="439296" y="709846"/>
                  </a:cubicBezTo>
                  <a:cubicBezTo>
                    <a:pt x="497868" y="644351"/>
                    <a:pt x="505855" y="583648"/>
                    <a:pt x="487751" y="504841"/>
                  </a:cubicBezTo>
                  <a:cubicBezTo>
                    <a:pt x="486686" y="498984"/>
                    <a:pt x="492543" y="492062"/>
                    <a:pt x="494673" y="487802"/>
                  </a:cubicBezTo>
                  <a:cubicBezTo>
                    <a:pt x="508518" y="462775"/>
                    <a:pt x="528752" y="433489"/>
                    <a:pt x="520765" y="410060"/>
                  </a:cubicBezTo>
                  <a:cubicBezTo>
                    <a:pt x="481361" y="410060"/>
                    <a:pt x="436633" y="468633"/>
                    <a:pt x="410542" y="492062"/>
                  </a:cubicBezTo>
                  <a:cubicBezTo>
                    <a:pt x="350904" y="535725"/>
                    <a:pt x="344514" y="545842"/>
                    <a:pt x="317358" y="562882"/>
                  </a:cubicBezTo>
                  <a:cubicBezTo>
                    <a:pt x="230563" y="587908"/>
                    <a:pt x="229498" y="586843"/>
                    <a:pt x="217251" y="666715"/>
                  </a:cubicBezTo>
                  <a:cubicBezTo>
                    <a:pt x="223109" y="787056"/>
                    <a:pt x="199147" y="934553"/>
                    <a:pt x="155484" y="1054893"/>
                  </a:cubicBezTo>
                  <a:cubicBezTo>
                    <a:pt x="148561" y="1096959"/>
                    <a:pt x="143237" y="1138492"/>
                    <a:pt x="136314" y="1180026"/>
                  </a:cubicBezTo>
                  <a:cubicBezTo>
                    <a:pt x="136314" y="1218897"/>
                    <a:pt x="147496" y="1292379"/>
                    <a:pt x="100106" y="1312613"/>
                  </a:cubicBezTo>
                  <a:cubicBezTo>
                    <a:pt x="95846" y="1309951"/>
                    <a:pt x="91054" y="1307821"/>
                    <a:pt x="87859" y="1305691"/>
                  </a:cubicBezTo>
                  <a:cubicBezTo>
                    <a:pt x="58572" y="1289717"/>
                    <a:pt x="38338" y="1276405"/>
                    <a:pt x="21299" y="1256170"/>
                  </a:cubicBezTo>
                  <a:cubicBezTo>
                    <a:pt x="9052" y="1192805"/>
                    <a:pt x="9052" y="1192805"/>
                    <a:pt x="1064" y="1121985"/>
                  </a:cubicBezTo>
                  <a:cubicBezTo>
                    <a:pt x="1064" y="1084179"/>
                    <a:pt x="2129" y="1045841"/>
                    <a:pt x="2129" y="1009632"/>
                  </a:cubicBezTo>
                  <a:cubicBezTo>
                    <a:pt x="4259" y="937215"/>
                    <a:pt x="5324" y="866395"/>
                    <a:pt x="6389" y="796640"/>
                  </a:cubicBezTo>
                  <a:cubicBezTo>
                    <a:pt x="5324" y="770549"/>
                    <a:pt x="5324" y="744990"/>
                    <a:pt x="4259" y="718898"/>
                  </a:cubicBezTo>
                  <a:cubicBezTo>
                    <a:pt x="2129" y="692807"/>
                    <a:pt x="0" y="666183"/>
                    <a:pt x="0" y="639026"/>
                  </a:cubicBezTo>
                  <a:lnTo>
                    <a:pt x="0" y="632104"/>
                  </a:lnTo>
                  <a:cubicBezTo>
                    <a:pt x="0" y="576726"/>
                    <a:pt x="12779" y="526141"/>
                    <a:pt x="65495" y="504841"/>
                  </a:cubicBezTo>
                  <a:cubicBezTo>
                    <a:pt x="76677" y="510166"/>
                    <a:pt x="82001" y="521881"/>
                    <a:pt x="87859" y="536258"/>
                  </a:cubicBezTo>
                  <a:cubicBezTo>
                    <a:pt x="95846" y="559687"/>
                    <a:pt x="100106" y="590038"/>
                    <a:pt x="116080" y="617195"/>
                  </a:cubicBezTo>
                  <a:cubicBezTo>
                    <a:pt x="177848" y="637429"/>
                    <a:pt x="144302" y="715171"/>
                    <a:pt x="144302" y="775874"/>
                  </a:cubicBezTo>
                  <a:cubicBezTo>
                    <a:pt x="157614" y="754574"/>
                    <a:pt x="162406" y="724223"/>
                    <a:pt x="165601" y="702924"/>
                  </a:cubicBezTo>
                  <a:cubicBezTo>
                    <a:pt x="173588" y="601220"/>
                    <a:pt x="165601" y="565544"/>
                    <a:pt x="223109" y="498984"/>
                  </a:cubicBezTo>
                  <a:cubicBezTo>
                    <a:pt x="258252" y="476087"/>
                    <a:pt x="313098" y="445736"/>
                    <a:pt x="339189" y="424437"/>
                  </a:cubicBezTo>
                  <a:cubicBezTo>
                    <a:pt x="521830" y="322733"/>
                    <a:pt x="521830" y="322733"/>
                    <a:pt x="536207" y="310486"/>
                  </a:cubicBezTo>
                  <a:cubicBezTo>
                    <a:pt x="577740" y="245524"/>
                    <a:pt x="584130" y="161924"/>
                    <a:pt x="609157" y="91105"/>
                  </a:cubicBezTo>
                  <a:cubicBezTo>
                    <a:pt x="619274" y="60753"/>
                    <a:pt x="634183" y="31467"/>
                    <a:pt x="656547" y="8038"/>
                  </a:cubicBezTo>
                  <a:cubicBezTo>
                    <a:pt x="664135" y="5509"/>
                    <a:pt x="671024" y="4610"/>
                    <a:pt x="677122" y="5334"/>
                  </a:cubicBezTo>
                  <a:close/>
                  <a:moveTo>
                    <a:pt x="3645157" y="983"/>
                  </a:moveTo>
                  <a:cubicBezTo>
                    <a:pt x="3663860" y="4710"/>
                    <a:pt x="3686358" y="18421"/>
                    <a:pt x="3704994" y="31467"/>
                  </a:cubicBezTo>
                  <a:cubicBezTo>
                    <a:pt x="3740138" y="88975"/>
                    <a:pt x="3691682" y="112404"/>
                    <a:pt x="3640564" y="159795"/>
                  </a:cubicBezTo>
                  <a:cubicBezTo>
                    <a:pt x="3611278" y="197068"/>
                    <a:pt x="3580926" y="237537"/>
                    <a:pt x="3543652" y="268953"/>
                  </a:cubicBezTo>
                  <a:cubicBezTo>
                    <a:pt x="3543652" y="271083"/>
                    <a:pt x="3544718" y="275875"/>
                    <a:pt x="3544718" y="279070"/>
                  </a:cubicBezTo>
                  <a:cubicBezTo>
                    <a:pt x="3595303" y="289187"/>
                    <a:pt x="3619265" y="274810"/>
                    <a:pt x="3621394" y="334448"/>
                  </a:cubicBezTo>
                  <a:cubicBezTo>
                    <a:pt x="3606485" y="359475"/>
                    <a:pt x="3580926" y="382904"/>
                    <a:pt x="3587849" y="419112"/>
                  </a:cubicBezTo>
                  <a:cubicBezTo>
                    <a:pt x="3663460" y="393021"/>
                    <a:pt x="3731086" y="354682"/>
                    <a:pt x="3812022" y="414853"/>
                  </a:cubicBezTo>
                  <a:cubicBezTo>
                    <a:pt x="3812022" y="416450"/>
                    <a:pt x="3812022" y="419112"/>
                    <a:pt x="3812022" y="421242"/>
                  </a:cubicBezTo>
                  <a:lnTo>
                    <a:pt x="3812022" y="443606"/>
                  </a:lnTo>
                  <a:cubicBezTo>
                    <a:pt x="3804035" y="511232"/>
                    <a:pt x="3718306" y="538389"/>
                    <a:pt x="3680500" y="594299"/>
                  </a:cubicBezTo>
                  <a:cubicBezTo>
                    <a:pt x="3671448" y="598559"/>
                    <a:pt x="3662396" y="604416"/>
                    <a:pt x="3654409" y="611339"/>
                  </a:cubicBezTo>
                  <a:cubicBezTo>
                    <a:pt x="3631245" y="611871"/>
                    <a:pt x="3609547" y="617462"/>
                    <a:pt x="3588713" y="625782"/>
                  </a:cubicBezTo>
                  <a:lnTo>
                    <a:pt x="3528743" y="656327"/>
                  </a:lnTo>
                  <a:lnTo>
                    <a:pt x="3528743" y="539454"/>
                  </a:lnTo>
                  <a:lnTo>
                    <a:pt x="3528210" y="540085"/>
                  </a:lnTo>
                  <a:lnTo>
                    <a:pt x="3528210" y="539454"/>
                  </a:lnTo>
                  <a:cubicBezTo>
                    <a:pt x="3539393" y="525077"/>
                    <a:pt x="3549510" y="514427"/>
                    <a:pt x="3607018" y="543714"/>
                  </a:cubicBezTo>
                  <a:cubicBezTo>
                    <a:pt x="3662396" y="536791"/>
                    <a:pt x="3687954" y="488336"/>
                    <a:pt x="3715111" y="446801"/>
                  </a:cubicBezTo>
                  <a:cubicBezTo>
                    <a:pt x="3702864" y="404203"/>
                    <a:pt x="3566549" y="469165"/>
                    <a:pt x="3537263" y="475024"/>
                  </a:cubicBezTo>
                  <a:lnTo>
                    <a:pt x="3528743" y="483543"/>
                  </a:lnTo>
                  <a:lnTo>
                    <a:pt x="3528743" y="193873"/>
                  </a:lnTo>
                  <a:lnTo>
                    <a:pt x="3528210" y="194459"/>
                  </a:lnTo>
                  <a:lnTo>
                    <a:pt x="3528210" y="193873"/>
                  </a:lnTo>
                  <a:cubicBezTo>
                    <a:pt x="3574537" y="146483"/>
                    <a:pt x="3615005" y="96962"/>
                    <a:pt x="3608082" y="30402"/>
                  </a:cubicBezTo>
                  <a:cubicBezTo>
                    <a:pt x="3611543" y="3512"/>
                    <a:pt x="3626453" y="-2745"/>
                    <a:pt x="3645157" y="983"/>
                  </a:cubicBez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sp>
          <p:nvSpPr>
            <p:cNvPr id="36" name="îṥlîḋê">
              <a:extLst>
                <a:ext uri="{FF2B5EF4-FFF2-40B4-BE49-F238E27FC236}">
                  <a16:creationId xmlns:a16="http://schemas.microsoft.com/office/drawing/2014/main" id="{B4FBEC9A-EEAA-5689-E09D-06BE750FD940}"/>
                </a:ext>
              </a:extLst>
            </p:cNvPr>
            <p:cNvSpPr/>
            <p:nvPr userDrawn="1"/>
          </p:nvSpPr>
          <p:spPr>
            <a:xfrm>
              <a:off x="4486927" y="4159426"/>
              <a:ext cx="3700885" cy="373260"/>
            </a:xfrm>
            <a:custGeom>
              <a:avLst/>
              <a:gdLst>
                <a:gd name="connsiteX0" fmla="*/ 2873364 w 3817880"/>
                <a:gd name="connsiteY0" fmla="*/ 329175 h 420659"/>
                <a:gd name="connsiteX1" fmla="*/ 2873364 w 3817880"/>
                <a:gd name="connsiteY1" fmla="*/ 302019 h 420659"/>
                <a:gd name="connsiteX2" fmla="*/ 2893598 w 3817880"/>
                <a:gd name="connsiteY2" fmla="*/ 304149 h 420659"/>
                <a:gd name="connsiteX3" fmla="*/ 2926080 w 3817880"/>
                <a:gd name="connsiteY3" fmla="*/ 298291 h 420659"/>
                <a:gd name="connsiteX4" fmla="*/ 2962288 w 3817880"/>
                <a:gd name="connsiteY4" fmla="*/ 278057 h 420659"/>
                <a:gd name="connsiteX5" fmla="*/ 2962288 w 3817880"/>
                <a:gd name="connsiteY5" fmla="*/ 303084 h 420659"/>
                <a:gd name="connsiteX6" fmla="*/ 2921820 w 3817880"/>
                <a:gd name="connsiteY6" fmla="*/ 322253 h 420659"/>
                <a:gd name="connsiteX7" fmla="*/ 2880286 w 3817880"/>
                <a:gd name="connsiteY7" fmla="*/ 329175 h 420659"/>
                <a:gd name="connsiteX8" fmla="*/ 2873364 w 3817880"/>
                <a:gd name="connsiteY8" fmla="*/ 329175 h 420659"/>
                <a:gd name="connsiteX9" fmla="*/ 2873364 w 3817880"/>
                <a:gd name="connsiteY9" fmla="*/ 329175 h 420659"/>
                <a:gd name="connsiteX10" fmla="*/ 2873364 w 3817880"/>
                <a:gd name="connsiteY10" fmla="*/ 209367 h 420659"/>
                <a:gd name="connsiteX11" fmla="*/ 2873364 w 3817880"/>
                <a:gd name="connsiteY11" fmla="*/ 191263 h 420659"/>
                <a:gd name="connsiteX12" fmla="*/ 2922885 w 3817880"/>
                <a:gd name="connsiteY12" fmla="*/ 191263 h 420659"/>
                <a:gd name="connsiteX13" fmla="*/ 2922885 w 3817880"/>
                <a:gd name="connsiteY13" fmla="*/ 184341 h 420659"/>
                <a:gd name="connsiteX14" fmla="*/ 2911703 w 3817880"/>
                <a:gd name="connsiteY14" fmla="*/ 143872 h 420659"/>
                <a:gd name="connsiteX15" fmla="*/ 2878156 w 3817880"/>
                <a:gd name="connsiteY15" fmla="*/ 128963 h 420659"/>
                <a:gd name="connsiteX16" fmla="*/ 2873897 w 3817880"/>
                <a:gd name="connsiteY16" fmla="*/ 128963 h 420659"/>
                <a:gd name="connsiteX17" fmla="*/ 2873897 w 3817880"/>
                <a:gd name="connsiteY17" fmla="*/ 109794 h 420659"/>
                <a:gd name="connsiteX18" fmla="*/ 2884014 w 3817880"/>
                <a:gd name="connsiteY18" fmla="*/ 108729 h 420659"/>
                <a:gd name="connsiteX19" fmla="*/ 2941522 w 3817880"/>
                <a:gd name="connsiteY19" fmla="*/ 132158 h 420659"/>
                <a:gd name="connsiteX20" fmla="*/ 2962821 w 3817880"/>
                <a:gd name="connsiteY20" fmla="*/ 194990 h 420659"/>
                <a:gd name="connsiteX21" fmla="*/ 2962821 w 3817880"/>
                <a:gd name="connsiteY21" fmla="*/ 202978 h 420659"/>
                <a:gd name="connsiteX22" fmla="*/ 2962821 w 3817880"/>
                <a:gd name="connsiteY22" fmla="*/ 208835 h 420659"/>
                <a:gd name="connsiteX23" fmla="*/ 2873364 w 3817880"/>
                <a:gd name="connsiteY23" fmla="*/ 208835 h 420659"/>
                <a:gd name="connsiteX24" fmla="*/ 2873364 w 3817880"/>
                <a:gd name="connsiteY24" fmla="*/ 209367 h 420659"/>
                <a:gd name="connsiteX25" fmla="*/ 2994770 w 3817880"/>
                <a:gd name="connsiteY25" fmla="*/ 325448 h 420659"/>
                <a:gd name="connsiteX26" fmla="*/ 2994770 w 3817880"/>
                <a:gd name="connsiteY26" fmla="*/ 309473 h 420659"/>
                <a:gd name="connsiteX27" fmla="*/ 3017134 w 3817880"/>
                <a:gd name="connsiteY27" fmla="*/ 307343 h 420659"/>
                <a:gd name="connsiteX28" fmla="*/ 3025121 w 3817880"/>
                <a:gd name="connsiteY28" fmla="*/ 299356 h 420659"/>
                <a:gd name="connsiteX29" fmla="*/ 3025121 w 3817880"/>
                <a:gd name="connsiteY29" fmla="*/ 141742 h 420659"/>
                <a:gd name="connsiteX30" fmla="*/ 2994770 w 3817880"/>
                <a:gd name="connsiteY30" fmla="*/ 141742 h 420659"/>
                <a:gd name="connsiteX31" fmla="*/ 2994770 w 3817880"/>
                <a:gd name="connsiteY31" fmla="*/ 127365 h 420659"/>
                <a:gd name="connsiteX32" fmla="*/ 3045355 w 3817880"/>
                <a:gd name="connsiteY32" fmla="*/ 112456 h 420659"/>
                <a:gd name="connsiteX33" fmla="*/ 3062395 w 3817880"/>
                <a:gd name="connsiteY33" fmla="*/ 112456 h 420659"/>
                <a:gd name="connsiteX34" fmla="*/ 3062395 w 3817880"/>
                <a:gd name="connsiteY34" fmla="*/ 152924 h 420659"/>
                <a:gd name="connsiteX35" fmla="*/ 3083694 w 3817880"/>
                <a:gd name="connsiteY35" fmla="*/ 131625 h 420659"/>
                <a:gd name="connsiteX36" fmla="*/ 3108720 w 3817880"/>
                <a:gd name="connsiteY36" fmla="*/ 110326 h 420659"/>
                <a:gd name="connsiteX37" fmla="*/ 3112980 w 3817880"/>
                <a:gd name="connsiteY37" fmla="*/ 110326 h 420659"/>
                <a:gd name="connsiteX38" fmla="*/ 3119902 w 3817880"/>
                <a:gd name="connsiteY38" fmla="*/ 109261 h 420659"/>
                <a:gd name="connsiteX39" fmla="*/ 3132149 w 3817880"/>
                <a:gd name="connsiteY39" fmla="*/ 111391 h 420659"/>
                <a:gd name="connsiteX40" fmla="*/ 3145461 w 3817880"/>
                <a:gd name="connsiteY40" fmla="*/ 115651 h 420659"/>
                <a:gd name="connsiteX41" fmla="*/ 3145461 w 3817880"/>
                <a:gd name="connsiteY41" fmla="*/ 152924 h 420659"/>
                <a:gd name="connsiteX42" fmla="*/ 3132149 w 3817880"/>
                <a:gd name="connsiteY42" fmla="*/ 152924 h 420659"/>
                <a:gd name="connsiteX43" fmla="*/ 3122032 w 3817880"/>
                <a:gd name="connsiteY43" fmla="*/ 144937 h 420659"/>
                <a:gd name="connsiteX44" fmla="*/ 3109785 w 3817880"/>
                <a:gd name="connsiteY44" fmla="*/ 142807 h 420659"/>
                <a:gd name="connsiteX45" fmla="*/ 3087421 w 3817880"/>
                <a:gd name="connsiteY45" fmla="*/ 150794 h 420659"/>
                <a:gd name="connsiteX46" fmla="*/ 3062395 w 3817880"/>
                <a:gd name="connsiteY46" fmla="*/ 174223 h 420659"/>
                <a:gd name="connsiteX47" fmla="*/ 3062395 w 3817880"/>
                <a:gd name="connsiteY47" fmla="*/ 299356 h 420659"/>
                <a:gd name="connsiteX48" fmla="*/ 3069317 w 3817880"/>
                <a:gd name="connsiteY48" fmla="*/ 307343 h 420659"/>
                <a:gd name="connsiteX49" fmla="*/ 3099668 w 3817880"/>
                <a:gd name="connsiteY49" fmla="*/ 309473 h 420659"/>
                <a:gd name="connsiteX50" fmla="*/ 3099668 w 3817880"/>
                <a:gd name="connsiteY50" fmla="*/ 325448 h 420659"/>
                <a:gd name="connsiteX51" fmla="*/ 2994770 w 3817880"/>
                <a:gd name="connsiteY51" fmla="*/ 325448 h 420659"/>
                <a:gd name="connsiteX52" fmla="*/ 2994770 w 3817880"/>
                <a:gd name="connsiteY52" fmla="*/ 325448 h 420659"/>
                <a:gd name="connsiteX53" fmla="*/ 3299880 w 3817880"/>
                <a:gd name="connsiteY53" fmla="*/ 119378 h 420659"/>
                <a:gd name="connsiteX54" fmla="*/ 3299880 w 3817880"/>
                <a:gd name="connsiteY54" fmla="*/ 168899 h 420659"/>
                <a:gd name="connsiteX55" fmla="*/ 3277516 w 3817880"/>
                <a:gd name="connsiteY55" fmla="*/ 168899 h 420659"/>
                <a:gd name="connsiteX56" fmla="*/ 3274322 w 3817880"/>
                <a:gd name="connsiteY56" fmla="*/ 138547 h 420659"/>
                <a:gd name="connsiteX57" fmla="*/ 3257282 w 3817880"/>
                <a:gd name="connsiteY57" fmla="*/ 130560 h 420659"/>
                <a:gd name="connsiteX58" fmla="*/ 3241308 w 3817880"/>
                <a:gd name="connsiteY58" fmla="*/ 128430 h 420659"/>
                <a:gd name="connsiteX59" fmla="*/ 3215216 w 3817880"/>
                <a:gd name="connsiteY59" fmla="*/ 137482 h 420659"/>
                <a:gd name="connsiteX60" fmla="*/ 3205099 w 3817880"/>
                <a:gd name="connsiteY60" fmla="*/ 159847 h 420659"/>
                <a:gd name="connsiteX61" fmla="*/ 3213086 w 3817880"/>
                <a:gd name="connsiteY61" fmla="*/ 181146 h 420659"/>
                <a:gd name="connsiteX62" fmla="*/ 3242373 w 3817880"/>
                <a:gd name="connsiteY62" fmla="*/ 200315 h 420659"/>
                <a:gd name="connsiteX63" fmla="*/ 3253555 w 3817880"/>
                <a:gd name="connsiteY63" fmla="*/ 204575 h 420659"/>
                <a:gd name="connsiteX64" fmla="*/ 3288699 w 3817880"/>
                <a:gd name="connsiteY64" fmla="*/ 224809 h 420659"/>
                <a:gd name="connsiteX65" fmla="*/ 3300946 w 3817880"/>
                <a:gd name="connsiteY65" fmla="*/ 241848 h 420659"/>
                <a:gd name="connsiteX66" fmla="*/ 3305205 w 3817880"/>
                <a:gd name="connsiteY66" fmla="*/ 263148 h 420659"/>
                <a:gd name="connsiteX67" fmla="*/ 3283906 w 3817880"/>
                <a:gd name="connsiteY67" fmla="*/ 311603 h 420659"/>
                <a:gd name="connsiteX68" fmla="*/ 3223203 w 3817880"/>
                <a:gd name="connsiteY68" fmla="*/ 328643 h 420659"/>
                <a:gd name="connsiteX69" fmla="*/ 3193917 w 3817880"/>
                <a:gd name="connsiteY69" fmla="*/ 326513 h 420659"/>
                <a:gd name="connsiteX70" fmla="*/ 3166761 w 3817880"/>
                <a:gd name="connsiteY70" fmla="*/ 319591 h 420659"/>
                <a:gd name="connsiteX71" fmla="*/ 3166761 w 3817880"/>
                <a:gd name="connsiteY71" fmla="*/ 262083 h 420659"/>
                <a:gd name="connsiteX72" fmla="*/ 3188060 w 3817880"/>
                <a:gd name="connsiteY72" fmla="*/ 262083 h 420659"/>
                <a:gd name="connsiteX73" fmla="*/ 3192319 w 3817880"/>
                <a:gd name="connsiteY73" fmla="*/ 299356 h 420659"/>
                <a:gd name="connsiteX74" fmla="*/ 3211489 w 3817880"/>
                <a:gd name="connsiteY74" fmla="*/ 307343 h 420659"/>
                <a:gd name="connsiteX75" fmla="*/ 3229593 w 3817880"/>
                <a:gd name="connsiteY75" fmla="*/ 310538 h 420659"/>
                <a:gd name="connsiteX76" fmla="*/ 3259944 w 3817880"/>
                <a:gd name="connsiteY76" fmla="*/ 300421 h 420659"/>
                <a:gd name="connsiteX77" fmla="*/ 3271126 w 3817880"/>
                <a:gd name="connsiteY77" fmla="*/ 274330 h 420659"/>
                <a:gd name="connsiteX78" fmla="*/ 3263139 w 3817880"/>
                <a:gd name="connsiteY78" fmla="*/ 253031 h 420659"/>
                <a:gd name="connsiteX79" fmla="*/ 3225866 w 3817880"/>
                <a:gd name="connsiteY79" fmla="*/ 230666 h 420659"/>
                <a:gd name="connsiteX80" fmla="*/ 3182203 w 3817880"/>
                <a:gd name="connsiteY80" fmla="*/ 203510 h 420659"/>
                <a:gd name="connsiteX81" fmla="*/ 3169955 w 3817880"/>
                <a:gd name="connsiteY81" fmla="*/ 171029 h 420659"/>
                <a:gd name="connsiteX82" fmla="*/ 3190190 w 3817880"/>
                <a:gd name="connsiteY82" fmla="*/ 125768 h 420659"/>
                <a:gd name="connsiteX83" fmla="*/ 3247698 w 3817880"/>
                <a:gd name="connsiteY83" fmla="*/ 108729 h 420659"/>
                <a:gd name="connsiteX84" fmla="*/ 3274854 w 3817880"/>
                <a:gd name="connsiteY84" fmla="*/ 111923 h 420659"/>
                <a:gd name="connsiteX85" fmla="*/ 3299880 w 3817880"/>
                <a:gd name="connsiteY85" fmla="*/ 119378 h 420659"/>
                <a:gd name="connsiteX86" fmla="*/ 3299880 w 3817880"/>
                <a:gd name="connsiteY86" fmla="*/ 119378 h 420659"/>
                <a:gd name="connsiteX87" fmla="*/ 3389870 w 3817880"/>
                <a:gd name="connsiteY87" fmla="*/ 112988 h 420659"/>
                <a:gd name="connsiteX88" fmla="*/ 3406909 w 3817880"/>
                <a:gd name="connsiteY88" fmla="*/ 112988 h 420659"/>
                <a:gd name="connsiteX89" fmla="*/ 3406909 w 3817880"/>
                <a:gd name="connsiteY89" fmla="*/ 299889 h 420659"/>
                <a:gd name="connsiteX90" fmla="*/ 3413831 w 3817880"/>
                <a:gd name="connsiteY90" fmla="*/ 307876 h 420659"/>
                <a:gd name="connsiteX91" fmla="*/ 3437261 w 3817880"/>
                <a:gd name="connsiteY91" fmla="*/ 310006 h 420659"/>
                <a:gd name="connsiteX92" fmla="*/ 3437261 w 3817880"/>
                <a:gd name="connsiteY92" fmla="*/ 325980 h 420659"/>
                <a:gd name="connsiteX93" fmla="*/ 3339284 w 3817880"/>
                <a:gd name="connsiteY93" fmla="*/ 325980 h 420659"/>
                <a:gd name="connsiteX94" fmla="*/ 3339284 w 3817880"/>
                <a:gd name="connsiteY94" fmla="*/ 310006 h 420659"/>
                <a:gd name="connsiteX95" fmla="*/ 3361648 w 3817880"/>
                <a:gd name="connsiteY95" fmla="*/ 307876 h 420659"/>
                <a:gd name="connsiteX96" fmla="*/ 3369635 w 3817880"/>
                <a:gd name="connsiteY96" fmla="*/ 299889 h 420659"/>
                <a:gd name="connsiteX97" fmla="*/ 3369635 w 3817880"/>
                <a:gd name="connsiteY97" fmla="*/ 142275 h 420659"/>
                <a:gd name="connsiteX98" fmla="*/ 3339284 w 3817880"/>
                <a:gd name="connsiteY98" fmla="*/ 142275 h 420659"/>
                <a:gd name="connsiteX99" fmla="*/ 3339284 w 3817880"/>
                <a:gd name="connsiteY99" fmla="*/ 127365 h 420659"/>
                <a:gd name="connsiteX100" fmla="*/ 3389870 w 3817880"/>
                <a:gd name="connsiteY100" fmla="*/ 112988 h 420659"/>
                <a:gd name="connsiteX101" fmla="*/ 3389870 w 3817880"/>
                <a:gd name="connsiteY101" fmla="*/ 112988 h 420659"/>
                <a:gd name="connsiteX102" fmla="*/ 3390934 w 3817880"/>
                <a:gd name="connsiteY102" fmla="*/ 15012 h 420659"/>
                <a:gd name="connsiteX103" fmla="*/ 3409039 w 3817880"/>
                <a:gd name="connsiteY103" fmla="*/ 22999 h 420659"/>
                <a:gd name="connsiteX104" fmla="*/ 3417026 w 3817880"/>
                <a:gd name="connsiteY104" fmla="*/ 41104 h 420659"/>
                <a:gd name="connsiteX105" fmla="*/ 3409039 w 3817880"/>
                <a:gd name="connsiteY105" fmla="*/ 58143 h 420659"/>
                <a:gd name="connsiteX106" fmla="*/ 3390934 w 3817880"/>
                <a:gd name="connsiteY106" fmla="*/ 66130 h 420659"/>
                <a:gd name="connsiteX107" fmla="*/ 3372830 w 3817880"/>
                <a:gd name="connsiteY107" fmla="*/ 58143 h 420659"/>
                <a:gd name="connsiteX108" fmla="*/ 3365908 w 3817880"/>
                <a:gd name="connsiteY108" fmla="*/ 41104 h 420659"/>
                <a:gd name="connsiteX109" fmla="*/ 3372830 w 3817880"/>
                <a:gd name="connsiteY109" fmla="*/ 22999 h 420659"/>
                <a:gd name="connsiteX110" fmla="*/ 3390934 w 3817880"/>
                <a:gd name="connsiteY110" fmla="*/ 15012 h 420659"/>
                <a:gd name="connsiteX111" fmla="*/ 3390934 w 3817880"/>
                <a:gd name="connsiteY111" fmla="*/ 15012 h 420659"/>
                <a:gd name="connsiteX112" fmla="*/ 3484651 w 3817880"/>
                <a:gd name="connsiteY112" fmla="*/ 140677 h 420659"/>
                <a:gd name="connsiteX113" fmla="*/ 3457494 w 3817880"/>
                <a:gd name="connsiteY113" fmla="*/ 140677 h 420659"/>
                <a:gd name="connsiteX114" fmla="*/ 3457494 w 3817880"/>
                <a:gd name="connsiteY114" fmla="*/ 127365 h 420659"/>
                <a:gd name="connsiteX115" fmla="*/ 3485716 w 3817880"/>
                <a:gd name="connsiteY115" fmla="*/ 114053 h 420659"/>
                <a:gd name="connsiteX116" fmla="*/ 3504885 w 3817880"/>
                <a:gd name="connsiteY116" fmla="*/ 73585 h 420659"/>
                <a:gd name="connsiteX117" fmla="*/ 3521924 w 3817880"/>
                <a:gd name="connsiteY117" fmla="*/ 73585 h 420659"/>
                <a:gd name="connsiteX118" fmla="*/ 3521924 w 3817880"/>
                <a:gd name="connsiteY118" fmla="*/ 120975 h 420659"/>
                <a:gd name="connsiteX119" fmla="*/ 3588484 w 3817880"/>
                <a:gd name="connsiteY119" fmla="*/ 120975 h 420659"/>
                <a:gd name="connsiteX120" fmla="*/ 3588484 w 3817880"/>
                <a:gd name="connsiteY120" fmla="*/ 141210 h 420659"/>
                <a:gd name="connsiteX121" fmla="*/ 3521924 w 3817880"/>
                <a:gd name="connsiteY121" fmla="*/ 141210 h 420659"/>
                <a:gd name="connsiteX122" fmla="*/ 3521924 w 3817880"/>
                <a:gd name="connsiteY122" fmla="*/ 256225 h 420659"/>
                <a:gd name="connsiteX123" fmla="*/ 3529912 w 3817880"/>
                <a:gd name="connsiteY123" fmla="*/ 294564 h 420659"/>
                <a:gd name="connsiteX124" fmla="*/ 3558133 w 3817880"/>
                <a:gd name="connsiteY124" fmla="*/ 304681 h 420659"/>
                <a:gd name="connsiteX125" fmla="*/ 3573043 w 3817880"/>
                <a:gd name="connsiteY125" fmla="*/ 303616 h 420659"/>
                <a:gd name="connsiteX126" fmla="*/ 3589017 w 3817880"/>
                <a:gd name="connsiteY126" fmla="*/ 301486 h 420659"/>
                <a:gd name="connsiteX127" fmla="*/ 3589017 w 3817880"/>
                <a:gd name="connsiteY127" fmla="*/ 317461 h 420659"/>
                <a:gd name="connsiteX128" fmla="*/ 3559731 w 3817880"/>
                <a:gd name="connsiteY128" fmla="*/ 325448 h 420659"/>
                <a:gd name="connsiteX129" fmla="*/ 3531509 w 3817880"/>
                <a:gd name="connsiteY129" fmla="*/ 327578 h 420659"/>
                <a:gd name="connsiteX130" fmla="*/ 3495300 w 3817880"/>
                <a:gd name="connsiteY130" fmla="*/ 317461 h 420659"/>
                <a:gd name="connsiteX131" fmla="*/ 3485184 w 3817880"/>
                <a:gd name="connsiteY131" fmla="*/ 282317 h 420659"/>
                <a:gd name="connsiteX132" fmla="*/ 3485184 w 3817880"/>
                <a:gd name="connsiteY132" fmla="*/ 140677 h 420659"/>
                <a:gd name="connsiteX133" fmla="*/ 3484651 w 3817880"/>
                <a:gd name="connsiteY133" fmla="*/ 140677 h 420659"/>
                <a:gd name="connsiteX134" fmla="*/ 3592744 w 3817880"/>
                <a:gd name="connsiteY134" fmla="*/ 114053 h 420659"/>
                <a:gd name="connsiteX135" fmla="*/ 3687526 w 3817880"/>
                <a:gd name="connsiteY135" fmla="*/ 114053 h 420659"/>
                <a:gd name="connsiteX136" fmla="*/ 3687526 w 3817880"/>
                <a:gd name="connsiteY136" fmla="*/ 131093 h 420659"/>
                <a:gd name="connsiteX137" fmla="*/ 3665162 w 3817880"/>
                <a:gd name="connsiteY137" fmla="*/ 132158 h 420659"/>
                <a:gd name="connsiteX138" fmla="*/ 3659304 w 3817880"/>
                <a:gd name="connsiteY138" fmla="*/ 140145 h 420659"/>
                <a:gd name="connsiteX139" fmla="*/ 3712020 w 3817880"/>
                <a:gd name="connsiteY139" fmla="*/ 276460 h 420659"/>
                <a:gd name="connsiteX140" fmla="*/ 3765800 w 3817880"/>
                <a:gd name="connsiteY140" fmla="*/ 140145 h 420659"/>
                <a:gd name="connsiteX141" fmla="*/ 3762606 w 3817880"/>
                <a:gd name="connsiteY141" fmla="*/ 132158 h 420659"/>
                <a:gd name="connsiteX142" fmla="*/ 3739176 w 3817880"/>
                <a:gd name="connsiteY142" fmla="*/ 131093 h 420659"/>
                <a:gd name="connsiteX143" fmla="*/ 3739176 w 3817880"/>
                <a:gd name="connsiteY143" fmla="*/ 114053 h 420659"/>
                <a:gd name="connsiteX144" fmla="*/ 3817984 w 3817880"/>
                <a:gd name="connsiteY144" fmla="*/ 114053 h 420659"/>
                <a:gd name="connsiteX145" fmla="*/ 3817984 w 3817880"/>
                <a:gd name="connsiteY145" fmla="*/ 131093 h 420659"/>
                <a:gd name="connsiteX146" fmla="*/ 3791892 w 3817880"/>
                <a:gd name="connsiteY146" fmla="*/ 134287 h 420659"/>
                <a:gd name="connsiteX147" fmla="*/ 3704033 w 3817880"/>
                <a:gd name="connsiteY147" fmla="*/ 347279 h 420659"/>
                <a:gd name="connsiteX148" fmla="*/ 3671552 w 3817880"/>
                <a:gd name="connsiteY148" fmla="*/ 403722 h 420659"/>
                <a:gd name="connsiteX149" fmla="*/ 3634278 w 3817880"/>
                <a:gd name="connsiteY149" fmla="*/ 420762 h 420659"/>
                <a:gd name="connsiteX150" fmla="*/ 3611914 w 3817880"/>
                <a:gd name="connsiteY150" fmla="*/ 413839 h 420659"/>
                <a:gd name="connsiteX151" fmla="*/ 3603926 w 3817880"/>
                <a:gd name="connsiteY151" fmla="*/ 396800 h 420659"/>
                <a:gd name="connsiteX152" fmla="*/ 3606056 w 3817880"/>
                <a:gd name="connsiteY152" fmla="*/ 384553 h 420659"/>
                <a:gd name="connsiteX153" fmla="*/ 3615108 w 3817880"/>
                <a:gd name="connsiteY153" fmla="*/ 373371 h 420659"/>
                <a:gd name="connsiteX154" fmla="*/ 3656642 w 3817880"/>
                <a:gd name="connsiteY154" fmla="*/ 389345 h 420659"/>
                <a:gd name="connsiteX155" fmla="*/ 3675811 w 3817880"/>
                <a:gd name="connsiteY155" fmla="*/ 362189 h 420659"/>
                <a:gd name="connsiteX156" fmla="*/ 3692851 w 3817880"/>
                <a:gd name="connsiteY156" fmla="*/ 323850 h 420659"/>
                <a:gd name="connsiteX157" fmla="*/ 3618304 w 3817880"/>
                <a:gd name="connsiteY157" fmla="*/ 133755 h 420659"/>
                <a:gd name="connsiteX158" fmla="*/ 3592212 w 3817880"/>
                <a:gd name="connsiteY158" fmla="*/ 131625 h 420659"/>
                <a:gd name="connsiteX159" fmla="*/ 3592212 w 3817880"/>
                <a:gd name="connsiteY159" fmla="*/ 114053 h 420659"/>
                <a:gd name="connsiteX160" fmla="*/ 2548019 w 3817880"/>
                <a:gd name="connsiteY160" fmla="*/ 114053 h 420659"/>
                <a:gd name="connsiteX161" fmla="*/ 2643865 w 3817880"/>
                <a:gd name="connsiteY161" fmla="*/ 114053 h 420659"/>
                <a:gd name="connsiteX162" fmla="*/ 2643865 w 3817880"/>
                <a:gd name="connsiteY162" fmla="*/ 131093 h 420659"/>
                <a:gd name="connsiteX163" fmla="*/ 2620436 w 3817880"/>
                <a:gd name="connsiteY163" fmla="*/ 132158 h 420659"/>
                <a:gd name="connsiteX164" fmla="*/ 2616176 w 3817880"/>
                <a:gd name="connsiteY164" fmla="*/ 140145 h 420659"/>
                <a:gd name="connsiteX165" fmla="*/ 2666762 w 3817880"/>
                <a:gd name="connsiteY165" fmla="*/ 283382 h 420659"/>
                <a:gd name="connsiteX166" fmla="*/ 2723205 w 3817880"/>
                <a:gd name="connsiteY166" fmla="*/ 140145 h 420659"/>
                <a:gd name="connsiteX167" fmla="*/ 2720010 w 3817880"/>
                <a:gd name="connsiteY167" fmla="*/ 132158 h 420659"/>
                <a:gd name="connsiteX168" fmla="*/ 2696581 w 3817880"/>
                <a:gd name="connsiteY168" fmla="*/ 131093 h 420659"/>
                <a:gd name="connsiteX169" fmla="*/ 2696581 w 3817880"/>
                <a:gd name="connsiteY169" fmla="*/ 114053 h 420659"/>
                <a:gd name="connsiteX170" fmla="*/ 2773258 w 3817880"/>
                <a:gd name="connsiteY170" fmla="*/ 114053 h 420659"/>
                <a:gd name="connsiteX171" fmla="*/ 2773258 w 3817880"/>
                <a:gd name="connsiteY171" fmla="*/ 131093 h 420659"/>
                <a:gd name="connsiteX172" fmla="*/ 2748231 w 3817880"/>
                <a:gd name="connsiteY172" fmla="*/ 134287 h 420659"/>
                <a:gd name="connsiteX173" fmla="*/ 2671554 w 3817880"/>
                <a:gd name="connsiteY173" fmla="*/ 325448 h 420659"/>
                <a:gd name="connsiteX174" fmla="*/ 2646528 w 3817880"/>
                <a:gd name="connsiteY174" fmla="*/ 325448 h 420659"/>
                <a:gd name="connsiteX175" fmla="*/ 2575708 w 3817880"/>
                <a:gd name="connsiteY175" fmla="*/ 132690 h 420659"/>
                <a:gd name="connsiteX176" fmla="*/ 2548552 w 3817880"/>
                <a:gd name="connsiteY176" fmla="*/ 130560 h 420659"/>
                <a:gd name="connsiteX177" fmla="*/ 2548552 w 3817880"/>
                <a:gd name="connsiteY177" fmla="*/ 114053 h 420659"/>
                <a:gd name="connsiteX178" fmla="*/ 2548019 w 3817880"/>
                <a:gd name="connsiteY178" fmla="*/ 114053 h 420659"/>
                <a:gd name="connsiteX179" fmla="*/ 2873364 w 3817880"/>
                <a:gd name="connsiteY179" fmla="*/ 110326 h 420659"/>
                <a:gd name="connsiteX180" fmla="*/ 2873364 w 3817880"/>
                <a:gd name="connsiteY180" fmla="*/ 129495 h 420659"/>
                <a:gd name="connsiteX181" fmla="*/ 2839818 w 3817880"/>
                <a:gd name="connsiteY181" fmla="*/ 147599 h 420659"/>
                <a:gd name="connsiteX182" fmla="*/ 2822779 w 3817880"/>
                <a:gd name="connsiteY182" fmla="*/ 191263 h 420659"/>
                <a:gd name="connsiteX183" fmla="*/ 2873364 w 3817880"/>
                <a:gd name="connsiteY183" fmla="*/ 191263 h 420659"/>
                <a:gd name="connsiteX184" fmla="*/ 2873364 w 3817880"/>
                <a:gd name="connsiteY184" fmla="*/ 209367 h 420659"/>
                <a:gd name="connsiteX185" fmla="*/ 2820649 w 3817880"/>
                <a:gd name="connsiteY185" fmla="*/ 209367 h 420659"/>
                <a:gd name="connsiteX186" fmla="*/ 2820649 w 3817880"/>
                <a:gd name="connsiteY186" fmla="*/ 215224 h 420659"/>
                <a:gd name="connsiteX187" fmla="*/ 2839818 w 3817880"/>
                <a:gd name="connsiteY187" fmla="*/ 280719 h 420659"/>
                <a:gd name="connsiteX188" fmla="*/ 2873364 w 3817880"/>
                <a:gd name="connsiteY188" fmla="*/ 302019 h 420659"/>
                <a:gd name="connsiteX189" fmla="*/ 2873364 w 3817880"/>
                <a:gd name="connsiteY189" fmla="*/ 329175 h 420659"/>
                <a:gd name="connsiteX190" fmla="*/ 2808934 w 3817880"/>
                <a:gd name="connsiteY190" fmla="*/ 299889 h 420659"/>
                <a:gd name="connsiteX191" fmla="*/ 2781778 w 3817880"/>
                <a:gd name="connsiteY191" fmla="*/ 221082 h 420659"/>
                <a:gd name="connsiteX192" fmla="*/ 2809999 w 3817880"/>
                <a:gd name="connsiteY192" fmla="*/ 141210 h 420659"/>
                <a:gd name="connsiteX193" fmla="*/ 2873364 w 3817880"/>
                <a:gd name="connsiteY193" fmla="*/ 110326 h 420659"/>
                <a:gd name="connsiteX194" fmla="*/ 2873364 w 3817880"/>
                <a:gd name="connsiteY194" fmla="*/ 110326 h 420659"/>
                <a:gd name="connsiteX195" fmla="*/ 1632686 w 3817880"/>
                <a:gd name="connsiteY195" fmla="*/ 323318 h 420659"/>
                <a:gd name="connsiteX196" fmla="*/ 1632686 w 3817880"/>
                <a:gd name="connsiteY196" fmla="*/ 304149 h 420659"/>
                <a:gd name="connsiteX197" fmla="*/ 1647063 w 3817880"/>
                <a:gd name="connsiteY197" fmla="*/ 299889 h 420659"/>
                <a:gd name="connsiteX198" fmla="*/ 1677414 w 3817880"/>
                <a:gd name="connsiteY198" fmla="*/ 285512 h 420659"/>
                <a:gd name="connsiteX199" fmla="*/ 1677414 w 3817880"/>
                <a:gd name="connsiteY199" fmla="*/ 207237 h 420659"/>
                <a:gd name="connsiteX200" fmla="*/ 1632153 w 3817880"/>
                <a:gd name="connsiteY200" fmla="*/ 222147 h 420659"/>
                <a:gd name="connsiteX201" fmla="*/ 1632153 w 3817880"/>
                <a:gd name="connsiteY201" fmla="*/ 204042 h 420659"/>
                <a:gd name="connsiteX202" fmla="*/ 1677414 w 3817880"/>
                <a:gd name="connsiteY202" fmla="*/ 192860 h 420659"/>
                <a:gd name="connsiteX203" fmla="*/ 1677414 w 3817880"/>
                <a:gd name="connsiteY203" fmla="*/ 178483 h 420659"/>
                <a:gd name="connsiteX204" fmla="*/ 1668362 w 3817880"/>
                <a:gd name="connsiteY204" fmla="*/ 140145 h 420659"/>
                <a:gd name="connsiteX205" fmla="*/ 1636946 w 3817880"/>
                <a:gd name="connsiteY205" fmla="*/ 130028 h 420659"/>
                <a:gd name="connsiteX206" fmla="*/ 1632686 w 3817880"/>
                <a:gd name="connsiteY206" fmla="*/ 130028 h 420659"/>
                <a:gd name="connsiteX207" fmla="*/ 1632686 w 3817880"/>
                <a:gd name="connsiteY207" fmla="*/ 110858 h 420659"/>
                <a:gd name="connsiteX208" fmla="*/ 1648660 w 3817880"/>
                <a:gd name="connsiteY208" fmla="*/ 109794 h 420659"/>
                <a:gd name="connsiteX209" fmla="*/ 1699246 w 3817880"/>
                <a:gd name="connsiteY209" fmla="*/ 125768 h 420659"/>
                <a:gd name="connsiteX210" fmla="*/ 1715220 w 3817880"/>
                <a:gd name="connsiteY210" fmla="*/ 174223 h 420659"/>
                <a:gd name="connsiteX211" fmla="*/ 1715220 w 3817880"/>
                <a:gd name="connsiteY211" fmla="*/ 300421 h 420659"/>
                <a:gd name="connsiteX212" fmla="*/ 1722143 w 3817880"/>
                <a:gd name="connsiteY212" fmla="*/ 308408 h 420659"/>
                <a:gd name="connsiteX213" fmla="*/ 1745572 w 3817880"/>
                <a:gd name="connsiteY213" fmla="*/ 310538 h 420659"/>
                <a:gd name="connsiteX214" fmla="*/ 1745572 w 3817880"/>
                <a:gd name="connsiteY214" fmla="*/ 326513 h 420659"/>
                <a:gd name="connsiteX215" fmla="*/ 1683804 w 3817880"/>
                <a:gd name="connsiteY215" fmla="*/ 326513 h 420659"/>
                <a:gd name="connsiteX216" fmla="*/ 1677947 w 3817880"/>
                <a:gd name="connsiteY216" fmla="*/ 300421 h 420659"/>
                <a:gd name="connsiteX217" fmla="*/ 1638543 w 3817880"/>
                <a:gd name="connsiteY217" fmla="*/ 321720 h 420659"/>
                <a:gd name="connsiteX218" fmla="*/ 1632686 w 3817880"/>
                <a:gd name="connsiteY218" fmla="*/ 323318 h 420659"/>
                <a:gd name="connsiteX219" fmla="*/ 1632686 w 3817880"/>
                <a:gd name="connsiteY219" fmla="*/ 323318 h 420659"/>
                <a:gd name="connsiteX220" fmla="*/ 2494771 w 3817880"/>
                <a:gd name="connsiteY220" fmla="*/ 15012 h 420659"/>
                <a:gd name="connsiteX221" fmla="*/ 2512875 w 3817880"/>
                <a:gd name="connsiteY221" fmla="*/ 22999 h 420659"/>
                <a:gd name="connsiteX222" fmla="*/ 2520862 w 3817880"/>
                <a:gd name="connsiteY222" fmla="*/ 41104 h 420659"/>
                <a:gd name="connsiteX223" fmla="*/ 2512875 w 3817880"/>
                <a:gd name="connsiteY223" fmla="*/ 58143 h 420659"/>
                <a:gd name="connsiteX224" fmla="*/ 2494771 w 3817880"/>
                <a:gd name="connsiteY224" fmla="*/ 66130 h 420659"/>
                <a:gd name="connsiteX225" fmla="*/ 2477731 w 3817880"/>
                <a:gd name="connsiteY225" fmla="*/ 58143 h 420659"/>
                <a:gd name="connsiteX226" fmla="*/ 2469744 w 3817880"/>
                <a:gd name="connsiteY226" fmla="*/ 41104 h 420659"/>
                <a:gd name="connsiteX227" fmla="*/ 2477731 w 3817880"/>
                <a:gd name="connsiteY227" fmla="*/ 22999 h 420659"/>
                <a:gd name="connsiteX228" fmla="*/ 2494771 w 3817880"/>
                <a:gd name="connsiteY228" fmla="*/ 15012 h 420659"/>
                <a:gd name="connsiteX229" fmla="*/ 2494771 w 3817880"/>
                <a:gd name="connsiteY229" fmla="*/ 15012 h 420659"/>
                <a:gd name="connsiteX230" fmla="*/ 2493706 w 3817880"/>
                <a:gd name="connsiteY230" fmla="*/ 112988 h 420659"/>
                <a:gd name="connsiteX231" fmla="*/ 2510745 w 3817880"/>
                <a:gd name="connsiteY231" fmla="*/ 112988 h 420659"/>
                <a:gd name="connsiteX232" fmla="*/ 2510745 w 3817880"/>
                <a:gd name="connsiteY232" fmla="*/ 299889 h 420659"/>
                <a:gd name="connsiteX233" fmla="*/ 2518732 w 3817880"/>
                <a:gd name="connsiteY233" fmla="*/ 307876 h 420659"/>
                <a:gd name="connsiteX234" fmla="*/ 2542162 w 3817880"/>
                <a:gd name="connsiteY234" fmla="*/ 310006 h 420659"/>
                <a:gd name="connsiteX235" fmla="*/ 2542162 w 3817880"/>
                <a:gd name="connsiteY235" fmla="*/ 325980 h 420659"/>
                <a:gd name="connsiteX236" fmla="*/ 2443120 w 3817880"/>
                <a:gd name="connsiteY236" fmla="*/ 325980 h 420659"/>
                <a:gd name="connsiteX237" fmla="*/ 2443120 w 3817880"/>
                <a:gd name="connsiteY237" fmla="*/ 310006 h 420659"/>
                <a:gd name="connsiteX238" fmla="*/ 2466549 w 3817880"/>
                <a:gd name="connsiteY238" fmla="*/ 307876 h 420659"/>
                <a:gd name="connsiteX239" fmla="*/ 2473472 w 3817880"/>
                <a:gd name="connsiteY239" fmla="*/ 299889 h 420659"/>
                <a:gd name="connsiteX240" fmla="*/ 2473472 w 3817880"/>
                <a:gd name="connsiteY240" fmla="*/ 142275 h 420659"/>
                <a:gd name="connsiteX241" fmla="*/ 2443120 w 3817880"/>
                <a:gd name="connsiteY241" fmla="*/ 142275 h 420659"/>
                <a:gd name="connsiteX242" fmla="*/ 2443120 w 3817880"/>
                <a:gd name="connsiteY242" fmla="*/ 127365 h 420659"/>
                <a:gd name="connsiteX243" fmla="*/ 2493706 w 3817880"/>
                <a:gd name="connsiteY243" fmla="*/ 112988 h 420659"/>
                <a:gd name="connsiteX244" fmla="*/ 2493706 w 3817880"/>
                <a:gd name="connsiteY244" fmla="*/ 112988 h 420659"/>
                <a:gd name="connsiteX245" fmla="*/ 2191790 w 3817880"/>
                <a:gd name="connsiteY245" fmla="*/ 325448 h 420659"/>
                <a:gd name="connsiteX246" fmla="*/ 2191790 w 3817880"/>
                <a:gd name="connsiteY246" fmla="*/ 309473 h 420659"/>
                <a:gd name="connsiteX247" fmla="*/ 2215219 w 3817880"/>
                <a:gd name="connsiteY247" fmla="*/ 307343 h 420659"/>
                <a:gd name="connsiteX248" fmla="*/ 2223206 w 3817880"/>
                <a:gd name="connsiteY248" fmla="*/ 299356 h 420659"/>
                <a:gd name="connsiteX249" fmla="*/ 2223206 w 3817880"/>
                <a:gd name="connsiteY249" fmla="*/ 141742 h 420659"/>
                <a:gd name="connsiteX250" fmla="*/ 2191790 w 3817880"/>
                <a:gd name="connsiteY250" fmla="*/ 141742 h 420659"/>
                <a:gd name="connsiteX251" fmla="*/ 2191790 w 3817880"/>
                <a:gd name="connsiteY251" fmla="*/ 127365 h 420659"/>
                <a:gd name="connsiteX252" fmla="*/ 2242376 w 3817880"/>
                <a:gd name="connsiteY252" fmla="*/ 112456 h 420659"/>
                <a:gd name="connsiteX253" fmla="*/ 2259415 w 3817880"/>
                <a:gd name="connsiteY253" fmla="*/ 112456 h 420659"/>
                <a:gd name="connsiteX254" fmla="*/ 2259415 w 3817880"/>
                <a:gd name="connsiteY254" fmla="*/ 135885 h 420659"/>
                <a:gd name="connsiteX255" fmla="*/ 2302013 w 3817880"/>
                <a:gd name="connsiteY255" fmla="*/ 115651 h 420659"/>
                <a:gd name="connsiteX256" fmla="*/ 2330235 w 3817880"/>
                <a:gd name="connsiteY256" fmla="*/ 108729 h 420659"/>
                <a:gd name="connsiteX257" fmla="*/ 2373898 w 3817880"/>
                <a:gd name="connsiteY257" fmla="*/ 126833 h 420659"/>
                <a:gd name="connsiteX258" fmla="*/ 2388275 w 3817880"/>
                <a:gd name="connsiteY258" fmla="*/ 176354 h 420659"/>
                <a:gd name="connsiteX259" fmla="*/ 2388275 w 3817880"/>
                <a:gd name="connsiteY259" fmla="*/ 298824 h 420659"/>
                <a:gd name="connsiteX260" fmla="*/ 2396262 w 3817880"/>
                <a:gd name="connsiteY260" fmla="*/ 306811 h 420659"/>
                <a:gd name="connsiteX261" fmla="*/ 2419691 w 3817880"/>
                <a:gd name="connsiteY261" fmla="*/ 308941 h 420659"/>
                <a:gd name="connsiteX262" fmla="*/ 2419691 w 3817880"/>
                <a:gd name="connsiteY262" fmla="*/ 324915 h 420659"/>
                <a:gd name="connsiteX263" fmla="*/ 2323845 w 3817880"/>
                <a:gd name="connsiteY263" fmla="*/ 324915 h 420659"/>
                <a:gd name="connsiteX264" fmla="*/ 2323845 w 3817880"/>
                <a:gd name="connsiteY264" fmla="*/ 308941 h 420659"/>
                <a:gd name="connsiteX265" fmla="*/ 2344079 w 3817880"/>
                <a:gd name="connsiteY265" fmla="*/ 306811 h 420659"/>
                <a:gd name="connsiteX266" fmla="*/ 2352066 w 3817880"/>
                <a:gd name="connsiteY266" fmla="*/ 298824 h 420659"/>
                <a:gd name="connsiteX267" fmla="*/ 2352066 w 3817880"/>
                <a:gd name="connsiteY267" fmla="*/ 182743 h 420659"/>
                <a:gd name="connsiteX268" fmla="*/ 2341949 w 3817880"/>
                <a:gd name="connsiteY268" fmla="*/ 147599 h 420659"/>
                <a:gd name="connsiteX269" fmla="*/ 2308403 w 3817880"/>
                <a:gd name="connsiteY269" fmla="*/ 137482 h 420659"/>
                <a:gd name="connsiteX270" fmla="*/ 2284974 w 3817880"/>
                <a:gd name="connsiteY270" fmla="*/ 140677 h 420659"/>
                <a:gd name="connsiteX271" fmla="*/ 2258882 w 3817880"/>
                <a:gd name="connsiteY271" fmla="*/ 151859 h 420659"/>
                <a:gd name="connsiteX272" fmla="*/ 2258882 w 3817880"/>
                <a:gd name="connsiteY272" fmla="*/ 298291 h 420659"/>
                <a:gd name="connsiteX273" fmla="*/ 2266870 w 3817880"/>
                <a:gd name="connsiteY273" fmla="*/ 306279 h 420659"/>
                <a:gd name="connsiteX274" fmla="*/ 2287104 w 3817880"/>
                <a:gd name="connsiteY274" fmla="*/ 308408 h 420659"/>
                <a:gd name="connsiteX275" fmla="*/ 2287104 w 3817880"/>
                <a:gd name="connsiteY275" fmla="*/ 324383 h 420659"/>
                <a:gd name="connsiteX276" fmla="*/ 2191790 w 3817880"/>
                <a:gd name="connsiteY276" fmla="*/ 324383 h 420659"/>
                <a:gd name="connsiteX277" fmla="*/ 2191790 w 3817880"/>
                <a:gd name="connsiteY277" fmla="*/ 325448 h 420659"/>
                <a:gd name="connsiteX278" fmla="*/ 1885614 w 3817880"/>
                <a:gd name="connsiteY278" fmla="*/ 31519 h 420659"/>
                <a:gd name="connsiteX279" fmla="*/ 1992642 w 3817880"/>
                <a:gd name="connsiteY279" fmla="*/ 31519 h 420659"/>
                <a:gd name="connsiteX280" fmla="*/ 1992642 w 3817880"/>
                <a:gd name="connsiteY280" fmla="*/ 48558 h 420659"/>
                <a:gd name="connsiteX281" fmla="*/ 1965486 w 3817880"/>
                <a:gd name="connsiteY281" fmla="*/ 50688 h 420659"/>
                <a:gd name="connsiteX282" fmla="*/ 1958563 w 3817880"/>
                <a:gd name="connsiteY282" fmla="*/ 57610 h 420659"/>
                <a:gd name="connsiteX283" fmla="*/ 1958563 w 3817880"/>
                <a:gd name="connsiteY283" fmla="*/ 216289 h 420659"/>
                <a:gd name="connsiteX284" fmla="*/ 1976668 w 3817880"/>
                <a:gd name="connsiteY284" fmla="*/ 282849 h 420659"/>
                <a:gd name="connsiteX285" fmla="*/ 2036306 w 3817880"/>
                <a:gd name="connsiteY285" fmla="*/ 303084 h 420659"/>
                <a:gd name="connsiteX286" fmla="*/ 2095944 w 3817880"/>
                <a:gd name="connsiteY286" fmla="*/ 282849 h 420659"/>
                <a:gd name="connsiteX287" fmla="*/ 2114048 w 3817880"/>
                <a:gd name="connsiteY287" fmla="*/ 216289 h 420659"/>
                <a:gd name="connsiteX288" fmla="*/ 2114048 w 3817880"/>
                <a:gd name="connsiteY288" fmla="*/ 60805 h 420659"/>
                <a:gd name="connsiteX289" fmla="*/ 2106061 w 3817880"/>
                <a:gd name="connsiteY289" fmla="*/ 52818 h 420659"/>
                <a:gd name="connsiteX290" fmla="*/ 2078904 w 3817880"/>
                <a:gd name="connsiteY290" fmla="*/ 48558 h 420659"/>
                <a:gd name="connsiteX291" fmla="*/ 2078904 w 3817880"/>
                <a:gd name="connsiteY291" fmla="*/ 31519 h 420659"/>
                <a:gd name="connsiteX292" fmla="*/ 2172088 w 3817880"/>
                <a:gd name="connsiteY292" fmla="*/ 31519 h 420659"/>
                <a:gd name="connsiteX293" fmla="*/ 2172088 w 3817880"/>
                <a:gd name="connsiteY293" fmla="*/ 48558 h 420659"/>
                <a:gd name="connsiteX294" fmla="*/ 2144932 w 3817880"/>
                <a:gd name="connsiteY294" fmla="*/ 52818 h 420659"/>
                <a:gd name="connsiteX295" fmla="*/ 2136944 w 3817880"/>
                <a:gd name="connsiteY295" fmla="*/ 60805 h 420659"/>
                <a:gd name="connsiteX296" fmla="*/ 2136944 w 3817880"/>
                <a:gd name="connsiteY296" fmla="*/ 219484 h 420659"/>
                <a:gd name="connsiteX297" fmla="*/ 2132685 w 3817880"/>
                <a:gd name="connsiteY297" fmla="*/ 267940 h 420659"/>
                <a:gd name="connsiteX298" fmla="*/ 2118308 w 3817880"/>
                <a:gd name="connsiteY298" fmla="*/ 297226 h 420659"/>
                <a:gd name="connsiteX299" fmla="*/ 2081034 w 3817880"/>
                <a:gd name="connsiteY299" fmla="*/ 320655 h 420659"/>
                <a:gd name="connsiteX300" fmla="*/ 2028319 w 3817880"/>
                <a:gd name="connsiteY300" fmla="*/ 329708 h 420659"/>
                <a:gd name="connsiteX301" fmla="*/ 1974538 w 3817880"/>
                <a:gd name="connsiteY301" fmla="*/ 320655 h 420659"/>
                <a:gd name="connsiteX302" fmla="*/ 1937264 w 3817880"/>
                <a:gd name="connsiteY302" fmla="*/ 297226 h 420659"/>
                <a:gd name="connsiteX303" fmla="*/ 1922888 w 3817880"/>
                <a:gd name="connsiteY303" fmla="*/ 267940 h 420659"/>
                <a:gd name="connsiteX304" fmla="*/ 1918627 w 3817880"/>
                <a:gd name="connsiteY304" fmla="*/ 219484 h 420659"/>
                <a:gd name="connsiteX305" fmla="*/ 1918627 w 3817880"/>
                <a:gd name="connsiteY305" fmla="*/ 57610 h 420659"/>
                <a:gd name="connsiteX306" fmla="*/ 1910640 w 3817880"/>
                <a:gd name="connsiteY306" fmla="*/ 50688 h 420659"/>
                <a:gd name="connsiteX307" fmla="*/ 1885614 w 3817880"/>
                <a:gd name="connsiteY307" fmla="*/ 48558 h 420659"/>
                <a:gd name="connsiteX308" fmla="*/ 1885614 w 3817880"/>
                <a:gd name="connsiteY308" fmla="*/ 31519 h 420659"/>
                <a:gd name="connsiteX309" fmla="*/ 1632686 w 3817880"/>
                <a:gd name="connsiteY309" fmla="*/ 110326 h 420659"/>
                <a:gd name="connsiteX310" fmla="*/ 1632686 w 3817880"/>
                <a:gd name="connsiteY310" fmla="*/ 129495 h 420659"/>
                <a:gd name="connsiteX311" fmla="*/ 1621504 w 3817880"/>
                <a:gd name="connsiteY311" fmla="*/ 130560 h 420659"/>
                <a:gd name="connsiteX312" fmla="*/ 1604464 w 3817880"/>
                <a:gd name="connsiteY312" fmla="*/ 136418 h 420659"/>
                <a:gd name="connsiteX313" fmla="*/ 1604464 w 3817880"/>
                <a:gd name="connsiteY313" fmla="*/ 173691 h 420659"/>
                <a:gd name="connsiteX314" fmla="*/ 1574113 w 3817880"/>
                <a:gd name="connsiteY314" fmla="*/ 173691 h 420659"/>
                <a:gd name="connsiteX315" fmla="*/ 1562931 w 3817880"/>
                <a:gd name="connsiteY315" fmla="*/ 170496 h 420659"/>
                <a:gd name="connsiteX316" fmla="*/ 1560801 w 3817880"/>
                <a:gd name="connsiteY316" fmla="*/ 160379 h 420659"/>
                <a:gd name="connsiteX317" fmla="*/ 1584230 w 3817880"/>
                <a:gd name="connsiteY317" fmla="*/ 124170 h 420659"/>
                <a:gd name="connsiteX318" fmla="*/ 1632686 w 3817880"/>
                <a:gd name="connsiteY318" fmla="*/ 110326 h 420659"/>
                <a:gd name="connsiteX319" fmla="*/ 1632686 w 3817880"/>
                <a:gd name="connsiteY319" fmla="*/ 110326 h 420659"/>
                <a:gd name="connsiteX320" fmla="*/ 1632686 w 3817880"/>
                <a:gd name="connsiteY320" fmla="*/ 204042 h 420659"/>
                <a:gd name="connsiteX321" fmla="*/ 1632686 w 3817880"/>
                <a:gd name="connsiteY321" fmla="*/ 222147 h 420659"/>
                <a:gd name="connsiteX322" fmla="*/ 1605529 w 3817880"/>
                <a:gd name="connsiteY322" fmla="*/ 235459 h 420659"/>
                <a:gd name="connsiteX323" fmla="*/ 1587425 w 3817880"/>
                <a:gd name="connsiteY323" fmla="*/ 269005 h 420659"/>
                <a:gd name="connsiteX324" fmla="*/ 1597542 w 3817880"/>
                <a:gd name="connsiteY324" fmla="*/ 295096 h 420659"/>
                <a:gd name="connsiteX325" fmla="*/ 1623634 w 3817880"/>
                <a:gd name="connsiteY325" fmla="*/ 304149 h 420659"/>
                <a:gd name="connsiteX326" fmla="*/ 1632686 w 3817880"/>
                <a:gd name="connsiteY326" fmla="*/ 304149 h 420659"/>
                <a:gd name="connsiteX327" fmla="*/ 1632686 w 3817880"/>
                <a:gd name="connsiteY327" fmla="*/ 323318 h 420659"/>
                <a:gd name="connsiteX328" fmla="*/ 1605529 w 3817880"/>
                <a:gd name="connsiteY328" fmla="*/ 327578 h 420659"/>
                <a:gd name="connsiteX329" fmla="*/ 1565061 w 3817880"/>
                <a:gd name="connsiteY329" fmla="*/ 313201 h 420659"/>
                <a:gd name="connsiteX330" fmla="*/ 1549087 w 3817880"/>
                <a:gd name="connsiteY330" fmla="*/ 272732 h 420659"/>
                <a:gd name="connsiteX331" fmla="*/ 1572516 w 3817880"/>
                <a:gd name="connsiteY331" fmla="*/ 227471 h 420659"/>
                <a:gd name="connsiteX332" fmla="*/ 1632686 w 3817880"/>
                <a:gd name="connsiteY332" fmla="*/ 204042 h 420659"/>
                <a:gd name="connsiteX333" fmla="*/ 1632686 w 3817880"/>
                <a:gd name="connsiteY333" fmla="*/ 204042 h 420659"/>
                <a:gd name="connsiteX334" fmla="*/ 913306 w 3817880"/>
                <a:gd name="connsiteY334" fmla="*/ 420229 h 420659"/>
                <a:gd name="connsiteX335" fmla="*/ 913306 w 3817880"/>
                <a:gd name="connsiteY335" fmla="*/ 401060 h 420659"/>
                <a:gd name="connsiteX336" fmla="*/ 917565 w 3817880"/>
                <a:gd name="connsiteY336" fmla="*/ 401060 h 420659"/>
                <a:gd name="connsiteX337" fmla="*/ 963891 w 3817880"/>
                <a:gd name="connsiteY337" fmla="*/ 387748 h 420659"/>
                <a:gd name="connsiteX338" fmla="*/ 983061 w 3817880"/>
                <a:gd name="connsiteY338" fmla="*/ 354202 h 420659"/>
                <a:gd name="connsiteX339" fmla="*/ 975073 w 3817880"/>
                <a:gd name="connsiteY339" fmla="*/ 332903 h 420659"/>
                <a:gd name="connsiteX340" fmla="*/ 937800 w 3817880"/>
                <a:gd name="connsiteY340" fmla="*/ 320655 h 420659"/>
                <a:gd name="connsiteX341" fmla="*/ 912773 w 3817880"/>
                <a:gd name="connsiteY341" fmla="*/ 316396 h 420659"/>
                <a:gd name="connsiteX342" fmla="*/ 912773 w 3817880"/>
                <a:gd name="connsiteY342" fmla="*/ 284979 h 420659"/>
                <a:gd name="connsiteX343" fmla="*/ 940995 w 3817880"/>
                <a:gd name="connsiteY343" fmla="*/ 289239 h 420659"/>
                <a:gd name="connsiteX344" fmla="*/ 998502 w 3817880"/>
                <a:gd name="connsiteY344" fmla="*/ 308408 h 420659"/>
                <a:gd name="connsiteX345" fmla="*/ 1015542 w 3817880"/>
                <a:gd name="connsiteY345" fmla="*/ 343552 h 420659"/>
                <a:gd name="connsiteX346" fmla="*/ 1008620 w 3817880"/>
                <a:gd name="connsiteY346" fmla="*/ 369644 h 420659"/>
                <a:gd name="connsiteX347" fmla="*/ 988385 w 3817880"/>
                <a:gd name="connsiteY347" fmla="*/ 393073 h 420659"/>
                <a:gd name="connsiteX348" fmla="*/ 948982 w 3817880"/>
                <a:gd name="connsiteY348" fmla="*/ 414372 h 420659"/>
                <a:gd name="connsiteX349" fmla="*/ 913306 w 3817880"/>
                <a:gd name="connsiteY349" fmla="*/ 420229 h 420659"/>
                <a:gd name="connsiteX350" fmla="*/ 913306 w 3817880"/>
                <a:gd name="connsiteY350" fmla="*/ 420229 h 420659"/>
                <a:gd name="connsiteX351" fmla="*/ 913306 w 3817880"/>
                <a:gd name="connsiteY351" fmla="*/ 252498 h 420659"/>
                <a:gd name="connsiteX352" fmla="*/ 913306 w 3817880"/>
                <a:gd name="connsiteY352" fmla="*/ 234394 h 420659"/>
                <a:gd name="connsiteX353" fmla="*/ 913306 w 3817880"/>
                <a:gd name="connsiteY353" fmla="*/ 234394 h 420659"/>
                <a:gd name="connsiteX354" fmla="*/ 944722 w 3817880"/>
                <a:gd name="connsiteY354" fmla="*/ 219484 h 420659"/>
                <a:gd name="connsiteX355" fmla="*/ 955904 w 3817880"/>
                <a:gd name="connsiteY355" fmla="*/ 181146 h 420659"/>
                <a:gd name="connsiteX356" fmla="*/ 944722 w 3817880"/>
                <a:gd name="connsiteY356" fmla="*/ 141742 h 420659"/>
                <a:gd name="connsiteX357" fmla="*/ 913306 w 3817880"/>
                <a:gd name="connsiteY357" fmla="*/ 127365 h 420659"/>
                <a:gd name="connsiteX358" fmla="*/ 913306 w 3817880"/>
                <a:gd name="connsiteY358" fmla="*/ 127365 h 420659"/>
                <a:gd name="connsiteX359" fmla="*/ 913306 w 3817880"/>
                <a:gd name="connsiteY359" fmla="*/ 110326 h 420659"/>
                <a:gd name="connsiteX360" fmla="*/ 917565 w 3817880"/>
                <a:gd name="connsiteY360" fmla="*/ 109261 h 420659"/>
                <a:gd name="connsiteX361" fmla="*/ 942592 w 3817880"/>
                <a:gd name="connsiteY361" fmla="*/ 112456 h 420659"/>
                <a:gd name="connsiteX362" fmla="*/ 967619 w 3817880"/>
                <a:gd name="connsiteY362" fmla="*/ 122573 h 420659"/>
                <a:gd name="connsiteX363" fmla="*/ 1030451 w 3817880"/>
                <a:gd name="connsiteY363" fmla="*/ 122573 h 420659"/>
                <a:gd name="connsiteX364" fmla="*/ 1030451 w 3817880"/>
                <a:gd name="connsiteY364" fmla="*/ 142807 h 420659"/>
                <a:gd name="connsiteX365" fmla="*/ 981996 w 3817880"/>
                <a:gd name="connsiteY365" fmla="*/ 142807 h 420659"/>
                <a:gd name="connsiteX366" fmla="*/ 991048 w 3817880"/>
                <a:gd name="connsiteY366" fmla="*/ 161976 h 420659"/>
                <a:gd name="connsiteX367" fmla="*/ 994243 w 3817880"/>
                <a:gd name="connsiteY367" fmla="*/ 183276 h 420659"/>
                <a:gd name="connsiteX368" fmla="*/ 970813 w 3817880"/>
                <a:gd name="connsiteY368" fmla="*/ 232796 h 420659"/>
                <a:gd name="connsiteX369" fmla="*/ 913306 w 3817880"/>
                <a:gd name="connsiteY369" fmla="*/ 252498 h 420659"/>
                <a:gd name="connsiteX370" fmla="*/ 913306 w 3817880"/>
                <a:gd name="connsiteY370" fmla="*/ 252498 h 420659"/>
                <a:gd name="connsiteX371" fmla="*/ 1344082 w 3817880"/>
                <a:gd name="connsiteY371" fmla="*/ 109261 h 420659"/>
                <a:gd name="connsiteX372" fmla="*/ 1361121 w 3817880"/>
                <a:gd name="connsiteY372" fmla="*/ 109261 h 420659"/>
                <a:gd name="connsiteX373" fmla="*/ 1361121 w 3817880"/>
                <a:gd name="connsiteY373" fmla="*/ 254628 h 420659"/>
                <a:gd name="connsiteX374" fmla="*/ 1371238 w 3817880"/>
                <a:gd name="connsiteY374" fmla="*/ 290837 h 420659"/>
                <a:gd name="connsiteX375" fmla="*/ 1402655 w 3817880"/>
                <a:gd name="connsiteY375" fmla="*/ 302019 h 420659"/>
                <a:gd name="connsiteX376" fmla="*/ 1427681 w 3817880"/>
                <a:gd name="connsiteY376" fmla="*/ 298824 h 420659"/>
                <a:gd name="connsiteX377" fmla="*/ 1453773 w 3817880"/>
                <a:gd name="connsiteY377" fmla="*/ 288707 h 420659"/>
                <a:gd name="connsiteX378" fmla="*/ 1453773 w 3817880"/>
                <a:gd name="connsiteY378" fmla="*/ 140145 h 420659"/>
                <a:gd name="connsiteX379" fmla="*/ 1422889 w 3817880"/>
                <a:gd name="connsiteY379" fmla="*/ 140145 h 420659"/>
                <a:gd name="connsiteX380" fmla="*/ 1422889 w 3817880"/>
                <a:gd name="connsiteY380" fmla="*/ 126833 h 420659"/>
                <a:gd name="connsiteX381" fmla="*/ 1473474 w 3817880"/>
                <a:gd name="connsiteY381" fmla="*/ 109794 h 420659"/>
                <a:gd name="connsiteX382" fmla="*/ 1490514 w 3817880"/>
                <a:gd name="connsiteY382" fmla="*/ 109794 h 420659"/>
                <a:gd name="connsiteX383" fmla="*/ 1490514 w 3817880"/>
                <a:gd name="connsiteY383" fmla="*/ 299889 h 420659"/>
                <a:gd name="connsiteX384" fmla="*/ 1498501 w 3817880"/>
                <a:gd name="connsiteY384" fmla="*/ 307876 h 420659"/>
                <a:gd name="connsiteX385" fmla="*/ 1518735 w 3817880"/>
                <a:gd name="connsiteY385" fmla="*/ 310006 h 420659"/>
                <a:gd name="connsiteX386" fmla="*/ 1518735 w 3817880"/>
                <a:gd name="connsiteY386" fmla="*/ 325980 h 420659"/>
                <a:gd name="connsiteX387" fmla="*/ 1453240 w 3817880"/>
                <a:gd name="connsiteY387" fmla="*/ 325980 h 420659"/>
                <a:gd name="connsiteX388" fmla="*/ 1453240 w 3817880"/>
                <a:gd name="connsiteY388" fmla="*/ 300954 h 420659"/>
                <a:gd name="connsiteX389" fmla="*/ 1415967 w 3817880"/>
                <a:gd name="connsiteY389" fmla="*/ 322253 h 420659"/>
                <a:gd name="connsiteX390" fmla="*/ 1382421 w 3817880"/>
                <a:gd name="connsiteY390" fmla="*/ 329175 h 420659"/>
                <a:gd name="connsiteX391" fmla="*/ 1339822 w 3817880"/>
                <a:gd name="connsiteY391" fmla="*/ 312136 h 420659"/>
                <a:gd name="connsiteX392" fmla="*/ 1323848 w 3817880"/>
                <a:gd name="connsiteY392" fmla="*/ 262615 h 420659"/>
                <a:gd name="connsiteX393" fmla="*/ 1323848 w 3817880"/>
                <a:gd name="connsiteY393" fmla="*/ 140145 h 420659"/>
                <a:gd name="connsiteX394" fmla="*/ 1292431 w 3817880"/>
                <a:gd name="connsiteY394" fmla="*/ 140145 h 420659"/>
                <a:gd name="connsiteX395" fmla="*/ 1292431 w 3817880"/>
                <a:gd name="connsiteY395" fmla="*/ 126833 h 420659"/>
                <a:gd name="connsiteX396" fmla="*/ 1344082 w 3817880"/>
                <a:gd name="connsiteY396" fmla="*/ 109261 h 420659"/>
                <a:gd name="connsiteX397" fmla="*/ 1344082 w 3817880"/>
                <a:gd name="connsiteY397" fmla="*/ 109261 h 420659"/>
                <a:gd name="connsiteX398" fmla="*/ 1096479 w 3817880"/>
                <a:gd name="connsiteY398" fmla="*/ 2233 h 420659"/>
                <a:gd name="connsiteX399" fmla="*/ 1113518 w 3817880"/>
                <a:gd name="connsiteY399" fmla="*/ 2233 h 420659"/>
                <a:gd name="connsiteX400" fmla="*/ 1113518 w 3817880"/>
                <a:gd name="connsiteY400" fmla="*/ 136418 h 420659"/>
                <a:gd name="connsiteX401" fmla="*/ 1155052 w 3817880"/>
                <a:gd name="connsiteY401" fmla="*/ 116183 h 420659"/>
                <a:gd name="connsiteX402" fmla="*/ 1184338 w 3817880"/>
                <a:gd name="connsiteY402" fmla="*/ 109261 h 420659"/>
                <a:gd name="connsiteX403" fmla="*/ 1228001 w 3817880"/>
                <a:gd name="connsiteY403" fmla="*/ 127365 h 420659"/>
                <a:gd name="connsiteX404" fmla="*/ 1242911 w 3817880"/>
                <a:gd name="connsiteY404" fmla="*/ 176886 h 420659"/>
                <a:gd name="connsiteX405" fmla="*/ 1242911 w 3817880"/>
                <a:gd name="connsiteY405" fmla="*/ 299356 h 420659"/>
                <a:gd name="connsiteX406" fmla="*/ 1250898 w 3817880"/>
                <a:gd name="connsiteY406" fmla="*/ 307343 h 420659"/>
                <a:gd name="connsiteX407" fmla="*/ 1273262 w 3817880"/>
                <a:gd name="connsiteY407" fmla="*/ 309473 h 420659"/>
                <a:gd name="connsiteX408" fmla="*/ 1273262 w 3817880"/>
                <a:gd name="connsiteY408" fmla="*/ 325448 h 420659"/>
                <a:gd name="connsiteX409" fmla="*/ 1178480 w 3817880"/>
                <a:gd name="connsiteY409" fmla="*/ 325448 h 420659"/>
                <a:gd name="connsiteX410" fmla="*/ 1178480 w 3817880"/>
                <a:gd name="connsiteY410" fmla="*/ 309473 h 420659"/>
                <a:gd name="connsiteX411" fmla="*/ 1198715 w 3817880"/>
                <a:gd name="connsiteY411" fmla="*/ 307343 h 420659"/>
                <a:gd name="connsiteX412" fmla="*/ 1205637 w 3817880"/>
                <a:gd name="connsiteY412" fmla="*/ 299356 h 420659"/>
                <a:gd name="connsiteX413" fmla="*/ 1205637 w 3817880"/>
                <a:gd name="connsiteY413" fmla="*/ 183276 h 420659"/>
                <a:gd name="connsiteX414" fmla="*/ 1195520 w 3817880"/>
                <a:gd name="connsiteY414" fmla="*/ 148132 h 420659"/>
                <a:gd name="connsiteX415" fmla="*/ 1161974 w 3817880"/>
                <a:gd name="connsiteY415" fmla="*/ 138015 h 420659"/>
                <a:gd name="connsiteX416" fmla="*/ 1139610 w 3817880"/>
                <a:gd name="connsiteY416" fmla="*/ 141210 h 420659"/>
                <a:gd name="connsiteX417" fmla="*/ 1113518 w 3817880"/>
                <a:gd name="connsiteY417" fmla="*/ 152392 h 420659"/>
                <a:gd name="connsiteX418" fmla="*/ 1113518 w 3817880"/>
                <a:gd name="connsiteY418" fmla="*/ 298824 h 420659"/>
                <a:gd name="connsiteX419" fmla="*/ 1121505 w 3817880"/>
                <a:gd name="connsiteY419" fmla="*/ 306811 h 420659"/>
                <a:gd name="connsiteX420" fmla="*/ 1141740 w 3817880"/>
                <a:gd name="connsiteY420" fmla="*/ 308941 h 420659"/>
                <a:gd name="connsiteX421" fmla="*/ 1141740 w 3817880"/>
                <a:gd name="connsiteY421" fmla="*/ 324915 h 420659"/>
                <a:gd name="connsiteX422" fmla="*/ 1045893 w 3817880"/>
                <a:gd name="connsiteY422" fmla="*/ 324915 h 420659"/>
                <a:gd name="connsiteX423" fmla="*/ 1045893 w 3817880"/>
                <a:gd name="connsiteY423" fmla="*/ 308941 h 420659"/>
                <a:gd name="connsiteX424" fmla="*/ 1069322 w 3817880"/>
                <a:gd name="connsiteY424" fmla="*/ 306811 h 420659"/>
                <a:gd name="connsiteX425" fmla="*/ 1076245 w 3817880"/>
                <a:gd name="connsiteY425" fmla="*/ 298824 h 420659"/>
                <a:gd name="connsiteX426" fmla="*/ 1076245 w 3817880"/>
                <a:gd name="connsiteY426" fmla="*/ 31519 h 420659"/>
                <a:gd name="connsiteX427" fmla="*/ 1042698 w 3817880"/>
                <a:gd name="connsiteY427" fmla="*/ 31519 h 420659"/>
                <a:gd name="connsiteX428" fmla="*/ 1042698 w 3817880"/>
                <a:gd name="connsiteY428" fmla="*/ 18207 h 420659"/>
                <a:gd name="connsiteX429" fmla="*/ 1096479 w 3817880"/>
                <a:gd name="connsiteY429" fmla="*/ 2233 h 420659"/>
                <a:gd name="connsiteX430" fmla="*/ 913306 w 3817880"/>
                <a:gd name="connsiteY430" fmla="*/ 110326 h 420659"/>
                <a:gd name="connsiteX431" fmla="*/ 913306 w 3817880"/>
                <a:gd name="connsiteY431" fmla="*/ 127365 h 420659"/>
                <a:gd name="connsiteX432" fmla="*/ 881889 w 3817880"/>
                <a:gd name="connsiteY432" fmla="*/ 141742 h 420659"/>
                <a:gd name="connsiteX433" fmla="*/ 870707 w 3817880"/>
                <a:gd name="connsiteY433" fmla="*/ 181146 h 420659"/>
                <a:gd name="connsiteX434" fmla="*/ 882954 w 3817880"/>
                <a:gd name="connsiteY434" fmla="*/ 219484 h 420659"/>
                <a:gd name="connsiteX435" fmla="*/ 913306 w 3817880"/>
                <a:gd name="connsiteY435" fmla="*/ 234394 h 420659"/>
                <a:gd name="connsiteX436" fmla="*/ 913306 w 3817880"/>
                <a:gd name="connsiteY436" fmla="*/ 252498 h 420659"/>
                <a:gd name="connsiteX437" fmla="*/ 910111 w 3817880"/>
                <a:gd name="connsiteY437" fmla="*/ 252498 h 420659"/>
                <a:gd name="connsiteX438" fmla="*/ 903189 w 3817880"/>
                <a:gd name="connsiteY438" fmla="*/ 252498 h 420659"/>
                <a:gd name="connsiteX439" fmla="*/ 898929 w 3817880"/>
                <a:gd name="connsiteY439" fmla="*/ 261550 h 420659"/>
                <a:gd name="connsiteX440" fmla="*/ 897864 w 3817880"/>
                <a:gd name="connsiteY440" fmla="*/ 271667 h 420659"/>
                <a:gd name="connsiteX441" fmla="*/ 898929 w 3817880"/>
                <a:gd name="connsiteY441" fmla="*/ 278590 h 420659"/>
                <a:gd name="connsiteX442" fmla="*/ 898929 w 3817880"/>
                <a:gd name="connsiteY442" fmla="*/ 281784 h 420659"/>
                <a:gd name="connsiteX443" fmla="*/ 913838 w 3817880"/>
                <a:gd name="connsiteY443" fmla="*/ 283914 h 420659"/>
                <a:gd name="connsiteX444" fmla="*/ 913838 w 3817880"/>
                <a:gd name="connsiteY444" fmla="*/ 315331 h 420659"/>
                <a:gd name="connsiteX445" fmla="*/ 896799 w 3817880"/>
                <a:gd name="connsiteY445" fmla="*/ 312136 h 420659"/>
                <a:gd name="connsiteX446" fmla="*/ 868577 w 3817880"/>
                <a:gd name="connsiteY446" fmla="*/ 329175 h 420659"/>
                <a:gd name="connsiteX447" fmla="*/ 858460 w 3817880"/>
                <a:gd name="connsiteY447" fmla="*/ 355267 h 420659"/>
                <a:gd name="connsiteX448" fmla="*/ 875500 w 3817880"/>
                <a:gd name="connsiteY448" fmla="*/ 387748 h 420659"/>
                <a:gd name="connsiteX449" fmla="*/ 913838 w 3817880"/>
                <a:gd name="connsiteY449" fmla="*/ 401060 h 420659"/>
                <a:gd name="connsiteX450" fmla="*/ 913838 w 3817880"/>
                <a:gd name="connsiteY450" fmla="*/ 420229 h 420659"/>
                <a:gd name="connsiteX451" fmla="*/ 902656 w 3817880"/>
                <a:gd name="connsiteY451" fmla="*/ 420229 h 420659"/>
                <a:gd name="connsiteX452" fmla="*/ 845148 w 3817880"/>
                <a:gd name="connsiteY452" fmla="*/ 405852 h 420659"/>
                <a:gd name="connsiteX453" fmla="*/ 823849 w 3817880"/>
                <a:gd name="connsiteY453" fmla="*/ 364319 h 420659"/>
                <a:gd name="connsiteX454" fmla="*/ 836096 w 3817880"/>
                <a:gd name="connsiteY454" fmla="*/ 329175 h 420659"/>
                <a:gd name="connsiteX455" fmla="*/ 871240 w 3817880"/>
                <a:gd name="connsiteY455" fmla="*/ 310006 h 420659"/>
                <a:gd name="connsiteX456" fmla="*/ 868045 w 3817880"/>
                <a:gd name="connsiteY456" fmla="*/ 299889 h 420659"/>
                <a:gd name="connsiteX457" fmla="*/ 866980 w 3817880"/>
                <a:gd name="connsiteY457" fmla="*/ 289772 h 420659"/>
                <a:gd name="connsiteX458" fmla="*/ 872837 w 3817880"/>
                <a:gd name="connsiteY458" fmla="*/ 271667 h 420659"/>
                <a:gd name="connsiteX459" fmla="*/ 888812 w 3817880"/>
                <a:gd name="connsiteY459" fmla="*/ 249303 h 420659"/>
                <a:gd name="connsiteX460" fmla="*/ 848343 w 3817880"/>
                <a:gd name="connsiteY460" fmla="*/ 225874 h 420659"/>
                <a:gd name="connsiteX461" fmla="*/ 833966 w 3817880"/>
                <a:gd name="connsiteY461" fmla="*/ 183276 h 420659"/>
                <a:gd name="connsiteX462" fmla="*/ 857395 w 3817880"/>
                <a:gd name="connsiteY462" fmla="*/ 130560 h 420659"/>
                <a:gd name="connsiteX463" fmla="*/ 913306 w 3817880"/>
                <a:gd name="connsiteY463" fmla="*/ 110326 h 420659"/>
                <a:gd name="connsiteX464" fmla="*/ 913306 w 3817880"/>
                <a:gd name="connsiteY464" fmla="*/ 110326 h 420659"/>
                <a:gd name="connsiteX465" fmla="*/ 569856 w 3817880"/>
                <a:gd name="connsiteY465" fmla="*/ 325448 h 420659"/>
                <a:gd name="connsiteX466" fmla="*/ 569856 w 3817880"/>
                <a:gd name="connsiteY466" fmla="*/ 309473 h 420659"/>
                <a:gd name="connsiteX467" fmla="*/ 593285 w 3817880"/>
                <a:gd name="connsiteY467" fmla="*/ 307343 h 420659"/>
                <a:gd name="connsiteX468" fmla="*/ 601272 w 3817880"/>
                <a:gd name="connsiteY468" fmla="*/ 299356 h 420659"/>
                <a:gd name="connsiteX469" fmla="*/ 601272 w 3817880"/>
                <a:gd name="connsiteY469" fmla="*/ 141742 h 420659"/>
                <a:gd name="connsiteX470" fmla="*/ 569856 w 3817880"/>
                <a:gd name="connsiteY470" fmla="*/ 141742 h 420659"/>
                <a:gd name="connsiteX471" fmla="*/ 569856 w 3817880"/>
                <a:gd name="connsiteY471" fmla="*/ 127365 h 420659"/>
                <a:gd name="connsiteX472" fmla="*/ 620442 w 3817880"/>
                <a:gd name="connsiteY472" fmla="*/ 112456 h 420659"/>
                <a:gd name="connsiteX473" fmla="*/ 637481 w 3817880"/>
                <a:gd name="connsiteY473" fmla="*/ 112456 h 420659"/>
                <a:gd name="connsiteX474" fmla="*/ 637481 w 3817880"/>
                <a:gd name="connsiteY474" fmla="*/ 135885 h 420659"/>
                <a:gd name="connsiteX475" fmla="*/ 680079 w 3817880"/>
                <a:gd name="connsiteY475" fmla="*/ 115651 h 420659"/>
                <a:gd name="connsiteX476" fmla="*/ 708301 w 3817880"/>
                <a:gd name="connsiteY476" fmla="*/ 108729 h 420659"/>
                <a:gd name="connsiteX477" fmla="*/ 751964 w 3817880"/>
                <a:gd name="connsiteY477" fmla="*/ 126833 h 420659"/>
                <a:gd name="connsiteX478" fmla="*/ 766341 w 3817880"/>
                <a:gd name="connsiteY478" fmla="*/ 176354 h 420659"/>
                <a:gd name="connsiteX479" fmla="*/ 766341 w 3817880"/>
                <a:gd name="connsiteY479" fmla="*/ 298824 h 420659"/>
                <a:gd name="connsiteX480" fmla="*/ 774328 w 3817880"/>
                <a:gd name="connsiteY480" fmla="*/ 306811 h 420659"/>
                <a:gd name="connsiteX481" fmla="*/ 797757 w 3817880"/>
                <a:gd name="connsiteY481" fmla="*/ 308941 h 420659"/>
                <a:gd name="connsiteX482" fmla="*/ 797757 w 3817880"/>
                <a:gd name="connsiteY482" fmla="*/ 324915 h 420659"/>
                <a:gd name="connsiteX483" fmla="*/ 700846 w 3817880"/>
                <a:gd name="connsiteY483" fmla="*/ 324915 h 420659"/>
                <a:gd name="connsiteX484" fmla="*/ 700846 w 3817880"/>
                <a:gd name="connsiteY484" fmla="*/ 308941 h 420659"/>
                <a:gd name="connsiteX485" fmla="*/ 722145 w 3817880"/>
                <a:gd name="connsiteY485" fmla="*/ 306811 h 420659"/>
                <a:gd name="connsiteX486" fmla="*/ 730133 w 3817880"/>
                <a:gd name="connsiteY486" fmla="*/ 298824 h 420659"/>
                <a:gd name="connsiteX487" fmla="*/ 730133 w 3817880"/>
                <a:gd name="connsiteY487" fmla="*/ 182743 h 420659"/>
                <a:gd name="connsiteX488" fmla="*/ 720015 w 3817880"/>
                <a:gd name="connsiteY488" fmla="*/ 147599 h 420659"/>
                <a:gd name="connsiteX489" fmla="*/ 684872 w 3817880"/>
                <a:gd name="connsiteY489" fmla="*/ 137482 h 420659"/>
                <a:gd name="connsiteX490" fmla="*/ 662508 w 3817880"/>
                <a:gd name="connsiteY490" fmla="*/ 140677 h 420659"/>
                <a:gd name="connsiteX491" fmla="*/ 636416 w 3817880"/>
                <a:gd name="connsiteY491" fmla="*/ 151859 h 420659"/>
                <a:gd name="connsiteX492" fmla="*/ 636416 w 3817880"/>
                <a:gd name="connsiteY492" fmla="*/ 298291 h 420659"/>
                <a:gd name="connsiteX493" fmla="*/ 644403 w 3817880"/>
                <a:gd name="connsiteY493" fmla="*/ 306279 h 420659"/>
                <a:gd name="connsiteX494" fmla="*/ 664637 w 3817880"/>
                <a:gd name="connsiteY494" fmla="*/ 308408 h 420659"/>
                <a:gd name="connsiteX495" fmla="*/ 664637 w 3817880"/>
                <a:gd name="connsiteY495" fmla="*/ 324383 h 420659"/>
                <a:gd name="connsiteX496" fmla="*/ 569856 w 3817880"/>
                <a:gd name="connsiteY496" fmla="*/ 324383 h 420659"/>
                <a:gd name="connsiteX497" fmla="*/ 569856 w 3817880"/>
                <a:gd name="connsiteY497" fmla="*/ 325448 h 420659"/>
                <a:gd name="connsiteX498" fmla="*/ 501166 w 3817880"/>
                <a:gd name="connsiteY498" fmla="*/ 15012 h 420659"/>
                <a:gd name="connsiteX499" fmla="*/ 519270 w 3817880"/>
                <a:gd name="connsiteY499" fmla="*/ 22999 h 420659"/>
                <a:gd name="connsiteX500" fmla="*/ 527258 w 3817880"/>
                <a:gd name="connsiteY500" fmla="*/ 41104 h 420659"/>
                <a:gd name="connsiteX501" fmla="*/ 519270 w 3817880"/>
                <a:gd name="connsiteY501" fmla="*/ 58143 h 420659"/>
                <a:gd name="connsiteX502" fmla="*/ 501166 w 3817880"/>
                <a:gd name="connsiteY502" fmla="*/ 66130 h 420659"/>
                <a:gd name="connsiteX503" fmla="*/ 484127 w 3817880"/>
                <a:gd name="connsiteY503" fmla="*/ 58143 h 420659"/>
                <a:gd name="connsiteX504" fmla="*/ 476140 w 3817880"/>
                <a:gd name="connsiteY504" fmla="*/ 41104 h 420659"/>
                <a:gd name="connsiteX505" fmla="*/ 484127 w 3817880"/>
                <a:gd name="connsiteY505" fmla="*/ 22999 h 420659"/>
                <a:gd name="connsiteX506" fmla="*/ 501166 w 3817880"/>
                <a:gd name="connsiteY506" fmla="*/ 15012 h 420659"/>
                <a:gd name="connsiteX507" fmla="*/ 501166 w 3817880"/>
                <a:gd name="connsiteY507" fmla="*/ 15012 h 420659"/>
                <a:gd name="connsiteX508" fmla="*/ 500101 w 3817880"/>
                <a:gd name="connsiteY508" fmla="*/ 112988 h 420659"/>
                <a:gd name="connsiteX509" fmla="*/ 517141 w 3817880"/>
                <a:gd name="connsiteY509" fmla="*/ 112988 h 420659"/>
                <a:gd name="connsiteX510" fmla="*/ 517141 w 3817880"/>
                <a:gd name="connsiteY510" fmla="*/ 299889 h 420659"/>
                <a:gd name="connsiteX511" fmla="*/ 525128 w 3817880"/>
                <a:gd name="connsiteY511" fmla="*/ 307876 h 420659"/>
                <a:gd name="connsiteX512" fmla="*/ 547492 w 3817880"/>
                <a:gd name="connsiteY512" fmla="*/ 310006 h 420659"/>
                <a:gd name="connsiteX513" fmla="*/ 547492 w 3817880"/>
                <a:gd name="connsiteY513" fmla="*/ 325980 h 420659"/>
                <a:gd name="connsiteX514" fmla="*/ 449516 w 3817880"/>
                <a:gd name="connsiteY514" fmla="*/ 325980 h 420659"/>
                <a:gd name="connsiteX515" fmla="*/ 449516 w 3817880"/>
                <a:gd name="connsiteY515" fmla="*/ 310006 h 420659"/>
                <a:gd name="connsiteX516" fmla="*/ 472945 w 3817880"/>
                <a:gd name="connsiteY516" fmla="*/ 307876 h 420659"/>
                <a:gd name="connsiteX517" fmla="*/ 479867 w 3817880"/>
                <a:gd name="connsiteY517" fmla="*/ 299889 h 420659"/>
                <a:gd name="connsiteX518" fmla="*/ 479867 w 3817880"/>
                <a:gd name="connsiteY518" fmla="*/ 142275 h 420659"/>
                <a:gd name="connsiteX519" fmla="*/ 449516 w 3817880"/>
                <a:gd name="connsiteY519" fmla="*/ 142275 h 420659"/>
                <a:gd name="connsiteX520" fmla="*/ 449516 w 3817880"/>
                <a:gd name="connsiteY520" fmla="*/ 127365 h 420659"/>
                <a:gd name="connsiteX521" fmla="*/ 500101 w 3817880"/>
                <a:gd name="connsiteY521" fmla="*/ 112988 h 420659"/>
                <a:gd name="connsiteX522" fmla="*/ 500101 w 3817880"/>
                <a:gd name="connsiteY522" fmla="*/ 112988 h 420659"/>
                <a:gd name="connsiteX523" fmla="*/ 410112 w 3817880"/>
                <a:gd name="connsiteY523" fmla="*/ 119378 h 420659"/>
                <a:gd name="connsiteX524" fmla="*/ 410112 w 3817880"/>
                <a:gd name="connsiteY524" fmla="*/ 168899 h 420659"/>
                <a:gd name="connsiteX525" fmla="*/ 388813 w 3817880"/>
                <a:gd name="connsiteY525" fmla="*/ 168899 h 420659"/>
                <a:gd name="connsiteX526" fmla="*/ 384553 w 3817880"/>
                <a:gd name="connsiteY526" fmla="*/ 138547 h 420659"/>
                <a:gd name="connsiteX527" fmla="*/ 368579 w 3817880"/>
                <a:gd name="connsiteY527" fmla="*/ 130560 h 420659"/>
                <a:gd name="connsiteX528" fmla="*/ 352604 w 3817880"/>
                <a:gd name="connsiteY528" fmla="*/ 128430 h 420659"/>
                <a:gd name="connsiteX529" fmla="*/ 325448 w 3817880"/>
                <a:gd name="connsiteY529" fmla="*/ 137482 h 420659"/>
                <a:gd name="connsiteX530" fmla="*/ 315331 w 3817880"/>
                <a:gd name="connsiteY530" fmla="*/ 159847 h 420659"/>
                <a:gd name="connsiteX531" fmla="*/ 323318 w 3817880"/>
                <a:gd name="connsiteY531" fmla="*/ 181146 h 420659"/>
                <a:gd name="connsiteX532" fmla="*/ 352604 w 3817880"/>
                <a:gd name="connsiteY532" fmla="*/ 200315 h 420659"/>
                <a:gd name="connsiteX533" fmla="*/ 363786 w 3817880"/>
                <a:gd name="connsiteY533" fmla="*/ 204575 h 420659"/>
                <a:gd name="connsiteX534" fmla="*/ 399995 w 3817880"/>
                <a:gd name="connsiteY534" fmla="*/ 224809 h 420659"/>
                <a:gd name="connsiteX535" fmla="*/ 412242 w 3817880"/>
                <a:gd name="connsiteY535" fmla="*/ 241848 h 420659"/>
                <a:gd name="connsiteX536" fmla="*/ 415437 w 3817880"/>
                <a:gd name="connsiteY536" fmla="*/ 263148 h 420659"/>
                <a:gd name="connsiteX537" fmla="*/ 394138 w 3817880"/>
                <a:gd name="connsiteY537" fmla="*/ 311603 h 420659"/>
                <a:gd name="connsiteX538" fmla="*/ 334500 w 3817880"/>
                <a:gd name="connsiteY538" fmla="*/ 328643 h 420659"/>
                <a:gd name="connsiteX539" fmla="*/ 304149 w 3817880"/>
                <a:gd name="connsiteY539" fmla="*/ 326513 h 420659"/>
                <a:gd name="connsiteX540" fmla="*/ 276992 w 3817880"/>
                <a:gd name="connsiteY540" fmla="*/ 319591 h 420659"/>
                <a:gd name="connsiteX541" fmla="*/ 276992 w 3817880"/>
                <a:gd name="connsiteY541" fmla="*/ 262083 h 420659"/>
                <a:gd name="connsiteX542" fmla="*/ 298291 w 3817880"/>
                <a:gd name="connsiteY542" fmla="*/ 262083 h 420659"/>
                <a:gd name="connsiteX543" fmla="*/ 302551 w 3817880"/>
                <a:gd name="connsiteY543" fmla="*/ 299356 h 420659"/>
                <a:gd name="connsiteX544" fmla="*/ 321720 w 3817880"/>
                <a:gd name="connsiteY544" fmla="*/ 307343 h 420659"/>
                <a:gd name="connsiteX545" fmla="*/ 340890 w 3817880"/>
                <a:gd name="connsiteY545" fmla="*/ 310538 h 420659"/>
                <a:gd name="connsiteX546" fmla="*/ 370176 w 3817880"/>
                <a:gd name="connsiteY546" fmla="*/ 300421 h 420659"/>
                <a:gd name="connsiteX547" fmla="*/ 381358 w 3817880"/>
                <a:gd name="connsiteY547" fmla="*/ 274330 h 420659"/>
                <a:gd name="connsiteX548" fmla="*/ 373371 w 3817880"/>
                <a:gd name="connsiteY548" fmla="*/ 253031 h 420659"/>
                <a:gd name="connsiteX549" fmla="*/ 336097 w 3817880"/>
                <a:gd name="connsiteY549" fmla="*/ 230666 h 420659"/>
                <a:gd name="connsiteX550" fmla="*/ 292434 w 3817880"/>
                <a:gd name="connsiteY550" fmla="*/ 203510 h 420659"/>
                <a:gd name="connsiteX551" fmla="*/ 280187 w 3817880"/>
                <a:gd name="connsiteY551" fmla="*/ 171029 h 420659"/>
                <a:gd name="connsiteX552" fmla="*/ 300421 w 3817880"/>
                <a:gd name="connsiteY552" fmla="*/ 125768 h 420659"/>
                <a:gd name="connsiteX553" fmla="*/ 357929 w 3817880"/>
                <a:gd name="connsiteY553" fmla="*/ 108729 h 420659"/>
                <a:gd name="connsiteX554" fmla="*/ 386150 w 3817880"/>
                <a:gd name="connsiteY554" fmla="*/ 111923 h 420659"/>
                <a:gd name="connsiteX555" fmla="*/ 410112 w 3817880"/>
                <a:gd name="connsiteY555" fmla="*/ 119378 h 420659"/>
                <a:gd name="connsiteX556" fmla="*/ 410112 w 3817880"/>
                <a:gd name="connsiteY556" fmla="*/ 119378 h 420659"/>
                <a:gd name="connsiteX557" fmla="*/ 3297 w 3817880"/>
                <a:gd name="connsiteY557" fmla="*/ 31519 h 420659"/>
                <a:gd name="connsiteX558" fmla="*/ 250901 w 3817880"/>
                <a:gd name="connsiteY558" fmla="*/ 31519 h 420659"/>
                <a:gd name="connsiteX559" fmla="*/ 250901 w 3817880"/>
                <a:gd name="connsiteY559" fmla="*/ 98079 h 420659"/>
                <a:gd name="connsiteX560" fmla="*/ 227471 w 3817880"/>
                <a:gd name="connsiteY560" fmla="*/ 98079 h 420659"/>
                <a:gd name="connsiteX561" fmla="*/ 221614 w 3817880"/>
                <a:gd name="connsiteY561" fmla="*/ 57610 h 420659"/>
                <a:gd name="connsiteX562" fmla="*/ 214692 w 3817880"/>
                <a:gd name="connsiteY562" fmla="*/ 50688 h 420659"/>
                <a:gd name="connsiteX563" fmla="*/ 148132 w 3817880"/>
                <a:gd name="connsiteY563" fmla="*/ 50688 h 420659"/>
                <a:gd name="connsiteX564" fmla="*/ 148132 w 3817880"/>
                <a:gd name="connsiteY564" fmla="*/ 298291 h 420659"/>
                <a:gd name="connsiteX565" fmla="*/ 155054 w 3817880"/>
                <a:gd name="connsiteY565" fmla="*/ 305214 h 420659"/>
                <a:gd name="connsiteX566" fmla="*/ 184341 w 3817880"/>
                <a:gd name="connsiteY566" fmla="*/ 307343 h 420659"/>
                <a:gd name="connsiteX567" fmla="*/ 184341 w 3817880"/>
                <a:gd name="connsiteY567" fmla="*/ 325448 h 420659"/>
                <a:gd name="connsiteX568" fmla="*/ 70390 w 3817880"/>
                <a:gd name="connsiteY568" fmla="*/ 325448 h 420659"/>
                <a:gd name="connsiteX569" fmla="*/ 70390 w 3817880"/>
                <a:gd name="connsiteY569" fmla="*/ 307343 h 420659"/>
                <a:gd name="connsiteX570" fmla="*/ 99676 w 3817880"/>
                <a:gd name="connsiteY570" fmla="*/ 305214 h 420659"/>
                <a:gd name="connsiteX571" fmla="*/ 106598 w 3817880"/>
                <a:gd name="connsiteY571" fmla="*/ 298291 h 420659"/>
                <a:gd name="connsiteX572" fmla="*/ 106598 w 3817880"/>
                <a:gd name="connsiteY572" fmla="*/ 50688 h 420659"/>
                <a:gd name="connsiteX573" fmla="*/ 40039 w 3817880"/>
                <a:gd name="connsiteY573" fmla="*/ 50688 h 420659"/>
                <a:gd name="connsiteX574" fmla="*/ 33116 w 3817880"/>
                <a:gd name="connsiteY574" fmla="*/ 57610 h 420659"/>
                <a:gd name="connsiteX575" fmla="*/ 27259 w 3817880"/>
                <a:gd name="connsiteY575" fmla="*/ 98079 h 420659"/>
                <a:gd name="connsiteX576" fmla="*/ 2233 w 3817880"/>
                <a:gd name="connsiteY576" fmla="*/ 98079 h 420659"/>
                <a:gd name="connsiteX577" fmla="*/ 2233 w 3817880"/>
                <a:gd name="connsiteY577" fmla="*/ 31519 h 4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Lst>
              <a:rect l="l" t="t" r="r" b="b"/>
              <a:pathLst>
                <a:path w="3817880" h="420659">
                  <a:moveTo>
                    <a:pt x="2873364" y="329175"/>
                  </a:moveTo>
                  <a:lnTo>
                    <a:pt x="2873364" y="302019"/>
                  </a:lnTo>
                  <a:cubicBezTo>
                    <a:pt x="2879221" y="303084"/>
                    <a:pt x="2885611" y="304149"/>
                    <a:pt x="2893598" y="304149"/>
                  </a:cubicBezTo>
                  <a:cubicBezTo>
                    <a:pt x="2903715" y="304149"/>
                    <a:pt x="2914898" y="302019"/>
                    <a:pt x="2926080" y="298291"/>
                  </a:cubicBezTo>
                  <a:cubicBezTo>
                    <a:pt x="2937262" y="294031"/>
                    <a:pt x="2949509" y="287109"/>
                    <a:pt x="2962288" y="278057"/>
                  </a:cubicBezTo>
                  <a:lnTo>
                    <a:pt x="2962288" y="303084"/>
                  </a:lnTo>
                  <a:cubicBezTo>
                    <a:pt x="2950041" y="312136"/>
                    <a:pt x="2936197" y="317993"/>
                    <a:pt x="2921820" y="322253"/>
                  </a:cubicBezTo>
                  <a:cubicBezTo>
                    <a:pt x="2908508" y="326513"/>
                    <a:pt x="2893598" y="329175"/>
                    <a:pt x="2880286" y="329175"/>
                  </a:cubicBezTo>
                  <a:cubicBezTo>
                    <a:pt x="2877624" y="329175"/>
                    <a:pt x="2875494" y="329175"/>
                    <a:pt x="2873364" y="329175"/>
                  </a:cubicBezTo>
                  <a:lnTo>
                    <a:pt x="2873364" y="329175"/>
                  </a:lnTo>
                  <a:close/>
                  <a:moveTo>
                    <a:pt x="2873364" y="209367"/>
                  </a:moveTo>
                  <a:lnTo>
                    <a:pt x="2873364" y="191263"/>
                  </a:lnTo>
                  <a:lnTo>
                    <a:pt x="2922885" y="191263"/>
                  </a:lnTo>
                  <a:lnTo>
                    <a:pt x="2922885" y="184341"/>
                  </a:lnTo>
                  <a:cubicBezTo>
                    <a:pt x="2922885" y="166236"/>
                    <a:pt x="2919690" y="152924"/>
                    <a:pt x="2911703" y="143872"/>
                  </a:cubicBezTo>
                  <a:cubicBezTo>
                    <a:pt x="2903715" y="133755"/>
                    <a:pt x="2892533" y="128963"/>
                    <a:pt x="2878156" y="128963"/>
                  </a:cubicBezTo>
                  <a:cubicBezTo>
                    <a:pt x="2876027" y="128963"/>
                    <a:pt x="2874962" y="128963"/>
                    <a:pt x="2873897" y="128963"/>
                  </a:cubicBezTo>
                  <a:lnTo>
                    <a:pt x="2873897" y="109794"/>
                  </a:lnTo>
                  <a:cubicBezTo>
                    <a:pt x="2877091" y="109794"/>
                    <a:pt x="2880819" y="108729"/>
                    <a:pt x="2884014" y="108729"/>
                  </a:cubicBezTo>
                  <a:cubicBezTo>
                    <a:pt x="2909040" y="108729"/>
                    <a:pt x="2927677" y="116716"/>
                    <a:pt x="2941522" y="132158"/>
                  </a:cubicBezTo>
                  <a:cubicBezTo>
                    <a:pt x="2956431" y="148132"/>
                    <a:pt x="2962821" y="169431"/>
                    <a:pt x="2962821" y="194990"/>
                  </a:cubicBezTo>
                  <a:cubicBezTo>
                    <a:pt x="2962821" y="198185"/>
                    <a:pt x="2962821" y="201912"/>
                    <a:pt x="2962821" y="202978"/>
                  </a:cubicBezTo>
                  <a:cubicBezTo>
                    <a:pt x="2962821" y="205107"/>
                    <a:pt x="2962821" y="207237"/>
                    <a:pt x="2962821" y="208835"/>
                  </a:cubicBezTo>
                  <a:lnTo>
                    <a:pt x="2873364" y="208835"/>
                  </a:lnTo>
                  <a:lnTo>
                    <a:pt x="2873364" y="209367"/>
                  </a:lnTo>
                  <a:close/>
                  <a:moveTo>
                    <a:pt x="2994770" y="325448"/>
                  </a:moveTo>
                  <a:lnTo>
                    <a:pt x="2994770" y="309473"/>
                  </a:lnTo>
                  <a:lnTo>
                    <a:pt x="3017134" y="307343"/>
                  </a:lnTo>
                  <a:lnTo>
                    <a:pt x="3025121" y="299356"/>
                  </a:lnTo>
                  <a:lnTo>
                    <a:pt x="3025121" y="141742"/>
                  </a:lnTo>
                  <a:lnTo>
                    <a:pt x="2994770" y="141742"/>
                  </a:lnTo>
                  <a:lnTo>
                    <a:pt x="2994770" y="127365"/>
                  </a:lnTo>
                  <a:lnTo>
                    <a:pt x="3045355" y="112456"/>
                  </a:lnTo>
                  <a:lnTo>
                    <a:pt x="3062395" y="112456"/>
                  </a:lnTo>
                  <a:lnTo>
                    <a:pt x="3062395" y="152924"/>
                  </a:lnTo>
                  <a:cubicBezTo>
                    <a:pt x="3069317" y="146002"/>
                    <a:pt x="3077304" y="138015"/>
                    <a:pt x="3083694" y="131625"/>
                  </a:cubicBezTo>
                  <a:cubicBezTo>
                    <a:pt x="3091681" y="124703"/>
                    <a:pt x="3100733" y="116716"/>
                    <a:pt x="3108720" y="110326"/>
                  </a:cubicBezTo>
                  <a:cubicBezTo>
                    <a:pt x="3109785" y="110326"/>
                    <a:pt x="3111915" y="110326"/>
                    <a:pt x="3112980" y="110326"/>
                  </a:cubicBezTo>
                  <a:cubicBezTo>
                    <a:pt x="3114045" y="110326"/>
                    <a:pt x="3116175" y="109261"/>
                    <a:pt x="3119902" y="109261"/>
                  </a:cubicBezTo>
                  <a:cubicBezTo>
                    <a:pt x="3124162" y="109261"/>
                    <a:pt x="3128955" y="110326"/>
                    <a:pt x="3132149" y="111391"/>
                  </a:cubicBezTo>
                  <a:cubicBezTo>
                    <a:pt x="3136409" y="112456"/>
                    <a:pt x="3141202" y="113521"/>
                    <a:pt x="3145461" y="115651"/>
                  </a:cubicBezTo>
                  <a:lnTo>
                    <a:pt x="3145461" y="152924"/>
                  </a:lnTo>
                  <a:lnTo>
                    <a:pt x="3132149" y="152924"/>
                  </a:lnTo>
                  <a:cubicBezTo>
                    <a:pt x="3128955" y="149730"/>
                    <a:pt x="3125227" y="147067"/>
                    <a:pt x="3122032" y="144937"/>
                  </a:cubicBezTo>
                  <a:cubicBezTo>
                    <a:pt x="3118837" y="143872"/>
                    <a:pt x="3114045" y="142807"/>
                    <a:pt x="3109785" y="142807"/>
                  </a:cubicBezTo>
                  <a:cubicBezTo>
                    <a:pt x="3102863" y="142807"/>
                    <a:pt x="3094876" y="144937"/>
                    <a:pt x="3087421" y="150794"/>
                  </a:cubicBezTo>
                  <a:cubicBezTo>
                    <a:pt x="3079434" y="155054"/>
                    <a:pt x="3071446" y="163042"/>
                    <a:pt x="3062395" y="174223"/>
                  </a:cubicBezTo>
                  <a:lnTo>
                    <a:pt x="3062395" y="299356"/>
                  </a:lnTo>
                  <a:lnTo>
                    <a:pt x="3069317" y="307343"/>
                  </a:lnTo>
                  <a:lnTo>
                    <a:pt x="3099668" y="309473"/>
                  </a:lnTo>
                  <a:lnTo>
                    <a:pt x="3099668" y="325448"/>
                  </a:lnTo>
                  <a:lnTo>
                    <a:pt x="2994770" y="325448"/>
                  </a:lnTo>
                  <a:lnTo>
                    <a:pt x="2994770" y="325448"/>
                  </a:lnTo>
                  <a:close/>
                  <a:moveTo>
                    <a:pt x="3299880" y="119378"/>
                  </a:moveTo>
                  <a:lnTo>
                    <a:pt x="3299880" y="168899"/>
                  </a:lnTo>
                  <a:lnTo>
                    <a:pt x="3277516" y="168899"/>
                  </a:lnTo>
                  <a:lnTo>
                    <a:pt x="3274322" y="138547"/>
                  </a:lnTo>
                  <a:cubicBezTo>
                    <a:pt x="3268464" y="135353"/>
                    <a:pt x="3263139" y="132690"/>
                    <a:pt x="3257282" y="130560"/>
                  </a:cubicBezTo>
                  <a:cubicBezTo>
                    <a:pt x="3253022" y="129495"/>
                    <a:pt x="3247165" y="128430"/>
                    <a:pt x="3241308" y="128430"/>
                  </a:cubicBezTo>
                  <a:cubicBezTo>
                    <a:pt x="3230126" y="128430"/>
                    <a:pt x="3221074" y="131625"/>
                    <a:pt x="3215216" y="137482"/>
                  </a:cubicBezTo>
                  <a:cubicBezTo>
                    <a:pt x="3208294" y="143340"/>
                    <a:pt x="3205099" y="149730"/>
                    <a:pt x="3205099" y="159847"/>
                  </a:cubicBezTo>
                  <a:cubicBezTo>
                    <a:pt x="3205099" y="168899"/>
                    <a:pt x="3207229" y="175821"/>
                    <a:pt x="3213086" y="181146"/>
                  </a:cubicBezTo>
                  <a:cubicBezTo>
                    <a:pt x="3218943" y="187003"/>
                    <a:pt x="3227463" y="192328"/>
                    <a:pt x="3242373" y="200315"/>
                  </a:cubicBezTo>
                  <a:cubicBezTo>
                    <a:pt x="3244502" y="201380"/>
                    <a:pt x="3248230" y="202445"/>
                    <a:pt x="3253555" y="204575"/>
                  </a:cubicBezTo>
                  <a:cubicBezTo>
                    <a:pt x="3269529" y="212562"/>
                    <a:pt x="3281776" y="218952"/>
                    <a:pt x="3288699" y="224809"/>
                  </a:cubicBezTo>
                  <a:cubicBezTo>
                    <a:pt x="3294556" y="229069"/>
                    <a:pt x="3298815" y="234926"/>
                    <a:pt x="3300946" y="241848"/>
                  </a:cubicBezTo>
                  <a:cubicBezTo>
                    <a:pt x="3304140" y="247706"/>
                    <a:pt x="3305205" y="255160"/>
                    <a:pt x="3305205" y="263148"/>
                  </a:cubicBezTo>
                  <a:cubicBezTo>
                    <a:pt x="3305205" y="283382"/>
                    <a:pt x="3298283" y="299356"/>
                    <a:pt x="3283906" y="311603"/>
                  </a:cubicBezTo>
                  <a:cubicBezTo>
                    <a:pt x="3269529" y="322785"/>
                    <a:pt x="3248763" y="328643"/>
                    <a:pt x="3223203" y="328643"/>
                  </a:cubicBezTo>
                  <a:cubicBezTo>
                    <a:pt x="3213086" y="328643"/>
                    <a:pt x="3202969" y="327578"/>
                    <a:pt x="3193917" y="326513"/>
                  </a:cubicBezTo>
                  <a:cubicBezTo>
                    <a:pt x="3183800" y="325448"/>
                    <a:pt x="3174748" y="323318"/>
                    <a:pt x="3166761" y="319591"/>
                  </a:cubicBezTo>
                  <a:lnTo>
                    <a:pt x="3166761" y="262083"/>
                  </a:lnTo>
                  <a:lnTo>
                    <a:pt x="3188060" y="262083"/>
                  </a:lnTo>
                  <a:lnTo>
                    <a:pt x="3192319" y="299356"/>
                  </a:lnTo>
                  <a:cubicBezTo>
                    <a:pt x="3199242" y="303616"/>
                    <a:pt x="3204566" y="306279"/>
                    <a:pt x="3211489" y="307343"/>
                  </a:cubicBezTo>
                  <a:cubicBezTo>
                    <a:pt x="3217346" y="309473"/>
                    <a:pt x="3223736" y="310538"/>
                    <a:pt x="3229593" y="310538"/>
                  </a:cubicBezTo>
                  <a:cubicBezTo>
                    <a:pt x="3241840" y="310538"/>
                    <a:pt x="3251957" y="307343"/>
                    <a:pt x="3259944" y="300421"/>
                  </a:cubicBezTo>
                  <a:cubicBezTo>
                    <a:pt x="3267932" y="293499"/>
                    <a:pt x="3271126" y="285512"/>
                    <a:pt x="3271126" y="274330"/>
                  </a:cubicBezTo>
                  <a:cubicBezTo>
                    <a:pt x="3271126" y="265278"/>
                    <a:pt x="3268997" y="258355"/>
                    <a:pt x="3263139" y="253031"/>
                  </a:cubicBezTo>
                  <a:cubicBezTo>
                    <a:pt x="3257282" y="247173"/>
                    <a:pt x="3246100" y="239719"/>
                    <a:pt x="3225866" y="230666"/>
                  </a:cubicBezTo>
                  <a:cubicBezTo>
                    <a:pt x="3204566" y="221614"/>
                    <a:pt x="3189657" y="211497"/>
                    <a:pt x="3182203" y="203510"/>
                  </a:cubicBezTo>
                  <a:cubicBezTo>
                    <a:pt x="3173150" y="194458"/>
                    <a:pt x="3169955" y="183276"/>
                    <a:pt x="3169955" y="171029"/>
                  </a:cubicBezTo>
                  <a:cubicBezTo>
                    <a:pt x="3169955" y="151859"/>
                    <a:pt x="3176878" y="135885"/>
                    <a:pt x="3190190" y="125768"/>
                  </a:cubicBezTo>
                  <a:cubicBezTo>
                    <a:pt x="3203502" y="114586"/>
                    <a:pt x="3222671" y="108729"/>
                    <a:pt x="3247698" y="108729"/>
                  </a:cubicBezTo>
                  <a:cubicBezTo>
                    <a:pt x="3257814" y="108729"/>
                    <a:pt x="3266867" y="109794"/>
                    <a:pt x="3274854" y="111923"/>
                  </a:cubicBezTo>
                  <a:cubicBezTo>
                    <a:pt x="3283906" y="114053"/>
                    <a:pt x="3291893" y="116183"/>
                    <a:pt x="3299880" y="119378"/>
                  </a:cubicBezTo>
                  <a:lnTo>
                    <a:pt x="3299880" y="119378"/>
                  </a:lnTo>
                  <a:close/>
                  <a:moveTo>
                    <a:pt x="3389870" y="112988"/>
                  </a:moveTo>
                  <a:lnTo>
                    <a:pt x="3406909" y="112988"/>
                  </a:lnTo>
                  <a:lnTo>
                    <a:pt x="3406909" y="299889"/>
                  </a:lnTo>
                  <a:lnTo>
                    <a:pt x="3413831" y="307876"/>
                  </a:lnTo>
                  <a:lnTo>
                    <a:pt x="3437261" y="310006"/>
                  </a:lnTo>
                  <a:lnTo>
                    <a:pt x="3437261" y="325980"/>
                  </a:lnTo>
                  <a:lnTo>
                    <a:pt x="3339284" y="325980"/>
                  </a:lnTo>
                  <a:lnTo>
                    <a:pt x="3339284" y="310006"/>
                  </a:lnTo>
                  <a:lnTo>
                    <a:pt x="3361648" y="307876"/>
                  </a:lnTo>
                  <a:lnTo>
                    <a:pt x="3369635" y="299889"/>
                  </a:lnTo>
                  <a:lnTo>
                    <a:pt x="3369635" y="142275"/>
                  </a:lnTo>
                  <a:lnTo>
                    <a:pt x="3339284" y="142275"/>
                  </a:lnTo>
                  <a:lnTo>
                    <a:pt x="3339284" y="127365"/>
                  </a:lnTo>
                  <a:lnTo>
                    <a:pt x="3389870" y="112988"/>
                  </a:lnTo>
                  <a:lnTo>
                    <a:pt x="3389870" y="112988"/>
                  </a:lnTo>
                  <a:close/>
                  <a:moveTo>
                    <a:pt x="3390934" y="15012"/>
                  </a:moveTo>
                  <a:cubicBezTo>
                    <a:pt x="3398922" y="15012"/>
                    <a:pt x="3404246" y="17142"/>
                    <a:pt x="3409039" y="22999"/>
                  </a:cubicBezTo>
                  <a:cubicBezTo>
                    <a:pt x="3414896" y="27259"/>
                    <a:pt x="3417026" y="33116"/>
                    <a:pt x="3417026" y="41104"/>
                  </a:cubicBezTo>
                  <a:cubicBezTo>
                    <a:pt x="3417026" y="48026"/>
                    <a:pt x="3414896" y="53351"/>
                    <a:pt x="3409039" y="58143"/>
                  </a:cubicBezTo>
                  <a:cubicBezTo>
                    <a:pt x="3404779" y="64000"/>
                    <a:pt x="3398922" y="66130"/>
                    <a:pt x="3390934" y="66130"/>
                  </a:cubicBezTo>
                  <a:cubicBezTo>
                    <a:pt x="3384013" y="66130"/>
                    <a:pt x="3378688" y="64000"/>
                    <a:pt x="3372830" y="58143"/>
                  </a:cubicBezTo>
                  <a:cubicBezTo>
                    <a:pt x="3368571" y="53883"/>
                    <a:pt x="3365908" y="48026"/>
                    <a:pt x="3365908" y="41104"/>
                  </a:cubicBezTo>
                  <a:cubicBezTo>
                    <a:pt x="3365908" y="33116"/>
                    <a:pt x="3368038" y="27792"/>
                    <a:pt x="3372830" y="22999"/>
                  </a:cubicBezTo>
                  <a:cubicBezTo>
                    <a:pt x="3378688" y="17142"/>
                    <a:pt x="3384545" y="15012"/>
                    <a:pt x="3390934" y="15012"/>
                  </a:cubicBezTo>
                  <a:lnTo>
                    <a:pt x="3390934" y="15012"/>
                  </a:lnTo>
                  <a:close/>
                  <a:moveTo>
                    <a:pt x="3484651" y="140677"/>
                  </a:moveTo>
                  <a:lnTo>
                    <a:pt x="3457494" y="140677"/>
                  </a:lnTo>
                  <a:lnTo>
                    <a:pt x="3457494" y="127365"/>
                  </a:lnTo>
                  <a:lnTo>
                    <a:pt x="3485716" y="114053"/>
                  </a:lnTo>
                  <a:lnTo>
                    <a:pt x="3504885" y="73585"/>
                  </a:lnTo>
                  <a:lnTo>
                    <a:pt x="3521924" y="73585"/>
                  </a:lnTo>
                  <a:lnTo>
                    <a:pt x="3521924" y="120975"/>
                  </a:lnTo>
                  <a:lnTo>
                    <a:pt x="3588484" y="120975"/>
                  </a:lnTo>
                  <a:lnTo>
                    <a:pt x="3588484" y="141210"/>
                  </a:lnTo>
                  <a:lnTo>
                    <a:pt x="3521924" y="141210"/>
                  </a:lnTo>
                  <a:lnTo>
                    <a:pt x="3521924" y="256225"/>
                  </a:lnTo>
                  <a:cubicBezTo>
                    <a:pt x="3521924" y="275395"/>
                    <a:pt x="3524054" y="288707"/>
                    <a:pt x="3529912" y="294564"/>
                  </a:cubicBezTo>
                  <a:cubicBezTo>
                    <a:pt x="3534172" y="301486"/>
                    <a:pt x="3544821" y="304681"/>
                    <a:pt x="3558133" y="304681"/>
                  </a:cubicBezTo>
                  <a:cubicBezTo>
                    <a:pt x="3562393" y="304681"/>
                    <a:pt x="3567185" y="304681"/>
                    <a:pt x="3573043" y="303616"/>
                  </a:cubicBezTo>
                  <a:cubicBezTo>
                    <a:pt x="3577302" y="303616"/>
                    <a:pt x="3583160" y="302551"/>
                    <a:pt x="3589017" y="301486"/>
                  </a:cubicBezTo>
                  <a:lnTo>
                    <a:pt x="3589017" y="317461"/>
                  </a:lnTo>
                  <a:cubicBezTo>
                    <a:pt x="3578900" y="320655"/>
                    <a:pt x="3568783" y="323318"/>
                    <a:pt x="3559731" y="325448"/>
                  </a:cubicBezTo>
                  <a:cubicBezTo>
                    <a:pt x="3549614" y="326513"/>
                    <a:pt x="3540561" y="327578"/>
                    <a:pt x="3531509" y="327578"/>
                  </a:cubicBezTo>
                  <a:cubicBezTo>
                    <a:pt x="3514470" y="327578"/>
                    <a:pt x="3502223" y="324383"/>
                    <a:pt x="3495300" y="317461"/>
                  </a:cubicBezTo>
                  <a:cubicBezTo>
                    <a:pt x="3488378" y="311603"/>
                    <a:pt x="3485184" y="299356"/>
                    <a:pt x="3485184" y="282317"/>
                  </a:cubicBezTo>
                  <a:lnTo>
                    <a:pt x="3485184" y="140677"/>
                  </a:lnTo>
                  <a:lnTo>
                    <a:pt x="3484651" y="140677"/>
                  </a:lnTo>
                  <a:close/>
                  <a:moveTo>
                    <a:pt x="3592744" y="114053"/>
                  </a:moveTo>
                  <a:lnTo>
                    <a:pt x="3687526" y="114053"/>
                  </a:lnTo>
                  <a:lnTo>
                    <a:pt x="3687526" y="131093"/>
                  </a:lnTo>
                  <a:lnTo>
                    <a:pt x="3665162" y="132158"/>
                  </a:lnTo>
                  <a:lnTo>
                    <a:pt x="3659304" y="140145"/>
                  </a:lnTo>
                  <a:lnTo>
                    <a:pt x="3712020" y="276460"/>
                  </a:lnTo>
                  <a:lnTo>
                    <a:pt x="3765800" y="140145"/>
                  </a:lnTo>
                  <a:lnTo>
                    <a:pt x="3762606" y="132158"/>
                  </a:lnTo>
                  <a:lnTo>
                    <a:pt x="3739176" y="131093"/>
                  </a:lnTo>
                  <a:lnTo>
                    <a:pt x="3739176" y="114053"/>
                  </a:lnTo>
                  <a:lnTo>
                    <a:pt x="3817984" y="114053"/>
                  </a:lnTo>
                  <a:lnTo>
                    <a:pt x="3817984" y="131093"/>
                  </a:lnTo>
                  <a:lnTo>
                    <a:pt x="3791892" y="134287"/>
                  </a:lnTo>
                  <a:lnTo>
                    <a:pt x="3704033" y="347279"/>
                  </a:lnTo>
                  <a:cubicBezTo>
                    <a:pt x="3692851" y="373371"/>
                    <a:pt x="3682734" y="392540"/>
                    <a:pt x="3671552" y="403722"/>
                  </a:cubicBezTo>
                  <a:cubicBezTo>
                    <a:pt x="3660369" y="414904"/>
                    <a:pt x="3648122" y="420762"/>
                    <a:pt x="3634278" y="420762"/>
                  </a:cubicBezTo>
                  <a:cubicBezTo>
                    <a:pt x="3625226" y="420762"/>
                    <a:pt x="3617238" y="418632"/>
                    <a:pt x="3611914" y="413839"/>
                  </a:cubicBezTo>
                  <a:cubicBezTo>
                    <a:pt x="3606056" y="409580"/>
                    <a:pt x="3603926" y="403722"/>
                    <a:pt x="3603926" y="396800"/>
                  </a:cubicBezTo>
                  <a:cubicBezTo>
                    <a:pt x="3603926" y="392540"/>
                    <a:pt x="3604992" y="387748"/>
                    <a:pt x="3606056" y="384553"/>
                  </a:cubicBezTo>
                  <a:cubicBezTo>
                    <a:pt x="3608186" y="380293"/>
                    <a:pt x="3611914" y="376566"/>
                    <a:pt x="3615108" y="373371"/>
                  </a:cubicBezTo>
                  <a:lnTo>
                    <a:pt x="3656642" y="389345"/>
                  </a:lnTo>
                  <a:cubicBezTo>
                    <a:pt x="3663564" y="382423"/>
                    <a:pt x="3669954" y="373371"/>
                    <a:pt x="3675811" y="362189"/>
                  </a:cubicBezTo>
                  <a:cubicBezTo>
                    <a:pt x="3681668" y="351007"/>
                    <a:pt x="3686993" y="338760"/>
                    <a:pt x="3692851" y="323850"/>
                  </a:cubicBezTo>
                  <a:lnTo>
                    <a:pt x="3618304" y="133755"/>
                  </a:lnTo>
                  <a:lnTo>
                    <a:pt x="3592212" y="131625"/>
                  </a:lnTo>
                  <a:lnTo>
                    <a:pt x="3592212" y="114053"/>
                  </a:lnTo>
                  <a:close/>
                  <a:moveTo>
                    <a:pt x="2548019" y="114053"/>
                  </a:moveTo>
                  <a:lnTo>
                    <a:pt x="2643865" y="114053"/>
                  </a:lnTo>
                  <a:lnTo>
                    <a:pt x="2643865" y="131093"/>
                  </a:lnTo>
                  <a:lnTo>
                    <a:pt x="2620436" y="132158"/>
                  </a:lnTo>
                  <a:lnTo>
                    <a:pt x="2616176" y="140145"/>
                  </a:lnTo>
                  <a:lnTo>
                    <a:pt x="2666762" y="283382"/>
                  </a:lnTo>
                  <a:lnTo>
                    <a:pt x="2723205" y="140145"/>
                  </a:lnTo>
                  <a:lnTo>
                    <a:pt x="2720010" y="132158"/>
                  </a:lnTo>
                  <a:lnTo>
                    <a:pt x="2696581" y="131093"/>
                  </a:lnTo>
                  <a:lnTo>
                    <a:pt x="2696581" y="114053"/>
                  </a:lnTo>
                  <a:lnTo>
                    <a:pt x="2773258" y="114053"/>
                  </a:lnTo>
                  <a:lnTo>
                    <a:pt x="2773258" y="131093"/>
                  </a:lnTo>
                  <a:lnTo>
                    <a:pt x="2748231" y="134287"/>
                  </a:lnTo>
                  <a:lnTo>
                    <a:pt x="2671554" y="325448"/>
                  </a:lnTo>
                  <a:lnTo>
                    <a:pt x="2646528" y="325448"/>
                  </a:lnTo>
                  <a:lnTo>
                    <a:pt x="2575708" y="132690"/>
                  </a:lnTo>
                  <a:lnTo>
                    <a:pt x="2548552" y="130560"/>
                  </a:lnTo>
                  <a:lnTo>
                    <a:pt x="2548552" y="114053"/>
                  </a:lnTo>
                  <a:lnTo>
                    <a:pt x="2548019" y="114053"/>
                  </a:lnTo>
                  <a:close/>
                  <a:moveTo>
                    <a:pt x="2873364" y="110326"/>
                  </a:moveTo>
                  <a:lnTo>
                    <a:pt x="2873364" y="129495"/>
                  </a:lnTo>
                  <a:cubicBezTo>
                    <a:pt x="2860052" y="130560"/>
                    <a:pt x="2849935" y="137482"/>
                    <a:pt x="2839818" y="147599"/>
                  </a:cubicBezTo>
                  <a:cubicBezTo>
                    <a:pt x="2829701" y="158782"/>
                    <a:pt x="2823843" y="173691"/>
                    <a:pt x="2822779" y="191263"/>
                  </a:cubicBezTo>
                  <a:lnTo>
                    <a:pt x="2873364" y="191263"/>
                  </a:lnTo>
                  <a:lnTo>
                    <a:pt x="2873364" y="209367"/>
                  </a:lnTo>
                  <a:lnTo>
                    <a:pt x="2820649" y="209367"/>
                  </a:lnTo>
                  <a:lnTo>
                    <a:pt x="2820649" y="215224"/>
                  </a:lnTo>
                  <a:cubicBezTo>
                    <a:pt x="2820649" y="242381"/>
                    <a:pt x="2827571" y="263680"/>
                    <a:pt x="2839818" y="280719"/>
                  </a:cubicBezTo>
                  <a:cubicBezTo>
                    <a:pt x="2848870" y="290837"/>
                    <a:pt x="2860052" y="298824"/>
                    <a:pt x="2873364" y="302019"/>
                  </a:cubicBezTo>
                  <a:lnTo>
                    <a:pt x="2873364" y="329175"/>
                  </a:lnTo>
                  <a:cubicBezTo>
                    <a:pt x="2847273" y="328110"/>
                    <a:pt x="2825973" y="317993"/>
                    <a:pt x="2808934" y="299889"/>
                  </a:cubicBezTo>
                  <a:cubicBezTo>
                    <a:pt x="2790830" y="279655"/>
                    <a:pt x="2781778" y="253563"/>
                    <a:pt x="2781778" y="221082"/>
                  </a:cubicBezTo>
                  <a:cubicBezTo>
                    <a:pt x="2781778" y="188600"/>
                    <a:pt x="2791895" y="162509"/>
                    <a:pt x="2809999" y="141210"/>
                  </a:cubicBezTo>
                  <a:cubicBezTo>
                    <a:pt x="2827038" y="123106"/>
                    <a:pt x="2847273" y="112988"/>
                    <a:pt x="2873364" y="110326"/>
                  </a:cubicBezTo>
                  <a:lnTo>
                    <a:pt x="2873364" y="110326"/>
                  </a:lnTo>
                  <a:close/>
                  <a:moveTo>
                    <a:pt x="1632686" y="323318"/>
                  </a:moveTo>
                  <a:lnTo>
                    <a:pt x="1632686" y="304149"/>
                  </a:lnTo>
                  <a:cubicBezTo>
                    <a:pt x="1636946" y="303084"/>
                    <a:pt x="1641738" y="302019"/>
                    <a:pt x="1647063" y="299889"/>
                  </a:cubicBezTo>
                  <a:cubicBezTo>
                    <a:pt x="1656115" y="296694"/>
                    <a:pt x="1666232" y="291902"/>
                    <a:pt x="1677414" y="285512"/>
                  </a:cubicBezTo>
                  <a:lnTo>
                    <a:pt x="1677414" y="207237"/>
                  </a:lnTo>
                  <a:cubicBezTo>
                    <a:pt x="1659310" y="213095"/>
                    <a:pt x="1644933" y="217354"/>
                    <a:pt x="1632153" y="222147"/>
                  </a:cubicBezTo>
                  <a:lnTo>
                    <a:pt x="1632153" y="204042"/>
                  </a:lnTo>
                  <a:cubicBezTo>
                    <a:pt x="1645465" y="200847"/>
                    <a:pt x="1660375" y="196055"/>
                    <a:pt x="1677414" y="192860"/>
                  </a:cubicBezTo>
                  <a:lnTo>
                    <a:pt x="1677414" y="178483"/>
                  </a:lnTo>
                  <a:cubicBezTo>
                    <a:pt x="1677414" y="160379"/>
                    <a:pt x="1674219" y="148132"/>
                    <a:pt x="1668362" y="140145"/>
                  </a:cubicBezTo>
                  <a:cubicBezTo>
                    <a:pt x="1662505" y="133223"/>
                    <a:pt x="1651323" y="130028"/>
                    <a:pt x="1636946" y="130028"/>
                  </a:cubicBezTo>
                  <a:cubicBezTo>
                    <a:pt x="1635881" y="130028"/>
                    <a:pt x="1633751" y="130028"/>
                    <a:pt x="1632686" y="130028"/>
                  </a:cubicBezTo>
                  <a:lnTo>
                    <a:pt x="1632686" y="110858"/>
                  </a:lnTo>
                  <a:cubicBezTo>
                    <a:pt x="1638543" y="110858"/>
                    <a:pt x="1642803" y="109794"/>
                    <a:pt x="1648660" y="109794"/>
                  </a:cubicBezTo>
                  <a:cubicBezTo>
                    <a:pt x="1672089" y="109794"/>
                    <a:pt x="1688064" y="115651"/>
                    <a:pt x="1699246" y="125768"/>
                  </a:cubicBezTo>
                  <a:cubicBezTo>
                    <a:pt x="1709363" y="135885"/>
                    <a:pt x="1715220" y="151859"/>
                    <a:pt x="1715220" y="174223"/>
                  </a:cubicBezTo>
                  <a:lnTo>
                    <a:pt x="1715220" y="300421"/>
                  </a:lnTo>
                  <a:lnTo>
                    <a:pt x="1722143" y="308408"/>
                  </a:lnTo>
                  <a:lnTo>
                    <a:pt x="1745572" y="310538"/>
                  </a:lnTo>
                  <a:lnTo>
                    <a:pt x="1745572" y="326513"/>
                  </a:lnTo>
                  <a:lnTo>
                    <a:pt x="1683804" y="326513"/>
                  </a:lnTo>
                  <a:lnTo>
                    <a:pt x="1677947" y="300421"/>
                  </a:lnTo>
                  <a:cubicBezTo>
                    <a:pt x="1663570" y="310538"/>
                    <a:pt x="1650790" y="317461"/>
                    <a:pt x="1638543" y="321720"/>
                  </a:cubicBezTo>
                  <a:cubicBezTo>
                    <a:pt x="1636946" y="322253"/>
                    <a:pt x="1634816" y="322253"/>
                    <a:pt x="1632686" y="323318"/>
                  </a:cubicBezTo>
                  <a:lnTo>
                    <a:pt x="1632686" y="323318"/>
                  </a:lnTo>
                  <a:close/>
                  <a:moveTo>
                    <a:pt x="2494771" y="15012"/>
                  </a:moveTo>
                  <a:cubicBezTo>
                    <a:pt x="2502758" y="15012"/>
                    <a:pt x="2508083" y="17142"/>
                    <a:pt x="2512875" y="22999"/>
                  </a:cubicBezTo>
                  <a:cubicBezTo>
                    <a:pt x="2518732" y="27259"/>
                    <a:pt x="2520862" y="33116"/>
                    <a:pt x="2520862" y="41104"/>
                  </a:cubicBezTo>
                  <a:cubicBezTo>
                    <a:pt x="2520862" y="48026"/>
                    <a:pt x="2518732" y="53351"/>
                    <a:pt x="2512875" y="58143"/>
                  </a:cubicBezTo>
                  <a:cubicBezTo>
                    <a:pt x="2508616" y="64000"/>
                    <a:pt x="2502758" y="66130"/>
                    <a:pt x="2494771" y="66130"/>
                  </a:cubicBezTo>
                  <a:cubicBezTo>
                    <a:pt x="2487849" y="66130"/>
                    <a:pt x="2482524" y="64000"/>
                    <a:pt x="2477731" y="58143"/>
                  </a:cubicBezTo>
                  <a:cubicBezTo>
                    <a:pt x="2471874" y="53883"/>
                    <a:pt x="2469744" y="48026"/>
                    <a:pt x="2469744" y="41104"/>
                  </a:cubicBezTo>
                  <a:cubicBezTo>
                    <a:pt x="2469744" y="33116"/>
                    <a:pt x="2471874" y="27792"/>
                    <a:pt x="2477731" y="22999"/>
                  </a:cubicBezTo>
                  <a:cubicBezTo>
                    <a:pt x="2482524" y="17142"/>
                    <a:pt x="2488381" y="15012"/>
                    <a:pt x="2494771" y="15012"/>
                  </a:cubicBezTo>
                  <a:lnTo>
                    <a:pt x="2494771" y="15012"/>
                  </a:lnTo>
                  <a:close/>
                  <a:moveTo>
                    <a:pt x="2493706" y="112988"/>
                  </a:moveTo>
                  <a:lnTo>
                    <a:pt x="2510745" y="112988"/>
                  </a:lnTo>
                  <a:lnTo>
                    <a:pt x="2510745" y="299889"/>
                  </a:lnTo>
                  <a:lnTo>
                    <a:pt x="2518732" y="307876"/>
                  </a:lnTo>
                  <a:lnTo>
                    <a:pt x="2542162" y="310006"/>
                  </a:lnTo>
                  <a:lnTo>
                    <a:pt x="2542162" y="325980"/>
                  </a:lnTo>
                  <a:lnTo>
                    <a:pt x="2443120" y="325980"/>
                  </a:lnTo>
                  <a:lnTo>
                    <a:pt x="2443120" y="310006"/>
                  </a:lnTo>
                  <a:lnTo>
                    <a:pt x="2466549" y="307876"/>
                  </a:lnTo>
                  <a:lnTo>
                    <a:pt x="2473472" y="299889"/>
                  </a:lnTo>
                  <a:lnTo>
                    <a:pt x="2473472" y="142275"/>
                  </a:lnTo>
                  <a:lnTo>
                    <a:pt x="2443120" y="142275"/>
                  </a:lnTo>
                  <a:lnTo>
                    <a:pt x="2443120" y="127365"/>
                  </a:lnTo>
                  <a:lnTo>
                    <a:pt x="2493706" y="112988"/>
                  </a:lnTo>
                  <a:lnTo>
                    <a:pt x="2493706" y="112988"/>
                  </a:lnTo>
                  <a:close/>
                  <a:moveTo>
                    <a:pt x="2191790" y="325448"/>
                  </a:moveTo>
                  <a:lnTo>
                    <a:pt x="2191790" y="309473"/>
                  </a:lnTo>
                  <a:lnTo>
                    <a:pt x="2215219" y="307343"/>
                  </a:lnTo>
                  <a:lnTo>
                    <a:pt x="2223206" y="299356"/>
                  </a:lnTo>
                  <a:lnTo>
                    <a:pt x="2223206" y="141742"/>
                  </a:lnTo>
                  <a:lnTo>
                    <a:pt x="2191790" y="141742"/>
                  </a:lnTo>
                  <a:lnTo>
                    <a:pt x="2191790" y="127365"/>
                  </a:lnTo>
                  <a:lnTo>
                    <a:pt x="2242376" y="112456"/>
                  </a:lnTo>
                  <a:lnTo>
                    <a:pt x="2259415" y="112456"/>
                  </a:lnTo>
                  <a:lnTo>
                    <a:pt x="2259415" y="135885"/>
                  </a:lnTo>
                  <a:cubicBezTo>
                    <a:pt x="2277519" y="125768"/>
                    <a:pt x="2290831" y="118846"/>
                    <a:pt x="2302013" y="115651"/>
                  </a:cubicBezTo>
                  <a:cubicBezTo>
                    <a:pt x="2312130" y="111391"/>
                    <a:pt x="2321183" y="108729"/>
                    <a:pt x="2330235" y="108729"/>
                  </a:cubicBezTo>
                  <a:cubicBezTo>
                    <a:pt x="2349404" y="108729"/>
                    <a:pt x="2363781" y="115651"/>
                    <a:pt x="2373898" y="126833"/>
                  </a:cubicBezTo>
                  <a:cubicBezTo>
                    <a:pt x="2384015" y="138015"/>
                    <a:pt x="2388275" y="155054"/>
                    <a:pt x="2388275" y="176354"/>
                  </a:cubicBezTo>
                  <a:lnTo>
                    <a:pt x="2388275" y="298824"/>
                  </a:lnTo>
                  <a:lnTo>
                    <a:pt x="2396262" y="306811"/>
                  </a:lnTo>
                  <a:lnTo>
                    <a:pt x="2419691" y="308941"/>
                  </a:lnTo>
                  <a:lnTo>
                    <a:pt x="2419691" y="324915"/>
                  </a:lnTo>
                  <a:lnTo>
                    <a:pt x="2323845" y="324915"/>
                  </a:lnTo>
                  <a:lnTo>
                    <a:pt x="2323845" y="308941"/>
                  </a:lnTo>
                  <a:lnTo>
                    <a:pt x="2344079" y="306811"/>
                  </a:lnTo>
                  <a:lnTo>
                    <a:pt x="2352066" y="298824"/>
                  </a:lnTo>
                  <a:lnTo>
                    <a:pt x="2352066" y="182743"/>
                  </a:lnTo>
                  <a:cubicBezTo>
                    <a:pt x="2352066" y="166769"/>
                    <a:pt x="2348872" y="155587"/>
                    <a:pt x="2341949" y="147599"/>
                  </a:cubicBezTo>
                  <a:cubicBezTo>
                    <a:pt x="2335027" y="140677"/>
                    <a:pt x="2323845" y="137482"/>
                    <a:pt x="2308403" y="137482"/>
                  </a:cubicBezTo>
                  <a:cubicBezTo>
                    <a:pt x="2300416" y="137482"/>
                    <a:pt x="2294026" y="138547"/>
                    <a:pt x="2284974" y="140677"/>
                  </a:cubicBezTo>
                  <a:cubicBezTo>
                    <a:pt x="2276987" y="143872"/>
                    <a:pt x="2267935" y="147599"/>
                    <a:pt x="2258882" y="151859"/>
                  </a:cubicBezTo>
                  <a:lnTo>
                    <a:pt x="2258882" y="298291"/>
                  </a:lnTo>
                  <a:lnTo>
                    <a:pt x="2266870" y="306279"/>
                  </a:lnTo>
                  <a:lnTo>
                    <a:pt x="2287104" y="308408"/>
                  </a:lnTo>
                  <a:lnTo>
                    <a:pt x="2287104" y="324383"/>
                  </a:lnTo>
                  <a:lnTo>
                    <a:pt x="2191790" y="324383"/>
                  </a:lnTo>
                  <a:lnTo>
                    <a:pt x="2191790" y="325448"/>
                  </a:lnTo>
                  <a:close/>
                  <a:moveTo>
                    <a:pt x="1885614" y="31519"/>
                  </a:moveTo>
                  <a:lnTo>
                    <a:pt x="1992642" y="31519"/>
                  </a:lnTo>
                  <a:lnTo>
                    <a:pt x="1992642" y="48558"/>
                  </a:lnTo>
                  <a:lnTo>
                    <a:pt x="1965486" y="50688"/>
                  </a:lnTo>
                  <a:lnTo>
                    <a:pt x="1958563" y="57610"/>
                  </a:lnTo>
                  <a:lnTo>
                    <a:pt x="1958563" y="216289"/>
                  </a:lnTo>
                  <a:cubicBezTo>
                    <a:pt x="1958563" y="246641"/>
                    <a:pt x="1964421" y="269005"/>
                    <a:pt x="1976668" y="282849"/>
                  </a:cubicBezTo>
                  <a:cubicBezTo>
                    <a:pt x="1988915" y="296161"/>
                    <a:pt x="2009149" y="303084"/>
                    <a:pt x="2036306" y="303084"/>
                  </a:cubicBezTo>
                  <a:cubicBezTo>
                    <a:pt x="2063462" y="303084"/>
                    <a:pt x="2083696" y="296161"/>
                    <a:pt x="2095944" y="282849"/>
                  </a:cubicBezTo>
                  <a:cubicBezTo>
                    <a:pt x="2108191" y="268472"/>
                    <a:pt x="2114048" y="246641"/>
                    <a:pt x="2114048" y="216289"/>
                  </a:cubicBezTo>
                  <a:lnTo>
                    <a:pt x="2114048" y="60805"/>
                  </a:lnTo>
                  <a:lnTo>
                    <a:pt x="2106061" y="52818"/>
                  </a:lnTo>
                  <a:lnTo>
                    <a:pt x="2078904" y="48558"/>
                  </a:lnTo>
                  <a:lnTo>
                    <a:pt x="2078904" y="31519"/>
                  </a:lnTo>
                  <a:lnTo>
                    <a:pt x="2172088" y="31519"/>
                  </a:lnTo>
                  <a:lnTo>
                    <a:pt x="2172088" y="48558"/>
                  </a:lnTo>
                  <a:lnTo>
                    <a:pt x="2144932" y="52818"/>
                  </a:lnTo>
                  <a:lnTo>
                    <a:pt x="2136944" y="60805"/>
                  </a:lnTo>
                  <a:lnTo>
                    <a:pt x="2136944" y="219484"/>
                  </a:lnTo>
                  <a:cubicBezTo>
                    <a:pt x="2136944" y="240783"/>
                    <a:pt x="2135880" y="256758"/>
                    <a:pt x="2132685" y="267940"/>
                  </a:cubicBezTo>
                  <a:cubicBezTo>
                    <a:pt x="2130555" y="279122"/>
                    <a:pt x="2124697" y="288174"/>
                    <a:pt x="2118308" y="297226"/>
                  </a:cubicBezTo>
                  <a:cubicBezTo>
                    <a:pt x="2109256" y="307343"/>
                    <a:pt x="2098073" y="315331"/>
                    <a:pt x="2081034" y="320655"/>
                  </a:cubicBezTo>
                  <a:cubicBezTo>
                    <a:pt x="2065059" y="327578"/>
                    <a:pt x="2047488" y="329708"/>
                    <a:pt x="2028319" y="329708"/>
                  </a:cubicBezTo>
                  <a:cubicBezTo>
                    <a:pt x="2008084" y="329708"/>
                    <a:pt x="1989980" y="327578"/>
                    <a:pt x="1974538" y="320655"/>
                  </a:cubicBezTo>
                  <a:cubicBezTo>
                    <a:pt x="1958563" y="314798"/>
                    <a:pt x="1946317" y="307343"/>
                    <a:pt x="1937264" y="297226"/>
                  </a:cubicBezTo>
                  <a:cubicBezTo>
                    <a:pt x="1930342" y="288174"/>
                    <a:pt x="1925017" y="279122"/>
                    <a:pt x="1922888" y="267940"/>
                  </a:cubicBezTo>
                  <a:cubicBezTo>
                    <a:pt x="1919693" y="256758"/>
                    <a:pt x="1918627" y="240783"/>
                    <a:pt x="1918627" y="219484"/>
                  </a:cubicBezTo>
                  <a:lnTo>
                    <a:pt x="1918627" y="57610"/>
                  </a:lnTo>
                  <a:lnTo>
                    <a:pt x="1910640" y="50688"/>
                  </a:lnTo>
                  <a:lnTo>
                    <a:pt x="1885614" y="48558"/>
                  </a:lnTo>
                  <a:lnTo>
                    <a:pt x="1885614" y="31519"/>
                  </a:lnTo>
                  <a:close/>
                  <a:moveTo>
                    <a:pt x="1632686" y="110326"/>
                  </a:moveTo>
                  <a:lnTo>
                    <a:pt x="1632686" y="129495"/>
                  </a:lnTo>
                  <a:cubicBezTo>
                    <a:pt x="1629491" y="129495"/>
                    <a:pt x="1624699" y="130560"/>
                    <a:pt x="1621504" y="130560"/>
                  </a:cubicBezTo>
                  <a:cubicBezTo>
                    <a:pt x="1615647" y="131625"/>
                    <a:pt x="1610322" y="133755"/>
                    <a:pt x="1604464" y="136418"/>
                  </a:cubicBezTo>
                  <a:lnTo>
                    <a:pt x="1604464" y="173691"/>
                  </a:lnTo>
                  <a:lnTo>
                    <a:pt x="1574113" y="173691"/>
                  </a:lnTo>
                  <a:cubicBezTo>
                    <a:pt x="1568256" y="173691"/>
                    <a:pt x="1565061" y="172626"/>
                    <a:pt x="1562931" y="170496"/>
                  </a:cubicBezTo>
                  <a:cubicBezTo>
                    <a:pt x="1560801" y="168366"/>
                    <a:pt x="1560801" y="164639"/>
                    <a:pt x="1560801" y="160379"/>
                  </a:cubicBezTo>
                  <a:cubicBezTo>
                    <a:pt x="1560801" y="145470"/>
                    <a:pt x="1568788" y="133223"/>
                    <a:pt x="1584230" y="124170"/>
                  </a:cubicBezTo>
                  <a:cubicBezTo>
                    <a:pt x="1597542" y="116183"/>
                    <a:pt x="1613517" y="111923"/>
                    <a:pt x="1632686" y="110326"/>
                  </a:cubicBezTo>
                  <a:lnTo>
                    <a:pt x="1632686" y="110326"/>
                  </a:lnTo>
                  <a:close/>
                  <a:moveTo>
                    <a:pt x="1632686" y="204042"/>
                  </a:moveTo>
                  <a:lnTo>
                    <a:pt x="1632686" y="222147"/>
                  </a:lnTo>
                  <a:cubicBezTo>
                    <a:pt x="1620439" y="226407"/>
                    <a:pt x="1611387" y="231199"/>
                    <a:pt x="1605529" y="235459"/>
                  </a:cubicBezTo>
                  <a:cubicBezTo>
                    <a:pt x="1594347" y="244511"/>
                    <a:pt x="1587425" y="254628"/>
                    <a:pt x="1587425" y="269005"/>
                  </a:cubicBezTo>
                  <a:cubicBezTo>
                    <a:pt x="1587425" y="279122"/>
                    <a:pt x="1590620" y="288174"/>
                    <a:pt x="1597542" y="295096"/>
                  </a:cubicBezTo>
                  <a:cubicBezTo>
                    <a:pt x="1603400" y="302019"/>
                    <a:pt x="1611919" y="304149"/>
                    <a:pt x="1623634" y="304149"/>
                  </a:cubicBezTo>
                  <a:cubicBezTo>
                    <a:pt x="1625764" y="304149"/>
                    <a:pt x="1629491" y="304149"/>
                    <a:pt x="1632686" y="304149"/>
                  </a:cubicBezTo>
                  <a:lnTo>
                    <a:pt x="1632686" y="323318"/>
                  </a:lnTo>
                  <a:cubicBezTo>
                    <a:pt x="1623634" y="326513"/>
                    <a:pt x="1614582" y="327578"/>
                    <a:pt x="1605529" y="327578"/>
                  </a:cubicBezTo>
                  <a:cubicBezTo>
                    <a:pt x="1588490" y="327578"/>
                    <a:pt x="1575178" y="323318"/>
                    <a:pt x="1565061" y="313201"/>
                  </a:cubicBezTo>
                  <a:cubicBezTo>
                    <a:pt x="1554944" y="303084"/>
                    <a:pt x="1549087" y="288174"/>
                    <a:pt x="1549087" y="272732"/>
                  </a:cubicBezTo>
                  <a:cubicBezTo>
                    <a:pt x="1549087" y="253563"/>
                    <a:pt x="1557074" y="239186"/>
                    <a:pt x="1572516" y="227471"/>
                  </a:cubicBezTo>
                  <a:cubicBezTo>
                    <a:pt x="1583165" y="221082"/>
                    <a:pt x="1603400" y="213095"/>
                    <a:pt x="1632686" y="204042"/>
                  </a:cubicBezTo>
                  <a:lnTo>
                    <a:pt x="1632686" y="204042"/>
                  </a:lnTo>
                  <a:close/>
                  <a:moveTo>
                    <a:pt x="913306" y="420229"/>
                  </a:moveTo>
                  <a:lnTo>
                    <a:pt x="913306" y="401060"/>
                  </a:lnTo>
                  <a:cubicBezTo>
                    <a:pt x="914371" y="401060"/>
                    <a:pt x="916501" y="401060"/>
                    <a:pt x="917565" y="401060"/>
                  </a:cubicBezTo>
                  <a:cubicBezTo>
                    <a:pt x="936735" y="401060"/>
                    <a:pt x="951112" y="396800"/>
                    <a:pt x="963891" y="387748"/>
                  </a:cubicBezTo>
                  <a:cubicBezTo>
                    <a:pt x="976138" y="378696"/>
                    <a:pt x="983061" y="367514"/>
                    <a:pt x="983061" y="354202"/>
                  </a:cubicBezTo>
                  <a:cubicBezTo>
                    <a:pt x="983061" y="345150"/>
                    <a:pt x="980931" y="337162"/>
                    <a:pt x="975073" y="332903"/>
                  </a:cubicBezTo>
                  <a:cubicBezTo>
                    <a:pt x="969216" y="328643"/>
                    <a:pt x="956969" y="323850"/>
                    <a:pt x="937800" y="320655"/>
                  </a:cubicBezTo>
                  <a:lnTo>
                    <a:pt x="912773" y="316396"/>
                  </a:lnTo>
                  <a:lnTo>
                    <a:pt x="912773" y="284979"/>
                  </a:lnTo>
                  <a:lnTo>
                    <a:pt x="940995" y="289239"/>
                  </a:lnTo>
                  <a:cubicBezTo>
                    <a:pt x="968151" y="293499"/>
                    <a:pt x="987320" y="300421"/>
                    <a:pt x="998502" y="308408"/>
                  </a:cubicBezTo>
                  <a:cubicBezTo>
                    <a:pt x="1009685" y="316396"/>
                    <a:pt x="1015542" y="328643"/>
                    <a:pt x="1015542" y="343552"/>
                  </a:cubicBezTo>
                  <a:cubicBezTo>
                    <a:pt x="1015542" y="352604"/>
                    <a:pt x="1013412" y="360591"/>
                    <a:pt x="1008620" y="369644"/>
                  </a:cubicBezTo>
                  <a:cubicBezTo>
                    <a:pt x="1002762" y="378696"/>
                    <a:pt x="997437" y="386683"/>
                    <a:pt x="988385" y="393073"/>
                  </a:cubicBezTo>
                  <a:cubicBezTo>
                    <a:pt x="977203" y="402125"/>
                    <a:pt x="963359" y="409047"/>
                    <a:pt x="948982" y="414372"/>
                  </a:cubicBezTo>
                  <a:cubicBezTo>
                    <a:pt x="937800" y="416502"/>
                    <a:pt x="925552" y="419164"/>
                    <a:pt x="913306" y="420229"/>
                  </a:cubicBezTo>
                  <a:lnTo>
                    <a:pt x="913306" y="420229"/>
                  </a:lnTo>
                  <a:close/>
                  <a:moveTo>
                    <a:pt x="913306" y="252498"/>
                  </a:moveTo>
                  <a:lnTo>
                    <a:pt x="913306" y="234394"/>
                  </a:lnTo>
                  <a:lnTo>
                    <a:pt x="913306" y="234394"/>
                  </a:lnTo>
                  <a:cubicBezTo>
                    <a:pt x="925552" y="234394"/>
                    <a:pt x="936735" y="230134"/>
                    <a:pt x="944722" y="219484"/>
                  </a:cubicBezTo>
                  <a:cubicBezTo>
                    <a:pt x="952709" y="210432"/>
                    <a:pt x="955904" y="197120"/>
                    <a:pt x="955904" y="181146"/>
                  </a:cubicBezTo>
                  <a:cubicBezTo>
                    <a:pt x="955904" y="164106"/>
                    <a:pt x="952709" y="151859"/>
                    <a:pt x="944722" y="141742"/>
                  </a:cubicBezTo>
                  <a:cubicBezTo>
                    <a:pt x="936735" y="131625"/>
                    <a:pt x="926618" y="127365"/>
                    <a:pt x="913306" y="127365"/>
                  </a:cubicBezTo>
                  <a:lnTo>
                    <a:pt x="913306" y="127365"/>
                  </a:lnTo>
                  <a:lnTo>
                    <a:pt x="913306" y="110326"/>
                  </a:lnTo>
                  <a:cubicBezTo>
                    <a:pt x="914371" y="109261"/>
                    <a:pt x="916501" y="109261"/>
                    <a:pt x="917565" y="109261"/>
                  </a:cubicBezTo>
                  <a:cubicBezTo>
                    <a:pt x="925552" y="109261"/>
                    <a:pt x="934605" y="110326"/>
                    <a:pt x="942592" y="112456"/>
                  </a:cubicBezTo>
                  <a:cubicBezTo>
                    <a:pt x="950579" y="114586"/>
                    <a:pt x="959631" y="118313"/>
                    <a:pt x="967619" y="122573"/>
                  </a:cubicBezTo>
                  <a:lnTo>
                    <a:pt x="1030451" y="122573"/>
                  </a:lnTo>
                  <a:lnTo>
                    <a:pt x="1030451" y="142807"/>
                  </a:lnTo>
                  <a:lnTo>
                    <a:pt x="981996" y="142807"/>
                  </a:lnTo>
                  <a:cubicBezTo>
                    <a:pt x="986255" y="148665"/>
                    <a:pt x="988918" y="155054"/>
                    <a:pt x="991048" y="161976"/>
                  </a:cubicBezTo>
                  <a:cubicBezTo>
                    <a:pt x="993178" y="168899"/>
                    <a:pt x="994243" y="175288"/>
                    <a:pt x="994243" y="183276"/>
                  </a:cubicBezTo>
                  <a:cubicBezTo>
                    <a:pt x="994243" y="203510"/>
                    <a:pt x="986255" y="219484"/>
                    <a:pt x="970813" y="232796"/>
                  </a:cubicBezTo>
                  <a:cubicBezTo>
                    <a:pt x="955904" y="245576"/>
                    <a:pt x="936735" y="251433"/>
                    <a:pt x="913306" y="252498"/>
                  </a:cubicBezTo>
                  <a:lnTo>
                    <a:pt x="913306" y="252498"/>
                  </a:lnTo>
                  <a:close/>
                  <a:moveTo>
                    <a:pt x="1344082" y="109261"/>
                  </a:moveTo>
                  <a:lnTo>
                    <a:pt x="1361121" y="109261"/>
                  </a:lnTo>
                  <a:lnTo>
                    <a:pt x="1361121" y="254628"/>
                  </a:lnTo>
                  <a:cubicBezTo>
                    <a:pt x="1361121" y="271667"/>
                    <a:pt x="1364316" y="282849"/>
                    <a:pt x="1371238" y="290837"/>
                  </a:cubicBezTo>
                  <a:cubicBezTo>
                    <a:pt x="1378160" y="297759"/>
                    <a:pt x="1388278" y="302019"/>
                    <a:pt x="1402655" y="302019"/>
                  </a:cubicBezTo>
                  <a:cubicBezTo>
                    <a:pt x="1410642" y="302019"/>
                    <a:pt x="1419694" y="300954"/>
                    <a:pt x="1427681" y="298824"/>
                  </a:cubicBezTo>
                  <a:cubicBezTo>
                    <a:pt x="1436733" y="296694"/>
                    <a:pt x="1444720" y="292967"/>
                    <a:pt x="1453773" y="288707"/>
                  </a:cubicBezTo>
                  <a:lnTo>
                    <a:pt x="1453773" y="140145"/>
                  </a:lnTo>
                  <a:lnTo>
                    <a:pt x="1422889" y="140145"/>
                  </a:lnTo>
                  <a:lnTo>
                    <a:pt x="1422889" y="126833"/>
                  </a:lnTo>
                  <a:lnTo>
                    <a:pt x="1473474" y="109794"/>
                  </a:lnTo>
                  <a:lnTo>
                    <a:pt x="1490514" y="109794"/>
                  </a:lnTo>
                  <a:lnTo>
                    <a:pt x="1490514" y="299889"/>
                  </a:lnTo>
                  <a:lnTo>
                    <a:pt x="1498501" y="307876"/>
                  </a:lnTo>
                  <a:lnTo>
                    <a:pt x="1518735" y="310006"/>
                  </a:lnTo>
                  <a:lnTo>
                    <a:pt x="1518735" y="325980"/>
                  </a:lnTo>
                  <a:lnTo>
                    <a:pt x="1453240" y="325980"/>
                  </a:lnTo>
                  <a:lnTo>
                    <a:pt x="1453240" y="300954"/>
                  </a:lnTo>
                  <a:cubicBezTo>
                    <a:pt x="1439928" y="311071"/>
                    <a:pt x="1427149" y="317993"/>
                    <a:pt x="1415967" y="322253"/>
                  </a:cubicBezTo>
                  <a:cubicBezTo>
                    <a:pt x="1403720" y="326513"/>
                    <a:pt x="1393602" y="329175"/>
                    <a:pt x="1382421" y="329175"/>
                  </a:cubicBezTo>
                  <a:cubicBezTo>
                    <a:pt x="1363251" y="329175"/>
                    <a:pt x="1349939" y="323318"/>
                    <a:pt x="1339822" y="312136"/>
                  </a:cubicBezTo>
                  <a:cubicBezTo>
                    <a:pt x="1329705" y="300954"/>
                    <a:pt x="1323848" y="283914"/>
                    <a:pt x="1323848" y="262615"/>
                  </a:cubicBezTo>
                  <a:lnTo>
                    <a:pt x="1323848" y="140145"/>
                  </a:lnTo>
                  <a:lnTo>
                    <a:pt x="1292431" y="140145"/>
                  </a:lnTo>
                  <a:lnTo>
                    <a:pt x="1292431" y="126833"/>
                  </a:lnTo>
                  <a:lnTo>
                    <a:pt x="1344082" y="109261"/>
                  </a:lnTo>
                  <a:lnTo>
                    <a:pt x="1344082" y="109261"/>
                  </a:lnTo>
                  <a:close/>
                  <a:moveTo>
                    <a:pt x="1096479" y="2233"/>
                  </a:moveTo>
                  <a:lnTo>
                    <a:pt x="1113518" y="2233"/>
                  </a:lnTo>
                  <a:lnTo>
                    <a:pt x="1113518" y="136418"/>
                  </a:lnTo>
                  <a:cubicBezTo>
                    <a:pt x="1130557" y="126300"/>
                    <a:pt x="1143869" y="119378"/>
                    <a:pt x="1155052" y="116183"/>
                  </a:cubicBezTo>
                  <a:cubicBezTo>
                    <a:pt x="1166233" y="111923"/>
                    <a:pt x="1175286" y="109261"/>
                    <a:pt x="1184338" y="109261"/>
                  </a:cubicBezTo>
                  <a:cubicBezTo>
                    <a:pt x="1203507" y="109261"/>
                    <a:pt x="1217884" y="116183"/>
                    <a:pt x="1228001" y="127365"/>
                  </a:cubicBezTo>
                  <a:cubicBezTo>
                    <a:pt x="1238118" y="138547"/>
                    <a:pt x="1242911" y="155587"/>
                    <a:pt x="1242911" y="176886"/>
                  </a:cubicBezTo>
                  <a:lnTo>
                    <a:pt x="1242911" y="299356"/>
                  </a:lnTo>
                  <a:lnTo>
                    <a:pt x="1250898" y="307343"/>
                  </a:lnTo>
                  <a:lnTo>
                    <a:pt x="1273262" y="309473"/>
                  </a:lnTo>
                  <a:lnTo>
                    <a:pt x="1273262" y="325448"/>
                  </a:lnTo>
                  <a:lnTo>
                    <a:pt x="1178480" y="325448"/>
                  </a:lnTo>
                  <a:lnTo>
                    <a:pt x="1178480" y="309473"/>
                  </a:lnTo>
                  <a:lnTo>
                    <a:pt x="1198715" y="307343"/>
                  </a:lnTo>
                  <a:lnTo>
                    <a:pt x="1205637" y="299356"/>
                  </a:lnTo>
                  <a:lnTo>
                    <a:pt x="1205637" y="183276"/>
                  </a:lnTo>
                  <a:cubicBezTo>
                    <a:pt x="1205637" y="167301"/>
                    <a:pt x="1202442" y="155054"/>
                    <a:pt x="1195520" y="148132"/>
                  </a:cubicBezTo>
                  <a:cubicBezTo>
                    <a:pt x="1188598" y="141210"/>
                    <a:pt x="1177416" y="138015"/>
                    <a:pt x="1161974" y="138015"/>
                  </a:cubicBezTo>
                  <a:cubicBezTo>
                    <a:pt x="1155052" y="138015"/>
                    <a:pt x="1147597" y="139080"/>
                    <a:pt x="1139610" y="141210"/>
                  </a:cubicBezTo>
                  <a:cubicBezTo>
                    <a:pt x="1131622" y="144405"/>
                    <a:pt x="1122570" y="148132"/>
                    <a:pt x="1113518" y="152392"/>
                  </a:cubicBezTo>
                  <a:lnTo>
                    <a:pt x="1113518" y="298824"/>
                  </a:lnTo>
                  <a:lnTo>
                    <a:pt x="1121505" y="306811"/>
                  </a:lnTo>
                  <a:lnTo>
                    <a:pt x="1141740" y="308941"/>
                  </a:lnTo>
                  <a:lnTo>
                    <a:pt x="1141740" y="324915"/>
                  </a:lnTo>
                  <a:lnTo>
                    <a:pt x="1045893" y="324915"/>
                  </a:lnTo>
                  <a:lnTo>
                    <a:pt x="1045893" y="308941"/>
                  </a:lnTo>
                  <a:lnTo>
                    <a:pt x="1069322" y="306811"/>
                  </a:lnTo>
                  <a:lnTo>
                    <a:pt x="1076245" y="298824"/>
                  </a:lnTo>
                  <a:lnTo>
                    <a:pt x="1076245" y="31519"/>
                  </a:lnTo>
                  <a:lnTo>
                    <a:pt x="1042698" y="31519"/>
                  </a:lnTo>
                  <a:lnTo>
                    <a:pt x="1042698" y="18207"/>
                  </a:lnTo>
                  <a:lnTo>
                    <a:pt x="1096479" y="2233"/>
                  </a:lnTo>
                  <a:close/>
                  <a:moveTo>
                    <a:pt x="913306" y="110326"/>
                  </a:moveTo>
                  <a:lnTo>
                    <a:pt x="913306" y="127365"/>
                  </a:lnTo>
                  <a:cubicBezTo>
                    <a:pt x="899994" y="127365"/>
                    <a:pt x="889877" y="131625"/>
                    <a:pt x="881889" y="141742"/>
                  </a:cubicBezTo>
                  <a:cubicBezTo>
                    <a:pt x="873902" y="150794"/>
                    <a:pt x="870707" y="164106"/>
                    <a:pt x="870707" y="181146"/>
                  </a:cubicBezTo>
                  <a:cubicBezTo>
                    <a:pt x="870707" y="197120"/>
                    <a:pt x="873902" y="210432"/>
                    <a:pt x="882954" y="219484"/>
                  </a:cubicBezTo>
                  <a:cubicBezTo>
                    <a:pt x="890941" y="229601"/>
                    <a:pt x="901059" y="234394"/>
                    <a:pt x="913306" y="234394"/>
                  </a:cubicBezTo>
                  <a:lnTo>
                    <a:pt x="913306" y="252498"/>
                  </a:lnTo>
                  <a:cubicBezTo>
                    <a:pt x="912240" y="252498"/>
                    <a:pt x="911176" y="252498"/>
                    <a:pt x="910111" y="252498"/>
                  </a:cubicBezTo>
                  <a:lnTo>
                    <a:pt x="903189" y="252498"/>
                  </a:lnTo>
                  <a:cubicBezTo>
                    <a:pt x="901059" y="255693"/>
                    <a:pt x="899994" y="258355"/>
                    <a:pt x="898929" y="261550"/>
                  </a:cubicBezTo>
                  <a:cubicBezTo>
                    <a:pt x="898929" y="264745"/>
                    <a:pt x="897864" y="268472"/>
                    <a:pt x="897864" y="271667"/>
                  </a:cubicBezTo>
                  <a:cubicBezTo>
                    <a:pt x="897864" y="272732"/>
                    <a:pt x="898929" y="274862"/>
                    <a:pt x="898929" y="278590"/>
                  </a:cubicBezTo>
                  <a:cubicBezTo>
                    <a:pt x="898929" y="280719"/>
                    <a:pt x="898929" y="281784"/>
                    <a:pt x="898929" y="281784"/>
                  </a:cubicBezTo>
                  <a:lnTo>
                    <a:pt x="913838" y="283914"/>
                  </a:lnTo>
                  <a:lnTo>
                    <a:pt x="913838" y="315331"/>
                  </a:lnTo>
                  <a:lnTo>
                    <a:pt x="896799" y="312136"/>
                  </a:lnTo>
                  <a:cubicBezTo>
                    <a:pt x="884552" y="315331"/>
                    <a:pt x="875500" y="321188"/>
                    <a:pt x="868577" y="329175"/>
                  </a:cubicBezTo>
                  <a:cubicBezTo>
                    <a:pt x="861655" y="337162"/>
                    <a:pt x="858460" y="345150"/>
                    <a:pt x="858460" y="355267"/>
                  </a:cubicBezTo>
                  <a:cubicBezTo>
                    <a:pt x="858460" y="368579"/>
                    <a:pt x="864317" y="378696"/>
                    <a:pt x="875500" y="387748"/>
                  </a:cubicBezTo>
                  <a:cubicBezTo>
                    <a:pt x="885617" y="395735"/>
                    <a:pt x="897864" y="399995"/>
                    <a:pt x="913838" y="401060"/>
                  </a:cubicBezTo>
                  <a:lnTo>
                    <a:pt x="913838" y="420229"/>
                  </a:lnTo>
                  <a:cubicBezTo>
                    <a:pt x="910643" y="420229"/>
                    <a:pt x="906916" y="420229"/>
                    <a:pt x="902656" y="420229"/>
                  </a:cubicBezTo>
                  <a:cubicBezTo>
                    <a:pt x="877629" y="420229"/>
                    <a:pt x="858993" y="415969"/>
                    <a:pt x="845148" y="405852"/>
                  </a:cubicBezTo>
                  <a:cubicBezTo>
                    <a:pt x="830771" y="395735"/>
                    <a:pt x="823849" y="382423"/>
                    <a:pt x="823849" y="364319"/>
                  </a:cubicBezTo>
                  <a:cubicBezTo>
                    <a:pt x="823849" y="351007"/>
                    <a:pt x="828109" y="338227"/>
                    <a:pt x="836096" y="329175"/>
                  </a:cubicBezTo>
                  <a:cubicBezTo>
                    <a:pt x="845148" y="319058"/>
                    <a:pt x="856330" y="312136"/>
                    <a:pt x="871240" y="310006"/>
                  </a:cubicBezTo>
                  <a:cubicBezTo>
                    <a:pt x="870175" y="306811"/>
                    <a:pt x="869110" y="303084"/>
                    <a:pt x="868045" y="299889"/>
                  </a:cubicBezTo>
                  <a:cubicBezTo>
                    <a:pt x="866980" y="296694"/>
                    <a:pt x="866980" y="292967"/>
                    <a:pt x="866980" y="289772"/>
                  </a:cubicBezTo>
                  <a:cubicBezTo>
                    <a:pt x="866980" y="285512"/>
                    <a:pt x="869110" y="278590"/>
                    <a:pt x="872837" y="271667"/>
                  </a:cubicBezTo>
                  <a:cubicBezTo>
                    <a:pt x="876032" y="264745"/>
                    <a:pt x="880824" y="257290"/>
                    <a:pt x="888812" y="249303"/>
                  </a:cubicBezTo>
                  <a:cubicBezTo>
                    <a:pt x="871772" y="245043"/>
                    <a:pt x="858460" y="237056"/>
                    <a:pt x="848343" y="225874"/>
                  </a:cubicBezTo>
                  <a:cubicBezTo>
                    <a:pt x="839291" y="213627"/>
                    <a:pt x="833966" y="199783"/>
                    <a:pt x="833966" y="183276"/>
                  </a:cubicBezTo>
                  <a:cubicBezTo>
                    <a:pt x="833966" y="161976"/>
                    <a:pt x="841953" y="143872"/>
                    <a:pt x="857395" y="130560"/>
                  </a:cubicBezTo>
                  <a:cubicBezTo>
                    <a:pt x="870175" y="117248"/>
                    <a:pt x="889344" y="110326"/>
                    <a:pt x="913306" y="110326"/>
                  </a:cubicBezTo>
                  <a:lnTo>
                    <a:pt x="913306" y="110326"/>
                  </a:lnTo>
                  <a:close/>
                  <a:moveTo>
                    <a:pt x="569856" y="325448"/>
                  </a:moveTo>
                  <a:lnTo>
                    <a:pt x="569856" y="309473"/>
                  </a:lnTo>
                  <a:lnTo>
                    <a:pt x="593285" y="307343"/>
                  </a:lnTo>
                  <a:lnTo>
                    <a:pt x="601272" y="299356"/>
                  </a:lnTo>
                  <a:lnTo>
                    <a:pt x="601272" y="141742"/>
                  </a:lnTo>
                  <a:lnTo>
                    <a:pt x="569856" y="141742"/>
                  </a:lnTo>
                  <a:lnTo>
                    <a:pt x="569856" y="127365"/>
                  </a:lnTo>
                  <a:lnTo>
                    <a:pt x="620442" y="112456"/>
                  </a:lnTo>
                  <a:lnTo>
                    <a:pt x="637481" y="112456"/>
                  </a:lnTo>
                  <a:lnTo>
                    <a:pt x="637481" y="135885"/>
                  </a:lnTo>
                  <a:cubicBezTo>
                    <a:pt x="654520" y="125768"/>
                    <a:pt x="668897" y="118846"/>
                    <a:pt x="680079" y="115651"/>
                  </a:cubicBezTo>
                  <a:cubicBezTo>
                    <a:pt x="690197" y="111391"/>
                    <a:pt x="699249" y="108729"/>
                    <a:pt x="708301" y="108729"/>
                  </a:cubicBezTo>
                  <a:cubicBezTo>
                    <a:pt x="727470" y="108729"/>
                    <a:pt x="741847" y="115651"/>
                    <a:pt x="751964" y="126833"/>
                  </a:cubicBezTo>
                  <a:cubicBezTo>
                    <a:pt x="762081" y="138015"/>
                    <a:pt x="766341" y="155054"/>
                    <a:pt x="766341" y="176354"/>
                  </a:cubicBezTo>
                  <a:lnTo>
                    <a:pt x="766341" y="298824"/>
                  </a:lnTo>
                  <a:lnTo>
                    <a:pt x="774328" y="306811"/>
                  </a:lnTo>
                  <a:lnTo>
                    <a:pt x="797757" y="308941"/>
                  </a:lnTo>
                  <a:lnTo>
                    <a:pt x="797757" y="324915"/>
                  </a:lnTo>
                  <a:lnTo>
                    <a:pt x="700846" y="324915"/>
                  </a:lnTo>
                  <a:lnTo>
                    <a:pt x="700846" y="308941"/>
                  </a:lnTo>
                  <a:lnTo>
                    <a:pt x="722145" y="306811"/>
                  </a:lnTo>
                  <a:lnTo>
                    <a:pt x="730133" y="298824"/>
                  </a:lnTo>
                  <a:lnTo>
                    <a:pt x="730133" y="182743"/>
                  </a:lnTo>
                  <a:cubicBezTo>
                    <a:pt x="730133" y="166769"/>
                    <a:pt x="726938" y="155587"/>
                    <a:pt x="720015" y="147599"/>
                  </a:cubicBezTo>
                  <a:cubicBezTo>
                    <a:pt x="713093" y="140677"/>
                    <a:pt x="701911" y="137482"/>
                    <a:pt x="684872" y="137482"/>
                  </a:cubicBezTo>
                  <a:cubicBezTo>
                    <a:pt x="677949" y="137482"/>
                    <a:pt x="671560" y="138547"/>
                    <a:pt x="662508" y="140677"/>
                  </a:cubicBezTo>
                  <a:cubicBezTo>
                    <a:pt x="654520" y="143872"/>
                    <a:pt x="645468" y="147599"/>
                    <a:pt x="636416" y="151859"/>
                  </a:cubicBezTo>
                  <a:lnTo>
                    <a:pt x="636416" y="298291"/>
                  </a:lnTo>
                  <a:lnTo>
                    <a:pt x="644403" y="306279"/>
                  </a:lnTo>
                  <a:lnTo>
                    <a:pt x="664637" y="308408"/>
                  </a:lnTo>
                  <a:lnTo>
                    <a:pt x="664637" y="324383"/>
                  </a:lnTo>
                  <a:lnTo>
                    <a:pt x="569856" y="324383"/>
                  </a:lnTo>
                  <a:lnTo>
                    <a:pt x="569856" y="325448"/>
                  </a:lnTo>
                  <a:close/>
                  <a:moveTo>
                    <a:pt x="501166" y="15012"/>
                  </a:moveTo>
                  <a:cubicBezTo>
                    <a:pt x="509153" y="15012"/>
                    <a:pt x="514478" y="17142"/>
                    <a:pt x="519270" y="22999"/>
                  </a:cubicBezTo>
                  <a:cubicBezTo>
                    <a:pt x="525128" y="27259"/>
                    <a:pt x="527258" y="33116"/>
                    <a:pt x="527258" y="41104"/>
                  </a:cubicBezTo>
                  <a:cubicBezTo>
                    <a:pt x="527258" y="48026"/>
                    <a:pt x="525128" y="53351"/>
                    <a:pt x="519270" y="58143"/>
                  </a:cubicBezTo>
                  <a:cubicBezTo>
                    <a:pt x="515011" y="64000"/>
                    <a:pt x="509153" y="66130"/>
                    <a:pt x="501166" y="66130"/>
                  </a:cubicBezTo>
                  <a:cubicBezTo>
                    <a:pt x="494244" y="66130"/>
                    <a:pt x="488919" y="64000"/>
                    <a:pt x="484127" y="58143"/>
                  </a:cubicBezTo>
                  <a:cubicBezTo>
                    <a:pt x="478270" y="53883"/>
                    <a:pt x="476140" y="48026"/>
                    <a:pt x="476140" y="41104"/>
                  </a:cubicBezTo>
                  <a:cubicBezTo>
                    <a:pt x="476140" y="33116"/>
                    <a:pt x="478270" y="27792"/>
                    <a:pt x="484127" y="22999"/>
                  </a:cubicBezTo>
                  <a:cubicBezTo>
                    <a:pt x="488919" y="17142"/>
                    <a:pt x="494244" y="15012"/>
                    <a:pt x="501166" y="15012"/>
                  </a:cubicBezTo>
                  <a:lnTo>
                    <a:pt x="501166" y="15012"/>
                  </a:lnTo>
                  <a:close/>
                  <a:moveTo>
                    <a:pt x="500101" y="112988"/>
                  </a:moveTo>
                  <a:lnTo>
                    <a:pt x="517141" y="112988"/>
                  </a:lnTo>
                  <a:lnTo>
                    <a:pt x="517141" y="299889"/>
                  </a:lnTo>
                  <a:lnTo>
                    <a:pt x="525128" y="307876"/>
                  </a:lnTo>
                  <a:lnTo>
                    <a:pt x="547492" y="310006"/>
                  </a:lnTo>
                  <a:lnTo>
                    <a:pt x="547492" y="325980"/>
                  </a:lnTo>
                  <a:lnTo>
                    <a:pt x="449516" y="325980"/>
                  </a:lnTo>
                  <a:lnTo>
                    <a:pt x="449516" y="310006"/>
                  </a:lnTo>
                  <a:lnTo>
                    <a:pt x="472945" y="307876"/>
                  </a:lnTo>
                  <a:lnTo>
                    <a:pt x="479867" y="299889"/>
                  </a:lnTo>
                  <a:lnTo>
                    <a:pt x="479867" y="142275"/>
                  </a:lnTo>
                  <a:lnTo>
                    <a:pt x="449516" y="142275"/>
                  </a:lnTo>
                  <a:lnTo>
                    <a:pt x="449516" y="127365"/>
                  </a:lnTo>
                  <a:lnTo>
                    <a:pt x="500101" y="112988"/>
                  </a:lnTo>
                  <a:lnTo>
                    <a:pt x="500101" y="112988"/>
                  </a:lnTo>
                  <a:close/>
                  <a:moveTo>
                    <a:pt x="410112" y="119378"/>
                  </a:moveTo>
                  <a:lnTo>
                    <a:pt x="410112" y="168899"/>
                  </a:lnTo>
                  <a:lnTo>
                    <a:pt x="388813" y="168899"/>
                  </a:lnTo>
                  <a:lnTo>
                    <a:pt x="384553" y="138547"/>
                  </a:lnTo>
                  <a:cubicBezTo>
                    <a:pt x="378696" y="135353"/>
                    <a:pt x="373371" y="132690"/>
                    <a:pt x="368579" y="130560"/>
                  </a:cubicBezTo>
                  <a:cubicBezTo>
                    <a:pt x="362721" y="129495"/>
                    <a:pt x="357397" y="128430"/>
                    <a:pt x="352604" y="128430"/>
                  </a:cubicBezTo>
                  <a:cubicBezTo>
                    <a:pt x="340357" y="128430"/>
                    <a:pt x="332370" y="131625"/>
                    <a:pt x="325448" y="137482"/>
                  </a:cubicBezTo>
                  <a:cubicBezTo>
                    <a:pt x="318526" y="143340"/>
                    <a:pt x="315331" y="149730"/>
                    <a:pt x="315331" y="159847"/>
                  </a:cubicBezTo>
                  <a:cubicBezTo>
                    <a:pt x="315331" y="168899"/>
                    <a:pt x="318526" y="175821"/>
                    <a:pt x="323318" y="181146"/>
                  </a:cubicBezTo>
                  <a:cubicBezTo>
                    <a:pt x="329175" y="187003"/>
                    <a:pt x="337695" y="192328"/>
                    <a:pt x="352604" y="200315"/>
                  </a:cubicBezTo>
                  <a:cubicBezTo>
                    <a:pt x="354734" y="201380"/>
                    <a:pt x="358462" y="202445"/>
                    <a:pt x="363786" y="204575"/>
                  </a:cubicBezTo>
                  <a:cubicBezTo>
                    <a:pt x="379761" y="212562"/>
                    <a:pt x="392008" y="218952"/>
                    <a:pt x="399995" y="224809"/>
                  </a:cubicBezTo>
                  <a:cubicBezTo>
                    <a:pt x="404255" y="229069"/>
                    <a:pt x="409047" y="234926"/>
                    <a:pt x="412242" y="241848"/>
                  </a:cubicBezTo>
                  <a:cubicBezTo>
                    <a:pt x="414372" y="247706"/>
                    <a:pt x="415437" y="255160"/>
                    <a:pt x="415437" y="263148"/>
                  </a:cubicBezTo>
                  <a:cubicBezTo>
                    <a:pt x="415437" y="283382"/>
                    <a:pt x="408515" y="299356"/>
                    <a:pt x="394138" y="311603"/>
                  </a:cubicBezTo>
                  <a:cubicBezTo>
                    <a:pt x="379761" y="322785"/>
                    <a:pt x="358994" y="328643"/>
                    <a:pt x="334500" y="328643"/>
                  </a:cubicBezTo>
                  <a:cubicBezTo>
                    <a:pt x="323318" y="328643"/>
                    <a:pt x="313201" y="327578"/>
                    <a:pt x="304149" y="326513"/>
                  </a:cubicBezTo>
                  <a:cubicBezTo>
                    <a:pt x="294031" y="325448"/>
                    <a:pt x="284979" y="323318"/>
                    <a:pt x="276992" y="319591"/>
                  </a:cubicBezTo>
                  <a:lnTo>
                    <a:pt x="276992" y="262083"/>
                  </a:lnTo>
                  <a:lnTo>
                    <a:pt x="298291" y="262083"/>
                  </a:lnTo>
                  <a:lnTo>
                    <a:pt x="302551" y="299356"/>
                  </a:lnTo>
                  <a:cubicBezTo>
                    <a:pt x="309473" y="303616"/>
                    <a:pt x="314798" y="306279"/>
                    <a:pt x="321720" y="307343"/>
                  </a:cubicBezTo>
                  <a:cubicBezTo>
                    <a:pt x="327578" y="309473"/>
                    <a:pt x="333967" y="310538"/>
                    <a:pt x="340890" y="310538"/>
                  </a:cubicBezTo>
                  <a:cubicBezTo>
                    <a:pt x="353137" y="310538"/>
                    <a:pt x="362189" y="307343"/>
                    <a:pt x="370176" y="300421"/>
                  </a:cubicBezTo>
                  <a:cubicBezTo>
                    <a:pt x="378163" y="293499"/>
                    <a:pt x="381358" y="285512"/>
                    <a:pt x="381358" y="274330"/>
                  </a:cubicBezTo>
                  <a:cubicBezTo>
                    <a:pt x="381358" y="265278"/>
                    <a:pt x="379228" y="258355"/>
                    <a:pt x="373371" y="253031"/>
                  </a:cubicBezTo>
                  <a:cubicBezTo>
                    <a:pt x="369111" y="247173"/>
                    <a:pt x="356332" y="239719"/>
                    <a:pt x="336097" y="230666"/>
                  </a:cubicBezTo>
                  <a:cubicBezTo>
                    <a:pt x="314798" y="221614"/>
                    <a:pt x="299889" y="211497"/>
                    <a:pt x="292434" y="203510"/>
                  </a:cubicBezTo>
                  <a:cubicBezTo>
                    <a:pt x="284447" y="194458"/>
                    <a:pt x="280187" y="183276"/>
                    <a:pt x="280187" y="171029"/>
                  </a:cubicBezTo>
                  <a:cubicBezTo>
                    <a:pt x="280187" y="151859"/>
                    <a:pt x="287109" y="135885"/>
                    <a:pt x="300421" y="125768"/>
                  </a:cubicBezTo>
                  <a:cubicBezTo>
                    <a:pt x="313733" y="114586"/>
                    <a:pt x="332902" y="108729"/>
                    <a:pt x="357929" y="108729"/>
                  </a:cubicBezTo>
                  <a:cubicBezTo>
                    <a:pt x="368046" y="108729"/>
                    <a:pt x="377098" y="109794"/>
                    <a:pt x="386150" y="111923"/>
                  </a:cubicBezTo>
                  <a:cubicBezTo>
                    <a:pt x="394138" y="114053"/>
                    <a:pt x="402125" y="116183"/>
                    <a:pt x="410112" y="119378"/>
                  </a:cubicBezTo>
                  <a:lnTo>
                    <a:pt x="410112" y="119378"/>
                  </a:lnTo>
                  <a:close/>
                  <a:moveTo>
                    <a:pt x="3297" y="31519"/>
                  </a:moveTo>
                  <a:lnTo>
                    <a:pt x="250901" y="31519"/>
                  </a:lnTo>
                  <a:lnTo>
                    <a:pt x="250901" y="98079"/>
                  </a:lnTo>
                  <a:lnTo>
                    <a:pt x="227471" y="98079"/>
                  </a:lnTo>
                  <a:lnTo>
                    <a:pt x="221614" y="57610"/>
                  </a:lnTo>
                  <a:lnTo>
                    <a:pt x="214692" y="50688"/>
                  </a:lnTo>
                  <a:lnTo>
                    <a:pt x="148132" y="50688"/>
                  </a:lnTo>
                  <a:lnTo>
                    <a:pt x="148132" y="298291"/>
                  </a:lnTo>
                  <a:lnTo>
                    <a:pt x="155054" y="305214"/>
                  </a:lnTo>
                  <a:lnTo>
                    <a:pt x="184341" y="307343"/>
                  </a:lnTo>
                  <a:lnTo>
                    <a:pt x="184341" y="325448"/>
                  </a:lnTo>
                  <a:lnTo>
                    <a:pt x="70390" y="325448"/>
                  </a:lnTo>
                  <a:lnTo>
                    <a:pt x="70390" y="307343"/>
                  </a:lnTo>
                  <a:lnTo>
                    <a:pt x="99676" y="305214"/>
                  </a:lnTo>
                  <a:lnTo>
                    <a:pt x="106598" y="298291"/>
                  </a:lnTo>
                  <a:lnTo>
                    <a:pt x="106598" y="50688"/>
                  </a:lnTo>
                  <a:lnTo>
                    <a:pt x="40039" y="50688"/>
                  </a:lnTo>
                  <a:lnTo>
                    <a:pt x="33116" y="57610"/>
                  </a:lnTo>
                  <a:lnTo>
                    <a:pt x="27259" y="98079"/>
                  </a:lnTo>
                  <a:lnTo>
                    <a:pt x="2233" y="98079"/>
                  </a:lnTo>
                  <a:lnTo>
                    <a:pt x="2233" y="31519"/>
                  </a:lnTo>
                  <a:close/>
                </a:path>
              </a:pathLst>
            </a:custGeom>
            <a:solidFill>
              <a:srgbClr val="81308C"/>
            </a:solidFill>
            <a:ln w="53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charset="-122"/>
                <a:cs typeface="+mn-cs"/>
              </a:endParaRPr>
            </a:p>
          </p:txBody>
        </p:sp>
        <p:pic>
          <p:nvPicPr>
            <p:cNvPr id="38" name="图片 37">
              <a:extLst>
                <a:ext uri="{FF2B5EF4-FFF2-40B4-BE49-F238E27FC236}">
                  <a16:creationId xmlns:a16="http://schemas.microsoft.com/office/drawing/2014/main" id="{7B365846-B681-ECB8-A00E-AB727C73014D}"/>
                </a:ext>
              </a:extLst>
            </p:cNvPr>
            <p:cNvPicPr>
              <a:picLocks noChangeAspect="1"/>
            </p:cNvPicPr>
            <p:nvPr userDrawn="1"/>
          </p:nvPicPr>
          <p:blipFill>
            <a:blip r:embed="rId10" cstate="print">
              <a:extLst>
                <a:ext uri="{BEBA8EAE-BF5A-486C-A8C5-ECC9F3942E4B}">
                  <a14:imgProps xmlns:a14="http://schemas.microsoft.com/office/drawing/2010/main">
                    <a14:imgLayer r:embed="rId11">
                      <a14:imgEffect>
                        <a14:brightnessContrast bright="12000"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685028" y="2913592"/>
              <a:ext cx="1584000" cy="1584000"/>
            </a:xfrm>
            <a:prstGeom prst="rect">
              <a:avLst/>
            </a:prstGeom>
          </p:spPr>
        </p:pic>
      </p:grpSp>
      <p:sp>
        <p:nvSpPr>
          <p:cNvPr id="39" name="标题 1">
            <a:extLst>
              <a:ext uri="{FF2B5EF4-FFF2-40B4-BE49-F238E27FC236}">
                <a16:creationId xmlns:a16="http://schemas.microsoft.com/office/drawing/2014/main" id="{E9B25E09-4444-46BC-0137-A4DCC787D67C}"/>
              </a:ext>
            </a:extLst>
          </p:cNvPr>
          <p:cNvSpPr txBox="1">
            <a:spLocks/>
          </p:cNvSpPr>
          <p:nvPr/>
        </p:nvSpPr>
        <p:spPr>
          <a:xfrm>
            <a:off x="955054" y="327307"/>
            <a:ext cx="3255908" cy="478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7030A0"/>
                </a:solidFill>
                <a:latin typeface="微软雅黑" panose="020B0503020204020204" pitchFamily="34" charset="-122"/>
                <a:ea typeface="微软雅黑" panose="020B0503020204020204" pitchFamily="34" charset="-122"/>
                <a:cs typeface="+mn-cs"/>
              </a:rPr>
              <a:t>算法介绍</a:t>
            </a:r>
          </a:p>
        </p:txBody>
      </p:sp>
      <p:sp>
        <p:nvSpPr>
          <p:cNvPr id="40" name="灯片编号占位符 17">
            <a:extLst>
              <a:ext uri="{FF2B5EF4-FFF2-40B4-BE49-F238E27FC236}">
                <a16:creationId xmlns:a16="http://schemas.microsoft.com/office/drawing/2014/main" id="{690400F5-FDFB-1367-631F-E7AED6560D1E}"/>
              </a:ext>
            </a:extLst>
          </p:cNvPr>
          <p:cNvSpPr>
            <a:spLocks noGrp="1"/>
          </p:cNvSpPr>
          <p:nvPr>
            <p:ph type="sldNum" sz="quarter" idx="12"/>
          </p:nvPr>
        </p:nvSpPr>
        <p:spPr>
          <a:xfrm>
            <a:off x="9261029" y="6427897"/>
            <a:ext cx="2743200" cy="365125"/>
          </a:xfrm>
        </p:spPr>
        <p:txBody>
          <a:bodyPr/>
          <a:lstStyle/>
          <a:p>
            <a:fld id="{880E035A-96BB-4859-927D-2CA3BEB2B9E5}" type="slidenum">
              <a:rPr lang="zh-CN" altLang="en-US" smtClean="0"/>
              <a:t>9</a:t>
            </a:fld>
            <a:endParaRPr lang="zh-CN" altLang="en-US" dirty="0"/>
          </a:p>
        </p:txBody>
      </p:sp>
      <p:sp>
        <p:nvSpPr>
          <p:cNvPr id="51" name="文本框 50">
            <a:extLst>
              <a:ext uri="{FF2B5EF4-FFF2-40B4-BE49-F238E27FC236}">
                <a16:creationId xmlns:a16="http://schemas.microsoft.com/office/drawing/2014/main" id="{D306F103-EC27-FA74-B3BE-6DF3B84999E4}"/>
              </a:ext>
            </a:extLst>
          </p:cNvPr>
          <p:cNvSpPr txBox="1"/>
          <p:nvPr/>
        </p:nvSpPr>
        <p:spPr>
          <a:xfrm>
            <a:off x="615765" y="1111552"/>
            <a:ext cx="1753707"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背景网格生成</a:t>
            </a:r>
          </a:p>
        </p:txBody>
      </p:sp>
      <p:sp>
        <p:nvSpPr>
          <p:cNvPr id="52" name="文本框 51">
            <a:extLst>
              <a:ext uri="{FF2B5EF4-FFF2-40B4-BE49-F238E27FC236}">
                <a16:creationId xmlns:a16="http://schemas.microsoft.com/office/drawing/2014/main" id="{DFCE54B6-2CC8-3A11-D41E-B1A9C2D86DD6}"/>
              </a:ext>
            </a:extLst>
          </p:cNvPr>
          <p:cNvSpPr txBox="1"/>
          <p:nvPr/>
        </p:nvSpPr>
        <p:spPr>
          <a:xfrm>
            <a:off x="5511180" y="1109237"/>
            <a:ext cx="16728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边界贴合</a:t>
            </a:r>
          </a:p>
        </p:txBody>
      </p:sp>
      <p:sp>
        <p:nvSpPr>
          <p:cNvPr id="53" name="文本框 52">
            <a:extLst>
              <a:ext uri="{FF2B5EF4-FFF2-40B4-BE49-F238E27FC236}">
                <a16:creationId xmlns:a16="http://schemas.microsoft.com/office/drawing/2014/main" id="{C396477A-F32F-92BB-BC30-A51E88D152A4}"/>
              </a:ext>
            </a:extLst>
          </p:cNvPr>
          <p:cNvSpPr txBox="1"/>
          <p:nvPr/>
        </p:nvSpPr>
        <p:spPr>
          <a:xfrm>
            <a:off x="7535459" y="1110893"/>
            <a:ext cx="1726689"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网格优化</a:t>
            </a:r>
          </a:p>
        </p:txBody>
      </p:sp>
      <p:sp>
        <p:nvSpPr>
          <p:cNvPr id="54" name="文本框 53">
            <a:extLst>
              <a:ext uri="{FF2B5EF4-FFF2-40B4-BE49-F238E27FC236}">
                <a16:creationId xmlns:a16="http://schemas.microsoft.com/office/drawing/2014/main" id="{C3C63D37-B079-A5A4-6331-50C2EBBC80AA}"/>
              </a:ext>
            </a:extLst>
          </p:cNvPr>
          <p:cNvSpPr txBox="1"/>
          <p:nvPr/>
        </p:nvSpPr>
        <p:spPr>
          <a:xfrm>
            <a:off x="9613564" y="1110893"/>
            <a:ext cx="2212263" cy="400110"/>
          </a:xfrm>
          <a:prstGeom prst="rect">
            <a:avLst/>
          </a:prstGeom>
          <a:noFill/>
          <a:ln w="19050">
            <a:solidFill>
              <a:schemeClr val="tx1"/>
            </a:solidFill>
          </a:ln>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边界层网格生成</a:t>
            </a:r>
          </a:p>
        </p:txBody>
      </p:sp>
      <p:cxnSp>
        <p:nvCxnSpPr>
          <p:cNvPr id="55" name="直接箭头连接符 54">
            <a:extLst>
              <a:ext uri="{FF2B5EF4-FFF2-40B4-BE49-F238E27FC236}">
                <a16:creationId xmlns:a16="http://schemas.microsoft.com/office/drawing/2014/main" id="{C16D0557-8124-2868-83F7-F1B9119C0476}"/>
              </a:ext>
            </a:extLst>
          </p:cNvPr>
          <p:cNvCxnSpPr>
            <a:cxnSpLocks/>
            <a:stCxn id="51" idx="3"/>
            <a:endCxn id="58" idx="1"/>
          </p:cNvCxnSpPr>
          <p:nvPr/>
        </p:nvCxnSpPr>
        <p:spPr>
          <a:xfrm flipV="1">
            <a:off x="2369472" y="1310348"/>
            <a:ext cx="361398" cy="1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6A4E9388-66EA-1BA0-3090-4CBD0E8AE2B7}"/>
              </a:ext>
            </a:extLst>
          </p:cNvPr>
          <p:cNvCxnSpPr>
            <a:cxnSpLocks/>
            <a:stCxn id="53" idx="3"/>
            <a:endCxn id="54" idx="1"/>
          </p:cNvCxnSpPr>
          <p:nvPr/>
        </p:nvCxnSpPr>
        <p:spPr>
          <a:xfrm>
            <a:off x="9262148" y="1310948"/>
            <a:ext cx="3514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C846D7CD-7C5D-8CF5-615D-E5A739F2D643}"/>
              </a:ext>
            </a:extLst>
          </p:cNvPr>
          <p:cNvCxnSpPr>
            <a:cxnSpLocks/>
            <a:endCxn id="52" idx="1"/>
          </p:cNvCxnSpPr>
          <p:nvPr/>
        </p:nvCxnSpPr>
        <p:spPr>
          <a:xfrm flipV="1">
            <a:off x="5119312" y="1309292"/>
            <a:ext cx="391868" cy="16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2BBE7BCF-3A9C-FA90-6CC0-725720777565}"/>
              </a:ext>
            </a:extLst>
          </p:cNvPr>
          <p:cNvCxnSpPr>
            <a:cxnSpLocks/>
            <a:stCxn id="52" idx="3"/>
          </p:cNvCxnSpPr>
          <p:nvPr/>
        </p:nvCxnSpPr>
        <p:spPr>
          <a:xfrm flipV="1">
            <a:off x="7184043" y="1304625"/>
            <a:ext cx="361611" cy="46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AAE2EA75-D800-BDE3-9F3C-011112A6C388}"/>
              </a:ext>
            </a:extLst>
          </p:cNvPr>
          <p:cNvSpPr txBox="1"/>
          <p:nvPr/>
        </p:nvSpPr>
        <p:spPr>
          <a:xfrm>
            <a:off x="2730870" y="1110293"/>
            <a:ext cx="2388442" cy="400110"/>
          </a:xfrm>
          <a:prstGeom prst="rect">
            <a:avLst/>
          </a:prstGeom>
          <a:noFill/>
          <a:ln w="19050">
            <a:solidFill>
              <a:srgbClr val="FF0000"/>
            </a:solidFill>
          </a:ln>
        </p:spPr>
        <p:txBody>
          <a:bodyPr wrap="square" rtlCol="0">
            <a:sp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rPr>
              <a:t>接触区域特殊处理</a:t>
            </a:r>
          </a:p>
        </p:txBody>
      </p:sp>
    </p:spTree>
    <p:extLst>
      <p:ext uri="{BB962C8B-B14F-4D97-AF65-F5344CB8AC3E}">
        <p14:creationId xmlns:p14="http://schemas.microsoft.com/office/powerpoint/2010/main" val="83337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7"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34802</TotalTime>
  <Words>2073</Words>
  <Application>Microsoft Office PowerPoint</Application>
  <PresentationFormat>宽屏</PresentationFormat>
  <Paragraphs>276</Paragraphs>
  <Slides>19</Slides>
  <Notes>18</Notes>
  <HiddenSlides>3</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等线</vt:lpstr>
      <vt:lpstr>等线 Light</vt:lpstr>
      <vt:lpstr>方正兰亭刊黑_GBK</vt:lpstr>
      <vt:lpstr>楷体</vt:lpstr>
      <vt:lpstr>微软雅黑</vt:lpstr>
      <vt:lpstr>微软雅黑 Light</vt:lpstr>
      <vt:lpstr>Arial</vt:lpstr>
      <vt:lpstr>Arial Black</vt:lpstr>
      <vt:lpstr>Calibri</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桂桦 赖</cp:lastModifiedBy>
  <cp:revision>1670</cp:revision>
  <dcterms:created xsi:type="dcterms:W3CDTF">2021-09-17T07:37:00Z</dcterms:created>
  <dcterms:modified xsi:type="dcterms:W3CDTF">2026-05-21T14:39:21Z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79DDE46D25E041C2AA71725671170014</vt:lpwstr>
  </property>
  <property fmtid="{D5CDD505-2E9C-101B-9397-08002B2CF9AE}" pid="3" name="KSOProductBuildVer">
    <vt:lpwstr>2052-11.1.0.10700</vt:lpwstr>
  </property>
</Properties>
</file>