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359" r:id="rId2"/>
    <p:sldId id="12067" r:id="rId3"/>
    <p:sldId id="12101" r:id="rId4"/>
    <p:sldId id="11964" r:id="rId5"/>
    <p:sldId id="12002" r:id="rId6"/>
    <p:sldId id="12027" r:id="rId7"/>
    <p:sldId id="12115" r:id="rId8"/>
    <p:sldId id="12103" r:id="rId9"/>
    <p:sldId id="12104" r:id="rId10"/>
    <p:sldId id="12054" r:id="rId11"/>
    <p:sldId id="12108" r:id="rId12"/>
    <p:sldId id="12109" r:id="rId13"/>
    <p:sldId id="12110" r:id="rId14"/>
    <p:sldId id="12112" r:id="rId15"/>
    <p:sldId id="12114" r:id="rId16"/>
    <p:sldId id="11867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singhuaer-21" initials="T" lastIdx="1" clrIdx="0">
    <p:extLst>
      <p:ext uri="{19B8F6BF-5375-455C-9EA6-DF929625EA0E}">
        <p15:presenceInfo xmlns:p15="http://schemas.microsoft.com/office/powerpoint/2012/main" userId="67a8fb1d25ccf2aa" providerId="Windows Live"/>
      </p:ext>
    </p:extLst>
  </p:cmAuthor>
  <p:cmAuthor id="2" name="杰 张" initials="杰张" lastIdx="1" clrIdx="1">
    <p:extLst>
      <p:ext uri="{19B8F6BF-5375-455C-9EA6-DF929625EA0E}">
        <p15:presenceInfo xmlns:p15="http://schemas.microsoft.com/office/powerpoint/2012/main" userId="2468ffcba89210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13496"/>
    <a:srgbClr val="6F1787"/>
    <a:srgbClr val="BABAB8"/>
    <a:srgbClr val="FF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12" autoAdjust="0"/>
    <p:restoredTop sz="82647" autoAdjust="0"/>
  </p:normalViewPr>
  <p:slideViewPr>
    <p:cSldViewPr snapToGrid="0">
      <p:cViewPr varScale="1">
        <p:scale>
          <a:sx n="70" d="100"/>
          <a:sy n="70" d="100"/>
        </p:scale>
        <p:origin x="67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368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表面张力 与粘度原因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609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E7954-E55E-EE86-EE8D-E370169C3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80D83A9-695D-46EB-542B-5CDB866B4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416F00-E49F-3961-3DAD-137151CA4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D65479-B3D9-68D8-CFD3-31F525BFE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530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E7CB2-2AA7-F7F6-0630-AE1A27568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4B33CCF-EF5B-4AAC-B3DD-646DF7FBD5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CAD583F-1884-27CD-F60B-074A89E60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B65370-D130-F68D-90A2-B2E09F5483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958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355E0-E294-EC1B-0818-4ADDD5212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BB637C7-5F7F-9B29-7E27-0AA554C53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360BE34-15A6-E904-1E3C-3BFE350DC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09ED07-4E5D-D03C-39F9-33E4F2BEF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236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41BA1-D566-1BA1-421F-8B185F864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F7A0158-6454-1D3E-F5C7-D1261F2815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9213F0A-E4D1-658D-4747-6B74D6FF8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357E65-EF2E-8BF0-75FE-2E8EBBE64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093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05FA8-DAC0-5EB3-CF67-0950C5DA2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A72D7E0-C62D-EE17-C596-CC98A49D94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C456927-5316-345A-B5CC-B6A1A3977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B40CB5-F290-2456-AC05-D17E55F14E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812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反应堆按照功能分类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538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A073D-724F-8900-95D4-012D4A0D7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2E34CB-5667-A898-D7FF-759C29CEF0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FF3284D-D186-C74C-F0C4-4380186AA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A5789E2-0B2B-50B2-CC6A-A8EDAEA12C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606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247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985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433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AA2D9-E93D-121A-D567-E219DE2C0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254DF68-A3A8-978D-45F3-1763908F89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B024632-2AD9-7811-8A09-C4148A65B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6DA8F1-2370-31B0-6A9D-079F40EB7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554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3CAFA-26EC-29AF-C57C-2C9AC6E6F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C80A647-703E-5967-F28D-8F936B78EF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5154B3-56F4-4F0B-9BCD-B7ED7B0B3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078A52-86B8-A32D-6AA3-C0DE3A69B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63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ABD75-7CEB-574A-692B-04D76938A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221E37F-2ABD-1E6D-94CC-A72C89E8E1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C867360-6DFE-B31E-AC89-38B3A3264C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4B7E29-5740-A8C7-B955-3A6CF9FD26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03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BEE-1797-4954-806D-9065D78AE601}" type="datetimeFigureOut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035A-96BB-4859-927D-2CA3BEB2B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BEE-1797-4954-806D-9065D78AE601}" type="datetimeFigureOut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035A-96BB-4859-927D-2CA3BEB2B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BEE-1797-4954-806D-9065D78AE601}" type="datetimeFigureOut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035A-96BB-4859-927D-2CA3BEB2B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BEE-1797-4954-806D-9065D78AE601}" type="datetimeFigureOut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035A-96BB-4859-927D-2CA3BEB2B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BEE-1797-4954-806D-9065D78AE601}" type="datetimeFigureOut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035A-96BB-4859-927D-2CA3BEB2B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BEE-1797-4954-806D-9065D78AE601}" type="datetimeFigureOut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035A-96BB-4859-927D-2CA3BEB2B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BEE-1797-4954-806D-9065D78AE601}" type="datetimeFigureOut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035A-96BB-4859-927D-2CA3BEB2B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BEE-1797-4954-806D-9065D78AE601}" type="datetimeFigureOut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035A-96BB-4859-927D-2CA3BEB2B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BEE-1797-4954-806D-9065D78AE601}" type="datetimeFigureOut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035A-96BB-4859-927D-2CA3BEB2B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BEE-1797-4954-806D-9065D78AE601}" type="datetimeFigureOut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035A-96BB-4859-927D-2CA3BEB2B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BEE-1797-4954-806D-9065D78AE601}" type="datetimeFigureOut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035A-96BB-4859-927D-2CA3BEB2B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DBEE-1797-4954-806D-9065D78AE601}" type="datetimeFigureOut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E035A-96BB-4859-927D-2CA3BEB2B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4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4" y="1172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本框 20"/>
          <p:cNvSpPr txBox="1"/>
          <p:nvPr/>
        </p:nvSpPr>
        <p:spPr>
          <a:xfrm>
            <a:off x="4302809" y="5242486"/>
            <a:ext cx="3714570" cy="714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spc="300" dirty="0">
                <a:solidFill>
                  <a:srgbClr val="703881"/>
                </a:solidFill>
                <a:latin typeface="+mn-ea"/>
              </a:rPr>
              <a:t>张杰，解衡，石磊</a:t>
            </a:r>
            <a:endParaRPr lang="en-US" altLang="zh-CN" sz="2000" spc="300" dirty="0">
              <a:solidFill>
                <a:srgbClr val="703881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spc="300" dirty="0">
                <a:solidFill>
                  <a:srgbClr val="703881"/>
                </a:solidFill>
                <a:latin typeface="+mn-ea"/>
              </a:rPr>
              <a:t>清华大学核研院</a:t>
            </a:r>
          </a:p>
        </p:txBody>
      </p:sp>
      <p:sp>
        <p:nvSpPr>
          <p:cNvPr id="47" name="TextBox 6"/>
          <p:cNvSpPr>
            <a:spLocks noChangeArrowheads="1"/>
          </p:cNvSpPr>
          <p:nvPr/>
        </p:nvSpPr>
        <p:spPr bwMode="auto">
          <a:xfrm>
            <a:off x="0" y="2173385"/>
            <a:ext cx="1180905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zh-CN" altLang="en-US" sz="5400" b="1" spc="800" dirty="0">
                <a:solidFill>
                  <a:srgbClr val="660874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清华高通量堆燃料元件堵流事故两相热力学特性研究</a:t>
            </a:r>
          </a:p>
        </p:txBody>
      </p:sp>
      <p:cxnSp>
        <p:nvCxnSpPr>
          <p:cNvPr id="13" name="直接连接符 12"/>
          <p:cNvCxnSpPr>
            <a:cxnSpLocks/>
          </p:cNvCxnSpPr>
          <p:nvPr/>
        </p:nvCxnSpPr>
        <p:spPr>
          <a:xfrm flipV="1">
            <a:off x="731240" y="3845598"/>
            <a:ext cx="10729520" cy="27596"/>
          </a:xfrm>
          <a:prstGeom prst="line">
            <a:avLst/>
          </a:prstGeom>
          <a:ln w="28575">
            <a:solidFill>
              <a:srgbClr val="660874">
                <a:alpha val="5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组合 73"/>
          <p:cNvGrpSpPr>
            <a:grpSpLocks noChangeAspect="1"/>
          </p:cNvGrpSpPr>
          <p:nvPr/>
        </p:nvGrpSpPr>
        <p:grpSpPr>
          <a:xfrm>
            <a:off x="9505950" y="336023"/>
            <a:ext cx="2325831" cy="699934"/>
            <a:chOff x="2685028" y="2876682"/>
            <a:chExt cx="5502784" cy="1656004"/>
          </a:xfrm>
        </p:grpSpPr>
        <p:sp>
          <p:nvSpPr>
            <p:cNvPr id="75" name="i$ľïdê"/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76" name="îṥlîḋê"/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pic>
          <p:nvPicPr>
            <p:cNvPr id="77" name="图片 7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  <p:pic>
        <p:nvPicPr>
          <p:cNvPr id="16" name="图片 15" descr="建筑的设计&#10;&#10;描述已自动生成"/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5" t="5245"/>
          <a:stretch/>
        </p:blipFill>
        <p:spPr>
          <a:xfrm>
            <a:off x="9010793" y="4272719"/>
            <a:ext cx="3245301" cy="240146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764948"/>
            <a:ext cx="12192000" cy="104775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5"/>
          <p:cNvSpPr txBox="1"/>
          <p:nvPr/>
        </p:nvSpPr>
        <p:spPr>
          <a:xfrm>
            <a:off x="1300480" y="327649"/>
            <a:ext cx="9233879" cy="6635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200" dirty="0">
              <a:solidFill>
                <a:srgbClr val="703881"/>
              </a:solidFill>
            </a:endParaRPr>
          </a:p>
        </p:txBody>
      </p:sp>
      <p:grpSp>
        <p:nvGrpSpPr>
          <p:cNvPr id="23" name="组合 22"/>
          <p:cNvGrpSpPr>
            <a:grpSpLocks noChangeAspect="1"/>
          </p:cNvGrpSpPr>
          <p:nvPr/>
        </p:nvGrpSpPr>
        <p:grpSpPr>
          <a:xfrm>
            <a:off x="10386222" y="242117"/>
            <a:ext cx="1561684" cy="469972"/>
            <a:chOff x="2685028" y="2876682"/>
            <a:chExt cx="5502784" cy="1656004"/>
          </a:xfrm>
        </p:grpSpPr>
        <p:sp>
          <p:nvSpPr>
            <p:cNvPr id="24" name="i$ľïdê"/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25" name="îṥlîḋê"/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  <p:sp>
        <p:nvSpPr>
          <p:cNvPr id="36" name="文本框 35"/>
          <p:cNvSpPr txBox="1"/>
          <p:nvPr/>
        </p:nvSpPr>
        <p:spPr>
          <a:xfrm>
            <a:off x="1045945" y="656249"/>
            <a:ext cx="2041396" cy="227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>
              <a:defRPr/>
            </a:pPr>
            <a:endParaRPr lang="en-US" altLang="zh-CN" sz="800" b="1" dirty="0">
              <a:solidFill>
                <a:prstClr val="white">
                  <a:lumMod val="50000"/>
                </a:prst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0" y="891159"/>
            <a:ext cx="12179808" cy="0"/>
          </a:xfrm>
          <a:prstGeom prst="line">
            <a:avLst/>
          </a:prstGeom>
          <a:ln w="12700">
            <a:gradFill>
              <a:gsLst>
                <a:gs pos="0">
                  <a:srgbClr val="703881"/>
                </a:gs>
                <a:gs pos="74000">
                  <a:srgbClr val="DA3C7F"/>
                </a:gs>
                <a:gs pos="83000">
                  <a:srgbClr val="DA3C7F"/>
                </a:gs>
                <a:gs pos="100000">
                  <a:srgbClr val="DA3C7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0" y="6764948"/>
            <a:ext cx="12192000" cy="104775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 descr="图片包含 游戏机, 建筑, 标志, 围栏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39" l="2737" r="98290">
                        <a14:foregroundMark x1="48945" y1="29798" x2="54989" y2="44073"/>
                        <a14:foregroundMark x1="44897" y1="27218" x2="65792" y2="69274"/>
                        <a14:foregroundMark x1="65792" y1="69274" x2="78278" y2="76008"/>
                        <a14:foregroundMark x1="78278" y1="76008" x2="80245" y2="62056"/>
                        <a14:foregroundMark x1="80245" y1="62056" x2="75912" y2="53710"/>
                        <a14:foregroundMark x1="80359" y1="50565" x2="82725" y2="84798"/>
                        <a14:foregroundMark x1="70410" y1="52056" x2="94897" y2="62944"/>
                        <a14:foregroundMark x1="78278" y1="41129" x2="81813" y2="97419"/>
                        <a14:foregroundMark x1="64652" y1="37581" x2="71066" y2="48710"/>
                        <a14:foregroundMark x1="40564" y1="58710" x2="55758" y2="81774"/>
                        <a14:foregroundMark x1="55758" y1="81774" x2="56414" y2="80000"/>
                        <a14:foregroundMark x1="41220" y1="90927" x2="82868" y2="89194"/>
                        <a14:foregroundMark x1="82868" y1="89194" x2="85205" y2="89274"/>
                        <a14:foregroundMark x1="95553" y1="45000" x2="98318" y2="72056"/>
                        <a14:foregroundMark x1="98318" y1="72056" x2="98318" y2="72056"/>
                        <a14:foregroundMark x1="92816" y1="29435" x2="93871" y2="37944"/>
                        <a14:foregroundMark x1="96351" y1="39798" x2="97263" y2="50000"/>
                        <a14:foregroundMark x1="92018" y1="28347" x2="93871" y2="44435"/>
                        <a14:foregroundMark x1="79447" y1="36492" x2="82212" y2="33710"/>
                        <a14:foregroundMark x1="82326" y1="33871" x2="79989" y2="42218"/>
                        <a14:foregroundMark x1="36659" y1="50927" x2="46152" y2="50242"/>
                        <a14:foregroundMark x1="46152" y1="50242" x2="53022" y2="51290"/>
                        <a14:foregroundMark x1="69641" y1="94435" x2="71608" y2="94073"/>
                        <a14:foregroundMark x1="43843" y1="93347" x2="59949" y2="96129"/>
                        <a14:foregroundMark x1="2737" y1="89435" x2="10063" y2="86855"/>
                        <a14:foregroundMark x1="10063" y1="86855" x2="10063" y2="86855"/>
                        <a14:foregroundMark x1="36374" y1="35202" x2="37030" y2="43508"/>
                        <a14:foregroundMark x1="25513" y1="41129" x2="25770" y2="42419"/>
                        <a14:foregroundMark x1="76311" y1="39274" x2="75656" y2="41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860855" cy="608586"/>
          </a:xfrm>
          <a:prstGeom prst="rect">
            <a:avLst/>
          </a:prstGeom>
        </p:spPr>
      </p:pic>
      <p:pic>
        <p:nvPicPr>
          <p:cNvPr id="46" name="图片 45" descr="建筑的摆设布局&#10;&#10;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2" t="55311"/>
          <a:stretch>
            <a:fillRect/>
          </a:stretch>
        </p:blipFill>
        <p:spPr>
          <a:xfrm>
            <a:off x="9237785" y="6143541"/>
            <a:ext cx="3036277" cy="91375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CA64C04-5EA2-A20F-9F92-EC1CA669B0AF}"/>
              </a:ext>
            </a:extLst>
          </p:cNvPr>
          <p:cNvSpPr txBox="1"/>
          <p:nvPr/>
        </p:nvSpPr>
        <p:spPr>
          <a:xfrm>
            <a:off x="430427" y="1101363"/>
            <a:ext cx="6138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堵流流场分析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9AEAEE4-BF35-BCDB-C60A-9A3841409BA3}"/>
              </a:ext>
            </a:extLst>
          </p:cNvPr>
          <p:cNvSpPr txBox="1"/>
          <p:nvPr/>
        </p:nvSpPr>
        <p:spPr>
          <a:xfrm>
            <a:off x="430427" y="1611612"/>
            <a:ext cx="11350756" cy="777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itchFamily="2" charset="2"/>
              <a:buChar char="n"/>
            </a:pPr>
            <a:r>
              <a:rPr lang="en-US" altLang="zh-CN" b="1" dirty="0">
                <a:solidFill>
                  <a:srgbClr val="1E1C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" pitchFamily="34" charset="-120"/>
              </a:rPr>
              <a:t>堵塞</a:t>
            </a:r>
            <a:r>
              <a:rPr lang="zh-CN" altLang="en-US" b="1" dirty="0">
                <a:solidFill>
                  <a:srgbClr val="1E1C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" pitchFamily="34" charset="-120"/>
              </a:rPr>
              <a:t>工况</a:t>
            </a:r>
            <a:r>
              <a:rPr lang="en-US" altLang="zh-CN" b="1" dirty="0">
                <a:solidFill>
                  <a:srgbClr val="1E1C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" pitchFamily="34" charset="-120"/>
              </a:rPr>
              <a:t>下，冷却剂经历突扩-突缩过程，堵块后方形成两侧高速射流</a:t>
            </a:r>
          </a:p>
          <a:p>
            <a:pPr marL="342900" indent="-342900" algn="just">
              <a:lnSpc>
                <a:spcPct val="130000"/>
              </a:lnSpc>
              <a:buFont typeface="Wingdings" pitchFamily="2" charset="2"/>
              <a:buChar char="n"/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堵块后方形成局部低压区，引发对称漩涡和回流，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冷却效果减弱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47F6939-5554-D5F3-7380-ED1B6A28ED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15" y="2588485"/>
            <a:ext cx="9948984" cy="36620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EE0E8F4-BE62-C2BD-4F90-3F21715AA2D9}"/>
              </a:ext>
            </a:extLst>
          </p:cNvPr>
          <p:cNvSpPr/>
          <p:nvPr/>
        </p:nvSpPr>
        <p:spPr>
          <a:xfrm>
            <a:off x="693108" y="2543727"/>
            <a:ext cx="10448621" cy="3558772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782029A-DFCA-3C0C-9E04-CA3B172F5F0E}"/>
              </a:ext>
            </a:extLst>
          </p:cNvPr>
          <p:cNvSpPr txBox="1"/>
          <p:nvPr/>
        </p:nvSpPr>
        <p:spPr>
          <a:xfrm>
            <a:off x="860855" y="298308"/>
            <a:ext cx="23455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r>
              <a:rPr lang="zh-CN" altLang="en-US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结果与讨论</a:t>
            </a:r>
            <a:endParaRPr lang="en-US" altLang="zh-CN" b="0" i="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1878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7A39B-B3FB-1CCD-AB21-40CF558BC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5">
            <a:extLst>
              <a:ext uri="{FF2B5EF4-FFF2-40B4-BE49-F238E27FC236}">
                <a16:creationId xmlns:a16="http://schemas.microsoft.com/office/drawing/2014/main" id="{E2AB6FDF-84EE-B782-8906-331B4E39F4EB}"/>
              </a:ext>
            </a:extLst>
          </p:cNvPr>
          <p:cNvSpPr txBox="1"/>
          <p:nvPr/>
        </p:nvSpPr>
        <p:spPr>
          <a:xfrm>
            <a:off x="1300480" y="327649"/>
            <a:ext cx="9233879" cy="6635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200" dirty="0">
              <a:solidFill>
                <a:srgbClr val="703881"/>
              </a:solidFill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3C2BF4C-B0E2-4291-88AE-5F4686779929}"/>
              </a:ext>
            </a:extLst>
          </p:cNvPr>
          <p:cNvGrpSpPr>
            <a:grpSpLocks noChangeAspect="1"/>
          </p:cNvGrpSpPr>
          <p:nvPr/>
        </p:nvGrpSpPr>
        <p:grpSpPr>
          <a:xfrm>
            <a:off x="10386222" y="242117"/>
            <a:ext cx="1561684" cy="469972"/>
            <a:chOff x="2685028" y="2876682"/>
            <a:chExt cx="5502784" cy="1656004"/>
          </a:xfrm>
        </p:grpSpPr>
        <p:sp>
          <p:nvSpPr>
            <p:cNvPr id="24" name="i$ľïdê">
              <a:extLst>
                <a:ext uri="{FF2B5EF4-FFF2-40B4-BE49-F238E27FC236}">
                  <a16:creationId xmlns:a16="http://schemas.microsoft.com/office/drawing/2014/main" id="{30B2755F-4C28-021D-A8CB-0A7528165A3B}"/>
                </a:ext>
              </a:extLst>
            </p:cNvPr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25" name="îṥlîḋê">
              <a:extLst>
                <a:ext uri="{FF2B5EF4-FFF2-40B4-BE49-F238E27FC236}">
                  <a16:creationId xmlns:a16="http://schemas.microsoft.com/office/drawing/2014/main" id="{1A4F58A7-94E0-76F4-F780-780B34619994}"/>
                </a:ext>
              </a:extLst>
            </p:cNvPr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BA1C83B0-B8D5-5A99-38E5-CE7F06A4F8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C24CC358-A0B1-68C2-3AC3-92C9C6DE4C73}"/>
              </a:ext>
            </a:extLst>
          </p:cNvPr>
          <p:cNvSpPr txBox="1"/>
          <p:nvPr/>
        </p:nvSpPr>
        <p:spPr>
          <a:xfrm>
            <a:off x="1045945" y="656249"/>
            <a:ext cx="2041396" cy="227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>
              <a:defRPr/>
            </a:pPr>
            <a:endParaRPr lang="en-US" altLang="zh-CN" sz="800" b="1" dirty="0">
              <a:solidFill>
                <a:prstClr val="white">
                  <a:lumMod val="50000"/>
                </a:prst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8C176FC4-38D5-6AA5-D9AD-86EE4CFFED1F}"/>
              </a:ext>
            </a:extLst>
          </p:cNvPr>
          <p:cNvCxnSpPr/>
          <p:nvPr/>
        </p:nvCxnSpPr>
        <p:spPr>
          <a:xfrm>
            <a:off x="0" y="891159"/>
            <a:ext cx="12179808" cy="0"/>
          </a:xfrm>
          <a:prstGeom prst="line">
            <a:avLst/>
          </a:prstGeom>
          <a:ln w="12700">
            <a:gradFill>
              <a:gsLst>
                <a:gs pos="0">
                  <a:srgbClr val="703881"/>
                </a:gs>
                <a:gs pos="74000">
                  <a:srgbClr val="DA3C7F"/>
                </a:gs>
                <a:gs pos="83000">
                  <a:srgbClr val="DA3C7F"/>
                </a:gs>
                <a:gs pos="100000">
                  <a:srgbClr val="DA3C7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3753CA6C-4D42-98B2-8BCA-BA67A09B9FEF}"/>
              </a:ext>
            </a:extLst>
          </p:cNvPr>
          <p:cNvSpPr/>
          <p:nvPr/>
        </p:nvSpPr>
        <p:spPr>
          <a:xfrm>
            <a:off x="0" y="6764948"/>
            <a:ext cx="12192000" cy="104775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 descr="图片包含 游戏机, 建筑, 标志, 围栏&#10;&#10;描述已自动生成">
            <a:extLst>
              <a:ext uri="{FF2B5EF4-FFF2-40B4-BE49-F238E27FC236}">
                <a16:creationId xmlns:a16="http://schemas.microsoft.com/office/drawing/2014/main" id="{2D7FA33B-BFAD-9963-182B-9A0DBD74E8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39" l="2737" r="98290">
                        <a14:foregroundMark x1="48945" y1="29798" x2="54989" y2="44073"/>
                        <a14:foregroundMark x1="44897" y1="27218" x2="65792" y2="69274"/>
                        <a14:foregroundMark x1="65792" y1="69274" x2="78278" y2="76008"/>
                        <a14:foregroundMark x1="78278" y1="76008" x2="80245" y2="62056"/>
                        <a14:foregroundMark x1="80245" y1="62056" x2="75912" y2="53710"/>
                        <a14:foregroundMark x1="80359" y1="50565" x2="82725" y2="84798"/>
                        <a14:foregroundMark x1="70410" y1="52056" x2="94897" y2="62944"/>
                        <a14:foregroundMark x1="78278" y1="41129" x2="81813" y2="97419"/>
                        <a14:foregroundMark x1="64652" y1="37581" x2="71066" y2="48710"/>
                        <a14:foregroundMark x1="40564" y1="58710" x2="55758" y2="81774"/>
                        <a14:foregroundMark x1="55758" y1="81774" x2="56414" y2="80000"/>
                        <a14:foregroundMark x1="41220" y1="90927" x2="82868" y2="89194"/>
                        <a14:foregroundMark x1="82868" y1="89194" x2="85205" y2="89274"/>
                        <a14:foregroundMark x1="95553" y1="45000" x2="98318" y2="72056"/>
                        <a14:foregroundMark x1="98318" y1="72056" x2="98318" y2="72056"/>
                        <a14:foregroundMark x1="92816" y1="29435" x2="93871" y2="37944"/>
                        <a14:foregroundMark x1="96351" y1="39798" x2="97263" y2="50000"/>
                        <a14:foregroundMark x1="92018" y1="28347" x2="93871" y2="44435"/>
                        <a14:foregroundMark x1="79447" y1="36492" x2="82212" y2="33710"/>
                        <a14:foregroundMark x1="82326" y1="33871" x2="79989" y2="42218"/>
                        <a14:foregroundMark x1="36659" y1="50927" x2="46152" y2="50242"/>
                        <a14:foregroundMark x1="46152" y1="50242" x2="53022" y2="51290"/>
                        <a14:foregroundMark x1="69641" y1="94435" x2="71608" y2="94073"/>
                        <a14:foregroundMark x1="43843" y1="93347" x2="59949" y2="96129"/>
                        <a14:foregroundMark x1="2737" y1="89435" x2="10063" y2="86855"/>
                        <a14:foregroundMark x1="10063" y1="86855" x2="10063" y2="86855"/>
                        <a14:foregroundMark x1="36374" y1="35202" x2="37030" y2="43508"/>
                        <a14:foregroundMark x1="25513" y1="41129" x2="25770" y2="42419"/>
                        <a14:foregroundMark x1="76311" y1="39274" x2="75656" y2="41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860855" cy="60858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020070F-8011-6A20-6453-2760ABC43C69}"/>
              </a:ext>
            </a:extLst>
          </p:cNvPr>
          <p:cNvSpPr txBox="1"/>
          <p:nvPr/>
        </p:nvSpPr>
        <p:spPr>
          <a:xfrm>
            <a:off x="73156" y="885789"/>
            <a:ext cx="12053414" cy="372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0ADAB5B-5791-C1D1-5445-AEBB0E943B2F}"/>
              </a:ext>
            </a:extLst>
          </p:cNvPr>
          <p:cNvSpPr txBox="1"/>
          <p:nvPr/>
        </p:nvSpPr>
        <p:spPr>
          <a:xfrm>
            <a:off x="860855" y="298308"/>
            <a:ext cx="23455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r>
              <a:rPr lang="zh-CN" altLang="en-US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结果与讨论</a:t>
            </a:r>
            <a:endParaRPr lang="en-US" altLang="zh-CN" b="0" i="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D726BD2-2F6D-0C4A-5D71-5849ADA44E7E}"/>
              </a:ext>
            </a:extLst>
          </p:cNvPr>
          <p:cNvSpPr txBox="1"/>
          <p:nvPr/>
        </p:nvSpPr>
        <p:spPr>
          <a:xfrm>
            <a:off x="5494456" y="19230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FFB90F6-5624-0E05-273A-0B47FC8E1B2A}"/>
              </a:ext>
            </a:extLst>
          </p:cNvPr>
          <p:cNvSpPr txBox="1"/>
          <p:nvPr/>
        </p:nvSpPr>
        <p:spPr>
          <a:xfrm>
            <a:off x="-180953" y="2110104"/>
            <a:ext cx="690748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>
              <a:buFont typeface="Wingdings" panose="05000000000000000000" pitchFamily="2" charset="2"/>
              <a:buChar char="n"/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流动换热减小：在流动死水区，传热系数（</a:t>
            </a:r>
            <a:r>
              <a:rPr lang="en-US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HTC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）骤降近</a:t>
            </a:r>
            <a:r>
              <a:rPr lang="en-US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80%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，降至约</a:t>
            </a:r>
            <a:r>
              <a:rPr lang="en-US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15,000 W/m²·K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2000" b="1" kern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indent="-285750">
              <a:buFont typeface="Wingdings" panose="05000000000000000000" pitchFamily="2" charset="2"/>
              <a:buChar char="n"/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热积聚：对流局部死水区导致壁面温度达到全局峰值</a:t>
            </a:r>
            <a:r>
              <a:rPr lang="en-US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535 K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2000" b="1" kern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RELAP5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的预测结果偏差：受限于一维轴向离散模型，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RELAP5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无法捕捉径向拓扑引起的流场畸变，错误地将“出口”判定为最危险点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en-US" altLang="zh-CN" sz="2000" b="1" kern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indent="-285750">
              <a:buFont typeface="Wingdings" panose="05000000000000000000" pitchFamily="2" charset="2"/>
              <a:buChar char="n"/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传热系数最小值的位置与局部核态沸腾起始位置重合，在流道中部。</a:t>
            </a:r>
            <a:endParaRPr lang="en-US" altLang="zh-CN" sz="2000" b="1" kern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C3854D9-1F0F-17A6-0F89-37D5184938C4}"/>
              </a:ext>
            </a:extLst>
          </p:cNvPr>
          <p:cNvSpPr txBox="1"/>
          <p:nvPr/>
        </p:nvSpPr>
        <p:spPr>
          <a:xfrm>
            <a:off x="8319128" y="5269238"/>
            <a:ext cx="2564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传热系数与壁面温度的变化</a:t>
            </a:r>
          </a:p>
        </p:txBody>
      </p:sp>
      <p:pic>
        <p:nvPicPr>
          <p:cNvPr id="7" name="图片 6" descr="Mirror_Evolution_Plot">
            <a:extLst>
              <a:ext uri="{FF2B5EF4-FFF2-40B4-BE49-F238E27FC236}">
                <a16:creationId xmlns:a16="http://schemas.microsoft.com/office/drawing/2014/main" id="{25156D2A-ADCA-270F-734A-779FB2C67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89" y="1520249"/>
            <a:ext cx="5181511" cy="361725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1102D8E-66A7-A98C-C21D-31D929C53603}"/>
              </a:ext>
            </a:extLst>
          </p:cNvPr>
          <p:cNvSpPr txBox="1"/>
          <p:nvPr/>
        </p:nvSpPr>
        <p:spPr>
          <a:xfrm>
            <a:off x="193662" y="5907997"/>
            <a:ext cx="114475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这种空间重合证实，局部流体滞留，从而形成高热阻区，此处换热系数降低，这是局部核态沸腾的直接诱因。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055BD0D-BAD5-9D33-E49F-4F78F08D823D}"/>
              </a:ext>
            </a:extLst>
          </p:cNvPr>
          <p:cNvSpPr txBox="1"/>
          <p:nvPr/>
        </p:nvSpPr>
        <p:spPr>
          <a:xfrm>
            <a:off x="73156" y="1068254"/>
            <a:ext cx="8870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8134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局部低压区引发局部核态沸腾</a:t>
            </a:r>
            <a:endParaRPr lang="zh-CN" altLang="en-US" sz="2400" dirty="0">
              <a:solidFill>
                <a:srgbClr val="81349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517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A3290-2263-AE95-D961-3F4A781C2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5">
            <a:extLst>
              <a:ext uri="{FF2B5EF4-FFF2-40B4-BE49-F238E27FC236}">
                <a16:creationId xmlns:a16="http://schemas.microsoft.com/office/drawing/2014/main" id="{881B95F9-49D2-AFCC-2F16-842C1A1B191F}"/>
              </a:ext>
            </a:extLst>
          </p:cNvPr>
          <p:cNvSpPr txBox="1"/>
          <p:nvPr/>
        </p:nvSpPr>
        <p:spPr>
          <a:xfrm>
            <a:off x="1300480" y="327649"/>
            <a:ext cx="9233879" cy="6635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200" dirty="0">
              <a:solidFill>
                <a:srgbClr val="703881"/>
              </a:solidFill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2DAB46A-C806-E287-D9AE-03D2031F132D}"/>
              </a:ext>
            </a:extLst>
          </p:cNvPr>
          <p:cNvGrpSpPr>
            <a:grpSpLocks noChangeAspect="1"/>
          </p:cNvGrpSpPr>
          <p:nvPr/>
        </p:nvGrpSpPr>
        <p:grpSpPr>
          <a:xfrm>
            <a:off x="10386222" y="242117"/>
            <a:ext cx="1561684" cy="469972"/>
            <a:chOff x="2685028" y="2876682"/>
            <a:chExt cx="5502784" cy="1656004"/>
          </a:xfrm>
        </p:grpSpPr>
        <p:sp>
          <p:nvSpPr>
            <p:cNvPr id="24" name="i$ľïdê">
              <a:extLst>
                <a:ext uri="{FF2B5EF4-FFF2-40B4-BE49-F238E27FC236}">
                  <a16:creationId xmlns:a16="http://schemas.microsoft.com/office/drawing/2014/main" id="{E1A4D8E2-B58A-CB61-5CA5-CEC87B74BF4E}"/>
                </a:ext>
              </a:extLst>
            </p:cNvPr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25" name="îṥlîḋê">
              <a:extLst>
                <a:ext uri="{FF2B5EF4-FFF2-40B4-BE49-F238E27FC236}">
                  <a16:creationId xmlns:a16="http://schemas.microsoft.com/office/drawing/2014/main" id="{24E3E6FA-C7CC-ADC1-38FB-D31C5DD8CFD0}"/>
                </a:ext>
              </a:extLst>
            </p:cNvPr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7568B874-C981-B170-D3D9-8A507BFD50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6CF09163-E069-DCE3-FB5A-604F44A53100}"/>
              </a:ext>
            </a:extLst>
          </p:cNvPr>
          <p:cNvSpPr txBox="1"/>
          <p:nvPr/>
        </p:nvSpPr>
        <p:spPr>
          <a:xfrm>
            <a:off x="1045945" y="656249"/>
            <a:ext cx="2041396" cy="227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>
              <a:defRPr/>
            </a:pPr>
            <a:endParaRPr lang="en-US" altLang="zh-CN" sz="800" b="1" dirty="0">
              <a:solidFill>
                <a:prstClr val="white">
                  <a:lumMod val="50000"/>
                </a:prst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4B702256-8585-5A20-5334-1C59C8326875}"/>
              </a:ext>
            </a:extLst>
          </p:cNvPr>
          <p:cNvCxnSpPr/>
          <p:nvPr/>
        </p:nvCxnSpPr>
        <p:spPr>
          <a:xfrm>
            <a:off x="0" y="891159"/>
            <a:ext cx="12179808" cy="0"/>
          </a:xfrm>
          <a:prstGeom prst="line">
            <a:avLst/>
          </a:prstGeom>
          <a:ln w="12700">
            <a:gradFill>
              <a:gsLst>
                <a:gs pos="0">
                  <a:srgbClr val="703881"/>
                </a:gs>
                <a:gs pos="74000">
                  <a:srgbClr val="DA3C7F"/>
                </a:gs>
                <a:gs pos="83000">
                  <a:srgbClr val="DA3C7F"/>
                </a:gs>
                <a:gs pos="100000">
                  <a:srgbClr val="DA3C7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BBE2001A-820D-170C-2EF9-044BE87D3832}"/>
              </a:ext>
            </a:extLst>
          </p:cNvPr>
          <p:cNvSpPr/>
          <p:nvPr/>
        </p:nvSpPr>
        <p:spPr>
          <a:xfrm>
            <a:off x="0" y="6764948"/>
            <a:ext cx="12192000" cy="104775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 descr="图片包含 游戏机, 建筑, 标志, 围栏&#10;&#10;描述已自动生成">
            <a:extLst>
              <a:ext uri="{FF2B5EF4-FFF2-40B4-BE49-F238E27FC236}">
                <a16:creationId xmlns:a16="http://schemas.microsoft.com/office/drawing/2014/main" id="{F182D233-D01C-9F8E-616B-F171C94454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39" l="2737" r="98290">
                        <a14:foregroundMark x1="48945" y1="29798" x2="54989" y2="44073"/>
                        <a14:foregroundMark x1="44897" y1="27218" x2="65792" y2="69274"/>
                        <a14:foregroundMark x1="65792" y1="69274" x2="78278" y2="76008"/>
                        <a14:foregroundMark x1="78278" y1="76008" x2="80245" y2="62056"/>
                        <a14:foregroundMark x1="80245" y1="62056" x2="75912" y2="53710"/>
                        <a14:foregroundMark x1="80359" y1="50565" x2="82725" y2="84798"/>
                        <a14:foregroundMark x1="70410" y1="52056" x2="94897" y2="62944"/>
                        <a14:foregroundMark x1="78278" y1="41129" x2="81813" y2="97419"/>
                        <a14:foregroundMark x1="64652" y1="37581" x2="71066" y2="48710"/>
                        <a14:foregroundMark x1="40564" y1="58710" x2="55758" y2="81774"/>
                        <a14:foregroundMark x1="55758" y1="81774" x2="56414" y2="80000"/>
                        <a14:foregroundMark x1="41220" y1="90927" x2="82868" y2="89194"/>
                        <a14:foregroundMark x1="82868" y1="89194" x2="85205" y2="89274"/>
                        <a14:foregroundMark x1="95553" y1="45000" x2="98318" y2="72056"/>
                        <a14:foregroundMark x1="98318" y1="72056" x2="98318" y2="72056"/>
                        <a14:foregroundMark x1="92816" y1="29435" x2="93871" y2="37944"/>
                        <a14:foregroundMark x1="96351" y1="39798" x2="97263" y2="50000"/>
                        <a14:foregroundMark x1="92018" y1="28347" x2="93871" y2="44435"/>
                        <a14:foregroundMark x1="79447" y1="36492" x2="82212" y2="33710"/>
                        <a14:foregroundMark x1="82326" y1="33871" x2="79989" y2="42218"/>
                        <a14:foregroundMark x1="36659" y1="50927" x2="46152" y2="50242"/>
                        <a14:foregroundMark x1="46152" y1="50242" x2="53022" y2="51290"/>
                        <a14:foregroundMark x1="69641" y1="94435" x2="71608" y2="94073"/>
                        <a14:foregroundMark x1="43843" y1="93347" x2="59949" y2="96129"/>
                        <a14:foregroundMark x1="2737" y1="89435" x2="10063" y2="86855"/>
                        <a14:foregroundMark x1="10063" y1="86855" x2="10063" y2="86855"/>
                        <a14:foregroundMark x1="36374" y1="35202" x2="37030" y2="43508"/>
                        <a14:foregroundMark x1="25513" y1="41129" x2="25770" y2="42419"/>
                        <a14:foregroundMark x1="76311" y1="39274" x2="75656" y2="41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860855" cy="60858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EAED697-CC56-5EB2-2CD1-A49AF8D71D2F}"/>
              </a:ext>
            </a:extLst>
          </p:cNvPr>
          <p:cNvSpPr txBox="1"/>
          <p:nvPr/>
        </p:nvSpPr>
        <p:spPr>
          <a:xfrm>
            <a:off x="73156" y="885789"/>
            <a:ext cx="12053414" cy="372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D0B1CCB-48B0-FA41-A4B9-C79CDF6147D5}"/>
              </a:ext>
            </a:extLst>
          </p:cNvPr>
          <p:cNvSpPr txBox="1"/>
          <p:nvPr/>
        </p:nvSpPr>
        <p:spPr>
          <a:xfrm>
            <a:off x="5494456" y="19230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94D9F82C-9176-94E5-509B-8A1788DD624C}"/>
                  </a:ext>
                </a:extLst>
              </p:cNvPr>
              <p:cNvSpPr txBox="1"/>
              <p:nvPr/>
            </p:nvSpPr>
            <p:spPr>
              <a:xfrm>
                <a:off x="-277074" y="2455819"/>
                <a:ext cx="6966857" cy="1396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indent="-285750">
                  <a:buFont typeface="Wingdings" panose="05000000000000000000" pitchFamily="2" charset="2"/>
                  <a:buChar char="n"/>
                </a:pPr>
                <a:r>
                  <a:rPr lang="zh-CN" altLang="en-US" sz="20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压降效应</a:t>
                </a:r>
                <a:r>
                  <a:rPr lang="en-US" altLang="zh-CN" sz="2000" b="1" kern="0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zh-CN" altLang="zh-CN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sz="2000" b="1"/>
                          <m:t>pressure</m:t>
                        </m:r>
                      </m:sub>
                    </m:sSub>
                  </m:oMath>
                </a14:m>
                <a:r>
                  <a:rPr lang="en-US" altLang="zh-CN" sz="2000" b="1" kern="0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): </a:t>
                </a:r>
                <a:r>
                  <a:rPr lang="zh-CN" altLang="en-US" sz="20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涡旋核心处由压力引起的沸点降低约为 </a:t>
                </a:r>
                <a:r>
                  <a:rPr lang="en-US" altLang="zh-CN" sz="20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1.0 K.</a:t>
                </a:r>
                <a:endParaRPr lang="en-US" altLang="zh-CN" sz="2000" b="1" kern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742950" indent="-285750">
                  <a:buFont typeface="Wingdings" panose="05000000000000000000" pitchFamily="2" charset="2"/>
                  <a:buChar char="n"/>
                </a:pPr>
                <a:r>
                  <a:rPr lang="zh-CN" altLang="en-US" sz="20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热效应</a:t>
                </a:r>
                <a:r>
                  <a:rPr lang="en-US" altLang="zh-CN" sz="2000" b="1" kern="0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zh-CN" altLang="zh-CN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sz="2000" b="1"/>
                          <m:t>thermal</m:t>
                        </m:r>
                      </m:sub>
                    </m:sSub>
                  </m:oMath>
                </a14:m>
                <a:r>
                  <a:rPr lang="en-US" altLang="zh-CN" sz="2000" b="1" kern="0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): </a:t>
                </a:r>
                <a:r>
                  <a:rPr lang="zh-CN" altLang="en-US" sz="20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由于流体滞留导致的热量积聚，局部温度高于主流温度约</a:t>
                </a:r>
                <a:r>
                  <a:rPr lang="en-US" altLang="zh-CN" sz="20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10K</a:t>
                </a:r>
                <a:r>
                  <a:rPr lang="zh-CN" altLang="en-US" sz="20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。</a:t>
                </a:r>
                <a:endParaRPr lang="en-US" altLang="zh-CN" sz="2000" b="1" kern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94D9F82C-9176-94E5-509B-8A1788DD6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77074" y="2455819"/>
                <a:ext cx="6966857" cy="1396344"/>
              </a:xfrm>
              <a:prstGeom prst="rect">
                <a:avLst/>
              </a:prstGeom>
              <a:blipFill>
                <a:blip r:embed="rId7"/>
                <a:stretch>
                  <a:fillRect t="-2620" r="-263" b="-69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 descr="untitled">
            <a:extLst>
              <a:ext uri="{FF2B5EF4-FFF2-40B4-BE49-F238E27FC236}">
                <a16:creationId xmlns:a16="http://schemas.microsoft.com/office/drawing/2014/main" id="{83F09600-2A22-75CD-B571-2518944D93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2811" y="1992352"/>
            <a:ext cx="5579433" cy="371962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EEFC370-C332-CE3C-4879-9616BB5DECEB}"/>
              </a:ext>
            </a:extLst>
          </p:cNvPr>
          <p:cNvSpPr txBox="1"/>
          <p:nvPr/>
        </p:nvSpPr>
        <p:spPr>
          <a:xfrm>
            <a:off x="6186969" y="5836887"/>
            <a:ext cx="6231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压降效应与热效应的比较</a:t>
            </a:r>
            <a:endParaRPr lang="zh-CN" altLang="zh-CN" sz="16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3A9B2C3-F0CB-17D7-7AD3-70792D66BE46}"/>
              </a:ext>
            </a:extLst>
          </p:cNvPr>
          <p:cNvSpPr txBox="1"/>
          <p:nvPr/>
        </p:nvSpPr>
        <p:spPr>
          <a:xfrm>
            <a:off x="285561" y="6130241"/>
            <a:ext cx="73440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流体滞止流速减小是引发沸腾的主要原因，而非局部压降。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E5F4108-DFDB-B0B9-08D7-BC3DA1B19ED3}"/>
              </a:ext>
            </a:extLst>
          </p:cNvPr>
          <p:cNvSpPr txBox="1"/>
          <p:nvPr/>
        </p:nvSpPr>
        <p:spPr>
          <a:xfrm>
            <a:off x="860855" y="298308"/>
            <a:ext cx="23455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r>
              <a:rPr lang="zh-CN" altLang="en-US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结果与讨论</a:t>
            </a:r>
            <a:endParaRPr lang="en-US" altLang="zh-CN" b="0" i="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241152-9D76-F21B-6F2D-0141CCDB5DD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7090"/>
          <a:stretch>
            <a:fillRect/>
          </a:stretch>
        </p:blipFill>
        <p:spPr>
          <a:xfrm>
            <a:off x="430427" y="4145517"/>
            <a:ext cx="5901408" cy="139634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D56313D-0E4F-2E0F-67F0-4BF119F88B06}"/>
              </a:ext>
            </a:extLst>
          </p:cNvPr>
          <p:cNvSpPr txBox="1"/>
          <p:nvPr/>
        </p:nvSpPr>
        <p:spPr>
          <a:xfrm>
            <a:off x="166444" y="1576181"/>
            <a:ext cx="85203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通过对死水区沸腾诱因的定量解耦分析发现，该区域存在两种效应：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A3C27C8-86C7-4B92-7A6A-BE2CF3E0F83B}"/>
              </a:ext>
            </a:extLst>
          </p:cNvPr>
          <p:cNvSpPr txBox="1"/>
          <p:nvPr/>
        </p:nvSpPr>
        <p:spPr>
          <a:xfrm>
            <a:off x="73156" y="1068254"/>
            <a:ext cx="8870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8134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局部低压区引发局部核态沸腾</a:t>
            </a:r>
            <a:endParaRPr lang="zh-CN" altLang="en-US" sz="2400" dirty="0">
              <a:solidFill>
                <a:srgbClr val="81349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7727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FB7B2-8835-FD10-6460-E5706D776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5">
            <a:extLst>
              <a:ext uri="{FF2B5EF4-FFF2-40B4-BE49-F238E27FC236}">
                <a16:creationId xmlns:a16="http://schemas.microsoft.com/office/drawing/2014/main" id="{F32BAED6-699B-E0A9-9223-BDCC8CCECF00}"/>
              </a:ext>
            </a:extLst>
          </p:cNvPr>
          <p:cNvSpPr txBox="1"/>
          <p:nvPr/>
        </p:nvSpPr>
        <p:spPr>
          <a:xfrm>
            <a:off x="1300480" y="327649"/>
            <a:ext cx="9233879" cy="6635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200" dirty="0">
              <a:solidFill>
                <a:srgbClr val="703881"/>
              </a:solidFill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DA9FAE2-95F7-98B2-C1B4-3E79F6375BE1}"/>
              </a:ext>
            </a:extLst>
          </p:cNvPr>
          <p:cNvGrpSpPr>
            <a:grpSpLocks noChangeAspect="1"/>
          </p:cNvGrpSpPr>
          <p:nvPr/>
        </p:nvGrpSpPr>
        <p:grpSpPr>
          <a:xfrm>
            <a:off x="10386222" y="242117"/>
            <a:ext cx="1561684" cy="469972"/>
            <a:chOff x="2685028" y="2876682"/>
            <a:chExt cx="5502784" cy="1656004"/>
          </a:xfrm>
        </p:grpSpPr>
        <p:sp>
          <p:nvSpPr>
            <p:cNvPr id="24" name="i$ľïdê">
              <a:extLst>
                <a:ext uri="{FF2B5EF4-FFF2-40B4-BE49-F238E27FC236}">
                  <a16:creationId xmlns:a16="http://schemas.microsoft.com/office/drawing/2014/main" id="{8A90D9F5-DE42-D938-435E-9BC4E014E640}"/>
                </a:ext>
              </a:extLst>
            </p:cNvPr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25" name="îṥlîḋê">
              <a:extLst>
                <a:ext uri="{FF2B5EF4-FFF2-40B4-BE49-F238E27FC236}">
                  <a16:creationId xmlns:a16="http://schemas.microsoft.com/office/drawing/2014/main" id="{8A039C27-8A28-EE4E-1EC1-4F1CF5CC98F0}"/>
                </a:ext>
              </a:extLst>
            </p:cNvPr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C9979D7-4F56-AB18-09AC-77D6EC89DC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5B74D625-16F6-45A5-D12C-4DBD2FE0E68D}"/>
              </a:ext>
            </a:extLst>
          </p:cNvPr>
          <p:cNvSpPr txBox="1"/>
          <p:nvPr/>
        </p:nvSpPr>
        <p:spPr>
          <a:xfrm>
            <a:off x="1045945" y="656249"/>
            <a:ext cx="2041396" cy="227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>
              <a:defRPr/>
            </a:pPr>
            <a:endParaRPr lang="en-US" altLang="zh-CN" sz="800" b="1" dirty="0">
              <a:solidFill>
                <a:prstClr val="white">
                  <a:lumMod val="50000"/>
                </a:prst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A37E1A7D-3696-EFDE-A0BF-BDD84AD31A7F}"/>
              </a:ext>
            </a:extLst>
          </p:cNvPr>
          <p:cNvCxnSpPr/>
          <p:nvPr/>
        </p:nvCxnSpPr>
        <p:spPr>
          <a:xfrm>
            <a:off x="0" y="891159"/>
            <a:ext cx="12179808" cy="0"/>
          </a:xfrm>
          <a:prstGeom prst="line">
            <a:avLst/>
          </a:prstGeom>
          <a:ln w="12700">
            <a:gradFill>
              <a:gsLst>
                <a:gs pos="0">
                  <a:srgbClr val="703881"/>
                </a:gs>
                <a:gs pos="74000">
                  <a:srgbClr val="DA3C7F"/>
                </a:gs>
                <a:gs pos="83000">
                  <a:srgbClr val="DA3C7F"/>
                </a:gs>
                <a:gs pos="100000">
                  <a:srgbClr val="DA3C7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D0642F7F-6E28-A06D-1339-D68C1C07D79B}"/>
              </a:ext>
            </a:extLst>
          </p:cNvPr>
          <p:cNvSpPr/>
          <p:nvPr/>
        </p:nvSpPr>
        <p:spPr>
          <a:xfrm>
            <a:off x="0" y="6764948"/>
            <a:ext cx="12192000" cy="104775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 descr="图片包含 游戏机, 建筑, 标志, 围栏&#10;&#10;描述已自动生成">
            <a:extLst>
              <a:ext uri="{FF2B5EF4-FFF2-40B4-BE49-F238E27FC236}">
                <a16:creationId xmlns:a16="http://schemas.microsoft.com/office/drawing/2014/main" id="{8EE78B09-1A73-12F9-9DEB-6BDAA79D89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39" l="2737" r="98290">
                        <a14:foregroundMark x1="48945" y1="29798" x2="54989" y2="44073"/>
                        <a14:foregroundMark x1="44897" y1="27218" x2="65792" y2="69274"/>
                        <a14:foregroundMark x1="65792" y1="69274" x2="78278" y2="76008"/>
                        <a14:foregroundMark x1="78278" y1="76008" x2="80245" y2="62056"/>
                        <a14:foregroundMark x1="80245" y1="62056" x2="75912" y2="53710"/>
                        <a14:foregroundMark x1="80359" y1="50565" x2="82725" y2="84798"/>
                        <a14:foregroundMark x1="70410" y1="52056" x2="94897" y2="62944"/>
                        <a14:foregroundMark x1="78278" y1="41129" x2="81813" y2="97419"/>
                        <a14:foregroundMark x1="64652" y1="37581" x2="71066" y2="48710"/>
                        <a14:foregroundMark x1="40564" y1="58710" x2="55758" y2="81774"/>
                        <a14:foregroundMark x1="55758" y1="81774" x2="56414" y2="80000"/>
                        <a14:foregroundMark x1="41220" y1="90927" x2="82868" y2="89194"/>
                        <a14:foregroundMark x1="82868" y1="89194" x2="85205" y2="89274"/>
                        <a14:foregroundMark x1="95553" y1="45000" x2="98318" y2="72056"/>
                        <a14:foregroundMark x1="98318" y1="72056" x2="98318" y2="72056"/>
                        <a14:foregroundMark x1="92816" y1="29435" x2="93871" y2="37944"/>
                        <a14:foregroundMark x1="96351" y1="39798" x2="97263" y2="50000"/>
                        <a14:foregroundMark x1="92018" y1="28347" x2="93871" y2="44435"/>
                        <a14:foregroundMark x1="79447" y1="36492" x2="82212" y2="33710"/>
                        <a14:foregroundMark x1="82326" y1="33871" x2="79989" y2="42218"/>
                        <a14:foregroundMark x1="36659" y1="50927" x2="46152" y2="50242"/>
                        <a14:foregroundMark x1="46152" y1="50242" x2="53022" y2="51290"/>
                        <a14:foregroundMark x1="69641" y1="94435" x2="71608" y2="94073"/>
                        <a14:foregroundMark x1="43843" y1="93347" x2="59949" y2="96129"/>
                        <a14:foregroundMark x1="2737" y1="89435" x2="10063" y2="86855"/>
                        <a14:foregroundMark x1="10063" y1="86855" x2="10063" y2="86855"/>
                        <a14:foregroundMark x1="36374" y1="35202" x2="37030" y2="43508"/>
                        <a14:foregroundMark x1="25513" y1="41129" x2="25770" y2="42419"/>
                        <a14:foregroundMark x1="76311" y1="39274" x2="75656" y2="41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860855" cy="60858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0D75CB9-C3D6-7D78-54AC-9B5CE3A2159A}"/>
              </a:ext>
            </a:extLst>
          </p:cNvPr>
          <p:cNvSpPr txBox="1"/>
          <p:nvPr/>
        </p:nvSpPr>
        <p:spPr>
          <a:xfrm>
            <a:off x="73156" y="885789"/>
            <a:ext cx="12053414" cy="372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7E8B529-5F7E-2FBB-3BE7-ADA457D69014}"/>
              </a:ext>
            </a:extLst>
          </p:cNvPr>
          <p:cNvSpPr txBox="1"/>
          <p:nvPr/>
        </p:nvSpPr>
        <p:spPr>
          <a:xfrm>
            <a:off x="5494456" y="19230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DD1BAAF-17B5-D981-39E5-CBEE4812CD12}"/>
              </a:ext>
            </a:extLst>
          </p:cNvPr>
          <p:cNvSpPr txBox="1"/>
          <p:nvPr/>
        </p:nvSpPr>
        <p:spPr>
          <a:xfrm>
            <a:off x="-239592" y="1553590"/>
            <a:ext cx="118714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>
              <a:buFont typeface="Wingdings" panose="05000000000000000000" pitchFamily="2" charset="2"/>
              <a:buChar char="n"/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流分离会诱导形成闭环回流涡流，这些涡流会对气相产生捕获作用。</a:t>
            </a:r>
            <a:endParaRPr lang="en-US" altLang="zh-CN" sz="2000" b="1" kern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indent="-285750">
              <a:buFont typeface="Wingdings" panose="05000000000000000000" pitchFamily="2" charset="2"/>
              <a:buChar char="n"/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相分离：捕获的气体簇被精确地局限于高温涡流核心（</a:t>
            </a:r>
            <a:r>
              <a:rPr lang="en-US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 &gt; 480 K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）内。</a:t>
            </a:r>
            <a:endParaRPr lang="en-US" altLang="zh-CN" sz="2000" b="1" kern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indent="-285750">
              <a:buFont typeface="Wingdings" panose="05000000000000000000" pitchFamily="2" charset="2"/>
              <a:buChar char="n"/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在压力梯度和离心力的驱动下，气体相对于涡流保持静止，而非被冲刷至下游。</a:t>
            </a:r>
            <a:endParaRPr lang="en-US" altLang="zh-CN" sz="2000" b="1" kern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9CBBEDC-C1E5-AC7C-8BD1-8B2864EB7FEC}"/>
              </a:ext>
            </a:extLst>
          </p:cNvPr>
          <p:cNvSpPr txBox="1"/>
          <p:nvPr/>
        </p:nvSpPr>
        <p:spPr>
          <a:xfrm>
            <a:off x="6298906" y="6110543"/>
            <a:ext cx="6231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涡流捕获气泡时的气相份额图</a:t>
            </a:r>
            <a:endParaRPr lang="zh-CN" altLang="zh-CN" sz="16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twall">
            <a:extLst>
              <a:ext uri="{FF2B5EF4-FFF2-40B4-BE49-F238E27FC236}">
                <a16:creationId xmlns:a16="http://schemas.microsoft.com/office/drawing/2014/main" id="{FCC78B90-BB17-9CDE-921D-3FEDFD916F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5572"/>
          <a:stretch>
            <a:fillRect/>
          </a:stretch>
        </p:blipFill>
        <p:spPr>
          <a:xfrm>
            <a:off x="152630" y="3532294"/>
            <a:ext cx="6414764" cy="1719301"/>
          </a:xfrm>
          <a:prstGeom prst="rect">
            <a:avLst/>
          </a:prstGeom>
        </p:spPr>
      </p:pic>
      <p:pic>
        <p:nvPicPr>
          <p:cNvPr id="7" name="图片 6" descr="vf">
            <a:extLst>
              <a:ext uri="{FF2B5EF4-FFF2-40B4-BE49-F238E27FC236}">
                <a16:creationId xmlns:a16="http://schemas.microsoft.com/office/drawing/2014/main" id="{E4166189-FF74-E879-F60C-AE4CC5BD69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7045" y="2848129"/>
            <a:ext cx="4434840" cy="298704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6214845-3FBD-82DD-3ED2-928A354C7A63}"/>
              </a:ext>
            </a:extLst>
          </p:cNvPr>
          <p:cNvSpPr txBox="1"/>
          <p:nvPr/>
        </p:nvSpPr>
        <p:spPr>
          <a:xfrm>
            <a:off x="-239592" y="5284232"/>
            <a:ext cx="6231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流场拓扑与流线图</a:t>
            </a:r>
            <a:endParaRPr lang="zh-CN" altLang="zh-CN" sz="16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C6CA021-7921-0111-1ECD-7C0E7A4DCC9C}"/>
              </a:ext>
            </a:extLst>
          </p:cNvPr>
          <p:cNvSpPr txBox="1"/>
          <p:nvPr/>
        </p:nvSpPr>
        <p:spPr>
          <a:xfrm>
            <a:off x="247367" y="977200"/>
            <a:ext cx="11871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8134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涡流捕获气相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8DCA91-B902-2104-05F5-D948F062069B}"/>
              </a:ext>
            </a:extLst>
          </p:cNvPr>
          <p:cNvSpPr txBox="1"/>
          <p:nvPr/>
        </p:nvSpPr>
        <p:spPr>
          <a:xfrm>
            <a:off x="860855" y="298308"/>
            <a:ext cx="23455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r>
              <a:rPr lang="zh-CN" altLang="en-US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结果与讨论</a:t>
            </a:r>
            <a:endParaRPr lang="en-US" altLang="zh-CN" b="0" i="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6456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EE8C5-5CA2-FB10-7184-C17B35245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5">
            <a:extLst>
              <a:ext uri="{FF2B5EF4-FFF2-40B4-BE49-F238E27FC236}">
                <a16:creationId xmlns:a16="http://schemas.microsoft.com/office/drawing/2014/main" id="{AD4DBE97-24CC-642B-4EE2-DCA94D8904E1}"/>
              </a:ext>
            </a:extLst>
          </p:cNvPr>
          <p:cNvSpPr txBox="1"/>
          <p:nvPr/>
        </p:nvSpPr>
        <p:spPr>
          <a:xfrm>
            <a:off x="1300480" y="327649"/>
            <a:ext cx="9233879" cy="6635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200" dirty="0">
              <a:solidFill>
                <a:srgbClr val="703881"/>
              </a:solidFill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13EB51B-5D8D-88F9-6D91-DEDA9FE9193C}"/>
              </a:ext>
            </a:extLst>
          </p:cNvPr>
          <p:cNvGrpSpPr>
            <a:grpSpLocks noChangeAspect="1"/>
          </p:cNvGrpSpPr>
          <p:nvPr/>
        </p:nvGrpSpPr>
        <p:grpSpPr>
          <a:xfrm>
            <a:off x="10386222" y="242117"/>
            <a:ext cx="1561684" cy="469972"/>
            <a:chOff x="2685028" y="2876682"/>
            <a:chExt cx="5502784" cy="1656004"/>
          </a:xfrm>
        </p:grpSpPr>
        <p:sp>
          <p:nvSpPr>
            <p:cNvPr id="24" name="i$ľïdê">
              <a:extLst>
                <a:ext uri="{FF2B5EF4-FFF2-40B4-BE49-F238E27FC236}">
                  <a16:creationId xmlns:a16="http://schemas.microsoft.com/office/drawing/2014/main" id="{E9E42C17-EDDC-5804-2D8C-23FABD32C774}"/>
                </a:ext>
              </a:extLst>
            </p:cNvPr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25" name="îṥlîḋê">
              <a:extLst>
                <a:ext uri="{FF2B5EF4-FFF2-40B4-BE49-F238E27FC236}">
                  <a16:creationId xmlns:a16="http://schemas.microsoft.com/office/drawing/2014/main" id="{67B7E389-3DB5-E60C-D6CC-4F63F3F4FE82}"/>
                </a:ext>
              </a:extLst>
            </p:cNvPr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988CDFC-02A2-18D3-F1D2-BF2733ED2B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76C21F73-737F-DF6D-6229-B5DC28D00ECF}"/>
              </a:ext>
            </a:extLst>
          </p:cNvPr>
          <p:cNvSpPr txBox="1"/>
          <p:nvPr/>
        </p:nvSpPr>
        <p:spPr>
          <a:xfrm>
            <a:off x="1045945" y="656249"/>
            <a:ext cx="2041396" cy="227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>
              <a:defRPr/>
            </a:pPr>
            <a:endParaRPr lang="en-US" altLang="zh-CN" sz="800" b="1" dirty="0">
              <a:solidFill>
                <a:prstClr val="white">
                  <a:lumMod val="50000"/>
                </a:prst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B88B3606-28A2-04D9-FC1F-D741155DB6DF}"/>
              </a:ext>
            </a:extLst>
          </p:cNvPr>
          <p:cNvCxnSpPr/>
          <p:nvPr/>
        </p:nvCxnSpPr>
        <p:spPr>
          <a:xfrm>
            <a:off x="0" y="891159"/>
            <a:ext cx="12179808" cy="0"/>
          </a:xfrm>
          <a:prstGeom prst="line">
            <a:avLst/>
          </a:prstGeom>
          <a:ln w="12700">
            <a:gradFill>
              <a:gsLst>
                <a:gs pos="0">
                  <a:srgbClr val="703881"/>
                </a:gs>
                <a:gs pos="74000">
                  <a:srgbClr val="DA3C7F"/>
                </a:gs>
                <a:gs pos="83000">
                  <a:srgbClr val="DA3C7F"/>
                </a:gs>
                <a:gs pos="100000">
                  <a:srgbClr val="DA3C7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30BE9C90-4321-8DA1-B9CE-944B6ADAFD05}"/>
              </a:ext>
            </a:extLst>
          </p:cNvPr>
          <p:cNvSpPr/>
          <p:nvPr/>
        </p:nvSpPr>
        <p:spPr>
          <a:xfrm>
            <a:off x="0" y="6764948"/>
            <a:ext cx="12192000" cy="104775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 descr="图片包含 游戏机, 建筑, 标志, 围栏&#10;&#10;描述已自动生成">
            <a:extLst>
              <a:ext uri="{FF2B5EF4-FFF2-40B4-BE49-F238E27FC236}">
                <a16:creationId xmlns:a16="http://schemas.microsoft.com/office/drawing/2014/main" id="{0EEA1377-E7E2-5CB1-C81E-3BF4A30E79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39" l="2737" r="98290">
                        <a14:foregroundMark x1="48945" y1="29798" x2="54989" y2="44073"/>
                        <a14:foregroundMark x1="44897" y1="27218" x2="65792" y2="69274"/>
                        <a14:foregroundMark x1="65792" y1="69274" x2="78278" y2="76008"/>
                        <a14:foregroundMark x1="78278" y1="76008" x2="80245" y2="62056"/>
                        <a14:foregroundMark x1="80245" y1="62056" x2="75912" y2="53710"/>
                        <a14:foregroundMark x1="80359" y1="50565" x2="82725" y2="84798"/>
                        <a14:foregroundMark x1="70410" y1="52056" x2="94897" y2="62944"/>
                        <a14:foregroundMark x1="78278" y1="41129" x2="81813" y2="97419"/>
                        <a14:foregroundMark x1="64652" y1="37581" x2="71066" y2="48710"/>
                        <a14:foregroundMark x1="40564" y1="58710" x2="55758" y2="81774"/>
                        <a14:foregroundMark x1="55758" y1="81774" x2="56414" y2="80000"/>
                        <a14:foregroundMark x1="41220" y1="90927" x2="82868" y2="89194"/>
                        <a14:foregroundMark x1="82868" y1="89194" x2="85205" y2="89274"/>
                        <a14:foregroundMark x1="95553" y1="45000" x2="98318" y2="72056"/>
                        <a14:foregroundMark x1="98318" y1="72056" x2="98318" y2="72056"/>
                        <a14:foregroundMark x1="92816" y1="29435" x2="93871" y2="37944"/>
                        <a14:foregroundMark x1="96351" y1="39798" x2="97263" y2="50000"/>
                        <a14:foregroundMark x1="92018" y1="28347" x2="93871" y2="44435"/>
                        <a14:foregroundMark x1="79447" y1="36492" x2="82212" y2="33710"/>
                        <a14:foregroundMark x1="82326" y1="33871" x2="79989" y2="42218"/>
                        <a14:foregroundMark x1="36659" y1="50927" x2="46152" y2="50242"/>
                        <a14:foregroundMark x1="46152" y1="50242" x2="53022" y2="51290"/>
                        <a14:foregroundMark x1="69641" y1="94435" x2="71608" y2="94073"/>
                        <a14:foregroundMark x1="43843" y1="93347" x2="59949" y2="96129"/>
                        <a14:foregroundMark x1="2737" y1="89435" x2="10063" y2="86855"/>
                        <a14:foregroundMark x1="10063" y1="86855" x2="10063" y2="86855"/>
                        <a14:foregroundMark x1="36374" y1="35202" x2="37030" y2="43508"/>
                        <a14:foregroundMark x1="25513" y1="41129" x2="25770" y2="42419"/>
                        <a14:foregroundMark x1="76311" y1="39274" x2="75656" y2="41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860855" cy="60858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2A89E3E-9418-447D-C387-C7C12027DCC1}"/>
              </a:ext>
            </a:extLst>
          </p:cNvPr>
          <p:cNvSpPr txBox="1"/>
          <p:nvPr/>
        </p:nvSpPr>
        <p:spPr>
          <a:xfrm>
            <a:off x="73156" y="885789"/>
            <a:ext cx="12053414" cy="372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ED1D50E-63BB-42C0-FEA2-9C0C7B402FA6}"/>
              </a:ext>
            </a:extLst>
          </p:cNvPr>
          <p:cNvSpPr txBox="1"/>
          <p:nvPr/>
        </p:nvSpPr>
        <p:spPr>
          <a:xfrm>
            <a:off x="5494456" y="19230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7FED8CD-C7D8-EDD7-6334-6E5B70097E24}"/>
              </a:ext>
            </a:extLst>
          </p:cNvPr>
          <p:cNvSpPr txBox="1"/>
          <p:nvPr/>
        </p:nvSpPr>
        <p:spPr>
          <a:xfrm>
            <a:off x="6284579" y="5273355"/>
            <a:ext cx="6231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16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热屏蔽效应示意图</a:t>
            </a:r>
            <a:endParaRPr lang="zh-CN" altLang="zh-CN" sz="16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TV2">
            <a:extLst>
              <a:ext uri="{FF2B5EF4-FFF2-40B4-BE49-F238E27FC236}">
                <a16:creationId xmlns:a16="http://schemas.microsoft.com/office/drawing/2014/main" id="{FA11B5A7-2C06-6CC7-CDB4-108FC557E4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4292" y="1933917"/>
            <a:ext cx="5377708" cy="321560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CEE6CEF-E71F-BCD7-98C0-FCAC193635B4}"/>
              </a:ext>
            </a:extLst>
          </p:cNvPr>
          <p:cNvSpPr txBox="1"/>
          <p:nvPr/>
        </p:nvSpPr>
        <p:spPr>
          <a:xfrm>
            <a:off x="173241" y="934091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8134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相分离增加堆芯熔化风险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567AE29-1CC9-F5D2-7308-037861C98D79}"/>
              </a:ext>
            </a:extLst>
          </p:cNvPr>
          <p:cNvSpPr txBox="1"/>
          <p:nvPr/>
        </p:nvSpPr>
        <p:spPr>
          <a:xfrm>
            <a:off x="1137013" y="4735712"/>
            <a:ext cx="4357443" cy="729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相分离会使包层与液相冷却剂隔离，从而加剧堆芯熔毁的风险。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F4A44B9-4D67-49CA-2271-DF25D010D9AA}"/>
              </a:ext>
            </a:extLst>
          </p:cNvPr>
          <p:cNvSpPr txBox="1"/>
          <p:nvPr/>
        </p:nvSpPr>
        <p:spPr>
          <a:xfrm>
            <a:off x="274736" y="5792074"/>
            <a:ext cx="107829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反应堆的安全裕度不仅取决于冷却剂的整体状态，更取决于必须防止这些局部、具有隔热作用的气相聚集这一关键需求。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4B69A25-FDEF-BD00-5126-568E77C44324}"/>
              </a:ext>
            </a:extLst>
          </p:cNvPr>
          <p:cNvSpPr txBox="1"/>
          <p:nvPr/>
        </p:nvSpPr>
        <p:spPr>
          <a:xfrm>
            <a:off x="860855" y="298308"/>
            <a:ext cx="23455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r>
              <a:rPr lang="zh-CN" altLang="en-US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结果与讨论</a:t>
            </a:r>
            <a:endParaRPr lang="en-US" altLang="zh-CN" b="0" i="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3F882BA-9893-FBAA-0E66-DED12D86F0C7}"/>
              </a:ext>
            </a:extLst>
          </p:cNvPr>
          <p:cNvGrpSpPr/>
          <p:nvPr/>
        </p:nvGrpSpPr>
        <p:grpSpPr>
          <a:xfrm>
            <a:off x="656360" y="1754846"/>
            <a:ext cx="6324967" cy="649659"/>
            <a:chOff x="656360" y="1754846"/>
            <a:chExt cx="6324967" cy="649659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B7BBDD5-24D0-2F64-EDD0-36163F6BAE80}"/>
                </a:ext>
              </a:extLst>
            </p:cNvPr>
            <p:cNvSpPr txBox="1"/>
            <p:nvPr/>
          </p:nvSpPr>
          <p:spPr>
            <a:xfrm>
              <a:off x="721929" y="1883132"/>
              <a:ext cx="625939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捕获的气体簇被精确地局限于高温涡流核心</a:t>
              </a:r>
              <a:endParaRPr lang="zh-CN" altLang="en-US" sz="2000" b="1" dirty="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670578A-E3EE-D158-28B6-FBCAAB211193}"/>
                </a:ext>
              </a:extLst>
            </p:cNvPr>
            <p:cNvSpPr/>
            <p:nvPr/>
          </p:nvSpPr>
          <p:spPr>
            <a:xfrm>
              <a:off x="656360" y="1754846"/>
              <a:ext cx="5208778" cy="64965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1680E2F-600B-A9F9-BA3A-E73EB32C253F}"/>
              </a:ext>
            </a:extLst>
          </p:cNvPr>
          <p:cNvGrpSpPr/>
          <p:nvPr/>
        </p:nvGrpSpPr>
        <p:grpSpPr>
          <a:xfrm>
            <a:off x="333885" y="3118909"/>
            <a:ext cx="5555594" cy="1040284"/>
            <a:chOff x="309544" y="2892061"/>
            <a:chExt cx="5555594" cy="1040284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52BE381-563F-9DC4-EDF7-E71465C63C11}"/>
                </a:ext>
              </a:extLst>
            </p:cNvPr>
            <p:cNvSpPr txBox="1"/>
            <p:nvPr/>
          </p:nvSpPr>
          <p:spPr>
            <a:xfrm>
              <a:off x="309544" y="2916682"/>
              <a:ext cx="555559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/>
              <a:r>
                <a:rPr lang="zh-CN" altLang="en-US" sz="20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热屏蔽效应</a:t>
              </a:r>
              <a:r>
                <a:rPr lang="en-US" altLang="zh-CN" sz="20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: </a:t>
              </a:r>
              <a:r>
                <a:rPr lang="zh-CN" altLang="en-US" sz="20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流动停滞与相分离之间的协同作用，会极大地增加偏离核态沸腾（</a:t>
              </a:r>
              <a:r>
                <a:rPr lang="en-US" altLang="zh-CN" sz="20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DNB</a:t>
              </a:r>
              <a:r>
                <a:rPr lang="zh-CN" altLang="en-US" sz="20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）的风险。</a:t>
              </a:r>
              <a:endParaRPr lang="en-US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0D165C1-417E-F7EE-ED4D-E67AA7F6B393}"/>
                </a:ext>
              </a:extLst>
            </p:cNvPr>
            <p:cNvSpPr/>
            <p:nvPr/>
          </p:nvSpPr>
          <p:spPr>
            <a:xfrm>
              <a:off x="639225" y="2892061"/>
              <a:ext cx="5208778" cy="104028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7E33A3F0-C82E-2A94-C86B-0A59E85FBBCC}"/>
              </a:ext>
            </a:extLst>
          </p:cNvPr>
          <p:cNvSpPr/>
          <p:nvPr/>
        </p:nvSpPr>
        <p:spPr>
          <a:xfrm>
            <a:off x="1121437" y="4735712"/>
            <a:ext cx="4278624" cy="769598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箭头: 下 33">
            <a:extLst>
              <a:ext uri="{FF2B5EF4-FFF2-40B4-BE49-F238E27FC236}">
                <a16:creationId xmlns:a16="http://schemas.microsoft.com/office/drawing/2014/main" id="{547977E1-E070-C43E-2148-5FC4D4C2E99B}"/>
              </a:ext>
            </a:extLst>
          </p:cNvPr>
          <p:cNvSpPr/>
          <p:nvPr/>
        </p:nvSpPr>
        <p:spPr>
          <a:xfrm>
            <a:off x="3197346" y="2404505"/>
            <a:ext cx="225407" cy="6744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箭头: 下 34">
            <a:extLst>
              <a:ext uri="{FF2B5EF4-FFF2-40B4-BE49-F238E27FC236}">
                <a16:creationId xmlns:a16="http://schemas.microsoft.com/office/drawing/2014/main" id="{D239904B-4A66-04DA-0205-4CA74FABC279}"/>
              </a:ext>
            </a:extLst>
          </p:cNvPr>
          <p:cNvSpPr/>
          <p:nvPr/>
        </p:nvSpPr>
        <p:spPr>
          <a:xfrm>
            <a:off x="3155251" y="4110219"/>
            <a:ext cx="225407" cy="6346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53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4E7C0-E91F-E078-A005-982D30E43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5">
            <a:extLst>
              <a:ext uri="{FF2B5EF4-FFF2-40B4-BE49-F238E27FC236}">
                <a16:creationId xmlns:a16="http://schemas.microsoft.com/office/drawing/2014/main" id="{AEB52918-1A43-50C3-2220-E4BC134A6E17}"/>
              </a:ext>
            </a:extLst>
          </p:cNvPr>
          <p:cNvSpPr txBox="1"/>
          <p:nvPr/>
        </p:nvSpPr>
        <p:spPr>
          <a:xfrm>
            <a:off x="1300480" y="327649"/>
            <a:ext cx="9233879" cy="6635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200" dirty="0">
              <a:solidFill>
                <a:srgbClr val="703881"/>
              </a:solidFill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45CEF73-BE09-FD40-A73E-79D4EFA60786}"/>
              </a:ext>
            </a:extLst>
          </p:cNvPr>
          <p:cNvGrpSpPr>
            <a:grpSpLocks noChangeAspect="1"/>
          </p:cNvGrpSpPr>
          <p:nvPr/>
        </p:nvGrpSpPr>
        <p:grpSpPr>
          <a:xfrm>
            <a:off x="10386222" y="242117"/>
            <a:ext cx="1561684" cy="469972"/>
            <a:chOff x="2685028" y="2876682"/>
            <a:chExt cx="5502784" cy="1656004"/>
          </a:xfrm>
        </p:grpSpPr>
        <p:sp>
          <p:nvSpPr>
            <p:cNvPr id="24" name="i$ľïdê">
              <a:extLst>
                <a:ext uri="{FF2B5EF4-FFF2-40B4-BE49-F238E27FC236}">
                  <a16:creationId xmlns:a16="http://schemas.microsoft.com/office/drawing/2014/main" id="{20B3768A-BE7C-6305-77A9-82C467675DDF}"/>
                </a:ext>
              </a:extLst>
            </p:cNvPr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25" name="îṥlîḋê">
              <a:extLst>
                <a:ext uri="{FF2B5EF4-FFF2-40B4-BE49-F238E27FC236}">
                  <a16:creationId xmlns:a16="http://schemas.microsoft.com/office/drawing/2014/main" id="{C1EECD1B-9282-5E29-90E8-F53EAD0BE735}"/>
                </a:ext>
              </a:extLst>
            </p:cNvPr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78DAF861-B132-12A9-B5FC-46FD5087A0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57FF6A3C-B1C1-616A-D581-87CE8A313F66}"/>
              </a:ext>
            </a:extLst>
          </p:cNvPr>
          <p:cNvSpPr txBox="1"/>
          <p:nvPr/>
        </p:nvSpPr>
        <p:spPr>
          <a:xfrm>
            <a:off x="1045945" y="656249"/>
            <a:ext cx="2041396" cy="227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>
              <a:defRPr/>
            </a:pPr>
            <a:endParaRPr lang="en-US" altLang="zh-CN" sz="800" b="1" dirty="0">
              <a:solidFill>
                <a:prstClr val="white">
                  <a:lumMod val="50000"/>
                </a:prst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4EE1BC2A-6A4D-59CD-4EFB-0C6F79994794}"/>
              </a:ext>
            </a:extLst>
          </p:cNvPr>
          <p:cNvCxnSpPr/>
          <p:nvPr/>
        </p:nvCxnSpPr>
        <p:spPr>
          <a:xfrm>
            <a:off x="0" y="891159"/>
            <a:ext cx="12179808" cy="0"/>
          </a:xfrm>
          <a:prstGeom prst="line">
            <a:avLst/>
          </a:prstGeom>
          <a:ln w="12700">
            <a:gradFill>
              <a:gsLst>
                <a:gs pos="0">
                  <a:srgbClr val="703881"/>
                </a:gs>
                <a:gs pos="74000">
                  <a:srgbClr val="DA3C7F"/>
                </a:gs>
                <a:gs pos="83000">
                  <a:srgbClr val="DA3C7F"/>
                </a:gs>
                <a:gs pos="100000">
                  <a:srgbClr val="DA3C7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384425FC-B363-6197-2CA0-7A24B4D8E9A9}"/>
              </a:ext>
            </a:extLst>
          </p:cNvPr>
          <p:cNvSpPr/>
          <p:nvPr/>
        </p:nvSpPr>
        <p:spPr>
          <a:xfrm>
            <a:off x="0" y="6764948"/>
            <a:ext cx="12192000" cy="104775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 descr="图片包含 游戏机, 建筑, 标志, 围栏&#10;&#10;描述已自动生成">
            <a:extLst>
              <a:ext uri="{FF2B5EF4-FFF2-40B4-BE49-F238E27FC236}">
                <a16:creationId xmlns:a16="http://schemas.microsoft.com/office/drawing/2014/main" id="{E4345E13-498A-78D7-FB4F-AE5938FC77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39" l="2737" r="98290">
                        <a14:foregroundMark x1="48945" y1="29798" x2="54989" y2="44073"/>
                        <a14:foregroundMark x1="44897" y1="27218" x2="65792" y2="69274"/>
                        <a14:foregroundMark x1="65792" y1="69274" x2="78278" y2="76008"/>
                        <a14:foregroundMark x1="78278" y1="76008" x2="80245" y2="62056"/>
                        <a14:foregroundMark x1="80245" y1="62056" x2="75912" y2="53710"/>
                        <a14:foregroundMark x1="80359" y1="50565" x2="82725" y2="84798"/>
                        <a14:foregroundMark x1="70410" y1="52056" x2="94897" y2="62944"/>
                        <a14:foregroundMark x1="78278" y1="41129" x2="81813" y2="97419"/>
                        <a14:foregroundMark x1="64652" y1="37581" x2="71066" y2="48710"/>
                        <a14:foregroundMark x1="40564" y1="58710" x2="55758" y2="81774"/>
                        <a14:foregroundMark x1="55758" y1="81774" x2="56414" y2="80000"/>
                        <a14:foregroundMark x1="41220" y1="90927" x2="82868" y2="89194"/>
                        <a14:foregroundMark x1="82868" y1="89194" x2="85205" y2="89274"/>
                        <a14:foregroundMark x1="95553" y1="45000" x2="98318" y2="72056"/>
                        <a14:foregroundMark x1="98318" y1="72056" x2="98318" y2="72056"/>
                        <a14:foregroundMark x1="92816" y1="29435" x2="93871" y2="37944"/>
                        <a14:foregroundMark x1="96351" y1="39798" x2="97263" y2="50000"/>
                        <a14:foregroundMark x1="92018" y1="28347" x2="93871" y2="44435"/>
                        <a14:foregroundMark x1="79447" y1="36492" x2="82212" y2="33710"/>
                        <a14:foregroundMark x1="82326" y1="33871" x2="79989" y2="42218"/>
                        <a14:foregroundMark x1="36659" y1="50927" x2="46152" y2="50242"/>
                        <a14:foregroundMark x1="46152" y1="50242" x2="53022" y2="51290"/>
                        <a14:foregroundMark x1="69641" y1="94435" x2="71608" y2="94073"/>
                        <a14:foregroundMark x1="43843" y1="93347" x2="59949" y2="96129"/>
                        <a14:foregroundMark x1="2737" y1="89435" x2="10063" y2="86855"/>
                        <a14:foregroundMark x1="10063" y1="86855" x2="10063" y2="86855"/>
                        <a14:foregroundMark x1="36374" y1="35202" x2="37030" y2="43508"/>
                        <a14:foregroundMark x1="25513" y1="41129" x2="25770" y2="42419"/>
                        <a14:foregroundMark x1="76311" y1="39274" x2="75656" y2="41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860855" cy="60858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BAEEB0B-AB9A-C938-92CC-B6226D55484E}"/>
              </a:ext>
            </a:extLst>
          </p:cNvPr>
          <p:cNvSpPr txBox="1"/>
          <p:nvPr/>
        </p:nvSpPr>
        <p:spPr>
          <a:xfrm>
            <a:off x="73156" y="885789"/>
            <a:ext cx="12053414" cy="372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C373FE1-451B-E584-1027-F3F4BE259AC0}"/>
              </a:ext>
            </a:extLst>
          </p:cNvPr>
          <p:cNvSpPr txBox="1"/>
          <p:nvPr/>
        </p:nvSpPr>
        <p:spPr>
          <a:xfrm>
            <a:off x="244094" y="306887"/>
            <a:ext cx="255933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r>
              <a:rPr lang="zh-CN" altLang="en-US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结论</a:t>
            </a:r>
            <a:endParaRPr lang="en-US" altLang="zh-CN" b="0" i="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947A0F-2511-2C8A-D6F0-07B98EEE4C80}"/>
              </a:ext>
            </a:extLst>
          </p:cNvPr>
          <p:cNvSpPr txBox="1"/>
          <p:nvPr/>
        </p:nvSpPr>
        <p:spPr>
          <a:xfrm>
            <a:off x="5494456" y="19230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D52ED2-081E-F7A4-D037-B8C29366E70B}"/>
              </a:ext>
            </a:extLst>
          </p:cNvPr>
          <p:cNvSpPr txBox="1"/>
          <p:nvPr/>
        </p:nvSpPr>
        <p:spPr>
          <a:xfrm>
            <a:off x="-257562" y="1153927"/>
            <a:ext cx="107781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zh-CN" altLang="en-US" sz="2400" b="1" kern="0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由多相动力学决定的安全裕度</a:t>
            </a:r>
            <a:endParaRPr lang="en-US" altLang="zh-CN" sz="2400" b="1" kern="0" dirty="0">
              <a:solidFill>
                <a:srgbClr val="6F178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807B099-56AA-E354-39E6-FB56FADC321F}"/>
              </a:ext>
            </a:extLst>
          </p:cNvPr>
          <p:cNvSpPr txBox="1"/>
          <p:nvPr/>
        </p:nvSpPr>
        <p:spPr>
          <a:xfrm>
            <a:off x="-257562" y="1860239"/>
            <a:ext cx="112637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局部流体结构耦合的传热恶化驱动反应堆堆芯结构完整性破坏。</a:t>
            </a:r>
            <a:endParaRPr lang="en-US" altLang="zh-CN" sz="2000" b="1" kern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970AAD46-82B9-9166-4463-24BE0553600E}"/>
              </a:ext>
            </a:extLst>
          </p:cNvPr>
          <p:cNvGrpSpPr/>
          <p:nvPr/>
        </p:nvGrpSpPr>
        <p:grpSpPr>
          <a:xfrm>
            <a:off x="90347" y="2960515"/>
            <a:ext cx="11446754" cy="1987483"/>
            <a:chOff x="35093" y="3065284"/>
            <a:chExt cx="11446754" cy="1987483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08C9BB0-F078-90AC-C0B7-78B3B6A12C72}"/>
                </a:ext>
              </a:extLst>
            </p:cNvPr>
            <p:cNvSpPr txBox="1"/>
            <p:nvPr/>
          </p:nvSpPr>
          <p:spPr>
            <a:xfrm>
              <a:off x="35093" y="3226078"/>
              <a:ext cx="371830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None/>
              </a:pPr>
              <a:r>
                <a:rPr lang="zh-CN" altLang="zh-CN" sz="1800" b="1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zh-CN" altLang="en-US" sz="1800" b="1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起因：</a:t>
              </a:r>
              <a:endParaRPr lang="en-US" altLang="zh-CN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just">
                <a:buNone/>
              </a:pPr>
              <a:r>
                <a:rPr lang="zh-CN" altLang="en-US" sz="1800" b="1" kern="100" dirty="0">
                  <a:solidFill>
                    <a:srgbClr val="813496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严重的流体畸变：</a:t>
              </a:r>
              <a:r>
                <a:rPr lang="zh-CN" altLang="en-US" sz="1800" b="1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几何不连续性触发了高速射流和停滞区，将峰值温度从出口转移到了阻塞后的尾流区域。</a:t>
              </a:r>
              <a:endParaRPr lang="zh-CN" altLang="zh-CN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DD74978-8D97-84E9-2E32-ECC6BFC9C8BE}"/>
                </a:ext>
              </a:extLst>
            </p:cNvPr>
            <p:cNvSpPr txBox="1"/>
            <p:nvPr/>
          </p:nvSpPr>
          <p:spPr>
            <a:xfrm>
              <a:off x="4344428" y="3157201"/>
              <a:ext cx="354954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None/>
              </a:pPr>
              <a:r>
                <a:rPr lang="zh-CN" altLang="en-US" sz="1800" b="1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发展因素</a:t>
              </a:r>
              <a:r>
                <a:rPr lang="en-US" altLang="zh-CN" sz="1800" b="1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: </a:t>
              </a:r>
            </a:p>
            <a:p>
              <a:pPr algn="just">
                <a:buNone/>
              </a:pPr>
              <a:r>
                <a:rPr lang="zh-CN" altLang="en-US" b="1" dirty="0">
                  <a:solidFill>
                    <a:srgbClr val="8134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“涡流捕获”机制：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尾流区域提供了超过 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90% 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所需的沸腾过热度。离心力将气泡捕获在循环涡流中，形成持续的蒸汽膜，从而将表面与主体冷却剂隔绝。</a:t>
              </a:r>
              <a:endParaRPr lang="zh-CN" altLang="zh-CN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5878920-A438-7079-E0E7-E36418DC260B}"/>
                </a:ext>
              </a:extLst>
            </p:cNvPr>
            <p:cNvSpPr txBox="1"/>
            <p:nvPr/>
          </p:nvSpPr>
          <p:spPr>
            <a:xfrm>
              <a:off x="8426411" y="3135092"/>
              <a:ext cx="3055436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影响</a:t>
              </a:r>
              <a:r>
                <a:rPr lang="en-US" altLang="zh-CN" sz="18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: </a:t>
              </a:r>
            </a:p>
            <a:p>
              <a:r>
                <a:rPr lang="zh-CN" altLang="en-US" b="1" dirty="0">
                  <a:solidFill>
                    <a:srgbClr val="8134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沸腾危机触发：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这种微尺度的传热恶化直接提高了偏离核态沸腾（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DNB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）的风险，最终损害结构完整性。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39E72E7-8BBC-F9EC-5CA7-1E91049A77FF}"/>
                </a:ext>
              </a:extLst>
            </p:cNvPr>
            <p:cNvSpPr/>
            <p:nvPr/>
          </p:nvSpPr>
          <p:spPr>
            <a:xfrm>
              <a:off x="73156" y="3203481"/>
              <a:ext cx="3772980" cy="1849286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CC071AE-4D35-865A-53AD-770DB043C71C}"/>
                </a:ext>
              </a:extLst>
            </p:cNvPr>
            <p:cNvSpPr/>
            <p:nvPr/>
          </p:nvSpPr>
          <p:spPr>
            <a:xfrm>
              <a:off x="4315132" y="3135092"/>
              <a:ext cx="3549544" cy="191767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71725753-1205-B710-295E-B1ECE8A19270}"/>
                </a:ext>
              </a:extLst>
            </p:cNvPr>
            <p:cNvSpPr/>
            <p:nvPr/>
          </p:nvSpPr>
          <p:spPr>
            <a:xfrm>
              <a:off x="8426411" y="3065284"/>
              <a:ext cx="3055436" cy="1987483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箭头: 右 29">
              <a:extLst>
                <a:ext uri="{FF2B5EF4-FFF2-40B4-BE49-F238E27FC236}">
                  <a16:creationId xmlns:a16="http://schemas.microsoft.com/office/drawing/2014/main" id="{A80C50C1-0CF1-58E2-6E60-38CD3829044B}"/>
                </a:ext>
              </a:extLst>
            </p:cNvPr>
            <p:cNvSpPr/>
            <p:nvPr/>
          </p:nvSpPr>
          <p:spPr>
            <a:xfrm>
              <a:off x="3846136" y="4140948"/>
              <a:ext cx="444553" cy="31108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箭头: 右 30">
              <a:extLst>
                <a:ext uri="{FF2B5EF4-FFF2-40B4-BE49-F238E27FC236}">
                  <a16:creationId xmlns:a16="http://schemas.microsoft.com/office/drawing/2014/main" id="{D44944ED-ED70-A23D-BB61-FF5957353341}"/>
                </a:ext>
              </a:extLst>
            </p:cNvPr>
            <p:cNvSpPr/>
            <p:nvPr/>
          </p:nvSpPr>
          <p:spPr>
            <a:xfrm>
              <a:off x="7923267" y="4103241"/>
              <a:ext cx="444553" cy="31108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1E5DE62B-23C8-9CEF-57E8-2A6427DB2C23}"/>
              </a:ext>
            </a:extLst>
          </p:cNvPr>
          <p:cNvSpPr txBox="1"/>
          <p:nvPr/>
        </p:nvSpPr>
        <p:spPr>
          <a:xfrm>
            <a:off x="334026" y="5702670"/>
            <a:ext cx="10905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综上所述，本研究揭示的多相流动力学机制，为开发先进局部监测策略、优化核安全系统及设计高韧性燃料组件奠定了理论根基。</a:t>
            </a:r>
          </a:p>
        </p:txBody>
      </p:sp>
    </p:spTree>
    <p:extLst>
      <p:ext uri="{BB962C8B-B14F-4D97-AF65-F5344CB8AC3E}">
        <p14:creationId xmlns:p14="http://schemas.microsoft.com/office/powerpoint/2010/main" val="131125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组合 103"/>
          <p:cNvGrpSpPr>
            <a:grpSpLocks noChangeAspect="1"/>
          </p:cNvGrpSpPr>
          <p:nvPr/>
        </p:nvGrpSpPr>
        <p:grpSpPr>
          <a:xfrm>
            <a:off x="9977172" y="196002"/>
            <a:ext cx="1946604" cy="585810"/>
            <a:chOff x="2685028" y="2876682"/>
            <a:chExt cx="5502784" cy="1656004"/>
          </a:xfrm>
        </p:grpSpPr>
        <p:sp>
          <p:nvSpPr>
            <p:cNvPr id="105" name="i$ľïdê"/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106" name="îṥlîḋê"/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pic>
          <p:nvPicPr>
            <p:cNvPr id="107" name="图片 10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5393138" y="4582882"/>
            <a:ext cx="1668868" cy="310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pc="300" dirty="0">
                <a:solidFill>
                  <a:srgbClr val="703881"/>
                </a:solidFill>
                <a:latin typeface="+mn-ea"/>
              </a:rPr>
              <a:t>汇报人：张杰</a:t>
            </a:r>
          </a:p>
        </p:txBody>
      </p:sp>
      <p:sp>
        <p:nvSpPr>
          <p:cNvPr id="23" name="TextBox 6"/>
          <p:cNvSpPr>
            <a:spLocks noChangeArrowheads="1"/>
          </p:cNvSpPr>
          <p:nvPr/>
        </p:nvSpPr>
        <p:spPr bwMode="auto">
          <a:xfrm>
            <a:off x="3917147" y="2046965"/>
            <a:ext cx="6620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4400" b="1" spc="1900" dirty="0">
                <a:solidFill>
                  <a:srgbClr val="660874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敬请批评指正</a:t>
            </a: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5830899" y="3089469"/>
            <a:ext cx="123110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dirty="0">
                <a:latin typeface="+mn-ea"/>
                <a:ea typeface="+mn-ea"/>
              </a:rPr>
              <a:t>谢谢！</a:t>
            </a:r>
            <a:endParaRPr lang="zh-CN" altLang="en-US" dirty="0"/>
          </a:p>
        </p:txBody>
      </p:sp>
      <p:cxnSp>
        <p:nvCxnSpPr>
          <p:cNvPr id="25" name="直接连接符 24"/>
          <p:cNvCxnSpPr/>
          <p:nvPr/>
        </p:nvCxnSpPr>
        <p:spPr>
          <a:xfrm>
            <a:off x="3205655" y="3684215"/>
            <a:ext cx="6022427" cy="0"/>
          </a:xfrm>
          <a:prstGeom prst="line">
            <a:avLst/>
          </a:prstGeom>
          <a:ln w="28575">
            <a:solidFill>
              <a:srgbClr val="660874">
                <a:alpha val="5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建筑的设计&#10;&#10;描述已自动生成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046" y="3972051"/>
            <a:ext cx="4144687" cy="2781174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0" y="6764948"/>
            <a:ext cx="12192000" cy="104775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5"/>
          <p:cNvSpPr txBox="1"/>
          <p:nvPr/>
        </p:nvSpPr>
        <p:spPr>
          <a:xfrm>
            <a:off x="1300480" y="327649"/>
            <a:ext cx="9233879" cy="6635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200" dirty="0">
              <a:solidFill>
                <a:srgbClr val="703881"/>
              </a:solidFill>
            </a:endParaRPr>
          </a:p>
        </p:txBody>
      </p:sp>
      <p:grpSp>
        <p:nvGrpSpPr>
          <p:cNvPr id="23" name="组合 22"/>
          <p:cNvGrpSpPr>
            <a:grpSpLocks noChangeAspect="1"/>
          </p:cNvGrpSpPr>
          <p:nvPr/>
        </p:nvGrpSpPr>
        <p:grpSpPr>
          <a:xfrm>
            <a:off x="10386222" y="242117"/>
            <a:ext cx="1561684" cy="469972"/>
            <a:chOff x="2685028" y="2876682"/>
            <a:chExt cx="5502784" cy="1656004"/>
          </a:xfrm>
        </p:grpSpPr>
        <p:sp>
          <p:nvSpPr>
            <p:cNvPr id="24" name="i$ľïdê"/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25" name="îṥlîḋê"/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  <p:cxnSp>
        <p:nvCxnSpPr>
          <p:cNvPr id="37" name="直接连接符 36"/>
          <p:cNvCxnSpPr/>
          <p:nvPr/>
        </p:nvCxnSpPr>
        <p:spPr>
          <a:xfrm>
            <a:off x="0" y="891159"/>
            <a:ext cx="12179808" cy="0"/>
          </a:xfrm>
          <a:prstGeom prst="line">
            <a:avLst/>
          </a:prstGeom>
          <a:ln w="12700">
            <a:gradFill>
              <a:gsLst>
                <a:gs pos="0">
                  <a:srgbClr val="703881"/>
                </a:gs>
                <a:gs pos="74000">
                  <a:srgbClr val="DA3C7F"/>
                </a:gs>
                <a:gs pos="83000">
                  <a:srgbClr val="DA3C7F"/>
                </a:gs>
                <a:gs pos="100000">
                  <a:srgbClr val="DA3C7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0" y="6764948"/>
            <a:ext cx="12192000" cy="104775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 descr="图片包含 游戏机, 建筑, 标志, 围栏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39" l="2737" r="98290">
                        <a14:foregroundMark x1="48945" y1="29798" x2="54989" y2="44073"/>
                        <a14:foregroundMark x1="44897" y1="27218" x2="65792" y2="69274"/>
                        <a14:foregroundMark x1="65792" y1="69274" x2="78278" y2="76008"/>
                        <a14:foregroundMark x1="78278" y1="76008" x2="80245" y2="62056"/>
                        <a14:foregroundMark x1="80245" y1="62056" x2="75912" y2="53710"/>
                        <a14:foregroundMark x1="80359" y1="50565" x2="82725" y2="84798"/>
                        <a14:foregroundMark x1="70410" y1="52056" x2="94897" y2="62944"/>
                        <a14:foregroundMark x1="78278" y1="41129" x2="81813" y2="97419"/>
                        <a14:foregroundMark x1="64652" y1="37581" x2="71066" y2="48710"/>
                        <a14:foregroundMark x1="40564" y1="58710" x2="55758" y2="81774"/>
                        <a14:foregroundMark x1="55758" y1="81774" x2="56414" y2="80000"/>
                        <a14:foregroundMark x1="41220" y1="90927" x2="82868" y2="89194"/>
                        <a14:foregroundMark x1="82868" y1="89194" x2="85205" y2="89274"/>
                        <a14:foregroundMark x1="95553" y1="45000" x2="98318" y2="72056"/>
                        <a14:foregroundMark x1="98318" y1="72056" x2="98318" y2="72056"/>
                        <a14:foregroundMark x1="92816" y1="29435" x2="93871" y2="37944"/>
                        <a14:foregroundMark x1="96351" y1="39798" x2="97263" y2="50000"/>
                        <a14:foregroundMark x1="92018" y1="28347" x2="93871" y2="44435"/>
                        <a14:foregroundMark x1="79447" y1="36492" x2="82212" y2="33710"/>
                        <a14:foregroundMark x1="82326" y1="33871" x2="79989" y2="42218"/>
                        <a14:foregroundMark x1="36659" y1="50927" x2="46152" y2="50242"/>
                        <a14:foregroundMark x1="46152" y1="50242" x2="53022" y2="51290"/>
                        <a14:foregroundMark x1="69641" y1="94435" x2="71608" y2="94073"/>
                        <a14:foregroundMark x1="43843" y1="93347" x2="59949" y2="96129"/>
                        <a14:foregroundMark x1="2737" y1="89435" x2="10063" y2="86855"/>
                        <a14:foregroundMark x1="10063" y1="86855" x2="10063" y2="86855"/>
                        <a14:foregroundMark x1="36374" y1="35202" x2="37030" y2="43508"/>
                        <a14:foregroundMark x1="25513" y1="41129" x2="25770" y2="42419"/>
                        <a14:foregroundMark x1="76311" y1="39274" x2="75656" y2="41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860855" cy="608586"/>
          </a:xfrm>
          <a:prstGeom prst="rect">
            <a:avLst/>
          </a:prstGeom>
        </p:spPr>
      </p:pic>
      <p:pic>
        <p:nvPicPr>
          <p:cNvPr id="46" name="图片 45" descr="建筑的摆设布局&#10;&#10;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2" t="55311"/>
          <a:stretch>
            <a:fillRect/>
          </a:stretch>
        </p:blipFill>
        <p:spPr>
          <a:xfrm>
            <a:off x="9237785" y="6143541"/>
            <a:ext cx="3036277" cy="91375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035B657-4942-C2DA-974C-731DC8B72108}"/>
              </a:ext>
            </a:extLst>
          </p:cNvPr>
          <p:cNvSpPr txBox="1"/>
          <p:nvPr/>
        </p:nvSpPr>
        <p:spPr>
          <a:xfrm>
            <a:off x="242596" y="973145"/>
            <a:ext cx="11840250" cy="2330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核反应堆分类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动力堆、研究堆、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生产堆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高通量堆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：热、快中子通量达到</a:t>
            </a:r>
            <a:r>
              <a:rPr lang="en-US" altLang="zh-CN" sz="2000" b="1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lang="en-US" altLang="zh-CN" sz="2000" b="1" baseline="30000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14</a:t>
            </a:r>
            <a:r>
              <a:rPr lang="en-US" altLang="zh-CN" sz="2000" b="1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-10</a:t>
            </a:r>
            <a:r>
              <a:rPr lang="en-US" altLang="zh-CN" sz="2000" b="1" baseline="30000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15</a:t>
            </a:r>
            <a:r>
              <a:rPr lang="en-US" altLang="zh-CN" sz="2000" b="1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n/cm</a:t>
            </a:r>
            <a:r>
              <a:rPr lang="en-US" altLang="zh-CN" sz="2000" b="1" baseline="30000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000" b="1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·s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或更高，以进行辐照试验和同位素生产为主要应用</a:t>
            </a:r>
          </a:p>
          <a:p>
            <a:pPr marL="285750" lvl="0" indent="-285750" algn="just">
              <a:lnSpc>
                <a:spcPct val="125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高通量堆的运行功率一般小于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200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ＭＷ，而典型商用反应谁的功率约为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3000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ＭＷ ，但一些高通量堆的燃料元件热流密度远高于商用堆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125000"/>
              </a:lnSpc>
              <a:defRPr/>
            </a:pP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34">
            <a:extLst>
              <a:ext uri="{FF2B5EF4-FFF2-40B4-BE49-F238E27FC236}">
                <a16:creationId xmlns:a16="http://schemas.microsoft.com/office/drawing/2014/main" id="{56640E8A-0580-16FC-89F7-BDD02E2A2D75}"/>
              </a:ext>
            </a:extLst>
          </p:cNvPr>
          <p:cNvSpPr txBox="1"/>
          <p:nvPr/>
        </p:nvSpPr>
        <p:spPr>
          <a:xfrm>
            <a:off x="8132451" y="5631344"/>
            <a:ext cx="3290113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全球在运高通量堆分布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(IAEA, 2024)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B7C7130-337D-9C0F-1936-5DFBF766043D}"/>
              </a:ext>
            </a:extLst>
          </p:cNvPr>
          <p:cNvSpPr txBox="1"/>
          <p:nvPr/>
        </p:nvSpPr>
        <p:spPr>
          <a:xfrm>
            <a:off x="732565" y="327649"/>
            <a:ext cx="463660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kern="1200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研究背景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</a:t>
            </a:r>
            <a:r>
              <a:rPr lang="zh-CN" altLang="en-US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高通量堆简介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2000" b="1" kern="1200" dirty="0">
              <a:solidFill>
                <a:srgbClr val="6F1787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文本框 34">
            <a:extLst>
              <a:ext uri="{FF2B5EF4-FFF2-40B4-BE49-F238E27FC236}">
                <a16:creationId xmlns:a16="http://schemas.microsoft.com/office/drawing/2014/main" id="{A80A306F-B3B6-D36B-B582-15CE2A9AAD27}"/>
              </a:ext>
            </a:extLst>
          </p:cNvPr>
          <p:cNvSpPr txBox="1"/>
          <p:nvPr/>
        </p:nvSpPr>
        <p:spPr>
          <a:xfrm>
            <a:off x="4671839" y="6271238"/>
            <a:ext cx="2408855" cy="33855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ctr"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反应堆按用途分类</a:t>
            </a: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2766F112-D6EC-AF9F-F759-6B4089E7F847}"/>
              </a:ext>
            </a:extLst>
          </p:cNvPr>
          <p:cNvGraphicFramePr>
            <a:graphicFrameLocks noGrp="1"/>
          </p:cNvGraphicFramePr>
          <p:nvPr/>
        </p:nvGraphicFramePr>
        <p:xfrm>
          <a:off x="219619" y="3163862"/>
          <a:ext cx="3720002" cy="3067366"/>
        </p:xfrm>
        <a:graphic>
          <a:graphicData uri="http://schemas.openxmlformats.org/drawingml/2006/table">
            <a:tbl>
              <a:tblPr/>
              <a:tblGrid>
                <a:gridCol w="1248110">
                  <a:extLst>
                    <a:ext uri="{9D8B030D-6E8A-4147-A177-3AD203B41FA5}">
                      <a16:colId xmlns:a16="http://schemas.microsoft.com/office/drawing/2014/main" val="3223802503"/>
                    </a:ext>
                  </a:extLst>
                </a:gridCol>
                <a:gridCol w="812756">
                  <a:extLst>
                    <a:ext uri="{9D8B030D-6E8A-4147-A177-3AD203B41FA5}">
                      <a16:colId xmlns:a16="http://schemas.microsoft.com/office/drawing/2014/main" val="3759164933"/>
                    </a:ext>
                  </a:extLst>
                </a:gridCol>
                <a:gridCol w="829568">
                  <a:extLst>
                    <a:ext uri="{9D8B030D-6E8A-4147-A177-3AD203B41FA5}">
                      <a16:colId xmlns:a16="http://schemas.microsoft.com/office/drawing/2014/main" val="1953461824"/>
                    </a:ext>
                  </a:extLst>
                </a:gridCol>
                <a:gridCol w="829568">
                  <a:extLst>
                    <a:ext uri="{9D8B030D-6E8A-4147-A177-3AD203B41FA5}">
                      <a16:colId xmlns:a16="http://schemas.microsoft.com/office/drawing/2014/main" val="2496249900"/>
                    </a:ext>
                  </a:extLst>
                </a:gridCol>
              </a:tblGrid>
              <a:tr h="429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参数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动力堆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生产堆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研究堆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334914"/>
                  </a:ext>
                </a:extLst>
              </a:tr>
              <a:tr h="4468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功率</a:t>
                      </a: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kern="100" dirty="0" err="1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sz="1200" kern="100" baseline="-25000" dirty="0" err="1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th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300~3000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10~600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0~200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123622"/>
                  </a:ext>
                </a:extLst>
              </a:tr>
              <a:tr h="6792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中子注量率</a:t>
                      </a:r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, n·cm</a:t>
                      </a:r>
                      <a:r>
                        <a:rPr lang="en-US" sz="1200" kern="100" baseline="300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·s</a:t>
                      </a:r>
                      <a:r>
                        <a:rPr lang="en-US" sz="1200" kern="100" baseline="300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~10</a:t>
                      </a:r>
                      <a:r>
                        <a:rPr lang="en-US" sz="12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~10</a:t>
                      </a:r>
                      <a:r>
                        <a:rPr lang="en-US" sz="12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~10</a:t>
                      </a:r>
                      <a:r>
                        <a:rPr lang="en-US" sz="12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7101240"/>
                  </a:ext>
                </a:extLst>
              </a:tr>
              <a:tr h="6792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燃料中</a:t>
                      </a:r>
                      <a:r>
                        <a:rPr lang="en-US" sz="1200" kern="100" baseline="300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235</a:t>
                      </a:r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zh-CN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富集度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3-5%</a:t>
                      </a: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PWR</a:t>
                      </a: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&lt;20%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20-90%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299358"/>
                  </a:ext>
                </a:extLst>
              </a:tr>
              <a:tr h="832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燃料芯体功率密度</a:t>
                      </a: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, kW/cm</a:t>
                      </a:r>
                      <a:r>
                        <a:rPr lang="en-US" sz="12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~17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002508"/>
                  </a:ext>
                </a:extLst>
              </a:tr>
            </a:tbl>
          </a:graphicData>
        </a:graphic>
      </p:graphicFrame>
      <p:sp>
        <p:nvSpPr>
          <p:cNvPr id="14" name="文本框 34">
            <a:extLst>
              <a:ext uri="{FF2B5EF4-FFF2-40B4-BE49-F238E27FC236}">
                <a16:creationId xmlns:a16="http://schemas.microsoft.com/office/drawing/2014/main" id="{428092B8-112C-9626-D77A-F1084898BB30}"/>
              </a:ext>
            </a:extLst>
          </p:cNvPr>
          <p:cNvSpPr txBox="1"/>
          <p:nvPr/>
        </p:nvSpPr>
        <p:spPr>
          <a:xfrm>
            <a:off x="1005610" y="6394733"/>
            <a:ext cx="2408855" cy="33855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ctr"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几种反应堆参数比较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8205F40-9270-70CE-003F-85CC205E83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t="10443" r="5387" b="16209"/>
          <a:stretch/>
        </p:blipFill>
        <p:spPr>
          <a:xfrm>
            <a:off x="7636646" y="3171374"/>
            <a:ext cx="4058596" cy="23354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1A84197-869E-9A53-94A7-0AA671924D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8649" y="3187171"/>
            <a:ext cx="3382821" cy="283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62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0CDD4-6434-2DAB-B370-0C2DB9276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5">
            <a:extLst>
              <a:ext uri="{FF2B5EF4-FFF2-40B4-BE49-F238E27FC236}">
                <a16:creationId xmlns:a16="http://schemas.microsoft.com/office/drawing/2014/main" id="{E5D6248F-86FE-5025-D850-8C522293F908}"/>
              </a:ext>
            </a:extLst>
          </p:cNvPr>
          <p:cNvSpPr txBox="1"/>
          <p:nvPr/>
        </p:nvSpPr>
        <p:spPr>
          <a:xfrm>
            <a:off x="1300480" y="327649"/>
            <a:ext cx="9233879" cy="6635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200" dirty="0">
              <a:solidFill>
                <a:srgbClr val="703881"/>
              </a:solidFill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F2043E9-18C8-23A0-FFA3-0DEB7B2E306D}"/>
              </a:ext>
            </a:extLst>
          </p:cNvPr>
          <p:cNvGrpSpPr>
            <a:grpSpLocks noChangeAspect="1"/>
          </p:cNvGrpSpPr>
          <p:nvPr/>
        </p:nvGrpSpPr>
        <p:grpSpPr>
          <a:xfrm>
            <a:off x="10386222" y="242117"/>
            <a:ext cx="1561684" cy="469972"/>
            <a:chOff x="2685028" y="2876682"/>
            <a:chExt cx="5502784" cy="1656004"/>
          </a:xfrm>
        </p:grpSpPr>
        <p:sp>
          <p:nvSpPr>
            <p:cNvPr id="24" name="i$ľïdê">
              <a:extLst>
                <a:ext uri="{FF2B5EF4-FFF2-40B4-BE49-F238E27FC236}">
                  <a16:creationId xmlns:a16="http://schemas.microsoft.com/office/drawing/2014/main" id="{3B3D00F2-88D4-3B32-CC57-F445E0A72317}"/>
                </a:ext>
              </a:extLst>
            </p:cNvPr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25" name="îṥlîḋê">
              <a:extLst>
                <a:ext uri="{FF2B5EF4-FFF2-40B4-BE49-F238E27FC236}">
                  <a16:creationId xmlns:a16="http://schemas.microsoft.com/office/drawing/2014/main" id="{07070082-19CB-5DEB-73D7-857B25368CF9}"/>
                </a:ext>
              </a:extLst>
            </p:cNvPr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98E562C-2A99-074B-2392-B0F617D192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13E2AC99-0FB1-46A1-5102-07957BBB9983}"/>
              </a:ext>
            </a:extLst>
          </p:cNvPr>
          <p:cNvSpPr txBox="1"/>
          <p:nvPr/>
        </p:nvSpPr>
        <p:spPr>
          <a:xfrm>
            <a:off x="1045945" y="656249"/>
            <a:ext cx="2041396" cy="227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>
              <a:defRPr/>
            </a:pPr>
            <a:endParaRPr lang="en-US" altLang="zh-CN" sz="800" b="1" dirty="0">
              <a:solidFill>
                <a:prstClr val="white">
                  <a:lumMod val="50000"/>
                </a:prst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8DE37454-C818-2F27-2699-8A7AD328148A}"/>
              </a:ext>
            </a:extLst>
          </p:cNvPr>
          <p:cNvCxnSpPr/>
          <p:nvPr/>
        </p:nvCxnSpPr>
        <p:spPr>
          <a:xfrm>
            <a:off x="0" y="891159"/>
            <a:ext cx="12179808" cy="0"/>
          </a:xfrm>
          <a:prstGeom prst="line">
            <a:avLst/>
          </a:prstGeom>
          <a:ln w="12700">
            <a:gradFill>
              <a:gsLst>
                <a:gs pos="0">
                  <a:srgbClr val="703881"/>
                </a:gs>
                <a:gs pos="74000">
                  <a:srgbClr val="DA3C7F"/>
                </a:gs>
                <a:gs pos="83000">
                  <a:srgbClr val="DA3C7F"/>
                </a:gs>
                <a:gs pos="100000">
                  <a:srgbClr val="DA3C7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C12FBC48-80ED-4D75-6949-646905280047}"/>
              </a:ext>
            </a:extLst>
          </p:cNvPr>
          <p:cNvSpPr/>
          <p:nvPr/>
        </p:nvSpPr>
        <p:spPr>
          <a:xfrm>
            <a:off x="0" y="6764948"/>
            <a:ext cx="12192000" cy="104775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 descr="图片包含 游戏机, 建筑, 标志, 围栏&#10;&#10;描述已自动生成">
            <a:extLst>
              <a:ext uri="{FF2B5EF4-FFF2-40B4-BE49-F238E27FC236}">
                <a16:creationId xmlns:a16="http://schemas.microsoft.com/office/drawing/2014/main" id="{4B6C4159-9ECD-D921-1D45-62092CDC42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39" l="2737" r="98290">
                        <a14:foregroundMark x1="48945" y1="29798" x2="54989" y2="44073"/>
                        <a14:foregroundMark x1="44897" y1="27218" x2="65792" y2="69274"/>
                        <a14:foregroundMark x1="65792" y1="69274" x2="78278" y2="76008"/>
                        <a14:foregroundMark x1="78278" y1="76008" x2="80245" y2="62056"/>
                        <a14:foregroundMark x1="80245" y1="62056" x2="75912" y2="53710"/>
                        <a14:foregroundMark x1="80359" y1="50565" x2="82725" y2="84798"/>
                        <a14:foregroundMark x1="70410" y1="52056" x2="94897" y2="62944"/>
                        <a14:foregroundMark x1="78278" y1="41129" x2="81813" y2="97419"/>
                        <a14:foregroundMark x1="64652" y1="37581" x2="71066" y2="48710"/>
                        <a14:foregroundMark x1="40564" y1="58710" x2="55758" y2="81774"/>
                        <a14:foregroundMark x1="55758" y1="81774" x2="56414" y2="80000"/>
                        <a14:foregroundMark x1="41220" y1="90927" x2="82868" y2="89194"/>
                        <a14:foregroundMark x1="82868" y1="89194" x2="85205" y2="89274"/>
                        <a14:foregroundMark x1="95553" y1="45000" x2="98318" y2="72056"/>
                        <a14:foregroundMark x1="98318" y1="72056" x2="98318" y2="72056"/>
                        <a14:foregroundMark x1="92816" y1="29435" x2="93871" y2="37944"/>
                        <a14:foregroundMark x1="96351" y1="39798" x2="97263" y2="50000"/>
                        <a14:foregroundMark x1="92018" y1="28347" x2="93871" y2="44435"/>
                        <a14:foregroundMark x1="79447" y1="36492" x2="82212" y2="33710"/>
                        <a14:foregroundMark x1="82326" y1="33871" x2="79989" y2="42218"/>
                        <a14:foregroundMark x1="36659" y1="50927" x2="46152" y2="50242"/>
                        <a14:foregroundMark x1="46152" y1="50242" x2="53022" y2="51290"/>
                        <a14:foregroundMark x1="69641" y1="94435" x2="71608" y2="94073"/>
                        <a14:foregroundMark x1="43843" y1="93347" x2="59949" y2="96129"/>
                        <a14:foregroundMark x1="2737" y1="89435" x2="10063" y2="86855"/>
                        <a14:foregroundMark x1="10063" y1="86855" x2="10063" y2="86855"/>
                        <a14:foregroundMark x1="36374" y1="35202" x2="37030" y2="43508"/>
                        <a14:foregroundMark x1="25513" y1="41129" x2="25770" y2="42419"/>
                        <a14:foregroundMark x1="76311" y1="39274" x2="75656" y2="41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860855" cy="608586"/>
          </a:xfrm>
          <a:prstGeom prst="rect">
            <a:avLst/>
          </a:prstGeom>
        </p:spPr>
      </p:pic>
      <p:pic>
        <p:nvPicPr>
          <p:cNvPr id="46" name="图片 45" descr="建筑的摆设布局&#10;&#10;描述已自动生成">
            <a:extLst>
              <a:ext uri="{FF2B5EF4-FFF2-40B4-BE49-F238E27FC236}">
                <a16:creationId xmlns:a16="http://schemas.microsoft.com/office/drawing/2014/main" id="{7E5834FC-72C6-2CC6-F17F-C1129AA25F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2" t="55311"/>
          <a:stretch>
            <a:fillRect/>
          </a:stretch>
        </p:blipFill>
        <p:spPr>
          <a:xfrm>
            <a:off x="9237785" y="6143541"/>
            <a:ext cx="3036277" cy="91375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4AEC014-DEC2-4427-FE40-257D9DAF30F0}"/>
              </a:ext>
            </a:extLst>
          </p:cNvPr>
          <p:cNvSpPr txBox="1"/>
          <p:nvPr/>
        </p:nvSpPr>
        <p:spPr>
          <a:xfrm>
            <a:off x="73156" y="885789"/>
            <a:ext cx="12053414" cy="1980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清华大学提出了一项建设宽能谱超高通量实验反应堆的项目（</a:t>
            </a:r>
            <a:r>
              <a:rPr lang="en-US" altLang="zh-CN" sz="2000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THFR</a:t>
            </a:r>
            <a:r>
              <a:rPr lang="zh-CN" altLang="en-US" sz="2000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），该项目将由清华大学核能与能源技术研究院（</a:t>
            </a:r>
            <a:r>
              <a:rPr lang="en-US" altLang="zh-CN" sz="2000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INET</a:t>
            </a:r>
            <a:r>
              <a:rPr lang="zh-CN" altLang="en-US" sz="2000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）负责实施。该反应堆具有以下技术特点：</a:t>
            </a:r>
            <a:endParaRPr lang="en-US" altLang="zh-CN" sz="2000" b="1" dirty="0">
              <a:solidFill>
                <a:srgbClr val="242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在中子通量和辐照能力方面位居国内第一，达到国际先进水平；具有多辐照室、试验周期短、堆芯配置灵活、适应性强等特点；</a:t>
            </a:r>
            <a:endParaRPr lang="en-US" altLang="zh-CN" sz="2000" b="1" dirty="0">
              <a:solidFill>
                <a:srgbClr val="242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广泛采用被动安全设计原则，满足最高民用核安全标准，并实现</a:t>
            </a:r>
            <a:r>
              <a:rPr lang="en-US" altLang="zh-CN" sz="2000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100%</a:t>
            </a:r>
            <a:r>
              <a:rPr lang="zh-CN" altLang="en-US" sz="2000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国产化。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DE4C5B2-EB1D-03AB-4CAB-00B226614A85}"/>
              </a:ext>
            </a:extLst>
          </p:cNvPr>
          <p:cNvSpPr txBox="1"/>
          <p:nvPr/>
        </p:nvSpPr>
        <p:spPr>
          <a:xfrm>
            <a:off x="8407081" y="6060390"/>
            <a:ext cx="2428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THFR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的效果图 </a:t>
            </a:r>
            <a:endParaRPr lang="zh-CN" altLang="en-US" sz="16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D792A44-3A28-9390-BB21-11F909B00754}"/>
              </a:ext>
            </a:extLst>
          </p:cNvPr>
          <p:cNvSpPr txBox="1"/>
          <p:nvPr/>
        </p:nvSpPr>
        <p:spPr>
          <a:xfrm>
            <a:off x="232769" y="5922787"/>
            <a:ext cx="63316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16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高通量反应堆功率密度的比较</a:t>
            </a:r>
          </a:p>
        </p:txBody>
      </p:sp>
      <p:pic>
        <p:nvPicPr>
          <p:cNvPr id="80" name="图片 2">
            <a:extLst>
              <a:ext uri="{FF2B5EF4-FFF2-40B4-BE49-F238E27FC236}">
                <a16:creationId xmlns:a16="http://schemas.microsoft.com/office/drawing/2014/main" id="{E830CCDE-982B-8D7C-5CBF-D015F6A04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2318" y="3059854"/>
            <a:ext cx="4560246" cy="27729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172C13A3-4E0C-5854-4D7E-BA3C82E088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61" y="3322722"/>
            <a:ext cx="6029454" cy="236468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221E72B-AAD4-E436-0470-8BF42396A86C}"/>
              </a:ext>
            </a:extLst>
          </p:cNvPr>
          <p:cNvSpPr txBox="1"/>
          <p:nvPr/>
        </p:nvSpPr>
        <p:spPr>
          <a:xfrm>
            <a:off x="732565" y="327649"/>
            <a:ext cx="463660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kern="1200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研究背景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</a:t>
            </a:r>
            <a:r>
              <a:rPr lang="zh-CN" altLang="en-US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清华高通量堆</a:t>
            </a:r>
          </a:p>
        </p:txBody>
      </p:sp>
    </p:spTree>
    <p:extLst>
      <p:ext uri="{BB962C8B-B14F-4D97-AF65-F5344CB8AC3E}">
        <p14:creationId xmlns:p14="http://schemas.microsoft.com/office/powerpoint/2010/main" val="444087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5"/>
          <p:cNvSpPr txBox="1"/>
          <p:nvPr/>
        </p:nvSpPr>
        <p:spPr>
          <a:xfrm>
            <a:off x="1300480" y="327649"/>
            <a:ext cx="9233879" cy="6635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200" dirty="0">
              <a:solidFill>
                <a:srgbClr val="703881"/>
              </a:solidFill>
            </a:endParaRPr>
          </a:p>
        </p:txBody>
      </p:sp>
      <p:grpSp>
        <p:nvGrpSpPr>
          <p:cNvPr id="23" name="组合 22"/>
          <p:cNvGrpSpPr>
            <a:grpSpLocks noChangeAspect="1"/>
          </p:cNvGrpSpPr>
          <p:nvPr/>
        </p:nvGrpSpPr>
        <p:grpSpPr>
          <a:xfrm>
            <a:off x="10386222" y="242117"/>
            <a:ext cx="1561684" cy="469972"/>
            <a:chOff x="2685028" y="2876682"/>
            <a:chExt cx="5502784" cy="1656004"/>
          </a:xfrm>
        </p:grpSpPr>
        <p:sp>
          <p:nvSpPr>
            <p:cNvPr id="24" name="i$ľïdê"/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25" name="îṥlîḋê"/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  <p:sp>
        <p:nvSpPr>
          <p:cNvPr id="36" name="文本框 35"/>
          <p:cNvSpPr txBox="1"/>
          <p:nvPr/>
        </p:nvSpPr>
        <p:spPr>
          <a:xfrm>
            <a:off x="1045945" y="656249"/>
            <a:ext cx="2041396" cy="227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>
              <a:defRPr/>
            </a:pPr>
            <a:endParaRPr lang="en-US" altLang="zh-CN" sz="800" b="1" dirty="0">
              <a:solidFill>
                <a:prstClr val="white">
                  <a:lumMod val="50000"/>
                </a:prst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0" y="891159"/>
            <a:ext cx="12179808" cy="0"/>
          </a:xfrm>
          <a:prstGeom prst="line">
            <a:avLst/>
          </a:prstGeom>
          <a:ln w="12700">
            <a:gradFill>
              <a:gsLst>
                <a:gs pos="0">
                  <a:srgbClr val="703881"/>
                </a:gs>
                <a:gs pos="74000">
                  <a:srgbClr val="DA3C7F"/>
                </a:gs>
                <a:gs pos="83000">
                  <a:srgbClr val="DA3C7F"/>
                </a:gs>
                <a:gs pos="100000">
                  <a:srgbClr val="DA3C7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0" y="6764948"/>
            <a:ext cx="12192000" cy="104775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 descr="图片包含 游戏机, 建筑, 标志, 围栏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39" l="2737" r="98290">
                        <a14:foregroundMark x1="48945" y1="29798" x2="54989" y2="44073"/>
                        <a14:foregroundMark x1="44897" y1="27218" x2="65792" y2="69274"/>
                        <a14:foregroundMark x1="65792" y1="69274" x2="78278" y2="76008"/>
                        <a14:foregroundMark x1="78278" y1="76008" x2="80245" y2="62056"/>
                        <a14:foregroundMark x1="80245" y1="62056" x2="75912" y2="53710"/>
                        <a14:foregroundMark x1="80359" y1="50565" x2="82725" y2="84798"/>
                        <a14:foregroundMark x1="70410" y1="52056" x2="94897" y2="62944"/>
                        <a14:foregroundMark x1="78278" y1="41129" x2="81813" y2="97419"/>
                        <a14:foregroundMark x1="64652" y1="37581" x2="71066" y2="48710"/>
                        <a14:foregroundMark x1="40564" y1="58710" x2="55758" y2="81774"/>
                        <a14:foregroundMark x1="55758" y1="81774" x2="56414" y2="80000"/>
                        <a14:foregroundMark x1="41220" y1="90927" x2="82868" y2="89194"/>
                        <a14:foregroundMark x1="82868" y1="89194" x2="85205" y2="89274"/>
                        <a14:foregroundMark x1="95553" y1="45000" x2="98318" y2="72056"/>
                        <a14:foregroundMark x1="98318" y1="72056" x2="98318" y2="72056"/>
                        <a14:foregroundMark x1="92816" y1="29435" x2="93871" y2="37944"/>
                        <a14:foregroundMark x1="96351" y1="39798" x2="97263" y2="50000"/>
                        <a14:foregroundMark x1="92018" y1="28347" x2="93871" y2="44435"/>
                        <a14:foregroundMark x1="79447" y1="36492" x2="82212" y2="33710"/>
                        <a14:foregroundMark x1="82326" y1="33871" x2="79989" y2="42218"/>
                        <a14:foregroundMark x1="36659" y1="50927" x2="46152" y2="50242"/>
                        <a14:foregroundMark x1="46152" y1="50242" x2="53022" y2="51290"/>
                        <a14:foregroundMark x1="69641" y1="94435" x2="71608" y2="94073"/>
                        <a14:foregroundMark x1="43843" y1="93347" x2="59949" y2="96129"/>
                        <a14:foregroundMark x1="2737" y1="89435" x2="10063" y2="86855"/>
                        <a14:foregroundMark x1="10063" y1="86855" x2="10063" y2="86855"/>
                        <a14:foregroundMark x1="36374" y1="35202" x2="37030" y2="43508"/>
                        <a14:foregroundMark x1="25513" y1="41129" x2="25770" y2="42419"/>
                        <a14:foregroundMark x1="76311" y1="39274" x2="75656" y2="41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860855" cy="608586"/>
          </a:xfrm>
          <a:prstGeom prst="rect">
            <a:avLst/>
          </a:prstGeom>
        </p:spPr>
      </p:pic>
      <p:pic>
        <p:nvPicPr>
          <p:cNvPr id="46" name="图片 45" descr="建筑的摆设布局&#10;&#10;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2" t="55311"/>
          <a:stretch>
            <a:fillRect/>
          </a:stretch>
        </p:blipFill>
        <p:spPr>
          <a:xfrm>
            <a:off x="9237785" y="6143541"/>
            <a:ext cx="3036277" cy="91375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1D9149D-2A30-7114-C16E-764AEB4C503E}"/>
              </a:ext>
            </a:extLst>
          </p:cNvPr>
          <p:cNvSpPr txBox="1"/>
          <p:nvPr/>
        </p:nvSpPr>
        <p:spPr>
          <a:xfrm>
            <a:off x="138586" y="952319"/>
            <a:ext cx="12053414" cy="1791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en-US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板状燃料元件具有较大的</a:t>
            </a:r>
            <a:r>
              <a:rPr lang="zh-CN" altLang="en-US" b="1" i="0" dirty="0">
                <a:solidFill>
                  <a:srgbClr val="6F178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表面积和较低的表面温度</a:t>
            </a:r>
            <a:r>
              <a:rPr lang="en-US" altLang="zh-CN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高通量堆燃料普遍采用板状燃料元件。</a:t>
            </a:r>
            <a:endParaRPr lang="en-US" altLang="zh-CN" b="1" i="0" dirty="0">
              <a:solidFill>
                <a:srgbClr val="24202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en-US" altLang="zh-CN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en-US" altLang="zh-CN" sz="1600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Si</a:t>
            </a:r>
            <a:r>
              <a:rPr lang="en-US" altLang="zh-CN" sz="1600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-Al</a:t>
            </a:r>
            <a:r>
              <a:rPr lang="zh-CN" altLang="en-US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弥散型燃料在堆内表现出良好的辐照性能，无肿胀和起泡现象。</a:t>
            </a:r>
            <a:endParaRPr lang="en-US" altLang="zh-CN" b="1" i="0" dirty="0">
              <a:solidFill>
                <a:srgbClr val="24202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en-US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在高热通量、高燃耗和高燃料温度条件下，低浓度</a:t>
            </a:r>
            <a:r>
              <a:rPr lang="en-US" altLang="zh-CN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en-US" altLang="zh-CN" sz="1600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Si</a:t>
            </a:r>
            <a:r>
              <a:rPr lang="en-US" altLang="zh-CN" sz="1600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-Al</a:t>
            </a:r>
            <a:r>
              <a:rPr lang="zh-CN" altLang="en-US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的抗辐照性能会急剧下降，可能导致元件变形</a:t>
            </a:r>
            <a:r>
              <a:rPr lang="zh-CN" altLang="en-US" sz="1100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100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Hofmann</a:t>
            </a:r>
            <a:r>
              <a:rPr lang="zh-CN" altLang="en-US" sz="1100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等）</a:t>
            </a:r>
            <a:r>
              <a:rPr lang="zh-CN" altLang="en-US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b="1" i="0" dirty="0">
              <a:solidFill>
                <a:srgbClr val="24202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en-US" b="1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外来异物或燃料元件辐照变形可能导致</a:t>
            </a:r>
            <a:r>
              <a:rPr lang="zh-CN" altLang="en-US" b="1" i="0" dirty="0">
                <a:solidFill>
                  <a:srgbClr val="6F178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冷却剂流道堵塞事故。</a:t>
            </a:r>
            <a:endParaRPr lang="zh-CN" altLang="en-US" b="1" dirty="0">
              <a:solidFill>
                <a:srgbClr val="6F17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E5F0B3F-614E-503C-F242-E90C24BF83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153" y="2266377"/>
            <a:ext cx="4472174" cy="355701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7BCD54F-9A87-9AFC-5E4D-F73EFB9C0E89}"/>
              </a:ext>
            </a:extLst>
          </p:cNvPr>
          <p:cNvSpPr txBox="1"/>
          <p:nvPr/>
        </p:nvSpPr>
        <p:spPr>
          <a:xfrm>
            <a:off x="7538181" y="6110543"/>
            <a:ext cx="61456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橡树岭研究反应堆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板状燃料元件熔化</a:t>
            </a:r>
            <a:endParaRPr lang="zh-CN" altLang="en-US" sz="16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8FD488A-22D8-2B90-A6A1-94798DDF3E5F}"/>
              </a:ext>
            </a:extLst>
          </p:cNvPr>
          <p:cNvSpPr txBox="1"/>
          <p:nvPr/>
        </p:nvSpPr>
        <p:spPr>
          <a:xfrm>
            <a:off x="501781" y="327649"/>
            <a:ext cx="701039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r>
              <a:rPr lang="zh-CN" altLang="en-US" b="1" kern="1200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研究背景</a:t>
            </a:r>
            <a:r>
              <a:rPr lang="en-US" altLang="zh-CN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研究堆板状燃料元件特性</a:t>
            </a:r>
            <a:endParaRPr lang="en-US" altLang="zh-CN" b="0" i="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6796F59-F040-804D-E10A-7A7F3FD21C7C}"/>
              </a:ext>
            </a:extLst>
          </p:cNvPr>
          <p:cNvSpPr txBox="1"/>
          <p:nvPr/>
        </p:nvSpPr>
        <p:spPr>
          <a:xfrm>
            <a:off x="1661579" y="6093055"/>
            <a:ext cx="3832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0" i="0" dirty="0">
                <a:solidFill>
                  <a:srgbClr val="24202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板状燃料元件流道堵塞事故</a:t>
            </a:r>
            <a:r>
              <a:rPr lang="zh-CN" altLang="en-US" sz="1600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典型过程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0097C01-BD99-8470-DE9F-346353206CEF}"/>
              </a:ext>
            </a:extLst>
          </p:cNvPr>
          <p:cNvGrpSpPr/>
          <p:nvPr/>
        </p:nvGrpSpPr>
        <p:grpSpPr>
          <a:xfrm>
            <a:off x="286673" y="3077622"/>
            <a:ext cx="6394704" cy="2827864"/>
            <a:chOff x="1093173" y="3689730"/>
            <a:chExt cx="8358864" cy="257930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90CB06D-6FAC-6F49-3170-14615644C6A5}"/>
                </a:ext>
              </a:extLst>
            </p:cNvPr>
            <p:cNvSpPr/>
            <p:nvPr/>
          </p:nvSpPr>
          <p:spPr>
            <a:xfrm>
              <a:off x="2316825" y="3775675"/>
              <a:ext cx="185090" cy="2410561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48FF619-718E-6143-46A6-64342D77D24D}"/>
                </a:ext>
              </a:extLst>
            </p:cNvPr>
            <p:cNvGrpSpPr/>
            <p:nvPr/>
          </p:nvGrpSpPr>
          <p:grpSpPr>
            <a:xfrm>
              <a:off x="1093173" y="3689730"/>
              <a:ext cx="8358864" cy="2579308"/>
              <a:chOff x="741961" y="3805022"/>
              <a:chExt cx="8358864" cy="2579308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9F4373FF-2952-3451-E255-44F1450A71C7}"/>
                  </a:ext>
                </a:extLst>
              </p:cNvPr>
              <p:cNvGrpSpPr/>
              <p:nvPr/>
            </p:nvGrpSpPr>
            <p:grpSpPr>
              <a:xfrm>
                <a:off x="741961" y="3820857"/>
                <a:ext cx="1559883" cy="2563473"/>
                <a:chOff x="674913" y="3820451"/>
                <a:chExt cx="1559883" cy="2563473"/>
              </a:xfrm>
              <a:noFill/>
            </p:grpSpPr>
            <p:grpSp>
              <p:nvGrpSpPr>
                <p:cNvPr id="69" name="组合 68">
                  <a:extLst>
                    <a:ext uri="{FF2B5EF4-FFF2-40B4-BE49-F238E27FC236}">
                      <a16:creationId xmlns:a16="http://schemas.microsoft.com/office/drawing/2014/main" id="{64259707-21C1-BF3E-FFD4-109D170D72AB}"/>
                    </a:ext>
                  </a:extLst>
                </p:cNvPr>
                <p:cNvGrpSpPr/>
                <p:nvPr/>
              </p:nvGrpSpPr>
              <p:grpSpPr>
                <a:xfrm>
                  <a:off x="674913" y="3820451"/>
                  <a:ext cx="1559883" cy="2563473"/>
                  <a:chOff x="674913" y="3820451"/>
                  <a:chExt cx="1559883" cy="2563473"/>
                </a:xfrm>
                <a:grpFill/>
              </p:grpSpPr>
              <p:sp>
                <p:nvSpPr>
                  <p:cNvPr id="75" name="矩形 74">
                    <a:extLst>
                      <a:ext uri="{FF2B5EF4-FFF2-40B4-BE49-F238E27FC236}">
                        <a16:creationId xmlns:a16="http://schemas.microsoft.com/office/drawing/2014/main" id="{00297667-59DF-34DD-D9DA-1E3ED2F585B2}"/>
                      </a:ext>
                    </a:extLst>
                  </p:cNvPr>
                  <p:cNvSpPr/>
                  <p:nvPr/>
                </p:nvSpPr>
                <p:spPr>
                  <a:xfrm>
                    <a:off x="860855" y="3893269"/>
                    <a:ext cx="185090" cy="2410561"/>
                  </a:xfrm>
                  <a:prstGeom prst="rect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6" name="矩形 75">
                    <a:extLst>
                      <a:ext uri="{FF2B5EF4-FFF2-40B4-BE49-F238E27FC236}">
                        <a16:creationId xmlns:a16="http://schemas.microsoft.com/office/drawing/2014/main" id="{610FD690-9156-449A-8041-824CA98111E3}"/>
                      </a:ext>
                    </a:extLst>
                  </p:cNvPr>
                  <p:cNvSpPr/>
                  <p:nvPr/>
                </p:nvSpPr>
                <p:spPr>
                  <a:xfrm>
                    <a:off x="1207935" y="3893269"/>
                    <a:ext cx="185090" cy="2410561"/>
                  </a:xfrm>
                  <a:prstGeom prst="rect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7" name="矩形 76">
                    <a:extLst>
                      <a:ext uri="{FF2B5EF4-FFF2-40B4-BE49-F238E27FC236}">
                        <a16:creationId xmlns:a16="http://schemas.microsoft.com/office/drawing/2014/main" id="{4E45A3F7-9FC8-7711-D820-8551B13AF1BF}"/>
                      </a:ext>
                    </a:extLst>
                  </p:cNvPr>
                  <p:cNvSpPr/>
                  <p:nvPr/>
                </p:nvSpPr>
                <p:spPr>
                  <a:xfrm>
                    <a:off x="1551775" y="3893269"/>
                    <a:ext cx="185090" cy="2410561"/>
                  </a:xfrm>
                  <a:prstGeom prst="rect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78" name="矩形 77">
                    <a:extLst>
                      <a:ext uri="{FF2B5EF4-FFF2-40B4-BE49-F238E27FC236}">
                        <a16:creationId xmlns:a16="http://schemas.microsoft.com/office/drawing/2014/main" id="{A105E72D-651E-5993-FEF3-8A8CFF5BC51E}"/>
                      </a:ext>
                    </a:extLst>
                  </p:cNvPr>
                  <p:cNvSpPr/>
                  <p:nvPr/>
                </p:nvSpPr>
                <p:spPr>
                  <a:xfrm>
                    <a:off x="674913" y="3820451"/>
                    <a:ext cx="1559883" cy="2563473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70" name="椭圆 69">
                  <a:extLst>
                    <a:ext uri="{FF2B5EF4-FFF2-40B4-BE49-F238E27FC236}">
                      <a16:creationId xmlns:a16="http://schemas.microsoft.com/office/drawing/2014/main" id="{C2BF6CF3-646B-4E94-F196-F2F8D9A0100A}"/>
                    </a:ext>
                  </a:extLst>
                </p:cNvPr>
                <p:cNvSpPr/>
                <p:nvPr/>
              </p:nvSpPr>
              <p:spPr>
                <a:xfrm>
                  <a:off x="1406417" y="4713508"/>
                  <a:ext cx="148598" cy="138661"/>
                </a:xfrm>
                <a:prstGeom prst="ellipse">
                  <a:avLst/>
                </a:prstGeom>
                <a:grpFill/>
                <a:ln/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" name="椭圆 70">
                  <a:extLst>
                    <a:ext uri="{FF2B5EF4-FFF2-40B4-BE49-F238E27FC236}">
                      <a16:creationId xmlns:a16="http://schemas.microsoft.com/office/drawing/2014/main" id="{67791290-F237-F1AE-EE08-C1EBB3693D8E}"/>
                    </a:ext>
                  </a:extLst>
                </p:cNvPr>
                <p:cNvSpPr/>
                <p:nvPr/>
              </p:nvSpPr>
              <p:spPr>
                <a:xfrm>
                  <a:off x="1459230" y="5062495"/>
                  <a:ext cx="95785" cy="159788"/>
                </a:xfrm>
                <a:prstGeom prst="ellipse">
                  <a:avLst/>
                </a:prstGeom>
                <a:grp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AE189336-F314-46DB-2F07-8C71D63E97FF}"/>
                    </a:ext>
                  </a:extLst>
                </p:cNvPr>
                <p:cNvSpPr/>
                <p:nvPr/>
              </p:nvSpPr>
              <p:spPr>
                <a:xfrm>
                  <a:off x="1393025" y="4234675"/>
                  <a:ext cx="95785" cy="159788"/>
                </a:xfrm>
                <a:prstGeom prst="ellipse">
                  <a:avLst/>
                </a:prstGeom>
                <a:grp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448F77DF-F936-7ADF-2982-7D115DFA990E}"/>
                    </a:ext>
                  </a:extLst>
                </p:cNvPr>
                <p:cNvSpPr/>
                <p:nvPr/>
              </p:nvSpPr>
              <p:spPr>
                <a:xfrm>
                  <a:off x="1406417" y="5332901"/>
                  <a:ext cx="95785" cy="159788"/>
                </a:xfrm>
                <a:prstGeom prst="ellipse">
                  <a:avLst/>
                </a:prstGeom>
                <a:grpFill/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" name="矩形 73">
                  <a:extLst>
                    <a:ext uri="{FF2B5EF4-FFF2-40B4-BE49-F238E27FC236}">
                      <a16:creationId xmlns:a16="http://schemas.microsoft.com/office/drawing/2014/main" id="{D0FFAD01-5991-112D-C248-BF2761333753}"/>
                    </a:ext>
                  </a:extLst>
                </p:cNvPr>
                <p:cNvSpPr/>
                <p:nvPr/>
              </p:nvSpPr>
              <p:spPr>
                <a:xfrm>
                  <a:off x="1393025" y="3893269"/>
                  <a:ext cx="148598" cy="45719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FD39C618-23CC-C633-09B8-06F265C0B211}"/>
                  </a:ext>
                </a:extLst>
              </p:cNvPr>
              <p:cNvGrpSpPr/>
              <p:nvPr/>
            </p:nvGrpSpPr>
            <p:grpSpPr>
              <a:xfrm>
                <a:off x="5128041" y="3805022"/>
                <a:ext cx="1644511" cy="2563473"/>
                <a:chOff x="5128041" y="3805022"/>
                <a:chExt cx="1644511" cy="2563473"/>
              </a:xfrm>
            </p:grpSpPr>
            <p:grpSp>
              <p:nvGrpSpPr>
                <p:cNvPr id="55" name="组合 54">
                  <a:extLst>
                    <a:ext uri="{FF2B5EF4-FFF2-40B4-BE49-F238E27FC236}">
                      <a16:creationId xmlns:a16="http://schemas.microsoft.com/office/drawing/2014/main" id="{EEADC047-D8A8-1EFC-B7AC-09DBB146BB4E}"/>
                    </a:ext>
                  </a:extLst>
                </p:cNvPr>
                <p:cNvGrpSpPr/>
                <p:nvPr/>
              </p:nvGrpSpPr>
              <p:grpSpPr>
                <a:xfrm>
                  <a:off x="5128041" y="3805022"/>
                  <a:ext cx="1644511" cy="2563473"/>
                  <a:chOff x="5128041" y="3820857"/>
                  <a:chExt cx="1644511" cy="2563473"/>
                </a:xfrm>
              </p:grpSpPr>
              <p:grpSp>
                <p:nvGrpSpPr>
                  <p:cNvPr id="57" name="组合 56">
                    <a:extLst>
                      <a:ext uri="{FF2B5EF4-FFF2-40B4-BE49-F238E27FC236}">
                        <a16:creationId xmlns:a16="http://schemas.microsoft.com/office/drawing/2014/main" id="{A15DF064-93EF-140E-60C7-BD8432E78C21}"/>
                      </a:ext>
                    </a:extLst>
                  </p:cNvPr>
                  <p:cNvGrpSpPr/>
                  <p:nvPr/>
                </p:nvGrpSpPr>
                <p:grpSpPr>
                  <a:xfrm>
                    <a:off x="5128041" y="3820857"/>
                    <a:ext cx="1644511" cy="2563473"/>
                    <a:chOff x="2445567" y="3794383"/>
                    <a:chExt cx="1644511" cy="2563473"/>
                  </a:xfrm>
                </p:grpSpPr>
                <p:grpSp>
                  <p:nvGrpSpPr>
                    <p:cNvPr id="59" name="组合 58">
                      <a:extLst>
                        <a:ext uri="{FF2B5EF4-FFF2-40B4-BE49-F238E27FC236}">
                          <a16:creationId xmlns:a16="http://schemas.microsoft.com/office/drawing/2014/main" id="{91580F3E-54CC-DBA3-981F-63A1C6C878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45567" y="3794383"/>
                      <a:ext cx="1644511" cy="2563473"/>
                      <a:chOff x="674913" y="3820451"/>
                      <a:chExt cx="1644511" cy="2563473"/>
                    </a:xfrm>
                  </p:grpSpPr>
                  <p:grpSp>
                    <p:nvGrpSpPr>
                      <p:cNvPr id="63" name="组合 62">
                        <a:extLst>
                          <a:ext uri="{FF2B5EF4-FFF2-40B4-BE49-F238E27FC236}">
                            <a16:creationId xmlns:a16="http://schemas.microsoft.com/office/drawing/2014/main" id="{963F901E-40A4-9381-ECEB-D77384CC186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74913" y="3820451"/>
                        <a:ext cx="1644511" cy="2563473"/>
                        <a:chOff x="674913" y="3820451"/>
                        <a:chExt cx="1644511" cy="2563473"/>
                      </a:xfrm>
                    </p:grpSpPr>
                    <p:sp>
                      <p:nvSpPr>
                        <p:cNvPr id="65" name="矩形 64">
                          <a:extLst>
                            <a:ext uri="{FF2B5EF4-FFF2-40B4-BE49-F238E27FC236}">
                              <a16:creationId xmlns:a16="http://schemas.microsoft.com/office/drawing/2014/main" id="{12C475BA-4F90-6C96-3F2B-B68C963ECF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0855" y="3893269"/>
                          <a:ext cx="185090" cy="2410561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</p:spPr>
                      <p:style>
                        <a:lnRef idx="2">
                          <a:schemeClr val="accent3">
                            <a:shade val="15000"/>
                          </a:schemeClr>
                        </a:lnRef>
                        <a:fillRef idx="1">
                          <a:schemeClr val="accent3"/>
                        </a:fillRef>
                        <a:effectRef idx="0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66" name="矩形 65">
                          <a:extLst>
                            <a:ext uri="{FF2B5EF4-FFF2-40B4-BE49-F238E27FC236}">
                              <a16:creationId xmlns:a16="http://schemas.microsoft.com/office/drawing/2014/main" id="{04C50C65-DDD3-D8E7-E496-BDF4DEE752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207935" y="3893269"/>
                          <a:ext cx="185090" cy="2410561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</p:spPr>
                      <p:style>
                        <a:lnRef idx="2">
                          <a:schemeClr val="accent3">
                            <a:shade val="15000"/>
                          </a:schemeClr>
                        </a:lnRef>
                        <a:fillRef idx="1">
                          <a:schemeClr val="accent3"/>
                        </a:fillRef>
                        <a:effectRef idx="0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67" name="矩形 66">
                          <a:extLst>
                            <a:ext uri="{FF2B5EF4-FFF2-40B4-BE49-F238E27FC236}">
                              <a16:creationId xmlns:a16="http://schemas.microsoft.com/office/drawing/2014/main" id="{47BBD69D-1628-C824-7944-5D81C6422B7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51775" y="3893269"/>
                          <a:ext cx="185090" cy="2410561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</p:spPr>
                      <p:style>
                        <a:lnRef idx="2">
                          <a:schemeClr val="accent3">
                            <a:shade val="15000"/>
                          </a:schemeClr>
                        </a:lnRef>
                        <a:fillRef idx="1">
                          <a:schemeClr val="accent3"/>
                        </a:fillRef>
                        <a:effectRef idx="0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 dirty="0"/>
                        </a:p>
                      </p:txBody>
                    </p:sp>
                    <p:sp>
                      <p:nvSpPr>
                        <p:cNvPr id="68" name="矩形 67">
                          <a:extLst>
                            <a:ext uri="{FF2B5EF4-FFF2-40B4-BE49-F238E27FC236}">
                              <a16:creationId xmlns:a16="http://schemas.microsoft.com/office/drawing/2014/main" id="{616EFA18-B4CD-462D-248E-52423699FF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74913" y="3820451"/>
                          <a:ext cx="1644511" cy="2563473"/>
                        </a:xfrm>
                        <a:prstGeom prst="rect">
                          <a:avLst/>
                        </a:prstGeom>
                        <a:noFill/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64" name="矩形 63">
                        <a:extLst>
                          <a:ext uri="{FF2B5EF4-FFF2-40B4-BE49-F238E27FC236}">
                            <a16:creationId xmlns:a16="http://schemas.microsoft.com/office/drawing/2014/main" id="{DD122FEC-18C8-6E10-C3D7-23C7362B85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3025" y="3893269"/>
                        <a:ext cx="148598" cy="45719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</p:grpSp>
                <p:sp>
                  <p:nvSpPr>
                    <p:cNvPr id="60" name="矩形 59">
                      <a:extLst>
                        <a:ext uri="{FF2B5EF4-FFF2-40B4-BE49-F238E27FC236}">
                          <a16:creationId xmlns:a16="http://schemas.microsoft.com/office/drawing/2014/main" id="{0030768E-FC4C-B6E4-D9E1-A9827DA25C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1590" y="4480076"/>
                      <a:ext cx="242620" cy="6748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1" name="椭圆 60">
                      <a:extLst>
                        <a:ext uri="{FF2B5EF4-FFF2-40B4-BE49-F238E27FC236}">
                          <a16:creationId xmlns:a16="http://schemas.microsoft.com/office/drawing/2014/main" id="{D49E18D4-E6D2-CD9F-07ED-E2911EA90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1590" y="4384247"/>
                      <a:ext cx="221001" cy="17626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3">
                        <a:shade val="15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2" name="椭圆 61">
                      <a:extLst>
                        <a:ext uri="{FF2B5EF4-FFF2-40B4-BE49-F238E27FC236}">
                          <a16:creationId xmlns:a16="http://schemas.microsoft.com/office/drawing/2014/main" id="{CD4402AD-D5BA-2492-F5B2-7E57F4D6A2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0633" y="5082684"/>
                      <a:ext cx="221001" cy="17626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3">
                        <a:shade val="15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58" name="椭圆 57">
                    <a:extLst>
                      <a:ext uri="{FF2B5EF4-FFF2-40B4-BE49-F238E27FC236}">
                        <a16:creationId xmlns:a16="http://schemas.microsoft.com/office/drawing/2014/main" id="{8B6A8D48-DE22-1BD4-E411-B1071AA31CEF}"/>
                      </a:ext>
                    </a:extLst>
                  </p:cNvPr>
                  <p:cNvSpPr/>
                  <p:nvPr/>
                </p:nvSpPr>
                <p:spPr>
                  <a:xfrm>
                    <a:off x="5886684" y="5420721"/>
                    <a:ext cx="189686" cy="52288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  <p:sp>
              <p:nvSpPr>
                <p:cNvPr id="56" name="矩形 55">
                  <a:extLst>
                    <a:ext uri="{FF2B5EF4-FFF2-40B4-BE49-F238E27FC236}">
                      <a16:creationId xmlns:a16="http://schemas.microsoft.com/office/drawing/2014/main" id="{D54ABD9F-C5ED-EA19-47EB-0783B01480FA}"/>
                    </a:ext>
                  </a:extLst>
                </p:cNvPr>
                <p:cNvSpPr/>
                <p:nvPr/>
              </p:nvSpPr>
              <p:spPr>
                <a:xfrm>
                  <a:off x="6368210" y="3870925"/>
                  <a:ext cx="185090" cy="2410561"/>
                </a:xfrm>
                <a:prstGeom prst="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EDA591CD-474A-2850-66E0-0FBECACC8E39}"/>
                  </a:ext>
                </a:extLst>
              </p:cNvPr>
              <p:cNvGrpSpPr/>
              <p:nvPr/>
            </p:nvGrpSpPr>
            <p:grpSpPr>
              <a:xfrm>
                <a:off x="2862361" y="3820857"/>
                <a:ext cx="1585899" cy="2563473"/>
                <a:chOff x="2862361" y="3820857"/>
                <a:chExt cx="1585899" cy="2563473"/>
              </a:xfrm>
            </p:grpSpPr>
            <p:grpSp>
              <p:nvGrpSpPr>
                <p:cNvPr id="39" name="组合 38">
                  <a:extLst>
                    <a:ext uri="{FF2B5EF4-FFF2-40B4-BE49-F238E27FC236}">
                      <a16:creationId xmlns:a16="http://schemas.microsoft.com/office/drawing/2014/main" id="{7C96CC18-D657-56E8-D57F-94CE623CBC6D}"/>
                    </a:ext>
                  </a:extLst>
                </p:cNvPr>
                <p:cNvGrpSpPr/>
                <p:nvPr/>
              </p:nvGrpSpPr>
              <p:grpSpPr>
                <a:xfrm>
                  <a:off x="2862361" y="3820857"/>
                  <a:ext cx="1585899" cy="2563473"/>
                  <a:chOff x="2445567" y="3794383"/>
                  <a:chExt cx="1585899" cy="2563473"/>
                </a:xfrm>
              </p:grpSpPr>
              <p:grpSp>
                <p:nvGrpSpPr>
                  <p:cNvPr id="41" name="组合 40">
                    <a:extLst>
                      <a:ext uri="{FF2B5EF4-FFF2-40B4-BE49-F238E27FC236}">
                        <a16:creationId xmlns:a16="http://schemas.microsoft.com/office/drawing/2014/main" id="{32AF11A1-8519-77D8-BF99-1EB5024BEE38}"/>
                      </a:ext>
                    </a:extLst>
                  </p:cNvPr>
                  <p:cNvGrpSpPr/>
                  <p:nvPr/>
                </p:nvGrpSpPr>
                <p:grpSpPr>
                  <a:xfrm>
                    <a:off x="2445567" y="3794383"/>
                    <a:ext cx="1585899" cy="2563473"/>
                    <a:chOff x="674913" y="3820451"/>
                    <a:chExt cx="1585899" cy="2563473"/>
                  </a:xfrm>
                </p:grpSpPr>
                <p:grpSp>
                  <p:nvGrpSpPr>
                    <p:cNvPr id="48" name="组合 47">
                      <a:extLst>
                        <a:ext uri="{FF2B5EF4-FFF2-40B4-BE49-F238E27FC236}">
                          <a16:creationId xmlns:a16="http://schemas.microsoft.com/office/drawing/2014/main" id="{01ECC23B-8F2A-E81B-85D6-ADB6F722F4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4913" y="3820451"/>
                      <a:ext cx="1585899" cy="2563473"/>
                      <a:chOff x="674913" y="3820451"/>
                      <a:chExt cx="1585899" cy="2563473"/>
                    </a:xfrm>
                  </p:grpSpPr>
                  <p:sp>
                    <p:nvSpPr>
                      <p:cNvPr id="51" name="矩形 50">
                        <a:extLst>
                          <a:ext uri="{FF2B5EF4-FFF2-40B4-BE49-F238E27FC236}">
                            <a16:creationId xmlns:a16="http://schemas.microsoft.com/office/drawing/2014/main" id="{D8BA2CB5-3CA7-74B3-502B-2641F1F47B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0855" y="3893269"/>
                        <a:ext cx="185090" cy="2410561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  <p:style>
                      <a:lnRef idx="2">
                        <a:schemeClr val="accent3">
                          <a:shade val="15000"/>
                        </a:schemeClr>
                      </a:lnRef>
                      <a:fillRef idx="1">
                        <a:schemeClr val="accent3"/>
                      </a:fillRef>
                      <a:effectRef idx="0">
                        <a:schemeClr val="accent3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52" name="矩形 51">
                        <a:extLst>
                          <a:ext uri="{FF2B5EF4-FFF2-40B4-BE49-F238E27FC236}">
                            <a16:creationId xmlns:a16="http://schemas.microsoft.com/office/drawing/2014/main" id="{934EF91C-7A03-F738-D63D-EEEA9D90A0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7935" y="3893269"/>
                        <a:ext cx="185090" cy="2410561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  <p:style>
                      <a:lnRef idx="2">
                        <a:schemeClr val="accent3">
                          <a:shade val="15000"/>
                        </a:schemeClr>
                      </a:lnRef>
                      <a:fillRef idx="1">
                        <a:schemeClr val="accent3"/>
                      </a:fillRef>
                      <a:effectRef idx="0">
                        <a:schemeClr val="accent3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53" name="矩形 52">
                        <a:extLst>
                          <a:ext uri="{FF2B5EF4-FFF2-40B4-BE49-F238E27FC236}">
                            <a16:creationId xmlns:a16="http://schemas.microsoft.com/office/drawing/2014/main" id="{DCCF4DB0-7212-E86B-4172-809FDCB8E2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51775" y="3893269"/>
                        <a:ext cx="185090" cy="2410561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  <p:style>
                      <a:lnRef idx="2">
                        <a:schemeClr val="accent3">
                          <a:shade val="15000"/>
                        </a:schemeClr>
                      </a:lnRef>
                      <a:fillRef idx="1">
                        <a:schemeClr val="accent3"/>
                      </a:fillRef>
                      <a:effectRef idx="0">
                        <a:schemeClr val="accent3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  <p:sp>
                    <p:nvSpPr>
                      <p:cNvPr id="54" name="矩形 53">
                        <a:extLst>
                          <a:ext uri="{FF2B5EF4-FFF2-40B4-BE49-F238E27FC236}">
                            <a16:creationId xmlns:a16="http://schemas.microsoft.com/office/drawing/2014/main" id="{FC634079-B358-38E6-1AFE-F5DFE9CD35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4913" y="3820451"/>
                        <a:ext cx="1585899" cy="2563473"/>
                      </a:xfrm>
                      <a:prstGeom prst="rect">
                        <a:avLst/>
                      </a:prstGeom>
                      <a:noFill/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</p:grpSp>
                <p:sp>
                  <p:nvSpPr>
                    <p:cNvPr id="50" name="矩形 49">
                      <a:extLst>
                        <a:ext uri="{FF2B5EF4-FFF2-40B4-BE49-F238E27FC236}">
                          <a16:creationId xmlns:a16="http://schemas.microsoft.com/office/drawing/2014/main" id="{87A06B04-F9C4-86F4-1058-B1101A54F6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3025" y="3893269"/>
                      <a:ext cx="148598" cy="4571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style>
                    <a:lnRef idx="2">
                      <a:schemeClr val="dk1">
                        <a:shade val="15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A4E17B07-9558-8DAE-4A6B-5978E3BB0F20}"/>
                      </a:ext>
                    </a:extLst>
                  </p:cNvPr>
                  <p:cNvSpPr/>
                  <p:nvPr/>
                </p:nvSpPr>
                <p:spPr>
                  <a:xfrm>
                    <a:off x="2961590" y="4480076"/>
                    <a:ext cx="242620" cy="6748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3" name="矩形 42">
                    <a:extLst>
                      <a:ext uri="{FF2B5EF4-FFF2-40B4-BE49-F238E27FC236}">
                        <a16:creationId xmlns:a16="http://schemas.microsoft.com/office/drawing/2014/main" id="{B8D34D55-95E0-2196-F340-F5FC3C7CB6D2}"/>
                      </a:ext>
                    </a:extLst>
                  </p:cNvPr>
                  <p:cNvSpPr/>
                  <p:nvPr/>
                </p:nvSpPr>
                <p:spPr>
                  <a:xfrm>
                    <a:off x="3163679" y="5334777"/>
                    <a:ext cx="158750" cy="454489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4" name="椭圆 43">
                    <a:extLst>
                      <a:ext uri="{FF2B5EF4-FFF2-40B4-BE49-F238E27FC236}">
                        <a16:creationId xmlns:a16="http://schemas.microsoft.com/office/drawing/2014/main" id="{EF8470B3-F27D-7030-9782-5A9017A006A1}"/>
                      </a:ext>
                    </a:extLst>
                  </p:cNvPr>
                  <p:cNvSpPr/>
                  <p:nvPr/>
                </p:nvSpPr>
                <p:spPr>
                  <a:xfrm>
                    <a:off x="2961590" y="4384247"/>
                    <a:ext cx="221001" cy="17626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85FEE81-79C4-2686-849F-3DF259AF413F}"/>
                      </a:ext>
                    </a:extLst>
                  </p:cNvPr>
                  <p:cNvSpPr/>
                  <p:nvPr/>
                </p:nvSpPr>
                <p:spPr>
                  <a:xfrm>
                    <a:off x="2960633" y="5082684"/>
                    <a:ext cx="221001" cy="17626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40" name="矩形 39">
                  <a:extLst>
                    <a:ext uri="{FF2B5EF4-FFF2-40B4-BE49-F238E27FC236}">
                      <a16:creationId xmlns:a16="http://schemas.microsoft.com/office/drawing/2014/main" id="{401D492C-1B54-42D9-BD5B-5F8CBFD05D15}"/>
                    </a:ext>
                  </a:extLst>
                </p:cNvPr>
                <p:cNvSpPr/>
                <p:nvPr/>
              </p:nvSpPr>
              <p:spPr>
                <a:xfrm>
                  <a:off x="4066400" y="3893675"/>
                  <a:ext cx="185090" cy="2410561"/>
                </a:xfrm>
                <a:prstGeom prst="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1CD1DB15-FD72-FDEF-77DF-721595E6E978}"/>
                  </a:ext>
                </a:extLst>
              </p:cNvPr>
              <p:cNvGrpSpPr/>
              <p:nvPr/>
            </p:nvGrpSpPr>
            <p:grpSpPr>
              <a:xfrm>
                <a:off x="7363395" y="3811586"/>
                <a:ext cx="1737430" cy="2563473"/>
                <a:chOff x="7363395" y="3811586"/>
                <a:chExt cx="1737430" cy="2563473"/>
              </a:xfrm>
            </p:grpSpPr>
            <p:grpSp>
              <p:nvGrpSpPr>
                <p:cNvPr id="15" name="组合 14">
                  <a:extLst>
                    <a:ext uri="{FF2B5EF4-FFF2-40B4-BE49-F238E27FC236}">
                      <a16:creationId xmlns:a16="http://schemas.microsoft.com/office/drawing/2014/main" id="{A0DD386C-4725-1B13-9BC8-9D7169CF5195}"/>
                    </a:ext>
                  </a:extLst>
                </p:cNvPr>
                <p:cNvGrpSpPr/>
                <p:nvPr/>
              </p:nvGrpSpPr>
              <p:grpSpPr>
                <a:xfrm>
                  <a:off x="7363395" y="3811586"/>
                  <a:ext cx="1737430" cy="2563473"/>
                  <a:chOff x="7363395" y="3798458"/>
                  <a:chExt cx="1737430" cy="2563473"/>
                </a:xfrm>
              </p:grpSpPr>
              <p:grpSp>
                <p:nvGrpSpPr>
                  <p:cNvPr id="18" name="组合 17">
                    <a:extLst>
                      <a:ext uri="{FF2B5EF4-FFF2-40B4-BE49-F238E27FC236}">
                        <a16:creationId xmlns:a16="http://schemas.microsoft.com/office/drawing/2014/main" id="{60D93DD8-A390-686B-A9C1-5D121A6D2C19}"/>
                      </a:ext>
                    </a:extLst>
                  </p:cNvPr>
                  <p:cNvGrpSpPr/>
                  <p:nvPr/>
                </p:nvGrpSpPr>
                <p:grpSpPr>
                  <a:xfrm>
                    <a:off x="7363395" y="3798458"/>
                    <a:ext cx="1737430" cy="2563473"/>
                    <a:chOff x="2445567" y="3794383"/>
                    <a:chExt cx="1737430" cy="2563473"/>
                  </a:xfrm>
                </p:grpSpPr>
                <p:grpSp>
                  <p:nvGrpSpPr>
                    <p:cNvPr id="20" name="组合 19">
                      <a:extLst>
                        <a:ext uri="{FF2B5EF4-FFF2-40B4-BE49-F238E27FC236}">
                          <a16:creationId xmlns:a16="http://schemas.microsoft.com/office/drawing/2014/main" id="{1ADAA5CF-D9EA-51C1-AE69-9D7946D626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45567" y="3794383"/>
                      <a:ext cx="1737430" cy="2563473"/>
                      <a:chOff x="674913" y="3820451"/>
                      <a:chExt cx="1737430" cy="2563473"/>
                    </a:xfrm>
                  </p:grpSpPr>
                  <p:grpSp>
                    <p:nvGrpSpPr>
                      <p:cNvPr id="31" name="组合 30">
                        <a:extLst>
                          <a:ext uri="{FF2B5EF4-FFF2-40B4-BE49-F238E27FC236}">
                            <a16:creationId xmlns:a16="http://schemas.microsoft.com/office/drawing/2014/main" id="{142978FE-B95B-6D16-B1C3-A2FC21A3C28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74913" y="3820451"/>
                        <a:ext cx="1737430" cy="2563473"/>
                        <a:chOff x="674913" y="3820451"/>
                        <a:chExt cx="1737430" cy="2563473"/>
                      </a:xfrm>
                    </p:grpSpPr>
                    <p:sp>
                      <p:nvSpPr>
                        <p:cNvPr id="33" name="矩形 32">
                          <a:extLst>
                            <a:ext uri="{FF2B5EF4-FFF2-40B4-BE49-F238E27FC236}">
                              <a16:creationId xmlns:a16="http://schemas.microsoft.com/office/drawing/2014/main" id="{658A6405-DF6F-64F7-2B99-B74FE25272A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0855" y="3893269"/>
                          <a:ext cx="185090" cy="2410561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</p:spPr>
                      <p:style>
                        <a:lnRef idx="2">
                          <a:schemeClr val="accent3">
                            <a:shade val="15000"/>
                          </a:schemeClr>
                        </a:lnRef>
                        <a:fillRef idx="1">
                          <a:schemeClr val="accent3"/>
                        </a:fillRef>
                        <a:effectRef idx="0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34" name="矩形 33">
                          <a:extLst>
                            <a:ext uri="{FF2B5EF4-FFF2-40B4-BE49-F238E27FC236}">
                              <a16:creationId xmlns:a16="http://schemas.microsoft.com/office/drawing/2014/main" id="{4C82ECAA-37C6-A4A0-56AD-1F2D29CF24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207935" y="3893269"/>
                          <a:ext cx="185090" cy="2410561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</p:spPr>
                      <p:style>
                        <a:lnRef idx="2">
                          <a:schemeClr val="accent3">
                            <a:shade val="15000"/>
                          </a:schemeClr>
                        </a:lnRef>
                        <a:fillRef idx="1">
                          <a:schemeClr val="accent3"/>
                        </a:fillRef>
                        <a:effectRef idx="0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35" name="矩形 34">
                          <a:extLst>
                            <a:ext uri="{FF2B5EF4-FFF2-40B4-BE49-F238E27FC236}">
                              <a16:creationId xmlns:a16="http://schemas.microsoft.com/office/drawing/2014/main" id="{7604CC73-68C0-7FF6-0F55-A1A5444D34A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51775" y="3893269"/>
                          <a:ext cx="185090" cy="2410561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</p:spPr>
                      <p:style>
                        <a:lnRef idx="2">
                          <a:schemeClr val="accent3">
                            <a:shade val="15000"/>
                          </a:schemeClr>
                        </a:lnRef>
                        <a:fillRef idx="1">
                          <a:schemeClr val="accent3"/>
                        </a:fillRef>
                        <a:effectRef idx="0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 dirty="0"/>
                        </a:p>
                      </p:txBody>
                    </p:sp>
                    <p:sp>
                      <p:nvSpPr>
                        <p:cNvPr id="38" name="矩形 37">
                          <a:extLst>
                            <a:ext uri="{FF2B5EF4-FFF2-40B4-BE49-F238E27FC236}">
                              <a16:creationId xmlns:a16="http://schemas.microsoft.com/office/drawing/2014/main" id="{97D2F706-2D65-264A-011B-0F5410E457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74913" y="3820451"/>
                          <a:ext cx="1737430" cy="2563473"/>
                        </a:xfrm>
                        <a:prstGeom prst="rect">
                          <a:avLst/>
                        </a:prstGeom>
                        <a:noFill/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32" name="矩形 31">
                        <a:extLst>
                          <a:ext uri="{FF2B5EF4-FFF2-40B4-BE49-F238E27FC236}">
                            <a16:creationId xmlns:a16="http://schemas.microsoft.com/office/drawing/2014/main" id="{DBFE04CB-199C-D9DD-7E59-22680C9CAB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3025" y="3893269"/>
                        <a:ext cx="148598" cy="45719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</p:grpSp>
                <p:sp>
                  <p:nvSpPr>
                    <p:cNvPr id="21" name="矩形 20">
                      <a:extLst>
                        <a:ext uri="{FF2B5EF4-FFF2-40B4-BE49-F238E27FC236}">
                          <a16:creationId xmlns:a16="http://schemas.microsoft.com/office/drawing/2014/main" id="{793E2F05-2285-41B3-C29F-09601B0286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1590" y="4480076"/>
                      <a:ext cx="242620" cy="6748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7" name="矩形 26">
                      <a:extLst>
                        <a:ext uri="{FF2B5EF4-FFF2-40B4-BE49-F238E27FC236}">
                          <a16:creationId xmlns:a16="http://schemas.microsoft.com/office/drawing/2014/main" id="{320FAD31-3253-8FC2-E4E2-A03FF1CEEB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28067" y="5395998"/>
                      <a:ext cx="179452" cy="477059"/>
                    </a:xfrm>
                    <a:prstGeom prst="rect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3">
                        <a:shade val="15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8" name="椭圆 27">
                      <a:extLst>
                        <a:ext uri="{FF2B5EF4-FFF2-40B4-BE49-F238E27FC236}">
                          <a16:creationId xmlns:a16="http://schemas.microsoft.com/office/drawing/2014/main" id="{AC5924F2-08CC-A425-A5E7-9D0552991D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1590" y="4384247"/>
                      <a:ext cx="221001" cy="17626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3">
                        <a:shade val="15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9" name="椭圆 28">
                      <a:extLst>
                        <a:ext uri="{FF2B5EF4-FFF2-40B4-BE49-F238E27FC236}">
                          <a16:creationId xmlns:a16="http://schemas.microsoft.com/office/drawing/2014/main" id="{DCF60459-02AD-20F2-2C05-41261BFCC9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0633" y="5082684"/>
                      <a:ext cx="221001" cy="17626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3">
                        <a:shade val="15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0" name="矩形 29">
                      <a:extLst>
                        <a:ext uri="{FF2B5EF4-FFF2-40B4-BE49-F238E27FC236}">
                          <a16:creationId xmlns:a16="http://schemas.microsoft.com/office/drawing/2014/main" id="{47BF802D-3D7C-2A23-DDA4-A334BFAF4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3143" y="5387684"/>
                      <a:ext cx="179452" cy="522879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3">
                        <a:shade val="15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19" name="矩形 18">
                    <a:extLst>
                      <a:ext uri="{FF2B5EF4-FFF2-40B4-BE49-F238E27FC236}">
                        <a16:creationId xmlns:a16="http://schemas.microsoft.com/office/drawing/2014/main" id="{8788D688-288E-7160-1979-B9BD8442B0D0}"/>
                      </a:ext>
                    </a:extLst>
                  </p:cNvPr>
                  <p:cNvSpPr/>
                  <p:nvPr/>
                </p:nvSpPr>
                <p:spPr>
                  <a:xfrm>
                    <a:off x="8655226" y="3877840"/>
                    <a:ext cx="185090" cy="2410561"/>
                  </a:xfrm>
                  <a:prstGeom prst="rect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906C71C1-28AE-E647-5A60-54C7E5C93532}"/>
                    </a:ext>
                  </a:extLst>
                </p:cNvPr>
                <p:cNvSpPr/>
                <p:nvPr/>
              </p:nvSpPr>
              <p:spPr>
                <a:xfrm>
                  <a:off x="8140338" y="5404886"/>
                  <a:ext cx="189686" cy="52288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4B41E657-83A8-1E25-D9A1-2F3DB431910A}"/>
                    </a:ext>
                  </a:extLst>
                </p:cNvPr>
                <p:cNvSpPr/>
                <p:nvPr/>
              </p:nvSpPr>
              <p:spPr>
                <a:xfrm>
                  <a:off x="8145414" y="5404886"/>
                  <a:ext cx="189686" cy="5228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05484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5"/>
          <p:cNvSpPr txBox="1"/>
          <p:nvPr/>
        </p:nvSpPr>
        <p:spPr>
          <a:xfrm>
            <a:off x="1300480" y="327649"/>
            <a:ext cx="9233879" cy="6635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200" dirty="0">
              <a:solidFill>
                <a:srgbClr val="703881"/>
              </a:solidFill>
            </a:endParaRPr>
          </a:p>
        </p:txBody>
      </p:sp>
      <p:grpSp>
        <p:nvGrpSpPr>
          <p:cNvPr id="23" name="组合 22"/>
          <p:cNvGrpSpPr>
            <a:grpSpLocks noChangeAspect="1"/>
          </p:cNvGrpSpPr>
          <p:nvPr/>
        </p:nvGrpSpPr>
        <p:grpSpPr>
          <a:xfrm>
            <a:off x="10386222" y="242117"/>
            <a:ext cx="1561684" cy="469972"/>
            <a:chOff x="2685028" y="2876682"/>
            <a:chExt cx="5502784" cy="1656004"/>
          </a:xfrm>
        </p:grpSpPr>
        <p:sp>
          <p:nvSpPr>
            <p:cNvPr id="24" name="i$ľïdê"/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25" name="îṥlîḋê"/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  <p:sp>
        <p:nvSpPr>
          <p:cNvPr id="36" name="文本框 35"/>
          <p:cNvSpPr txBox="1"/>
          <p:nvPr/>
        </p:nvSpPr>
        <p:spPr>
          <a:xfrm>
            <a:off x="1045945" y="656249"/>
            <a:ext cx="2041396" cy="227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>
              <a:defRPr/>
            </a:pPr>
            <a:endParaRPr lang="en-US" altLang="zh-CN" sz="800" b="1" dirty="0">
              <a:solidFill>
                <a:prstClr val="white">
                  <a:lumMod val="50000"/>
                </a:prst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0" y="891159"/>
            <a:ext cx="12179808" cy="0"/>
          </a:xfrm>
          <a:prstGeom prst="line">
            <a:avLst/>
          </a:prstGeom>
          <a:ln w="12700">
            <a:gradFill>
              <a:gsLst>
                <a:gs pos="0">
                  <a:srgbClr val="703881"/>
                </a:gs>
                <a:gs pos="74000">
                  <a:srgbClr val="DA3C7F"/>
                </a:gs>
                <a:gs pos="83000">
                  <a:srgbClr val="DA3C7F"/>
                </a:gs>
                <a:gs pos="100000">
                  <a:srgbClr val="DA3C7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0" y="6764948"/>
            <a:ext cx="12192000" cy="104775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 descr="图片包含 游戏机, 建筑, 标志, 围栏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39" l="2737" r="98290">
                        <a14:foregroundMark x1="48945" y1="29798" x2="54989" y2="44073"/>
                        <a14:foregroundMark x1="44897" y1="27218" x2="65792" y2="69274"/>
                        <a14:foregroundMark x1="65792" y1="69274" x2="78278" y2="76008"/>
                        <a14:foregroundMark x1="78278" y1="76008" x2="80245" y2="62056"/>
                        <a14:foregroundMark x1="80245" y1="62056" x2="75912" y2="53710"/>
                        <a14:foregroundMark x1="80359" y1="50565" x2="82725" y2="84798"/>
                        <a14:foregroundMark x1="70410" y1="52056" x2="94897" y2="62944"/>
                        <a14:foregroundMark x1="78278" y1="41129" x2="81813" y2="97419"/>
                        <a14:foregroundMark x1="64652" y1="37581" x2="71066" y2="48710"/>
                        <a14:foregroundMark x1="40564" y1="58710" x2="55758" y2="81774"/>
                        <a14:foregroundMark x1="55758" y1="81774" x2="56414" y2="80000"/>
                        <a14:foregroundMark x1="41220" y1="90927" x2="82868" y2="89194"/>
                        <a14:foregroundMark x1="82868" y1="89194" x2="85205" y2="89274"/>
                        <a14:foregroundMark x1="95553" y1="45000" x2="98318" y2="72056"/>
                        <a14:foregroundMark x1="98318" y1="72056" x2="98318" y2="72056"/>
                        <a14:foregroundMark x1="92816" y1="29435" x2="93871" y2="37944"/>
                        <a14:foregroundMark x1="96351" y1="39798" x2="97263" y2="50000"/>
                        <a14:foregroundMark x1="92018" y1="28347" x2="93871" y2="44435"/>
                        <a14:foregroundMark x1="79447" y1="36492" x2="82212" y2="33710"/>
                        <a14:foregroundMark x1="82326" y1="33871" x2="79989" y2="42218"/>
                        <a14:foregroundMark x1="36659" y1="50927" x2="46152" y2="50242"/>
                        <a14:foregroundMark x1="46152" y1="50242" x2="53022" y2="51290"/>
                        <a14:foregroundMark x1="69641" y1="94435" x2="71608" y2="94073"/>
                        <a14:foregroundMark x1="43843" y1="93347" x2="59949" y2="96129"/>
                        <a14:foregroundMark x1="2737" y1="89435" x2="10063" y2="86855"/>
                        <a14:foregroundMark x1="10063" y1="86855" x2="10063" y2="86855"/>
                        <a14:foregroundMark x1="36374" y1="35202" x2="37030" y2="43508"/>
                        <a14:foregroundMark x1="25513" y1="41129" x2="25770" y2="42419"/>
                        <a14:foregroundMark x1="76311" y1="39274" x2="75656" y2="41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860855" cy="608586"/>
          </a:xfrm>
          <a:prstGeom prst="rect">
            <a:avLst/>
          </a:prstGeom>
        </p:spPr>
      </p:pic>
      <p:pic>
        <p:nvPicPr>
          <p:cNvPr id="46" name="图片 45" descr="建筑的摆设布局&#10;&#10;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2" t="55311"/>
          <a:stretch>
            <a:fillRect/>
          </a:stretch>
        </p:blipFill>
        <p:spPr>
          <a:xfrm>
            <a:off x="9237785" y="6143541"/>
            <a:ext cx="3036277" cy="91375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1D9149D-2A30-7114-C16E-764AEB4C503E}"/>
              </a:ext>
            </a:extLst>
          </p:cNvPr>
          <p:cNvSpPr txBox="1"/>
          <p:nvPr/>
        </p:nvSpPr>
        <p:spPr>
          <a:xfrm>
            <a:off x="0" y="1091406"/>
            <a:ext cx="5350412" cy="2997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板状燃料热工水力特性的模拟方法主要有两种：</a:t>
            </a:r>
            <a:endParaRPr lang="en-US" altLang="zh-CN" sz="20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直接采用发展较为成熟的压水堆</a:t>
            </a:r>
            <a:r>
              <a:rPr lang="zh-CN" altLang="en-US" sz="1800" b="1" i="0" dirty="0">
                <a:solidFill>
                  <a:srgbClr val="6F1787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系统分析程序</a:t>
            </a:r>
            <a:r>
              <a:rPr lang="zh-CN" altLang="en-US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 如 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RELAP5</a:t>
            </a:r>
            <a:r>
              <a:rPr lang="zh-CN" altLang="en-US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 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RETRAN</a:t>
            </a:r>
            <a:r>
              <a:rPr lang="zh-CN" altLang="en-US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COBRA</a:t>
            </a:r>
            <a:r>
              <a:rPr lang="zh-CN" altLang="en-US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 </a:t>
            </a:r>
            <a:r>
              <a:rPr lang="en-US" altLang="zh-CN" sz="1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SubChanFlow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等；</a:t>
            </a:r>
            <a:endParaRPr lang="en-US" altLang="zh-CN" sz="18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en-US" altLang="zh-CN" sz="18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利用</a:t>
            </a:r>
            <a:r>
              <a:rPr lang="en-US" altLang="zh-CN" sz="1800" b="1" i="0" dirty="0">
                <a:solidFill>
                  <a:srgbClr val="6F1787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CFD</a:t>
            </a:r>
            <a:r>
              <a:rPr lang="zh-CN" altLang="en-US" sz="1800" b="1" i="0" dirty="0">
                <a:solidFill>
                  <a:srgbClr val="6F1787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程序</a:t>
            </a:r>
            <a:r>
              <a:rPr lang="zh-CN" altLang="en-US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对矩形流道进行模拟。</a:t>
            </a:r>
            <a:endParaRPr lang="en-US" altLang="zh-CN" sz="18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8FD488A-22D8-2B90-A6A1-94798DDF3E5F}"/>
              </a:ext>
            </a:extLst>
          </p:cNvPr>
          <p:cNvSpPr txBox="1"/>
          <p:nvPr/>
        </p:nvSpPr>
        <p:spPr>
          <a:xfrm>
            <a:off x="598688" y="408839"/>
            <a:ext cx="804825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r>
              <a:rPr lang="zh-CN" altLang="en-US" b="1" kern="1200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研究现状</a:t>
            </a:r>
            <a:r>
              <a:rPr lang="en-US" altLang="zh-CN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研究堆板状燃料元件流道堵塞特性</a:t>
            </a:r>
            <a:endParaRPr lang="en-US" altLang="zh-CN" b="0" i="0" dirty="0">
              <a:solidFill>
                <a:srgbClr val="24202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2000" b="1" kern="1200" dirty="0">
              <a:solidFill>
                <a:srgbClr val="6F1787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D05C6C2-5AB3-5E08-0E86-77D11FBBFE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/>
          <a:stretch/>
        </p:blipFill>
        <p:spPr>
          <a:xfrm>
            <a:off x="5276002" y="1350660"/>
            <a:ext cx="6808145" cy="439364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DFCC613-D87C-307A-73F5-FAB570E27D30}"/>
              </a:ext>
            </a:extLst>
          </p:cNvPr>
          <p:cNvSpPr txBox="1"/>
          <p:nvPr/>
        </p:nvSpPr>
        <p:spPr>
          <a:xfrm>
            <a:off x="0" y="4075228"/>
            <a:ext cx="52760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800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国外文献多以国际原子能机构构建的 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10MW</a:t>
            </a:r>
            <a:r>
              <a:rPr lang="zh-CN" altLang="en-US" sz="1800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、轻水冷却和慢化的</a:t>
            </a:r>
            <a:r>
              <a:rPr lang="zh-CN" altLang="en-US" sz="1800" b="1" i="0" dirty="0">
                <a:solidFill>
                  <a:srgbClr val="6F178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池式材料测试堆（</a:t>
            </a:r>
            <a:r>
              <a:rPr lang="en-US" altLang="zh-CN" sz="1800" b="1" i="0" dirty="0">
                <a:solidFill>
                  <a:srgbClr val="6F178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MTR</a:t>
            </a:r>
            <a:r>
              <a:rPr lang="zh-CN" altLang="en-US" sz="1800" b="1" i="0" dirty="0">
                <a:solidFill>
                  <a:srgbClr val="6F178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1800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为研究对象</a:t>
            </a:r>
            <a:endParaRPr lang="en-US" altLang="zh-CN" sz="1800" b="1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en-US" altLang="zh-CN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800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国内文献多以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60MW</a:t>
            </a:r>
            <a:r>
              <a:rPr lang="zh-CN" altLang="en-US" sz="1800" b="1" i="0" dirty="0">
                <a:solidFill>
                  <a:srgbClr val="6F178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先进研究堆（</a:t>
            </a:r>
            <a:r>
              <a:rPr lang="en-US" altLang="zh-CN" sz="1800" b="1" i="0" dirty="0">
                <a:solidFill>
                  <a:srgbClr val="6F178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CARR</a:t>
            </a:r>
            <a:r>
              <a:rPr lang="zh-CN" altLang="en-US" sz="1800" b="1" i="0" dirty="0">
                <a:solidFill>
                  <a:srgbClr val="6F178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1800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与日本研究堆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JRR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为研究对象</a:t>
            </a:r>
            <a:endParaRPr lang="en-US" altLang="zh-CN" sz="1800" b="1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6451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5"/>
          <p:cNvSpPr txBox="1"/>
          <p:nvPr/>
        </p:nvSpPr>
        <p:spPr>
          <a:xfrm>
            <a:off x="1300480" y="327649"/>
            <a:ext cx="9233879" cy="6635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200" dirty="0">
              <a:solidFill>
                <a:srgbClr val="703881"/>
              </a:solidFill>
            </a:endParaRPr>
          </a:p>
        </p:txBody>
      </p:sp>
      <p:grpSp>
        <p:nvGrpSpPr>
          <p:cNvPr id="23" name="组合 22"/>
          <p:cNvGrpSpPr>
            <a:grpSpLocks noChangeAspect="1"/>
          </p:cNvGrpSpPr>
          <p:nvPr/>
        </p:nvGrpSpPr>
        <p:grpSpPr>
          <a:xfrm>
            <a:off x="10386222" y="242117"/>
            <a:ext cx="1561684" cy="469972"/>
            <a:chOff x="2685028" y="2876682"/>
            <a:chExt cx="5502784" cy="1656004"/>
          </a:xfrm>
        </p:grpSpPr>
        <p:sp>
          <p:nvSpPr>
            <p:cNvPr id="24" name="i$ľïdê"/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25" name="îṥlîḋê"/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  <p:sp>
        <p:nvSpPr>
          <p:cNvPr id="36" name="文本框 35"/>
          <p:cNvSpPr txBox="1"/>
          <p:nvPr/>
        </p:nvSpPr>
        <p:spPr>
          <a:xfrm>
            <a:off x="1045945" y="656249"/>
            <a:ext cx="2041396" cy="227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>
              <a:defRPr/>
            </a:pPr>
            <a:endParaRPr lang="en-US" altLang="zh-CN" sz="800" b="1" dirty="0">
              <a:solidFill>
                <a:prstClr val="white">
                  <a:lumMod val="50000"/>
                </a:prst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0" y="891159"/>
            <a:ext cx="12179808" cy="0"/>
          </a:xfrm>
          <a:prstGeom prst="line">
            <a:avLst/>
          </a:prstGeom>
          <a:ln w="12700">
            <a:gradFill>
              <a:gsLst>
                <a:gs pos="0">
                  <a:srgbClr val="703881"/>
                </a:gs>
                <a:gs pos="74000">
                  <a:srgbClr val="DA3C7F"/>
                </a:gs>
                <a:gs pos="83000">
                  <a:srgbClr val="DA3C7F"/>
                </a:gs>
                <a:gs pos="100000">
                  <a:srgbClr val="DA3C7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0" y="6764948"/>
            <a:ext cx="12192000" cy="104775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 descr="图片包含 游戏机, 建筑, 标志, 围栏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39" l="2737" r="98290">
                        <a14:foregroundMark x1="48945" y1="29798" x2="54989" y2="44073"/>
                        <a14:foregroundMark x1="44897" y1="27218" x2="65792" y2="69274"/>
                        <a14:foregroundMark x1="65792" y1="69274" x2="78278" y2="76008"/>
                        <a14:foregroundMark x1="78278" y1="76008" x2="80245" y2="62056"/>
                        <a14:foregroundMark x1="80245" y1="62056" x2="75912" y2="53710"/>
                        <a14:foregroundMark x1="80359" y1="50565" x2="82725" y2="84798"/>
                        <a14:foregroundMark x1="70410" y1="52056" x2="94897" y2="62944"/>
                        <a14:foregroundMark x1="78278" y1="41129" x2="81813" y2="97419"/>
                        <a14:foregroundMark x1="64652" y1="37581" x2="71066" y2="48710"/>
                        <a14:foregroundMark x1="40564" y1="58710" x2="55758" y2="81774"/>
                        <a14:foregroundMark x1="55758" y1="81774" x2="56414" y2="80000"/>
                        <a14:foregroundMark x1="41220" y1="90927" x2="82868" y2="89194"/>
                        <a14:foregroundMark x1="82868" y1="89194" x2="85205" y2="89274"/>
                        <a14:foregroundMark x1="95553" y1="45000" x2="98318" y2="72056"/>
                        <a14:foregroundMark x1="98318" y1="72056" x2="98318" y2="72056"/>
                        <a14:foregroundMark x1="92816" y1="29435" x2="93871" y2="37944"/>
                        <a14:foregroundMark x1="96351" y1="39798" x2="97263" y2="50000"/>
                        <a14:foregroundMark x1="92018" y1="28347" x2="93871" y2="44435"/>
                        <a14:foregroundMark x1="79447" y1="36492" x2="82212" y2="33710"/>
                        <a14:foregroundMark x1="82326" y1="33871" x2="79989" y2="42218"/>
                        <a14:foregroundMark x1="36659" y1="50927" x2="46152" y2="50242"/>
                        <a14:foregroundMark x1="46152" y1="50242" x2="53022" y2="51290"/>
                        <a14:foregroundMark x1="69641" y1="94435" x2="71608" y2="94073"/>
                        <a14:foregroundMark x1="43843" y1="93347" x2="59949" y2="96129"/>
                        <a14:foregroundMark x1="2737" y1="89435" x2="10063" y2="86855"/>
                        <a14:foregroundMark x1="10063" y1="86855" x2="10063" y2="86855"/>
                        <a14:foregroundMark x1="36374" y1="35202" x2="37030" y2="43508"/>
                        <a14:foregroundMark x1="25513" y1="41129" x2="25770" y2="42419"/>
                        <a14:foregroundMark x1="76311" y1="39274" x2="75656" y2="41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860855" cy="608586"/>
          </a:xfrm>
          <a:prstGeom prst="rect">
            <a:avLst/>
          </a:prstGeom>
        </p:spPr>
      </p:pic>
      <p:pic>
        <p:nvPicPr>
          <p:cNvPr id="46" name="图片 45" descr="建筑的摆设布局&#10;&#10;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2" t="55311"/>
          <a:stretch>
            <a:fillRect/>
          </a:stretch>
        </p:blipFill>
        <p:spPr>
          <a:xfrm>
            <a:off x="9237785" y="6143541"/>
            <a:ext cx="3036277" cy="91375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F8FA6A1-010A-FF28-FF9B-DDB658899324}"/>
              </a:ext>
            </a:extLst>
          </p:cNvPr>
          <p:cNvSpPr txBox="1"/>
          <p:nvPr/>
        </p:nvSpPr>
        <p:spPr>
          <a:xfrm>
            <a:off x="598688" y="408839"/>
            <a:ext cx="804825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r>
              <a:rPr lang="zh-CN" altLang="en-US" b="1" kern="1200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研究现状</a:t>
            </a:r>
            <a:r>
              <a:rPr lang="en-US" altLang="zh-CN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研究堆板状燃料元件流道堵塞特性</a:t>
            </a:r>
            <a:endParaRPr lang="en-US" altLang="zh-CN" b="0" i="0" dirty="0">
              <a:solidFill>
                <a:srgbClr val="24202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8F72FC9-61E7-FB8A-EB18-4CE05BF79765}"/>
              </a:ext>
            </a:extLst>
          </p:cNvPr>
          <p:cNvSpPr txBox="1"/>
          <p:nvPr/>
        </p:nvSpPr>
        <p:spPr>
          <a:xfrm>
            <a:off x="261536" y="1129102"/>
            <a:ext cx="74149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3000"/>
              </a:spcAft>
              <a:buNone/>
            </a:pPr>
            <a:r>
              <a:rPr lang="zh-CN" altLang="en-US" sz="2800" b="1" i="0" dirty="0">
                <a:solidFill>
                  <a:srgbClr val="66009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局部堵流到发生偏离核态沸腾的</a:t>
            </a:r>
            <a:r>
              <a:rPr lang="zh-CN" altLang="en-US" sz="2800" b="1" dirty="0">
                <a:solidFill>
                  <a:srgbClr val="66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研究空白</a:t>
            </a:r>
            <a:endParaRPr lang="zh-CN" altLang="en-US" sz="2800" b="1" i="0" dirty="0">
              <a:solidFill>
                <a:srgbClr val="66009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022C19B9-3577-6485-D9E5-B513CB8E6D0E}"/>
              </a:ext>
            </a:extLst>
          </p:cNvPr>
          <p:cNvGrpSpPr/>
          <p:nvPr/>
        </p:nvGrpSpPr>
        <p:grpSpPr>
          <a:xfrm>
            <a:off x="304467" y="1998812"/>
            <a:ext cx="6096611" cy="2652208"/>
            <a:chOff x="148907" y="1998813"/>
            <a:chExt cx="6421062" cy="1989739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0FCFF70-78CD-3F39-C09D-716C0456A8D3}"/>
                </a:ext>
              </a:extLst>
            </p:cNvPr>
            <p:cNvSpPr txBox="1"/>
            <p:nvPr/>
          </p:nvSpPr>
          <p:spPr>
            <a:xfrm>
              <a:off x="237065" y="2408370"/>
              <a:ext cx="5440286" cy="158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rgbClr val="2D34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现有研究多依赖一维或集总参数模型，仅能给出堵塞后的宏观温升结果，但忽略了局部效应：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无法描述非对称堵塞下的复杂流场畸变。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难以解析回流与涡流对冷却剂的相态捕获效应。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3C6F8AD-EE62-9F0A-7F2C-9187822246DB}"/>
                </a:ext>
              </a:extLst>
            </p:cNvPr>
            <p:cNvSpPr txBox="1"/>
            <p:nvPr/>
          </p:nvSpPr>
          <p:spPr>
            <a:xfrm>
              <a:off x="430427" y="2086997"/>
              <a:ext cx="61395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zh-CN" altLang="en-US" sz="2400" b="1" i="0" dirty="0">
                  <a:solidFill>
                    <a:srgbClr val="2D3436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宏观研究的不足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AD3D0219-10C0-0D20-196A-F1F20EB62445}"/>
                </a:ext>
              </a:extLst>
            </p:cNvPr>
            <p:cNvSpPr/>
            <p:nvPr/>
          </p:nvSpPr>
          <p:spPr>
            <a:xfrm>
              <a:off x="148907" y="1998813"/>
              <a:ext cx="6024474" cy="198535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6760602-2CE4-A314-B977-29FF55A01166}"/>
              </a:ext>
            </a:extLst>
          </p:cNvPr>
          <p:cNvGrpSpPr/>
          <p:nvPr/>
        </p:nvGrpSpPr>
        <p:grpSpPr>
          <a:xfrm>
            <a:off x="6421059" y="1998812"/>
            <a:ext cx="5758749" cy="2646370"/>
            <a:chOff x="65431" y="1998812"/>
            <a:chExt cx="6338586" cy="2587291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4F094901-63E9-E2C2-0498-56BF484CA83B}"/>
                </a:ext>
              </a:extLst>
            </p:cNvPr>
            <p:cNvSpPr txBox="1"/>
            <p:nvPr/>
          </p:nvSpPr>
          <p:spPr>
            <a:xfrm>
              <a:off x="264475" y="2636833"/>
              <a:ext cx="5638826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rgbClr val="2D34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本研究引入三维</a:t>
              </a:r>
              <a:r>
                <a:rPr lang="en-US" altLang="zh-CN" sz="2000" b="1" dirty="0">
                  <a:solidFill>
                    <a:srgbClr val="2D34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CFD</a:t>
              </a:r>
              <a:r>
                <a:rPr lang="zh-CN" altLang="en-US" sz="2000" b="1" dirty="0">
                  <a:solidFill>
                    <a:srgbClr val="2D34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模拟：</a:t>
              </a:r>
            </a:p>
            <a:p>
              <a:pPr marL="342900" indent="-342900">
                <a:buFont typeface="Wingdings" panose="05000000000000000000" pitchFamily="2" charset="2"/>
                <a:buChar char="n"/>
              </a:pPr>
              <a:r>
                <a:rPr lang="zh-CN" altLang="en-US" sz="2000" b="1" dirty="0">
                  <a:solidFill>
                    <a:srgbClr val="2D34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解析局部流场，建立流体动力学与传热恶化之间的直接关联。</a:t>
              </a:r>
            </a:p>
            <a:p>
              <a:pPr marL="342900" indent="-342900">
                <a:buFont typeface="Wingdings" panose="05000000000000000000" pitchFamily="2" charset="2"/>
                <a:buChar char="n"/>
              </a:pPr>
              <a:r>
                <a:rPr lang="zh-CN" altLang="en-US" sz="2000" b="1" dirty="0">
                  <a:solidFill>
                    <a:srgbClr val="2D34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将研究核心聚焦于流场畸变引发的传热机制失效。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2312065F-CF2A-9D27-09A8-23A3BB32C0A8}"/>
                </a:ext>
              </a:extLst>
            </p:cNvPr>
            <p:cNvSpPr txBox="1"/>
            <p:nvPr/>
          </p:nvSpPr>
          <p:spPr>
            <a:xfrm>
              <a:off x="264475" y="2132747"/>
              <a:ext cx="61395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altLang="zh-CN" sz="2400" b="1" i="0" dirty="0">
                  <a:solidFill>
                    <a:srgbClr val="2D3436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CFD</a:t>
              </a:r>
              <a:r>
                <a:rPr lang="zh-CN" altLang="en-US" sz="2400" b="1" i="0" dirty="0">
                  <a:solidFill>
                    <a:srgbClr val="2D3436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模拟局部效应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7A566048-7567-7EF9-CFCF-4B17B1C5D3DA}"/>
                </a:ext>
              </a:extLst>
            </p:cNvPr>
            <p:cNvSpPr/>
            <p:nvPr/>
          </p:nvSpPr>
          <p:spPr>
            <a:xfrm>
              <a:off x="65431" y="1998812"/>
              <a:ext cx="5996086" cy="2587291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C676F7D9-B05E-A78E-4877-63B31DCA5AED}"/>
              </a:ext>
            </a:extLst>
          </p:cNvPr>
          <p:cNvGrpSpPr/>
          <p:nvPr/>
        </p:nvGrpSpPr>
        <p:grpSpPr>
          <a:xfrm>
            <a:off x="283002" y="4897759"/>
            <a:ext cx="11310310" cy="1460256"/>
            <a:chOff x="283002" y="5024443"/>
            <a:chExt cx="11310310" cy="1460256"/>
          </a:xfrm>
        </p:grpSpPr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FC7E3BA6-5DA1-9C23-4019-15BEA8C83D67}"/>
                </a:ext>
              </a:extLst>
            </p:cNvPr>
            <p:cNvSpPr/>
            <p:nvPr/>
          </p:nvSpPr>
          <p:spPr>
            <a:xfrm>
              <a:off x="283002" y="5024443"/>
              <a:ext cx="11310310" cy="1460256"/>
            </a:xfrm>
            <a:prstGeom prst="round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5C063792-30C7-BF09-F541-669C392C3673}"/>
                </a:ext>
              </a:extLst>
            </p:cNvPr>
            <p:cNvSpPr/>
            <p:nvPr/>
          </p:nvSpPr>
          <p:spPr>
            <a:xfrm>
              <a:off x="598688" y="5397998"/>
              <a:ext cx="2144512" cy="90340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rgbClr val="6F178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流道发生极端</a:t>
              </a:r>
              <a:endParaRPr lang="en-US" altLang="zh-CN" sz="2000" b="1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b="1" dirty="0">
                  <a:solidFill>
                    <a:srgbClr val="6F178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堵塞工况</a:t>
              </a:r>
            </a:p>
          </p:txBody>
        </p:sp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BB7DC783-3165-6814-8FAB-50978B123977}"/>
                </a:ext>
              </a:extLst>
            </p:cNvPr>
            <p:cNvSpPr/>
            <p:nvPr/>
          </p:nvSpPr>
          <p:spPr>
            <a:xfrm>
              <a:off x="3486420" y="5397998"/>
              <a:ext cx="2144512" cy="903400"/>
            </a:xfrm>
            <a:prstGeom prst="roundRect">
              <a:avLst/>
            </a:prstGeom>
            <a:solidFill>
              <a:srgbClr val="6F17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局部流场畸变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74A71F9D-4E6A-DFD8-2431-68E1AE4634DC}"/>
                </a:ext>
              </a:extLst>
            </p:cNvPr>
            <p:cNvSpPr/>
            <p:nvPr/>
          </p:nvSpPr>
          <p:spPr>
            <a:xfrm>
              <a:off x="6421059" y="5397998"/>
              <a:ext cx="2144512" cy="90340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rgbClr val="6F178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传热与冷却恶化</a:t>
              </a:r>
              <a:endParaRPr lang="zh-CN" altLang="en-US" sz="2000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5F29A57C-7666-E190-A9E9-F766ADF8B11F}"/>
                </a:ext>
              </a:extLst>
            </p:cNvPr>
            <p:cNvSpPr/>
            <p:nvPr/>
          </p:nvSpPr>
          <p:spPr>
            <a:xfrm>
              <a:off x="9237785" y="5397998"/>
              <a:ext cx="2144512" cy="903400"/>
            </a:xfrm>
            <a:prstGeom prst="roundRect">
              <a:avLst/>
            </a:prstGeom>
            <a:solidFill>
              <a:srgbClr val="6F178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偏离核态沸腾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箭头: 右 49">
              <a:extLst>
                <a:ext uri="{FF2B5EF4-FFF2-40B4-BE49-F238E27FC236}">
                  <a16:creationId xmlns:a16="http://schemas.microsoft.com/office/drawing/2014/main" id="{ECF9EFB8-2869-72E6-0353-5AAFCCA0099A}"/>
                </a:ext>
              </a:extLst>
            </p:cNvPr>
            <p:cNvSpPr/>
            <p:nvPr/>
          </p:nvSpPr>
          <p:spPr>
            <a:xfrm>
              <a:off x="2899860" y="5687428"/>
              <a:ext cx="444548" cy="265952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6F1787"/>
                </a:solidFill>
              </a:endParaRPr>
            </a:p>
          </p:txBody>
        </p:sp>
        <p:sp>
          <p:nvSpPr>
            <p:cNvPr id="51" name="箭头: 右 50">
              <a:extLst>
                <a:ext uri="{FF2B5EF4-FFF2-40B4-BE49-F238E27FC236}">
                  <a16:creationId xmlns:a16="http://schemas.microsoft.com/office/drawing/2014/main" id="{CB88C7ED-32E6-B55B-16B8-1D1053B601F5}"/>
                </a:ext>
              </a:extLst>
            </p:cNvPr>
            <p:cNvSpPr/>
            <p:nvPr/>
          </p:nvSpPr>
          <p:spPr>
            <a:xfrm>
              <a:off x="5803721" y="5684619"/>
              <a:ext cx="444548" cy="265952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箭头: 右 51">
              <a:extLst>
                <a:ext uri="{FF2B5EF4-FFF2-40B4-BE49-F238E27FC236}">
                  <a16:creationId xmlns:a16="http://schemas.microsoft.com/office/drawing/2014/main" id="{FADBD062-6931-4B04-88BF-C8F6A43A57A7}"/>
                </a:ext>
              </a:extLst>
            </p:cNvPr>
            <p:cNvSpPr/>
            <p:nvPr/>
          </p:nvSpPr>
          <p:spPr>
            <a:xfrm>
              <a:off x="8688589" y="5684619"/>
              <a:ext cx="444548" cy="265952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6" name="矩形 55">
            <a:extLst>
              <a:ext uri="{FF2B5EF4-FFF2-40B4-BE49-F238E27FC236}">
                <a16:creationId xmlns:a16="http://schemas.microsoft.com/office/drawing/2014/main" id="{14D76756-47F7-37A6-FA1F-3BA78FDADD55}"/>
              </a:ext>
            </a:extLst>
          </p:cNvPr>
          <p:cNvSpPr/>
          <p:nvPr/>
        </p:nvSpPr>
        <p:spPr>
          <a:xfrm>
            <a:off x="598688" y="4796608"/>
            <a:ext cx="1930023" cy="394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5D6FBFE-A8DE-9F06-696E-58FA93D5A961}"/>
              </a:ext>
            </a:extLst>
          </p:cNvPr>
          <p:cNvSpPr txBox="1"/>
          <p:nvPr/>
        </p:nvSpPr>
        <p:spPr>
          <a:xfrm>
            <a:off x="795379" y="4755734"/>
            <a:ext cx="3126645" cy="377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dirty="0">
                <a:solidFill>
                  <a:srgbClr val="6F1787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本研究逻辑链</a:t>
            </a:r>
            <a:endParaRPr lang="zh-CN" altLang="en-US" dirty="0">
              <a:solidFill>
                <a:srgbClr val="6F17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10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939E8-A07E-F8BE-1E22-1045D971B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5">
            <a:extLst>
              <a:ext uri="{FF2B5EF4-FFF2-40B4-BE49-F238E27FC236}">
                <a16:creationId xmlns:a16="http://schemas.microsoft.com/office/drawing/2014/main" id="{51275A44-30A7-6CB4-7F97-B063FF3DCFF9}"/>
              </a:ext>
            </a:extLst>
          </p:cNvPr>
          <p:cNvSpPr txBox="1"/>
          <p:nvPr/>
        </p:nvSpPr>
        <p:spPr>
          <a:xfrm>
            <a:off x="1300480" y="327649"/>
            <a:ext cx="9233879" cy="6635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200" dirty="0">
              <a:solidFill>
                <a:srgbClr val="703881"/>
              </a:solidFill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09DB96A-3026-ED51-B053-AB2B7787C0BF}"/>
              </a:ext>
            </a:extLst>
          </p:cNvPr>
          <p:cNvGrpSpPr>
            <a:grpSpLocks noChangeAspect="1"/>
          </p:cNvGrpSpPr>
          <p:nvPr/>
        </p:nvGrpSpPr>
        <p:grpSpPr>
          <a:xfrm>
            <a:off x="10386222" y="242117"/>
            <a:ext cx="1561684" cy="469972"/>
            <a:chOff x="2685028" y="2876682"/>
            <a:chExt cx="5502784" cy="1656004"/>
          </a:xfrm>
        </p:grpSpPr>
        <p:sp>
          <p:nvSpPr>
            <p:cNvPr id="24" name="i$ľïdê">
              <a:extLst>
                <a:ext uri="{FF2B5EF4-FFF2-40B4-BE49-F238E27FC236}">
                  <a16:creationId xmlns:a16="http://schemas.microsoft.com/office/drawing/2014/main" id="{4E9553D3-0414-4EA9-FBE4-959F656B5812}"/>
                </a:ext>
              </a:extLst>
            </p:cNvPr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25" name="îṥlîḋê">
              <a:extLst>
                <a:ext uri="{FF2B5EF4-FFF2-40B4-BE49-F238E27FC236}">
                  <a16:creationId xmlns:a16="http://schemas.microsoft.com/office/drawing/2014/main" id="{E4222D7B-C7D0-ED91-13B4-9528B2ECC165}"/>
                </a:ext>
              </a:extLst>
            </p:cNvPr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4246DE22-618A-EFE9-FABE-03C077F964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F63E8ED2-F891-9FA1-CFAC-1B3357FE98D1}"/>
              </a:ext>
            </a:extLst>
          </p:cNvPr>
          <p:cNvSpPr txBox="1"/>
          <p:nvPr/>
        </p:nvSpPr>
        <p:spPr>
          <a:xfrm>
            <a:off x="1045945" y="656249"/>
            <a:ext cx="2041396" cy="227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>
              <a:defRPr/>
            </a:pPr>
            <a:endParaRPr lang="en-US" altLang="zh-CN" sz="800" b="1" dirty="0">
              <a:solidFill>
                <a:prstClr val="white">
                  <a:lumMod val="50000"/>
                </a:prst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6782C564-7B2B-6EC7-6516-6075D361A1F7}"/>
              </a:ext>
            </a:extLst>
          </p:cNvPr>
          <p:cNvCxnSpPr/>
          <p:nvPr/>
        </p:nvCxnSpPr>
        <p:spPr>
          <a:xfrm>
            <a:off x="0" y="891159"/>
            <a:ext cx="12179808" cy="0"/>
          </a:xfrm>
          <a:prstGeom prst="line">
            <a:avLst/>
          </a:prstGeom>
          <a:ln w="12700">
            <a:gradFill>
              <a:gsLst>
                <a:gs pos="0">
                  <a:srgbClr val="703881"/>
                </a:gs>
                <a:gs pos="74000">
                  <a:srgbClr val="DA3C7F"/>
                </a:gs>
                <a:gs pos="83000">
                  <a:srgbClr val="DA3C7F"/>
                </a:gs>
                <a:gs pos="100000">
                  <a:srgbClr val="DA3C7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05D30537-E2EB-E845-134F-9372191DDEFB}"/>
              </a:ext>
            </a:extLst>
          </p:cNvPr>
          <p:cNvSpPr/>
          <p:nvPr/>
        </p:nvSpPr>
        <p:spPr>
          <a:xfrm>
            <a:off x="0" y="6764948"/>
            <a:ext cx="12192000" cy="104775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 descr="图片包含 游戏机, 建筑, 标志, 围栏&#10;&#10;描述已自动生成">
            <a:extLst>
              <a:ext uri="{FF2B5EF4-FFF2-40B4-BE49-F238E27FC236}">
                <a16:creationId xmlns:a16="http://schemas.microsoft.com/office/drawing/2014/main" id="{32C7EE83-3E36-3001-DFE5-04D5AA3FEE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39" l="2737" r="98290">
                        <a14:foregroundMark x1="48945" y1="29798" x2="54989" y2="44073"/>
                        <a14:foregroundMark x1="44897" y1="27218" x2="65792" y2="69274"/>
                        <a14:foregroundMark x1="65792" y1="69274" x2="78278" y2="76008"/>
                        <a14:foregroundMark x1="78278" y1="76008" x2="80245" y2="62056"/>
                        <a14:foregroundMark x1="80245" y1="62056" x2="75912" y2="53710"/>
                        <a14:foregroundMark x1="80359" y1="50565" x2="82725" y2="84798"/>
                        <a14:foregroundMark x1="70410" y1="52056" x2="94897" y2="62944"/>
                        <a14:foregroundMark x1="78278" y1="41129" x2="81813" y2="97419"/>
                        <a14:foregroundMark x1="64652" y1="37581" x2="71066" y2="48710"/>
                        <a14:foregroundMark x1="40564" y1="58710" x2="55758" y2="81774"/>
                        <a14:foregroundMark x1="55758" y1="81774" x2="56414" y2="80000"/>
                        <a14:foregroundMark x1="41220" y1="90927" x2="82868" y2="89194"/>
                        <a14:foregroundMark x1="82868" y1="89194" x2="85205" y2="89274"/>
                        <a14:foregroundMark x1="95553" y1="45000" x2="98318" y2="72056"/>
                        <a14:foregroundMark x1="98318" y1="72056" x2="98318" y2="72056"/>
                        <a14:foregroundMark x1="92816" y1="29435" x2="93871" y2="37944"/>
                        <a14:foregroundMark x1="96351" y1="39798" x2="97263" y2="50000"/>
                        <a14:foregroundMark x1="92018" y1="28347" x2="93871" y2="44435"/>
                        <a14:foregroundMark x1="79447" y1="36492" x2="82212" y2="33710"/>
                        <a14:foregroundMark x1="82326" y1="33871" x2="79989" y2="42218"/>
                        <a14:foregroundMark x1="36659" y1="50927" x2="46152" y2="50242"/>
                        <a14:foregroundMark x1="46152" y1="50242" x2="53022" y2="51290"/>
                        <a14:foregroundMark x1="69641" y1="94435" x2="71608" y2="94073"/>
                        <a14:foregroundMark x1="43843" y1="93347" x2="59949" y2="96129"/>
                        <a14:foregroundMark x1="2737" y1="89435" x2="10063" y2="86855"/>
                        <a14:foregroundMark x1="10063" y1="86855" x2="10063" y2="86855"/>
                        <a14:foregroundMark x1="36374" y1="35202" x2="37030" y2="43508"/>
                        <a14:foregroundMark x1="25513" y1="41129" x2="25770" y2="42419"/>
                        <a14:foregroundMark x1="76311" y1="39274" x2="75656" y2="41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860855" cy="608586"/>
          </a:xfrm>
          <a:prstGeom prst="rect">
            <a:avLst/>
          </a:prstGeom>
        </p:spPr>
      </p:pic>
      <p:pic>
        <p:nvPicPr>
          <p:cNvPr id="46" name="图片 45" descr="建筑的摆设布局&#10;&#10;描述已自动生成">
            <a:extLst>
              <a:ext uri="{FF2B5EF4-FFF2-40B4-BE49-F238E27FC236}">
                <a16:creationId xmlns:a16="http://schemas.microsoft.com/office/drawing/2014/main" id="{815BBBAB-D389-46B9-4BE1-07E6031F0B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2" t="55311"/>
          <a:stretch>
            <a:fillRect/>
          </a:stretch>
        </p:blipFill>
        <p:spPr>
          <a:xfrm>
            <a:off x="9237785" y="6143541"/>
            <a:ext cx="3036277" cy="91375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A89C9B1-2082-A237-4946-8ACE60B1F013}"/>
              </a:ext>
            </a:extLst>
          </p:cNvPr>
          <p:cNvSpPr txBox="1"/>
          <p:nvPr/>
        </p:nvSpPr>
        <p:spPr>
          <a:xfrm>
            <a:off x="430427" y="1101363"/>
            <a:ext cx="6138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物理建模与模型选取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82C868D-E798-FE9E-763B-AEB09DD0DC25}"/>
              </a:ext>
            </a:extLst>
          </p:cNvPr>
          <p:cNvSpPr txBox="1"/>
          <p:nvPr/>
        </p:nvSpPr>
        <p:spPr>
          <a:xfrm>
            <a:off x="323691" y="1711676"/>
            <a:ext cx="4705509" cy="4222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研究对象：</a:t>
            </a:r>
            <a:r>
              <a:rPr lang="e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THFR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单通道入口堵塞事故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建模范围：最热通道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相邻两侧通道，堵流通道几何结构与</a:t>
            </a:r>
            <a:r>
              <a:rPr lang="e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relap5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模型最热通道结构相同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堵塞位置：入口，设定为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90%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堵塞面积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模型假设：堵塞为无厚度平面，忽略燃料变形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功率为运行功率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120%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研究采用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realizable k-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ε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湍流模型求解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RANS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方程组，该模型对射流与回流预测精度高，适用于复杂流动结构的模拟。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E83E642-DAF0-64F7-1E32-696C5261C4F4}"/>
              </a:ext>
            </a:extLst>
          </p:cNvPr>
          <p:cNvSpPr txBox="1"/>
          <p:nvPr/>
        </p:nvSpPr>
        <p:spPr>
          <a:xfrm>
            <a:off x="244094" y="347346"/>
            <a:ext cx="607194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r>
              <a:rPr lang="zh-CN" altLang="en-US" b="1" kern="1200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建模方法</a:t>
            </a:r>
            <a:r>
              <a:rPr lang="en-US" altLang="zh-CN" b="1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lang="zh-CN" altLang="en-US" kern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堵流事故建模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360250-F3E9-B152-F61D-ACD0A67D8C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560" y="2286680"/>
            <a:ext cx="5015324" cy="236410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5718D8-A375-BBAC-63F8-F9E8EC7B23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5163" y="1554734"/>
            <a:ext cx="1527081" cy="425912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E6EEE08-3BBF-C1BA-026C-CDF2D063D4C4}"/>
              </a:ext>
            </a:extLst>
          </p:cNvPr>
          <p:cNvSpPr/>
          <p:nvPr/>
        </p:nvSpPr>
        <p:spPr>
          <a:xfrm>
            <a:off x="5154560" y="1365463"/>
            <a:ext cx="6607013" cy="4778069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6D9B611-F5B4-F401-5462-8892AC0B5255}"/>
              </a:ext>
            </a:extLst>
          </p:cNvPr>
          <p:cNvSpPr txBox="1"/>
          <p:nvPr/>
        </p:nvSpPr>
        <p:spPr>
          <a:xfrm>
            <a:off x="6790630" y="5813858"/>
            <a:ext cx="290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THFR </a:t>
            </a:r>
            <a:r>
              <a:rPr lang="zh-CN" altLang="zh-CN" dirty="0"/>
              <a:t>堆芯布置</a:t>
            </a:r>
            <a:r>
              <a:rPr kumimoji="1" lang="zh-CN" altLang="en-US" dirty="0"/>
              <a:t>与堵流建模</a:t>
            </a:r>
          </a:p>
        </p:txBody>
      </p:sp>
    </p:spTree>
    <p:extLst>
      <p:ext uri="{BB962C8B-B14F-4D97-AF65-F5344CB8AC3E}">
        <p14:creationId xmlns:p14="http://schemas.microsoft.com/office/powerpoint/2010/main" val="194729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1B774-6B68-E1D0-290A-DC0FFA1C0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5">
            <a:extLst>
              <a:ext uri="{FF2B5EF4-FFF2-40B4-BE49-F238E27FC236}">
                <a16:creationId xmlns:a16="http://schemas.microsoft.com/office/drawing/2014/main" id="{D092815C-2A8F-790B-3572-476E54686706}"/>
              </a:ext>
            </a:extLst>
          </p:cNvPr>
          <p:cNvSpPr txBox="1"/>
          <p:nvPr/>
        </p:nvSpPr>
        <p:spPr>
          <a:xfrm>
            <a:off x="1300480" y="327649"/>
            <a:ext cx="9233879" cy="6635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200" dirty="0">
              <a:solidFill>
                <a:srgbClr val="703881"/>
              </a:solidFill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12CD23E2-0344-6650-AB11-C60293FC83BB}"/>
              </a:ext>
            </a:extLst>
          </p:cNvPr>
          <p:cNvGrpSpPr>
            <a:grpSpLocks noChangeAspect="1"/>
          </p:cNvGrpSpPr>
          <p:nvPr/>
        </p:nvGrpSpPr>
        <p:grpSpPr>
          <a:xfrm>
            <a:off x="10386222" y="242117"/>
            <a:ext cx="1561684" cy="469972"/>
            <a:chOff x="2685028" y="2876682"/>
            <a:chExt cx="5502784" cy="1656004"/>
          </a:xfrm>
        </p:grpSpPr>
        <p:sp>
          <p:nvSpPr>
            <p:cNvPr id="24" name="i$ľïdê">
              <a:extLst>
                <a:ext uri="{FF2B5EF4-FFF2-40B4-BE49-F238E27FC236}">
                  <a16:creationId xmlns:a16="http://schemas.microsoft.com/office/drawing/2014/main" id="{BA19CFD9-557D-255E-4447-9E67F6772D3B}"/>
                </a:ext>
              </a:extLst>
            </p:cNvPr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25" name="îṥlîḋê">
              <a:extLst>
                <a:ext uri="{FF2B5EF4-FFF2-40B4-BE49-F238E27FC236}">
                  <a16:creationId xmlns:a16="http://schemas.microsoft.com/office/drawing/2014/main" id="{2C71AE4E-A7D5-A820-20D7-F60931DE23FE}"/>
                </a:ext>
              </a:extLst>
            </p:cNvPr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61DA107-A6A3-A7A7-8979-F1B875962B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7F5DFB15-36B3-E39E-1441-5A4BDB6837B7}"/>
              </a:ext>
            </a:extLst>
          </p:cNvPr>
          <p:cNvSpPr txBox="1"/>
          <p:nvPr/>
        </p:nvSpPr>
        <p:spPr>
          <a:xfrm>
            <a:off x="1045945" y="656249"/>
            <a:ext cx="2041396" cy="227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>
              <a:defRPr/>
            </a:pPr>
            <a:endParaRPr lang="en-US" altLang="zh-CN" sz="800" b="1" dirty="0">
              <a:solidFill>
                <a:prstClr val="white">
                  <a:lumMod val="50000"/>
                </a:prst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3D648FCE-4671-B206-E3C0-BC2BFA0CF790}"/>
              </a:ext>
            </a:extLst>
          </p:cNvPr>
          <p:cNvCxnSpPr/>
          <p:nvPr/>
        </p:nvCxnSpPr>
        <p:spPr>
          <a:xfrm>
            <a:off x="0" y="891159"/>
            <a:ext cx="12179808" cy="0"/>
          </a:xfrm>
          <a:prstGeom prst="line">
            <a:avLst/>
          </a:prstGeom>
          <a:ln w="12700">
            <a:gradFill>
              <a:gsLst>
                <a:gs pos="0">
                  <a:srgbClr val="703881"/>
                </a:gs>
                <a:gs pos="74000">
                  <a:srgbClr val="DA3C7F"/>
                </a:gs>
                <a:gs pos="83000">
                  <a:srgbClr val="DA3C7F"/>
                </a:gs>
                <a:gs pos="100000">
                  <a:srgbClr val="DA3C7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6662384C-3AFC-1F46-464A-780E56B75B23}"/>
              </a:ext>
            </a:extLst>
          </p:cNvPr>
          <p:cNvSpPr/>
          <p:nvPr/>
        </p:nvSpPr>
        <p:spPr>
          <a:xfrm>
            <a:off x="0" y="6764948"/>
            <a:ext cx="12192000" cy="104775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 descr="图片包含 游戏机, 建筑, 标志, 围栏&#10;&#10;描述已自动生成">
            <a:extLst>
              <a:ext uri="{FF2B5EF4-FFF2-40B4-BE49-F238E27FC236}">
                <a16:creationId xmlns:a16="http://schemas.microsoft.com/office/drawing/2014/main" id="{FC10A7E6-186B-43DC-B085-9741BE9C5B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39" l="2737" r="98290">
                        <a14:foregroundMark x1="48945" y1="29798" x2="54989" y2="44073"/>
                        <a14:foregroundMark x1="44897" y1="27218" x2="65792" y2="69274"/>
                        <a14:foregroundMark x1="65792" y1="69274" x2="78278" y2="76008"/>
                        <a14:foregroundMark x1="78278" y1="76008" x2="80245" y2="62056"/>
                        <a14:foregroundMark x1="80245" y1="62056" x2="75912" y2="53710"/>
                        <a14:foregroundMark x1="80359" y1="50565" x2="82725" y2="84798"/>
                        <a14:foregroundMark x1="70410" y1="52056" x2="94897" y2="62944"/>
                        <a14:foregroundMark x1="78278" y1="41129" x2="81813" y2="97419"/>
                        <a14:foregroundMark x1="64652" y1="37581" x2="71066" y2="48710"/>
                        <a14:foregroundMark x1="40564" y1="58710" x2="55758" y2="81774"/>
                        <a14:foregroundMark x1="55758" y1="81774" x2="56414" y2="80000"/>
                        <a14:foregroundMark x1="41220" y1="90927" x2="82868" y2="89194"/>
                        <a14:foregroundMark x1="82868" y1="89194" x2="85205" y2="89274"/>
                        <a14:foregroundMark x1="95553" y1="45000" x2="98318" y2="72056"/>
                        <a14:foregroundMark x1="98318" y1="72056" x2="98318" y2="72056"/>
                        <a14:foregroundMark x1="92816" y1="29435" x2="93871" y2="37944"/>
                        <a14:foregroundMark x1="96351" y1="39798" x2="97263" y2="50000"/>
                        <a14:foregroundMark x1="92018" y1="28347" x2="93871" y2="44435"/>
                        <a14:foregroundMark x1="79447" y1="36492" x2="82212" y2="33710"/>
                        <a14:foregroundMark x1="82326" y1="33871" x2="79989" y2="42218"/>
                        <a14:foregroundMark x1="36659" y1="50927" x2="46152" y2="50242"/>
                        <a14:foregroundMark x1="46152" y1="50242" x2="53022" y2="51290"/>
                        <a14:foregroundMark x1="69641" y1="94435" x2="71608" y2="94073"/>
                        <a14:foregroundMark x1="43843" y1="93347" x2="59949" y2="96129"/>
                        <a14:foregroundMark x1="2737" y1="89435" x2="10063" y2="86855"/>
                        <a14:foregroundMark x1="10063" y1="86855" x2="10063" y2="86855"/>
                        <a14:foregroundMark x1="36374" y1="35202" x2="37030" y2="43508"/>
                        <a14:foregroundMark x1="25513" y1="41129" x2="25770" y2="42419"/>
                        <a14:foregroundMark x1="76311" y1="39274" x2="75656" y2="41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860855" cy="608586"/>
          </a:xfrm>
          <a:prstGeom prst="rect">
            <a:avLst/>
          </a:prstGeom>
        </p:spPr>
      </p:pic>
      <p:pic>
        <p:nvPicPr>
          <p:cNvPr id="46" name="图片 45" descr="建筑的摆设布局&#10;&#10;描述已自动生成">
            <a:extLst>
              <a:ext uri="{FF2B5EF4-FFF2-40B4-BE49-F238E27FC236}">
                <a16:creationId xmlns:a16="http://schemas.microsoft.com/office/drawing/2014/main" id="{E4CF0B8C-8DDE-99CC-B76B-BE9F84BC45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2" t="55311"/>
          <a:stretch>
            <a:fillRect/>
          </a:stretch>
        </p:blipFill>
        <p:spPr>
          <a:xfrm>
            <a:off x="9237785" y="6143541"/>
            <a:ext cx="3036277" cy="91375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8804BD3-DD08-3E7F-6B1E-42C40E4FC55B}"/>
              </a:ext>
            </a:extLst>
          </p:cNvPr>
          <p:cNvSpPr txBox="1"/>
          <p:nvPr/>
        </p:nvSpPr>
        <p:spPr>
          <a:xfrm>
            <a:off x="73156" y="885789"/>
            <a:ext cx="12053414" cy="372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605A50D-1A60-73AD-AE18-6BA2C1B36DFE}"/>
              </a:ext>
            </a:extLst>
          </p:cNvPr>
          <p:cNvSpPr txBox="1"/>
          <p:nvPr/>
        </p:nvSpPr>
        <p:spPr>
          <a:xfrm>
            <a:off x="5494456" y="19230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A60E7E2F-B038-99D8-9262-9FA1EBDBCC37}"/>
              </a:ext>
            </a:extLst>
          </p:cNvPr>
          <p:cNvSpPr txBox="1"/>
          <p:nvPr/>
        </p:nvSpPr>
        <p:spPr>
          <a:xfrm>
            <a:off x="173753" y="1535513"/>
            <a:ext cx="3775851" cy="372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en-US" sz="1600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控制方程</a:t>
            </a:r>
            <a:endParaRPr lang="en-US" altLang="zh-CN" sz="1600" b="1" dirty="0">
              <a:solidFill>
                <a:srgbClr val="242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43083379-F6B2-418F-D9E5-02798BE8752A}"/>
                  </a:ext>
                </a:extLst>
              </p:cNvPr>
              <p:cNvSpPr txBox="1"/>
              <p:nvPr/>
            </p:nvSpPr>
            <p:spPr>
              <a:xfrm>
                <a:off x="0" y="2351764"/>
                <a:ext cx="4451710" cy="2503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b="1" dirty="0"/>
                  <a:t>质量方程</a:t>
                </a:r>
                <a:r>
                  <a:rPr lang="en-US" altLang="zh-CN" b="1" dirty="0"/>
                  <a:t>:​​</a:t>
                </a:r>
                <a:endParaRPr lang="zh-CN" altLang="zh-CN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f>
                            <m:f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num>
                            <m:den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den>
                          </m:f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eqArr>
                    </m:oMath>
                  </m:oMathPara>
                </a14:m>
                <a:endParaRPr lang="zh-CN" altLang="zh-CN" dirty="0"/>
              </a:p>
              <a:p>
                <a:r>
                  <a:rPr lang="en-US" altLang="zh-CN" dirty="0"/>
                  <a:t>​</a:t>
                </a:r>
                <a:r>
                  <a:rPr lang="zh-CN" altLang="en-US" b="1" dirty="0"/>
                  <a:t>动量方程</a:t>
                </a:r>
                <a:r>
                  <a:rPr lang="en-US" altLang="zh-CN" b="1" dirty="0"/>
                  <a:t>:​​</a:t>
                </a:r>
                <a:endParaRPr lang="zh-CN" altLang="zh-CN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zh-CN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ρ</m:t>
                          </m:r>
                          <m:f>
                            <m:f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ρ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τ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ρ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𝑠𝑡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eqArr>
                    </m:oMath>
                  </m:oMathPara>
                </a14:m>
                <a:endParaRPr lang="zh-CN" altLang="zh-CN" dirty="0"/>
              </a:p>
              <a:p>
                <a:r>
                  <a:rPr lang="en-US" altLang="zh-CN" dirty="0"/>
                  <a:t>​</a:t>
                </a:r>
                <a:r>
                  <a:rPr lang="zh-CN" altLang="en-US" b="1" dirty="0"/>
                  <a:t>能量方程</a:t>
                </a:r>
                <a:r>
                  <a:rPr lang="en-US" altLang="zh-CN" b="1" dirty="0"/>
                  <a:t>:​​</a:t>
                </a:r>
                <a:endParaRPr lang="zh-CN" altLang="zh-CN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zh-CN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ρ</m:t>
                          </m:r>
                          <m:f>
                            <m:f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num>
                            <m:den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ρ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eqAr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43083379-F6B2-418F-D9E5-02798BE87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51764"/>
                <a:ext cx="4451710" cy="2503378"/>
              </a:xfrm>
              <a:prstGeom prst="rect">
                <a:avLst/>
              </a:prstGeom>
              <a:blipFill>
                <a:blip r:embed="rId8"/>
                <a:stretch>
                  <a:fillRect l="-1096" t="-1707" r="-58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3E319EF9-5AA4-AE86-FB5E-B2B26FD60B54}"/>
                  </a:ext>
                </a:extLst>
              </p:cNvPr>
              <p:cNvSpPr txBox="1"/>
              <p:nvPr/>
            </p:nvSpPr>
            <p:spPr>
              <a:xfrm>
                <a:off x="8646433" y="2485115"/>
                <a:ext cx="3775851" cy="2428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n"/>
                </a:pPr>
                <a:r>
                  <a:rPr lang="zh-CN" altLang="en-US" sz="1600" b="1" dirty="0">
                    <a:solidFill>
                      <a:srgbClr val="24202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液</a:t>
                </a:r>
                <a:r>
                  <a:rPr lang="en-US" altLang="zh-CN" sz="1600" b="1" dirty="0">
                    <a:solidFill>
                      <a:srgbClr val="24202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:r>
                  <a:rPr lang="zh-CN" altLang="en-US" sz="1600" b="1" dirty="0">
                    <a:solidFill>
                      <a:srgbClr val="24202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气相变模型</a:t>
                </a:r>
                <a:endParaRPr lang="en-US" altLang="zh-CN" sz="1600" b="1" dirty="0">
                  <a:solidFill>
                    <a:srgbClr val="24202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25000"/>
                  </a:lnSpc>
                </a:pPr>
                <a:r>
                  <a:rPr lang="zh-CN" altLang="en-US" sz="1600" b="1" dirty="0">
                    <a:solidFill>
                      <a:srgbClr val="24202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将</a:t>
                </a:r>
                <a:r>
                  <a:rPr lang="en-US" altLang="zh-CN" sz="1600" b="1" dirty="0">
                    <a:solidFill>
                      <a:srgbClr val="24202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Lee</a:t>
                </a:r>
                <a:r>
                  <a:rPr lang="zh-CN" altLang="en-US" sz="1600" b="1" dirty="0">
                    <a:solidFill>
                      <a:srgbClr val="24202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模型已集成到</a:t>
                </a:r>
                <a:r>
                  <a:rPr lang="en-US" altLang="zh-CN" sz="1600" b="1" dirty="0">
                    <a:solidFill>
                      <a:srgbClr val="24202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CLSVOF</a:t>
                </a:r>
                <a:r>
                  <a:rPr lang="zh-CN" altLang="en-US" sz="1600" b="1" dirty="0">
                    <a:solidFill>
                      <a:srgbClr val="24202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框架中</a:t>
                </a:r>
                <a:endParaRPr lang="en-US" altLang="zh-CN" sz="1600" b="1" dirty="0">
                  <a:solidFill>
                    <a:srgbClr val="24202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25000"/>
                  </a:lnSpc>
                </a:pPr>
                <a:r>
                  <a:rPr lang="zh-CN" altLang="en-US" sz="1600" b="1" dirty="0">
                    <a:solidFill>
                      <a:srgbClr val="24202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以下为质量源项：</a:t>
                </a:r>
                <a:endParaRPr lang="en-US" altLang="zh-CN" i="1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f>
                        <m:f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𝑠𝑎𝑡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𝑠𝑎𝑡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dirty="0">
                  <a:latin typeface="微软雅黑" panose="020B0503020204020204" pitchFamily="34" charset="-122"/>
                </a:endParaRPr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f>
                        <m:f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𝑠𝑎𝑡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𝑠𝑎𝑡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1600" b="1" dirty="0">
                  <a:solidFill>
                    <a:srgbClr val="24202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3E319EF9-5AA4-AE86-FB5E-B2B26FD60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6433" y="2485115"/>
                <a:ext cx="3775851" cy="2428998"/>
              </a:xfrm>
              <a:prstGeom prst="rect">
                <a:avLst/>
              </a:prstGeom>
              <a:blipFill>
                <a:blip r:embed="rId9"/>
                <a:stretch>
                  <a:fillRect l="-8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矩形 85">
            <a:extLst>
              <a:ext uri="{FF2B5EF4-FFF2-40B4-BE49-F238E27FC236}">
                <a16:creationId xmlns:a16="http://schemas.microsoft.com/office/drawing/2014/main" id="{03816009-6601-42A8-7AEE-7BDF5AB93DAA}"/>
              </a:ext>
            </a:extLst>
          </p:cNvPr>
          <p:cNvSpPr/>
          <p:nvPr/>
        </p:nvSpPr>
        <p:spPr>
          <a:xfrm>
            <a:off x="8602773" y="1454146"/>
            <a:ext cx="3523795" cy="4276215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64DB0B1-9D0F-DCE4-0D19-6D350A623DDD}"/>
              </a:ext>
            </a:extLst>
          </p:cNvPr>
          <p:cNvGrpSpPr/>
          <p:nvPr/>
        </p:nvGrpSpPr>
        <p:grpSpPr>
          <a:xfrm>
            <a:off x="4850997" y="1309780"/>
            <a:ext cx="3606547" cy="4587346"/>
            <a:chOff x="4705769" y="1343712"/>
            <a:chExt cx="3606547" cy="45873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文本框 83">
                  <a:extLst>
                    <a:ext uri="{FF2B5EF4-FFF2-40B4-BE49-F238E27FC236}">
                      <a16:creationId xmlns:a16="http://schemas.microsoft.com/office/drawing/2014/main" id="{183D245D-B6B9-BF73-3C3B-AEB2E38CEB7C}"/>
                    </a:ext>
                  </a:extLst>
                </p:cNvPr>
                <p:cNvSpPr txBox="1"/>
                <p:nvPr/>
              </p:nvSpPr>
              <p:spPr>
                <a:xfrm>
                  <a:off x="4822583" y="1343712"/>
                  <a:ext cx="3489733" cy="427956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lnSpc>
                      <a:spcPct val="125000"/>
                    </a:lnSpc>
                    <a:buFont typeface="Wingdings" panose="05000000000000000000" pitchFamily="2" charset="2"/>
                    <a:buChar char="n"/>
                  </a:pPr>
                  <a:r>
                    <a:rPr lang="en-US" altLang="zh-CN" sz="1600" b="1" dirty="0">
                      <a:solidFill>
                        <a:srgbClr val="24202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CLSVOF </a:t>
                  </a:r>
                  <a:r>
                    <a:rPr lang="zh-CN" altLang="en-US" sz="1600" b="1" dirty="0">
                      <a:solidFill>
                        <a:srgbClr val="24202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方法</a:t>
                  </a:r>
                  <a:endParaRPr lang="en-US" altLang="zh-CN" sz="1600" b="1" dirty="0">
                    <a:solidFill>
                      <a:srgbClr val="24202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>
                    <a:lnSpc>
                      <a:spcPct val="125000"/>
                    </a:lnSpc>
                  </a:pPr>
                  <a:r>
                    <a:rPr lang="en-US" altLang="zh-CN" sz="1600" b="1" dirty="0">
                      <a:solidFill>
                        <a:srgbClr val="24202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VOF </a:t>
                  </a:r>
                  <a:r>
                    <a:rPr lang="zh-CN" altLang="en-US" sz="1600" b="1" dirty="0">
                      <a:solidFill>
                        <a:srgbClr val="24202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模型通过求解相分数输运方程来追踪相界面的位置及其演变，该方程表示为</a:t>
                  </a:r>
                  <a:r>
                    <a:rPr lang="en-US" altLang="zh-CN" sz="1600" b="1" dirty="0">
                      <a:solidFill>
                        <a:srgbClr val="24202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:</a:t>
                  </a:r>
                </a:p>
                <a:p>
                  <a:pPr>
                    <a:lnSpc>
                      <a:spcPct val="12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d>
                              <m:d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αρ</m:t>
                                </m:r>
                              </m:e>
                            </m:d>
                          </m:num>
                          <m:den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αρ</m:t>
                            </m:r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altLang="zh-CN" sz="1600" b="1" dirty="0">
                    <a:solidFill>
                      <a:srgbClr val="24202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>
                    <a:lnSpc>
                      <a:spcPct val="125000"/>
                    </a:lnSpc>
                  </a:pPr>
                  <a:endParaRPr lang="en-US" altLang="zh-CN" sz="1600" b="1" dirty="0">
                    <a:solidFill>
                      <a:srgbClr val="24202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>
                    <a:lnSpc>
                      <a:spcPct val="125000"/>
                    </a:lnSpc>
                  </a:pPr>
                  <a:r>
                    <a:rPr lang="zh-CN" altLang="en-US" sz="1600" b="1" dirty="0">
                      <a:solidFill>
                        <a:srgbClr val="24202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表面张力计算模型</a:t>
                  </a:r>
                  <a:r>
                    <a:rPr lang="en-US" altLang="zh-CN" sz="1600" b="1" dirty="0">
                      <a:solidFill>
                        <a:srgbClr val="24202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:</a:t>
                  </a:r>
                </a:p>
                <a:p>
                  <a:pPr>
                    <a:lnSpc>
                      <a:spcPct val="12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𝑠𝑡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σ</m:t>
                        </m:r>
                        <m:f>
                          <m:fPr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ρκ∇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α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</m:num>
                          <m:den>
                            <m:d>
                              <m:dPr>
                                <m:begChr m:val="["/>
                                <m:endChr m:val="]"/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zh-CN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zh-CN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>
                                            <a:latin typeface="Cambria Math" panose="02040503050406030204" pitchFamily="18" charset="0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zh-CN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>
                                            <a:latin typeface="Cambria Math" panose="02040503050406030204" pitchFamily="18" charset="0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m:rPr>
                                    <m:lit/>
                                  </m:r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altLang="zh-CN" sz="1600" b="1" dirty="0">
                    <a:solidFill>
                      <a:srgbClr val="24202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>
                    <a:lnSpc>
                      <a:spcPct val="125000"/>
                    </a:lnSpc>
                  </a:pPr>
                  <a:endParaRPr lang="en-US" altLang="zh-CN" sz="1600" b="1" dirty="0">
                    <a:solidFill>
                      <a:srgbClr val="24202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>
                    <a:lnSpc>
                      <a:spcPct val="125000"/>
                    </a:lnSpc>
                  </a:pPr>
                  <a:r>
                    <a:rPr lang="zh-CN" altLang="en-US" sz="1600" b="1" dirty="0">
                      <a:solidFill>
                        <a:srgbClr val="24202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其中，曲率计算为</a:t>
                  </a:r>
                  <a:r>
                    <a:rPr lang="en-US" altLang="zh-CN" sz="1600" b="1" dirty="0">
                      <a:solidFill>
                        <a:srgbClr val="24202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:</a:t>
                  </a:r>
                </a:p>
                <a:p>
                  <a:pPr>
                    <a:lnSpc>
                      <a:spcPct val="12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κ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altLang="zh-CN" sz="1600" b="1" dirty="0">
                    <a:solidFill>
                      <a:srgbClr val="24202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84" name="文本框 83">
                  <a:extLst>
                    <a:ext uri="{FF2B5EF4-FFF2-40B4-BE49-F238E27FC236}">
                      <a16:creationId xmlns:a16="http://schemas.microsoft.com/office/drawing/2014/main" id="{183D245D-B6B9-BF73-3C3B-AEB2E38CEB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2583" y="1343712"/>
                  <a:ext cx="3489733" cy="4279569"/>
                </a:xfrm>
                <a:prstGeom prst="rect">
                  <a:avLst/>
                </a:prstGeom>
                <a:blipFill>
                  <a:blip r:embed="rId10"/>
                  <a:stretch>
                    <a:fillRect l="-104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91863257-493B-17B4-84CF-3D2652674DB7}"/>
                </a:ext>
              </a:extLst>
            </p:cNvPr>
            <p:cNvSpPr/>
            <p:nvPr/>
          </p:nvSpPr>
          <p:spPr>
            <a:xfrm>
              <a:off x="4705769" y="1343712"/>
              <a:ext cx="3562888" cy="4587346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8" name="矩形 87">
            <a:extLst>
              <a:ext uri="{FF2B5EF4-FFF2-40B4-BE49-F238E27FC236}">
                <a16:creationId xmlns:a16="http://schemas.microsoft.com/office/drawing/2014/main" id="{DD7AEC89-332D-7DA9-D7ED-584194243AFA}"/>
              </a:ext>
            </a:extLst>
          </p:cNvPr>
          <p:cNvSpPr/>
          <p:nvPr/>
        </p:nvSpPr>
        <p:spPr>
          <a:xfrm>
            <a:off x="65430" y="1362589"/>
            <a:ext cx="4640338" cy="4255763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3862BA8-10A6-776B-9425-8BEC7ADC3A93}"/>
              </a:ext>
            </a:extLst>
          </p:cNvPr>
          <p:cNvSpPr txBox="1"/>
          <p:nvPr/>
        </p:nvSpPr>
        <p:spPr>
          <a:xfrm>
            <a:off x="709454" y="345543"/>
            <a:ext cx="465839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r>
              <a:rPr lang="zh-CN" altLang="en-US" b="1" kern="1200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建模方法</a:t>
            </a:r>
            <a:r>
              <a:rPr lang="en-US" altLang="zh-CN" b="1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lang="zh-CN" altLang="en-US" kern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堵流事故建模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311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08910-8953-8232-8CDA-341F157D5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5">
            <a:extLst>
              <a:ext uri="{FF2B5EF4-FFF2-40B4-BE49-F238E27FC236}">
                <a16:creationId xmlns:a16="http://schemas.microsoft.com/office/drawing/2014/main" id="{8C01A15C-68D1-9306-D5AB-412803CE2C2A}"/>
              </a:ext>
            </a:extLst>
          </p:cNvPr>
          <p:cNvSpPr txBox="1"/>
          <p:nvPr/>
        </p:nvSpPr>
        <p:spPr>
          <a:xfrm>
            <a:off x="1300480" y="327649"/>
            <a:ext cx="9233879" cy="6635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200" dirty="0">
              <a:solidFill>
                <a:srgbClr val="703881"/>
              </a:solidFill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14BECB8B-E97F-EAD0-BEFB-868F260AE252}"/>
              </a:ext>
            </a:extLst>
          </p:cNvPr>
          <p:cNvGrpSpPr>
            <a:grpSpLocks noChangeAspect="1"/>
          </p:cNvGrpSpPr>
          <p:nvPr/>
        </p:nvGrpSpPr>
        <p:grpSpPr>
          <a:xfrm>
            <a:off x="10386222" y="242117"/>
            <a:ext cx="1561684" cy="469972"/>
            <a:chOff x="2685028" y="2876682"/>
            <a:chExt cx="5502784" cy="1656004"/>
          </a:xfrm>
        </p:grpSpPr>
        <p:sp>
          <p:nvSpPr>
            <p:cNvPr id="24" name="i$ľïdê">
              <a:extLst>
                <a:ext uri="{FF2B5EF4-FFF2-40B4-BE49-F238E27FC236}">
                  <a16:creationId xmlns:a16="http://schemas.microsoft.com/office/drawing/2014/main" id="{7C184542-59CA-CDC8-2CEF-78B2CE2B1E22}"/>
                </a:ext>
              </a:extLst>
            </p:cNvPr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25" name="îṥlîḋê">
              <a:extLst>
                <a:ext uri="{FF2B5EF4-FFF2-40B4-BE49-F238E27FC236}">
                  <a16:creationId xmlns:a16="http://schemas.microsoft.com/office/drawing/2014/main" id="{B259E5F1-17A6-BEAC-4B87-203605558262}"/>
                </a:ext>
              </a:extLst>
            </p:cNvPr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B03B0F26-6901-9A1B-64F0-60B88A21BD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58475AED-F192-99D1-D7C9-15D3C3AC72E0}"/>
              </a:ext>
            </a:extLst>
          </p:cNvPr>
          <p:cNvSpPr txBox="1"/>
          <p:nvPr/>
        </p:nvSpPr>
        <p:spPr>
          <a:xfrm>
            <a:off x="1045945" y="656249"/>
            <a:ext cx="2041396" cy="227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>
              <a:defRPr/>
            </a:pPr>
            <a:endParaRPr lang="en-US" altLang="zh-CN" sz="800" b="1" dirty="0">
              <a:solidFill>
                <a:prstClr val="white">
                  <a:lumMod val="50000"/>
                </a:prst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77BCD363-A5E4-32C9-7AC2-FD499C9C207A}"/>
              </a:ext>
            </a:extLst>
          </p:cNvPr>
          <p:cNvCxnSpPr/>
          <p:nvPr/>
        </p:nvCxnSpPr>
        <p:spPr>
          <a:xfrm>
            <a:off x="0" y="891159"/>
            <a:ext cx="12179808" cy="0"/>
          </a:xfrm>
          <a:prstGeom prst="line">
            <a:avLst/>
          </a:prstGeom>
          <a:ln w="12700">
            <a:gradFill>
              <a:gsLst>
                <a:gs pos="0">
                  <a:srgbClr val="703881"/>
                </a:gs>
                <a:gs pos="74000">
                  <a:srgbClr val="DA3C7F"/>
                </a:gs>
                <a:gs pos="83000">
                  <a:srgbClr val="DA3C7F"/>
                </a:gs>
                <a:gs pos="100000">
                  <a:srgbClr val="DA3C7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9FEB3755-78A1-395C-858C-44C03813C256}"/>
              </a:ext>
            </a:extLst>
          </p:cNvPr>
          <p:cNvSpPr/>
          <p:nvPr/>
        </p:nvSpPr>
        <p:spPr>
          <a:xfrm>
            <a:off x="0" y="6764948"/>
            <a:ext cx="12192000" cy="104775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 descr="图片包含 游戏机, 建筑, 标志, 围栏&#10;&#10;描述已自动生成">
            <a:extLst>
              <a:ext uri="{FF2B5EF4-FFF2-40B4-BE49-F238E27FC236}">
                <a16:creationId xmlns:a16="http://schemas.microsoft.com/office/drawing/2014/main" id="{BF0784E7-7D97-F1CD-A011-59ED599C5B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39" l="2737" r="98290">
                        <a14:foregroundMark x1="48945" y1="29798" x2="54989" y2="44073"/>
                        <a14:foregroundMark x1="44897" y1="27218" x2="65792" y2="69274"/>
                        <a14:foregroundMark x1="65792" y1="69274" x2="78278" y2="76008"/>
                        <a14:foregroundMark x1="78278" y1="76008" x2="80245" y2="62056"/>
                        <a14:foregroundMark x1="80245" y1="62056" x2="75912" y2="53710"/>
                        <a14:foregroundMark x1="80359" y1="50565" x2="82725" y2="84798"/>
                        <a14:foregroundMark x1="70410" y1="52056" x2="94897" y2="62944"/>
                        <a14:foregroundMark x1="78278" y1="41129" x2="81813" y2="97419"/>
                        <a14:foregroundMark x1="64652" y1="37581" x2="71066" y2="48710"/>
                        <a14:foregroundMark x1="40564" y1="58710" x2="55758" y2="81774"/>
                        <a14:foregroundMark x1="55758" y1="81774" x2="56414" y2="80000"/>
                        <a14:foregroundMark x1="41220" y1="90927" x2="82868" y2="89194"/>
                        <a14:foregroundMark x1="82868" y1="89194" x2="85205" y2="89274"/>
                        <a14:foregroundMark x1="95553" y1="45000" x2="98318" y2="72056"/>
                        <a14:foregroundMark x1="98318" y1="72056" x2="98318" y2="72056"/>
                        <a14:foregroundMark x1="92816" y1="29435" x2="93871" y2="37944"/>
                        <a14:foregroundMark x1="96351" y1="39798" x2="97263" y2="50000"/>
                        <a14:foregroundMark x1="92018" y1="28347" x2="93871" y2="44435"/>
                        <a14:foregroundMark x1="79447" y1="36492" x2="82212" y2="33710"/>
                        <a14:foregroundMark x1="82326" y1="33871" x2="79989" y2="42218"/>
                        <a14:foregroundMark x1="36659" y1="50927" x2="46152" y2="50242"/>
                        <a14:foregroundMark x1="46152" y1="50242" x2="53022" y2="51290"/>
                        <a14:foregroundMark x1="69641" y1="94435" x2="71608" y2="94073"/>
                        <a14:foregroundMark x1="43843" y1="93347" x2="59949" y2="96129"/>
                        <a14:foregroundMark x1="2737" y1="89435" x2="10063" y2="86855"/>
                        <a14:foregroundMark x1="10063" y1="86855" x2="10063" y2="86855"/>
                        <a14:foregroundMark x1="36374" y1="35202" x2="37030" y2="43508"/>
                        <a14:foregroundMark x1="25513" y1="41129" x2="25770" y2="42419"/>
                        <a14:foregroundMark x1="76311" y1="39274" x2="75656" y2="41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860855" cy="608586"/>
          </a:xfrm>
          <a:prstGeom prst="rect">
            <a:avLst/>
          </a:prstGeom>
        </p:spPr>
      </p:pic>
      <p:pic>
        <p:nvPicPr>
          <p:cNvPr id="46" name="图片 45" descr="建筑的摆设布局&#10;&#10;描述已自动生成">
            <a:extLst>
              <a:ext uri="{FF2B5EF4-FFF2-40B4-BE49-F238E27FC236}">
                <a16:creationId xmlns:a16="http://schemas.microsoft.com/office/drawing/2014/main" id="{B6674FB2-6E20-184A-7F2C-D61DA8590C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2" t="55311"/>
          <a:stretch>
            <a:fillRect/>
          </a:stretch>
        </p:blipFill>
        <p:spPr>
          <a:xfrm>
            <a:off x="9237785" y="6143541"/>
            <a:ext cx="3036277" cy="91375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B9CFD78-C13F-5DCC-5427-3E2381721300}"/>
              </a:ext>
            </a:extLst>
          </p:cNvPr>
          <p:cNvSpPr txBox="1"/>
          <p:nvPr/>
        </p:nvSpPr>
        <p:spPr>
          <a:xfrm>
            <a:off x="491537" y="1038916"/>
            <a:ext cx="3302587" cy="511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rgbClr val="8134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验证与网格独立性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D4FA4A4-EF16-86A7-8451-301CC15C66EB}"/>
              </a:ext>
            </a:extLst>
          </p:cNvPr>
          <p:cNvSpPr txBox="1"/>
          <p:nvPr/>
        </p:nvSpPr>
        <p:spPr>
          <a:xfrm>
            <a:off x="739840" y="327649"/>
            <a:ext cx="327597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r>
              <a:rPr lang="zh-CN" altLang="en-US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验证与网格</a:t>
            </a:r>
            <a:r>
              <a:rPr lang="zh-CN" altLang="en-US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</a:t>
            </a:r>
            <a:r>
              <a:rPr lang="zh-CN" altLang="en-US" dirty="0">
                <a:solidFill>
                  <a:srgbClr val="6F17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性</a:t>
            </a:r>
            <a:endParaRPr lang="en-US" altLang="zh-CN" b="0" i="0" dirty="0">
              <a:solidFill>
                <a:srgbClr val="6F1787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83B2B60-C521-E48F-D086-D48262BDDE1B}"/>
              </a:ext>
            </a:extLst>
          </p:cNvPr>
          <p:cNvSpPr txBox="1"/>
          <p:nvPr/>
        </p:nvSpPr>
        <p:spPr>
          <a:xfrm>
            <a:off x="5494456" y="19230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B352BBC-860D-33F1-AB81-45C53C9E3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327" y="1174884"/>
            <a:ext cx="3807787" cy="3029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491594-6473-7097-B0B5-E9038EAB8B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2557" y="4708632"/>
            <a:ext cx="8393260" cy="182171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3B312C8-2E5B-8355-78D7-4BAE5819E43B}"/>
              </a:ext>
            </a:extLst>
          </p:cNvPr>
          <p:cNvSpPr txBox="1"/>
          <p:nvPr/>
        </p:nvSpPr>
        <p:spPr>
          <a:xfrm>
            <a:off x="430427" y="1607696"/>
            <a:ext cx="6726668" cy="2484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物理模型：对温度最高的流道进行了建模，分别设置了</a:t>
            </a:r>
            <a:r>
              <a:rPr lang="en-US" altLang="zh-CN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r>
              <a:rPr lang="zh-CN" altLang="en-US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r>
              <a:rPr lang="zh-CN" altLang="en-US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90%</a:t>
            </a:r>
            <a:r>
              <a:rPr lang="zh-CN" altLang="en-US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的部分对称堵塞。</a:t>
            </a:r>
            <a:endParaRPr lang="en-US" altLang="zh-CN" b="1" dirty="0">
              <a:solidFill>
                <a:srgbClr val="242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网格独立性：优化后的网格包含约</a:t>
            </a:r>
            <a:r>
              <a:rPr lang="en-US" altLang="zh-CN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109.6</a:t>
            </a:r>
            <a:r>
              <a:rPr lang="zh-CN" altLang="en-US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万个单元（平均出口温度和最大包壳温度的偏差均小于</a:t>
            </a:r>
            <a:r>
              <a:rPr lang="en-US" altLang="zh-CN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1%</a:t>
            </a:r>
            <a:r>
              <a:rPr lang="zh-CN" altLang="en-US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  <a:endParaRPr lang="en-US" altLang="zh-CN" b="1" dirty="0">
              <a:solidFill>
                <a:srgbClr val="242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模型验证：在非均匀功率分布的正常工况下，将三维</a:t>
            </a:r>
            <a:r>
              <a:rPr lang="en-US" altLang="zh-CN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CFD</a:t>
            </a:r>
            <a:r>
              <a:rPr lang="zh-CN" altLang="en-US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结果与一维</a:t>
            </a:r>
            <a:r>
              <a:rPr lang="en-US" altLang="zh-CN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RELAP5</a:t>
            </a:r>
            <a:r>
              <a:rPr lang="zh-CN" altLang="en-US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结果进行对比。整个流道内的平均温度偏差小于</a:t>
            </a:r>
            <a:r>
              <a:rPr lang="en-US" altLang="zh-CN" b="1" dirty="0">
                <a:solidFill>
                  <a:srgbClr val="242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1.5 K</a:t>
            </a:r>
            <a:endParaRPr lang="en-US" altLang="zh-CN" sz="1600" b="1" dirty="0">
              <a:solidFill>
                <a:srgbClr val="242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812CD20-489C-40AB-62FC-3DFB7BBBF6E3}"/>
              </a:ext>
            </a:extLst>
          </p:cNvPr>
          <p:cNvSpPr txBox="1"/>
          <p:nvPr/>
        </p:nvSpPr>
        <p:spPr>
          <a:xfrm>
            <a:off x="4068087" y="6408101"/>
            <a:ext cx="3222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不同网格配置下的参数对比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11337CA-87F9-DB93-E544-27F78F54C149}"/>
              </a:ext>
            </a:extLst>
          </p:cNvPr>
          <p:cNvSpPr txBox="1"/>
          <p:nvPr/>
        </p:nvSpPr>
        <p:spPr>
          <a:xfrm>
            <a:off x="7738891" y="4243202"/>
            <a:ext cx="37188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最热通道中冷却液温度与燃料中心温度的比较</a:t>
            </a:r>
          </a:p>
        </p:txBody>
      </p:sp>
    </p:spTree>
    <p:extLst>
      <p:ext uri="{BB962C8B-B14F-4D97-AF65-F5344CB8AC3E}">
        <p14:creationId xmlns:p14="http://schemas.microsoft.com/office/powerpoint/2010/main" val="1917959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8163</TotalTime>
  <Words>1606</Words>
  <Application>Microsoft Office PowerPoint</Application>
  <PresentationFormat>宽屏</PresentationFormat>
  <Paragraphs>169</Paragraphs>
  <Slides>16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Noto Sans SC</vt:lpstr>
      <vt:lpstr>Source Han Serif SC</vt:lpstr>
      <vt:lpstr>等线</vt:lpstr>
      <vt:lpstr>等线 Light</vt:lpstr>
      <vt:lpstr>黑体</vt:lpstr>
      <vt:lpstr>微软雅黑</vt:lpstr>
      <vt:lpstr>Arial</vt:lpstr>
      <vt:lpstr>Calibri</vt:lpstr>
      <vt:lpstr>Cambria Math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杰 张</cp:lastModifiedBy>
  <cp:revision>601</cp:revision>
  <dcterms:created xsi:type="dcterms:W3CDTF">2021-09-17T07:37:00Z</dcterms:created>
  <dcterms:modified xsi:type="dcterms:W3CDTF">2026-05-21T09:28:04Z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79DDE46D25E041C2AA71725671170014</vt:lpwstr>
  </property>
  <property fmtid="{D5CDD505-2E9C-101B-9397-08002B2CF9AE}" pid="3" name="KSOProductBuildVer">
    <vt:lpwstr>2052-11.1.0.10700</vt:lpwstr>
  </property>
</Properties>
</file>