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4" r:id="rId2"/>
    <p:sldId id="256" r:id="rId3"/>
    <p:sldId id="257" r:id="rId4"/>
    <p:sldId id="259" r:id="rId5"/>
    <p:sldId id="275" r:id="rId6"/>
    <p:sldId id="260" r:id="rId7"/>
    <p:sldId id="261" r:id="rId8"/>
    <p:sldId id="283" r:id="rId9"/>
    <p:sldId id="278" r:id="rId10"/>
    <p:sldId id="263" r:id="rId11"/>
    <p:sldId id="279" r:id="rId12"/>
    <p:sldId id="280" r:id="rId13"/>
    <p:sldId id="281" r:id="rId14"/>
    <p:sldId id="282" r:id="rId15"/>
    <p:sldId id="273"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66" userDrawn="1">
          <p15:clr>
            <a:srgbClr val="A4A3A4"/>
          </p15:clr>
        </p15:guide>
        <p15:guide id="2" pos="7514" userDrawn="1">
          <p15:clr>
            <a:srgbClr val="A4A3A4"/>
          </p15:clr>
        </p15:guide>
        <p15:guide id="3" orient="horz" pos="4156" userDrawn="1">
          <p15:clr>
            <a:srgbClr val="A4A3A4"/>
          </p15:clr>
        </p15:guide>
        <p15:guide id="4" pos="7310" userDrawn="1">
          <p15:clr>
            <a:srgbClr val="A4A3A4"/>
          </p15:clr>
        </p15:guide>
        <p15:guide id="5" pos="3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6F6"/>
    <a:srgbClr val="FCF6F4"/>
    <a:srgbClr val="FCF6F5"/>
    <a:srgbClr val="F4F8FD"/>
    <a:srgbClr val="D51A18"/>
    <a:srgbClr val="911D22"/>
    <a:srgbClr val="DC9090"/>
    <a:srgbClr val="F3C5C7"/>
    <a:srgbClr val="009A48"/>
    <a:srgbClr val="930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2" autoAdjust="0"/>
    <p:restoredTop sz="78020" autoAdjust="0"/>
  </p:normalViewPr>
  <p:slideViewPr>
    <p:cSldViewPr snapToGrid="0" showGuides="1">
      <p:cViewPr varScale="1">
        <p:scale>
          <a:sx n="125" d="100"/>
          <a:sy n="125" d="100"/>
        </p:scale>
        <p:origin x="1050" y="90"/>
      </p:cViewPr>
      <p:guideLst>
        <p:guide pos="166"/>
        <p:guide pos="7514"/>
        <p:guide orient="horz" pos="4156"/>
        <p:guide pos="7310"/>
        <p:guide pos="37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C8F80-BAEB-4313-9DE0-808C67ABEDE2}" type="datetimeFigureOut">
              <a:rPr lang="zh-CN" altLang="en-US" smtClean="0"/>
              <a:t>2026/5/20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5A694-8353-4028-89E5-902CBC5D33F6}" type="slidenum">
              <a:rPr lang="zh-CN" altLang="en-US" smtClean="0"/>
              <a:t>‹#›</a:t>
            </a:fld>
            <a:endParaRPr lang="zh-CN" altLang="en-US"/>
          </a:p>
        </p:txBody>
      </p:sp>
    </p:spTree>
    <p:extLst>
      <p:ext uri="{BB962C8B-B14F-4D97-AF65-F5344CB8AC3E}">
        <p14:creationId xmlns:p14="http://schemas.microsoft.com/office/powerpoint/2010/main" val="25026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315A694-8353-4028-89E5-902CBC5D33F6}" type="slidenum">
              <a:rPr lang="zh-CN" altLang="en-US" smtClean="0"/>
              <a:t>6</a:t>
            </a:fld>
            <a:endParaRPr lang="zh-CN" altLang="en-US"/>
          </a:p>
        </p:txBody>
      </p:sp>
    </p:spTree>
    <p:extLst>
      <p:ext uri="{BB962C8B-B14F-4D97-AF65-F5344CB8AC3E}">
        <p14:creationId xmlns:p14="http://schemas.microsoft.com/office/powerpoint/2010/main" val="357186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1000 h </a:t>
            </a:r>
            <a:r>
              <a:rPr lang="zh-CN" altLang="en-US" sz="1200" b="0" i="0" kern="1200" dirty="0">
                <a:solidFill>
                  <a:schemeClr val="tx1"/>
                </a:solidFill>
                <a:effectLst/>
                <a:latin typeface="+mn-lt"/>
                <a:ea typeface="+mn-ea"/>
                <a:cs typeface="+mn-cs"/>
              </a:rPr>
              <a:t>时，氧化物特征峰已经清晰出现，表明表面腐蚀产物并非零散分布，而是形成了具有一定结晶度的 </a:t>
            </a:r>
            <a:r>
              <a:rPr lang="en-US" altLang="zh-CN" sz="1200" b="0" i="0" kern="1200" dirty="0">
                <a:solidFill>
                  <a:schemeClr val="tx1"/>
                </a:solidFill>
                <a:effectLst/>
                <a:latin typeface="+mn-lt"/>
                <a:ea typeface="+mn-ea"/>
                <a:cs typeface="+mn-cs"/>
              </a:rPr>
              <a:t>Fe-rich </a:t>
            </a:r>
            <a:r>
              <a:rPr lang="zh-CN" altLang="en-US" sz="1200" b="0" i="0" kern="1200" dirty="0">
                <a:solidFill>
                  <a:schemeClr val="tx1"/>
                </a:solidFill>
                <a:effectLst/>
                <a:latin typeface="+mn-lt"/>
                <a:ea typeface="+mn-ea"/>
                <a:cs typeface="+mn-cs"/>
              </a:rPr>
              <a:t>氧化物层。 </a:t>
            </a:r>
            <a:r>
              <a:rPr lang="en-US" altLang="zh-CN" sz="1200" b="0" i="0" kern="1200" dirty="0">
                <a:solidFill>
                  <a:schemeClr val="tx1"/>
                </a:solidFill>
                <a:effectLst/>
                <a:latin typeface="+mn-lt"/>
                <a:ea typeface="+mn-ea"/>
                <a:cs typeface="+mn-cs"/>
              </a:rPr>
              <a:t>2000 h </a:t>
            </a:r>
            <a:r>
              <a:rPr lang="zh-CN" altLang="en-US" sz="1200" b="0" i="0" kern="1200" dirty="0">
                <a:solidFill>
                  <a:schemeClr val="tx1"/>
                </a:solidFill>
                <a:effectLst/>
                <a:latin typeface="+mn-lt"/>
                <a:ea typeface="+mn-ea"/>
                <a:cs typeface="+mn-cs"/>
              </a:rPr>
              <a:t>时氧化物特征峰增强，表明外层 </a:t>
            </a:r>
            <a:r>
              <a:rPr lang="en-US" altLang="zh-CN" sz="1200" b="0" i="0" kern="1200" dirty="0">
                <a:solidFill>
                  <a:schemeClr val="tx1"/>
                </a:solidFill>
                <a:effectLst/>
                <a:latin typeface="+mn-lt"/>
                <a:ea typeface="+mn-ea"/>
                <a:cs typeface="+mn-cs"/>
              </a:rPr>
              <a:t>Fe-rich </a:t>
            </a:r>
            <a:r>
              <a:rPr lang="zh-CN" altLang="en-US" sz="1200" b="0" i="0" kern="1200" dirty="0">
                <a:solidFill>
                  <a:schemeClr val="tx1"/>
                </a:solidFill>
                <a:effectLst/>
                <a:latin typeface="+mn-lt"/>
                <a:ea typeface="+mn-ea"/>
                <a:cs typeface="+mn-cs"/>
              </a:rPr>
              <a:t>氧化产物在继续增厚；但 </a:t>
            </a:r>
            <a:r>
              <a:rPr lang="en-US" altLang="zh-CN" sz="1200" b="0" i="0" kern="1200" dirty="0">
                <a:solidFill>
                  <a:schemeClr val="tx1"/>
                </a:solidFill>
                <a:effectLst/>
                <a:latin typeface="+mn-lt"/>
                <a:ea typeface="+mn-ea"/>
                <a:cs typeface="+mn-cs"/>
              </a:rPr>
              <a:t>α-Fe(110) </a:t>
            </a:r>
            <a:r>
              <a:rPr lang="zh-CN" altLang="en-US" sz="1200" b="0" i="0" kern="1200" dirty="0">
                <a:solidFill>
                  <a:schemeClr val="tx1"/>
                </a:solidFill>
                <a:effectLst/>
                <a:latin typeface="+mn-lt"/>
                <a:ea typeface="+mn-ea"/>
                <a:cs typeface="+mn-cs"/>
              </a:rPr>
              <a:t>峰仍较突出，结合截面粗糙化和局部失稳，可推断该阶段存在外层局部剥落或内层</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基体局部再暴露。 </a:t>
            </a:r>
            <a:r>
              <a:rPr lang="en-US" altLang="zh-CN" sz="1200" b="0" i="0" kern="1200" dirty="0">
                <a:solidFill>
                  <a:schemeClr val="tx1"/>
                </a:solidFill>
                <a:effectLst/>
                <a:latin typeface="+mn-lt"/>
                <a:ea typeface="+mn-ea"/>
                <a:cs typeface="+mn-cs"/>
              </a:rPr>
              <a:t>3000 h </a:t>
            </a:r>
            <a:r>
              <a:rPr lang="zh-CN" altLang="en-US" sz="1200" b="0" i="0" kern="1200" dirty="0">
                <a:solidFill>
                  <a:schemeClr val="tx1"/>
                </a:solidFill>
                <a:effectLst/>
                <a:latin typeface="+mn-lt"/>
                <a:ea typeface="+mn-ea"/>
                <a:cs typeface="+mn-cs"/>
              </a:rPr>
              <a:t>时，</a:t>
            </a:r>
            <a:r>
              <a:rPr lang="en-US" altLang="zh-CN" sz="1200" b="0" i="0" kern="1200" dirty="0">
                <a:solidFill>
                  <a:schemeClr val="tx1"/>
                </a:solidFill>
                <a:effectLst/>
                <a:latin typeface="+mn-lt"/>
                <a:ea typeface="+mn-ea"/>
                <a:cs typeface="+mn-cs"/>
              </a:rPr>
              <a:t>oxide </a:t>
            </a:r>
            <a:r>
              <a:rPr lang="zh-CN" altLang="en-US" sz="1200" b="0" i="0" kern="1200" dirty="0">
                <a:solidFill>
                  <a:schemeClr val="tx1"/>
                </a:solidFill>
                <a:effectLst/>
                <a:latin typeface="+mn-lt"/>
                <a:ea typeface="+mn-ea"/>
                <a:cs typeface="+mn-cs"/>
              </a:rPr>
              <a:t>峰进一步增强而 </a:t>
            </a:r>
            <a:r>
              <a:rPr lang="en-US" altLang="zh-CN" sz="1200" b="0" i="0" kern="1200" dirty="0">
                <a:solidFill>
                  <a:schemeClr val="tx1"/>
                </a:solidFill>
                <a:effectLst/>
                <a:latin typeface="+mn-lt"/>
                <a:ea typeface="+mn-ea"/>
                <a:cs typeface="+mn-cs"/>
              </a:rPr>
              <a:t>α-Fe </a:t>
            </a:r>
            <a:r>
              <a:rPr lang="zh-CN" altLang="en-US" sz="1200" b="0" i="0" kern="1200" dirty="0">
                <a:solidFill>
                  <a:schemeClr val="tx1"/>
                </a:solidFill>
                <a:effectLst/>
                <a:latin typeface="+mn-lt"/>
                <a:ea typeface="+mn-ea"/>
                <a:cs typeface="+mn-cs"/>
              </a:rPr>
              <a:t>峰相对减弱，说明表面平均意义上又重新被氧化物更完整地覆盖。</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315A694-8353-4028-89E5-902CBC5D33F6}" type="slidenum">
              <a:rPr lang="zh-CN" altLang="en-US" smtClean="0"/>
              <a:t>8</a:t>
            </a:fld>
            <a:endParaRPr lang="zh-CN" altLang="en-US"/>
          </a:p>
        </p:txBody>
      </p:sp>
    </p:spTree>
    <p:extLst>
      <p:ext uri="{BB962C8B-B14F-4D97-AF65-F5344CB8AC3E}">
        <p14:creationId xmlns:p14="http://schemas.microsoft.com/office/powerpoint/2010/main" val="31227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7669-1274-275D-AB39-BF87B115EE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B79D79-99AD-F234-30CB-B5BE98C2A6F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5833B2-B679-F77B-3567-C1CCCE3590B4}"/>
              </a:ext>
            </a:extLst>
          </p:cNvPr>
          <p:cNvSpPr>
            <a:spLocks noGrp="1"/>
          </p:cNvSpPr>
          <p:nvPr>
            <p:ph type="body" idx="1"/>
          </p:nvPr>
        </p:nvSpPr>
        <p:spPr/>
        <p:txBody>
          <a:bodyPr/>
          <a:lstStyle/>
          <a:p>
            <a:pPr>
              <a:buNone/>
            </a:pPr>
            <a:r>
              <a:rPr lang="en-US" altLang="zh-CN" b="1" dirty="0">
                <a:solidFill>
                  <a:srgbClr val="FF0000"/>
                </a:solidFill>
              </a:rPr>
              <a:t>1000 h </a:t>
            </a:r>
            <a:r>
              <a:rPr lang="zh-CN" altLang="en-US" b="1" dirty="0">
                <a:solidFill>
                  <a:srgbClr val="FF0000"/>
                </a:solidFill>
              </a:rPr>
              <a:t>和 </a:t>
            </a:r>
            <a:r>
              <a:rPr lang="en-US" altLang="zh-CN" b="1" dirty="0">
                <a:solidFill>
                  <a:srgbClr val="FF0000"/>
                </a:solidFill>
              </a:rPr>
              <a:t>2000 h</a:t>
            </a:r>
          </a:p>
          <a:p>
            <a:pPr>
              <a:buNone/>
            </a:pPr>
            <a:r>
              <a:rPr lang="en-US" altLang="zh-CN" dirty="0"/>
              <a:t>Str </a:t>
            </a:r>
            <a:r>
              <a:rPr lang="zh-CN" altLang="en-US" dirty="0"/>
              <a:t>都很高，说明这两个阶段表面纹理总体上仍然是</a:t>
            </a:r>
            <a:r>
              <a:rPr lang="zh-CN" altLang="en-US" b="1" dirty="0"/>
              <a:t>较均匀、较随机、各向同性较强</a:t>
            </a:r>
            <a:r>
              <a:rPr lang="zh-CN" altLang="en-US" dirty="0"/>
              <a:t>。</a:t>
            </a:r>
            <a:endParaRPr lang="en-US" altLang="zh-CN" dirty="0"/>
          </a:p>
          <a:p>
            <a:pPr>
              <a:buNone/>
            </a:pPr>
            <a:r>
              <a:rPr lang="zh-CN" altLang="en-US" dirty="0"/>
              <a:t>特别是 </a:t>
            </a:r>
            <a:r>
              <a:rPr lang="en-US" altLang="zh-CN" dirty="0"/>
              <a:t>2000 h </a:t>
            </a:r>
            <a:r>
              <a:rPr lang="zh-CN" altLang="en-US" dirty="0"/>
              <a:t>的 </a:t>
            </a:r>
            <a:r>
              <a:rPr lang="en-US" altLang="zh-CN" dirty="0"/>
              <a:t>Str </a:t>
            </a:r>
            <a:r>
              <a:rPr lang="zh-CN" altLang="en-US" dirty="0"/>
              <a:t>反而最高，说明</a:t>
            </a:r>
            <a:r>
              <a:rPr lang="en-US" altLang="zh-CN" dirty="0"/>
              <a:t>:2000 h </a:t>
            </a:r>
            <a:r>
              <a:rPr lang="zh-CN" altLang="en-US" dirty="0"/>
              <a:t>时虽然表面有局部缺陷，但整体背景形貌是更均匀、更无方向偏置的。这和 </a:t>
            </a:r>
            <a:r>
              <a:rPr lang="en-US" altLang="zh-CN" dirty="0"/>
              <a:t>SEM</a:t>
            </a:r>
            <a:r>
              <a:rPr lang="zh-CN" altLang="en-US" dirty="0"/>
              <a:t>、共聚焦图里看到的“</a:t>
            </a:r>
            <a:r>
              <a:rPr lang="en-US" altLang="zh-CN" dirty="0"/>
              <a:t>2000 h </a:t>
            </a:r>
            <a:r>
              <a:rPr lang="zh-CN" altLang="en-US" dirty="0"/>
              <a:t>趋于细化和均匀化”是一致的。</a:t>
            </a:r>
            <a:endParaRPr lang="en-US" altLang="zh-CN" b="1" dirty="0"/>
          </a:p>
          <a:p>
            <a:r>
              <a:rPr lang="en-US" altLang="zh-CN" b="1" dirty="0">
                <a:solidFill>
                  <a:srgbClr val="FF0000"/>
                </a:solidFill>
              </a:rPr>
              <a:t>3000 h</a:t>
            </a:r>
          </a:p>
          <a:p>
            <a:r>
              <a:rPr lang="en-US" altLang="zh-CN" dirty="0"/>
              <a:t>Str </a:t>
            </a:r>
            <a:r>
              <a:rPr lang="zh-CN" altLang="en-US" dirty="0"/>
              <a:t>突然降到 </a:t>
            </a:r>
            <a:r>
              <a:rPr lang="en-US" altLang="zh-CN" dirty="0"/>
              <a:t>0.205</a:t>
            </a:r>
            <a:r>
              <a:rPr lang="zh-CN" altLang="en-US" dirty="0"/>
              <a:t>，说明</a:t>
            </a:r>
            <a:r>
              <a:rPr lang="en-US" altLang="zh-CN" dirty="0"/>
              <a:t>3000 h </a:t>
            </a:r>
            <a:r>
              <a:rPr lang="zh-CN" altLang="en-US" dirty="0"/>
              <a:t>的表面已经不再是随机均匀的颗粒型粗糙，而是出现了明显的方向性纹理或连通性地形特征。</a:t>
            </a:r>
          </a:p>
          <a:p>
            <a:r>
              <a:rPr lang="zh-CN" altLang="en-US" dirty="0"/>
              <a:t>这在物理上通常意味着：裂纹网络形成、 台阶状剥离边界形成、区域性起伏连成脊谷、外层氧化层发生定向开裂</a:t>
            </a:r>
            <a:r>
              <a:rPr lang="en-US" altLang="zh-CN" dirty="0"/>
              <a:t>/</a:t>
            </a:r>
            <a:r>
              <a:rPr lang="zh-CN" altLang="en-US" dirty="0"/>
              <a:t>滑移</a:t>
            </a:r>
            <a:r>
              <a:rPr lang="en-US" altLang="zh-CN" dirty="0"/>
              <a:t>/</a:t>
            </a:r>
            <a:r>
              <a:rPr lang="zh-CN" altLang="en-US" dirty="0"/>
              <a:t>翘起 </a:t>
            </a:r>
          </a:p>
          <a:p>
            <a:r>
              <a:rPr lang="en-US" altLang="zh-CN" b="1" dirty="0"/>
              <a:t>3000 h </a:t>
            </a:r>
            <a:r>
              <a:rPr lang="zh-CN" altLang="en-US" b="1" dirty="0"/>
              <a:t>的表面演化机制已经从“均匀氧化粗糙化”转向“结构性失稳”</a:t>
            </a:r>
            <a:r>
              <a:rPr lang="zh-CN" altLang="en-US" dirty="0"/>
              <a:t>。</a:t>
            </a:r>
          </a:p>
          <a:p>
            <a:endParaRPr lang="zh-CN" altLang="en-US" dirty="0"/>
          </a:p>
        </p:txBody>
      </p:sp>
      <p:sp>
        <p:nvSpPr>
          <p:cNvPr id="4" name="灯片编号占位符 3">
            <a:extLst>
              <a:ext uri="{FF2B5EF4-FFF2-40B4-BE49-F238E27FC236}">
                <a16:creationId xmlns:a16="http://schemas.microsoft.com/office/drawing/2014/main" id="{73396A88-58C2-0CAA-28AB-FA7A428530F8}"/>
              </a:ext>
            </a:extLst>
          </p:cNvPr>
          <p:cNvSpPr>
            <a:spLocks noGrp="1"/>
          </p:cNvSpPr>
          <p:nvPr>
            <p:ph type="sldNum" sz="quarter" idx="5"/>
          </p:nvPr>
        </p:nvSpPr>
        <p:spPr/>
        <p:txBody>
          <a:bodyPr/>
          <a:lstStyle/>
          <a:p>
            <a:fld id="{9315A694-8353-4028-89E5-902CBC5D33F6}" type="slidenum">
              <a:rPr lang="zh-CN" altLang="en-US" smtClean="0"/>
              <a:t>9</a:t>
            </a:fld>
            <a:endParaRPr lang="zh-CN" altLang="en-US"/>
          </a:p>
        </p:txBody>
      </p:sp>
    </p:spTree>
    <p:extLst>
      <p:ext uri="{BB962C8B-B14F-4D97-AF65-F5344CB8AC3E}">
        <p14:creationId xmlns:p14="http://schemas.microsoft.com/office/powerpoint/2010/main" val="403720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315A694-8353-4028-89E5-902CBC5D33F6}" type="slidenum">
              <a:rPr lang="zh-CN" altLang="en-US" smtClean="0"/>
              <a:t>10</a:t>
            </a:fld>
            <a:endParaRPr lang="zh-CN" altLang="en-US"/>
          </a:p>
        </p:txBody>
      </p:sp>
    </p:spTree>
    <p:extLst>
      <p:ext uri="{BB962C8B-B14F-4D97-AF65-F5344CB8AC3E}">
        <p14:creationId xmlns:p14="http://schemas.microsoft.com/office/powerpoint/2010/main" val="33638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92E6-1953-01D6-7B9D-2F5BB96067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12941F-5FD2-187C-AE85-59A29772CB0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A4C99D-17C5-E73E-2F75-16192116444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ABD2EBB-A416-8F45-E46A-C76A2CDEFF08}"/>
              </a:ext>
            </a:extLst>
          </p:cNvPr>
          <p:cNvSpPr>
            <a:spLocks noGrp="1"/>
          </p:cNvSpPr>
          <p:nvPr>
            <p:ph type="sldNum" sz="quarter" idx="5"/>
          </p:nvPr>
        </p:nvSpPr>
        <p:spPr/>
        <p:txBody>
          <a:bodyPr/>
          <a:lstStyle/>
          <a:p>
            <a:fld id="{9315A694-8353-4028-89E5-902CBC5D33F6}" type="slidenum">
              <a:rPr lang="zh-CN" altLang="en-US" smtClean="0"/>
              <a:t>11</a:t>
            </a:fld>
            <a:endParaRPr lang="zh-CN" altLang="en-US"/>
          </a:p>
        </p:txBody>
      </p:sp>
    </p:spTree>
    <p:extLst>
      <p:ext uri="{BB962C8B-B14F-4D97-AF65-F5344CB8AC3E}">
        <p14:creationId xmlns:p14="http://schemas.microsoft.com/office/powerpoint/2010/main" val="136693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B9BEB-50E9-6521-7E05-A793D2E787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843CD4-AB3F-19EF-FADC-C80AA941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B9C8FF-2FA4-FA80-B158-1B30F20C449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71717FA-1D61-75D4-ABA9-22ADBBEB28F2}"/>
              </a:ext>
            </a:extLst>
          </p:cNvPr>
          <p:cNvSpPr>
            <a:spLocks noGrp="1"/>
          </p:cNvSpPr>
          <p:nvPr>
            <p:ph type="sldNum" sz="quarter" idx="5"/>
          </p:nvPr>
        </p:nvSpPr>
        <p:spPr/>
        <p:txBody>
          <a:bodyPr/>
          <a:lstStyle/>
          <a:p>
            <a:fld id="{9315A694-8353-4028-89E5-902CBC5D33F6}" type="slidenum">
              <a:rPr lang="zh-CN" altLang="en-US" smtClean="0"/>
              <a:t>12</a:t>
            </a:fld>
            <a:endParaRPr lang="zh-CN" altLang="en-US"/>
          </a:p>
        </p:txBody>
      </p:sp>
    </p:spTree>
    <p:extLst>
      <p:ext uri="{BB962C8B-B14F-4D97-AF65-F5344CB8AC3E}">
        <p14:creationId xmlns:p14="http://schemas.microsoft.com/office/powerpoint/2010/main" val="115195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8C2F-5876-C715-2CF4-D4E1BBA30F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7B2C854-42AC-EA80-B0A7-74E7DF03A9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06E300-35D2-A18F-2721-66A8B8E10D42}"/>
              </a:ext>
            </a:extLst>
          </p:cNvPr>
          <p:cNvSpPr>
            <a:spLocks noGrp="1"/>
          </p:cNvSpPr>
          <p:nvPr>
            <p:ph type="body" idx="1"/>
          </p:nvPr>
        </p:nvSpPr>
        <p:spPr/>
        <p:txBody>
          <a:bodyPr/>
          <a:lstStyle/>
          <a:p>
            <a:pPr algn="l">
              <a:buNone/>
            </a:pPr>
            <a:r>
              <a:rPr lang="zh-CN" altLang="en-US" b="1" i="0" dirty="0">
                <a:solidFill>
                  <a:srgbClr val="FF0000"/>
                </a:solidFill>
                <a:effectLst/>
                <a:latin typeface="Segoe WPC"/>
              </a:rPr>
              <a:t>硬</a:t>
            </a:r>
            <a:r>
              <a:rPr lang="zh-CN" altLang="en-US" b="1" dirty="0">
                <a:solidFill>
                  <a:srgbClr val="FF0000"/>
                </a:solidFill>
                <a:latin typeface="Segoe WPC"/>
              </a:rPr>
              <a:t>化</a:t>
            </a:r>
            <a:r>
              <a:rPr lang="zh-CN" altLang="en-US" b="1" i="0" dirty="0">
                <a:solidFill>
                  <a:srgbClr val="FF0000"/>
                </a:solidFill>
                <a:effectLst/>
                <a:latin typeface="Segoe WPC"/>
              </a:rPr>
              <a:t>随 </a:t>
            </a:r>
            <a:r>
              <a:rPr lang="en-US" altLang="zh-CN" b="1" i="0" dirty="0">
                <a:solidFill>
                  <a:srgbClr val="FF0000"/>
                </a:solidFill>
                <a:effectLst/>
                <a:latin typeface="Segoe WPC"/>
              </a:rPr>
              <a:t>He </a:t>
            </a:r>
            <a:r>
              <a:rPr lang="zh-CN" altLang="en-US" b="1" i="0" dirty="0">
                <a:solidFill>
                  <a:srgbClr val="FF0000"/>
                </a:solidFill>
                <a:effectLst/>
                <a:latin typeface="Segoe WPC"/>
              </a:rPr>
              <a:t>含量非单调变化</a:t>
            </a:r>
            <a:endParaRPr lang="zh-CN" altLang="en-US" b="0" i="0" dirty="0">
              <a:solidFill>
                <a:srgbClr val="FF0000"/>
              </a:solidFill>
              <a:effectLst/>
              <a:latin typeface="Segoe WPC"/>
            </a:endParaRPr>
          </a:p>
          <a:p>
            <a:pPr marL="742950" lvl="1" indent="-285750" algn="l">
              <a:spcAft>
                <a:spcPts val="450"/>
              </a:spcAft>
              <a:buFont typeface="Arial" panose="020B0604020202020204" pitchFamily="34" charset="0"/>
              <a:buChar char="•"/>
            </a:pPr>
            <a:r>
              <a:rPr lang="el-GR" altLang="zh-CN" b="0" i="0" dirty="0">
                <a:solidFill>
                  <a:srgbClr val="202020"/>
                </a:solidFill>
                <a:effectLst/>
                <a:latin typeface="Segoe WPC"/>
              </a:rPr>
              <a:t>Δ</a:t>
            </a:r>
            <a:r>
              <a:rPr lang="en-US" altLang="zh-CN" b="0" i="0" dirty="0">
                <a:solidFill>
                  <a:srgbClr val="202020"/>
                </a:solidFill>
                <a:effectLst/>
                <a:latin typeface="Segoe WPC"/>
              </a:rPr>
              <a:t>H₂₀₀₀ / </a:t>
            </a:r>
            <a:r>
              <a:rPr lang="el-GR" altLang="zh-CN" b="0" i="0" dirty="0">
                <a:solidFill>
                  <a:srgbClr val="202020"/>
                </a:solidFill>
                <a:effectLst/>
                <a:latin typeface="Segoe WPC"/>
              </a:rPr>
              <a:t>Δ</a:t>
            </a:r>
            <a:r>
              <a:rPr lang="en-US" altLang="zh-CN" b="0" i="0" dirty="0" err="1">
                <a:solidFill>
                  <a:srgbClr val="202020"/>
                </a:solidFill>
                <a:effectLst/>
                <a:latin typeface="Segoe WPC"/>
              </a:rPr>
              <a:t>H</a:t>
            </a:r>
            <a:r>
              <a:rPr lang="en-US" altLang="zh-CN" b="0" i="0" baseline="-25000" dirty="0" err="1">
                <a:solidFill>
                  <a:srgbClr val="202020"/>
                </a:solidFill>
                <a:effectLst/>
                <a:latin typeface="Segoe WPC"/>
              </a:rPr>
              <a:t>Fe</a:t>
            </a:r>
            <a:r>
              <a:rPr lang="en-US" altLang="zh-CN" b="0" i="0" dirty="0">
                <a:solidFill>
                  <a:srgbClr val="202020"/>
                </a:solidFill>
                <a:effectLst/>
                <a:latin typeface="Segoe WPC"/>
              </a:rPr>
              <a:t> ≈ 0.91</a:t>
            </a:r>
          </a:p>
          <a:p>
            <a:pPr marL="742950" lvl="1" indent="-285750">
              <a:spcAft>
                <a:spcPts val="450"/>
              </a:spcAft>
              <a:buFont typeface="Arial" panose="020B0604020202020204" pitchFamily="34" charset="0"/>
              <a:buChar char="•"/>
            </a:pPr>
            <a:r>
              <a:rPr lang="el-GR" altLang="zh-CN" dirty="0">
                <a:solidFill>
                  <a:srgbClr val="202020"/>
                </a:solidFill>
                <a:latin typeface="Segoe WPC"/>
              </a:rPr>
              <a:t>Δ</a:t>
            </a:r>
            <a:r>
              <a:rPr lang="en-US" altLang="zh-CN" dirty="0">
                <a:solidFill>
                  <a:srgbClr val="202020"/>
                </a:solidFill>
                <a:latin typeface="Segoe WPC"/>
              </a:rPr>
              <a:t>H₆₀₀₀ / </a:t>
            </a:r>
            <a:r>
              <a:rPr lang="el-GR" altLang="zh-CN" dirty="0">
                <a:solidFill>
                  <a:srgbClr val="202020"/>
                </a:solidFill>
                <a:latin typeface="Segoe WPC"/>
              </a:rPr>
              <a:t>Δ</a:t>
            </a:r>
            <a:r>
              <a:rPr lang="en-US" altLang="zh-CN" dirty="0" err="1">
                <a:solidFill>
                  <a:srgbClr val="202020"/>
                </a:solidFill>
                <a:latin typeface="Segoe WPC"/>
              </a:rPr>
              <a:t>H</a:t>
            </a:r>
            <a:r>
              <a:rPr lang="en-US" altLang="zh-CN" baseline="-25000" dirty="0" err="1">
                <a:solidFill>
                  <a:srgbClr val="202020"/>
                </a:solidFill>
                <a:latin typeface="Segoe WPC"/>
              </a:rPr>
              <a:t>Fe</a:t>
            </a:r>
            <a:r>
              <a:rPr lang="en-US" altLang="zh-CN" dirty="0">
                <a:solidFill>
                  <a:srgbClr val="202020"/>
                </a:solidFill>
                <a:latin typeface="Segoe WPC"/>
              </a:rPr>
              <a:t> ≈ 1.27</a:t>
            </a:r>
            <a:endParaRPr lang="en-US" altLang="zh-CN" b="0" i="0" dirty="0">
              <a:solidFill>
                <a:srgbClr val="202020"/>
              </a:solidFill>
              <a:effectLst/>
              <a:latin typeface="Segoe WPC"/>
            </a:endParaRPr>
          </a:p>
          <a:p>
            <a:pPr>
              <a:spcAft>
                <a:spcPts val="450"/>
              </a:spcAft>
              <a:buFont typeface="Arial" panose="020B0604020202020204" pitchFamily="34" charset="0"/>
              <a:buChar char="•"/>
            </a:pPr>
            <a:r>
              <a:rPr lang="zh-CN" altLang="en-US" dirty="0">
                <a:solidFill>
                  <a:srgbClr val="202020"/>
                </a:solidFill>
                <a:latin typeface="Segoe WPC"/>
              </a:rPr>
              <a:t>若使用</a:t>
            </a:r>
            <a:r>
              <a:rPr lang="en-US" altLang="zh-CN" b="1" dirty="0">
                <a:solidFill>
                  <a:srgbClr val="FF0000"/>
                </a:solidFill>
                <a:latin typeface="Segoe WPC"/>
              </a:rPr>
              <a:t>DBH/FKH </a:t>
            </a:r>
            <a:r>
              <a:rPr lang="zh-CN" altLang="en-US" b="1" dirty="0">
                <a:solidFill>
                  <a:srgbClr val="FF0000"/>
                </a:solidFill>
                <a:latin typeface="Segoe WPC"/>
              </a:rPr>
              <a:t>模型</a:t>
            </a:r>
            <a:r>
              <a:rPr lang="zh-CN" altLang="en-US" dirty="0">
                <a:solidFill>
                  <a:srgbClr val="202020"/>
                </a:solidFill>
                <a:latin typeface="Segoe WPC"/>
              </a:rPr>
              <a:t>只考虑位错环强化：</a:t>
            </a:r>
          </a:p>
          <a:p>
            <a:pPr marL="742950" lvl="1" indent="-285750">
              <a:spcAft>
                <a:spcPts val="450"/>
              </a:spcAft>
              <a:buFont typeface="Arial" panose="020B0604020202020204" pitchFamily="34" charset="0"/>
              <a:buChar char="•"/>
            </a:pPr>
            <a:r>
              <a:rPr lang="en-US" altLang="zh-CN" dirty="0">
                <a:solidFill>
                  <a:srgbClr val="202020"/>
                </a:solidFill>
                <a:latin typeface="Segoe WPC"/>
              </a:rPr>
              <a:t>Δσ</a:t>
            </a:r>
            <a:r>
              <a:rPr lang="en-US" altLang="zh-CN" baseline="-25000" dirty="0">
                <a:solidFill>
                  <a:srgbClr val="202020"/>
                </a:solidFill>
                <a:latin typeface="Segoe WPC"/>
              </a:rPr>
              <a:t>loop,2000</a:t>
            </a:r>
            <a:r>
              <a:rPr lang="en-US" altLang="zh-CN" dirty="0">
                <a:solidFill>
                  <a:srgbClr val="202020"/>
                </a:solidFill>
                <a:latin typeface="Segoe WPC"/>
              </a:rPr>
              <a:t> / </a:t>
            </a:r>
            <a:r>
              <a:rPr lang="en-US" altLang="zh-CN" dirty="0" err="1">
                <a:solidFill>
                  <a:srgbClr val="202020"/>
                </a:solidFill>
                <a:latin typeface="Segoe WPC"/>
              </a:rPr>
              <a:t>Δσ</a:t>
            </a:r>
            <a:r>
              <a:rPr lang="en-US" altLang="zh-CN" baseline="-25000" dirty="0" err="1">
                <a:solidFill>
                  <a:srgbClr val="202020"/>
                </a:solidFill>
                <a:latin typeface="Segoe WPC"/>
              </a:rPr>
              <a:t>loop,Fe</a:t>
            </a:r>
            <a:r>
              <a:rPr lang="en-US" altLang="zh-CN" baseline="-25000" dirty="0">
                <a:solidFill>
                  <a:srgbClr val="202020"/>
                </a:solidFill>
                <a:latin typeface="Segoe WPC"/>
              </a:rPr>
              <a:t> </a:t>
            </a:r>
            <a:r>
              <a:rPr lang="en-US" altLang="zh-CN" dirty="0">
                <a:solidFill>
                  <a:srgbClr val="202020"/>
                </a:solidFill>
                <a:latin typeface="Segoe WPC"/>
              </a:rPr>
              <a:t>≈ 2.99</a:t>
            </a:r>
            <a:r>
              <a:rPr lang="zh-CN" altLang="en-US" dirty="0">
                <a:solidFill>
                  <a:srgbClr val="202020"/>
                </a:solidFill>
                <a:latin typeface="Segoe WPC"/>
              </a:rPr>
              <a:t>＞</a:t>
            </a:r>
            <a:r>
              <a:rPr lang="en-US" altLang="zh-CN" dirty="0">
                <a:solidFill>
                  <a:srgbClr val="202020"/>
                </a:solidFill>
                <a:latin typeface="Segoe WPC"/>
              </a:rPr>
              <a:t>0.91</a:t>
            </a:r>
          </a:p>
          <a:p>
            <a:pPr marL="742950" lvl="1" indent="-285750">
              <a:spcAft>
                <a:spcPts val="450"/>
              </a:spcAft>
              <a:buFont typeface="Arial" panose="020B0604020202020204" pitchFamily="34" charset="0"/>
              <a:buChar char="•"/>
            </a:pPr>
            <a:r>
              <a:rPr lang="en-US" altLang="zh-CN" dirty="0">
                <a:solidFill>
                  <a:srgbClr val="202020"/>
                </a:solidFill>
                <a:latin typeface="Segoe WPC"/>
              </a:rPr>
              <a:t>Δσ</a:t>
            </a:r>
            <a:r>
              <a:rPr lang="en-US" altLang="zh-CN" baseline="-25000" dirty="0">
                <a:solidFill>
                  <a:srgbClr val="202020"/>
                </a:solidFill>
                <a:latin typeface="Segoe WPC"/>
              </a:rPr>
              <a:t>loop,6000 </a:t>
            </a:r>
            <a:r>
              <a:rPr lang="en-US" altLang="zh-CN" dirty="0">
                <a:solidFill>
                  <a:srgbClr val="202020"/>
                </a:solidFill>
                <a:latin typeface="Segoe WPC"/>
              </a:rPr>
              <a:t>/ </a:t>
            </a:r>
            <a:r>
              <a:rPr lang="en-US" altLang="zh-CN" dirty="0" err="1">
                <a:solidFill>
                  <a:srgbClr val="202020"/>
                </a:solidFill>
                <a:latin typeface="Segoe WPC"/>
              </a:rPr>
              <a:t>Δσ</a:t>
            </a:r>
            <a:r>
              <a:rPr lang="en-US" altLang="zh-CN" baseline="-25000" dirty="0" err="1">
                <a:solidFill>
                  <a:srgbClr val="202020"/>
                </a:solidFill>
                <a:latin typeface="Segoe WPC"/>
              </a:rPr>
              <a:t>loop,Fe</a:t>
            </a:r>
            <a:r>
              <a:rPr lang="en-US" altLang="zh-CN" baseline="-25000" dirty="0">
                <a:solidFill>
                  <a:srgbClr val="202020"/>
                </a:solidFill>
                <a:latin typeface="Segoe WPC"/>
              </a:rPr>
              <a:t> </a:t>
            </a:r>
            <a:r>
              <a:rPr lang="en-US" altLang="zh-CN" dirty="0">
                <a:solidFill>
                  <a:srgbClr val="202020"/>
                </a:solidFill>
                <a:latin typeface="Segoe WPC"/>
              </a:rPr>
              <a:t>≈ 3.58</a:t>
            </a:r>
            <a:r>
              <a:rPr lang="zh-CN" altLang="en-US" dirty="0">
                <a:solidFill>
                  <a:srgbClr val="202020"/>
                </a:solidFill>
                <a:latin typeface="Segoe WPC"/>
              </a:rPr>
              <a:t>＞</a:t>
            </a:r>
            <a:r>
              <a:rPr lang="en-US" altLang="zh-CN" dirty="0">
                <a:solidFill>
                  <a:srgbClr val="202020"/>
                </a:solidFill>
                <a:latin typeface="Segoe WPC"/>
              </a:rPr>
              <a:t>1.27</a:t>
            </a:r>
          </a:p>
          <a:p>
            <a:pPr>
              <a:spcAft>
                <a:spcPts val="450"/>
              </a:spcAft>
            </a:pPr>
            <a:r>
              <a:rPr lang="zh-CN" altLang="en-US" b="1" dirty="0">
                <a:solidFill>
                  <a:srgbClr val="FF0000"/>
                </a:solidFill>
                <a:latin typeface="Segoe WPC"/>
              </a:rPr>
              <a:t>位错环密度增加并未直接转化为更高硬化，</a:t>
            </a:r>
            <a:r>
              <a:rPr lang="en-US" altLang="zh-CN" b="1" dirty="0">
                <a:solidFill>
                  <a:srgbClr val="FF0000"/>
                </a:solidFill>
                <a:latin typeface="Segoe WPC"/>
              </a:rPr>
              <a:t>He </a:t>
            </a:r>
            <a:r>
              <a:rPr lang="zh-CN" altLang="en-US" b="1" dirty="0">
                <a:solidFill>
                  <a:srgbClr val="FF0000"/>
                </a:solidFill>
                <a:latin typeface="Segoe WPC"/>
              </a:rPr>
              <a:t>改变了障碍物的有效作用。</a:t>
            </a:r>
            <a:endParaRPr lang="zh-CN" altLang="en-US" dirty="0">
              <a:solidFill>
                <a:srgbClr val="FF0000"/>
              </a:solidFill>
              <a:latin typeface="Segoe WPC"/>
            </a:endParaRPr>
          </a:p>
          <a:p>
            <a:endParaRPr lang="zh-CN" altLang="en-US" dirty="0"/>
          </a:p>
        </p:txBody>
      </p:sp>
      <p:sp>
        <p:nvSpPr>
          <p:cNvPr id="4" name="灯片编号占位符 3">
            <a:extLst>
              <a:ext uri="{FF2B5EF4-FFF2-40B4-BE49-F238E27FC236}">
                <a16:creationId xmlns:a16="http://schemas.microsoft.com/office/drawing/2014/main" id="{9B9FAE70-268E-564E-608D-D4428B5873E8}"/>
              </a:ext>
            </a:extLst>
          </p:cNvPr>
          <p:cNvSpPr>
            <a:spLocks noGrp="1"/>
          </p:cNvSpPr>
          <p:nvPr>
            <p:ph type="sldNum" sz="quarter" idx="5"/>
          </p:nvPr>
        </p:nvSpPr>
        <p:spPr/>
        <p:txBody>
          <a:bodyPr/>
          <a:lstStyle/>
          <a:p>
            <a:fld id="{9315A694-8353-4028-89E5-902CBC5D33F6}" type="slidenum">
              <a:rPr lang="zh-CN" altLang="en-US" smtClean="0"/>
              <a:t>13</a:t>
            </a:fld>
            <a:endParaRPr lang="zh-CN" altLang="en-US"/>
          </a:p>
        </p:txBody>
      </p:sp>
    </p:spTree>
    <p:extLst>
      <p:ext uri="{BB962C8B-B14F-4D97-AF65-F5344CB8AC3E}">
        <p14:creationId xmlns:p14="http://schemas.microsoft.com/office/powerpoint/2010/main" val="150965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0AF3-7332-8650-C66D-D337000244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F66AA2-0CC3-0A13-F7DB-85DC095C34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2D7951-FA94-EA68-8FEB-2E57BDE15E1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0E3F124-35F9-9912-9370-F9DFEAF7B430}"/>
              </a:ext>
            </a:extLst>
          </p:cNvPr>
          <p:cNvSpPr>
            <a:spLocks noGrp="1"/>
          </p:cNvSpPr>
          <p:nvPr>
            <p:ph type="sldNum" sz="quarter" idx="5"/>
          </p:nvPr>
        </p:nvSpPr>
        <p:spPr/>
        <p:txBody>
          <a:bodyPr/>
          <a:lstStyle/>
          <a:p>
            <a:fld id="{9315A694-8353-4028-89E5-902CBC5D33F6}" type="slidenum">
              <a:rPr lang="zh-CN" altLang="en-US" smtClean="0"/>
              <a:t>14</a:t>
            </a:fld>
            <a:endParaRPr lang="zh-CN" altLang="en-US"/>
          </a:p>
        </p:txBody>
      </p:sp>
    </p:spTree>
    <p:extLst>
      <p:ext uri="{BB962C8B-B14F-4D97-AF65-F5344CB8AC3E}">
        <p14:creationId xmlns:p14="http://schemas.microsoft.com/office/powerpoint/2010/main" val="4018294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ED7E7C3F-52B9-4993-BD28-A93C35607FA9}"/>
              </a:ext>
            </a:extLst>
          </p:cNvPr>
          <p:cNvSpPr/>
          <p:nvPr userDrawn="1"/>
        </p:nvSpPr>
        <p:spPr>
          <a:xfrm>
            <a:off x="0" y="0"/>
            <a:ext cx="12192000" cy="95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a:extLst>
              <a:ext uri="{FF2B5EF4-FFF2-40B4-BE49-F238E27FC236}">
                <a16:creationId xmlns:a16="http://schemas.microsoft.com/office/drawing/2014/main" id="{B8DDAFDE-3FA7-4196-87E4-5223E75C2D37}"/>
              </a:ext>
            </a:extLst>
          </p:cNvPr>
          <p:cNvCxnSpPr>
            <a:cxnSpLocks/>
          </p:cNvCxnSpPr>
          <p:nvPr userDrawn="1"/>
        </p:nvCxnSpPr>
        <p:spPr>
          <a:xfrm>
            <a:off x="0" y="952495"/>
            <a:ext cx="12192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E3EAA99-DF4A-E028-5D10-3845444B63D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r="76114"/>
          <a:stretch>
            <a:fillRect/>
          </a:stretch>
        </p:blipFill>
        <p:spPr>
          <a:xfrm>
            <a:off x="97167" y="35291"/>
            <a:ext cx="870670" cy="881911"/>
          </a:xfrm>
          <a:prstGeom prst="rect">
            <a:avLst/>
          </a:prstGeom>
        </p:spPr>
      </p:pic>
    </p:spTree>
    <p:extLst>
      <p:ext uri="{BB962C8B-B14F-4D97-AF65-F5344CB8AC3E}">
        <p14:creationId xmlns:p14="http://schemas.microsoft.com/office/powerpoint/2010/main" val="287635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2A0AF6E-6139-43B6-B89E-0BF171C95F8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3FFFD76-5580-48D9-BFE7-DAFF22C9E4E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5C4D58D-C981-4387-BC40-376F7F82036D}"/>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5" name="页脚占位符 4">
            <a:extLst>
              <a:ext uri="{FF2B5EF4-FFF2-40B4-BE49-F238E27FC236}">
                <a16:creationId xmlns:a16="http://schemas.microsoft.com/office/drawing/2014/main" id="{8B70C98E-A51D-4D2E-824E-3941308D52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9DDD9D-6E63-45CA-A42B-67135E0BED6D}"/>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260741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54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15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3A6DCE04-52CB-40C6-B683-625C1E10EAB9}"/>
              </a:ext>
            </a:extLst>
          </p:cNvPr>
          <p:cNvCxnSpPr/>
          <p:nvPr userDrawn="1"/>
        </p:nvCxnSpPr>
        <p:spPr>
          <a:xfrm>
            <a:off x="263525" y="1058679"/>
            <a:ext cx="1166494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E9CF2219-34CB-4A16-9E65-55ABF745E4E4}"/>
              </a:ext>
            </a:extLst>
          </p:cNvPr>
          <p:cNvGrpSpPr/>
          <p:nvPr userDrawn="1"/>
        </p:nvGrpSpPr>
        <p:grpSpPr>
          <a:xfrm>
            <a:off x="263525" y="297823"/>
            <a:ext cx="635651" cy="522101"/>
            <a:chOff x="301625" y="297823"/>
            <a:chExt cx="635651" cy="522101"/>
          </a:xfrm>
        </p:grpSpPr>
        <p:sp>
          <p:nvSpPr>
            <p:cNvPr id="4" name="graduate-hat_59495">
              <a:extLst>
                <a:ext uri="{FF2B5EF4-FFF2-40B4-BE49-F238E27FC236}">
                  <a16:creationId xmlns:a16="http://schemas.microsoft.com/office/drawing/2014/main" id="{6C6C4283-EC3D-4A54-804E-CED77259069B}"/>
                </a:ext>
              </a:extLst>
            </p:cNvPr>
            <p:cNvSpPr/>
            <p:nvPr userDrawn="1"/>
          </p:nvSpPr>
          <p:spPr>
            <a:xfrm>
              <a:off x="301625" y="346963"/>
              <a:ext cx="635651" cy="472961"/>
            </a:xfrm>
            <a:custGeom>
              <a:avLst/>
              <a:gdLst>
                <a:gd name="connsiteX0" fmla="*/ 10223 w 596651"/>
                <a:gd name="connsiteY0" fmla="*/ 332075 h 443943"/>
                <a:gd name="connsiteX1" fmla="*/ 57217 w 596651"/>
                <a:gd name="connsiteY1" fmla="*/ 332075 h 443943"/>
                <a:gd name="connsiteX2" fmla="*/ 67353 w 596651"/>
                <a:gd name="connsiteY2" fmla="*/ 427370 h 443943"/>
                <a:gd name="connsiteX3" fmla="*/ 63667 w 596651"/>
                <a:gd name="connsiteY3" fmla="*/ 438879 h 443943"/>
                <a:gd name="connsiteX4" fmla="*/ 52149 w 596651"/>
                <a:gd name="connsiteY4" fmla="*/ 443943 h 443943"/>
                <a:gd name="connsiteX5" fmla="*/ 15291 w 596651"/>
                <a:gd name="connsiteY5" fmla="*/ 443943 h 443943"/>
                <a:gd name="connsiteX6" fmla="*/ 4233 w 596651"/>
                <a:gd name="connsiteY6" fmla="*/ 438879 h 443943"/>
                <a:gd name="connsiteX7" fmla="*/ 87 w 596651"/>
                <a:gd name="connsiteY7" fmla="*/ 427370 h 443943"/>
                <a:gd name="connsiteX8" fmla="*/ 528865 w 596651"/>
                <a:gd name="connsiteY8" fmla="*/ 191185 h 443943"/>
                <a:gd name="connsiteX9" fmla="*/ 541774 w 596651"/>
                <a:gd name="connsiteY9" fmla="*/ 309970 h 443943"/>
                <a:gd name="connsiteX10" fmla="*/ 526559 w 596651"/>
                <a:gd name="connsiteY10" fmla="*/ 325163 h 443943"/>
                <a:gd name="connsiteX11" fmla="*/ 523793 w 596651"/>
                <a:gd name="connsiteY11" fmla="*/ 325163 h 443943"/>
                <a:gd name="connsiteX12" fmla="*/ 486909 w 596651"/>
                <a:gd name="connsiteY12" fmla="*/ 322401 h 443943"/>
                <a:gd name="connsiteX13" fmla="*/ 322773 w 596651"/>
                <a:gd name="connsiteY13" fmla="*/ 399749 h 443943"/>
                <a:gd name="connsiteX14" fmla="*/ 309403 w 596651"/>
                <a:gd name="connsiteY14" fmla="*/ 408036 h 443943"/>
                <a:gd name="connsiteX15" fmla="*/ 304792 w 596651"/>
                <a:gd name="connsiteY15" fmla="*/ 408036 h 443943"/>
                <a:gd name="connsiteX16" fmla="*/ 290960 w 596651"/>
                <a:gd name="connsiteY16" fmla="*/ 399749 h 443943"/>
                <a:gd name="connsiteX17" fmla="*/ 126825 w 596651"/>
                <a:gd name="connsiteY17" fmla="*/ 322401 h 443943"/>
                <a:gd name="connsiteX18" fmla="*/ 89940 w 596651"/>
                <a:gd name="connsiteY18" fmla="*/ 325163 h 443943"/>
                <a:gd name="connsiteX19" fmla="*/ 77031 w 596651"/>
                <a:gd name="connsiteY19" fmla="*/ 320559 h 443943"/>
                <a:gd name="connsiteX20" fmla="*/ 72420 w 596651"/>
                <a:gd name="connsiteY20" fmla="*/ 307668 h 443943"/>
                <a:gd name="connsiteX21" fmla="*/ 85330 w 596651"/>
                <a:gd name="connsiteY21" fmla="*/ 192106 h 443943"/>
                <a:gd name="connsiteX22" fmla="*/ 307097 w 596651"/>
                <a:gd name="connsiteY22" fmla="*/ 275439 h 443943"/>
                <a:gd name="connsiteX23" fmla="*/ 301581 w 596651"/>
                <a:gd name="connsiteY23" fmla="*/ 1035 h 443943"/>
                <a:gd name="connsiteX24" fmla="*/ 312185 w 596651"/>
                <a:gd name="connsiteY24" fmla="*/ 1035 h 443943"/>
                <a:gd name="connsiteX25" fmla="*/ 586508 w 596651"/>
                <a:gd name="connsiteY25" fmla="*/ 104161 h 443943"/>
                <a:gd name="connsiteX26" fmla="*/ 596651 w 596651"/>
                <a:gd name="connsiteY26" fmla="*/ 118433 h 443943"/>
                <a:gd name="connsiteX27" fmla="*/ 586508 w 596651"/>
                <a:gd name="connsiteY27" fmla="*/ 132705 h 443943"/>
                <a:gd name="connsiteX28" fmla="*/ 312185 w 596651"/>
                <a:gd name="connsiteY28" fmla="*/ 235830 h 443943"/>
                <a:gd name="connsiteX29" fmla="*/ 301581 w 596651"/>
                <a:gd name="connsiteY29" fmla="*/ 235830 h 443943"/>
                <a:gd name="connsiteX30" fmla="*/ 51233 w 596651"/>
                <a:gd name="connsiteY30" fmla="*/ 141912 h 443943"/>
                <a:gd name="connsiteX31" fmla="*/ 51233 w 596651"/>
                <a:gd name="connsiteY31" fmla="*/ 305348 h 443943"/>
                <a:gd name="connsiteX32" fmla="*/ 16654 w 596651"/>
                <a:gd name="connsiteY32" fmla="*/ 305348 h 443943"/>
                <a:gd name="connsiteX33" fmla="*/ 16654 w 596651"/>
                <a:gd name="connsiteY33" fmla="*/ 118433 h 443943"/>
                <a:gd name="connsiteX34" fmla="*/ 26336 w 596651"/>
                <a:gd name="connsiteY34" fmla="*/ 104161 h 44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651" h="443943">
                  <a:moveTo>
                    <a:pt x="10223" y="332075"/>
                  </a:moveTo>
                  <a:lnTo>
                    <a:pt x="57217" y="332075"/>
                  </a:lnTo>
                  <a:lnTo>
                    <a:pt x="67353" y="427370"/>
                  </a:lnTo>
                  <a:cubicBezTo>
                    <a:pt x="67813" y="431513"/>
                    <a:pt x="66431" y="435656"/>
                    <a:pt x="63667" y="438879"/>
                  </a:cubicBezTo>
                  <a:cubicBezTo>
                    <a:pt x="60902" y="442102"/>
                    <a:pt x="56756" y="443943"/>
                    <a:pt x="52149" y="443943"/>
                  </a:cubicBezTo>
                  <a:lnTo>
                    <a:pt x="15291" y="443943"/>
                  </a:lnTo>
                  <a:cubicBezTo>
                    <a:pt x="11144" y="443943"/>
                    <a:pt x="6998" y="442102"/>
                    <a:pt x="4233" y="438879"/>
                  </a:cubicBezTo>
                  <a:cubicBezTo>
                    <a:pt x="1008" y="435656"/>
                    <a:pt x="-374" y="431513"/>
                    <a:pt x="87" y="427370"/>
                  </a:cubicBezTo>
                  <a:close/>
                  <a:moveTo>
                    <a:pt x="528865" y="191185"/>
                  </a:moveTo>
                  <a:cubicBezTo>
                    <a:pt x="528865" y="191185"/>
                    <a:pt x="541774" y="308588"/>
                    <a:pt x="541774" y="309970"/>
                  </a:cubicBezTo>
                  <a:cubicBezTo>
                    <a:pt x="542235" y="318717"/>
                    <a:pt x="534858" y="325163"/>
                    <a:pt x="526559" y="325163"/>
                  </a:cubicBezTo>
                  <a:cubicBezTo>
                    <a:pt x="526098" y="325163"/>
                    <a:pt x="524715" y="325163"/>
                    <a:pt x="523793" y="325163"/>
                  </a:cubicBezTo>
                  <a:cubicBezTo>
                    <a:pt x="511806" y="323321"/>
                    <a:pt x="499357" y="322401"/>
                    <a:pt x="486909" y="322401"/>
                  </a:cubicBezTo>
                  <a:cubicBezTo>
                    <a:pt x="413140" y="322401"/>
                    <a:pt x="347209" y="353708"/>
                    <a:pt x="322773" y="399749"/>
                  </a:cubicBezTo>
                  <a:cubicBezTo>
                    <a:pt x="320468" y="404813"/>
                    <a:pt x="314935" y="408036"/>
                    <a:pt x="309403" y="408036"/>
                  </a:cubicBezTo>
                  <a:lnTo>
                    <a:pt x="304792" y="408036"/>
                  </a:lnTo>
                  <a:cubicBezTo>
                    <a:pt x="298798" y="408036"/>
                    <a:pt x="293727" y="404813"/>
                    <a:pt x="290960" y="399749"/>
                  </a:cubicBezTo>
                  <a:cubicBezTo>
                    <a:pt x="266524" y="353248"/>
                    <a:pt x="200594" y="322401"/>
                    <a:pt x="126825" y="322401"/>
                  </a:cubicBezTo>
                  <a:cubicBezTo>
                    <a:pt x="114376" y="322401"/>
                    <a:pt x="101928" y="323321"/>
                    <a:pt x="89940" y="325163"/>
                  </a:cubicBezTo>
                  <a:cubicBezTo>
                    <a:pt x="85330" y="325623"/>
                    <a:pt x="80258" y="324242"/>
                    <a:pt x="77031" y="320559"/>
                  </a:cubicBezTo>
                  <a:cubicBezTo>
                    <a:pt x="73342" y="317336"/>
                    <a:pt x="71959" y="312732"/>
                    <a:pt x="72420" y="307668"/>
                  </a:cubicBezTo>
                  <a:lnTo>
                    <a:pt x="85330" y="192106"/>
                  </a:lnTo>
                  <a:lnTo>
                    <a:pt x="307097" y="275439"/>
                  </a:lnTo>
                  <a:close/>
                  <a:moveTo>
                    <a:pt x="301581" y="1035"/>
                  </a:moveTo>
                  <a:cubicBezTo>
                    <a:pt x="305270" y="-346"/>
                    <a:pt x="308958" y="-346"/>
                    <a:pt x="312185" y="1035"/>
                  </a:cubicBezTo>
                  <a:lnTo>
                    <a:pt x="586508" y="104161"/>
                  </a:lnTo>
                  <a:cubicBezTo>
                    <a:pt x="592502" y="106463"/>
                    <a:pt x="596651" y="111987"/>
                    <a:pt x="596651" y="118433"/>
                  </a:cubicBezTo>
                  <a:cubicBezTo>
                    <a:pt x="596651" y="124878"/>
                    <a:pt x="592502" y="130403"/>
                    <a:pt x="586508" y="132705"/>
                  </a:cubicBezTo>
                  <a:lnTo>
                    <a:pt x="312185" y="235830"/>
                  </a:lnTo>
                  <a:cubicBezTo>
                    <a:pt x="308958" y="237211"/>
                    <a:pt x="305270" y="237211"/>
                    <a:pt x="301581" y="235830"/>
                  </a:cubicBezTo>
                  <a:lnTo>
                    <a:pt x="51233" y="141912"/>
                  </a:lnTo>
                  <a:lnTo>
                    <a:pt x="51233" y="305348"/>
                  </a:lnTo>
                  <a:lnTo>
                    <a:pt x="16654" y="305348"/>
                  </a:lnTo>
                  <a:lnTo>
                    <a:pt x="16654" y="118433"/>
                  </a:lnTo>
                  <a:cubicBezTo>
                    <a:pt x="16654" y="112448"/>
                    <a:pt x="20343" y="106463"/>
                    <a:pt x="26336" y="104161"/>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aduate-hat_59495">
              <a:extLst>
                <a:ext uri="{FF2B5EF4-FFF2-40B4-BE49-F238E27FC236}">
                  <a16:creationId xmlns:a16="http://schemas.microsoft.com/office/drawing/2014/main" id="{DC8B5560-6D6D-452E-8076-F07C7149C3EF}"/>
                </a:ext>
              </a:extLst>
            </p:cNvPr>
            <p:cNvSpPr/>
            <p:nvPr userDrawn="1"/>
          </p:nvSpPr>
          <p:spPr>
            <a:xfrm>
              <a:off x="301625" y="297823"/>
              <a:ext cx="635651" cy="472961"/>
            </a:xfrm>
            <a:custGeom>
              <a:avLst/>
              <a:gdLst>
                <a:gd name="connsiteX0" fmla="*/ 10223 w 596651"/>
                <a:gd name="connsiteY0" fmla="*/ 332075 h 443943"/>
                <a:gd name="connsiteX1" fmla="*/ 57217 w 596651"/>
                <a:gd name="connsiteY1" fmla="*/ 332075 h 443943"/>
                <a:gd name="connsiteX2" fmla="*/ 67353 w 596651"/>
                <a:gd name="connsiteY2" fmla="*/ 427370 h 443943"/>
                <a:gd name="connsiteX3" fmla="*/ 63667 w 596651"/>
                <a:gd name="connsiteY3" fmla="*/ 438879 h 443943"/>
                <a:gd name="connsiteX4" fmla="*/ 52149 w 596651"/>
                <a:gd name="connsiteY4" fmla="*/ 443943 h 443943"/>
                <a:gd name="connsiteX5" fmla="*/ 15291 w 596651"/>
                <a:gd name="connsiteY5" fmla="*/ 443943 h 443943"/>
                <a:gd name="connsiteX6" fmla="*/ 4233 w 596651"/>
                <a:gd name="connsiteY6" fmla="*/ 438879 h 443943"/>
                <a:gd name="connsiteX7" fmla="*/ 87 w 596651"/>
                <a:gd name="connsiteY7" fmla="*/ 427370 h 443943"/>
                <a:gd name="connsiteX8" fmla="*/ 528865 w 596651"/>
                <a:gd name="connsiteY8" fmla="*/ 191185 h 443943"/>
                <a:gd name="connsiteX9" fmla="*/ 541774 w 596651"/>
                <a:gd name="connsiteY9" fmla="*/ 309970 h 443943"/>
                <a:gd name="connsiteX10" fmla="*/ 526559 w 596651"/>
                <a:gd name="connsiteY10" fmla="*/ 325163 h 443943"/>
                <a:gd name="connsiteX11" fmla="*/ 523793 w 596651"/>
                <a:gd name="connsiteY11" fmla="*/ 325163 h 443943"/>
                <a:gd name="connsiteX12" fmla="*/ 486909 w 596651"/>
                <a:gd name="connsiteY12" fmla="*/ 322401 h 443943"/>
                <a:gd name="connsiteX13" fmla="*/ 322773 w 596651"/>
                <a:gd name="connsiteY13" fmla="*/ 399749 h 443943"/>
                <a:gd name="connsiteX14" fmla="*/ 309403 w 596651"/>
                <a:gd name="connsiteY14" fmla="*/ 408036 h 443943"/>
                <a:gd name="connsiteX15" fmla="*/ 304792 w 596651"/>
                <a:gd name="connsiteY15" fmla="*/ 408036 h 443943"/>
                <a:gd name="connsiteX16" fmla="*/ 290960 w 596651"/>
                <a:gd name="connsiteY16" fmla="*/ 399749 h 443943"/>
                <a:gd name="connsiteX17" fmla="*/ 126825 w 596651"/>
                <a:gd name="connsiteY17" fmla="*/ 322401 h 443943"/>
                <a:gd name="connsiteX18" fmla="*/ 89940 w 596651"/>
                <a:gd name="connsiteY18" fmla="*/ 325163 h 443943"/>
                <a:gd name="connsiteX19" fmla="*/ 77031 w 596651"/>
                <a:gd name="connsiteY19" fmla="*/ 320559 h 443943"/>
                <a:gd name="connsiteX20" fmla="*/ 72420 w 596651"/>
                <a:gd name="connsiteY20" fmla="*/ 307668 h 443943"/>
                <a:gd name="connsiteX21" fmla="*/ 85330 w 596651"/>
                <a:gd name="connsiteY21" fmla="*/ 192106 h 443943"/>
                <a:gd name="connsiteX22" fmla="*/ 307097 w 596651"/>
                <a:gd name="connsiteY22" fmla="*/ 275439 h 443943"/>
                <a:gd name="connsiteX23" fmla="*/ 301581 w 596651"/>
                <a:gd name="connsiteY23" fmla="*/ 1035 h 443943"/>
                <a:gd name="connsiteX24" fmla="*/ 312185 w 596651"/>
                <a:gd name="connsiteY24" fmla="*/ 1035 h 443943"/>
                <a:gd name="connsiteX25" fmla="*/ 586508 w 596651"/>
                <a:gd name="connsiteY25" fmla="*/ 104161 h 443943"/>
                <a:gd name="connsiteX26" fmla="*/ 596651 w 596651"/>
                <a:gd name="connsiteY26" fmla="*/ 118433 h 443943"/>
                <a:gd name="connsiteX27" fmla="*/ 586508 w 596651"/>
                <a:gd name="connsiteY27" fmla="*/ 132705 h 443943"/>
                <a:gd name="connsiteX28" fmla="*/ 312185 w 596651"/>
                <a:gd name="connsiteY28" fmla="*/ 235830 h 443943"/>
                <a:gd name="connsiteX29" fmla="*/ 301581 w 596651"/>
                <a:gd name="connsiteY29" fmla="*/ 235830 h 443943"/>
                <a:gd name="connsiteX30" fmla="*/ 51233 w 596651"/>
                <a:gd name="connsiteY30" fmla="*/ 141912 h 443943"/>
                <a:gd name="connsiteX31" fmla="*/ 51233 w 596651"/>
                <a:gd name="connsiteY31" fmla="*/ 305348 h 443943"/>
                <a:gd name="connsiteX32" fmla="*/ 16654 w 596651"/>
                <a:gd name="connsiteY32" fmla="*/ 305348 h 443943"/>
                <a:gd name="connsiteX33" fmla="*/ 16654 w 596651"/>
                <a:gd name="connsiteY33" fmla="*/ 118433 h 443943"/>
                <a:gd name="connsiteX34" fmla="*/ 26336 w 596651"/>
                <a:gd name="connsiteY34" fmla="*/ 104161 h 44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651" h="443943">
                  <a:moveTo>
                    <a:pt x="10223" y="332075"/>
                  </a:moveTo>
                  <a:lnTo>
                    <a:pt x="57217" y="332075"/>
                  </a:lnTo>
                  <a:lnTo>
                    <a:pt x="67353" y="427370"/>
                  </a:lnTo>
                  <a:cubicBezTo>
                    <a:pt x="67813" y="431513"/>
                    <a:pt x="66431" y="435656"/>
                    <a:pt x="63667" y="438879"/>
                  </a:cubicBezTo>
                  <a:cubicBezTo>
                    <a:pt x="60902" y="442102"/>
                    <a:pt x="56756" y="443943"/>
                    <a:pt x="52149" y="443943"/>
                  </a:cubicBezTo>
                  <a:lnTo>
                    <a:pt x="15291" y="443943"/>
                  </a:lnTo>
                  <a:cubicBezTo>
                    <a:pt x="11144" y="443943"/>
                    <a:pt x="6998" y="442102"/>
                    <a:pt x="4233" y="438879"/>
                  </a:cubicBezTo>
                  <a:cubicBezTo>
                    <a:pt x="1008" y="435656"/>
                    <a:pt x="-374" y="431513"/>
                    <a:pt x="87" y="427370"/>
                  </a:cubicBezTo>
                  <a:close/>
                  <a:moveTo>
                    <a:pt x="528865" y="191185"/>
                  </a:moveTo>
                  <a:cubicBezTo>
                    <a:pt x="528865" y="191185"/>
                    <a:pt x="541774" y="308588"/>
                    <a:pt x="541774" y="309970"/>
                  </a:cubicBezTo>
                  <a:cubicBezTo>
                    <a:pt x="542235" y="318717"/>
                    <a:pt x="534858" y="325163"/>
                    <a:pt x="526559" y="325163"/>
                  </a:cubicBezTo>
                  <a:cubicBezTo>
                    <a:pt x="526098" y="325163"/>
                    <a:pt x="524715" y="325163"/>
                    <a:pt x="523793" y="325163"/>
                  </a:cubicBezTo>
                  <a:cubicBezTo>
                    <a:pt x="511806" y="323321"/>
                    <a:pt x="499357" y="322401"/>
                    <a:pt x="486909" y="322401"/>
                  </a:cubicBezTo>
                  <a:cubicBezTo>
                    <a:pt x="413140" y="322401"/>
                    <a:pt x="347209" y="353708"/>
                    <a:pt x="322773" y="399749"/>
                  </a:cubicBezTo>
                  <a:cubicBezTo>
                    <a:pt x="320468" y="404813"/>
                    <a:pt x="314935" y="408036"/>
                    <a:pt x="309403" y="408036"/>
                  </a:cubicBezTo>
                  <a:lnTo>
                    <a:pt x="304792" y="408036"/>
                  </a:lnTo>
                  <a:cubicBezTo>
                    <a:pt x="298798" y="408036"/>
                    <a:pt x="293727" y="404813"/>
                    <a:pt x="290960" y="399749"/>
                  </a:cubicBezTo>
                  <a:cubicBezTo>
                    <a:pt x="266524" y="353248"/>
                    <a:pt x="200594" y="322401"/>
                    <a:pt x="126825" y="322401"/>
                  </a:cubicBezTo>
                  <a:cubicBezTo>
                    <a:pt x="114376" y="322401"/>
                    <a:pt x="101928" y="323321"/>
                    <a:pt x="89940" y="325163"/>
                  </a:cubicBezTo>
                  <a:cubicBezTo>
                    <a:pt x="85330" y="325623"/>
                    <a:pt x="80258" y="324242"/>
                    <a:pt x="77031" y="320559"/>
                  </a:cubicBezTo>
                  <a:cubicBezTo>
                    <a:pt x="73342" y="317336"/>
                    <a:pt x="71959" y="312732"/>
                    <a:pt x="72420" y="307668"/>
                  </a:cubicBezTo>
                  <a:lnTo>
                    <a:pt x="85330" y="192106"/>
                  </a:lnTo>
                  <a:lnTo>
                    <a:pt x="307097" y="275439"/>
                  </a:lnTo>
                  <a:close/>
                  <a:moveTo>
                    <a:pt x="301581" y="1035"/>
                  </a:moveTo>
                  <a:cubicBezTo>
                    <a:pt x="305270" y="-346"/>
                    <a:pt x="308958" y="-346"/>
                    <a:pt x="312185" y="1035"/>
                  </a:cubicBezTo>
                  <a:lnTo>
                    <a:pt x="586508" y="104161"/>
                  </a:lnTo>
                  <a:cubicBezTo>
                    <a:pt x="592502" y="106463"/>
                    <a:pt x="596651" y="111987"/>
                    <a:pt x="596651" y="118433"/>
                  </a:cubicBezTo>
                  <a:cubicBezTo>
                    <a:pt x="596651" y="124878"/>
                    <a:pt x="592502" y="130403"/>
                    <a:pt x="586508" y="132705"/>
                  </a:cubicBezTo>
                  <a:lnTo>
                    <a:pt x="312185" y="235830"/>
                  </a:lnTo>
                  <a:cubicBezTo>
                    <a:pt x="308958" y="237211"/>
                    <a:pt x="305270" y="237211"/>
                    <a:pt x="301581" y="235830"/>
                  </a:cubicBezTo>
                  <a:lnTo>
                    <a:pt x="51233" y="141912"/>
                  </a:lnTo>
                  <a:lnTo>
                    <a:pt x="51233" y="305348"/>
                  </a:lnTo>
                  <a:lnTo>
                    <a:pt x="16654" y="305348"/>
                  </a:lnTo>
                  <a:lnTo>
                    <a:pt x="16654" y="118433"/>
                  </a:lnTo>
                  <a:cubicBezTo>
                    <a:pt x="16654" y="112448"/>
                    <a:pt x="20343" y="106463"/>
                    <a:pt x="26336" y="10416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图片 5">
            <a:extLst>
              <a:ext uri="{FF2B5EF4-FFF2-40B4-BE49-F238E27FC236}">
                <a16:creationId xmlns:a16="http://schemas.microsoft.com/office/drawing/2014/main" id="{85F3063C-2F6E-9AEE-3B6F-20DB2A05B3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3873" y="274072"/>
            <a:ext cx="2503805" cy="605790"/>
          </a:xfrm>
          <a:prstGeom prst="rect">
            <a:avLst/>
          </a:prstGeom>
        </p:spPr>
      </p:pic>
    </p:spTree>
    <p:extLst>
      <p:ext uri="{BB962C8B-B14F-4D97-AF65-F5344CB8AC3E}">
        <p14:creationId xmlns:p14="http://schemas.microsoft.com/office/powerpoint/2010/main" val="422049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D82E7-8E73-4A2F-92BC-BA162C06889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B14A83B-ADFF-460B-87BB-87EC4FE555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A5E1AFF-E102-4D54-A454-FCE840CA8CF0}"/>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5E3D532-73EB-4228-B6BF-61FF120006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0FF200-9EA4-4D61-A971-83F6138C09C9}"/>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B0D174B-F38A-4C9A-8FD6-3BB54879680C}"/>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8" name="页脚占位符 7">
            <a:extLst>
              <a:ext uri="{FF2B5EF4-FFF2-40B4-BE49-F238E27FC236}">
                <a16:creationId xmlns:a16="http://schemas.microsoft.com/office/drawing/2014/main" id="{C65CA425-9DA7-4BFF-B212-447A9C372F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A511966-BA96-4C8E-8C66-6F75BC84327B}"/>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99765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FBFBE-D5BB-417A-8B30-B943BD0870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F0C94B-209C-459D-BBCA-3E09F26E6C1C}"/>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4" name="页脚占位符 3">
            <a:extLst>
              <a:ext uri="{FF2B5EF4-FFF2-40B4-BE49-F238E27FC236}">
                <a16:creationId xmlns:a16="http://schemas.microsoft.com/office/drawing/2014/main" id="{0D4185F5-7C9C-4521-87C6-93F1981068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80AF13A-6735-41FB-9094-C02C8E0B5B9D}"/>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1650614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420B00-362F-4406-ADB9-1976F70DD069}"/>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3" name="页脚占位符 2">
            <a:extLst>
              <a:ext uri="{FF2B5EF4-FFF2-40B4-BE49-F238E27FC236}">
                <a16:creationId xmlns:a16="http://schemas.microsoft.com/office/drawing/2014/main" id="{E868B2CD-A765-4214-80E9-A575CB741B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A677BA9-7694-4C1C-BCCA-925A8EB20CDC}"/>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142263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D8C25-122D-449E-B969-99224EF477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D57853F-3870-493F-A60D-CB48BCCCBB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F072C0B-6564-413B-A573-E5F36F977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46D7867-564A-4E63-A409-40F273358F86}"/>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6" name="页脚占位符 5">
            <a:extLst>
              <a:ext uri="{FF2B5EF4-FFF2-40B4-BE49-F238E27FC236}">
                <a16:creationId xmlns:a16="http://schemas.microsoft.com/office/drawing/2014/main" id="{16BB47CB-6CFE-4058-9D2D-08C8503403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8411D7-B515-4646-A70E-BBD9841A21A7}"/>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425566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0B404D-1716-4127-A67A-44D7927583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98D99F-C54B-42AA-92C4-49EDF5191D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2276C667-CC3C-4B5E-928A-D4EBD020EC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39AF53-E9F0-49D1-8B2A-2FD8B21908E1}"/>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6" name="页脚占位符 5">
            <a:extLst>
              <a:ext uri="{FF2B5EF4-FFF2-40B4-BE49-F238E27FC236}">
                <a16:creationId xmlns:a16="http://schemas.microsoft.com/office/drawing/2014/main" id="{49F7F8AF-4A92-4AA1-93A8-B795091628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827B175-CEEE-4F54-9AA9-64D605AA9C4D}"/>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154397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1BD815-6AD6-40A3-9E06-7D71A910F5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8EA2F03-CBBB-483B-A6B8-936117958EB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F0E73CF-B044-4E1E-84F3-1C9852E0C00D}"/>
              </a:ext>
            </a:extLst>
          </p:cNvPr>
          <p:cNvSpPr>
            <a:spLocks noGrp="1"/>
          </p:cNvSpPr>
          <p:nvPr>
            <p:ph type="dt" sz="half" idx="10"/>
          </p:nvPr>
        </p:nvSpPr>
        <p:spPr>
          <a:xfrm>
            <a:off x="838200" y="6356350"/>
            <a:ext cx="2743200" cy="365125"/>
          </a:xfrm>
          <a:prstGeom prst="rect">
            <a:avLst/>
          </a:prstGeom>
        </p:spPr>
        <p:txBody>
          <a:bodyPr/>
          <a:lstStyle/>
          <a:p>
            <a:fld id="{28E9B696-EC6E-4CF1-97EE-1D0C044AEBAA}" type="datetimeFigureOut">
              <a:rPr lang="zh-CN" altLang="en-US" smtClean="0"/>
              <a:t>2026/5/20</a:t>
            </a:fld>
            <a:endParaRPr lang="zh-CN" altLang="en-US"/>
          </a:p>
        </p:txBody>
      </p:sp>
      <p:sp>
        <p:nvSpPr>
          <p:cNvPr id="5" name="页脚占位符 4">
            <a:extLst>
              <a:ext uri="{FF2B5EF4-FFF2-40B4-BE49-F238E27FC236}">
                <a16:creationId xmlns:a16="http://schemas.microsoft.com/office/drawing/2014/main" id="{6217A405-71AD-4FDE-BFF6-ADDC78ADAD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034D74-8293-4D86-8FFE-89B60FEFF138}"/>
              </a:ext>
            </a:extLst>
          </p:cNvPr>
          <p:cNvSpPr>
            <a:spLocks noGrp="1"/>
          </p:cNvSpPr>
          <p:nvPr>
            <p:ph type="sldNum" sz="quarter" idx="12"/>
          </p:nvPr>
        </p:nvSpPr>
        <p:spPr>
          <a:xfrm>
            <a:off x="8610600" y="6356350"/>
            <a:ext cx="2743200" cy="365125"/>
          </a:xfrm>
          <a:prstGeom prst="rect">
            <a:avLst/>
          </a:prstGeom>
        </p:spPr>
        <p:txBody>
          <a:bodyPr/>
          <a:lstStyle/>
          <a:p>
            <a:fld id="{844447B2-D9F7-4B6A-98B2-6CC4720E7423}" type="slidenum">
              <a:rPr lang="zh-CN" altLang="en-US" smtClean="0"/>
              <a:t>‹#›</a:t>
            </a:fld>
            <a:endParaRPr lang="zh-CN" altLang="en-US"/>
          </a:p>
        </p:txBody>
      </p:sp>
    </p:spTree>
    <p:extLst>
      <p:ext uri="{BB962C8B-B14F-4D97-AF65-F5344CB8AC3E}">
        <p14:creationId xmlns:p14="http://schemas.microsoft.com/office/powerpoint/2010/main" val="261237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10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51"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oleObject" Target="../embeddings/oleObject2.bin"/><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0.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tif"/><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tif"/><Relationship Id="rId11" Type="http://schemas.openxmlformats.org/officeDocument/2006/relationships/image" Target="../media/image30.png"/><Relationship Id="rId5" Type="http://schemas.openxmlformats.org/officeDocument/2006/relationships/image" Target="../media/image24.ti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5.tif"/><Relationship Id="rId3" Type="http://schemas.openxmlformats.org/officeDocument/2006/relationships/image" Target="../media/image31.ti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tif"/><Relationship Id="rId4" Type="http://schemas.openxmlformats.org/officeDocument/2006/relationships/image" Target="../media/image32.tif"/><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EEF1C42-C0CA-44EE-9207-FD1A8A79E488}"/>
              </a:ext>
            </a:extLst>
          </p:cNvPr>
          <p:cNvPicPr>
            <a:picLocks noChangeAspect="1"/>
          </p:cNvPicPr>
          <p:nvPr/>
        </p:nvPicPr>
        <p:blipFill rotWithShape="1">
          <a:blip r:embed="rId2"/>
          <a:srcRect t="26466" b="11061"/>
          <a:stretch/>
        </p:blipFill>
        <p:spPr>
          <a:xfrm>
            <a:off x="0" y="1372236"/>
            <a:ext cx="12192000" cy="3801648"/>
          </a:xfrm>
          <a:prstGeom prst="rect">
            <a:avLst/>
          </a:prstGeom>
        </p:spPr>
      </p:pic>
      <p:cxnSp>
        <p:nvCxnSpPr>
          <p:cNvPr id="23" name="直接连接符 22">
            <a:extLst>
              <a:ext uri="{FF2B5EF4-FFF2-40B4-BE49-F238E27FC236}">
                <a16:creationId xmlns:a16="http://schemas.microsoft.com/office/drawing/2014/main" id="{6D88D9DE-9CCF-4F00-882E-E723033C8EC2}"/>
              </a:ext>
            </a:extLst>
          </p:cNvPr>
          <p:cNvCxnSpPr>
            <a:cxnSpLocks/>
          </p:cNvCxnSpPr>
          <p:nvPr/>
        </p:nvCxnSpPr>
        <p:spPr>
          <a:xfrm>
            <a:off x="-1" y="1299490"/>
            <a:ext cx="121920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41287225-8C43-42AF-B9C8-A7100BF0358A}"/>
              </a:ext>
            </a:extLst>
          </p:cNvPr>
          <p:cNvSpPr/>
          <p:nvPr/>
        </p:nvSpPr>
        <p:spPr>
          <a:xfrm>
            <a:off x="-1" y="1372235"/>
            <a:ext cx="12192001" cy="380164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接点 9">
            <a:extLst>
              <a:ext uri="{FF2B5EF4-FFF2-40B4-BE49-F238E27FC236}">
                <a16:creationId xmlns:a16="http://schemas.microsoft.com/office/drawing/2014/main" id="{BCCE06FF-7BA0-4B04-8FDB-9DBE2C8B1C29}"/>
              </a:ext>
            </a:extLst>
          </p:cNvPr>
          <p:cNvSpPr/>
          <p:nvPr/>
        </p:nvSpPr>
        <p:spPr>
          <a:xfrm>
            <a:off x="5557324" y="872288"/>
            <a:ext cx="1077352" cy="96795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1826A012-91DD-40A8-9224-540FC55E3F62}"/>
              </a:ext>
            </a:extLst>
          </p:cNvPr>
          <p:cNvGrpSpPr/>
          <p:nvPr/>
        </p:nvGrpSpPr>
        <p:grpSpPr>
          <a:xfrm>
            <a:off x="1470712" y="5862077"/>
            <a:ext cx="9182903" cy="369332"/>
            <a:chOff x="1470712" y="5782212"/>
            <a:chExt cx="9182903" cy="369332"/>
          </a:xfrm>
        </p:grpSpPr>
        <p:sp>
          <p:nvSpPr>
            <p:cNvPr id="11" name="文本框 10">
              <a:extLst>
                <a:ext uri="{FF2B5EF4-FFF2-40B4-BE49-F238E27FC236}">
                  <a16:creationId xmlns:a16="http://schemas.microsoft.com/office/drawing/2014/main" id="{592A2874-3547-4F6D-9F14-1B01DFFE73B0}"/>
                </a:ext>
              </a:extLst>
            </p:cNvPr>
            <p:cNvSpPr txBox="1"/>
            <p:nvPr/>
          </p:nvSpPr>
          <p:spPr>
            <a:xfrm>
              <a:off x="1825606" y="5782212"/>
              <a:ext cx="1800493"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汇报人：杨凌峰</a:t>
              </a:r>
            </a:p>
          </p:txBody>
        </p:sp>
        <p:sp>
          <p:nvSpPr>
            <p:cNvPr id="17" name="graduate-hat_59495">
              <a:extLst>
                <a:ext uri="{FF2B5EF4-FFF2-40B4-BE49-F238E27FC236}">
                  <a16:creationId xmlns:a16="http://schemas.microsoft.com/office/drawing/2014/main" id="{751ABA52-B13D-4035-A8B8-4F42180E5D61}"/>
                </a:ext>
              </a:extLst>
            </p:cNvPr>
            <p:cNvSpPr/>
            <p:nvPr userDrawn="1"/>
          </p:nvSpPr>
          <p:spPr>
            <a:xfrm>
              <a:off x="1470712" y="5843919"/>
              <a:ext cx="330510" cy="245918"/>
            </a:xfrm>
            <a:custGeom>
              <a:avLst/>
              <a:gdLst>
                <a:gd name="connsiteX0" fmla="*/ 10223 w 596651"/>
                <a:gd name="connsiteY0" fmla="*/ 332075 h 443943"/>
                <a:gd name="connsiteX1" fmla="*/ 57217 w 596651"/>
                <a:gd name="connsiteY1" fmla="*/ 332075 h 443943"/>
                <a:gd name="connsiteX2" fmla="*/ 67353 w 596651"/>
                <a:gd name="connsiteY2" fmla="*/ 427370 h 443943"/>
                <a:gd name="connsiteX3" fmla="*/ 63667 w 596651"/>
                <a:gd name="connsiteY3" fmla="*/ 438879 h 443943"/>
                <a:gd name="connsiteX4" fmla="*/ 52149 w 596651"/>
                <a:gd name="connsiteY4" fmla="*/ 443943 h 443943"/>
                <a:gd name="connsiteX5" fmla="*/ 15291 w 596651"/>
                <a:gd name="connsiteY5" fmla="*/ 443943 h 443943"/>
                <a:gd name="connsiteX6" fmla="*/ 4233 w 596651"/>
                <a:gd name="connsiteY6" fmla="*/ 438879 h 443943"/>
                <a:gd name="connsiteX7" fmla="*/ 87 w 596651"/>
                <a:gd name="connsiteY7" fmla="*/ 427370 h 443943"/>
                <a:gd name="connsiteX8" fmla="*/ 528865 w 596651"/>
                <a:gd name="connsiteY8" fmla="*/ 191185 h 443943"/>
                <a:gd name="connsiteX9" fmla="*/ 541774 w 596651"/>
                <a:gd name="connsiteY9" fmla="*/ 309970 h 443943"/>
                <a:gd name="connsiteX10" fmla="*/ 526559 w 596651"/>
                <a:gd name="connsiteY10" fmla="*/ 325163 h 443943"/>
                <a:gd name="connsiteX11" fmla="*/ 523793 w 596651"/>
                <a:gd name="connsiteY11" fmla="*/ 325163 h 443943"/>
                <a:gd name="connsiteX12" fmla="*/ 486909 w 596651"/>
                <a:gd name="connsiteY12" fmla="*/ 322401 h 443943"/>
                <a:gd name="connsiteX13" fmla="*/ 322773 w 596651"/>
                <a:gd name="connsiteY13" fmla="*/ 399749 h 443943"/>
                <a:gd name="connsiteX14" fmla="*/ 309403 w 596651"/>
                <a:gd name="connsiteY14" fmla="*/ 408036 h 443943"/>
                <a:gd name="connsiteX15" fmla="*/ 304792 w 596651"/>
                <a:gd name="connsiteY15" fmla="*/ 408036 h 443943"/>
                <a:gd name="connsiteX16" fmla="*/ 290960 w 596651"/>
                <a:gd name="connsiteY16" fmla="*/ 399749 h 443943"/>
                <a:gd name="connsiteX17" fmla="*/ 126825 w 596651"/>
                <a:gd name="connsiteY17" fmla="*/ 322401 h 443943"/>
                <a:gd name="connsiteX18" fmla="*/ 89940 w 596651"/>
                <a:gd name="connsiteY18" fmla="*/ 325163 h 443943"/>
                <a:gd name="connsiteX19" fmla="*/ 77031 w 596651"/>
                <a:gd name="connsiteY19" fmla="*/ 320559 h 443943"/>
                <a:gd name="connsiteX20" fmla="*/ 72420 w 596651"/>
                <a:gd name="connsiteY20" fmla="*/ 307668 h 443943"/>
                <a:gd name="connsiteX21" fmla="*/ 85330 w 596651"/>
                <a:gd name="connsiteY21" fmla="*/ 192106 h 443943"/>
                <a:gd name="connsiteX22" fmla="*/ 307097 w 596651"/>
                <a:gd name="connsiteY22" fmla="*/ 275439 h 443943"/>
                <a:gd name="connsiteX23" fmla="*/ 301581 w 596651"/>
                <a:gd name="connsiteY23" fmla="*/ 1035 h 443943"/>
                <a:gd name="connsiteX24" fmla="*/ 312185 w 596651"/>
                <a:gd name="connsiteY24" fmla="*/ 1035 h 443943"/>
                <a:gd name="connsiteX25" fmla="*/ 586508 w 596651"/>
                <a:gd name="connsiteY25" fmla="*/ 104161 h 443943"/>
                <a:gd name="connsiteX26" fmla="*/ 596651 w 596651"/>
                <a:gd name="connsiteY26" fmla="*/ 118433 h 443943"/>
                <a:gd name="connsiteX27" fmla="*/ 586508 w 596651"/>
                <a:gd name="connsiteY27" fmla="*/ 132705 h 443943"/>
                <a:gd name="connsiteX28" fmla="*/ 312185 w 596651"/>
                <a:gd name="connsiteY28" fmla="*/ 235830 h 443943"/>
                <a:gd name="connsiteX29" fmla="*/ 301581 w 596651"/>
                <a:gd name="connsiteY29" fmla="*/ 235830 h 443943"/>
                <a:gd name="connsiteX30" fmla="*/ 51233 w 596651"/>
                <a:gd name="connsiteY30" fmla="*/ 141912 h 443943"/>
                <a:gd name="connsiteX31" fmla="*/ 51233 w 596651"/>
                <a:gd name="connsiteY31" fmla="*/ 305348 h 443943"/>
                <a:gd name="connsiteX32" fmla="*/ 16654 w 596651"/>
                <a:gd name="connsiteY32" fmla="*/ 305348 h 443943"/>
                <a:gd name="connsiteX33" fmla="*/ 16654 w 596651"/>
                <a:gd name="connsiteY33" fmla="*/ 118433 h 443943"/>
                <a:gd name="connsiteX34" fmla="*/ 26336 w 596651"/>
                <a:gd name="connsiteY34" fmla="*/ 104161 h 44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651" h="443943">
                  <a:moveTo>
                    <a:pt x="10223" y="332075"/>
                  </a:moveTo>
                  <a:lnTo>
                    <a:pt x="57217" y="332075"/>
                  </a:lnTo>
                  <a:lnTo>
                    <a:pt x="67353" y="427370"/>
                  </a:lnTo>
                  <a:cubicBezTo>
                    <a:pt x="67813" y="431513"/>
                    <a:pt x="66431" y="435656"/>
                    <a:pt x="63667" y="438879"/>
                  </a:cubicBezTo>
                  <a:cubicBezTo>
                    <a:pt x="60902" y="442102"/>
                    <a:pt x="56756" y="443943"/>
                    <a:pt x="52149" y="443943"/>
                  </a:cubicBezTo>
                  <a:lnTo>
                    <a:pt x="15291" y="443943"/>
                  </a:lnTo>
                  <a:cubicBezTo>
                    <a:pt x="11144" y="443943"/>
                    <a:pt x="6998" y="442102"/>
                    <a:pt x="4233" y="438879"/>
                  </a:cubicBezTo>
                  <a:cubicBezTo>
                    <a:pt x="1008" y="435656"/>
                    <a:pt x="-374" y="431513"/>
                    <a:pt x="87" y="427370"/>
                  </a:cubicBezTo>
                  <a:close/>
                  <a:moveTo>
                    <a:pt x="528865" y="191185"/>
                  </a:moveTo>
                  <a:cubicBezTo>
                    <a:pt x="528865" y="191185"/>
                    <a:pt x="541774" y="308588"/>
                    <a:pt x="541774" y="309970"/>
                  </a:cubicBezTo>
                  <a:cubicBezTo>
                    <a:pt x="542235" y="318717"/>
                    <a:pt x="534858" y="325163"/>
                    <a:pt x="526559" y="325163"/>
                  </a:cubicBezTo>
                  <a:cubicBezTo>
                    <a:pt x="526098" y="325163"/>
                    <a:pt x="524715" y="325163"/>
                    <a:pt x="523793" y="325163"/>
                  </a:cubicBezTo>
                  <a:cubicBezTo>
                    <a:pt x="511806" y="323321"/>
                    <a:pt x="499357" y="322401"/>
                    <a:pt x="486909" y="322401"/>
                  </a:cubicBezTo>
                  <a:cubicBezTo>
                    <a:pt x="413140" y="322401"/>
                    <a:pt x="347209" y="353708"/>
                    <a:pt x="322773" y="399749"/>
                  </a:cubicBezTo>
                  <a:cubicBezTo>
                    <a:pt x="320468" y="404813"/>
                    <a:pt x="314935" y="408036"/>
                    <a:pt x="309403" y="408036"/>
                  </a:cubicBezTo>
                  <a:lnTo>
                    <a:pt x="304792" y="408036"/>
                  </a:lnTo>
                  <a:cubicBezTo>
                    <a:pt x="298798" y="408036"/>
                    <a:pt x="293727" y="404813"/>
                    <a:pt x="290960" y="399749"/>
                  </a:cubicBezTo>
                  <a:cubicBezTo>
                    <a:pt x="266524" y="353248"/>
                    <a:pt x="200594" y="322401"/>
                    <a:pt x="126825" y="322401"/>
                  </a:cubicBezTo>
                  <a:cubicBezTo>
                    <a:pt x="114376" y="322401"/>
                    <a:pt x="101928" y="323321"/>
                    <a:pt x="89940" y="325163"/>
                  </a:cubicBezTo>
                  <a:cubicBezTo>
                    <a:pt x="85330" y="325623"/>
                    <a:pt x="80258" y="324242"/>
                    <a:pt x="77031" y="320559"/>
                  </a:cubicBezTo>
                  <a:cubicBezTo>
                    <a:pt x="73342" y="317336"/>
                    <a:pt x="71959" y="312732"/>
                    <a:pt x="72420" y="307668"/>
                  </a:cubicBezTo>
                  <a:lnTo>
                    <a:pt x="85330" y="192106"/>
                  </a:lnTo>
                  <a:lnTo>
                    <a:pt x="307097" y="275439"/>
                  </a:lnTo>
                  <a:close/>
                  <a:moveTo>
                    <a:pt x="301581" y="1035"/>
                  </a:moveTo>
                  <a:cubicBezTo>
                    <a:pt x="305270" y="-346"/>
                    <a:pt x="308958" y="-346"/>
                    <a:pt x="312185" y="1035"/>
                  </a:cubicBezTo>
                  <a:lnTo>
                    <a:pt x="586508" y="104161"/>
                  </a:lnTo>
                  <a:cubicBezTo>
                    <a:pt x="592502" y="106463"/>
                    <a:pt x="596651" y="111987"/>
                    <a:pt x="596651" y="118433"/>
                  </a:cubicBezTo>
                  <a:cubicBezTo>
                    <a:pt x="596651" y="124878"/>
                    <a:pt x="592502" y="130403"/>
                    <a:pt x="586508" y="132705"/>
                  </a:cubicBezTo>
                  <a:lnTo>
                    <a:pt x="312185" y="235830"/>
                  </a:lnTo>
                  <a:cubicBezTo>
                    <a:pt x="308958" y="237211"/>
                    <a:pt x="305270" y="237211"/>
                    <a:pt x="301581" y="235830"/>
                  </a:cubicBezTo>
                  <a:lnTo>
                    <a:pt x="51233" y="141912"/>
                  </a:lnTo>
                  <a:lnTo>
                    <a:pt x="51233" y="305348"/>
                  </a:lnTo>
                  <a:lnTo>
                    <a:pt x="16654" y="305348"/>
                  </a:lnTo>
                  <a:lnTo>
                    <a:pt x="16654" y="118433"/>
                  </a:lnTo>
                  <a:cubicBezTo>
                    <a:pt x="16654" y="112448"/>
                    <a:pt x="20343" y="106463"/>
                    <a:pt x="26336" y="10416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F783CC5A-9F78-40B3-BA32-EDF67B2FA9C7}"/>
                </a:ext>
              </a:extLst>
            </p:cNvPr>
            <p:cNvSpPr txBox="1"/>
            <p:nvPr/>
          </p:nvSpPr>
          <p:spPr>
            <a:xfrm>
              <a:off x="5238946" y="5782212"/>
              <a:ext cx="2331087"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导师：牛风雷 朱卉平</a:t>
              </a:r>
            </a:p>
          </p:txBody>
        </p:sp>
        <p:sp>
          <p:nvSpPr>
            <p:cNvPr id="18" name="teacher_43663">
              <a:extLst>
                <a:ext uri="{FF2B5EF4-FFF2-40B4-BE49-F238E27FC236}">
                  <a16:creationId xmlns:a16="http://schemas.microsoft.com/office/drawing/2014/main" id="{31C8FFF2-4362-4ACF-8BC8-85B13BC44678}"/>
                </a:ext>
              </a:extLst>
            </p:cNvPr>
            <p:cNvSpPr/>
            <p:nvPr/>
          </p:nvSpPr>
          <p:spPr>
            <a:xfrm>
              <a:off x="5000099" y="5811830"/>
              <a:ext cx="239447" cy="278007"/>
            </a:xfrm>
            <a:custGeom>
              <a:avLst/>
              <a:gdLst>
                <a:gd name="connsiteX0" fmla="*/ 166525 w 511059"/>
                <a:gd name="connsiteY0" fmla="*/ 236417 h 593362"/>
                <a:gd name="connsiteX1" fmla="*/ 147863 w 511059"/>
                <a:gd name="connsiteY1" fmla="*/ 300925 h 593362"/>
                <a:gd name="connsiteX2" fmla="*/ 166525 w 511059"/>
                <a:gd name="connsiteY2" fmla="*/ 300925 h 593362"/>
                <a:gd name="connsiteX3" fmla="*/ 338792 w 511059"/>
                <a:gd name="connsiteY3" fmla="*/ 233550 h 593362"/>
                <a:gd name="connsiteX4" fmla="*/ 340227 w 511059"/>
                <a:gd name="connsiteY4" fmla="*/ 300925 h 593362"/>
                <a:gd name="connsiteX5" fmla="*/ 357454 w 511059"/>
                <a:gd name="connsiteY5" fmla="*/ 300925 h 593362"/>
                <a:gd name="connsiteX6" fmla="*/ 225383 w 511059"/>
                <a:gd name="connsiteY6" fmla="*/ 173342 h 593362"/>
                <a:gd name="connsiteX7" fmla="*/ 256965 w 511059"/>
                <a:gd name="connsiteY7" fmla="*/ 209180 h 593362"/>
                <a:gd name="connsiteX8" fmla="*/ 287112 w 511059"/>
                <a:gd name="connsiteY8" fmla="*/ 173342 h 593362"/>
                <a:gd name="connsiteX9" fmla="*/ 374681 w 511059"/>
                <a:gd name="connsiteY9" fmla="*/ 186244 h 593362"/>
                <a:gd name="connsiteX10" fmla="*/ 406263 w 511059"/>
                <a:gd name="connsiteY10" fmla="*/ 300925 h 593362"/>
                <a:gd name="connsiteX11" fmla="*/ 511059 w 511059"/>
                <a:gd name="connsiteY11" fmla="*/ 300925 h 593362"/>
                <a:gd name="connsiteX12" fmla="*/ 511059 w 511059"/>
                <a:gd name="connsiteY12" fmla="*/ 366867 h 593362"/>
                <a:gd name="connsiteX13" fmla="*/ 469428 w 511059"/>
                <a:gd name="connsiteY13" fmla="*/ 366867 h 593362"/>
                <a:gd name="connsiteX14" fmla="*/ 469428 w 511059"/>
                <a:gd name="connsiteY14" fmla="*/ 593362 h 593362"/>
                <a:gd name="connsiteX15" fmla="*/ 41631 w 511059"/>
                <a:gd name="connsiteY15" fmla="*/ 593362 h 593362"/>
                <a:gd name="connsiteX16" fmla="*/ 41631 w 511059"/>
                <a:gd name="connsiteY16" fmla="*/ 366867 h 593362"/>
                <a:gd name="connsiteX17" fmla="*/ 0 w 511059"/>
                <a:gd name="connsiteY17" fmla="*/ 366867 h 593362"/>
                <a:gd name="connsiteX18" fmla="*/ 0 w 511059"/>
                <a:gd name="connsiteY18" fmla="*/ 300925 h 593362"/>
                <a:gd name="connsiteX19" fmla="*/ 101925 w 511059"/>
                <a:gd name="connsiteY19" fmla="*/ 300925 h 593362"/>
                <a:gd name="connsiteX20" fmla="*/ 136378 w 511059"/>
                <a:gd name="connsiteY20" fmla="*/ 184810 h 593362"/>
                <a:gd name="connsiteX21" fmla="*/ 254840 w 511059"/>
                <a:gd name="connsiteY21" fmla="*/ 0 h 593362"/>
                <a:gd name="connsiteX22" fmla="*/ 335879 w 511059"/>
                <a:gd name="connsiteY22" fmla="*/ 81039 h 593362"/>
                <a:gd name="connsiteX23" fmla="*/ 254840 w 511059"/>
                <a:gd name="connsiteY23" fmla="*/ 162078 h 593362"/>
                <a:gd name="connsiteX24" fmla="*/ 173801 w 511059"/>
                <a:gd name="connsiteY24" fmla="*/ 81039 h 593362"/>
                <a:gd name="connsiteX25" fmla="*/ 254840 w 511059"/>
                <a:gd name="connsiteY25" fmla="*/ 0 h 5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059" h="593362">
                  <a:moveTo>
                    <a:pt x="166525" y="236417"/>
                  </a:moveTo>
                  <a:lnTo>
                    <a:pt x="147863" y="300925"/>
                  </a:lnTo>
                  <a:lnTo>
                    <a:pt x="166525" y="300925"/>
                  </a:lnTo>
                  <a:close/>
                  <a:moveTo>
                    <a:pt x="338792" y="233550"/>
                  </a:moveTo>
                  <a:lnTo>
                    <a:pt x="340227" y="300925"/>
                  </a:lnTo>
                  <a:lnTo>
                    <a:pt x="357454" y="300925"/>
                  </a:lnTo>
                  <a:close/>
                  <a:moveTo>
                    <a:pt x="225383" y="173342"/>
                  </a:moveTo>
                  <a:lnTo>
                    <a:pt x="256965" y="209180"/>
                  </a:lnTo>
                  <a:lnTo>
                    <a:pt x="287112" y="173342"/>
                  </a:lnTo>
                  <a:lnTo>
                    <a:pt x="374681" y="186244"/>
                  </a:lnTo>
                  <a:lnTo>
                    <a:pt x="406263" y="300925"/>
                  </a:lnTo>
                  <a:lnTo>
                    <a:pt x="511059" y="300925"/>
                  </a:lnTo>
                  <a:lnTo>
                    <a:pt x="511059" y="366867"/>
                  </a:lnTo>
                  <a:lnTo>
                    <a:pt x="469428" y="366867"/>
                  </a:lnTo>
                  <a:lnTo>
                    <a:pt x="469428" y="593362"/>
                  </a:lnTo>
                  <a:lnTo>
                    <a:pt x="41631" y="593362"/>
                  </a:lnTo>
                  <a:lnTo>
                    <a:pt x="41631" y="366867"/>
                  </a:lnTo>
                  <a:lnTo>
                    <a:pt x="0" y="366867"/>
                  </a:lnTo>
                  <a:lnTo>
                    <a:pt x="0" y="300925"/>
                  </a:lnTo>
                  <a:lnTo>
                    <a:pt x="101925" y="300925"/>
                  </a:lnTo>
                  <a:lnTo>
                    <a:pt x="136378" y="184810"/>
                  </a:lnTo>
                  <a:close/>
                  <a:moveTo>
                    <a:pt x="254840" y="0"/>
                  </a:moveTo>
                  <a:cubicBezTo>
                    <a:pt x="299597" y="0"/>
                    <a:pt x="335879" y="36282"/>
                    <a:pt x="335879" y="81039"/>
                  </a:cubicBezTo>
                  <a:cubicBezTo>
                    <a:pt x="335879" y="125796"/>
                    <a:pt x="299597" y="162078"/>
                    <a:pt x="254840" y="162078"/>
                  </a:cubicBezTo>
                  <a:cubicBezTo>
                    <a:pt x="210083" y="162078"/>
                    <a:pt x="173801" y="125796"/>
                    <a:pt x="173801" y="81039"/>
                  </a:cubicBezTo>
                  <a:cubicBezTo>
                    <a:pt x="173801" y="36282"/>
                    <a:pt x="210083" y="0"/>
                    <a:pt x="2548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CA4A1C14-DBCC-46E2-8265-9653E8B82BB5}"/>
                </a:ext>
              </a:extLst>
            </p:cNvPr>
            <p:cNvSpPr txBox="1"/>
            <p:nvPr/>
          </p:nvSpPr>
          <p:spPr>
            <a:xfrm>
              <a:off x="8811444" y="5782212"/>
              <a:ext cx="1842171"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日期：</a:t>
              </a:r>
              <a:r>
                <a:rPr lang="en-US" altLang="zh-CN" b="1" dirty="0">
                  <a:latin typeface="微软雅黑" panose="020B0503020204020204" pitchFamily="34" charset="-122"/>
                  <a:ea typeface="微软雅黑" panose="020B0503020204020204" pitchFamily="34" charset="-122"/>
                </a:rPr>
                <a:t>2026/05</a:t>
              </a:r>
              <a:endParaRPr lang="zh-CN" altLang="en-US" b="1" dirty="0">
                <a:latin typeface="微软雅黑" panose="020B0503020204020204" pitchFamily="34" charset="-122"/>
                <a:ea typeface="微软雅黑" panose="020B0503020204020204" pitchFamily="34" charset="-122"/>
              </a:endParaRPr>
            </a:p>
          </p:txBody>
        </p:sp>
        <p:sp>
          <p:nvSpPr>
            <p:cNvPr id="19" name="alarm-clock_221910">
              <a:extLst>
                <a:ext uri="{FF2B5EF4-FFF2-40B4-BE49-F238E27FC236}">
                  <a16:creationId xmlns:a16="http://schemas.microsoft.com/office/drawing/2014/main" id="{2CA792EE-73A9-45E3-9864-8CF57569C3FD}"/>
                </a:ext>
              </a:extLst>
            </p:cNvPr>
            <p:cNvSpPr/>
            <p:nvPr/>
          </p:nvSpPr>
          <p:spPr>
            <a:xfrm>
              <a:off x="8568944" y="5835068"/>
              <a:ext cx="242500" cy="263620"/>
            </a:xfrm>
            <a:custGeom>
              <a:avLst/>
              <a:gdLst>
                <a:gd name="connsiteX0" fmla="*/ 440316 w 536231"/>
                <a:gd name="connsiteY0" fmla="*/ 549437 h 606736"/>
                <a:gd name="connsiteX1" fmla="*/ 464169 w 536231"/>
                <a:gd name="connsiteY1" fmla="*/ 583372 h 606736"/>
                <a:gd name="connsiteX2" fmla="*/ 430704 w 536231"/>
                <a:gd name="connsiteY2" fmla="*/ 606736 h 606736"/>
                <a:gd name="connsiteX3" fmla="*/ 406940 w 536231"/>
                <a:gd name="connsiteY3" fmla="*/ 572801 h 606736"/>
                <a:gd name="connsiteX4" fmla="*/ 440316 w 536231"/>
                <a:gd name="connsiteY4" fmla="*/ 549437 h 606736"/>
                <a:gd name="connsiteX5" fmla="*/ 95960 w 536231"/>
                <a:gd name="connsiteY5" fmla="*/ 549437 h 606736"/>
                <a:gd name="connsiteX6" fmla="*/ 129336 w 536231"/>
                <a:gd name="connsiteY6" fmla="*/ 572801 h 606736"/>
                <a:gd name="connsiteX7" fmla="*/ 105483 w 536231"/>
                <a:gd name="connsiteY7" fmla="*/ 606736 h 606736"/>
                <a:gd name="connsiteX8" fmla="*/ 72107 w 536231"/>
                <a:gd name="connsiteY8" fmla="*/ 583372 h 606736"/>
                <a:gd name="connsiteX9" fmla="*/ 246741 w 536231"/>
                <a:gd name="connsiteY9" fmla="*/ 202650 h 606736"/>
                <a:gd name="connsiteX10" fmla="*/ 246741 w 536231"/>
                <a:gd name="connsiteY10" fmla="*/ 346814 h 606736"/>
                <a:gd name="connsiteX11" fmla="*/ 348828 w 536231"/>
                <a:gd name="connsiteY11" fmla="*/ 448760 h 606736"/>
                <a:gd name="connsiteX12" fmla="*/ 377664 w 536231"/>
                <a:gd name="connsiteY12" fmla="*/ 419962 h 606736"/>
                <a:gd name="connsiteX13" fmla="*/ 287594 w 536231"/>
                <a:gd name="connsiteY13" fmla="*/ 329927 h 606736"/>
                <a:gd name="connsiteX14" fmla="*/ 287594 w 536231"/>
                <a:gd name="connsiteY14" fmla="*/ 202650 h 606736"/>
                <a:gd name="connsiteX15" fmla="*/ 268102 w 536231"/>
                <a:gd name="connsiteY15" fmla="*/ 108614 h 606736"/>
                <a:gd name="connsiteX16" fmla="*/ 498886 w 536231"/>
                <a:gd name="connsiteY16" fmla="*/ 339081 h 606736"/>
                <a:gd name="connsiteX17" fmla="*/ 268102 w 536231"/>
                <a:gd name="connsiteY17" fmla="*/ 569548 h 606736"/>
                <a:gd name="connsiteX18" fmla="*/ 37318 w 536231"/>
                <a:gd name="connsiteY18" fmla="*/ 339081 h 606736"/>
                <a:gd name="connsiteX19" fmla="*/ 268102 w 536231"/>
                <a:gd name="connsiteY19" fmla="*/ 108614 h 606736"/>
                <a:gd name="connsiteX20" fmla="*/ 396984 w 536231"/>
                <a:gd name="connsiteY20" fmla="*/ 1809 h 606736"/>
                <a:gd name="connsiteX21" fmla="*/ 485626 w 536231"/>
                <a:gd name="connsiteY21" fmla="*/ 21426 h 606736"/>
                <a:gd name="connsiteX22" fmla="*/ 514729 w 536231"/>
                <a:gd name="connsiteY22" fmla="*/ 186448 h 606736"/>
                <a:gd name="connsiteX23" fmla="*/ 320356 w 536231"/>
                <a:gd name="connsiteY23" fmla="*/ 50574 h 606736"/>
                <a:gd name="connsiteX24" fmla="*/ 396984 w 536231"/>
                <a:gd name="connsiteY24" fmla="*/ 1809 h 606736"/>
                <a:gd name="connsiteX25" fmla="*/ 139293 w 536231"/>
                <a:gd name="connsiteY25" fmla="*/ 1809 h 606736"/>
                <a:gd name="connsiteX26" fmla="*/ 215849 w 536231"/>
                <a:gd name="connsiteY26" fmla="*/ 50574 h 606736"/>
                <a:gd name="connsiteX27" fmla="*/ 21460 w 536231"/>
                <a:gd name="connsiteY27" fmla="*/ 186448 h 606736"/>
                <a:gd name="connsiteX28" fmla="*/ 50654 w 536231"/>
                <a:gd name="connsiteY28" fmla="*/ 21426 h 606736"/>
                <a:gd name="connsiteX29" fmla="*/ 139293 w 536231"/>
                <a:gd name="connsiteY29" fmla="*/ 1809 h 606736"/>
                <a:gd name="connsiteX30" fmla="*/ 247744 w 536231"/>
                <a:gd name="connsiteY30" fmla="*/ 14 h 606736"/>
                <a:gd name="connsiteX31" fmla="*/ 288531 w 536231"/>
                <a:gd name="connsiteY31" fmla="*/ 14 h 606736"/>
                <a:gd name="connsiteX32" fmla="*/ 288531 w 536231"/>
                <a:gd name="connsiteY32" fmla="*/ 68604 h 606736"/>
                <a:gd name="connsiteX33" fmla="*/ 268138 w 536231"/>
                <a:gd name="connsiteY33" fmla="*/ 67893 h 606736"/>
                <a:gd name="connsiteX34" fmla="*/ 247744 w 536231"/>
                <a:gd name="connsiteY34" fmla="*/ 68604 h 6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6231" h="606736">
                  <a:moveTo>
                    <a:pt x="440316" y="549437"/>
                  </a:moveTo>
                  <a:lnTo>
                    <a:pt x="464169" y="583372"/>
                  </a:lnTo>
                  <a:lnTo>
                    <a:pt x="430704" y="606736"/>
                  </a:lnTo>
                  <a:lnTo>
                    <a:pt x="406940" y="572801"/>
                  </a:lnTo>
                  <a:cubicBezTo>
                    <a:pt x="418689" y="565783"/>
                    <a:pt x="429814" y="557965"/>
                    <a:pt x="440316" y="549437"/>
                  </a:cubicBezTo>
                  <a:close/>
                  <a:moveTo>
                    <a:pt x="95960" y="549437"/>
                  </a:moveTo>
                  <a:cubicBezTo>
                    <a:pt x="106462" y="557965"/>
                    <a:pt x="117587" y="565783"/>
                    <a:pt x="129336" y="572801"/>
                  </a:cubicBezTo>
                  <a:lnTo>
                    <a:pt x="105483" y="606736"/>
                  </a:lnTo>
                  <a:lnTo>
                    <a:pt x="72107" y="583372"/>
                  </a:lnTo>
                  <a:close/>
                  <a:moveTo>
                    <a:pt x="246741" y="202650"/>
                  </a:moveTo>
                  <a:lnTo>
                    <a:pt x="246741" y="346814"/>
                  </a:lnTo>
                  <a:lnTo>
                    <a:pt x="348828" y="448760"/>
                  </a:lnTo>
                  <a:lnTo>
                    <a:pt x="377664" y="419962"/>
                  </a:lnTo>
                  <a:lnTo>
                    <a:pt x="287594" y="329927"/>
                  </a:lnTo>
                  <a:lnTo>
                    <a:pt x="287594" y="202650"/>
                  </a:lnTo>
                  <a:close/>
                  <a:moveTo>
                    <a:pt x="268102" y="108614"/>
                  </a:moveTo>
                  <a:cubicBezTo>
                    <a:pt x="395554" y="108614"/>
                    <a:pt x="498886" y="211804"/>
                    <a:pt x="498886" y="339081"/>
                  </a:cubicBezTo>
                  <a:cubicBezTo>
                    <a:pt x="498886" y="466358"/>
                    <a:pt x="395554" y="569548"/>
                    <a:pt x="268102" y="569548"/>
                  </a:cubicBezTo>
                  <a:cubicBezTo>
                    <a:pt x="140650" y="569548"/>
                    <a:pt x="37318" y="466358"/>
                    <a:pt x="37318" y="339081"/>
                  </a:cubicBezTo>
                  <a:cubicBezTo>
                    <a:pt x="37318" y="211804"/>
                    <a:pt x="140650" y="108614"/>
                    <a:pt x="268102" y="108614"/>
                  </a:cubicBezTo>
                  <a:close/>
                  <a:moveTo>
                    <a:pt x="396984" y="1809"/>
                  </a:moveTo>
                  <a:cubicBezTo>
                    <a:pt x="426887" y="-3456"/>
                    <a:pt x="458793" y="2676"/>
                    <a:pt x="485626" y="21426"/>
                  </a:cubicBezTo>
                  <a:cubicBezTo>
                    <a:pt x="539292" y="59016"/>
                    <a:pt x="552375" y="132863"/>
                    <a:pt x="514729" y="186448"/>
                  </a:cubicBezTo>
                  <a:lnTo>
                    <a:pt x="320356" y="50574"/>
                  </a:lnTo>
                  <a:cubicBezTo>
                    <a:pt x="339179" y="23737"/>
                    <a:pt x="367080" y="7075"/>
                    <a:pt x="396984" y="1809"/>
                  </a:cubicBezTo>
                  <a:close/>
                  <a:moveTo>
                    <a:pt x="139293" y="1809"/>
                  </a:moveTo>
                  <a:cubicBezTo>
                    <a:pt x="169188" y="7075"/>
                    <a:pt x="197069" y="23737"/>
                    <a:pt x="215849" y="50574"/>
                  </a:cubicBezTo>
                  <a:lnTo>
                    <a:pt x="21460" y="186448"/>
                  </a:lnTo>
                  <a:cubicBezTo>
                    <a:pt x="-16100" y="132863"/>
                    <a:pt x="-3105" y="58927"/>
                    <a:pt x="50654" y="21426"/>
                  </a:cubicBezTo>
                  <a:cubicBezTo>
                    <a:pt x="77489" y="2676"/>
                    <a:pt x="109398" y="-3456"/>
                    <a:pt x="139293" y="1809"/>
                  </a:cubicBezTo>
                  <a:close/>
                  <a:moveTo>
                    <a:pt x="247744" y="14"/>
                  </a:moveTo>
                  <a:lnTo>
                    <a:pt x="288531" y="14"/>
                  </a:lnTo>
                  <a:lnTo>
                    <a:pt x="288531" y="68604"/>
                  </a:lnTo>
                  <a:cubicBezTo>
                    <a:pt x="281852" y="68160"/>
                    <a:pt x="274995" y="67893"/>
                    <a:pt x="268138" y="67893"/>
                  </a:cubicBezTo>
                  <a:cubicBezTo>
                    <a:pt x="261280" y="67893"/>
                    <a:pt x="254512" y="68160"/>
                    <a:pt x="247744" y="6860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微软雅黑" panose="020B0503020204020204" pitchFamily="34" charset="-122"/>
                <a:ea typeface="微软雅黑" panose="020B0503020204020204" pitchFamily="34" charset="-122"/>
              </a:endParaRPr>
            </a:p>
          </p:txBody>
        </p:sp>
      </p:grpSp>
      <p:pic>
        <p:nvPicPr>
          <p:cNvPr id="6" name="图片 5">
            <a:extLst>
              <a:ext uri="{FF2B5EF4-FFF2-40B4-BE49-F238E27FC236}">
                <a16:creationId xmlns:a16="http://schemas.microsoft.com/office/drawing/2014/main" id="{1847C98D-2269-6E55-08AA-596866E84B51}"/>
              </a:ext>
            </a:extLst>
          </p:cNvPr>
          <p:cNvPicPr>
            <a:picLocks/>
          </p:cNvPicPr>
          <p:nvPr/>
        </p:nvPicPr>
        <p:blipFill>
          <a:blip r:embed="rId3">
            <a:extLst>
              <a:ext uri="{28A0092B-C50C-407E-A947-70E740481C1C}">
                <a14:useLocalDpi xmlns:a14="http://schemas.microsoft.com/office/drawing/2010/main" val="0"/>
              </a:ext>
            </a:extLst>
          </a:blip>
          <a:srcRect r="75987"/>
          <a:stretch>
            <a:fillRect/>
          </a:stretch>
        </p:blipFill>
        <p:spPr>
          <a:xfrm>
            <a:off x="5600228" y="813363"/>
            <a:ext cx="1034448" cy="972254"/>
          </a:xfrm>
          <a:prstGeom prst="rect">
            <a:avLst/>
          </a:prstGeom>
        </p:spPr>
      </p:pic>
      <p:sp>
        <p:nvSpPr>
          <p:cNvPr id="9" name="文本框 8">
            <a:extLst>
              <a:ext uri="{FF2B5EF4-FFF2-40B4-BE49-F238E27FC236}">
                <a16:creationId xmlns:a16="http://schemas.microsoft.com/office/drawing/2014/main" id="{0E1AC7DB-3167-E73F-7503-7181FF4B8B0C}"/>
              </a:ext>
            </a:extLst>
          </p:cNvPr>
          <p:cNvSpPr txBox="1"/>
          <p:nvPr/>
        </p:nvSpPr>
        <p:spPr>
          <a:xfrm>
            <a:off x="998334" y="2528433"/>
            <a:ext cx="10390774" cy="700769"/>
          </a:xfrm>
          <a:prstGeom prst="rect">
            <a:avLst/>
          </a:prstGeom>
          <a:noFill/>
        </p:spPr>
        <p:txBody>
          <a:bodyPr wrap="square">
            <a:spAutoFit/>
          </a:bodyPr>
          <a:lstStyle/>
          <a:p>
            <a:pPr marL="0" marR="0" lvl="0" indent="0" algn="ctr" defTabSz="914400" rtl="0" eaLnBrk="1" fontAlgn="auto" latinLnBrk="0" hangingPunct="1">
              <a:lnSpc>
                <a:spcPct val="120000"/>
              </a:lnSpc>
              <a:spcBef>
                <a:spcPct val="30000"/>
              </a:spcBef>
              <a:spcAft>
                <a:spcPts val="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T91</a:t>
            </a:r>
            <a:r>
              <a:rPr kumimoji="0" lang="zh-CN" altLang="en-US" sz="3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钢在铅铋共晶合金中动态腐蚀与辐照行为研究</a:t>
            </a:r>
          </a:p>
        </p:txBody>
      </p:sp>
      <p:sp>
        <p:nvSpPr>
          <p:cNvPr id="15" name="文本框 14">
            <a:extLst>
              <a:ext uri="{FF2B5EF4-FFF2-40B4-BE49-F238E27FC236}">
                <a16:creationId xmlns:a16="http://schemas.microsoft.com/office/drawing/2014/main" id="{C28DB05E-64C7-982F-FEAA-6E92A9F16EE0}"/>
              </a:ext>
            </a:extLst>
          </p:cNvPr>
          <p:cNvSpPr txBox="1"/>
          <p:nvPr/>
        </p:nvSpPr>
        <p:spPr>
          <a:xfrm>
            <a:off x="1239022" y="3374692"/>
            <a:ext cx="9971671" cy="707886"/>
          </a:xfrm>
          <a:prstGeom prst="rect">
            <a:avLst/>
          </a:prstGeom>
          <a:noFill/>
        </p:spPr>
        <p:txBody>
          <a:bodyPr wrap="square">
            <a:spAutoFit/>
          </a:bodyPr>
          <a:lstStyle/>
          <a:p>
            <a:r>
              <a:rPr lang="en-US" altLang="zh-CN" sz="2000" b="1" dirty="0">
                <a:solidFill>
                  <a:schemeClr val="bg1"/>
                </a:solidFill>
                <a:latin typeface="微软雅黑" panose="020B0503020204020204" charset="-122"/>
                <a:ea typeface="微软雅黑" panose="020B0503020204020204" charset="-122"/>
                <a:cs typeface="+mn-ea"/>
              </a:rPr>
              <a:t>Research on Dynamic Corrosion and Irradiation Behavior of T91 Steel in Lead-Bismuth Eutectic Alloy</a:t>
            </a:r>
            <a:endParaRPr lang="zh-CN" altLang="en-US" sz="2000" b="1" dirty="0">
              <a:solidFill>
                <a:schemeClr val="bg1"/>
              </a:solidFill>
              <a:latin typeface="微软雅黑" panose="020B0503020204020204" charset="-122"/>
              <a:ea typeface="微软雅黑" panose="020B0503020204020204" charset="-122"/>
              <a:cs typeface="+mn-ea"/>
            </a:endParaRPr>
          </a:p>
        </p:txBody>
      </p:sp>
      <p:cxnSp>
        <p:nvCxnSpPr>
          <p:cNvPr id="16" name="直接连接符 15">
            <a:extLst>
              <a:ext uri="{FF2B5EF4-FFF2-40B4-BE49-F238E27FC236}">
                <a16:creationId xmlns:a16="http://schemas.microsoft.com/office/drawing/2014/main" id="{52E20052-4249-47E9-8168-742493AD1D60}"/>
              </a:ext>
            </a:extLst>
          </p:cNvPr>
          <p:cNvCxnSpPr>
            <a:cxnSpLocks/>
          </p:cNvCxnSpPr>
          <p:nvPr/>
        </p:nvCxnSpPr>
        <p:spPr>
          <a:xfrm flipV="1">
            <a:off x="1126126" y="3260952"/>
            <a:ext cx="10197462" cy="8247"/>
          </a:xfrm>
          <a:prstGeom prst="line">
            <a:avLst/>
          </a:prstGeom>
          <a:ln w="127000" cmpd="thickThi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58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8BE4F5B9-0A7A-4D0C-81A2-093ACA468498}"/>
              </a:ext>
            </a:extLst>
          </p:cNvPr>
          <p:cNvSpPr/>
          <p:nvPr/>
        </p:nvSpPr>
        <p:spPr>
          <a:xfrm>
            <a:off x="586232" y="1633839"/>
            <a:ext cx="3883228" cy="4986993"/>
          </a:xfrm>
          <a:prstGeom prst="roundRect">
            <a:avLst>
              <a:gd name="adj" fmla="val 4721"/>
            </a:avLst>
          </a:prstGeom>
          <a:solidFill>
            <a:schemeClr val="bg1"/>
          </a:solidFill>
          <a:ln w="158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圆角 35">
            <a:extLst>
              <a:ext uri="{FF2B5EF4-FFF2-40B4-BE49-F238E27FC236}">
                <a16:creationId xmlns:a16="http://schemas.microsoft.com/office/drawing/2014/main" id="{D816AC51-88C8-4CB5-A267-882C3864109B}"/>
              </a:ext>
            </a:extLst>
          </p:cNvPr>
          <p:cNvSpPr/>
          <p:nvPr/>
        </p:nvSpPr>
        <p:spPr>
          <a:xfrm>
            <a:off x="4790805" y="1615368"/>
            <a:ext cx="3883228" cy="5005464"/>
          </a:xfrm>
          <a:prstGeom prst="roundRect">
            <a:avLst>
              <a:gd name="adj" fmla="val 4721"/>
            </a:avLst>
          </a:prstGeom>
          <a:solidFill>
            <a:schemeClr val="bg1"/>
          </a:solidFill>
          <a:ln w="158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B938B79B-92D0-402E-813E-4AE2FD81D6C9}"/>
              </a:ext>
            </a:extLst>
          </p:cNvPr>
          <p:cNvSpPr txBox="1"/>
          <p:nvPr/>
        </p:nvSpPr>
        <p:spPr>
          <a:xfrm>
            <a:off x="462084" y="1153703"/>
            <a:ext cx="2284600"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研究内容二</a:t>
            </a:r>
            <a:r>
              <a:rPr lang="en-US" altLang="zh-CN" sz="2400" dirty="0">
                <a:latin typeface="思源黑体 CN Bold" panose="020B0800000000000000" pitchFamily="34" charset="-122"/>
                <a:ea typeface="思源黑体 CN Bold" panose="020B0800000000000000" pitchFamily="34" charset="-122"/>
              </a:rPr>
              <a:t>:</a:t>
            </a:r>
            <a:endParaRPr lang="zh-CN" altLang="en-US" sz="2400" dirty="0">
              <a:latin typeface="思源黑体 CN Bold" panose="020B0800000000000000" pitchFamily="34" charset="-122"/>
              <a:ea typeface="思源黑体 CN Bold" panose="020B0800000000000000" pitchFamily="34" charset="-122"/>
            </a:endParaRPr>
          </a:p>
        </p:txBody>
      </p:sp>
      <p:sp>
        <p:nvSpPr>
          <p:cNvPr id="18" name="矩形: 圆顶角 17">
            <a:extLst>
              <a:ext uri="{FF2B5EF4-FFF2-40B4-BE49-F238E27FC236}">
                <a16:creationId xmlns:a16="http://schemas.microsoft.com/office/drawing/2014/main" id="{A5E3953C-8D54-4517-B4AE-FC8808B07825}"/>
              </a:ext>
            </a:extLst>
          </p:cNvPr>
          <p:cNvSpPr/>
          <p:nvPr/>
        </p:nvSpPr>
        <p:spPr>
          <a:xfrm>
            <a:off x="976424" y="1631374"/>
            <a:ext cx="3170428" cy="376049"/>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实验设计</a:t>
            </a:r>
          </a:p>
        </p:txBody>
      </p:sp>
      <p:sp>
        <p:nvSpPr>
          <p:cNvPr id="37" name="矩形: 圆角 36">
            <a:extLst>
              <a:ext uri="{FF2B5EF4-FFF2-40B4-BE49-F238E27FC236}">
                <a16:creationId xmlns:a16="http://schemas.microsoft.com/office/drawing/2014/main" id="{A540B55D-7B42-4523-A419-0CB0A098541C}"/>
              </a:ext>
            </a:extLst>
          </p:cNvPr>
          <p:cNvSpPr/>
          <p:nvPr/>
        </p:nvSpPr>
        <p:spPr>
          <a:xfrm>
            <a:off x="9022808" y="1633839"/>
            <a:ext cx="2789118" cy="4766962"/>
          </a:xfrm>
          <a:prstGeom prst="roundRect">
            <a:avLst>
              <a:gd name="adj" fmla="val 4721"/>
            </a:avLst>
          </a:prstGeom>
          <a:solidFill>
            <a:schemeClr val="bg1"/>
          </a:solidFill>
          <a:ln w="158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圆角 37">
            <a:extLst>
              <a:ext uri="{FF2B5EF4-FFF2-40B4-BE49-F238E27FC236}">
                <a16:creationId xmlns:a16="http://schemas.microsoft.com/office/drawing/2014/main" id="{59941FFE-E051-4EFC-B550-5C1A0746298D}"/>
              </a:ext>
            </a:extLst>
          </p:cNvPr>
          <p:cNvSpPr/>
          <p:nvPr/>
        </p:nvSpPr>
        <p:spPr>
          <a:xfrm>
            <a:off x="9232100" y="2088939"/>
            <a:ext cx="2373668" cy="990926"/>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ea typeface="微软雅黑" panose="020B0503020204020204" pitchFamily="34" charset="-122"/>
              </a:rPr>
              <a:t>高氦浓度（</a:t>
            </a:r>
            <a:r>
              <a:rPr lang="en-US" altLang="zh-CN" sz="1600" dirty="0">
                <a:solidFill>
                  <a:schemeClr val="tx1"/>
                </a:solidFill>
                <a:latin typeface="微软雅黑" panose="020B0503020204020204" pitchFamily="34" charset="-122"/>
                <a:ea typeface="微软雅黑" panose="020B0503020204020204" pitchFamily="34" charset="-122"/>
              </a:rPr>
              <a:t>6000 </a:t>
            </a:r>
            <a:r>
              <a:rPr lang="en-US" altLang="zh-CN" sz="1600" dirty="0" err="1">
                <a:solidFill>
                  <a:schemeClr val="tx1"/>
                </a:solidFill>
                <a:latin typeface="微软雅黑" panose="020B0503020204020204" pitchFamily="34" charset="-122"/>
                <a:ea typeface="微软雅黑" panose="020B0503020204020204" pitchFamily="34" charset="-122"/>
              </a:rPr>
              <a:t>appm</a:t>
            </a:r>
            <a:r>
              <a:rPr lang="zh-CN" altLang="en-US" sz="1600" dirty="0">
                <a:solidFill>
                  <a:schemeClr val="tx1"/>
                </a:solidFill>
                <a:latin typeface="微软雅黑" panose="020B0503020204020204" pitchFamily="34" charset="-122"/>
                <a:ea typeface="微软雅黑" panose="020B0503020204020204" pitchFamily="34" charset="-122"/>
              </a:rPr>
              <a:t>）下级联驱动气泡碎裂和重新成核，而非粗化。</a:t>
            </a:r>
            <a:endParaRPr lang="en-US" altLang="zh-CN" sz="1600" dirty="0">
              <a:solidFill>
                <a:schemeClr val="tx1"/>
              </a:solidFill>
              <a:latin typeface="微软雅黑" panose="020B0503020204020204" pitchFamily="34" charset="-122"/>
              <a:ea typeface="微软雅黑" panose="020B0503020204020204" pitchFamily="34" charset="-122"/>
            </a:endParaRPr>
          </a:p>
        </p:txBody>
      </p:sp>
      <p:sp>
        <p:nvSpPr>
          <p:cNvPr id="39" name="矩形: 圆顶角 38">
            <a:extLst>
              <a:ext uri="{FF2B5EF4-FFF2-40B4-BE49-F238E27FC236}">
                <a16:creationId xmlns:a16="http://schemas.microsoft.com/office/drawing/2014/main" id="{059CFC10-7E0A-41E1-B2FB-A05A631DCE71}"/>
              </a:ext>
            </a:extLst>
          </p:cNvPr>
          <p:cNvSpPr/>
          <p:nvPr/>
        </p:nvSpPr>
        <p:spPr>
          <a:xfrm>
            <a:off x="9685482" y="1641165"/>
            <a:ext cx="1530094" cy="362587"/>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分析讨论</a:t>
            </a:r>
          </a:p>
        </p:txBody>
      </p:sp>
      <p:sp>
        <p:nvSpPr>
          <p:cNvPr id="40" name="矩形: 圆角 39">
            <a:extLst>
              <a:ext uri="{FF2B5EF4-FFF2-40B4-BE49-F238E27FC236}">
                <a16:creationId xmlns:a16="http://schemas.microsoft.com/office/drawing/2014/main" id="{90832662-240C-4AC9-B26F-6A0694647396}"/>
              </a:ext>
            </a:extLst>
          </p:cNvPr>
          <p:cNvSpPr/>
          <p:nvPr/>
        </p:nvSpPr>
        <p:spPr>
          <a:xfrm>
            <a:off x="9232100" y="3615871"/>
            <a:ext cx="2345389" cy="857810"/>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思源黑体 CN Regular" panose="020B0500000000000000" pitchFamily="34" charset="-122"/>
                <a:ea typeface="思源黑体 CN Regular" panose="020B0500000000000000" pitchFamily="34" charset="-122"/>
              </a:rPr>
              <a:t>预注入氦致使位错环密度增加但尺寸几乎不变。</a:t>
            </a:r>
          </a:p>
        </p:txBody>
      </p:sp>
      <p:sp>
        <p:nvSpPr>
          <p:cNvPr id="41" name="矩形: 圆角 40">
            <a:extLst>
              <a:ext uri="{FF2B5EF4-FFF2-40B4-BE49-F238E27FC236}">
                <a16:creationId xmlns:a16="http://schemas.microsoft.com/office/drawing/2014/main" id="{EC902AA3-560E-4903-95D9-8AA0E30E4B51}"/>
              </a:ext>
            </a:extLst>
          </p:cNvPr>
          <p:cNvSpPr/>
          <p:nvPr/>
        </p:nvSpPr>
        <p:spPr>
          <a:xfrm>
            <a:off x="9232100" y="4937151"/>
            <a:ext cx="2345389" cy="1209649"/>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ea typeface="微软雅黑" panose="020B0503020204020204" pitchFamily="34" charset="-122"/>
              </a:rPr>
              <a:t>气泡</a:t>
            </a:r>
            <a:r>
              <a:rPr lang="en-US" altLang="zh-CN" sz="1600" dirty="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位错环耦合：高氦浓度下形成复合体，改变缺陷相互作用，发生</a:t>
            </a:r>
            <a:r>
              <a:rPr lang="zh-CN" altLang="en-US" sz="1600" dirty="0">
                <a:solidFill>
                  <a:srgbClr val="FF0000"/>
                </a:solidFill>
                <a:latin typeface="微软雅黑" panose="020B0503020204020204" pitchFamily="34" charset="-122"/>
                <a:ea typeface="微软雅黑" panose="020B0503020204020204" pitchFamily="34" charset="-122"/>
              </a:rPr>
              <a:t>非单调硬化现象</a:t>
            </a:r>
            <a:r>
              <a:rPr lang="zh-CN" altLang="en-US" sz="1600" dirty="0">
                <a:solidFill>
                  <a:schemeClr val="tx1"/>
                </a:solidFill>
                <a:latin typeface="微软雅黑" panose="020B0503020204020204" pitchFamily="34" charset="-122"/>
                <a:ea typeface="微软雅黑" panose="020B0503020204020204" pitchFamily="34" charset="-122"/>
              </a:rPr>
              <a:t>。</a:t>
            </a:r>
          </a:p>
        </p:txBody>
      </p:sp>
      <p:sp>
        <p:nvSpPr>
          <p:cNvPr id="42" name="箭头: 右 41">
            <a:extLst>
              <a:ext uri="{FF2B5EF4-FFF2-40B4-BE49-F238E27FC236}">
                <a16:creationId xmlns:a16="http://schemas.microsoft.com/office/drawing/2014/main" id="{41920F18-C450-4D0A-8C13-6AADF229803D}"/>
              </a:ext>
            </a:extLst>
          </p:cNvPr>
          <p:cNvSpPr/>
          <p:nvPr/>
        </p:nvSpPr>
        <p:spPr>
          <a:xfrm rot="5400000">
            <a:off x="10256293" y="3138681"/>
            <a:ext cx="384810" cy="418374"/>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58017A6E-22E9-4599-AEB8-629B7BA0516A}"/>
              </a:ext>
            </a:extLst>
          </p:cNvPr>
          <p:cNvSpPr/>
          <p:nvPr/>
        </p:nvSpPr>
        <p:spPr>
          <a:xfrm rot="5400000">
            <a:off x="10256293" y="4496229"/>
            <a:ext cx="384810" cy="418374"/>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右 44">
            <a:extLst>
              <a:ext uri="{FF2B5EF4-FFF2-40B4-BE49-F238E27FC236}">
                <a16:creationId xmlns:a16="http://schemas.microsoft.com/office/drawing/2014/main" id="{7440307A-30BE-4BAB-8B5C-8F192C37D1DF}"/>
              </a:ext>
            </a:extLst>
          </p:cNvPr>
          <p:cNvSpPr/>
          <p:nvPr/>
        </p:nvSpPr>
        <p:spPr>
          <a:xfrm>
            <a:off x="8511686" y="3771718"/>
            <a:ext cx="366622" cy="100192"/>
          </a:xfrm>
          <a:prstGeom prst="rightArrow">
            <a:avLst>
              <a:gd name="adj1" fmla="val 21026"/>
              <a:gd name="adj2" fmla="val 879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A7E658C3-396F-4AB3-BB3C-3D0F47E109ED}"/>
              </a:ext>
            </a:extLst>
          </p:cNvPr>
          <p:cNvSpPr txBox="1"/>
          <p:nvPr/>
        </p:nvSpPr>
        <p:spPr>
          <a:xfrm>
            <a:off x="2664082" y="1172174"/>
            <a:ext cx="4993675" cy="707886"/>
          </a:xfrm>
          <a:prstGeom prst="rect">
            <a:avLst/>
          </a:prstGeom>
          <a:noFill/>
        </p:spPr>
        <p:txBody>
          <a:bodyPr wrap="none" rtlCol="0">
            <a:spAutoFit/>
          </a:bodyPr>
          <a:lstStyle>
            <a:defPPr>
              <a:defRPr lang="zh-CN"/>
            </a:defPPr>
            <a:lvl1pPr>
              <a:defRPr sz="2000">
                <a:solidFill>
                  <a:schemeClr val="accent1"/>
                </a:solidFill>
                <a:latin typeface="思源黑体 CN Bold" panose="020B0800000000000000" pitchFamily="34" charset="-122"/>
                <a:ea typeface="思源黑体 CN Bold" panose="020B0800000000000000" pitchFamily="34" charset="-122"/>
              </a:defRPr>
            </a:lvl1pPr>
          </a:lstStyle>
          <a:p>
            <a:r>
              <a:rPr lang="en-US" altLang="zh-CN" dirty="0"/>
              <a:t>T91</a:t>
            </a:r>
            <a:r>
              <a:rPr lang="zh-CN" altLang="en-US" dirty="0"/>
              <a:t>辐照诱导微观缺陷演化与力学性能退化</a:t>
            </a:r>
          </a:p>
          <a:p>
            <a:endParaRPr lang="en-US" altLang="zh-CN" dirty="0"/>
          </a:p>
        </p:txBody>
      </p:sp>
      <p:sp>
        <p:nvSpPr>
          <p:cNvPr id="31" name="文本框 30">
            <a:extLst>
              <a:ext uri="{FF2B5EF4-FFF2-40B4-BE49-F238E27FC236}">
                <a16:creationId xmlns:a16="http://schemas.microsoft.com/office/drawing/2014/main" id="{4E27DACB-2D00-49C3-8EBF-A9252215721A}"/>
              </a:ext>
            </a:extLst>
          </p:cNvPr>
          <p:cNvSpPr txBox="1"/>
          <p:nvPr/>
        </p:nvSpPr>
        <p:spPr>
          <a:xfrm>
            <a:off x="753840" y="2003752"/>
            <a:ext cx="3615596" cy="941412"/>
          </a:xfrm>
          <a:prstGeom prst="rect">
            <a:avLst/>
          </a:prstGeom>
          <a:noFill/>
        </p:spPr>
        <p:txBody>
          <a:bodyPr wrap="square" rtlCol="0">
            <a:spAutoFit/>
          </a:bodyPr>
          <a:lstStyle>
            <a:defPPr>
              <a:defRPr lang="zh-CN"/>
            </a:defPPr>
            <a:lvl1pPr marL="285750" indent="-285750">
              <a:lnSpc>
                <a:spcPct val="110000"/>
              </a:lnSpc>
              <a:buFont typeface="Wingdings" panose="05000000000000000000" pitchFamily="2" charset="2"/>
              <a:buChar char="u"/>
              <a:defRPr sz="1400">
                <a:latin typeface="思源黑体 CN Regular" panose="020B0500000000000000" pitchFamily="34" charset="-122"/>
                <a:ea typeface="思源黑体 CN Regular" panose="020B0500000000000000" pitchFamily="34" charset="-122"/>
              </a:defRPr>
            </a:lvl1pPr>
          </a:lstStyle>
          <a:p>
            <a:pPr marL="0" indent="0" algn="just">
              <a:lnSpc>
                <a:spcPct val="130000"/>
              </a:lnSpc>
              <a:buNone/>
            </a:pPr>
            <a:r>
              <a:rPr lang="zh-CN" altLang="en-US" dirty="0"/>
              <a:t>辐照实验</a:t>
            </a:r>
            <a:r>
              <a:rPr lang="zh-CN" altLang="zh-CN" dirty="0"/>
              <a:t>在中国科学院近代物理研究所</a:t>
            </a:r>
            <a:r>
              <a:rPr lang="en-US" altLang="zh-CN" dirty="0"/>
              <a:t>320kV</a:t>
            </a:r>
            <a:r>
              <a:rPr lang="zh-CN" altLang="zh-CN" dirty="0"/>
              <a:t>多学科综合实验平台的开展</a:t>
            </a:r>
            <a:r>
              <a:rPr lang="zh-CN" altLang="en-US" dirty="0"/>
              <a:t>。</a:t>
            </a:r>
            <a:endParaRPr lang="en-US" altLang="zh-CN" dirty="0"/>
          </a:p>
          <a:p>
            <a:pPr marL="0" indent="0" algn="just">
              <a:lnSpc>
                <a:spcPct val="130000"/>
              </a:lnSpc>
              <a:buNone/>
            </a:pPr>
            <a:endParaRPr lang="zh-CN" altLang="en-US" sz="1600" dirty="0"/>
          </a:p>
        </p:txBody>
      </p:sp>
      <p:sp>
        <p:nvSpPr>
          <p:cNvPr id="47" name="矩形: 圆顶角 46">
            <a:extLst>
              <a:ext uri="{FF2B5EF4-FFF2-40B4-BE49-F238E27FC236}">
                <a16:creationId xmlns:a16="http://schemas.microsoft.com/office/drawing/2014/main" id="{9B354758-55E9-4234-ACD6-5F97E06E2119}"/>
              </a:ext>
            </a:extLst>
          </p:cNvPr>
          <p:cNvSpPr/>
          <p:nvPr/>
        </p:nvSpPr>
        <p:spPr>
          <a:xfrm>
            <a:off x="5217943" y="1631374"/>
            <a:ext cx="3170428" cy="376049"/>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研究结果</a:t>
            </a:r>
          </a:p>
        </p:txBody>
      </p:sp>
      <p:pic>
        <p:nvPicPr>
          <p:cNvPr id="67" name="图片 66" descr="电脑萤幕画面&#10;&#10;AI 生成的内容可能不正确。">
            <a:extLst>
              <a:ext uri="{FF2B5EF4-FFF2-40B4-BE49-F238E27FC236}">
                <a16:creationId xmlns:a16="http://schemas.microsoft.com/office/drawing/2014/main" id="{DF63B205-9DE9-1C84-BF03-1B52A3276FD2}"/>
              </a:ext>
            </a:extLst>
          </p:cNvPr>
          <p:cNvPicPr>
            <a:picLocks noChangeAspect="1"/>
          </p:cNvPicPr>
          <p:nvPr/>
        </p:nvPicPr>
        <p:blipFill>
          <a:blip r:embed="rId3"/>
          <a:stretch>
            <a:fillRect/>
          </a:stretch>
        </p:blipFill>
        <p:spPr>
          <a:xfrm>
            <a:off x="798080" y="4181561"/>
            <a:ext cx="3239966" cy="2274675"/>
          </a:xfrm>
          <a:prstGeom prst="rect">
            <a:avLst/>
          </a:prstGeom>
        </p:spPr>
      </p:pic>
      <p:sp>
        <p:nvSpPr>
          <p:cNvPr id="68" name="文本框 67">
            <a:extLst>
              <a:ext uri="{FF2B5EF4-FFF2-40B4-BE49-F238E27FC236}">
                <a16:creationId xmlns:a16="http://schemas.microsoft.com/office/drawing/2014/main" id="{75C8294C-1F01-BD06-3125-1FE2772F23F8}"/>
              </a:ext>
            </a:extLst>
          </p:cNvPr>
          <p:cNvSpPr txBox="1"/>
          <p:nvPr/>
        </p:nvSpPr>
        <p:spPr>
          <a:xfrm>
            <a:off x="674918" y="6343833"/>
            <a:ext cx="3486290" cy="276999"/>
          </a:xfrm>
          <a:prstGeom prst="rect">
            <a:avLst/>
          </a:prstGeom>
          <a:noFill/>
        </p:spPr>
        <p:txBody>
          <a:bodyPr wrap="square">
            <a:spAutoFit/>
          </a:bodyPr>
          <a:lstStyle/>
          <a:p>
            <a:r>
              <a:rPr lang="en-US" altLang="zh-CN" sz="1200" dirty="0">
                <a:latin typeface="微软雅黑" panose="020B0503020204020204" charset="-122"/>
                <a:ea typeface="微软雅黑" panose="020B0503020204020204" charset="-122"/>
                <a:cs typeface="微软雅黑" panose="020B0503020204020204" charset="-122"/>
              </a:rPr>
              <a:t>SRIM</a:t>
            </a:r>
            <a:r>
              <a:rPr lang="zh-CN" altLang="en-US" sz="1200" dirty="0">
                <a:latin typeface="微软雅黑" panose="020B0503020204020204" charset="-122"/>
                <a:ea typeface="微软雅黑" panose="020B0503020204020204" charset="-122"/>
                <a:cs typeface="微软雅黑" panose="020B0503020204020204" charset="-122"/>
              </a:rPr>
              <a:t>辐照损伤及离子浓度随深度分布的模拟结果</a:t>
            </a:r>
            <a:endParaRPr lang="zh-CN" altLang="en-US" sz="1200" dirty="0"/>
          </a:p>
        </p:txBody>
      </p:sp>
      <p:graphicFrame>
        <p:nvGraphicFramePr>
          <p:cNvPr id="69" name="表格 68">
            <a:extLst>
              <a:ext uri="{FF2B5EF4-FFF2-40B4-BE49-F238E27FC236}">
                <a16:creationId xmlns:a16="http://schemas.microsoft.com/office/drawing/2014/main" id="{5FBDFE35-5679-D68D-602A-1237720CA278}"/>
              </a:ext>
            </a:extLst>
          </p:cNvPr>
          <p:cNvGraphicFramePr>
            <a:graphicFrameLocks noGrp="1"/>
          </p:cNvGraphicFramePr>
          <p:nvPr>
            <p:extLst>
              <p:ext uri="{D42A27DB-BD31-4B8C-83A1-F6EECF244321}">
                <p14:modId xmlns:p14="http://schemas.microsoft.com/office/powerpoint/2010/main" val="3390291935"/>
              </p:ext>
            </p:extLst>
          </p:nvPr>
        </p:nvGraphicFramePr>
        <p:xfrm>
          <a:off x="614511" y="2932594"/>
          <a:ext cx="3826669" cy="1351536"/>
        </p:xfrm>
        <a:graphic>
          <a:graphicData uri="http://schemas.openxmlformats.org/drawingml/2006/table">
            <a:tbl>
              <a:tblPr firstRow="1" firstCol="1" bandRow="1">
                <a:tableStyleId>{5C22544A-7EE6-4342-B048-85BDC9FD1C3A}</a:tableStyleId>
              </a:tblPr>
              <a:tblGrid>
                <a:gridCol w="404468">
                  <a:extLst>
                    <a:ext uri="{9D8B030D-6E8A-4147-A177-3AD203B41FA5}">
                      <a16:colId xmlns:a16="http://schemas.microsoft.com/office/drawing/2014/main" val="608921145"/>
                    </a:ext>
                  </a:extLst>
                </a:gridCol>
                <a:gridCol w="1043694">
                  <a:extLst>
                    <a:ext uri="{9D8B030D-6E8A-4147-A177-3AD203B41FA5}">
                      <a16:colId xmlns:a16="http://schemas.microsoft.com/office/drawing/2014/main" val="2672232692"/>
                    </a:ext>
                  </a:extLst>
                </a:gridCol>
                <a:gridCol w="779478">
                  <a:extLst>
                    <a:ext uri="{9D8B030D-6E8A-4147-A177-3AD203B41FA5}">
                      <a16:colId xmlns:a16="http://schemas.microsoft.com/office/drawing/2014/main" val="4225433785"/>
                    </a:ext>
                  </a:extLst>
                </a:gridCol>
                <a:gridCol w="744858">
                  <a:extLst>
                    <a:ext uri="{9D8B030D-6E8A-4147-A177-3AD203B41FA5}">
                      <a16:colId xmlns:a16="http://schemas.microsoft.com/office/drawing/2014/main" val="3187015791"/>
                    </a:ext>
                  </a:extLst>
                </a:gridCol>
                <a:gridCol w="854171">
                  <a:extLst>
                    <a:ext uri="{9D8B030D-6E8A-4147-A177-3AD203B41FA5}">
                      <a16:colId xmlns:a16="http://schemas.microsoft.com/office/drawing/2014/main" val="1223691592"/>
                    </a:ext>
                  </a:extLst>
                </a:gridCol>
              </a:tblGrid>
              <a:tr h="0">
                <a:tc rowSpan="2">
                  <a:txBody>
                    <a:bodyPr/>
                    <a:lstStyle/>
                    <a:p>
                      <a:pPr algn="ctr">
                        <a:lnSpc>
                          <a:spcPct val="150000"/>
                        </a:lnSpc>
                        <a:spcAft>
                          <a:spcPts val="800"/>
                        </a:spcAft>
                        <a:buNone/>
                      </a:pPr>
                      <a:r>
                        <a:rPr lang="en-US" sz="1200" kern="100">
                          <a:effectLst/>
                        </a:rPr>
                        <a:t>T91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spcAft>
                          <a:spcPts val="800"/>
                        </a:spcAft>
                        <a:buNone/>
                      </a:pPr>
                      <a:r>
                        <a:rPr lang="en-US" sz="1200" kern="100" dirty="0">
                          <a:effectLst/>
                        </a:rPr>
                        <a:t>Temp (K)</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00000"/>
                        </a:lnSpc>
                        <a:spcAft>
                          <a:spcPts val="800"/>
                        </a:spcAft>
                        <a:buNone/>
                      </a:pPr>
                      <a:r>
                        <a:rPr lang="en-US" sz="1200" kern="100" dirty="0">
                          <a:effectLst/>
                        </a:rPr>
                        <a:t>He  (ions/cm</a:t>
                      </a:r>
                      <a:r>
                        <a:rPr lang="en-US" sz="1200" kern="100" baseline="30000" dirty="0">
                          <a:effectLst/>
                        </a:rPr>
                        <a:t>2</a:t>
                      </a:r>
                      <a:r>
                        <a:rPr lang="en-US" sz="1200" kern="100" dirty="0">
                          <a:effectLst/>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lnSpc>
                          <a:spcPct val="100000"/>
                        </a:lnSpc>
                        <a:spcAft>
                          <a:spcPts val="800"/>
                        </a:spcAft>
                        <a:buNone/>
                      </a:pPr>
                      <a:r>
                        <a:rPr lang="en-US" sz="1200" kern="100" dirty="0">
                          <a:effectLst/>
                        </a:rPr>
                        <a:t>Fe  (ions/cm</a:t>
                      </a:r>
                      <a:r>
                        <a:rPr lang="en-US" sz="1200" kern="100" baseline="30000" dirty="0">
                          <a:effectLst/>
                        </a:rPr>
                        <a:t>2</a:t>
                      </a:r>
                      <a:r>
                        <a:rPr lang="en-US" sz="1200" kern="100" dirty="0">
                          <a:effectLst/>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19528742"/>
                  </a:ext>
                </a:extLst>
              </a:tr>
              <a:tr h="158685">
                <a:tc vMerge="1">
                  <a:txBody>
                    <a:bodyPr/>
                    <a:lstStyle/>
                    <a:p>
                      <a:endParaRPr lang="zh-CN" altLang="en-US"/>
                    </a:p>
                  </a:txBody>
                  <a:tcPr/>
                </a:tc>
                <a:tc vMerge="1">
                  <a:txBody>
                    <a:bodyPr/>
                    <a:lstStyle/>
                    <a:p>
                      <a:endParaRPr lang="zh-CN" altLang="en-US"/>
                    </a:p>
                  </a:txBody>
                  <a:tcPr/>
                </a:tc>
                <a:tc>
                  <a:txBody>
                    <a:bodyPr/>
                    <a:lstStyle/>
                    <a:p>
                      <a:pPr algn="ctr">
                        <a:lnSpc>
                          <a:spcPct val="150000"/>
                        </a:lnSpc>
                        <a:spcAft>
                          <a:spcPts val="800"/>
                        </a:spcAft>
                        <a:buNone/>
                      </a:pPr>
                      <a:r>
                        <a:rPr lang="en-US" sz="1200" kern="100">
                          <a:effectLst/>
                        </a:rPr>
                        <a:t>220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dirty="0">
                          <a:effectLst/>
                        </a:rPr>
                        <a:t>320 keV</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3.25 MeV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11627033"/>
                  </a:ext>
                </a:extLst>
              </a:tr>
              <a:tr h="0">
                <a:tc>
                  <a:txBody>
                    <a:bodyPr/>
                    <a:lstStyle/>
                    <a:p>
                      <a:pPr algn="ctr">
                        <a:lnSpc>
                          <a:spcPct val="150000"/>
                        </a:lnSpc>
                        <a:spcAft>
                          <a:spcPts val="800"/>
                        </a:spcAft>
                        <a:buNone/>
                      </a:pPr>
                      <a:r>
                        <a:rPr lang="en-US" sz="1200" kern="100">
                          <a:effectLst/>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3">
                  <a:txBody>
                    <a:bodyPr/>
                    <a:lstStyle/>
                    <a:p>
                      <a:pPr algn="ctr">
                        <a:lnSpc>
                          <a:spcPct val="150000"/>
                        </a:lnSpc>
                        <a:spcAft>
                          <a:spcPts val="800"/>
                        </a:spcAft>
                        <a:buNone/>
                      </a:pPr>
                      <a:r>
                        <a:rPr lang="en-US" sz="1200" kern="100">
                          <a:effectLst/>
                        </a:rPr>
                        <a:t>723 K</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4.3×10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46217203"/>
                  </a:ext>
                </a:extLst>
              </a:tr>
              <a:tr h="0">
                <a:tc>
                  <a:txBody>
                    <a:bodyPr/>
                    <a:lstStyle/>
                    <a:p>
                      <a:pPr algn="ctr">
                        <a:lnSpc>
                          <a:spcPct val="150000"/>
                        </a:lnSpc>
                        <a:spcAft>
                          <a:spcPts val="800"/>
                        </a:spcAft>
                        <a:buNone/>
                      </a:pPr>
                      <a:r>
                        <a:rPr lang="en-US" sz="1200" kern="100">
                          <a:effectLst/>
                        </a:rPr>
                        <a:t>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a:txBody>
                    <a:bodyPr/>
                    <a:lstStyle/>
                    <a:p>
                      <a:pPr algn="ctr">
                        <a:lnSpc>
                          <a:spcPct val="150000"/>
                        </a:lnSpc>
                        <a:spcAft>
                          <a:spcPts val="800"/>
                        </a:spcAft>
                        <a:buNone/>
                      </a:pPr>
                      <a:r>
                        <a:rPr lang="en-US" sz="1200" kern="100">
                          <a:effectLst/>
                        </a:rPr>
                        <a:t>2.4×10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3.0×10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4.3×10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384921"/>
                  </a:ext>
                </a:extLst>
              </a:tr>
              <a:tr h="0">
                <a:tc>
                  <a:txBody>
                    <a:bodyPr/>
                    <a:lstStyle/>
                    <a:p>
                      <a:pPr algn="ctr">
                        <a:lnSpc>
                          <a:spcPct val="150000"/>
                        </a:lnSpc>
                        <a:spcAft>
                          <a:spcPts val="800"/>
                        </a:spcAft>
                        <a:buNone/>
                      </a:pPr>
                      <a:r>
                        <a:rPr lang="en-US" sz="1200" kern="100">
                          <a:effectLst/>
                        </a:rPr>
                        <a:t>3#</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a:txBody>
                    <a:bodyPr/>
                    <a:lstStyle/>
                    <a:p>
                      <a:pPr algn="ctr">
                        <a:lnSpc>
                          <a:spcPct val="150000"/>
                        </a:lnSpc>
                        <a:spcAft>
                          <a:spcPts val="800"/>
                        </a:spcAft>
                        <a:buNone/>
                      </a:pPr>
                      <a:r>
                        <a:rPr lang="en-US" sz="1200" kern="100">
                          <a:effectLst/>
                        </a:rPr>
                        <a:t>7.2×10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a:effectLst/>
                        </a:rPr>
                        <a:t>9.0×10</a:t>
                      </a:r>
                      <a:r>
                        <a:rPr lang="en-US" sz="1200" kern="100" baseline="30000">
                          <a:effectLst/>
                        </a:rPr>
                        <a:t>15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800"/>
                        </a:spcAft>
                        <a:buNone/>
                      </a:pPr>
                      <a:r>
                        <a:rPr lang="en-US" sz="1200" kern="100" dirty="0">
                          <a:effectLst/>
                        </a:rPr>
                        <a:t>4.3×10</a:t>
                      </a:r>
                      <a:r>
                        <a:rPr lang="en-US" sz="1200" kern="100" baseline="30000" dirty="0">
                          <a:effectLst/>
                        </a:rPr>
                        <a:t>15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56680496"/>
                  </a:ext>
                </a:extLst>
              </a:tr>
            </a:tbl>
          </a:graphicData>
        </a:graphic>
      </p:graphicFrame>
      <p:sp>
        <p:nvSpPr>
          <p:cNvPr id="70" name="文本框 69">
            <a:extLst>
              <a:ext uri="{FF2B5EF4-FFF2-40B4-BE49-F238E27FC236}">
                <a16:creationId xmlns:a16="http://schemas.microsoft.com/office/drawing/2014/main" id="{C1C012CC-01BE-4D18-C019-466655BB2D6A}"/>
              </a:ext>
            </a:extLst>
          </p:cNvPr>
          <p:cNvSpPr txBox="1"/>
          <p:nvPr/>
        </p:nvSpPr>
        <p:spPr>
          <a:xfrm>
            <a:off x="2030116" y="2686636"/>
            <a:ext cx="1555337" cy="276999"/>
          </a:xfrm>
          <a:prstGeom prst="rect">
            <a:avLst/>
          </a:prstGeom>
          <a:noFill/>
        </p:spPr>
        <p:txBody>
          <a:bodyPr wrap="square">
            <a:spAutoFit/>
          </a:bodyPr>
          <a:lstStyle/>
          <a:p>
            <a:r>
              <a:rPr lang="zh-CN" altLang="en-US" sz="1200" dirty="0">
                <a:latin typeface="微软雅黑" panose="020B0503020204020204" charset="-122"/>
                <a:ea typeface="微软雅黑" panose="020B0503020204020204" charset="-122"/>
                <a:cs typeface="微软雅黑" panose="020B0503020204020204" charset="-122"/>
              </a:rPr>
              <a:t>辐照实验参数</a:t>
            </a:r>
            <a:endParaRPr lang="zh-CN" altLang="en-US" sz="1200" dirty="0"/>
          </a:p>
        </p:txBody>
      </p:sp>
      <p:sp>
        <p:nvSpPr>
          <p:cNvPr id="71" name="矩形: 圆角 70">
            <a:extLst>
              <a:ext uri="{FF2B5EF4-FFF2-40B4-BE49-F238E27FC236}">
                <a16:creationId xmlns:a16="http://schemas.microsoft.com/office/drawing/2014/main" id="{70C81F7C-B319-959A-0262-A1C6C2139747}"/>
              </a:ext>
            </a:extLst>
          </p:cNvPr>
          <p:cNvSpPr/>
          <p:nvPr/>
        </p:nvSpPr>
        <p:spPr>
          <a:xfrm>
            <a:off x="5428765" y="2367727"/>
            <a:ext cx="2735424" cy="1270000"/>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定量统计氦泡</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位错环尺寸、密度、空间分布，识别气泡</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位错环复合体</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72" name="Text 4">
            <a:extLst>
              <a:ext uri="{FF2B5EF4-FFF2-40B4-BE49-F238E27FC236}">
                <a16:creationId xmlns:a16="http://schemas.microsoft.com/office/drawing/2014/main" id="{7FE4623C-5632-0A75-6C73-60B5A56271BE}"/>
              </a:ext>
            </a:extLst>
          </p:cNvPr>
          <p:cNvSpPr/>
          <p:nvPr/>
        </p:nvSpPr>
        <p:spPr>
          <a:xfrm>
            <a:off x="5271365" y="2085086"/>
            <a:ext cx="2892824" cy="252413"/>
          </a:xfrm>
          <a:prstGeom prst="rect">
            <a:avLst/>
          </a:prstGeom>
          <a:noFill/>
          <a:ln/>
        </p:spPr>
        <p:txBody>
          <a:bodyPr vert="horz" wrap="square" lIns="0" tIns="0" rIns="0" bIns="0" rtlCol="0" anchor="ctr"/>
          <a:lstStyle/>
          <a:p>
            <a:pPr marL="0" indent="0" algn="ctr">
              <a:lnSpc>
                <a:spcPts val="1688"/>
              </a:lnSpc>
              <a:buNone/>
            </a:pPr>
            <a:r>
              <a:rPr lang="zh-CN" altLang="en-US" b="1" dirty="0">
                <a:solidFill>
                  <a:srgbClr val="333333"/>
                </a:solidFill>
                <a:latin typeface="Microsoft YaHei" pitchFamily="34" charset="0"/>
                <a:ea typeface="Microsoft YaHei" pitchFamily="34" charset="-122"/>
                <a:cs typeface="Microsoft YaHei" pitchFamily="34" charset="-120"/>
              </a:rPr>
              <a:t>① </a:t>
            </a:r>
            <a:r>
              <a:rPr lang="en-US" b="1" dirty="0">
                <a:solidFill>
                  <a:srgbClr val="333333"/>
                </a:solidFill>
                <a:latin typeface="Microsoft YaHei" pitchFamily="34" charset="0"/>
                <a:ea typeface="Microsoft YaHei" pitchFamily="34" charset="-122"/>
                <a:cs typeface="Microsoft YaHei" pitchFamily="34" charset="-120"/>
              </a:rPr>
              <a:t>TEM </a:t>
            </a:r>
            <a:r>
              <a:rPr lang="zh-CN" altLang="en-US" b="1" dirty="0">
                <a:solidFill>
                  <a:srgbClr val="333333"/>
                </a:solidFill>
                <a:latin typeface="Microsoft YaHei" pitchFamily="34" charset="0"/>
                <a:ea typeface="Microsoft YaHei" pitchFamily="34" charset="-122"/>
                <a:cs typeface="Microsoft YaHei" pitchFamily="34" charset="-120"/>
              </a:rPr>
              <a:t>明暗场</a:t>
            </a:r>
            <a:r>
              <a:rPr lang="en-US" altLang="zh-CN" b="1" dirty="0">
                <a:solidFill>
                  <a:srgbClr val="333333"/>
                </a:solidFill>
                <a:latin typeface="Microsoft YaHei" pitchFamily="34" charset="0"/>
                <a:ea typeface="Microsoft YaHei" pitchFamily="34" charset="-122"/>
                <a:cs typeface="Microsoft YaHei" pitchFamily="34" charset="-120"/>
              </a:rPr>
              <a:t>/</a:t>
            </a:r>
            <a:r>
              <a:rPr lang="zh-CN" altLang="en-US" b="1" dirty="0">
                <a:solidFill>
                  <a:srgbClr val="333333"/>
                </a:solidFill>
                <a:latin typeface="Microsoft YaHei" pitchFamily="34" charset="0"/>
                <a:ea typeface="Microsoft YaHei" pitchFamily="34" charset="-122"/>
                <a:cs typeface="Microsoft YaHei" pitchFamily="34" charset="-120"/>
              </a:rPr>
              <a:t>衍射条件</a:t>
            </a:r>
            <a:endParaRPr lang="en-US" dirty="0"/>
          </a:p>
        </p:txBody>
      </p:sp>
      <p:sp>
        <p:nvSpPr>
          <p:cNvPr id="73" name="Text 4">
            <a:extLst>
              <a:ext uri="{FF2B5EF4-FFF2-40B4-BE49-F238E27FC236}">
                <a16:creationId xmlns:a16="http://schemas.microsoft.com/office/drawing/2014/main" id="{788AEA5E-6993-33D9-B282-F2D001A67BE0}"/>
              </a:ext>
            </a:extLst>
          </p:cNvPr>
          <p:cNvSpPr/>
          <p:nvPr/>
        </p:nvSpPr>
        <p:spPr>
          <a:xfrm>
            <a:off x="4582904" y="3709451"/>
            <a:ext cx="2892824" cy="252413"/>
          </a:xfrm>
          <a:prstGeom prst="rect">
            <a:avLst/>
          </a:prstGeom>
          <a:noFill/>
          <a:ln/>
        </p:spPr>
        <p:txBody>
          <a:bodyPr vert="horz" wrap="square" lIns="0" tIns="0" rIns="0" bIns="0" rtlCol="0" anchor="ctr"/>
          <a:lstStyle/>
          <a:p>
            <a:pPr marL="0" indent="0" algn="ctr">
              <a:lnSpc>
                <a:spcPts val="1688"/>
              </a:lnSpc>
              <a:buNone/>
            </a:pPr>
            <a:r>
              <a:rPr lang="zh-CN" altLang="en-US" b="1" dirty="0">
                <a:solidFill>
                  <a:srgbClr val="333333"/>
                </a:solidFill>
                <a:latin typeface="Microsoft YaHei" pitchFamily="34" charset="0"/>
                <a:ea typeface="Microsoft YaHei" pitchFamily="34" charset="-122"/>
                <a:cs typeface="Microsoft YaHei" pitchFamily="34" charset="-120"/>
              </a:rPr>
              <a:t>② 纳米压痕</a:t>
            </a:r>
            <a:endParaRPr lang="en-US" dirty="0"/>
          </a:p>
        </p:txBody>
      </p:sp>
      <p:sp>
        <p:nvSpPr>
          <p:cNvPr id="74" name="矩形: 圆角 73">
            <a:extLst>
              <a:ext uri="{FF2B5EF4-FFF2-40B4-BE49-F238E27FC236}">
                <a16:creationId xmlns:a16="http://schemas.microsoft.com/office/drawing/2014/main" id="{18B6A636-42CA-306B-280C-FB1E4D91670C}"/>
              </a:ext>
            </a:extLst>
          </p:cNvPr>
          <p:cNvSpPr/>
          <p:nvPr/>
        </p:nvSpPr>
        <p:spPr>
          <a:xfrm>
            <a:off x="5428765" y="4008256"/>
            <a:ext cx="2735424" cy="1270000"/>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获取硬度</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深度曲线，计算重叠损伤区</a:t>
            </a:r>
            <a:r>
              <a:rPr lang="zh-CN" altLang="en-US" sz="1600" b="1" dirty="0">
                <a:solidFill>
                  <a:srgbClr val="FF0000"/>
                </a:solidFill>
                <a:latin typeface="微软雅黑" panose="020B0503020204020204" pitchFamily="34" charset="-122"/>
                <a:ea typeface="微软雅黑" panose="020B0503020204020204" pitchFamily="34" charset="-122"/>
              </a:rPr>
              <a:t>（</a:t>
            </a:r>
            <a:r>
              <a:rPr lang="en-US" altLang="zh-CN" sz="1600" b="1" dirty="0">
                <a:solidFill>
                  <a:srgbClr val="FF0000"/>
                </a:solidFill>
                <a:latin typeface="微软雅黑" panose="020B0503020204020204" pitchFamily="34" charset="-122"/>
                <a:ea typeface="微软雅黑" panose="020B0503020204020204" pitchFamily="34" charset="-122"/>
              </a:rPr>
              <a:t>100–200 nm</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及不同深度硬度增量 </a:t>
            </a:r>
            <a:r>
              <a:rPr lang="en-US" altLang="zh-CN" sz="1600" b="1" dirty="0">
                <a:solidFill>
                  <a:schemeClr val="tx1"/>
                </a:solidFill>
                <a:latin typeface="微软雅黑" panose="020B0503020204020204" pitchFamily="34" charset="-122"/>
                <a:ea typeface="微软雅黑" panose="020B0503020204020204" pitchFamily="34" charset="-122"/>
              </a:rPr>
              <a:t>ΔH</a:t>
            </a:r>
            <a:r>
              <a:rPr lang="zh-CN" altLang="en-US" sz="1600" b="1" dirty="0">
                <a:solidFill>
                  <a:schemeClr val="tx1"/>
                </a:solidFill>
                <a:latin typeface="微软雅黑" panose="020B0503020204020204" pitchFamily="34" charset="-122"/>
                <a:ea typeface="微软雅黑" panose="020B0503020204020204" pitchFamily="34" charset="-122"/>
              </a:rPr>
              <a:t>。</a:t>
            </a:r>
            <a:endParaRPr lang="en-US" altLang="zh-CN" sz="1100" b="1" dirty="0">
              <a:solidFill>
                <a:schemeClr val="tx1"/>
              </a:solidFill>
              <a:latin typeface="微软雅黑" panose="020B0503020204020204" pitchFamily="34" charset="-122"/>
              <a:ea typeface="微软雅黑" panose="020B0503020204020204" pitchFamily="34" charset="-122"/>
            </a:endParaRPr>
          </a:p>
        </p:txBody>
      </p:sp>
      <p:sp>
        <p:nvSpPr>
          <p:cNvPr id="75" name="箭头: 右 74">
            <a:extLst>
              <a:ext uri="{FF2B5EF4-FFF2-40B4-BE49-F238E27FC236}">
                <a16:creationId xmlns:a16="http://schemas.microsoft.com/office/drawing/2014/main" id="{92B8DBD8-592D-E12B-C9F2-8FF2D68C2866}"/>
              </a:ext>
            </a:extLst>
          </p:cNvPr>
          <p:cNvSpPr/>
          <p:nvPr/>
        </p:nvSpPr>
        <p:spPr>
          <a:xfrm>
            <a:off x="4582904" y="3735466"/>
            <a:ext cx="366622" cy="100192"/>
          </a:xfrm>
          <a:prstGeom prst="rightArrow">
            <a:avLst>
              <a:gd name="adj1" fmla="val 21026"/>
              <a:gd name="adj2" fmla="val 879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0880BF5C-F7D6-E526-1B69-B91C411E4274}"/>
              </a:ext>
            </a:extLst>
          </p:cNvPr>
          <p:cNvGrpSpPr/>
          <p:nvPr/>
        </p:nvGrpSpPr>
        <p:grpSpPr>
          <a:xfrm>
            <a:off x="1141586" y="-9601"/>
            <a:ext cx="8238345" cy="984629"/>
            <a:chOff x="1023462" y="-9601"/>
            <a:chExt cx="8238345" cy="984629"/>
          </a:xfrm>
        </p:grpSpPr>
        <p:sp>
          <p:nvSpPr>
            <p:cNvPr id="3" name="矩形: 圆顶角 2">
              <a:extLst>
                <a:ext uri="{FF2B5EF4-FFF2-40B4-BE49-F238E27FC236}">
                  <a16:creationId xmlns:a16="http://schemas.microsoft.com/office/drawing/2014/main" id="{A3364A17-6A20-DD1B-D804-1715E87C1225}"/>
                </a:ext>
              </a:extLst>
            </p:cNvPr>
            <p:cNvSpPr/>
            <p:nvPr/>
          </p:nvSpPr>
          <p:spPr>
            <a:xfrm>
              <a:off x="6299973" y="-9601"/>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文本框 27">
              <a:extLst>
                <a:ext uri="{FF2B5EF4-FFF2-40B4-BE49-F238E27FC236}">
                  <a16:creationId xmlns:a16="http://schemas.microsoft.com/office/drawing/2014/main" id="{79EB5EBF-85D5-88E8-E6F3-D0F8922CDF41}"/>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accent1"/>
                </a:solidFill>
                <a:latin typeface="思源黑体 CN Bold" panose="020B0800000000000000" pitchFamily="34" charset="-122"/>
                <a:ea typeface="思源黑体 CN Bold" panose="020B0800000000000000" pitchFamily="34" charset="-122"/>
              </a:endParaRPr>
            </a:p>
          </p:txBody>
        </p:sp>
        <p:sp>
          <p:nvSpPr>
            <p:cNvPr id="6" name="文本框 30">
              <a:extLst>
                <a:ext uri="{FF2B5EF4-FFF2-40B4-BE49-F238E27FC236}">
                  <a16:creationId xmlns:a16="http://schemas.microsoft.com/office/drawing/2014/main" id="{13B45E3E-9421-D6BF-7DE4-BDA658654B8B}"/>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7" name="文本框 31">
              <a:extLst>
                <a:ext uri="{FF2B5EF4-FFF2-40B4-BE49-F238E27FC236}">
                  <a16:creationId xmlns:a16="http://schemas.microsoft.com/office/drawing/2014/main" id="{C81D6577-C4E9-8494-3FED-2CA8C7D7830E}"/>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8" name="文本框 32">
              <a:extLst>
                <a:ext uri="{FF2B5EF4-FFF2-40B4-BE49-F238E27FC236}">
                  <a16:creationId xmlns:a16="http://schemas.microsoft.com/office/drawing/2014/main" id="{8ED3C2C6-B13C-DA5E-BF7E-BA8595A7DE2A}"/>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10" name="文本框 34">
              <a:extLst>
                <a:ext uri="{FF2B5EF4-FFF2-40B4-BE49-F238E27FC236}">
                  <a16:creationId xmlns:a16="http://schemas.microsoft.com/office/drawing/2014/main" id="{074627C1-8BB8-E91F-A43E-9E91531C8674}"/>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12" name="文本框 35">
              <a:extLst>
                <a:ext uri="{FF2B5EF4-FFF2-40B4-BE49-F238E27FC236}">
                  <a16:creationId xmlns:a16="http://schemas.microsoft.com/office/drawing/2014/main" id="{1FA20BF1-9249-5FBC-ED91-715D4200887C}"/>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pic>
        <p:nvPicPr>
          <p:cNvPr id="22" name="图片 21">
            <a:extLst>
              <a:ext uri="{FF2B5EF4-FFF2-40B4-BE49-F238E27FC236}">
                <a16:creationId xmlns:a16="http://schemas.microsoft.com/office/drawing/2014/main" id="{F701A9A6-F1FF-FD99-6FC0-A2643685D819}"/>
              </a:ext>
            </a:extLst>
          </p:cNvPr>
          <p:cNvPicPr>
            <a:picLocks noChangeAspect="1"/>
          </p:cNvPicPr>
          <p:nvPr/>
        </p:nvPicPr>
        <p:blipFill>
          <a:blip r:embed="rId4"/>
          <a:stretch>
            <a:fillRect/>
          </a:stretch>
        </p:blipFill>
        <p:spPr>
          <a:xfrm>
            <a:off x="5570548" y="5278256"/>
            <a:ext cx="2137082" cy="1320736"/>
          </a:xfrm>
          <a:prstGeom prst="rect">
            <a:avLst/>
          </a:prstGeom>
        </p:spPr>
      </p:pic>
      <p:sp>
        <p:nvSpPr>
          <p:cNvPr id="23" name="文本框 22">
            <a:extLst>
              <a:ext uri="{FF2B5EF4-FFF2-40B4-BE49-F238E27FC236}">
                <a16:creationId xmlns:a16="http://schemas.microsoft.com/office/drawing/2014/main" id="{DAC64895-8CAA-CB69-B2BC-D4B35E624904}"/>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24" name="文本框 23">
            <a:extLst>
              <a:ext uri="{FF2B5EF4-FFF2-40B4-BE49-F238E27FC236}">
                <a16:creationId xmlns:a16="http://schemas.microsoft.com/office/drawing/2014/main" id="{FF122DF0-1288-5781-38E9-8F66BDD4DE97}"/>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316148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6EB3-E1DA-7D48-2213-39C520F3B7F1}"/>
            </a:ext>
          </a:extLst>
        </p:cNvPr>
        <p:cNvGrpSpPr/>
        <p:nvPr/>
      </p:nvGrpSpPr>
      <p:grpSpPr>
        <a:xfrm>
          <a:off x="0" y="0"/>
          <a:ext cx="0" cy="0"/>
          <a:chOff x="0" y="0"/>
          <a:chExt cx="0" cy="0"/>
        </a:xfrm>
      </p:grpSpPr>
      <p:pic>
        <p:nvPicPr>
          <p:cNvPr id="3" name="图片 2" descr="地图&#10;&#10;AI 生成的内容可能不正确。">
            <a:extLst>
              <a:ext uri="{FF2B5EF4-FFF2-40B4-BE49-F238E27FC236}">
                <a16:creationId xmlns:a16="http://schemas.microsoft.com/office/drawing/2014/main" id="{7BA4D252-C906-98A7-912D-28E38A38ECAD}"/>
              </a:ext>
            </a:extLst>
          </p:cNvPr>
          <p:cNvPicPr>
            <a:picLocks noChangeAspect="1"/>
          </p:cNvPicPr>
          <p:nvPr/>
        </p:nvPicPr>
        <p:blipFill>
          <a:blip r:embed="rId3" cstate="print">
            <a:extLst>
              <a:ext uri="{28A0092B-C50C-407E-A947-70E740481C1C}">
                <a14:useLocalDpi xmlns:a14="http://schemas.microsoft.com/office/drawing/2010/main" val="0"/>
              </a:ext>
            </a:extLst>
          </a:blip>
          <a:srcRect l="2188" t="1577"/>
          <a:stretch>
            <a:fillRect/>
          </a:stretch>
        </p:blipFill>
        <p:spPr bwMode="auto">
          <a:xfrm>
            <a:off x="587105" y="1621756"/>
            <a:ext cx="3525003" cy="2357710"/>
          </a:xfrm>
          <a:prstGeom prst="rect">
            <a:avLst/>
          </a:prstGeom>
          <a:noFill/>
          <a:ln>
            <a:noFill/>
          </a:ln>
        </p:spPr>
      </p:pic>
      <p:sp>
        <p:nvSpPr>
          <p:cNvPr id="5" name="文本框 4">
            <a:extLst>
              <a:ext uri="{FF2B5EF4-FFF2-40B4-BE49-F238E27FC236}">
                <a16:creationId xmlns:a16="http://schemas.microsoft.com/office/drawing/2014/main" id="{FADBD04E-77CF-1DCE-B97B-0A6CCFF4163F}"/>
              </a:ext>
            </a:extLst>
          </p:cNvPr>
          <p:cNvSpPr txBox="1"/>
          <p:nvPr/>
        </p:nvSpPr>
        <p:spPr>
          <a:xfrm>
            <a:off x="760092" y="4002848"/>
            <a:ext cx="3179028" cy="276999"/>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600-800 </a:t>
            </a:r>
            <a:r>
              <a:rPr lang="en-US" altLang="zh-CN" sz="1200" dirty="0">
                <a:latin typeface="微软雅黑" panose="020B0503020204020204" pitchFamily="34" charset="-122"/>
                <a:ea typeface="微软雅黑" panose="020B0503020204020204" pitchFamily="34" charset="-122"/>
              </a:rPr>
              <a:t>nm</a:t>
            </a:r>
            <a:r>
              <a:rPr lang="zh-CN" altLang="en-US" sz="1200" dirty="0">
                <a:latin typeface="微软雅黑" panose="020B0503020204020204" pitchFamily="34" charset="-122"/>
                <a:ea typeface="微软雅黑" panose="020B0503020204020204" pitchFamily="34" charset="-122"/>
              </a:rPr>
              <a:t>处形成的氦泡的</a:t>
            </a:r>
            <a:r>
              <a:rPr lang="en-US" altLang="zh-CN" sz="1200" dirty="0">
                <a:latin typeface="微软雅黑" panose="020B0503020204020204" pitchFamily="34" charset="-122"/>
                <a:ea typeface="微软雅黑" panose="020B0503020204020204" pitchFamily="34" charset="-122"/>
              </a:rPr>
              <a:t>TEM</a:t>
            </a:r>
            <a:r>
              <a:rPr lang="zh-CN" altLang="en-US" sz="1200" dirty="0">
                <a:latin typeface="微软雅黑" panose="020B0503020204020204" pitchFamily="34" charset="-122"/>
                <a:ea typeface="微软雅黑" panose="020B0503020204020204" pitchFamily="34" charset="-122"/>
              </a:rPr>
              <a:t>图像</a:t>
            </a:r>
            <a:endParaRPr lang="en-US" altLang="zh-CN" sz="12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DDD54E7-378B-DA3A-290F-501021ACE15D}"/>
              </a:ext>
            </a:extLst>
          </p:cNvPr>
          <p:cNvPicPr>
            <a:picLocks noChangeAspect="1"/>
          </p:cNvPicPr>
          <p:nvPr/>
        </p:nvPicPr>
        <p:blipFill>
          <a:blip r:embed="rId4"/>
          <a:srcRect t="6243" r="3594" b="4313"/>
          <a:stretch>
            <a:fillRect/>
          </a:stretch>
        </p:blipFill>
        <p:spPr>
          <a:xfrm>
            <a:off x="4359794" y="1550827"/>
            <a:ext cx="3750232" cy="2431199"/>
          </a:xfrm>
          <a:prstGeom prst="rect">
            <a:avLst/>
          </a:prstGeom>
        </p:spPr>
      </p:pic>
      <p:pic>
        <p:nvPicPr>
          <p:cNvPr id="7" name="图片 6">
            <a:extLst>
              <a:ext uri="{FF2B5EF4-FFF2-40B4-BE49-F238E27FC236}">
                <a16:creationId xmlns:a16="http://schemas.microsoft.com/office/drawing/2014/main" id="{5647DBAE-848C-BD67-C6D3-4E2C71FCC7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98201" y="1529422"/>
            <a:ext cx="2056738" cy="4820386"/>
          </a:xfrm>
          <a:prstGeom prst="rect">
            <a:avLst/>
          </a:prstGeom>
          <a:noFill/>
          <a:ln>
            <a:noFill/>
          </a:ln>
        </p:spPr>
      </p:pic>
      <p:sp>
        <p:nvSpPr>
          <p:cNvPr id="14" name="文本框 13">
            <a:extLst>
              <a:ext uri="{FF2B5EF4-FFF2-40B4-BE49-F238E27FC236}">
                <a16:creationId xmlns:a16="http://schemas.microsoft.com/office/drawing/2014/main" id="{3D5461FF-4ECA-703B-8B27-F8CF188CECFD}"/>
              </a:ext>
            </a:extLst>
          </p:cNvPr>
          <p:cNvSpPr txBox="1"/>
          <p:nvPr/>
        </p:nvSpPr>
        <p:spPr>
          <a:xfrm>
            <a:off x="1212015" y="1598373"/>
            <a:ext cx="2431517" cy="261610"/>
          </a:xfrm>
          <a:prstGeom prst="rect">
            <a:avLst/>
          </a:prstGeom>
          <a:noFill/>
        </p:spPr>
        <p:txBody>
          <a:bodyPr wrap="square">
            <a:spAutoFit/>
          </a:bodyPr>
          <a:lstStyle/>
          <a:p>
            <a:r>
              <a:rPr lang="en-US" altLang="zh-CN" sz="1100" dirty="0">
                <a:solidFill>
                  <a:srgbClr val="FF0000"/>
                </a:solidFill>
                <a:highlight>
                  <a:srgbClr val="C0C0C0"/>
                </a:highlight>
                <a:latin typeface="微软雅黑" panose="020B0503020204020204" pitchFamily="34" charset="-122"/>
                <a:ea typeface="微软雅黑" panose="020B0503020204020204" pitchFamily="34" charset="-122"/>
              </a:rPr>
              <a:t>2000 </a:t>
            </a:r>
            <a:r>
              <a:rPr lang="en-US" altLang="zh-CN" sz="1100" dirty="0" err="1">
                <a:solidFill>
                  <a:srgbClr val="FF0000"/>
                </a:solidFill>
                <a:highlight>
                  <a:srgbClr val="C0C0C0"/>
                </a:highlight>
                <a:latin typeface="微软雅黑" panose="020B0503020204020204" pitchFamily="34" charset="-122"/>
                <a:ea typeface="微软雅黑" panose="020B0503020204020204" pitchFamily="34" charset="-122"/>
              </a:rPr>
              <a:t>appm</a:t>
            </a:r>
            <a:r>
              <a:rPr lang="en-US" altLang="zh-CN" sz="1100" dirty="0">
                <a:solidFill>
                  <a:srgbClr val="FF0000"/>
                </a:solidFill>
                <a:highlight>
                  <a:srgbClr val="C0C0C0"/>
                </a:highlight>
                <a:latin typeface="微软雅黑" panose="020B0503020204020204" pitchFamily="34" charset="-122"/>
                <a:ea typeface="微软雅黑" panose="020B0503020204020204" pitchFamily="34" charset="-122"/>
              </a:rPr>
              <a:t> He + 3.25 MeV Fe</a:t>
            </a:r>
            <a:r>
              <a:rPr lang="en-US" altLang="zh-CN" sz="1100" baseline="30000" dirty="0">
                <a:solidFill>
                  <a:srgbClr val="FF0000"/>
                </a:solidFill>
                <a:highlight>
                  <a:srgbClr val="C0C0C0"/>
                </a:highlight>
                <a:latin typeface="微软雅黑" panose="020B0503020204020204" pitchFamily="34" charset="-122"/>
                <a:ea typeface="微软雅黑" panose="020B0503020204020204" pitchFamily="34" charset="-122"/>
              </a:rPr>
              <a:t>13+ </a:t>
            </a:r>
            <a:endParaRPr lang="zh-CN" altLang="en-US" sz="1100" dirty="0">
              <a:solidFill>
                <a:srgbClr val="FF0000"/>
              </a:solidFill>
              <a:highlight>
                <a:srgbClr val="C0C0C0"/>
              </a:highlight>
            </a:endParaRPr>
          </a:p>
        </p:txBody>
      </p:sp>
      <p:sp>
        <p:nvSpPr>
          <p:cNvPr id="15" name="文本框 14">
            <a:extLst>
              <a:ext uri="{FF2B5EF4-FFF2-40B4-BE49-F238E27FC236}">
                <a16:creationId xmlns:a16="http://schemas.microsoft.com/office/drawing/2014/main" id="{6020B480-E65D-9F2D-1DF8-C92E45F3111D}"/>
              </a:ext>
            </a:extLst>
          </p:cNvPr>
          <p:cNvSpPr txBox="1"/>
          <p:nvPr/>
        </p:nvSpPr>
        <p:spPr>
          <a:xfrm>
            <a:off x="1208006" y="2787244"/>
            <a:ext cx="2431517" cy="261610"/>
          </a:xfrm>
          <a:prstGeom prst="rect">
            <a:avLst/>
          </a:prstGeom>
          <a:noFill/>
        </p:spPr>
        <p:txBody>
          <a:bodyPr wrap="square">
            <a:spAutoFit/>
          </a:bodyPr>
          <a:lstStyle/>
          <a:p>
            <a:r>
              <a:rPr lang="en-US" altLang="zh-CN" sz="1100" dirty="0">
                <a:solidFill>
                  <a:srgbClr val="FF0000"/>
                </a:solidFill>
                <a:highlight>
                  <a:srgbClr val="C0C0C0"/>
                </a:highlight>
                <a:latin typeface="微软雅黑" panose="020B0503020204020204" pitchFamily="34" charset="-122"/>
                <a:ea typeface="微软雅黑" panose="020B0503020204020204" pitchFamily="34" charset="-122"/>
              </a:rPr>
              <a:t>6000 </a:t>
            </a:r>
            <a:r>
              <a:rPr lang="en-US" altLang="zh-CN" sz="1100" dirty="0" err="1">
                <a:solidFill>
                  <a:srgbClr val="FF0000"/>
                </a:solidFill>
                <a:highlight>
                  <a:srgbClr val="C0C0C0"/>
                </a:highlight>
                <a:latin typeface="微软雅黑" panose="020B0503020204020204" pitchFamily="34" charset="-122"/>
                <a:ea typeface="微软雅黑" panose="020B0503020204020204" pitchFamily="34" charset="-122"/>
              </a:rPr>
              <a:t>appm</a:t>
            </a:r>
            <a:r>
              <a:rPr lang="en-US" altLang="zh-CN" sz="1100" dirty="0">
                <a:solidFill>
                  <a:srgbClr val="FF0000"/>
                </a:solidFill>
                <a:highlight>
                  <a:srgbClr val="C0C0C0"/>
                </a:highlight>
                <a:latin typeface="微软雅黑" panose="020B0503020204020204" pitchFamily="34" charset="-122"/>
                <a:ea typeface="微软雅黑" panose="020B0503020204020204" pitchFamily="34" charset="-122"/>
              </a:rPr>
              <a:t> He + 3.25 MeV Fe</a:t>
            </a:r>
            <a:r>
              <a:rPr lang="en-US" altLang="zh-CN" sz="1100" baseline="30000" dirty="0">
                <a:solidFill>
                  <a:srgbClr val="FF0000"/>
                </a:solidFill>
                <a:highlight>
                  <a:srgbClr val="C0C0C0"/>
                </a:highlight>
                <a:latin typeface="微软雅黑" panose="020B0503020204020204" pitchFamily="34" charset="-122"/>
                <a:ea typeface="微软雅黑" panose="020B0503020204020204" pitchFamily="34" charset="-122"/>
              </a:rPr>
              <a:t>13+ </a:t>
            </a:r>
            <a:endParaRPr lang="zh-CN" altLang="en-US" sz="1100" dirty="0">
              <a:solidFill>
                <a:srgbClr val="FF0000"/>
              </a:solidFill>
              <a:highlight>
                <a:srgbClr val="C0C0C0"/>
              </a:highlight>
            </a:endParaRPr>
          </a:p>
        </p:txBody>
      </p:sp>
      <p:sp>
        <p:nvSpPr>
          <p:cNvPr id="16" name="文本框 15">
            <a:extLst>
              <a:ext uri="{FF2B5EF4-FFF2-40B4-BE49-F238E27FC236}">
                <a16:creationId xmlns:a16="http://schemas.microsoft.com/office/drawing/2014/main" id="{8E18D994-862C-F4CD-4860-0CBF164BF446}"/>
              </a:ext>
            </a:extLst>
          </p:cNvPr>
          <p:cNvSpPr txBox="1"/>
          <p:nvPr/>
        </p:nvSpPr>
        <p:spPr>
          <a:xfrm>
            <a:off x="4828370" y="4002848"/>
            <a:ext cx="3179028" cy="276999"/>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600-800 </a:t>
            </a:r>
            <a:r>
              <a:rPr lang="en-US" altLang="zh-CN" sz="1200" dirty="0">
                <a:latin typeface="微软雅黑" panose="020B0503020204020204" pitchFamily="34" charset="-122"/>
                <a:ea typeface="微软雅黑" panose="020B0503020204020204" pitchFamily="34" charset="-122"/>
              </a:rPr>
              <a:t>nm</a:t>
            </a:r>
            <a:r>
              <a:rPr lang="zh-CN" altLang="en-US" sz="1200" dirty="0">
                <a:latin typeface="微软雅黑" panose="020B0503020204020204" pitchFamily="34" charset="-122"/>
                <a:ea typeface="微软雅黑" panose="020B0503020204020204" pitchFamily="34" charset="-122"/>
              </a:rPr>
              <a:t>处形成的氦泡尺寸及比例统计</a:t>
            </a:r>
            <a:endParaRPr lang="en-US" altLang="zh-CN" sz="12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D627A24A-0786-1412-210D-CF9F660BA37F}"/>
              </a:ext>
            </a:extLst>
          </p:cNvPr>
          <p:cNvSpPr txBox="1"/>
          <p:nvPr/>
        </p:nvSpPr>
        <p:spPr>
          <a:xfrm>
            <a:off x="9037584" y="6408010"/>
            <a:ext cx="3060436" cy="276999"/>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600-800 </a:t>
            </a:r>
            <a:r>
              <a:rPr lang="en-US" altLang="zh-CN" sz="1200" dirty="0">
                <a:latin typeface="微软雅黑" panose="020B0503020204020204" pitchFamily="34" charset="-122"/>
                <a:ea typeface="微软雅黑" panose="020B0503020204020204" pitchFamily="34" charset="-122"/>
              </a:rPr>
              <a:t>nm</a:t>
            </a:r>
            <a:r>
              <a:rPr lang="zh-CN" altLang="en-US" sz="1200" dirty="0">
                <a:latin typeface="微软雅黑" panose="020B0503020204020204" pitchFamily="34" charset="-122"/>
                <a:ea typeface="微软雅黑" panose="020B0503020204020204" pitchFamily="34" charset="-122"/>
              </a:rPr>
              <a:t>处形成的位错环及环泡复合体</a:t>
            </a:r>
            <a:endParaRPr lang="zh-CN" altLang="en-US" sz="1200" dirty="0"/>
          </a:p>
        </p:txBody>
      </p:sp>
      <p:graphicFrame>
        <p:nvGraphicFramePr>
          <p:cNvPr id="20" name="表格 19">
            <a:extLst>
              <a:ext uri="{FF2B5EF4-FFF2-40B4-BE49-F238E27FC236}">
                <a16:creationId xmlns:a16="http://schemas.microsoft.com/office/drawing/2014/main" id="{C7E02C16-3DE3-4EB2-2C63-51C3D31FAFBA}"/>
              </a:ext>
            </a:extLst>
          </p:cNvPr>
          <p:cNvGraphicFramePr>
            <a:graphicFrameLocks noGrp="1"/>
          </p:cNvGraphicFramePr>
          <p:nvPr>
            <p:extLst>
              <p:ext uri="{D42A27DB-BD31-4B8C-83A1-F6EECF244321}">
                <p14:modId xmlns:p14="http://schemas.microsoft.com/office/powerpoint/2010/main" val="294408566"/>
              </p:ext>
            </p:extLst>
          </p:nvPr>
        </p:nvGraphicFramePr>
        <p:xfrm>
          <a:off x="593197" y="4871837"/>
          <a:ext cx="8113763" cy="1512459"/>
        </p:xfrm>
        <a:graphic>
          <a:graphicData uri="http://schemas.openxmlformats.org/drawingml/2006/table">
            <a:tbl>
              <a:tblPr firstRow="1" bandRow="1">
                <a:tableStyleId>{5C22544A-7EE6-4342-B048-85BDC9FD1C3A}</a:tableStyleId>
              </a:tblPr>
              <a:tblGrid>
                <a:gridCol w="1508981">
                  <a:extLst>
                    <a:ext uri="{9D8B030D-6E8A-4147-A177-3AD203B41FA5}">
                      <a16:colId xmlns:a16="http://schemas.microsoft.com/office/drawing/2014/main" val="3917659081"/>
                    </a:ext>
                  </a:extLst>
                </a:gridCol>
                <a:gridCol w="2361101">
                  <a:extLst>
                    <a:ext uri="{9D8B030D-6E8A-4147-A177-3AD203B41FA5}">
                      <a16:colId xmlns:a16="http://schemas.microsoft.com/office/drawing/2014/main" val="3652290568"/>
                    </a:ext>
                  </a:extLst>
                </a:gridCol>
                <a:gridCol w="2249496">
                  <a:extLst>
                    <a:ext uri="{9D8B030D-6E8A-4147-A177-3AD203B41FA5}">
                      <a16:colId xmlns:a16="http://schemas.microsoft.com/office/drawing/2014/main" val="3326122070"/>
                    </a:ext>
                  </a:extLst>
                </a:gridCol>
                <a:gridCol w="1994185">
                  <a:extLst>
                    <a:ext uri="{9D8B030D-6E8A-4147-A177-3AD203B41FA5}">
                      <a16:colId xmlns:a16="http://schemas.microsoft.com/office/drawing/2014/main" val="1266191709"/>
                    </a:ext>
                  </a:extLst>
                </a:gridCol>
              </a:tblGrid>
              <a:tr h="357040">
                <a:tc>
                  <a:txBody>
                    <a:bodyPr/>
                    <a:lstStyle/>
                    <a:p>
                      <a:r>
                        <a:rPr lang="zh-CN" altLang="en-US" dirty="0"/>
                        <a:t>条件</a:t>
                      </a:r>
                    </a:p>
                  </a:txBody>
                  <a:tcPr/>
                </a:tc>
                <a:tc>
                  <a:txBody>
                    <a:bodyPr/>
                    <a:lstStyle/>
                    <a:p>
                      <a:r>
                        <a:rPr lang="zh-CN" altLang="en-US" dirty="0"/>
                        <a:t>位错环最大尺寸</a:t>
                      </a:r>
                      <a:r>
                        <a:rPr lang="en-US" altLang="zh-CN" dirty="0"/>
                        <a:t>(nm)</a:t>
                      </a:r>
                      <a:endParaRPr lang="zh-CN" altLang="en-US" dirty="0"/>
                    </a:p>
                  </a:txBody>
                  <a:tcPr/>
                </a:tc>
                <a:tc>
                  <a:txBody>
                    <a:bodyPr/>
                    <a:lstStyle/>
                    <a:p>
                      <a:r>
                        <a:rPr lang="zh-CN" altLang="en-US" dirty="0"/>
                        <a:t>位错环平均尺寸</a:t>
                      </a:r>
                      <a:r>
                        <a:rPr lang="en-US" altLang="zh-CN" dirty="0"/>
                        <a:t>(nm)</a:t>
                      </a:r>
                      <a:endParaRPr lang="zh-CN" altLang="en-US" dirty="0"/>
                    </a:p>
                  </a:txBody>
                  <a:tcPr/>
                </a:tc>
                <a:tc>
                  <a:txBody>
                    <a:bodyPr/>
                    <a:lstStyle/>
                    <a:p>
                      <a:r>
                        <a:rPr lang="zh-CN" altLang="en-US" dirty="0"/>
                        <a:t>位错环密度</a:t>
                      </a:r>
                      <a:r>
                        <a:rPr lang="en-US" altLang="zh-CN" dirty="0"/>
                        <a:t>(m</a:t>
                      </a:r>
                      <a:r>
                        <a:rPr lang="en-US" altLang="zh-CN" baseline="30000" dirty="0"/>
                        <a:t>-3</a:t>
                      </a:r>
                      <a:r>
                        <a:rPr lang="en-US" altLang="zh-CN" dirty="0"/>
                        <a:t>)</a:t>
                      </a:r>
                      <a:endParaRPr lang="zh-CN" altLang="en-US" dirty="0"/>
                    </a:p>
                  </a:txBody>
                  <a:tcPr/>
                </a:tc>
                <a:extLst>
                  <a:ext uri="{0D108BD9-81ED-4DB2-BD59-A6C34878D82A}">
                    <a16:rowId xmlns:a16="http://schemas.microsoft.com/office/drawing/2014/main" val="1495286115"/>
                  </a:ext>
                </a:extLst>
              </a:tr>
              <a:tr h="382233">
                <a:tc>
                  <a:txBody>
                    <a:bodyPr/>
                    <a:lstStyle/>
                    <a:p>
                      <a:r>
                        <a:rPr lang="en-US" altLang="zh-CN" dirty="0"/>
                        <a:t>Fe-only</a:t>
                      </a:r>
                      <a:endParaRPr lang="zh-CN" altLang="en-US" dirty="0"/>
                    </a:p>
                  </a:txBody>
                  <a:tcPr/>
                </a:tc>
                <a:tc>
                  <a:txBody>
                    <a:bodyPr/>
                    <a:lstStyle/>
                    <a:p>
                      <a:r>
                        <a:rPr lang="en-US" altLang="zh-CN" dirty="0"/>
                        <a:t>15.56 ± 0.32</a:t>
                      </a:r>
                      <a:endParaRPr lang="zh-CN" altLang="en-US" dirty="0"/>
                    </a:p>
                  </a:txBody>
                  <a:tcPr/>
                </a:tc>
                <a:tc>
                  <a:txBody>
                    <a:bodyPr/>
                    <a:lstStyle/>
                    <a:p>
                      <a:r>
                        <a:rPr lang="en-US" altLang="zh-CN" dirty="0"/>
                        <a:t>4.58 ± 0.15</a:t>
                      </a:r>
                      <a:endParaRPr lang="zh-CN" altLang="en-US" dirty="0"/>
                    </a:p>
                  </a:txBody>
                  <a:tcPr/>
                </a:tc>
                <a:tc>
                  <a:txBody>
                    <a:bodyPr/>
                    <a:lstStyle/>
                    <a:p>
                      <a:r>
                        <a:rPr lang="en-US" altLang="zh-CN" dirty="0"/>
                        <a:t>4.06 × 10^21</a:t>
                      </a:r>
                      <a:endParaRPr lang="zh-CN" altLang="en-US" dirty="0"/>
                    </a:p>
                  </a:txBody>
                  <a:tcPr/>
                </a:tc>
                <a:extLst>
                  <a:ext uri="{0D108BD9-81ED-4DB2-BD59-A6C34878D82A}">
                    <a16:rowId xmlns:a16="http://schemas.microsoft.com/office/drawing/2014/main" val="71011162"/>
                  </a:ext>
                </a:extLst>
              </a:tr>
              <a:tr h="382233">
                <a:tc>
                  <a:txBody>
                    <a:bodyPr/>
                    <a:lstStyle/>
                    <a:p>
                      <a:r>
                        <a:rPr lang="en-US" altLang="zh-CN" dirty="0"/>
                        <a:t>2000He+Fe</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17.97 ± 0.35 </a:t>
                      </a:r>
                      <a:endParaRPr lang="zh-CN" altLang="en-US" dirty="0"/>
                    </a:p>
                  </a:txBody>
                  <a:tcPr/>
                </a:tc>
                <a:tc>
                  <a:txBody>
                    <a:bodyPr/>
                    <a:lstStyle/>
                    <a:p>
                      <a:r>
                        <a:rPr lang="en-US" altLang="zh-CN" dirty="0"/>
                        <a:t>4.77 ± 0.18 </a:t>
                      </a:r>
                      <a:endParaRPr lang="zh-CN" altLang="en-US" dirty="0"/>
                    </a:p>
                  </a:txBody>
                  <a:tcPr/>
                </a:tc>
                <a:tc>
                  <a:txBody>
                    <a:bodyPr/>
                    <a:lstStyle/>
                    <a:p>
                      <a:r>
                        <a:rPr lang="en-US" altLang="zh-CN" dirty="0"/>
                        <a:t>3.48 × 10^22</a:t>
                      </a:r>
                      <a:endParaRPr lang="zh-CN" altLang="en-US" dirty="0"/>
                    </a:p>
                  </a:txBody>
                  <a:tcPr/>
                </a:tc>
                <a:extLst>
                  <a:ext uri="{0D108BD9-81ED-4DB2-BD59-A6C34878D82A}">
                    <a16:rowId xmlns:a16="http://schemas.microsoft.com/office/drawing/2014/main" val="3595980598"/>
                  </a:ext>
                </a:extLst>
              </a:tr>
              <a:tr h="382233">
                <a:tc>
                  <a:txBody>
                    <a:bodyPr/>
                    <a:lstStyle/>
                    <a:p>
                      <a:r>
                        <a:rPr lang="en-US" altLang="zh-CN" dirty="0"/>
                        <a:t>6000He+Fe</a:t>
                      </a:r>
                      <a:endParaRPr lang="zh-CN" altLang="en-US" dirty="0"/>
                    </a:p>
                  </a:txBody>
                  <a:tcPr/>
                </a:tc>
                <a:tc>
                  <a:txBody>
                    <a:bodyPr/>
                    <a:lstStyle/>
                    <a:p>
                      <a:r>
                        <a:rPr lang="en-US" altLang="zh-CN" dirty="0"/>
                        <a:t>16.32 ± 0.41 </a:t>
                      </a:r>
                      <a:endParaRPr lang="zh-CN" altLang="en-US" dirty="0"/>
                    </a:p>
                  </a:txBody>
                  <a:tcPr/>
                </a:tc>
                <a:tc>
                  <a:txBody>
                    <a:bodyPr/>
                    <a:lstStyle/>
                    <a:p>
                      <a:r>
                        <a:rPr lang="en-US" altLang="zh-CN" dirty="0"/>
                        <a:t>4.89 ± 0.16</a:t>
                      </a:r>
                      <a:endParaRPr lang="zh-CN" altLang="en-US" dirty="0"/>
                    </a:p>
                  </a:txBody>
                  <a:tcPr/>
                </a:tc>
                <a:tc>
                  <a:txBody>
                    <a:bodyPr/>
                    <a:lstStyle/>
                    <a:p>
                      <a:r>
                        <a:rPr lang="en-US" altLang="zh-CN" dirty="0"/>
                        <a:t>4.87 × 10^22 </a:t>
                      </a:r>
                      <a:endParaRPr lang="zh-CN" altLang="en-US" dirty="0"/>
                    </a:p>
                  </a:txBody>
                  <a:tcPr/>
                </a:tc>
                <a:extLst>
                  <a:ext uri="{0D108BD9-81ED-4DB2-BD59-A6C34878D82A}">
                    <a16:rowId xmlns:a16="http://schemas.microsoft.com/office/drawing/2014/main" val="2029029091"/>
                  </a:ext>
                </a:extLst>
              </a:tr>
            </a:tbl>
          </a:graphicData>
        </a:graphic>
      </p:graphicFrame>
      <p:sp>
        <p:nvSpPr>
          <p:cNvPr id="31" name="矩形 30">
            <a:extLst>
              <a:ext uri="{FF2B5EF4-FFF2-40B4-BE49-F238E27FC236}">
                <a16:creationId xmlns:a16="http://schemas.microsoft.com/office/drawing/2014/main" id="{7BF02482-7F3C-E8E3-D383-B54068F4DA9F}"/>
              </a:ext>
            </a:extLst>
          </p:cNvPr>
          <p:cNvSpPr/>
          <p:nvPr/>
        </p:nvSpPr>
        <p:spPr>
          <a:xfrm>
            <a:off x="408424" y="1456945"/>
            <a:ext cx="8308856" cy="3236975"/>
          </a:xfrm>
          <a:prstGeom prst="rect">
            <a:avLst/>
          </a:prstGeom>
          <a:noFill/>
          <a:ln w="317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6" name="文本框 35">
            <a:extLst>
              <a:ext uri="{FF2B5EF4-FFF2-40B4-BE49-F238E27FC236}">
                <a16:creationId xmlns:a16="http://schemas.microsoft.com/office/drawing/2014/main" id="{32DE547F-FB72-6680-4ABA-C6DFE01928B2}"/>
              </a:ext>
            </a:extLst>
          </p:cNvPr>
          <p:cNvSpPr txBox="1"/>
          <p:nvPr/>
        </p:nvSpPr>
        <p:spPr>
          <a:xfrm>
            <a:off x="238158" y="1021591"/>
            <a:ext cx="4294765" cy="1200329"/>
          </a:xfrm>
          <a:prstGeom prst="rect">
            <a:avLst/>
          </a:prstGeom>
          <a:noFill/>
        </p:spPr>
        <p:txBody>
          <a:bodyPr wrap="none" rtlCol="0">
            <a:spAutoFit/>
          </a:bodyPr>
          <a:lstStyle/>
          <a:p>
            <a:pPr marL="457200" indent="-457200">
              <a:buFont typeface="Wingdings" panose="05000000000000000000" pitchFamily="2" charset="2"/>
              <a:buChar char="Ø"/>
            </a:pPr>
            <a:r>
              <a:rPr lang="en-US" altLang="zh-CN" sz="2400" b="1" dirty="0">
                <a:latin typeface="思源黑体 CN Bold" panose="020B0800000000000000" pitchFamily="34" charset="-122"/>
                <a:ea typeface="思源黑体 CN Bold" panose="020B0800000000000000" pitchFamily="34" charset="-122"/>
              </a:rPr>
              <a:t>T91</a:t>
            </a:r>
            <a:r>
              <a:rPr lang="zh-CN" altLang="en-US" sz="2400" b="1" dirty="0">
                <a:latin typeface="思源黑体 CN Bold" panose="020B0800000000000000" pitchFamily="34" charset="-122"/>
                <a:ea typeface="思源黑体 CN Bold" panose="020B0800000000000000" pitchFamily="34" charset="-122"/>
              </a:rPr>
              <a:t>辐照诱导微观缺陷演化</a:t>
            </a:r>
          </a:p>
          <a:p>
            <a:pPr marL="457200" indent="-457200">
              <a:buFont typeface="Wingdings" panose="05000000000000000000" pitchFamily="2" charset="2"/>
              <a:buChar char="Ø"/>
            </a:pPr>
            <a:endParaRPr lang="zh-CN" altLang="en-US" sz="2400" b="1"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Ø"/>
            </a:pPr>
            <a:endParaRPr lang="zh-CN" altLang="en-US" sz="2400" dirty="0">
              <a:latin typeface="思源黑体 CN Bold" panose="020B0800000000000000" pitchFamily="34" charset="-122"/>
              <a:ea typeface="思源黑体 CN Bold" panose="020B0800000000000000" pitchFamily="34" charset="-122"/>
            </a:endParaRPr>
          </a:p>
        </p:txBody>
      </p:sp>
      <p:sp>
        <p:nvSpPr>
          <p:cNvPr id="37" name="L 形 36">
            <a:extLst>
              <a:ext uri="{FF2B5EF4-FFF2-40B4-BE49-F238E27FC236}">
                <a16:creationId xmlns:a16="http://schemas.microsoft.com/office/drawing/2014/main" id="{442489DC-3646-E943-BEF2-9833BF1411E4}"/>
              </a:ext>
            </a:extLst>
          </p:cNvPr>
          <p:cNvSpPr/>
          <p:nvPr/>
        </p:nvSpPr>
        <p:spPr>
          <a:xfrm rot="16200000">
            <a:off x="3566419" y="-1707115"/>
            <a:ext cx="5323299" cy="11639290"/>
          </a:xfrm>
          <a:prstGeom prst="corner">
            <a:avLst>
              <a:gd name="adj1" fmla="val 61479"/>
              <a:gd name="adj2" fmla="val 37409"/>
            </a:avLst>
          </a:prstGeom>
          <a:noFill/>
          <a:ln w="31750">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68AD3C6F-0EF6-9336-4F4F-845D33956C19}"/>
              </a:ext>
            </a:extLst>
          </p:cNvPr>
          <p:cNvSpPr txBox="1"/>
          <p:nvPr/>
        </p:nvSpPr>
        <p:spPr>
          <a:xfrm>
            <a:off x="8163366" y="1859983"/>
            <a:ext cx="500574" cy="1323439"/>
          </a:xfrm>
          <a:prstGeom prst="rect">
            <a:avLst/>
          </a:prstGeom>
          <a:noFill/>
        </p:spPr>
        <p:txBody>
          <a:bodyPr wrap="square" rtlCol="0">
            <a:spAutoFit/>
          </a:bodyPr>
          <a:lstStyle/>
          <a:p>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氦</a:t>
            </a:r>
            <a:endParaRPr lang="en-US" altLang="zh-CN" sz="2000" b="1" dirty="0">
              <a:solidFill>
                <a:schemeClr val="accent1">
                  <a:lumMod val="60000"/>
                  <a:lumOff val="40000"/>
                </a:schemeClr>
              </a:solidFill>
              <a:latin typeface="微软雅黑" panose="020B0503020204020204" pitchFamily="34" charset="-122"/>
              <a:ea typeface="微软雅黑" panose="020B0503020204020204" pitchFamily="34" charset="-122"/>
            </a:endParaRPr>
          </a:p>
          <a:p>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泡</a:t>
            </a:r>
            <a:endParaRPr lang="en-US" altLang="zh-CN" sz="2000" b="1" dirty="0">
              <a:solidFill>
                <a:schemeClr val="accent1">
                  <a:lumMod val="60000"/>
                  <a:lumOff val="40000"/>
                </a:schemeClr>
              </a:solidFill>
              <a:latin typeface="微软雅黑" panose="020B0503020204020204" pitchFamily="34" charset="-122"/>
              <a:ea typeface="微软雅黑" panose="020B0503020204020204" pitchFamily="34" charset="-122"/>
            </a:endParaRPr>
          </a:p>
          <a:p>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统计</a:t>
            </a:r>
          </a:p>
        </p:txBody>
      </p:sp>
      <p:sp>
        <p:nvSpPr>
          <p:cNvPr id="40" name="文本框 39">
            <a:extLst>
              <a:ext uri="{FF2B5EF4-FFF2-40B4-BE49-F238E27FC236}">
                <a16:creationId xmlns:a16="http://schemas.microsoft.com/office/drawing/2014/main" id="{10715721-9AB2-72B3-6726-76AC767C1186}"/>
              </a:ext>
            </a:extLst>
          </p:cNvPr>
          <p:cNvSpPr txBox="1"/>
          <p:nvPr/>
        </p:nvSpPr>
        <p:spPr>
          <a:xfrm>
            <a:off x="8943694" y="1846849"/>
            <a:ext cx="500574" cy="1631216"/>
          </a:xfrm>
          <a:prstGeom prst="rect">
            <a:avLst/>
          </a:prstGeom>
          <a:noFill/>
        </p:spPr>
        <p:txBody>
          <a:bodyPr wrap="square" rtlCol="0">
            <a:spAutoFit/>
          </a:bodyPr>
          <a:lstStyle/>
          <a:p>
            <a:r>
              <a:rPr lang="zh-CN" altLang="en-US" sz="2000" b="1" dirty="0">
                <a:solidFill>
                  <a:schemeClr val="accent6"/>
                </a:solidFill>
                <a:latin typeface="微软雅黑" panose="020B0503020204020204" pitchFamily="34" charset="-122"/>
                <a:ea typeface="微软雅黑" panose="020B0503020204020204" pitchFamily="34" charset="-122"/>
              </a:rPr>
              <a:t>位错环统计</a:t>
            </a:r>
          </a:p>
        </p:txBody>
      </p:sp>
      <p:sp>
        <p:nvSpPr>
          <p:cNvPr id="44" name="文本框 43">
            <a:extLst>
              <a:ext uri="{FF2B5EF4-FFF2-40B4-BE49-F238E27FC236}">
                <a16:creationId xmlns:a16="http://schemas.microsoft.com/office/drawing/2014/main" id="{68F0F746-BE52-8BDB-C440-FD43743F5544}"/>
              </a:ext>
            </a:extLst>
          </p:cNvPr>
          <p:cNvSpPr txBox="1"/>
          <p:nvPr/>
        </p:nvSpPr>
        <p:spPr>
          <a:xfrm>
            <a:off x="424562" y="4318639"/>
            <a:ext cx="8666609" cy="338554"/>
          </a:xfrm>
          <a:prstGeom prst="rect">
            <a:avLst/>
          </a:prstGeom>
          <a:noFill/>
        </p:spPr>
        <p:txBody>
          <a:bodyPr wrap="square">
            <a:spAutoFit/>
          </a:bodyPr>
          <a:lstStyle/>
          <a:p>
            <a:r>
              <a:rPr lang="zh-CN" altLang="en-US" sz="1600" b="1" i="0" dirty="0">
                <a:solidFill>
                  <a:schemeClr val="accent1">
                    <a:lumMod val="60000"/>
                    <a:lumOff val="40000"/>
                  </a:schemeClr>
                </a:solidFill>
                <a:effectLst/>
                <a:latin typeface="微软雅黑" panose="020B0503020204020204" pitchFamily="34" charset="-122"/>
                <a:ea typeface="微软雅黑" panose="020B0503020204020204" pitchFamily="34" charset="-122"/>
              </a:rPr>
              <a:t>更高的氦注量与形成更大数量的纳米级气泡相关，而不是显著粗化预先存在的气泡。</a:t>
            </a:r>
            <a:endParaRPr lang="zh-CN" altLang="en-US" sz="1600"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2AE6B3E8-4E62-E552-C35F-6FFE83787D3E}"/>
              </a:ext>
            </a:extLst>
          </p:cNvPr>
          <p:cNvSpPr txBox="1"/>
          <p:nvPr/>
        </p:nvSpPr>
        <p:spPr>
          <a:xfrm>
            <a:off x="424562" y="6392936"/>
            <a:ext cx="8760718" cy="338554"/>
          </a:xfrm>
          <a:prstGeom prst="rect">
            <a:avLst/>
          </a:prstGeom>
          <a:noFill/>
        </p:spPr>
        <p:txBody>
          <a:bodyPr wrap="square">
            <a:spAutoFit/>
          </a:bodyPr>
          <a:lstStyle/>
          <a:p>
            <a:r>
              <a:rPr lang="zh-CN" altLang="en-US" sz="1600" b="1" i="0" dirty="0">
                <a:solidFill>
                  <a:schemeClr val="accent6"/>
                </a:solidFill>
                <a:effectLst/>
                <a:latin typeface="微软雅黑" panose="020B0503020204020204" pitchFamily="34" charset="-122"/>
                <a:ea typeface="微软雅黑" panose="020B0503020204020204" pitchFamily="34" charset="-122"/>
              </a:rPr>
              <a:t>预注入氦仅促进位错环尺寸</a:t>
            </a:r>
            <a:r>
              <a:rPr lang="zh-CN" altLang="en-US" sz="1600" b="1" dirty="0">
                <a:solidFill>
                  <a:schemeClr val="accent6"/>
                </a:solidFill>
                <a:latin typeface="微软雅黑" panose="020B0503020204020204" pitchFamily="34" charset="-122"/>
                <a:ea typeface="微软雅黑" panose="020B0503020204020204" pitchFamily="34" charset="-122"/>
              </a:rPr>
              <a:t>略微增大</a:t>
            </a:r>
            <a:r>
              <a:rPr lang="zh-CN" altLang="en-US" sz="1600" b="1" i="0" dirty="0">
                <a:solidFill>
                  <a:schemeClr val="accent6"/>
                </a:solidFill>
                <a:effectLst/>
                <a:latin typeface="微软雅黑" panose="020B0503020204020204" pitchFamily="34" charset="-122"/>
                <a:ea typeface="微软雅黑" panose="020B0503020204020204" pitchFamily="34" charset="-122"/>
              </a:rPr>
              <a:t>，但与仅</a:t>
            </a:r>
            <a:r>
              <a:rPr lang="en-US" altLang="zh-CN" sz="1600" b="1" i="0" dirty="0">
                <a:solidFill>
                  <a:schemeClr val="accent6"/>
                </a:solidFill>
                <a:effectLst/>
                <a:latin typeface="微软雅黑" panose="020B0503020204020204" pitchFamily="34" charset="-122"/>
                <a:ea typeface="微软雅黑" panose="020B0503020204020204" pitchFamily="34" charset="-122"/>
              </a:rPr>
              <a:t>Fe</a:t>
            </a:r>
            <a:r>
              <a:rPr lang="zh-CN" altLang="en-US" sz="1600" b="1" i="0" dirty="0">
                <a:solidFill>
                  <a:schemeClr val="accent6"/>
                </a:solidFill>
                <a:effectLst/>
                <a:latin typeface="微软雅黑" panose="020B0503020204020204" pitchFamily="34" charset="-122"/>
                <a:ea typeface="微软雅黑" panose="020B0503020204020204" pitchFamily="34" charset="-122"/>
              </a:rPr>
              <a:t>辐照条件相比，位错环密度提高了约一个数量级。</a:t>
            </a:r>
            <a:endParaRPr lang="zh-CN" altLang="en-US" sz="1600" b="1" dirty="0">
              <a:solidFill>
                <a:schemeClr val="accent6"/>
              </a:solidFill>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F48EFAD3-C509-FC8B-290D-FABFC640B32E}"/>
              </a:ext>
            </a:extLst>
          </p:cNvPr>
          <p:cNvGrpSpPr/>
          <p:nvPr/>
        </p:nvGrpSpPr>
        <p:grpSpPr>
          <a:xfrm>
            <a:off x="1141586" y="-9601"/>
            <a:ext cx="8238345" cy="984629"/>
            <a:chOff x="1023462" y="-9601"/>
            <a:chExt cx="8238345" cy="984629"/>
          </a:xfrm>
        </p:grpSpPr>
        <p:sp>
          <p:nvSpPr>
            <p:cNvPr id="22" name="矩形: 圆顶角 21">
              <a:extLst>
                <a:ext uri="{FF2B5EF4-FFF2-40B4-BE49-F238E27FC236}">
                  <a16:creationId xmlns:a16="http://schemas.microsoft.com/office/drawing/2014/main" id="{56752A7D-A70B-42F4-FD9D-14B07ABF5829}"/>
                </a:ext>
              </a:extLst>
            </p:cNvPr>
            <p:cNvSpPr/>
            <p:nvPr/>
          </p:nvSpPr>
          <p:spPr>
            <a:xfrm>
              <a:off x="6299973" y="-9601"/>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3" name="文本框 27">
              <a:extLst>
                <a:ext uri="{FF2B5EF4-FFF2-40B4-BE49-F238E27FC236}">
                  <a16:creationId xmlns:a16="http://schemas.microsoft.com/office/drawing/2014/main" id="{75511ED7-5809-D84B-5609-E957DC834646}"/>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accent1"/>
                </a:solidFill>
                <a:latin typeface="思源黑体 CN Bold" panose="020B0800000000000000" pitchFamily="34" charset="-122"/>
                <a:ea typeface="思源黑体 CN Bold" panose="020B0800000000000000" pitchFamily="34" charset="-122"/>
              </a:endParaRPr>
            </a:p>
          </p:txBody>
        </p:sp>
        <p:sp>
          <p:nvSpPr>
            <p:cNvPr id="24" name="文本框 30">
              <a:extLst>
                <a:ext uri="{FF2B5EF4-FFF2-40B4-BE49-F238E27FC236}">
                  <a16:creationId xmlns:a16="http://schemas.microsoft.com/office/drawing/2014/main" id="{2D6D7269-81B1-289B-E1A3-3FF3E078A9FA}"/>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25" name="文本框 31">
              <a:extLst>
                <a:ext uri="{FF2B5EF4-FFF2-40B4-BE49-F238E27FC236}">
                  <a16:creationId xmlns:a16="http://schemas.microsoft.com/office/drawing/2014/main" id="{1BDC1706-017E-6CF9-E43E-4677F0C274F3}"/>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26" name="文本框 32">
              <a:extLst>
                <a:ext uri="{FF2B5EF4-FFF2-40B4-BE49-F238E27FC236}">
                  <a16:creationId xmlns:a16="http://schemas.microsoft.com/office/drawing/2014/main" id="{49804755-1985-E68A-CE58-74C76856D7F4}"/>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27" name="文本框 34">
              <a:extLst>
                <a:ext uri="{FF2B5EF4-FFF2-40B4-BE49-F238E27FC236}">
                  <a16:creationId xmlns:a16="http://schemas.microsoft.com/office/drawing/2014/main" id="{28A530C2-DC28-6847-34A9-1B97062537ED}"/>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28" name="文本框 35">
              <a:extLst>
                <a:ext uri="{FF2B5EF4-FFF2-40B4-BE49-F238E27FC236}">
                  <a16:creationId xmlns:a16="http://schemas.microsoft.com/office/drawing/2014/main" id="{DDB8A903-DCA4-6AFC-D83E-60725C840CD3}"/>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
        <p:nvSpPr>
          <p:cNvPr id="29" name="文本框 28">
            <a:extLst>
              <a:ext uri="{FF2B5EF4-FFF2-40B4-BE49-F238E27FC236}">
                <a16:creationId xmlns:a16="http://schemas.microsoft.com/office/drawing/2014/main" id="{9D07F856-8F2D-417E-B9FA-928B805CE65C}"/>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30" name="文本框 29">
            <a:extLst>
              <a:ext uri="{FF2B5EF4-FFF2-40B4-BE49-F238E27FC236}">
                <a16:creationId xmlns:a16="http://schemas.microsoft.com/office/drawing/2014/main" id="{3783D788-644A-4FB2-F03F-928481F74E59}"/>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69665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8AEAE-368B-96A8-6CD4-2AE414567AA1}"/>
            </a:ext>
          </a:extLst>
        </p:cNvPr>
        <p:cNvGrpSpPr/>
        <p:nvPr/>
      </p:nvGrpSpPr>
      <p:grpSpPr>
        <a:xfrm>
          <a:off x="0" y="0"/>
          <a:ext cx="0" cy="0"/>
          <a:chOff x="0" y="0"/>
          <a:chExt cx="0" cy="0"/>
        </a:xfrm>
      </p:grpSpPr>
      <p:sp>
        <p:nvSpPr>
          <p:cNvPr id="11" name="矩形: 圆角 10">
            <a:extLst>
              <a:ext uri="{FF2B5EF4-FFF2-40B4-BE49-F238E27FC236}">
                <a16:creationId xmlns:a16="http://schemas.microsoft.com/office/drawing/2014/main" id="{5778D374-8E94-FC54-857D-65E8A043EF5D}"/>
              </a:ext>
            </a:extLst>
          </p:cNvPr>
          <p:cNvSpPr/>
          <p:nvPr/>
        </p:nvSpPr>
        <p:spPr>
          <a:xfrm>
            <a:off x="4008119" y="4513010"/>
            <a:ext cx="7864525" cy="1877815"/>
          </a:xfrm>
          <a:prstGeom prst="roundRect">
            <a:avLst>
              <a:gd name="adj" fmla="val 99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sz="1100" b="1" dirty="0">
              <a:solidFill>
                <a:schemeClr val="tx1"/>
              </a:solidFill>
              <a:latin typeface="微软雅黑" panose="020B0503020204020204" pitchFamily="34" charset="-122"/>
              <a:ea typeface="微软雅黑" panose="020B0503020204020204" pitchFamily="34" charset="-122"/>
            </a:endParaRPr>
          </a:p>
        </p:txBody>
      </p:sp>
      <p:graphicFrame>
        <p:nvGraphicFramePr>
          <p:cNvPr id="9" name="表格 8">
            <a:extLst>
              <a:ext uri="{FF2B5EF4-FFF2-40B4-BE49-F238E27FC236}">
                <a16:creationId xmlns:a16="http://schemas.microsoft.com/office/drawing/2014/main" id="{A087F210-1BAC-A719-A816-F86C124AB7BF}"/>
              </a:ext>
            </a:extLst>
          </p:cNvPr>
          <p:cNvGraphicFramePr>
            <a:graphicFrameLocks noGrp="1"/>
          </p:cNvGraphicFramePr>
          <p:nvPr>
            <p:extLst>
              <p:ext uri="{D42A27DB-BD31-4B8C-83A1-F6EECF244321}">
                <p14:modId xmlns:p14="http://schemas.microsoft.com/office/powerpoint/2010/main" val="402920023"/>
              </p:ext>
            </p:extLst>
          </p:nvPr>
        </p:nvGraphicFramePr>
        <p:xfrm>
          <a:off x="4063083" y="1666098"/>
          <a:ext cx="7809561" cy="2597721"/>
        </p:xfrm>
        <a:graphic>
          <a:graphicData uri="http://schemas.openxmlformats.org/drawingml/2006/table">
            <a:tbl>
              <a:tblPr firstRow="1" firstCol="1" bandRow="1">
                <a:tableStyleId>{5C22544A-7EE6-4342-B048-85BDC9FD1C3A}</a:tableStyleId>
              </a:tblPr>
              <a:tblGrid>
                <a:gridCol w="986730">
                  <a:extLst>
                    <a:ext uri="{9D8B030D-6E8A-4147-A177-3AD203B41FA5}">
                      <a16:colId xmlns:a16="http://schemas.microsoft.com/office/drawing/2014/main" val="2211256515"/>
                    </a:ext>
                  </a:extLst>
                </a:gridCol>
                <a:gridCol w="1432085">
                  <a:extLst>
                    <a:ext uri="{9D8B030D-6E8A-4147-A177-3AD203B41FA5}">
                      <a16:colId xmlns:a16="http://schemas.microsoft.com/office/drawing/2014/main" val="2578292143"/>
                    </a:ext>
                  </a:extLst>
                </a:gridCol>
                <a:gridCol w="1139694">
                  <a:extLst>
                    <a:ext uri="{9D8B030D-6E8A-4147-A177-3AD203B41FA5}">
                      <a16:colId xmlns:a16="http://schemas.microsoft.com/office/drawing/2014/main" val="680253464"/>
                    </a:ext>
                  </a:extLst>
                </a:gridCol>
                <a:gridCol w="1060357">
                  <a:extLst>
                    <a:ext uri="{9D8B030D-6E8A-4147-A177-3AD203B41FA5}">
                      <a16:colId xmlns:a16="http://schemas.microsoft.com/office/drawing/2014/main" val="1671333220"/>
                    </a:ext>
                  </a:extLst>
                </a:gridCol>
                <a:gridCol w="1100027">
                  <a:extLst>
                    <a:ext uri="{9D8B030D-6E8A-4147-A177-3AD203B41FA5}">
                      <a16:colId xmlns:a16="http://schemas.microsoft.com/office/drawing/2014/main" val="1865748910"/>
                    </a:ext>
                  </a:extLst>
                </a:gridCol>
                <a:gridCol w="1099249">
                  <a:extLst>
                    <a:ext uri="{9D8B030D-6E8A-4147-A177-3AD203B41FA5}">
                      <a16:colId xmlns:a16="http://schemas.microsoft.com/office/drawing/2014/main" val="1270632975"/>
                    </a:ext>
                  </a:extLst>
                </a:gridCol>
                <a:gridCol w="991419">
                  <a:extLst>
                    <a:ext uri="{9D8B030D-6E8A-4147-A177-3AD203B41FA5}">
                      <a16:colId xmlns:a16="http://schemas.microsoft.com/office/drawing/2014/main" val="3407213135"/>
                    </a:ext>
                  </a:extLst>
                </a:gridCol>
              </a:tblGrid>
              <a:tr h="370493">
                <a:tc rowSpan="2">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Condition</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gridSpan="2">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100-200 nm</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200-400 nm</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hMerge="1">
                  <a:txBody>
                    <a:bodyPr/>
                    <a:lstStyle/>
                    <a:p>
                      <a:endParaRPr lang="zh-CN" altLang="en-US"/>
                    </a:p>
                  </a:txBody>
                  <a:tcPr/>
                </a:tc>
                <a:tc gridSpan="2">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400-1600 nm</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hMerge="1">
                  <a:txBody>
                    <a:bodyPr/>
                    <a:lstStyle/>
                    <a:p>
                      <a:endParaRPr lang="zh-CN" altLang="en-US"/>
                    </a:p>
                  </a:txBody>
                  <a:tcPr/>
                </a:tc>
                <a:extLst>
                  <a:ext uri="{0D108BD9-81ED-4DB2-BD59-A6C34878D82A}">
                    <a16:rowId xmlns:a16="http://schemas.microsoft.com/office/drawing/2014/main" val="1356218235"/>
                  </a:ext>
                </a:extLst>
              </a:tr>
              <a:tr h="370493">
                <a:tc vMerge="1">
                  <a:txBody>
                    <a:bodyPr/>
                    <a:lstStyle/>
                    <a:p>
                      <a:endParaRPr lang="zh-CN" altLang="en-US"/>
                    </a:p>
                  </a:txBody>
                  <a:tcPr/>
                </a:tc>
                <a:tc>
                  <a:txBody>
                    <a:bodyPr/>
                    <a:lstStyle/>
                    <a:p>
                      <a:pPr>
                        <a:lnSpc>
                          <a:spcPct val="115000"/>
                        </a:lnSpc>
                        <a:spcAft>
                          <a:spcPts val="800"/>
                        </a:spcAft>
                        <a:buNone/>
                      </a:pPr>
                      <a:r>
                        <a:rPr lang="en-US" sz="1200" b="0" kern="100" dirty="0" err="1">
                          <a:effectLst/>
                          <a:latin typeface="微软雅黑" panose="020B0503020204020204" pitchFamily="34" charset="-122"/>
                          <a:ea typeface="微软雅黑" panose="020B0503020204020204" pitchFamily="34" charset="-122"/>
                        </a:rPr>
                        <a:t>H</a:t>
                      </a:r>
                      <a:r>
                        <a:rPr lang="en-US" sz="1200" b="0" kern="100" baseline="-25000" dirty="0" err="1">
                          <a:effectLst/>
                          <a:latin typeface="微软雅黑" panose="020B0503020204020204" pitchFamily="34" charset="-122"/>
                          <a:ea typeface="微软雅黑" panose="020B0503020204020204" pitchFamily="34" charset="-122"/>
                        </a:rPr>
                        <a:t>mean</a:t>
                      </a:r>
                      <a:r>
                        <a:rPr lang="en-US" sz="1200" b="0" kern="100" dirty="0">
                          <a:effectLst/>
                          <a:latin typeface="微软雅黑" panose="020B0503020204020204" pitchFamily="34" charset="-122"/>
                          <a:ea typeface="微软雅黑" panose="020B0503020204020204" pitchFamily="34" charset="-122"/>
                        </a:rPr>
                        <a:t> (</a:t>
                      </a:r>
                      <a:r>
                        <a:rPr lang="en-US" sz="1200" b="0" kern="100" dirty="0" err="1">
                          <a:effectLst/>
                          <a:latin typeface="微软雅黑" panose="020B0503020204020204" pitchFamily="34" charset="-122"/>
                          <a:ea typeface="微软雅黑" panose="020B0503020204020204" pitchFamily="34" charset="-122"/>
                        </a:rPr>
                        <a:t>GPa</a:t>
                      </a:r>
                      <a:r>
                        <a:rPr lang="en-US" sz="1200" b="0" kern="100" dirty="0">
                          <a:effectLst/>
                          <a:latin typeface="微软雅黑" panose="020B0503020204020204" pitchFamily="34" charset="-122"/>
                          <a:ea typeface="微软雅黑" panose="020B0503020204020204" pitchFamily="34" charset="-122"/>
                        </a:rPr>
                        <a:t>)</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ΔH/H</a:t>
                      </a:r>
                      <a:r>
                        <a:rPr lang="en-US" sz="1200" b="0" kern="100" baseline="-25000">
                          <a:effectLst/>
                          <a:latin typeface="微软雅黑" panose="020B0503020204020204" pitchFamily="34" charset="-122"/>
                          <a:ea typeface="微软雅黑" panose="020B0503020204020204" pitchFamily="34" charset="-122"/>
                        </a:rPr>
                        <a:t>raw</a:t>
                      </a:r>
                      <a:r>
                        <a:rPr lang="en-US" sz="1200" b="0" kern="100">
                          <a:effectLst/>
                          <a:latin typeface="微软雅黑" panose="020B0503020204020204" pitchFamily="34" charset="-122"/>
                          <a:ea typeface="微软雅黑" panose="020B0503020204020204" pitchFamily="34" charset="-122"/>
                        </a:rPr>
                        <a:t> (%)</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H</a:t>
                      </a:r>
                      <a:r>
                        <a:rPr lang="en-US" sz="1200" b="0" kern="100" baseline="-25000">
                          <a:effectLst/>
                          <a:latin typeface="微软雅黑" panose="020B0503020204020204" pitchFamily="34" charset="-122"/>
                          <a:ea typeface="微软雅黑" panose="020B0503020204020204" pitchFamily="34" charset="-122"/>
                        </a:rPr>
                        <a:t>mean</a:t>
                      </a:r>
                      <a:r>
                        <a:rPr lang="en-US" sz="1200" b="0" kern="100">
                          <a:effectLst/>
                          <a:latin typeface="微软雅黑" panose="020B0503020204020204" pitchFamily="34" charset="-122"/>
                          <a:ea typeface="微软雅黑" panose="020B0503020204020204" pitchFamily="34" charset="-122"/>
                        </a:rPr>
                        <a:t> (GPa)</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ΔH/H</a:t>
                      </a:r>
                      <a:r>
                        <a:rPr lang="en-US" sz="1200" b="0" kern="100" baseline="-25000">
                          <a:effectLst/>
                          <a:latin typeface="微软雅黑" panose="020B0503020204020204" pitchFamily="34" charset="-122"/>
                          <a:ea typeface="微软雅黑" panose="020B0503020204020204" pitchFamily="34" charset="-122"/>
                        </a:rPr>
                        <a:t>raw</a:t>
                      </a:r>
                      <a:r>
                        <a:rPr lang="en-US" sz="1200" b="0" kern="100">
                          <a:effectLst/>
                          <a:latin typeface="微软雅黑" panose="020B0503020204020204" pitchFamily="34" charset="-122"/>
                          <a:ea typeface="微软雅黑" panose="020B0503020204020204" pitchFamily="34" charset="-122"/>
                        </a:rPr>
                        <a:t> (%)</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H</a:t>
                      </a:r>
                      <a:r>
                        <a:rPr lang="en-US" sz="1200" b="0" kern="100" baseline="-25000">
                          <a:effectLst/>
                          <a:latin typeface="微软雅黑" panose="020B0503020204020204" pitchFamily="34" charset="-122"/>
                          <a:ea typeface="微软雅黑" panose="020B0503020204020204" pitchFamily="34" charset="-122"/>
                        </a:rPr>
                        <a:t>mean</a:t>
                      </a:r>
                      <a:r>
                        <a:rPr lang="en-US" sz="1200" b="0" kern="100">
                          <a:effectLst/>
                          <a:latin typeface="微软雅黑" panose="020B0503020204020204" pitchFamily="34" charset="-122"/>
                          <a:ea typeface="微软雅黑" panose="020B0503020204020204" pitchFamily="34" charset="-122"/>
                        </a:rPr>
                        <a:t> (GPa)</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ΔH/H</a:t>
                      </a:r>
                      <a:r>
                        <a:rPr lang="en-US" sz="1200" b="0" kern="100" baseline="-25000">
                          <a:effectLst/>
                          <a:latin typeface="微软雅黑" panose="020B0503020204020204" pitchFamily="34" charset="-122"/>
                          <a:ea typeface="微软雅黑" panose="020B0503020204020204" pitchFamily="34" charset="-122"/>
                        </a:rPr>
                        <a:t>raw</a:t>
                      </a:r>
                      <a:r>
                        <a:rPr lang="en-US" sz="1200" b="0" kern="100">
                          <a:effectLst/>
                          <a:latin typeface="微软雅黑" panose="020B0503020204020204" pitchFamily="34" charset="-122"/>
                          <a:ea typeface="微软雅黑" panose="020B0503020204020204" pitchFamily="34" charset="-122"/>
                        </a:rPr>
                        <a:t> (%)</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293437614"/>
                  </a:ext>
                </a:extLst>
              </a:tr>
              <a:tr h="406780">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raw</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3.368 ± 0.084</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3.035 ± 0.032</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2.842 ± 0.012</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911761496"/>
                  </a:ext>
                </a:extLst>
              </a:tr>
              <a:tr h="539731">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Fe</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10.345 ± 0.647</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207.2</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6.924 ± 0.332</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128.1</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4.073 ± 0.107</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43.3</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492536016"/>
                  </a:ext>
                </a:extLst>
              </a:tr>
              <a:tr h="370493">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Fe+2000He</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9.679 ± 0.742</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187.9</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6.541 ± 0.334</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115.5</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3.803 ± 0.099</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33.8</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4284539499"/>
                  </a:ext>
                </a:extLst>
              </a:tr>
              <a:tr h="539731">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Fe+6000He</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12.254 ± 1.073</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263.8</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7.814 ± 0.467</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157.5</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a:effectLst/>
                          <a:latin typeface="微软雅黑" panose="020B0503020204020204" pitchFamily="34" charset="-122"/>
                          <a:ea typeface="微软雅黑" panose="020B0503020204020204" pitchFamily="34" charset="-122"/>
                        </a:rPr>
                        <a:t>4.307 ± 0.128</a:t>
                      </a:r>
                      <a:endParaRPr lang="zh-CN" sz="1200" b="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1200" b="0" kern="100" dirty="0">
                          <a:effectLst/>
                          <a:latin typeface="微软雅黑" panose="020B0503020204020204" pitchFamily="34" charset="-122"/>
                          <a:ea typeface="微软雅黑" panose="020B0503020204020204" pitchFamily="34" charset="-122"/>
                        </a:rPr>
                        <a:t>51.5</a:t>
                      </a:r>
                      <a:endParaRPr lang="zh-CN" sz="12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3208314241"/>
                  </a:ext>
                </a:extLst>
              </a:tr>
            </a:tbl>
          </a:graphicData>
        </a:graphic>
      </p:graphicFrame>
      <p:sp>
        <p:nvSpPr>
          <p:cNvPr id="2" name="Rectangle 2">
            <a:extLst>
              <a:ext uri="{FF2B5EF4-FFF2-40B4-BE49-F238E27FC236}">
                <a16:creationId xmlns:a16="http://schemas.microsoft.com/office/drawing/2014/main" id="{F90EF895-84FD-61AD-4899-5252155CE925}"/>
              </a:ext>
            </a:extLst>
          </p:cNvPr>
          <p:cNvSpPr>
            <a:spLocks noChangeArrowheads="1"/>
          </p:cNvSpPr>
          <p:nvPr/>
        </p:nvSpPr>
        <p:spPr bwMode="auto">
          <a:xfrm>
            <a:off x="-282294" y="963440"/>
            <a:ext cx="97720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3" name="对象 2">
            <a:extLst>
              <a:ext uri="{FF2B5EF4-FFF2-40B4-BE49-F238E27FC236}">
                <a16:creationId xmlns:a16="http://schemas.microsoft.com/office/drawing/2014/main" id="{E4D145BD-6905-9E92-7230-60E57C3857C5}"/>
              </a:ext>
            </a:extLst>
          </p:cNvPr>
          <p:cNvGraphicFramePr>
            <a:graphicFrameLocks noChangeAspect="1"/>
          </p:cNvGraphicFramePr>
          <p:nvPr>
            <p:extLst>
              <p:ext uri="{D42A27DB-BD31-4B8C-83A1-F6EECF244321}">
                <p14:modId xmlns:p14="http://schemas.microsoft.com/office/powerpoint/2010/main" val="43679149"/>
              </p:ext>
            </p:extLst>
          </p:nvPr>
        </p:nvGraphicFramePr>
        <p:xfrm>
          <a:off x="373802" y="1366100"/>
          <a:ext cx="3791346" cy="2723747"/>
        </p:xfrm>
        <a:graphic>
          <a:graphicData uri="http://schemas.openxmlformats.org/presentationml/2006/ole">
            <mc:AlternateContent xmlns:mc="http://schemas.openxmlformats.org/markup-compatibility/2006">
              <mc:Choice xmlns:v="urn:schemas-microsoft-com:vml" Requires="v">
                <p:oleObj name="Graph" r:id="rId3" imgW="11364517" imgH="8146094" progId="Origin95.Graph">
                  <p:embed/>
                </p:oleObj>
              </mc:Choice>
              <mc:Fallback>
                <p:oleObj name="Graph" r:id="rId3" imgW="11364517" imgH="8146094" progId="Origin95.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02" y="1366100"/>
                        <a:ext cx="3791346" cy="2723747"/>
                      </a:xfrm>
                      <a:prstGeom prst="rect">
                        <a:avLst/>
                      </a:prstGeom>
                      <a:noFill/>
                    </p:spPr>
                  </p:pic>
                </p:oleObj>
              </mc:Fallback>
            </mc:AlternateContent>
          </a:graphicData>
        </a:graphic>
      </p:graphicFrame>
      <p:sp>
        <p:nvSpPr>
          <p:cNvPr id="4" name="Rectangle 4">
            <a:extLst>
              <a:ext uri="{FF2B5EF4-FFF2-40B4-BE49-F238E27FC236}">
                <a16:creationId xmlns:a16="http://schemas.microsoft.com/office/drawing/2014/main" id="{2DF7764A-F095-385C-938D-DEE587CC3ABD}"/>
              </a:ext>
            </a:extLst>
          </p:cNvPr>
          <p:cNvSpPr>
            <a:spLocks noChangeArrowheads="1"/>
          </p:cNvSpPr>
          <p:nvPr/>
        </p:nvSpPr>
        <p:spPr bwMode="auto">
          <a:xfrm>
            <a:off x="-144780" y="3967077"/>
            <a:ext cx="109549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5" name="对象 4">
            <a:extLst>
              <a:ext uri="{FF2B5EF4-FFF2-40B4-BE49-F238E27FC236}">
                <a16:creationId xmlns:a16="http://schemas.microsoft.com/office/drawing/2014/main" id="{72F3020C-3DC2-D8E8-E88E-0B34502D0487}"/>
              </a:ext>
            </a:extLst>
          </p:cNvPr>
          <p:cNvGraphicFramePr>
            <a:graphicFrameLocks noChangeAspect="1"/>
          </p:cNvGraphicFramePr>
          <p:nvPr>
            <p:extLst>
              <p:ext uri="{D42A27DB-BD31-4B8C-83A1-F6EECF244321}">
                <p14:modId xmlns:p14="http://schemas.microsoft.com/office/powerpoint/2010/main" val="1782546192"/>
              </p:ext>
            </p:extLst>
          </p:nvPr>
        </p:nvGraphicFramePr>
        <p:xfrm>
          <a:off x="373802" y="3707997"/>
          <a:ext cx="3791346" cy="2982343"/>
        </p:xfrm>
        <a:graphic>
          <a:graphicData uri="http://schemas.openxmlformats.org/presentationml/2006/ole">
            <mc:AlternateContent xmlns:mc="http://schemas.openxmlformats.org/markup-compatibility/2006">
              <mc:Choice xmlns:v="urn:schemas-microsoft-com:vml" Requires="v">
                <p:oleObj name="Graph" r:id="rId5" imgW="10708509" imgH="8407101" progId="Origin95.Graph">
                  <p:embed/>
                </p:oleObj>
              </mc:Choice>
              <mc:Fallback>
                <p:oleObj name="Graph" r:id="rId5" imgW="10708509" imgH="8407101" progId="Origin95.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02" y="3707997"/>
                        <a:ext cx="3791346" cy="2982343"/>
                      </a:xfrm>
                      <a:prstGeom prst="rect">
                        <a:avLst/>
                      </a:prstGeom>
                      <a:noFill/>
                    </p:spPr>
                  </p:pic>
                </p:oleObj>
              </mc:Fallback>
            </mc:AlternateContent>
          </a:graphicData>
        </a:graphic>
      </p:graphicFrame>
      <p:sp>
        <p:nvSpPr>
          <p:cNvPr id="6" name="文本框 5">
            <a:extLst>
              <a:ext uri="{FF2B5EF4-FFF2-40B4-BE49-F238E27FC236}">
                <a16:creationId xmlns:a16="http://schemas.microsoft.com/office/drawing/2014/main" id="{C620A9AF-607F-477F-A775-0151967BBB50}"/>
              </a:ext>
            </a:extLst>
          </p:cNvPr>
          <p:cNvSpPr txBox="1"/>
          <p:nvPr/>
        </p:nvSpPr>
        <p:spPr>
          <a:xfrm>
            <a:off x="238158" y="1021591"/>
            <a:ext cx="4294765" cy="1200329"/>
          </a:xfrm>
          <a:prstGeom prst="rect">
            <a:avLst/>
          </a:prstGeom>
          <a:noFill/>
        </p:spPr>
        <p:txBody>
          <a:bodyPr wrap="none" rtlCol="0">
            <a:spAutoFit/>
          </a:bodyPr>
          <a:lstStyle/>
          <a:p>
            <a:pPr marL="457200" indent="-457200">
              <a:buFont typeface="Wingdings" panose="05000000000000000000" pitchFamily="2" charset="2"/>
              <a:buChar char="Ø"/>
            </a:pPr>
            <a:r>
              <a:rPr lang="en-US" altLang="zh-CN" sz="2400" b="1" dirty="0">
                <a:latin typeface="思源黑体 CN Bold" panose="020B0800000000000000" pitchFamily="34" charset="-122"/>
                <a:ea typeface="思源黑体 CN Bold" panose="020B0800000000000000" pitchFamily="34" charset="-122"/>
              </a:rPr>
              <a:t>T91</a:t>
            </a:r>
            <a:r>
              <a:rPr lang="zh-CN" altLang="en-US" sz="2400" b="1" dirty="0">
                <a:latin typeface="思源黑体 CN Bold" panose="020B0800000000000000" pitchFamily="34" charset="-122"/>
                <a:ea typeface="思源黑体 CN Bold" panose="020B0800000000000000" pitchFamily="34" charset="-122"/>
              </a:rPr>
              <a:t>辐照诱导力学性能退化</a:t>
            </a:r>
          </a:p>
          <a:p>
            <a:pPr marL="457200" indent="-457200">
              <a:buFont typeface="Wingdings" panose="05000000000000000000" pitchFamily="2" charset="2"/>
              <a:buChar char="Ø"/>
            </a:pPr>
            <a:endParaRPr lang="zh-CN" altLang="en-US" sz="2400" b="1"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Ø"/>
            </a:pPr>
            <a:endParaRPr lang="zh-CN" altLang="en-US" sz="2400" dirty="0">
              <a:latin typeface="思源黑体 CN Bold" panose="020B0800000000000000" pitchFamily="34" charset="-122"/>
              <a:ea typeface="思源黑体 CN Bold" panose="020B0800000000000000" pitchFamily="34" charset="-122"/>
            </a:endParaRPr>
          </a:p>
        </p:txBody>
      </p:sp>
      <p:sp>
        <p:nvSpPr>
          <p:cNvPr id="8" name="文本框 7">
            <a:extLst>
              <a:ext uri="{FF2B5EF4-FFF2-40B4-BE49-F238E27FC236}">
                <a16:creationId xmlns:a16="http://schemas.microsoft.com/office/drawing/2014/main" id="{5CE87C82-5177-89B5-BBED-BF306FF1EAD3}"/>
              </a:ext>
            </a:extLst>
          </p:cNvPr>
          <p:cNvSpPr txBox="1"/>
          <p:nvPr/>
        </p:nvSpPr>
        <p:spPr>
          <a:xfrm>
            <a:off x="4063083" y="4537392"/>
            <a:ext cx="7523453" cy="170540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0" i="0" dirty="0">
                <a:solidFill>
                  <a:srgbClr val="111133"/>
                </a:solidFill>
                <a:effectLst/>
                <a:latin typeface="微软雅黑" panose="020B0503020204020204" pitchFamily="34" charset="-122"/>
                <a:ea typeface="微软雅黑" panose="020B0503020204020204" pitchFamily="34" charset="-122"/>
              </a:rPr>
              <a:t>损伤重叠区域的</a:t>
            </a:r>
            <a:r>
              <a:rPr lang="el-GR" altLang="zh-CN" b="0" i="0" dirty="0">
                <a:solidFill>
                  <a:srgbClr val="111133"/>
                </a:solidFill>
                <a:effectLst/>
                <a:latin typeface="微软雅黑" panose="020B0503020204020204" pitchFamily="34" charset="-122"/>
                <a:ea typeface="微软雅黑" panose="020B0503020204020204" pitchFamily="34" charset="-122"/>
              </a:rPr>
              <a:t>Δ</a:t>
            </a:r>
            <a:r>
              <a:rPr lang="en-US" altLang="zh-CN" b="0" i="0" dirty="0">
                <a:solidFill>
                  <a:srgbClr val="111133"/>
                </a:solidFill>
                <a:effectLst/>
                <a:latin typeface="微软雅黑" panose="020B0503020204020204" pitchFamily="34" charset="-122"/>
                <a:ea typeface="微软雅黑" panose="020B0503020204020204" pitchFamily="34" charset="-122"/>
              </a:rPr>
              <a:t>H/</a:t>
            </a:r>
            <a:r>
              <a:rPr lang="en-US" altLang="zh-CN" b="0" i="0" dirty="0" err="1">
                <a:solidFill>
                  <a:srgbClr val="111133"/>
                </a:solidFill>
                <a:effectLst/>
                <a:latin typeface="微软雅黑" panose="020B0503020204020204" pitchFamily="34" charset="-122"/>
                <a:ea typeface="微软雅黑" panose="020B0503020204020204" pitchFamily="34" charset="-122"/>
              </a:rPr>
              <a:t>H</a:t>
            </a:r>
            <a:r>
              <a:rPr lang="en-US" altLang="zh-CN" b="0" i="0" baseline="-25000" dirty="0" err="1">
                <a:solidFill>
                  <a:srgbClr val="111133"/>
                </a:solidFill>
                <a:effectLst/>
                <a:latin typeface="微软雅黑" panose="020B0503020204020204" pitchFamily="34" charset="-122"/>
                <a:ea typeface="微软雅黑" panose="020B0503020204020204" pitchFamily="34" charset="-122"/>
              </a:rPr>
              <a:t>raw</a:t>
            </a:r>
            <a:r>
              <a:rPr lang="zh-CN" altLang="en-US" b="0" i="0" dirty="0">
                <a:solidFill>
                  <a:srgbClr val="111133"/>
                </a:solidFill>
                <a:effectLst/>
                <a:latin typeface="微软雅黑" panose="020B0503020204020204" pitchFamily="34" charset="-122"/>
                <a:ea typeface="微软雅黑" panose="020B0503020204020204" pitchFamily="34" charset="-122"/>
              </a:rPr>
              <a:t>超过</a:t>
            </a:r>
            <a:r>
              <a:rPr lang="en-US" altLang="zh-CN" b="0" i="0" dirty="0">
                <a:solidFill>
                  <a:srgbClr val="111133"/>
                </a:solidFill>
                <a:effectLst/>
                <a:latin typeface="微软雅黑" panose="020B0503020204020204" pitchFamily="34" charset="-122"/>
                <a:ea typeface="微软雅黑" panose="020B0503020204020204" pitchFamily="34" charset="-122"/>
              </a:rPr>
              <a:t>200%</a:t>
            </a:r>
            <a:r>
              <a:rPr lang="zh-CN" altLang="en-US" b="0" i="0" dirty="0">
                <a:solidFill>
                  <a:srgbClr val="111133"/>
                </a:solidFill>
                <a:effectLst/>
                <a:latin typeface="微软雅黑" panose="020B0503020204020204" pitchFamily="34" charset="-122"/>
                <a:ea typeface="微软雅黑" panose="020B0503020204020204" pitchFamily="34" charset="-122"/>
              </a:rPr>
              <a:t>，在</a:t>
            </a:r>
            <a:r>
              <a:rPr lang="en-US" altLang="zh-CN" b="0" i="0" dirty="0">
                <a:solidFill>
                  <a:srgbClr val="111133"/>
                </a:solidFill>
                <a:effectLst/>
                <a:latin typeface="微软雅黑" panose="020B0503020204020204" pitchFamily="34" charset="-122"/>
                <a:ea typeface="微软雅黑" panose="020B0503020204020204" pitchFamily="34" charset="-122"/>
              </a:rPr>
              <a:t>6000 </a:t>
            </a:r>
            <a:r>
              <a:rPr lang="en-US" altLang="zh-CN" b="0" i="0" dirty="0" err="1">
                <a:solidFill>
                  <a:srgbClr val="111133"/>
                </a:solidFill>
                <a:effectLst/>
                <a:latin typeface="微软雅黑" panose="020B0503020204020204" pitchFamily="34" charset="-122"/>
                <a:ea typeface="微软雅黑" panose="020B0503020204020204" pitchFamily="34" charset="-122"/>
              </a:rPr>
              <a:t>appm</a:t>
            </a:r>
            <a:r>
              <a:rPr lang="en-US" altLang="zh-CN" b="0" i="0" dirty="0">
                <a:solidFill>
                  <a:srgbClr val="111133"/>
                </a:solidFill>
                <a:effectLst/>
                <a:latin typeface="微软雅黑" panose="020B0503020204020204" pitchFamily="34" charset="-122"/>
                <a:ea typeface="微软雅黑" panose="020B0503020204020204" pitchFamily="34" charset="-122"/>
              </a:rPr>
              <a:t> He + Fe</a:t>
            </a:r>
            <a:r>
              <a:rPr lang="zh-CN" altLang="en-US" b="0" i="0" dirty="0">
                <a:solidFill>
                  <a:srgbClr val="111133"/>
                </a:solidFill>
                <a:effectLst/>
                <a:latin typeface="微软雅黑" panose="020B0503020204020204" pitchFamily="34" charset="-122"/>
                <a:ea typeface="微软雅黑" panose="020B0503020204020204" pitchFamily="34" charset="-122"/>
              </a:rPr>
              <a:t>时达到</a:t>
            </a:r>
            <a:r>
              <a:rPr lang="en-US" altLang="zh-CN" b="0" i="0" dirty="0">
                <a:solidFill>
                  <a:srgbClr val="111133"/>
                </a:solidFill>
                <a:effectLst/>
                <a:latin typeface="微软雅黑" panose="020B0503020204020204" pitchFamily="34" charset="-122"/>
                <a:ea typeface="微软雅黑" panose="020B0503020204020204" pitchFamily="34" charset="-122"/>
              </a:rPr>
              <a:t>~260%</a:t>
            </a:r>
            <a:r>
              <a:rPr lang="zh-CN" altLang="en-US" b="0" i="0" dirty="0">
                <a:solidFill>
                  <a:srgbClr val="111133"/>
                </a:solidFill>
                <a:effectLst/>
                <a:latin typeface="微软雅黑" panose="020B0503020204020204" pitchFamily="34" charset="-122"/>
                <a:ea typeface="微软雅黑" panose="020B0503020204020204" pitchFamily="34" charset="-122"/>
              </a:rPr>
              <a:t>，反映了高局部损伤和高氦密度的共同作用</a:t>
            </a:r>
            <a:endParaRPr lang="en-US" altLang="zh-CN" b="0" i="0" dirty="0">
              <a:solidFill>
                <a:srgbClr val="111133"/>
              </a:solidFill>
              <a:effectLst/>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0" i="0" dirty="0">
                <a:solidFill>
                  <a:srgbClr val="FF0000"/>
                </a:solidFill>
                <a:effectLst/>
                <a:latin typeface="微软雅黑" panose="020B0503020204020204" pitchFamily="34" charset="-122"/>
                <a:ea typeface="微软雅黑" panose="020B0503020204020204" pitchFamily="34" charset="-122"/>
              </a:rPr>
              <a:t>硬化随 </a:t>
            </a:r>
            <a:r>
              <a:rPr lang="en-US" altLang="zh-CN" b="0" i="0" dirty="0">
                <a:solidFill>
                  <a:srgbClr val="FF0000"/>
                </a:solidFill>
                <a:effectLst/>
                <a:latin typeface="微软雅黑" panose="020B0503020204020204" pitchFamily="34" charset="-122"/>
                <a:ea typeface="微软雅黑" panose="020B0503020204020204" pitchFamily="34" charset="-122"/>
              </a:rPr>
              <a:t>He </a:t>
            </a:r>
            <a:r>
              <a:rPr lang="zh-CN" altLang="en-US" b="0" i="0" dirty="0">
                <a:solidFill>
                  <a:srgbClr val="FF0000"/>
                </a:solidFill>
                <a:effectLst/>
                <a:latin typeface="微软雅黑" panose="020B0503020204020204" pitchFamily="34" charset="-122"/>
                <a:ea typeface="微软雅黑" panose="020B0503020204020204" pitchFamily="34" charset="-122"/>
              </a:rPr>
              <a:t>含量非单调变化</a:t>
            </a:r>
            <a:r>
              <a:rPr lang="zh-CN" altLang="en-US" b="0" i="0" dirty="0">
                <a:solidFill>
                  <a:srgbClr val="111133"/>
                </a:solidFill>
                <a:effectLst/>
                <a:latin typeface="微软雅黑" panose="020B0503020204020204" pitchFamily="34" charset="-122"/>
                <a:ea typeface="微软雅黑" panose="020B0503020204020204" pitchFamily="34" charset="-122"/>
              </a:rPr>
              <a:t>，</a:t>
            </a:r>
            <a:r>
              <a:rPr lang="en-US" altLang="zh-CN" b="0" i="0" dirty="0">
                <a:solidFill>
                  <a:srgbClr val="111133"/>
                </a:solidFill>
                <a:effectLst/>
                <a:latin typeface="微软雅黑" panose="020B0503020204020204" pitchFamily="34" charset="-122"/>
                <a:ea typeface="微软雅黑" panose="020B0503020204020204" pitchFamily="34" charset="-122"/>
              </a:rPr>
              <a:t>2000 </a:t>
            </a:r>
            <a:r>
              <a:rPr lang="en-US" altLang="zh-CN" b="0" i="0" dirty="0" err="1">
                <a:solidFill>
                  <a:srgbClr val="111133"/>
                </a:solidFill>
                <a:effectLst/>
                <a:latin typeface="微软雅黑" panose="020B0503020204020204" pitchFamily="34" charset="-122"/>
                <a:ea typeface="微软雅黑" panose="020B0503020204020204" pitchFamily="34" charset="-122"/>
              </a:rPr>
              <a:t>appm</a:t>
            </a:r>
            <a:r>
              <a:rPr lang="en-US" altLang="zh-CN" b="0" i="0" dirty="0">
                <a:solidFill>
                  <a:srgbClr val="111133"/>
                </a:solidFill>
                <a:effectLst/>
                <a:latin typeface="微软雅黑" panose="020B0503020204020204" pitchFamily="34" charset="-122"/>
                <a:ea typeface="微软雅黑" panose="020B0503020204020204" pitchFamily="34" charset="-122"/>
              </a:rPr>
              <a:t> He + Fe</a:t>
            </a:r>
            <a:r>
              <a:rPr lang="zh-CN" altLang="en-US" b="0" i="0" dirty="0">
                <a:solidFill>
                  <a:srgbClr val="111133"/>
                </a:solidFill>
                <a:effectLst/>
                <a:latin typeface="微软雅黑" panose="020B0503020204020204" pitchFamily="34" charset="-122"/>
                <a:ea typeface="微软雅黑" panose="020B0503020204020204" pitchFamily="34" charset="-122"/>
              </a:rPr>
              <a:t>样品比仅</a:t>
            </a:r>
            <a:r>
              <a:rPr lang="en-US" altLang="zh-CN" b="0" i="0" dirty="0">
                <a:solidFill>
                  <a:srgbClr val="111133"/>
                </a:solidFill>
                <a:effectLst/>
                <a:latin typeface="微软雅黑" panose="020B0503020204020204" pitchFamily="34" charset="-122"/>
                <a:ea typeface="微软雅黑" panose="020B0503020204020204" pitchFamily="34" charset="-122"/>
              </a:rPr>
              <a:t>Fe</a:t>
            </a:r>
            <a:r>
              <a:rPr lang="zh-CN" altLang="en-US" b="0" i="0" dirty="0">
                <a:solidFill>
                  <a:srgbClr val="111133"/>
                </a:solidFill>
                <a:effectLst/>
                <a:latin typeface="微软雅黑" panose="020B0503020204020204" pitchFamily="34" charset="-122"/>
                <a:ea typeface="微软雅黑" panose="020B0503020204020204" pitchFamily="34" charset="-122"/>
              </a:rPr>
              <a:t>样品更软，而</a:t>
            </a:r>
            <a:r>
              <a:rPr lang="en-US" altLang="zh-CN" b="0" i="0" dirty="0">
                <a:solidFill>
                  <a:srgbClr val="111133"/>
                </a:solidFill>
                <a:effectLst/>
                <a:latin typeface="微软雅黑" panose="020B0503020204020204" pitchFamily="34" charset="-122"/>
                <a:ea typeface="微软雅黑" panose="020B0503020204020204" pitchFamily="34" charset="-122"/>
              </a:rPr>
              <a:t>6000 </a:t>
            </a:r>
            <a:r>
              <a:rPr lang="en-US" altLang="zh-CN" b="0" i="0" dirty="0" err="1">
                <a:solidFill>
                  <a:srgbClr val="111133"/>
                </a:solidFill>
                <a:effectLst/>
                <a:latin typeface="微软雅黑" panose="020B0503020204020204" pitchFamily="34" charset="-122"/>
                <a:ea typeface="微软雅黑" panose="020B0503020204020204" pitchFamily="34" charset="-122"/>
              </a:rPr>
              <a:t>appm</a:t>
            </a:r>
            <a:r>
              <a:rPr lang="en-US" altLang="zh-CN" b="0" i="0" dirty="0">
                <a:solidFill>
                  <a:srgbClr val="111133"/>
                </a:solidFill>
                <a:effectLst/>
                <a:latin typeface="微软雅黑" panose="020B0503020204020204" pitchFamily="34" charset="-122"/>
                <a:ea typeface="微软雅黑" panose="020B0503020204020204" pitchFamily="34" charset="-122"/>
              </a:rPr>
              <a:t> He + Fe</a:t>
            </a:r>
            <a:r>
              <a:rPr lang="zh-CN" altLang="en-US" b="0" i="0" dirty="0">
                <a:solidFill>
                  <a:srgbClr val="111133"/>
                </a:solidFill>
                <a:effectLst/>
                <a:latin typeface="微软雅黑" panose="020B0503020204020204" pitchFamily="34" charset="-122"/>
                <a:ea typeface="微软雅黑" panose="020B0503020204020204" pitchFamily="34" charset="-122"/>
              </a:rPr>
              <a:t>样品表现出最大的硬化。</a:t>
            </a:r>
            <a:endParaRPr lang="zh-CN" altLang="en-US"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42E6B9DD-DD1A-FAE8-CDB2-0C870C8AB018}"/>
              </a:ext>
            </a:extLst>
          </p:cNvPr>
          <p:cNvSpPr/>
          <p:nvPr/>
        </p:nvSpPr>
        <p:spPr>
          <a:xfrm>
            <a:off x="517729" y="1516531"/>
            <a:ext cx="11529985" cy="5104302"/>
          </a:xfrm>
          <a:prstGeom prst="rect">
            <a:avLst/>
          </a:prstGeom>
          <a:noFill/>
          <a:ln w="317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1" name="矩形 30">
            <a:extLst>
              <a:ext uri="{FF2B5EF4-FFF2-40B4-BE49-F238E27FC236}">
                <a16:creationId xmlns:a16="http://schemas.microsoft.com/office/drawing/2014/main" id="{8BA33981-C560-8C31-9F9A-F512C987F3DF}"/>
              </a:ext>
            </a:extLst>
          </p:cNvPr>
          <p:cNvSpPr/>
          <p:nvPr/>
        </p:nvSpPr>
        <p:spPr>
          <a:xfrm>
            <a:off x="4998721" y="1624697"/>
            <a:ext cx="2575560" cy="2723747"/>
          </a:xfrm>
          <a:prstGeom prst="rect">
            <a:avLst/>
          </a:prstGeom>
          <a:noFill/>
          <a:ln w="3492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a:extLst>
              <a:ext uri="{FF2B5EF4-FFF2-40B4-BE49-F238E27FC236}">
                <a16:creationId xmlns:a16="http://schemas.microsoft.com/office/drawing/2014/main" id="{0880BF5C-F7D6-E526-1B69-B91C411E4274}"/>
              </a:ext>
            </a:extLst>
          </p:cNvPr>
          <p:cNvGrpSpPr/>
          <p:nvPr/>
        </p:nvGrpSpPr>
        <p:grpSpPr>
          <a:xfrm>
            <a:off x="1308274" y="0"/>
            <a:ext cx="8238345" cy="984629"/>
            <a:chOff x="1023462" y="-9601"/>
            <a:chExt cx="8238345" cy="984629"/>
          </a:xfrm>
        </p:grpSpPr>
        <p:sp>
          <p:nvSpPr>
            <p:cNvPr id="45" name="矩形: 圆顶角 44">
              <a:extLst>
                <a:ext uri="{FF2B5EF4-FFF2-40B4-BE49-F238E27FC236}">
                  <a16:creationId xmlns:a16="http://schemas.microsoft.com/office/drawing/2014/main" id="{A3364A17-6A20-DD1B-D804-1715E87C1225}"/>
                </a:ext>
              </a:extLst>
            </p:cNvPr>
            <p:cNvSpPr/>
            <p:nvPr/>
          </p:nvSpPr>
          <p:spPr>
            <a:xfrm>
              <a:off x="6299973" y="-9601"/>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6" name="文本框 27">
              <a:extLst>
                <a:ext uri="{FF2B5EF4-FFF2-40B4-BE49-F238E27FC236}">
                  <a16:creationId xmlns:a16="http://schemas.microsoft.com/office/drawing/2014/main" id="{79EB5EBF-85D5-88E8-E6F3-D0F8922CDF41}"/>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accent1"/>
                </a:solidFill>
                <a:latin typeface="思源黑体 CN Bold" panose="020B0800000000000000" pitchFamily="34" charset="-122"/>
                <a:ea typeface="思源黑体 CN Bold" panose="020B0800000000000000" pitchFamily="34" charset="-122"/>
              </a:endParaRPr>
            </a:p>
          </p:txBody>
        </p:sp>
        <p:sp>
          <p:nvSpPr>
            <p:cNvPr id="47" name="文本框 30">
              <a:extLst>
                <a:ext uri="{FF2B5EF4-FFF2-40B4-BE49-F238E27FC236}">
                  <a16:creationId xmlns:a16="http://schemas.microsoft.com/office/drawing/2014/main" id="{13B45E3E-9421-D6BF-7DE4-BDA658654B8B}"/>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48" name="文本框 31">
              <a:extLst>
                <a:ext uri="{FF2B5EF4-FFF2-40B4-BE49-F238E27FC236}">
                  <a16:creationId xmlns:a16="http://schemas.microsoft.com/office/drawing/2014/main" id="{C81D6577-C4E9-8494-3FED-2CA8C7D7830E}"/>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9" name="文本框 32">
              <a:extLst>
                <a:ext uri="{FF2B5EF4-FFF2-40B4-BE49-F238E27FC236}">
                  <a16:creationId xmlns:a16="http://schemas.microsoft.com/office/drawing/2014/main" id="{8ED3C2C6-B13C-DA5E-BF7E-BA8595A7DE2A}"/>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50" name="文本框 34">
              <a:extLst>
                <a:ext uri="{FF2B5EF4-FFF2-40B4-BE49-F238E27FC236}">
                  <a16:creationId xmlns:a16="http://schemas.microsoft.com/office/drawing/2014/main" id="{074627C1-8BB8-E91F-A43E-9E91531C8674}"/>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51" name="文本框 35">
              <a:extLst>
                <a:ext uri="{FF2B5EF4-FFF2-40B4-BE49-F238E27FC236}">
                  <a16:creationId xmlns:a16="http://schemas.microsoft.com/office/drawing/2014/main" id="{1FA20BF1-9249-5FBC-ED91-715D4200887C}"/>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
        <p:nvSpPr>
          <p:cNvPr id="43" name="文本框 22">
            <a:extLst>
              <a:ext uri="{FF2B5EF4-FFF2-40B4-BE49-F238E27FC236}">
                <a16:creationId xmlns:a16="http://schemas.microsoft.com/office/drawing/2014/main" id="{DAC64895-8CAA-CB69-B2BC-D4B35E624904}"/>
              </a:ext>
            </a:extLst>
          </p:cNvPr>
          <p:cNvSpPr txBox="1"/>
          <p:nvPr/>
        </p:nvSpPr>
        <p:spPr>
          <a:xfrm>
            <a:off x="9790748" y="241272"/>
            <a:ext cx="2385059"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44" name="文本框 23">
            <a:extLst>
              <a:ext uri="{FF2B5EF4-FFF2-40B4-BE49-F238E27FC236}">
                <a16:creationId xmlns:a16="http://schemas.microsoft.com/office/drawing/2014/main" id="{FF122DF0-1288-5781-38E9-8F66BDD4DE97}"/>
              </a:ext>
            </a:extLst>
          </p:cNvPr>
          <p:cNvSpPr txBox="1"/>
          <p:nvPr/>
        </p:nvSpPr>
        <p:spPr>
          <a:xfrm>
            <a:off x="9438593" y="536388"/>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62932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5E7F-50F5-68A2-E54E-FBAED9EA58C7}"/>
            </a:ext>
          </a:extLst>
        </p:cNvPr>
        <p:cNvGrpSpPr/>
        <p:nvPr/>
      </p:nvGrpSpPr>
      <p:grpSpPr>
        <a:xfrm>
          <a:off x="0" y="0"/>
          <a:ext cx="0" cy="0"/>
          <a:chOff x="0" y="0"/>
          <a:chExt cx="0" cy="0"/>
        </a:xfrm>
      </p:grpSpPr>
      <p:sp>
        <p:nvSpPr>
          <p:cNvPr id="68" name="矩形: 圆角 67">
            <a:extLst>
              <a:ext uri="{FF2B5EF4-FFF2-40B4-BE49-F238E27FC236}">
                <a16:creationId xmlns:a16="http://schemas.microsoft.com/office/drawing/2014/main" id="{FACD52AD-EC25-CC4F-8C27-68BDCE8C98C4}"/>
              </a:ext>
            </a:extLst>
          </p:cNvPr>
          <p:cNvSpPr/>
          <p:nvPr/>
        </p:nvSpPr>
        <p:spPr>
          <a:xfrm>
            <a:off x="758474" y="5166119"/>
            <a:ext cx="5139035" cy="698100"/>
          </a:xfrm>
          <a:prstGeom prst="roundRect">
            <a:avLst/>
          </a:prstGeom>
          <a:solidFill>
            <a:srgbClr val="F4F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38ECF9A0-C029-74A0-ED75-5DE4197036DA}"/>
              </a:ext>
            </a:extLst>
          </p:cNvPr>
          <p:cNvSpPr/>
          <p:nvPr/>
        </p:nvSpPr>
        <p:spPr>
          <a:xfrm>
            <a:off x="4206497" y="2754117"/>
            <a:ext cx="1691012" cy="1461432"/>
          </a:xfrm>
          <a:prstGeom prst="roundRect">
            <a:avLst>
              <a:gd name="adj" fmla="val 10932"/>
            </a:avLst>
          </a:prstGeom>
          <a:solidFill>
            <a:srgbClr val="F4F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69A11A98-6DD4-189A-3709-7B51087F297D}"/>
              </a:ext>
            </a:extLst>
          </p:cNvPr>
          <p:cNvSpPr/>
          <p:nvPr/>
        </p:nvSpPr>
        <p:spPr>
          <a:xfrm>
            <a:off x="2044000" y="2747622"/>
            <a:ext cx="1966071" cy="1461432"/>
          </a:xfrm>
          <a:prstGeom prst="roundRect">
            <a:avLst>
              <a:gd name="adj" fmla="val 10932"/>
            </a:avLst>
          </a:prstGeom>
          <a:solidFill>
            <a:srgbClr val="F4F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E70DE3A-1F22-CBE7-F7FA-244D830EA55F}"/>
              </a:ext>
            </a:extLst>
          </p:cNvPr>
          <p:cNvSpPr/>
          <p:nvPr/>
        </p:nvSpPr>
        <p:spPr>
          <a:xfrm>
            <a:off x="296809" y="2739760"/>
            <a:ext cx="1633876" cy="1461432"/>
          </a:xfrm>
          <a:prstGeom prst="roundRect">
            <a:avLst>
              <a:gd name="adj" fmla="val 10932"/>
            </a:avLst>
          </a:prstGeom>
          <a:solidFill>
            <a:srgbClr val="F4F8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2">
            <a:extLst>
              <a:ext uri="{FF2B5EF4-FFF2-40B4-BE49-F238E27FC236}">
                <a16:creationId xmlns:a16="http://schemas.microsoft.com/office/drawing/2014/main" id="{880061E7-A420-3637-4A29-29997C68C4B0}"/>
              </a:ext>
            </a:extLst>
          </p:cNvPr>
          <p:cNvSpPr>
            <a:spLocks noChangeArrowheads="1"/>
          </p:cNvSpPr>
          <p:nvPr/>
        </p:nvSpPr>
        <p:spPr bwMode="auto">
          <a:xfrm>
            <a:off x="-282294" y="963440"/>
            <a:ext cx="97720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6" name="文本框 15">
            <a:extLst>
              <a:ext uri="{FF2B5EF4-FFF2-40B4-BE49-F238E27FC236}">
                <a16:creationId xmlns:a16="http://schemas.microsoft.com/office/drawing/2014/main" id="{68552135-394C-1044-F08D-65D552040FE4}"/>
              </a:ext>
            </a:extLst>
          </p:cNvPr>
          <p:cNvSpPr txBox="1"/>
          <p:nvPr/>
        </p:nvSpPr>
        <p:spPr>
          <a:xfrm>
            <a:off x="3165930" y="1112589"/>
            <a:ext cx="7189649" cy="400110"/>
          </a:xfrm>
          <a:prstGeom prst="rect">
            <a:avLst/>
          </a:prstGeom>
          <a:noFill/>
        </p:spPr>
        <p:txBody>
          <a:bodyPr wrap="square">
            <a:spAutoFit/>
          </a:bodyPr>
          <a:lstStyle/>
          <a:p>
            <a:pPr algn="l">
              <a:buNone/>
            </a:pPr>
            <a:r>
              <a:rPr lang="en-US" altLang="zh-CN" sz="2000" b="1" i="0" dirty="0">
                <a:effectLst/>
                <a:latin typeface="微软雅黑" panose="020B0503020204020204" pitchFamily="34" charset="-122"/>
                <a:ea typeface="微软雅黑" panose="020B0503020204020204" pitchFamily="34" charset="-122"/>
              </a:rPr>
              <a:t>He </a:t>
            </a:r>
            <a:r>
              <a:rPr lang="zh-CN" altLang="en-US" sz="2000" b="1" i="0" dirty="0">
                <a:effectLst/>
                <a:latin typeface="微软雅黑" panose="020B0503020204020204" pitchFamily="34" charset="-122"/>
                <a:ea typeface="微软雅黑" panose="020B0503020204020204" pitchFamily="34" charset="-122"/>
              </a:rPr>
              <a:t>泡由“弱障碍</a:t>
            </a:r>
            <a:r>
              <a:rPr lang="en-US" altLang="zh-CN" sz="2000" b="1" i="0" dirty="0">
                <a:effectLst/>
                <a:latin typeface="微软雅黑" panose="020B0503020204020204" pitchFamily="34" charset="-122"/>
                <a:ea typeface="微软雅黑" panose="020B0503020204020204" pitchFamily="34" charset="-122"/>
              </a:rPr>
              <a:t>/</a:t>
            </a:r>
            <a:r>
              <a:rPr lang="zh-CN" altLang="en-US" sz="2000" b="1" i="0" dirty="0">
                <a:effectLst/>
                <a:latin typeface="微软雅黑" panose="020B0503020204020204" pitchFamily="34" charset="-122"/>
                <a:ea typeface="微软雅黑" panose="020B0503020204020204" pitchFamily="34" charset="-122"/>
              </a:rPr>
              <a:t>缺陷调控者”转变为“主导强化障碍”</a:t>
            </a:r>
            <a:endParaRPr lang="zh-CN" altLang="en-US" sz="2000" b="0" i="0" dirty="0">
              <a:effectLst/>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7DEB7D08-D64F-7EE1-AE09-9BE3C3D78FC0}"/>
              </a:ext>
            </a:extLst>
          </p:cNvPr>
          <p:cNvSpPr/>
          <p:nvPr/>
        </p:nvSpPr>
        <p:spPr>
          <a:xfrm>
            <a:off x="2766060" y="1112589"/>
            <a:ext cx="7056119" cy="391257"/>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85F379DF-DF06-41D0-3124-5D13F663FC33}"/>
              </a:ext>
            </a:extLst>
          </p:cNvPr>
          <p:cNvSpPr/>
          <p:nvPr/>
        </p:nvSpPr>
        <p:spPr>
          <a:xfrm>
            <a:off x="281819" y="1574044"/>
            <a:ext cx="5600700" cy="41248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2000 </a:t>
            </a:r>
            <a:r>
              <a:rPr lang="en-US" altLang="zh-CN" sz="1600" b="1" dirty="0" err="1">
                <a:latin typeface="微软雅黑" panose="020B0503020204020204" pitchFamily="34" charset="-122"/>
                <a:ea typeface="微软雅黑" panose="020B0503020204020204" pitchFamily="34" charset="-122"/>
              </a:rPr>
              <a:t>appm</a:t>
            </a:r>
            <a:r>
              <a:rPr lang="en-US" altLang="zh-CN" sz="1600" b="1" dirty="0">
                <a:latin typeface="微软雅黑" panose="020B0503020204020204" pitchFamily="34" charset="-122"/>
                <a:ea typeface="微软雅黑" panose="020B0503020204020204" pitchFamily="34" charset="-122"/>
              </a:rPr>
              <a:t> He + Fe: </a:t>
            </a:r>
            <a:r>
              <a:rPr lang="zh-CN" altLang="en-US" sz="1600" b="1" dirty="0">
                <a:latin typeface="微软雅黑" panose="020B0503020204020204" pitchFamily="34" charset="-122"/>
                <a:ea typeface="微软雅黑" panose="020B0503020204020204" pitchFamily="34" charset="-122"/>
              </a:rPr>
              <a:t>抗协同效应</a:t>
            </a:r>
          </a:p>
        </p:txBody>
      </p:sp>
      <p:sp>
        <p:nvSpPr>
          <p:cNvPr id="20" name="矩形: 圆角 19">
            <a:extLst>
              <a:ext uri="{FF2B5EF4-FFF2-40B4-BE49-F238E27FC236}">
                <a16:creationId xmlns:a16="http://schemas.microsoft.com/office/drawing/2014/main" id="{3AA18648-A4D0-D642-6B07-E177F4A3F482}"/>
              </a:ext>
            </a:extLst>
          </p:cNvPr>
          <p:cNvSpPr/>
          <p:nvPr/>
        </p:nvSpPr>
        <p:spPr>
          <a:xfrm>
            <a:off x="6316801" y="1566324"/>
            <a:ext cx="5593380" cy="412480"/>
          </a:xfrm>
          <a:prstGeom prst="roundRect">
            <a:avLst/>
          </a:prstGeom>
          <a:solidFill>
            <a:schemeClr val="accent3">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6000 </a:t>
            </a:r>
            <a:r>
              <a:rPr lang="en-US" altLang="zh-CN" sz="1600" b="1" dirty="0" err="1">
                <a:latin typeface="微软雅黑" panose="020B0503020204020204" pitchFamily="34" charset="-122"/>
                <a:ea typeface="微软雅黑" panose="020B0503020204020204" pitchFamily="34" charset="-122"/>
              </a:rPr>
              <a:t>appm</a:t>
            </a:r>
            <a:r>
              <a:rPr lang="en-US" altLang="zh-CN" sz="1600" b="1" dirty="0">
                <a:latin typeface="微软雅黑" panose="020B0503020204020204" pitchFamily="34" charset="-122"/>
                <a:ea typeface="微软雅黑" panose="020B0503020204020204" pitchFamily="34" charset="-122"/>
              </a:rPr>
              <a:t> He + Fe: </a:t>
            </a:r>
            <a:r>
              <a:rPr lang="zh-CN" altLang="en-US" sz="1600" b="1" dirty="0">
                <a:latin typeface="微软雅黑" panose="020B0503020204020204" pitchFamily="34" charset="-122"/>
                <a:ea typeface="微软雅黑" panose="020B0503020204020204" pitchFamily="34" charset="-122"/>
              </a:rPr>
              <a:t>协同强化效应</a:t>
            </a:r>
          </a:p>
        </p:txBody>
      </p:sp>
      <p:sp>
        <p:nvSpPr>
          <p:cNvPr id="21" name="矩形: 圆角 20">
            <a:extLst>
              <a:ext uri="{FF2B5EF4-FFF2-40B4-BE49-F238E27FC236}">
                <a16:creationId xmlns:a16="http://schemas.microsoft.com/office/drawing/2014/main" id="{195F2630-7448-FD96-2310-7803C6CF5B99}"/>
              </a:ext>
            </a:extLst>
          </p:cNvPr>
          <p:cNvSpPr/>
          <p:nvPr/>
        </p:nvSpPr>
        <p:spPr>
          <a:xfrm flipH="1">
            <a:off x="289314" y="2141357"/>
            <a:ext cx="5600700" cy="4972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作用机制：</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He</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泡作为“缺陷调控者”，主要削弱位错环强化</a:t>
            </a:r>
          </a:p>
        </p:txBody>
      </p:sp>
      <p:sp>
        <p:nvSpPr>
          <p:cNvPr id="26" name="文本框 25">
            <a:extLst>
              <a:ext uri="{FF2B5EF4-FFF2-40B4-BE49-F238E27FC236}">
                <a16:creationId xmlns:a16="http://schemas.microsoft.com/office/drawing/2014/main" id="{7C071F2B-B1E2-9F0B-4EA5-66970DB0BBD5}"/>
              </a:ext>
            </a:extLst>
          </p:cNvPr>
          <p:cNvSpPr txBox="1"/>
          <p:nvPr/>
        </p:nvSpPr>
        <p:spPr>
          <a:xfrm>
            <a:off x="455540" y="2808878"/>
            <a:ext cx="1546860" cy="461665"/>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rPr>
              <a:t>He-V</a:t>
            </a:r>
            <a:r>
              <a:rPr lang="zh-CN" altLang="en-US" sz="1200" b="1" dirty="0">
                <a:latin typeface="微软雅黑" panose="020B0503020204020204" pitchFamily="34" charset="-122"/>
                <a:ea typeface="微软雅黑" panose="020B0503020204020204" pitchFamily="34" charset="-122"/>
              </a:rPr>
              <a:t>团簇和少量</a:t>
            </a:r>
            <a:r>
              <a:rPr lang="en-US" altLang="zh-CN" sz="1200" b="1" dirty="0">
                <a:latin typeface="微软雅黑" panose="020B0503020204020204" pitchFamily="34" charset="-122"/>
                <a:ea typeface="微软雅黑" panose="020B0503020204020204" pitchFamily="34" charset="-122"/>
              </a:rPr>
              <a:t>He</a:t>
            </a:r>
            <a:r>
              <a:rPr lang="zh-CN" altLang="en-US" sz="1200" b="1" dirty="0">
                <a:latin typeface="微软雅黑" panose="020B0503020204020204" pitchFamily="34" charset="-122"/>
                <a:ea typeface="微软雅黑" panose="020B0503020204020204" pitchFamily="34" charset="-122"/>
              </a:rPr>
              <a:t>泡捕获空位</a:t>
            </a:r>
          </a:p>
        </p:txBody>
      </p:sp>
      <p:sp>
        <p:nvSpPr>
          <p:cNvPr id="27" name="文本框 26">
            <a:extLst>
              <a:ext uri="{FF2B5EF4-FFF2-40B4-BE49-F238E27FC236}">
                <a16:creationId xmlns:a16="http://schemas.microsoft.com/office/drawing/2014/main" id="{02264554-72D2-B783-B58B-EE4E7BB90FFE}"/>
              </a:ext>
            </a:extLst>
          </p:cNvPr>
          <p:cNvSpPr txBox="1"/>
          <p:nvPr/>
        </p:nvSpPr>
        <p:spPr>
          <a:xfrm>
            <a:off x="2224652" y="2793391"/>
            <a:ext cx="1928828"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抑制位错环粗化</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恢复，形成更多细小泡</a:t>
            </a:r>
          </a:p>
        </p:txBody>
      </p:sp>
      <p:sp>
        <p:nvSpPr>
          <p:cNvPr id="28" name="文本框 27">
            <a:extLst>
              <a:ext uri="{FF2B5EF4-FFF2-40B4-BE49-F238E27FC236}">
                <a16:creationId xmlns:a16="http://schemas.microsoft.com/office/drawing/2014/main" id="{D7D6A33D-3907-13CC-4D8B-41371E2B3B13}"/>
              </a:ext>
            </a:extLst>
          </p:cNvPr>
          <p:cNvSpPr txBox="1"/>
          <p:nvPr/>
        </p:nvSpPr>
        <p:spPr>
          <a:xfrm>
            <a:off x="4507484" y="2808877"/>
            <a:ext cx="1207770"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泡数量有限</a:t>
            </a:r>
            <a:endParaRPr lang="en-US" altLang="zh-CN" sz="1200" b="1" dirty="0">
              <a:latin typeface="微软雅黑" panose="020B0503020204020204" pitchFamily="34" charset="-122"/>
              <a:ea typeface="微软雅黑" panose="020B0503020204020204" pitchFamily="34" charset="-122"/>
            </a:endParaRPr>
          </a:p>
          <a:p>
            <a:r>
              <a:rPr lang="zh-CN" altLang="en-US" sz="1200" b="1" dirty="0">
                <a:latin typeface="微软雅黑" panose="020B0503020204020204" pitchFamily="34" charset="-122"/>
                <a:ea typeface="微软雅黑" panose="020B0503020204020204" pitchFamily="34" charset="-122"/>
              </a:rPr>
              <a:t>且属于弱障碍</a:t>
            </a:r>
          </a:p>
        </p:txBody>
      </p:sp>
      <p:pic>
        <p:nvPicPr>
          <p:cNvPr id="30" name="图片 29">
            <a:extLst>
              <a:ext uri="{FF2B5EF4-FFF2-40B4-BE49-F238E27FC236}">
                <a16:creationId xmlns:a16="http://schemas.microsoft.com/office/drawing/2014/main" id="{ABAF8D7A-B5F3-A30B-DF90-3F9807C7E3CB}"/>
              </a:ext>
            </a:extLst>
          </p:cNvPr>
          <p:cNvPicPr>
            <a:picLocks noChangeAspect="1"/>
          </p:cNvPicPr>
          <p:nvPr/>
        </p:nvPicPr>
        <p:blipFill>
          <a:blip r:embed="rId3"/>
          <a:stretch>
            <a:fillRect/>
          </a:stretch>
        </p:blipFill>
        <p:spPr>
          <a:xfrm>
            <a:off x="542298" y="3408692"/>
            <a:ext cx="1030861" cy="692487"/>
          </a:xfrm>
          <a:prstGeom prst="rect">
            <a:avLst/>
          </a:prstGeom>
        </p:spPr>
      </p:pic>
      <p:pic>
        <p:nvPicPr>
          <p:cNvPr id="33" name="图片 32">
            <a:extLst>
              <a:ext uri="{FF2B5EF4-FFF2-40B4-BE49-F238E27FC236}">
                <a16:creationId xmlns:a16="http://schemas.microsoft.com/office/drawing/2014/main" id="{D9EFD8CD-6353-44B8-06B2-62E24D29601A}"/>
              </a:ext>
            </a:extLst>
          </p:cNvPr>
          <p:cNvPicPr>
            <a:picLocks noChangeAspect="1"/>
          </p:cNvPicPr>
          <p:nvPr/>
        </p:nvPicPr>
        <p:blipFill>
          <a:blip r:embed="rId4"/>
          <a:stretch>
            <a:fillRect/>
          </a:stretch>
        </p:blipFill>
        <p:spPr>
          <a:xfrm>
            <a:off x="2366276" y="3433865"/>
            <a:ext cx="1284277" cy="642139"/>
          </a:xfrm>
          <a:prstGeom prst="rect">
            <a:avLst/>
          </a:prstGeom>
        </p:spPr>
      </p:pic>
      <p:pic>
        <p:nvPicPr>
          <p:cNvPr id="36" name="图片 35">
            <a:extLst>
              <a:ext uri="{FF2B5EF4-FFF2-40B4-BE49-F238E27FC236}">
                <a16:creationId xmlns:a16="http://schemas.microsoft.com/office/drawing/2014/main" id="{67AEAEDA-7653-FF1A-ED0F-88C0EF20300B}"/>
              </a:ext>
            </a:extLst>
          </p:cNvPr>
          <p:cNvPicPr>
            <a:picLocks noChangeAspect="1"/>
          </p:cNvPicPr>
          <p:nvPr/>
        </p:nvPicPr>
        <p:blipFill>
          <a:blip r:embed="rId5"/>
          <a:stretch>
            <a:fillRect/>
          </a:stretch>
        </p:blipFill>
        <p:spPr>
          <a:xfrm>
            <a:off x="4449709" y="3408692"/>
            <a:ext cx="1207770" cy="781025"/>
          </a:xfrm>
          <a:prstGeom prst="rect">
            <a:avLst/>
          </a:prstGeom>
        </p:spPr>
      </p:pic>
      <p:sp>
        <p:nvSpPr>
          <p:cNvPr id="41" name="矩形: 圆角 40">
            <a:extLst>
              <a:ext uri="{FF2B5EF4-FFF2-40B4-BE49-F238E27FC236}">
                <a16:creationId xmlns:a16="http://schemas.microsoft.com/office/drawing/2014/main" id="{19626D82-F04F-7BD1-CFF9-02E39C83829B}"/>
              </a:ext>
            </a:extLst>
          </p:cNvPr>
          <p:cNvSpPr/>
          <p:nvPr/>
        </p:nvSpPr>
        <p:spPr>
          <a:xfrm flipH="1">
            <a:off x="296809" y="4426773"/>
            <a:ext cx="5600700" cy="61108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泡的直接强化不足以抵消位错环有效障碍强度降低</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→净硬化低于</a:t>
            </a:r>
            <a:r>
              <a:rPr lang="en-US" altLang="zh-CN" sz="1600" b="1" dirty="0">
                <a:solidFill>
                  <a:schemeClr val="tx1"/>
                </a:solidFill>
                <a:latin typeface="微软雅黑" panose="020B0503020204020204" pitchFamily="34" charset="-122"/>
                <a:ea typeface="微软雅黑" panose="020B0503020204020204" pitchFamily="34" charset="-122"/>
              </a:rPr>
              <a:t>Fe-only</a:t>
            </a:r>
            <a:r>
              <a:rPr lang="zh-CN" altLang="en-US" sz="1600" b="1" dirty="0">
                <a:solidFill>
                  <a:schemeClr val="tx1"/>
                </a:solidFill>
                <a:latin typeface="微软雅黑" panose="020B0503020204020204" pitchFamily="34" charset="-122"/>
                <a:ea typeface="微软雅黑" panose="020B0503020204020204" pitchFamily="34" charset="-122"/>
              </a:rPr>
              <a:t>（抗协同效应）</a:t>
            </a:r>
          </a:p>
        </p:txBody>
      </p:sp>
      <p:sp>
        <p:nvSpPr>
          <p:cNvPr id="42" name="箭头: 下 41">
            <a:extLst>
              <a:ext uri="{FF2B5EF4-FFF2-40B4-BE49-F238E27FC236}">
                <a16:creationId xmlns:a16="http://schemas.microsoft.com/office/drawing/2014/main" id="{F8F70C8B-560C-1189-D736-C26CC204FA9D}"/>
              </a:ext>
            </a:extLst>
          </p:cNvPr>
          <p:cNvSpPr/>
          <p:nvPr/>
        </p:nvSpPr>
        <p:spPr>
          <a:xfrm>
            <a:off x="2784544" y="4256453"/>
            <a:ext cx="312615" cy="2327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FAD04CA9-5EC1-8633-254A-6E92CFD25E11}"/>
              </a:ext>
            </a:extLst>
          </p:cNvPr>
          <p:cNvSpPr txBox="1"/>
          <p:nvPr/>
        </p:nvSpPr>
        <p:spPr>
          <a:xfrm>
            <a:off x="289314" y="5317930"/>
            <a:ext cx="461665" cy="785446"/>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硬度</a:t>
            </a:r>
          </a:p>
        </p:txBody>
      </p:sp>
      <p:cxnSp>
        <p:nvCxnSpPr>
          <p:cNvPr id="47" name="直接箭头连接符 46">
            <a:extLst>
              <a:ext uri="{FF2B5EF4-FFF2-40B4-BE49-F238E27FC236}">
                <a16:creationId xmlns:a16="http://schemas.microsoft.com/office/drawing/2014/main" id="{CDBBF253-A805-8092-ADD2-161177CC7E17}"/>
              </a:ext>
            </a:extLst>
          </p:cNvPr>
          <p:cNvCxnSpPr>
            <a:cxnSpLocks/>
          </p:cNvCxnSpPr>
          <p:nvPr/>
        </p:nvCxnSpPr>
        <p:spPr>
          <a:xfrm flipH="1">
            <a:off x="1118199" y="5282693"/>
            <a:ext cx="2880" cy="508959"/>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8F16EF0A-96F3-31C9-5581-DF45DBD7CF77}"/>
              </a:ext>
            </a:extLst>
          </p:cNvPr>
          <p:cNvSpPr txBox="1"/>
          <p:nvPr/>
        </p:nvSpPr>
        <p:spPr>
          <a:xfrm>
            <a:off x="789416" y="5166119"/>
            <a:ext cx="364202"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高</a:t>
            </a:r>
          </a:p>
        </p:txBody>
      </p:sp>
      <p:sp>
        <p:nvSpPr>
          <p:cNvPr id="61" name="文本框 60">
            <a:extLst>
              <a:ext uri="{FF2B5EF4-FFF2-40B4-BE49-F238E27FC236}">
                <a16:creationId xmlns:a16="http://schemas.microsoft.com/office/drawing/2014/main" id="{2C84632C-8D25-A20D-4EA0-32CC266CD7B8}"/>
              </a:ext>
            </a:extLst>
          </p:cNvPr>
          <p:cNvSpPr txBox="1"/>
          <p:nvPr/>
        </p:nvSpPr>
        <p:spPr>
          <a:xfrm>
            <a:off x="758474" y="5602162"/>
            <a:ext cx="364202"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低</a:t>
            </a:r>
          </a:p>
        </p:txBody>
      </p:sp>
      <p:cxnSp>
        <p:nvCxnSpPr>
          <p:cNvPr id="63" name="直接连接符 62">
            <a:extLst>
              <a:ext uri="{FF2B5EF4-FFF2-40B4-BE49-F238E27FC236}">
                <a16:creationId xmlns:a16="http://schemas.microsoft.com/office/drawing/2014/main" id="{59439AAC-F5D9-75A9-DF08-78AD36DC8A88}"/>
              </a:ext>
            </a:extLst>
          </p:cNvPr>
          <p:cNvCxnSpPr/>
          <p:nvPr/>
        </p:nvCxnSpPr>
        <p:spPr>
          <a:xfrm>
            <a:off x="1121079" y="5537172"/>
            <a:ext cx="3536631"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5987485A-53B0-56C5-7F5A-274B7922870B}"/>
              </a:ext>
            </a:extLst>
          </p:cNvPr>
          <p:cNvSpPr txBox="1"/>
          <p:nvPr/>
        </p:nvSpPr>
        <p:spPr>
          <a:xfrm>
            <a:off x="4722779" y="5432750"/>
            <a:ext cx="859531" cy="307777"/>
          </a:xfrm>
          <a:prstGeom prst="rect">
            <a:avLst/>
          </a:prstGeom>
          <a:noFill/>
        </p:spPr>
        <p:txBody>
          <a:bodyPr wrap="none" rtlCol="0">
            <a:spAutoFit/>
          </a:bodyPr>
          <a:lstStyle/>
          <a:p>
            <a:r>
              <a:rPr lang="en-US" altLang="zh-CN" sz="1400" b="1" dirty="0">
                <a:latin typeface="微软雅黑" panose="020B0503020204020204" pitchFamily="34" charset="-122"/>
                <a:ea typeface="微软雅黑" panose="020B0503020204020204" pitchFamily="34" charset="-122"/>
              </a:rPr>
              <a:t>Fe-only</a:t>
            </a:r>
            <a:endParaRPr lang="zh-CN" altLang="en-US" sz="1400" b="1" dirty="0">
              <a:latin typeface="微软雅黑" panose="020B0503020204020204" pitchFamily="34" charset="-122"/>
              <a:ea typeface="微软雅黑" panose="020B0503020204020204" pitchFamily="34" charset="-122"/>
            </a:endParaRPr>
          </a:p>
        </p:txBody>
      </p:sp>
      <p:sp>
        <p:nvSpPr>
          <p:cNvPr id="65" name="箭头: 下 64">
            <a:extLst>
              <a:ext uri="{FF2B5EF4-FFF2-40B4-BE49-F238E27FC236}">
                <a16:creationId xmlns:a16="http://schemas.microsoft.com/office/drawing/2014/main" id="{8FF0ACAA-83D1-4C37-5ED0-62612B45B51D}"/>
              </a:ext>
            </a:extLst>
          </p:cNvPr>
          <p:cNvSpPr/>
          <p:nvPr/>
        </p:nvSpPr>
        <p:spPr>
          <a:xfrm>
            <a:off x="1529466" y="5554708"/>
            <a:ext cx="236439" cy="292879"/>
          </a:xfrm>
          <a:prstGeom prst="down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0A803A5C-43F9-7EBA-1452-9CE548040784}"/>
              </a:ext>
            </a:extLst>
          </p:cNvPr>
          <p:cNvSpPr txBox="1"/>
          <p:nvPr/>
        </p:nvSpPr>
        <p:spPr>
          <a:xfrm>
            <a:off x="1900022" y="5556764"/>
            <a:ext cx="1398140" cy="307777"/>
          </a:xfrm>
          <a:prstGeom prst="rect">
            <a:avLst/>
          </a:prstGeom>
          <a:noFill/>
        </p:spPr>
        <p:txBody>
          <a:bodyPr wrap="none" rtlCol="0">
            <a:spAutoFit/>
          </a:bodyPr>
          <a:lstStyle/>
          <a:p>
            <a:r>
              <a:rPr lang="zh-CN" altLang="en-US" sz="1400" b="1" dirty="0">
                <a:solidFill>
                  <a:schemeClr val="accent1">
                    <a:lumMod val="60000"/>
                    <a:lumOff val="40000"/>
                  </a:schemeClr>
                </a:solidFill>
                <a:latin typeface="微软雅黑" panose="020B0503020204020204" pitchFamily="34" charset="-122"/>
                <a:ea typeface="微软雅黑" panose="020B0503020204020204" pitchFamily="34" charset="-122"/>
              </a:rPr>
              <a:t>略低于</a:t>
            </a:r>
            <a:r>
              <a:rPr lang="en-US" altLang="zh-CN" sz="1400" b="1" dirty="0">
                <a:solidFill>
                  <a:schemeClr val="accent1">
                    <a:lumMod val="60000"/>
                    <a:lumOff val="40000"/>
                  </a:schemeClr>
                </a:solidFill>
                <a:latin typeface="微软雅黑" panose="020B0503020204020204" pitchFamily="34" charset="-122"/>
                <a:ea typeface="微软雅黑" panose="020B0503020204020204" pitchFamily="34" charset="-122"/>
              </a:rPr>
              <a:t>Fe-only</a:t>
            </a:r>
            <a:endParaRPr lang="zh-CN" altLang="en-US" sz="1400"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69" name="矩形: 圆角 68">
            <a:extLst>
              <a:ext uri="{FF2B5EF4-FFF2-40B4-BE49-F238E27FC236}">
                <a16:creationId xmlns:a16="http://schemas.microsoft.com/office/drawing/2014/main" id="{7B0AF819-4671-53C4-C359-0539FE2A5B8C}"/>
              </a:ext>
            </a:extLst>
          </p:cNvPr>
          <p:cNvSpPr/>
          <p:nvPr/>
        </p:nvSpPr>
        <p:spPr>
          <a:xfrm>
            <a:off x="6780804" y="5149487"/>
            <a:ext cx="5139035" cy="6981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a:extLst>
              <a:ext uri="{FF2B5EF4-FFF2-40B4-BE49-F238E27FC236}">
                <a16:creationId xmlns:a16="http://schemas.microsoft.com/office/drawing/2014/main" id="{A6249754-1CB7-5724-2480-CC901ACFF108}"/>
              </a:ext>
            </a:extLst>
          </p:cNvPr>
          <p:cNvSpPr/>
          <p:nvPr/>
        </p:nvSpPr>
        <p:spPr>
          <a:xfrm>
            <a:off x="10228827" y="2754117"/>
            <a:ext cx="1691012" cy="1461432"/>
          </a:xfrm>
          <a:prstGeom prst="roundRect">
            <a:avLst>
              <a:gd name="adj" fmla="val 10932"/>
            </a:avLst>
          </a:prstGeom>
          <a:solidFill>
            <a:srgbClr val="FD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a:extLst>
              <a:ext uri="{FF2B5EF4-FFF2-40B4-BE49-F238E27FC236}">
                <a16:creationId xmlns:a16="http://schemas.microsoft.com/office/drawing/2014/main" id="{D52636D6-C940-C391-8E9A-3BB62D82392F}"/>
              </a:ext>
            </a:extLst>
          </p:cNvPr>
          <p:cNvSpPr/>
          <p:nvPr/>
        </p:nvSpPr>
        <p:spPr>
          <a:xfrm>
            <a:off x="8066330" y="2747622"/>
            <a:ext cx="2037377" cy="1461432"/>
          </a:xfrm>
          <a:prstGeom prst="roundRect">
            <a:avLst>
              <a:gd name="adj" fmla="val 10932"/>
            </a:avLst>
          </a:prstGeom>
          <a:solidFill>
            <a:srgbClr val="FCF6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a:extLst>
              <a:ext uri="{FF2B5EF4-FFF2-40B4-BE49-F238E27FC236}">
                <a16:creationId xmlns:a16="http://schemas.microsoft.com/office/drawing/2014/main" id="{C12815B8-312B-1103-1393-0B9BE3C44C63}"/>
              </a:ext>
            </a:extLst>
          </p:cNvPr>
          <p:cNvSpPr/>
          <p:nvPr/>
        </p:nvSpPr>
        <p:spPr>
          <a:xfrm>
            <a:off x="6319139" y="2739760"/>
            <a:ext cx="1633876" cy="1461432"/>
          </a:xfrm>
          <a:prstGeom prst="roundRect">
            <a:avLst>
              <a:gd name="adj" fmla="val 10932"/>
            </a:avLst>
          </a:prstGeom>
          <a:solidFill>
            <a:srgbClr val="FCF6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圆角 72">
            <a:extLst>
              <a:ext uri="{FF2B5EF4-FFF2-40B4-BE49-F238E27FC236}">
                <a16:creationId xmlns:a16="http://schemas.microsoft.com/office/drawing/2014/main" id="{8110B485-9836-4DD8-7207-00AC2FBED63F}"/>
              </a:ext>
            </a:extLst>
          </p:cNvPr>
          <p:cNvSpPr/>
          <p:nvPr/>
        </p:nvSpPr>
        <p:spPr>
          <a:xfrm flipH="1">
            <a:off x="6311644" y="2141357"/>
            <a:ext cx="5600700" cy="49720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作用机制：</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He</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泡作为“主导强化障碍”，显著增强硬化</a:t>
            </a:r>
          </a:p>
        </p:txBody>
      </p:sp>
      <p:sp>
        <p:nvSpPr>
          <p:cNvPr id="74" name="文本框 73">
            <a:extLst>
              <a:ext uri="{FF2B5EF4-FFF2-40B4-BE49-F238E27FC236}">
                <a16:creationId xmlns:a16="http://schemas.microsoft.com/office/drawing/2014/main" id="{758D9187-9C88-7F35-D1CC-78F9E22408D0}"/>
              </a:ext>
            </a:extLst>
          </p:cNvPr>
          <p:cNvSpPr txBox="1"/>
          <p:nvPr/>
        </p:nvSpPr>
        <p:spPr>
          <a:xfrm>
            <a:off x="6422045" y="2780149"/>
            <a:ext cx="1477294"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高氦促进高密度</a:t>
            </a:r>
            <a:endParaRPr lang="en-US" altLang="zh-CN" sz="1200" b="1" dirty="0">
              <a:latin typeface="微软雅黑" panose="020B0503020204020204" pitchFamily="34" charset="-122"/>
              <a:ea typeface="微软雅黑" panose="020B0503020204020204" pitchFamily="34" charset="-122"/>
            </a:endParaRPr>
          </a:p>
          <a:p>
            <a:r>
              <a:rPr lang="en-US" altLang="zh-CN" sz="1200" b="1" dirty="0">
                <a:latin typeface="微软雅黑" panose="020B0503020204020204" pitchFamily="34" charset="-122"/>
                <a:ea typeface="微软雅黑" panose="020B0503020204020204" pitchFamily="34" charset="-122"/>
              </a:rPr>
              <a:t>1-3nm He</a:t>
            </a:r>
            <a:r>
              <a:rPr lang="zh-CN" altLang="en-US" sz="1200" b="1" dirty="0">
                <a:latin typeface="微软雅黑" panose="020B0503020204020204" pitchFamily="34" charset="-122"/>
                <a:ea typeface="微软雅黑" panose="020B0503020204020204" pitchFamily="34" charset="-122"/>
              </a:rPr>
              <a:t>泡形成</a:t>
            </a:r>
          </a:p>
        </p:txBody>
      </p:sp>
      <p:sp>
        <p:nvSpPr>
          <p:cNvPr id="75" name="文本框 74">
            <a:extLst>
              <a:ext uri="{FF2B5EF4-FFF2-40B4-BE49-F238E27FC236}">
                <a16:creationId xmlns:a16="http://schemas.microsoft.com/office/drawing/2014/main" id="{53291428-1EA5-9350-8496-BD8B01A8D51B}"/>
              </a:ext>
            </a:extLst>
          </p:cNvPr>
          <p:cNvSpPr txBox="1"/>
          <p:nvPr/>
        </p:nvSpPr>
        <p:spPr>
          <a:xfrm>
            <a:off x="8066331" y="2778653"/>
            <a:ext cx="1928828" cy="646331"/>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高密度</a:t>
            </a:r>
            <a:r>
              <a:rPr lang="en-US" altLang="zh-CN" sz="1200" b="1" dirty="0">
                <a:latin typeface="微软雅黑" panose="020B0503020204020204" pitchFamily="34" charset="-122"/>
                <a:ea typeface="微软雅黑" panose="020B0503020204020204" pitchFamily="34" charset="-122"/>
              </a:rPr>
              <a:t>He</a:t>
            </a:r>
            <a:r>
              <a:rPr lang="zh-CN" altLang="en-US" sz="1200" b="1" dirty="0">
                <a:latin typeface="微软雅黑" panose="020B0503020204020204" pitchFamily="34" charset="-122"/>
                <a:ea typeface="微软雅黑" panose="020B0503020204020204" pitchFamily="34" charset="-122"/>
              </a:rPr>
              <a:t>泡与位错环形成泡</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环复合体，显著提高位错切过</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绕过难度</a:t>
            </a: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042BC3C0-AF6C-9C00-BC6A-FDB2EFB2DF32}"/>
                  </a:ext>
                </a:extLst>
              </p:cNvPr>
              <p:cNvSpPr txBox="1"/>
              <p:nvPr/>
            </p:nvSpPr>
            <p:spPr>
              <a:xfrm>
                <a:off x="10191584" y="2801111"/>
                <a:ext cx="1765498"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     泡有效障碍参数（</a:t>
                </a:r>
                <a14:m>
                  <m:oMath xmlns:m="http://schemas.openxmlformats.org/officeDocument/2006/math">
                    <m:r>
                      <a:rPr lang="zh-CN" altLang="en-US" sz="1200" b="1" i="1" smtClean="0">
                        <a:latin typeface="Cambria Math" panose="02040503050406030204" pitchFamily="18" charset="0"/>
                        <a:ea typeface="微软雅黑" panose="020B0503020204020204" pitchFamily="34" charset="-122"/>
                      </a:rPr>
                      <m:t>∆</m:t>
                    </m:r>
                    <m:sSup>
                      <m:sSupPr>
                        <m:ctrlPr>
                          <a:rPr lang="en-US" altLang="zh-CN" sz="1200" b="1" i="1" smtClean="0">
                            <a:latin typeface="Cambria Math" panose="02040503050406030204" pitchFamily="18" charset="0"/>
                            <a:ea typeface="微软雅黑" panose="020B0503020204020204" pitchFamily="34" charset="-122"/>
                          </a:rPr>
                        </m:ctrlPr>
                      </m:sSupPr>
                      <m:e>
                        <m:r>
                          <a:rPr lang="en-US" altLang="zh-CN" sz="1200" b="1" i="1" smtClean="0">
                            <a:latin typeface="Cambria Math" panose="02040503050406030204" pitchFamily="18" charset="0"/>
                            <a:ea typeface="微软雅黑" panose="020B0503020204020204" pitchFamily="34" charset="-122"/>
                          </a:rPr>
                          <m:t>𝑮</m:t>
                        </m:r>
                      </m:e>
                      <m:sup>
                        <m:r>
                          <a:rPr lang="en-US" altLang="zh-CN" sz="1200" b="1" i="1" smtClean="0">
                            <a:latin typeface="Cambria Math" panose="02040503050406030204" pitchFamily="18" charset="0"/>
                            <a:ea typeface="微软雅黑" panose="020B0503020204020204" pitchFamily="34" charset="-122"/>
                          </a:rPr>
                          <m:t>∗</m:t>
                        </m:r>
                      </m:sup>
                    </m:sSup>
                    <m:r>
                      <a:rPr lang="en-US" altLang="zh-CN" sz="1200" b="1" i="0" smtClean="0">
                        <a:latin typeface="Cambria Math" panose="02040503050406030204" pitchFamily="18" charset="0"/>
                        <a:ea typeface="微软雅黑" panose="020B0503020204020204" pitchFamily="34" charset="-122"/>
                      </a:rPr>
                      <m:t>,</m:t>
                    </m:r>
                    <m:sSup>
                      <m:sSupPr>
                        <m:ctrlPr>
                          <a:rPr lang="en-US" altLang="zh-CN" sz="1200" b="1" i="1" smtClean="0">
                            <a:latin typeface="Cambria Math" panose="02040503050406030204" pitchFamily="18" charset="0"/>
                            <a:ea typeface="微软雅黑" panose="020B0503020204020204" pitchFamily="34" charset="-122"/>
                          </a:rPr>
                        </m:ctrlPr>
                      </m:sSupPr>
                      <m:e>
                        <m:r>
                          <a:rPr lang="en-US" altLang="zh-CN" sz="1200" b="1" i="1" smtClean="0">
                            <a:latin typeface="Cambria Math" panose="02040503050406030204" pitchFamily="18" charset="0"/>
                            <a:ea typeface="微软雅黑" panose="020B0503020204020204" pitchFamily="34" charset="-122"/>
                          </a:rPr>
                          <m:t>𝒓</m:t>
                        </m:r>
                      </m:e>
                      <m:sup>
                        <m:r>
                          <a:rPr lang="en-US" altLang="zh-CN" sz="1200" b="1" i="1" smtClean="0">
                            <a:latin typeface="Cambria Math" panose="02040503050406030204" pitchFamily="18" charset="0"/>
                            <a:ea typeface="微软雅黑" panose="020B0503020204020204" pitchFamily="34" charset="-122"/>
                          </a:rPr>
                          <m:t>∗</m:t>
                        </m:r>
                      </m:sup>
                    </m:sSup>
                    <m:r>
                      <a:rPr lang="en-US" altLang="zh-CN" sz="1200" b="1" i="1" smtClean="0">
                        <a:latin typeface="Cambria Math" panose="02040503050406030204" pitchFamily="18" charset="0"/>
                        <a:ea typeface="微软雅黑" panose="020B0503020204020204" pitchFamily="34" charset="-122"/>
                      </a:rPr>
                      <m:t>,</m:t>
                    </m:r>
                    <m:r>
                      <a:rPr lang="en-US" altLang="zh-CN" sz="1200" b="1" i="1" smtClean="0">
                        <a:latin typeface="Cambria Math" panose="02040503050406030204" pitchFamily="18" charset="0"/>
                        <a:ea typeface="微软雅黑" panose="020B0503020204020204" pitchFamily="34" charset="-122"/>
                      </a:rPr>
                      <m:t>𝒇</m:t>
                    </m:r>
                    <m:r>
                      <a:rPr lang="en-US" altLang="zh-CN" sz="1200" b="1" i="1" smtClean="0">
                        <a:latin typeface="Cambria Math" panose="02040503050406030204" pitchFamily="18" charset="0"/>
                        <a:ea typeface="微软雅黑" panose="020B0503020204020204" pitchFamily="34" charset="-122"/>
                      </a:rPr>
                      <m:t> </m:t>
                    </m:r>
                  </m:oMath>
                </a14:m>
                <a:r>
                  <a:rPr lang="zh-CN" altLang="en-US" sz="1200" b="1" dirty="0">
                    <a:latin typeface="微软雅黑" panose="020B0503020204020204" pitchFamily="34" charset="-122"/>
                    <a:ea typeface="微软雅黑" panose="020B0503020204020204" pitchFamily="34" charset="-122"/>
                  </a:rPr>
                  <a:t>）明显升高</a:t>
                </a:r>
                <a:endParaRPr lang="en-US" altLang="zh-CN" sz="1200" b="1" dirty="0">
                  <a:latin typeface="微软雅黑" panose="020B0503020204020204" pitchFamily="34" charset="-122"/>
                  <a:ea typeface="微软雅黑" panose="020B0503020204020204" pitchFamily="34" charset="-122"/>
                </a:endParaRPr>
              </a:p>
            </p:txBody>
          </p:sp>
        </mc:Choice>
        <mc:Fallback xmlns="">
          <p:sp>
            <p:nvSpPr>
              <p:cNvPr id="76" name="文本框 75">
                <a:extLst>
                  <a:ext uri="{FF2B5EF4-FFF2-40B4-BE49-F238E27FC236}">
                    <a16:creationId xmlns:a16="http://schemas.microsoft.com/office/drawing/2014/main" id="{042BC3C0-AF6C-9C00-BC6A-FDB2EFB2DF32}"/>
                  </a:ext>
                </a:extLst>
              </p:cNvPr>
              <p:cNvSpPr txBox="1">
                <a:spLocks noRot="1" noChangeAspect="1" noMove="1" noResize="1" noEditPoints="1" noAdjustHandles="1" noChangeArrowheads="1" noChangeShapeType="1" noTextEdit="1"/>
              </p:cNvSpPr>
              <p:nvPr/>
            </p:nvSpPr>
            <p:spPr>
              <a:xfrm>
                <a:off x="10191584" y="2801111"/>
                <a:ext cx="1765498" cy="461665"/>
              </a:xfrm>
              <a:prstGeom prst="rect">
                <a:avLst/>
              </a:prstGeom>
              <a:blipFill>
                <a:blip r:embed="rId6"/>
                <a:stretch>
                  <a:fillRect l="-346" b="-9211"/>
                </a:stretch>
              </a:blipFill>
            </p:spPr>
            <p:txBody>
              <a:bodyPr/>
              <a:lstStyle/>
              <a:p>
                <a:r>
                  <a:rPr lang="zh-CN" altLang="en-US">
                    <a:noFill/>
                  </a:rPr>
                  <a:t> </a:t>
                </a:r>
              </a:p>
            </p:txBody>
          </p:sp>
        </mc:Fallback>
      </mc:AlternateContent>
      <p:sp>
        <p:nvSpPr>
          <p:cNvPr id="80" name="矩形: 圆角 79">
            <a:extLst>
              <a:ext uri="{FF2B5EF4-FFF2-40B4-BE49-F238E27FC236}">
                <a16:creationId xmlns:a16="http://schemas.microsoft.com/office/drawing/2014/main" id="{750F7147-FADF-FBEE-1B62-D30A15F93BBA}"/>
              </a:ext>
            </a:extLst>
          </p:cNvPr>
          <p:cNvSpPr/>
          <p:nvPr/>
        </p:nvSpPr>
        <p:spPr>
          <a:xfrm flipH="1">
            <a:off x="6319139" y="4426773"/>
            <a:ext cx="5600700" cy="61108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高密度</a:t>
            </a:r>
            <a:r>
              <a:rPr lang="en-US" altLang="zh-CN" sz="1600" b="1" dirty="0">
                <a:solidFill>
                  <a:schemeClr val="tx1"/>
                </a:solidFill>
                <a:latin typeface="微软雅黑" panose="020B0503020204020204" pitchFamily="34" charset="-122"/>
                <a:ea typeface="微软雅黑" panose="020B0503020204020204" pitchFamily="34" charset="-122"/>
              </a:rPr>
              <a:t>He</a:t>
            </a:r>
            <a:r>
              <a:rPr lang="zh-CN" altLang="en-US" sz="1600" b="1" dirty="0">
                <a:solidFill>
                  <a:schemeClr val="tx1"/>
                </a:solidFill>
                <a:latin typeface="微软雅黑" panose="020B0503020204020204" pitchFamily="34" charset="-122"/>
                <a:ea typeface="微软雅黑" panose="020B0503020204020204" pitchFamily="34" charset="-122"/>
              </a:rPr>
              <a:t>泡和泡</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环复合体成为主导障碍</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→硬化显著高于</a:t>
            </a:r>
            <a:r>
              <a:rPr lang="en-US" altLang="zh-CN" sz="1600" b="1" dirty="0">
                <a:solidFill>
                  <a:schemeClr val="tx1"/>
                </a:solidFill>
                <a:latin typeface="微软雅黑" panose="020B0503020204020204" pitchFamily="34" charset="-122"/>
                <a:ea typeface="微软雅黑" panose="020B0503020204020204" pitchFamily="34" charset="-122"/>
              </a:rPr>
              <a:t>Fe-only</a:t>
            </a:r>
            <a:r>
              <a:rPr lang="zh-CN" altLang="en-US" sz="1600" b="1" dirty="0">
                <a:solidFill>
                  <a:schemeClr val="tx1"/>
                </a:solidFill>
                <a:latin typeface="微软雅黑" panose="020B0503020204020204" pitchFamily="34" charset="-122"/>
                <a:ea typeface="微软雅黑" panose="020B0503020204020204" pitchFamily="34" charset="-122"/>
              </a:rPr>
              <a:t>（协同强化效应）</a:t>
            </a:r>
          </a:p>
        </p:txBody>
      </p:sp>
      <p:sp>
        <p:nvSpPr>
          <p:cNvPr id="81" name="箭头: 下 80">
            <a:extLst>
              <a:ext uri="{FF2B5EF4-FFF2-40B4-BE49-F238E27FC236}">
                <a16:creationId xmlns:a16="http://schemas.microsoft.com/office/drawing/2014/main" id="{44B677F5-3EC0-10C2-7600-F0E8042E2EBA}"/>
              </a:ext>
            </a:extLst>
          </p:cNvPr>
          <p:cNvSpPr/>
          <p:nvPr/>
        </p:nvSpPr>
        <p:spPr>
          <a:xfrm>
            <a:off x="8806874" y="4256453"/>
            <a:ext cx="312615" cy="2327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a:extLst>
              <a:ext uri="{FF2B5EF4-FFF2-40B4-BE49-F238E27FC236}">
                <a16:creationId xmlns:a16="http://schemas.microsoft.com/office/drawing/2014/main" id="{7673CBAC-B243-8483-F1D6-D0C254B6E13A}"/>
              </a:ext>
            </a:extLst>
          </p:cNvPr>
          <p:cNvSpPr txBox="1"/>
          <p:nvPr/>
        </p:nvSpPr>
        <p:spPr>
          <a:xfrm>
            <a:off x="6304299" y="5211591"/>
            <a:ext cx="461665" cy="785446"/>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硬度</a:t>
            </a:r>
          </a:p>
        </p:txBody>
      </p:sp>
      <p:cxnSp>
        <p:nvCxnSpPr>
          <p:cNvPr id="83" name="直接箭头连接符 82">
            <a:extLst>
              <a:ext uri="{FF2B5EF4-FFF2-40B4-BE49-F238E27FC236}">
                <a16:creationId xmlns:a16="http://schemas.microsoft.com/office/drawing/2014/main" id="{B2F6DD81-FE10-903C-6032-B46B3EE7F6F7}"/>
              </a:ext>
            </a:extLst>
          </p:cNvPr>
          <p:cNvCxnSpPr>
            <a:cxnSpLocks/>
          </p:cNvCxnSpPr>
          <p:nvPr/>
        </p:nvCxnSpPr>
        <p:spPr>
          <a:xfrm>
            <a:off x="7150559" y="5201129"/>
            <a:ext cx="10043" cy="590523"/>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文本框 83">
            <a:extLst>
              <a:ext uri="{FF2B5EF4-FFF2-40B4-BE49-F238E27FC236}">
                <a16:creationId xmlns:a16="http://schemas.microsoft.com/office/drawing/2014/main" id="{83CDF2AC-3716-E554-B700-CA743000DD61}"/>
              </a:ext>
            </a:extLst>
          </p:cNvPr>
          <p:cNvSpPr txBox="1"/>
          <p:nvPr/>
        </p:nvSpPr>
        <p:spPr>
          <a:xfrm>
            <a:off x="6811746" y="5166119"/>
            <a:ext cx="364202"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高</a:t>
            </a:r>
          </a:p>
        </p:txBody>
      </p:sp>
      <p:sp>
        <p:nvSpPr>
          <p:cNvPr id="85" name="文本框 84">
            <a:extLst>
              <a:ext uri="{FF2B5EF4-FFF2-40B4-BE49-F238E27FC236}">
                <a16:creationId xmlns:a16="http://schemas.microsoft.com/office/drawing/2014/main" id="{BDC1F2E2-F1D0-7AE2-CDC4-005527D02F94}"/>
              </a:ext>
            </a:extLst>
          </p:cNvPr>
          <p:cNvSpPr txBox="1"/>
          <p:nvPr/>
        </p:nvSpPr>
        <p:spPr>
          <a:xfrm>
            <a:off x="6796400" y="5586638"/>
            <a:ext cx="364202"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低</a:t>
            </a:r>
          </a:p>
        </p:txBody>
      </p:sp>
      <p:cxnSp>
        <p:nvCxnSpPr>
          <p:cNvPr id="86" name="直接连接符 85">
            <a:extLst>
              <a:ext uri="{FF2B5EF4-FFF2-40B4-BE49-F238E27FC236}">
                <a16:creationId xmlns:a16="http://schemas.microsoft.com/office/drawing/2014/main" id="{4545D424-0898-C8B0-C69C-87D6A416861D}"/>
              </a:ext>
            </a:extLst>
          </p:cNvPr>
          <p:cNvCxnSpPr/>
          <p:nvPr/>
        </p:nvCxnSpPr>
        <p:spPr>
          <a:xfrm>
            <a:off x="7160602" y="5522011"/>
            <a:ext cx="3536631"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75F6A3B3-289E-ED7C-3DD0-9FD2A30EBC49}"/>
              </a:ext>
            </a:extLst>
          </p:cNvPr>
          <p:cNvSpPr txBox="1"/>
          <p:nvPr/>
        </p:nvSpPr>
        <p:spPr>
          <a:xfrm>
            <a:off x="10763933" y="5361838"/>
            <a:ext cx="859531" cy="307777"/>
          </a:xfrm>
          <a:prstGeom prst="rect">
            <a:avLst/>
          </a:prstGeom>
          <a:noFill/>
        </p:spPr>
        <p:txBody>
          <a:bodyPr wrap="none" rtlCol="0">
            <a:spAutoFit/>
          </a:bodyPr>
          <a:lstStyle/>
          <a:p>
            <a:r>
              <a:rPr lang="en-US" altLang="zh-CN" sz="1400" b="1" dirty="0">
                <a:latin typeface="微软雅黑" panose="020B0503020204020204" pitchFamily="34" charset="-122"/>
                <a:ea typeface="微软雅黑" panose="020B0503020204020204" pitchFamily="34" charset="-122"/>
              </a:rPr>
              <a:t>Fe-only</a:t>
            </a:r>
            <a:endParaRPr lang="zh-CN" altLang="en-US" sz="1400" b="1" dirty="0">
              <a:latin typeface="微软雅黑" panose="020B0503020204020204" pitchFamily="34" charset="-122"/>
              <a:ea typeface="微软雅黑" panose="020B0503020204020204" pitchFamily="34" charset="-122"/>
            </a:endParaRPr>
          </a:p>
        </p:txBody>
      </p:sp>
      <p:sp>
        <p:nvSpPr>
          <p:cNvPr id="88" name="箭头: 下 87">
            <a:extLst>
              <a:ext uri="{FF2B5EF4-FFF2-40B4-BE49-F238E27FC236}">
                <a16:creationId xmlns:a16="http://schemas.microsoft.com/office/drawing/2014/main" id="{26E2A2C6-58AD-F28D-6232-4F1B291BD996}"/>
              </a:ext>
            </a:extLst>
          </p:cNvPr>
          <p:cNvSpPr/>
          <p:nvPr/>
        </p:nvSpPr>
        <p:spPr>
          <a:xfrm rot="10800000">
            <a:off x="7616585" y="5212927"/>
            <a:ext cx="216927" cy="288070"/>
          </a:xfrm>
          <a:prstGeom prst="downArrow">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a:extLst>
              <a:ext uri="{FF2B5EF4-FFF2-40B4-BE49-F238E27FC236}">
                <a16:creationId xmlns:a16="http://schemas.microsoft.com/office/drawing/2014/main" id="{33FBA45D-17D8-3564-A20F-407785E80319}"/>
              </a:ext>
            </a:extLst>
          </p:cNvPr>
          <p:cNvSpPr txBox="1"/>
          <p:nvPr/>
        </p:nvSpPr>
        <p:spPr>
          <a:xfrm>
            <a:off x="8020289" y="5203344"/>
            <a:ext cx="1577676" cy="307777"/>
          </a:xfrm>
          <a:prstGeom prst="rect">
            <a:avLst/>
          </a:prstGeom>
          <a:noFill/>
        </p:spPr>
        <p:txBody>
          <a:bodyPr wrap="none" rtlCol="0">
            <a:spAutoFit/>
          </a:bodyPr>
          <a:lstStyle/>
          <a:p>
            <a:r>
              <a:rPr lang="zh-CN" altLang="en-US" sz="1400" b="1" dirty="0">
                <a:solidFill>
                  <a:schemeClr val="accent2">
                    <a:lumMod val="75000"/>
                  </a:schemeClr>
                </a:solidFill>
                <a:latin typeface="微软雅黑" panose="020B0503020204020204" pitchFamily="34" charset="-122"/>
                <a:ea typeface="微软雅黑" panose="020B0503020204020204" pitchFamily="34" charset="-122"/>
              </a:rPr>
              <a:t>显著高于</a:t>
            </a:r>
            <a:r>
              <a:rPr lang="en-US" altLang="zh-CN" sz="1400" b="1" dirty="0">
                <a:solidFill>
                  <a:schemeClr val="accent2">
                    <a:lumMod val="75000"/>
                  </a:schemeClr>
                </a:solidFill>
                <a:latin typeface="微软雅黑" panose="020B0503020204020204" pitchFamily="34" charset="-122"/>
                <a:ea typeface="微软雅黑" panose="020B0503020204020204" pitchFamily="34" charset="-122"/>
              </a:rPr>
              <a:t>Fe-only</a:t>
            </a:r>
            <a:endParaRPr lang="zh-CN" altLang="en-US" sz="1400" b="1"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91" name="图片 90">
            <a:extLst>
              <a:ext uri="{FF2B5EF4-FFF2-40B4-BE49-F238E27FC236}">
                <a16:creationId xmlns:a16="http://schemas.microsoft.com/office/drawing/2014/main" id="{DA8DD648-6C12-CE6A-4008-B15F1C845019}"/>
              </a:ext>
            </a:extLst>
          </p:cNvPr>
          <p:cNvPicPr>
            <a:picLocks noChangeAspect="1"/>
          </p:cNvPicPr>
          <p:nvPr/>
        </p:nvPicPr>
        <p:blipFill>
          <a:blip r:embed="rId7"/>
          <a:stretch>
            <a:fillRect/>
          </a:stretch>
        </p:blipFill>
        <p:spPr>
          <a:xfrm>
            <a:off x="6459409" y="3336341"/>
            <a:ext cx="1253417" cy="736018"/>
          </a:xfrm>
          <a:prstGeom prst="rect">
            <a:avLst/>
          </a:prstGeom>
        </p:spPr>
      </p:pic>
      <p:pic>
        <p:nvPicPr>
          <p:cNvPr id="93" name="图片 92">
            <a:extLst>
              <a:ext uri="{FF2B5EF4-FFF2-40B4-BE49-F238E27FC236}">
                <a16:creationId xmlns:a16="http://schemas.microsoft.com/office/drawing/2014/main" id="{34F20218-C676-AB84-75F6-DBEF85AECCA0}"/>
              </a:ext>
            </a:extLst>
          </p:cNvPr>
          <p:cNvPicPr>
            <a:picLocks noChangeAspect="1"/>
          </p:cNvPicPr>
          <p:nvPr/>
        </p:nvPicPr>
        <p:blipFill>
          <a:blip r:embed="rId8"/>
          <a:stretch>
            <a:fillRect/>
          </a:stretch>
        </p:blipFill>
        <p:spPr>
          <a:xfrm>
            <a:off x="8344530" y="3452332"/>
            <a:ext cx="1297124" cy="629374"/>
          </a:xfrm>
          <a:prstGeom prst="rect">
            <a:avLst/>
          </a:prstGeom>
        </p:spPr>
      </p:pic>
      <p:pic>
        <p:nvPicPr>
          <p:cNvPr id="95" name="图片 94">
            <a:extLst>
              <a:ext uri="{FF2B5EF4-FFF2-40B4-BE49-F238E27FC236}">
                <a16:creationId xmlns:a16="http://schemas.microsoft.com/office/drawing/2014/main" id="{637EC770-6C58-DEB6-BA48-852B90BC0258}"/>
              </a:ext>
            </a:extLst>
          </p:cNvPr>
          <p:cNvPicPr>
            <a:picLocks noChangeAspect="1"/>
          </p:cNvPicPr>
          <p:nvPr/>
        </p:nvPicPr>
        <p:blipFill>
          <a:blip r:embed="rId9"/>
          <a:stretch>
            <a:fillRect/>
          </a:stretch>
        </p:blipFill>
        <p:spPr>
          <a:xfrm>
            <a:off x="10416002" y="3359905"/>
            <a:ext cx="1240036" cy="789886"/>
          </a:xfrm>
          <a:prstGeom prst="rect">
            <a:avLst/>
          </a:prstGeom>
        </p:spPr>
      </p:pic>
      <p:sp>
        <p:nvSpPr>
          <p:cNvPr id="96" name="矩形: 圆角 95">
            <a:extLst>
              <a:ext uri="{FF2B5EF4-FFF2-40B4-BE49-F238E27FC236}">
                <a16:creationId xmlns:a16="http://schemas.microsoft.com/office/drawing/2014/main" id="{FCEC7BDF-8F41-5B76-AB43-42B89C44CA66}"/>
              </a:ext>
            </a:extLst>
          </p:cNvPr>
          <p:cNvSpPr/>
          <p:nvPr/>
        </p:nvSpPr>
        <p:spPr>
          <a:xfrm>
            <a:off x="333536" y="6058283"/>
            <a:ext cx="11660273" cy="611080"/>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含量决定</a:t>
            </a:r>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泡的数量密度与有效障碍强度。低</a:t>
            </a:r>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chemeClr val="tx1"/>
                </a:solidFill>
                <a:latin typeface="微软雅黑" panose="020B0503020204020204" pitchFamily="34" charset="-122"/>
                <a:ea typeface="微软雅黑" panose="020B0503020204020204" pitchFamily="34" charset="-122"/>
              </a:rPr>
              <a:t>2000appm</a:t>
            </a:r>
            <a:r>
              <a:rPr lang="zh-CN" altLang="en-US" sz="1400" b="1" dirty="0">
                <a:solidFill>
                  <a:schemeClr val="tx1"/>
                </a:solidFill>
                <a:latin typeface="微软雅黑" panose="020B0503020204020204" pitchFamily="34" charset="-122"/>
                <a:ea typeface="微软雅黑" panose="020B0503020204020204" pitchFamily="34" charset="-122"/>
              </a:rPr>
              <a:t>）时，</a:t>
            </a:r>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泡主要通过捕获空位、调控缺陷演化来降低位错环有效障碍强度；高</a:t>
            </a:r>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chemeClr val="tx1"/>
                </a:solidFill>
                <a:latin typeface="微软雅黑" panose="020B0503020204020204" pitchFamily="34" charset="-122"/>
                <a:ea typeface="微软雅黑" panose="020B0503020204020204" pitchFamily="34" charset="-122"/>
              </a:rPr>
              <a:t>6000appm</a:t>
            </a:r>
            <a:r>
              <a:rPr lang="zh-CN" altLang="en-US" sz="1400" b="1" dirty="0">
                <a:solidFill>
                  <a:schemeClr val="tx1"/>
                </a:solidFill>
                <a:latin typeface="微软雅黑" panose="020B0503020204020204" pitchFamily="34" charset="-122"/>
                <a:ea typeface="微软雅黑" panose="020B0503020204020204" pitchFamily="34" charset="-122"/>
              </a:rPr>
              <a:t>）时，高密度纳米级</a:t>
            </a:r>
            <a:r>
              <a:rPr lang="en-US" altLang="zh-CN" sz="1400" b="1" dirty="0">
                <a:solidFill>
                  <a:schemeClr val="tx1"/>
                </a:solidFill>
                <a:latin typeface="微软雅黑" panose="020B0503020204020204" pitchFamily="34" charset="-122"/>
                <a:ea typeface="微软雅黑" panose="020B0503020204020204" pitchFamily="34" charset="-122"/>
              </a:rPr>
              <a:t>He</a:t>
            </a:r>
            <a:r>
              <a:rPr lang="zh-CN" altLang="en-US" sz="1400" b="1" dirty="0">
                <a:solidFill>
                  <a:schemeClr val="tx1"/>
                </a:solidFill>
                <a:latin typeface="微软雅黑" panose="020B0503020204020204" pitchFamily="34" charset="-122"/>
                <a:ea typeface="微软雅黑" panose="020B0503020204020204" pitchFamily="34" charset="-122"/>
              </a:rPr>
              <a:t>泡和泡</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环复合体成为主导障碍，显著提高位错运动阻力，导致硬化大幅提升。</a:t>
            </a:r>
          </a:p>
        </p:txBody>
      </p:sp>
      <p:sp>
        <p:nvSpPr>
          <p:cNvPr id="100" name="箭头: 右 99">
            <a:extLst>
              <a:ext uri="{FF2B5EF4-FFF2-40B4-BE49-F238E27FC236}">
                <a16:creationId xmlns:a16="http://schemas.microsoft.com/office/drawing/2014/main" id="{9E007BF4-DACA-E922-0A51-0CD528BEE621}"/>
              </a:ext>
            </a:extLst>
          </p:cNvPr>
          <p:cNvSpPr/>
          <p:nvPr/>
        </p:nvSpPr>
        <p:spPr>
          <a:xfrm>
            <a:off x="1855450" y="3344917"/>
            <a:ext cx="232586" cy="251117"/>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箭头: 右 100">
            <a:extLst>
              <a:ext uri="{FF2B5EF4-FFF2-40B4-BE49-F238E27FC236}">
                <a16:creationId xmlns:a16="http://schemas.microsoft.com/office/drawing/2014/main" id="{5E71DC1F-F9B4-7F7E-3A6E-A80C47AFA5D6}"/>
              </a:ext>
            </a:extLst>
          </p:cNvPr>
          <p:cNvSpPr/>
          <p:nvPr/>
        </p:nvSpPr>
        <p:spPr>
          <a:xfrm>
            <a:off x="3973911" y="3344917"/>
            <a:ext cx="232586" cy="251117"/>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箭头: 右 101">
            <a:extLst>
              <a:ext uri="{FF2B5EF4-FFF2-40B4-BE49-F238E27FC236}">
                <a16:creationId xmlns:a16="http://schemas.microsoft.com/office/drawing/2014/main" id="{8D192F74-41E3-0C8E-6123-C7CAC30340AA}"/>
              </a:ext>
            </a:extLst>
          </p:cNvPr>
          <p:cNvSpPr/>
          <p:nvPr/>
        </p:nvSpPr>
        <p:spPr>
          <a:xfrm>
            <a:off x="7910683" y="3345137"/>
            <a:ext cx="232586" cy="25111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箭头: 右 102">
            <a:extLst>
              <a:ext uri="{FF2B5EF4-FFF2-40B4-BE49-F238E27FC236}">
                <a16:creationId xmlns:a16="http://schemas.microsoft.com/office/drawing/2014/main" id="{A89C9A58-56C2-A548-E903-2B0B40D7A98F}"/>
              </a:ext>
            </a:extLst>
          </p:cNvPr>
          <p:cNvSpPr/>
          <p:nvPr/>
        </p:nvSpPr>
        <p:spPr>
          <a:xfrm>
            <a:off x="10066041" y="3336341"/>
            <a:ext cx="232586" cy="25111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103">
            <a:extLst>
              <a:ext uri="{FF2B5EF4-FFF2-40B4-BE49-F238E27FC236}">
                <a16:creationId xmlns:a16="http://schemas.microsoft.com/office/drawing/2014/main" id="{0880BF5C-F7D6-E526-1B69-B91C411E4274}"/>
              </a:ext>
            </a:extLst>
          </p:cNvPr>
          <p:cNvGrpSpPr/>
          <p:nvPr/>
        </p:nvGrpSpPr>
        <p:grpSpPr>
          <a:xfrm>
            <a:off x="1251385" y="-10989"/>
            <a:ext cx="8238345" cy="984629"/>
            <a:chOff x="1023462" y="-9601"/>
            <a:chExt cx="8238345" cy="984629"/>
          </a:xfrm>
        </p:grpSpPr>
        <p:sp>
          <p:nvSpPr>
            <p:cNvPr id="107" name="矩形: 圆顶角 106">
              <a:extLst>
                <a:ext uri="{FF2B5EF4-FFF2-40B4-BE49-F238E27FC236}">
                  <a16:creationId xmlns:a16="http://schemas.microsoft.com/office/drawing/2014/main" id="{A3364A17-6A20-DD1B-D804-1715E87C1225}"/>
                </a:ext>
              </a:extLst>
            </p:cNvPr>
            <p:cNvSpPr/>
            <p:nvPr/>
          </p:nvSpPr>
          <p:spPr>
            <a:xfrm>
              <a:off x="6299973" y="-9601"/>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8" name="文本框 27">
              <a:extLst>
                <a:ext uri="{FF2B5EF4-FFF2-40B4-BE49-F238E27FC236}">
                  <a16:creationId xmlns:a16="http://schemas.microsoft.com/office/drawing/2014/main" id="{79EB5EBF-85D5-88E8-E6F3-D0F8922CDF41}"/>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accent1"/>
                </a:solidFill>
                <a:latin typeface="思源黑体 CN Bold" panose="020B0800000000000000" pitchFamily="34" charset="-122"/>
                <a:ea typeface="思源黑体 CN Bold" panose="020B0800000000000000" pitchFamily="34" charset="-122"/>
              </a:endParaRPr>
            </a:p>
          </p:txBody>
        </p:sp>
        <p:sp>
          <p:nvSpPr>
            <p:cNvPr id="109" name="文本框 30">
              <a:extLst>
                <a:ext uri="{FF2B5EF4-FFF2-40B4-BE49-F238E27FC236}">
                  <a16:creationId xmlns:a16="http://schemas.microsoft.com/office/drawing/2014/main" id="{13B45E3E-9421-D6BF-7DE4-BDA658654B8B}"/>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110" name="文本框 31">
              <a:extLst>
                <a:ext uri="{FF2B5EF4-FFF2-40B4-BE49-F238E27FC236}">
                  <a16:creationId xmlns:a16="http://schemas.microsoft.com/office/drawing/2014/main" id="{C81D6577-C4E9-8494-3FED-2CA8C7D7830E}"/>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111" name="文本框 32">
              <a:extLst>
                <a:ext uri="{FF2B5EF4-FFF2-40B4-BE49-F238E27FC236}">
                  <a16:creationId xmlns:a16="http://schemas.microsoft.com/office/drawing/2014/main" id="{8ED3C2C6-B13C-DA5E-BF7E-BA8595A7DE2A}"/>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112" name="文本框 34">
              <a:extLst>
                <a:ext uri="{FF2B5EF4-FFF2-40B4-BE49-F238E27FC236}">
                  <a16:creationId xmlns:a16="http://schemas.microsoft.com/office/drawing/2014/main" id="{074627C1-8BB8-E91F-A43E-9E91531C8674}"/>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113" name="文本框 35">
              <a:extLst>
                <a:ext uri="{FF2B5EF4-FFF2-40B4-BE49-F238E27FC236}">
                  <a16:creationId xmlns:a16="http://schemas.microsoft.com/office/drawing/2014/main" id="{1FA20BF1-9249-5FBC-ED91-715D4200887C}"/>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
        <p:nvSpPr>
          <p:cNvPr id="105" name="文本框 22">
            <a:extLst>
              <a:ext uri="{FF2B5EF4-FFF2-40B4-BE49-F238E27FC236}">
                <a16:creationId xmlns:a16="http://schemas.microsoft.com/office/drawing/2014/main" id="{DAC64895-8CAA-CB69-B2BC-D4B35E624904}"/>
              </a:ext>
            </a:extLst>
          </p:cNvPr>
          <p:cNvSpPr txBox="1"/>
          <p:nvPr/>
        </p:nvSpPr>
        <p:spPr>
          <a:xfrm>
            <a:off x="9733859" y="230283"/>
            <a:ext cx="2385059"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106" name="文本框 23">
            <a:extLst>
              <a:ext uri="{FF2B5EF4-FFF2-40B4-BE49-F238E27FC236}">
                <a16:creationId xmlns:a16="http://schemas.microsoft.com/office/drawing/2014/main" id="{FF122DF0-1288-5781-38E9-8F66BDD4DE97}"/>
              </a:ext>
            </a:extLst>
          </p:cNvPr>
          <p:cNvSpPr txBox="1"/>
          <p:nvPr/>
        </p:nvSpPr>
        <p:spPr>
          <a:xfrm>
            <a:off x="9381704" y="525399"/>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213201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EF78-04F3-03DC-4E01-FC934158846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13CE3DA-8FBC-B59F-D5F9-82733F8582DE}"/>
              </a:ext>
            </a:extLst>
          </p:cNvPr>
          <p:cNvSpPr>
            <a:spLocks noChangeArrowheads="1"/>
          </p:cNvSpPr>
          <p:nvPr/>
        </p:nvSpPr>
        <p:spPr bwMode="auto">
          <a:xfrm>
            <a:off x="-282294" y="963440"/>
            <a:ext cx="97720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4" name="Rectangle 4">
            <a:extLst>
              <a:ext uri="{FF2B5EF4-FFF2-40B4-BE49-F238E27FC236}">
                <a16:creationId xmlns:a16="http://schemas.microsoft.com/office/drawing/2014/main" id="{18F79F34-9E0B-8FB8-40A2-2EC2AD6A64C3}"/>
              </a:ext>
            </a:extLst>
          </p:cNvPr>
          <p:cNvSpPr>
            <a:spLocks noChangeArrowheads="1"/>
          </p:cNvSpPr>
          <p:nvPr/>
        </p:nvSpPr>
        <p:spPr bwMode="auto">
          <a:xfrm>
            <a:off x="-144780" y="3967077"/>
            <a:ext cx="109549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14" name="组合 13">
            <a:extLst>
              <a:ext uri="{FF2B5EF4-FFF2-40B4-BE49-F238E27FC236}">
                <a16:creationId xmlns:a16="http://schemas.microsoft.com/office/drawing/2014/main" id="{A1D751B4-ED83-C15C-E627-FA3324C9EC25}"/>
              </a:ext>
            </a:extLst>
          </p:cNvPr>
          <p:cNvGrpSpPr/>
          <p:nvPr/>
        </p:nvGrpSpPr>
        <p:grpSpPr>
          <a:xfrm>
            <a:off x="1141586" y="1670"/>
            <a:ext cx="11050413" cy="984629"/>
            <a:chOff x="1023462" y="1670"/>
            <a:chExt cx="11050413" cy="984629"/>
          </a:xfrm>
        </p:grpSpPr>
        <p:sp>
          <p:nvSpPr>
            <p:cNvPr id="15" name="矩形: 圆顶角 14">
              <a:extLst>
                <a:ext uri="{FF2B5EF4-FFF2-40B4-BE49-F238E27FC236}">
                  <a16:creationId xmlns:a16="http://schemas.microsoft.com/office/drawing/2014/main" id="{EE39C91F-EE38-F8BE-BBF3-116424D36878}"/>
                </a:ext>
              </a:extLst>
            </p:cNvPr>
            <p:cNvSpPr/>
            <p:nvPr/>
          </p:nvSpPr>
          <p:spPr>
            <a:xfrm>
              <a:off x="9296388" y="1670"/>
              <a:ext cx="2777487"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6" name="文本框 27">
              <a:extLst>
                <a:ext uri="{FF2B5EF4-FFF2-40B4-BE49-F238E27FC236}">
                  <a16:creationId xmlns:a16="http://schemas.microsoft.com/office/drawing/2014/main" id="{7A601A73-FBFF-83B4-7513-8200A9B2A2EB}"/>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18" name="文本框 30">
              <a:extLst>
                <a:ext uri="{FF2B5EF4-FFF2-40B4-BE49-F238E27FC236}">
                  <a16:creationId xmlns:a16="http://schemas.microsoft.com/office/drawing/2014/main" id="{E8F2E3C1-22BD-D1B8-9F27-92CC91368D34}"/>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19" name="文本框 31">
              <a:extLst>
                <a:ext uri="{FF2B5EF4-FFF2-40B4-BE49-F238E27FC236}">
                  <a16:creationId xmlns:a16="http://schemas.microsoft.com/office/drawing/2014/main" id="{54AD14E9-06DE-AA90-BA3E-960A1AB740A6}"/>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20" name="文本框 32">
              <a:extLst>
                <a:ext uri="{FF2B5EF4-FFF2-40B4-BE49-F238E27FC236}">
                  <a16:creationId xmlns:a16="http://schemas.microsoft.com/office/drawing/2014/main" id="{DF2D7354-CCD4-0D57-79ED-0D205479A7D1}"/>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22" name="文本框 34">
              <a:extLst>
                <a:ext uri="{FF2B5EF4-FFF2-40B4-BE49-F238E27FC236}">
                  <a16:creationId xmlns:a16="http://schemas.microsoft.com/office/drawing/2014/main" id="{C0100C35-B00E-5210-5FAF-C9AA6E7953E6}"/>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23" name="文本框 35">
              <a:extLst>
                <a:ext uri="{FF2B5EF4-FFF2-40B4-BE49-F238E27FC236}">
                  <a16:creationId xmlns:a16="http://schemas.microsoft.com/office/drawing/2014/main" id="{50ACF533-7C5A-0C04-66C8-EDECB5771E5A}"/>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
        <p:nvSpPr>
          <p:cNvPr id="24" name="文本框 23">
            <a:extLst>
              <a:ext uri="{FF2B5EF4-FFF2-40B4-BE49-F238E27FC236}">
                <a16:creationId xmlns:a16="http://schemas.microsoft.com/office/drawing/2014/main" id="{897748FD-725A-4485-991D-2A4FBA043EEC}"/>
              </a:ext>
            </a:extLst>
          </p:cNvPr>
          <p:cNvSpPr txBox="1"/>
          <p:nvPr/>
        </p:nvSpPr>
        <p:spPr>
          <a:xfrm>
            <a:off x="951840" y="1281415"/>
            <a:ext cx="10858500" cy="443198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1600" b="1" dirty="0">
                <a:latin typeface="微软雅黑" panose="020B0503020204020204" pitchFamily="34" charset="-122"/>
                <a:ea typeface="微软雅黑" panose="020B0503020204020204" pitchFamily="34" charset="-122"/>
              </a:rPr>
              <a:t>T91</a:t>
            </a:r>
            <a:r>
              <a:rPr lang="zh-CN" altLang="en-US" sz="1600" b="1" dirty="0">
                <a:latin typeface="微软雅黑" panose="020B0503020204020204" pitchFamily="34" charset="-122"/>
                <a:ea typeface="微软雅黑" panose="020B0503020204020204" pitchFamily="34" charset="-122"/>
              </a:rPr>
              <a:t>在</a:t>
            </a:r>
            <a:r>
              <a:rPr lang="en-US" altLang="zh-CN" sz="1600" b="1" dirty="0">
                <a:latin typeface="微软雅黑" panose="020B0503020204020204" pitchFamily="34" charset="-122"/>
                <a:ea typeface="微软雅黑" panose="020B0503020204020204" pitchFamily="34" charset="-122"/>
              </a:rPr>
              <a:t>500</a:t>
            </a:r>
            <a:r>
              <a:rPr lang="zh-CN" altLang="en-US" sz="1600" b="1" dirty="0">
                <a:latin typeface="微软雅黑" panose="020B0503020204020204" pitchFamily="34" charset="-122"/>
                <a:ea typeface="微软雅黑" panose="020B0503020204020204" pitchFamily="34" charset="-122"/>
              </a:rPr>
              <a:t>℃饱和氧</a:t>
            </a:r>
            <a:r>
              <a:rPr lang="en-US" altLang="zh-CN" sz="1600" b="1" dirty="0">
                <a:latin typeface="微软雅黑" panose="020B0503020204020204" pitchFamily="34" charset="-122"/>
                <a:ea typeface="微软雅黑" panose="020B0503020204020204" pitchFamily="34" charset="-122"/>
              </a:rPr>
              <a:t>LBE</a:t>
            </a:r>
            <a:r>
              <a:rPr lang="zh-CN" altLang="en-US" sz="1600" b="1" dirty="0">
                <a:latin typeface="微软雅黑" panose="020B0503020204020204" pitchFamily="34" charset="-122"/>
                <a:ea typeface="微软雅黑" panose="020B0503020204020204" pitchFamily="34" charset="-122"/>
              </a:rPr>
              <a:t>中动态腐蚀</a:t>
            </a:r>
            <a:r>
              <a:rPr lang="en-US" altLang="zh-CN" sz="1600" b="1" dirty="0">
                <a:latin typeface="微软雅黑" panose="020B0503020204020204" pitchFamily="34" charset="-122"/>
                <a:ea typeface="微软雅黑" panose="020B0503020204020204" pitchFamily="34" charset="-122"/>
              </a:rPr>
              <a:t>3000</a:t>
            </a:r>
            <a:r>
              <a:rPr lang="zh-CN" altLang="en-US" sz="1600" b="1" dirty="0">
                <a:latin typeface="微软雅黑" panose="020B0503020204020204" pitchFamily="34" charset="-122"/>
                <a:ea typeface="微软雅黑" panose="020B0503020204020204" pitchFamily="34" charset="-122"/>
              </a:rPr>
              <a:t>小时形成了磁铁矿层，尖晶石层，内氧化层的三层腐蚀层结构。</a:t>
            </a: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动态腐蚀层存在剥落</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再生，厚度起伏随时长增大。腐蚀后期大尺度、方向性特征为主导的失稳形貌，表面演化机制已由均匀氧化引起的粗糙化转变为外层氧化层的结构性失稳。</a:t>
            </a: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高</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注量形成了更大数量的纳米级气泡（</a:t>
            </a:r>
            <a:r>
              <a:rPr lang="en-US" altLang="zh-CN" sz="1600" b="1" dirty="0">
                <a:latin typeface="微软雅黑" panose="020B0503020204020204" pitchFamily="34" charset="-122"/>
                <a:ea typeface="微软雅黑" panose="020B0503020204020204" pitchFamily="34" charset="-122"/>
              </a:rPr>
              <a:t>1-3nm</a:t>
            </a:r>
            <a:r>
              <a:rPr lang="zh-CN" altLang="en-US" sz="1600" b="1" dirty="0">
                <a:latin typeface="微软雅黑" panose="020B0503020204020204" pitchFamily="34" charset="-122"/>
                <a:ea typeface="微软雅黑" panose="020B0503020204020204" pitchFamily="34" charset="-122"/>
              </a:rPr>
              <a:t>），预注入的</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显著提升了</a:t>
            </a:r>
            <a:r>
              <a:rPr lang="en-US" altLang="zh-CN" sz="1600" b="1" dirty="0">
                <a:latin typeface="微软雅黑" panose="020B0503020204020204" pitchFamily="34" charset="-122"/>
                <a:ea typeface="微软雅黑" panose="020B0503020204020204" pitchFamily="34" charset="-122"/>
              </a:rPr>
              <a:t>Fe</a:t>
            </a:r>
            <a:r>
              <a:rPr lang="zh-CN" altLang="en-US" sz="1600" b="1" dirty="0">
                <a:latin typeface="微软雅黑" panose="020B0503020204020204" pitchFamily="34" charset="-122"/>
                <a:ea typeface="微软雅黑" panose="020B0503020204020204" pitchFamily="34" charset="-122"/>
              </a:rPr>
              <a:t>辐照形成的位错环密度。损伤重叠区域的硬度增量超过</a:t>
            </a:r>
            <a:r>
              <a:rPr lang="en-US" altLang="zh-CN" sz="1600" b="1" dirty="0">
                <a:latin typeface="微软雅黑" panose="020B0503020204020204" pitchFamily="34" charset="-122"/>
                <a:ea typeface="微软雅黑" panose="020B0503020204020204" pitchFamily="34" charset="-122"/>
              </a:rPr>
              <a:t>200%</a:t>
            </a:r>
            <a:r>
              <a:rPr lang="zh-CN" altLang="en-US" sz="1600" b="1" dirty="0">
                <a:latin typeface="微软雅黑" panose="020B0503020204020204" pitchFamily="34" charset="-122"/>
                <a:ea typeface="微软雅黑" panose="020B0503020204020204" pitchFamily="34" charset="-122"/>
              </a:rPr>
              <a:t>，反映了高局部损伤和高氦密度的共同作用。</a:t>
            </a:r>
            <a:endParaRPr lang="en-US" altLang="zh-CN" sz="1600" b="1"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低</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2000appm</a:t>
            </a:r>
            <a:r>
              <a:rPr lang="zh-CN" altLang="en-US" sz="1600" b="1" dirty="0">
                <a:latin typeface="微软雅黑" panose="020B0503020204020204" pitchFamily="34" charset="-122"/>
                <a:ea typeface="微软雅黑" panose="020B0503020204020204" pitchFamily="34" charset="-122"/>
              </a:rPr>
              <a:t>）时，</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泡主要通过捕获空位、调控缺陷演化来降低位错环有效障碍强度；高</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6000appm</a:t>
            </a:r>
            <a:r>
              <a:rPr lang="zh-CN" altLang="en-US" sz="1600" b="1" dirty="0">
                <a:latin typeface="微软雅黑" panose="020B0503020204020204" pitchFamily="34" charset="-122"/>
                <a:ea typeface="微软雅黑" panose="020B0503020204020204" pitchFamily="34" charset="-122"/>
              </a:rPr>
              <a:t>）时，高密度纳米级</a:t>
            </a:r>
            <a:r>
              <a:rPr lang="en-US" altLang="zh-CN" sz="1600" b="1" dirty="0">
                <a:latin typeface="微软雅黑" panose="020B0503020204020204" pitchFamily="34" charset="-122"/>
                <a:ea typeface="微软雅黑" panose="020B0503020204020204" pitchFamily="34" charset="-122"/>
              </a:rPr>
              <a:t>He</a:t>
            </a:r>
            <a:r>
              <a:rPr lang="zh-CN" altLang="en-US" sz="1600" b="1" dirty="0">
                <a:latin typeface="微软雅黑" panose="020B0503020204020204" pitchFamily="34" charset="-122"/>
                <a:ea typeface="微软雅黑" panose="020B0503020204020204" pitchFamily="34" charset="-122"/>
              </a:rPr>
              <a:t>泡和泡</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环复合体成为主导障碍，显著提高位错运动阻力，导致硬化大幅提升。</a:t>
            </a:r>
            <a:br>
              <a:rPr lang="en-US" altLang="zh-CN" sz="1600" b="1" dirty="0">
                <a:latin typeface="微软雅黑" panose="020B0503020204020204" pitchFamily="34" charset="-122"/>
                <a:ea typeface="微软雅黑" panose="020B0503020204020204" pitchFamily="34" charset="-122"/>
              </a:rPr>
            </a:br>
            <a:endParaRPr lang="zh-CN" altLang="en-US" sz="1600" b="1" dirty="0">
              <a:latin typeface="微软雅黑" panose="020B0503020204020204" pitchFamily="34" charset="-122"/>
              <a:ea typeface="微软雅黑" panose="020B0503020204020204" pitchFamily="34" charset="-122"/>
            </a:endParaRPr>
          </a:p>
          <a:p>
            <a:endParaRPr lang="en-US" altLang="zh-CN" dirty="0"/>
          </a:p>
          <a:p>
            <a:endParaRPr lang="en-US" altLang="zh-CN" dirty="0"/>
          </a:p>
          <a:p>
            <a:endParaRPr lang="en-US" altLang="zh-CN" dirty="0"/>
          </a:p>
          <a:p>
            <a:endParaRPr lang="zh-CN" altLang="en-US" dirty="0"/>
          </a:p>
          <a:p>
            <a:endParaRPr lang="zh-CN" altLang="en-US" dirty="0"/>
          </a:p>
        </p:txBody>
      </p:sp>
      <p:sp>
        <p:nvSpPr>
          <p:cNvPr id="26" name="文本框 25">
            <a:extLst>
              <a:ext uri="{FF2B5EF4-FFF2-40B4-BE49-F238E27FC236}">
                <a16:creationId xmlns:a16="http://schemas.microsoft.com/office/drawing/2014/main" id="{5F7EF719-5AED-3D77-4C2A-D0C8BC6BA15D}"/>
              </a:ext>
            </a:extLst>
          </p:cNvPr>
          <p:cNvSpPr txBox="1"/>
          <p:nvPr/>
        </p:nvSpPr>
        <p:spPr>
          <a:xfrm>
            <a:off x="147531" y="1196194"/>
            <a:ext cx="903091"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总结</a:t>
            </a:r>
          </a:p>
        </p:txBody>
      </p:sp>
      <p:sp>
        <p:nvSpPr>
          <p:cNvPr id="27" name="文本框 22">
            <a:extLst>
              <a:ext uri="{FF2B5EF4-FFF2-40B4-BE49-F238E27FC236}">
                <a16:creationId xmlns:a16="http://schemas.microsoft.com/office/drawing/2014/main" id="{ACD024F2-1D44-5712-1826-1988C4F48AAA}"/>
              </a:ext>
            </a:extLst>
          </p:cNvPr>
          <p:cNvSpPr txBox="1"/>
          <p:nvPr/>
        </p:nvSpPr>
        <p:spPr>
          <a:xfrm>
            <a:off x="9733859" y="230283"/>
            <a:ext cx="2385059"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rPr>
              <a:t>总结与协同作用展望</a:t>
            </a:r>
          </a:p>
        </p:txBody>
      </p:sp>
      <p:sp>
        <p:nvSpPr>
          <p:cNvPr id="28" name="文本框 23">
            <a:extLst>
              <a:ext uri="{FF2B5EF4-FFF2-40B4-BE49-F238E27FC236}">
                <a16:creationId xmlns:a16="http://schemas.microsoft.com/office/drawing/2014/main" id="{D1DF226E-8068-1957-C696-E10C262A6448}"/>
              </a:ext>
            </a:extLst>
          </p:cNvPr>
          <p:cNvSpPr txBox="1"/>
          <p:nvPr/>
        </p:nvSpPr>
        <p:spPr>
          <a:xfrm>
            <a:off x="9381704" y="525399"/>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accent1"/>
                </a:solidFill>
                <a:latin typeface="思源黑体 CN Regular" panose="020B0500000000000000" pitchFamily="34" charset="-122"/>
                <a:ea typeface="思源黑体 CN Regular" panose="020B0500000000000000" pitchFamily="34" charset="-122"/>
              </a:rPr>
              <a:t> </a:t>
            </a:r>
            <a:endParaRPr lang="zh-CN" altLang="en-US" sz="900" dirty="0">
              <a:solidFill>
                <a:schemeClr val="accent1"/>
              </a:solidFill>
              <a:latin typeface="思源黑体 CN Regular" panose="020B0500000000000000" pitchFamily="34" charset="-122"/>
              <a:ea typeface="思源黑体 CN Regular" panose="020B0500000000000000" pitchFamily="34" charset="-122"/>
            </a:endParaRPr>
          </a:p>
        </p:txBody>
      </p:sp>
      <p:sp>
        <p:nvSpPr>
          <p:cNvPr id="30" name="文本框 29">
            <a:extLst>
              <a:ext uri="{FF2B5EF4-FFF2-40B4-BE49-F238E27FC236}">
                <a16:creationId xmlns:a16="http://schemas.microsoft.com/office/drawing/2014/main" id="{CAE10BAF-D6A3-51CE-96DD-25A534C71D09}"/>
              </a:ext>
            </a:extLst>
          </p:cNvPr>
          <p:cNvSpPr txBox="1"/>
          <p:nvPr/>
        </p:nvSpPr>
        <p:spPr>
          <a:xfrm>
            <a:off x="1141586" y="4641764"/>
            <a:ext cx="10578406" cy="1156855"/>
          </a:xfrm>
          <a:prstGeom prst="rect">
            <a:avLst/>
          </a:prstGeom>
          <a:noFill/>
        </p:spPr>
        <p:txBody>
          <a:bodyPr wrap="square">
            <a:spAutoFit/>
          </a:bodyPr>
          <a:lstStyle/>
          <a:p>
            <a:pPr>
              <a:lnSpc>
                <a:spcPct val="150000"/>
              </a:lnSpc>
            </a:pPr>
            <a:r>
              <a:rPr lang="zh-CN" altLang="en-US" sz="1600" b="1" dirty="0">
                <a:solidFill>
                  <a:srgbClr val="111133"/>
                </a:solidFill>
                <a:latin typeface="微软雅黑" panose="020B0503020204020204" pitchFamily="34" charset="-122"/>
                <a:ea typeface="微软雅黑" panose="020B0503020204020204" pitchFamily="34" charset="-122"/>
              </a:rPr>
              <a:t>开展</a:t>
            </a:r>
            <a:r>
              <a:rPr lang="zh-CN" altLang="en-US" sz="1600" b="1" dirty="0">
                <a:solidFill>
                  <a:srgbClr val="FF0000"/>
                </a:solidFill>
                <a:latin typeface="微软雅黑" panose="020B0503020204020204" pitchFamily="34" charset="-122"/>
                <a:ea typeface="微软雅黑" panose="020B0503020204020204" pitchFamily="34" charset="-122"/>
              </a:rPr>
              <a:t>先辐照后腐蚀、先腐蚀后辐照</a:t>
            </a:r>
            <a:r>
              <a:rPr lang="zh-CN" altLang="en-US" sz="1600" b="1" dirty="0">
                <a:solidFill>
                  <a:srgbClr val="111133"/>
                </a:solidFill>
                <a:latin typeface="微软雅黑" panose="020B0503020204020204" pitchFamily="34" charset="-122"/>
                <a:ea typeface="微软雅黑" panose="020B0503020204020204" pitchFamily="34" charset="-122"/>
              </a:rPr>
              <a:t>实验。</a:t>
            </a:r>
            <a:r>
              <a:rPr lang="zh-CN" altLang="en-US" sz="1600" b="1" i="0" dirty="0">
                <a:solidFill>
                  <a:srgbClr val="111133"/>
                </a:solidFill>
                <a:effectLst/>
                <a:latin typeface="微软雅黑" panose="020B0503020204020204" pitchFamily="34" charset="-122"/>
                <a:ea typeface="微软雅黑" panose="020B0503020204020204" pitchFamily="34" charset="-122"/>
              </a:rPr>
              <a:t>聚焦</a:t>
            </a:r>
            <a:r>
              <a:rPr lang="zh-CN" altLang="en-US" sz="1600" b="1" dirty="0">
                <a:latin typeface="微软雅黑" panose="020B0503020204020204" pitchFamily="34" charset="-122"/>
                <a:ea typeface="微软雅黑" panose="020B0503020204020204" pitchFamily="34" charset="-122"/>
              </a:rPr>
              <a:t>辐照形成的缺陷对材料腐蚀行为的影响和辐照对材料表面腐蚀结构的改性作用</a:t>
            </a:r>
            <a:r>
              <a:rPr lang="zh-CN" altLang="en-US" sz="1600" b="1" i="0" dirty="0">
                <a:solidFill>
                  <a:srgbClr val="111133"/>
                </a:solidFill>
                <a:effectLst/>
                <a:latin typeface="微软雅黑" panose="020B0503020204020204" pitchFamily="34" charset="-122"/>
                <a:ea typeface="微软雅黑" panose="020B0503020204020204" pitchFamily="34" charset="-122"/>
              </a:rPr>
              <a:t>，以及腐蚀层与基体的耐辐照性比较。面向铅铋快堆包壳等关键部件，建立辐照</a:t>
            </a:r>
            <a:r>
              <a:rPr lang="en-US" altLang="zh-CN" sz="1600" b="1" i="0" dirty="0">
                <a:solidFill>
                  <a:srgbClr val="111133"/>
                </a:solidFill>
                <a:effectLst/>
                <a:latin typeface="微软雅黑" panose="020B0503020204020204" pitchFamily="34" charset="-122"/>
                <a:ea typeface="微软雅黑" panose="020B0503020204020204" pitchFamily="34" charset="-122"/>
              </a:rPr>
              <a:t>-</a:t>
            </a:r>
            <a:r>
              <a:rPr lang="zh-CN" altLang="en-US" sz="1600" b="1" i="0" dirty="0">
                <a:solidFill>
                  <a:srgbClr val="111133"/>
                </a:solidFill>
                <a:effectLst/>
                <a:latin typeface="微软雅黑" panose="020B0503020204020204" pitchFamily="34" charset="-122"/>
                <a:ea typeface="微软雅黑" panose="020B0503020204020204" pitchFamily="34" charset="-122"/>
              </a:rPr>
              <a:t>腐蚀协同损伤寿命预测模型，支撑材料选型与服役安全评估。</a:t>
            </a:r>
            <a:endParaRPr lang="zh-CN" altLang="en-US" sz="1600" b="1"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AA510FB1-A630-659A-0BDB-69D1BF83D487}"/>
              </a:ext>
            </a:extLst>
          </p:cNvPr>
          <p:cNvSpPr txBox="1"/>
          <p:nvPr/>
        </p:nvSpPr>
        <p:spPr>
          <a:xfrm>
            <a:off x="178102" y="4090199"/>
            <a:ext cx="6316980"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正在开展的工作</a:t>
            </a:r>
          </a:p>
        </p:txBody>
      </p:sp>
    </p:spTree>
    <p:extLst>
      <p:ext uri="{BB962C8B-B14F-4D97-AF65-F5344CB8AC3E}">
        <p14:creationId xmlns:p14="http://schemas.microsoft.com/office/powerpoint/2010/main" val="627349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a:extLst>
              <a:ext uri="{FF2B5EF4-FFF2-40B4-BE49-F238E27FC236}">
                <a16:creationId xmlns:a16="http://schemas.microsoft.com/office/drawing/2014/main" id="{6D88D9DE-9CCF-4F00-882E-E723033C8EC2}"/>
              </a:ext>
            </a:extLst>
          </p:cNvPr>
          <p:cNvCxnSpPr>
            <a:cxnSpLocks/>
          </p:cNvCxnSpPr>
          <p:nvPr/>
        </p:nvCxnSpPr>
        <p:spPr>
          <a:xfrm>
            <a:off x="-1" y="1776374"/>
            <a:ext cx="121920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41287225-8C43-42AF-B9C8-A7100BF0358A}"/>
              </a:ext>
            </a:extLst>
          </p:cNvPr>
          <p:cNvSpPr/>
          <p:nvPr/>
        </p:nvSpPr>
        <p:spPr>
          <a:xfrm>
            <a:off x="-1" y="1849120"/>
            <a:ext cx="12192001" cy="2854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F392A81-7D49-426B-BFCB-CE36A99CF227}"/>
              </a:ext>
            </a:extLst>
          </p:cNvPr>
          <p:cNvSpPr txBox="1"/>
          <p:nvPr/>
        </p:nvSpPr>
        <p:spPr>
          <a:xfrm>
            <a:off x="3695342" y="2549129"/>
            <a:ext cx="4801314" cy="1015663"/>
          </a:xfrm>
          <a:prstGeom prst="rect">
            <a:avLst/>
          </a:prstGeom>
          <a:noFill/>
        </p:spPr>
        <p:txBody>
          <a:bodyPr wrap="none" rtlCol="0">
            <a:spAutoFit/>
          </a:bodyPr>
          <a:lstStyle/>
          <a:p>
            <a:pPr algn="ctr"/>
            <a:r>
              <a:rPr lang="zh-CN" altLang="en-US" sz="6000" dirty="0">
                <a:solidFill>
                  <a:schemeClr val="bg1"/>
                </a:solidFill>
                <a:latin typeface="思源黑体 CN Bold" panose="020B0800000000000000" pitchFamily="34" charset="-122"/>
                <a:ea typeface="思源黑体 CN Bold" panose="020B0800000000000000" pitchFamily="34" charset="-122"/>
              </a:rPr>
              <a:t>感谢各位聆听</a:t>
            </a:r>
          </a:p>
        </p:txBody>
      </p:sp>
      <p:sp>
        <p:nvSpPr>
          <p:cNvPr id="5" name="文本框 4">
            <a:extLst>
              <a:ext uri="{FF2B5EF4-FFF2-40B4-BE49-F238E27FC236}">
                <a16:creationId xmlns:a16="http://schemas.microsoft.com/office/drawing/2014/main" id="{7FB85967-7F6B-48D0-A5B3-A6F279C471BC}"/>
              </a:ext>
            </a:extLst>
          </p:cNvPr>
          <p:cNvSpPr txBox="1"/>
          <p:nvPr/>
        </p:nvSpPr>
        <p:spPr>
          <a:xfrm>
            <a:off x="4330930" y="3850828"/>
            <a:ext cx="3530133" cy="461665"/>
          </a:xfrm>
          <a:prstGeom prst="rect">
            <a:avLst/>
          </a:prstGeom>
          <a:noFill/>
        </p:spPr>
        <p:txBody>
          <a:bodyPr wrap="none" rtlCol="0">
            <a:spAutoFit/>
          </a:bodyP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rPr>
              <a:t>T91</a:t>
            </a:r>
            <a:r>
              <a:rPr lang="zh-CN" altLang="en-US" sz="1200" dirty="0">
                <a:solidFill>
                  <a:schemeClr val="bg1"/>
                </a:solidFill>
                <a:latin typeface="思源黑体 CN Regular" panose="020B0500000000000000" pitchFamily="34" charset="-122"/>
                <a:ea typeface="思源黑体 CN Regular" panose="020B0500000000000000" pitchFamily="34" charset="-122"/>
              </a:rPr>
              <a:t>钢在铅铋共晶合金中动态腐蚀与辐照行为研究</a:t>
            </a:r>
          </a:p>
          <a:p>
            <a:pPr algn="ctr"/>
            <a:endParaRPr lang="zh-CN" altLang="en-US" sz="1200" dirty="0">
              <a:solidFill>
                <a:schemeClr val="bg1"/>
              </a:solidFill>
              <a:latin typeface="思源黑体 CN Regular" panose="020B0500000000000000" pitchFamily="34" charset="-122"/>
              <a:ea typeface="思源黑体 CN Regular" panose="020B0500000000000000" pitchFamily="34" charset="-122"/>
            </a:endParaRPr>
          </a:p>
        </p:txBody>
      </p:sp>
      <p:cxnSp>
        <p:nvCxnSpPr>
          <p:cNvPr id="7" name="直接连接符 6">
            <a:extLst>
              <a:ext uri="{FF2B5EF4-FFF2-40B4-BE49-F238E27FC236}">
                <a16:creationId xmlns:a16="http://schemas.microsoft.com/office/drawing/2014/main" id="{70785E71-9968-49B1-9D54-9E3E3F39A9EE}"/>
              </a:ext>
            </a:extLst>
          </p:cNvPr>
          <p:cNvCxnSpPr/>
          <p:nvPr/>
        </p:nvCxnSpPr>
        <p:spPr>
          <a:xfrm>
            <a:off x="2316480" y="3656911"/>
            <a:ext cx="75651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592A2874-3547-4F6D-9F14-1B01DFFE73B0}"/>
              </a:ext>
            </a:extLst>
          </p:cNvPr>
          <p:cNvSpPr txBox="1"/>
          <p:nvPr/>
        </p:nvSpPr>
        <p:spPr>
          <a:xfrm>
            <a:off x="1825606" y="5449498"/>
            <a:ext cx="1800493"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汇报人：杨凌峰</a:t>
            </a:r>
          </a:p>
        </p:txBody>
      </p:sp>
      <p:sp>
        <p:nvSpPr>
          <p:cNvPr id="17" name="graduate-hat_59495">
            <a:extLst>
              <a:ext uri="{FF2B5EF4-FFF2-40B4-BE49-F238E27FC236}">
                <a16:creationId xmlns:a16="http://schemas.microsoft.com/office/drawing/2014/main" id="{751ABA52-B13D-4035-A8B8-4F42180E5D61}"/>
              </a:ext>
            </a:extLst>
          </p:cNvPr>
          <p:cNvSpPr/>
          <p:nvPr userDrawn="1"/>
        </p:nvSpPr>
        <p:spPr>
          <a:xfrm>
            <a:off x="1470712" y="5511205"/>
            <a:ext cx="330510" cy="245918"/>
          </a:xfrm>
          <a:custGeom>
            <a:avLst/>
            <a:gdLst>
              <a:gd name="connsiteX0" fmla="*/ 10223 w 596651"/>
              <a:gd name="connsiteY0" fmla="*/ 332075 h 443943"/>
              <a:gd name="connsiteX1" fmla="*/ 57217 w 596651"/>
              <a:gd name="connsiteY1" fmla="*/ 332075 h 443943"/>
              <a:gd name="connsiteX2" fmla="*/ 67353 w 596651"/>
              <a:gd name="connsiteY2" fmla="*/ 427370 h 443943"/>
              <a:gd name="connsiteX3" fmla="*/ 63667 w 596651"/>
              <a:gd name="connsiteY3" fmla="*/ 438879 h 443943"/>
              <a:gd name="connsiteX4" fmla="*/ 52149 w 596651"/>
              <a:gd name="connsiteY4" fmla="*/ 443943 h 443943"/>
              <a:gd name="connsiteX5" fmla="*/ 15291 w 596651"/>
              <a:gd name="connsiteY5" fmla="*/ 443943 h 443943"/>
              <a:gd name="connsiteX6" fmla="*/ 4233 w 596651"/>
              <a:gd name="connsiteY6" fmla="*/ 438879 h 443943"/>
              <a:gd name="connsiteX7" fmla="*/ 87 w 596651"/>
              <a:gd name="connsiteY7" fmla="*/ 427370 h 443943"/>
              <a:gd name="connsiteX8" fmla="*/ 528865 w 596651"/>
              <a:gd name="connsiteY8" fmla="*/ 191185 h 443943"/>
              <a:gd name="connsiteX9" fmla="*/ 541774 w 596651"/>
              <a:gd name="connsiteY9" fmla="*/ 309970 h 443943"/>
              <a:gd name="connsiteX10" fmla="*/ 526559 w 596651"/>
              <a:gd name="connsiteY10" fmla="*/ 325163 h 443943"/>
              <a:gd name="connsiteX11" fmla="*/ 523793 w 596651"/>
              <a:gd name="connsiteY11" fmla="*/ 325163 h 443943"/>
              <a:gd name="connsiteX12" fmla="*/ 486909 w 596651"/>
              <a:gd name="connsiteY12" fmla="*/ 322401 h 443943"/>
              <a:gd name="connsiteX13" fmla="*/ 322773 w 596651"/>
              <a:gd name="connsiteY13" fmla="*/ 399749 h 443943"/>
              <a:gd name="connsiteX14" fmla="*/ 309403 w 596651"/>
              <a:gd name="connsiteY14" fmla="*/ 408036 h 443943"/>
              <a:gd name="connsiteX15" fmla="*/ 304792 w 596651"/>
              <a:gd name="connsiteY15" fmla="*/ 408036 h 443943"/>
              <a:gd name="connsiteX16" fmla="*/ 290960 w 596651"/>
              <a:gd name="connsiteY16" fmla="*/ 399749 h 443943"/>
              <a:gd name="connsiteX17" fmla="*/ 126825 w 596651"/>
              <a:gd name="connsiteY17" fmla="*/ 322401 h 443943"/>
              <a:gd name="connsiteX18" fmla="*/ 89940 w 596651"/>
              <a:gd name="connsiteY18" fmla="*/ 325163 h 443943"/>
              <a:gd name="connsiteX19" fmla="*/ 77031 w 596651"/>
              <a:gd name="connsiteY19" fmla="*/ 320559 h 443943"/>
              <a:gd name="connsiteX20" fmla="*/ 72420 w 596651"/>
              <a:gd name="connsiteY20" fmla="*/ 307668 h 443943"/>
              <a:gd name="connsiteX21" fmla="*/ 85330 w 596651"/>
              <a:gd name="connsiteY21" fmla="*/ 192106 h 443943"/>
              <a:gd name="connsiteX22" fmla="*/ 307097 w 596651"/>
              <a:gd name="connsiteY22" fmla="*/ 275439 h 443943"/>
              <a:gd name="connsiteX23" fmla="*/ 301581 w 596651"/>
              <a:gd name="connsiteY23" fmla="*/ 1035 h 443943"/>
              <a:gd name="connsiteX24" fmla="*/ 312185 w 596651"/>
              <a:gd name="connsiteY24" fmla="*/ 1035 h 443943"/>
              <a:gd name="connsiteX25" fmla="*/ 586508 w 596651"/>
              <a:gd name="connsiteY25" fmla="*/ 104161 h 443943"/>
              <a:gd name="connsiteX26" fmla="*/ 596651 w 596651"/>
              <a:gd name="connsiteY26" fmla="*/ 118433 h 443943"/>
              <a:gd name="connsiteX27" fmla="*/ 586508 w 596651"/>
              <a:gd name="connsiteY27" fmla="*/ 132705 h 443943"/>
              <a:gd name="connsiteX28" fmla="*/ 312185 w 596651"/>
              <a:gd name="connsiteY28" fmla="*/ 235830 h 443943"/>
              <a:gd name="connsiteX29" fmla="*/ 301581 w 596651"/>
              <a:gd name="connsiteY29" fmla="*/ 235830 h 443943"/>
              <a:gd name="connsiteX30" fmla="*/ 51233 w 596651"/>
              <a:gd name="connsiteY30" fmla="*/ 141912 h 443943"/>
              <a:gd name="connsiteX31" fmla="*/ 51233 w 596651"/>
              <a:gd name="connsiteY31" fmla="*/ 305348 h 443943"/>
              <a:gd name="connsiteX32" fmla="*/ 16654 w 596651"/>
              <a:gd name="connsiteY32" fmla="*/ 305348 h 443943"/>
              <a:gd name="connsiteX33" fmla="*/ 16654 w 596651"/>
              <a:gd name="connsiteY33" fmla="*/ 118433 h 443943"/>
              <a:gd name="connsiteX34" fmla="*/ 26336 w 596651"/>
              <a:gd name="connsiteY34" fmla="*/ 104161 h 44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651" h="443943">
                <a:moveTo>
                  <a:pt x="10223" y="332075"/>
                </a:moveTo>
                <a:lnTo>
                  <a:pt x="57217" y="332075"/>
                </a:lnTo>
                <a:lnTo>
                  <a:pt x="67353" y="427370"/>
                </a:lnTo>
                <a:cubicBezTo>
                  <a:pt x="67813" y="431513"/>
                  <a:pt x="66431" y="435656"/>
                  <a:pt x="63667" y="438879"/>
                </a:cubicBezTo>
                <a:cubicBezTo>
                  <a:pt x="60902" y="442102"/>
                  <a:pt x="56756" y="443943"/>
                  <a:pt x="52149" y="443943"/>
                </a:cubicBezTo>
                <a:lnTo>
                  <a:pt x="15291" y="443943"/>
                </a:lnTo>
                <a:cubicBezTo>
                  <a:pt x="11144" y="443943"/>
                  <a:pt x="6998" y="442102"/>
                  <a:pt x="4233" y="438879"/>
                </a:cubicBezTo>
                <a:cubicBezTo>
                  <a:pt x="1008" y="435656"/>
                  <a:pt x="-374" y="431513"/>
                  <a:pt x="87" y="427370"/>
                </a:cubicBezTo>
                <a:close/>
                <a:moveTo>
                  <a:pt x="528865" y="191185"/>
                </a:moveTo>
                <a:cubicBezTo>
                  <a:pt x="528865" y="191185"/>
                  <a:pt x="541774" y="308588"/>
                  <a:pt x="541774" y="309970"/>
                </a:cubicBezTo>
                <a:cubicBezTo>
                  <a:pt x="542235" y="318717"/>
                  <a:pt x="534858" y="325163"/>
                  <a:pt x="526559" y="325163"/>
                </a:cubicBezTo>
                <a:cubicBezTo>
                  <a:pt x="526098" y="325163"/>
                  <a:pt x="524715" y="325163"/>
                  <a:pt x="523793" y="325163"/>
                </a:cubicBezTo>
                <a:cubicBezTo>
                  <a:pt x="511806" y="323321"/>
                  <a:pt x="499357" y="322401"/>
                  <a:pt x="486909" y="322401"/>
                </a:cubicBezTo>
                <a:cubicBezTo>
                  <a:pt x="413140" y="322401"/>
                  <a:pt x="347209" y="353708"/>
                  <a:pt x="322773" y="399749"/>
                </a:cubicBezTo>
                <a:cubicBezTo>
                  <a:pt x="320468" y="404813"/>
                  <a:pt x="314935" y="408036"/>
                  <a:pt x="309403" y="408036"/>
                </a:cubicBezTo>
                <a:lnTo>
                  <a:pt x="304792" y="408036"/>
                </a:lnTo>
                <a:cubicBezTo>
                  <a:pt x="298798" y="408036"/>
                  <a:pt x="293727" y="404813"/>
                  <a:pt x="290960" y="399749"/>
                </a:cubicBezTo>
                <a:cubicBezTo>
                  <a:pt x="266524" y="353248"/>
                  <a:pt x="200594" y="322401"/>
                  <a:pt x="126825" y="322401"/>
                </a:cubicBezTo>
                <a:cubicBezTo>
                  <a:pt x="114376" y="322401"/>
                  <a:pt x="101928" y="323321"/>
                  <a:pt x="89940" y="325163"/>
                </a:cubicBezTo>
                <a:cubicBezTo>
                  <a:pt x="85330" y="325623"/>
                  <a:pt x="80258" y="324242"/>
                  <a:pt x="77031" y="320559"/>
                </a:cubicBezTo>
                <a:cubicBezTo>
                  <a:pt x="73342" y="317336"/>
                  <a:pt x="71959" y="312732"/>
                  <a:pt x="72420" y="307668"/>
                </a:cubicBezTo>
                <a:lnTo>
                  <a:pt x="85330" y="192106"/>
                </a:lnTo>
                <a:lnTo>
                  <a:pt x="307097" y="275439"/>
                </a:lnTo>
                <a:close/>
                <a:moveTo>
                  <a:pt x="301581" y="1035"/>
                </a:moveTo>
                <a:cubicBezTo>
                  <a:pt x="305270" y="-346"/>
                  <a:pt x="308958" y="-346"/>
                  <a:pt x="312185" y="1035"/>
                </a:cubicBezTo>
                <a:lnTo>
                  <a:pt x="586508" y="104161"/>
                </a:lnTo>
                <a:cubicBezTo>
                  <a:pt x="592502" y="106463"/>
                  <a:pt x="596651" y="111987"/>
                  <a:pt x="596651" y="118433"/>
                </a:cubicBezTo>
                <a:cubicBezTo>
                  <a:pt x="596651" y="124878"/>
                  <a:pt x="592502" y="130403"/>
                  <a:pt x="586508" y="132705"/>
                </a:cubicBezTo>
                <a:lnTo>
                  <a:pt x="312185" y="235830"/>
                </a:lnTo>
                <a:cubicBezTo>
                  <a:pt x="308958" y="237211"/>
                  <a:pt x="305270" y="237211"/>
                  <a:pt x="301581" y="235830"/>
                </a:cubicBezTo>
                <a:lnTo>
                  <a:pt x="51233" y="141912"/>
                </a:lnTo>
                <a:lnTo>
                  <a:pt x="51233" y="305348"/>
                </a:lnTo>
                <a:lnTo>
                  <a:pt x="16654" y="305348"/>
                </a:lnTo>
                <a:lnTo>
                  <a:pt x="16654" y="118433"/>
                </a:lnTo>
                <a:cubicBezTo>
                  <a:pt x="16654" y="112448"/>
                  <a:pt x="20343" y="106463"/>
                  <a:pt x="26336" y="10416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a:extLst>
              <a:ext uri="{FF2B5EF4-FFF2-40B4-BE49-F238E27FC236}">
                <a16:creationId xmlns:a16="http://schemas.microsoft.com/office/drawing/2014/main" id="{F783CC5A-9F78-40B3-BA32-EDF67B2FA9C7}"/>
              </a:ext>
            </a:extLst>
          </p:cNvPr>
          <p:cNvSpPr txBox="1"/>
          <p:nvPr/>
        </p:nvSpPr>
        <p:spPr>
          <a:xfrm>
            <a:off x="5732965" y="5449498"/>
            <a:ext cx="2331087"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导师：牛风雷 朱卉平</a:t>
            </a:r>
          </a:p>
        </p:txBody>
      </p:sp>
      <p:sp>
        <p:nvSpPr>
          <p:cNvPr id="18" name="teacher_43663">
            <a:extLst>
              <a:ext uri="{FF2B5EF4-FFF2-40B4-BE49-F238E27FC236}">
                <a16:creationId xmlns:a16="http://schemas.microsoft.com/office/drawing/2014/main" id="{31C8FFF2-4362-4ACF-8BC8-85B13BC44678}"/>
              </a:ext>
            </a:extLst>
          </p:cNvPr>
          <p:cNvSpPr/>
          <p:nvPr/>
        </p:nvSpPr>
        <p:spPr>
          <a:xfrm>
            <a:off x="5493518" y="5460828"/>
            <a:ext cx="239447" cy="278007"/>
          </a:xfrm>
          <a:custGeom>
            <a:avLst/>
            <a:gdLst>
              <a:gd name="connsiteX0" fmla="*/ 166525 w 511059"/>
              <a:gd name="connsiteY0" fmla="*/ 236417 h 593362"/>
              <a:gd name="connsiteX1" fmla="*/ 147863 w 511059"/>
              <a:gd name="connsiteY1" fmla="*/ 300925 h 593362"/>
              <a:gd name="connsiteX2" fmla="*/ 166525 w 511059"/>
              <a:gd name="connsiteY2" fmla="*/ 300925 h 593362"/>
              <a:gd name="connsiteX3" fmla="*/ 338792 w 511059"/>
              <a:gd name="connsiteY3" fmla="*/ 233550 h 593362"/>
              <a:gd name="connsiteX4" fmla="*/ 340227 w 511059"/>
              <a:gd name="connsiteY4" fmla="*/ 300925 h 593362"/>
              <a:gd name="connsiteX5" fmla="*/ 357454 w 511059"/>
              <a:gd name="connsiteY5" fmla="*/ 300925 h 593362"/>
              <a:gd name="connsiteX6" fmla="*/ 225383 w 511059"/>
              <a:gd name="connsiteY6" fmla="*/ 173342 h 593362"/>
              <a:gd name="connsiteX7" fmla="*/ 256965 w 511059"/>
              <a:gd name="connsiteY7" fmla="*/ 209180 h 593362"/>
              <a:gd name="connsiteX8" fmla="*/ 287112 w 511059"/>
              <a:gd name="connsiteY8" fmla="*/ 173342 h 593362"/>
              <a:gd name="connsiteX9" fmla="*/ 374681 w 511059"/>
              <a:gd name="connsiteY9" fmla="*/ 186244 h 593362"/>
              <a:gd name="connsiteX10" fmla="*/ 406263 w 511059"/>
              <a:gd name="connsiteY10" fmla="*/ 300925 h 593362"/>
              <a:gd name="connsiteX11" fmla="*/ 511059 w 511059"/>
              <a:gd name="connsiteY11" fmla="*/ 300925 h 593362"/>
              <a:gd name="connsiteX12" fmla="*/ 511059 w 511059"/>
              <a:gd name="connsiteY12" fmla="*/ 366867 h 593362"/>
              <a:gd name="connsiteX13" fmla="*/ 469428 w 511059"/>
              <a:gd name="connsiteY13" fmla="*/ 366867 h 593362"/>
              <a:gd name="connsiteX14" fmla="*/ 469428 w 511059"/>
              <a:gd name="connsiteY14" fmla="*/ 593362 h 593362"/>
              <a:gd name="connsiteX15" fmla="*/ 41631 w 511059"/>
              <a:gd name="connsiteY15" fmla="*/ 593362 h 593362"/>
              <a:gd name="connsiteX16" fmla="*/ 41631 w 511059"/>
              <a:gd name="connsiteY16" fmla="*/ 366867 h 593362"/>
              <a:gd name="connsiteX17" fmla="*/ 0 w 511059"/>
              <a:gd name="connsiteY17" fmla="*/ 366867 h 593362"/>
              <a:gd name="connsiteX18" fmla="*/ 0 w 511059"/>
              <a:gd name="connsiteY18" fmla="*/ 300925 h 593362"/>
              <a:gd name="connsiteX19" fmla="*/ 101925 w 511059"/>
              <a:gd name="connsiteY19" fmla="*/ 300925 h 593362"/>
              <a:gd name="connsiteX20" fmla="*/ 136378 w 511059"/>
              <a:gd name="connsiteY20" fmla="*/ 184810 h 593362"/>
              <a:gd name="connsiteX21" fmla="*/ 254840 w 511059"/>
              <a:gd name="connsiteY21" fmla="*/ 0 h 593362"/>
              <a:gd name="connsiteX22" fmla="*/ 335879 w 511059"/>
              <a:gd name="connsiteY22" fmla="*/ 81039 h 593362"/>
              <a:gd name="connsiteX23" fmla="*/ 254840 w 511059"/>
              <a:gd name="connsiteY23" fmla="*/ 162078 h 593362"/>
              <a:gd name="connsiteX24" fmla="*/ 173801 w 511059"/>
              <a:gd name="connsiteY24" fmla="*/ 81039 h 593362"/>
              <a:gd name="connsiteX25" fmla="*/ 254840 w 511059"/>
              <a:gd name="connsiteY25" fmla="*/ 0 h 5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059" h="593362">
                <a:moveTo>
                  <a:pt x="166525" y="236417"/>
                </a:moveTo>
                <a:lnTo>
                  <a:pt x="147863" y="300925"/>
                </a:lnTo>
                <a:lnTo>
                  <a:pt x="166525" y="300925"/>
                </a:lnTo>
                <a:close/>
                <a:moveTo>
                  <a:pt x="338792" y="233550"/>
                </a:moveTo>
                <a:lnTo>
                  <a:pt x="340227" y="300925"/>
                </a:lnTo>
                <a:lnTo>
                  <a:pt x="357454" y="300925"/>
                </a:lnTo>
                <a:close/>
                <a:moveTo>
                  <a:pt x="225383" y="173342"/>
                </a:moveTo>
                <a:lnTo>
                  <a:pt x="256965" y="209180"/>
                </a:lnTo>
                <a:lnTo>
                  <a:pt x="287112" y="173342"/>
                </a:lnTo>
                <a:lnTo>
                  <a:pt x="374681" y="186244"/>
                </a:lnTo>
                <a:lnTo>
                  <a:pt x="406263" y="300925"/>
                </a:lnTo>
                <a:lnTo>
                  <a:pt x="511059" y="300925"/>
                </a:lnTo>
                <a:lnTo>
                  <a:pt x="511059" y="366867"/>
                </a:lnTo>
                <a:lnTo>
                  <a:pt x="469428" y="366867"/>
                </a:lnTo>
                <a:lnTo>
                  <a:pt x="469428" y="593362"/>
                </a:lnTo>
                <a:lnTo>
                  <a:pt x="41631" y="593362"/>
                </a:lnTo>
                <a:lnTo>
                  <a:pt x="41631" y="366867"/>
                </a:lnTo>
                <a:lnTo>
                  <a:pt x="0" y="366867"/>
                </a:lnTo>
                <a:lnTo>
                  <a:pt x="0" y="300925"/>
                </a:lnTo>
                <a:lnTo>
                  <a:pt x="101925" y="300925"/>
                </a:lnTo>
                <a:lnTo>
                  <a:pt x="136378" y="184810"/>
                </a:lnTo>
                <a:close/>
                <a:moveTo>
                  <a:pt x="254840" y="0"/>
                </a:moveTo>
                <a:cubicBezTo>
                  <a:pt x="299597" y="0"/>
                  <a:pt x="335879" y="36282"/>
                  <a:pt x="335879" y="81039"/>
                </a:cubicBezTo>
                <a:cubicBezTo>
                  <a:pt x="335879" y="125796"/>
                  <a:pt x="299597" y="162078"/>
                  <a:pt x="254840" y="162078"/>
                </a:cubicBezTo>
                <a:cubicBezTo>
                  <a:pt x="210083" y="162078"/>
                  <a:pt x="173801" y="125796"/>
                  <a:pt x="173801" y="81039"/>
                </a:cubicBezTo>
                <a:cubicBezTo>
                  <a:pt x="173801" y="36282"/>
                  <a:pt x="210083" y="0"/>
                  <a:pt x="2548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CA4A1C14-DBCC-46E2-8265-9653E8B82BB5}"/>
              </a:ext>
            </a:extLst>
          </p:cNvPr>
          <p:cNvSpPr txBox="1"/>
          <p:nvPr/>
        </p:nvSpPr>
        <p:spPr>
          <a:xfrm>
            <a:off x="8811444" y="5449498"/>
            <a:ext cx="1784463" cy="369332"/>
          </a:xfrm>
          <a:prstGeom prst="rect">
            <a:avLst/>
          </a:prstGeom>
          <a:noFill/>
        </p:spPr>
        <p:txBody>
          <a:bodyPr wrap="none" rtlCol="0">
            <a:spAutoFit/>
          </a:bodyPr>
          <a:lstStyle/>
          <a:p>
            <a:r>
              <a:rPr lang="zh-CN" altLang="en-US" dirty="0">
                <a:latin typeface="思源黑体 CN Bold" panose="020B0800000000000000" pitchFamily="34" charset="-122"/>
                <a:ea typeface="思源黑体 CN Bold" panose="020B0800000000000000" pitchFamily="34" charset="-122"/>
              </a:rPr>
              <a:t>日期：</a:t>
            </a:r>
            <a:r>
              <a:rPr lang="en-US" altLang="zh-CN" dirty="0">
                <a:latin typeface="思源黑体 CN Bold" panose="020B0800000000000000" pitchFamily="34" charset="-122"/>
                <a:ea typeface="思源黑体 CN Bold" panose="020B0800000000000000" pitchFamily="34" charset="-122"/>
              </a:rPr>
              <a:t>2026/05</a:t>
            </a:r>
            <a:endParaRPr lang="zh-CN" altLang="en-US" dirty="0">
              <a:latin typeface="思源黑体 CN Bold" panose="020B0800000000000000" pitchFamily="34" charset="-122"/>
              <a:ea typeface="思源黑体 CN Bold" panose="020B0800000000000000" pitchFamily="34" charset="-122"/>
            </a:endParaRPr>
          </a:p>
        </p:txBody>
      </p:sp>
      <p:sp>
        <p:nvSpPr>
          <p:cNvPr id="19" name="alarm-clock_221910">
            <a:extLst>
              <a:ext uri="{FF2B5EF4-FFF2-40B4-BE49-F238E27FC236}">
                <a16:creationId xmlns:a16="http://schemas.microsoft.com/office/drawing/2014/main" id="{2CA792EE-73A9-45E3-9864-8CF57569C3FD}"/>
              </a:ext>
            </a:extLst>
          </p:cNvPr>
          <p:cNvSpPr/>
          <p:nvPr/>
        </p:nvSpPr>
        <p:spPr>
          <a:xfrm>
            <a:off x="8568944" y="5502354"/>
            <a:ext cx="242500" cy="263620"/>
          </a:xfrm>
          <a:custGeom>
            <a:avLst/>
            <a:gdLst>
              <a:gd name="connsiteX0" fmla="*/ 440316 w 536231"/>
              <a:gd name="connsiteY0" fmla="*/ 549437 h 606736"/>
              <a:gd name="connsiteX1" fmla="*/ 464169 w 536231"/>
              <a:gd name="connsiteY1" fmla="*/ 583372 h 606736"/>
              <a:gd name="connsiteX2" fmla="*/ 430704 w 536231"/>
              <a:gd name="connsiteY2" fmla="*/ 606736 h 606736"/>
              <a:gd name="connsiteX3" fmla="*/ 406940 w 536231"/>
              <a:gd name="connsiteY3" fmla="*/ 572801 h 606736"/>
              <a:gd name="connsiteX4" fmla="*/ 440316 w 536231"/>
              <a:gd name="connsiteY4" fmla="*/ 549437 h 606736"/>
              <a:gd name="connsiteX5" fmla="*/ 95960 w 536231"/>
              <a:gd name="connsiteY5" fmla="*/ 549437 h 606736"/>
              <a:gd name="connsiteX6" fmla="*/ 129336 w 536231"/>
              <a:gd name="connsiteY6" fmla="*/ 572801 h 606736"/>
              <a:gd name="connsiteX7" fmla="*/ 105483 w 536231"/>
              <a:gd name="connsiteY7" fmla="*/ 606736 h 606736"/>
              <a:gd name="connsiteX8" fmla="*/ 72107 w 536231"/>
              <a:gd name="connsiteY8" fmla="*/ 583372 h 606736"/>
              <a:gd name="connsiteX9" fmla="*/ 246741 w 536231"/>
              <a:gd name="connsiteY9" fmla="*/ 202650 h 606736"/>
              <a:gd name="connsiteX10" fmla="*/ 246741 w 536231"/>
              <a:gd name="connsiteY10" fmla="*/ 346814 h 606736"/>
              <a:gd name="connsiteX11" fmla="*/ 348828 w 536231"/>
              <a:gd name="connsiteY11" fmla="*/ 448760 h 606736"/>
              <a:gd name="connsiteX12" fmla="*/ 377664 w 536231"/>
              <a:gd name="connsiteY12" fmla="*/ 419962 h 606736"/>
              <a:gd name="connsiteX13" fmla="*/ 287594 w 536231"/>
              <a:gd name="connsiteY13" fmla="*/ 329927 h 606736"/>
              <a:gd name="connsiteX14" fmla="*/ 287594 w 536231"/>
              <a:gd name="connsiteY14" fmla="*/ 202650 h 606736"/>
              <a:gd name="connsiteX15" fmla="*/ 268102 w 536231"/>
              <a:gd name="connsiteY15" fmla="*/ 108614 h 606736"/>
              <a:gd name="connsiteX16" fmla="*/ 498886 w 536231"/>
              <a:gd name="connsiteY16" fmla="*/ 339081 h 606736"/>
              <a:gd name="connsiteX17" fmla="*/ 268102 w 536231"/>
              <a:gd name="connsiteY17" fmla="*/ 569548 h 606736"/>
              <a:gd name="connsiteX18" fmla="*/ 37318 w 536231"/>
              <a:gd name="connsiteY18" fmla="*/ 339081 h 606736"/>
              <a:gd name="connsiteX19" fmla="*/ 268102 w 536231"/>
              <a:gd name="connsiteY19" fmla="*/ 108614 h 606736"/>
              <a:gd name="connsiteX20" fmla="*/ 396984 w 536231"/>
              <a:gd name="connsiteY20" fmla="*/ 1809 h 606736"/>
              <a:gd name="connsiteX21" fmla="*/ 485626 w 536231"/>
              <a:gd name="connsiteY21" fmla="*/ 21426 h 606736"/>
              <a:gd name="connsiteX22" fmla="*/ 514729 w 536231"/>
              <a:gd name="connsiteY22" fmla="*/ 186448 h 606736"/>
              <a:gd name="connsiteX23" fmla="*/ 320356 w 536231"/>
              <a:gd name="connsiteY23" fmla="*/ 50574 h 606736"/>
              <a:gd name="connsiteX24" fmla="*/ 396984 w 536231"/>
              <a:gd name="connsiteY24" fmla="*/ 1809 h 606736"/>
              <a:gd name="connsiteX25" fmla="*/ 139293 w 536231"/>
              <a:gd name="connsiteY25" fmla="*/ 1809 h 606736"/>
              <a:gd name="connsiteX26" fmla="*/ 215849 w 536231"/>
              <a:gd name="connsiteY26" fmla="*/ 50574 h 606736"/>
              <a:gd name="connsiteX27" fmla="*/ 21460 w 536231"/>
              <a:gd name="connsiteY27" fmla="*/ 186448 h 606736"/>
              <a:gd name="connsiteX28" fmla="*/ 50654 w 536231"/>
              <a:gd name="connsiteY28" fmla="*/ 21426 h 606736"/>
              <a:gd name="connsiteX29" fmla="*/ 139293 w 536231"/>
              <a:gd name="connsiteY29" fmla="*/ 1809 h 606736"/>
              <a:gd name="connsiteX30" fmla="*/ 247744 w 536231"/>
              <a:gd name="connsiteY30" fmla="*/ 14 h 606736"/>
              <a:gd name="connsiteX31" fmla="*/ 288531 w 536231"/>
              <a:gd name="connsiteY31" fmla="*/ 14 h 606736"/>
              <a:gd name="connsiteX32" fmla="*/ 288531 w 536231"/>
              <a:gd name="connsiteY32" fmla="*/ 68604 h 606736"/>
              <a:gd name="connsiteX33" fmla="*/ 268138 w 536231"/>
              <a:gd name="connsiteY33" fmla="*/ 67893 h 606736"/>
              <a:gd name="connsiteX34" fmla="*/ 247744 w 536231"/>
              <a:gd name="connsiteY34" fmla="*/ 68604 h 6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6231" h="606736">
                <a:moveTo>
                  <a:pt x="440316" y="549437"/>
                </a:moveTo>
                <a:lnTo>
                  <a:pt x="464169" y="583372"/>
                </a:lnTo>
                <a:lnTo>
                  <a:pt x="430704" y="606736"/>
                </a:lnTo>
                <a:lnTo>
                  <a:pt x="406940" y="572801"/>
                </a:lnTo>
                <a:cubicBezTo>
                  <a:pt x="418689" y="565783"/>
                  <a:pt x="429814" y="557965"/>
                  <a:pt x="440316" y="549437"/>
                </a:cubicBezTo>
                <a:close/>
                <a:moveTo>
                  <a:pt x="95960" y="549437"/>
                </a:moveTo>
                <a:cubicBezTo>
                  <a:pt x="106462" y="557965"/>
                  <a:pt x="117587" y="565783"/>
                  <a:pt x="129336" y="572801"/>
                </a:cubicBezTo>
                <a:lnTo>
                  <a:pt x="105483" y="606736"/>
                </a:lnTo>
                <a:lnTo>
                  <a:pt x="72107" y="583372"/>
                </a:lnTo>
                <a:close/>
                <a:moveTo>
                  <a:pt x="246741" y="202650"/>
                </a:moveTo>
                <a:lnTo>
                  <a:pt x="246741" y="346814"/>
                </a:lnTo>
                <a:lnTo>
                  <a:pt x="348828" y="448760"/>
                </a:lnTo>
                <a:lnTo>
                  <a:pt x="377664" y="419962"/>
                </a:lnTo>
                <a:lnTo>
                  <a:pt x="287594" y="329927"/>
                </a:lnTo>
                <a:lnTo>
                  <a:pt x="287594" y="202650"/>
                </a:lnTo>
                <a:close/>
                <a:moveTo>
                  <a:pt x="268102" y="108614"/>
                </a:moveTo>
                <a:cubicBezTo>
                  <a:pt x="395554" y="108614"/>
                  <a:pt x="498886" y="211804"/>
                  <a:pt x="498886" y="339081"/>
                </a:cubicBezTo>
                <a:cubicBezTo>
                  <a:pt x="498886" y="466358"/>
                  <a:pt x="395554" y="569548"/>
                  <a:pt x="268102" y="569548"/>
                </a:cubicBezTo>
                <a:cubicBezTo>
                  <a:pt x="140650" y="569548"/>
                  <a:pt x="37318" y="466358"/>
                  <a:pt x="37318" y="339081"/>
                </a:cubicBezTo>
                <a:cubicBezTo>
                  <a:pt x="37318" y="211804"/>
                  <a:pt x="140650" y="108614"/>
                  <a:pt x="268102" y="108614"/>
                </a:cubicBezTo>
                <a:close/>
                <a:moveTo>
                  <a:pt x="396984" y="1809"/>
                </a:moveTo>
                <a:cubicBezTo>
                  <a:pt x="426887" y="-3456"/>
                  <a:pt x="458793" y="2676"/>
                  <a:pt x="485626" y="21426"/>
                </a:cubicBezTo>
                <a:cubicBezTo>
                  <a:pt x="539292" y="59016"/>
                  <a:pt x="552375" y="132863"/>
                  <a:pt x="514729" y="186448"/>
                </a:cubicBezTo>
                <a:lnTo>
                  <a:pt x="320356" y="50574"/>
                </a:lnTo>
                <a:cubicBezTo>
                  <a:pt x="339179" y="23737"/>
                  <a:pt x="367080" y="7075"/>
                  <a:pt x="396984" y="1809"/>
                </a:cubicBezTo>
                <a:close/>
                <a:moveTo>
                  <a:pt x="139293" y="1809"/>
                </a:moveTo>
                <a:cubicBezTo>
                  <a:pt x="169188" y="7075"/>
                  <a:pt x="197069" y="23737"/>
                  <a:pt x="215849" y="50574"/>
                </a:cubicBezTo>
                <a:lnTo>
                  <a:pt x="21460" y="186448"/>
                </a:lnTo>
                <a:cubicBezTo>
                  <a:pt x="-16100" y="132863"/>
                  <a:pt x="-3105" y="58927"/>
                  <a:pt x="50654" y="21426"/>
                </a:cubicBezTo>
                <a:cubicBezTo>
                  <a:pt x="77489" y="2676"/>
                  <a:pt x="109398" y="-3456"/>
                  <a:pt x="139293" y="1809"/>
                </a:cubicBezTo>
                <a:close/>
                <a:moveTo>
                  <a:pt x="247744" y="14"/>
                </a:moveTo>
                <a:lnTo>
                  <a:pt x="288531" y="14"/>
                </a:lnTo>
                <a:lnTo>
                  <a:pt x="288531" y="68604"/>
                </a:lnTo>
                <a:cubicBezTo>
                  <a:pt x="281852" y="68160"/>
                  <a:pt x="274995" y="67893"/>
                  <a:pt x="268138" y="67893"/>
                </a:cubicBezTo>
                <a:cubicBezTo>
                  <a:pt x="261280" y="67893"/>
                  <a:pt x="254512" y="68160"/>
                  <a:pt x="247744" y="6860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7E6EE55C-FB71-D030-3E4C-EE5D207F0160}"/>
              </a:ext>
            </a:extLst>
          </p:cNvPr>
          <p:cNvPicPr>
            <a:picLocks/>
          </p:cNvPicPr>
          <p:nvPr/>
        </p:nvPicPr>
        <p:blipFill>
          <a:blip r:embed="rId2">
            <a:extLst>
              <a:ext uri="{28A0092B-C50C-407E-A947-70E740481C1C}">
                <a14:useLocalDpi xmlns:a14="http://schemas.microsoft.com/office/drawing/2010/main" val="0"/>
              </a:ext>
            </a:extLst>
          </a:blip>
          <a:srcRect r="75987"/>
          <a:stretch>
            <a:fillRect/>
          </a:stretch>
        </p:blipFill>
        <p:spPr>
          <a:xfrm>
            <a:off x="5578772" y="1357328"/>
            <a:ext cx="1034448" cy="972254"/>
          </a:xfrm>
          <a:prstGeom prst="rect">
            <a:avLst/>
          </a:prstGeom>
        </p:spPr>
      </p:pic>
    </p:spTree>
    <p:extLst>
      <p:ext uri="{BB962C8B-B14F-4D97-AF65-F5344CB8AC3E}">
        <p14:creationId xmlns:p14="http://schemas.microsoft.com/office/powerpoint/2010/main" val="48928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接连接符 62">
            <a:extLst>
              <a:ext uri="{FF2B5EF4-FFF2-40B4-BE49-F238E27FC236}">
                <a16:creationId xmlns:a16="http://schemas.microsoft.com/office/drawing/2014/main" id="{664F3F6C-E877-E274-3282-FA9AEA825A6A}"/>
              </a:ext>
            </a:extLst>
          </p:cNvPr>
          <p:cNvCxnSpPr>
            <a:cxnSpLocks/>
          </p:cNvCxnSpPr>
          <p:nvPr/>
        </p:nvCxnSpPr>
        <p:spPr>
          <a:xfrm flipV="1">
            <a:off x="2693128" y="4163871"/>
            <a:ext cx="8505603" cy="28162"/>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C2CA6011-6896-4874-800D-6397A6F5DCE6}"/>
              </a:ext>
            </a:extLst>
          </p:cNvPr>
          <p:cNvSpPr/>
          <p:nvPr/>
        </p:nvSpPr>
        <p:spPr>
          <a:xfrm>
            <a:off x="1" y="0"/>
            <a:ext cx="2630516"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D7E9801C-5184-019C-C742-FA33BD2247A1}"/>
              </a:ext>
            </a:extLst>
          </p:cNvPr>
          <p:cNvPicPr>
            <a:picLocks noChangeAspect="1"/>
          </p:cNvPicPr>
          <p:nvPr/>
        </p:nvPicPr>
        <p:blipFill>
          <a:blip r:embed="rId2" cstate="print">
            <a:duotone>
              <a:prstClr val="black"/>
              <a:schemeClr val="tx2">
                <a:tint val="45000"/>
                <a:satMod val="400000"/>
              </a:schemeClr>
            </a:duotone>
            <a:alphaModFix amt="30000"/>
            <a:extLst>
              <a:ext uri="{BEBA8EAE-BF5A-486C-A8C5-ECC9F3942E4B}">
                <a14:imgProps xmlns:a14="http://schemas.microsoft.com/office/drawing/2010/main">
                  <a14:imgLayer r:embed="rId3">
                    <a14:imgEffect>
                      <a14:colorTemperature colorTemp="5300"/>
                    </a14:imgEffect>
                    <a14:imgEffect>
                      <a14:brightnessContrast bright="100000" contrast="50000"/>
                    </a14:imgEffect>
                  </a14:imgLayer>
                </a14:imgProps>
              </a:ext>
              <a:ext uri="{28A0092B-C50C-407E-A947-70E740481C1C}">
                <a14:useLocalDpi xmlns:a14="http://schemas.microsoft.com/office/drawing/2010/main" val="0"/>
              </a:ext>
            </a:extLst>
          </a:blip>
          <a:srcRect r="76114"/>
          <a:stretch>
            <a:fillRect/>
          </a:stretch>
        </p:blipFill>
        <p:spPr>
          <a:xfrm>
            <a:off x="82578" y="2196899"/>
            <a:ext cx="2441695" cy="2473221"/>
          </a:xfrm>
          <a:prstGeom prst="rect">
            <a:avLst/>
          </a:prstGeom>
        </p:spPr>
      </p:pic>
      <p:sp>
        <p:nvSpPr>
          <p:cNvPr id="164" name="文本框 163">
            <a:extLst>
              <a:ext uri="{FF2B5EF4-FFF2-40B4-BE49-F238E27FC236}">
                <a16:creationId xmlns:a16="http://schemas.microsoft.com/office/drawing/2014/main" id="{2974BA8B-1D23-40DC-AACC-D36E521982F4}"/>
              </a:ext>
            </a:extLst>
          </p:cNvPr>
          <p:cNvSpPr txBox="1"/>
          <p:nvPr/>
        </p:nvSpPr>
        <p:spPr>
          <a:xfrm>
            <a:off x="150490" y="2705725"/>
            <a:ext cx="2246128" cy="1323439"/>
          </a:xfrm>
          <a:prstGeom prst="rect">
            <a:avLst/>
          </a:prstGeom>
          <a:noFill/>
        </p:spPr>
        <p:txBody>
          <a:bodyPr wrap="none" rtlCol="0">
            <a:spAutoFit/>
          </a:bodyPr>
          <a:lstStyle/>
          <a:p>
            <a:r>
              <a:rPr lang="zh-CN" altLang="en-US" sz="8000" b="1" dirty="0">
                <a:solidFill>
                  <a:schemeClr val="bg1"/>
                </a:solidFill>
                <a:latin typeface="宋体" panose="02010600030101010101" pitchFamily="2" charset="-122"/>
                <a:ea typeface="宋体" panose="02010600030101010101" pitchFamily="2" charset="-122"/>
              </a:rPr>
              <a:t>目录</a:t>
            </a:r>
          </a:p>
        </p:txBody>
      </p:sp>
      <p:cxnSp>
        <p:nvCxnSpPr>
          <p:cNvPr id="42" name="直接连接符 41">
            <a:extLst>
              <a:ext uri="{FF2B5EF4-FFF2-40B4-BE49-F238E27FC236}">
                <a16:creationId xmlns:a16="http://schemas.microsoft.com/office/drawing/2014/main" id="{FA12C3EC-D4D6-149A-DB51-11DA44F51A26}"/>
              </a:ext>
            </a:extLst>
          </p:cNvPr>
          <p:cNvCxnSpPr>
            <a:cxnSpLocks/>
          </p:cNvCxnSpPr>
          <p:nvPr/>
        </p:nvCxnSpPr>
        <p:spPr>
          <a:xfrm>
            <a:off x="2693128" y="2144422"/>
            <a:ext cx="8505603"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TextBox 47">
            <a:extLst>
              <a:ext uri="{FF2B5EF4-FFF2-40B4-BE49-F238E27FC236}">
                <a16:creationId xmlns:a16="http://schemas.microsoft.com/office/drawing/2014/main" id="{6B9A2A78-3ED2-73E6-F5DA-8033E81282A5}"/>
              </a:ext>
            </a:extLst>
          </p:cNvPr>
          <p:cNvSpPr txBox="1"/>
          <p:nvPr/>
        </p:nvSpPr>
        <p:spPr>
          <a:xfrm>
            <a:off x="3080775" y="2579712"/>
            <a:ext cx="2439334" cy="461665"/>
          </a:xfrm>
          <a:prstGeom prst="rect">
            <a:avLst/>
          </a:prstGeom>
          <a:noFill/>
        </p:spPr>
        <p:txBody>
          <a:bodyPr wrap="square" rtlCol="0">
            <a:spAutoFit/>
          </a:bodyPr>
          <a:lstStyle>
            <a:defPPr>
              <a:defRPr lang="zh-CN"/>
            </a:defPPr>
            <a:lvl1pPr>
              <a:defRPr sz="2800">
                <a:solidFill>
                  <a:schemeClr val="accent1"/>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tx1"/>
                </a:solidFill>
              </a:rPr>
              <a:t>研究背景与现状</a:t>
            </a:r>
          </a:p>
        </p:txBody>
      </p:sp>
      <p:cxnSp>
        <p:nvCxnSpPr>
          <p:cNvPr id="45" name="直接连接符 44">
            <a:extLst>
              <a:ext uri="{FF2B5EF4-FFF2-40B4-BE49-F238E27FC236}">
                <a16:creationId xmlns:a16="http://schemas.microsoft.com/office/drawing/2014/main" id="{5D63BDCB-5927-AEFE-6409-913C26ADCB4F}"/>
              </a:ext>
            </a:extLst>
          </p:cNvPr>
          <p:cNvCxnSpPr/>
          <p:nvPr/>
        </p:nvCxnSpPr>
        <p:spPr bwMode="auto">
          <a:xfrm>
            <a:off x="3169286" y="3064343"/>
            <a:ext cx="2178538" cy="6832"/>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a:extLst>
              <a:ext uri="{FF2B5EF4-FFF2-40B4-BE49-F238E27FC236}">
                <a16:creationId xmlns:a16="http://schemas.microsoft.com/office/drawing/2014/main" id="{39AF8926-F150-1E73-0FBD-65A38E8DB400}"/>
              </a:ext>
            </a:extLst>
          </p:cNvPr>
          <p:cNvCxnSpPr/>
          <p:nvPr/>
        </p:nvCxnSpPr>
        <p:spPr bwMode="auto">
          <a:xfrm>
            <a:off x="6553541" y="3078475"/>
            <a:ext cx="3081584"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组合 47">
            <a:extLst>
              <a:ext uri="{FF2B5EF4-FFF2-40B4-BE49-F238E27FC236}">
                <a16:creationId xmlns:a16="http://schemas.microsoft.com/office/drawing/2014/main" id="{EB7CE814-077A-1589-D1D0-A8CADC92904F}"/>
              </a:ext>
            </a:extLst>
          </p:cNvPr>
          <p:cNvGrpSpPr/>
          <p:nvPr/>
        </p:nvGrpSpPr>
        <p:grpSpPr>
          <a:xfrm>
            <a:off x="3701351" y="1753226"/>
            <a:ext cx="976380" cy="767990"/>
            <a:chOff x="5389226" y="1257300"/>
            <a:chExt cx="976380" cy="767990"/>
          </a:xfrm>
        </p:grpSpPr>
        <p:sp>
          <p:nvSpPr>
            <p:cNvPr id="49" name="矩形 48">
              <a:extLst>
                <a:ext uri="{FF2B5EF4-FFF2-40B4-BE49-F238E27FC236}">
                  <a16:creationId xmlns:a16="http://schemas.microsoft.com/office/drawing/2014/main" id="{35FCF991-BC4C-1103-0FD4-BEDFDB29340A}"/>
                </a:ext>
              </a:extLst>
            </p:cNvPr>
            <p:cNvSpPr/>
            <p:nvPr/>
          </p:nvSpPr>
          <p:spPr>
            <a:xfrm>
              <a:off x="5493421" y="1257300"/>
              <a:ext cx="767990" cy="767990"/>
            </a:xfrm>
            <a:prstGeom prst="rect">
              <a:avLst/>
            </a:prstGeom>
            <a:solidFill>
              <a:srgbClr val="19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DF714BDD-3045-735E-C78E-F54DCCAF3328}"/>
                </a:ext>
              </a:extLst>
            </p:cNvPr>
            <p:cNvSpPr txBox="1"/>
            <p:nvPr/>
          </p:nvSpPr>
          <p:spPr>
            <a:xfrm>
              <a:off x="5389226" y="1351966"/>
              <a:ext cx="976380" cy="654858"/>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1</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51" name="矩形 50">
            <a:extLst>
              <a:ext uri="{FF2B5EF4-FFF2-40B4-BE49-F238E27FC236}">
                <a16:creationId xmlns:a16="http://schemas.microsoft.com/office/drawing/2014/main" id="{DE349449-3DEF-4851-760B-0172E95B1749}"/>
              </a:ext>
            </a:extLst>
          </p:cNvPr>
          <p:cNvSpPr/>
          <p:nvPr/>
        </p:nvSpPr>
        <p:spPr>
          <a:xfrm>
            <a:off x="3095981" y="3106309"/>
            <a:ext cx="2382374" cy="253912"/>
          </a:xfrm>
          <a:prstGeom prst="rect">
            <a:avLst/>
          </a:prstGeom>
        </p:spPr>
        <p:txBody>
          <a:bodyPr wrap="none" lIns="91436" tIns="45718" rIns="91436" bIns="45718">
            <a:spAutoFit/>
          </a:bodyPr>
          <a:lstStyle/>
          <a:p>
            <a:pPr algn="ctr"/>
            <a:r>
              <a:rPr lang="en-US" altLang="zh-CN" sz="1050" dirty="0">
                <a:latin typeface="微软雅黑" panose="020B0503020204020204" pitchFamily="34" charset="-122"/>
                <a:ea typeface="微软雅黑" panose="020B0503020204020204" pitchFamily="34" charset="-122"/>
              </a:rPr>
              <a:t>Background and Current Situation</a:t>
            </a:r>
          </a:p>
        </p:txBody>
      </p:sp>
      <p:grpSp>
        <p:nvGrpSpPr>
          <p:cNvPr id="52" name="组合 51">
            <a:extLst>
              <a:ext uri="{FF2B5EF4-FFF2-40B4-BE49-F238E27FC236}">
                <a16:creationId xmlns:a16="http://schemas.microsoft.com/office/drawing/2014/main" id="{12E238E0-B45F-43D9-FA4A-AD690CF98182}"/>
              </a:ext>
            </a:extLst>
          </p:cNvPr>
          <p:cNvGrpSpPr/>
          <p:nvPr/>
        </p:nvGrpSpPr>
        <p:grpSpPr>
          <a:xfrm>
            <a:off x="7661424" y="1753226"/>
            <a:ext cx="976380" cy="767990"/>
            <a:chOff x="6475650" y="1250099"/>
            <a:chExt cx="976380" cy="767990"/>
          </a:xfrm>
        </p:grpSpPr>
        <p:sp>
          <p:nvSpPr>
            <p:cNvPr id="53" name="矩形 52">
              <a:extLst>
                <a:ext uri="{FF2B5EF4-FFF2-40B4-BE49-F238E27FC236}">
                  <a16:creationId xmlns:a16="http://schemas.microsoft.com/office/drawing/2014/main" id="{6AD4BD0E-9EFA-0329-902D-DD206000C691}"/>
                </a:ext>
              </a:extLst>
            </p:cNvPr>
            <p:cNvSpPr/>
            <p:nvPr/>
          </p:nvSpPr>
          <p:spPr>
            <a:xfrm>
              <a:off x="6579845" y="1250099"/>
              <a:ext cx="767990" cy="767990"/>
            </a:xfrm>
            <a:prstGeom prst="rect">
              <a:avLst/>
            </a:prstGeom>
            <a:solidFill>
              <a:srgbClr val="19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E8D118D1-A915-5142-AF4E-5F33C089846E}"/>
                </a:ext>
              </a:extLst>
            </p:cNvPr>
            <p:cNvSpPr txBox="1"/>
            <p:nvPr/>
          </p:nvSpPr>
          <p:spPr>
            <a:xfrm>
              <a:off x="6475650" y="1344765"/>
              <a:ext cx="976380"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2</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55" name="文本框 54">
            <a:extLst>
              <a:ext uri="{FF2B5EF4-FFF2-40B4-BE49-F238E27FC236}">
                <a16:creationId xmlns:a16="http://schemas.microsoft.com/office/drawing/2014/main" id="{BBA6774B-BAA0-C9DE-B805-13350168CC7F}"/>
              </a:ext>
            </a:extLst>
          </p:cNvPr>
          <p:cNvSpPr txBox="1"/>
          <p:nvPr/>
        </p:nvSpPr>
        <p:spPr>
          <a:xfrm>
            <a:off x="6553541" y="2578326"/>
            <a:ext cx="3368301"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T91</a:t>
            </a:r>
            <a:r>
              <a:rPr lang="zh-CN" altLang="en-US" sz="2400" b="1" dirty="0">
                <a:latin typeface="微软雅黑" panose="020B0503020204020204" pitchFamily="34" charset="-122"/>
                <a:ea typeface="微软雅黑" panose="020B0503020204020204" pitchFamily="34" charset="-122"/>
              </a:rPr>
              <a:t>动态腐蚀行为研究</a:t>
            </a:r>
          </a:p>
        </p:txBody>
      </p:sp>
      <p:sp>
        <p:nvSpPr>
          <p:cNvPr id="56" name="矩形 55">
            <a:extLst>
              <a:ext uri="{FF2B5EF4-FFF2-40B4-BE49-F238E27FC236}">
                <a16:creationId xmlns:a16="http://schemas.microsoft.com/office/drawing/2014/main" id="{CD55D784-70A0-58E9-4B4A-F2960974CCED}"/>
              </a:ext>
            </a:extLst>
          </p:cNvPr>
          <p:cNvSpPr/>
          <p:nvPr/>
        </p:nvSpPr>
        <p:spPr>
          <a:xfrm>
            <a:off x="6347524" y="3106281"/>
            <a:ext cx="3538140" cy="253912"/>
          </a:xfrm>
          <a:prstGeom prst="rect">
            <a:avLst/>
          </a:prstGeom>
        </p:spPr>
        <p:txBody>
          <a:bodyPr wrap="none" lIns="91436" tIns="45718" rIns="91436" bIns="45718">
            <a:spAutoFit/>
          </a:bodyPr>
          <a:lstStyle/>
          <a:p>
            <a:pPr algn="ctr"/>
            <a:r>
              <a:rPr lang="en-US" altLang="zh-CN" sz="1050" dirty="0">
                <a:latin typeface="微软雅黑" panose="020B0503020204020204" pitchFamily="34" charset="-122"/>
                <a:ea typeface="微软雅黑" panose="020B0503020204020204" pitchFamily="34" charset="-122"/>
              </a:rPr>
              <a:t>Research on the Dynamic Corrosion Behavior of T91</a:t>
            </a:r>
          </a:p>
        </p:txBody>
      </p:sp>
      <p:grpSp>
        <p:nvGrpSpPr>
          <p:cNvPr id="57" name="组合 56">
            <a:extLst>
              <a:ext uri="{FF2B5EF4-FFF2-40B4-BE49-F238E27FC236}">
                <a16:creationId xmlns:a16="http://schemas.microsoft.com/office/drawing/2014/main" id="{38D58BD1-C125-39A9-1D66-48E9BCA86653}"/>
              </a:ext>
            </a:extLst>
          </p:cNvPr>
          <p:cNvGrpSpPr/>
          <p:nvPr/>
        </p:nvGrpSpPr>
        <p:grpSpPr>
          <a:xfrm>
            <a:off x="3701351" y="3750030"/>
            <a:ext cx="976380" cy="767990"/>
            <a:chOff x="5389226" y="1257300"/>
            <a:chExt cx="976380" cy="767990"/>
          </a:xfrm>
        </p:grpSpPr>
        <p:sp>
          <p:nvSpPr>
            <p:cNvPr id="58" name="矩形 57">
              <a:extLst>
                <a:ext uri="{FF2B5EF4-FFF2-40B4-BE49-F238E27FC236}">
                  <a16:creationId xmlns:a16="http://schemas.microsoft.com/office/drawing/2014/main" id="{2D7DE2FF-BEAD-8859-3592-8C4A23AA5E6F}"/>
                </a:ext>
              </a:extLst>
            </p:cNvPr>
            <p:cNvSpPr/>
            <p:nvPr/>
          </p:nvSpPr>
          <p:spPr>
            <a:xfrm>
              <a:off x="5493421" y="1257300"/>
              <a:ext cx="767990" cy="767990"/>
            </a:xfrm>
            <a:prstGeom prst="rect">
              <a:avLst/>
            </a:prstGeom>
            <a:solidFill>
              <a:srgbClr val="19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029DB4D7-356C-7678-10D4-8F032DF4B489}"/>
                </a:ext>
              </a:extLst>
            </p:cNvPr>
            <p:cNvSpPr txBox="1"/>
            <p:nvPr/>
          </p:nvSpPr>
          <p:spPr>
            <a:xfrm>
              <a:off x="5389226" y="1351966"/>
              <a:ext cx="976380"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3</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cxnSp>
        <p:nvCxnSpPr>
          <p:cNvPr id="60" name="直接连接符 59">
            <a:extLst>
              <a:ext uri="{FF2B5EF4-FFF2-40B4-BE49-F238E27FC236}">
                <a16:creationId xmlns:a16="http://schemas.microsoft.com/office/drawing/2014/main" id="{B0077D18-E9FB-8FDB-4BD9-DA509BCCE56E}"/>
              </a:ext>
            </a:extLst>
          </p:cNvPr>
          <p:cNvCxnSpPr/>
          <p:nvPr/>
        </p:nvCxnSpPr>
        <p:spPr bwMode="auto">
          <a:xfrm>
            <a:off x="2871429" y="5110224"/>
            <a:ext cx="3017499"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1" name="组合 130">
            <a:extLst>
              <a:ext uri="{FF2B5EF4-FFF2-40B4-BE49-F238E27FC236}">
                <a16:creationId xmlns:a16="http://schemas.microsoft.com/office/drawing/2014/main" id="{6924392C-586D-0F10-1447-FF533D20E303}"/>
              </a:ext>
            </a:extLst>
          </p:cNvPr>
          <p:cNvGrpSpPr/>
          <p:nvPr/>
        </p:nvGrpSpPr>
        <p:grpSpPr>
          <a:xfrm>
            <a:off x="7685706" y="3750030"/>
            <a:ext cx="976380" cy="767990"/>
            <a:chOff x="5571179" y="1255727"/>
            <a:chExt cx="976380" cy="767990"/>
          </a:xfrm>
        </p:grpSpPr>
        <p:sp>
          <p:nvSpPr>
            <p:cNvPr id="132" name="矩形 131">
              <a:extLst>
                <a:ext uri="{FF2B5EF4-FFF2-40B4-BE49-F238E27FC236}">
                  <a16:creationId xmlns:a16="http://schemas.microsoft.com/office/drawing/2014/main" id="{959779B3-6E7B-9480-407C-B8F66B106438}"/>
                </a:ext>
              </a:extLst>
            </p:cNvPr>
            <p:cNvSpPr/>
            <p:nvPr/>
          </p:nvSpPr>
          <p:spPr>
            <a:xfrm>
              <a:off x="5675374" y="1255727"/>
              <a:ext cx="767990" cy="767990"/>
            </a:xfrm>
            <a:prstGeom prst="rect">
              <a:avLst/>
            </a:prstGeom>
            <a:solidFill>
              <a:srgbClr val="19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3" name="文本框 35">
              <a:extLst>
                <a:ext uri="{FF2B5EF4-FFF2-40B4-BE49-F238E27FC236}">
                  <a16:creationId xmlns:a16="http://schemas.microsoft.com/office/drawing/2014/main" id="{87AA1138-311A-47FC-5708-9EFC75B9B071}"/>
                </a:ext>
              </a:extLst>
            </p:cNvPr>
            <p:cNvSpPr txBox="1"/>
            <p:nvPr/>
          </p:nvSpPr>
          <p:spPr>
            <a:xfrm>
              <a:off x="5571179" y="1350393"/>
              <a:ext cx="976380"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bg1"/>
                  </a:solidFill>
                  <a:latin typeface="微软雅黑" panose="020B0503020204020204" pitchFamily="34" charset="-122"/>
                  <a:ea typeface="微软雅黑" panose="020B0503020204020204" pitchFamily="34" charset="-122"/>
                </a:rPr>
                <a:t>4</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34" name="文本框 133">
            <a:extLst>
              <a:ext uri="{FF2B5EF4-FFF2-40B4-BE49-F238E27FC236}">
                <a16:creationId xmlns:a16="http://schemas.microsoft.com/office/drawing/2014/main" id="{4D271EF5-D08E-C366-7936-3F7A63C94F35}"/>
              </a:ext>
            </a:extLst>
          </p:cNvPr>
          <p:cNvSpPr txBox="1"/>
          <p:nvPr/>
        </p:nvSpPr>
        <p:spPr>
          <a:xfrm>
            <a:off x="2773233" y="4626236"/>
            <a:ext cx="3266193" cy="461665"/>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rPr>
              <a:t>T91</a:t>
            </a:r>
            <a:r>
              <a:rPr lang="zh-CN" altLang="en-US" sz="2400" b="1" dirty="0">
                <a:latin typeface="微软雅黑" panose="020B0503020204020204" pitchFamily="34" charset="-122"/>
                <a:ea typeface="微软雅黑" panose="020B0503020204020204" pitchFamily="34" charset="-122"/>
              </a:rPr>
              <a:t>离子辐照行为研究</a:t>
            </a:r>
          </a:p>
        </p:txBody>
      </p:sp>
      <p:sp>
        <p:nvSpPr>
          <p:cNvPr id="135" name="文本框 134">
            <a:extLst>
              <a:ext uri="{FF2B5EF4-FFF2-40B4-BE49-F238E27FC236}">
                <a16:creationId xmlns:a16="http://schemas.microsoft.com/office/drawing/2014/main" id="{1FC8BD86-EC67-CF49-0836-61D944FA3FD6}"/>
              </a:ext>
            </a:extLst>
          </p:cNvPr>
          <p:cNvSpPr txBox="1"/>
          <p:nvPr/>
        </p:nvSpPr>
        <p:spPr>
          <a:xfrm>
            <a:off x="2750245" y="5193683"/>
            <a:ext cx="3326050" cy="253916"/>
          </a:xfrm>
          <a:prstGeom prst="rect">
            <a:avLst/>
          </a:prstGeom>
          <a:noFill/>
        </p:spPr>
        <p:txBody>
          <a:bodyPr wrap="square">
            <a:spAutoFit/>
          </a:bodyPr>
          <a:lstStyle/>
          <a:p>
            <a:r>
              <a:rPr lang="en-US" altLang="zh-CN" sz="1050" dirty="0">
                <a:latin typeface="微软雅黑" panose="020B0503020204020204" pitchFamily="34" charset="-122"/>
                <a:ea typeface="微软雅黑" panose="020B0503020204020204" pitchFamily="34" charset="-122"/>
              </a:rPr>
              <a:t>Research on the Ion Irradiation Behavior of T91</a:t>
            </a:r>
            <a:endParaRPr lang="zh-CN" altLang="en-US" sz="1050" dirty="0">
              <a:latin typeface="微软雅黑" panose="020B0503020204020204" pitchFamily="34" charset="-122"/>
              <a:ea typeface="微软雅黑" panose="020B0503020204020204" pitchFamily="34" charset="-122"/>
            </a:endParaRPr>
          </a:p>
        </p:txBody>
      </p:sp>
      <p:sp>
        <p:nvSpPr>
          <p:cNvPr id="141" name="文本框 140">
            <a:extLst>
              <a:ext uri="{FF2B5EF4-FFF2-40B4-BE49-F238E27FC236}">
                <a16:creationId xmlns:a16="http://schemas.microsoft.com/office/drawing/2014/main" id="{A786291E-96C9-3C62-DE01-DCAF3F388CED}"/>
              </a:ext>
            </a:extLst>
          </p:cNvPr>
          <p:cNvSpPr txBox="1"/>
          <p:nvPr/>
        </p:nvSpPr>
        <p:spPr>
          <a:xfrm>
            <a:off x="6906217" y="4626236"/>
            <a:ext cx="3633407"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总结与协同作用展望</a:t>
            </a:r>
            <a:endParaRPr lang="zh-CN" altLang="en-US" sz="2400" dirty="0"/>
          </a:p>
        </p:txBody>
      </p:sp>
      <p:cxnSp>
        <p:nvCxnSpPr>
          <p:cNvPr id="142" name="直接连接符 141">
            <a:extLst>
              <a:ext uri="{FF2B5EF4-FFF2-40B4-BE49-F238E27FC236}">
                <a16:creationId xmlns:a16="http://schemas.microsoft.com/office/drawing/2014/main" id="{74EE6870-FADB-3F62-7E4A-304277D47920}"/>
              </a:ext>
            </a:extLst>
          </p:cNvPr>
          <p:cNvCxnSpPr/>
          <p:nvPr/>
        </p:nvCxnSpPr>
        <p:spPr bwMode="auto">
          <a:xfrm flipV="1">
            <a:off x="6980344" y="5096737"/>
            <a:ext cx="3363485" cy="13089"/>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文本框 142">
            <a:extLst>
              <a:ext uri="{FF2B5EF4-FFF2-40B4-BE49-F238E27FC236}">
                <a16:creationId xmlns:a16="http://schemas.microsoft.com/office/drawing/2014/main" id="{AC31F7AA-A7C3-C5E3-1B28-0CA8E1A898A0}"/>
              </a:ext>
            </a:extLst>
          </p:cNvPr>
          <p:cNvSpPr txBox="1"/>
          <p:nvPr/>
        </p:nvSpPr>
        <p:spPr>
          <a:xfrm>
            <a:off x="6906218" y="5193683"/>
            <a:ext cx="3437612" cy="253916"/>
          </a:xfrm>
          <a:prstGeom prst="rect">
            <a:avLst/>
          </a:prstGeom>
          <a:noFill/>
        </p:spPr>
        <p:txBody>
          <a:bodyPr wrap="square">
            <a:spAutoFit/>
          </a:bodyPr>
          <a:lstStyle/>
          <a:p>
            <a:r>
              <a:rPr lang="en-US" altLang="zh-CN" sz="1050" dirty="0">
                <a:latin typeface="微软雅黑" panose="020B0503020204020204" pitchFamily="34" charset="-122"/>
                <a:ea typeface="微软雅黑" panose="020B0503020204020204" pitchFamily="34" charset="-122"/>
              </a:rPr>
              <a:t>Summary and Outlook on Synergistic Effects</a:t>
            </a:r>
            <a:endParaRPr lang="zh-CN" altLang="en-US" sz="10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690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42">
            <a:extLst>
              <a:ext uri="{FF2B5EF4-FFF2-40B4-BE49-F238E27FC236}">
                <a16:creationId xmlns:a16="http://schemas.microsoft.com/office/drawing/2014/main" id="{C7BEF58F-2A83-4042-ABAD-BE236E92725C}"/>
              </a:ext>
            </a:extLst>
          </p:cNvPr>
          <p:cNvSpPr/>
          <p:nvPr/>
        </p:nvSpPr>
        <p:spPr>
          <a:xfrm>
            <a:off x="2491739" y="1169977"/>
            <a:ext cx="9700261" cy="817355"/>
          </a:xfrm>
          <a:prstGeom prst="roundRect">
            <a:avLst>
              <a:gd name="adj" fmla="val 116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FA50774F-B53F-49A1-A425-864A038AC9F2}"/>
              </a:ext>
            </a:extLst>
          </p:cNvPr>
          <p:cNvSpPr txBox="1"/>
          <p:nvPr/>
        </p:nvSpPr>
        <p:spPr>
          <a:xfrm>
            <a:off x="460117" y="1158402"/>
            <a:ext cx="1877437"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研究背景</a:t>
            </a:r>
          </a:p>
        </p:txBody>
      </p:sp>
      <p:pic>
        <p:nvPicPr>
          <p:cNvPr id="21" name="图片 20">
            <a:extLst>
              <a:ext uri="{FF2B5EF4-FFF2-40B4-BE49-F238E27FC236}">
                <a16:creationId xmlns:a16="http://schemas.microsoft.com/office/drawing/2014/main" id="{5D5978EE-963E-CADD-2140-904C95EE0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0" y="2336260"/>
            <a:ext cx="5308613" cy="3822493"/>
          </a:xfrm>
          <a:prstGeom prst="rect">
            <a:avLst/>
          </a:prstGeom>
        </p:spPr>
      </p:pic>
      <p:sp>
        <p:nvSpPr>
          <p:cNvPr id="11" name="文本框 10">
            <a:extLst>
              <a:ext uri="{FF2B5EF4-FFF2-40B4-BE49-F238E27FC236}">
                <a16:creationId xmlns:a16="http://schemas.microsoft.com/office/drawing/2014/main" id="{C204EC83-BD60-35E4-00E5-D111D47FDE68}"/>
              </a:ext>
            </a:extLst>
          </p:cNvPr>
          <p:cNvSpPr txBox="1"/>
          <p:nvPr/>
        </p:nvSpPr>
        <p:spPr>
          <a:xfrm>
            <a:off x="2521898" y="1248315"/>
            <a:ext cx="9540652" cy="923330"/>
          </a:xfrm>
          <a:prstGeom prst="rect">
            <a:avLst/>
          </a:prstGeom>
          <a:noFill/>
        </p:spPr>
        <p:txBody>
          <a:bodyPr wrap="square">
            <a:spAutoFit/>
          </a:bodyPr>
          <a:lstStyle/>
          <a:p>
            <a:r>
              <a:rPr lang="en-US" altLang="zh-CN" sz="1800" b="0" i="0" dirty="0">
                <a:solidFill>
                  <a:srgbClr val="232323"/>
                </a:solidFill>
                <a:effectLst/>
                <a:latin typeface="微软雅黑" panose="020B0503020204020204" pitchFamily="34" charset="-122"/>
                <a:ea typeface="微软雅黑" panose="020B0503020204020204" pitchFamily="34" charset="-122"/>
              </a:rPr>
              <a:t>2002</a:t>
            </a:r>
            <a:r>
              <a:rPr lang="zh-CN" altLang="en-US" sz="1800" b="0" i="0" dirty="0">
                <a:solidFill>
                  <a:srgbClr val="232323"/>
                </a:solidFill>
                <a:effectLst/>
                <a:latin typeface="微软雅黑" panose="020B0503020204020204" pitchFamily="34" charset="-122"/>
                <a:ea typeface="微软雅黑" panose="020B0503020204020204" pitchFamily="34" charset="-122"/>
              </a:rPr>
              <a:t>年，</a:t>
            </a:r>
            <a:r>
              <a:rPr lang="en-US" altLang="zh-CN" sz="1800" b="0" i="0" dirty="0">
                <a:solidFill>
                  <a:srgbClr val="232323"/>
                </a:solidFill>
                <a:effectLst/>
                <a:latin typeface="微软雅黑" panose="020B0503020204020204" pitchFamily="34" charset="-122"/>
                <a:ea typeface="微软雅黑" panose="020B0503020204020204" pitchFamily="34" charset="-122"/>
              </a:rPr>
              <a:t>GIF</a:t>
            </a:r>
            <a:r>
              <a:rPr lang="zh-CN" altLang="en-US" sz="1800" b="0" i="0" dirty="0">
                <a:solidFill>
                  <a:srgbClr val="232323"/>
                </a:solidFill>
                <a:effectLst/>
                <a:latin typeface="微软雅黑" panose="020B0503020204020204" pitchFamily="34" charset="-122"/>
                <a:ea typeface="微软雅黑" panose="020B0503020204020204" pitchFamily="34" charset="-122"/>
              </a:rPr>
              <a:t>论坛根据经济性、安全性、持续性的发展目标，选定</a:t>
            </a:r>
            <a:r>
              <a:rPr lang="zh-CN" altLang="en-US" sz="1800" b="0" i="0" dirty="0">
                <a:solidFill>
                  <a:srgbClr val="FF0000"/>
                </a:solidFill>
                <a:effectLst/>
                <a:latin typeface="微软雅黑" panose="020B0503020204020204" pitchFamily="34" charset="-122"/>
                <a:ea typeface="微软雅黑" panose="020B0503020204020204" pitchFamily="34" charset="-122"/>
              </a:rPr>
              <a:t>钠冷快堆、</a:t>
            </a:r>
            <a:r>
              <a:rPr lang="zh-CN" altLang="en-US" sz="1800" b="1" i="0" dirty="0">
                <a:solidFill>
                  <a:srgbClr val="FF0000"/>
                </a:solidFill>
                <a:effectLst/>
                <a:latin typeface="微软雅黑" panose="020B0503020204020204" pitchFamily="34" charset="-122"/>
                <a:ea typeface="微软雅黑" panose="020B0503020204020204" pitchFamily="34" charset="-122"/>
              </a:rPr>
              <a:t>铅冷快堆</a:t>
            </a:r>
            <a:r>
              <a:rPr lang="zh-CN" altLang="en-US" sz="1800" b="0" i="0" dirty="0">
                <a:solidFill>
                  <a:srgbClr val="FF0000"/>
                </a:solidFill>
                <a:effectLst/>
                <a:latin typeface="微软雅黑" panose="020B0503020204020204" pitchFamily="34" charset="-122"/>
                <a:ea typeface="微软雅黑" panose="020B0503020204020204" pitchFamily="34" charset="-122"/>
              </a:rPr>
              <a:t>、气冷快堆、超临界水堆、超高温气冷堆和熔盐堆</a:t>
            </a:r>
            <a:r>
              <a:rPr lang="zh-CN" altLang="en-US" sz="1800" b="0" i="0" dirty="0">
                <a:effectLst/>
                <a:latin typeface="微软雅黑" panose="020B0503020204020204" pitchFamily="34" charset="-122"/>
                <a:ea typeface="微软雅黑" panose="020B0503020204020204" pitchFamily="34" charset="-122"/>
              </a:rPr>
              <a:t>六</a:t>
            </a:r>
            <a:r>
              <a:rPr lang="zh-CN" altLang="en-US" sz="1800" b="0" i="0" dirty="0">
                <a:solidFill>
                  <a:srgbClr val="232323"/>
                </a:solidFill>
                <a:effectLst/>
                <a:latin typeface="微软雅黑" panose="020B0503020204020204" pitchFamily="34" charset="-122"/>
                <a:ea typeface="微软雅黑" panose="020B0503020204020204" pitchFamily="34" charset="-122"/>
              </a:rPr>
              <a:t>种最具发展潜力的堆型组成</a:t>
            </a:r>
            <a:r>
              <a:rPr lang="zh-CN" altLang="en-US" sz="1800" b="0" i="0" dirty="0">
                <a:solidFill>
                  <a:srgbClr val="FF0000"/>
                </a:solidFill>
                <a:effectLst/>
                <a:latin typeface="微软雅黑" panose="020B0503020204020204" pitchFamily="34" charset="-122"/>
                <a:ea typeface="微软雅黑" panose="020B0503020204020204" pitchFamily="34" charset="-122"/>
              </a:rPr>
              <a:t>第四代反应堆系统</a:t>
            </a:r>
            <a:r>
              <a:rPr lang="zh-CN" altLang="en-US" sz="1800" b="0" i="0" dirty="0">
                <a:solidFill>
                  <a:srgbClr val="232323"/>
                </a:solidFill>
                <a:effectLst/>
                <a:latin typeface="微软雅黑" panose="020B0503020204020204" pitchFamily="34" charset="-122"/>
                <a:ea typeface="微软雅黑" panose="020B0503020204020204" pitchFamily="34" charset="-122"/>
              </a:rPr>
              <a:t>。</a:t>
            </a:r>
            <a:endParaRPr lang="en-US" altLang="zh-CN" sz="1800" b="0" i="0" dirty="0">
              <a:solidFill>
                <a:srgbClr val="232323"/>
              </a:solidFill>
              <a:effectLst/>
              <a:latin typeface="微软雅黑" panose="020B0503020204020204" pitchFamily="34" charset="-122"/>
              <a:ea typeface="微软雅黑" panose="020B0503020204020204" pitchFamily="34" charset="-122"/>
            </a:endParaRPr>
          </a:p>
          <a:p>
            <a:endParaRPr lang="en-US" altLang="zh-CN" sz="1800" dirty="0">
              <a:solidFill>
                <a:srgbClr val="232323"/>
              </a:solidFill>
              <a:latin typeface="微软雅黑" panose="020B0503020204020204" pitchFamily="34" charset="-122"/>
              <a:ea typeface="微软雅黑" panose="020B0503020204020204" pitchFamily="34" charset="-122"/>
            </a:endParaRPr>
          </a:p>
        </p:txBody>
      </p:sp>
      <p:sp>
        <p:nvSpPr>
          <p:cNvPr id="29" name="矩形: 圆顶角 28">
            <a:extLst>
              <a:ext uri="{FF2B5EF4-FFF2-40B4-BE49-F238E27FC236}">
                <a16:creationId xmlns:a16="http://schemas.microsoft.com/office/drawing/2014/main" id="{A2D79F72-9562-1FCC-B107-966EE129738B}"/>
              </a:ext>
            </a:extLst>
          </p:cNvPr>
          <p:cNvSpPr/>
          <p:nvPr/>
        </p:nvSpPr>
        <p:spPr>
          <a:xfrm>
            <a:off x="2053072" y="5974440"/>
            <a:ext cx="1603317" cy="72746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3">
            <a:extLst>
              <a:ext uri="{FF2B5EF4-FFF2-40B4-BE49-F238E27FC236}">
                <a16:creationId xmlns:a16="http://schemas.microsoft.com/office/drawing/2014/main" id="{AC65D87D-B42F-A155-BE9C-D229E87C95DF}"/>
              </a:ext>
            </a:extLst>
          </p:cNvPr>
          <p:cNvSpPr/>
          <p:nvPr/>
        </p:nvSpPr>
        <p:spPr>
          <a:xfrm>
            <a:off x="5671801" y="2456921"/>
            <a:ext cx="2315026" cy="4240393"/>
          </a:xfrm>
          <a:prstGeom prst="roundRect">
            <a:avLst>
              <a:gd name="adj" fmla="val 5406"/>
            </a:avLst>
          </a:prstGeom>
          <a:solidFill>
            <a:schemeClr val="bg1"/>
          </a:solidFill>
          <a:ln w="158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箭头: 右 5">
            <a:extLst>
              <a:ext uri="{FF2B5EF4-FFF2-40B4-BE49-F238E27FC236}">
                <a16:creationId xmlns:a16="http://schemas.microsoft.com/office/drawing/2014/main" id="{B658501C-C52C-4220-452D-E017E1147715}"/>
              </a:ext>
            </a:extLst>
          </p:cNvPr>
          <p:cNvSpPr/>
          <p:nvPr/>
        </p:nvSpPr>
        <p:spPr>
          <a:xfrm rot="10800000" flipH="1">
            <a:off x="5186036" y="4303704"/>
            <a:ext cx="385986" cy="426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3A391A6-902D-964A-E9C3-D4DC2ED52B95}"/>
              </a:ext>
            </a:extLst>
          </p:cNvPr>
          <p:cNvSpPr/>
          <p:nvPr/>
        </p:nvSpPr>
        <p:spPr>
          <a:xfrm>
            <a:off x="5773832" y="3940617"/>
            <a:ext cx="2016782" cy="42918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ts val="2040"/>
              </a:lnSpc>
            </a:pP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高温力学性能</a:t>
            </a:r>
            <a:endPar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endParaRPr>
          </a:p>
        </p:txBody>
      </p:sp>
      <p:sp>
        <p:nvSpPr>
          <p:cNvPr id="10" name="矩形 9">
            <a:extLst>
              <a:ext uri="{FF2B5EF4-FFF2-40B4-BE49-F238E27FC236}">
                <a16:creationId xmlns:a16="http://schemas.microsoft.com/office/drawing/2014/main" id="{A5824DD3-CA52-49F7-485F-FD0AB0B7BF5F}"/>
              </a:ext>
            </a:extLst>
          </p:cNvPr>
          <p:cNvSpPr/>
          <p:nvPr/>
        </p:nvSpPr>
        <p:spPr>
          <a:xfrm>
            <a:off x="5779918" y="3232546"/>
            <a:ext cx="2016782" cy="429184"/>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lnSpc>
                <a:spcPts val="2040"/>
              </a:lnSpc>
            </a:pP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耐</a:t>
            </a:r>
            <a:r>
              <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rPr>
              <a:t>LBE</a:t>
            </a: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腐蚀性能</a:t>
            </a:r>
            <a:endPar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endParaRPr>
          </a:p>
        </p:txBody>
      </p:sp>
      <p:sp>
        <p:nvSpPr>
          <p:cNvPr id="13" name="矩形 12">
            <a:extLst>
              <a:ext uri="{FF2B5EF4-FFF2-40B4-BE49-F238E27FC236}">
                <a16:creationId xmlns:a16="http://schemas.microsoft.com/office/drawing/2014/main" id="{0C397CBE-C0BD-D01F-158E-25D4ED81ED36}"/>
              </a:ext>
            </a:extLst>
          </p:cNvPr>
          <p:cNvSpPr/>
          <p:nvPr/>
        </p:nvSpPr>
        <p:spPr>
          <a:xfrm>
            <a:off x="5773832" y="5394941"/>
            <a:ext cx="2009655" cy="429184"/>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lnSpc>
                <a:spcPts val="2040"/>
              </a:lnSpc>
            </a:pP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耐辐照性能</a:t>
            </a:r>
            <a:endPar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a:extLst>
              <a:ext uri="{FF2B5EF4-FFF2-40B4-BE49-F238E27FC236}">
                <a16:creationId xmlns:a16="http://schemas.microsoft.com/office/drawing/2014/main" id="{F902A35E-C114-0CE6-F9D6-B3D984E2CC75}"/>
              </a:ext>
            </a:extLst>
          </p:cNvPr>
          <p:cNvSpPr/>
          <p:nvPr/>
        </p:nvSpPr>
        <p:spPr>
          <a:xfrm>
            <a:off x="5779918" y="4699138"/>
            <a:ext cx="2016782" cy="429184"/>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lnSpc>
                <a:spcPts val="2040"/>
              </a:lnSpc>
            </a:pP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抗</a:t>
            </a:r>
            <a:r>
              <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rPr>
              <a:t>SCC</a:t>
            </a: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性能</a:t>
            </a:r>
            <a:endPar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endParaRPr>
          </a:p>
        </p:txBody>
      </p:sp>
      <p:sp>
        <p:nvSpPr>
          <p:cNvPr id="16" name="矩形 15">
            <a:extLst>
              <a:ext uri="{FF2B5EF4-FFF2-40B4-BE49-F238E27FC236}">
                <a16:creationId xmlns:a16="http://schemas.microsoft.com/office/drawing/2014/main" id="{C8FD7958-A85B-6FAB-75C7-94DF5FC1F1EC}"/>
              </a:ext>
            </a:extLst>
          </p:cNvPr>
          <p:cNvSpPr/>
          <p:nvPr/>
        </p:nvSpPr>
        <p:spPr>
          <a:xfrm>
            <a:off x="5767397" y="6053615"/>
            <a:ext cx="2009655" cy="429184"/>
          </a:xfrm>
          <a:prstGeom prst="rect">
            <a:avLst/>
          </a:prstGeom>
          <a:no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ts val="2040"/>
              </a:lnSpc>
            </a:pPr>
            <a:r>
              <a:rPr lang="zh-CN" altLang="en-US" b="1" dirty="0">
                <a:solidFill>
                  <a:srgbClr val="002060"/>
                </a:solidFill>
                <a:latin typeface="微软雅黑" panose="020B0503020204020204" charset="-122"/>
                <a:ea typeface="微软雅黑" panose="020B0503020204020204" charset="-122"/>
                <a:cs typeface="Arial" panose="020B0604020202020204" pitchFamily="34" charset="0"/>
                <a:sym typeface="+mn-ea"/>
              </a:rPr>
              <a:t>制造技术、成本</a:t>
            </a:r>
            <a:r>
              <a:rPr lang="en-US" altLang="zh-CN" b="1" dirty="0">
                <a:solidFill>
                  <a:srgbClr val="002060"/>
                </a:solidFill>
                <a:latin typeface="微软雅黑" panose="020B0503020204020204" charset="-122"/>
                <a:ea typeface="微软雅黑" panose="020B0503020204020204" charset="-122"/>
                <a:cs typeface="Arial" panose="020B0604020202020204" pitchFamily="34" charset="0"/>
                <a:sym typeface="+mn-ea"/>
              </a:rPr>
              <a:t>…</a:t>
            </a:r>
          </a:p>
        </p:txBody>
      </p:sp>
      <p:sp>
        <p:nvSpPr>
          <p:cNvPr id="17" name="矩形 16">
            <a:extLst>
              <a:ext uri="{FF2B5EF4-FFF2-40B4-BE49-F238E27FC236}">
                <a16:creationId xmlns:a16="http://schemas.microsoft.com/office/drawing/2014/main" id="{908AF146-CDE3-DE29-E4F6-4CD9D7F07E87}"/>
              </a:ext>
            </a:extLst>
          </p:cNvPr>
          <p:cNvSpPr/>
          <p:nvPr/>
        </p:nvSpPr>
        <p:spPr>
          <a:xfrm>
            <a:off x="5671801" y="2514766"/>
            <a:ext cx="2315026" cy="746143"/>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r>
              <a:rPr lang="zh-CN" altLang="en-US" sz="2000" b="1" dirty="0">
                <a:solidFill>
                  <a:srgbClr val="FF0000"/>
                </a:solidFill>
                <a:effectLst/>
                <a:latin typeface="微软雅黑" panose="020B0503020204020204" charset="-122"/>
                <a:ea typeface="微软雅黑" panose="020B0503020204020204" charset="-122"/>
                <a:cs typeface="Arial" panose="020B0604020202020204" pitchFamily="34" charset="0"/>
                <a:sym typeface="+mn-ea"/>
              </a:rPr>
              <a:t>包壳材料性能要求</a:t>
            </a:r>
            <a:endParaRPr lang="en-US" altLang="zh-CN" sz="2400" b="1" dirty="0">
              <a:solidFill>
                <a:srgbClr val="FF0000"/>
              </a:solidFill>
              <a:effectLst/>
              <a:latin typeface="微软雅黑" panose="020B0503020204020204" charset="-122"/>
              <a:ea typeface="微软雅黑" panose="020B0503020204020204" charset="-122"/>
              <a:cs typeface="Arial" panose="020B0604020202020204" pitchFamily="34" charset="0"/>
              <a:sym typeface="+mn-ea"/>
            </a:endParaRPr>
          </a:p>
        </p:txBody>
      </p:sp>
      <p:grpSp>
        <p:nvGrpSpPr>
          <p:cNvPr id="25" name="组合 24">
            <a:extLst>
              <a:ext uri="{FF2B5EF4-FFF2-40B4-BE49-F238E27FC236}">
                <a16:creationId xmlns:a16="http://schemas.microsoft.com/office/drawing/2014/main" id="{84CFC481-BE81-FAD0-1A3F-FB3221247714}"/>
              </a:ext>
            </a:extLst>
          </p:cNvPr>
          <p:cNvGrpSpPr/>
          <p:nvPr/>
        </p:nvGrpSpPr>
        <p:grpSpPr>
          <a:xfrm>
            <a:off x="1023462" y="0"/>
            <a:ext cx="11217577" cy="984629"/>
            <a:chOff x="1023462" y="0"/>
            <a:chExt cx="11217577" cy="984629"/>
          </a:xfrm>
        </p:grpSpPr>
        <p:sp>
          <p:nvSpPr>
            <p:cNvPr id="27" name="矩形: 圆顶角 26">
              <a:extLst>
                <a:ext uri="{FF2B5EF4-FFF2-40B4-BE49-F238E27FC236}">
                  <a16:creationId xmlns:a16="http://schemas.microsoft.com/office/drawing/2014/main" id="{9C0E8EFF-CDD4-6C68-BF90-C372D5B309CB}"/>
                </a:ext>
              </a:extLst>
            </p:cNvPr>
            <p:cNvSpPr/>
            <p:nvPr/>
          </p:nvSpPr>
          <p:spPr>
            <a:xfrm>
              <a:off x="1075887" y="0"/>
              <a:ext cx="1960723"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id="{85F1D6F1-62B8-3641-EFC3-A344B5E73C49}"/>
                </a:ext>
              </a:extLst>
            </p:cNvPr>
            <p:cNvSpPr txBox="1"/>
            <p:nvPr/>
          </p:nvSpPr>
          <p:spPr>
            <a:xfrm>
              <a:off x="6435016" y="237167"/>
              <a:ext cx="2560745" cy="646331"/>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30" name="文本框 29">
              <a:extLst>
                <a:ext uri="{FF2B5EF4-FFF2-40B4-BE49-F238E27FC236}">
                  <a16:creationId xmlns:a16="http://schemas.microsoft.com/office/drawing/2014/main" id="{419173C3-ED88-675D-90CB-1745F80EE962}"/>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31" name="文本框 30">
              <a:extLst>
                <a:ext uri="{FF2B5EF4-FFF2-40B4-BE49-F238E27FC236}">
                  <a16:creationId xmlns:a16="http://schemas.microsoft.com/office/drawing/2014/main" id="{28E44106-AD89-9B56-07D7-3664E46B2CE4}"/>
                </a:ext>
              </a:extLst>
            </p:cNvPr>
            <p:cNvSpPr txBox="1"/>
            <p:nvPr/>
          </p:nvSpPr>
          <p:spPr>
            <a:xfrm>
              <a:off x="1137897" y="237167"/>
              <a:ext cx="1826148" cy="369332"/>
            </a:xfrm>
            <a:prstGeom prst="rect">
              <a:avLst/>
            </a:prstGeom>
            <a:noFill/>
          </p:spPr>
          <p:txBody>
            <a:bodyPr wrap="square" rtlCol="0">
              <a:spAutoFit/>
            </a:body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rPr>
                <a:t>研究背景及现状</a:t>
              </a:r>
            </a:p>
          </p:txBody>
        </p:sp>
        <p:sp>
          <p:nvSpPr>
            <p:cNvPr id="32" name="文本框 31">
              <a:extLst>
                <a:ext uri="{FF2B5EF4-FFF2-40B4-BE49-F238E27FC236}">
                  <a16:creationId xmlns:a16="http://schemas.microsoft.com/office/drawing/2014/main" id="{49660A4A-290A-42C3-1F83-A04DFA542321}"/>
                </a:ext>
              </a:extLst>
            </p:cNvPr>
            <p:cNvSpPr txBox="1"/>
            <p:nvPr/>
          </p:nvSpPr>
          <p:spPr>
            <a:xfrm>
              <a:off x="3218468" y="513990"/>
              <a:ext cx="2827081"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33" name="文本框 32">
              <a:extLst>
                <a:ext uri="{FF2B5EF4-FFF2-40B4-BE49-F238E27FC236}">
                  <a16:creationId xmlns:a16="http://schemas.microsoft.com/office/drawing/2014/main" id="{6C0709BA-0FC4-47D1-BC47-B4D4D8C36FBC}"/>
                </a:ext>
              </a:extLst>
            </p:cNvPr>
            <p:cNvSpPr txBox="1"/>
            <p:nvPr/>
          </p:nvSpPr>
          <p:spPr>
            <a:xfrm>
              <a:off x="6262966" y="51921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34" name="文本框 33">
              <a:extLst>
                <a:ext uri="{FF2B5EF4-FFF2-40B4-BE49-F238E27FC236}">
                  <a16:creationId xmlns:a16="http://schemas.microsoft.com/office/drawing/2014/main" id="{758ADFCF-E3F2-742A-F384-261277336360}"/>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35" name="文本框 34">
              <a:extLst>
                <a:ext uri="{FF2B5EF4-FFF2-40B4-BE49-F238E27FC236}">
                  <a16:creationId xmlns:a16="http://schemas.microsoft.com/office/drawing/2014/main" id="{5D644564-06F8-D87E-1C53-DCCF5B8AEF17}"/>
                </a:ext>
              </a:extLst>
            </p:cNvPr>
            <p:cNvSpPr txBox="1"/>
            <p:nvPr/>
          </p:nvSpPr>
          <p:spPr>
            <a:xfrm>
              <a:off x="1023462" y="519825"/>
              <a:ext cx="2055018" cy="230832"/>
            </a:xfrm>
            <a:prstGeom prst="rect">
              <a:avLst/>
            </a:prstGeom>
            <a:noFill/>
          </p:spPr>
          <p:txBody>
            <a:bodyPr wrap="square" rtlCol="0">
              <a:spAutoFit/>
            </a:bodyPr>
            <a:lstStyle/>
            <a:p>
              <a:pPr algn="ctr"/>
              <a:r>
                <a:rPr lang="en-US" altLang="zh-CN" sz="900" dirty="0">
                  <a:solidFill>
                    <a:schemeClr val="accent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accent1"/>
                </a:solidFill>
                <a:latin typeface="思源黑体 CN Regular" panose="020B0500000000000000" pitchFamily="34" charset="-122"/>
                <a:ea typeface="思源黑体 CN Regular" panose="020B0500000000000000" pitchFamily="34" charset="-122"/>
              </a:endParaRPr>
            </a:p>
          </p:txBody>
        </p:sp>
        <p:sp>
          <p:nvSpPr>
            <p:cNvPr id="36" name="文本框 35">
              <a:extLst>
                <a:ext uri="{FF2B5EF4-FFF2-40B4-BE49-F238E27FC236}">
                  <a16:creationId xmlns:a16="http://schemas.microsoft.com/office/drawing/2014/main" id="{75070CF1-EC57-F41D-2185-5F6E4638EBC4}"/>
                </a:ext>
              </a:extLst>
            </p:cNvPr>
            <p:cNvSpPr txBox="1"/>
            <p:nvPr/>
          </p:nvSpPr>
          <p:spPr>
            <a:xfrm>
              <a:off x="3065341" y="237167"/>
              <a:ext cx="3133336" cy="369332"/>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
        <p:nvSpPr>
          <p:cNvPr id="2" name="矩形: 圆顶角 1">
            <a:extLst>
              <a:ext uri="{FF2B5EF4-FFF2-40B4-BE49-F238E27FC236}">
                <a16:creationId xmlns:a16="http://schemas.microsoft.com/office/drawing/2014/main" id="{071C66AE-63BF-7CAB-48F2-C17ADE30470E}"/>
              </a:ext>
            </a:extLst>
          </p:cNvPr>
          <p:cNvSpPr/>
          <p:nvPr/>
        </p:nvSpPr>
        <p:spPr>
          <a:xfrm>
            <a:off x="4489787" y="2021880"/>
            <a:ext cx="7637488" cy="394961"/>
          </a:xfrm>
          <a:prstGeom prst="round2SameRect">
            <a:avLst/>
          </a:prstGeom>
          <a:solidFill>
            <a:schemeClr val="accent1">
              <a:lumMod val="20000"/>
              <a:lumOff val="80000"/>
            </a:schemeClr>
          </a:solidFill>
          <a:ln w="12700" cap="flat" cmpd="sng" algn="ctr">
            <a:noFill/>
            <a:prstDash val="solid"/>
            <a:miter lim="800000"/>
          </a:ln>
          <a:effectLst/>
        </p:spPr>
        <p:txBody>
          <a:bodyPr anchor="ctr"/>
          <a:lstStyle/>
          <a:p>
            <a:pPr algn="ctr" defTabSz="685800" eaLnBrk="1" fontAlgn="auto" hangingPunct="1">
              <a:spcBef>
                <a:spcPts val="0"/>
              </a:spcBef>
              <a:spcAft>
                <a:spcPts val="0"/>
              </a:spcAft>
              <a:defRPr/>
            </a:pPr>
            <a:r>
              <a:rPr lang="zh-CN" altLang="en-US" sz="1800" b="1" kern="0" dirty="0">
                <a:latin typeface="微软雅黑" panose="020B0503020204020204" charset="-122"/>
                <a:ea typeface="微软雅黑" panose="020B0503020204020204" charset="-122"/>
              </a:rPr>
              <a:t>液态铅或铅铋合金对结构材料的腐蚀严重威胁着先进核能系统的安全运行</a:t>
            </a:r>
          </a:p>
        </p:txBody>
      </p:sp>
      <p:pic>
        <p:nvPicPr>
          <p:cNvPr id="9" name="图片 16">
            <a:extLst>
              <a:ext uri="{FF2B5EF4-FFF2-40B4-BE49-F238E27FC236}">
                <a16:creationId xmlns:a16="http://schemas.microsoft.com/office/drawing/2014/main" id="{63299DAC-653B-D61F-7594-3654AE54E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125" y="2596851"/>
            <a:ext cx="3008227" cy="184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7">
            <a:extLst>
              <a:ext uri="{FF2B5EF4-FFF2-40B4-BE49-F238E27FC236}">
                <a16:creationId xmlns:a16="http://schemas.microsoft.com/office/drawing/2014/main" id="{3888F954-1B35-91A6-48E7-934B92A6C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125" y="4621169"/>
            <a:ext cx="3008226" cy="202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8">
            <a:extLst>
              <a:ext uri="{FF2B5EF4-FFF2-40B4-BE49-F238E27FC236}">
                <a16:creationId xmlns:a16="http://schemas.microsoft.com/office/drawing/2014/main" id="{1F8CAD98-4D90-1606-2ADA-53B850ADB0D7}"/>
              </a:ext>
            </a:extLst>
          </p:cNvPr>
          <p:cNvSpPr txBox="1">
            <a:spLocks noChangeArrowheads="1"/>
          </p:cNvSpPr>
          <p:nvPr/>
        </p:nvSpPr>
        <p:spPr bwMode="auto">
          <a:xfrm>
            <a:off x="8471805" y="4116827"/>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a:solidFill>
                  <a:schemeClr val="tx1"/>
                </a:solidFill>
                <a:latin typeface="Tahoma" panose="020B0604030504040204" pitchFamily="34" charset="0"/>
                <a:ea typeface="宋体" panose="02010600030101010101" pitchFamily="2" charset="-122"/>
              </a:defRPr>
            </a:lvl1pPr>
            <a:lvl2pPr marL="742950" indent="-285750" defTabSz="457200">
              <a:defRPr sz="3600">
                <a:solidFill>
                  <a:schemeClr val="tx1"/>
                </a:solidFill>
                <a:latin typeface="Tahoma" panose="020B0604030504040204" pitchFamily="34" charset="0"/>
                <a:ea typeface="宋体" panose="02010600030101010101" pitchFamily="2" charset="-122"/>
              </a:defRPr>
            </a:lvl2pPr>
            <a:lvl3pPr marL="1143000" indent="-228600" defTabSz="457200">
              <a:defRPr sz="3600">
                <a:solidFill>
                  <a:schemeClr val="tx1"/>
                </a:solidFill>
                <a:latin typeface="Tahoma" panose="020B0604030504040204" pitchFamily="34" charset="0"/>
                <a:ea typeface="宋体" panose="02010600030101010101" pitchFamily="2" charset="-122"/>
              </a:defRPr>
            </a:lvl3pPr>
            <a:lvl4pPr marL="1600200" indent="-228600" defTabSz="457200">
              <a:defRPr sz="3600">
                <a:solidFill>
                  <a:schemeClr val="tx1"/>
                </a:solidFill>
                <a:latin typeface="Tahoma" panose="020B0604030504040204" pitchFamily="34" charset="0"/>
                <a:ea typeface="宋体" panose="02010600030101010101" pitchFamily="2" charset="-122"/>
              </a:defRPr>
            </a:lvl4pPr>
            <a:lvl5pPr marL="2057400" indent="-228600" defTabSz="457200">
              <a:defRPr sz="3600">
                <a:solidFill>
                  <a:schemeClr val="tx1"/>
                </a:solidFill>
                <a:latin typeface="Tahoma" panose="020B0604030504040204" pitchFamily="34" charset="0"/>
                <a:ea typeface="宋体" panose="02010600030101010101" pitchFamily="2" charset="-122"/>
              </a:defRPr>
            </a:lvl5pPr>
            <a:lvl6pPr marL="25146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6pPr>
            <a:lvl7pPr marL="29718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7pPr>
            <a:lvl8pPr marL="34290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8pPr>
            <a:lvl9pPr marL="38862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9pPr>
          </a:lstStyle>
          <a:p>
            <a:pPr eaLnBrk="1" hangingPunct="1"/>
            <a:r>
              <a:rPr lang="zh-CN" altLang="en-US" sz="1400" b="1" dirty="0">
                <a:solidFill>
                  <a:srgbClr val="FFFF00"/>
                </a:solidFill>
                <a:latin typeface="微软雅黑" panose="020B0503020204020204" pitchFamily="34" charset="-122"/>
                <a:ea typeface="微软雅黑" panose="020B0503020204020204" pitchFamily="34" charset="-122"/>
              </a:rPr>
              <a:t>溶解腐蚀</a:t>
            </a:r>
          </a:p>
        </p:txBody>
      </p:sp>
      <p:sp>
        <p:nvSpPr>
          <p:cNvPr id="18" name="文本框 18">
            <a:extLst>
              <a:ext uri="{FF2B5EF4-FFF2-40B4-BE49-F238E27FC236}">
                <a16:creationId xmlns:a16="http://schemas.microsoft.com/office/drawing/2014/main" id="{65986119-8ECA-CE4F-8B65-84D0B1189A1A}"/>
              </a:ext>
            </a:extLst>
          </p:cNvPr>
          <p:cNvSpPr txBox="1">
            <a:spLocks noChangeArrowheads="1"/>
          </p:cNvSpPr>
          <p:nvPr/>
        </p:nvSpPr>
        <p:spPr bwMode="auto">
          <a:xfrm>
            <a:off x="8498125" y="6340896"/>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a:solidFill>
                  <a:schemeClr val="tx1"/>
                </a:solidFill>
                <a:latin typeface="Tahoma" panose="020B0604030504040204" pitchFamily="34" charset="0"/>
                <a:ea typeface="宋体" panose="02010600030101010101" pitchFamily="2" charset="-122"/>
              </a:defRPr>
            </a:lvl1pPr>
            <a:lvl2pPr marL="742950" indent="-285750" defTabSz="457200">
              <a:defRPr sz="3600">
                <a:solidFill>
                  <a:schemeClr val="tx1"/>
                </a:solidFill>
                <a:latin typeface="Tahoma" panose="020B0604030504040204" pitchFamily="34" charset="0"/>
                <a:ea typeface="宋体" panose="02010600030101010101" pitchFamily="2" charset="-122"/>
              </a:defRPr>
            </a:lvl2pPr>
            <a:lvl3pPr marL="1143000" indent="-228600" defTabSz="457200">
              <a:defRPr sz="3600">
                <a:solidFill>
                  <a:schemeClr val="tx1"/>
                </a:solidFill>
                <a:latin typeface="Tahoma" panose="020B0604030504040204" pitchFamily="34" charset="0"/>
                <a:ea typeface="宋体" panose="02010600030101010101" pitchFamily="2" charset="-122"/>
              </a:defRPr>
            </a:lvl3pPr>
            <a:lvl4pPr marL="1600200" indent="-228600" defTabSz="457200">
              <a:defRPr sz="3600">
                <a:solidFill>
                  <a:schemeClr val="tx1"/>
                </a:solidFill>
                <a:latin typeface="Tahoma" panose="020B0604030504040204" pitchFamily="34" charset="0"/>
                <a:ea typeface="宋体" panose="02010600030101010101" pitchFamily="2" charset="-122"/>
              </a:defRPr>
            </a:lvl4pPr>
            <a:lvl5pPr marL="2057400" indent="-228600" defTabSz="457200">
              <a:defRPr sz="3600">
                <a:solidFill>
                  <a:schemeClr val="tx1"/>
                </a:solidFill>
                <a:latin typeface="Tahoma" panose="020B0604030504040204" pitchFamily="34" charset="0"/>
                <a:ea typeface="宋体" panose="02010600030101010101" pitchFamily="2" charset="-122"/>
              </a:defRPr>
            </a:lvl5pPr>
            <a:lvl6pPr marL="25146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6pPr>
            <a:lvl7pPr marL="29718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7pPr>
            <a:lvl8pPr marL="34290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8pPr>
            <a:lvl9pPr marL="3886200" indent="-228600" defTabSz="457200" eaLnBrk="0" fontAlgn="base" hangingPunct="0">
              <a:spcBef>
                <a:spcPct val="0"/>
              </a:spcBef>
              <a:spcAft>
                <a:spcPct val="0"/>
              </a:spcAft>
              <a:defRPr sz="3600">
                <a:solidFill>
                  <a:schemeClr val="tx1"/>
                </a:solidFill>
                <a:latin typeface="Tahoma" panose="020B0604030504040204" pitchFamily="34" charset="0"/>
                <a:ea typeface="宋体" panose="02010600030101010101" pitchFamily="2" charset="-122"/>
              </a:defRPr>
            </a:lvl9pPr>
          </a:lstStyle>
          <a:p>
            <a:pPr eaLnBrk="1" hangingPunct="1"/>
            <a:r>
              <a:rPr lang="zh-CN" altLang="en-US" sz="1400" b="1" dirty="0">
                <a:solidFill>
                  <a:srgbClr val="FF0000"/>
                </a:solidFill>
                <a:latin typeface="微软雅黑" panose="020B0503020204020204" pitchFamily="34" charset="-122"/>
                <a:ea typeface="微软雅黑" panose="020B0503020204020204" pitchFamily="34" charset="-122"/>
              </a:rPr>
              <a:t>氧化腐蚀</a:t>
            </a:r>
          </a:p>
        </p:txBody>
      </p:sp>
    </p:spTree>
    <p:extLst>
      <p:ext uri="{BB962C8B-B14F-4D97-AF65-F5344CB8AC3E}">
        <p14:creationId xmlns:p14="http://schemas.microsoft.com/office/powerpoint/2010/main" val="113113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2485800-E6EF-4A6C-8B9E-8B607E77291B}"/>
              </a:ext>
            </a:extLst>
          </p:cNvPr>
          <p:cNvSpPr txBox="1"/>
          <p:nvPr/>
        </p:nvSpPr>
        <p:spPr>
          <a:xfrm>
            <a:off x="462084" y="1223153"/>
            <a:ext cx="1877437"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研究现状</a:t>
            </a:r>
          </a:p>
        </p:txBody>
      </p:sp>
      <p:sp>
        <p:nvSpPr>
          <p:cNvPr id="15" name="矩形: 圆顶角 14">
            <a:extLst>
              <a:ext uri="{FF2B5EF4-FFF2-40B4-BE49-F238E27FC236}">
                <a16:creationId xmlns:a16="http://schemas.microsoft.com/office/drawing/2014/main" id="{09F5377C-C94D-0D3D-B6AF-B909E8AA6561}"/>
              </a:ext>
            </a:extLst>
          </p:cNvPr>
          <p:cNvSpPr/>
          <p:nvPr/>
        </p:nvSpPr>
        <p:spPr>
          <a:xfrm>
            <a:off x="2538569" y="5655130"/>
            <a:ext cx="1528218" cy="824834"/>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22086B9F-618B-BFAE-2605-B91365824FD2}"/>
              </a:ext>
            </a:extLst>
          </p:cNvPr>
          <p:cNvSpPr/>
          <p:nvPr/>
        </p:nvSpPr>
        <p:spPr>
          <a:xfrm>
            <a:off x="2537045" y="1264760"/>
            <a:ext cx="9227434" cy="389360"/>
          </a:xfrm>
          <a:prstGeom prst="roundRect">
            <a:avLst/>
          </a:prstGeom>
          <a:ln w="28575">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05C3517F-6FBA-B7E8-9E5D-795BF0D0084A}"/>
              </a:ext>
            </a:extLst>
          </p:cNvPr>
          <p:cNvSpPr txBox="1"/>
          <p:nvPr/>
        </p:nvSpPr>
        <p:spPr>
          <a:xfrm>
            <a:off x="3153565" y="1294826"/>
            <a:ext cx="7533485" cy="646331"/>
          </a:xfrm>
          <a:prstGeom prst="rect">
            <a:avLst/>
          </a:prstGeom>
          <a:noFill/>
        </p:spPr>
        <p:txBody>
          <a:bodyPr wrap="square" rtlCol="0">
            <a:spAutoFit/>
          </a:bodyPr>
          <a:lstStyle/>
          <a:p>
            <a:r>
              <a:rPr lang="en-US" altLang="zh-CN" b="1" dirty="0" err="1">
                <a:solidFill>
                  <a:srgbClr val="333333"/>
                </a:solidFill>
                <a:latin typeface="Microsoft YaHei" pitchFamily="34" charset="0"/>
                <a:ea typeface="Microsoft YaHei" pitchFamily="34" charset="-122"/>
                <a:cs typeface="Microsoft YaHei" pitchFamily="34" charset="-120"/>
              </a:rPr>
              <a:t>铅冷快堆结构材料面临</a:t>
            </a:r>
            <a:r>
              <a:rPr lang="en-US" altLang="zh-CN" b="1" dirty="0" err="1">
                <a:solidFill>
                  <a:srgbClr val="C00000"/>
                </a:solidFill>
                <a:latin typeface="Microsoft YaHei" pitchFamily="34" charset="0"/>
                <a:ea typeface="Microsoft YaHei" pitchFamily="34" charset="-122"/>
                <a:cs typeface="Microsoft YaHei" pitchFamily="34" charset="-120"/>
              </a:rPr>
              <a:t>高温</a:t>
            </a:r>
            <a:r>
              <a:rPr lang="en-US" altLang="zh-CN" b="1" dirty="0" err="1">
                <a:solidFill>
                  <a:srgbClr val="333333"/>
                </a:solidFill>
                <a:latin typeface="Microsoft YaHei" pitchFamily="34" charset="0"/>
                <a:ea typeface="Microsoft YaHei" pitchFamily="34" charset="-122"/>
                <a:cs typeface="Microsoft YaHei" pitchFamily="34" charset="-120"/>
              </a:rPr>
              <a:t>、</a:t>
            </a:r>
            <a:r>
              <a:rPr lang="en-US" altLang="zh-CN" b="1" dirty="0" err="1">
                <a:solidFill>
                  <a:srgbClr val="C00000"/>
                </a:solidFill>
                <a:latin typeface="Microsoft YaHei" pitchFamily="34" charset="0"/>
                <a:ea typeface="Microsoft YaHei" pitchFamily="34" charset="-122"/>
                <a:cs typeface="Microsoft YaHei" pitchFamily="34" charset="-120"/>
              </a:rPr>
              <a:t>强辐照</a:t>
            </a:r>
            <a:r>
              <a:rPr lang="en-US" altLang="zh-CN" b="1" dirty="0" err="1">
                <a:solidFill>
                  <a:srgbClr val="333333"/>
                </a:solidFill>
                <a:latin typeface="Microsoft YaHei" pitchFamily="34" charset="0"/>
                <a:ea typeface="Microsoft YaHei" pitchFamily="34" charset="-122"/>
                <a:cs typeface="Microsoft YaHei" pitchFamily="34" charset="-120"/>
              </a:rPr>
              <a:t>与</a:t>
            </a:r>
            <a:r>
              <a:rPr lang="en-US" altLang="zh-CN" b="1" dirty="0" err="1">
                <a:solidFill>
                  <a:srgbClr val="C00000"/>
                </a:solidFill>
                <a:latin typeface="Microsoft YaHei" pitchFamily="34" charset="0"/>
                <a:ea typeface="Microsoft YaHei" pitchFamily="34" charset="-122"/>
                <a:cs typeface="Microsoft YaHei" pitchFamily="34" charset="-120"/>
              </a:rPr>
              <a:t>液态重金属腐蚀</a:t>
            </a:r>
            <a:r>
              <a:rPr lang="en-US" altLang="zh-CN" b="1" dirty="0" err="1">
                <a:solidFill>
                  <a:srgbClr val="333333"/>
                </a:solidFill>
                <a:latin typeface="Microsoft YaHei" pitchFamily="34" charset="0"/>
                <a:ea typeface="Microsoft YaHei" pitchFamily="34" charset="-122"/>
                <a:cs typeface="Microsoft YaHei" pitchFamily="34" charset="-120"/>
              </a:rPr>
              <a:t>的多重挑战</a:t>
            </a:r>
            <a:endParaRPr lang="en-US" altLang="zh-CN" dirty="0"/>
          </a:p>
          <a:p>
            <a:endParaRPr lang="zh-CN" altLang="en-US"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070C2A7D-B7AC-1DD8-CD03-A30184C1F1AE}"/>
              </a:ext>
            </a:extLst>
          </p:cNvPr>
          <p:cNvSpPr txBox="1"/>
          <p:nvPr/>
        </p:nvSpPr>
        <p:spPr>
          <a:xfrm>
            <a:off x="1070609" y="1799072"/>
            <a:ext cx="10693869" cy="646331"/>
          </a:xfrm>
          <a:prstGeom prst="rect">
            <a:avLst/>
          </a:prstGeom>
          <a:noFill/>
        </p:spPr>
        <p:txBody>
          <a:bodyPr wrap="square">
            <a:spAutoFit/>
          </a:bodyPr>
          <a:lstStyle/>
          <a:p>
            <a:r>
              <a:rPr lang="en-US" altLang="zh-CN" b="1" i="0" dirty="0">
                <a:solidFill>
                  <a:srgbClr val="202020"/>
                </a:solidFill>
                <a:effectLst/>
                <a:latin typeface="微软雅黑" panose="020B0503020204020204" pitchFamily="34" charset="-122"/>
                <a:ea typeface="微软雅黑" panose="020B0503020204020204" pitchFamily="34" charset="-122"/>
              </a:rPr>
              <a:t>T91 </a:t>
            </a:r>
            <a:r>
              <a:rPr lang="zh-CN" altLang="en-US" b="1" i="0" dirty="0">
                <a:solidFill>
                  <a:srgbClr val="202020"/>
                </a:solidFill>
                <a:effectLst/>
                <a:latin typeface="微软雅黑" panose="020B0503020204020204" pitchFamily="34" charset="-122"/>
                <a:ea typeface="微软雅黑" panose="020B0503020204020204" pitchFamily="34" charset="-122"/>
              </a:rPr>
              <a:t>属于 </a:t>
            </a:r>
            <a:r>
              <a:rPr lang="en-US" altLang="zh-CN" b="1" i="0" dirty="0">
                <a:solidFill>
                  <a:srgbClr val="202020"/>
                </a:solidFill>
                <a:effectLst/>
                <a:latin typeface="微软雅黑" panose="020B0503020204020204" pitchFamily="34" charset="-122"/>
                <a:ea typeface="微软雅黑" panose="020B0503020204020204" pitchFamily="34" charset="-122"/>
              </a:rPr>
              <a:t>9Cr </a:t>
            </a:r>
            <a:r>
              <a:rPr lang="zh-CN" altLang="en-US" b="1" i="0" dirty="0">
                <a:solidFill>
                  <a:srgbClr val="202020"/>
                </a:solidFill>
                <a:effectLst/>
                <a:latin typeface="微软雅黑" panose="020B0503020204020204" pitchFamily="34" charset="-122"/>
                <a:ea typeface="微软雅黑" panose="020B0503020204020204" pitchFamily="34" charset="-122"/>
              </a:rPr>
              <a:t>铁素体</a:t>
            </a:r>
            <a:r>
              <a:rPr lang="en-US" altLang="zh-CN" b="1" i="0" dirty="0">
                <a:solidFill>
                  <a:srgbClr val="202020"/>
                </a:solidFill>
                <a:effectLst/>
                <a:latin typeface="微软雅黑" panose="020B0503020204020204" pitchFamily="34" charset="-122"/>
                <a:ea typeface="微软雅黑" panose="020B0503020204020204" pitchFamily="34" charset="-122"/>
              </a:rPr>
              <a:t>/</a:t>
            </a:r>
            <a:r>
              <a:rPr lang="zh-CN" altLang="en-US" b="1" i="0" dirty="0">
                <a:solidFill>
                  <a:srgbClr val="202020"/>
                </a:solidFill>
                <a:effectLst/>
                <a:latin typeface="微软雅黑" panose="020B0503020204020204" pitchFamily="34" charset="-122"/>
                <a:ea typeface="微软雅黑" panose="020B0503020204020204" pitchFamily="34" charset="-122"/>
              </a:rPr>
              <a:t>马氏体钢，抗辐照肿胀性能优于奥氏体不锈钢，因此常被作为 </a:t>
            </a:r>
            <a:r>
              <a:rPr lang="en-US" altLang="zh-CN" b="1" i="0" dirty="0">
                <a:solidFill>
                  <a:srgbClr val="202020"/>
                </a:solidFill>
                <a:effectLst/>
                <a:latin typeface="微软雅黑" panose="020B0503020204020204" pitchFamily="34" charset="-122"/>
                <a:ea typeface="微软雅黑" panose="020B0503020204020204" pitchFamily="34" charset="-122"/>
              </a:rPr>
              <a:t>LFR/ADS </a:t>
            </a:r>
            <a:r>
              <a:rPr lang="zh-CN" altLang="en-US" b="1" i="0" dirty="0">
                <a:solidFill>
                  <a:srgbClr val="202020"/>
                </a:solidFill>
                <a:effectLst/>
                <a:latin typeface="微软雅黑" panose="020B0503020204020204" pitchFamily="34" charset="-122"/>
                <a:ea typeface="微软雅黑" panose="020B0503020204020204" pitchFamily="34" charset="-122"/>
              </a:rPr>
              <a:t>中燃料棒包壳或包壳管候选材料研究。</a:t>
            </a:r>
            <a:endParaRPr lang="zh-CN" altLang="en-US" b="1"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5C7D6B9C-4605-A623-B754-9F374B1F221E}"/>
              </a:ext>
            </a:extLst>
          </p:cNvPr>
          <p:cNvPicPr>
            <a:picLocks noChangeAspect="1"/>
          </p:cNvPicPr>
          <p:nvPr/>
        </p:nvPicPr>
        <p:blipFill>
          <a:blip r:embed="rId2"/>
          <a:stretch>
            <a:fillRect/>
          </a:stretch>
        </p:blipFill>
        <p:spPr>
          <a:xfrm>
            <a:off x="1493520" y="2506866"/>
            <a:ext cx="2376057" cy="1782043"/>
          </a:xfrm>
          <a:prstGeom prst="rect">
            <a:avLst/>
          </a:prstGeom>
        </p:spPr>
      </p:pic>
      <p:pic>
        <p:nvPicPr>
          <p:cNvPr id="22" name="图片 21">
            <a:extLst>
              <a:ext uri="{FF2B5EF4-FFF2-40B4-BE49-F238E27FC236}">
                <a16:creationId xmlns:a16="http://schemas.microsoft.com/office/drawing/2014/main" id="{5E36F557-B718-BBBE-F68F-2CA61EEFB453}"/>
              </a:ext>
            </a:extLst>
          </p:cNvPr>
          <p:cNvPicPr>
            <a:picLocks noChangeAspect="1"/>
          </p:cNvPicPr>
          <p:nvPr/>
        </p:nvPicPr>
        <p:blipFill>
          <a:blip r:embed="rId3"/>
          <a:stretch>
            <a:fillRect/>
          </a:stretch>
        </p:blipFill>
        <p:spPr>
          <a:xfrm>
            <a:off x="3885641" y="2506865"/>
            <a:ext cx="2507539" cy="1782043"/>
          </a:xfrm>
          <a:prstGeom prst="rect">
            <a:avLst/>
          </a:prstGeom>
        </p:spPr>
      </p:pic>
      <p:pic>
        <p:nvPicPr>
          <p:cNvPr id="26" name="图片 25">
            <a:extLst>
              <a:ext uri="{FF2B5EF4-FFF2-40B4-BE49-F238E27FC236}">
                <a16:creationId xmlns:a16="http://schemas.microsoft.com/office/drawing/2014/main" id="{7838AA60-508C-E971-3D6F-D78DFD20EDF5}"/>
              </a:ext>
            </a:extLst>
          </p:cNvPr>
          <p:cNvPicPr>
            <a:picLocks noChangeAspect="1"/>
          </p:cNvPicPr>
          <p:nvPr/>
        </p:nvPicPr>
        <p:blipFill>
          <a:blip r:embed="rId4"/>
          <a:stretch>
            <a:fillRect/>
          </a:stretch>
        </p:blipFill>
        <p:spPr>
          <a:xfrm>
            <a:off x="6428738" y="2495139"/>
            <a:ext cx="2376057" cy="1817401"/>
          </a:xfrm>
          <a:prstGeom prst="rect">
            <a:avLst/>
          </a:prstGeom>
        </p:spPr>
      </p:pic>
      <p:pic>
        <p:nvPicPr>
          <p:cNvPr id="40" name="图片 39">
            <a:extLst>
              <a:ext uri="{FF2B5EF4-FFF2-40B4-BE49-F238E27FC236}">
                <a16:creationId xmlns:a16="http://schemas.microsoft.com/office/drawing/2014/main" id="{B1674790-1104-9CBC-386E-B0B9A4DAE85F}"/>
              </a:ext>
            </a:extLst>
          </p:cNvPr>
          <p:cNvPicPr>
            <a:picLocks noChangeAspect="1"/>
          </p:cNvPicPr>
          <p:nvPr/>
        </p:nvPicPr>
        <p:blipFill>
          <a:blip r:embed="rId5"/>
          <a:stretch>
            <a:fillRect/>
          </a:stretch>
        </p:blipFill>
        <p:spPr>
          <a:xfrm>
            <a:off x="8863599" y="2502466"/>
            <a:ext cx="2500357" cy="1824973"/>
          </a:xfrm>
          <a:prstGeom prst="rect">
            <a:avLst/>
          </a:prstGeom>
        </p:spPr>
      </p:pic>
      <p:pic>
        <p:nvPicPr>
          <p:cNvPr id="50" name="图片 49">
            <a:extLst>
              <a:ext uri="{FF2B5EF4-FFF2-40B4-BE49-F238E27FC236}">
                <a16:creationId xmlns:a16="http://schemas.microsoft.com/office/drawing/2014/main" id="{9656A875-77AC-7A6D-8AD5-8852857832FF}"/>
              </a:ext>
            </a:extLst>
          </p:cNvPr>
          <p:cNvPicPr>
            <a:picLocks noChangeAspect="1"/>
          </p:cNvPicPr>
          <p:nvPr/>
        </p:nvPicPr>
        <p:blipFill>
          <a:blip r:embed="rId6"/>
          <a:stretch>
            <a:fillRect/>
          </a:stretch>
        </p:blipFill>
        <p:spPr>
          <a:xfrm>
            <a:off x="1493520" y="4783048"/>
            <a:ext cx="2467609" cy="1640516"/>
          </a:xfrm>
          <a:prstGeom prst="rect">
            <a:avLst/>
          </a:prstGeom>
        </p:spPr>
      </p:pic>
      <p:pic>
        <p:nvPicPr>
          <p:cNvPr id="53" name="图片 52">
            <a:extLst>
              <a:ext uri="{FF2B5EF4-FFF2-40B4-BE49-F238E27FC236}">
                <a16:creationId xmlns:a16="http://schemas.microsoft.com/office/drawing/2014/main" id="{146057DE-CAA8-25EA-B873-76FD7B324BF9}"/>
              </a:ext>
            </a:extLst>
          </p:cNvPr>
          <p:cNvPicPr>
            <a:picLocks noChangeAspect="1"/>
          </p:cNvPicPr>
          <p:nvPr/>
        </p:nvPicPr>
        <p:blipFill>
          <a:blip r:embed="rId7"/>
          <a:stretch>
            <a:fillRect/>
          </a:stretch>
        </p:blipFill>
        <p:spPr>
          <a:xfrm>
            <a:off x="3961129" y="4783049"/>
            <a:ext cx="2432051" cy="1632658"/>
          </a:xfrm>
          <a:prstGeom prst="rect">
            <a:avLst/>
          </a:prstGeom>
        </p:spPr>
      </p:pic>
      <p:pic>
        <p:nvPicPr>
          <p:cNvPr id="55" name="图片 54">
            <a:extLst>
              <a:ext uri="{FF2B5EF4-FFF2-40B4-BE49-F238E27FC236}">
                <a16:creationId xmlns:a16="http://schemas.microsoft.com/office/drawing/2014/main" id="{420389DA-2338-D1E4-CBFE-5BF1171BA341}"/>
              </a:ext>
            </a:extLst>
          </p:cNvPr>
          <p:cNvPicPr>
            <a:picLocks noChangeAspect="1"/>
          </p:cNvPicPr>
          <p:nvPr/>
        </p:nvPicPr>
        <p:blipFill>
          <a:blip r:embed="rId8"/>
          <a:stretch>
            <a:fillRect/>
          </a:stretch>
        </p:blipFill>
        <p:spPr>
          <a:xfrm>
            <a:off x="6428738" y="4783048"/>
            <a:ext cx="2432051" cy="1628123"/>
          </a:xfrm>
          <a:prstGeom prst="rect">
            <a:avLst/>
          </a:prstGeom>
        </p:spPr>
      </p:pic>
      <p:pic>
        <p:nvPicPr>
          <p:cNvPr id="57" name="图片 56">
            <a:extLst>
              <a:ext uri="{FF2B5EF4-FFF2-40B4-BE49-F238E27FC236}">
                <a16:creationId xmlns:a16="http://schemas.microsoft.com/office/drawing/2014/main" id="{73CF41A9-A90B-6F08-14D2-136177F6CC5A}"/>
              </a:ext>
            </a:extLst>
          </p:cNvPr>
          <p:cNvPicPr>
            <a:picLocks noChangeAspect="1"/>
          </p:cNvPicPr>
          <p:nvPr/>
        </p:nvPicPr>
        <p:blipFill>
          <a:blip r:embed="rId9"/>
          <a:stretch>
            <a:fillRect/>
          </a:stretch>
        </p:blipFill>
        <p:spPr>
          <a:xfrm>
            <a:off x="8860789" y="4783049"/>
            <a:ext cx="2432051" cy="1641634"/>
          </a:xfrm>
          <a:prstGeom prst="rect">
            <a:avLst/>
          </a:prstGeom>
        </p:spPr>
      </p:pic>
      <p:sp>
        <p:nvSpPr>
          <p:cNvPr id="58" name="文本框 57">
            <a:extLst>
              <a:ext uri="{FF2B5EF4-FFF2-40B4-BE49-F238E27FC236}">
                <a16:creationId xmlns:a16="http://schemas.microsoft.com/office/drawing/2014/main" id="{17132CFF-86DE-0E62-53C9-408A114A753A}"/>
              </a:ext>
            </a:extLst>
          </p:cNvPr>
          <p:cNvSpPr txBox="1"/>
          <p:nvPr/>
        </p:nvSpPr>
        <p:spPr>
          <a:xfrm>
            <a:off x="318611" y="5304721"/>
            <a:ext cx="1023462" cy="830997"/>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饱和氧</a:t>
            </a:r>
            <a:endParaRPr lang="en-US" altLang="zh-CN" sz="1600" b="1" dirty="0">
              <a:solidFill>
                <a:srgbClr val="FF0000"/>
              </a:solidFill>
              <a:latin typeface="微软雅黑" panose="020B0503020204020204" pitchFamily="34" charset="-122"/>
              <a:ea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rPr>
              <a:t>602 h</a:t>
            </a:r>
          </a:p>
          <a:p>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60" name="文本框 59">
            <a:extLst>
              <a:ext uri="{FF2B5EF4-FFF2-40B4-BE49-F238E27FC236}">
                <a16:creationId xmlns:a16="http://schemas.microsoft.com/office/drawing/2014/main" id="{6A664F68-D3DC-4B56-89F4-4B0A0990A026}"/>
              </a:ext>
            </a:extLst>
          </p:cNvPr>
          <p:cNvSpPr txBox="1"/>
          <p:nvPr/>
        </p:nvSpPr>
        <p:spPr>
          <a:xfrm>
            <a:off x="293853" y="3061002"/>
            <a:ext cx="1081768" cy="584775"/>
          </a:xfrm>
          <a:prstGeom prst="rect">
            <a:avLst/>
          </a:prstGeom>
          <a:noFill/>
        </p:spPr>
        <p:txBody>
          <a:bodyPr wrap="square">
            <a:spAutoFit/>
          </a:bodyPr>
          <a:lstStyle/>
          <a:p>
            <a:r>
              <a:rPr lang="en-US" altLang="zh-CN" sz="1600" b="1" dirty="0">
                <a:solidFill>
                  <a:srgbClr val="FF0000"/>
                </a:solidFill>
                <a:latin typeface="微软雅黑" panose="020B0503020204020204" pitchFamily="34" charset="-122"/>
                <a:ea typeface="微软雅黑" panose="020B0503020204020204" pitchFamily="34" charset="-122"/>
              </a:rPr>
              <a:t>550 </a:t>
            </a:r>
            <a:r>
              <a:rPr lang="zh-CN" altLang="en-US" sz="1600" b="1" dirty="0">
                <a:solidFill>
                  <a:srgbClr val="FF0000"/>
                </a:solidFill>
                <a:latin typeface="微软雅黑" panose="020B0503020204020204" pitchFamily="34" charset="-122"/>
                <a:ea typeface="微软雅黑" panose="020B0503020204020204" pitchFamily="34" charset="-122"/>
              </a:rPr>
              <a:t>℃</a:t>
            </a:r>
            <a:endParaRPr lang="en-US" altLang="zh-CN" sz="1600" b="1" dirty="0">
              <a:solidFill>
                <a:srgbClr val="FF0000"/>
              </a:solidFill>
              <a:latin typeface="微软雅黑" panose="020B0503020204020204" pitchFamily="34" charset="-122"/>
              <a:ea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rPr>
              <a:t>1000 h</a:t>
            </a:r>
          </a:p>
        </p:txBody>
      </p:sp>
      <p:sp>
        <p:nvSpPr>
          <p:cNvPr id="61" name="文本框 60">
            <a:extLst>
              <a:ext uri="{FF2B5EF4-FFF2-40B4-BE49-F238E27FC236}">
                <a16:creationId xmlns:a16="http://schemas.microsoft.com/office/drawing/2014/main" id="{312E3FE0-7753-A443-B461-E986EE5E845F}"/>
              </a:ext>
            </a:extLst>
          </p:cNvPr>
          <p:cNvSpPr txBox="1"/>
          <p:nvPr/>
        </p:nvSpPr>
        <p:spPr>
          <a:xfrm>
            <a:off x="3089070" y="2502466"/>
            <a:ext cx="1271193" cy="307777"/>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饱和氧</a:t>
            </a:r>
          </a:p>
        </p:txBody>
      </p:sp>
      <p:sp>
        <p:nvSpPr>
          <p:cNvPr id="62" name="文本框 61">
            <a:extLst>
              <a:ext uri="{FF2B5EF4-FFF2-40B4-BE49-F238E27FC236}">
                <a16:creationId xmlns:a16="http://schemas.microsoft.com/office/drawing/2014/main" id="{40FD4156-576E-F24A-835E-AC3950B088EE}"/>
              </a:ext>
            </a:extLst>
          </p:cNvPr>
          <p:cNvSpPr txBox="1"/>
          <p:nvPr/>
        </p:nvSpPr>
        <p:spPr>
          <a:xfrm>
            <a:off x="4900474" y="2528001"/>
            <a:ext cx="155151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1.26x10</a:t>
            </a:r>
            <a:r>
              <a:rPr lang="en-US" altLang="zh-CN" sz="1400" b="1" baseline="30000" dirty="0">
                <a:solidFill>
                  <a:srgbClr val="FF0000"/>
                </a:solidFill>
                <a:latin typeface="微软雅黑" panose="020B0503020204020204" pitchFamily="34" charset="-122"/>
                <a:ea typeface="微软雅黑" panose="020B0503020204020204" pitchFamily="34" charset="-122"/>
              </a:rPr>
              <a:t>-6</a:t>
            </a:r>
            <a:r>
              <a:rPr lang="en-US" altLang="zh-CN" sz="1400" b="1" dirty="0">
                <a:solidFill>
                  <a:srgbClr val="FF0000"/>
                </a:solidFill>
                <a:latin typeface="微软雅黑" panose="020B0503020204020204" pitchFamily="34" charset="-122"/>
                <a:ea typeface="微软雅黑" panose="020B0503020204020204" pitchFamily="34" charset="-122"/>
              </a:rPr>
              <a:t>wt.%</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61BD1958-5F9F-42FD-6319-F56DCEEF0E8E}"/>
              </a:ext>
            </a:extLst>
          </p:cNvPr>
          <p:cNvSpPr txBox="1"/>
          <p:nvPr/>
        </p:nvSpPr>
        <p:spPr>
          <a:xfrm>
            <a:off x="7373418" y="2528001"/>
            <a:ext cx="155151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1.41x10</a:t>
            </a:r>
            <a:r>
              <a:rPr lang="en-US" altLang="zh-CN" sz="1400" b="1" baseline="30000" dirty="0">
                <a:solidFill>
                  <a:srgbClr val="FF0000"/>
                </a:solidFill>
                <a:latin typeface="微软雅黑" panose="020B0503020204020204" pitchFamily="34" charset="-122"/>
                <a:ea typeface="微软雅黑" panose="020B0503020204020204" pitchFamily="34" charset="-122"/>
              </a:rPr>
              <a:t>-8</a:t>
            </a:r>
            <a:r>
              <a:rPr lang="en-US" altLang="zh-CN" sz="1400" b="1" dirty="0">
                <a:solidFill>
                  <a:srgbClr val="FF0000"/>
                </a:solidFill>
                <a:latin typeface="微软雅黑" panose="020B0503020204020204" pitchFamily="34" charset="-122"/>
                <a:ea typeface="微软雅黑" panose="020B0503020204020204" pitchFamily="34" charset="-122"/>
              </a:rPr>
              <a:t>wt.%</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64" name="文本框 63">
            <a:extLst>
              <a:ext uri="{FF2B5EF4-FFF2-40B4-BE49-F238E27FC236}">
                <a16:creationId xmlns:a16="http://schemas.microsoft.com/office/drawing/2014/main" id="{DF3A53F6-ECBD-9D21-9835-F0F4EE2D24F3}"/>
              </a:ext>
            </a:extLst>
          </p:cNvPr>
          <p:cNvSpPr txBox="1"/>
          <p:nvPr/>
        </p:nvSpPr>
        <p:spPr>
          <a:xfrm>
            <a:off x="9930345" y="2528001"/>
            <a:ext cx="155151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1.12x10</a:t>
            </a:r>
            <a:r>
              <a:rPr lang="en-US" altLang="zh-CN" sz="1400" b="1" baseline="30000" dirty="0">
                <a:solidFill>
                  <a:srgbClr val="FF0000"/>
                </a:solidFill>
                <a:latin typeface="微软雅黑" panose="020B0503020204020204" pitchFamily="34" charset="-122"/>
                <a:ea typeface="微软雅黑" panose="020B0503020204020204" pitchFamily="34" charset="-122"/>
              </a:rPr>
              <a:t>-9</a:t>
            </a:r>
            <a:r>
              <a:rPr lang="en-US" altLang="zh-CN" sz="1400" b="1" dirty="0">
                <a:solidFill>
                  <a:srgbClr val="FF0000"/>
                </a:solidFill>
                <a:latin typeface="微软雅黑" panose="020B0503020204020204" pitchFamily="34" charset="-122"/>
                <a:ea typeface="微软雅黑" panose="020B0503020204020204" pitchFamily="34" charset="-122"/>
              </a:rPr>
              <a:t>wt.%</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65" name="文本框 64">
            <a:extLst>
              <a:ext uri="{FF2B5EF4-FFF2-40B4-BE49-F238E27FC236}">
                <a16:creationId xmlns:a16="http://schemas.microsoft.com/office/drawing/2014/main" id="{28531441-9CDC-6F99-296E-6BA3B81B5CBA}"/>
              </a:ext>
            </a:extLst>
          </p:cNvPr>
          <p:cNvSpPr txBox="1"/>
          <p:nvPr/>
        </p:nvSpPr>
        <p:spPr>
          <a:xfrm>
            <a:off x="3145864" y="4783047"/>
            <a:ext cx="73757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400</a:t>
            </a:r>
            <a:r>
              <a:rPr lang="zh-CN" altLang="en-US" sz="1400" b="1" dirty="0">
                <a:solidFill>
                  <a:srgbClr val="FF0000"/>
                </a:solidFill>
                <a:latin typeface="微软雅黑" panose="020B0503020204020204" pitchFamily="34" charset="-122"/>
                <a:ea typeface="微软雅黑" panose="020B0503020204020204" pitchFamily="34" charset="-122"/>
              </a:rPr>
              <a:t>℃</a:t>
            </a:r>
          </a:p>
        </p:txBody>
      </p:sp>
      <p:sp>
        <p:nvSpPr>
          <p:cNvPr id="66" name="文本框 65">
            <a:extLst>
              <a:ext uri="{FF2B5EF4-FFF2-40B4-BE49-F238E27FC236}">
                <a16:creationId xmlns:a16="http://schemas.microsoft.com/office/drawing/2014/main" id="{619E6775-7AE4-FEAC-ED2B-C9816BDEE351}"/>
              </a:ext>
            </a:extLst>
          </p:cNvPr>
          <p:cNvSpPr txBox="1"/>
          <p:nvPr/>
        </p:nvSpPr>
        <p:spPr>
          <a:xfrm>
            <a:off x="5704028" y="4783047"/>
            <a:ext cx="73757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470</a:t>
            </a:r>
            <a:r>
              <a:rPr lang="zh-CN" altLang="en-US" sz="1400" b="1" dirty="0">
                <a:solidFill>
                  <a:srgbClr val="FF0000"/>
                </a:solidFill>
                <a:latin typeface="微软雅黑" panose="020B0503020204020204" pitchFamily="34" charset="-122"/>
                <a:ea typeface="微软雅黑" panose="020B0503020204020204" pitchFamily="34" charset="-122"/>
              </a:rPr>
              <a:t>℃</a:t>
            </a:r>
          </a:p>
        </p:txBody>
      </p:sp>
      <p:sp>
        <p:nvSpPr>
          <p:cNvPr id="67" name="文本框 66">
            <a:extLst>
              <a:ext uri="{FF2B5EF4-FFF2-40B4-BE49-F238E27FC236}">
                <a16:creationId xmlns:a16="http://schemas.microsoft.com/office/drawing/2014/main" id="{3CEA6D44-C3EB-5BA4-AC01-7295ECD4B80A}"/>
              </a:ext>
            </a:extLst>
          </p:cNvPr>
          <p:cNvSpPr txBox="1"/>
          <p:nvPr/>
        </p:nvSpPr>
        <p:spPr>
          <a:xfrm>
            <a:off x="8154112" y="4803427"/>
            <a:ext cx="73757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550</a:t>
            </a:r>
            <a:r>
              <a:rPr lang="zh-CN" altLang="en-US" sz="1400" b="1" dirty="0">
                <a:solidFill>
                  <a:srgbClr val="FF0000"/>
                </a:solidFill>
                <a:latin typeface="微软雅黑" panose="020B0503020204020204" pitchFamily="34" charset="-122"/>
                <a:ea typeface="微软雅黑" panose="020B0503020204020204" pitchFamily="34" charset="-122"/>
              </a:rPr>
              <a:t>℃</a:t>
            </a:r>
          </a:p>
        </p:txBody>
      </p:sp>
      <p:sp>
        <p:nvSpPr>
          <p:cNvPr id="68" name="文本框 67">
            <a:extLst>
              <a:ext uri="{FF2B5EF4-FFF2-40B4-BE49-F238E27FC236}">
                <a16:creationId xmlns:a16="http://schemas.microsoft.com/office/drawing/2014/main" id="{9F751BC0-F57F-BCD9-2142-00ACEEFF8DB3}"/>
              </a:ext>
            </a:extLst>
          </p:cNvPr>
          <p:cNvSpPr txBox="1"/>
          <p:nvPr/>
        </p:nvSpPr>
        <p:spPr>
          <a:xfrm>
            <a:off x="10586163" y="4799952"/>
            <a:ext cx="737570" cy="307777"/>
          </a:xfrm>
          <a:prstGeom prst="rect">
            <a:avLst/>
          </a:prstGeom>
          <a:noFill/>
        </p:spPr>
        <p:txBody>
          <a:bodyPr wrap="squar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620</a:t>
            </a:r>
            <a:r>
              <a:rPr lang="zh-CN" altLang="en-US" sz="1400" b="1" dirty="0">
                <a:solidFill>
                  <a:srgbClr val="FF0000"/>
                </a:solidFill>
                <a:latin typeface="微软雅黑" panose="020B0503020204020204" pitchFamily="34" charset="-122"/>
                <a:ea typeface="微软雅黑" panose="020B0503020204020204" pitchFamily="34" charset="-122"/>
              </a:rPr>
              <a:t>℃</a:t>
            </a:r>
          </a:p>
        </p:txBody>
      </p:sp>
      <p:sp>
        <p:nvSpPr>
          <p:cNvPr id="71" name="箭头: 右 70">
            <a:extLst>
              <a:ext uri="{FF2B5EF4-FFF2-40B4-BE49-F238E27FC236}">
                <a16:creationId xmlns:a16="http://schemas.microsoft.com/office/drawing/2014/main" id="{D42174A6-6655-3A0C-682D-1D39B3E97FED}"/>
              </a:ext>
            </a:extLst>
          </p:cNvPr>
          <p:cNvSpPr/>
          <p:nvPr/>
        </p:nvSpPr>
        <p:spPr>
          <a:xfrm>
            <a:off x="1508390" y="4535085"/>
            <a:ext cx="9866415" cy="9906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72" name="文本框 71">
            <a:extLst>
              <a:ext uri="{FF2B5EF4-FFF2-40B4-BE49-F238E27FC236}">
                <a16:creationId xmlns:a16="http://schemas.microsoft.com/office/drawing/2014/main" id="{C4340E6C-47F2-1F22-BD81-9A3F4D4A43F2}"/>
              </a:ext>
            </a:extLst>
          </p:cNvPr>
          <p:cNvSpPr txBox="1"/>
          <p:nvPr/>
        </p:nvSpPr>
        <p:spPr>
          <a:xfrm>
            <a:off x="5720674" y="4245790"/>
            <a:ext cx="1023462" cy="584775"/>
          </a:xfrm>
          <a:prstGeom prst="rect">
            <a:avLst/>
          </a:prstGeom>
          <a:noFill/>
        </p:spPr>
        <p:txBody>
          <a:bodyPr wrap="square" rtlCol="0">
            <a:spAutoFit/>
          </a:bodyPr>
          <a:lstStyle/>
          <a:p>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氧浓度</a:t>
            </a: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a:p>
            <a:endParaRPr lang="zh-CN" altLang="en-US" sz="16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73" name="箭头: 右 72">
            <a:extLst>
              <a:ext uri="{FF2B5EF4-FFF2-40B4-BE49-F238E27FC236}">
                <a16:creationId xmlns:a16="http://schemas.microsoft.com/office/drawing/2014/main" id="{DBFA473F-2971-E3A5-00C5-1380CA0DE839}"/>
              </a:ext>
            </a:extLst>
          </p:cNvPr>
          <p:cNvSpPr/>
          <p:nvPr/>
        </p:nvSpPr>
        <p:spPr>
          <a:xfrm>
            <a:off x="1508390" y="6696758"/>
            <a:ext cx="9866415" cy="99060"/>
          </a:xfrm>
          <a:prstGeom prst="rightArrow">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4621AF33-2DDC-CC43-7480-0877A9CF21B9}"/>
              </a:ext>
            </a:extLst>
          </p:cNvPr>
          <p:cNvSpPr txBox="1"/>
          <p:nvPr/>
        </p:nvSpPr>
        <p:spPr>
          <a:xfrm>
            <a:off x="5749341" y="6384816"/>
            <a:ext cx="1023462" cy="584775"/>
          </a:xfrm>
          <a:prstGeom prst="rect">
            <a:avLst/>
          </a:prstGeom>
          <a:noFill/>
        </p:spPr>
        <p:txBody>
          <a:bodyPr wrap="square" rtlCol="0">
            <a:spAutoFit/>
          </a:bodyPr>
          <a:lstStyle/>
          <a:p>
            <a:r>
              <a:rPr lang="zh-CN" altLang="en-US" sz="1600" b="1" dirty="0">
                <a:solidFill>
                  <a:schemeClr val="accent6">
                    <a:lumMod val="75000"/>
                  </a:schemeClr>
                </a:solidFill>
                <a:latin typeface="微软雅黑" panose="020B0503020204020204" pitchFamily="34" charset="-122"/>
                <a:ea typeface="微软雅黑" panose="020B0503020204020204" pitchFamily="34" charset="-122"/>
              </a:rPr>
              <a:t>温度</a:t>
            </a:r>
            <a:endParaRPr lang="en-US" altLang="zh-CN" sz="1600" b="1" dirty="0">
              <a:solidFill>
                <a:schemeClr val="accent6">
                  <a:lumMod val="75000"/>
                </a:schemeClr>
              </a:solidFill>
              <a:latin typeface="微软雅黑" panose="020B0503020204020204" pitchFamily="34" charset="-122"/>
              <a:ea typeface="微软雅黑" panose="020B0503020204020204" pitchFamily="34" charset="-122"/>
            </a:endParaRPr>
          </a:p>
          <a:p>
            <a:endParaRPr lang="zh-CN" altLang="en-US" sz="16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id="{CE966D92-5C25-33EA-B93E-7C59A589AB16}"/>
              </a:ext>
            </a:extLst>
          </p:cNvPr>
          <p:cNvSpPr txBox="1"/>
          <p:nvPr/>
        </p:nvSpPr>
        <p:spPr>
          <a:xfrm>
            <a:off x="1831502" y="3055279"/>
            <a:ext cx="2493956" cy="657616"/>
          </a:xfrm>
          <a:prstGeom prst="rect">
            <a:avLst/>
          </a:prstGeom>
          <a:noFill/>
        </p:spPr>
        <p:txBody>
          <a:bodyPr wrap="square">
            <a:spAutoFit/>
          </a:bodyPr>
          <a:lstStyle/>
          <a:p>
            <a:pPr algn="ctr">
              <a:lnSpc>
                <a:spcPct val="120000"/>
              </a:lnSpc>
            </a:pPr>
            <a:r>
              <a:rPr lang="zh-CN" altLang="en-US" sz="1050" b="1" dirty="0">
                <a:solidFill>
                  <a:srgbClr val="FFFF00"/>
                </a:solidFill>
                <a:latin typeface="微软雅黑" panose="020B0503020204020204" pitchFamily="34" charset="-122"/>
                <a:ea typeface="微软雅黑" panose="020B0503020204020204" pitchFamily="34" charset="-122"/>
              </a:rPr>
              <a:t>磁铁矿层</a:t>
            </a:r>
            <a:r>
              <a:rPr lang="en-US" altLang="zh-CN" sz="1050" b="1" dirty="0">
                <a:solidFill>
                  <a:srgbClr val="FFFF00"/>
                </a:solidFill>
                <a:latin typeface="微软雅黑" panose="020B0503020204020204" pitchFamily="34" charset="-122"/>
                <a:ea typeface="微软雅黑" panose="020B0503020204020204" pitchFamily="34" charset="-122"/>
              </a:rPr>
              <a:t>(Fe</a:t>
            </a:r>
            <a:r>
              <a:rPr lang="en-US" altLang="zh-CN" sz="1050" b="1" baseline="-25000" dirty="0">
                <a:solidFill>
                  <a:srgbClr val="FFFF00"/>
                </a:solidFill>
                <a:latin typeface="微软雅黑" panose="020B0503020204020204" pitchFamily="34" charset="-122"/>
                <a:ea typeface="微软雅黑" panose="020B0503020204020204" pitchFamily="34" charset="-122"/>
              </a:rPr>
              <a:t>3</a:t>
            </a:r>
            <a:r>
              <a:rPr lang="en-US" altLang="zh-CN" sz="1050" b="1" dirty="0">
                <a:solidFill>
                  <a:srgbClr val="FFFF00"/>
                </a:solidFill>
                <a:latin typeface="微软雅黑" panose="020B0503020204020204" pitchFamily="34" charset="-122"/>
                <a:ea typeface="微软雅黑" panose="020B0503020204020204" pitchFamily="34" charset="-122"/>
              </a:rPr>
              <a:t>O</a:t>
            </a:r>
            <a:r>
              <a:rPr lang="en-US" altLang="zh-CN" sz="1050" b="1" baseline="-25000" dirty="0">
                <a:solidFill>
                  <a:srgbClr val="FFFF00"/>
                </a:solidFill>
                <a:latin typeface="微软雅黑" panose="020B0503020204020204" pitchFamily="34" charset="-122"/>
                <a:ea typeface="微软雅黑" panose="020B0503020204020204" pitchFamily="34" charset="-122"/>
              </a:rPr>
              <a:t>4</a:t>
            </a:r>
            <a:r>
              <a:rPr lang="en-US" altLang="zh-CN" sz="1050" b="1" dirty="0">
                <a:solidFill>
                  <a:srgbClr val="FFFF00"/>
                </a:solidFill>
                <a:latin typeface="微软雅黑" panose="020B0503020204020204" pitchFamily="34" charset="-122"/>
                <a:ea typeface="微软雅黑" panose="020B0503020204020204" pitchFamily="34" charset="-122"/>
              </a:rPr>
              <a:t>)</a:t>
            </a:r>
          </a:p>
          <a:p>
            <a:pPr algn="ctr">
              <a:lnSpc>
                <a:spcPct val="120000"/>
              </a:lnSpc>
            </a:pPr>
            <a:r>
              <a:rPr lang="zh-CN" altLang="en-US" sz="1050" b="1" dirty="0">
                <a:solidFill>
                  <a:srgbClr val="FFFF00"/>
                </a:solidFill>
                <a:latin typeface="微软雅黑" panose="020B0503020204020204" pitchFamily="34" charset="-122"/>
                <a:ea typeface="微软雅黑" panose="020B0503020204020204" pitchFamily="34" charset="-122"/>
              </a:rPr>
              <a:t>尖晶石层</a:t>
            </a:r>
            <a:r>
              <a:rPr lang="en-US" altLang="zh-CN" sz="1050" b="1" dirty="0">
                <a:solidFill>
                  <a:srgbClr val="FFFF00"/>
                </a:solidFill>
                <a:latin typeface="微软雅黑" panose="020B0503020204020204" pitchFamily="34" charset="-122"/>
                <a:ea typeface="微软雅黑" panose="020B0503020204020204" pitchFamily="34" charset="-122"/>
              </a:rPr>
              <a:t>(Fe(FexCr</a:t>
            </a:r>
            <a:r>
              <a:rPr lang="en-US" altLang="zh-CN" sz="1050" b="1" baseline="-25000" dirty="0">
                <a:solidFill>
                  <a:srgbClr val="FFFF00"/>
                </a:solidFill>
                <a:latin typeface="微软雅黑" panose="020B0503020204020204" pitchFamily="34" charset="-122"/>
                <a:ea typeface="微软雅黑" panose="020B0503020204020204" pitchFamily="34" charset="-122"/>
              </a:rPr>
              <a:t>1-X</a:t>
            </a:r>
            <a:r>
              <a:rPr lang="en-US" altLang="zh-CN" sz="1050" b="1" dirty="0">
                <a:solidFill>
                  <a:srgbClr val="FFFF00"/>
                </a:solidFill>
                <a:latin typeface="微软雅黑" panose="020B0503020204020204" pitchFamily="34" charset="-122"/>
                <a:ea typeface="微软雅黑" panose="020B0503020204020204" pitchFamily="34" charset="-122"/>
              </a:rPr>
              <a:t>)</a:t>
            </a:r>
            <a:r>
              <a:rPr lang="en-US" altLang="zh-CN" sz="1050" b="1" baseline="-25000" dirty="0">
                <a:solidFill>
                  <a:srgbClr val="FFFF00"/>
                </a:solidFill>
                <a:latin typeface="微软雅黑" panose="020B0503020204020204" pitchFamily="34" charset="-122"/>
                <a:ea typeface="微软雅黑" panose="020B0503020204020204" pitchFamily="34" charset="-122"/>
              </a:rPr>
              <a:t>2</a:t>
            </a:r>
            <a:r>
              <a:rPr lang="en-US" altLang="zh-CN" sz="1050" b="1" dirty="0">
                <a:solidFill>
                  <a:srgbClr val="FFFF00"/>
                </a:solidFill>
                <a:latin typeface="微软雅黑" panose="020B0503020204020204" pitchFamily="34" charset="-122"/>
                <a:ea typeface="微软雅黑" panose="020B0503020204020204" pitchFamily="34" charset="-122"/>
              </a:rPr>
              <a:t>O</a:t>
            </a:r>
            <a:r>
              <a:rPr lang="en-US" altLang="zh-CN" sz="1050" b="1" baseline="-25000" dirty="0">
                <a:solidFill>
                  <a:srgbClr val="FFFF00"/>
                </a:solidFill>
                <a:latin typeface="微软雅黑" panose="020B0503020204020204" pitchFamily="34" charset="-122"/>
                <a:ea typeface="微软雅黑" panose="020B0503020204020204" pitchFamily="34" charset="-122"/>
              </a:rPr>
              <a:t>4</a:t>
            </a:r>
            <a:r>
              <a:rPr lang="en-US" altLang="zh-CN" sz="1050" b="1" dirty="0">
                <a:solidFill>
                  <a:srgbClr val="FFFF00"/>
                </a:solidFill>
                <a:latin typeface="微软雅黑" panose="020B0503020204020204" pitchFamily="34" charset="-122"/>
                <a:ea typeface="微软雅黑" panose="020B0503020204020204" pitchFamily="34" charset="-122"/>
              </a:rPr>
              <a:t>)</a:t>
            </a:r>
          </a:p>
          <a:p>
            <a:pPr algn="ctr">
              <a:lnSpc>
                <a:spcPct val="120000"/>
              </a:lnSpc>
            </a:pPr>
            <a:r>
              <a:rPr lang="zh-CN" altLang="en-US" sz="1050" b="1" dirty="0">
                <a:solidFill>
                  <a:srgbClr val="FFFF00"/>
                </a:solidFill>
                <a:latin typeface="微软雅黑" panose="020B0503020204020204" pitchFamily="34" charset="-122"/>
                <a:ea typeface="微软雅黑" panose="020B0503020204020204" pitchFamily="34" charset="-122"/>
              </a:rPr>
              <a:t>内氧化层</a:t>
            </a:r>
            <a:endParaRPr lang="en-US" altLang="zh-CN" sz="1050" b="1" dirty="0">
              <a:solidFill>
                <a:srgbClr val="FFFF00"/>
              </a:solidFill>
              <a:latin typeface="微软雅黑" panose="020B0503020204020204" pitchFamily="34" charset="-122"/>
              <a:ea typeface="微软雅黑" panose="020B0503020204020204" pitchFamily="34" charset="-122"/>
            </a:endParaRPr>
          </a:p>
        </p:txBody>
      </p:sp>
      <p:sp>
        <p:nvSpPr>
          <p:cNvPr id="87" name="矩形 86">
            <a:extLst>
              <a:ext uri="{FF2B5EF4-FFF2-40B4-BE49-F238E27FC236}">
                <a16:creationId xmlns:a16="http://schemas.microsoft.com/office/drawing/2014/main" id="{4D88F4BE-C97E-FDBC-61CB-00F23D47C5B5}"/>
              </a:ext>
            </a:extLst>
          </p:cNvPr>
          <p:cNvSpPr/>
          <p:nvPr/>
        </p:nvSpPr>
        <p:spPr>
          <a:xfrm>
            <a:off x="182880" y="2445403"/>
            <a:ext cx="11581598" cy="2236541"/>
          </a:xfrm>
          <a:prstGeom prst="rect">
            <a:avLst/>
          </a:prstGeom>
          <a:noFill/>
          <a:ln w="28575">
            <a:solidFill>
              <a:srgbClr val="D51A1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25E13D01-E6F8-CE05-D1E1-7F2D17A609C1}"/>
              </a:ext>
            </a:extLst>
          </p:cNvPr>
          <p:cNvSpPr/>
          <p:nvPr/>
        </p:nvSpPr>
        <p:spPr>
          <a:xfrm>
            <a:off x="182880" y="4746201"/>
            <a:ext cx="11581598" cy="2049617"/>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821292A9-468B-C883-9719-D5E204696FBD}"/>
              </a:ext>
            </a:extLst>
          </p:cNvPr>
          <p:cNvGrpSpPr/>
          <p:nvPr/>
        </p:nvGrpSpPr>
        <p:grpSpPr>
          <a:xfrm>
            <a:off x="1023462" y="0"/>
            <a:ext cx="11217577" cy="984629"/>
            <a:chOff x="1023462" y="0"/>
            <a:chExt cx="11217577" cy="984629"/>
          </a:xfrm>
        </p:grpSpPr>
        <p:sp>
          <p:nvSpPr>
            <p:cNvPr id="42" name="矩形: 圆顶角 41">
              <a:extLst>
                <a:ext uri="{FF2B5EF4-FFF2-40B4-BE49-F238E27FC236}">
                  <a16:creationId xmlns:a16="http://schemas.microsoft.com/office/drawing/2014/main" id="{B91203E4-A111-15AD-1100-3451D9B20465}"/>
                </a:ext>
              </a:extLst>
            </p:cNvPr>
            <p:cNvSpPr/>
            <p:nvPr/>
          </p:nvSpPr>
          <p:spPr>
            <a:xfrm>
              <a:off x="1075887" y="0"/>
              <a:ext cx="1960723"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E11A77DB-4042-0F38-9806-3B880095DCE5}"/>
                </a:ext>
              </a:extLst>
            </p:cNvPr>
            <p:cNvSpPr txBox="1"/>
            <p:nvPr/>
          </p:nvSpPr>
          <p:spPr>
            <a:xfrm>
              <a:off x="6435016" y="237167"/>
              <a:ext cx="2560745" cy="646331"/>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44" name="文本框 43">
              <a:extLst>
                <a:ext uri="{FF2B5EF4-FFF2-40B4-BE49-F238E27FC236}">
                  <a16:creationId xmlns:a16="http://schemas.microsoft.com/office/drawing/2014/main" id="{0BBAFE39-EA58-A1AD-C904-8793A48484B3}"/>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45" name="文本框 44">
              <a:extLst>
                <a:ext uri="{FF2B5EF4-FFF2-40B4-BE49-F238E27FC236}">
                  <a16:creationId xmlns:a16="http://schemas.microsoft.com/office/drawing/2014/main" id="{7FCF7B97-E1FE-4C43-B12C-3347DC2707BF}"/>
                </a:ext>
              </a:extLst>
            </p:cNvPr>
            <p:cNvSpPr txBox="1"/>
            <p:nvPr/>
          </p:nvSpPr>
          <p:spPr>
            <a:xfrm>
              <a:off x="1137897" y="237167"/>
              <a:ext cx="1826148" cy="369332"/>
            </a:xfrm>
            <a:prstGeom prst="rect">
              <a:avLst/>
            </a:prstGeom>
            <a:noFill/>
          </p:spPr>
          <p:txBody>
            <a:bodyPr wrap="square" rtlCol="0">
              <a:spAutoFit/>
            </a:body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rPr>
                <a:t>研究背景及现状</a:t>
              </a:r>
            </a:p>
          </p:txBody>
        </p:sp>
        <p:sp>
          <p:nvSpPr>
            <p:cNvPr id="46" name="文本框 45">
              <a:extLst>
                <a:ext uri="{FF2B5EF4-FFF2-40B4-BE49-F238E27FC236}">
                  <a16:creationId xmlns:a16="http://schemas.microsoft.com/office/drawing/2014/main" id="{EDF12182-1B01-5726-8A5A-B193F8268E0C}"/>
                </a:ext>
              </a:extLst>
            </p:cNvPr>
            <p:cNvSpPr txBox="1"/>
            <p:nvPr/>
          </p:nvSpPr>
          <p:spPr>
            <a:xfrm>
              <a:off x="3218468" y="513990"/>
              <a:ext cx="2827081"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7" name="文本框 46">
              <a:extLst>
                <a:ext uri="{FF2B5EF4-FFF2-40B4-BE49-F238E27FC236}">
                  <a16:creationId xmlns:a16="http://schemas.microsoft.com/office/drawing/2014/main" id="{96EAAEC4-2826-CFCC-4BC4-57F235E93FBF}"/>
                </a:ext>
              </a:extLst>
            </p:cNvPr>
            <p:cNvSpPr txBox="1"/>
            <p:nvPr/>
          </p:nvSpPr>
          <p:spPr>
            <a:xfrm>
              <a:off x="6262966" y="51921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8" name="文本框 47">
              <a:extLst>
                <a:ext uri="{FF2B5EF4-FFF2-40B4-BE49-F238E27FC236}">
                  <a16:creationId xmlns:a16="http://schemas.microsoft.com/office/drawing/2014/main" id="{E027B9F7-64F6-3F98-A964-8DA1E0AE597B}"/>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9" name="文本框 48">
              <a:extLst>
                <a:ext uri="{FF2B5EF4-FFF2-40B4-BE49-F238E27FC236}">
                  <a16:creationId xmlns:a16="http://schemas.microsoft.com/office/drawing/2014/main" id="{642AB25C-9E4C-9D5B-D1A5-480F1A9D3E28}"/>
                </a:ext>
              </a:extLst>
            </p:cNvPr>
            <p:cNvSpPr txBox="1"/>
            <p:nvPr/>
          </p:nvSpPr>
          <p:spPr>
            <a:xfrm>
              <a:off x="1023462" y="519825"/>
              <a:ext cx="2055018" cy="230832"/>
            </a:xfrm>
            <a:prstGeom prst="rect">
              <a:avLst/>
            </a:prstGeom>
            <a:noFill/>
          </p:spPr>
          <p:txBody>
            <a:bodyPr wrap="square" rtlCol="0">
              <a:spAutoFit/>
            </a:bodyPr>
            <a:lstStyle/>
            <a:p>
              <a:pPr algn="ctr"/>
              <a:r>
                <a:rPr lang="en-US" altLang="zh-CN" sz="900" dirty="0">
                  <a:solidFill>
                    <a:schemeClr val="accent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accent1"/>
                </a:solidFill>
                <a:latin typeface="思源黑体 CN Regular" panose="020B0500000000000000" pitchFamily="34" charset="-122"/>
                <a:ea typeface="思源黑体 CN Regular" panose="020B0500000000000000" pitchFamily="34" charset="-122"/>
              </a:endParaRPr>
            </a:p>
          </p:txBody>
        </p:sp>
        <p:sp>
          <p:nvSpPr>
            <p:cNvPr id="51" name="文本框 50">
              <a:extLst>
                <a:ext uri="{FF2B5EF4-FFF2-40B4-BE49-F238E27FC236}">
                  <a16:creationId xmlns:a16="http://schemas.microsoft.com/office/drawing/2014/main" id="{A1289B0A-0739-C09B-1DC6-CA5995E72CFA}"/>
                </a:ext>
              </a:extLst>
            </p:cNvPr>
            <p:cNvSpPr txBox="1"/>
            <p:nvPr/>
          </p:nvSpPr>
          <p:spPr>
            <a:xfrm>
              <a:off x="3065341" y="237167"/>
              <a:ext cx="3133336" cy="369332"/>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Tree>
    <p:extLst>
      <p:ext uri="{BB962C8B-B14F-4D97-AF65-F5344CB8AC3E}">
        <p14:creationId xmlns:p14="http://schemas.microsoft.com/office/powerpoint/2010/main" val="313763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3EF4-5131-DDD9-D157-36C394BBB56C}"/>
            </a:ext>
          </a:extLst>
        </p:cNvPr>
        <p:cNvGrpSpPr/>
        <p:nvPr/>
      </p:nvGrpSpPr>
      <p:grpSpPr>
        <a:xfrm>
          <a:off x="0" y="0"/>
          <a:ext cx="0" cy="0"/>
          <a:chOff x="0" y="0"/>
          <a:chExt cx="0" cy="0"/>
        </a:xfrm>
      </p:grpSpPr>
      <p:pic>
        <p:nvPicPr>
          <p:cNvPr id="40" name="图片 39">
            <a:extLst>
              <a:ext uri="{FF2B5EF4-FFF2-40B4-BE49-F238E27FC236}">
                <a16:creationId xmlns:a16="http://schemas.microsoft.com/office/drawing/2014/main" id="{595146C7-CB31-EA69-DD32-9A223A90802C}"/>
              </a:ext>
            </a:extLst>
          </p:cNvPr>
          <p:cNvPicPr>
            <a:picLocks noChangeAspect="1"/>
          </p:cNvPicPr>
          <p:nvPr/>
        </p:nvPicPr>
        <p:blipFill>
          <a:blip r:embed="rId2"/>
          <a:stretch>
            <a:fillRect/>
          </a:stretch>
        </p:blipFill>
        <p:spPr>
          <a:xfrm>
            <a:off x="2856047" y="3639666"/>
            <a:ext cx="1837834" cy="1768336"/>
          </a:xfrm>
          <a:prstGeom prst="rect">
            <a:avLst/>
          </a:prstGeom>
        </p:spPr>
      </p:pic>
      <p:sp>
        <p:nvSpPr>
          <p:cNvPr id="5" name="文本框 4">
            <a:extLst>
              <a:ext uri="{FF2B5EF4-FFF2-40B4-BE49-F238E27FC236}">
                <a16:creationId xmlns:a16="http://schemas.microsoft.com/office/drawing/2014/main" id="{536547B9-FD8D-FCB3-0FE0-663F4136679B}"/>
              </a:ext>
            </a:extLst>
          </p:cNvPr>
          <p:cNvSpPr txBox="1"/>
          <p:nvPr/>
        </p:nvSpPr>
        <p:spPr>
          <a:xfrm>
            <a:off x="460117" y="1158402"/>
            <a:ext cx="1877437"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研究现状</a:t>
            </a:r>
          </a:p>
        </p:txBody>
      </p:sp>
      <p:sp>
        <p:nvSpPr>
          <p:cNvPr id="3" name="箭头: 右 2">
            <a:extLst>
              <a:ext uri="{FF2B5EF4-FFF2-40B4-BE49-F238E27FC236}">
                <a16:creationId xmlns:a16="http://schemas.microsoft.com/office/drawing/2014/main" id="{D5274831-E4DF-9563-6365-F3F2EEFE2102}"/>
              </a:ext>
            </a:extLst>
          </p:cNvPr>
          <p:cNvSpPr/>
          <p:nvPr/>
        </p:nvSpPr>
        <p:spPr>
          <a:xfrm>
            <a:off x="432596" y="5657121"/>
            <a:ext cx="11294226" cy="33671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B96F3936-DA1E-80CE-FA52-48D77E5903C3}"/>
              </a:ext>
            </a:extLst>
          </p:cNvPr>
          <p:cNvSpPr txBox="1"/>
          <p:nvPr/>
        </p:nvSpPr>
        <p:spPr>
          <a:xfrm>
            <a:off x="5381145" y="5582837"/>
            <a:ext cx="1105358" cy="584775"/>
          </a:xfrm>
          <a:prstGeom prst="rect">
            <a:avLst/>
          </a:prstGeom>
          <a:noFill/>
        </p:spPr>
        <p:txBody>
          <a:bodyPr wrap="square" rtlCol="0">
            <a:spAutoFit/>
          </a:bodyPr>
          <a:lstStyle/>
          <a:p>
            <a:endParaRPr lang="en-US" altLang="zh-CN" sz="1600" b="1" dirty="0">
              <a:solidFill>
                <a:srgbClr val="FF0000"/>
              </a:solidFill>
              <a:latin typeface="微软雅黑" panose="020B0503020204020204" pitchFamily="34" charset="-122"/>
              <a:ea typeface="微软雅黑" panose="020B0503020204020204" pitchFamily="34" charset="-122"/>
            </a:endParaRPr>
          </a:p>
          <a:p>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76217258-358D-7769-ADF9-B7A72902A88B}"/>
              </a:ext>
            </a:extLst>
          </p:cNvPr>
          <p:cNvSpPr/>
          <p:nvPr/>
        </p:nvSpPr>
        <p:spPr>
          <a:xfrm>
            <a:off x="4681086" y="5437741"/>
            <a:ext cx="77052" cy="370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E2E55016-E2B9-C2E1-43FE-8F81C8AB29B0}"/>
              </a:ext>
            </a:extLst>
          </p:cNvPr>
          <p:cNvSpPr txBox="1"/>
          <p:nvPr/>
        </p:nvSpPr>
        <p:spPr>
          <a:xfrm>
            <a:off x="2403963" y="5369318"/>
            <a:ext cx="1859921"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低剂量</a:t>
            </a:r>
          </a:p>
        </p:txBody>
      </p:sp>
      <p:sp>
        <p:nvSpPr>
          <p:cNvPr id="11" name="文本框 10">
            <a:extLst>
              <a:ext uri="{FF2B5EF4-FFF2-40B4-BE49-F238E27FC236}">
                <a16:creationId xmlns:a16="http://schemas.microsoft.com/office/drawing/2014/main" id="{CAC6C15C-DAB9-EAD3-72AC-F4C8DFA5642E}"/>
              </a:ext>
            </a:extLst>
          </p:cNvPr>
          <p:cNvSpPr txBox="1"/>
          <p:nvPr/>
        </p:nvSpPr>
        <p:spPr>
          <a:xfrm>
            <a:off x="6812063" y="5369318"/>
            <a:ext cx="1859921"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中高剂量</a:t>
            </a:r>
          </a:p>
        </p:txBody>
      </p:sp>
      <p:sp>
        <p:nvSpPr>
          <p:cNvPr id="15" name="文本框 14">
            <a:extLst>
              <a:ext uri="{FF2B5EF4-FFF2-40B4-BE49-F238E27FC236}">
                <a16:creationId xmlns:a16="http://schemas.microsoft.com/office/drawing/2014/main" id="{37524F32-4C19-94F0-1846-EC9CECB684B9}"/>
              </a:ext>
            </a:extLst>
          </p:cNvPr>
          <p:cNvSpPr txBox="1"/>
          <p:nvPr/>
        </p:nvSpPr>
        <p:spPr>
          <a:xfrm>
            <a:off x="460117" y="5911193"/>
            <a:ext cx="3959483" cy="584775"/>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高密度小尺寸位错环</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硬度快速升高，硬化幅度可达 </a:t>
            </a:r>
            <a:r>
              <a:rPr lang="en-US" altLang="zh-CN" sz="1600" b="1" dirty="0">
                <a:latin typeface="微软雅黑" panose="020B0503020204020204" pitchFamily="34" charset="-122"/>
                <a:ea typeface="微软雅黑" panose="020B0503020204020204" pitchFamily="34" charset="-122"/>
              </a:rPr>
              <a:t>30%</a:t>
            </a:r>
            <a:r>
              <a:rPr lang="zh-CN" altLang="en-US" sz="1600" b="1" dirty="0">
                <a:latin typeface="微软雅黑" panose="020B0503020204020204" pitchFamily="34" charset="-122"/>
                <a:ea typeface="微软雅黑" panose="020B0503020204020204" pitchFamily="34" charset="-122"/>
              </a:rPr>
              <a:t>以上</a:t>
            </a:r>
            <a:endParaRPr lang="zh-CN" altLang="en-US" sz="16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24F57EB2-1265-19FE-8D75-03FB40E2467D}"/>
              </a:ext>
            </a:extLst>
          </p:cNvPr>
          <p:cNvSpPr txBox="1"/>
          <p:nvPr/>
        </p:nvSpPr>
        <p:spPr>
          <a:xfrm>
            <a:off x="4770004" y="5989254"/>
            <a:ext cx="7447699" cy="584775"/>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位错环由小而密转为大而疏，尺寸可增至 </a:t>
            </a:r>
            <a:r>
              <a:rPr lang="en-US" altLang="zh-CN" sz="1600" b="1" dirty="0">
                <a:latin typeface="微软雅黑" panose="020B0503020204020204" pitchFamily="34" charset="-122"/>
                <a:ea typeface="微软雅黑" panose="020B0503020204020204" pitchFamily="34" charset="-122"/>
              </a:rPr>
              <a:t>20 nm</a:t>
            </a:r>
            <a:r>
              <a:rPr lang="zh-CN" altLang="en-US" sz="1600" b="1" dirty="0">
                <a:latin typeface="微软雅黑" panose="020B0503020204020204" pitchFamily="34" charset="-122"/>
                <a:ea typeface="微软雅黑" panose="020B0503020204020204" pitchFamily="34" charset="-122"/>
              </a:rPr>
              <a:t>左右</a:t>
            </a:r>
            <a:endParaRPr lang="en-US" altLang="zh-CN" sz="1600" b="1"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空洞</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气泡出现双峰分布，肿胀从低剂量下的 </a:t>
            </a:r>
            <a:r>
              <a:rPr lang="en-US" altLang="zh-CN" sz="1600" b="1" dirty="0">
                <a:latin typeface="微软雅黑" panose="020B0503020204020204" pitchFamily="34" charset="-122"/>
                <a:ea typeface="微软雅黑" panose="020B0503020204020204" pitchFamily="34" charset="-122"/>
              </a:rPr>
              <a:t>0.005%</a:t>
            </a:r>
            <a:r>
              <a:rPr lang="zh-CN" altLang="en-US" sz="1600" dirty="0">
                <a:latin typeface="微软雅黑" panose="020B0503020204020204" pitchFamily="34" charset="-122"/>
                <a:ea typeface="微软雅黑" panose="020B0503020204020204" pitchFamily="34" charset="-122"/>
              </a:rPr>
              <a:t> 增至几十</a:t>
            </a:r>
            <a:r>
              <a:rPr lang="en-US" altLang="zh-CN" sz="1600" dirty="0">
                <a:latin typeface="微软雅黑" panose="020B0503020204020204" pitchFamily="34" charset="-122"/>
                <a:ea typeface="微软雅黑" panose="020B0503020204020204" pitchFamily="34" charset="-122"/>
              </a:rPr>
              <a:t>dpa</a:t>
            </a:r>
            <a:r>
              <a:rPr lang="zh-CN" altLang="en-US" sz="1600" dirty="0">
                <a:latin typeface="微软雅黑" panose="020B0503020204020204" pitchFamily="34" charset="-122"/>
                <a:ea typeface="微软雅黑" panose="020B0503020204020204" pitchFamily="34" charset="-122"/>
              </a:rPr>
              <a:t>下约 </a:t>
            </a:r>
            <a:r>
              <a:rPr lang="en-US" altLang="zh-CN" sz="1600" b="1" dirty="0">
                <a:latin typeface="微软雅黑" panose="020B0503020204020204" pitchFamily="34" charset="-122"/>
                <a:ea typeface="微软雅黑" panose="020B0503020204020204" pitchFamily="34" charset="-122"/>
              </a:rPr>
              <a:t>0.38%</a:t>
            </a:r>
            <a:endParaRPr lang="zh-CN" altLang="en-US" sz="1600" dirty="0">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79C49D32-4827-92A3-EA38-FC891C656845}"/>
              </a:ext>
            </a:extLst>
          </p:cNvPr>
          <p:cNvPicPr>
            <a:picLocks noChangeAspect="1"/>
          </p:cNvPicPr>
          <p:nvPr/>
        </p:nvPicPr>
        <p:blipFill>
          <a:blip r:embed="rId3"/>
          <a:stretch>
            <a:fillRect/>
          </a:stretch>
        </p:blipFill>
        <p:spPr>
          <a:xfrm>
            <a:off x="463711" y="3587438"/>
            <a:ext cx="2478403" cy="1781880"/>
          </a:xfrm>
          <a:prstGeom prst="rect">
            <a:avLst/>
          </a:prstGeom>
        </p:spPr>
      </p:pic>
      <p:pic>
        <p:nvPicPr>
          <p:cNvPr id="37" name="图片 36">
            <a:extLst>
              <a:ext uri="{FF2B5EF4-FFF2-40B4-BE49-F238E27FC236}">
                <a16:creationId xmlns:a16="http://schemas.microsoft.com/office/drawing/2014/main" id="{586A4FEE-468F-DDE7-440A-628CD427119B}"/>
              </a:ext>
            </a:extLst>
          </p:cNvPr>
          <p:cNvPicPr>
            <a:picLocks noChangeAspect="1"/>
          </p:cNvPicPr>
          <p:nvPr/>
        </p:nvPicPr>
        <p:blipFill>
          <a:blip r:embed="rId4"/>
          <a:stretch>
            <a:fillRect/>
          </a:stretch>
        </p:blipFill>
        <p:spPr>
          <a:xfrm>
            <a:off x="432596" y="1644339"/>
            <a:ext cx="4272066" cy="1916231"/>
          </a:xfrm>
          <a:prstGeom prst="rect">
            <a:avLst/>
          </a:prstGeom>
        </p:spPr>
      </p:pic>
      <p:pic>
        <p:nvPicPr>
          <p:cNvPr id="42" name="图片 41">
            <a:extLst>
              <a:ext uri="{FF2B5EF4-FFF2-40B4-BE49-F238E27FC236}">
                <a16:creationId xmlns:a16="http://schemas.microsoft.com/office/drawing/2014/main" id="{735434BB-BD87-6A6B-A61F-7AE2DE97E08A}"/>
              </a:ext>
            </a:extLst>
          </p:cNvPr>
          <p:cNvPicPr>
            <a:picLocks noChangeAspect="1"/>
          </p:cNvPicPr>
          <p:nvPr/>
        </p:nvPicPr>
        <p:blipFill>
          <a:blip r:embed="rId5"/>
          <a:stretch>
            <a:fillRect/>
          </a:stretch>
        </p:blipFill>
        <p:spPr>
          <a:xfrm>
            <a:off x="4870222" y="1776872"/>
            <a:ext cx="5250388" cy="3529139"/>
          </a:xfrm>
          <a:prstGeom prst="rect">
            <a:avLst/>
          </a:prstGeom>
        </p:spPr>
      </p:pic>
      <p:pic>
        <p:nvPicPr>
          <p:cNvPr id="44" name="图片 43">
            <a:extLst>
              <a:ext uri="{FF2B5EF4-FFF2-40B4-BE49-F238E27FC236}">
                <a16:creationId xmlns:a16="http://schemas.microsoft.com/office/drawing/2014/main" id="{C30A4EF2-B6BF-CAFC-5AAA-00FD51861C97}"/>
              </a:ext>
            </a:extLst>
          </p:cNvPr>
          <p:cNvPicPr>
            <a:picLocks/>
          </p:cNvPicPr>
          <p:nvPr/>
        </p:nvPicPr>
        <p:blipFill>
          <a:blip r:embed="rId6"/>
          <a:srcRect r="50000"/>
          <a:stretch>
            <a:fillRect/>
          </a:stretch>
        </p:blipFill>
        <p:spPr>
          <a:xfrm>
            <a:off x="10031617" y="1844708"/>
            <a:ext cx="2016097" cy="1687929"/>
          </a:xfrm>
          <a:prstGeom prst="rect">
            <a:avLst/>
          </a:prstGeom>
        </p:spPr>
      </p:pic>
      <p:pic>
        <p:nvPicPr>
          <p:cNvPr id="45" name="图片 44">
            <a:extLst>
              <a:ext uri="{FF2B5EF4-FFF2-40B4-BE49-F238E27FC236}">
                <a16:creationId xmlns:a16="http://schemas.microsoft.com/office/drawing/2014/main" id="{74B5E398-A51E-9881-B5E7-782BE3C85FBD}"/>
              </a:ext>
            </a:extLst>
          </p:cNvPr>
          <p:cNvPicPr>
            <a:picLocks/>
          </p:cNvPicPr>
          <p:nvPr/>
        </p:nvPicPr>
        <p:blipFill>
          <a:blip r:embed="rId6"/>
          <a:srcRect l="49701" r="299"/>
          <a:stretch>
            <a:fillRect/>
          </a:stretch>
        </p:blipFill>
        <p:spPr>
          <a:xfrm>
            <a:off x="10031617" y="3575359"/>
            <a:ext cx="2016097" cy="1687929"/>
          </a:xfrm>
          <a:prstGeom prst="rect">
            <a:avLst/>
          </a:prstGeom>
        </p:spPr>
      </p:pic>
      <p:grpSp>
        <p:nvGrpSpPr>
          <p:cNvPr id="31" name="组合 30">
            <a:extLst>
              <a:ext uri="{FF2B5EF4-FFF2-40B4-BE49-F238E27FC236}">
                <a16:creationId xmlns:a16="http://schemas.microsoft.com/office/drawing/2014/main" id="{ED423A1A-82DB-1443-961D-79FDA4F3EAAF}"/>
              </a:ext>
            </a:extLst>
          </p:cNvPr>
          <p:cNvGrpSpPr/>
          <p:nvPr/>
        </p:nvGrpSpPr>
        <p:grpSpPr>
          <a:xfrm>
            <a:off x="1023462" y="0"/>
            <a:ext cx="11217577" cy="984629"/>
            <a:chOff x="1023462" y="0"/>
            <a:chExt cx="11217577" cy="984629"/>
          </a:xfrm>
        </p:grpSpPr>
        <p:sp>
          <p:nvSpPr>
            <p:cNvPr id="32" name="矩形: 圆顶角 31">
              <a:extLst>
                <a:ext uri="{FF2B5EF4-FFF2-40B4-BE49-F238E27FC236}">
                  <a16:creationId xmlns:a16="http://schemas.microsoft.com/office/drawing/2014/main" id="{ACA7A232-9BEC-0310-EAE6-38FB031700CD}"/>
                </a:ext>
              </a:extLst>
            </p:cNvPr>
            <p:cNvSpPr/>
            <p:nvPr/>
          </p:nvSpPr>
          <p:spPr>
            <a:xfrm>
              <a:off x="1075887" y="0"/>
              <a:ext cx="1960723"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框 32">
              <a:extLst>
                <a:ext uri="{FF2B5EF4-FFF2-40B4-BE49-F238E27FC236}">
                  <a16:creationId xmlns:a16="http://schemas.microsoft.com/office/drawing/2014/main" id="{8904BA14-F76E-8E66-419B-2D18A8D8FDCB}"/>
                </a:ext>
              </a:extLst>
            </p:cNvPr>
            <p:cNvSpPr txBox="1"/>
            <p:nvPr/>
          </p:nvSpPr>
          <p:spPr>
            <a:xfrm>
              <a:off x="6435016" y="237167"/>
              <a:ext cx="2560745" cy="646331"/>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34" name="文本框 33">
              <a:extLst>
                <a:ext uri="{FF2B5EF4-FFF2-40B4-BE49-F238E27FC236}">
                  <a16:creationId xmlns:a16="http://schemas.microsoft.com/office/drawing/2014/main" id="{70D93C8D-D974-308C-765D-9491E2477D23}"/>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35" name="文本框 34">
              <a:extLst>
                <a:ext uri="{FF2B5EF4-FFF2-40B4-BE49-F238E27FC236}">
                  <a16:creationId xmlns:a16="http://schemas.microsoft.com/office/drawing/2014/main" id="{861EF207-7219-D447-87F5-902B21DAE5D5}"/>
                </a:ext>
              </a:extLst>
            </p:cNvPr>
            <p:cNvSpPr txBox="1"/>
            <p:nvPr/>
          </p:nvSpPr>
          <p:spPr>
            <a:xfrm>
              <a:off x="1137897" y="237167"/>
              <a:ext cx="1826148" cy="369332"/>
            </a:xfrm>
            <a:prstGeom prst="rect">
              <a:avLst/>
            </a:prstGeom>
            <a:noFill/>
          </p:spPr>
          <p:txBody>
            <a:bodyPr wrap="square" rtlCol="0">
              <a:spAutoFit/>
            </a:bodyPr>
            <a:lstStyle/>
            <a:p>
              <a:pPr algn="ctr"/>
              <a:r>
                <a:rPr lang="zh-CN" altLang="en-US" dirty="0">
                  <a:solidFill>
                    <a:schemeClr val="accent1"/>
                  </a:solidFill>
                  <a:latin typeface="思源黑体 CN Bold" panose="020B0800000000000000" pitchFamily="34" charset="-122"/>
                  <a:ea typeface="思源黑体 CN Bold" panose="020B0800000000000000" pitchFamily="34" charset="-122"/>
                </a:rPr>
                <a:t>研究背景及现状</a:t>
              </a:r>
            </a:p>
          </p:txBody>
        </p:sp>
        <p:sp>
          <p:nvSpPr>
            <p:cNvPr id="36" name="文本框 35">
              <a:extLst>
                <a:ext uri="{FF2B5EF4-FFF2-40B4-BE49-F238E27FC236}">
                  <a16:creationId xmlns:a16="http://schemas.microsoft.com/office/drawing/2014/main" id="{4519D242-5781-8212-2D2E-DDBFFDCD3793}"/>
                </a:ext>
              </a:extLst>
            </p:cNvPr>
            <p:cNvSpPr txBox="1"/>
            <p:nvPr/>
          </p:nvSpPr>
          <p:spPr>
            <a:xfrm>
              <a:off x="3218468" y="513990"/>
              <a:ext cx="2827081"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38" name="文本框 37">
              <a:extLst>
                <a:ext uri="{FF2B5EF4-FFF2-40B4-BE49-F238E27FC236}">
                  <a16:creationId xmlns:a16="http://schemas.microsoft.com/office/drawing/2014/main" id="{9BFDEDA4-660A-5925-C6EF-296F5AE04370}"/>
                </a:ext>
              </a:extLst>
            </p:cNvPr>
            <p:cNvSpPr txBox="1"/>
            <p:nvPr/>
          </p:nvSpPr>
          <p:spPr>
            <a:xfrm>
              <a:off x="6262966" y="51921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39" name="文本框 38">
              <a:extLst>
                <a:ext uri="{FF2B5EF4-FFF2-40B4-BE49-F238E27FC236}">
                  <a16:creationId xmlns:a16="http://schemas.microsoft.com/office/drawing/2014/main" id="{8511D653-1308-985F-947F-8B50A87E4225}"/>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1" name="文本框 40">
              <a:extLst>
                <a:ext uri="{FF2B5EF4-FFF2-40B4-BE49-F238E27FC236}">
                  <a16:creationId xmlns:a16="http://schemas.microsoft.com/office/drawing/2014/main" id="{3155C9B9-118B-423E-C168-D4F06495CEB6}"/>
                </a:ext>
              </a:extLst>
            </p:cNvPr>
            <p:cNvSpPr txBox="1"/>
            <p:nvPr/>
          </p:nvSpPr>
          <p:spPr>
            <a:xfrm>
              <a:off x="1023462" y="519825"/>
              <a:ext cx="2055018" cy="230832"/>
            </a:xfrm>
            <a:prstGeom prst="rect">
              <a:avLst/>
            </a:prstGeom>
            <a:noFill/>
          </p:spPr>
          <p:txBody>
            <a:bodyPr wrap="square" rtlCol="0">
              <a:spAutoFit/>
            </a:bodyPr>
            <a:lstStyle/>
            <a:p>
              <a:pPr algn="ctr"/>
              <a:r>
                <a:rPr lang="en-US" altLang="zh-CN" sz="900" dirty="0">
                  <a:solidFill>
                    <a:schemeClr val="accent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accent1"/>
                </a:solidFill>
                <a:latin typeface="思源黑体 CN Regular" panose="020B0500000000000000" pitchFamily="34" charset="-122"/>
                <a:ea typeface="思源黑体 CN Regular" panose="020B0500000000000000" pitchFamily="34" charset="-122"/>
              </a:endParaRPr>
            </a:p>
          </p:txBody>
        </p:sp>
        <p:sp>
          <p:nvSpPr>
            <p:cNvPr id="43" name="文本框 42">
              <a:extLst>
                <a:ext uri="{FF2B5EF4-FFF2-40B4-BE49-F238E27FC236}">
                  <a16:creationId xmlns:a16="http://schemas.microsoft.com/office/drawing/2014/main" id="{3803F32B-9C29-25FA-FE49-3E20B268DAFF}"/>
                </a:ext>
              </a:extLst>
            </p:cNvPr>
            <p:cNvSpPr txBox="1"/>
            <p:nvPr/>
          </p:nvSpPr>
          <p:spPr>
            <a:xfrm>
              <a:off x="3065341" y="237167"/>
              <a:ext cx="3133336" cy="369332"/>
            </a:xfrm>
            <a:prstGeom prst="rect">
              <a:avLst/>
            </a:prstGeom>
            <a:noFill/>
          </p:spPr>
          <p:txBody>
            <a:bodyPr wrap="square" rtlCol="0">
              <a:spAutoFit/>
            </a:body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动态腐蚀行为研究</a:t>
              </a:r>
            </a:p>
          </p:txBody>
        </p:sp>
      </p:grpSp>
    </p:spTree>
    <p:extLst>
      <p:ext uri="{BB962C8B-B14F-4D97-AF65-F5344CB8AC3E}">
        <p14:creationId xmlns:p14="http://schemas.microsoft.com/office/powerpoint/2010/main" val="387596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BC12DBEE-9AD2-4646-B218-49751FCF7846}"/>
              </a:ext>
            </a:extLst>
          </p:cNvPr>
          <p:cNvSpPr txBox="1"/>
          <p:nvPr/>
        </p:nvSpPr>
        <p:spPr>
          <a:xfrm>
            <a:off x="449088" y="1262259"/>
            <a:ext cx="1877437"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研究内容</a:t>
            </a:r>
          </a:p>
        </p:txBody>
      </p:sp>
      <p:sp>
        <p:nvSpPr>
          <p:cNvPr id="32" name="矩形: 圆角 31">
            <a:extLst>
              <a:ext uri="{FF2B5EF4-FFF2-40B4-BE49-F238E27FC236}">
                <a16:creationId xmlns:a16="http://schemas.microsoft.com/office/drawing/2014/main" id="{017FB000-F826-4D16-A24C-36C0A331C442}"/>
              </a:ext>
            </a:extLst>
          </p:cNvPr>
          <p:cNvSpPr/>
          <p:nvPr/>
        </p:nvSpPr>
        <p:spPr>
          <a:xfrm>
            <a:off x="2380180" y="2151858"/>
            <a:ext cx="2831756" cy="3072620"/>
          </a:xfrm>
          <a:prstGeom prst="roundRect">
            <a:avLst>
              <a:gd name="adj" fmla="val 5406"/>
            </a:avLst>
          </a:prstGeom>
          <a:solidFill>
            <a:schemeClr val="bg1"/>
          </a:solidFill>
          <a:ln w="158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矩形: 圆角 33">
            <a:extLst>
              <a:ext uri="{FF2B5EF4-FFF2-40B4-BE49-F238E27FC236}">
                <a16:creationId xmlns:a16="http://schemas.microsoft.com/office/drawing/2014/main" id="{4F06A20E-30D4-4340-8A7B-63DAAB411F88}"/>
              </a:ext>
            </a:extLst>
          </p:cNvPr>
          <p:cNvSpPr/>
          <p:nvPr/>
        </p:nvSpPr>
        <p:spPr>
          <a:xfrm>
            <a:off x="7150762" y="2151858"/>
            <a:ext cx="2831756" cy="3072620"/>
          </a:xfrm>
          <a:prstGeom prst="roundRect">
            <a:avLst>
              <a:gd name="adj" fmla="val 5406"/>
            </a:avLst>
          </a:prstGeom>
          <a:solidFill>
            <a:schemeClr val="bg1"/>
          </a:solidFill>
          <a:ln w="158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矩形: 圆顶角 35">
            <a:extLst>
              <a:ext uri="{FF2B5EF4-FFF2-40B4-BE49-F238E27FC236}">
                <a16:creationId xmlns:a16="http://schemas.microsoft.com/office/drawing/2014/main" id="{8487AA3B-2DBA-4B44-B88E-621EF3284E64}"/>
              </a:ext>
            </a:extLst>
          </p:cNvPr>
          <p:cNvSpPr/>
          <p:nvPr/>
        </p:nvSpPr>
        <p:spPr>
          <a:xfrm>
            <a:off x="2693471" y="2147793"/>
            <a:ext cx="2205174" cy="376049"/>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研究内容一</a:t>
            </a:r>
          </a:p>
        </p:txBody>
      </p:sp>
      <p:sp>
        <p:nvSpPr>
          <p:cNvPr id="41" name="矩形: 圆顶角 40">
            <a:extLst>
              <a:ext uri="{FF2B5EF4-FFF2-40B4-BE49-F238E27FC236}">
                <a16:creationId xmlns:a16="http://schemas.microsoft.com/office/drawing/2014/main" id="{B74D0B9B-BE7F-45F0-A2D9-25CA83654A59}"/>
              </a:ext>
            </a:extLst>
          </p:cNvPr>
          <p:cNvSpPr/>
          <p:nvPr/>
        </p:nvSpPr>
        <p:spPr>
          <a:xfrm>
            <a:off x="7464053" y="2147793"/>
            <a:ext cx="2205174" cy="376049"/>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研究内容二</a:t>
            </a:r>
          </a:p>
        </p:txBody>
      </p:sp>
      <p:sp>
        <p:nvSpPr>
          <p:cNvPr id="48" name="矩形: 圆角 47">
            <a:extLst>
              <a:ext uri="{FF2B5EF4-FFF2-40B4-BE49-F238E27FC236}">
                <a16:creationId xmlns:a16="http://schemas.microsoft.com/office/drawing/2014/main" id="{937B5271-3FEF-40F3-8D33-35A77A090AEA}"/>
              </a:ext>
            </a:extLst>
          </p:cNvPr>
          <p:cNvSpPr/>
          <p:nvPr/>
        </p:nvSpPr>
        <p:spPr>
          <a:xfrm>
            <a:off x="591312" y="5805753"/>
            <a:ext cx="11009376" cy="796328"/>
          </a:xfrm>
          <a:prstGeom prst="roundRect">
            <a:avLst>
              <a:gd name="adj" fmla="val 116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a:extLst>
              <a:ext uri="{FF2B5EF4-FFF2-40B4-BE49-F238E27FC236}">
                <a16:creationId xmlns:a16="http://schemas.microsoft.com/office/drawing/2014/main" id="{80FFF5DE-434F-4A5C-A85E-CA7FEC649378}"/>
              </a:ext>
            </a:extLst>
          </p:cNvPr>
          <p:cNvSpPr/>
          <p:nvPr/>
        </p:nvSpPr>
        <p:spPr>
          <a:xfrm>
            <a:off x="650127" y="5861169"/>
            <a:ext cx="792339" cy="685497"/>
          </a:xfrm>
          <a:prstGeom prst="roundRect">
            <a:avLst>
              <a:gd name="adj" fmla="val 116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0DF85F14-E757-4DF7-91D2-CD1AC615066B}"/>
              </a:ext>
            </a:extLst>
          </p:cNvPr>
          <p:cNvSpPr txBox="1"/>
          <p:nvPr/>
        </p:nvSpPr>
        <p:spPr>
          <a:xfrm>
            <a:off x="1574795" y="5953740"/>
            <a:ext cx="9895675" cy="853567"/>
          </a:xfrm>
          <a:prstGeom prst="rect">
            <a:avLst/>
          </a:prstGeom>
          <a:noFill/>
        </p:spPr>
        <p:txBody>
          <a:bodyPr wrap="square" rtlCol="0">
            <a:spAutoFit/>
          </a:bodyPr>
          <a:lstStyle/>
          <a:p>
            <a:pPr>
              <a:lnSpc>
                <a:spcPct val="130000"/>
              </a:lnSpc>
            </a:pPr>
            <a:r>
              <a:rPr lang="zh-CN" altLang="en-US" sz="2000" dirty="0">
                <a:solidFill>
                  <a:schemeClr val="accent1"/>
                </a:solidFill>
                <a:latin typeface="思源黑体 CN Bold" panose="020B0800000000000000" pitchFamily="34" charset="-122"/>
                <a:ea typeface="思源黑体 CN Bold" panose="020B0800000000000000" pitchFamily="34" charset="-122"/>
              </a:rPr>
              <a:t>辐照与腐蚀非独立作用，其耦合效应可能加速材料失效，成为关键寿命限制因素。</a:t>
            </a:r>
          </a:p>
          <a:p>
            <a:pPr>
              <a:lnSpc>
                <a:spcPct val="130000"/>
              </a:lnSpc>
            </a:pPr>
            <a:endParaRPr lang="zh-CN" altLang="en-US" sz="2000" dirty="0">
              <a:solidFill>
                <a:schemeClr val="accent1"/>
              </a:solidFill>
              <a:latin typeface="思源黑体 CN Bold" panose="020B0800000000000000" pitchFamily="34" charset="-122"/>
              <a:ea typeface="思源黑体 CN Bold" panose="020B0800000000000000" pitchFamily="34" charset="-122"/>
            </a:endParaRPr>
          </a:p>
        </p:txBody>
      </p:sp>
      <p:sp>
        <p:nvSpPr>
          <p:cNvPr id="51" name="文本框 50">
            <a:extLst>
              <a:ext uri="{FF2B5EF4-FFF2-40B4-BE49-F238E27FC236}">
                <a16:creationId xmlns:a16="http://schemas.microsoft.com/office/drawing/2014/main" id="{BCE423C8-3EE7-4AB5-80EB-3E3AAFDFED1B}"/>
              </a:ext>
            </a:extLst>
          </p:cNvPr>
          <p:cNvSpPr txBox="1"/>
          <p:nvPr/>
        </p:nvSpPr>
        <p:spPr>
          <a:xfrm>
            <a:off x="616690" y="5880752"/>
            <a:ext cx="859213" cy="646331"/>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关键问题</a:t>
            </a:r>
          </a:p>
        </p:txBody>
      </p:sp>
      <p:sp>
        <p:nvSpPr>
          <p:cNvPr id="54" name="文本框 53">
            <a:extLst>
              <a:ext uri="{FF2B5EF4-FFF2-40B4-BE49-F238E27FC236}">
                <a16:creationId xmlns:a16="http://schemas.microsoft.com/office/drawing/2014/main" id="{86F35717-8495-48AB-A5D9-B2A14D2F4AB6}"/>
              </a:ext>
            </a:extLst>
          </p:cNvPr>
          <p:cNvSpPr txBox="1"/>
          <p:nvPr/>
        </p:nvSpPr>
        <p:spPr>
          <a:xfrm>
            <a:off x="2476816" y="2635987"/>
            <a:ext cx="2638486" cy="658257"/>
          </a:xfrm>
          <a:prstGeom prst="rect">
            <a:avLst/>
          </a:prstGeom>
          <a:noFill/>
        </p:spPr>
        <p:txBody>
          <a:bodyPr wrap="square" rtlCol="0">
            <a:spAutoFit/>
          </a:bodyPr>
          <a:lstStyle/>
          <a:p>
            <a:pPr algn="ctr">
              <a:lnSpc>
                <a:spcPct val="120000"/>
              </a:lnSpc>
            </a:pPr>
            <a:r>
              <a:rPr lang="en-US" altLang="zh-CN" sz="1600" b="1" dirty="0">
                <a:latin typeface="思源黑体 CN Bold" panose="020B0800000000000000" pitchFamily="34" charset="-122"/>
                <a:ea typeface="思源黑体 CN Bold" panose="020B0800000000000000" pitchFamily="34" charset="-122"/>
              </a:rPr>
              <a:t>T91</a:t>
            </a:r>
            <a:r>
              <a:rPr lang="zh-CN" altLang="en-US" sz="1600" b="1" dirty="0">
                <a:latin typeface="思源黑体 CN Bold" panose="020B0800000000000000" pitchFamily="34" charset="-122"/>
                <a:ea typeface="思源黑体 CN Bold" panose="020B0800000000000000" pitchFamily="34" charset="-122"/>
              </a:rPr>
              <a:t>在</a:t>
            </a:r>
            <a:r>
              <a:rPr lang="en-US" altLang="zh-CN" sz="1600" b="1" dirty="0">
                <a:latin typeface="思源黑体 CN Bold" panose="020B0800000000000000" pitchFamily="34" charset="-122"/>
                <a:ea typeface="思源黑体 CN Bold" panose="020B0800000000000000" pitchFamily="34" charset="-122"/>
              </a:rPr>
              <a:t>LBE</a:t>
            </a:r>
            <a:r>
              <a:rPr lang="zh-CN" altLang="en-US" sz="1600" b="1" dirty="0">
                <a:latin typeface="思源黑体 CN Bold" panose="020B0800000000000000" pitchFamily="34" charset="-122"/>
                <a:ea typeface="思源黑体 CN Bold" panose="020B0800000000000000" pitchFamily="34" charset="-122"/>
              </a:rPr>
              <a:t>动态腐蚀行为与时序演化规律</a:t>
            </a:r>
          </a:p>
        </p:txBody>
      </p:sp>
      <p:sp>
        <p:nvSpPr>
          <p:cNvPr id="55" name="矩形: 圆角 54">
            <a:extLst>
              <a:ext uri="{FF2B5EF4-FFF2-40B4-BE49-F238E27FC236}">
                <a16:creationId xmlns:a16="http://schemas.microsoft.com/office/drawing/2014/main" id="{CBEB3393-8E04-436F-BAFC-272C5143CFDA}"/>
              </a:ext>
            </a:extLst>
          </p:cNvPr>
          <p:cNvSpPr/>
          <p:nvPr/>
        </p:nvSpPr>
        <p:spPr>
          <a:xfrm>
            <a:off x="2493520" y="3350511"/>
            <a:ext cx="2638487" cy="1733137"/>
          </a:xfrm>
          <a:prstGeom prst="roundRect">
            <a:avLst>
              <a:gd name="adj" fmla="val 62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DAAD2115-1914-4072-861B-DDFBB463BDE9}"/>
              </a:ext>
            </a:extLst>
          </p:cNvPr>
          <p:cNvSpPr txBox="1"/>
          <p:nvPr/>
        </p:nvSpPr>
        <p:spPr>
          <a:xfrm>
            <a:off x="2476816" y="3448301"/>
            <a:ext cx="2718416" cy="1363065"/>
          </a:xfrm>
          <a:prstGeom prst="rect">
            <a:avLst/>
          </a:prstGeom>
          <a:noFill/>
        </p:spPr>
        <p:txBody>
          <a:bodyPr wrap="square" rtlCol="0">
            <a:spAutoFit/>
          </a:bodyPr>
          <a:lstStyle/>
          <a:p>
            <a:pPr>
              <a:lnSpc>
                <a:spcPct val="120000"/>
              </a:lnSpc>
            </a:pPr>
            <a:r>
              <a:rPr lang="zh-CN" altLang="en-US" sz="1400" dirty="0">
                <a:latin typeface="微软雅黑" panose="020B0503020204020204" pitchFamily="34" charset="-122"/>
                <a:ea typeface="微软雅黑" panose="020B0503020204020204" pitchFamily="34" charset="-122"/>
              </a:rPr>
              <a:t>基于</a:t>
            </a:r>
            <a:r>
              <a:rPr lang="en-US" altLang="zh-CN" sz="1400" dirty="0">
                <a:latin typeface="微软雅黑" panose="020B0503020204020204" pitchFamily="34" charset="-122"/>
                <a:ea typeface="微软雅黑" panose="020B0503020204020204" pitchFamily="34" charset="-122"/>
              </a:rPr>
              <a:t>3000h</a:t>
            </a:r>
            <a:r>
              <a:rPr lang="zh-CN" altLang="en-US" sz="1400" dirty="0">
                <a:latin typeface="微软雅黑" panose="020B0503020204020204" pitchFamily="34" charset="-122"/>
                <a:ea typeface="微软雅黑" panose="020B0503020204020204" pitchFamily="34" charset="-122"/>
              </a:rPr>
              <a:t>饱和氧</a:t>
            </a:r>
            <a:r>
              <a:rPr lang="en-US" altLang="zh-CN" sz="1400" dirty="0">
                <a:latin typeface="微软雅黑" panose="020B0503020204020204" pitchFamily="34" charset="-122"/>
                <a:ea typeface="微软雅黑" panose="020B0503020204020204" pitchFamily="34" charset="-122"/>
              </a:rPr>
              <a:t>LBE</a:t>
            </a:r>
            <a:r>
              <a:rPr lang="zh-CN" altLang="en-US" sz="1400" dirty="0">
                <a:latin typeface="微软雅黑" panose="020B0503020204020204" pitchFamily="34" charset="-122"/>
                <a:ea typeface="微软雅黑" panose="020B0503020204020204" pitchFamily="34" charset="-122"/>
              </a:rPr>
              <a:t>流动腐蚀实验，系统揭示</a:t>
            </a:r>
            <a:r>
              <a:rPr lang="en-US" altLang="zh-CN" sz="1400" dirty="0">
                <a:latin typeface="微软雅黑" panose="020B0503020204020204" pitchFamily="34" charset="-122"/>
                <a:ea typeface="微软雅黑" panose="020B0503020204020204" pitchFamily="34" charset="-122"/>
              </a:rPr>
              <a:t>T91</a:t>
            </a:r>
            <a:r>
              <a:rPr lang="zh-CN" altLang="en-US" sz="1400" dirty="0">
                <a:latin typeface="微软雅黑" panose="020B0503020204020204" pitchFamily="34" charset="-122"/>
                <a:ea typeface="微软雅黑" panose="020B0503020204020204" pitchFamily="34" charset="-122"/>
              </a:rPr>
              <a:t>钢腐蚀层厚度、双层结构（富铁外层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富铬内层）、氧化物相变（磁铁矿</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尖晶石）及剥落</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再生动态过程。</a:t>
            </a:r>
          </a:p>
        </p:txBody>
      </p:sp>
      <p:sp>
        <p:nvSpPr>
          <p:cNvPr id="9" name="箭头: V 形 8">
            <a:extLst>
              <a:ext uri="{FF2B5EF4-FFF2-40B4-BE49-F238E27FC236}">
                <a16:creationId xmlns:a16="http://schemas.microsoft.com/office/drawing/2014/main" id="{E46ADBD0-65CA-479D-AED3-9C0F2610F190}"/>
              </a:ext>
            </a:extLst>
          </p:cNvPr>
          <p:cNvSpPr/>
          <p:nvPr/>
        </p:nvSpPr>
        <p:spPr>
          <a:xfrm>
            <a:off x="6146730" y="5800908"/>
            <a:ext cx="583990" cy="806018"/>
          </a:xfrm>
          <a:prstGeom prst="chevron">
            <a:avLst>
              <a:gd name="adj" fmla="val 929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文本框 60">
            <a:extLst>
              <a:ext uri="{FF2B5EF4-FFF2-40B4-BE49-F238E27FC236}">
                <a16:creationId xmlns:a16="http://schemas.microsoft.com/office/drawing/2014/main" id="{C9E5CF8C-785A-4CB5-9B43-6A603568F683}"/>
              </a:ext>
            </a:extLst>
          </p:cNvPr>
          <p:cNvSpPr txBox="1"/>
          <p:nvPr/>
        </p:nvSpPr>
        <p:spPr>
          <a:xfrm>
            <a:off x="7150764" y="2635987"/>
            <a:ext cx="2831754" cy="658257"/>
          </a:xfrm>
          <a:prstGeom prst="rect">
            <a:avLst/>
          </a:prstGeom>
          <a:noFill/>
        </p:spPr>
        <p:txBody>
          <a:bodyPr wrap="square" rtlCol="0">
            <a:spAutoFit/>
          </a:bodyPr>
          <a:lstStyle/>
          <a:p>
            <a:pPr algn="ctr">
              <a:lnSpc>
                <a:spcPct val="120000"/>
              </a:lnSpc>
            </a:pPr>
            <a:r>
              <a:rPr lang="en-US" altLang="zh-CN" sz="1600" b="1" dirty="0">
                <a:latin typeface="思源黑体 CN Bold" panose="020B0800000000000000" pitchFamily="34" charset="-122"/>
                <a:ea typeface="思源黑体 CN Bold" panose="020B0800000000000000" pitchFamily="34" charset="-122"/>
              </a:rPr>
              <a:t>T91</a:t>
            </a:r>
            <a:r>
              <a:rPr lang="zh-CN" altLang="en-US" sz="1600" b="1" dirty="0">
                <a:latin typeface="思源黑体 CN Bold" panose="020B0800000000000000" pitchFamily="34" charset="-122"/>
                <a:ea typeface="思源黑体 CN Bold" panose="020B0800000000000000" pitchFamily="34" charset="-122"/>
              </a:rPr>
              <a:t>辐照诱导微观缺陷演化与力学性能退化</a:t>
            </a:r>
          </a:p>
        </p:txBody>
      </p:sp>
      <p:sp>
        <p:nvSpPr>
          <p:cNvPr id="62" name="矩形: 圆角 61">
            <a:extLst>
              <a:ext uri="{FF2B5EF4-FFF2-40B4-BE49-F238E27FC236}">
                <a16:creationId xmlns:a16="http://schemas.microsoft.com/office/drawing/2014/main" id="{8D2A121A-A102-4149-81F2-FB6392D3B3DB}"/>
              </a:ext>
            </a:extLst>
          </p:cNvPr>
          <p:cNvSpPr/>
          <p:nvPr/>
        </p:nvSpPr>
        <p:spPr>
          <a:xfrm>
            <a:off x="7247397" y="3350511"/>
            <a:ext cx="2638487" cy="1733138"/>
          </a:xfrm>
          <a:prstGeom prst="roundRect">
            <a:avLst>
              <a:gd name="adj" fmla="val 62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B1483621-3C66-4A75-AF22-2DB76CE3E876}"/>
              </a:ext>
            </a:extLst>
          </p:cNvPr>
          <p:cNvSpPr txBox="1"/>
          <p:nvPr/>
        </p:nvSpPr>
        <p:spPr>
          <a:xfrm>
            <a:off x="7355725" y="4214765"/>
            <a:ext cx="2421830" cy="396583"/>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endParaRPr lang="zh-CN" altLang="en-US" dirty="0">
              <a:latin typeface="思源黑体 CN Regular" panose="020B0500000000000000" pitchFamily="34" charset="-122"/>
              <a:ea typeface="思源黑体 CN Regular" panose="020B0500000000000000" pitchFamily="34" charset="-122"/>
            </a:endParaRPr>
          </a:p>
        </p:txBody>
      </p:sp>
      <p:sp>
        <p:nvSpPr>
          <p:cNvPr id="21" name="文本框 20">
            <a:extLst>
              <a:ext uri="{FF2B5EF4-FFF2-40B4-BE49-F238E27FC236}">
                <a16:creationId xmlns:a16="http://schemas.microsoft.com/office/drawing/2014/main" id="{EF2BA7C0-E098-A7BF-752B-5AAAAACA9A34}"/>
              </a:ext>
            </a:extLst>
          </p:cNvPr>
          <p:cNvSpPr txBox="1"/>
          <p:nvPr/>
        </p:nvSpPr>
        <p:spPr>
          <a:xfrm>
            <a:off x="7325376" y="3628459"/>
            <a:ext cx="2560508" cy="954107"/>
          </a:xfrm>
          <a:prstGeom prst="rect">
            <a:avLst/>
          </a:prstGeom>
          <a:noFill/>
        </p:spPr>
        <p:txBody>
          <a:bodyPr wrap="square">
            <a:spAutoFit/>
          </a:bodyPr>
          <a:lstStyle/>
          <a:p>
            <a:r>
              <a:rPr lang="zh-CN" altLang="en-US" sz="1400" b="0" dirty="0">
                <a:solidFill>
                  <a:srgbClr val="111133"/>
                </a:solidFill>
                <a:effectLst/>
                <a:latin typeface="微软雅黑" panose="020B0503020204020204" pitchFamily="34" charset="-122"/>
                <a:ea typeface="微软雅黑" panose="020B0503020204020204" pitchFamily="34" charset="-122"/>
              </a:rPr>
              <a:t>通过</a:t>
            </a:r>
            <a:r>
              <a:rPr lang="en-US" altLang="zh-CN" sz="1400" b="0" dirty="0">
                <a:solidFill>
                  <a:srgbClr val="111133"/>
                </a:solidFill>
                <a:effectLst/>
                <a:latin typeface="微软雅黑" panose="020B0503020204020204" pitchFamily="34" charset="-122"/>
                <a:ea typeface="微软雅黑" panose="020B0503020204020204" pitchFamily="34" charset="-122"/>
              </a:rPr>
              <a:t>He⁺</a:t>
            </a:r>
            <a:r>
              <a:rPr lang="zh-CN" altLang="en-US" sz="1400" b="0" dirty="0">
                <a:solidFill>
                  <a:srgbClr val="111133"/>
                </a:solidFill>
                <a:effectLst/>
                <a:latin typeface="微软雅黑" panose="020B0503020204020204" pitchFamily="34" charset="-122"/>
                <a:ea typeface="微软雅黑" panose="020B0503020204020204" pitchFamily="34" charset="-122"/>
              </a:rPr>
              <a:t>预注入</a:t>
            </a:r>
            <a:r>
              <a:rPr lang="en-US" altLang="zh-CN" sz="1400" b="0" dirty="0">
                <a:solidFill>
                  <a:srgbClr val="111133"/>
                </a:solidFill>
                <a:effectLst/>
                <a:latin typeface="微软雅黑" panose="020B0503020204020204" pitchFamily="34" charset="-122"/>
                <a:ea typeface="微软雅黑" panose="020B0503020204020204" pitchFamily="34" charset="-122"/>
              </a:rPr>
              <a:t>+Fe⁺</a:t>
            </a:r>
            <a:r>
              <a:rPr lang="zh-CN" altLang="en-US" sz="1400" b="0" dirty="0">
                <a:solidFill>
                  <a:srgbClr val="111133"/>
                </a:solidFill>
                <a:effectLst/>
                <a:latin typeface="微软雅黑" panose="020B0503020204020204" pitchFamily="34" charset="-122"/>
                <a:ea typeface="微软雅黑" panose="020B0503020204020204" pitchFamily="34" charset="-122"/>
              </a:rPr>
              <a:t>顺序辐照实验，定量表征气泡尺寸</a:t>
            </a:r>
            <a:r>
              <a:rPr lang="en-US" altLang="zh-CN" sz="1400" b="0" dirty="0">
                <a:solidFill>
                  <a:srgbClr val="111133"/>
                </a:solidFill>
                <a:effectLst/>
                <a:latin typeface="微软雅黑" panose="020B0503020204020204" pitchFamily="34" charset="-122"/>
                <a:ea typeface="微软雅黑" panose="020B0503020204020204" pitchFamily="34" charset="-122"/>
              </a:rPr>
              <a:t>/</a:t>
            </a:r>
            <a:r>
              <a:rPr lang="zh-CN" altLang="en-US" sz="1400" b="0" dirty="0">
                <a:solidFill>
                  <a:srgbClr val="111133"/>
                </a:solidFill>
                <a:effectLst/>
                <a:latin typeface="微软雅黑" panose="020B0503020204020204" pitchFamily="34" charset="-122"/>
                <a:ea typeface="微软雅黑" panose="020B0503020204020204" pitchFamily="34" charset="-122"/>
              </a:rPr>
              <a:t>密度、位错环演化规律，结合纳米压痕阐明辐照硬化机制。</a:t>
            </a:r>
            <a:endParaRPr lang="zh-CN" altLang="en-US" sz="1400" dirty="0">
              <a:latin typeface="微软雅黑" panose="020B0503020204020204" pitchFamily="34" charset="-122"/>
              <a:ea typeface="微软雅黑" panose="020B0503020204020204" pitchFamily="34" charset="-122"/>
            </a:endParaRPr>
          </a:p>
        </p:txBody>
      </p:sp>
      <p:grpSp>
        <p:nvGrpSpPr>
          <p:cNvPr id="56" name="组合 55">
            <a:extLst>
              <a:ext uri="{FF2B5EF4-FFF2-40B4-BE49-F238E27FC236}">
                <a16:creationId xmlns:a16="http://schemas.microsoft.com/office/drawing/2014/main" id="{FD073C8A-A8F7-AFDF-3363-134BBFEB7CE4}"/>
              </a:ext>
            </a:extLst>
          </p:cNvPr>
          <p:cNvGrpSpPr/>
          <p:nvPr/>
        </p:nvGrpSpPr>
        <p:grpSpPr>
          <a:xfrm>
            <a:off x="1141586" y="0"/>
            <a:ext cx="8208638" cy="984629"/>
            <a:chOff x="1023462" y="0"/>
            <a:chExt cx="8208638" cy="984629"/>
          </a:xfrm>
        </p:grpSpPr>
        <p:sp>
          <p:nvSpPr>
            <p:cNvPr id="57" name="矩形: 圆顶角 56">
              <a:extLst>
                <a:ext uri="{FF2B5EF4-FFF2-40B4-BE49-F238E27FC236}">
                  <a16:creationId xmlns:a16="http://schemas.microsoft.com/office/drawing/2014/main" id="{22923C9B-12A1-A3E6-9D52-B51B019F80F7}"/>
                </a:ext>
              </a:extLst>
            </p:cNvPr>
            <p:cNvSpPr/>
            <p:nvPr/>
          </p:nvSpPr>
          <p:spPr>
            <a:xfrm>
              <a:off x="3148004" y="0"/>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8" name="文本框 27">
              <a:extLst>
                <a:ext uri="{FF2B5EF4-FFF2-40B4-BE49-F238E27FC236}">
                  <a16:creationId xmlns:a16="http://schemas.microsoft.com/office/drawing/2014/main" id="{2770D644-6262-A46E-B587-4EABBA270FB6}"/>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59" name="文本框 30">
              <a:extLst>
                <a:ext uri="{FF2B5EF4-FFF2-40B4-BE49-F238E27FC236}">
                  <a16:creationId xmlns:a16="http://schemas.microsoft.com/office/drawing/2014/main" id="{9E40652C-1D3C-9E05-D814-03EC8F95B252}"/>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60" name="文本框 31">
              <a:extLst>
                <a:ext uri="{FF2B5EF4-FFF2-40B4-BE49-F238E27FC236}">
                  <a16:creationId xmlns:a16="http://schemas.microsoft.com/office/drawing/2014/main" id="{0ADF3971-CF84-F435-1A90-C3372AA6C73A}"/>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63" name="文本框 32">
              <a:extLst>
                <a:ext uri="{FF2B5EF4-FFF2-40B4-BE49-F238E27FC236}">
                  <a16:creationId xmlns:a16="http://schemas.microsoft.com/office/drawing/2014/main" id="{0D07E183-29B6-3BB0-9413-273B79FC7751}"/>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65" name="文本框 34">
              <a:extLst>
                <a:ext uri="{FF2B5EF4-FFF2-40B4-BE49-F238E27FC236}">
                  <a16:creationId xmlns:a16="http://schemas.microsoft.com/office/drawing/2014/main" id="{250EF97A-2FE2-1E85-1775-1DA6D2B744A1}"/>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66" name="文本框 35">
              <a:extLst>
                <a:ext uri="{FF2B5EF4-FFF2-40B4-BE49-F238E27FC236}">
                  <a16:creationId xmlns:a16="http://schemas.microsoft.com/office/drawing/2014/main" id="{2C49E5DA-D251-4463-94A4-37622379B4E8}"/>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动态腐蚀行为研究</a:t>
              </a:r>
            </a:p>
          </p:txBody>
        </p:sp>
      </p:grpSp>
      <p:sp>
        <p:nvSpPr>
          <p:cNvPr id="67" name="文本框 66">
            <a:extLst>
              <a:ext uri="{FF2B5EF4-FFF2-40B4-BE49-F238E27FC236}">
                <a16:creationId xmlns:a16="http://schemas.microsoft.com/office/drawing/2014/main" id="{27C024E6-1A7E-C2DA-FF55-5584A4B9EED6}"/>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68" name="文本框 67">
            <a:extLst>
              <a:ext uri="{FF2B5EF4-FFF2-40B4-BE49-F238E27FC236}">
                <a16:creationId xmlns:a16="http://schemas.microsoft.com/office/drawing/2014/main" id="{51BA3311-06A1-F128-707F-FA806A972FAF}"/>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137781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圆角 62">
            <a:extLst>
              <a:ext uri="{FF2B5EF4-FFF2-40B4-BE49-F238E27FC236}">
                <a16:creationId xmlns:a16="http://schemas.microsoft.com/office/drawing/2014/main" id="{1A947736-478C-DBBE-54A1-0E4BDEEFC40A}"/>
              </a:ext>
            </a:extLst>
          </p:cNvPr>
          <p:cNvSpPr/>
          <p:nvPr/>
        </p:nvSpPr>
        <p:spPr>
          <a:xfrm>
            <a:off x="4430530" y="1688761"/>
            <a:ext cx="7531081" cy="5126772"/>
          </a:xfrm>
          <a:prstGeom prst="roundRect">
            <a:avLst>
              <a:gd name="adj" fmla="val 4721"/>
            </a:avLst>
          </a:prstGeom>
          <a:solidFill>
            <a:schemeClr val="bg1"/>
          </a:solidFill>
          <a:ln w="158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B938B79B-92D0-402E-813E-4AE2FD81D6C9}"/>
              </a:ext>
            </a:extLst>
          </p:cNvPr>
          <p:cNvSpPr txBox="1"/>
          <p:nvPr/>
        </p:nvSpPr>
        <p:spPr>
          <a:xfrm>
            <a:off x="462084" y="1153703"/>
            <a:ext cx="2492990"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研究内容一：</a:t>
            </a:r>
          </a:p>
        </p:txBody>
      </p:sp>
      <p:sp>
        <p:nvSpPr>
          <p:cNvPr id="29" name="矩形: 圆角 28">
            <a:extLst>
              <a:ext uri="{FF2B5EF4-FFF2-40B4-BE49-F238E27FC236}">
                <a16:creationId xmlns:a16="http://schemas.microsoft.com/office/drawing/2014/main" id="{175C6E7B-ADA9-42C0-9F7A-50D900CAF9DE}"/>
              </a:ext>
            </a:extLst>
          </p:cNvPr>
          <p:cNvSpPr/>
          <p:nvPr/>
        </p:nvSpPr>
        <p:spPr>
          <a:xfrm>
            <a:off x="230389" y="1708538"/>
            <a:ext cx="3782875" cy="4809754"/>
          </a:xfrm>
          <a:prstGeom prst="roundRect">
            <a:avLst>
              <a:gd name="adj" fmla="val 4721"/>
            </a:avLst>
          </a:prstGeom>
          <a:solidFill>
            <a:schemeClr val="bg1"/>
          </a:solidFill>
          <a:ln w="158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圆顶角 45">
            <a:extLst>
              <a:ext uri="{FF2B5EF4-FFF2-40B4-BE49-F238E27FC236}">
                <a16:creationId xmlns:a16="http://schemas.microsoft.com/office/drawing/2014/main" id="{9C17C877-DCD7-4736-853C-B9A143EC9F5B}"/>
              </a:ext>
            </a:extLst>
          </p:cNvPr>
          <p:cNvSpPr/>
          <p:nvPr/>
        </p:nvSpPr>
        <p:spPr>
          <a:xfrm>
            <a:off x="1356779" y="1704341"/>
            <a:ext cx="1530094" cy="314073"/>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实验设计</a:t>
            </a:r>
          </a:p>
        </p:txBody>
      </p:sp>
      <p:sp>
        <p:nvSpPr>
          <p:cNvPr id="72" name="箭头: 右 71">
            <a:extLst>
              <a:ext uri="{FF2B5EF4-FFF2-40B4-BE49-F238E27FC236}">
                <a16:creationId xmlns:a16="http://schemas.microsoft.com/office/drawing/2014/main" id="{274B5535-BCB7-485E-8FF7-D7F11797836D}"/>
              </a:ext>
            </a:extLst>
          </p:cNvPr>
          <p:cNvSpPr/>
          <p:nvPr/>
        </p:nvSpPr>
        <p:spPr>
          <a:xfrm>
            <a:off x="4063908" y="2958425"/>
            <a:ext cx="366622" cy="100192"/>
          </a:xfrm>
          <a:prstGeom prst="rightArrow">
            <a:avLst>
              <a:gd name="adj1" fmla="val 21026"/>
              <a:gd name="adj2" fmla="val 879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箭头: 右 72">
            <a:extLst>
              <a:ext uri="{FF2B5EF4-FFF2-40B4-BE49-F238E27FC236}">
                <a16:creationId xmlns:a16="http://schemas.microsoft.com/office/drawing/2014/main" id="{A5C98D9B-B9C1-49B0-89A8-F55EBD2A8391}"/>
              </a:ext>
            </a:extLst>
          </p:cNvPr>
          <p:cNvSpPr/>
          <p:nvPr/>
        </p:nvSpPr>
        <p:spPr>
          <a:xfrm>
            <a:off x="4063908" y="5444490"/>
            <a:ext cx="366622" cy="100192"/>
          </a:xfrm>
          <a:prstGeom prst="rightArrow">
            <a:avLst>
              <a:gd name="adj1" fmla="val 21026"/>
              <a:gd name="adj2" fmla="val 879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75578EBA-D4F2-403D-94A9-8977D4E5B143}"/>
              </a:ext>
            </a:extLst>
          </p:cNvPr>
          <p:cNvSpPr txBox="1"/>
          <p:nvPr/>
        </p:nvSpPr>
        <p:spPr>
          <a:xfrm>
            <a:off x="2727770" y="1184480"/>
            <a:ext cx="4732386" cy="707886"/>
          </a:xfrm>
          <a:prstGeom prst="rect">
            <a:avLst/>
          </a:prstGeom>
          <a:noFill/>
        </p:spPr>
        <p:txBody>
          <a:bodyPr wrap="none" rtlCol="0">
            <a:spAutoFit/>
          </a:bodyPr>
          <a:lstStyle>
            <a:defPPr>
              <a:defRPr lang="zh-CN"/>
            </a:defPPr>
            <a:lvl1pPr>
              <a:defRPr sz="2000">
                <a:solidFill>
                  <a:schemeClr val="accent1"/>
                </a:solidFill>
                <a:latin typeface="思源黑体 CN Bold" panose="020B0800000000000000" pitchFamily="34" charset="-122"/>
                <a:ea typeface="思源黑体 CN Bold" panose="020B0800000000000000" pitchFamily="34" charset="-122"/>
              </a:defRPr>
            </a:lvl1pPr>
          </a:lstStyle>
          <a:p>
            <a:r>
              <a:rPr lang="en-US" altLang="zh-CN" dirty="0"/>
              <a:t>T91</a:t>
            </a:r>
            <a:r>
              <a:rPr lang="zh-CN" altLang="en-US" dirty="0"/>
              <a:t>在</a:t>
            </a:r>
            <a:r>
              <a:rPr lang="en-US" altLang="zh-CN" dirty="0"/>
              <a:t>LBE </a:t>
            </a:r>
            <a:r>
              <a:rPr lang="zh-CN" altLang="en-US" dirty="0"/>
              <a:t>动态腐蚀行为与时序演化规律</a:t>
            </a:r>
          </a:p>
          <a:p>
            <a:endParaRPr lang="en-US" altLang="zh-CN" dirty="0"/>
          </a:p>
        </p:txBody>
      </p:sp>
      <p:sp>
        <p:nvSpPr>
          <p:cNvPr id="26" name="文本框 25">
            <a:extLst>
              <a:ext uri="{FF2B5EF4-FFF2-40B4-BE49-F238E27FC236}">
                <a16:creationId xmlns:a16="http://schemas.microsoft.com/office/drawing/2014/main" id="{DEE6398D-2C4B-4E9B-793A-E12B617553FD}"/>
              </a:ext>
            </a:extLst>
          </p:cNvPr>
          <p:cNvSpPr txBox="1"/>
          <p:nvPr/>
        </p:nvSpPr>
        <p:spPr>
          <a:xfrm>
            <a:off x="303068" y="2083919"/>
            <a:ext cx="3637515" cy="787523"/>
          </a:xfrm>
          <a:prstGeom prst="rect">
            <a:avLst/>
          </a:prstGeom>
          <a:noFill/>
        </p:spPr>
        <p:txBody>
          <a:bodyPr wrap="square">
            <a:spAutoFit/>
          </a:bodyPr>
          <a:lstStyle/>
          <a:p>
            <a:pPr algn="just" fontAlgn="base">
              <a:lnSpc>
                <a:spcPct val="150000"/>
              </a:lnSpc>
              <a:spcBef>
                <a:spcPct val="0"/>
              </a:spcBef>
              <a:spcAft>
                <a:spcPct val="0"/>
              </a:spcAft>
              <a:buFont typeface="Arial" panose="020B0604020202020204" pitchFamily="34" charset="0"/>
              <a:buNone/>
            </a:pPr>
            <a:r>
              <a:rPr lang="zh-CN" altLang="en-US" sz="1600" b="1" dirty="0">
                <a:solidFill>
                  <a:srgbClr val="5A5352"/>
                </a:solidFill>
                <a:latin typeface="微软雅黑" panose="020B0503020204020204" charset="-122"/>
                <a:ea typeface="微软雅黑" panose="020B0503020204020204" charset="-122"/>
              </a:rPr>
              <a:t>设计可控温度、流速、氧浓度</a:t>
            </a:r>
            <a:r>
              <a:rPr lang="zh-CN" altLang="en-US" sz="1600" b="1" dirty="0">
                <a:solidFill>
                  <a:srgbClr val="FF0000"/>
                </a:solidFill>
                <a:latin typeface="微软雅黑" panose="020B0503020204020204" charset="-122"/>
                <a:ea typeface="微软雅黑" panose="020B0503020204020204" charset="-122"/>
              </a:rPr>
              <a:t>多参数耦合</a:t>
            </a:r>
            <a:r>
              <a:rPr lang="zh-CN" altLang="en-US" sz="1600" b="1" dirty="0">
                <a:solidFill>
                  <a:srgbClr val="5A5352"/>
                </a:solidFill>
                <a:latin typeface="微软雅黑" panose="020B0503020204020204" charset="-122"/>
                <a:ea typeface="微软雅黑" panose="020B0503020204020204" charset="-122"/>
              </a:rPr>
              <a:t>的</a:t>
            </a:r>
            <a:r>
              <a:rPr lang="zh-CN" altLang="en-US" sz="1600" b="1" dirty="0">
                <a:solidFill>
                  <a:srgbClr val="C00000"/>
                </a:solidFill>
                <a:latin typeface="微软雅黑" panose="020B0503020204020204" charset="-122"/>
                <a:ea typeface="微软雅黑" panose="020B0503020204020204" charset="-122"/>
              </a:rPr>
              <a:t>动态</a:t>
            </a:r>
            <a:r>
              <a:rPr lang="en-US" altLang="zh-CN" sz="1600" b="1" dirty="0">
                <a:solidFill>
                  <a:srgbClr val="5A5352"/>
                </a:solidFill>
                <a:latin typeface="微软雅黑" panose="020B0503020204020204" charset="-122"/>
                <a:ea typeface="微软雅黑" panose="020B0503020204020204" charset="-122"/>
              </a:rPr>
              <a:t>LBE</a:t>
            </a:r>
            <a:r>
              <a:rPr lang="zh-CN" altLang="en-US" sz="1600" b="1" dirty="0">
                <a:solidFill>
                  <a:srgbClr val="5A5352"/>
                </a:solidFill>
                <a:latin typeface="微软雅黑" panose="020B0503020204020204" charset="-122"/>
                <a:ea typeface="微软雅黑" panose="020B0503020204020204" charset="-122"/>
              </a:rPr>
              <a:t>腐蚀装置。</a:t>
            </a:r>
            <a:endParaRPr lang="en-US" altLang="zh-CN" sz="1600" b="1" dirty="0">
              <a:solidFill>
                <a:srgbClr val="5A5352"/>
              </a:solidFill>
              <a:latin typeface="微软雅黑" panose="020B0503020204020204" charset="-122"/>
              <a:ea typeface="微软雅黑" panose="020B0503020204020204" charset="-122"/>
            </a:endParaRPr>
          </a:p>
        </p:txBody>
      </p:sp>
      <p:pic>
        <p:nvPicPr>
          <p:cNvPr id="28" name="图片 27" descr="图片包含 游戏机, 仪表&#10;&#10;AI 生成的内容可能不正确。">
            <a:extLst>
              <a:ext uri="{FF2B5EF4-FFF2-40B4-BE49-F238E27FC236}">
                <a16:creationId xmlns:a16="http://schemas.microsoft.com/office/drawing/2014/main" id="{805B4CB9-40D0-50AB-20E6-D818E1CE1A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57" y="2863158"/>
            <a:ext cx="1637184" cy="2183338"/>
          </a:xfrm>
          <a:prstGeom prst="rect">
            <a:avLst/>
          </a:prstGeom>
        </p:spPr>
      </p:pic>
      <p:pic>
        <p:nvPicPr>
          <p:cNvPr id="35" name="图片 34">
            <a:extLst>
              <a:ext uri="{FF2B5EF4-FFF2-40B4-BE49-F238E27FC236}">
                <a16:creationId xmlns:a16="http://schemas.microsoft.com/office/drawing/2014/main" id="{9820943B-AC32-641E-484E-65F69402726A}"/>
              </a:ext>
            </a:extLst>
          </p:cNvPr>
          <p:cNvPicPr>
            <a:picLocks/>
          </p:cNvPicPr>
          <p:nvPr/>
        </p:nvPicPr>
        <p:blipFill>
          <a:blip r:embed="rId3"/>
          <a:srcRect l="22315" t="-998" r="10245" b="-1"/>
          <a:stretch>
            <a:fillRect/>
          </a:stretch>
        </p:blipFill>
        <p:spPr>
          <a:xfrm>
            <a:off x="2260789" y="2812163"/>
            <a:ext cx="1596499" cy="2316632"/>
          </a:xfrm>
          <a:prstGeom prst="rect">
            <a:avLst/>
          </a:prstGeom>
        </p:spPr>
      </p:pic>
      <p:pic>
        <p:nvPicPr>
          <p:cNvPr id="37" name="图片 36">
            <a:extLst>
              <a:ext uri="{FF2B5EF4-FFF2-40B4-BE49-F238E27FC236}">
                <a16:creationId xmlns:a16="http://schemas.microsoft.com/office/drawing/2014/main" id="{F2789BB1-A748-32B0-C80B-3E211A2F9BB9}"/>
              </a:ext>
            </a:extLst>
          </p:cNvPr>
          <p:cNvPicPr>
            <a:picLocks noChangeAspect="1"/>
          </p:cNvPicPr>
          <p:nvPr/>
        </p:nvPicPr>
        <p:blipFill>
          <a:blip r:embed="rId4"/>
          <a:stretch>
            <a:fillRect/>
          </a:stretch>
        </p:blipFill>
        <p:spPr>
          <a:xfrm rot="5400000">
            <a:off x="2709993" y="5259242"/>
            <a:ext cx="1054921" cy="1192948"/>
          </a:xfrm>
          <a:prstGeom prst="rect">
            <a:avLst/>
          </a:prstGeom>
        </p:spPr>
      </p:pic>
      <p:sp>
        <p:nvSpPr>
          <p:cNvPr id="59" name="文本框 58">
            <a:extLst>
              <a:ext uri="{FF2B5EF4-FFF2-40B4-BE49-F238E27FC236}">
                <a16:creationId xmlns:a16="http://schemas.microsoft.com/office/drawing/2014/main" id="{771622AE-028D-F137-D893-CDBA1E51839E}"/>
              </a:ext>
            </a:extLst>
          </p:cNvPr>
          <p:cNvSpPr txBox="1"/>
          <p:nvPr/>
        </p:nvSpPr>
        <p:spPr>
          <a:xfrm>
            <a:off x="1209593" y="5104433"/>
            <a:ext cx="1637184" cy="276999"/>
          </a:xfrm>
          <a:prstGeom prst="rect">
            <a:avLst/>
          </a:prstGeom>
          <a:noFill/>
        </p:spPr>
        <p:txBody>
          <a:bodyPr wrap="square">
            <a:spAutoFit/>
          </a:bodyPr>
          <a:lstStyle/>
          <a:p>
            <a:r>
              <a:rPr lang="zh-CN" altLang="en-US" sz="1200" dirty="0">
                <a:latin typeface="微软雅黑" panose="020B0503020204020204" charset="-122"/>
                <a:ea typeface="微软雅黑" panose="020B0503020204020204" charset="-122"/>
                <a:cs typeface="微软雅黑" panose="020B0503020204020204" charset="-122"/>
              </a:rPr>
              <a:t>多参数动态腐蚀装置 </a:t>
            </a:r>
            <a:endParaRPr lang="zh-CN" altLang="en-US" sz="1200" dirty="0"/>
          </a:p>
        </p:txBody>
      </p:sp>
      <p:sp>
        <p:nvSpPr>
          <p:cNvPr id="62" name="文本框 61">
            <a:extLst>
              <a:ext uri="{FF2B5EF4-FFF2-40B4-BE49-F238E27FC236}">
                <a16:creationId xmlns:a16="http://schemas.microsoft.com/office/drawing/2014/main" id="{234DD1F6-476C-C66F-C51E-E4459D536EED}"/>
              </a:ext>
            </a:extLst>
          </p:cNvPr>
          <p:cNvSpPr txBox="1"/>
          <p:nvPr/>
        </p:nvSpPr>
        <p:spPr>
          <a:xfrm>
            <a:off x="3177442" y="6225499"/>
            <a:ext cx="656486" cy="276999"/>
          </a:xfrm>
          <a:prstGeom prst="rect">
            <a:avLst/>
          </a:prstGeom>
          <a:noFill/>
        </p:spPr>
        <p:txBody>
          <a:bodyPr wrap="square">
            <a:spAutoFit/>
          </a:bodyPr>
          <a:lstStyle/>
          <a:p>
            <a:r>
              <a:rPr lang="zh-CN" altLang="en-US" sz="1200" b="1" dirty="0">
                <a:latin typeface="微软雅黑" panose="020B0503020204020204" charset="-122"/>
                <a:ea typeface="微软雅黑" panose="020B0503020204020204" charset="-122"/>
                <a:cs typeface="微软雅黑" panose="020B0503020204020204" charset="-122"/>
              </a:rPr>
              <a:t>样品盘</a:t>
            </a:r>
            <a:endParaRPr lang="zh-CN" altLang="en-US" sz="1200" b="1" dirty="0"/>
          </a:p>
        </p:txBody>
      </p:sp>
      <p:cxnSp>
        <p:nvCxnSpPr>
          <p:cNvPr id="11264" name="直接箭头连接符 11263">
            <a:extLst>
              <a:ext uri="{FF2B5EF4-FFF2-40B4-BE49-F238E27FC236}">
                <a16:creationId xmlns:a16="http://schemas.microsoft.com/office/drawing/2014/main" id="{25768A17-31FA-6EDF-22C4-FA4168675391}"/>
              </a:ext>
            </a:extLst>
          </p:cNvPr>
          <p:cNvCxnSpPr>
            <a:cxnSpLocks/>
            <a:endCxn id="37" idx="1"/>
          </p:cNvCxnSpPr>
          <p:nvPr/>
        </p:nvCxnSpPr>
        <p:spPr>
          <a:xfrm>
            <a:off x="2985088" y="4721878"/>
            <a:ext cx="252366" cy="606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66" name="文本框 11265">
            <a:extLst>
              <a:ext uri="{FF2B5EF4-FFF2-40B4-BE49-F238E27FC236}">
                <a16:creationId xmlns:a16="http://schemas.microsoft.com/office/drawing/2014/main" id="{D5736F5B-1D4C-076F-EA7E-E1F3B0A4CE05}"/>
              </a:ext>
            </a:extLst>
          </p:cNvPr>
          <p:cNvSpPr txBox="1"/>
          <p:nvPr/>
        </p:nvSpPr>
        <p:spPr>
          <a:xfrm>
            <a:off x="1813618" y="2954650"/>
            <a:ext cx="801350" cy="276999"/>
          </a:xfrm>
          <a:prstGeom prst="rect">
            <a:avLst/>
          </a:prstGeom>
          <a:noFill/>
        </p:spPr>
        <p:txBody>
          <a:bodyPr wrap="square">
            <a:spAutoFit/>
          </a:bodyPr>
          <a:lstStyle/>
          <a:p>
            <a:r>
              <a:rPr lang="zh-CN" altLang="en-US" sz="1200" b="1" dirty="0">
                <a:latin typeface="微软雅黑" panose="020B0503020204020204" charset="-122"/>
                <a:ea typeface="微软雅黑" panose="020B0503020204020204" charset="-122"/>
                <a:cs typeface="微软雅黑" panose="020B0503020204020204" charset="-122"/>
              </a:rPr>
              <a:t>旋转电机</a:t>
            </a:r>
            <a:endParaRPr lang="zh-CN" altLang="en-US" sz="1200" b="1" dirty="0"/>
          </a:p>
        </p:txBody>
      </p:sp>
      <p:cxnSp>
        <p:nvCxnSpPr>
          <p:cNvPr id="11267" name="直接箭头连接符 11266">
            <a:extLst>
              <a:ext uri="{FF2B5EF4-FFF2-40B4-BE49-F238E27FC236}">
                <a16:creationId xmlns:a16="http://schemas.microsoft.com/office/drawing/2014/main" id="{EE165357-62D1-6E69-BB24-49E0A2AF8D56}"/>
              </a:ext>
            </a:extLst>
          </p:cNvPr>
          <p:cNvCxnSpPr>
            <a:cxnSpLocks/>
            <a:endCxn id="11266" idx="1"/>
          </p:cNvCxnSpPr>
          <p:nvPr/>
        </p:nvCxnSpPr>
        <p:spPr>
          <a:xfrm flipV="1">
            <a:off x="1309501" y="3093150"/>
            <a:ext cx="504117" cy="104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70" name="直接箭头连接符 11269">
            <a:extLst>
              <a:ext uri="{FF2B5EF4-FFF2-40B4-BE49-F238E27FC236}">
                <a16:creationId xmlns:a16="http://schemas.microsoft.com/office/drawing/2014/main" id="{B7EEAC9F-1BC2-C199-1B99-13A57BBFAFCB}"/>
              </a:ext>
            </a:extLst>
          </p:cNvPr>
          <p:cNvCxnSpPr>
            <a:cxnSpLocks/>
            <a:endCxn id="11266" idx="3"/>
          </p:cNvCxnSpPr>
          <p:nvPr/>
        </p:nvCxnSpPr>
        <p:spPr>
          <a:xfrm flipH="1">
            <a:off x="2614968" y="3074567"/>
            <a:ext cx="318664" cy="18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74" name="箭头: 左弧形 11273">
            <a:extLst>
              <a:ext uri="{FF2B5EF4-FFF2-40B4-BE49-F238E27FC236}">
                <a16:creationId xmlns:a16="http://schemas.microsoft.com/office/drawing/2014/main" id="{CACE00F8-F121-73A6-B406-30D8BD594905}"/>
              </a:ext>
            </a:extLst>
          </p:cNvPr>
          <p:cNvSpPr/>
          <p:nvPr/>
        </p:nvSpPr>
        <p:spPr>
          <a:xfrm>
            <a:off x="2774300" y="4445176"/>
            <a:ext cx="117572" cy="14698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75" name="箭头: 左弧形 11274">
            <a:extLst>
              <a:ext uri="{FF2B5EF4-FFF2-40B4-BE49-F238E27FC236}">
                <a16:creationId xmlns:a16="http://schemas.microsoft.com/office/drawing/2014/main" id="{405C113C-CAD5-4EE3-D7B2-DD6382480659}"/>
              </a:ext>
            </a:extLst>
          </p:cNvPr>
          <p:cNvSpPr/>
          <p:nvPr/>
        </p:nvSpPr>
        <p:spPr>
          <a:xfrm rot="10800000">
            <a:off x="2974616" y="4445176"/>
            <a:ext cx="117572" cy="14698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78" name="文本框 11277">
            <a:extLst>
              <a:ext uri="{FF2B5EF4-FFF2-40B4-BE49-F238E27FC236}">
                <a16:creationId xmlns:a16="http://schemas.microsoft.com/office/drawing/2014/main" id="{7BEE620E-28C9-3888-EF42-94272943A37B}"/>
              </a:ext>
            </a:extLst>
          </p:cNvPr>
          <p:cNvSpPr txBox="1"/>
          <p:nvPr/>
        </p:nvSpPr>
        <p:spPr>
          <a:xfrm>
            <a:off x="354049" y="5295837"/>
            <a:ext cx="2144635" cy="1169551"/>
          </a:xfrm>
          <a:prstGeom prst="rect">
            <a:avLst/>
          </a:prstGeom>
          <a:noFill/>
        </p:spPr>
        <p:txBody>
          <a:bodyPr wrap="square">
            <a:spAutoFit/>
          </a:bodyPr>
          <a:lstStyle/>
          <a:p>
            <a:r>
              <a:rPr lang="zh-CN" altLang="en-US" sz="1400" b="1" dirty="0">
                <a:solidFill>
                  <a:srgbClr val="C00000"/>
                </a:solidFill>
                <a:latin typeface="微软雅黑" panose="020B0503020204020204" charset="-122"/>
                <a:ea typeface="微软雅黑" panose="020B0503020204020204" charset="-122"/>
                <a:cs typeface="微软雅黑" panose="020B0503020204020204" charset="-122"/>
              </a:rPr>
              <a:t>实验参数范围</a:t>
            </a:r>
            <a:r>
              <a:rPr lang="zh-CN" altLang="en-US" sz="1400" b="1" dirty="0">
                <a:latin typeface="微软雅黑" panose="020B0503020204020204" charset="-122"/>
                <a:ea typeface="微软雅黑" panose="020B0503020204020204" charset="-122"/>
                <a:cs typeface="微软雅黑" panose="020B0503020204020204" charset="-122"/>
              </a:rPr>
              <a:t>：</a:t>
            </a:r>
            <a:endParaRPr lang="en-US" altLang="zh-CN" sz="1400" b="1" dirty="0">
              <a:latin typeface="微软雅黑" panose="020B0503020204020204" charset="-122"/>
              <a:ea typeface="微软雅黑" panose="020B0503020204020204" charset="-122"/>
              <a:cs typeface="微软雅黑" panose="020B0503020204020204" charset="-122"/>
            </a:endParaRPr>
          </a:p>
          <a:p>
            <a:r>
              <a:rPr lang="zh-CN" altLang="en-US" sz="1400" b="1" dirty="0">
                <a:latin typeface="微软雅黑" panose="020B0503020204020204" charset="-122"/>
                <a:ea typeface="微软雅黑" panose="020B0503020204020204" charset="-122"/>
                <a:cs typeface="微软雅黑" panose="020B0503020204020204" charset="-122"/>
              </a:rPr>
              <a:t>时长：   </a:t>
            </a:r>
            <a:r>
              <a:rPr lang="en-US" altLang="zh-CN" sz="1400" b="1" dirty="0">
                <a:latin typeface="微软雅黑" panose="020B0503020204020204" charset="-122"/>
                <a:ea typeface="微软雅黑" panose="020B0503020204020204" charset="-122"/>
                <a:cs typeface="微软雅黑" panose="020B0503020204020204" charset="-122"/>
              </a:rPr>
              <a:t>0-3000h</a:t>
            </a:r>
            <a:br>
              <a:rPr lang="en-US" altLang="zh-CN" sz="1400" b="1" dirty="0">
                <a:latin typeface="微软雅黑" panose="020B0503020204020204" charset="-122"/>
                <a:ea typeface="微软雅黑" panose="020B0503020204020204" charset="-122"/>
                <a:cs typeface="微软雅黑" panose="020B0503020204020204" charset="-122"/>
              </a:rPr>
            </a:br>
            <a:r>
              <a:rPr lang="zh-CN" altLang="en-US" sz="1400" b="1" dirty="0">
                <a:latin typeface="微软雅黑" panose="020B0503020204020204" charset="-122"/>
                <a:ea typeface="微软雅黑" panose="020B0503020204020204" charset="-122"/>
                <a:cs typeface="微软雅黑" panose="020B0503020204020204" charset="-122"/>
              </a:rPr>
              <a:t>氧浓度：饱和氧</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贫氧</a:t>
            </a:r>
            <a:br>
              <a:rPr lang="en-US" altLang="zh-CN" sz="1400" b="1" dirty="0">
                <a:latin typeface="微软雅黑" panose="020B0503020204020204" charset="-122"/>
                <a:ea typeface="微软雅黑" panose="020B0503020204020204" charset="-122"/>
                <a:cs typeface="微软雅黑" panose="020B0503020204020204" charset="-122"/>
              </a:rPr>
            </a:br>
            <a:r>
              <a:rPr lang="zh-CN" altLang="en-US" sz="1400" b="1" dirty="0">
                <a:latin typeface="微软雅黑" panose="020B0503020204020204" charset="-122"/>
                <a:ea typeface="微软雅黑" panose="020B0503020204020204" charset="-122"/>
                <a:cs typeface="微软雅黑" panose="020B0503020204020204" charset="-122"/>
              </a:rPr>
              <a:t>温度：   </a:t>
            </a:r>
            <a:r>
              <a:rPr lang="en-US" altLang="zh-CN" sz="1400" b="1" dirty="0">
                <a:latin typeface="微软雅黑" panose="020B0503020204020204" charset="-122"/>
                <a:ea typeface="微软雅黑" panose="020B0503020204020204" charset="-122"/>
                <a:cs typeface="微软雅黑" panose="020B0503020204020204" charset="-122"/>
              </a:rPr>
              <a:t>50-550℃</a:t>
            </a:r>
          </a:p>
          <a:p>
            <a:r>
              <a:rPr lang="zh-CN" altLang="en-US" sz="1400" b="1" dirty="0">
                <a:latin typeface="微软雅黑" panose="020B0503020204020204" charset="-122"/>
                <a:ea typeface="微软雅黑" panose="020B0503020204020204" charset="-122"/>
                <a:cs typeface="微软雅黑" panose="020B0503020204020204" charset="-122"/>
              </a:rPr>
              <a:t>流速：</a:t>
            </a:r>
            <a:r>
              <a:rPr lang="en-US" altLang="zh-CN" sz="1400" b="1" dirty="0">
                <a:latin typeface="微软雅黑" panose="020B0503020204020204" charset="-122"/>
                <a:ea typeface="微软雅黑" panose="020B0503020204020204" charset="-122"/>
                <a:cs typeface="微软雅黑" panose="020B0503020204020204" charset="-122"/>
              </a:rPr>
              <a:t>   0-3m/s</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0" name="图片 9">
            <a:extLst>
              <a:ext uri="{FF2B5EF4-FFF2-40B4-BE49-F238E27FC236}">
                <a16:creationId xmlns:a16="http://schemas.microsoft.com/office/drawing/2014/main" id="{6F0648FA-0F49-7E3E-0F08-676DFA41E8DC}"/>
              </a:ext>
            </a:extLst>
          </p:cNvPr>
          <p:cNvPicPr>
            <a:picLocks noChangeAspect="1"/>
          </p:cNvPicPr>
          <p:nvPr/>
        </p:nvPicPr>
        <p:blipFill>
          <a:blip r:embed="rId5"/>
          <a:stretch>
            <a:fillRect/>
          </a:stretch>
        </p:blipFill>
        <p:spPr>
          <a:xfrm>
            <a:off x="4539375" y="2038719"/>
            <a:ext cx="2394016" cy="1591045"/>
          </a:xfrm>
          <a:prstGeom prst="rect">
            <a:avLst/>
          </a:prstGeom>
        </p:spPr>
      </p:pic>
      <p:pic>
        <p:nvPicPr>
          <p:cNvPr id="19" name="图片 18">
            <a:extLst>
              <a:ext uri="{FF2B5EF4-FFF2-40B4-BE49-F238E27FC236}">
                <a16:creationId xmlns:a16="http://schemas.microsoft.com/office/drawing/2014/main" id="{7E446EC0-B132-3E24-5490-C1E18E392142}"/>
              </a:ext>
            </a:extLst>
          </p:cNvPr>
          <p:cNvPicPr>
            <a:picLocks noChangeAspect="1"/>
          </p:cNvPicPr>
          <p:nvPr/>
        </p:nvPicPr>
        <p:blipFill>
          <a:blip r:embed="rId6"/>
          <a:stretch>
            <a:fillRect/>
          </a:stretch>
        </p:blipFill>
        <p:spPr>
          <a:xfrm>
            <a:off x="6933391" y="2049191"/>
            <a:ext cx="2390226" cy="1583098"/>
          </a:xfrm>
          <a:prstGeom prst="rect">
            <a:avLst/>
          </a:prstGeom>
        </p:spPr>
      </p:pic>
      <p:pic>
        <p:nvPicPr>
          <p:cNvPr id="20" name="图片 19">
            <a:extLst>
              <a:ext uri="{FF2B5EF4-FFF2-40B4-BE49-F238E27FC236}">
                <a16:creationId xmlns:a16="http://schemas.microsoft.com/office/drawing/2014/main" id="{4AC3C8CB-05A1-7356-815F-0CCF37C3B8F1}"/>
              </a:ext>
            </a:extLst>
          </p:cNvPr>
          <p:cNvPicPr>
            <a:picLocks noChangeAspect="1"/>
          </p:cNvPicPr>
          <p:nvPr/>
        </p:nvPicPr>
        <p:blipFill>
          <a:blip r:embed="rId7"/>
          <a:stretch>
            <a:fillRect/>
          </a:stretch>
        </p:blipFill>
        <p:spPr>
          <a:xfrm>
            <a:off x="9318287" y="2049192"/>
            <a:ext cx="2369698" cy="1570442"/>
          </a:xfrm>
          <a:prstGeom prst="rect">
            <a:avLst/>
          </a:prstGeom>
        </p:spPr>
      </p:pic>
      <p:sp>
        <p:nvSpPr>
          <p:cNvPr id="21" name="文本框 20">
            <a:extLst>
              <a:ext uri="{FF2B5EF4-FFF2-40B4-BE49-F238E27FC236}">
                <a16:creationId xmlns:a16="http://schemas.microsoft.com/office/drawing/2014/main" id="{C240B264-1117-A742-C136-C5EC2B2FB0CF}"/>
              </a:ext>
            </a:extLst>
          </p:cNvPr>
          <p:cNvSpPr txBox="1"/>
          <p:nvPr/>
        </p:nvSpPr>
        <p:spPr>
          <a:xfrm>
            <a:off x="4481174" y="1655505"/>
            <a:ext cx="2998577" cy="369332"/>
          </a:xfrm>
          <a:prstGeom prst="rect">
            <a:avLst/>
          </a:prstGeom>
          <a:noFill/>
        </p:spPr>
        <p:txBody>
          <a:bodyPr wrap="square">
            <a:spAutoFit/>
          </a:bodyPr>
          <a:lstStyle/>
          <a:p>
            <a:r>
              <a:rPr lang="en-US" altLang="zh-CN" b="1" dirty="0">
                <a:solidFill>
                  <a:schemeClr val="bg2">
                    <a:lumMod val="10000"/>
                  </a:schemeClr>
                </a:solidFill>
                <a:latin typeface="微软雅黑" panose="020B0503020204020204" pitchFamily="34" charset="-122"/>
                <a:ea typeface="微软雅黑" panose="020B0503020204020204" pitchFamily="34" charset="-122"/>
              </a:rPr>
              <a:t>T91</a:t>
            </a:r>
            <a:r>
              <a:rPr lang="zh-CN" altLang="en-US" b="1" dirty="0">
                <a:solidFill>
                  <a:schemeClr val="bg2">
                    <a:lumMod val="10000"/>
                  </a:schemeClr>
                </a:solidFill>
                <a:latin typeface="微软雅黑" panose="020B0503020204020204" pitchFamily="34" charset="-122"/>
                <a:ea typeface="微软雅黑" panose="020B0503020204020204" pitchFamily="34" charset="-122"/>
              </a:rPr>
              <a:t>腐蚀层截面形貌演化</a:t>
            </a:r>
          </a:p>
        </p:txBody>
      </p:sp>
      <p:sp>
        <p:nvSpPr>
          <p:cNvPr id="23" name="椭圆 22">
            <a:extLst>
              <a:ext uri="{FF2B5EF4-FFF2-40B4-BE49-F238E27FC236}">
                <a16:creationId xmlns:a16="http://schemas.microsoft.com/office/drawing/2014/main" id="{B8D349CC-44CB-2AD3-3D13-C1BE58DDBC7A}"/>
              </a:ext>
            </a:extLst>
          </p:cNvPr>
          <p:cNvSpPr/>
          <p:nvPr/>
        </p:nvSpPr>
        <p:spPr>
          <a:xfrm>
            <a:off x="8457667" y="2555976"/>
            <a:ext cx="846546" cy="527616"/>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49694DC7-200D-D7EB-57D5-00957882473F}"/>
              </a:ext>
            </a:extLst>
          </p:cNvPr>
          <p:cNvSpPr txBox="1"/>
          <p:nvPr/>
        </p:nvSpPr>
        <p:spPr>
          <a:xfrm>
            <a:off x="7731314" y="3102042"/>
            <a:ext cx="1363120" cy="338554"/>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局部失稳</a:t>
            </a:r>
          </a:p>
        </p:txBody>
      </p:sp>
      <p:cxnSp>
        <p:nvCxnSpPr>
          <p:cNvPr id="25" name="直接箭头连接符 24">
            <a:extLst>
              <a:ext uri="{FF2B5EF4-FFF2-40B4-BE49-F238E27FC236}">
                <a16:creationId xmlns:a16="http://schemas.microsoft.com/office/drawing/2014/main" id="{090C9625-D8EA-9559-795C-0E760EFEC50A}"/>
              </a:ext>
            </a:extLst>
          </p:cNvPr>
          <p:cNvCxnSpPr>
            <a:cxnSpLocks/>
          </p:cNvCxnSpPr>
          <p:nvPr/>
        </p:nvCxnSpPr>
        <p:spPr>
          <a:xfrm flipV="1">
            <a:off x="8495183" y="2996871"/>
            <a:ext cx="298356" cy="12629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直接箭头连接符 26">
            <a:extLst>
              <a:ext uri="{FF2B5EF4-FFF2-40B4-BE49-F238E27FC236}">
                <a16:creationId xmlns:a16="http://schemas.microsoft.com/office/drawing/2014/main" id="{104F3B5C-C2B2-57EC-61F8-1A902E649B7C}"/>
              </a:ext>
            </a:extLst>
          </p:cNvPr>
          <p:cNvCxnSpPr/>
          <p:nvPr/>
        </p:nvCxnSpPr>
        <p:spPr>
          <a:xfrm>
            <a:off x="11626718" y="2364048"/>
            <a:ext cx="0" cy="99822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30" name="文本框 29">
            <a:extLst>
              <a:ext uri="{FF2B5EF4-FFF2-40B4-BE49-F238E27FC236}">
                <a16:creationId xmlns:a16="http://schemas.microsoft.com/office/drawing/2014/main" id="{AFE27EF8-75A4-6671-02A9-74821BEE640D}"/>
              </a:ext>
            </a:extLst>
          </p:cNvPr>
          <p:cNvSpPr txBox="1"/>
          <p:nvPr/>
        </p:nvSpPr>
        <p:spPr>
          <a:xfrm>
            <a:off x="10068082" y="2953892"/>
            <a:ext cx="1042217" cy="338554"/>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起伏增大</a:t>
            </a:r>
          </a:p>
        </p:txBody>
      </p:sp>
      <p:pic>
        <p:nvPicPr>
          <p:cNvPr id="32" name="Picture 2">
            <a:extLst>
              <a:ext uri="{FF2B5EF4-FFF2-40B4-BE49-F238E27FC236}">
                <a16:creationId xmlns:a16="http://schemas.microsoft.com/office/drawing/2014/main" id="{90D0A786-99CF-3C00-41E3-B75B67E53EE9}"/>
              </a:ext>
            </a:extLst>
          </p:cNvPr>
          <p:cNvPicPr>
            <a:picLocks noChangeAspect="1"/>
          </p:cNvPicPr>
          <p:nvPr/>
        </p:nvPicPr>
        <p:blipFill>
          <a:blip r:embed="rId8" cstate="print"/>
          <a:srcRect r="5428"/>
          <a:stretch>
            <a:fillRect/>
          </a:stretch>
        </p:blipFill>
        <p:spPr>
          <a:xfrm>
            <a:off x="4453303" y="4892427"/>
            <a:ext cx="1823145" cy="1445748"/>
          </a:xfrm>
          <a:prstGeom prst="rect">
            <a:avLst/>
          </a:prstGeom>
        </p:spPr>
      </p:pic>
      <p:pic>
        <p:nvPicPr>
          <p:cNvPr id="33" name="Picture 3">
            <a:extLst>
              <a:ext uri="{FF2B5EF4-FFF2-40B4-BE49-F238E27FC236}">
                <a16:creationId xmlns:a16="http://schemas.microsoft.com/office/drawing/2014/main" id="{BC65E913-D7E7-7FCA-1371-97ED79F625DD}"/>
              </a:ext>
            </a:extLst>
          </p:cNvPr>
          <p:cNvPicPr>
            <a:picLocks/>
          </p:cNvPicPr>
          <p:nvPr/>
        </p:nvPicPr>
        <p:blipFill>
          <a:blip r:embed="rId9" cstate="print"/>
          <a:srcRect r="1166" b="27106"/>
          <a:stretch>
            <a:fillRect/>
          </a:stretch>
        </p:blipFill>
        <p:spPr>
          <a:xfrm>
            <a:off x="6301812" y="4891788"/>
            <a:ext cx="502529" cy="1563174"/>
          </a:xfrm>
          <a:prstGeom prst="rect">
            <a:avLst/>
          </a:prstGeom>
        </p:spPr>
      </p:pic>
      <p:pic>
        <p:nvPicPr>
          <p:cNvPr id="50" name="图片 49">
            <a:extLst>
              <a:ext uri="{FF2B5EF4-FFF2-40B4-BE49-F238E27FC236}">
                <a16:creationId xmlns:a16="http://schemas.microsoft.com/office/drawing/2014/main" id="{6A438A8C-F002-4746-76D8-5629701D3D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8012" y="3584503"/>
            <a:ext cx="7145344" cy="1174460"/>
          </a:xfrm>
          <a:prstGeom prst="rect">
            <a:avLst/>
          </a:prstGeom>
        </p:spPr>
      </p:pic>
      <p:sp>
        <p:nvSpPr>
          <p:cNvPr id="55" name="文本框 54">
            <a:extLst>
              <a:ext uri="{FF2B5EF4-FFF2-40B4-BE49-F238E27FC236}">
                <a16:creationId xmlns:a16="http://schemas.microsoft.com/office/drawing/2014/main" id="{66EDE47B-DEC5-B971-3B0A-0065B822BF98}"/>
              </a:ext>
            </a:extLst>
          </p:cNvPr>
          <p:cNvSpPr txBox="1"/>
          <p:nvPr/>
        </p:nvSpPr>
        <p:spPr>
          <a:xfrm>
            <a:off x="4481174" y="1987635"/>
            <a:ext cx="1147039" cy="338554"/>
          </a:xfrm>
          <a:prstGeom prst="rect">
            <a:avLst/>
          </a:prstGeom>
          <a:noFill/>
        </p:spPr>
        <p:txBody>
          <a:bodyPr wrap="square" rtlCol="0">
            <a:spAutoFit/>
          </a:bodyPr>
          <a:lstStyle/>
          <a:p>
            <a:r>
              <a:rPr lang="en-US" altLang="zh-CN" sz="1600" b="1" dirty="0">
                <a:solidFill>
                  <a:srgbClr val="FFFF00"/>
                </a:solidFill>
                <a:highlight>
                  <a:srgbClr val="000000"/>
                </a:highlight>
                <a:latin typeface="Times New Roman" panose="02020603050405020304" pitchFamily="18" charset="0"/>
                <a:cs typeface="Times New Roman" panose="02020603050405020304" pitchFamily="18" charset="0"/>
              </a:rPr>
              <a:t>T91-1000h</a:t>
            </a:r>
            <a:endParaRPr lang="zh-CN" altLang="en-US" sz="1600"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EDA9BEEB-96EB-149F-09A8-93924840E2E0}"/>
              </a:ext>
            </a:extLst>
          </p:cNvPr>
          <p:cNvSpPr txBox="1"/>
          <p:nvPr/>
        </p:nvSpPr>
        <p:spPr>
          <a:xfrm>
            <a:off x="6857460" y="2000622"/>
            <a:ext cx="1147039" cy="338554"/>
          </a:xfrm>
          <a:prstGeom prst="rect">
            <a:avLst/>
          </a:prstGeom>
          <a:noFill/>
        </p:spPr>
        <p:txBody>
          <a:bodyPr wrap="square" rtlCol="0">
            <a:spAutoFit/>
          </a:bodyPr>
          <a:lstStyle/>
          <a:p>
            <a:r>
              <a:rPr lang="en-US" altLang="zh-CN" sz="1600" b="1" dirty="0">
                <a:solidFill>
                  <a:srgbClr val="FFFF00"/>
                </a:solidFill>
                <a:highlight>
                  <a:srgbClr val="000000"/>
                </a:highlight>
                <a:latin typeface="Times New Roman" panose="02020603050405020304" pitchFamily="18" charset="0"/>
                <a:cs typeface="Times New Roman" panose="02020603050405020304" pitchFamily="18" charset="0"/>
              </a:rPr>
              <a:t>T91-2000h</a:t>
            </a:r>
            <a:endParaRPr lang="zh-CN" altLang="en-US" sz="1600"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61" name="文本框 60">
            <a:extLst>
              <a:ext uri="{FF2B5EF4-FFF2-40B4-BE49-F238E27FC236}">
                <a16:creationId xmlns:a16="http://schemas.microsoft.com/office/drawing/2014/main" id="{669447BD-0C79-EC60-C8EB-72AD1CA9DABE}"/>
              </a:ext>
            </a:extLst>
          </p:cNvPr>
          <p:cNvSpPr txBox="1"/>
          <p:nvPr/>
        </p:nvSpPr>
        <p:spPr>
          <a:xfrm>
            <a:off x="9242356" y="2000622"/>
            <a:ext cx="1147039" cy="338554"/>
          </a:xfrm>
          <a:prstGeom prst="rect">
            <a:avLst/>
          </a:prstGeom>
          <a:noFill/>
        </p:spPr>
        <p:txBody>
          <a:bodyPr wrap="square" rtlCol="0">
            <a:spAutoFit/>
          </a:bodyPr>
          <a:lstStyle/>
          <a:p>
            <a:r>
              <a:rPr lang="en-US" altLang="zh-CN" sz="1600" b="1" dirty="0">
                <a:solidFill>
                  <a:srgbClr val="FFFF00"/>
                </a:solidFill>
                <a:highlight>
                  <a:srgbClr val="000000"/>
                </a:highlight>
                <a:latin typeface="Times New Roman" panose="02020603050405020304" pitchFamily="18" charset="0"/>
                <a:cs typeface="Times New Roman" panose="02020603050405020304" pitchFamily="18" charset="0"/>
              </a:rPr>
              <a:t>T91-3000h</a:t>
            </a:r>
            <a:endParaRPr lang="zh-CN" altLang="en-US" sz="1600"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64" name="矩形: 圆顶角 63">
            <a:extLst>
              <a:ext uri="{FF2B5EF4-FFF2-40B4-BE49-F238E27FC236}">
                <a16:creationId xmlns:a16="http://schemas.microsoft.com/office/drawing/2014/main" id="{C5AE550E-E762-A669-F5A5-40CCE591A250}"/>
              </a:ext>
            </a:extLst>
          </p:cNvPr>
          <p:cNvSpPr/>
          <p:nvPr/>
        </p:nvSpPr>
        <p:spPr>
          <a:xfrm>
            <a:off x="7576411" y="1680953"/>
            <a:ext cx="1530094" cy="319670"/>
          </a:xfrm>
          <a:prstGeom prst="round2SameRect">
            <a:avLst>
              <a:gd name="adj1" fmla="val 0"/>
              <a:gd name="adj2" fmla="val 19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思源黑体 CN Bold" panose="020B0800000000000000" pitchFamily="34" charset="-122"/>
                <a:ea typeface="思源黑体 CN Bold" panose="020B0800000000000000" pitchFamily="34" charset="-122"/>
              </a:rPr>
              <a:t>结果分析</a:t>
            </a:r>
          </a:p>
        </p:txBody>
      </p:sp>
      <p:sp>
        <p:nvSpPr>
          <p:cNvPr id="65" name="文本框 64">
            <a:extLst>
              <a:ext uri="{FF2B5EF4-FFF2-40B4-BE49-F238E27FC236}">
                <a16:creationId xmlns:a16="http://schemas.microsoft.com/office/drawing/2014/main" id="{453A7235-FD56-C0E3-0555-2D5179CC5853}"/>
              </a:ext>
            </a:extLst>
          </p:cNvPr>
          <p:cNvSpPr txBox="1"/>
          <p:nvPr/>
        </p:nvSpPr>
        <p:spPr>
          <a:xfrm>
            <a:off x="9372262" y="1689838"/>
            <a:ext cx="2656267"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500</a:t>
            </a:r>
            <a:r>
              <a:rPr lang="zh-CN" altLang="en-US" b="1" dirty="0">
                <a:solidFill>
                  <a:srgbClr val="FF0000"/>
                </a:solidFill>
                <a:latin typeface="微软雅黑" panose="020B0503020204020204" pitchFamily="34" charset="-122"/>
                <a:ea typeface="微软雅黑" panose="020B0503020204020204" pitchFamily="34" charset="-122"/>
              </a:rPr>
              <a:t>℃ 饱和氧 </a:t>
            </a:r>
            <a:r>
              <a:rPr lang="en-US" altLang="zh-CN" b="1" dirty="0">
                <a:solidFill>
                  <a:srgbClr val="FF0000"/>
                </a:solidFill>
                <a:latin typeface="微软雅黑" panose="020B0503020204020204" pitchFamily="34" charset="-122"/>
                <a:ea typeface="微软雅黑" panose="020B0503020204020204" pitchFamily="34" charset="-122"/>
              </a:rPr>
              <a:t>3m/s</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69" name="图片 68">
            <a:extLst>
              <a:ext uri="{FF2B5EF4-FFF2-40B4-BE49-F238E27FC236}">
                <a16:creationId xmlns:a16="http://schemas.microsoft.com/office/drawing/2014/main" id="{3C24277E-7B83-3CA3-6A73-F1F57F0D0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2208" y="4778294"/>
            <a:ext cx="3869644" cy="1990851"/>
          </a:xfrm>
          <a:prstGeom prst="rect">
            <a:avLst/>
          </a:prstGeom>
        </p:spPr>
      </p:pic>
      <p:grpSp>
        <p:nvGrpSpPr>
          <p:cNvPr id="39" name="组合 38">
            <a:extLst>
              <a:ext uri="{FF2B5EF4-FFF2-40B4-BE49-F238E27FC236}">
                <a16:creationId xmlns:a16="http://schemas.microsoft.com/office/drawing/2014/main" id="{C05F0885-D4BF-E20E-43C7-95DD8516B1CB}"/>
              </a:ext>
            </a:extLst>
          </p:cNvPr>
          <p:cNvGrpSpPr/>
          <p:nvPr/>
        </p:nvGrpSpPr>
        <p:grpSpPr>
          <a:xfrm>
            <a:off x="1141586" y="0"/>
            <a:ext cx="8208638" cy="984629"/>
            <a:chOff x="1023462" y="0"/>
            <a:chExt cx="8208638" cy="984629"/>
          </a:xfrm>
        </p:grpSpPr>
        <p:sp>
          <p:nvSpPr>
            <p:cNvPr id="40" name="矩形: 圆顶角 39">
              <a:extLst>
                <a:ext uri="{FF2B5EF4-FFF2-40B4-BE49-F238E27FC236}">
                  <a16:creationId xmlns:a16="http://schemas.microsoft.com/office/drawing/2014/main" id="{5D5A1BFD-B2F4-D6FA-95BE-354D3E00EA1D}"/>
                </a:ext>
              </a:extLst>
            </p:cNvPr>
            <p:cNvSpPr/>
            <p:nvPr/>
          </p:nvSpPr>
          <p:spPr>
            <a:xfrm>
              <a:off x="3148004" y="0"/>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1" name="文本框 27">
              <a:extLst>
                <a:ext uri="{FF2B5EF4-FFF2-40B4-BE49-F238E27FC236}">
                  <a16:creationId xmlns:a16="http://schemas.microsoft.com/office/drawing/2014/main" id="{30ACBDB6-CC68-DF4E-19E3-69F84D52878D}"/>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42" name="文本框 30">
              <a:extLst>
                <a:ext uri="{FF2B5EF4-FFF2-40B4-BE49-F238E27FC236}">
                  <a16:creationId xmlns:a16="http://schemas.microsoft.com/office/drawing/2014/main" id="{43EDED71-4FCF-78C9-4EAB-F3435B977987}"/>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43" name="文本框 31">
              <a:extLst>
                <a:ext uri="{FF2B5EF4-FFF2-40B4-BE49-F238E27FC236}">
                  <a16:creationId xmlns:a16="http://schemas.microsoft.com/office/drawing/2014/main" id="{3F1BE836-9140-B117-C339-255F10F2F3C9}"/>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44" name="文本框 32">
              <a:extLst>
                <a:ext uri="{FF2B5EF4-FFF2-40B4-BE49-F238E27FC236}">
                  <a16:creationId xmlns:a16="http://schemas.microsoft.com/office/drawing/2014/main" id="{A51729F7-A51C-1A77-7126-5EDFDBFE2A22}"/>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45" name="文本框 34">
              <a:extLst>
                <a:ext uri="{FF2B5EF4-FFF2-40B4-BE49-F238E27FC236}">
                  <a16:creationId xmlns:a16="http://schemas.microsoft.com/office/drawing/2014/main" id="{956586A4-7A27-6852-AB88-62AB239063CB}"/>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47" name="文本框 35">
              <a:extLst>
                <a:ext uri="{FF2B5EF4-FFF2-40B4-BE49-F238E27FC236}">
                  <a16:creationId xmlns:a16="http://schemas.microsoft.com/office/drawing/2014/main" id="{DC8430BC-A50E-1BDF-EA87-7FBCAF73B77B}"/>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动态腐蚀行为研究</a:t>
              </a:r>
            </a:p>
          </p:txBody>
        </p:sp>
      </p:grpSp>
      <p:sp>
        <p:nvSpPr>
          <p:cNvPr id="48" name="文本框 47">
            <a:extLst>
              <a:ext uri="{FF2B5EF4-FFF2-40B4-BE49-F238E27FC236}">
                <a16:creationId xmlns:a16="http://schemas.microsoft.com/office/drawing/2014/main" id="{456F2BF1-EB1D-755B-F58D-31F0653CD0C1}"/>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49" name="文本框 48">
            <a:extLst>
              <a:ext uri="{FF2B5EF4-FFF2-40B4-BE49-F238E27FC236}">
                <a16:creationId xmlns:a16="http://schemas.microsoft.com/office/drawing/2014/main" id="{EC618D55-DEE3-BAD5-616E-379E7E2DDACD}"/>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6780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B556-2325-D481-86B8-F7EE86703EC8}"/>
            </a:ext>
          </a:extLst>
        </p:cNvPr>
        <p:cNvGrpSpPr/>
        <p:nvPr/>
      </p:nvGrpSpPr>
      <p:grpSpPr>
        <a:xfrm>
          <a:off x="0" y="0"/>
          <a:ext cx="0" cy="0"/>
          <a:chOff x="0" y="0"/>
          <a:chExt cx="0" cy="0"/>
        </a:xfrm>
      </p:grpSpPr>
      <p:sp>
        <p:nvSpPr>
          <p:cNvPr id="16" name="文本框 15">
            <a:extLst>
              <a:ext uri="{FF2B5EF4-FFF2-40B4-BE49-F238E27FC236}">
                <a16:creationId xmlns:a16="http://schemas.microsoft.com/office/drawing/2014/main" id="{675875EC-ADF8-CDFD-51DE-3F24A8DB6463}"/>
              </a:ext>
            </a:extLst>
          </p:cNvPr>
          <p:cNvSpPr txBox="1"/>
          <p:nvPr/>
        </p:nvSpPr>
        <p:spPr>
          <a:xfrm>
            <a:off x="462084" y="1153703"/>
            <a:ext cx="2492990" cy="461665"/>
          </a:xfrm>
          <a:prstGeom prst="rect">
            <a:avLst/>
          </a:prstGeom>
          <a:noFill/>
        </p:spPr>
        <p:txBody>
          <a:bodyPr wrap="none" rtlCol="0">
            <a:spAutoFit/>
          </a:bodyPr>
          <a:lstStyle/>
          <a:p>
            <a:pPr marL="457200" indent="-457200">
              <a:buFont typeface="Wingdings" panose="05000000000000000000" pitchFamily="2" charset="2"/>
              <a:buChar char="Ø"/>
            </a:pPr>
            <a:r>
              <a:rPr lang="zh-CN" altLang="en-US" sz="2400" dirty="0">
                <a:latin typeface="思源黑体 CN Bold" panose="020B0800000000000000" pitchFamily="34" charset="-122"/>
                <a:ea typeface="思源黑体 CN Bold" panose="020B0800000000000000" pitchFamily="34" charset="-122"/>
              </a:rPr>
              <a:t>研究内容一：</a:t>
            </a:r>
          </a:p>
        </p:txBody>
      </p:sp>
      <p:sp>
        <p:nvSpPr>
          <p:cNvPr id="74" name="文本框 73">
            <a:extLst>
              <a:ext uri="{FF2B5EF4-FFF2-40B4-BE49-F238E27FC236}">
                <a16:creationId xmlns:a16="http://schemas.microsoft.com/office/drawing/2014/main" id="{3C5F97F2-4DA0-1D72-0203-1B05FCCF1840}"/>
              </a:ext>
            </a:extLst>
          </p:cNvPr>
          <p:cNvSpPr txBox="1"/>
          <p:nvPr/>
        </p:nvSpPr>
        <p:spPr>
          <a:xfrm>
            <a:off x="2727770" y="1184480"/>
            <a:ext cx="4732386" cy="707886"/>
          </a:xfrm>
          <a:prstGeom prst="rect">
            <a:avLst/>
          </a:prstGeom>
          <a:noFill/>
        </p:spPr>
        <p:txBody>
          <a:bodyPr wrap="none" rtlCol="0">
            <a:spAutoFit/>
          </a:bodyPr>
          <a:lstStyle>
            <a:defPPr>
              <a:defRPr lang="zh-CN"/>
            </a:defPPr>
            <a:lvl1pPr>
              <a:defRPr sz="2000">
                <a:solidFill>
                  <a:schemeClr val="accent1"/>
                </a:solidFill>
                <a:latin typeface="思源黑体 CN Bold" panose="020B0800000000000000" pitchFamily="34" charset="-122"/>
                <a:ea typeface="思源黑体 CN Bold" panose="020B0800000000000000" pitchFamily="34" charset="-122"/>
              </a:defRPr>
            </a:lvl1pPr>
          </a:lstStyle>
          <a:p>
            <a:r>
              <a:rPr lang="en-US" altLang="zh-CN" dirty="0"/>
              <a:t>T91</a:t>
            </a:r>
            <a:r>
              <a:rPr lang="zh-CN" altLang="en-US" dirty="0"/>
              <a:t>在</a:t>
            </a:r>
            <a:r>
              <a:rPr lang="en-US" altLang="zh-CN" dirty="0"/>
              <a:t>LBE </a:t>
            </a:r>
            <a:r>
              <a:rPr lang="zh-CN" altLang="en-US" dirty="0"/>
              <a:t>动态腐蚀行为与时序演化规律</a:t>
            </a:r>
          </a:p>
          <a:p>
            <a:endParaRPr lang="en-US" altLang="zh-CN" dirty="0"/>
          </a:p>
        </p:txBody>
      </p:sp>
      <p:sp>
        <p:nvSpPr>
          <p:cNvPr id="8" name="文本框 7">
            <a:extLst>
              <a:ext uri="{FF2B5EF4-FFF2-40B4-BE49-F238E27FC236}">
                <a16:creationId xmlns:a16="http://schemas.microsoft.com/office/drawing/2014/main" id="{74962112-0234-49A3-F5EA-7E1B72DD46FC}"/>
              </a:ext>
            </a:extLst>
          </p:cNvPr>
          <p:cNvSpPr txBox="1"/>
          <p:nvPr/>
        </p:nvSpPr>
        <p:spPr>
          <a:xfrm>
            <a:off x="412245" y="1772192"/>
            <a:ext cx="7044319" cy="369332"/>
          </a:xfrm>
          <a:prstGeom prst="rect">
            <a:avLst/>
          </a:prstGeom>
          <a:noFill/>
        </p:spPr>
        <p:txBody>
          <a:bodyPr wrap="square">
            <a:spAutoFit/>
          </a:bodyPr>
          <a:lstStyle/>
          <a:p>
            <a:r>
              <a:rPr lang="en-US" altLang="zh-CN" b="1" dirty="0">
                <a:solidFill>
                  <a:schemeClr val="bg2">
                    <a:lumMod val="10000"/>
                  </a:schemeClr>
                </a:solidFill>
                <a:latin typeface="微软雅黑" panose="020B0503020204020204" pitchFamily="34" charset="-122"/>
                <a:ea typeface="微软雅黑" panose="020B0503020204020204" pitchFamily="34" charset="-122"/>
              </a:rPr>
              <a:t>T91</a:t>
            </a:r>
            <a:r>
              <a:rPr lang="zh-CN" altLang="en-US" b="1" dirty="0">
                <a:solidFill>
                  <a:schemeClr val="bg2">
                    <a:lumMod val="10000"/>
                  </a:schemeClr>
                </a:solidFill>
                <a:latin typeface="微软雅黑" panose="020B0503020204020204" pitchFamily="34" charset="-122"/>
                <a:ea typeface="微软雅黑" panose="020B0503020204020204" pitchFamily="34" charset="-122"/>
              </a:rPr>
              <a:t>表面形貌演化（乙醇：双氧水：乙酸</a:t>
            </a:r>
            <a:r>
              <a:rPr lang="en-US" altLang="zh-CN" b="1" dirty="0">
                <a:solidFill>
                  <a:schemeClr val="bg2">
                    <a:lumMod val="10000"/>
                  </a:schemeClr>
                </a:solidFill>
                <a:latin typeface="微软雅黑" panose="020B0503020204020204" pitchFamily="34" charset="-122"/>
                <a:ea typeface="微软雅黑" panose="020B0503020204020204" pitchFamily="34" charset="-122"/>
              </a:rPr>
              <a:t>=1:1:1</a:t>
            </a:r>
            <a:r>
              <a:rPr lang="zh-CN" altLang="en-US" b="1" dirty="0">
                <a:solidFill>
                  <a:schemeClr val="bg2">
                    <a:lumMod val="10000"/>
                  </a:schemeClr>
                </a:solidFill>
                <a:latin typeface="微软雅黑" panose="020B0503020204020204" pitchFamily="34" charset="-122"/>
                <a:ea typeface="微软雅黑" panose="020B0503020204020204" pitchFamily="34" charset="-122"/>
              </a:rPr>
              <a:t>清洗表面</a:t>
            </a:r>
            <a:r>
              <a:rPr lang="en-US" altLang="zh-CN" b="1" dirty="0">
                <a:solidFill>
                  <a:schemeClr val="bg2">
                    <a:lumMod val="10000"/>
                  </a:schemeClr>
                </a:solidFill>
                <a:latin typeface="微软雅黑" panose="020B0503020204020204" pitchFamily="34" charset="-122"/>
                <a:ea typeface="微软雅黑" panose="020B0503020204020204" pitchFamily="34" charset="-122"/>
              </a:rPr>
              <a:t>LBE</a:t>
            </a:r>
            <a:r>
              <a:rPr lang="zh-CN" altLang="en-US" b="1" dirty="0">
                <a:solidFill>
                  <a:schemeClr val="bg2">
                    <a:lumMod val="10000"/>
                  </a:schemeClr>
                </a:solidFill>
                <a:latin typeface="微软雅黑" panose="020B0503020204020204" pitchFamily="34" charset="-122"/>
                <a:ea typeface="微软雅黑" panose="020B0503020204020204" pitchFamily="34" charset="-122"/>
              </a:rPr>
              <a:t>）</a:t>
            </a:r>
          </a:p>
        </p:txBody>
      </p:sp>
      <p:pic>
        <p:nvPicPr>
          <p:cNvPr id="31" name="图片 30">
            <a:extLst>
              <a:ext uri="{FF2B5EF4-FFF2-40B4-BE49-F238E27FC236}">
                <a16:creationId xmlns:a16="http://schemas.microsoft.com/office/drawing/2014/main" id="{9163EBD0-ADA0-69E5-2660-A9EEF248BFA7}"/>
              </a:ext>
            </a:extLst>
          </p:cNvPr>
          <p:cNvPicPr>
            <a:picLocks noChangeAspect="1"/>
          </p:cNvPicPr>
          <p:nvPr/>
        </p:nvPicPr>
        <p:blipFill>
          <a:blip r:embed="rId3"/>
          <a:stretch>
            <a:fillRect/>
          </a:stretch>
        </p:blipFill>
        <p:spPr>
          <a:xfrm>
            <a:off x="6128086" y="2200125"/>
            <a:ext cx="2766913" cy="1942035"/>
          </a:xfrm>
          <a:prstGeom prst="rect">
            <a:avLst/>
          </a:prstGeom>
        </p:spPr>
      </p:pic>
      <p:pic>
        <p:nvPicPr>
          <p:cNvPr id="36" name="图片 35">
            <a:extLst>
              <a:ext uri="{FF2B5EF4-FFF2-40B4-BE49-F238E27FC236}">
                <a16:creationId xmlns:a16="http://schemas.microsoft.com/office/drawing/2014/main" id="{F00F1D78-E386-E2A3-6B85-E06DF95B1ED3}"/>
              </a:ext>
            </a:extLst>
          </p:cNvPr>
          <p:cNvPicPr>
            <a:picLocks noChangeAspect="1"/>
          </p:cNvPicPr>
          <p:nvPr/>
        </p:nvPicPr>
        <p:blipFill>
          <a:blip r:embed="rId4"/>
          <a:stretch>
            <a:fillRect/>
          </a:stretch>
        </p:blipFill>
        <p:spPr>
          <a:xfrm>
            <a:off x="496065" y="2200126"/>
            <a:ext cx="2758598" cy="1942036"/>
          </a:xfrm>
          <a:prstGeom prst="rect">
            <a:avLst/>
          </a:prstGeom>
        </p:spPr>
      </p:pic>
      <p:pic>
        <p:nvPicPr>
          <p:cNvPr id="38" name="图片 37">
            <a:extLst>
              <a:ext uri="{FF2B5EF4-FFF2-40B4-BE49-F238E27FC236}">
                <a16:creationId xmlns:a16="http://schemas.microsoft.com/office/drawing/2014/main" id="{3FE01B34-47A3-11BF-ECAC-44E661A1B0DA}"/>
              </a:ext>
            </a:extLst>
          </p:cNvPr>
          <p:cNvPicPr>
            <a:picLocks noChangeAspect="1"/>
          </p:cNvPicPr>
          <p:nvPr/>
        </p:nvPicPr>
        <p:blipFill>
          <a:blip r:embed="rId5"/>
          <a:stretch>
            <a:fillRect/>
          </a:stretch>
        </p:blipFill>
        <p:spPr>
          <a:xfrm>
            <a:off x="3307347" y="2200125"/>
            <a:ext cx="2758598" cy="1957996"/>
          </a:xfrm>
          <a:prstGeom prst="rect">
            <a:avLst/>
          </a:prstGeom>
        </p:spPr>
      </p:pic>
      <p:sp>
        <p:nvSpPr>
          <p:cNvPr id="39" name="椭圆 38">
            <a:extLst>
              <a:ext uri="{FF2B5EF4-FFF2-40B4-BE49-F238E27FC236}">
                <a16:creationId xmlns:a16="http://schemas.microsoft.com/office/drawing/2014/main" id="{30D6308B-BA13-9D72-B25C-9FA1E51FB090}"/>
              </a:ext>
            </a:extLst>
          </p:cNvPr>
          <p:cNvSpPr/>
          <p:nvPr/>
        </p:nvSpPr>
        <p:spPr>
          <a:xfrm>
            <a:off x="1815191" y="2884562"/>
            <a:ext cx="980362" cy="70104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342780B0-190E-8EEA-1A11-5DE05EF85FFD}"/>
              </a:ext>
            </a:extLst>
          </p:cNvPr>
          <p:cNvSpPr txBox="1"/>
          <p:nvPr/>
        </p:nvSpPr>
        <p:spPr>
          <a:xfrm>
            <a:off x="1345244" y="3625404"/>
            <a:ext cx="1578592" cy="338554"/>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岛状凸起</a:t>
            </a:r>
            <a:r>
              <a:rPr lang="en-US" altLang="zh-CN" sz="1600" b="1" dirty="0">
                <a:solidFill>
                  <a:schemeClr val="accent4"/>
                </a:solidFill>
                <a:latin typeface="微软雅黑" panose="020B0503020204020204" pitchFamily="34" charset="-122"/>
                <a:ea typeface="微软雅黑" panose="020B0503020204020204" pitchFamily="34" charset="-122"/>
              </a:rPr>
              <a:t>/</a:t>
            </a:r>
            <a:r>
              <a:rPr lang="zh-CN" altLang="en-US" sz="1600" b="1" dirty="0">
                <a:solidFill>
                  <a:schemeClr val="accent4"/>
                </a:solidFill>
                <a:latin typeface="微软雅黑" panose="020B0503020204020204" pitchFamily="34" charset="-122"/>
                <a:ea typeface="微软雅黑" panose="020B0503020204020204" pitchFamily="34" charset="-122"/>
              </a:rPr>
              <a:t>凹坑</a:t>
            </a:r>
          </a:p>
        </p:txBody>
      </p:sp>
      <p:pic>
        <p:nvPicPr>
          <p:cNvPr id="41" name="图片 40">
            <a:extLst>
              <a:ext uri="{FF2B5EF4-FFF2-40B4-BE49-F238E27FC236}">
                <a16:creationId xmlns:a16="http://schemas.microsoft.com/office/drawing/2014/main" id="{761EE636-A5BD-C4CE-BD4C-640043A0B70C}"/>
              </a:ext>
            </a:extLst>
          </p:cNvPr>
          <p:cNvPicPr>
            <a:picLocks/>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b="6034"/>
          <a:stretch>
            <a:fillRect/>
          </a:stretch>
        </p:blipFill>
        <p:spPr>
          <a:xfrm>
            <a:off x="3322390" y="4256458"/>
            <a:ext cx="2743555" cy="1942037"/>
          </a:xfrm>
          <a:prstGeom prst="rect">
            <a:avLst/>
          </a:prstGeom>
        </p:spPr>
      </p:pic>
      <p:pic>
        <p:nvPicPr>
          <p:cNvPr id="42" name="图片 41">
            <a:extLst>
              <a:ext uri="{FF2B5EF4-FFF2-40B4-BE49-F238E27FC236}">
                <a16:creationId xmlns:a16="http://schemas.microsoft.com/office/drawing/2014/main" id="{00EAD6F0-FEE4-640B-B6E2-0496704D54B6}"/>
              </a:ext>
            </a:extLst>
          </p:cNvPr>
          <p:cNvPicPr>
            <a:picLocks/>
          </p:cNvPicPr>
          <p:nvPr/>
        </p:nvPicPr>
        <p:blipFill>
          <a:blip r:embed="rId8">
            <a:extLst>
              <a:ext uri="{28A0092B-C50C-407E-A947-70E740481C1C}">
                <a14:useLocalDpi xmlns:a14="http://schemas.microsoft.com/office/drawing/2010/main" val="0"/>
              </a:ext>
            </a:extLst>
          </a:blip>
          <a:srcRect b="6921"/>
          <a:stretch>
            <a:fillRect/>
          </a:stretch>
        </p:blipFill>
        <p:spPr>
          <a:xfrm>
            <a:off x="496065" y="4256458"/>
            <a:ext cx="2767445" cy="1942037"/>
          </a:xfrm>
          <a:prstGeom prst="rect">
            <a:avLst/>
          </a:prstGeom>
        </p:spPr>
      </p:pic>
      <p:sp>
        <p:nvSpPr>
          <p:cNvPr id="43" name="矩形 42">
            <a:extLst>
              <a:ext uri="{FF2B5EF4-FFF2-40B4-BE49-F238E27FC236}">
                <a16:creationId xmlns:a16="http://schemas.microsoft.com/office/drawing/2014/main" id="{ABC751BD-1BD3-4C9B-96DF-0CBB340776A4}"/>
              </a:ext>
            </a:extLst>
          </p:cNvPr>
          <p:cNvSpPr>
            <a:spLocks noChangeAspect="1"/>
          </p:cNvSpPr>
          <p:nvPr/>
        </p:nvSpPr>
        <p:spPr>
          <a:xfrm>
            <a:off x="2719628" y="6105961"/>
            <a:ext cx="504230" cy="463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97073807-035F-CF93-919B-25BBE9CCB314}"/>
              </a:ext>
            </a:extLst>
          </p:cNvPr>
          <p:cNvSpPr txBox="1">
            <a:spLocks noChangeAspect="1"/>
          </p:cNvSpPr>
          <p:nvPr/>
        </p:nvSpPr>
        <p:spPr>
          <a:xfrm>
            <a:off x="2684440" y="5830739"/>
            <a:ext cx="649272" cy="307777"/>
          </a:xfrm>
          <a:prstGeom prst="rect">
            <a:avLst/>
          </a:prstGeom>
          <a:noFill/>
        </p:spPr>
        <p:txBody>
          <a:bodyPr wrap="square" rtlCol="0">
            <a:spAutoFit/>
          </a:bodyPr>
          <a:lstStyle/>
          <a:p>
            <a:r>
              <a:rPr lang="en-US" altLang="zh-CN" sz="1400" dirty="0">
                <a:solidFill>
                  <a:schemeClr val="bg1"/>
                </a:solidFill>
                <a:latin typeface="Times New Roman" panose="02020603050405020304" pitchFamily="18" charset="0"/>
                <a:cs typeface="Times New Roman" panose="02020603050405020304" pitchFamily="18" charset="0"/>
              </a:rPr>
              <a:t>20μm</a:t>
            </a:r>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A6F07C28-EBB9-A472-15FE-CB621D6EAEF0}"/>
              </a:ext>
            </a:extLst>
          </p:cNvPr>
          <p:cNvSpPr txBox="1">
            <a:spLocks noChangeAspect="1"/>
          </p:cNvSpPr>
          <p:nvPr/>
        </p:nvSpPr>
        <p:spPr>
          <a:xfrm>
            <a:off x="496066" y="4256458"/>
            <a:ext cx="1610150" cy="276999"/>
          </a:xfrm>
          <a:prstGeom prst="rect">
            <a:avLst/>
          </a:prstGeom>
          <a:noFill/>
        </p:spPr>
        <p:txBody>
          <a:bodyPr wrap="square" rtlCol="0">
            <a:spAutoFit/>
          </a:bodyPr>
          <a:lstStyle/>
          <a:p>
            <a:r>
              <a:rPr lang="en-US" altLang="zh-CN" sz="1200" b="1" dirty="0">
                <a:solidFill>
                  <a:srgbClr val="FFFF00"/>
                </a:solidFill>
                <a:latin typeface="Times New Roman" panose="02020603050405020304" pitchFamily="18" charset="0"/>
                <a:cs typeface="Times New Roman" panose="02020603050405020304" pitchFamily="18" charset="0"/>
              </a:rPr>
              <a:t>T91-1000h</a:t>
            </a:r>
            <a:endParaRPr lang="zh-CN" altLang="en-US" sz="1200" b="1" dirty="0">
              <a:solidFill>
                <a:srgbClr val="FFFF00"/>
              </a:solidFill>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30F0C595-D3DC-FEC6-CA55-F2E41DBED5E9}"/>
              </a:ext>
            </a:extLst>
          </p:cNvPr>
          <p:cNvSpPr txBox="1">
            <a:spLocks noChangeAspect="1"/>
          </p:cNvSpPr>
          <p:nvPr/>
        </p:nvSpPr>
        <p:spPr>
          <a:xfrm>
            <a:off x="3297730" y="4267365"/>
            <a:ext cx="1610150" cy="276999"/>
          </a:xfrm>
          <a:prstGeom prst="rect">
            <a:avLst/>
          </a:prstGeom>
          <a:noFill/>
        </p:spPr>
        <p:txBody>
          <a:bodyPr wrap="square" rtlCol="0">
            <a:spAutoFit/>
          </a:bodyPr>
          <a:lstStyle/>
          <a:p>
            <a:r>
              <a:rPr lang="en-US" altLang="zh-CN" sz="1200" b="1" dirty="0">
                <a:solidFill>
                  <a:srgbClr val="FFFF00"/>
                </a:solidFill>
                <a:latin typeface="Times New Roman" panose="02020603050405020304" pitchFamily="18" charset="0"/>
                <a:cs typeface="Times New Roman" panose="02020603050405020304" pitchFamily="18" charset="0"/>
              </a:rPr>
              <a:t>T91-1000h</a:t>
            </a:r>
            <a:endParaRPr lang="zh-CN" altLang="en-US" sz="1200" b="1" dirty="0">
              <a:solidFill>
                <a:srgbClr val="FFFF00"/>
              </a:solidFill>
              <a:latin typeface="Times New Roman" panose="02020603050405020304" pitchFamily="18" charset="0"/>
              <a:cs typeface="Times New Roman" panose="02020603050405020304" pitchFamily="18" charset="0"/>
            </a:endParaRPr>
          </a:p>
        </p:txBody>
      </p:sp>
      <p:sp>
        <p:nvSpPr>
          <p:cNvPr id="48" name="椭圆 47">
            <a:extLst>
              <a:ext uri="{FF2B5EF4-FFF2-40B4-BE49-F238E27FC236}">
                <a16:creationId xmlns:a16="http://schemas.microsoft.com/office/drawing/2014/main" id="{258A5120-E6D4-5008-1168-09455BAF56CB}"/>
              </a:ext>
            </a:extLst>
          </p:cNvPr>
          <p:cNvSpPr/>
          <p:nvPr/>
        </p:nvSpPr>
        <p:spPr>
          <a:xfrm>
            <a:off x="4232603" y="4894834"/>
            <a:ext cx="83820" cy="8732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98CB2837-CA11-D3F5-1341-36778386CE2D}"/>
              </a:ext>
            </a:extLst>
          </p:cNvPr>
          <p:cNvSpPr txBox="1"/>
          <p:nvPr/>
        </p:nvSpPr>
        <p:spPr>
          <a:xfrm>
            <a:off x="3941031" y="4595012"/>
            <a:ext cx="250150" cy="369332"/>
          </a:xfrm>
          <a:prstGeom prst="rect">
            <a:avLst/>
          </a:prstGeom>
          <a:noFill/>
        </p:spPr>
        <p:txBody>
          <a:bodyPr wrap="square" rtlCol="0">
            <a:spAutoFit/>
          </a:bodyPr>
          <a:lstStyle/>
          <a:p>
            <a:r>
              <a:rPr lang="en-US" altLang="zh-CN" dirty="0">
                <a:solidFill>
                  <a:srgbClr val="FFFF00"/>
                </a:solidFill>
                <a:latin typeface="Times New Roman" panose="02020603050405020304" pitchFamily="18" charset="0"/>
                <a:cs typeface="Times New Roman" panose="02020603050405020304" pitchFamily="18" charset="0"/>
              </a:rPr>
              <a:t>A</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51" name="椭圆 50">
            <a:extLst>
              <a:ext uri="{FF2B5EF4-FFF2-40B4-BE49-F238E27FC236}">
                <a16:creationId xmlns:a16="http://schemas.microsoft.com/office/drawing/2014/main" id="{FF401070-7A96-6168-F379-2DE3B52FD97B}"/>
              </a:ext>
            </a:extLst>
          </p:cNvPr>
          <p:cNvSpPr/>
          <p:nvPr/>
        </p:nvSpPr>
        <p:spPr>
          <a:xfrm>
            <a:off x="4596969" y="5069315"/>
            <a:ext cx="83820" cy="8732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1F76372D-B7EC-122C-AE0E-8D8AED6B4C6D}"/>
              </a:ext>
            </a:extLst>
          </p:cNvPr>
          <p:cNvSpPr txBox="1"/>
          <p:nvPr/>
        </p:nvSpPr>
        <p:spPr>
          <a:xfrm>
            <a:off x="4645707" y="4858144"/>
            <a:ext cx="250150" cy="369332"/>
          </a:xfrm>
          <a:prstGeom prst="rect">
            <a:avLst/>
          </a:prstGeom>
          <a:noFill/>
        </p:spPr>
        <p:txBody>
          <a:bodyPr wrap="square" rtlCol="0">
            <a:spAutoFit/>
          </a:bodyPr>
          <a:lstStyle/>
          <a:p>
            <a:r>
              <a:rPr lang="en-US" altLang="zh-CN" dirty="0">
                <a:solidFill>
                  <a:srgbClr val="FFFF00"/>
                </a:solidFill>
                <a:latin typeface="Times New Roman" panose="02020603050405020304" pitchFamily="18" charset="0"/>
                <a:cs typeface="Times New Roman" panose="02020603050405020304" pitchFamily="18" charset="0"/>
              </a:rPr>
              <a:t>B</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53" name="矩形 52">
            <a:extLst>
              <a:ext uri="{FF2B5EF4-FFF2-40B4-BE49-F238E27FC236}">
                <a16:creationId xmlns:a16="http://schemas.microsoft.com/office/drawing/2014/main" id="{4E89E96B-82AD-0E59-8098-98688038F9DB}"/>
              </a:ext>
            </a:extLst>
          </p:cNvPr>
          <p:cNvSpPr>
            <a:spLocks noChangeAspect="1"/>
          </p:cNvSpPr>
          <p:nvPr/>
        </p:nvSpPr>
        <p:spPr>
          <a:xfrm>
            <a:off x="5475226" y="6087716"/>
            <a:ext cx="552450" cy="5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17011C02-B1E5-A730-01E6-0845A9514C12}"/>
              </a:ext>
            </a:extLst>
          </p:cNvPr>
          <p:cNvSpPr txBox="1">
            <a:spLocks noChangeAspect="1"/>
          </p:cNvSpPr>
          <p:nvPr/>
        </p:nvSpPr>
        <p:spPr>
          <a:xfrm>
            <a:off x="5456970" y="5830739"/>
            <a:ext cx="611981" cy="307777"/>
          </a:xfrm>
          <a:prstGeom prst="rect">
            <a:avLst/>
          </a:prstGeom>
          <a:noFill/>
        </p:spPr>
        <p:txBody>
          <a:bodyPr wrap="square" rtlCol="0">
            <a:spAutoFit/>
          </a:bodyPr>
          <a:lstStyle/>
          <a:p>
            <a:r>
              <a:rPr lang="en-US" altLang="zh-CN" sz="1400" dirty="0">
                <a:solidFill>
                  <a:schemeClr val="bg1"/>
                </a:solidFill>
                <a:latin typeface="Times New Roman" panose="02020603050405020304" pitchFamily="18" charset="0"/>
                <a:cs typeface="Times New Roman" panose="02020603050405020304" pitchFamily="18" charset="0"/>
              </a:rPr>
              <a:t> 2μm</a:t>
            </a:r>
            <a:endParaRPr lang="zh-CN" altLang="en-US" sz="1400" dirty="0">
              <a:solidFill>
                <a:schemeClr val="bg1"/>
              </a:solidFill>
              <a:latin typeface="Times New Roman" panose="02020603050405020304" pitchFamily="18" charset="0"/>
              <a:cs typeface="Times New Roman" panose="02020603050405020304" pitchFamily="18" charset="0"/>
            </a:endParaRPr>
          </a:p>
        </p:txBody>
      </p:sp>
      <p:graphicFrame>
        <p:nvGraphicFramePr>
          <p:cNvPr id="56" name="表格 55">
            <a:extLst>
              <a:ext uri="{FF2B5EF4-FFF2-40B4-BE49-F238E27FC236}">
                <a16:creationId xmlns:a16="http://schemas.microsoft.com/office/drawing/2014/main" id="{D9FA5E92-0738-5940-D7CE-1D2C7F8CEC7E}"/>
              </a:ext>
            </a:extLst>
          </p:cNvPr>
          <p:cNvGraphicFramePr>
            <a:graphicFrameLocks noGrp="1"/>
          </p:cNvGraphicFramePr>
          <p:nvPr>
            <p:extLst>
              <p:ext uri="{D42A27DB-BD31-4B8C-83A1-F6EECF244321}">
                <p14:modId xmlns:p14="http://schemas.microsoft.com/office/powerpoint/2010/main" val="2834952363"/>
              </p:ext>
            </p:extLst>
          </p:nvPr>
        </p:nvGraphicFramePr>
        <p:xfrm>
          <a:off x="6084786" y="4267365"/>
          <a:ext cx="2743555" cy="960120"/>
        </p:xfrm>
        <a:graphic>
          <a:graphicData uri="http://schemas.openxmlformats.org/drawingml/2006/table">
            <a:tbl>
              <a:tblPr firstRow="1" bandRow="1">
                <a:tableStyleId>{5C22544A-7EE6-4342-B048-85BDC9FD1C3A}</a:tableStyleId>
              </a:tblPr>
              <a:tblGrid>
                <a:gridCol w="548711">
                  <a:extLst>
                    <a:ext uri="{9D8B030D-6E8A-4147-A177-3AD203B41FA5}">
                      <a16:colId xmlns:a16="http://schemas.microsoft.com/office/drawing/2014/main" val="4162433209"/>
                    </a:ext>
                  </a:extLst>
                </a:gridCol>
                <a:gridCol w="548711">
                  <a:extLst>
                    <a:ext uri="{9D8B030D-6E8A-4147-A177-3AD203B41FA5}">
                      <a16:colId xmlns:a16="http://schemas.microsoft.com/office/drawing/2014/main" val="796564295"/>
                    </a:ext>
                  </a:extLst>
                </a:gridCol>
                <a:gridCol w="548711">
                  <a:extLst>
                    <a:ext uri="{9D8B030D-6E8A-4147-A177-3AD203B41FA5}">
                      <a16:colId xmlns:a16="http://schemas.microsoft.com/office/drawing/2014/main" val="1191398348"/>
                    </a:ext>
                  </a:extLst>
                </a:gridCol>
                <a:gridCol w="548711">
                  <a:extLst>
                    <a:ext uri="{9D8B030D-6E8A-4147-A177-3AD203B41FA5}">
                      <a16:colId xmlns:a16="http://schemas.microsoft.com/office/drawing/2014/main" val="1731318042"/>
                    </a:ext>
                  </a:extLst>
                </a:gridCol>
                <a:gridCol w="548711">
                  <a:extLst>
                    <a:ext uri="{9D8B030D-6E8A-4147-A177-3AD203B41FA5}">
                      <a16:colId xmlns:a16="http://schemas.microsoft.com/office/drawing/2014/main" val="714676955"/>
                    </a:ext>
                  </a:extLst>
                </a:gridCol>
              </a:tblGrid>
              <a:tr h="172593">
                <a:tc>
                  <a:txBody>
                    <a:bodyPr/>
                    <a:lstStyle/>
                    <a:p>
                      <a:pPr algn="ct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O</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Fe</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latin typeface="Times New Roman" panose="02020603050405020304" pitchFamily="18" charset="0"/>
                          <a:cs typeface="Times New Roman" panose="02020603050405020304" pitchFamily="18" charset="0"/>
                        </a:rPr>
                        <a:t>Cr</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latin typeface="Times New Roman" panose="02020603050405020304" pitchFamily="18" charset="0"/>
                          <a:cs typeface="Times New Roman" panose="02020603050405020304" pitchFamily="18" charset="0"/>
                        </a:rPr>
                        <a:t>Pb</a:t>
                      </a:r>
                      <a:endParaRPr lang="zh-CN" altLang="en-US" sz="9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17122655"/>
                  </a:ext>
                </a:extLst>
              </a:tr>
              <a:tr h="276148">
                <a:tc>
                  <a:txBody>
                    <a:bodyPr/>
                    <a:lstStyle/>
                    <a:p>
                      <a:pPr algn="ctr"/>
                      <a:r>
                        <a:rPr lang="en-US" altLang="zh-CN" sz="900" b="1" dirty="0">
                          <a:latin typeface="Times New Roman" panose="02020603050405020304" pitchFamily="18" charset="0"/>
                          <a:cs typeface="Times New Roman" panose="02020603050405020304" pitchFamily="18" charset="0"/>
                        </a:rPr>
                        <a:t>A (wt.%)</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36.42</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32.10</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31.48</a:t>
                      </a:r>
                      <a:endParaRPr lang="zh-CN" altLang="en-US" sz="9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79558921"/>
                  </a:ext>
                </a:extLst>
              </a:tr>
              <a:tr h="276148">
                <a:tc>
                  <a:txBody>
                    <a:bodyPr/>
                    <a:lstStyle/>
                    <a:p>
                      <a:pPr algn="ctr"/>
                      <a:r>
                        <a:rPr lang="en-US" altLang="zh-CN" sz="900" b="1" dirty="0">
                          <a:latin typeface="Times New Roman" panose="02020603050405020304" pitchFamily="18" charset="0"/>
                          <a:cs typeface="Times New Roman" panose="02020603050405020304" pitchFamily="18" charset="0"/>
                        </a:rPr>
                        <a:t>B (wt.%)</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34.16</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7.95</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39.97</a:t>
                      </a:r>
                      <a:endParaRPr lang="zh-CN" altLang="en-US" sz="9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900" b="1" dirty="0">
                          <a:latin typeface="Times New Roman" panose="02020603050405020304" pitchFamily="18" charset="0"/>
                          <a:cs typeface="Times New Roman" panose="02020603050405020304" pitchFamily="18" charset="0"/>
                        </a:rPr>
                        <a:t>17.91</a:t>
                      </a:r>
                      <a:endParaRPr lang="zh-CN" altLang="en-US" sz="9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94886896"/>
                  </a:ext>
                </a:extLst>
              </a:tr>
            </a:tbl>
          </a:graphicData>
        </a:graphic>
      </p:graphicFrame>
      <p:sp>
        <p:nvSpPr>
          <p:cNvPr id="57" name="文本框 56">
            <a:extLst>
              <a:ext uri="{FF2B5EF4-FFF2-40B4-BE49-F238E27FC236}">
                <a16:creationId xmlns:a16="http://schemas.microsoft.com/office/drawing/2014/main" id="{D5FE6A75-FBD9-6E53-0236-50F0F987AAA0}"/>
              </a:ext>
            </a:extLst>
          </p:cNvPr>
          <p:cNvSpPr txBox="1"/>
          <p:nvPr/>
        </p:nvSpPr>
        <p:spPr>
          <a:xfrm>
            <a:off x="1676071" y="5432206"/>
            <a:ext cx="1578592" cy="338554"/>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腐蚀层脱落</a:t>
            </a:r>
          </a:p>
        </p:txBody>
      </p:sp>
      <p:sp>
        <p:nvSpPr>
          <p:cNvPr id="58" name="任意多边形: 形状 57">
            <a:extLst>
              <a:ext uri="{FF2B5EF4-FFF2-40B4-BE49-F238E27FC236}">
                <a16:creationId xmlns:a16="http://schemas.microsoft.com/office/drawing/2014/main" id="{9CF0DC9A-76EA-3957-5D9B-296F9F19A9CF}"/>
              </a:ext>
            </a:extLst>
          </p:cNvPr>
          <p:cNvSpPr/>
          <p:nvPr/>
        </p:nvSpPr>
        <p:spPr>
          <a:xfrm>
            <a:off x="1124480" y="4356325"/>
            <a:ext cx="1402333" cy="1794158"/>
          </a:xfrm>
          <a:custGeom>
            <a:avLst/>
            <a:gdLst>
              <a:gd name="csX0" fmla="*/ 286678 w 1836078"/>
              <a:gd name="csY0" fmla="*/ 234950 h 2336800"/>
              <a:gd name="csX1" fmla="*/ 242228 w 1836078"/>
              <a:gd name="csY1" fmla="*/ 241300 h 2336800"/>
              <a:gd name="csX2" fmla="*/ 197778 w 1836078"/>
              <a:gd name="csY2" fmla="*/ 260350 h 2336800"/>
              <a:gd name="csX3" fmla="*/ 185078 w 1836078"/>
              <a:gd name="csY3" fmla="*/ 292100 h 2336800"/>
              <a:gd name="csX4" fmla="*/ 159678 w 1836078"/>
              <a:gd name="csY4" fmla="*/ 317500 h 2336800"/>
              <a:gd name="csX5" fmla="*/ 140628 w 1836078"/>
              <a:gd name="csY5" fmla="*/ 342900 h 2336800"/>
              <a:gd name="csX6" fmla="*/ 108878 w 1836078"/>
              <a:gd name="csY6" fmla="*/ 400050 h 2336800"/>
              <a:gd name="csX7" fmla="*/ 96178 w 1836078"/>
              <a:gd name="csY7" fmla="*/ 444500 h 2336800"/>
              <a:gd name="csX8" fmla="*/ 83478 w 1836078"/>
              <a:gd name="csY8" fmla="*/ 590550 h 2336800"/>
              <a:gd name="csX9" fmla="*/ 77128 w 1836078"/>
              <a:gd name="csY9" fmla="*/ 609600 h 2336800"/>
              <a:gd name="csX10" fmla="*/ 64428 w 1836078"/>
              <a:gd name="csY10" fmla="*/ 660400 h 2336800"/>
              <a:gd name="csX11" fmla="*/ 58078 w 1836078"/>
              <a:gd name="csY11" fmla="*/ 679450 h 2336800"/>
              <a:gd name="csX12" fmla="*/ 26328 w 1836078"/>
              <a:gd name="csY12" fmla="*/ 742950 h 2336800"/>
              <a:gd name="csX13" fmla="*/ 26328 w 1836078"/>
              <a:gd name="csY13" fmla="*/ 939800 h 2336800"/>
              <a:gd name="csX14" fmla="*/ 7278 w 1836078"/>
              <a:gd name="csY14" fmla="*/ 1047750 h 2336800"/>
              <a:gd name="csX15" fmla="*/ 13628 w 1836078"/>
              <a:gd name="csY15" fmla="*/ 1212850 h 2336800"/>
              <a:gd name="csX16" fmla="*/ 32678 w 1836078"/>
              <a:gd name="csY16" fmla="*/ 1225550 h 2336800"/>
              <a:gd name="csX17" fmla="*/ 96178 w 1836078"/>
              <a:gd name="csY17" fmla="*/ 1231900 h 2336800"/>
              <a:gd name="csX18" fmla="*/ 159678 w 1836078"/>
              <a:gd name="csY18" fmla="*/ 1212850 h 2336800"/>
              <a:gd name="csX19" fmla="*/ 153328 w 1836078"/>
              <a:gd name="csY19" fmla="*/ 1282700 h 2336800"/>
              <a:gd name="csX20" fmla="*/ 159678 w 1836078"/>
              <a:gd name="csY20" fmla="*/ 1435100 h 2336800"/>
              <a:gd name="csX21" fmla="*/ 191428 w 1836078"/>
              <a:gd name="csY21" fmla="*/ 1587500 h 2336800"/>
              <a:gd name="csX22" fmla="*/ 210478 w 1836078"/>
              <a:gd name="csY22" fmla="*/ 1625600 h 2336800"/>
              <a:gd name="csX23" fmla="*/ 248578 w 1836078"/>
              <a:gd name="csY23" fmla="*/ 1727200 h 2336800"/>
              <a:gd name="csX24" fmla="*/ 273978 w 1836078"/>
              <a:gd name="csY24" fmla="*/ 1758950 h 2336800"/>
              <a:gd name="csX25" fmla="*/ 312078 w 1836078"/>
              <a:gd name="csY25" fmla="*/ 1905000 h 2336800"/>
              <a:gd name="csX26" fmla="*/ 343828 w 1836078"/>
              <a:gd name="csY26" fmla="*/ 1981200 h 2336800"/>
              <a:gd name="csX27" fmla="*/ 369228 w 1836078"/>
              <a:gd name="csY27" fmla="*/ 2006600 h 2336800"/>
              <a:gd name="csX28" fmla="*/ 381928 w 1836078"/>
              <a:gd name="csY28" fmla="*/ 2025650 h 2336800"/>
              <a:gd name="csX29" fmla="*/ 400978 w 1836078"/>
              <a:gd name="csY29" fmla="*/ 2051050 h 2336800"/>
              <a:gd name="csX30" fmla="*/ 413678 w 1836078"/>
              <a:gd name="csY30" fmla="*/ 2070100 h 2336800"/>
              <a:gd name="csX31" fmla="*/ 432728 w 1836078"/>
              <a:gd name="csY31" fmla="*/ 2089150 h 2336800"/>
              <a:gd name="csX32" fmla="*/ 445428 w 1836078"/>
              <a:gd name="csY32" fmla="*/ 2139950 h 2336800"/>
              <a:gd name="csX33" fmla="*/ 458128 w 1836078"/>
              <a:gd name="csY33" fmla="*/ 2184400 h 2336800"/>
              <a:gd name="csX34" fmla="*/ 483528 w 1836078"/>
              <a:gd name="csY34" fmla="*/ 2247900 h 2336800"/>
              <a:gd name="csX35" fmla="*/ 572428 w 1836078"/>
              <a:gd name="csY35" fmla="*/ 2286000 h 2336800"/>
              <a:gd name="csX36" fmla="*/ 635928 w 1836078"/>
              <a:gd name="csY36" fmla="*/ 2298700 h 2336800"/>
              <a:gd name="csX37" fmla="*/ 654978 w 1836078"/>
              <a:gd name="csY37" fmla="*/ 2305050 h 2336800"/>
              <a:gd name="csX38" fmla="*/ 680378 w 1836078"/>
              <a:gd name="csY38" fmla="*/ 2311400 h 2336800"/>
              <a:gd name="csX39" fmla="*/ 762928 w 1836078"/>
              <a:gd name="csY39" fmla="*/ 2324100 h 2336800"/>
              <a:gd name="csX40" fmla="*/ 788328 w 1836078"/>
              <a:gd name="csY40" fmla="*/ 2330450 h 2336800"/>
              <a:gd name="csX41" fmla="*/ 864528 w 1836078"/>
              <a:gd name="csY41" fmla="*/ 2336800 h 2336800"/>
              <a:gd name="csX42" fmla="*/ 1023278 w 1836078"/>
              <a:gd name="csY42" fmla="*/ 2324100 h 2336800"/>
              <a:gd name="csX43" fmla="*/ 1029628 w 1836078"/>
              <a:gd name="csY43" fmla="*/ 2305050 h 2336800"/>
              <a:gd name="csX44" fmla="*/ 1035978 w 1836078"/>
              <a:gd name="csY44" fmla="*/ 2273300 h 2336800"/>
              <a:gd name="csX45" fmla="*/ 1048678 w 1836078"/>
              <a:gd name="csY45" fmla="*/ 2254250 h 2336800"/>
              <a:gd name="csX46" fmla="*/ 1067728 w 1836078"/>
              <a:gd name="csY46" fmla="*/ 2222500 h 2336800"/>
              <a:gd name="csX47" fmla="*/ 1074078 w 1836078"/>
              <a:gd name="csY47" fmla="*/ 2197100 h 2336800"/>
              <a:gd name="csX48" fmla="*/ 1093128 w 1836078"/>
              <a:gd name="csY48" fmla="*/ 2171700 h 2336800"/>
              <a:gd name="csX49" fmla="*/ 1105828 w 1836078"/>
              <a:gd name="csY49" fmla="*/ 2152650 h 2336800"/>
              <a:gd name="csX50" fmla="*/ 1118528 w 1836078"/>
              <a:gd name="csY50" fmla="*/ 2120900 h 2336800"/>
              <a:gd name="csX51" fmla="*/ 1150278 w 1836078"/>
              <a:gd name="csY51" fmla="*/ 2089150 h 2336800"/>
              <a:gd name="csX52" fmla="*/ 1169328 w 1836078"/>
              <a:gd name="csY52" fmla="*/ 2051050 h 2336800"/>
              <a:gd name="csX53" fmla="*/ 1232828 w 1836078"/>
              <a:gd name="csY53" fmla="*/ 1993900 h 2336800"/>
              <a:gd name="csX54" fmla="*/ 1283628 w 1836078"/>
              <a:gd name="csY54" fmla="*/ 1955800 h 2336800"/>
              <a:gd name="csX55" fmla="*/ 1353478 w 1836078"/>
              <a:gd name="csY55" fmla="*/ 1911350 h 2336800"/>
              <a:gd name="csX56" fmla="*/ 1372528 w 1836078"/>
              <a:gd name="csY56" fmla="*/ 1892300 h 2336800"/>
              <a:gd name="csX57" fmla="*/ 1429678 w 1836078"/>
              <a:gd name="csY57" fmla="*/ 1860550 h 2336800"/>
              <a:gd name="csX58" fmla="*/ 1474128 w 1836078"/>
              <a:gd name="csY58" fmla="*/ 1828800 h 2336800"/>
              <a:gd name="csX59" fmla="*/ 1493178 w 1836078"/>
              <a:gd name="csY59" fmla="*/ 1778000 h 2336800"/>
              <a:gd name="csX60" fmla="*/ 1499528 w 1836078"/>
              <a:gd name="csY60" fmla="*/ 1733550 h 2336800"/>
              <a:gd name="csX61" fmla="*/ 1505878 w 1836078"/>
              <a:gd name="csY61" fmla="*/ 1714500 h 2336800"/>
              <a:gd name="csX62" fmla="*/ 1518578 w 1836078"/>
              <a:gd name="csY62" fmla="*/ 1663700 h 2336800"/>
              <a:gd name="csX63" fmla="*/ 1537628 w 1836078"/>
              <a:gd name="csY63" fmla="*/ 1631950 h 2336800"/>
              <a:gd name="csX64" fmla="*/ 1569378 w 1836078"/>
              <a:gd name="csY64" fmla="*/ 1587500 h 2336800"/>
              <a:gd name="csX65" fmla="*/ 1626528 w 1836078"/>
              <a:gd name="csY65" fmla="*/ 1543050 h 2336800"/>
              <a:gd name="csX66" fmla="*/ 1677328 w 1836078"/>
              <a:gd name="csY66" fmla="*/ 1492250 h 2336800"/>
              <a:gd name="csX67" fmla="*/ 1721778 w 1836078"/>
              <a:gd name="csY67" fmla="*/ 1428750 h 2336800"/>
              <a:gd name="csX68" fmla="*/ 1740828 w 1836078"/>
              <a:gd name="csY68" fmla="*/ 1365250 h 2336800"/>
              <a:gd name="csX69" fmla="*/ 1753528 w 1836078"/>
              <a:gd name="csY69" fmla="*/ 1308100 h 2336800"/>
              <a:gd name="csX70" fmla="*/ 1759878 w 1836078"/>
              <a:gd name="csY70" fmla="*/ 1263650 h 2336800"/>
              <a:gd name="csX71" fmla="*/ 1772578 w 1836078"/>
              <a:gd name="csY71" fmla="*/ 1231900 h 2336800"/>
              <a:gd name="csX72" fmla="*/ 1778928 w 1836078"/>
              <a:gd name="csY72" fmla="*/ 1206500 h 2336800"/>
              <a:gd name="csX73" fmla="*/ 1791628 w 1836078"/>
              <a:gd name="csY73" fmla="*/ 1168400 h 2336800"/>
              <a:gd name="csX74" fmla="*/ 1817028 w 1836078"/>
              <a:gd name="csY74" fmla="*/ 1092200 h 2336800"/>
              <a:gd name="csX75" fmla="*/ 1823378 w 1836078"/>
              <a:gd name="csY75" fmla="*/ 1047750 h 2336800"/>
              <a:gd name="csX76" fmla="*/ 1836078 w 1836078"/>
              <a:gd name="csY76" fmla="*/ 863600 h 2336800"/>
              <a:gd name="csX77" fmla="*/ 1829728 w 1836078"/>
              <a:gd name="csY77" fmla="*/ 755650 h 2336800"/>
              <a:gd name="csX78" fmla="*/ 1778928 w 1836078"/>
              <a:gd name="csY78" fmla="*/ 654050 h 2336800"/>
              <a:gd name="csX79" fmla="*/ 1696378 w 1836078"/>
              <a:gd name="csY79" fmla="*/ 539750 h 2336800"/>
              <a:gd name="csX80" fmla="*/ 1645578 w 1836078"/>
              <a:gd name="csY80" fmla="*/ 450850 h 2336800"/>
              <a:gd name="csX81" fmla="*/ 1632878 w 1836078"/>
              <a:gd name="csY81" fmla="*/ 431800 h 2336800"/>
              <a:gd name="csX82" fmla="*/ 1582078 w 1836078"/>
              <a:gd name="csY82" fmla="*/ 368300 h 2336800"/>
              <a:gd name="csX83" fmla="*/ 1563028 w 1836078"/>
              <a:gd name="csY83" fmla="*/ 336550 h 2336800"/>
              <a:gd name="csX84" fmla="*/ 1512228 w 1836078"/>
              <a:gd name="csY84" fmla="*/ 298450 h 2336800"/>
              <a:gd name="csX85" fmla="*/ 1493178 w 1836078"/>
              <a:gd name="csY85" fmla="*/ 285750 h 2336800"/>
              <a:gd name="csX86" fmla="*/ 1467778 w 1836078"/>
              <a:gd name="csY86" fmla="*/ 279400 h 2336800"/>
              <a:gd name="csX87" fmla="*/ 1442378 w 1836078"/>
              <a:gd name="csY87" fmla="*/ 266700 h 2336800"/>
              <a:gd name="csX88" fmla="*/ 1391578 w 1836078"/>
              <a:gd name="csY88" fmla="*/ 260350 h 2336800"/>
              <a:gd name="csX89" fmla="*/ 1251878 w 1836078"/>
              <a:gd name="csY89" fmla="*/ 254000 h 2336800"/>
              <a:gd name="csX90" fmla="*/ 1156628 w 1836078"/>
              <a:gd name="csY90" fmla="*/ 241300 h 2336800"/>
              <a:gd name="csX91" fmla="*/ 1105828 w 1836078"/>
              <a:gd name="csY91" fmla="*/ 228600 h 2336800"/>
              <a:gd name="csX92" fmla="*/ 1086778 w 1836078"/>
              <a:gd name="csY92" fmla="*/ 196850 h 2336800"/>
              <a:gd name="csX93" fmla="*/ 1061378 w 1836078"/>
              <a:gd name="csY93" fmla="*/ 158750 h 2336800"/>
              <a:gd name="csX94" fmla="*/ 1048678 w 1836078"/>
              <a:gd name="csY94" fmla="*/ 133350 h 2336800"/>
              <a:gd name="csX95" fmla="*/ 1010578 w 1836078"/>
              <a:gd name="csY95" fmla="*/ 101600 h 2336800"/>
              <a:gd name="csX96" fmla="*/ 997878 w 1836078"/>
              <a:gd name="csY96" fmla="*/ 82550 h 2336800"/>
              <a:gd name="csX97" fmla="*/ 972478 w 1836078"/>
              <a:gd name="csY97" fmla="*/ 69850 h 2336800"/>
              <a:gd name="csX98" fmla="*/ 928028 w 1836078"/>
              <a:gd name="csY98" fmla="*/ 44450 h 2336800"/>
              <a:gd name="csX99" fmla="*/ 896278 w 1836078"/>
              <a:gd name="csY99" fmla="*/ 19050 h 2336800"/>
              <a:gd name="csX100" fmla="*/ 794678 w 1836078"/>
              <a:gd name="csY100" fmla="*/ 0 h 2336800"/>
              <a:gd name="csX101" fmla="*/ 693078 w 1836078"/>
              <a:gd name="csY101" fmla="*/ 19050 h 2336800"/>
              <a:gd name="csX102" fmla="*/ 629578 w 1836078"/>
              <a:gd name="csY102" fmla="*/ 50800 h 2336800"/>
              <a:gd name="csX103" fmla="*/ 597828 w 1836078"/>
              <a:gd name="csY103" fmla="*/ 63500 h 2336800"/>
              <a:gd name="csX104" fmla="*/ 559728 w 1836078"/>
              <a:gd name="csY104" fmla="*/ 76200 h 2336800"/>
              <a:gd name="csX105" fmla="*/ 521628 w 1836078"/>
              <a:gd name="csY105" fmla="*/ 101600 h 2336800"/>
              <a:gd name="csX106" fmla="*/ 502578 w 1836078"/>
              <a:gd name="csY106" fmla="*/ 107950 h 2336800"/>
              <a:gd name="csX107" fmla="*/ 451778 w 1836078"/>
              <a:gd name="csY107" fmla="*/ 127000 h 2336800"/>
              <a:gd name="csX108" fmla="*/ 413678 w 1836078"/>
              <a:gd name="csY108" fmla="*/ 146050 h 2336800"/>
              <a:gd name="csX109" fmla="*/ 343828 w 1836078"/>
              <a:gd name="csY109" fmla="*/ 171450 h 2336800"/>
              <a:gd name="csX110" fmla="*/ 318428 w 1836078"/>
              <a:gd name="csY110" fmla="*/ 184150 h 2336800"/>
              <a:gd name="csX111" fmla="*/ 299378 w 1836078"/>
              <a:gd name="csY111" fmla="*/ 190500 h 2336800"/>
              <a:gd name="csX112" fmla="*/ 280328 w 1836078"/>
              <a:gd name="csY112" fmla="*/ 203200 h 2336800"/>
              <a:gd name="csX113" fmla="*/ 286678 w 1836078"/>
              <a:gd name="csY113" fmla="*/ 234950 h 2336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Lst>
            <a:rect l="l" t="t" r="r" b="b"/>
            <a:pathLst>
              <a:path w="1836078" h="2336800">
                <a:moveTo>
                  <a:pt x="286678" y="234950"/>
                </a:moveTo>
                <a:cubicBezTo>
                  <a:pt x="280328" y="241300"/>
                  <a:pt x="256904" y="238365"/>
                  <a:pt x="242228" y="241300"/>
                </a:cubicBezTo>
                <a:cubicBezTo>
                  <a:pt x="226656" y="244414"/>
                  <a:pt x="211547" y="253466"/>
                  <a:pt x="197778" y="260350"/>
                </a:cubicBezTo>
                <a:cubicBezTo>
                  <a:pt x="193545" y="270933"/>
                  <a:pt x="191401" y="282616"/>
                  <a:pt x="185078" y="292100"/>
                </a:cubicBezTo>
                <a:cubicBezTo>
                  <a:pt x="178436" y="302063"/>
                  <a:pt x="167563" y="308489"/>
                  <a:pt x="159678" y="317500"/>
                </a:cubicBezTo>
                <a:cubicBezTo>
                  <a:pt x="152709" y="325465"/>
                  <a:pt x="146499" y="334094"/>
                  <a:pt x="140628" y="342900"/>
                </a:cubicBezTo>
                <a:cubicBezTo>
                  <a:pt x="134150" y="352616"/>
                  <a:pt x="113720" y="386735"/>
                  <a:pt x="108878" y="400050"/>
                </a:cubicBezTo>
                <a:cubicBezTo>
                  <a:pt x="103612" y="414532"/>
                  <a:pt x="100411" y="429683"/>
                  <a:pt x="96178" y="444500"/>
                </a:cubicBezTo>
                <a:cubicBezTo>
                  <a:pt x="91945" y="493183"/>
                  <a:pt x="89079" y="542005"/>
                  <a:pt x="83478" y="590550"/>
                </a:cubicBezTo>
                <a:cubicBezTo>
                  <a:pt x="82711" y="597199"/>
                  <a:pt x="78889" y="603142"/>
                  <a:pt x="77128" y="609600"/>
                </a:cubicBezTo>
                <a:cubicBezTo>
                  <a:pt x="72535" y="626439"/>
                  <a:pt x="69948" y="643841"/>
                  <a:pt x="64428" y="660400"/>
                </a:cubicBezTo>
                <a:cubicBezTo>
                  <a:pt x="62311" y="666750"/>
                  <a:pt x="61071" y="673463"/>
                  <a:pt x="58078" y="679450"/>
                </a:cubicBezTo>
                <a:cubicBezTo>
                  <a:pt x="16554" y="762498"/>
                  <a:pt x="58952" y="661391"/>
                  <a:pt x="26328" y="742950"/>
                </a:cubicBezTo>
                <a:cubicBezTo>
                  <a:pt x="11994" y="900624"/>
                  <a:pt x="26328" y="706757"/>
                  <a:pt x="26328" y="939800"/>
                </a:cubicBezTo>
                <a:cubicBezTo>
                  <a:pt x="26328" y="981188"/>
                  <a:pt x="17089" y="1008506"/>
                  <a:pt x="7278" y="1047750"/>
                </a:cubicBezTo>
                <a:cubicBezTo>
                  <a:pt x="-171" y="1114792"/>
                  <a:pt x="-6797" y="1135235"/>
                  <a:pt x="13628" y="1212850"/>
                </a:cubicBezTo>
                <a:cubicBezTo>
                  <a:pt x="15570" y="1220230"/>
                  <a:pt x="25242" y="1223834"/>
                  <a:pt x="32678" y="1225550"/>
                </a:cubicBezTo>
                <a:cubicBezTo>
                  <a:pt x="53405" y="1230333"/>
                  <a:pt x="75011" y="1229783"/>
                  <a:pt x="96178" y="1231900"/>
                </a:cubicBezTo>
                <a:cubicBezTo>
                  <a:pt x="117345" y="1225550"/>
                  <a:pt x="143161" y="1198168"/>
                  <a:pt x="159678" y="1212850"/>
                </a:cubicBezTo>
                <a:cubicBezTo>
                  <a:pt x="177152" y="1228382"/>
                  <a:pt x="153328" y="1259321"/>
                  <a:pt x="153328" y="1282700"/>
                </a:cubicBezTo>
                <a:cubicBezTo>
                  <a:pt x="153328" y="1333544"/>
                  <a:pt x="155456" y="1384432"/>
                  <a:pt x="159678" y="1435100"/>
                </a:cubicBezTo>
                <a:cubicBezTo>
                  <a:pt x="162582" y="1469945"/>
                  <a:pt x="180469" y="1554624"/>
                  <a:pt x="191428" y="1587500"/>
                </a:cubicBezTo>
                <a:cubicBezTo>
                  <a:pt x="195918" y="1600970"/>
                  <a:pt x="205017" y="1612493"/>
                  <a:pt x="210478" y="1625600"/>
                </a:cubicBezTo>
                <a:cubicBezTo>
                  <a:pt x="221389" y="1651786"/>
                  <a:pt x="233530" y="1708390"/>
                  <a:pt x="248578" y="1727200"/>
                </a:cubicBezTo>
                <a:lnTo>
                  <a:pt x="273978" y="1758950"/>
                </a:lnTo>
                <a:cubicBezTo>
                  <a:pt x="277867" y="1774507"/>
                  <a:pt x="300933" y="1871565"/>
                  <a:pt x="312078" y="1905000"/>
                </a:cubicBezTo>
                <a:cubicBezTo>
                  <a:pt x="314091" y="1911039"/>
                  <a:pt x="333698" y="1967693"/>
                  <a:pt x="343828" y="1981200"/>
                </a:cubicBezTo>
                <a:cubicBezTo>
                  <a:pt x="351012" y="1990779"/>
                  <a:pt x="361436" y="1997509"/>
                  <a:pt x="369228" y="2006600"/>
                </a:cubicBezTo>
                <a:cubicBezTo>
                  <a:pt x="374195" y="2012394"/>
                  <a:pt x="377492" y="2019440"/>
                  <a:pt x="381928" y="2025650"/>
                </a:cubicBezTo>
                <a:cubicBezTo>
                  <a:pt x="388079" y="2034262"/>
                  <a:pt x="394827" y="2042438"/>
                  <a:pt x="400978" y="2051050"/>
                </a:cubicBezTo>
                <a:cubicBezTo>
                  <a:pt x="405414" y="2057260"/>
                  <a:pt x="408792" y="2064237"/>
                  <a:pt x="413678" y="2070100"/>
                </a:cubicBezTo>
                <a:cubicBezTo>
                  <a:pt x="419427" y="2076999"/>
                  <a:pt x="426378" y="2082800"/>
                  <a:pt x="432728" y="2089150"/>
                </a:cubicBezTo>
                <a:cubicBezTo>
                  <a:pt x="447243" y="2132696"/>
                  <a:pt x="430103" y="2078648"/>
                  <a:pt x="445428" y="2139950"/>
                </a:cubicBezTo>
                <a:cubicBezTo>
                  <a:pt x="449165" y="2154899"/>
                  <a:pt x="454391" y="2169451"/>
                  <a:pt x="458128" y="2184400"/>
                </a:cubicBezTo>
                <a:cubicBezTo>
                  <a:pt x="466024" y="2215983"/>
                  <a:pt x="459925" y="2220925"/>
                  <a:pt x="483528" y="2247900"/>
                </a:cubicBezTo>
                <a:cubicBezTo>
                  <a:pt x="505677" y="2273214"/>
                  <a:pt x="542493" y="2278516"/>
                  <a:pt x="572428" y="2286000"/>
                </a:cubicBezTo>
                <a:cubicBezTo>
                  <a:pt x="593369" y="2291235"/>
                  <a:pt x="614895" y="2293846"/>
                  <a:pt x="635928" y="2298700"/>
                </a:cubicBezTo>
                <a:cubicBezTo>
                  <a:pt x="642450" y="2300205"/>
                  <a:pt x="648542" y="2303211"/>
                  <a:pt x="654978" y="2305050"/>
                </a:cubicBezTo>
                <a:cubicBezTo>
                  <a:pt x="663369" y="2307448"/>
                  <a:pt x="671859" y="2309507"/>
                  <a:pt x="680378" y="2311400"/>
                </a:cubicBezTo>
                <a:cubicBezTo>
                  <a:pt x="738645" y="2324348"/>
                  <a:pt x="685950" y="2311270"/>
                  <a:pt x="762928" y="2324100"/>
                </a:cubicBezTo>
                <a:cubicBezTo>
                  <a:pt x="771536" y="2325535"/>
                  <a:pt x="779668" y="2329368"/>
                  <a:pt x="788328" y="2330450"/>
                </a:cubicBezTo>
                <a:cubicBezTo>
                  <a:pt x="813619" y="2333611"/>
                  <a:pt x="839128" y="2334683"/>
                  <a:pt x="864528" y="2336800"/>
                </a:cubicBezTo>
                <a:cubicBezTo>
                  <a:pt x="917445" y="2332567"/>
                  <a:pt x="971147" y="2334125"/>
                  <a:pt x="1023278" y="2324100"/>
                </a:cubicBezTo>
                <a:cubicBezTo>
                  <a:pt x="1029851" y="2322836"/>
                  <a:pt x="1028005" y="2311544"/>
                  <a:pt x="1029628" y="2305050"/>
                </a:cubicBezTo>
                <a:cubicBezTo>
                  <a:pt x="1032246" y="2294579"/>
                  <a:pt x="1032188" y="2283406"/>
                  <a:pt x="1035978" y="2273300"/>
                </a:cubicBezTo>
                <a:cubicBezTo>
                  <a:pt x="1038658" y="2266154"/>
                  <a:pt x="1044633" y="2260722"/>
                  <a:pt x="1048678" y="2254250"/>
                </a:cubicBezTo>
                <a:cubicBezTo>
                  <a:pt x="1055219" y="2243784"/>
                  <a:pt x="1061378" y="2233083"/>
                  <a:pt x="1067728" y="2222500"/>
                </a:cubicBezTo>
                <a:cubicBezTo>
                  <a:pt x="1069845" y="2214033"/>
                  <a:pt x="1070175" y="2204906"/>
                  <a:pt x="1074078" y="2197100"/>
                </a:cubicBezTo>
                <a:cubicBezTo>
                  <a:pt x="1078811" y="2187634"/>
                  <a:pt x="1086977" y="2180312"/>
                  <a:pt x="1093128" y="2171700"/>
                </a:cubicBezTo>
                <a:cubicBezTo>
                  <a:pt x="1097564" y="2165490"/>
                  <a:pt x="1102415" y="2159476"/>
                  <a:pt x="1105828" y="2152650"/>
                </a:cubicBezTo>
                <a:cubicBezTo>
                  <a:pt x="1110926" y="2142455"/>
                  <a:pt x="1111991" y="2130238"/>
                  <a:pt x="1118528" y="2120900"/>
                </a:cubicBezTo>
                <a:cubicBezTo>
                  <a:pt x="1127111" y="2108638"/>
                  <a:pt x="1141475" y="2101254"/>
                  <a:pt x="1150278" y="2089150"/>
                </a:cubicBezTo>
                <a:cubicBezTo>
                  <a:pt x="1158629" y="2077667"/>
                  <a:pt x="1160671" y="2062304"/>
                  <a:pt x="1169328" y="2051050"/>
                </a:cubicBezTo>
                <a:cubicBezTo>
                  <a:pt x="1203665" y="2006412"/>
                  <a:pt x="1201992" y="2016326"/>
                  <a:pt x="1232828" y="1993900"/>
                </a:cubicBezTo>
                <a:cubicBezTo>
                  <a:pt x="1249946" y="1981450"/>
                  <a:pt x="1266159" y="1967752"/>
                  <a:pt x="1283628" y="1955800"/>
                </a:cubicBezTo>
                <a:cubicBezTo>
                  <a:pt x="1306405" y="1940216"/>
                  <a:pt x="1333963" y="1930865"/>
                  <a:pt x="1353478" y="1911350"/>
                </a:cubicBezTo>
                <a:cubicBezTo>
                  <a:pt x="1359828" y="1905000"/>
                  <a:pt x="1365056" y="1897281"/>
                  <a:pt x="1372528" y="1892300"/>
                </a:cubicBezTo>
                <a:cubicBezTo>
                  <a:pt x="1390660" y="1880212"/>
                  <a:pt x="1411198" y="1872100"/>
                  <a:pt x="1429678" y="1860550"/>
                </a:cubicBezTo>
                <a:cubicBezTo>
                  <a:pt x="1445119" y="1850900"/>
                  <a:pt x="1459311" y="1839383"/>
                  <a:pt x="1474128" y="1828800"/>
                </a:cubicBezTo>
                <a:cubicBezTo>
                  <a:pt x="1475752" y="1824739"/>
                  <a:pt x="1491187" y="1787955"/>
                  <a:pt x="1493178" y="1778000"/>
                </a:cubicBezTo>
                <a:cubicBezTo>
                  <a:pt x="1496113" y="1763324"/>
                  <a:pt x="1496593" y="1748226"/>
                  <a:pt x="1499528" y="1733550"/>
                </a:cubicBezTo>
                <a:cubicBezTo>
                  <a:pt x="1500841" y="1726986"/>
                  <a:pt x="1504117" y="1720958"/>
                  <a:pt x="1505878" y="1714500"/>
                </a:cubicBezTo>
                <a:cubicBezTo>
                  <a:pt x="1510471" y="1697661"/>
                  <a:pt x="1509598" y="1678667"/>
                  <a:pt x="1518578" y="1663700"/>
                </a:cubicBezTo>
                <a:cubicBezTo>
                  <a:pt x="1524928" y="1653117"/>
                  <a:pt x="1531087" y="1642416"/>
                  <a:pt x="1537628" y="1631950"/>
                </a:cubicBezTo>
                <a:cubicBezTo>
                  <a:pt x="1543091" y="1623209"/>
                  <a:pt x="1563926" y="1592498"/>
                  <a:pt x="1569378" y="1587500"/>
                </a:cubicBezTo>
                <a:cubicBezTo>
                  <a:pt x="1587168" y="1571192"/>
                  <a:pt x="1612048" y="1562357"/>
                  <a:pt x="1626528" y="1543050"/>
                </a:cubicBezTo>
                <a:cubicBezTo>
                  <a:pt x="1672457" y="1481811"/>
                  <a:pt x="1613305" y="1556273"/>
                  <a:pt x="1677328" y="1492250"/>
                </a:cubicBezTo>
                <a:cubicBezTo>
                  <a:pt x="1698022" y="1471556"/>
                  <a:pt x="1707062" y="1453277"/>
                  <a:pt x="1721778" y="1428750"/>
                </a:cubicBezTo>
                <a:cubicBezTo>
                  <a:pt x="1740911" y="1333087"/>
                  <a:pt x="1712981" y="1462716"/>
                  <a:pt x="1740828" y="1365250"/>
                </a:cubicBezTo>
                <a:cubicBezTo>
                  <a:pt x="1746189" y="1346486"/>
                  <a:pt x="1749932" y="1327280"/>
                  <a:pt x="1753528" y="1308100"/>
                </a:cubicBezTo>
                <a:cubicBezTo>
                  <a:pt x="1756286" y="1293389"/>
                  <a:pt x="1756248" y="1278170"/>
                  <a:pt x="1759878" y="1263650"/>
                </a:cubicBezTo>
                <a:cubicBezTo>
                  <a:pt x="1762643" y="1252592"/>
                  <a:pt x="1768973" y="1242714"/>
                  <a:pt x="1772578" y="1231900"/>
                </a:cubicBezTo>
                <a:cubicBezTo>
                  <a:pt x="1775338" y="1223621"/>
                  <a:pt x="1776420" y="1214859"/>
                  <a:pt x="1778928" y="1206500"/>
                </a:cubicBezTo>
                <a:cubicBezTo>
                  <a:pt x="1782775" y="1193678"/>
                  <a:pt x="1787053" y="1180981"/>
                  <a:pt x="1791628" y="1168400"/>
                </a:cubicBezTo>
                <a:cubicBezTo>
                  <a:pt x="1805326" y="1130731"/>
                  <a:pt x="1807585" y="1136270"/>
                  <a:pt x="1817028" y="1092200"/>
                </a:cubicBezTo>
                <a:cubicBezTo>
                  <a:pt x="1820164" y="1077565"/>
                  <a:pt x="1821629" y="1062615"/>
                  <a:pt x="1823378" y="1047750"/>
                </a:cubicBezTo>
                <a:cubicBezTo>
                  <a:pt x="1832256" y="972290"/>
                  <a:pt x="1831411" y="952271"/>
                  <a:pt x="1836078" y="863600"/>
                </a:cubicBezTo>
                <a:cubicBezTo>
                  <a:pt x="1833961" y="827617"/>
                  <a:pt x="1836535" y="791047"/>
                  <a:pt x="1829728" y="755650"/>
                </a:cubicBezTo>
                <a:cubicBezTo>
                  <a:pt x="1826242" y="737525"/>
                  <a:pt x="1791058" y="671889"/>
                  <a:pt x="1778928" y="654050"/>
                </a:cubicBezTo>
                <a:cubicBezTo>
                  <a:pt x="1752501" y="615186"/>
                  <a:pt x="1719695" y="580555"/>
                  <a:pt x="1696378" y="539750"/>
                </a:cubicBezTo>
                <a:cubicBezTo>
                  <a:pt x="1679445" y="510117"/>
                  <a:pt x="1664510" y="479248"/>
                  <a:pt x="1645578" y="450850"/>
                </a:cubicBezTo>
                <a:cubicBezTo>
                  <a:pt x="1641345" y="444500"/>
                  <a:pt x="1637563" y="437824"/>
                  <a:pt x="1632878" y="431800"/>
                </a:cubicBezTo>
                <a:cubicBezTo>
                  <a:pt x="1614138" y="407706"/>
                  <a:pt x="1598381" y="392754"/>
                  <a:pt x="1582078" y="368300"/>
                </a:cubicBezTo>
                <a:cubicBezTo>
                  <a:pt x="1575232" y="358031"/>
                  <a:pt x="1571755" y="345277"/>
                  <a:pt x="1563028" y="336550"/>
                </a:cubicBezTo>
                <a:cubicBezTo>
                  <a:pt x="1548061" y="321583"/>
                  <a:pt x="1529840" y="310191"/>
                  <a:pt x="1512228" y="298450"/>
                </a:cubicBezTo>
                <a:cubicBezTo>
                  <a:pt x="1505878" y="294217"/>
                  <a:pt x="1500193" y="288756"/>
                  <a:pt x="1493178" y="285750"/>
                </a:cubicBezTo>
                <a:cubicBezTo>
                  <a:pt x="1485156" y="282312"/>
                  <a:pt x="1475950" y="282464"/>
                  <a:pt x="1467778" y="279400"/>
                </a:cubicBezTo>
                <a:cubicBezTo>
                  <a:pt x="1458915" y="276076"/>
                  <a:pt x="1451561" y="268996"/>
                  <a:pt x="1442378" y="266700"/>
                </a:cubicBezTo>
                <a:cubicBezTo>
                  <a:pt x="1425822" y="262561"/>
                  <a:pt x="1408605" y="261485"/>
                  <a:pt x="1391578" y="260350"/>
                </a:cubicBezTo>
                <a:cubicBezTo>
                  <a:pt x="1345066" y="257249"/>
                  <a:pt x="1298445" y="256117"/>
                  <a:pt x="1251878" y="254000"/>
                </a:cubicBezTo>
                <a:cubicBezTo>
                  <a:pt x="1239516" y="252455"/>
                  <a:pt x="1171234" y="244221"/>
                  <a:pt x="1156628" y="241300"/>
                </a:cubicBezTo>
                <a:cubicBezTo>
                  <a:pt x="1139512" y="237877"/>
                  <a:pt x="1122761" y="232833"/>
                  <a:pt x="1105828" y="228600"/>
                </a:cubicBezTo>
                <a:cubicBezTo>
                  <a:pt x="1099478" y="218017"/>
                  <a:pt x="1093404" y="207263"/>
                  <a:pt x="1086778" y="196850"/>
                </a:cubicBezTo>
                <a:cubicBezTo>
                  <a:pt x="1078583" y="183973"/>
                  <a:pt x="1069231" y="171838"/>
                  <a:pt x="1061378" y="158750"/>
                </a:cubicBezTo>
                <a:cubicBezTo>
                  <a:pt x="1056508" y="150633"/>
                  <a:pt x="1054180" y="141053"/>
                  <a:pt x="1048678" y="133350"/>
                </a:cubicBezTo>
                <a:cubicBezTo>
                  <a:pt x="1037566" y="117793"/>
                  <a:pt x="1025768" y="111727"/>
                  <a:pt x="1010578" y="101600"/>
                </a:cubicBezTo>
                <a:cubicBezTo>
                  <a:pt x="1006345" y="95250"/>
                  <a:pt x="1003741" y="87436"/>
                  <a:pt x="997878" y="82550"/>
                </a:cubicBezTo>
                <a:cubicBezTo>
                  <a:pt x="990606" y="76490"/>
                  <a:pt x="980788" y="74383"/>
                  <a:pt x="972478" y="69850"/>
                </a:cubicBezTo>
                <a:cubicBezTo>
                  <a:pt x="957497" y="61678"/>
                  <a:pt x="942227" y="53916"/>
                  <a:pt x="928028" y="44450"/>
                </a:cubicBezTo>
                <a:cubicBezTo>
                  <a:pt x="916751" y="36932"/>
                  <a:pt x="907555" y="26568"/>
                  <a:pt x="896278" y="19050"/>
                </a:cubicBezTo>
                <a:cubicBezTo>
                  <a:pt x="861851" y="-3901"/>
                  <a:pt x="843233" y="4046"/>
                  <a:pt x="794678" y="0"/>
                </a:cubicBezTo>
                <a:cubicBezTo>
                  <a:pt x="760811" y="6350"/>
                  <a:pt x="726796" y="11952"/>
                  <a:pt x="693078" y="19050"/>
                </a:cubicBezTo>
                <a:cubicBezTo>
                  <a:pt x="667924" y="24346"/>
                  <a:pt x="654127" y="38526"/>
                  <a:pt x="629578" y="50800"/>
                </a:cubicBezTo>
                <a:cubicBezTo>
                  <a:pt x="619383" y="55898"/>
                  <a:pt x="608540" y="59605"/>
                  <a:pt x="597828" y="63500"/>
                </a:cubicBezTo>
                <a:cubicBezTo>
                  <a:pt x="585247" y="68075"/>
                  <a:pt x="571702" y="70213"/>
                  <a:pt x="559728" y="76200"/>
                </a:cubicBezTo>
                <a:cubicBezTo>
                  <a:pt x="546076" y="83026"/>
                  <a:pt x="534971" y="94187"/>
                  <a:pt x="521628" y="101600"/>
                </a:cubicBezTo>
                <a:cubicBezTo>
                  <a:pt x="515777" y="104851"/>
                  <a:pt x="508868" y="105663"/>
                  <a:pt x="502578" y="107950"/>
                </a:cubicBezTo>
                <a:cubicBezTo>
                  <a:pt x="485582" y="114130"/>
                  <a:pt x="468401" y="119876"/>
                  <a:pt x="451778" y="127000"/>
                </a:cubicBezTo>
                <a:cubicBezTo>
                  <a:pt x="438727" y="132593"/>
                  <a:pt x="426604" y="140174"/>
                  <a:pt x="413678" y="146050"/>
                </a:cubicBezTo>
                <a:cubicBezTo>
                  <a:pt x="362774" y="169188"/>
                  <a:pt x="400639" y="148726"/>
                  <a:pt x="343828" y="171450"/>
                </a:cubicBezTo>
                <a:cubicBezTo>
                  <a:pt x="335039" y="174966"/>
                  <a:pt x="327129" y="180421"/>
                  <a:pt x="318428" y="184150"/>
                </a:cubicBezTo>
                <a:cubicBezTo>
                  <a:pt x="312276" y="186787"/>
                  <a:pt x="305365" y="187507"/>
                  <a:pt x="299378" y="190500"/>
                </a:cubicBezTo>
                <a:cubicBezTo>
                  <a:pt x="292552" y="193913"/>
                  <a:pt x="285724" y="197804"/>
                  <a:pt x="280328" y="203200"/>
                </a:cubicBezTo>
                <a:cubicBezTo>
                  <a:pt x="272844" y="210684"/>
                  <a:pt x="293028" y="228600"/>
                  <a:pt x="286678" y="234950"/>
                </a:cubicBezTo>
                <a:close/>
              </a:path>
            </a:pathLst>
          </a:cu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a:extLst>
              <a:ext uri="{FF2B5EF4-FFF2-40B4-BE49-F238E27FC236}">
                <a16:creationId xmlns:a16="http://schemas.microsoft.com/office/drawing/2014/main" id="{7E1A5D59-11E6-9D06-C8A3-C0581499CD76}"/>
              </a:ext>
            </a:extLst>
          </p:cNvPr>
          <p:cNvPicPr>
            <a:picLocks noChangeAspect="1"/>
          </p:cNvPicPr>
          <p:nvPr/>
        </p:nvPicPr>
        <p:blipFill>
          <a:blip r:embed="rId9"/>
          <a:srcRect l="7541" t="8117" r="11370" b="1684"/>
          <a:stretch>
            <a:fillRect/>
          </a:stretch>
        </p:blipFill>
        <p:spPr>
          <a:xfrm>
            <a:off x="8897488" y="2141524"/>
            <a:ext cx="3200532" cy="2579553"/>
          </a:xfrm>
          <a:prstGeom prst="rect">
            <a:avLst/>
          </a:prstGeom>
        </p:spPr>
      </p:pic>
      <p:sp>
        <p:nvSpPr>
          <p:cNvPr id="63" name="文本框 62">
            <a:extLst>
              <a:ext uri="{FF2B5EF4-FFF2-40B4-BE49-F238E27FC236}">
                <a16:creationId xmlns:a16="http://schemas.microsoft.com/office/drawing/2014/main" id="{6953F928-6BF9-7556-271B-A8AF10A1E732}"/>
              </a:ext>
            </a:extLst>
          </p:cNvPr>
          <p:cNvSpPr txBox="1"/>
          <p:nvPr/>
        </p:nvSpPr>
        <p:spPr>
          <a:xfrm>
            <a:off x="6545580" y="5552164"/>
            <a:ext cx="5013960"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随腐蚀时长增加，氧化层逐渐增厚，中间伴随氧化层剥落与再生，</a:t>
            </a:r>
            <a:r>
              <a:rPr lang="en-US" altLang="zh-CN" b="1" dirty="0">
                <a:latin typeface="微软雅黑" panose="020B0503020204020204" pitchFamily="34" charset="-122"/>
                <a:ea typeface="微软雅黑" panose="020B0503020204020204" pitchFamily="34" charset="-122"/>
              </a:rPr>
              <a:t>oxide</a:t>
            </a:r>
            <a:r>
              <a:rPr lang="zh-CN" altLang="en-US" b="1" dirty="0">
                <a:latin typeface="微软雅黑" panose="020B0503020204020204" pitchFamily="34" charset="-122"/>
                <a:ea typeface="微软雅黑" panose="020B0503020204020204" pitchFamily="34" charset="-122"/>
              </a:rPr>
              <a:t>峰</a:t>
            </a:r>
            <a:r>
              <a:rPr lang="en-US" altLang="zh-CN" b="1" dirty="0">
                <a:latin typeface="微软雅黑" panose="020B0503020204020204" pitchFamily="34" charset="-122"/>
                <a:ea typeface="微软雅黑" panose="020B0503020204020204" pitchFamily="34" charset="-122"/>
              </a:rPr>
              <a:t>3000h</a:t>
            </a:r>
            <a:r>
              <a:rPr lang="zh-CN" altLang="en-US" b="1" dirty="0">
                <a:latin typeface="微软雅黑" panose="020B0503020204020204" pitchFamily="34" charset="-122"/>
                <a:ea typeface="微软雅黑" panose="020B0503020204020204" pitchFamily="34" charset="-122"/>
              </a:rPr>
              <a:t>时达到最强。</a:t>
            </a:r>
          </a:p>
        </p:txBody>
      </p:sp>
      <p:grpSp>
        <p:nvGrpSpPr>
          <p:cNvPr id="2" name="组合 1">
            <a:extLst>
              <a:ext uri="{FF2B5EF4-FFF2-40B4-BE49-F238E27FC236}">
                <a16:creationId xmlns:a16="http://schemas.microsoft.com/office/drawing/2014/main" id="{6E6561DA-E6FF-7DE6-1872-2F04509C1163}"/>
              </a:ext>
            </a:extLst>
          </p:cNvPr>
          <p:cNvGrpSpPr/>
          <p:nvPr/>
        </p:nvGrpSpPr>
        <p:grpSpPr>
          <a:xfrm>
            <a:off x="1141586" y="0"/>
            <a:ext cx="8208638" cy="984629"/>
            <a:chOff x="1023462" y="0"/>
            <a:chExt cx="8208638" cy="984629"/>
          </a:xfrm>
        </p:grpSpPr>
        <p:sp>
          <p:nvSpPr>
            <p:cNvPr id="3" name="矩形: 圆顶角 2">
              <a:extLst>
                <a:ext uri="{FF2B5EF4-FFF2-40B4-BE49-F238E27FC236}">
                  <a16:creationId xmlns:a16="http://schemas.microsoft.com/office/drawing/2014/main" id="{6BB9429A-8110-65E1-829E-42ED526485C4}"/>
                </a:ext>
              </a:extLst>
            </p:cNvPr>
            <p:cNvSpPr/>
            <p:nvPr/>
          </p:nvSpPr>
          <p:spPr>
            <a:xfrm>
              <a:off x="3148004" y="0"/>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文本框 27">
              <a:extLst>
                <a:ext uri="{FF2B5EF4-FFF2-40B4-BE49-F238E27FC236}">
                  <a16:creationId xmlns:a16="http://schemas.microsoft.com/office/drawing/2014/main" id="{CADA50FF-FEF0-2B4A-E0A9-0F703EEA5C9E}"/>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6" name="文本框 30">
              <a:extLst>
                <a:ext uri="{FF2B5EF4-FFF2-40B4-BE49-F238E27FC236}">
                  <a16:creationId xmlns:a16="http://schemas.microsoft.com/office/drawing/2014/main" id="{08343939-A031-0D3E-1349-8EE6AC28DAB8}"/>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7" name="文本框 31">
              <a:extLst>
                <a:ext uri="{FF2B5EF4-FFF2-40B4-BE49-F238E27FC236}">
                  <a16:creationId xmlns:a16="http://schemas.microsoft.com/office/drawing/2014/main" id="{8D1E209B-3873-6A48-3E39-70C6F4402136}"/>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9" name="文本框 32">
              <a:extLst>
                <a:ext uri="{FF2B5EF4-FFF2-40B4-BE49-F238E27FC236}">
                  <a16:creationId xmlns:a16="http://schemas.microsoft.com/office/drawing/2014/main" id="{3E90F84A-6EE5-A008-B625-AC7611244060}"/>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11" name="文本框 34">
              <a:extLst>
                <a:ext uri="{FF2B5EF4-FFF2-40B4-BE49-F238E27FC236}">
                  <a16:creationId xmlns:a16="http://schemas.microsoft.com/office/drawing/2014/main" id="{272BFD17-19E2-AE8A-71EC-1350AF4D37E3}"/>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12" name="文本框 35">
              <a:extLst>
                <a:ext uri="{FF2B5EF4-FFF2-40B4-BE49-F238E27FC236}">
                  <a16:creationId xmlns:a16="http://schemas.microsoft.com/office/drawing/2014/main" id="{5F65B4AA-C353-37EF-596D-F1D3E22BD186}"/>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动态腐蚀行为研究</a:t>
              </a:r>
            </a:p>
          </p:txBody>
        </p:sp>
      </p:grpSp>
      <p:sp>
        <p:nvSpPr>
          <p:cNvPr id="13" name="文本框 12">
            <a:extLst>
              <a:ext uri="{FF2B5EF4-FFF2-40B4-BE49-F238E27FC236}">
                <a16:creationId xmlns:a16="http://schemas.microsoft.com/office/drawing/2014/main" id="{5E142E9F-841B-E099-C815-6CA3E15470E3}"/>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14" name="文本框 13">
            <a:extLst>
              <a:ext uri="{FF2B5EF4-FFF2-40B4-BE49-F238E27FC236}">
                <a16:creationId xmlns:a16="http://schemas.microsoft.com/office/drawing/2014/main" id="{D876C11F-8DA5-D872-1FB0-B2574DE66771}"/>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232183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CAE60-2DE7-332A-81B3-473D7A1FD838}"/>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A1D7C87B-2F92-0585-0536-0498AB17E5D0}"/>
              </a:ext>
            </a:extLst>
          </p:cNvPr>
          <p:cNvPicPr>
            <a:picLocks/>
          </p:cNvPicPr>
          <p:nvPr/>
        </p:nvPicPr>
        <p:blipFill>
          <a:blip r:embed="rId3"/>
          <a:srcRect r="71332"/>
          <a:stretch>
            <a:fillRect/>
          </a:stretch>
        </p:blipFill>
        <p:spPr>
          <a:xfrm>
            <a:off x="415643" y="1570383"/>
            <a:ext cx="2055018" cy="4641031"/>
          </a:xfrm>
          <a:prstGeom prst="rect">
            <a:avLst/>
          </a:prstGeom>
        </p:spPr>
      </p:pic>
      <p:pic>
        <p:nvPicPr>
          <p:cNvPr id="8" name="图片 7">
            <a:extLst>
              <a:ext uri="{FF2B5EF4-FFF2-40B4-BE49-F238E27FC236}">
                <a16:creationId xmlns:a16="http://schemas.microsoft.com/office/drawing/2014/main" id="{54D0CEAD-39E3-F798-25EF-CE1B75ED4327}"/>
              </a:ext>
            </a:extLst>
          </p:cNvPr>
          <p:cNvPicPr>
            <a:picLocks/>
          </p:cNvPicPr>
          <p:nvPr/>
        </p:nvPicPr>
        <p:blipFill>
          <a:blip r:embed="rId3"/>
          <a:srcRect l="57411"/>
          <a:stretch>
            <a:fillRect/>
          </a:stretch>
        </p:blipFill>
        <p:spPr>
          <a:xfrm>
            <a:off x="2470661" y="1570383"/>
            <a:ext cx="2945400" cy="4641031"/>
          </a:xfrm>
          <a:prstGeom prst="rect">
            <a:avLst/>
          </a:prstGeom>
        </p:spPr>
      </p:pic>
      <p:sp>
        <p:nvSpPr>
          <p:cNvPr id="10" name="文本框 9">
            <a:extLst>
              <a:ext uri="{FF2B5EF4-FFF2-40B4-BE49-F238E27FC236}">
                <a16:creationId xmlns:a16="http://schemas.microsoft.com/office/drawing/2014/main" id="{E26B0DF4-41D8-048B-0A38-E845DCF23556}"/>
              </a:ext>
            </a:extLst>
          </p:cNvPr>
          <p:cNvSpPr txBox="1"/>
          <p:nvPr/>
        </p:nvSpPr>
        <p:spPr>
          <a:xfrm>
            <a:off x="914270" y="1141162"/>
            <a:ext cx="4328420" cy="369332"/>
          </a:xfrm>
          <a:prstGeom prst="rect">
            <a:avLst/>
          </a:prstGeom>
          <a:noFill/>
        </p:spPr>
        <p:txBody>
          <a:bodyPr wrap="square">
            <a:spAutoFit/>
          </a:bodyPr>
          <a:lstStyle/>
          <a:p>
            <a:r>
              <a:rPr lang="en-US" altLang="zh-CN" b="1" dirty="0">
                <a:solidFill>
                  <a:schemeClr val="bg2">
                    <a:lumMod val="10000"/>
                  </a:schemeClr>
                </a:solidFill>
                <a:latin typeface="微软雅黑" panose="020B0503020204020204" pitchFamily="34" charset="-122"/>
                <a:ea typeface="微软雅黑" panose="020B0503020204020204" pitchFamily="34" charset="-122"/>
              </a:rPr>
              <a:t>T91</a:t>
            </a:r>
            <a:r>
              <a:rPr lang="zh-CN" altLang="en-US" b="1" dirty="0">
                <a:solidFill>
                  <a:schemeClr val="bg2">
                    <a:lumMod val="10000"/>
                  </a:schemeClr>
                </a:solidFill>
                <a:latin typeface="微软雅黑" panose="020B0503020204020204" pitchFamily="34" charset="-122"/>
                <a:ea typeface="微软雅黑" panose="020B0503020204020204" pitchFamily="34" charset="-122"/>
              </a:rPr>
              <a:t>清洗后表面形貌演化</a:t>
            </a:r>
            <a:r>
              <a:rPr lang="en-US" altLang="zh-CN" b="1" dirty="0">
                <a:solidFill>
                  <a:schemeClr val="bg2">
                    <a:lumMod val="10000"/>
                  </a:schemeClr>
                </a:solidFill>
                <a:latin typeface="微软雅黑" panose="020B0503020204020204" pitchFamily="34" charset="-122"/>
                <a:ea typeface="微软雅黑" panose="020B0503020204020204" pitchFamily="34" charset="-122"/>
              </a:rPr>
              <a:t>(</a:t>
            </a:r>
            <a:r>
              <a:rPr lang="zh-CN" altLang="en-US" b="1" dirty="0">
                <a:solidFill>
                  <a:schemeClr val="bg2">
                    <a:lumMod val="10000"/>
                  </a:schemeClr>
                </a:solidFill>
                <a:latin typeface="微软雅黑" panose="020B0503020204020204" pitchFamily="34" charset="-122"/>
                <a:ea typeface="微软雅黑" panose="020B0503020204020204" pitchFamily="34" charset="-122"/>
              </a:rPr>
              <a:t>激光共聚焦</a:t>
            </a:r>
            <a:r>
              <a:rPr lang="en-US" altLang="zh-CN" b="1" dirty="0">
                <a:solidFill>
                  <a:schemeClr val="bg2">
                    <a:lumMod val="10000"/>
                  </a:schemeClr>
                </a:solidFill>
                <a:latin typeface="微软雅黑" panose="020B0503020204020204" pitchFamily="34" charset="-122"/>
                <a:ea typeface="微软雅黑" panose="020B0503020204020204" pitchFamily="34" charset="-122"/>
              </a:rPr>
              <a:t>)</a:t>
            </a:r>
            <a:endParaRPr lang="zh-CN" altLang="en-US" b="1" dirty="0">
              <a:solidFill>
                <a:schemeClr val="bg2">
                  <a:lumMod val="10000"/>
                </a:schemeClr>
              </a:solidFill>
              <a:latin typeface="微软雅黑" panose="020B0503020204020204" pitchFamily="34" charset="-122"/>
              <a:ea typeface="微软雅黑" panose="020B0503020204020204" pitchFamily="34" charset="-122"/>
            </a:endParaRPr>
          </a:p>
        </p:txBody>
      </p:sp>
      <p:graphicFrame>
        <p:nvGraphicFramePr>
          <p:cNvPr id="11" name="表格 10">
            <a:extLst>
              <a:ext uri="{FF2B5EF4-FFF2-40B4-BE49-F238E27FC236}">
                <a16:creationId xmlns:a16="http://schemas.microsoft.com/office/drawing/2014/main" id="{97CE6740-4840-E3C0-D47F-AA0F7531E8AE}"/>
              </a:ext>
            </a:extLst>
          </p:cNvPr>
          <p:cNvGraphicFramePr>
            <a:graphicFrameLocks noGrp="1"/>
          </p:cNvGraphicFramePr>
          <p:nvPr>
            <p:extLst>
              <p:ext uri="{D42A27DB-BD31-4B8C-83A1-F6EECF244321}">
                <p14:modId xmlns:p14="http://schemas.microsoft.com/office/powerpoint/2010/main" val="3429554525"/>
              </p:ext>
            </p:extLst>
          </p:nvPr>
        </p:nvGraphicFramePr>
        <p:xfrm>
          <a:off x="5881993" y="1252876"/>
          <a:ext cx="5894364" cy="2468880"/>
        </p:xfrm>
        <a:graphic>
          <a:graphicData uri="http://schemas.openxmlformats.org/drawingml/2006/table">
            <a:tbl>
              <a:tblPr firstRow="1" bandRow="1">
                <a:tableStyleId>{5C22544A-7EE6-4342-B048-85BDC9FD1C3A}</a:tableStyleId>
              </a:tblPr>
              <a:tblGrid>
                <a:gridCol w="2401408">
                  <a:extLst>
                    <a:ext uri="{9D8B030D-6E8A-4147-A177-3AD203B41FA5}">
                      <a16:colId xmlns:a16="http://schemas.microsoft.com/office/drawing/2014/main" val="488203860"/>
                    </a:ext>
                  </a:extLst>
                </a:gridCol>
                <a:gridCol w="1027041">
                  <a:extLst>
                    <a:ext uri="{9D8B030D-6E8A-4147-A177-3AD203B41FA5}">
                      <a16:colId xmlns:a16="http://schemas.microsoft.com/office/drawing/2014/main" val="1291995377"/>
                    </a:ext>
                  </a:extLst>
                </a:gridCol>
                <a:gridCol w="1265212">
                  <a:extLst>
                    <a:ext uri="{9D8B030D-6E8A-4147-A177-3AD203B41FA5}">
                      <a16:colId xmlns:a16="http://schemas.microsoft.com/office/drawing/2014/main" val="1189004732"/>
                    </a:ext>
                  </a:extLst>
                </a:gridCol>
                <a:gridCol w="1200703">
                  <a:extLst>
                    <a:ext uri="{9D8B030D-6E8A-4147-A177-3AD203B41FA5}">
                      <a16:colId xmlns:a16="http://schemas.microsoft.com/office/drawing/2014/main" val="3370661094"/>
                    </a:ext>
                  </a:extLst>
                </a:gridCol>
              </a:tblGrid>
              <a:tr h="333181">
                <a:tc>
                  <a:txBody>
                    <a:bodyPr/>
                    <a:lstStyle/>
                    <a:p>
                      <a:r>
                        <a:rPr lang="zh-CN" altLang="en-US" dirty="0">
                          <a:latin typeface="Times New Roman" panose="02020603050405020304" pitchFamily="18" charset="0"/>
                          <a:cs typeface="Times New Roman" panose="02020603050405020304" pitchFamily="18" charset="0"/>
                        </a:rPr>
                        <a:t>粗糙度</a:t>
                      </a:r>
                    </a:p>
                  </a:txBody>
                  <a:tcPr/>
                </a:tc>
                <a:tc>
                  <a:txBody>
                    <a:bodyPr/>
                    <a:lstStyle/>
                    <a:p>
                      <a:r>
                        <a:rPr lang="en-US" altLang="zh-CN" dirty="0">
                          <a:latin typeface="Times New Roman" panose="02020603050405020304" pitchFamily="18" charset="0"/>
                          <a:cs typeface="Times New Roman" panose="02020603050405020304" pitchFamily="18" charset="0"/>
                        </a:rPr>
                        <a:t>1000h</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2000h</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3000h</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3507297"/>
                  </a:ext>
                </a:extLst>
              </a:tr>
              <a:tr h="583067">
                <a:tc>
                  <a:txBody>
                    <a:bodyPr/>
                    <a:lstStyle/>
                    <a:p>
                      <a:r>
                        <a:rPr lang="zh-CN" altLang="en-US" dirty="0"/>
                        <a:t>表面平均高度偏差</a:t>
                      </a:r>
                      <a:r>
                        <a:rPr lang="en-US" altLang="zh-CN" dirty="0">
                          <a:latin typeface="Times New Roman" panose="02020603050405020304" pitchFamily="18" charset="0"/>
                          <a:cs typeface="Times New Roman" panose="02020603050405020304" pitchFamily="18" charset="0"/>
                        </a:rPr>
                        <a:t>Sa(</a:t>
                      </a:r>
                      <a:r>
                        <a:rPr lang="en-US" altLang="zh-CN" dirty="0" err="1">
                          <a:latin typeface="Times New Roman" panose="02020603050405020304" pitchFamily="18" charset="0"/>
                          <a:cs typeface="Times New Roman" panose="02020603050405020304" pitchFamily="18" charset="0"/>
                        </a:rPr>
                        <a:t>μm</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0.58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0.6574</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2.6942</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8971461"/>
                  </a:ext>
                </a:extLst>
              </a:tr>
              <a:tr h="333181">
                <a:tc>
                  <a:txBody>
                    <a:bodyPr/>
                    <a:lstStyle/>
                    <a:p>
                      <a:r>
                        <a:rPr lang="zh-CN" altLang="en-US" dirty="0"/>
                        <a:t>最大峰谷高度</a:t>
                      </a:r>
                      <a:r>
                        <a:rPr lang="en-US" altLang="zh-CN" dirty="0" err="1">
                          <a:latin typeface="Times New Roman" panose="02020603050405020304" pitchFamily="18" charset="0"/>
                          <a:cs typeface="Times New Roman" panose="02020603050405020304" pitchFamily="18" charset="0"/>
                        </a:rPr>
                        <a:t>Sz</a:t>
                      </a: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μm</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7.8596</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11.3246</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17.9520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6014500"/>
                  </a:ext>
                </a:extLst>
              </a:tr>
              <a:tr h="333181">
                <a:tc>
                  <a:txBody>
                    <a:bodyPr/>
                    <a:lstStyle/>
                    <a:p>
                      <a:r>
                        <a:rPr lang="zh-CN" altLang="en-US" dirty="0"/>
                        <a:t>表面纹理各向同性</a:t>
                      </a:r>
                      <a:r>
                        <a:rPr lang="en-US" altLang="zh-CN" dirty="0">
                          <a:latin typeface="Times New Roman" panose="02020603050405020304" pitchFamily="18" charset="0"/>
                          <a:cs typeface="Times New Roman" panose="02020603050405020304" pitchFamily="18" charset="0"/>
                        </a:rPr>
                        <a:t>Str</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0.799</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0.860</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0.205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49540741"/>
                  </a:ext>
                </a:extLst>
              </a:tr>
              <a:tr h="364909">
                <a:tc>
                  <a:txBody>
                    <a:bodyPr/>
                    <a:lstStyle/>
                    <a:p>
                      <a:r>
                        <a:rPr lang="zh-CN" altLang="en-US" dirty="0"/>
                        <a:t>峰顶曲率</a:t>
                      </a:r>
                      <a:r>
                        <a:rPr lang="en-US" altLang="zh-CN" dirty="0" err="1">
                          <a:latin typeface="Times New Roman" panose="02020603050405020304" pitchFamily="18" charset="0"/>
                          <a:cs typeface="Times New Roman" panose="02020603050405020304" pitchFamily="18" charset="0"/>
                        </a:rPr>
                        <a:t>Spc</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1/mm</a:t>
                      </a:r>
                      <a:r>
                        <a:rPr lang="zh-CN" altLang="en-US" dirty="0">
                          <a:latin typeface="Times New Roman" panose="02020603050405020304" pitchFamily="18" charset="0"/>
                          <a:cs typeface="Times New Roman" panose="02020603050405020304" pitchFamily="18" charset="0"/>
                        </a:rPr>
                        <a:t>）</a:t>
                      </a:r>
                    </a:p>
                  </a:txBody>
                  <a:tcPr/>
                </a:tc>
                <a:tc>
                  <a:txBody>
                    <a:bodyPr/>
                    <a:lstStyle/>
                    <a:p>
                      <a:r>
                        <a:rPr lang="en-US" altLang="zh-CN" dirty="0">
                          <a:latin typeface="Times New Roman" panose="02020603050405020304" pitchFamily="18" charset="0"/>
                          <a:cs typeface="Times New Roman" panose="02020603050405020304" pitchFamily="18" charset="0"/>
                        </a:rPr>
                        <a:t>6491.47</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7463.4881</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6469.7124</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3295525"/>
                  </a:ext>
                </a:extLst>
              </a:tr>
              <a:tr h="333181">
                <a:tc>
                  <a:txBody>
                    <a:bodyPr/>
                    <a:lstStyle/>
                    <a:p>
                      <a:r>
                        <a:rPr lang="zh-CN" altLang="en-US" dirty="0"/>
                        <a:t>界面面积增量比</a:t>
                      </a:r>
                      <a:r>
                        <a:rPr lang="en-US" altLang="zh-CN" dirty="0" err="1">
                          <a:latin typeface="Times New Roman" panose="02020603050405020304" pitchFamily="18" charset="0"/>
                          <a:cs typeface="Times New Roman" panose="02020603050405020304" pitchFamily="18" charset="0"/>
                        </a:rPr>
                        <a:t>Sdr</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0.5183</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0.7017</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0.4648</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3650927"/>
                  </a:ext>
                </a:extLst>
              </a:tr>
            </a:tbl>
          </a:graphicData>
        </a:graphic>
      </p:graphicFrame>
      <p:pic>
        <p:nvPicPr>
          <p:cNvPr id="12" name="图片 11">
            <a:extLst>
              <a:ext uri="{FF2B5EF4-FFF2-40B4-BE49-F238E27FC236}">
                <a16:creationId xmlns:a16="http://schemas.microsoft.com/office/drawing/2014/main" id="{F29DA7E7-E0EA-121C-14FB-9C50D5763B97}"/>
              </a:ext>
            </a:extLst>
          </p:cNvPr>
          <p:cNvPicPr>
            <a:picLocks noChangeAspect="1"/>
          </p:cNvPicPr>
          <p:nvPr/>
        </p:nvPicPr>
        <p:blipFill>
          <a:blip r:embed="rId4"/>
          <a:stretch>
            <a:fillRect/>
          </a:stretch>
        </p:blipFill>
        <p:spPr>
          <a:xfrm>
            <a:off x="5277005" y="3573490"/>
            <a:ext cx="3747513" cy="2868315"/>
          </a:xfrm>
          <a:prstGeom prst="rect">
            <a:avLst/>
          </a:prstGeom>
        </p:spPr>
      </p:pic>
      <p:sp>
        <p:nvSpPr>
          <p:cNvPr id="18" name="文本框 17">
            <a:extLst>
              <a:ext uri="{FF2B5EF4-FFF2-40B4-BE49-F238E27FC236}">
                <a16:creationId xmlns:a16="http://schemas.microsoft.com/office/drawing/2014/main" id="{B263E124-76B3-C1AB-148A-4A3115674F58}"/>
              </a:ext>
            </a:extLst>
          </p:cNvPr>
          <p:cNvSpPr txBox="1"/>
          <p:nvPr/>
        </p:nvSpPr>
        <p:spPr>
          <a:xfrm>
            <a:off x="8829175" y="4070051"/>
            <a:ext cx="3108918" cy="1669944"/>
          </a:xfrm>
          <a:prstGeom prst="rect">
            <a:avLst/>
          </a:prstGeom>
          <a:noFill/>
        </p:spPr>
        <p:txBody>
          <a:bodyPr wrap="square">
            <a:spAutoFit/>
          </a:bodyPr>
          <a:lstStyle/>
          <a:p>
            <a:pPr>
              <a:lnSpc>
                <a:spcPts val="2500"/>
              </a:lnSpc>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只看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Sa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和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Sz</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3000 h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最粗糙。</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ts val="2500"/>
              </a:lnSpc>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但从</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Sdr</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可以看出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endParaRPr>
          </a:p>
          <a:p>
            <a:pPr>
              <a:lnSpc>
                <a:spcPts val="25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3000 h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虽然高差最大，但微尺度表面发育程度并没有继续提高，反而下降了。</a:t>
            </a:r>
          </a:p>
        </p:txBody>
      </p:sp>
      <p:sp>
        <p:nvSpPr>
          <p:cNvPr id="41" name="矩形: 圆角 40">
            <a:extLst>
              <a:ext uri="{FF2B5EF4-FFF2-40B4-BE49-F238E27FC236}">
                <a16:creationId xmlns:a16="http://schemas.microsoft.com/office/drawing/2014/main" id="{5DE19069-6DE4-4932-EDE9-C75381580E90}"/>
              </a:ext>
            </a:extLst>
          </p:cNvPr>
          <p:cNvSpPr/>
          <p:nvPr/>
        </p:nvSpPr>
        <p:spPr>
          <a:xfrm>
            <a:off x="617147" y="6239532"/>
            <a:ext cx="11009376" cy="578823"/>
          </a:xfrm>
          <a:prstGeom prst="roundRect">
            <a:avLst>
              <a:gd name="adj" fmla="val 116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DD96D7FE-4245-6D94-143A-F5579C877DF6}"/>
              </a:ext>
            </a:extLst>
          </p:cNvPr>
          <p:cNvSpPr txBox="1"/>
          <p:nvPr/>
        </p:nvSpPr>
        <p:spPr>
          <a:xfrm>
            <a:off x="655319" y="6236555"/>
            <a:ext cx="10881360" cy="584775"/>
          </a:xfrm>
          <a:prstGeom prst="rect">
            <a:avLst/>
          </a:prstGeom>
          <a:noFill/>
        </p:spPr>
        <p:txBody>
          <a:bodyPr wrap="square">
            <a:spAutoFit/>
          </a:bodyPr>
          <a:lstStyle/>
          <a:p>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粗糙度参数表明，</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T91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表面在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2000 h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时表面纹理各向同性最大，而至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3000 h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则转变为以大尺度、方向性特征为主导的失稳形貌，表明后期表面演化机制已由均匀氧化引起的粗糙化转变为外层氧化层的结构性失稳。</a:t>
            </a:r>
          </a:p>
        </p:txBody>
      </p:sp>
      <p:sp>
        <p:nvSpPr>
          <p:cNvPr id="45" name="矩形 44">
            <a:extLst>
              <a:ext uri="{FF2B5EF4-FFF2-40B4-BE49-F238E27FC236}">
                <a16:creationId xmlns:a16="http://schemas.microsoft.com/office/drawing/2014/main" id="{CF05EB59-3812-D7DE-28C5-8EEBF0A06FDC}"/>
              </a:ext>
            </a:extLst>
          </p:cNvPr>
          <p:cNvSpPr/>
          <p:nvPr/>
        </p:nvSpPr>
        <p:spPr>
          <a:xfrm>
            <a:off x="294560" y="1107112"/>
            <a:ext cx="5121501" cy="5104302"/>
          </a:xfrm>
          <a:prstGeom prst="rect">
            <a:avLst/>
          </a:prstGeom>
          <a:noFill/>
          <a:ln w="31750">
            <a:solidFill>
              <a:schemeClr val="accent3">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6" name="矩形 45">
            <a:extLst>
              <a:ext uri="{FF2B5EF4-FFF2-40B4-BE49-F238E27FC236}">
                <a16:creationId xmlns:a16="http://schemas.microsoft.com/office/drawing/2014/main" id="{D0E48F45-1A20-C5A3-0955-1F07BED195CC}"/>
              </a:ext>
            </a:extLst>
          </p:cNvPr>
          <p:cNvSpPr/>
          <p:nvPr/>
        </p:nvSpPr>
        <p:spPr>
          <a:xfrm>
            <a:off x="5537144" y="1107112"/>
            <a:ext cx="6360296" cy="5104302"/>
          </a:xfrm>
          <a:prstGeom prst="rect">
            <a:avLst/>
          </a:prstGeom>
          <a:noFill/>
          <a:ln w="222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2E7B8C15-E234-7E20-6F3B-49E7B3E0CB96}"/>
              </a:ext>
            </a:extLst>
          </p:cNvPr>
          <p:cNvGrpSpPr/>
          <p:nvPr/>
        </p:nvGrpSpPr>
        <p:grpSpPr>
          <a:xfrm>
            <a:off x="1141586" y="0"/>
            <a:ext cx="8208638" cy="984629"/>
            <a:chOff x="1023462" y="0"/>
            <a:chExt cx="8208638" cy="984629"/>
          </a:xfrm>
        </p:grpSpPr>
        <p:sp>
          <p:nvSpPr>
            <p:cNvPr id="22" name="矩形: 圆顶角 21">
              <a:extLst>
                <a:ext uri="{FF2B5EF4-FFF2-40B4-BE49-F238E27FC236}">
                  <a16:creationId xmlns:a16="http://schemas.microsoft.com/office/drawing/2014/main" id="{98957F3E-002B-E891-A13C-1F74BAEEED6D}"/>
                </a:ext>
              </a:extLst>
            </p:cNvPr>
            <p:cNvSpPr/>
            <p:nvPr/>
          </p:nvSpPr>
          <p:spPr>
            <a:xfrm>
              <a:off x="3148004" y="0"/>
              <a:ext cx="2961834" cy="984629"/>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3" name="文本框 27">
              <a:extLst>
                <a:ext uri="{FF2B5EF4-FFF2-40B4-BE49-F238E27FC236}">
                  <a16:creationId xmlns:a16="http://schemas.microsoft.com/office/drawing/2014/main" id="{B0732691-2ACF-30B5-19E2-1FD20351C6CA}"/>
                </a:ext>
              </a:extLst>
            </p:cNvPr>
            <p:cNvSpPr txBox="1"/>
            <p:nvPr/>
          </p:nvSpPr>
          <p:spPr>
            <a:xfrm>
              <a:off x="6435016" y="237167"/>
              <a:ext cx="2560745"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T91</a:t>
              </a:r>
              <a:r>
                <a:rPr lang="zh-CN" altLang="en-US" dirty="0">
                  <a:solidFill>
                    <a:schemeClr val="bg1"/>
                  </a:solidFill>
                  <a:latin typeface="思源黑体 CN Bold" panose="020B0800000000000000" pitchFamily="34" charset="-122"/>
                  <a:ea typeface="思源黑体 CN Bold" panose="020B0800000000000000" pitchFamily="34" charset="-122"/>
                </a:rPr>
                <a:t>离子辐照行为研究</a:t>
              </a:r>
            </a:p>
            <a:p>
              <a:pPr algn="ct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24" name="文本框 30">
              <a:extLst>
                <a:ext uri="{FF2B5EF4-FFF2-40B4-BE49-F238E27FC236}">
                  <a16:creationId xmlns:a16="http://schemas.microsoft.com/office/drawing/2014/main" id="{E7674073-7ADD-812A-878E-30C49A59FD9B}"/>
                </a:ext>
              </a:extLst>
            </p:cNvPr>
            <p:cNvSpPr txBox="1"/>
            <p:nvPr/>
          </p:nvSpPr>
          <p:spPr>
            <a:xfrm>
              <a:off x="1137897" y="237167"/>
              <a:ext cx="182614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研究背景及现状</a:t>
              </a:r>
            </a:p>
          </p:txBody>
        </p:sp>
        <p:sp>
          <p:nvSpPr>
            <p:cNvPr id="25" name="文本框 31">
              <a:extLst>
                <a:ext uri="{FF2B5EF4-FFF2-40B4-BE49-F238E27FC236}">
                  <a16:creationId xmlns:a16="http://schemas.microsoft.com/office/drawing/2014/main" id="{E454F7A2-9F0C-D7EA-23EF-1809C603C484}"/>
                </a:ext>
              </a:extLst>
            </p:cNvPr>
            <p:cNvSpPr txBox="1"/>
            <p:nvPr/>
          </p:nvSpPr>
          <p:spPr>
            <a:xfrm>
              <a:off x="3218468" y="513990"/>
              <a:ext cx="282708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accent1">
                      <a:alpha val="40000"/>
                    </a:schemeClr>
                  </a:solidFill>
                  <a:latin typeface="思源黑体 CN Regular" panose="020B0500000000000000" pitchFamily="34" charset="-122"/>
                  <a:ea typeface="思源黑体 CN Regular" panose="020B0500000000000000" pitchFamily="34" charset="-122"/>
                </a:rPr>
                <a:t>Research on Dynamic Corrosion Behavior of T91</a:t>
              </a:r>
            </a:p>
            <a:p>
              <a:pPr algn="ctr"/>
              <a:endParaRPr lang="zh-CN" altLang="en-US" sz="900" dirty="0">
                <a:solidFill>
                  <a:schemeClr val="accent1">
                    <a:alpha val="40000"/>
                  </a:schemeClr>
                </a:solidFill>
                <a:latin typeface="思源黑体 CN Regular" panose="020B0500000000000000" pitchFamily="34" charset="-122"/>
                <a:ea typeface="思源黑体 CN Regular" panose="020B0500000000000000" pitchFamily="34" charset="-122"/>
              </a:endParaRPr>
            </a:p>
          </p:txBody>
        </p:sp>
        <p:sp>
          <p:nvSpPr>
            <p:cNvPr id="26" name="文本框 32">
              <a:extLst>
                <a:ext uri="{FF2B5EF4-FFF2-40B4-BE49-F238E27FC236}">
                  <a16:creationId xmlns:a16="http://schemas.microsoft.com/office/drawing/2014/main" id="{5B28427A-B63B-F491-4C7D-21120628E1AA}"/>
                </a:ext>
              </a:extLst>
            </p:cNvPr>
            <p:cNvSpPr txBox="1"/>
            <p:nvPr/>
          </p:nvSpPr>
          <p:spPr>
            <a:xfrm>
              <a:off x="6262966" y="519217"/>
              <a:ext cx="296913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Research on the Ion Irradiation Behavior of T91</a:t>
              </a:r>
            </a:p>
            <a:p>
              <a:pPr algn="ct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
          <p:nvSpPr>
            <p:cNvPr id="27" name="文本框 34">
              <a:extLst>
                <a:ext uri="{FF2B5EF4-FFF2-40B4-BE49-F238E27FC236}">
                  <a16:creationId xmlns:a16="http://schemas.microsoft.com/office/drawing/2014/main" id="{A9B78249-1ECC-7AC7-0153-AE920B5CF1D4}"/>
                </a:ext>
              </a:extLst>
            </p:cNvPr>
            <p:cNvSpPr txBox="1"/>
            <p:nvPr/>
          </p:nvSpPr>
          <p:spPr>
            <a:xfrm>
              <a:off x="1023462" y="519825"/>
              <a:ext cx="2055018" cy="2308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dirty="0">
                  <a:solidFill>
                    <a:schemeClr val="bg1"/>
                  </a:solidFill>
                  <a:latin typeface="思源黑体 CN Regular" panose="020B0500000000000000" pitchFamily="34" charset="-122"/>
                  <a:ea typeface="思源黑体 CN Regular" panose="020B0500000000000000" pitchFamily="34" charset="-122"/>
                </a:rPr>
                <a:t>Background and Current Situation</a:t>
              </a:r>
              <a:endParaRPr lang="zh-CN" altLang="en-US" sz="900" dirty="0">
                <a:solidFill>
                  <a:schemeClr val="bg1"/>
                </a:solidFill>
                <a:latin typeface="思源黑体 CN Regular" panose="020B0500000000000000" pitchFamily="34" charset="-122"/>
                <a:ea typeface="思源黑体 CN Regular" panose="020B0500000000000000" pitchFamily="34" charset="-122"/>
              </a:endParaRPr>
            </a:p>
          </p:txBody>
        </p:sp>
        <p:sp>
          <p:nvSpPr>
            <p:cNvPr id="28" name="文本框 35">
              <a:extLst>
                <a:ext uri="{FF2B5EF4-FFF2-40B4-BE49-F238E27FC236}">
                  <a16:creationId xmlns:a16="http://schemas.microsoft.com/office/drawing/2014/main" id="{3E038583-EDB7-C0A7-F7E0-76267C503E97}"/>
                </a:ext>
              </a:extLst>
            </p:cNvPr>
            <p:cNvSpPr txBox="1"/>
            <p:nvPr/>
          </p:nvSpPr>
          <p:spPr>
            <a:xfrm>
              <a:off x="3065341" y="237167"/>
              <a:ext cx="31333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accent1"/>
                  </a:solidFill>
                  <a:latin typeface="思源黑体 CN Bold" panose="020B0800000000000000" pitchFamily="34" charset="-122"/>
                  <a:ea typeface="思源黑体 CN Bold" panose="020B0800000000000000" pitchFamily="34" charset="-122"/>
                </a:rPr>
                <a:t>T91</a:t>
              </a:r>
              <a:r>
                <a:rPr lang="zh-CN" altLang="en-US" dirty="0">
                  <a:solidFill>
                    <a:schemeClr val="accent1"/>
                  </a:solidFill>
                  <a:latin typeface="思源黑体 CN Bold" panose="020B0800000000000000" pitchFamily="34" charset="-122"/>
                  <a:ea typeface="思源黑体 CN Bold" panose="020B0800000000000000" pitchFamily="34" charset="-122"/>
                </a:rPr>
                <a:t>动态腐蚀行为研究</a:t>
              </a:r>
            </a:p>
          </p:txBody>
        </p:sp>
      </p:grpSp>
      <p:sp>
        <p:nvSpPr>
          <p:cNvPr id="29" name="文本框 28">
            <a:extLst>
              <a:ext uri="{FF2B5EF4-FFF2-40B4-BE49-F238E27FC236}">
                <a16:creationId xmlns:a16="http://schemas.microsoft.com/office/drawing/2014/main" id="{7F23543C-0C2F-1762-3723-A2AFBEBABC70}"/>
              </a:ext>
            </a:extLst>
          </p:cNvPr>
          <p:cNvSpPr txBox="1"/>
          <p:nvPr/>
        </p:nvSpPr>
        <p:spPr>
          <a:xfrm>
            <a:off x="9624060" y="231671"/>
            <a:ext cx="2385059" cy="369332"/>
          </a:xfrm>
          <a:prstGeom prst="rect">
            <a:avLst/>
          </a:prstGeom>
          <a:noFill/>
        </p:spPr>
        <p:txBody>
          <a:bodyPr wrap="square" rtlCol="0">
            <a:spAutoFit/>
          </a:bodyPr>
          <a:lstStyle/>
          <a:p>
            <a:pPr algn="ctr"/>
            <a:r>
              <a:rPr lang="zh-CN" altLang="en-US" dirty="0">
                <a:solidFill>
                  <a:schemeClr val="bg1"/>
                </a:solidFill>
                <a:latin typeface="思源黑体 CN Bold" panose="020B0800000000000000" pitchFamily="34" charset="-122"/>
                <a:ea typeface="思源黑体 CN Bold" panose="020B0800000000000000" pitchFamily="34" charset="-122"/>
              </a:rPr>
              <a:t>总结与协同作用展望</a:t>
            </a:r>
          </a:p>
        </p:txBody>
      </p:sp>
      <p:sp>
        <p:nvSpPr>
          <p:cNvPr id="30" name="文本框 29">
            <a:extLst>
              <a:ext uri="{FF2B5EF4-FFF2-40B4-BE49-F238E27FC236}">
                <a16:creationId xmlns:a16="http://schemas.microsoft.com/office/drawing/2014/main" id="{67567ACA-2E23-0595-A5AD-E256AF0361E7}"/>
              </a:ext>
            </a:extLst>
          </p:cNvPr>
          <p:cNvSpPr txBox="1"/>
          <p:nvPr/>
        </p:nvSpPr>
        <p:spPr>
          <a:xfrm>
            <a:off x="9271905" y="526787"/>
            <a:ext cx="2969134" cy="369332"/>
          </a:xfrm>
          <a:prstGeom prst="rect">
            <a:avLst/>
          </a:prstGeom>
          <a:noFill/>
        </p:spPr>
        <p:txBody>
          <a:bodyPr wrap="square" rtlCol="0">
            <a:spAutoFit/>
          </a:bodyPr>
          <a:lstStyle/>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Summary and Outlook on Synergistic Effects</a:t>
            </a:r>
          </a:p>
          <a:p>
            <a:pPr algn="ctr"/>
            <a:r>
              <a:rPr lang="en-US" altLang="zh-CN" sz="900" dirty="0">
                <a:solidFill>
                  <a:schemeClr val="bg1">
                    <a:alpha val="40000"/>
                  </a:schemeClr>
                </a:solidFill>
                <a:latin typeface="思源黑体 CN Regular" panose="020B0500000000000000" pitchFamily="34" charset="-122"/>
                <a:ea typeface="思源黑体 CN Regular" panose="020B0500000000000000" pitchFamily="34" charset="-122"/>
              </a:rPr>
              <a:t> </a:t>
            </a:r>
            <a:endParaRPr lang="zh-CN" altLang="en-US" sz="900" dirty="0">
              <a:solidFill>
                <a:schemeClr val="bg1">
                  <a:alpha val="40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246125640"/>
      </p:ext>
    </p:extLst>
  </p:cSld>
  <p:clrMapOvr>
    <a:masterClrMapping/>
  </p:clrMapOvr>
</p:sld>
</file>

<file path=ppt/theme/theme1.xml><?xml version="1.0" encoding="utf-8"?>
<a:theme xmlns:a="http://schemas.openxmlformats.org/drawingml/2006/main" name="Office 主题​​">
  <a:themeElements>
    <a:clrScheme name="自定义 64">
      <a:dk1>
        <a:sysClr val="windowText" lastClr="000000"/>
      </a:dk1>
      <a:lt1>
        <a:sysClr val="window" lastClr="FFFFFF"/>
      </a:lt1>
      <a:dk2>
        <a:srgbClr val="44546A"/>
      </a:dk2>
      <a:lt2>
        <a:srgbClr val="E7E6E6"/>
      </a:lt2>
      <a:accent1>
        <a:srgbClr val="183A6A"/>
      </a:accent1>
      <a:accent2>
        <a:srgbClr val="DC9090"/>
      </a:accent2>
      <a:accent3>
        <a:srgbClr val="F3C5C7"/>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演示文稿5" id="{155595E4-B6C9-43FA-8F66-D514507D5E1C}" vid="{C19EAAD9-8615-4479-80EE-9CA0F401BEA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空白-母钉板</Template>
  <TotalTime>9142</TotalTime>
  <Words>2750</Words>
  <Application>Microsoft Office PowerPoint</Application>
  <PresentationFormat>宽屏</PresentationFormat>
  <Paragraphs>416</Paragraphs>
  <Slides>15</Slides>
  <Notes>8</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15</vt:i4>
      </vt:variant>
    </vt:vector>
  </HeadingPairs>
  <TitlesOfParts>
    <vt:vector size="28" baseType="lpstr">
      <vt:lpstr>Segoe WPC</vt:lpstr>
      <vt:lpstr>等线</vt:lpstr>
      <vt:lpstr>思源黑体 CN Bold</vt:lpstr>
      <vt:lpstr>思源黑体 CN Regular</vt:lpstr>
      <vt:lpstr>宋体</vt:lpstr>
      <vt:lpstr>微软雅黑</vt:lpstr>
      <vt:lpstr>微软雅黑</vt:lpstr>
      <vt:lpstr>Arial</vt:lpstr>
      <vt:lpstr>Cambria Math</vt:lpstr>
      <vt:lpstr>Times New Roman</vt:lpstr>
      <vt:lpstr>Wingdings</vt:lpstr>
      <vt:lpstr>Office 主题​​</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荣标 徐</dc:creator>
  <cp:lastModifiedBy>Billy Yang</cp:lastModifiedBy>
  <cp:revision>549</cp:revision>
  <dcterms:created xsi:type="dcterms:W3CDTF">2025-12-29T13:01:08Z</dcterms:created>
  <dcterms:modified xsi:type="dcterms:W3CDTF">2026-05-20T10:53:45Z</dcterms:modified>
</cp:coreProperties>
</file>