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1"/>
  </p:sldMasterIdLst>
  <p:notesMasterIdLst>
    <p:notesMasterId r:id="rId22"/>
  </p:notesMasterIdLst>
  <p:sldIdLst>
    <p:sldId id="256" r:id="rId2"/>
    <p:sldId id="357" r:id="rId3"/>
    <p:sldId id="376" r:id="rId4"/>
    <p:sldId id="377" r:id="rId5"/>
    <p:sldId id="378" r:id="rId6"/>
    <p:sldId id="379" r:id="rId7"/>
    <p:sldId id="394" r:id="rId8"/>
    <p:sldId id="395" r:id="rId9"/>
    <p:sldId id="396" r:id="rId10"/>
    <p:sldId id="390" r:id="rId11"/>
    <p:sldId id="398" r:id="rId12"/>
    <p:sldId id="401" r:id="rId13"/>
    <p:sldId id="399" r:id="rId14"/>
    <p:sldId id="400" r:id="rId15"/>
    <p:sldId id="402" r:id="rId16"/>
    <p:sldId id="406" r:id="rId17"/>
    <p:sldId id="404" r:id="rId18"/>
    <p:sldId id="403" r:id="rId19"/>
    <p:sldId id="408"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874"/>
    <a:srgbClr val="FEFDFF"/>
    <a:srgbClr val="E1DFE2"/>
    <a:srgbClr val="5C30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2" autoAdjust="0"/>
    <p:restoredTop sz="94397" autoAdjust="0"/>
  </p:normalViewPr>
  <p:slideViewPr>
    <p:cSldViewPr snapToGrid="0" snapToObjects="1">
      <p:cViewPr varScale="1">
        <p:scale>
          <a:sx n="113" d="100"/>
          <a:sy n="113" d="100"/>
        </p:scale>
        <p:origin x="582" y="96"/>
      </p:cViewPr>
      <p:guideLst/>
    </p:cSldViewPr>
  </p:slideViewPr>
  <p:outlineViewPr>
    <p:cViewPr>
      <p:scale>
        <a:sx n="33" d="100"/>
        <a:sy n="33" d="100"/>
      </p:scale>
      <p:origin x="0" y="-1140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image" Target="../media/image99.emf"/><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7C68D-61C8-4C9C-9A1B-0DD80E160911}"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90DFF-F331-4514-9587-31B125AC3AE5}" type="slidenum">
              <a:rPr lang="zh-CN" altLang="en-US" smtClean="0"/>
              <a:t>‹#›</a:t>
            </a:fld>
            <a:endParaRPr lang="zh-CN" altLang="en-US"/>
          </a:p>
        </p:txBody>
      </p:sp>
    </p:spTree>
    <p:extLst>
      <p:ext uri="{BB962C8B-B14F-4D97-AF65-F5344CB8AC3E}">
        <p14:creationId xmlns:p14="http://schemas.microsoft.com/office/powerpoint/2010/main" val="342900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0" y="1512712"/>
            <a:ext cx="12192000" cy="2561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9226" y="1731653"/>
            <a:ext cx="10993549" cy="2123126"/>
          </a:xfrm>
          <a:prstGeom prst="rect">
            <a:avLst/>
          </a:prstGeom>
          <a:effectLst/>
        </p:spPr>
        <p:txBody>
          <a:bodyPr anchor="ctr">
            <a:normAutofit/>
          </a:bodyPr>
          <a:lstStyle>
            <a:lvl1pPr algn="ctr">
              <a:defRPr lang="en-US" altLang="en-US" sz="3600" b="0" kern="1200" cap="none" baseline="0" dirty="0">
                <a:solidFill>
                  <a:schemeClr val="bg1"/>
                </a:solidFill>
                <a:latin typeface="+mj-lt"/>
                <a:ea typeface="+mj-ea"/>
                <a:cs typeface="+mj-cs"/>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581193" y="4194262"/>
            <a:ext cx="10993547" cy="1340999"/>
          </a:xfrm>
        </p:spPr>
        <p:txBody>
          <a:bodyPr anchor="t">
            <a:normAutofit/>
          </a:bodyPr>
          <a:lstStyle>
            <a:lvl1pPr marL="0" indent="0" algn="ctr">
              <a:buNone/>
              <a:defRPr sz="2000" cap="none" baseline="0">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dirty="0"/>
              <a:t>单击此处编辑母版副标题样式</a:t>
            </a:r>
            <a:endParaRPr lang="en-US" dirty="0"/>
          </a:p>
        </p:txBody>
      </p:sp>
      <p:pic>
        <p:nvPicPr>
          <p:cNvPr id="10" name="图片 9">
            <a:extLst>
              <a:ext uri="{FF2B5EF4-FFF2-40B4-BE49-F238E27FC236}">
                <a16:creationId xmlns:a16="http://schemas.microsoft.com/office/drawing/2014/main" id="{198C1FBC-DB92-8D4C-8889-541C754A53DF}"/>
              </a:ext>
            </a:extLst>
          </p:cNvPr>
          <p:cNvPicPr>
            <a:picLocks noChangeAspect="1"/>
          </p:cNvPicPr>
          <p:nvPr userDrawn="1"/>
        </p:nvPicPr>
        <p:blipFill>
          <a:blip r:embed="rId2"/>
          <a:stretch>
            <a:fillRect/>
          </a:stretch>
        </p:blipFill>
        <p:spPr>
          <a:xfrm>
            <a:off x="459200" y="275794"/>
            <a:ext cx="2519770" cy="992105"/>
          </a:xfrm>
          <a:prstGeom prst="rect">
            <a:avLst/>
          </a:prstGeom>
        </p:spPr>
      </p:pic>
      <p:sp>
        <p:nvSpPr>
          <p:cNvPr id="9" name="Date Placeholder 3">
            <a:extLst>
              <a:ext uri="{FF2B5EF4-FFF2-40B4-BE49-F238E27FC236}">
                <a16:creationId xmlns:a16="http://schemas.microsoft.com/office/drawing/2014/main" id="{0B807CA4-C594-3747-811D-AECABC927C45}"/>
              </a:ext>
            </a:extLst>
          </p:cNvPr>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900">
                <a:solidFill>
                  <a:schemeClr val="accent2"/>
                </a:solidFill>
              </a:defRPr>
            </a:lvl1pPr>
          </a:lstStyle>
          <a:p>
            <a:fld id="{E4551058-E5DB-324A-A8E9-6D3BEF243C3B}" type="datetimeFigureOut">
              <a:rPr kumimoji="1" lang="zh-CN" altLang="en-US" smtClean="0"/>
              <a:t>2026/5/21</a:t>
            </a:fld>
            <a:endParaRPr kumimoji="1" lang="zh-CN" altLang="en-US"/>
          </a:p>
        </p:txBody>
      </p:sp>
      <p:sp>
        <p:nvSpPr>
          <p:cNvPr id="11" name="Footer Placeholder 4">
            <a:extLst>
              <a:ext uri="{FF2B5EF4-FFF2-40B4-BE49-F238E27FC236}">
                <a16:creationId xmlns:a16="http://schemas.microsoft.com/office/drawing/2014/main" id="{20223C87-E140-FC47-8247-2D68FF33A865}"/>
              </a:ext>
            </a:extLst>
          </p:cNvPr>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kumimoji="1" lang="zh-CN" altLang="en-US"/>
          </a:p>
        </p:txBody>
      </p:sp>
      <p:sp>
        <p:nvSpPr>
          <p:cNvPr id="12" name="Slide Number Placeholder 5">
            <a:extLst>
              <a:ext uri="{FF2B5EF4-FFF2-40B4-BE49-F238E27FC236}">
                <a16:creationId xmlns:a16="http://schemas.microsoft.com/office/drawing/2014/main" id="{4E42ACB8-E538-4440-8190-A3204936344D}"/>
              </a:ext>
            </a:extLst>
          </p:cNvPr>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900">
                <a:solidFill>
                  <a:schemeClr val="accent2"/>
                </a:solidFill>
              </a:defRPr>
            </a:lvl1pPr>
          </a:lstStyle>
          <a:p>
            <a:fld id="{977BA8E6-E826-B147-AA17-E3D76A29629C}" type="slidenum">
              <a:rPr kumimoji="1" lang="zh-CN" altLang="en-US" smtClean="0"/>
              <a:t>‹#›</a:t>
            </a:fld>
            <a:endParaRPr kumimoji="1" lang="zh-CN" altLang="en-US"/>
          </a:p>
        </p:txBody>
      </p:sp>
    </p:spTree>
    <p:extLst>
      <p:ext uri="{BB962C8B-B14F-4D97-AF65-F5344CB8AC3E}">
        <p14:creationId xmlns:p14="http://schemas.microsoft.com/office/powerpoint/2010/main" val="9349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cap="none" baseline="0">
                <a:solidFill>
                  <a:schemeClr val="accent1"/>
                </a:solidFill>
              </a:defRPr>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dirty="0"/>
              <a:t>单击此处编辑母版文本样式</a:t>
            </a:r>
          </a:p>
        </p:txBody>
      </p:sp>
      <p:sp>
        <p:nvSpPr>
          <p:cNvPr id="5" name="Date Placeholder 4"/>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8" name="Rectangle 6">
            <a:extLst>
              <a:ext uri="{FF2B5EF4-FFF2-40B4-BE49-F238E27FC236}">
                <a16:creationId xmlns:a16="http://schemas.microsoft.com/office/drawing/2014/main" id="{652075E8-AF1D-904C-94C1-FC4415AEDE22}"/>
              </a:ext>
            </a:extLst>
          </p:cNvPr>
          <p:cNvSpPr>
            <a:spLocks noChangeAspect="1"/>
          </p:cNvSpPr>
          <p:nvPr userDrawn="1"/>
        </p:nvSpPr>
        <p:spPr>
          <a:xfrm>
            <a:off x="0" y="1"/>
            <a:ext cx="2017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979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613FAC5A-AE07-2149-BE0E-FF68E2AACCF1}"/>
              </a:ext>
            </a:extLst>
          </p:cNvPr>
          <p:cNvSpPr>
            <a:spLocks noGrp="1"/>
          </p:cNvSpPr>
          <p:nvPr>
            <p:ph type="title"/>
          </p:nvPr>
        </p:nvSpPr>
        <p:spPr/>
        <p:txBody>
          <a:bodyPr/>
          <a:lstStyle>
            <a:lvl1pPr>
              <a:defRPr cap="none" baseline="0"/>
            </a:lvl1pPr>
          </a:lstStyle>
          <a:p>
            <a:r>
              <a:rPr kumimoji="1" lang="zh-CN" altLang="en-US" dirty="0"/>
              <a:t>单击此处编辑母版标题样式</a:t>
            </a:r>
          </a:p>
        </p:txBody>
      </p:sp>
    </p:spTree>
    <p:extLst>
      <p:ext uri="{BB962C8B-B14F-4D97-AF65-F5344CB8AC3E}">
        <p14:creationId xmlns:p14="http://schemas.microsoft.com/office/powerpoint/2010/main" val="4227691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a:spLocks noChangeAspect="1"/>
          </p:cNvSpPr>
          <p:nvPr/>
        </p:nvSpPr>
        <p:spPr>
          <a:xfrm>
            <a:off x="8839202" y="0"/>
            <a:ext cx="335279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993673" y="675728"/>
            <a:ext cx="2089963" cy="5183073"/>
          </a:xfrm>
          <a:prstGeom prst="rect">
            <a:avLst/>
          </a:prstGeom>
        </p:spPr>
        <p:txBody>
          <a:bodyPr vert="eaVert" anchor="b"/>
          <a:lstStyle>
            <a:lvl1pPr>
              <a:defRPr cap="none" baseline="0"/>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E4551058-E5DB-324A-A8E9-6D3BEF243C3B}" type="datetimeFigureOut">
              <a:rPr kumimoji="1" lang="zh-CN" altLang="en-US" smtClean="0"/>
              <a:t>2026/5/21</a:t>
            </a:fld>
            <a:endParaRPr kumimoji="1" lang="zh-CN" altLang="en-US"/>
          </a:p>
        </p:txBody>
      </p:sp>
      <p:sp>
        <p:nvSpPr>
          <p:cNvPr id="5" name="Footer Placeholder 4"/>
          <p:cNvSpPr>
            <a:spLocks noGrp="1"/>
          </p:cNvSpPr>
          <p:nvPr>
            <p:ph type="ftr" sz="quarter" idx="11"/>
          </p:nvPr>
        </p:nvSpPr>
        <p:spPr>
          <a:xfrm>
            <a:off x="774925" y="5951813"/>
            <a:ext cx="7896279" cy="365125"/>
          </a:xfrm>
        </p:spPr>
        <p:txBody>
          <a:bodyPr/>
          <a:lstStyle/>
          <a:p>
            <a:endParaRPr kumimoji="1" lang="zh-CN" altLang="en-US"/>
          </a:p>
        </p:txBody>
      </p:sp>
      <p:sp>
        <p:nvSpPr>
          <p:cNvPr id="6" name="Slide Number Placeholder 5"/>
          <p:cNvSpPr>
            <a:spLocks noGrp="1"/>
          </p:cNvSpPr>
          <p:nvPr>
            <p:ph type="sldNum" sz="quarter" idx="12"/>
          </p:nvPr>
        </p:nvSpPr>
        <p:spPr>
          <a:xfrm>
            <a:off x="10446616" y="5956139"/>
            <a:ext cx="970459" cy="365125"/>
          </a:xfrm>
        </p:spPr>
        <p:txBody>
          <a:bodyPr/>
          <a:lstStyle>
            <a:lvl1pPr>
              <a:defRPr>
                <a:solidFill>
                  <a:schemeClr val="accent1">
                    <a:lumMod val="75000"/>
                    <a:lumOff val="25000"/>
                  </a:schemeClr>
                </a:solidFill>
              </a:defRPr>
            </a:lvl1pPr>
          </a:lstStyle>
          <a:p>
            <a:fld id="{977BA8E6-E826-B147-AA17-E3D76A29629C}" type="slidenum">
              <a:rPr kumimoji="1" lang="zh-CN" altLang="en-US" smtClean="0"/>
              <a:t>‹#›</a:t>
            </a:fld>
            <a:endParaRPr kumimoji="1" lang="zh-CN" altLang="en-US" dirty="0"/>
          </a:p>
        </p:txBody>
      </p:sp>
      <p:pic>
        <p:nvPicPr>
          <p:cNvPr id="10" name="图片 9">
            <a:extLst>
              <a:ext uri="{FF2B5EF4-FFF2-40B4-BE49-F238E27FC236}">
                <a16:creationId xmlns:a16="http://schemas.microsoft.com/office/drawing/2014/main" id="{585B7696-CB4E-1240-9BA7-6A9255852434}"/>
              </a:ext>
            </a:extLst>
          </p:cNvPr>
          <p:cNvPicPr>
            <a:picLocks noChangeAspect="1"/>
          </p:cNvPicPr>
          <p:nvPr userDrawn="1"/>
        </p:nvPicPr>
        <p:blipFill>
          <a:blip r:embed="rId2"/>
          <a:stretch>
            <a:fillRect/>
          </a:stretch>
        </p:blipFill>
        <p:spPr>
          <a:xfrm>
            <a:off x="11083637" y="92600"/>
            <a:ext cx="1015763" cy="1019553"/>
          </a:xfrm>
          <a:prstGeom prst="rect">
            <a:avLst/>
          </a:prstGeom>
        </p:spPr>
      </p:pic>
    </p:spTree>
    <p:extLst>
      <p:ext uri="{BB962C8B-B14F-4D97-AF65-F5344CB8AC3E}">
        <p14:creationId xmlns:p14="http://schemas.microsoft.com/office/powerpoint/2010/main" val="279494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4" y="2180498"/>
            <a:ext cx="11029615" cy="367830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0558301" y="5956139"/>
            <a:ext cx="1052508" cy="365125"/>
          </a:xfrm>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C5D466B2-7417-6A44-93CE-B6AD2C9CEBFC}"/>
              </a:ext>
            </a:extLst>
          </p:cNvPr>
          <p:cNvSpPr>
            <a:spLocks noGrp="1"/>
          </p:cNvSpPr>
          <p:nvPr>
            <p:ph type="title"/>
          </p:nvPr>
        </p:nvSpPr>
        <p:spPr/>
        <p:txBody>
          <a:bodyPr/>
          <a:lstStyle>
            <a:lvl1pPr>
              <a:defRPr cap="none" baseline="0"/>
            </a:lvl1pPr>
          </a:lstStyle>
          <a:p>
            <a:r>
              <a:rPr kumimoji="1" lang="zh-CN" altLang="en-US" dirty="0"/>
              <a:t>单击此处编辑母版标题样式</a:t>
            </a:r>
          </a:p>
        </p:txBody>
      </p:sp>
    </p:spTree>
    <p:extLst>
      <p:ext uri="{BB962C8B-B14F-4D97-AF65-F5344CB8AC3E}">
        <p14:creationId xmlns:p14="http://schemas.microsoft.com/office/powerpoint/2010/main" val="340990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712CA51D-FD70-C947-AA2A-7D31051F37F6}"/>
              </a:ext>
            </a:extLst>
          </p:cNvPr>
          <p:cNvSpPr>
            <a:spLocks noChangeAspect="1"/>
          </p:cNvSpPr>
          <p:nvPr userDrawn="1"/>
        </p:nvSpPr>
        <p:spPr>
          <a:xfrm>
            <a:off x="2" y="0"/>
            <a:ext cx="348800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Date Placeholder 3"/>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0558301" y="5956139"/>
            <a:ext cx="1052508" cy="365125"/>
          </a:xfrm>
        </p:spPr>
        <p:txBody>
          <a:bodyPr/>
          <a:lstStyle/>
          <a:p>
            <a:fld id="{977BA8E6-E826-B147-AA17-E3D76A29629C}" type="slidenum">
              <a:rPr kumimoji="1" lang="zh-CN" altLang="en-US" smtClean="0"/>
              <a:t>‹#›</a:t>
            </a:fld>
            <a:endParaRPr kumimoji="1" lang="zh-CN" altLang="en-US"/>
          </a:p>
        </p:txBody>
      </p:sp>
      <p:sp>
        <p:nvSpPr>
          <p:cNvPr id="12" name="Title 1">
            <a:extLst>
              <a:ext uri="{FF2B5EF4-FFF2-40B4-BE49-F238E27FC236}">
                <a16:creationId xmlns:a16="http://schemas.microsoft.com/office/drawing/2014/main" id="{E05C3A77-996F-D547-A946-FD706C8EF29B}"/>
              </a:ext>
            </a:extLst>
          </p:cNvPr>
          <p:cNvSpPr>
            <a:spLocks noGrp="1"/>
          </p:cNvSpPr>
          <p:nvPr>
            <p:ph type="title"/>
          </p:nvPr>
        </p:nvSpPr>
        <p:spPr>
          <a:xfrm>
            <a:off x="248291" y="1964075"/>
            <a:ext cx="2991424" cy="2929850"/>
          </a:xfrm>
          <a:prstGeom prst="rect">
            <a:avLst/>
          </a:prstGeom>
        </p:spPr>
        <p:txBody>
          <a:bodyPr anchor="ctr">
            <a:normAutofit/>
          </a:bodyPr>
          <a:lstStyle>
            <a:lvl1pPr algn="ctr">
              <a:defRPr sz="3600" cap="none" baseline="0"/>
            </a:lvl1pPr>
          </a:lstStyle>
          <a:p>
            <a:r>
              <a:rPr lang="zh-CN" altLang="en-US" dirty="0"/>
              <a:t>单击此处编辑母版标题样式</a:t>
            </a:r>
            <a:endParaRPr lang="en-US" dirty="0"/>
          </a:p>
        </p:txBody>
      </p:sp>
      <p:sp>
        <p:nvSpPr>
          <p:cNvPr id="9" name="Content Placeholder 2">
            <a:extLst>
              <a:ext uri="{FF2B5EF4-FFF2-40B4-BE49-F238E27FC236}">
                <a16:creationId xmlns:a16="http://schemas.microsoft.com/office/drawing/2014/main" id="{96EA75F0-3C7C-6E4E-BC95-17186F7990B4}"/>
              </a:ext>
            </a:extLst>
          </p:cNvPr>
          <p:cNvSpPr>
            <a:spLocks noGrp="1"/>
          </p:cNvSpPr>
          <p:nvPr>
            <p:ph idx="1"/>
          </p:nvPr>
        </p:nvSpPr>
        <p:spPr>
          <a:xfrm>
            <a:off x="5544290" y="1137357"/>
            <a:ext cx="6066519" cy="4583289"/>
          </a:xfrm>
        </p:spPr>
        <p:txBody>
          <a:bodyPr anchor="ctr">
            <a:normAutofit/>
          </a:bodyPr>
          <a:lstStyle>
            <a:lvl1pPr algn="l">
              <a:defRPr sz="3200"/>
            </a:lvl1pPr>
            <a:lvl2pPr algn="l">
              <a:defRPr sz="2800"/>
            </a:lvl2pPr>
            <a:lvl3pPr algn="l">
              <a:defRPr sz="2400"/>
            </a:lvl3pPr>
            <a:lvl4pPr algn="l">
              <a:defRPr sz="2000"/>
            </a:lvl4pPr>
            <a:lvl5pPr algn="l">
              <a:defRPr sz="2000"/>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pic>
        <p:nvPicPr>
          <p:cNvPr id="10" name="图片 9">
            <a:extLst>
              <a:ext uri="{FF2B5EF4-FFF2-40B4-BE49-F238E27FC236}">
                <a16:creationId xmlns:a16="http://schemas.microsoft.com/office/drawing/2014/main" id="{5E98806B-B47C-4F4E-99EE-E81C923B8C56}"/>
              </a:ext>
            </a:extLst>
          </p:cNvPr>
          <p:cNvPicPr>
            <a:picLocks noChangeAspect="1"/>
          </p:cNvPicPr>
          <p:nvPr userDrawn="1"/>
        </p:nvPicPr>
        <p:blipFill>
          <a:blip r:embed="rId2"/>
          <a:stretch>
            <a:fillRect/>
          </a:stretch>
        </p:blipFill>
        <p:spPr>
          <a:xfrm>
            <a:off x="92600" y="92600"/>
            <a:ext cx="1015763" cy="1019553"/>
          </a:xfrm>
          <a:prstGeom prst="rect">
            <a:avLst/>
          </a:prstGeom>
        </p:spPr>
      </p:pic>
    </p:spTree>
    <p:extLst>
      <p:ext uri="{BB962C8B-B14F-4D97-AF65-F5344CB8AC3E}">
        <p14:creationId xmlns:p14="http://schemas.microsoft.com/office/powerpoint/2010/main" val="299615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8" name="Rectangle 7"/>
          <p:cNvSpPr>
            <a:spLocks noChangeAspect="1"/>
          </p:cNvSpPr>
          <p:nvPr/>
        </p:nvSpPr>
        <p:spPr>
          <a:xfrm>
            <a:off x="0" y="5141976"/>
            <a:ext cx="1219200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图片 8">
            <a:extLst>
              <a:ext uri="{FF2B5EF4-FFF2-40B4-BE49-F238E27FC236}">
                <a16:creationId xmlns:a16="http://schemas.microsoft.com/office/drawing/2014/main" id="{B4B44660-41EC-A14F-B294-9C3C6742590D}"/>
              </a:ext>
            </a:extLst>
          </p:cNvPr>
          <p:cNvPicPr>
            <a:picLocks noChangeAspect="1"/>
          </p:cNvPicPr>
          <p:nvPr userDrawn="1"/>
        </p:nvPicPr>
        <p:blipFill>
          <a:blip r:embed="rId2"/>
          <a:stretch>
            <a:fillRect/>
          </a:stretch>
        </p:blipFill>
        <p:spPr>
          <a:xfrm>
            <a:off x="11072241" y="5257877"/>
            <a:ext cx="1015763" cy="1019553"/>
          </a:xfrm>
          <a:prstGeom prst="rect">
            <a:avLst/>
          </a:prstGeom>
        </p:spPr>
      </p:pic>
      <p:sp>
        <p:nvSpPr>
          <p:cNvPr id="2" name="Title 1"/>
          <p:cNvSpPr>
            <a:spLocks noGrp="1"/>
          </p:cNvSpPr>
          <p:nvPr>
            <p:ph type="title"/>
          </p:nvPr>
        </p:nvSpPr>
        <p:spPr>
          <a:xfrm>
            <a:off x="581194" y="3043912"/>
            <a:ext cx="11029615" cy="1497507"/>
          </a:xfrm>
          <a:prstGeom prst="rect">
            <a:avLst/>
          </a:prstGeom>
        </p:spPr>
        <p:txBody>
          <a:bodyPr anchor="b">
            <a:normAutofit/>
          </a:bodyPr>
          <a:lstStyle>
            <a:lvl1pPr algn="l">
              <a:defRPr sz="3600" b="0" cap="none" baseline="0">
                <a:solidFill>
                  <a:schemeClr val="accent1"/>
                </a:solidFill>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none" baseline="0">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dirty="0"/>
              <a:t>单击此处编辑母版文本样式</a:t>
            </a:r>
          </a:p>
        </p:txBody>
      </p:sp>
      <p:sp>
        <p:nvSpPr>
          <p:cNvPr id="10" name="Date Placeholder 4">
            <a:extLst>
              <a:ext uri="{FF2B5EF4-FFF2-40B4-BE49-F238E27FC236}">
                <a16:creationId xmlns:a16="http://schemas.microsoft.com/office/drawing/2014/main" id="{A0E62274-98AF-2241-9A77-674A409D7235}"/>
              </a:ext>
            </a:extLst>
          </p:cNvPr>
          <p:cNvSpPr>
            <a:spLocks noGrp="1"/>
          </p:cNvSpPr>
          <p:nvPr>
            <p:ph type="dt" sz="half" idx="10"/>
          </p:nvPr>
        </p:nvSpPr>
        <p:spPr>
          <a:xfrm>
            <a:off x="7605953" y="5956139"/>
            <a:ext cx="2844799" cy="365125"/>
          </a:xfrm>
        </p:spPr>
        <p:txBody>
          <a:bodyPr/>
          <a:lstStyle>
            <a:lvl1pPr>
              <a:defRPr>
                <a:solidFill>
                  <a:schemeClr val="accent1">
                    <a:lumMod val="75000"/>
                    <a:lumOff val="25000"/>
                  </a:schemeClr>
                </a:solidFill>
              </a:defRPr>
            </a:lvl1pPr>
          </a:lstStyle>
          <a:p>
            <a:fld id="{E4551058-E5DB-324A-A8E9-6D3BEF243C3B}" type="datetimeFigureOut">
              <a:rPr kumimoji="1" lang="zh-CN" altLang="en-US" smtClean="0"/>
              <a:t>2026/5/21</a:t>
            </a:fld>
            <a:endParaRPr kumimoji="1" lang="zh-CN" altLang="en-US" dirty="0"/>
          </a:p>
        </p:txBody>
      </p:sp>
      <p:sp>
        <p:nvSpPr>
          <p:cNvPr id="11" name="Footer Placeholder 5">
            <a:extLst>
              <a:ext uri="{FF2B5EF4-FFF2-40B4-BE49-F238E27FC236}">
                <a16:creationId xmlns:a16="http://schemas.microsoft.com/office/drawing/2014/main" id="{CEBDF014-FCAB-094A-9CD9-F9DA807CDF98}"/>
              </a:ext>
            </a:extLst>
          </p:cNvPr>
          <p:cNvSpPr>
            <a:spLocks noGrp="1"/>
          </p:cNvSpPr>
          <p:nvPr>
            <p:ph type="ftr" sz="quarter" idx="11"/>
          </p:nvPr>
        </p:nvSpPr>
        <p:spPr>
          <a:xfrm>
            <a:off x="581192" y="5951813"/>
            <a:ext cx="6917211" cy="365125"/>
          </a:xfrm>
        </p:spPr>
        <p:txBody>
          <a:bodyPr/>
          <a:lstStyle>
            <a:lvl1pPr>
              <a:defRPr>
                <a:solidFill>
                  <a:schemeClr val="accent1">
                    <a:lumMod val="75000"/>
                    <a:lumOff val="25000"/>
                  </a:schemeClr>
                </a:solidFill>
              </a:defRPr>
            </a:lvl1pPr>
          </a:lstStyle>
          <a:p>
            <a:endParaRPr kumimoji="1" lang="zh-CN" altLang="en-US"/>
          </a:p>
        </p:txBody>
      </p:sp>
      <p:sp>
        <p:nvSpPr>
          <p:cNvPr id="12" name="Slide Number Placeholder 6">
            <a:extLst>
              <a:ext uri="{FF2B5EF4-FFF2-40B4-BE49-F238E27FC236}">
                <a16:creationId xmlns:a16="http://schemas.microsoft.com/office/drawing/2014/main" id="{6A392C9B-44C0-6644-BD6C-E143FA2F8C1D}"/>
              </a:ext>
            </a:extLst>
          </p:cNvPr>
          <p:cNvSpPr>
            <a:spLocks noGrp="1"/>
          </p:cNvSpPr>
          <p:nvPr>
            <p:ph type="sldNum" sz="quarter" idx="12"/>
          </p:nvPr>
        </p:nvSpPr>
        <p:spPr>
          <a:xfrm>
            <a:off x="10558301" y="5956139"/>
            <a:ext cx="513940" cy="365125"/>
          </a:xfrm>
        </p:spPr>
        <p:txBody>
          <a:bodyPr/>
          <a:lstStyle>
            <a:lvl1pPr>
              <a:defRPr>
                <a:solidFill>
                  <a:schemeClr val="accent1">
                    <a:lumMod val="75000"/>
                    <a:lumOff val="25000"/>
                  </a:schemeClr>
                </a:solidFill>
              </a:defRPr>
            </a:lvl1pPr>
          </a:lstStyle>
          <a:p>
            <a:fld id="{977BA8E6-E826-B147-AA17-E3D76A29629C}" type="slidenum">
              <a:rPr kumimoji="1" lang="zh-CN" altLang="en-US" smtClean="0"/>
              <a:t>‹#›</a:t>
            </a:fld>
            <a:endParaRPr kumimoji="1" lang="zh-CN" altLang="en-US" dirty="0"/>
          </a:p>
        </p:txBody>
      </p:sp>
    </p:spTree>
    <p:extLst>
      <p:ext uri="{BB962C8B-B14F-4D97-AF65-F5344CB8AC3E}">
        <p14:creationId xmlns:p14="http://schemas.microsoft.com/office/powerpoint/2010/main" val="22826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4" y="2228004"/>
            <a:ext cx="5422391" cy="363304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66943B4F-7DD9-1B4F-B557-A91CFB8F74EC}"/>
              </a:ext>
            </a:extLst>
          </p:cNvPr>
          <p:cNvSpPr>
            <a:spLocks noGrp="1"/>
          </p:cNvSpPr>
          <p:nvPr>
            <p:ph type="title"/>
          </p:nvPr>
        </p:nvSpPr>
        <p:spPr/>
        <p:txBody>
          <a:bodyPr/>
          <a:lstStyle>
            <a:lvl1pPr>
              <a:defRPr cap="none" baseline="0"/>
            </a:lvl1pPr>
          </a:lstStyle>
          <a:p>
            <a:r>
              <a:rPr kumimoji="1" lang="zh-CN" altLang="en-US" dirty="0"/>
              <a:t>单击此处编辑母版标题样式</a:t>
            </a:r>
          </a:p>
        </p:txBody>
      </p:sp>
    </p:spTree>
    <p:extLst>
      <p:ext uri="{BB962C8B-B14F-4D97-AF65-F5344CB8AC3E}">
        <p14:creationId xmlns:p14="http://schemas.microsoft.com/office/powerpoint/2010/main" val="401461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9CB22468-F02A-F448-8B18-5B7757B695E7}"/>
              </a:ext>
            </a:extLst>
          </p:cNvPr>
          <p:cNvSpPr>
            <a:spLocks noGrp="1"/>
          </p:cNvSpPr>
          <p:nvPr>
            <p:ph type="title"/>
          </p:nvPr>
        </p:nvSpPr>
        <p:spPr/>
        <p:txBody>
          <a:bodyPr/>
          <a:lstStyle>
            <a:lvl1pPr>
              <a:defRPr cap="none" baseline="0"/>
            </a:lvl1pPr>
          </a:lstStyle>
          <a:p>
            <a:r>
              <a:rPr kumimoji="1" lang="zh-CN" altLang="en-US" dirty="0"/>
              <a:t>单击此处编辑母版标题样式</a:t>
            </a:r>
          </a:p>
        </p:txBody>
      </p:sp>
    </p:spTree>
    <p:extLst>
      <p:ext uri="{BB962C8B-B14F-4D97-AF65-F5344CB8AC3E}">
        <p14:creationId xmlns:p14="http://schemas.microsoft.com/office/powerpoint/2010/main" val="320600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7B770DA6-1AF1-C940-AA73-A65453BE0367}"/>
              </a:ext>
            </a:extLst>
          </p:cNvPr>
          <p:cNvSpPr>
            <a:spLocks noGrp="1"/>
          </p:cNvSpPr>
          <p:nvPr>
            <p:ph type="title"/>
          </p:nvPr>
        </p:nvSpPr>
        <p:spPr/>
        <p:txBody>
          <a:bodyPr/>
          <a:lstStyle>
            <a:lvl1pPr>
              <a:defRPr cap="none" baseline="0"/>
            </a:lvl1pPr>
          </a:lstStyle>
          <a:p>
            <a:r>
              <a:rPr kumimoji="1" lang="zh-CN" altLang="en-US" dirty="0"/>
              <a:t>单击此处编辑母版标题样式</a:t>
            </a:r>
          </a:p>
        </p:txBody>
      </p:sp>
    </p:spTree>
    <p:extLst>
      <p:ext uri="{BB962C8B-B14F-4D97-AF65-F5344CB8AC3E}">
        <p14:creationId xmlns:p14="http://schemas.microsoft.com/office/powerpoint/2010/main" val="285752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51058-E5DB-324A-A8E9-6D3BEF243C3B}" type="datetimeFigureOut">
              <a:rPr kumimoji="1" lang="zh-CN" altLang="en-US" smtClean="0"/>
              <a:t>2026/5/21</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5" name="Rectangle 6">
            <a:extLst>
              <a:ext uri="{FF2B5EF4-FFF2-40B4-BE49-F238E27FC236}">
                <a16:creationId xmlns:a16="http://schemas.microsoft.com/office/drawing/2014/main" id="{31DAF1E9-59CF-2D42-8740-6D200FC4192A}"/>
              </a:ext>
            </a:extLst>
          </p:cNvPr>
          <p:cNvSpPr>
            <a:spLocks noChangeAspect="1"/>
          </p:cNvSpPr>
          <p:nvPr userDrawn="1"/>
        </p:nvSpPr>
        <p:spPr>
          <a:xfrm>
            <a:off x="0" y="1"/>
            <a:ext cx="2017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948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001B2277-AA70-E141-BC48-4D053E71C76E}"/>
              </a:ext>
            </a:extLst>
          </p:cNvPr>
          <p:cNvSpPr>
            <a:spLocks noChangeAspect="1"/>
          </p:cNvSpPr>
          <p:nvPr userDrawn="1"/>
        </p:nvSpPr>
        <p:spPr>
          <a:xfrm>
            <a:off x="0" y="5141976"/>
            <a:ext cx="1219200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a:prstGeom prst="rect">
            <a:avLst/>
          </a:prstGeom>
        </p:spPr>
        <p:txBody>
          <a:bodyPr anchor="ctr">
            <a:normAutofit/>
          </a:bodyPr>
          <a:lstStyle>
            <a:lvl1pPr algn="l">
              <a:defRPr sz="2400" b="0" cap="none" baseline="0">
                <a:solidFill>
                  <a:schemeClr val="bg1"/>
                </a:solidFill>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740825" y="5262298"/>
            <a:ext cx="4709928" cy="689515"/>
          </a:xfrm>
        </p:spPr>
        <p:txBody>
          <a:bodyPr anchor="ctr">
            <a:normAutofit/>
          </a:bodyPr>
          <a:lstStyle>
            <a:lvl1pPr marL="0" indent="0" algn="r">
              <a:buNone/>
              <a:defRPr sz="16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dirty="0"/>
              <a:t>单击此处编辑母版文本样式</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4551058-E5DB-324A-A8E9-6D3BEF243C3B}" type="datetimeFigureOut">
              <a:rPr kumimoji="1" lang="zh-CN" altLang="en-US" smtClean="0"/>
              <a:t>2026/5/21</a:t>
            </a:fld>
            <a:endParaRPr kumimoji="1" lang="zh-CN" alt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kumimoji="1" lang="zh-CN" altLang="en-US"/>
          </a:p>
        </p:txBody>
      </p:sp>
      <p:pic>
        <p:nvPicPr>
          <p:cNvPr id="10" name="图片 9">
            <a:extLst>
              <a:ext uri="{FF2B5EF4-FFF2-40B4-BE49-F238E27FC236}">
                <a16:creationId xmlns:a16="http://schemas.microsoft.com/office/drawing/2014/main" id="{5B735133-AAF8-B043-8177-73831FB4A04D}"/>
              </a:ext>
            </a:extLst>
          </p:cNvPr>
          <p:cNvPicPr>
            <a:picLocks noChangeAspect="1"/>
          </p:cNvPicPr>
          <p:nvPr userDrawn="1"/>
        </p:nvPicPr>
        <p:blipFill>
          <a:blip r:embed="rId2"/>
          <a:stretch>
            <a:fillRect/>
          </a:stretch>
        </p:blipFill>
        <p:spPr>
          <a:xfrm>
            <a:off x="11072241" y="5257877"/>
            <a:ext cx="1015763" cy="1019553"/>
          </a:xfrm>
          <a:prstGeom prst="rect">
            <a:avLst/>
          </a:prstGeom>
        </p:spPr>
      </p:pic>
      <p:sp>
        <p:nvSpPr>
          <p:cNvPr id="7" name="Slide Number Placeholder 6"/>
          <p:cNvSpPr>
            <a:spLocks noGrp="1"/>
          </p:cNvSpPr>
          <p:nvPr>
            <p:ph type="sldNum" sz="quarter" idx="12"/>
          </p:nvPr>
        </p:nvSpPr>
        <p:spPr>
          <a:xfrm>
            <a:off x="10558301" y="5956139"/>
            <a:ext cx="513940" cy="365125"/>
          </a:xfrm>
        </p:spPr>
        <p:txBody>
          <a:bodyPr/>
          <a:lstStyle>
            <a:lvl1pPr>
              <a:defRPr>
                <a:solidFill>
                  <a:schemeClr val="accent1">
                    <a:lumMod val="75000"/>
                    <a:lumOff val="25000"/>
                  </a:schemeClr>
                </a:solidFill>
              </a:defRPr>
            </a:lvl1pPr>
          </a:lstStyle>
          <a:p>
            <a:fld id="{977BA8E6-E826-B147-AA17-E3D76A29629C}" type="slidenum">
              <a:rPr kumimoji="1" lang="zh-CN" altLang="en-US" smtClean="0"/>
              <a:t>‹#›</a:t>
            </a:fld>
            <a:endParaRPr kumimoji="1" lang="zh-CN" altLang="en-US" dirty="0"/>
          </a:p>
        </p:txBody>
      </p:sp>
    </p:spTree>
    <p:extLst>
      <p:ext uri="{BB962C8B-B14F-4D97-AF65-F5344CB8AC3E}">
        <p14:creationId xmlns:p14="http://schemas.microsoft.com/office/powerpoint/2010/main" val="70207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D2BB52D3-7EE7-624D-A686-4D1AE1F2C90A}"/>
              </a:ext>
            </a:extLst>
          </p:cNvPr>
          <p:cNvSpPr>
            <a:spLocks noChangeAspect="1"/>
          </p:cNvSpPr>
          <p:nvPr userDrawn="1"/>
        </p:nvSpPr>
        <p:spPr>
          <a:xfrm>
            <a:off x="0" y="0"/>
            <a:ext cx="12192000"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900">
                <a:solidFill>
                  <a:schemeClr val="accent2"/>
                </a:solidFill>
              </a:defRPr>
            </a:lvl1pPr>
          </a:lstStyle>
          <a:p>
            <a:fld id="{E4551058-E5DB-324A-A8E9-6D3BEF243C3B}" type="datetimeFigureOut">
              <a:rPr kumimoji="1" lang="zh-CN" altLang="en-US" smtClean="0"/>
              <a:t>2026/5/21</a:t>
            </a:fld>
            <a:endParaRPr kumimoji="1" lang="zh-CN" altLang="en-US"/>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kumimoji="1" lang="zh-CN" altLang="en-US"/>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900">
                <a:solidFill>
                  <a:schemeClr val="accent2"/>
                </a:solidFill>
              </a:defRPr>
            </a:lvl1pPr>
          </a:lstStyle>
          <a:p>
            <a:fld id="{977BA8E6-E826-B147-AA17-E3D76A29629C}" type="slidenum">
              <a:rPr kumimoji="1" lang="zh-CN" altLang="en-US" smtClean="0"/>
              <a:t>‹#›</a:t>
            </a:fld>
            <a:endParaRPr kumimoji="1" lang="zh-CN" altLang="en-US"/>
          </a:p>
        </p:txBody>
      </p:sp>
      <p:sp>
        <p:nvSpPr>
          <p:cNvPr id="11" name="Rectangle 6">
            <a:extLst>
              <a:ext uri="{FF2B5EF4-FFF2-40B4-BE49-F238E27FC236}">
                <a16:creationId xmlns:a16="http://schemas.microsoft.com/office/drawing/2014/main" id="{27018390-25F4-D64E-878B-24CA2E1122C5}"/>
              </a:ext>
            </a:extLst>
          </p:cNvPr>
          <p:cNvSpPr>
            <a:spLocks noChangeAspect="1"/>
          </p:cNvSpPr>
          <p:nvPr userDrawn="1"/>
        </p:nvSpPr>
        <p:spPr>
          <a:xfrm>
            <a:off x="0" y="6604001"/>
            <a:ext cx="12192000" cy="245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图片 9">
            <a:extLst>
              <a:ext uri="{FF2B5EF4-FFF2-40B4-BE49-F238E27FC236}">
                <a16:creationId xmlns:a16="http://schemas.microsoft.com/office/drawing/2014/main" id="{D4C6A3C0-9B9A-6346-8E2E-CDD5319CED1A}"/>
              </a:ext>
            </a:extLst>
          </p:cNvPr>
          <p:cNvPicPr>
            <a:picLocks noChangeAspect="1"/>
          </p:cNvPicPr>
          <p:nvPr userDrawn="1"/>
        </p:nvPicPr>
        <p:blipFill>
          <a:blip r:embed="rId14"/>
          <a:stretch>
            <a:fillRect/>
          </a:stretch>
        </p:blipFill>
        <p:spPr>
          <a:xfrm>
            <a:off x="11072160" y="87749"/>
            <a:ext cx="1015763" cy="1019553"/>
          </a:xfrm>
          <a:prstGeom prst="rect">
            <a:avLst/>
          </a:prstGeom>
        </p:spPr>
      </p:pic>
      <p:sp>
        <p:nvSpPr>
          <p:cNvPr id="2" name="Title Placeholder 1"/>
          <p:cNvSpPr>
            <a:spLocks noGrp="1"/>
          </p:cNvSpPr>
          <p:nvPr>
            <p:ph type="title"/>
          </p:nvPr>
        </p:nvSpPr>
        <p:spPr>
          <a:xfrm>
            <a:off x="270377" y="87749"/>
            <a:ext cx="10795605" cy="1015200"/>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14410477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4" r:id="rId3"/>
    <p:sldLayoutId id="2147483865" r:id="rId4"/>
    <p:sldLayoutId id="2147483866" r:id="rId5"/>
    <p:sldLayoutId id="2147483868" r:id="rId6"/>
    <p:sldLayoutId id="2147483870" r:id="rId7"/>
    <p:sldLayoutId id="2147483871" r:id="rId8"/>
    <p:sldLayoutId id="2147483872" r:id="rId9"/>
    <p:sldLayoutId id="2147483873" r:id="rId10"/>
    <p:sldLayoutId id="2147483874" r:id="rId11"/>
    <p:sldLayoutId id="2147483875" r:id="rId12"/>
  </p:sldLayoutIdLst>
  <p:txStyles>
    <p:titleStyle>
      <a:lvl1pPr algn="l" defTabSz="457189" rtl="0" eaLnBrk="1" latinLnBrk="0" hangingPunct="1">
        <a:spcBef>
          <a:spcPct val="0"/>
        </a:spcBef>
        <a:buNone/>
        <a:defRPr sz="2800" b="0" kern="1200" cap="none"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sv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76.emf"/><Relationship Id="rId4" Type="http://schemas.openxmlformats.org/officeDocument/2006/relationships/image" Target="../media/image75.emf"/></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emf"/><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emf"/><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emf"/><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emf"/><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emf"/><Relationship Id="rId2" Type="http://schemas.openxmlformats.org/officeDocument/2006/relationships/image" Target="../media/image740.png"/><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96.emf"/><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0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0.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02.emf"/><Relationship Id="rId4" Type="http://schemas.openxmlformats.org/officeDocument/2006/relationships/image" Target="../media/image99.emf"/><Relationship Id="rId9" Type="http://schemas.openxmlformats.org/officeDocument/2006/relationships/oleObject" Target="../embeddings/oleObject7.bin"/><Relationship Id="rId14" Type="http://schemas.openxmlformats.org/officeDocument/2006/relationships/image" Target="../media/image104.emf"/></Relationships>
</file>

<file path=ppt/slides/_rels/slide1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oleObject" Target="../embeddings/oleObject1.bin"/><Relationship Id="rId12"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svg"/><Relationship Id="rId11" Type="http://schemas.openxmlformats.org/officeDocument/2006/relationships/oleObject" Target="../embeddings/oleObject3.bin"/><Relationship Id="rId5" Type="http://schemas.openxmlformats.org/officeDocument/2006/relationships/image" Target="../media/image13.png"/><Relationship Id="rId10" Type="http://schemas.openxmlformats.org/officeDocument/2006/relationships/image" Target="../media/image9.emf"/><Relationship Id="rId4" Type="http://schemas.openxmlformats.org/officeDocument/2006/relationships/image" Target="../media/image12.svg"/><Relationship Id="rId9" Type="http://schemas.openxmlformats.org/officeDocument/2006/relationships/oleObject" Target="../embeddings/oleObject2.bin"/><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290.png"/><Relationship Id="rId7"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42.png"/><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C4A8A-A46B-8D41-8F44-8C17E1B63584}"/>
              </a:ext>
            </a:extLst>
          </p:cNvPr>
          <p:cNvSpPr>
            <a:spLocks noGrp="1"/>
          </p:cNvSpPr>
          <p:nvPr>
            <p:ph type="ctrTitle"/>
          </p:nvPr>
        </p:nvSpPr>
        <p:spPr>
          <a:xfrm>
            <a:off x="599226" y="1731653"/>
            <a:ext cx="10993549" cy="2123126"/>
          </a:xfrm>
        </p:spPr>
        <p:txBody>
          <a:bodyPr/>
          <a:lstStyle/>
          <a:p>
            <a:r>
              <a:rPr lang="en-US" altLang="zh-CN" b="1" dirty="0"/>
              <a:t>Blockage-Based Optimization of Centrifugal Compressor Diffusers</a:t>
            </a:r>
            <a:endParaRPr lang="zh-CN" altLang="zh-CN" dirty="0"/>
          </a:p>
        </p:txBody>
      </p:sp>
      <p:sp>
        <p:nvSpPr>
          <p:cNvPr id="3" name="副标题 2">
            <a:extLst>
              <a:ext uri="{FF2B5EF4-FFF2-40B4-BE49-F238E27FC236}">
                <a16:creationId xmlns:a16="http://schemas.microsoft.com/office/drawing/2014/main" id="{5B7C49AC-161B-B74A-A7A2-0878EABB0F3A}"/>
              </a:ext>
            </a:extLst>
          </p:cNvPr>
          <p:cNvSpPr>
            <a:spLocks noGrp="1"/>
          </p:cNvSpPr>
          <p:nvPr>
            <p:ph type="subTitle" idx="1"/>
          </p:nvPr>
        </p:nvSpPr>
        <p:spPr>
          <a:xfrm>
            <a:off x="581193" y="4194262"/>
            <a:ext cx="10993547" cy="1340999"/>
          </a:xfrm>
        </p:spPr>
        <p:txBody>
          <a:bodyPr>
            <a:normAutofit/>
          </a:bodyPr>
          <a:lstStyle/>
          <a:p>
            <a:r>
              <a:rPr lang="zh-CN" altLang="en-US" dirty="0"/>
              <a:t>程成</a:t>
            </a:r>
            <a:endParaRPr lang="en-US" altLang="zh-CN" dirty="0"/>
          </a:p>
          <a:p>
            <a:r>
              <a:rPr lang="zh-CN" altLang="en-US" dirty="0"/>
              <a:t>工程物理系</a:t>
            </a:r>
            <a:endParaRPr lang="en-US" altLang="zh-CN" dirty="0"/>
          </a:p>
          <a:p>
            <a:r>
              <a:rPr lang="en-US" altLang="zh-CN" dirty="0"/>
              <a:t>2026</a:t>
            </a:r>
            <a:r>
              <a:rPr lang="zh-CN" altLang="en-US" dirty="0"/>
              <a:t>年</a:t>
            </a:r>
            <a:r>
              <a:rPr lang="en-US" altLang="zh-CN" dirty="0"/>
              <a:t>4</a:t>
            </a:r>
            <a:r>
              <a:rPr lang="zh-CN" altLang="en-US" dirty="0"/>
              <a:t>月</a:t>
            </a:r>
            <a:r>
              <a:rPr lang="en-US" altLang="zh-CN" dirty="0"/>
              <a:t>29</a:t>
            </a:r>
            <a:r>
              <a:rPr lang="zh-CN" altLang="en-US" dirty="0"/>
              <a:t>日</a:t>
            </a:r>
          </a:p>
        </p:txBody>
      </p:sp>
    </p:spTree>
    <p:extLst>
      <p:ext uri="{BB962C8B-B14F-4D97-AF65-F5344CB8AC3E}">
        <p14:creationId xmlns:p14="http://schemas.microsoft.com/office/powerpoint/2010/main" val="172227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C173-5FC3-B968-A720-AC5E4E0CFF5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B59D0B45-5CFF-4FF9-F783-7287FDD188DB}"/>
              </a:ext>
            </a:extLst>
          </p:cNvPr>
          <p:cNvSpPr>
            <a:spLocks noGrp="1"/>
          </p:cNvSpPr>
          <p:nvPr>
            <p:ph type="title"/>
          </p:nvPr>
        </p:nvSpPr>
        <p:spPr/>
        <p:txBody>
          <a:bodyPr/>
          <a:lstStyle/>
          <a:p>
            <a:r>
              <a:rPr kumimoji="1" lang="en-US" altLang="zh-CN" dirty="0"/>
              <a:t>Blockage</a:t>
            </a:r>
            <a:r>
              <a:rPr kumimoji="1" lang="zh-CN" altLang="en-US" dirty="0"/>
              <a:t>分析</a:t>
            </a:r>
          </a:p>
        </p:txBody>
      </p:sp>
      <p:pic>
        <p:nvPicPr>
          <p:cNvPr id="8" name="图形 12">
            <a:extLst>
              <a:ext uri="{FF2B5EF4-FFF2-40B4-BE49-F238E27FC236}">
                <a16:creationId xmlns:a16="http://schemas.microsoft.com/office/drawing/2014/main" id="{74A54FB3-167B-8C23-BA74-36B95C1683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424" y="1385199"/>
            <a:ext cx="3351818" cy="2513864"/>
          </a:xfrm>
          <a:prstGeom prst="rect">
            <a:avLst/>
          </a:prstGeom>
        </p:spPr>
      </p:pic>
      <p:pic>
        <p:nvPicPr>
          <p:cNvPr id="9" name="图形 1">
            <a:extLst>
              <a:ext uri="{FF2B5EF4-FFF2-40B4-BE49-F238E27FC236}">
                <a16:creationId xmlns:a16="http://schemas.microsoft.com/office/drawing/2014/main" id="{5A62A913-9C76-68B3-1090-76D52F3F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4486" y="1385199"/>
            <a:ext cx="3368717" cy="2526705"/>
          </a:xfrm>
          <a:prstGeom prst="rect">
            <a:avLst/>
          </a:prstGeom>
        </p:spPr>
      </p:pic>
      <p:sp>
        <p:nvSpPr>
          <p:cNvPr id="11" name="文本框 10">
            <a:extLst>
              <a:ext uri="{FF2B5EF4-FFF2-40B4-BE49-F238E27FC236}">
                <a16:creationId xmlns:a16="http://schemas.microsoft.com/office/drawing/2014/main" id="{69781610-1DF7-F584-CB7D-66E4E8338630}"/>
              </a:ext>
            </a:extLst>
          </p:cNvPr>
          <p:cNvSpPr txBox="1"/>
          <p:nvPr/>
        </p:nvSpPr>
        <p:spPr>
          <a:xfrm>
            <a:off x="395226" y="4238890"/>
            <a:ext cx="5321507" cy="1334533"/>
          </a:xfrm>
          <a:prstGeom prst="rect">
            <a:avLst/>
          </a:prstGeom>
          <a:noFill/>
        </p:spPr>
        <p:txBody>
          <a:bodyPr wrap="square">
            <a:spAutoFit/>
          </a:bodyPr>
          <a:lstStyle/>
          <a:p>
            <a:pPr indent="457200" algn="just">
              <a:lnSpc>
                <a:spcPct val="150000"/>
              </a:lnSpc>
            </a:pPr>
            <a:r>
              <a:rPr lang="zh-CN" altLang="en-US" sz="1400" dirty="0">
                <a:latin typeface="宋体" panose="02010600030101010101" pitchFamily="2" charset="-122"/>
                <a:ea typeface="宋体" panose="02010600030101010101" pitchFamily="2" charset="-122"/>
              </a:rPr>
              <a:t>在近喘振点与近阻塞点的</a:t>
            </a:r>
            <a:r>
              <a:rPr lang="en-US" altLang="zh-CN" sz="1400" dirty="0">
                <a:latin typeface="宋体" panose="02010600030101010101" pitchFamily="2" charset="-122"/>
                <a:ea typeface="宋体" panose="02010600030101010101" pitchFamily="2" charset="-122"/>
              </a:rPr>
              <a:t>Blockage</a:t>
            </a:r>
            <a:r>
              <a:rPr lang="zh-CN" altLang="en-US" sz="1400" dirty="0">
                <a:latin typeface="宋体" panose="02010600030101010101" pitchFamily="2" charset="-122"/>
                <a:ea typeface="宋体" panose="02010600030101010101" pitchFamily="2" charset="-122"/>
              </a:rPr>
              <a:t>均有所降低。</a:t>
            </a:r>
            <a:endParaRPr lang="en-US" altLang="zh-CN" sz="1400" dirty="0">
              <a:latin typeface="宋体" panose="02010600030101010101" pitchFamily="2" charset="-122"/>
              <a:ea typeface="宋体" panose="02010600030101010101" pitchFamily="2" charset="-122"/>
            </a:endParaRPr>
          </a:p>
          <a:p>
            <a:pPr indent="457200" algn="just">
              <a:lnSpc>
                <a:spcPct val="150000"/>
              </a:lnSpc>
            </a:pPr>
            <a:r>
              <a:rPr lang="zh-CN" altLang="en-US" sz="1400" dirty="0">
                <a:latin typeface="宋体" panose="02010600030101010101" pitchFamily="2" charset="-122"/>
                <a:ea typeface="宋体" panose="02010600030101010101" pitchFamily="2" charset="-122"/>
              </a:rPr>
              <a:t>优化后的三角槽结构从流动机制上有效重构了端壁流动，抑制了</a:t>
            </a:r>
            <a:r>
              <a:rPr lang="zh-CN" altLang="en-US" sz="1400" b="1" dirty="0">
                <a:solidFill>
                  <a:srgbClr val="FF0000"/>
                </a:solidFill>
                <a:latin typeface="宋体" panose="02010600030101010101" pitchFamily="2" charset="-122"/>
                <a:ea typeface="宋体" panose="02010600030101010101" pitchFamily="2" charset="-122"/>
              </a:rPr>
              <a:t>角区的流动分离和低能流体积聚</a:t>
            </a:r>
            <a:r>
              <a:rPr lang="zh-CN" altLang="en-US" sz="1400" dirty="0">
                <a:latin typeface="宋体" panose="02010600030101010101" pitchFamily="2" charset="-122"/>
                <a:ea typeface="宋体" panose="02010600030101010101" pitchFamily="2" charset="-122"/>
              </a:rPr>
              <a:t>。这是稳定性显著提升的主要驱动因素。</a:t>
            </a:r>
          </a:p>
        </p:txBody>
      </p:sp>
      <p:sp>
        <p:nvSpPr>
          <p:cNvPr id="6" name="Line 6">
            <a:extLst>
              <a:ext uri="{FF2B5EF4-FFF2-40B4-BE49-F238E27FC236}">
                <a16:creationId xmlns:a16="http://schemas.microsoft.com/office/drawing/2014/main" id="{299D6D04-F0B8-CCC1-25C4-7705EAA1DD0E}"/>
              </a:ext>
            </a:extLst>
          </p:cNvPr>
          <p:cNvSpPr>
            <a:spLocks noChangeShapeType="1"/>
          </p:cNvSpPr>
          <p:nvPr/>
        </p:nvSpPr>
        <p:spPr bwMode="auto">
          <a:xfrm>
            <a:off x="5906366" y="1386948"/>
            <a:ext cx="0" cy="5049911"/>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pic>
        <p:nvPicPr>
          <p:cNvPr id="16" name="图片 15">
            <a:extLst>
              <a:ext uri="{FF2B5EF4-FFF2-40B4-BE49-F238E27FC236}">
                <a16:creationId xmlns:a16="http://schemas.microsoft.com/office/drawing/2014/main" id="{C1553C38-2102-D1EF-84C6-4C5958CA554F}"/>
              </a:ext>
            </a:extLst>
          </p:cNvPr>
          <p:cNvPicPr>
            <a:picLocks noChangeAspect="1"/>
          </p:cNvPicPr>
          <p:nvPr/>
        </p:nvPicPr>
        <p:blipFill>
          <a:blip r:embed="rId6"/>
          <a:stretch>
            <a:fillRect/>
          </a:stretch>
        </p:blipFill>
        <p:spPr>
          <a:xfrm>
            <a:off x="6845300" y="4025068"/>
            <a:ext cx="4622800" cy="2681475"/>
          </a:xfrm>
          <a:prstGeom prst="rect">
            <a:avLst/>
          </a:prstGeom>
        </p:spPr>
      </p:pic>
      <p:sp>
        <p:nvSpPr>
          <p:cNvPr id="17" name="矩形 16">
            <a:extLst>
              <a:ext uri="{FF2B5EF4-FFF2-40B4-BE49-F238E27FC236}">
                <a16:creationId xmlns:a16="http://schemas.microsoft.com/office/drawing/2014/main" id="{BA8A50B7-D9A3-D2E5-98B2-55BFC6DCCC16}"/>
              </a:ext>
            </a:extLst>
          </p:cNvPr>
          <p:cNvSpPr/>
          <p:nvPr/>
        </p:nvSpPr>
        <p:spPr>
          <a:xfrm>
            <a:off x="6096000" y="1548422"/>
            <a:ext cx="2552700" cy="9652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8">
            <a:extLst>
              <a:ext uri="{FF2B5EF4-FFF2-40B4-BE49-F238E27FC236}">
                <a16:creationId xmlns:a16="http://schemas.microsoft.com/office/drawing/2014/main" id="{C832469F-AED9-D40C-C4EB-088375DF45C0}"/>
              </a:ext>
            </a:extLst>
          </p:cNvPr>
          <p:cNvCxnSpPr>
            <a:cxnSpLocks/>
          </p:cNvCxnSpPr>
          <p:nvPr/>
        </p:nvCxnSpPr>
        <p:spPr>
          <a:xfrm>
            <a:off x="6591300" y="1557089"/>
            <a:ext cx="0" cy="9652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A877DEF-D652-822D-0D2F-CBF168BF4917}"/>
              </a:ext>
            </a:extLst>
          </p:cNvPr>
          <p:cNvCxnSpPr>
            <a:cxnSpLocks/>
          </p:cNvCxnSpPr>
          <p:nvPr/>
        </p:nvCxnSpPr>
        <p:spPr>
          <a:xfrm>
            <a:off x="8089900" y="1556225"/>
            <a:ext cx="0" cy="9652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3A42203-AC67-21ED-3F9B-F580208E8A86}"/>
              </a:ext>
            </a:extLst>
          </p:cNvPr>
          <p:cNvCxnSpPr>
            <a:cxnSpLocks/>
          </p:cNvCxnSpPr>
          <p:nvPr/>
        </p:nvCxnSpPr>
        <p:spPr>
          <a:xfrm flipH="1">
            <a:off x="6591300" y="2259622"/>
            <a:ext cx="1485900" cy="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EFF291E-C8D0-29C8-1C2C-FC211803E588}"/>
              </a:ext>
            </a:extLst>
          </p:cNvPr>
          <p:cNvSpPr txBox="1"/>
          <p:nvPr/>
        </p:nvSpPr>
        <p:spPr>
          <a:xfrm>
            <a:off x="6999027" y="1741475"/>
            <a:ext cx="696554"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Main</a:t>
            </a:r>
            <a:endParaRPr lang="zh-CN" altLang="en-US" sz="1600" b="1"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54D00CB3-2A97-BF2E-B028-072517A424D8}"/>
              </a:ext>
            </a:extLst>
          </p:cNvPr>
          <p:cNvSpPr txBox="1"/>
          <p:nvPr/>
        </p:nvSpPr>
        <p:spPr>
          <a:xfrm>
            <a:off x="6947520" y="2214512"/>
            <a:ext cx="1129680"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Injection</a:t>
            </a:r>
            <a:endParaRPr lang="zh-CN" altLang="en-US" sz="1400" b="1"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BCC06BA4-41DF-6533-6A6D-D7C64D48AB7B}"/>
              </a:ext>
            </a:extLst>
          </p:cNvPr>
          <p:cNvSpPr txBox="1"/>
          <p:nvPr/>
        </p:nvSpPr>
        <p:spPr>
          <a:xfrm>
            <a:off x="6140540" y="1861745"/>
            <a:ext cx="476868"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PS</a:t>
            </a:r>
            <a:endParaRPr lang="zh-CN" altLang="en-US" sz="1600" b="1"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1211B2C9-236A-AD8A-C5AD-D195E9CE5EA6}"/>
              </a:ext>
            </a:extLst>
          </p:cNvPr>
          <p:cNvSpPr txBox="1"/>
          <p:nvPr/>
        </p:nvSpPr>
        <p:spPr>
          <a:xfrm>
            <a:off x="8137819" y="1844868"/>
            <a:ext cx="476868"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SS</a:t>
            </a:r>
            <a:endParaRPr lang="zh-CN" altLang="en-US" sz="1600" b="1"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60012C8C-3182-FC0F-7DBA-571B53C88D8B}"/>
              </a:ext>
            </a:extLst>
          </p:cNvPr>
          <p:cNvSpPr txBox="1"/>
          <p:nvPr/>
        </p:nvSpPr>
        <p:spPr>
          <a:xfrm>
            <a:off x="7123757" y="2513622"/>
            <a:ext cx="762634" cy="338554"/>
          </a:xfrm>
          <a:prstGeom prst="rect">
            <a:avLst/>
          </a:prstGeom>
          <a:noFill/>
        </p:spPr>
        <p:txBody>
          <a:bodyPr wrap="square" rtlCol="0">
            <a:spAutoFit/>
          </a:bodyPr>
          <a:lstStyle/>
          <a:p>
            <a:r>
              <a:rPr lang="en-US" altLang="zh-CN" sz="1600" b="1" dirty="0">
                <a:solidFill>
                  <a:schemeClr val="accent1"/>
                </a:solidFill>
                <a:latin typeface="Times New Roman" panose="02020603050405020304" pitchFamily="18" charset="0"/>
                <a:cs typeface="Times New Roman" panose="02020603050405020304" pitchFamily="18" charset="0"/>
              </a:rPr>
              <a:t>Hub</a:t>
            </a:r>
            <a:endParaRPr lang="zh-CN" altLang="en-US" sz="1600" b="1" dirty="0">
              <a:solidFill>
                <a:schemeClr val="accent1"/>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83CCBCA7-2148-F246-FA38-F9B82D925880}"/>
              </a:ext>
            </a:extLst>
          </p:cNvPr>
          <p:cNvSpPr txBox="1"/>
          <p:nvPr/>
        </p:nvSpPr>
        <p:spPr>
          <a:xfrm>
            <a:off x="6947520" y="1217671"/>
            <a:ext cx="987250" cy="338554"/>
          </a:xfrm>
          <a:prstGeom prst="rect">
            <a:avLst/>
          </a:prstGeom>
          <a:noFill/>
        </p:spPr>
        <p:txBody>
          <a:bodyPr wrap="square" rtlCol="0">
            <a:spAutoFit/>
          </a:bodyPr>
          <a:lstStyle/>
          <a:p>
            <a:r>
              <a:rPr lang="en-US" altLang="zh-CN" sz="1600" b="1" dirty="0">
                <a:solidFill>
                  <a:schemeClr val="accent1"/>
                </a:solidFill>
                <a:latin typeface="Times New Roman" panose="02020603050405020304" pitchFamily="18" charset="0"/>
                <a:cs typeface="Times New Roman" panose="02020603050405020304" pitchFamily="18" charset="0"/>
              </a:rPr>
              <a:t>Shroud</a:t>
            </a:r>
            <a:endParaRPr lang="zh-CN" altLang="en-US" sz="1600" b="1" dirty="0">
              <a:solidFill>
                <a:schemeClr val="accent1"/>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C97A88A5-4A71-793B-BE17-0F5FE6E42E1D}"/>
              </a:ext>
            </a:extLst>
          </p:cNvPr>
          <p:cNvSpPr txBox="1"/>
          <p:nvPr/>
        </p:nvSpPr>
        <p:spPr>
          <a:xfrm>
            <a:off x="8838333" y="1483450"/>
            <a:ext cx="3466213" cy="1025345"/>
          </a:xfrm>
          <a:prstGeom prst="rect">
            <a:avLst/>
          </a:prstGeom>
          <a:noFill/>
        </p:spPr>
        <p:txBody>
          <a:bodyPr wrap="square">
            <a:spAutoFit/>
          </a:bodyPr>
          <a:lstStyle/>
          <a:p>
            <a:pPr marL="342900" lvl="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将扩压器</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TE</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流道分为四个区域</a:t>
            </a:r>
            <a:endParaRPr lang="en-US" altLang="zh-CN" sz="1400" kern="100" dirty="0">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50000"/>
              </a:lnSpc>
              <a:buClr>
                <a:schemeClr val="accent2">
                  <a:lumMod val="60000"/>
                  <a:lumOff val="40000"/>
                </a:schemeClr>
              </a:buClr>
              <a:buFont typeface="Wingdings" panose="05000000000000000000" pitchFamily="2" charset="2"/>
              <a:buChar char="p"/>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Injection</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代表槽道导致的</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惩罚项</a:t>
            </a:r>
            <a:endPar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探究三角槽射流对各区域阻塞的贡献</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2" name="文本框 31">
            <a:extLst>
              <a:ext uri="{FF2B5EF4-FFF2-40B4-BE49-F238E27FC236}">
                <a16:creationId xmlns:a16="http://schemas.microsoft.com/office/drawing/2014/main" id="{76AA9054-21AC-BB75-5ACA-808992A764D5}"/>
              </a:ext>
            </a:extLst>
          </p:cNvPr>
          <p:cNvSpPr txBox="1"/>
          <p:nvPr/>
        </p:nvSpPr>
        <p:spPr>
          <a:xfrm>
            <a:off x="6422102" y="2870171"/>
            <a:ext cx="5192286" cy="1011367"/>
          </a:xfrm>
          <a:prstGeom prst="rect">
            <a:avLst/>
          </a:prstGeom>
          <a:noFill/>
        </p:spPr>
        <p:txBody>
          <a:bodyPr wrap="square">
            <a:spAutoFit/>
          </a:bodyPr>
          <a:lstStyle/>
          <a:p>
            <a:pPr indent="457200">
              <a:lnSpc>
                <a:spcPct val="150000"/>
              </a:lnSpc>
              <a:spcBef>
                <a:spcPts val="1200"/>
              </a:spcBef>
            </a:pPr>
            <a:r>
              <a:rPr lang="zh-CN" altLang="en-US" sz="1400" dirty="0">
                <a:latin typeface="宋体" panose="02010600030101010101" pitchFamily="2" charset="-122"/>
                <a:ea typeface="宋体" panose="02010600030101010101" pitchFamily="2" charset="-122"/>
              </a:rPr>
              <a:t>由于三角槽阻碍前缘部分流体流动，在底部导致</a:t>
            </a:r>
            <a:r>
              <a:rPr lang="en-US" altLang="zh-CN" sz="1400" dirty="0">
                <a:latin typeface="宋体" panose="02010600030101010101" pitchFamily="2" charset="-122"/>
                <a:ea typeface="宋体" panose="02010600030101010101" pitchFamily="2" charset="-122"/>
              </a:rPr>
              <a:t>Blockage</a:t>
            </a:r>
            <a:r>
              <a:rPr lang="zh-CN" altLang="en-US" sz="1400" dirty="0">
                <a:latin typeface="宋体" panose="02010600030101010101" pitchFamily="2" charset="-122"/>
                <a:ea typeface="宋体" panose="02010600030101010101" pitchFamily="2" charset="-122"/>
              </a:rPr>
              <a:t>增加；在两种工况下，射流主要优化吸力面侧的流动；均改善主流流动。</a:t>
            </a:r>
          </a:p>
        </p:txBody>
      </p:sp>
      <p:sp>
        <p:nvSpPr>
          <p:cNvPr id="33" name="矩形 32">
            <a:extLst>
              <a:ext uri="{FF2B5EF4-FFF2-40B4-BE49-F238E27FC236}">
                <a16:creationId xmlns:a16="http://schemas.microsoft.com/office/drawing/2014/main" id="{146B4D3C-3402-3B8F-0D30-48FFCA090CC3}"/>
              </a:ext>
            </a:extLst>
          </p:cNvPr>
          <p:cNvSpPr/>
          <p:nvPr/>
        </p:nvSpPr>
        <p:spPr>
          <a:xfrm>
            <a:off x="6331277" y="2833124"/>
            <a:ext cx="5373937" cy="1135626"/>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592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8A84B-A0E3-44A6-6E7F-9F82D441A07D}"/>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7D9ABC0E-22D9-8D53-3A96-90083A05EEBD}"/>
              </a:ext>
            </a:extLst>
          </p:cNvPr>
          <p:cNvSpPr>
            <a:spLocks noGrp="1"/>
          </p:cNvSpPr>
          <p:nvPr>
            <p:ph type="title"/>
          </p:nvPr>
        </p:nvSpPr>
        <p:spPr/>
        <p:txBody>
          <a:bodyPr/>
          <a:lstStyle/>
          <a:p>
            <a:r>
              <a:rPr kumimoji="1" lang="zh-CN" altLang="en-US" dirty="0"/>
              <a:t>三角槽泄漏流（射流）</a:t>
            </a:r>
          </a:p>
        </p:txBody>
      </p:sp>
      <p:sp>
        <p:nvSpPr>
          <p:cNvPr id="6" name="Line 6">
            <a:extLst>
              <a:ext uri="{FF2B5EF4-FFF2-40B4-BE49-F238E27FC236}">
                <a16:creationId xmlns:a16="http://schemas.microsoft.com/office/drawing/2014/main" id="{7966C634-00F3-A8EF-BF28-76F50ED4AD8C}"/>
              </a:ext>
            </a:extLst>
          </p:cNvPr>
          <p:cNvSpPr>
            <a:spLocks noChangeShapeType="1"/>
          </p:cNvSpPr>
          <p:nvPr/>
        </p:nvSpPr>
        <p:spPr bwMode="auto">
          <a:xfrm>
            <a:off x="5857932" y="1315368"/>
            <a:ext cx="38424" cy="5141178"/>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 name="Rectangle 3">
            <a:extLst>
              <a:ext uri="{FF2B5EF4-FFF2-40B4-BE49-F238E27FC236}">
                <a16:creationId xmlns:a16="http://schemas.microsoft.com/office/drawing/2014/main" id="{327A6035-47B2-7E6D-310C-B20884283DD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4">
            <a:extLst>
              <a:ext uri="{FF2B5EF4-FFF2-40B4-BE49-F238E27FC236}">
                <a16:creationId xmlns:a16="http://schemas.microsoft.com/office/drawing/2014/main" id="{8897279C-5DF5-E478-98E5-4CD25250D9BC}"/>
              </a:ext>
            </a:extLst>
          </p:cNvPr>
          <p:cNvSpPr>
            <a:spLocks noChangeArrowheads="1"/>
          </p:cNvSpPr>
          <p:nvPr/>
        </p:nvSpPr>
        <p:spPr bwMode="auto">
          <a:xfrm>
            <a:off x="0" y="2305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pic>
        <p:nvPicPr>
          <p:cNvPr id="27" name="图形 1">
            <a:extLst>
              <a:ext uri="{FF2B5EF4-FFF2-40B4-BE49-F238E27FC236}">
                <a16:creationId xmlns:a16="http://schemas.microsoft.com/office/drawing/2014/main" id="{4F5C3373-F377-312F-7F3B-6CF8BB053F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76" y="3980621"/>
            <a:ext cx="2622080" cy="1966379"/>
          </a:xfrm>
          <a:prstGeom prst="rect">
            <a:avLst/>
          </a:prstGeom>
        </p:spPr>
      </p:pic>
      <p:pic>
        <p:nvPicPr>
          <p:cNvPr id="28" name="图形 1">
            <a:extLst>
              <a:ext uri="{FF2B5EF4-FFF2-40B4-BE49-F238E27FC236}">
                <a16:creationId xmlns:a16="http://schemas.microsoft.com/office/drawing/2014/main" id="{778EABB1-FC92-E4DE-33C6-CD509CF91C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9950" y="3980621"/>
            <a:ext cx="2529970" cy="1897477"/>
          </a:xfrm>
          <a:prstGeom prst="rect">
            <a:avLst/>
          </a:prstGeom>
        </p:spPr>
      </p:pic>
      <p:pic>
        <p:nvPicPr>
          <p:cNvPr id="2" name="图形 1">
            <a:extLst>
              <a:ext uri="{FF2B5EF4-FFF2-40B4-BE49-F238E27FC236}">
                <a16:creationId xmlns:a16="http://schemas.microsoft.com/office/drawing/2014/main" id="{985B2338-7984-C749-4D31-D900443892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377" y="1439603"/>
            <a:ext cx="2466668" cy="1849836"/>
          </a:xfrm>
          <a:prstGeom prst="rect">
            <a:avLst/>
          </a:prstGeom>
        </p:spPr>
      </p:pic>
      <p:pic>
        <p:nvPicPr>
          <p:cNvPr id="5" name="图形 1">
            <a:extLst>
              <a:ext uri="{FF2B5EF4-FFF2-40B4-BE49-F238E27FC236}">
                <a16:creationId xmlns:a16="http://schemas.microsoft.com/office/drawing/2014/main" id="{8F72C4C9-4383-5416-096A-E46DA28665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7422" y="1439603"/>
            <a:ext cx="2466004" cy="1849836"/>
          </a:xfrm>
          <a:prstGeom prst="rect">
            <a:avLst/>
          </a:prstGeom>
        </p:spPr>
      </p:pic>
      <p:sp>
        <p:nvSpPr>
          <p:cNvPr id="9" name="文本框 8">
            <a:extLst>
              <a:ext uri="{FF2B5EF4-FFF2-40B4-BE49-F238E27FC236}">
                <a16:creationId xmlns:a16="http://schemas.microsoft.com/office/drawing/2014/main" id="{9F43FFC6-593E-4A86-FF20-7F5ECE3490B0}"/>
              </a:ext>
            </a:extLst>
          </p:cNvPr>
          <p:cNvSpPr txBox="1"/>
          <p:nvPr/>
        </p:nvSpPr>
        <p:spPr>
          <a:xfrm>
            <a:off x="336294" y="6005530"/>
            <a:ext cx="6096000" cy="307777"/>
          </a:xfrm>
          <a:prstGeom prst="rect">
            <a:avLst/>
          </a:prstGeom>
          <a:noFill/>
        </p:spPr>
        <p:txBody>
          <a:bodyPr wrap="square">
            <a:spAutoFit/>
          </a:bodyPr>
          <a:lstStyle/>
          <a:p>
            <a:r>
              <a:rPr lang="en-US" altLang="zh-CN" sz="1400" dirty="0">
                <a:effectLst/>
                <a:latin typeface="Times New Roman" panose="02020603050405020304" pitchFamily="18" charset="0"/>
                <a:ea typeface="宋体" panose="02010600030101010101" pitchFamily="2" charset="-122"/>
              </a:rPr>
              <a:t>Radial velocity contours of S</a:t>
            </a:r>
            <a:r>
              <a:rPr lang="en-US" altLang="zh-CN" sz="1400" baseline="-25000" dirty="0">
                <a:effectLst/>
                <a:latin typeface="Times New Roman" panose="02020603050405020304" pitchFamily="18" charset="0"/>
                <a:ea typeface="宋体" panose="02010600030101010101" pitchFamily="2" charset="-122"/>
              </a:rPr>
              <a:t>0</a:t>
            </a:r>
            <a:r>
              <a:rPr lang="en-US" altLang="zh-CN" sz="1400" dirty="0">
                <a:effectLst/>
                <a:latin typeface="Times New Roman" panose="02020603050405020304" pitchFamily="18" charset="0"/>
                <a:ea typeface="宋体" panose="02010600030101010101" pitchFamily="2" charset="-122"/>
              </a:rPr>
              <a:t> at near-surge point: (a) Baseline; (b) OP</a:t>
            </a:r>
            <a:endParaRPr lang="zh-CN" altLang="en-US" dirty="0"/>
          </a:p>
        </p:txBody>
      </p:sp>
      <p:sp>
        <p:nvSpPr>
          <p:cNvPr id="11" name="文本框 10">
            <a:extLst>
              <a:ext uri="{FF2B5EF4-FFF2-40B4-BE49-F238E27FC236}">
                <a16:creationId xmlns:a16="http://schemas.microsoft.com/office/drawing/2014/main" id="{96CB3CB5-1AF2-0666-A9D3-FCBCED6AB2BD}"/>
              </a:ext>
            </a:extLst>
          </p:cNvPr>
          <p:cNvSpPr txBox="1"/>
          <p:nvPr/>
        </p:nvSpPr>
        <p:spPr>
          <a:xfrm>
            <a:off x="605665" y="3462931"/>
            <a:ext cx="4648570" cy="307777"/>
          </a:xfrm>
          <a:prstGeom prst="rect">
            <a:avLst/>
          </a:prstGeom>
          <a:noFill/>
        </p:spPr>
        <p:txBody>
          <a:bodyPr wrap="square">
            <a:spAutoFit/>
          </a:bodyPr>
          <a:lstStyle/>
          <a:p>
            <a:r>
              <a:rPr lang="en-US" altLang="zh-CN" sz="1400" dirty="0">
                <a:effectLst/>
                <a:latin typeface="Times New Roman" panose="02020603050405020304" pitchFamily="18" charset="0"/>
                <a:ea typeface="宋体" panose="02010600030101010101" pitchFamily="2" charset="-122"/>
              </a:rPr>
              <a:t>Velocity vector of S</a:t>
            </a:r>
            <a:r>
              <a:rPr lang="en-US" altLang="zh-CN" sz="1400" baseline="-25000" dirty="0">
                <a:effectLst/>
                <a:latin typeface="Times New Roman" panose="02020603050405020304" pitchFamily="18" charset="0"/>
                <a:ea typeface="宋体" panose="02010600030101010101" pitchFamily="2" charset="-122"/>
              </a:rPr>
              <a:t>0</a:t>
            </a:r>
            <a:r>
              <a:rPr lang="en-US" altLang="zh-CN" sz="1400" dirty="0">
                <a:effectLst/>
                <a:latin typeface="Times New Roman" panose="02020603050405020304" pitchFamily="18" charset="0"/>
                <a:ea typeface="宋体" panose="02010600030101010101" pitchFamily="2" charset="-122"/>
              </a:rPr>
              <a:t> at near-surge point: (a) Baseline; (b) OP</a:t>
            </a:r>
            <a:endParaRPr lang="zh-CN" altLang="en-US" sz="1400" dirty="0"/>
          </a:p>
        </p:txBody>
      </p:sp>
      <p:pic>
        <p:nvPicPr>
          <p:cNvPr id="20" name="图片 19">
            <a:extLst>
              <a:ext uri="{FF2B5EF4-FFF2-40B4-BE49-F238E27FC236}">
                <a16:creationId xmlns:a16="http://schemas.microsoft.com/office/drawing/2014/main" id="{5C06CBA9-28CD-1800-6F7F-5EF90820A82A}"/>
              </a:ext>
            </a:extLst>
          </p:cNvPr>
          <p:cNvPicPr>
            <a:picLocks noChangeAspect="1"/>
          </p:cNvPicPr>
          <p:nvPr/>
        </p:nvPicPr>
        <p:blipFill>
          <a:blip r:embed="rId10"/>
          <a:stretch>
            <a:fillRect/>
          </a:stretch>
        </p:blipFill>
        <p:spPr>
          <a:xfrm>
            <a:off x="9223627" y="3885957"/>
            <a:ext cx="2489288" cy="2323814"/>
          </a:xfrm>
          <a:prstGeom prst="rect">
            <a:avLst/>
          </a:prstGeom>
        </p:spPr>
      </p:pic>
      <p:sp>
        <p:nvSpPr>
          <p:cNvPr id="21" name="文本框 20">
            <a:extLst>
              <a:ext uri="{FF2B5EF4-FFF2-40B4-BE49-F238E27FC236}">
                <a16:creationId xmlns:a16="http://schemas.microsoft.com/office/drawing/2014/main" id="{4AE3E125-9B54-1132-DC06-534080CF5EE8}"/>
              </a:ext>
            </a:extLst>
          </p:cNvPr>
          <p:cNvSpPr txBox="1"/>
          <p:nvPr/>
        </p:nvSpPr>
        <p:spPr>
          <a:xfrm>
            <a:off x="6096000" y="4348897"/>
            <a:ext cx="3127627" cy="1443921"/>
          </a:xfrm>
          <a:prstGeom prst="rect">
            <a:avLst/>
          </a:prstGeom>
          <a:noFill/>
        </p:spPr>
        <p:txBody>
          <a:bodyPr wrap="square">
            <a:spAutoFit/>
          </a:bodyPr>
          <a:lstStyle/>
          <a:p>
            <a:pPr marL="285750" indent="-285750">
              <a:lnSpc>
                <a:spcPct val="150000"/>
              </a:lnSpc>
              <a:buClr>
                <a:schemeClr val="accent2">
                  <a:lumMod val="20000"/>
                  <a:lumOff val="80000"/>
                </a:schemeClr>
              </a:buClr>
              <a:buFont typeface="Wingdings" panose="05000000000000000000" pitchFamily="2" charset="2"/>
              <a:buChar char="p"/>
            </a:pPr>
            <a:r>
              <a:rPr lang="zh-CN" altLang="en-US" dirty="0"/>
              <a:t>计算平面</a:t>
            </a:r>
            <a:endParaRPr lang="en-US" altLang="zh-CN" dirty="0"/>
          </a:p>
          <a:p>
            <a:pPr marL="285750" indent="285750">
              <a:lnSpc>
                <a:spcPct val="150000"/>
              </a:lnSpc>
              <a:buClr>
                <a:schemeClr val="accent2">
                  <a:lumMod val="20000"/>
                  <a:lumOff val="80000"/>
                </a:schemeClr>
              </a:buClr>
              <a:buFont typeface="Arial" panose="020B0604020202020204" pitchFamily="34" charset="0"/>
              <a:buChar char="•"/>
            </a:pPr>
            <a:r>
              <a:rPr lang="en-US" altLang="zh-CN" sz="1400" dirty="0">
                <a:solidFill>
                  <a:srgbClr val="0F1115"/>
                </a:solidFill>
                <a:latin typeface="quote-cjk-patch"/>
              </a:rPr>
              <a:t>P1</a:t>
            </a:r>
            <a:r>
              <a:rPr lang="zh-CN" altLang="en-US" sz="1400" dirty="0">
                <a:solidFill>
                  <a:srgbClr val="0F1115"/>
                </a:solidFill>
                <a:latin typeface="quote-cjk-patch"/>
              </a:rPr>
              <a:t>：三角槽压力面侧平面</a:t>
            </a:r>
            <a:endParaRPr lang="en-US" altLang="zh-CN" sz="1400" dirty="0">
              <a:solidFill>
                <a:srgbClr val="0F1115"/>
              </a:solidFill>
              <a:latin typeface="quote-cjk-patch"/>
            </a:endParaRPr>
          </a:p>
          <a:p>
            <a:pPr marL="285750" indent="285750">
              <a:lnSpc>
                <a:spcPct val="150000"/>
              </a:lnSpc>
              <a:buClr>
                <a:schemeClr val="accent2">
                  <a:lumMod val="20000"/>
                  <a:lumOff val="80000"/>
                </a:schemeClr>
              </a:buClr>
              <a:buFont typeface="Arial" panose="020B0604020202020204" pitchFamily="34" charset="0"/>
              <a:buChar char="•"/>
            </a:pPr>
            <a:r>
              <a:rPr lang="en-US" altLang="zh-CN" sz="1400" dirty="0">
                <a:solidFill>
                  <a:srgbClr val="0F1115"/>
                </a:solidFill>
                <a:latin typeface="quote-cjk-patch"/>
              </a:rPr>
              <a:t>P2</a:t>
            </a:r>
            <a:r>
              <a:rPr lang="zh-CN" altLang="en-US" sz="1400" dirty="0">
                <a:solidFill>
                  <a:srgbClr val="0F1115"/>
                </a:solidFill>
                <a:latin typeface="quote-cjk-patch"/>
              </a:rPr>
              <a:t>：三角槽吸力面侧平面</a:t>
            </a:r>
            <a:endParaRPr lang="en-US" altLang="zh-CN" sz="1400" dirty="0">
              <a:solidFill>
                <a:srgbClr val="0F1115"/>
              </a:solidFill>
              <a:latin typeface="quote-cjk-patch"/>
            </a:endParaRPr>
          </a:p>
          <a:p>
            <a:pPr marL="285750" indent="285750">
              <a:lnSpc>
                <a:spcPct val="150000"/>
              </a:lnSpc>
              <a:buClr>
                <a:schemeClr val="accent2">
                  <a:lumMod val="20000"/>
                  <a:lumOff val="80000"/>
                </a:schemeClr>
              </a:buClr>
              <a:buFont typeface="Arial" panose="020B0604020202020204" pitchFamily="34" charset="0"/>
              <a:buChar char="•"/>
            </a:pPr>
            <a:r>
              <a:rPr lang="en-US" altLang="zh-CN" sz="1400" dirty="0">
                <a:solidFill>
                  <a:srgbClr val="0F1115"/>
                </a:solidFill>
                <a:latin typeface="quote-cjk-patch"/>
              </a:rPr>
              <a:t>P3</a:t>
            </a:r>
            <a:r>
              <a:rPr lang="zh-CN" altLang="en-US" sz="1400" dirty="0">
                <a:solidFill>
                  <a:srgbClr val="0F1115"/>
                </a:solidFill>
                <a:latin typeface="quote-cjk-patch"/>
              </a:rPr>
              <a:t>：三角槽内部平面</a:t>
            </a:r>
            <a:endParaRPr lang="en-US" altLang="zh-CN" sz="1400" dirty="0">
              <a:solidFill>
                <a:srgbClr val="0F1115"/>
              </a:solidFill>
              <a:latin typeface="quote-cjk-patch"/>
            </a:endParaRPr>
          </a:p>
        </p:txBody>
      </p:sp>
      <p:sp>
        <p:nvSpPr>
          <p:cNvPr id="23" name="文本框 22">
            <a:extLst>
              <a:ext uri="{FF2B5EF4-FFF2-40B4-BE49-F238E27FC236}">
                <a16:creationId xmlns:a16="http://schemas.microsoft.com/office/drawing/2014/main" id="{CB692274-4914-386E-5970-51FE51B534AC}"/>
              </a:ext>
            </a:extLst>
          </p:cNvPr>
          <p:cNvSpPr txBox="1"/>
          <p:nvPr/>
        </p:nvSpPr>
        <p:spPr>
          <a:xfrm>
            <a:off x="6096000" y="1700257"/>
            <a:ext cx="5676853" cy="1980863"/>
          </a:xfrm>
          <a:prstGeom prst="rect">
            <a:avLst/>
          </a:prstGeom>
          <a:noFill/>
        </p:spPr>
        <p:txBody>
          <a:bodyPr wrap="square">
            <a:spAutoFit/>
          </a:bodyPr>
          <a:lstStyle/>
          <a:p>
            <a:pPr indent="457200">
              <a:lnSpc>
                <a:spcPct val="150000"/>
              </a:lnSpc>
            </a:pPr>
            <a:r>
              <a:rPr lang="zh-CN" altLang="en-US" sz="1400" dirty="0">
                <a:latin typeface="宋体" panose="02010600030101010101" pitchFamily="2" charset="-122"/>
                <a:ea typeface="宋体" panose="02010600030101010101" pitchFamily="2" charset="-122"/>
              </a:rPr>
              <a:t>左侧为</a:t>
            </a:r>
            <a:r>
              <a:rPr lang="en-US" altLang="zh-CN" sz="1400" dirty="0">
                <a:latin typeface="宋体" panose="02010600030101010101" pitchFamily="2" charset="-122"/>
                <a:ea typeface="宋体" panose="02010600030101010101" pitchFamily="2" charset="-122"/>
              </a:rPr>
              <a:t>Streamwise Location=2.02</a:t>
            </a:r>
            <a:r>
              <a:rPr lang="zh-CN" altLang="en-US" sz="1400" dirty="0">
                <a:latin typeface="宋体" panose="02010600030101010101" pitchFamily="2" charset="-122"/>
                <a:ea typeface="宋体" panose="02010600030101010101" pitchFamily="2" charset="-122"/>
              </a:rPr>
              <a:t>处的径向速度云图与速度矢量分布。</a:t>
            </a:r>
            <a:endParaRPr lang="en-US" altLang="zh-CN" sz="1400" dirty="0">
              <a:latin typeface="宋体" panose="02010600030101010101" pitchFamily="2" charset="-122"/>
              <a:ea typeface="宋体" panose="02010600030101010101" pitchFamily="2" charset="-122"/>
            </a:endParaRPr>
          </a:p>
          <a:p>
            <a:pPr indent="457200">
              <a:lnSpc>
                <a:spcPct val="150000"/>
              </a:lnSpc>
            </a:pPr>
            <a:r>
              <a:rPr lang="en-US" altLang="zh-CN" sz="1400" dirty="0" err="1">
                <a:latin typeface="宋体" panose="02010600030101010101" pitchFamily="2" charset="-122"/>
                <a:ea typeface="宋体" panose="02010600030101010101" pitchFamily="2" charset="-122"/>
              </a:rPr>
              <a:t>Basline</a:t>
            </a:r>
            <a:r>
              <a:rPr lang="zh-CN" altLang="en-US" sz="1400" dirty="0">
                <a:latin typeface="宋体" panose="02010600030101010101" pitchFamily="2" charset="-122"/>
                <a:ea typeface="宋体" panose="02010600030101010101" pitchFamily="2" charset="-122"/>
              </a:rPr>
              <a:t>叶片根部的切向速度较低，且速度矢量基本沿扩压器流道方向。</a:t>
            </a:r>
            <a:r>
              <a:rPr lang="en-US" altLang="zh-CN" sz="1400" dirty="0">
                <a:latin typeface="宋体" panose="02010600030101010101" pitchFamily="2" charset="-122"/>
                <a:ea typeface="宋体" panose="02010600030101010101" pitchFamily="2" charset="-122"/>
              </a:rPr>
              <a:t>OP</a:t>
            </a:r>
            <a:r>
              <a:rPr lang="zh-CN" altLang="en-US" sz="1400" dirty="0">
                <a:latin typeface="宋体" panose="02010600030101010101" pitchFamily="2" charset="-122"/>
                <a:ea typeface="宋体" panose="02010600030101010101" pitchFamily="2" charset="-122"/>
              </a:rPr>
              <a:t>构型在三角槽内产生了显著的</a:t>
            </a:r>
            <a:r>
              <a:rPr lang="zh-CN" altLang="en-US" sz="1400" b="1" dirty="0">
                <a:solidFill>
                  <a:srgbClr val="FF0000"/>
                </a:solidFill>
                <a:latin typeface="宋体" panose="02010600030101010101" pitchFamily="2" charset="-122"/>
                <a:ea typeface="宋体" panose="02010600030101010101" pitchFamily="2" charset="-122"/>
              </a:rPr>
              <a:t>泄漏流动</a:t>
            </a:r>
            <a:r>
              <a:rPr lang="zh-CN" altLang="en-US" sz="1400" dirty="0">
                <a:latin typeface="宋体" panose="02010600030101010101" pitchFamily="2" charset="-122"/>
                <a:ea typeface="宋体" panose="02010600030101010101" pitchFamily="2" charset="-122"/>
              </a:rPr>
              <a:t>，切向速度大幅增加。部分流体经三角槽从压力侧流向吸力侧，从而有效改善了轮毂附近的流动状况。</a:t>
            </a:r>
          </a:p>
        </p:txBody>
      </p:sp>
    </p:spTree>
    <p:extLst>
      <p:ext uri="{BB962C8B-B14F-4D97-AF65-F5344CB8AC3E}">
        <p14:creationId xmlns:p14="http://schemas.microsoft.com/office/powerpoint/2010/main" val="89022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A8F0-5F91-574E-10A0-A3EA538A4A77}"/>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AF7E4BBA-1C76-47D9-AB2E-AAA8F49B5150}"/>
              </a:ext>
            </a:extLst>
          </p:cNvPr>
          <p:cNvSpPr>
            <a:spLocks noGrp="1"/>
          </p:cNvSpPr>
          <p:nvPr>
            <p:ph type="title"/>
          </p:nvPr>
        </p:nvSpPr>
        <p:spPr/>
        <p:txBody>
          <a:bodyPr/>
          <a:lstStyle/>
          <a:p>
            <a:r>
              <a:rPr kumimoji="1" lang="zh-CN" altLang="en-US" dirty="0"/>
              <a:t>泄漏流的分布</a:t>
            </a:r>
          </a:p>
        </p:txBody>
      </p:sp>
      <p:sp>
        <p:nvSpPr>
          <p:cNvPr id="12" name="Rectangle 3">
            <a:extLst>
              <a:ext uri="{FF2B5EF4-FFF2-40B4-BE49-F238E27FC236}">
                <a16:creationId xmlns:a16="http://schemas.microsoft.com/office/drawing/2014/main" id="{2E8523FB-BFD0-FC3F-A1B7-18C99D57B3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4">
            <a:extLst>
              <a:ext uri="{FF2B5EF4-FFF2-40B4-BE49-F238E27FC236}">
                <a16:creationId xmlns:a16="http://schemas.microsoft.com/office/drawing/2014/main" id="{B4FEAC53-85A0-D998-0AEA-98943041B436}"/>
              </a:ext>
            </a:extLst>
          </p:cNvPr>
          <p:cNvSpPr>
            <a:spLocks noChangeArrowheads="1"/>
          </p:cNvSpPr>
          <p:nvPr/>
        </p:nvSpPr>
        <p:spPr bwMode="auto">
          <a:xfrm>
            <a:off x="0" y="2305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pic>
        <p:nvPicPr>
          <p:cNvPr id="16" name="图片 15">
            <a:extLst>
              <a:ext uri="{FF2B5EF4-FFF2-40B4-BE49-F238E27FC236}">
                <a16:creationId xmlns:a16="http://schemas.microsoft.com/office/drawing/2014/main" id="{79B87288-9B42-B8FB-94F7-544C03B9B0AD}"/>
              </a:ext>
            </a:extLst>
          </p:cNvPr>
          <p:cNvPicPr>
            <a:picLocks noChangeAspect="1"/>
          </p:cNvPicPr>
          <p:nvPr/>
        </p:nvPicPr>
        <p:blipFill>
          <a:blip r:embed="rId2"/>
          <a:srcRect l="13545"/>
          <a:stretch>
            <a:fillRect/>
          </a:stretch>
        </p:blipFill>
        <p:spPr>
          <a:xfrm rot="16200000">
            <a:off x="4140001" y="1237263"/>
            <a:ext cx="904876" cy="2502849"/>
          </a:xfrm>
          <a:prstGeom prst="rect">
            <a:avLst/>
          </a:prstGeom>
        </p:spPr>
      </p:pic>
      <p:sp>
        <p:nvSpPr>
          <p:cNvPr id="20" name="文本框 19">
            <a:extLst>
              <a:ext uri="{FF2B5EF4-FFF2-40B4-BE49-F238E27FC236}">
                <a16:creationId xmlns:a16="http://schemas.microsoft.com/office/drawing/2014/main" id="{26574142-451F-F889-138E-8A285B120E4A}"/>
              </a:ext>
            </a:extLst>
          </p:cNvPr>
          <p:cNvSpPr txBox="1"/>
          <p:nvPr/>
        </p:nvSpPr>
        <p:spPr>
          <a:xfrm>
            <a:off x="8971227" y="2426509"/>
            <a:ext cx="3185847" cy="2600264"/>
          </a:xfrm>
          <a:prstGeom prst="rect">
            <a:avLst/>
          </a:prstGeom>
          <a:noFill/>
        </p:spPr>
        <p:txBody>
          <a:bodyPr wrap="square">
            <a:spAutoFit/>
          </a:bodyPr>
          <a:lstStyle/>
          <a:p>
            <a:pPr marL="285750" indent="285750">
              <a:lnSpc>
                <a:spcPct val="200000"/>
              </a:lnSpc>
              <a:buClr>
                <a:schemeClr val="accent2">
                  <a:lumMod val="20000"/>
                  <a:lumOff val="80000"/>
                </a:schemeClr>
              </a:buClr>
              <a:buFont typeface="Arial" panose="020B0604020202020204" pitchFamily="34" charset="0"/>
              <a:buChar char="•"/>
            </a:pPr>
            <a:r>
              <a:rPr lang="zh-CN" altLang="en-US" sz="1400" dirty="0">
                <a:solidFill>
                  <a:srgbClr val="0F1115"/>
                </a:solidFill>
                <a:latin typeface="宋体" panose="02010600030101010101" pitchFamily="2" charset="-122"/>
                <a:ea typeface="宋体" panose="02010600030101010101" pitchFamily="2" charset="-122"/>
              </a:rPr>
              <a:t>随着质量流量从小到大，重心从左下角尖端转移至右下角</a:t>
            </a:r>
            <a:endParaRPr lang="en-US" altLang="zh-CN" sz="1400" dirty="0">
              <a:solidFill>
                <a:srgbClr val="0F1115"/>
              </a:solidFill>
              <a:latin typeface="宋体" panose="02010600030101010101" pitchFamily="2" charset="-122"/>
              <a:ea typeface="宋体" panose="02010600030101010101" pitchFamily="2" charset="-122"/>
            </a:endParaRPr>
          </a:p>
          <a:p>
            <a:pPr marL="285750" indent="285750">
              <a:lnSpc>
                <a:spcPct val="200000"/>
              </a:lnSpc>
              <a:buClr>
                <a:schemeClr val="accent2">
                  <a:lumMod val="20000"/>
                  <a:lumOff val="80000"/>
                </a:schemeClr>
              </a:buClr>
              <a:buFont typeface="Arial" panose="020B0604020202020204" pitchFamily="34" charset="0"/>
              <a:buChar char="•"/>
            </a:pPr>
            <a:r>
              <a:rPr lang="zh-CN" altLang="en-US" sz="1400" dirty="0">
                <a:solidFill>
                  <a:srgbClr val="0F1115"/>
                </a:solidFill>
                <a:latin typeface="宋体" panose="02010600030101010101" pitchFamily="2" charset="-122"/>
                <a:ea typeface="宋体" panose="02010600030101010101" pitchFamily="2" charset="-122"/>
              </a:rPr>
              <a:t>近喘振与近阻塞工况泄露流较为集中，强度大，对流场改善强</a:t>
            </a:r>
            <a:endParaRPr lang="en-US" altLang="zh-CN" sz="1400" dirty="0">
              <a:solidFill>
                <a:srgbClr val="0F1115"/>
              </a:solidFill>
              <a:latin typeface="宋体" panose="02010600030101010101" pitchFamily="2" charset="-122"/>
              <a:ea typeface="宋体" panose="02010600030101010101" pitchFamily="2" charset="-122"/>
            </a:endParaRPr>
          </a:p>
          <a:p>
            <a:pPr marL="285750" indent="285750">
              <a:lnSpc>
                <a:spcPct val="200000"/>
              </a:lnSpc>
              <a:buClr>
                <a:schemeClr val="accent2">
                  <a:lumMod val="20000"/>
                  <a:lumOff val="80000"/>
                </a:schemeClr>
              </a:buClr>
              <a:buFont typeface="Arial" panose="020B0604020202020204" pitchFamily="34" charset="0"/>
              <a:buChar char="•"/>
            </a:pPr>
            <a:r>
              <a:rPr lang="zh-CN" altLang="en-US" sz="1400" dirty="0">
                <a:solidFill>
                  <a:srgbClr val="0F1115"/>
                </a:solidFill>
                <a:latin typeface="宋体" panose="02010600030101010101" pitchFamily="2" charset="-122"/>
                <a:ea typeface="宋体" panose="02010600030101010101" pitchFamily="2" charset="-122"/>
              </a:rPr>
              <a:t>在设计点工况，质量流量分布较为均匀。</a:t>
            </a:r>
            <a:endParaRPr lang="en-US" altLang="zh-CN" sz="1400" dirty="0">
              <a:solidFill>
                <a:srgbClr val="0F1115"/>
              </a:solidFill>
              <a:latin typeface="宋体" panose="02010600030101010101" pitchFamily="2" charset="-122"/>
              <a:ea typeface="宋体" panose="02010600030101010101" pitchFamily="2" charset="-122"/>
            </a:endParaRPr>
          </a:p>
        </p:txBody>
      </p:sp>
      <p:pic>
        <p:nvPicPr>
          <p:cNvPr id="4" name="图片 3">
            <a:extLst>
              <a:ext uri="{FF2B5EF4-FFF2-40B4-BE49-F238E27FC236}">
                <a16:creationId xmlns:a16="http://schemas.microsoft.com/office/drawing/2014/main" id="{56C94D6E-F25F-31CE-044A-B19AFDDEE86C}"/>
              </a:ext>
            </a:extLst>
          </p:cNvPr>
          <p:cNvPicPr>
            <a:picLocks noChangeAspect="1"/>
          </p:cNvPicPr>
          <p:nvPr/>
        </p:nvPicPr>
        <p:blipFill>
          <a:blip r:embed="rId3"/>
          <a:srcRect t="5541"/>
          <a:stretch>
            <a:fillRect/>
          </a:stretch>
        </p:blipFill>
        <p:spPr>
          <a:xfrm>
            <a:off x="3344552" y="4929714"/>
            <a:ext cx="2545718" cy="854740"/>
          </a:xfrm>
          <a:prstGeom prst="rect">
            <a:avLst/>
          </a:prstGeom>
        </p:spPr>
      </p:pic>
      <p:sp>
        <p:nvSpPr>
          <p:cNvPr id="10" name="文本框 9">
            <a:extLst>
              <a:ext uri="{FF2B5EF4-FFF2-40B4-BE49-F238E27FC236}">
                <a16:creationId xmlns:a16="http://schemas.microsoft.com/office/drawing/2014/main" id="{460D0AE0-9C1A-6E15-4161-4BD4AD652BC1}"/>
              </a:ext>
            </a:extLst>
          </p:cNvPr>
          <p:cNvSpPr txBox="1"/>
          <p:nvPr/>
        </p:nvSpPr>
        <p:spPr>
          <a:xfrm>
            <a:off x="4082733" y="5846829"/>
            <a:ext cx="1069356" cy="369332"/>
          </a:xfrm>
          <a:prstGeom prst="rect">
            <a:avLst/>
          </a:prstGeom>
          <a:noFill/>
        </p:spPr>
        <p:txBody>
          <a:bodyPr wrap="square">
            <a:spAutoFit/>
          </a:bodyPr>
          <a:lstStyle/>
          <a:p>
            <a:r>
              <a:rPr lang="en-US" altLang="zh-CN" sz="1800" u="none" strike="noStrike" dirty="0">
                <a:effectLst/>
              </a:rPr>
              <a:t>1.95558</a:t>
            </a:r>
            <a:endParaRPr lang="zh-CN" altLang="en-US" dirty="0"/>
          </a:p>
        </p:txBody>
      </p:sp>
      <p:sp>
        <p:nvSpPr>
          <p:cNvPr id="15" name="文本框 14">
            <a:extLst>
              <a:ext uri="{FF2B5EF4-FFF2-40B4-BE49-F238E27FC236}">
                <a16:creationId xmlns:a16="http://schemas.microsoft.com/office/drawing/2014/main" id="{14F3FE55-70D8-3C11-3950-47B30FCB7266}"/>
              </a:ext>
            </a:extLst>
          </p:cNvPr>
          <p:cNvSpPr txBox="1"/>
          <p:nvPr/>
        </p:nvSpPr>
        <p:spPr>
          <a:xfrm>
            <a:off x="4079941" y="2959416"/>
            <a:ext cx="885451" cy="369332"/>
          </a:xfrm>
          <a:prstGeom prst="rect">
            <a:avLst/>
          </a:prstGeom>
          <a:noFill/>
        </p:spPr>
        <p:txBody>
          <a:bodyPr wrap="square">
            <a:spAutoFit/>
          </a:bodyPr>
          <a:lstStyle/>
          <a:p>
            <a:r>
              <a:rPr lang="zh-CN" altLang="en-US" dirty="0"/>
              <a:t>1.8168</a:t>
            </a:r>
          </a:p>
        </p:txBody>
      </p:sp>
      <p:pic>
        <p:nvPicPr>
          <p:cNvPr id="18" name="图片 17">
            <a:extLst>
              <a:ext uri="{FF2B5EF4-FFF2-40B4-BE49-F238E27FC236}">
                <a16:creationId xmlns:a16="http://schemas.microsoft.com/office/drawing/2014/main" id="{9A2FD387-73AE-A552-5961-633D475FB2FF}"/>
              </a:ext>
            </a:extLst>
          </p:cNvPr>
          <p:cNvPicPr>
            <a:picLocks noChangeAspect="1"/>
          </p:cNvPicPr>
          <p:nvPr/>
        </p:nvPicPr>
        <p:blipFill>
          <a:blip r:embed="rId4"/>
          <a:stretch>
            <a:fillRect/>
          </a:stretch>
        </p:blipFill>
        <p:spPr>
          <a:xfrm>
            <a:off x="3341013" y="3514405"/>
            <a:ext cx="2502851" cy="904877"/>
          </a:xfrm>
          <a:prstGeom prst="rect">
            <a:avLst/>
          </a:prstGeom>
        </p:spPr>
      </p:pic>
      <p:sp>
        <p:nvSpPr>
          <p:cNvPr id="19" name="文本框 18">
            <a:extLst>
              <a:ext uri="{FF2B5EF4-FFF2-40B4-BE49-F238E27FC236}">
                <a16:creationId xmlns:a16="http://schemas.microsoft.com/office/drawing/2014/main" id="{AD033EB7-9261-92D4-6708-D1885EC56491}"/>
              </a:ext>
            </a:extLst>
          </p:cNvPr>
          <p:cNvSpPr txBox="1"/>
          <p:nvPr/>
        </p:nvSpPr>
        <p:spPr>
          <a:xfrm>
            <a:off x="4122217" y="4396404"/>
            <a:ext cx="940442" cy="369332"/>
          </a:xfrm>
          <a:prstGeom prst="rect">
            <a:avLst/>
          </a:prstGeom>
          <a:noFill/>
        </p:spPr>
        <p:txBody>
          <a:bodyPr wrap="square">
            <a:spAutoFit/>
          </a:bodyPr>
          <a:lstStyle/>
          <a:p>
            <a:r>
              <a:rPr lang="zh-CN" altLang="en-US" dirty="0"/>
              <a:t>1.</a:t>
            </a:r>
            <a:r>
              <a:rPr lang="en-US" altLang="zh-CN" dirty="0"/>
              <a:t>88925</a:t>
            </a:r>
            <a:endParaRPr lang="zh-CN" altLang="en-US" dirty="0"/>
          </a:p>
        </p:txBody>
      </p:sp>
      <p:pic>
        <p:nvPicPr>
          <p:cNvPr id="21" name="图片 20">
            <a:extLst>
              <a:ext uri="{FF2B5EF4-FFF2-40B4-BE49-F238E27FC236}">
                <a16:creationId xmlns:a16="http://schemas.microsoft.com/office/drawing/2014/main" id="{25E47065-F094-8023-0B88-2AD94A0EB68E}"/>
              </a:ext>
            </a:extLst>
          </p:cNvPr>
          <p:cNvPicPr>
            <a:picLocks noChangeAspect="1"/>
          </p:cNvPicPr>
          <p:nvPr/>
        </p:nvPicPr>
        <p:blipFill>
          <a:blip r:embed="rId5"/>
          <a:stretch>
            <a:fillRect/>
          </a:stretch>
        </p:blipFill>
        <p:spPr>
          <a:xfrm>
            <a:off x="519754" y="3511141"/>
            <a:ext cx="2502847" cy="894957"/>
          </a:xfrm>
          <a:prstGeom prst="rect">
            <a:avLst/>
          </a:prstGeom>
        </p:spPr>
      </p:pic>
      <p:sp>
        <p:nvSpPr>
          <p:cNvPr id="23" name="文本框 22">
            <a:extLst>
              <a:ext uri="{FF2B5EF4-FFF2-40B4-BE49-F238E27FC236}">
                <a16:creationId xmlns:a16="http://schemas.microsoft.com/office/drawing/2014/main" id="{D166A943-89A9-34CA-BA73-EFA8D4394C5D}"/>
              </a:ext>
            </a:extLst>
          </p:cNvPr>
          <p:cNvSpPr txBox="1"/>
          <p:nvPr/>
        </p:nvSpPr>
        <p:spPr>
          <a:xfrm>
            <a:off x="1451752" y="4415055"/>
            <a:ext cx="709919" cy="369332"/>
          </a:xfrm>
          <a:prstGeom prst="rect">
            <a:avLst/>
          </a:prstGeom>
          <a:noFill/>
        </p:spPr>
        <p:txBody>
          <a:bodyPr wrap="square">
            <a:spAutoFit/>
          </a:bodyPr>
          <a:lstStyle/>
          <a:p>
            <a:r>
              <a:rPr lang="en-US" altLang="zh-CN" sz="1800" u="none" strike="noStrike" dirty="0">
                <a:effectLst/>
              </a:rPr>
              <a:t>1.68</a:t>
            </a:r>
            <a:endParaRPr lang="zh-CN" altLang="en-US" dirty="0"/>
          </a:p>
        </p:txBody>
      </p:sp>
      <p:pic>
        <p:nvPicPr>
          <p:cNvPr id="24" name="图片 23">
            <a:extLst>
              <a:ext uri="{FF2B5EF4-FFF2-40B4-BE49-F238E27FC236}">
                <a16:creationId xmlns:a16="http://schemas.microsoft.com/office/drawing/2014/main" id="{580C0432-9FBE-83DB-5022-9D72BAEA9076}"/>
              </a:ext>
            </a:extLst>
          </p:cNvPr>
          <p:cNvPicPr>
            <a:picLocks noChangeAspect="1"/>
          </p:cNvPicPr>
          <p:nvPr/>
        </p:nvPicPr>
        <p:blipFill>
          <a:blip r:embed="rId6"/>
          <a:srcRect l="9553"/>
          <a:stretch>
            <a:fillRect/>
          </a:stretch>
        </p:blipFill>
        <p:spPr>
          <a:xfrm>
            <a:off x="519754" y="2036249"/>
            <a:ext cx="2502847" cy="874352"/>
          </a:xfrm>
          <a:prstGeom prst="rect">
            <a:avLst/>
          </a:prstGeom>
        </p:spPr>
      </p:pic>
      <p:sp>
        <p:nvSpPr>
          <p:cNvPr id="26" name="文本框 25">
            <a:extLst>
              <a:ext uri="{FF2B5EF4-FFF2-40B4-BE49-F238E27FC236}">
                <a16:creationId xmlns:a16="http://schemas.microsoft.com/office/drawing/2014/main" id="{98168F97-6D0A-2161-BCAC-60B781E3AAD8}"/>
              </a:ext>
            </a:extLst>
          </p:cNvPr>
          <p:cNvSpPr txBox="1"/>
          <p:nvPr/>
        </p:nvSpPr>
        <p:spPr>
          <a:xfrm>
            <a:off x="1426742" y="2966257"/>
            <a:ext cx="688868" cy="369332"/>
          </a:xfrm>
          <a:prstGeom prst="rect">
            <a:avLst/>
          </a:prstGeom>
          <a:noFill/>
        </p:spPr>
        <p:txBody>
          <a:bodyPr wrap="square">
            <a:spAutoFit/>
          </a:bodyPr>
          <a:lstStyle/>
          <a:p>
            <a:r>
              <a:rPr lang="en-US" altLang="zh-CN" sz="1800" u="none" strike="noStrike" dirty="0">
                <a:effectLst/>
              </a:rPr>
              <a:t>1.6</a:t>
            </a:r>
            <a:r>
              <a:rPr lang="en-US" altLang="zh-CN" dirty="0"/>
              <a:t>5</a:t>
            </a:r>
            <a:endParaRPr lang="zh-CN" altLang="en-US" dirty="0"/>
          </a:p>
        </p:txBody>
      </p:sp>
      <p:pic>
        <p:nvPicPr>
          <p:cNvPr id="27" name="图片 26">
            <a:extLst>
              <a:ext uri="{FF2B5EF4-FFF2-40B4-BE49-F238E27FC236}">
                <a16:creationId xmlns:a16="http://schemas.microsoft.com/office/drawing/2014/main" id="{A62E41FF-A43F-D773-132C-2E130F45AFE9}"/>
              </a:ext>
            </a:extLst>
          </p:cNvPr>
          <p:cNvPicPr>
            <a:picLocks noChangeAspect="1"/>
          </p:cNvPicPr>
          <p:nvPr/>
        </p:nvPicPr>
        <p:blipFill>
          <a:blip r:embed="rId7"/>
          <a:srcRect t="11180"/>
          <a:stretch>
            <a:fillRect/>
          </a:stretch>
        </p:blipFill>
        <p:spPr>
          <a:xfrm>
            <a:off x="519754" y="4930845"/>
            <a:ext cx="2502847" cy="854739"/>
          </a:xfrm>
          <a:prstGeom prst="rect">
            <a:avLst/>
          </a:prstGeom>
        </p:spPr>
      </p:pic>
      <p:sp>
        <p:nvSpPr>
          <p:cNvPr id="28" name="文本框 27">
            <a:extLst>
              <a:ext uri="{FF2B5EF4-FFF2-40B4-BE49-F238E27FC236}">
                <a16:creationId xmlns:a16="http://schemas.microsoft.com/office/drawing/2014/main" id="{85B989D9-434D-694F-EA59-A440D972434F}"/>
              </a:ext>
            </a:extLst>
          </p:cNvPr>
          <p:cNvSpPr txBox="1"/>
          <p:nvPr/>
        </p:nvSpPr>
        <p:spPr>
          <a:xfrm>
            <a:off x="1393085" y="5842602"/>
            <a:ext cx="840526" cy="369332"/>
          </a:xfrm>
          <a:prstGeom prst="rect">
            <a:avLst/>
          </a:prstGeom>
          <a:noFill/>
        </p:spPr>
        <p:txBody>
          <a:bodyPr wrap="square">
            <a:spAutoFit/>
          </a:bodyPr>
          <a:lstStyle/>
          <a:p>
            <a:r>
              <a:rPr lang="en-US" altLang="zh-CN" dirty="0"/>
              <a:t>1.715</a:t>
            </a:r>
            <a:endParaRPr lang="zh-CN" altLang="en-US" dirty="0"/>
          </a:p>
        </p:txBody>
      </p:sp>
      <p:pic>
        <p:nvPicPr>
          <p:cNvPr id="29" name="图片 28">
            <a:extLst>
              <a:ext uri="{FF2B5EF4-FFF2-40B4-BE49-F238E27FC236}">
                <a16:creationId xmlns:a16="http://schemas.microsoft.com/office/drawing/2014/main" id="{5BA0F528-E5C2-531F-7CAD-D887E84BE8D1}"/>
              </a:ext>
            </a:extLst>
          </p:cNvPr>
          <p:cNvPicPr>
            <a:picLocks noChangeAspect="1"/>
          </p:cNvPicPr>
          <p:nvPr/>
        </p:nvPicPr>
        <p:blipFill>
          <a:blip r:embed="rId8"/>
          <a:srcRect l="1741"/>
          <a:stretch>
            <a:fillRect/>
          </a:stretch>
        </p:blipFill>
        <p:spPr>
          <a:xfrm>
            <a:off x="6212221" y="3518162"/>
            <a:ext cx="2557407" cy="907463"/>
          </a:xfrm>
          <a:prstGeom prst="rect">
            <a:avLst/>
          </a:prstGeom>
        </p:spPr>
      </p:pic>
      <p:sp>
        <p:nvSpPr>
          <p:cNvPr id="31" name="文本框 30">
            <a:extLst>
              <a:ext uri="{FF2B5EF4-FFF2-40B4-BE49-F238E27FC236}">
                <a16:creationId xmlns:a16="http://schemas.microsoft.com/office/drawing/2014/main" id="{2B03C5DD-18E9-F2A1-DBF2-519A8CA0EE22}"/>
              </a:ext>
            </a:extLst>
          </p:cNvPr>
          <p:cNvSpPr txBox="1"/>
          <p:nvPr/>
        </p:nvSpPr>
        <p:spPr>
          <a:xfrm>
            <a:off x="6988209" y="4416668"/>
            <a:ext cx="946757" cy="369332"/>
          </a:xfrm>
          <a:prstGeom prst="rect">
            <a:avLst/>
          </a:prstGeom>
          <a:noFill/>
        </p:spPr>
        <p:txBody>
          <a:bodyPr wrap="square">
            <a:spAutoFit/>
          </a:bodyPr>
          <a:lstStyle/>
          <a:p>
            <a:r>
              <a:rPr lang="en-US" altLang="zh-CN" sz="1800" u="none" strike="noStrike" dirty="0">
                <a:effectLst/>
              </a:rPr>
              <a:t>2.07303</a:t>
            </a:r>
            <a:endParaRPr lang="zh-CN" altLang="en-US" dirty="0"/>
          </a:p>
        </p:txBody>
      </p:sp>
      <p:pic>
        <p:nvPicPr>
          <p:cNvPr id="33" name="图片 32">
            <a:extLst>
              <a:ext uri="{FF2B5EF4-FFF2-40B4-BE49-F238E27FC236}">
                <a16:creationId xmlns:a16="http://schemas.microsoft.com/office/drawing/2014/main" id="{98ADCA6E-2CF2-8FF8-11F8-39FCC690493F}"/>
              </a:ext>
            </a:extLst>
          </p:cNvPr>
          <p:cNvPicPr>
            <a:picLocks noChangeAspect="1"/>
          </p:cNvPicPr>
          <p:nvPr/>
        </p:nvPicPr>
        <p:blipFill>
          <a:blip r:embed="rId9"/>
          <a:srcRect l="1796"/>
          <a:stretch>
            <a:fillRect/>
          </a:stretch>
        </p:blipFill>
        <p:spPr>
          <a:xfrm>
            <a:off x="6212221" y="2044778"/>
            <a:ext cx="2502851" cy="914638"/>
          </a:xfrm>
          <a:prstGeom prst="rect">
            <a:avLst/>
          </a:prstGeom>
        </p:spPr>
      </p:pic>
      <p:sp>
        <p:nvSpPr>
          <p:cNvPr id="34" name="文本框 33">
            <a:extLst>
              <a:ext uri="{FF2B5EF4-FFF2-40B4-BE49-F238E27FC236}">
                <a16:creationId xmlns:a16="http://schemas.microsoft.com/office/drawing/2014/main" id="{DF6E0945-B71A-ABA9-2E08-F67CA56213F1}"/>
              </a:ext>
            </a:extLst>
          </p:cNvPr>
          <p:cNvSpPr txBox="1"/>
          <p:nvPr/>
        </p:nvSpPr>
        <p:spPr>
          <a:xfrm>
            <a:off x="6990267" y="2965759"/>
            <a:ext cx="946757" cy="369332"/>
          </a:xfrm>
          <a:prstGeom prst="rect">
            <a:avLst/>
          </a:prstGeom>
          <a:noFill/>
        </p:spPr>
        <p:txBody>
          <a:bodyPr wrap="square">
            <a:spAutoFit/>
          </a:bodyPr>
          <a:lstStyle/>
          <a:p>
            <a:r>
              <a:rPr lang="en-US" altLang="zh-CN" sz="1800" u="none" strike="noStrike" dirty="0">
                <a:effectLst/>
              </a:rPr>
              <a:t>2.04541</a:t>
            </a:r>
            <a:endParaRPr lang="zh-CN" altLang="en-US" dirty="0"/>
          </a:p>
        </p:txBody>
      </p:sp>
      <p:pic>
        <p:nvPicPr>
          <p:cNvPr id="36" name="图片 35">
            <a:extLst>
              <a:ext uri="{FF2B5EF4-FFF2-40B4-BE49-F238E27FC236}">
                <a16:creationId xmlns:a16="http://schemas.microsoft.com/office/drawing/2014/main" id="{E7D832AF-AE65-D51C-405B-531E06253AD6}"/>
              </a:ext>
            </a:extLst>
          </p:cNvPr>
          <p:cNvPicPr>
            <a:picLocks noChangeAspect="1"/>
          </p:cNvPicPr>
          <p:nvPr/>
        </p:nvPicPr>
        <p:blipFill>
          <a:blip r:embed="rId10"/>
          <a:stretch>
            <a:fillRect/>
          </a:stretch>
        </p:blipFill>
        <p:spPr>
          <a:xfrm>
            <a:off x="6213250" y="4941415"/>
            <a:ext cx="2556378" cy="888457"/>
          </a:xfrm>
          <a:prstGeom prst="rect">
            <a:avLst/>
          </a:prstGeom>
        </p:spPr>
      </p:pic>
      <p:sp>
        <p:nvSpPr>
          <p:cNvPr id="37" name="文本框 36">
            <a:extLst>
              <a:ext uri="{FF2B5EF4-FFF2-40B4-BE49-F238E27FC236}">
                <a16:creationId xmlns:a16="http://schemas.microsoft.com/office/drawing/2014/main" id="{1C76AC31-BED8-89BD-7175-058040FB455D}"/>
              </a:ext>
            </a:extLst>
          </p:cNvPr>
          <p:cNvSpPr txBox="1"/>
          <p:nvPr/>
        </p:nvSpPr>
        <p:spPr>
          <a:xfrm>
            <a:off x="7227079" y="5848958"/>
            <a:ext cx="528453" cy="369332"/>
          </a:xfrm>
          <a:prstGeom prst="rect">
            <a:avLst/>
          </a:prstGeom>
          <a:noFill/>
        </p:spPr>
        <p:txBody>
          <a:bodyPr wrap="square">
            <a:spAutoFit/>
          </a:bodyPr>
          <a:lstStyle/>
          <a:p>
            <a:r>
              <a:rPr lang="en-US" altLang="zh-CN" sz="1800" u="none" strike="noStrike" dirty="0">
                <a:effectLst/>
              </a:rPr>
              <a:t>2.1</a:t>
            </a:r>
            <a:endParaRPr lang="zh-CN" altLang="en-US" dirty="0"/>
          </a:p>
        </p:txBody>
      </p:sp>
      <p:sp>
        <p:nvSpPr>
          <p:cNvPr id="2" name="矩形 1">
            <a:extLst>
              <a:ext uri="{FF2B5EF4-FFF2-40B4-BE49-F238E27FC236}">
                <a16:creationId xmlns:a16="http://schemas.microsoft.com/office/drawing/2014/main" id="{AE6EAE26-18D7-2391-C86E-CE201B1D1B50}"/>
              </a:ext>
            </a:extLst>
          </p:cNvPr>
          <p:cNvSpPr/>
          <p:nvPr/>
        </p:nvSpPr>
        <p:spPr>
          <a:xfrm>
            <a:off x="226349" y="1286252"/>
            <a:ext cx="8885901" cy="5051043"/>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B73739E-E69D-85C0-1F98-A6B251928408}"/>
              </a:ext>
            </a:extLst>
          </p:cNvPr>
          <p:cNvSpPr txBox="1"/>
          <p:nvPr/>
        </p:nvSpPr>
        <p:spPr>
          <a:xfrm>
            <a:off x="2694294" y="1400174"/>
            <a:ext cx="4213423" cy="441788"/>
          </a:xfrm>
          <a:prstGeom prst="rect">
            <a:avLst/>
          </a:prstGeom>
          <a:noFill/>
        </p:spPr>
        <p:txBody>
          <a:bodyPr wrap="square">
            <a:spAutoFit/>
          </a:bodyPr>
          <a:lstStyle/>
          <a:p>
            <a:pPr marL="0" indent="0">
              <a:lnSpc>
                <a:spcPct val="125000"/>
              </a:lnSpc>
              <a:buNone/>
            </a:pPr>
            <a:r>
              <a:rPr lang="zh-CN" altLang="en-US" sz="2000" b="1" dirty="0">
                <a:solidFill>
                  <a:srgbClr val="660874"/>
                </a:solidFill>
                <a:latin typeface="+mn-ea"/>
                <a:cs typeface="Times New Roman" panose="02020603050405020304" pitchFamily="18" charset="0"/>
              </a:rPr>
              <a:t>泄漏流随质量流量变化的分布变化</a:t>
            </a:r>
            <a:endParaRPr lang="en-US" altLang="zh-CN" sz="2000" b="1" dirty="0">
              <a:solidFill>
                <a:srgbClr val="660874"/>
              </a:solidFill>
              <a:latin typeface="+mn-ea"/>
              <a:cs typeface="Times New Roman" panose="02020603050405020304" pitchFamily="18" charset="0"/>
            </a:endParaRPr>
          </a:p>
        </p:txBody>
      </p:sp>
    </p:spTree>
    <p:extLst>
      <p:ext uri="{BB962C8B-B14F-4D97-AF65-F5344CB8AC3E}">
        <p14:creationId xmlns:p14="http://schemas.microsoft.com/office/powerpoint/2010/main" val="2353295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E033-D727-9EB6-AC63-5DAB4FF70EA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F6A6153D-4980-1EC0-FF55-F689AAC64D7A}"/>
              </a:ext>
            </a:extLst>
          </p:cNvPr>
          <p:cNvSpPr>
            <a:spLocks noGrp="1"/>
          </p:cNvSpPr>
          <p:nvPr>
            <p:ph type="title"/>
          </p:nvPr>
        </p:nvSpPr>
        <p:spPr/>
        <p:txBody>
          <a:bodyPr/>
          <a:lstStyle/>
          <a:p>
            <a:r>
              <a:rPr kumimoji="1" lang="zh-CN" altLang="en-US" dirty="0"/>
              <a:t>泄漏流的量化</a:t>
            </a:r>
            <a:r>
              <a:rPr kumimoji="1" lang="en-US" altLang="zh-CN" dirty="0"/>
              <a:t>——</a:t>
            </a:r>
            <a:r>
              <a:rPr kumimoji="1" lang="zh-CN" altLang="en-US" dirty="0"/>
              <a:t>双驱动力模型</a:t>
            </a:r>
          </a:p>
        </p:txBody>
      </p:sp>
      <p:sp>
        <p:nvSpPr>
          <p:cNvPr id="17" name="文本框 16">
            <a:extLst>
              <a:ext uri="{FF2B5EF4-FFF2-40B4-BE49-F238E27FC236}">
                <a16:creationId xmlns:a16="http://schemas.microsoft.com/office/drawing/2014/main" id="{AA7DA55E-3EB0-5D7A-E35C-F0C5E57F4B2E}"/>
              </a:ext>
            </a:extLst>
          </p:cNvPr>
          <p:cNvSpPr txBox="1"/>
          <p:nvPr/>
        </p:nvSpPr>
        <p:spPr>
          <a:xfrm>
            <a:off x="195617" y="5023356"/>
            <a:ext cx="5509682" cy="1023806"/>
          </a:xfrm>
          <a:prstGeom prst="rect">
            <a:avLst/>
          </a:prstGeom>
          <a:noFill/>
        </p:spPr>
        <p:txBody>
          <a:bodyPr wrap="square" rtlCol="0">
            <a:spAutoFit/>
          </a:bodyPr>
          <a:lstStyle/>
          <a:p>
            <a:pPr marL="285750" indent="285750">
              <a:lnSpc>
                <a:spcPct val="150000"/>
              </a:lnSpc>
              <a:buClr>
                <a:schemeClr val="accent2">
                  <a:lumMod val="20000"/>
                  <a:lumOff val="80000"/>
                </a:schemeClr>
              </a:buClr>
              <a:buFont typeface="Arial" panose="020B0604020202020204" pitchFamily="34" charset="0"/>
              <a:buChar char="•"/>
            </a:pPr>
            <a:r>
              <a:rPr lang="zh-CN" altLang="en-US" sz="1400" dirty="0">
                <a:latin typeface="宋体" panose="02010600030101010101" pitchFamily="2" charset="-122"/>
                <a:ea typeface="宋体" panose="02010600030101010101" pitchFamily="2" charset="-122"/>
              </a:rPr>
              <a:t>当压差为零时，泄漏流量并不为零，说明存在</a:t>
            </a:r>
            <a:r>
              <a:rPr lang="zh-CN" altLang="en-US" sz="1400" b="1" dirty="0">
                <a:solidFill>
                  <a:srgbClr val="FF0000"/>
                </a:solidFill>
                <a:latin typeface="宋体" panose="02010600030101010101" pitchFamily="2" charset="-122"/>
                <a:ea typeface="宋体" panose="02010600030101010101" pitchFamily="2" charset="-122"/>
              </a:rPr>
              <a:t>第二种驱动力</a:t>
            </a:r>
            <a:endParaRPr lang="en-US" altLang="zh-CN" sz="1400" b="1" dirty="0">
              <a:solidFill>
                <a:srgbClr val="FF0000"/>
              </a:solidFill>
              <a:latin typeface="宋体" panose="02010600030101010101" pitchFamily="2" charset="-122"/>
              <a:ea typeface="宋体" panose="02010600030101010101" pitchFamily="2" charset="-122"/>
            </a:endParaRPr>
          </a:p>
          <a:p>
            <a:pPr marL="285750" indent="285750">
              <a:lnSpc>
                <a:spcPct val="150000"/>
              </a:lnSpc>
              <a:buClr>
                <a:schemeClr val="accent2">
                  <a:lumMod val="20000"/>
                  <a:lumOff val="80000"/>
                </a:schemeClr>
              </a:buClr>
              <a:buFont typeface="Arial" panose="020B0604020202020204" pitchFamily="34" charset="0"/>
              <a:buChar char="•"/>
            </a:pPr>
            <a:r>
              <a:rPr lang="zh-CN" altLang="en-US" sz="1400" dirty="0">
                <a:latin typeface="宋体" panose="02010600030101010101" pitchFamily="2" charset="-122"/>
                <a:ea typeface="宋体" panose="02010600030101010101" pitchFamily="2" charset="-122"/>
              </a:rPr>
              <a:t>第二种驱动力为流体入射时本身的动量</a:t>
            </a:r>
            <a:endParaRPr lang="en-US" altLang="zh-CN" sz="1400" dirty="0">
              <a:latin typeface="宋体" panose="02010600030101010101" pitchFamily="2" charset="-122"/>
              <a:ea typeface="宋体" panose="02010600030101010101" pitchFamily="2" charset="-122"/>
            </a:endParaRPr>
          </a:p>
          <a:p>
            <a:pPr marL="285750" indent="285750">
              <a:lnSpc>
                <a:spcPct val="150000"/>
              </a:lnSpc>
              <a:buClr>
                <a:schemeClr val="accent2">
                  <a:lumMod val="20000"/>
                  <a:lumOff val="80000"/>
                </a:schemeClr>
              </a:buClr>
              <a:buFont typeface="Arial" panose="020B0604020202020204" pitchFamily="34" charset="0"/>
              <a:buChar char="•"/>
            </a:pPr>
            <a:r>
              <a:rPr lang="zh-CN" altLang="en-US" sz="1400" dirty="0">
                <a:latin typeface="宋体" panose="02010600030101010101" pitchFamily="2" charset="-122"/>
                <a:ea typeface="宋体" panose="02010600030101010101" pitchFamily="2" charset="-122"/>
              </a:rPr>
              <a:t>泄露流由两侧的压差和流体入射动量共同作用</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B60F3616-576B-7FF7-B9B7-0937748C7BD7}"/>
                  </a:ext>
                </a:extLst>
              </p:cNvPr>
              <p:cNvSpPr txBox="1"/>
              <p:nvPr/>
            </p:nvSpPr>
            <p:spPr>
              <a:xfrm>
                <a:off x="8011703" y="1542220"/>
                <a:ext cx="3157181" cy="646331"/>
              </a:xfrm>
              <a:prstGeom prst="rect">
                <a:avLst/>
              </a:prstGeom>
              <a:noFill/>
            </p:spPr>
            <p:txBody>
              <a:bodyPr wrap="square">
                <a:spAutoFit/>
              </a:bodyPr>
              <a:lstStyle/>
              <a:p>
                <a14:m>
                  <m:oMath xmlns:m="http://schemas.openxmlformats.org/officeDocument/2006/math">
                    <m:sSub>
                      <m:sSubPr>
                        <m:ctrlPr>
                          <a:rPr lang="en-US" altLang="zh-CN" b="0" i="1" dirty="0" smtClean="0">
                            <a:solidFill>
                              <a:srgbClr val="0F1115"/>
                            </a:solidFill>
                            <a:effectLst/>
                            <a:latin typeface="Cambria Math" panose="02040503050406030204" pitchFamily="18" charset="0"/>
                          </a:rPr>
                        </m:ctrlPr>
                      </m:sSubPr>
                      <m:e>
                        <m:r>
                          <a:rPr lang="en-US" altLang="zh-CN" i="1" dirty="0">
                            <a:solidFill>
                              <a:srgbClr val="0F1115"/>
                            </a:solidFill>
                            <a:latin typeface="Cambria Math" panose="02040503050406030204" pitchFamily="18" charset="0"/>
                          </a:rPr>
                          <m:t>𝑄</m:t>
                        </m:r>
                        <m:r>
                          <a:rPr lang="en-US" altLang="zh-CN" i="1" dirty="0">
                            <a:solidFill>
                              <a:srgbClr val="0F1115"/>
                            </a:solidFill>
                            <a:latin typeface="Cambria Math" panose="02040503050406030204" pitchFamily="18" charset="0"/>
                          </a:rPr>
                          <m:t>​</m:t>
                        </m:r>
                      </m:e>
                      <m:sub>
                        <m:r>
                          <a:rPr lang="en-US" altLang="zh-CN" i="1" dirty="0">
                            <a:solidFill>
                              <a:srgbClr val="0F1115"/>
                            </a:solidFill>
                            <a:latin typeface="Cambria Math" panose="02040503050406030204" pitchFamily="18" charset="0"/>
                          </a:rPr>
                          <m:t>𝑙𝑒𝑎𝑘</m:t>
                        </m:r>
                      </m:sub>
                    </m:sSub>
                    <m:r>
                      <a:rPr lang="en-US" altLang="zh-CN" b="0" i="1" dirty="0">
                        <a:solidFill>
                          <a:srgbClr val="0F1115"/>
                        </a:solidFill>
                        <a:effectLst/>
                        <a:latin typeface="Cambria Math" panose="02040503050406030204" pitchFamily="18" charset="0"/>
                      </a:rPr>
                      <m:t>​=</m:t>
                    </m:r>
                    <m:sSub>
                      <m:sSubPr>
                        <m:ctrlPr>
                          <a:rPr lang="en-US" altLang="zh-CN" i="1" dirty="0">
                            <a:solidFill>
                              <a:srgbClr val="0F1115"/>
                            </a:solidFill>
                            <a:latin typeface="Cambria Math" panose="02040503050406030204" pitchFamily="18" charset="0"/>
                          </a:rPr>
                        </m:ctrlPr>
                      </m:sSubPr>
                      <m:e>
                        <m:r>
                          <a:rPr lang="en-US" altLang="zh-CN" b="0" i="1" dirty="0" smtClean="0">
                            <a:solidFill>
                              <a:srgbClr val="0F1115"/>
                            </a:solidFill>
                            <a:latin typeface="Cambria Math" panose="02040503050406030204" pitchFamily="18" charset="0"/>
                          </a:rPr>
                          <m:t>𝐶</m:t>
                        </m:r>
                      </m:e>
                      <m:sub>
                        <m:r>
                          <a:rPr lang="en-US" altLang="zh-CN" i="1" dirty="0">
                            <a:solidFill>
                              <a:srgbClr val="0F1115"/>
                            </a:solidFill>
                            <a:latin typeface="Cambria Math" panose="02040503050406030204" pitchFamily="18" charset="0"/>
                          </a:rPr>
                          <m:t>1</m:t>
                        </m:r>
                      </m:sub>
                    </m:sSub>
                    <m:r>
                      <a:rPr lang="en-US" altLang="zh-CN" b="0" i="1" dirty="0">
                        <a:solidFill>
                          <a:srgbClr val="0F1115"/>
                        </a:solidFill>
                        <a:effectLst/>
                        <a:latin typeface="Cambria Math" panose="02040503050406030204" pitchFamily="18" charset="0"/>
                      </a:rPr>
                      <m:t>⋅</m:t>
                    </m:r>
                    <m:r>
                      <m:rPr>
                        <m:sty m:val="p"/>
                      </m:rPr>
                      <a:rPr lang="el-GR" altLang="zh-CN" b="0" i="0" dirty="0">
                        <a:solidFill>
                          <a:srgbClr val="0F1115"/>
                        </a:solidFill>
                        <a:effectLst/>
                        <a:latin typeface="Cambria Math" panose="02040503050406030204" pitchFamily="18" charset="0"/>
                      </a:rPr>
                      <m:t>Δ</m:t>
                    </m:r>
                    <m:sSub>
                      <m:sSubPr>
                        <m:ctrlPr>
                          <a:rPr lang="el-GR" altLang="zh-CN" b="0" i="1" dirty="0" smtClean="0">
                            <a:solidFill>
                              <a:srgbClr val="0F1115"/>
                            </a:solidFill>
                            <a:effectLst/>
                            <a:latin typeface="Cambria Math" panose="02040503050406030204" pitchFamily="18" charset="0"/>
                          </a:rPr>
                        </m:ctrlPr>
                      </m:sSubPr>
                      <m:e>
                        <m:r>
                          <a:rPr lang="en-US" altLang="zh-CN" b="0" i="1" dirty="0" smtClean="0">
                            <a:solidFill>
                              <a:srgbClr val="0F1115"/>
                            </a:solidFill>
                            <a:effectLst/>
                            <a:latin typeface="Cambria Math" panose="02040503050406030204" pitchFamily="18" charset="0"/>
                          </a:rPr>
                          <m:t>𝑃</m:t>
                        </m:r>
                      </m:e>
                      <m:sub>
                        <m:r>
                          <a:rPr lang="en-US" altLang="zh-CN" i="1" dirty="0">
                            <a:solidFill>
                              <a:srgbClr val="0F1115"/>
                            </a:solidFill>
                            <a:latin typeface="Cambria Math" panose="02040503050406030204" pitchFamily="18" charset="0"/>
                          </a:rPr>
                          <m:t>𝑠𝑙𝑜𝑡</m:t>
                        </m:r>
                      </m:sub>
                    </m:sSub>
                    <m:r>
                      <a:rPr lang="en-US" altLang="zh-CN" b="0" i="1" dirty="0">
                        <a:solidFill>
                          <a:srgbClr val="0F1115"/>
                        </a:solidFill>
                        <a:effectLst/>
                        <a:latin typeface="Cambria Math" panose="02040503050406030204" pitchFamily="18" charset="0"/>
                      </a:rPr>
                      <m:t>​+</m:t>
                    </m:r>
                    <m:sSub>
                      <m:sSubPr>
                        <m:ctrlPr>
                          <a:rPr lang="en-US" altLang="zh-CN" i="1" dirty="0">
                            <a:solidFill>
                              <a:srgbClr val="0F1115"/>
                            </a:solidFill>
                            <a:latin typeface="Cambria Math" panose="02040503050406030204" pitchFamily="18" charset="0"/>
                          </a:rPr>
                        </m:ctrlPr>
                      </m:sSubPr>
                      <m:e>
                        <m:r>
                          <a:rPr lang="en-US" altLang="zh-CN" i="1" dirty="0">
                            <a:solidFill>
                              <a:srgbClr val="0F1115"/>
                            </a:solidFill>
                            <a:latin typeface="Cambria Math" panose="02040503050406030204" pitchFamily="18" charset="0"/>
                          </a:rPr>
                          <m:t>𝐶</m:t>
                        </m:r>
                      </m:e>
                      <m:sub>
                        <m:r>
                          <a:rPr lang="en-US" altLang="zh-CN" i="1" dirty="0" smtClean="0">
                            <a:solidFill>
                              <a:srgbClr val="0F1115"/>
                            </a:solidFill>
                            <a:latin typeface="Cambria Math" panose="02040503050406030204" pitchFamily="18" charset="0"/>
                          </a:rPr>
                          <m:t>2</m:t>
                        </m:r>
                      </m:sub>
                    </m:sSub>
                    <m:r>
                      <a:rPr lang="en-US" altLang="zh-CN" b="0" i="1" dirty="0">
                        <a:solidFill>
                          <a:srgbClr val="0F1115"/>
                        </a:solidFill>
                        <a:effectLst/>
                        <a:latin typeface="Cambria Math" panose="02040503050406030204" pitchFamily="18" charset="0"/>
                      </a:rPr>
                      <m:t>​⋅</m:t>
                    </m:r>
                    <m:sSub>
                      <m:sSubPr>
                        <m:ctrlPr>
                          <a:rPr lang="en-US" altLang="zh-CN" i="1" dirty="0">
                            <a:solidFill>
                              <a:srgbClr val="0F1115"/>
                            </a:solidFill>
                            <a:latin typeface="Cambria Math" panose="02040503050406030204" pitchFamily="18" charset="0"/>
                          </a:rPr>
                        </m:ctrlPr>
                      </m:sSubPr>
                      <m:e>
                        <m:r>
                          <a:rPr lang="en-US" altLang="zh-CN" i="1" dirty="0">
                            <a:solidFill>
                              <a:srgbClr val="0F1115"/>
                            </a:solidFill>
                            <a:latin typeface="Cambria Math" panose="02040503050406030204" pitchFamily="18" charset="0"/>
                          </a:rPr>
                          <m:t>𝑄</m:t>
                        </m:r>
                        <m:r>
                          <a:rPr lang="en-US" altLang="zh-CN" i="1" dirty="0">
                            <a:solidFill>
                              <a:srgbClr val="0F1115"/>
                            </a:solidFill>
                            <a:latin typeface="Cambria Math" panose="02040503050406030204" pitchFamily="18" charset="0"/>
                          </a:rPr>
                          <m:t>​</m:t>
                        </m:r>
                      </m:e>
                      <m:sub>
                        <m:r>
                          <a:rPr lang="en-US" altLang="zh-CN" i="1" dirty="0">
                            <a:solidFill>
                              <a:srgbClr val="0F1115"/>
                            </a:solidFill>
                            <a:latin typeface="Cambria Math" panose="02040503050406030204" pitchFamily="18" charset="0"/>
                          </a:rPr>
                          <m:t>𝑖𝑛</m:t>
                        </m:r>
                      </m:sub>
                    </m:sSub>
                    <m:r>
                      <a:rPr lang="en-US" altLang="zh-CN" i="1" dirty="0">
                        <a:solidFill>
                          <a:srgbClr val="0F1115"/>
                        </a:solidFill>
                        <a:latin typeface="Cambria Math" panose="02040503050406030204" pitchFamily="18" charset="0"/>
                      </a:rPr>
                      <m:t>​</m:t>
                    </m:r>
                  </m:oMath>
                </a14:m>
                <a:r>
                  <a:rPr lang="en-US" altLang="zh-CN" b="0" i="0" dirty="0">
                    <a:solidFill>
                      <a:srgbClr val="0F1115"/>
                    </a:solidFill>
                    <a:effectLst/>
                    <a:latin typeface="KaTeX_Main"/>
                  </a:rPr>
                  <a:t>​</a:t>
                </a:r>
                <a:br>
                  <a:rPr lang="en-US" altLang="zh-CN" dirty="0"/>
                </a:br>
                <a:endParaRPr lang="zh-CN" altLang="en-US" dirty="0"/>
              </a:p>
            </p:txBody>
          </p:sp>
        </mc:Choice>
        <mc:Fallback xmlns="">
          <p:sp>
            <p:nvSpPr>
              <p:cNvPr id="11" name="文本框 10">
                <a:extLst>
                  <a:ext uri="{FF2B5EF4-FFF2-40B4-BE49-F238E27FC236}">
                    <a16:creationId xmlns:a16="http://schemas.microsoft.com/office/drawing/2014/main" id="{B60F3616-576B-7FF7-B9B7-0937748C7BD7}"/>
                  </a:ext>
                </a:extLst>
              </p:cNvPr>
              <p:cNvSpPr txBox="1">
                <a:spLocks noRot="1" noChangeAspect="1" noMove="1" noResize="1" noEditPoints="1" noAdjustHandles="1" noChangeArrowheads="1" noChangeShapeType="1" noTextEdit="1"/>
              </p:cNvSpPr>
              <p:nvPr/>
            </p:nvSpPr>
            <p:spPr>
              <a:xfrm>
                <a:off x="8011703" y="1542220"/>
                <a:ext cx="3157181" cy="646331"/>
              </a:xfrm>
              <a:prstGeom prst="rect">
                <a:avLst/>
              </a:prstGeom>
              <a:blipFill>
                <a:blip r:embed="rId2"/>
                <a:stretch>
                  <a:fillRect l="-386" t="-5660"/>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BDF4FBF1-3702-BC7A-3C84-9F5A949B11D8}"/>
              </a:ext>
            </a:extLst>
          </p:cNvPr>
          <p:cNvPicPr>
            <a:picLocks noChangeAspect="1"/>
          </p:cNvPicPr>
          <p:nvPr/>
        </p:nvPicPr>
        <p:blipFill>
          <a:blip r:embed="rId3"/>
          <a:stretch>
            <a:fillRect/>
          </a:stretch>
        </p:blipFill>
        <p:spPr>
          <a:xfrm>
            <a:off x="6159504" y="2321204"/>
            <a:ext cx="5250730" cy="1399178"/>
          </a:xfrm>
          <a:prstGeom prst="rect">
            <a:avLst/>
          </a:prstGeom>
        </p:spPr>
      </p:pic>
      <p:pic>
        <p:nvPicPr>
          <p:cNvPr id="15" name="图片 14">
            <a:extLst>
              <a:ext uri="{FF2B5EF4-FFF2-40B4-BE49-F238E27FC236}">
                <a16:creationId xmlns:a16="http://schemas.microsoft.com/office/drawing/2014/main" id="{BE294BBD-A0CB-0799-7B73-5180CAFAD398}"/>
              </a:ext>
            </a:extLst>
          </p:cNvPr>
          <p:cNvPicPr>
            <a:picLocks noChangeAspect="1"/>
          </p:cNvPicPr>
          <p:nvPr/>
        </p:nvPicPr>
        <p:blipFill>
          <a:blip r:embed="rId4"/>
          <a:stretch>
            <a:fillRect/>
          </a:stretch>
        </p:blipFill>
        <p:spPr>
          <a:xfrm>
            <a:off x="636746" y="2099607"/>
            <a:ext cx="4174807" cy="2775964"/>
          </a:xfrm>
          <a:prstGeom prst="rect">
            <a:avLst/>
          </a:prstGeom>
        </p:spPr>
      </p:pic>
      <p:sp>
        <p:nvSpPr>
          <p:cNvPr id="16" name="内容占位符 4">
            <a:extLst>
              <a:ext uri="{FF2B5EF4-FFF2-40B4-BE49-F238E27FC236}">
                <a16:creationId xmlns:a16="http://schemas.microsoft.com/office/drawing/2014/main" id="{C87A6A3F-BBAA-2A70-5F9C-60D02FA0F06B}"/>
              </a:ext>
            </a:extLst>
          </p:cNvPr>
          <p:cNvSpPr>
            <a:spLocks noGrp="1"/>
          </p:cNvSpPr>
          <p:nvPr>
            <p:ph idx="1"/>
          </p:nvPr>
        </p:nvSpPr>
        <p:spPr>
          <a:xfrm>
            <a:off x="836721" y="1380782"/>
            <a:ext cx="2078400" cy="548012"/>
          </a:xfrm>
        </p:spPr>
        <p:txBody>
          <a:bodyPr>
            <a:noAutofit/>
          </a:bodyPr>
          <a:lstStyle/>
          <a:p>
            <a:pPr marL="0" indent="0">
              <a:lnSpc>
                <a:spcPct val="125000"/>
              </a:lnSpc>
              <a:buNone/>
            </a:pPr>
            <a:r>
              <a:rPr lang="zh-CN" altLang="en-US" sz="2000" b="1" dirty="0">
                <a:solidFill>
                  <a:srgbClr val="660874"/>
                </a:solidFill>
                <a:latin typeface="+mn-ea"/>
                <a:cs typeface="Times New Roman" panose="02020603050405020304" pitchFamily="18" charset="0"/>
              </a:rPr>
              <a:t>泄漏流</a:t>
            </a:r>
            <a:r>
              <a:rPr lang="en-US" altLang="zh-CN" sz="2000" b="1" dirty="0">
                <a:solidFill>
                  <a:srgbClr val="660874"/>
                </a:solidFill>
                <a:latin typeface="+mn-ea"/>
                <a:cs typeface="Times New Roman" panose="02020603050405020304" pitchFamily="18" charset="0"/>
              </a:rPr>
              <a:t>——</a:t>
            </a:r>
            <a:r>
              <a:rPr lang="zh-CN" altLang="en-US" sz="2000" b="1" dirty="0">
                <a:solidFill>
                  <a:srgbClr val="660874"/>
                </a:solidFill>
                <a:latin typeface="+mn-ea"/>
                <a:cs typeface="Times New Roman" panose="02020603050405020304" pitchFamily="18" charset="0"/>
              </a:rPr>
              <a:t>压差</a:t>
            </a:r>
            <a:endParaRPr lang="en-US" altLang="zh-CN" sz="2000" b="1" dirty="0">
              <a:solidFill>
                <a:srgbClr val="660874"/>
              </a:solidFill>
              <a:latin typeface="+mn-ea"/>
              <a:cs typeface="Times New Roman" panose="02020603050405020304" pitchFamily="18" charset="0"/>
            </a:endParaRPr>
          </a:p>
        </p:txBody>
      </p:sp>
      <p:sp>
        <p:nvSpPr>
          <p:cNvPr id="18" name="矩形 17">
            <a:extLst>
              <a:ext uri="{FF2B5EF4-FFF2-40B4-BE49-F238E27FC236}">
                <a16:creationId xmlns:a16="http://schemas.microsoft.com/office/drawing/2014/main" id="{CA74C659-576A-E72F-8A64-ED9AAA4E7F06}"/>
              </a:ext>
            </a:extLst>
          </p:cNvPr>
          <p:cNvSpPr/>
          <p:nvPr/>
        </p:nvSpPr>
        <p:spPr>
          <a:xfrm>
            <a:off x="6261101" y="1405558"/>
            <a:ext cx="4857749" cy="742133"/>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0A9BBC8C-3522-74EB-E8CF-2109A00BCC55}"/>
              </a:ext>
            </a:extLst>
          </p:cNvPr>
          <p:cNvPicPr>
            <a:picLocks noChangeAspect="1"/>
          </p:cNvPicPr>
          <p:nvPr/>
        </p:nvPicPr>
        <p:blipFill>
          <a:blip r:embed="rId5"/>
          <a:stretch>
            <a:fillRect/>
          </a:stretch>
        </p:blipFill>
        <p:spPr>
          <a:xfrm>
            <a:off x="8807623" y="3893895"/>
            <a:ext cx="3410683" cy="2533650"/>
          </a:xfrm>
          <a:prstGeom prst="rect">
            <a:avLst/>
          </a:prstGeom>
        </p:spPr>
      </p:pic>
      <p:sp>
        <p:nvSpPr>
          <p:cNvPr id="21" name="Line 6">
            <a:extLst>
              <a:ext uri="{FF2B5EF4-FFF2-40B4-BE49-F238E27FC236}">
                <a16:creationId xmlns:a16="http://schemas.microsoft.com/office/drawing/2014/main" id="{23845B53-178B-3BA3-2AB7-57B8730A6742}"/>
              </a:ext>
            </a:extLst>
          </p:cNvPr>
          <p:cNvSpPr>
            <a:spLocks noChangeShapeType="1"/>
          </p:cNvSpPr>
          <p:nvPr/>
        </p:nvSpPr>
        <p:spPr bwMode="auto">
          <a:xfrm>
            <a:off x="5634625" y="1285022"/>
            <a:ext cx="0" cy="5096728"/>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 name="文本框 24">
            <a:extLst>
              <a:ext uri="{FF2B5EF4-FFF2-40B4-BE49-F238E27FC236}">
                <a16:creationId xmlns:a16="http://schemas.microsoft.com/office/drawing/2014/main" id="{D6EB89E7-20FD-B1B6-A93E-BA73D9A9F5B6}"/>
              </a:ext>
            </a:extLst>
          </p:cNvPr>
          <p:cNvSpPr txBox="1"/>
          <p:nvPr/>
        </p:nvSpPr>
        <p:spPr>
          <a:xfrm>
            <a:off x="6609699" y="1542220"/>
            <a:ext cx="1270000" cy="400110"/>
          </a:xfrm>
          <a:prstGeom prst="rect">
            <a:avLst/>
          </a:prstGeom>
          <a:noFill/>
        </p:spPr>
        <p:txBody>
          <a:bodyPr wrap="square">
            <a:spAutoFit/>
          </a:bodyPr>
          <a:lstStyle/>
          <a:p>
            <a:r>
              <a:rPr lang="zh-CN" altLang="en-US" sz="2000" dirty="0">
                <a:latin typeface="+mj-ea"/>
                <a:ea typeface="+mj-ea"/>
              </a:rPr>
              <a:t>模型公式：</a:t>
            </a: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A3CE7DFF-9401-C9AB-9DA5-E4D422738EF9}"/>
                  </a:ext>
                </a:extLst>
              </p:cNvPr>
              <p:cNvSpPr txBox="1"/>
              <p:nvPr/>
            </p:nvSpPr>
            <p:spPr>
              <a:xfrm>
                <a:off x="5752281" y="3912295"/>
                <a:ext cx="2984669" cy="2664640"/>
              </a:xfrm>
              <a:prstGeom prst="rect">
                <a:avLst/>
              </a:prstGeom>
              <a:noFill/>
            </p:spPr>
            <p:txBody>
              <a:bodyPr wrap="square">
                <a:spAutoFit/>
              </a:bodyPr>
              <a:lstStyle/>
              <a:p>
                <a:pPr marL="342900" lvl="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实测与预测值两条曲线几乎重合，最大</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相对误差 </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&lt; 0.03%</a:t>
                </a:r>
                <a:r>
                  <a:rPr lang="en-US" altLang="zh-CN" sz="1400" kern="100" dirty="0">
                    <a:ea typeface="宋体" panose="02010600030101010101" pitchFamily="2" charset="-122"/>
                    <a:cs typeface="Times New Roman" panose="02020603050405020304" pitchFamily="18" charset="0"/>
                  </a:rPr>
                  <a:t> </a:t>
                </a:r>
                <a:r>
                  <a:rPr lang="zh-CN" altLang="en-US" sz="1400" kern="100" dirty="0">
                    <a:ea typeface="宋体" panose="02010600030101010101" pitchFamily="2" charset="-122"/>
                    <a:cs typeface="Times New Roman" panose="02020603050405020304" pitchFamily="18" charset="0"/>
                  </a:rPr>
                  <a:t>，</a:t>
                </a:r>
                <a14:m>
                  <m:oMath xmlns:m="http://schemas.openxmlformats.org/officeDocument/2006/math">
                    <m:sSup>
                      <m:sSupPr>
                        <m:ctrlPr>
                          <a:rPr lang="en-US" altLang="zh-CN" sz="1400" i="1" kern="100">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400" i="1" kern="100">
                            <a:latin typeface="Cambria Math" panose="02040503050406030204" pitchFamily="18" charset="0"/>
                            <a:ea typeface="宋体" panose="02010600030101010101" pitchFamily="2" charset="-122"/>
                            <a:cs typeface="Times New Roman" panose="02020603050405020304" pitchFamily="18" charset="0"/>
                          </a:rPr>
                          <m:t>𝑅</m:t>
                        </m:r>
                      </m:e>
                      <m:sup>
                        <m:r>
                          <a:rPr lang="en-US" altLang="zh-CN" sz="1400" i="1" kern="100">
                            <a:latin typeface="Cambria Math" panose="02040503050406030204" pitchFamily="18" charset="0"/>
                            <a:ea typeface="宋体" panose="02010600030101010101" pitchFamily="2" charset="-122"/>
                            <a:cs typeface="Times New Roman" panose="02020603050405020304" pitchFamily="18" charset="0"/>
                          </a:rPr>
                          <m:t>2</m:t>
                        </m:r>
                      </m:sup>
                    </m:sSup>
                  </m:oMath>
                </a14:m>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为</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0.9995</a:t>
                </a:r>
              </a:p>
              <a:p>
                <a:pPr marL="34290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压差为零时，泄漏流量仍由入射动量驱动项贡献（</a:t>
                </a:r>
                <a14:m>
                  <m:oMath xmlns:m="http://schemas.openxmlformats.org/officeDocument/2006/math">
                    <m:sSub>
                      <m:sSubPr>
                        <m:ctrlPr>
                          <a:rPr lang="zh-CN" altLang="en-US" sz="1400" i="1" kern="100">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1400" kern="100">
                            <a:latin typeface="Cambria Math" panose="02040503050406030204" pitchFamily="18" charset="0"/>
                            <a:ea typeface="宋体" panose="02010600030101010101" pitchFamily="2" charset="-122"/>
                            <a:cs typeface="Times New Roman" panose="02020603050405020304" pitchFamily="18" charset="0"/>
                          </a:rPr>
                          <m:t>𝐶</m:t>
                        </m:r>
                      </m:e>
                      <m:sub>
                        <m:r>
                          <a:rPr lang="en-US" altLang="zh-CN" sz="1400" kern="100">
                            <a:latin typeface="Cambria Math" panose="02040503050406030204" pitchFamily="18" charset="0"/>
                            <a:ea typeface="宋体" panose="02010600030101010101" pitchFamily="2" charset="-122"/>
                            <a:cs typeface="Times New Roman" panose="02020603050405020304" pitchFamily="18" charset="0"/>
                          </a:rPr>
                          <m:t>2</m:t>
                        </m:r>
                      </m:sub>
                    </m:sSub>
                    <m:sSub>
                      <m:sSubPr>
                        <m:ctrlPr>
                          <a:rPr lang="zh-CN" altLang="en-US" sz="1400" i="1" kern="100">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1400" kern="100">
                            <a:latin typeface="Cambria Math" panose="02040503050406030204" pitchFamily="18" charset="0"/>
                            <a:ea typeface="宋体" panose="02010600030101010101" pitchFamily="2" charset="-122"/>
                            <a:cs typeface="Times New Roman" panose="02020603050405020304" pitchFamily="18" charset="0"/>
                          </a:rPr>
                          <m:t>𝑄</m:t>
                        </m:r>
                      </m:e>
                      <m:sub>
                        <m:r>
                          <m:rPr>
                            <m:nor/>
                          </m:rPr>
                          <a:rPr lang="en-US" altLang="zh-CN" sz="1400" kern="100">
                            <a:latin typeface="Times New Roman" panose="02020603050405020304" pitchFamily="18" charset="0"/>
                            <a:ea typeface="宋体" panose="02010600030101010101" pitchFamily="2" charset="-122"/>
                            <a:cs typeface="Times New Roman" panose="02020603050405020304" pitchFamily="18" charset="0"/>
                          </a:rPr>
                          <m:t>in</m:t>
                        </m:r>
                      </m:sub>
                    </m:sSub>
                  </m:oMath>
                </a14:m>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），证明了第二种驱动力的存在。</a:t>
                </a:r>
              </a:p>
              <a:p>
                <a:pPr marL="342900" lvl="0" indent="-342900" algn="just">
                  <a:lnSpc>
                    <a:spcPct val="150000"/>
                  </a:lnSpc>
                  <a:buClr>
                    <a:schemeClr val="accent2">
                      <a:lumMod val="60000"/>
                      <a:lumOff val="40000"/>
                    </a:schemeClr>
                  </a:buClr>
                  <a:buFont typeface="Wingdings" panose="05000000000000000000" pitchFamily="2" charset="2"/>
                  <a:buChar char="p"/>
                </a:pPr>
                <a:endPar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50000"/>
                  </a:lnSpc>
                  <a:buClr>
                    <a:schemeClr val="accent2">
                      <a:lumMod val="60000"/>
                      <a:lumOff val="40000"/>
                    </a:schemeClr>
                  </a:buClr>
                  <a:buFont typeface="Wingdings" panose="05000000000000000000" pitchFamily="2" charset="2"/>
                  <a:buChar char="p"/>
                </a:pP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A3CE7DFF-9401-C9AB-9DA5-E4D422738EF9}"/>
                  </a:ext>
                </a:extLst>
              </p:cNvPr>
              <p:cNvSpPr txBox="1">
                <a:spLocks noRot="1" noChangeAspect="1" noMove="1" noResize="1" noEditPoints="1" noAdjustHandles="1" noChangeArrowheads="1" noChangeShapeType="1" noTextEdit="1"/>
              </p:cNvSpPr>
              <p:nvPr/>
            </p:nvSpPr>
            <p:spPr>
              <a:xfrm>
                <a:off x="5752281" y="3912295"/>
                <a:ext cx="2984669" cy="2664640"/>
              </a:xfrm>
              <a:prstGeom prst="rect">
                <a:avLst/>
              </a:prstGeom>
              <a:blipFill>
                <a:blip r:embed="rId6"/>
                <a:stretch>
                  <a:fillRect l="-409" r="-6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936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01AD8-7D6A-4B7A-1DBE-7021982CDCC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48ED0228-0D4A-9DE0-7CF0-217C5B7889FC}"/>
                  </a:ext>
                </a:extLst>
              </p:cNvPr>
              <p:cNvSpPr txBox="1"/>
              <p:nvPr/>
            </p:nvSpPr>
            <p:spPr>
              <a:xfrm>
                <a:off x="5583379" y="1364698"/>
                <a:ext cx="6202696" cy="1688283"/>
              </a:xfrm>
              <a:prstGeom prst="rect">
                <a:avLst/>
              </a:prstGeom>
              <a:noFill/>
            </p:spPr>
            <p:txBody>
              <a:bodyPr wrap="square">
                <a:spAutoFit/>
              </a:bodyPr>
              <a:lstStyle/>
              <a:p>
                <a:pPr marL="285750" indent="457200">
                  <a:lnSpc>
                    <a:spcPct val="150000"/>
                  </a:lnSpc>
                  <a:buClr>
                    <a:schemeClr val="accent2">
                      <a:lumMod val="20000"/>
                      <a:lumOff val="80000"/>
                    </a:schemeClr>
                  </a:buClr>
                </a:pPr>
                <a:r>
                  <a:rPr lang="en-US" altLang="zh-CN" sz="1400" dirty="0" err="1">
                    <a:latin typeface="宋体" panose="02010600030101010101" pitchFamily="2" charset="-122"/>
                    <a:ea typeface="宋体" panose="02010600030101010101" pitchFamily="2" charset="-122"/>
                  </a:rPr>
                  <a:t>Basline</a:t>
                </a:r>
                <a:r>
                  <a:rPr lang="zh-CN" altLang="en-US" sz="1400" dirty="0">
                    <a:latin typeface="宋体" panose="02010600030101010101" pitchFamily="2" charset="-122"/>
                    <a:ea typeface="宋体" panose="02010600030101010101" pitchFamily="2" charset="-122"/>
                  </a:rPr>
                  <a:t>：分离始于流道中部，在轮毂和机匣侧形成</a:t>
                </a:r>
                <a:r>
                  <a:rPr lang="zh-CN" altLang="en-US" sz="1400" b="1" dirty="0">
                    <a:solidFill>
                      <a:srgbClr val="FF0000"/>
                    </a:solidFill>
                    <a:latin typeface="宋体" panose="02010600030101010101" pitchFamily="2" charset="-122"/>
                    <a:ea typeface="宋体" panose="02010600030101010101" pitchFamily="2" charset="-122"/>
                  </a:rPr>
                  <a:t>角区分离</a:t>
                </a:r>
                <a:r>
                  <a:rPr lang="zh-CN" altLang="en-US" sz="1400" dirty="0">
                    <a:latin typeface="宋体" panose="02010600030101010101" pitchFamily="2" charset="-122"/>
                    <a:ea typeface="宋体" panose="02010600030101010101" pitchFamily="2" charset="-122"/>
                  </a:rPr>
                  <a:t>，并沿流向发展至尾缘，扩展至整个叶展。</a:t>
                </a:r>
                <a:endParaRPr lang="en-US" altLang="zh-CN" sz="1400" dirty="0">
                  <a:latin typeface="宋体" panose="02010600030101010101" pitchFamily="2" charset="-122"/>
                  <a:ea typeface="宋体" panose="02010600030101010101" pitchFamily="2" charset="-122"/>
                </a:endParaRPr>
              </a:p>
              <a:p>
                <a:pPr marL="285750" indent="457200">
                  <a:lnSpc>
                    <a:spcPct val="150000"/>
                  </a:lnSpc>
                  <a:buClr>
                    <a:schemeClr val="accent2">
                      <a:lumMod val="20000"/>
                      <a:lumOff val="80000"/>
                    </a:schemeClr>
                  </a:buClr>
                </a:pPr>
                <a:r>
                  <a:rPr lang="en-US" altLang="zh-CN" sz="1400" dirty="0">
                    <a:latin typeface="宋体" panose="02010600030101010101" pitchFamily="2" charset="-122"/>
                    <a:ea typeface="宋体" panose="02010600030101010101" pitchFamily="2" charset="-122"/>
                  </a:rPr>
                  <a:t>OP</a:t>
                </a:r>
                <a:r>
                  <a:rPr lang="zh-CN" altLang="en-US" sz="1400" dirty="0">
                    <a:latin typeface="宋体" panose="02010600030101010101" pitchFamily="2" charset="-122"/>
                    <a:ea typeface="宋体" panose="02010600030101010101" pitchFamily="2" charset="-122"/>
                  </a:rPr>
                  <a:t>叶片：三角槽将压力侧高能流体引向吸力侧，减少低能流体积聚，使负</a:t>
                </a:r>
                <a14:m>
                  <m:oMath xmlns:m="http://schemas.openxmlformats.org/officeDocument/2006/math">
                    <m:sSub>
                      <m:sSubPr>
                        <m:ctrlPr>
                          <a:rPr lang="zh-CN" altLang="en-US" sz="1400" i="1">
                            <a:latin typeface="Cambria Math" panose="02040503050406030204" pitchFamily="18" charset="0"/>
                            <a:ea typeface="宋体" panose="02010600030101010101" pitchFamily="2" charset="-122"/>
                          </a:rPr>
                        </m:ctrlPr>
                      </m:sSubPr>
                      <m:e>
                        <m:r>
                          <a:rPr lang="zh-CN" altLang="en-US" sz="1400">
                            <a:latin typeface="Cambria Math" panose="02040503050406030204" pitchFamily="18" charset="0"/>
                            <a:ea typeface="宋体" panose="02010600030101010101" pitchFamily="2" charset="-122"/>
                          </a:rPr>
                          <m:t>𝐶</m:t>
                        </m:r>
                      </m:e>
                      <m:sub>
                        <m:r>
                          <a:rPr lang="zh-CN" altLang="en-US" sz="1400">
                            <a:latin typeface="Cambria Math" panose="02040503050406030204" pitchFamily="18" charset="0"/>
                            <a:ea typeface="宋体" panose="02010600030101010101" pitchFamily="2" charset="-122"/>
                          </a:rPr>
                          <m:t>𝑓</m:t>
                        </m:r>
                      </m:sub>
                    </m:sSub>
                  </m:oMath>
                </a14:m>
                <a:r>
                  <a:rPr lang="zh-CN" altLang="en-US" sz="1400" dirty="0">
                    <a:latin typeface="宋体" panose="02010600030101010101" pitchFamily="2" charset="-122"/>
                    <a:ea typeface="宋体" panose="02010600030101010101" pitchFamily="2" charset="-122"/>
                  </a:rPr>
                  <a:t>区域显著减小，角区分离</a:t>
                </a:r>
                <a:r>
                  <a:rPr lang="zh-CN" altLang="en-US" sz="1400" b="1" dirty="0">
                    <a:solidFill>
                      <a:srgbClr val="FF0000"/>
                    </a:solidFill>
                    <a:latin typeface="宋体" panose="02010600030101010101" pitchFamily="2" charset="-122"/>
                    <a:ea typeface="宋体" panose="02010600030101010101" pitchFamily="2" charset="-122"/>
                  </a:rPr>
                  <a:t>起始点下移</a:t>
                </a:r>
                <a:r>
                  <a:rPr lang="zh-CN" altLang="en-US" sz="1400" dirty="0">
                    <a:latin typeface="宋体" panose="02010600030101010101" pitchFamily="2" charset="-122"/>
                    <a:ea typeface="宋体" panose="02010600030101010101" pitchFamily="2" charset="-122"/>
                  </a:rPr>
                  <a:t>，尾缘处的完全层流分离得到大幅缓解。</a:t>
                </a:r>
              </a:p>
            </p:txBody>
          </p:sp>
        </mc:Choice>
        <mc:Fallback xmlns="">
          <p:sp>
            <p:nvSpPr>
              <p:cNvPr id="30" name="文本框 29">
                <a:extLst>
                  <a:ext uri="{FF2B5EF4-FFF2-40B4-BE49-F238E27FC236}">
                    <a16:creationId xmlns:a16="http://schemas.microsoft.com/office/drawing/2014/main" id="{48ED0228-0D4A-9DE0-7CF0-217C5B7889FC}"/>
                  </a:ext>
                </a:extLst>
              </p:cNvPr>
              <p:cNvSpPr txBox="1">
                <a:spLocks noRot="1" noChangeAspect="1" noMove="1" noResize="1" noEditPoints="1" noAdjustHandles="1" noChangeArrowheads="1" noChangeShapeType="1" noTextEdit="1"/>
              </p:cNvSpPr>
              <p:nvPr/>
            </p:nvSpPr>
            <p:spPr>
              <a:xfrm>
                <a:off x="5583379" y="1364698"/>
                <a:ext cx="6202696" cy="1688283"/>
              </a:xfrm>
              <a:prstGeom prst="rect">
                <a:avLst/>
              </a:prstGeom>
              <a:blipFill>
                <a:blip r:embed="rId2"/>
                <a:stretch>
                  <a:fillRect r="-1278" b="-2527"/>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F55D75B0-FA9D-2DFD-9181-22D7CF587C2D}"/>
              </a:ext>
            </a:extLst>
          </p:cNvPr>
          <p:cNvSpPr>
            <a:spLocks noGrp="1"/>
          </p:cNvSpPr>
          <p:nvPr>
            <p:ph type="title"/>
          </p:nvPr>
        </p:nvSpPr>
        <p:spPr/>
        <p:txBody>
          <a:bodyPr/>
          <a:lstStyle/>
          <a:p>
            <a:r>
              <a:rPr kumimoji="1" lang="zh-CN" altLang="en-US" dirty="0"/>
              <a:t>流道流动改善</a:t>
            </a:r>
            <a:r>
              <a:rPr kumimoji="1" lang="en-US" altLang="zh-CN" dirty="0"/>
              <a:t>——</a:t>
            </a:r>
            <a:r>
              <a:rPr kumimoji="1" lang="zh-CN" altLang="en-US" dirty="0"/>
              <a:t>近喘振点</a:t>
            </a:r>
          </a:p>
        </p:txBody>
      </p:sp>
      <p:sp>
        <p:nvSpPr>
          <p:cNvPr id="12" name="Rectangle 3">
            <a:extLst>
              <a:ext uri="{FF2B5EF4-FFF2-40B4-BE49-F238E27FC236}">
                <a16:creationId xmlns:a16="http://schemas.microsoft.com/office/drawing/2014/main" id="{7915EBD5-8444-C52F-3299-E45640F93D4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 name="图形 6">
            <a:extLst>
              <a:ext uri="{FF2B5EF4-FFF2-40B4-BE49-F238E27FC236}">
                <a16:creationId xmlns:a16="http://schemas.microsoft.com/office/drawing/2014/main" id="{ED911F9C-8832-E21B-DF06-5F82AF23E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925" y="1272275"/>
            <a:ext cx="2344630" cy="1758316"/>
          </a:xfrm>
          <a:prstGeom prst="rect">
            <a:avLst/>
          </a:prstGeom>
        </p:spPr>
      </p:pic>
      <p:pic>
        <p:nvPicPr>
          <p:cNvPr id="16" name="图形 7">
            <a:extLst>
              <a:ext uri="{FF2B5EF4-FFF2-40B4-BE49-F238E27FC236}">
                <a16:creationId xmlns:a16="http://schemas.microsoft.com/office/drawing/2014/main" id="{31B1D3DB-0DD8-199A-973D-AF8F9A1D06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528" y="1190698"/>
            <a:ext cx="2453191" cy="1839893"/>
          </a:xfrm>
          <a:prstGeom prst="rect">
            <a:avLst/>
          </a:prstGeom>
        </p:spPr>
      </p:pic>
      <p:pic>
        <p:nvPicPr>
          <p:cNvPr id="17" name="图形 10">
            <a:extLst>
              <a:ext uri="{FF2B5EF4-FFF2-40B4-BE49-F238E27FC236}">
                <a16:creationId xmlns:a16="http://schemas.microsoft.com/office/drawing/2014/main" id="{001AADB6-057D-4F9A-2255-C1E41B7AC7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925" y="3785582"/>
            <a:ext cx="2344630" cy="1758472"/>
          </a:xfrm>
          <a:prstGeom prst="rect">
            <a:avLst/>
          </a:prstGeom>
        </p:spPr>
      </p:pic>
      <p:pic>
        <p:nvPicPr>
          <p:cNvPr id="18" name="图形 11">
            <a:extLst>
              <a:ext uri="{FF2B5EF4-FFF2-40B4-BE49-F238E27FC236}">
                <a16:creationId xmlns:a16="http://schemas.microsoft.com/office/drawing/2014/main" id="{3CFA648D-5123-D796-F1ED-8A7B4DC04E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8083" y="3741618"/>
            <a:ext cx="2452746" cy="1839893"/>
          </a:xfrm>
          <a:prstGeom prst="rect">
            <a:avLst/>
          </a:prstGeom>
        </p:spPr>
      </p:pic>
      <p:pic>
        <p:nvPicPr>
          <p:cNvPr id="20" name="图片 19">
            <a:extLst>
              <a:ext uri="{FF2B5EF4-FFF2-40B4-BE49-F238E27FC236}">
                <a16:creationId xmlns:a16="http://schemas.microsoft.com/office/drawing/2014/main" id="{36A7BBF7-6143-2735-A905-A4970C350D67}"/>
              </a:ext>
            </a:extLst>
          </p:cNvPr>
          <p:cNvPicPr>
            <a:picLocks noChangeAspect="1"/>
          </p:cNvPicPr>
          <p:nvPr/>
        </p:nvPicPr>
        <p:blipFill rotWithShape="1">
          <a:blip r:embed="rId11">
            <a:extLst>
              <a:ext uri="{28A0092B-C50C-407E-A947-70E740481C1C}">
                <a14:useLocalDpi xmlns:a14="http://schemas.microsoft.com/office/drawing/2010/main" val="0"/>
              </a:ext>
            </a:extLst>
          </a:blip>
          <a:srcRect l="19427" r="694" b="5685"/>
          <a:stretch>
            <a:fillRect/>
          </a:stretch>
        </p:blipFill>
        <p:spPr bwMode="auto">
          <a:xfrm>
            <a:off x="6269394" y="3131057"/>
            <a:ext cx="2741331" cy="1688283"/>
          </a:xfrm>
          <a:prstGeom prst="rect">
            <a:avLst/>
          </a:prstGeom>
          <a:noFill/>
          <a:ln>
            <a:noFill/>
          </a:ln>
          <a:extLst>
            <a:ext uri="{53640926-AAD7-44D8-BBD7-CCE9431645EC}">
              <a14:shadowObscured xmlns:a14="http://schemas.microsoft.com/office/drawing/2010/main"/>
            </a:ext>
          </a:extLst>
        </p:spPr>
      </p:pic>
      <p:pic>
        <p:nvPicPr>
          <p:cNvPr id="21" name="图片 20">
            <a:extLst>
              <a:ext uri="{FF2B5EF4-FFF2-40B4-BE49-F238E27FC236}">
                <a16:creationId xmlns:a16="http://schemas.microsoft.com/office/drawing/2014/main" id="{CF57181B-B766-4323-EB3B-6B78D7A9F143}"/>
              </a:ext>
            </a:extLst>
          </p:cNvPr>
          <p:cNvPicPr>
            <a:picLocks noChangeAspect="1"/>
          </p:cNvPicPr>
          <p:nvPr/>
        </p:nvPicPr>
        <p:blipFill rotWithShape="1">
          <a:blip r:embed="rId12">
            <a:extLst>
              <a:ext uri="{28A0092B-C50C-407E-A947-70E740481C1C}">
                <a14:useLocalDpi xmlns:a14="http://schemas.microsoft.com/office/drawing/2010/main" val="0"/>
              </a:ext>
            </a:extLst>
          </a:blip>
          <a:srcRect l="19022" b="5872"/>
          <a:stretch>
            <a:fillRect/>
          </a:stretch>
        </p:blipFill>
        <p:spPr bwMode="auto">
          <a:xfrm>
            <a:off x="9143837" y="3131057"/>
            <a:ext cx="2559160" cy="1597575"/>
          </a:xfrm>
          <a:prstGeom prst="rect">
            <a:avLst/>
          </a:prstGeom>
          <a:noFill/>
          <a:ln>
            <a:noFill/>
          </a:ln>
          <a:extLst>
            <a:ext uri="{53640926-AAD7-44D8-BBD7-CCE9431645EC}">
              <a14:shadowObscured xmlns:a14="http://schemas.microsoft.com/office/drawing/2010/main"/>
            </a:ext>
          </a:extLst>
        </p:spPr>
      </p:pic>
      <p:sp>
        <p:nvSpPr>
          <p:cNvPr id="23" name="文本框 22">
            <a:extLst>
              <a:ext uri="{FF2B5EF4-FFF2-40B4-BE49-F238E27FC236}">
                <a16:creationId xmlns:a16="http://schemas.microsoft.com/office/drawing/2014/main" id="{5F8D1BAA-BCB8-AD66-272D-BAB7C958FD48}"/>
              </a:ext>
            </a:extLst>
          </p:cNvPr>
          <p:cNvSpPr txBox="1"/>
          <p:nvPr/>
        </p:nvSpPr>
        <p:spPr>
          <a:xfrm>
            <a:off x="222250" y="3131057"/>
            <a:ext cx="6711950" cy="276999"/>
          </a:xfrm>
          <a:prstGeom prst="rect">
            <a:avLst/>
          </a:prstGeom>
          <a:noFill/>
        </p:spPr>
        <p:txBody>
          <a:bodyPr wrap="square">
            <a:spAutoFit/>
          </a:bodyPr>
          <a:lstStyle/>
          <a:p>
            <a:r>
              <a:rPr lang="en-US" altLang="zh-CN" sz="1200" dirty="0">
                <a:effectLst/>
                <a:latin typeface="Times New Roman" panose="02020603050405020304" pitchFamily="18" charset="0"/>
                <a:ea typeface="Times New Roman" panose="02020603050405020304" pitchFamily="18" charset="0"/>
                <a:cs typeface="Times New Roman" panose="02020603050405020304" pitchFamily="18" charset="0"/>
              </a:rPr>
              <a:t>Flow separation patterns on the diffuser blade at near-surge point: (a) Baseline; (b) OP.</a:t>
            </a:r>
            <a:endParaRPr lang="zh-CN" altLang="en-US" sz="16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D029E6BB-CB7D-0ED2-711D-233556E8286D}"/>
              </a:ext>
            </a:extLst>
          </p:cNvPr>
          <p:cNvSpPr txBox="1"/>
          <p:nvPr/>
        </p:nvSpPr>
        <p:spPr>
          <a:xfrm>
            <a:off x="622300" y="5704448"/>
            <a:ext cx="4756150"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Mainstream velocity contours at near-surge point: (a) Baseline; (b) OP</a:t>
            </a:r>
            <a:endParaRPr lang="zh-CN" altLang="en-US" sz="1200"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4A2FFF02-4E1B-5706-41DA-F76FFC87EA1E}"/>
              </a:ext>
            </a:extLst>
          </p:cNvPr>
          <p:cNvSpPr/>
          <p:nvPr/>
        </p:nvSpPr>
        <p:spPr>
          <a:xfrm>
            <a:off x="5727700" y="1344157"/>
            <a:ext cx="6178550" cy="1708824"/>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3E857618-47B2-6BB9-92E7-35CB10AB24C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79290" y="4621601"/>
            <a:ext cx="2435267" cy="2005389"/>
          </a:xfrm>
          <a:prstGeom prst="rect">
            <a:avLst/>
          </a:prstGeom>
          <a:noFill/>
          <a:ln>
            <a:noFill/>
          </a:ln>
        </p:spPr>
      </p:pic>
      <p:sp>
        <p:nvSpPr>
          <p:cNvPr id="32" name="文本框 31">
            <a:extLst>
              <a:ext uri="{FF2B5EF4-FFF2-40B4-BE49-F238E27FC236}">
                <a16:creationId xmlns:a16="http://schemas.microsoft.com/office/drawing/2014/main" id="{C1E4EBD1-826E-4C8F-AECC-8D1690AE53BD}"/>
              </a:ext>
            </a:extLst>
          </p:cNvPr>
          <p:cNvSpPr txBox="1"/>
          <p:nvPr/>
        </p:nvSpPr>
        <p:spPr>
          <a:xfrm>
            <a:off x="5794266" y="4914244"/>
            <a:ext cx="3691586" cy="1334533"/>
          </a:xfrm>
          <a:prstGeom prst="rect">
            <a:avLst/>
          </a:prstGeom>
          <a:noFill/>
        </p:spPr>
        <p:txBody>
          <a:bodyPr wrap="square">
            <a:spAutoFit/>
          </a:bodyPr>
          <a:lstStyle/>
          <a:p>
            <a:pPr indent="457200">
              <a:lnSpc>
                <a:spcPct val="150000"/>
              </a:lnSpc>
            </a:pPr>
            <a:r>
              <a:rPr lang="en-US" altLang="zh-CN" sz="1400" dirty="0">
                <a:latin typeface="宋体" panose="02010600030101010101" pitchFamily="2" charset="-122"/>
                <a:ea typeface="宋体" panose="02010600030101010101" pitchFamily="2" charset="-122"/>
              </a:rPr>
              <a:t>OP</a:t>
            </a:r>
            <a:r>
              <a:rPr lang="zh-CN" altLang="en-US" sz="1400" dirty="0">
                <a:latin typeface="宋体" panose="02010600030101010101" pitchFamily="2" charset="-122"/>
                <a:ea typeface="宋体" panose="02010600030101010101" pitchFamily="2" charset="-122"/>
              </a:rPr>
              <a:t>各项熵产均低于</a:t>
            </a:r>
            <a:r>
              <a:rPr lang="en-US" altLang="zh-CN" sz="1400" dirty="0" err="1">
                <a:latin typeface="宋体" panose="02010600030101010101" pitchFamily="2" charset="-122"/>
                <a:ea typeface="宋体" panose="02010600030101010101" pitchFamily="2" charset="-122"/>
              </a:rPr>
              <a:t>Basline</a:t>
            </a:r>
            <a:r>
              <a:rPr lang="zh-CN" altLang="en-US" sz="1400" dirty="0">
                <a:latin typeface="宋体" panose="02010600030101010101" pitchFamily="2" charset="-122"/>
                <a:ea typeface="宋体" panose="02010600030101010101" pitchFamily="2" charset="-122"/>
              </a:rPr>
              <a:t>，其中回流损失与主流损失降幅最明显。回流损失减少源于高能射流清除低能流体；回流区抑制也减弱了对主流的扰动，从而降低主流损失。</a:t>
            </a:r>
          </a:p>
        </p:txBody>
      </p:sp>
      <p:sp>
        <p:nvSpPr>
          <p:cNvPr id="33" name="矩形 32">
            <a:extLst>
              <a:ext uri="{FF2B5EF4-FFF2-40B4-BE49-F238E27FC236}">
                <a16:creationId xmlns:a16="http://schemas.microsoft.com/office/drawing/2014/main" id="{3BA09E28-0DC9-EC07-C0F7-402B2CA45132}"/>
              </a:ext>
            </a:extLst>
          </p:cNvPr>
          <p:cNvSpPr/>
          <p:nvPr/>
        </p:nvSpPr>
        <p:spPr>
          <a:xfrm>
            <a:off x="5702300" y="4829098"/>
            <a:ext cx="3892550" cy="1708824"/>
          </a:xfrm>
          <a:prstGeom prst="rect">
            <a:avLst/>
          </a:prstGeom>
          <a:noFill/>
          <a:ln w="38100">
            <a:solidFill>
              <a:schemeClr val="accent6">
                <a:lumMod val="60000"/>
                <a:lumOff val="4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2618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45018-04FA-502B-0D14-5A7B00DA5C2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91796272-4529-0C2F-8CEC-54790061E64E}"/>
                  </a:ext>
                </a:extLst>
              </p:cNvPr>
              <p:cNvSpPr txBox="1"/>
              <p:nvPr/>
            </p:nvSpPr>
            <p:spPr>
              <a:xfrm>
                <a:off x="5429250" y="1440745"/>
                <a:ext cx="6202696" cy="1416734"/>
              </a:xfrm>
              <a:prstGeom prst="rect">
                <a:avLst/>
              </a:prstGeom>
              <a:noFill/>
            </p:spPr>
            <p:txBody>
              <a:bodyPr wrap="square">
                <a:spAutoFit/>
              </a:bodyPr>
              <a:lstStyle/>
              <a:p>
                <a:pPr marL="285750" indent="457200">
                  <a:lnSpc>
                    <a:spcPct val="150000"/>
                  </a:lnSpc>
                  <a:buClr>
                    <a:schemeClr val="accent2">
                      <a:lumMod val="20000"/>
                      <a:lumOff val="80000"/>
                    </a:schemeClr>
                  </a:buClr>
                </a:pPr>
                <a:r>
                  <a:rPr lang="en-US" altLang="zh-CN" sz="1400" dirty="0">
                    <a:latin typeface="宋体" panose="02010600030101010101" pitchFamily="2" charset="-122"/>
                    <a:ea typeface="宋体" panose="02010600030101010101" pitchFamily="2" charset="-122"/>
                  </a:rPr>
                  <a:t>Baseline:</a:t>
                </a:r>
                <a:r>
                  <a:rPr lang="zh-CN" altLang="en-US" sz="1400" dirty="0">
                    <a:latin typeface="宋体" panose="02010600030101010101" pitchFamily="2" charset="-122"/>
                    <a:ea typeface="宋体" panose="02010600030101010101" pitchFamily="2" charset="-122"/>
                  </a:rPr>
                  <a:t>分离始于流道中部，在轮毂和机匣侧形成角区分离，沿流向发展至尾缘并扩展至整个叶展；负</a:t>
                </a:r>
                <a14:m>
                  <m:oMath xmlns:m="http://schemas.openxmlformats.org/officeDocument/2006/math">
                    <m:sSub>
                      <m:sSubPr>
                        <m:ctrlPr>
                          <a:rPr lang="zh-CN" altLang="en-US" sz="1400" i="1">
                            <a:latin typeface="Cambria Math" panose="02040503050406030204" pitchFamily="18" charset="0"/>
                            <a:ea typeface="宋体" panose="02010600030101010101" pitchFamily="2" charset="-122"/>
                          </a:rPr>
                        </m:ctrlPr>
                      </m:sSubPr>
                      <m:e>
                        <m:r>
                          <a:rPr lang="zh-CN" altLang="en-US" sz="1400">
                            <a:latin typeface="Cambria Math" panose="02040503050406030204" pitchFamily="18" charset="0"/>
                            <a:ea typeface="宋体" panose="02010600030101010101" pitchFamily="2" charset="-122"/>
                          </a:rPr>
                          <m:t>𝐶</m:t>
                        </m:r>
                      </m:e>
                      <m:sub>
                        <m:r>
                          <a:rPr lang="zh-CN" altLang="en-US" sz="1400">
                            <a:latin typeface="Cambria Math" panose="02040503050406030204" pitchFamily="18" charset="0"/>
                            <a:ea typeface="宋体" panose="02010600030101010101" pitchFamily="2" charset="-122"/>
                          </a:rPr>
                          <m:t>𝑓</m:t>
                        </m:r>
                      </m:sub>
                    </m:sSub>
                  </m:oMath>
                </a14:m>
                <a:r>
                  <a:rPr lang="zh-CN" altLang="en-US" sz="1400" dirty="0">
                    <a:latin typeface="宋体" panose="02010600030101010101" pitchFamily="2" charset="-122"/>
                    <a:ea typeface="宋体" panose="02010600030101010101" pitchFamily="2" charset="-122"/>
                  </a:rPr>
                  <a:t>区域大，尾缘出现完整层流分离。</a:t>
                </a:r>
                <a:endParaRPr lang="en-US" altLang="zh-CN" sz="1400" dirty="0">
                  <a:latin typeface="宋体" panose="02010600030101010101" pitchFamily="2" charset="-122"/>
                  <a:ea typeface="宋体" panose="02010600030101010101" pitchFamily="2" charset="-122"/>
                </a:endParaRPr>
              </a:p>
              <a:p>
                <a:pPr marL="285750" indent="457200">
                  <a:lnSpc>
                    <a:spcPct val="150000"/>
                  </a:lnSpc>
                  <a:buClr>
                    <a:schemeClr val="accent2">
                      <a:lumMod val="20000"/>
                      <a:lumOff val="80000"/>
                    </a:schemeClr>
                  </a:buClr>
                </a:pPr>
                <a:r>
                  <a:rPr lang="en-US" altLang="zh-CN" sz="1400" dirty="0">
                    <a:latin typeface="宋体" panose="02010600030101010101" pitchFamily="2" charset="-122"/>
                    <a:ea typeface="宋体" panose="02010600030101010101" pitchFamily="2" charset="-122"/>
                  </a:rPr>
                  <a:t>OP:</a:t>
                </a:r>
                <a:r>
                  <a:rPr lang="zh-CN" altLang="en-US" sz="1400" dirty="0">
                    <a:latin typeface="宋体" panose="02010600030101010101" pitchFamily="2" charset="-122"/>
                    <a:ea typeface="宋体" panose="02010600030101010101" pitchFamily="2" charset="-122"/>
                  </a:rPr>
                  <a:t>三角槽将压力侧高能流体引向吸力侧，减少低能流体积聚，使负</a:t>
                </a:r>
                <a14:m>
                  <m:oMath xmlns:m="http://schemas.openxmlformats.org/officeDocument/2006/math">
                    <m:sSub>
                      <m:sSubPr>
                        <m:ctrlPr>
                          <a:rPr lang="zh-CN" altLang="en-US" sz="1400" i="1">
                            <a:latin typeface="Cambria Math" panose="02040503050406030204" pitchFamily="18" charset="0"/>
                            <a:ea typeface="宋体" panose="02010600030101010101" pitchFamily="2" charset="-122"/>
                          </a:rPr>
                        </m:ctrlPr>
                      </m:sSubPr>
                      <m:e>
                        <m:r>
                          <a:rPr lang="zh-CN" altLang="en-US" sz="1400">
                            <a:latin typeface="Cambria Math" panose="02040503050406030204" pitchFamily="18" charset="0"/>
                            <a:ea typeface="宋体" panose="02010600030101010101" pitchFamily="2" charset="-122"/>
                          </a:rPr>
                          <m:t>𝐶</m:t>
                        </m:r>
                      </m:e>
                      <m:sub>
                        <m:r>
                          <a:rPr lang="zh-CN" altLang="en-US" sz="1400">
                            <a:latin typeface="Cambria Math" panose="02040503050406030204" pitchFamily="18" charset="0"/>
                            <a:ea typeface="宋体" panose="02010600030101010101" pitchFamily="2" charset="-122"/>
                          </a:rPr>
                          <m:t>𝑓</m:t>
                        </m:r>
                      </m:sub>
                    </m:sSub>
                  </m:oMath>
                </a14:m>
                <a:r>
                  <a:rPr lang="zh-CN" altLang="en-US" sz="1400" dirty="0">
                    <a:latin typeface="宋体" panose="02010600030101010101" pitchFamily="2" charset="-122"/>
                    <a:ea typeface="宋体" panose="02010600030101010101" pitchFamily="2" charset="-122"/>
                  </a:rPr>
                  <a:t>区域显著减小，角区分离起始点下移，尾缘完全层流分离得到大幅缓解</a:t>
                </a:r>
                <a:r>
                  <a:rPr lang="en-US" altLang="zh-CN" sz="1400" dirty="0">
                    <a:latin typeface="宋体" panose="02010600030101010101" pitchFamily="2" charset="-122"/>
                    <a:ea typeface="宋体" panose="02010600030101010101" pitchFamily="2" charset="-122"/>
                  </a:rPr>
                  <a:t>.</a:t>
                </a:r>
                <a:endParaRPr lang="zh-CN" altLang="en-US" sz="1400" dirty="0">
                  <a:latin typeface="宋体" panose="02010600030101010101" pitchFamily="2" charset="-122"/>
                  <a:ea typeface="宋体" panose="02010600030101010101" pitchFamily="2" charset="-122"/>
                </a:endParaRPr>
              </a:p>
            </p:txBody>
          </p:sp>
        </mc:Choice>
        <mc:Fallback xmlns="">
          <p:sp>
            <p:nvSpPr>
              <p:cNvPr id="30" name="文本框 29">
                <a:extLst>
                  <a:ext uri="{FF2B5EF4-FFF2-40B4-BE49-F238E27FC236}">
                    <a16:creationId xmlns:a16="http://schemas.microsoft.com/office/drawing/2014/main" id="{91796272-4529-0C2F-8CEC-54790061E64E}"/>
                  </a:ext>
                </a:extLst>
              </p:cNvPr>
              <p:cNvSpPr txBox="1">
                <a:spLocks noRot="1" noChangeAspect="1" noMove="1" noResize="1" noEditPoints="1" noAdjustHandles="1" noChangeArrowheads="1" noChangeShapeType="1" noTextEdit="1"/>
              </p:cNvSpPr>
              <p:nvPr/>
            </p:nvSpPr>
            <p:spPr>
              <a:xfrm>
                <a:off x="5429250" y="1440745"/>
                <a:ext cx="6202696" cy="1416734"/>
              </a:xfrm>
              <a:prstGeom prst="rect">
                <a:avLst/>
              </a:prstGeom>
              <a:blipFill>
                <a:blip r:embed="rId2"/>
                <a:stretch>
                  <a:fillRect r="-1967" b="-1288"/>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288AB99E-56D8-45AA-2C97-D19BC843FF22}"/>
              </a:ext>
            </a:extLst>
          </p:cNvPr>
          <p:cNvSpPr>
            <a:spLocks noGrp="1"/>
          </p:cNvSpPr>
          <p:nvPr>
            <p:ph type="title"/>
          </p:nvPr>
        </p:nvSpPr>
        <p:spPr/>
        <p:txBody>
          <a:bodyPr/>
          <a:lstStyle/>
          <a:p>
            <a:r>
              <a:rPr kumimoji="1" lang="zh-CN" altLang="en-US" dirty="0"/>
              <a:t>流道流动改善</a:t>
            </a:r>
            <a:r>
              <a:rPr kumimoji="1" lang="en-US" altLang="zh-CN" dirty="0"/>
              <a:t>——</a:t>
            </a:r>
            <a:r>
              <a:rPr kumimoji="1" lang="zh-CN" altLang="en-US" dirty="0"/>
              <a:t>近阻塞点</a:t>
            </a:r>
          </a:p>
        </p:txBody>
      </p:sp>
      <p:sp>
        <p:nvSpPr>
          <p:cNvPr id="12" name="Rectangle 3">
            <a:extLst>
              <a:ext uri="{FF2B5EF4-FFF2-40B4-BE49-F238E27FC236}">
                <a16:creationId xmlns:a16="http://schemas.microsoft.com/office/drawing/2014/main" id="{EE871632-11D5-3366-CB22-C3F59237BF3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文本框 22">
            <a:extLst>
              <a:ext uri="{FF2B5EF4-FFF2-40B4-BE49-F238E27FC236}">
                <a16:creationId xmlns:a16="http://schemas.microsoft.com/office/drawing/2014/main" id="{3878E593-4616-2B69-5EB8-ACCD90A54AC3}"/>
              </a:ext>
            </a:extLst>
          </p:cNvPr>
          <p:cNvSpPr txBox="1"/>
          <p:nvPr/>
        </p:nvSpPr>
        <p:spPr>
          <a:xfrm>
            <a:off x="222250" y="3131057"/>
            <a:ext cx="6711950" cy="276999"/>
          </a:xfrm>
          <a:prstGeom prst="rect">
            <a:avLst/>
          </a:prstGeom>
          <a:noFill/>
        </p:spPr>
        <p:txBody>
          <a:bodyPr wrap="square">
            <a:spAutoFit/>
          </a:bodyPr>
          <a:lstStyle/>
          <a:p>
            <a:r>
              <a:rPr lang="en-US" altLang="zh-CN" sz="1200" dirty="0">
                <a:effectLst/>
                <a:latin typeface="Times New Roman" panose="02020603050405020304" pitchFamily="18" charset="0"/>
                <a:ea typeface="Times New Roman" panose="02020603050405020304" pitchFamily="18" charset="0"/>
                <a:cs typeface="Times New Roman" panose="02020603050405020304" pitchFamily="18" charset="0"/>
              </a:rPr>
              <a:t>Flow separation patterns on the diffuser blade at near-choke point: (a) Baseline; (b) OP.</a:t>
            </a:r>
            <a:endParaRPr lang="zh-CN" altLang="en-US" sz="16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4D115987-7BDB-402C-449E-33ACB9FB8309}"/>
              </a:ext>
            </a:extLst>
          </p:cNvPr>
          <p:cNvSpPr txBox="1"/>
          <p:nvPr/>
        </p:nvSpPr>
        <p:spPr>
          <a:xfrm>
            <a:off x="622300" y="5704448"/>
            <a:ext cx="4756150"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Mainstream velocity contours at near-</a:t>
            </a:r>
            <a:r>
              <a:rPr lang="en-US" altLang="zh-CN" sz="1200" dirty="0">
                <a:latin typeface="Times New Roman" panose="02020603050405020304" pitchFamily="18" charset="0"/>
                <a:ea typeface="Times New Roman" panose="02020603050405020304" pitchFamily="18" charset="0"/>
                <a:cs typeface="Times New Roman" panose="02020603050405020304" pitchFamily="18" charset="0"/>
              </a:rPr>
              <a:t>choke</a:t>
            </a:r>
            <a:r>
              <a:rPr lang="en-US" altLang="zh-CN" sz="1200" dirty="0">
                <a:latin typeface="Times New Roman" panose="02020603050405020304" pitchFamily="18" charset="0"/>
                <a:cs typeface="Times New Roman" panose="02020603050405020304" pitchFamily="18" charset="0"/>
              </a:rPr>
              <a:t> point: (a) Baseline; (b) OP</a:t>
            </a:r>
            <a:endParaRPr lang="zh-CN" altLang="en-US" sz="1200"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FE77D9A4-7206-F579-9B32-EB64E4AF123D}"/>
              </a:ext>
            </a:extLst>
          </p:cNvPr>
          <p:cNvSpPr/>
          <p:nvPr/>
        </p:nvSpPr>
        <p:spPr>
          <a:xfrm>
            <a:off x="5553710" y="1383195"/>
            <a:ext cx="6178550" cy="1708824"/>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BF3A49A7-13A5-06CD-37BD-0E95DCC0145C}"/>
              </a:ext>
            </a:extLst>
          </p:cNvPr>
          <p:cNvSpPr txBox="1"/>
          <p:nvPr/>
        </p:nvSpPr>
        <p:spPr>
          <a:xfrm>
            <a:off x="5798573" y="5063118"/>
            <a:ext cx="3774136" cy="1011367"/>
          </a:xfrm>
          <a:prstGeom prst="rect">
            <a:avLst/>
          </a:prstGeom>
          <a:noFill/>
        </p:spPr>
        <p:txBody>
          <a:bodyPr wrap="square">
            <a:spAutoFit/>
          </a:bodyPr>
          <a:lstStyle/>
          <a:p>
            <a:pPr indent="457200">
              <a:lnSpc>
                <a:spcPct val="150000"/>
              </a:lnSpc>
            </a:pPr>
            <a:r>
              <a:rPr lang="en-US" altLang="zh-CN" sz="1400" dirty="0" err="1">
                <a:latin typeface="宋体" panose="02010600030101010101" pitchFamily="2" charset="-122"/>
                <a:ea typeface="宋体" panose="02010600030101010101" pitchFamily="2" charset="-122"/>
              </a:rPr>
              <a:t>Basline</a:t>
            </a:r>
            <a:r>
              <a:rPr lang="zh-CN" altLang="en-US" sz="1400" dirty="0">
                <a:latin typeface="宋体" panose="02010600030101010101" pitchFamily="2" charset="-122"/>
                <a:ea typeface="宋体" panose="02010600030101010101" pitchFamily="2" charset="-122"/>
              </a:rPr>
              <a:t>熵产中回流损失和主流损失占比高。而</a:t>
            </a:r>
            <a:r>
              <a:rPr lang="en-US" altLang="zh-CN" sz="1400" dirty="0">
                <a:latin typeface="宋体" panose="02010600030101010101" pitchFamily="2" charset="-122"/>
                <a:ea typeface="宋体" panose="02010600030101010101" pitchFamily="2" charset="-122"/>
              </a:rPr>
              <a:t>OP</a:t>
            </a:r>
            <a:r>
              <a:rPr lang="zh-CN" altLang="en-US" sz="1400" dirty="0">
                <a:latin typeface="宋体" panose="02010600030101010101" pitchFamily="2" charset="-122"/>
                <a:ea typeface="宋体" panose="02010600030101010101" pitchFamily="2" charset="-122"/>
              </a:rPr>
              <a:t>中，各项熵产均有所降低，回流与主流损失降幅最明显</a:t>
            </a:r>
          </a:p>
        </p:txBody>
      </p:sp>
      <p:sp>
        <p:nvSpPr>
          <p:cNvPr id="33" name="矩形 32">
            <a:extLst>
              <a:ext uri="{FF2B5EF4-FFF2-40B4-BE49-F238E27FC236}">
                <a16:creationId xmlns:a16="http://schemas.microsoft.com/office/drawing/2014/main" id="{6EEE2C29-913D-FC4E-7287-5F1D703D78F4}"/>
              </a:ext>
            </a:extLst>
          </p:cNvPr>
          <p:cNvSpPr/>
          <p:nvPr/>
        </p:nvSpPr>
        <p:spPr>
          <a:xfrm>
            <a:off x="5702300" y="4829098"/>
            <a:ext cx="3966682" cy="1708824"/>
          </a:xfrm>
          <a:prstGeom prst="rect">
            <a:avLst/>
          </a:prstGeom>
          <a:noFill/>
          <a:ln w="38100">
            <a:solidFill>
              <a:schemeClr val="accent6">
                <a:lumMod val="60000"/>
                <a:lumOff val="4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形 15">
            <a:extLst>
              <a:ext uri="{FF2B5EF4-FFF2-40B4-BE49-F238E27FC236}">
                <a16:creationId xmlns:a16="http://schemas.microsoft.com/office/drawing/2014/main" id="{D45CCA38-01E8-5A22-8186-EDBE71074F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740" y="1294666"/>
            <a:ext cx="2344420" cy="1758315"/>
          </a:xfrm>
          <a:prstGeom prst="rect">
            <a:avLst/>
          </a:prstGeom>
        </p:spPr>
      </p:pic>
      <p:pic>
        <p:nvPicPr>
          <p:cNvPr id="4" name="图形 16">
            <a:extLst>
              <a:ext uri="{FF2B5EF4-FFF2-40B4-BE49-F238E27FC236}">
                <a16:creationId xmlns:a16="http://schemas.microsoft.com/office/drawing/2014/main" id="{9BA4E8FA-E02A-C564-C745-0BDBDD7D33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3720" y="1294665"/>
            <a:ext cx="2344420" cy="1758315"/>
          </a:xfrm>
          <a:prstGeom prst="rect">
            <a:avLst/>
          </a:prstGeom>
        </p:spPr>
      </p:pic>
      <p:pic>
        <p:nvPicPr>
          <p:cNvPr id="5" name="图形 25">
            <a:extLst>
              <a:ext uri="{FF2B5EF4-FFF2-40B4-BE49-F238E27FC236}">
                <a16:creationId xmlns:a16="http://schemas.microsoft.com/office/drawing/2014/main" id="{4EC49912-C9D4-335F-D680-216CBFC641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740" y="3709670"/>
            <a:ext cx="2384425" cy="1788160"/>
          </a:xfrm>
          <a:prstGeom prst="rect">
            <a:avLst/>
          </a:prstGeom>
        </p:spPr>
      </p:pic>
      <p:pic>
        <p:nvPicPr>
          <p:cNvPr id="6" name="图形 18">
            <a:extLst>
              <a:ext uri="{FF2B5EF4-FFF2-40B4-BE49-F238E27FC236}">
                <a16:creationId xmlns:a16="http://schemas.microsoft.com/office/drawing/2014/main" id="{B09C7467-E779-9FF6-0568-09B9A035D6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0375" y="3720465"/>
            <a:ext cx="2369820" cy="1777365"/>
          </a:xfrm>
          <a:prstGeom prst="rect">
            <a:avLst/>
          </a:prstGeom>
        </p:spPr>
      </p:pic>
      <p:pic>
        <p:nvPicPr>
          <p:cNvPr id="7" name="图片 6">
            <a:extLst>
              <a:ext uri="{FF2B5EF4-FFF2-40B4-BE49-F238E27FC236}">
                <a16:creationId xmlns:a16="http://schemas.microsoft.com/office/drawing/2014/main" id="{CAAD0235-1520-ECD5-8789-54DA2D66BEF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68982" y="4603750"/>
            <a:ext cx="2451100" cy="2018665"/>
          </a:xfrm>
          <a:prstGeom prst="rect">
            <a:avLst/>
          </a:prstGeom>
          <a:noFill/>
          <a:ln>
            <a:noFill/>
          </a:ln>
        </p:spPr>
      </p:pic>
      <p:pic>
        <p:nvPicPr>
          <p:cNvPr id="8" name="图片 7">
            <a:extLst>
              <a:ext uri="{FF2B5EF4-FFF2-40B4-BE49-F238E27FC236}">
                <a16:creationId xmlns:a16="http://schemas.microsoft.com/office/drawing/2014/main" id="{5670554B-D346-B69B-BBF0-4A79678C331E}"/>
              </a:ext>
            </a:extLst>
          </p:cNvPr>
          <p:cNvPicPr>
            <a:picLocks noChangeAspect="1"/>
          </p:cNvPicPr>
          <p:nvPr/>
        </p:nvPicPr>
        <p:blipFill rotWithShape="1">
          <a:blip r:embed="rId12">
            <a:extLst>
              <a:ext uri="{28A0092B-C50C-407E-A947-70E740481C1C}">
                <a14:useLocalDpi xmlns:a14="http://schemas.microsoft.com/office/drawing/2010/main" val="0"/>
              </a:ext>
            </a:extLst>
          </a:blip>
          <a:srcRect l="23999" r="1749" b="14217"/>
          <a:stretch>
            <a:fillRect/>
          </a:stretch>
        </p:blipFill>
        <p:spPr bwMode="auto">
          <a:xfrm>
            <a:off x="6096000" y="3131057"/>
            <a:ext cx="2643726" cy="1525846"/>
          </a:xfrm>
          <a:prstGeom prst="rect">
            <a:avLst/>
          </a:prstGeom>
          <a:noFill/>
          <a:ln>
            <a:noFill/>
          </a:ln>
          <a:extLst>
            <a:ext uri="{53640926-AAD7-44D8-BBD7-CCE9431645EC}">
              <a14:shadowObscured xmlns:a14="http://schemas.microsoft.com/office/drawing/2010/main"/>
            </a:ext>
          </a:extLst>
        </p:spPr>
      </p:pic>
      <p:pic>
        <p:nvPicPr>
          <p:cNvPr id="9" name="图片 8">
            <a:extLst>
              <a:ext uri="{FF2B5EF4-FFF2-40B4-BE49-F238E27FC236}">
                <a16:creationId xmlns:a16="http://schemas.microsoft.com/office/drawing/2014/main" id="{D52BBCD0-A8B3-0A58-2A61-68E7AA485864}"/>
              </a:ext>
            </a:extLst>
          </p:cNvPr>
          <p:cNvPicPr>
            <a:picLocks noChangeAspect="1"/>
          </p:cNvPicPr>
          <p:nvPr/>
        </p:nvPicPr>
        <p:blipFill rotWithShape="1">
          <a:blip r:embed="rId13">
            <a:extLst>
              <a:ext uri="{28A0092B-C50C-407E-A947-70E740481C1C}">
                <a14:useLocalDpi xmlns:a14="http://schemas.microsoft.com/office/drawing/2010/main" val="0"/>
              </a:ext>
            </a:extLst>
          </a:blip>
          <a:srcRect l="20951" r="2629" b="9228"/>
          <a:stretch>
            <a:fillRect/>
          </a:stretch>
        </p:blipFill>
        <p:spPr bwMode="auto">
          <a:xfrm>
            <a:off x="8871008" y="3203882"/>
            <a:ext cx="2451100" cy="14721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4649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3FF93AD-B291-5347-AC70-D7287ABA5C8E}"/>
              </a:ext>
            </a:extLst>
          </p:cNvPr>
          <p:cNvSpPr>
            <a:spLocks noGrp="1"/>
          </p:cNvSpPr>
          <p:nvPr>
            <p:ph type="title"/>
          </p:nvPr>
        </p:nvSpPr>
        <p:spPr/>
        <p:txBody>
          <a:bodyPr/>
          <a:lstStyle/>
          <a:p>
            <a:r>
              <a:rPr kumimoji="1" lang="zh-CN" altLang="en-US" dirty="0"/>
              <a:t>雷诺数效应</a:t>
            </a:r>
          </a:p>
        </p:txBody>
      </p:sp>
      <p:sp>
        <p:nvSpPr>
          <p:cNvPr id="6" name="Line 6">
            <a:extLst>
              <a:ext uri="{FF2B5EF4-FFF2-40B4-BE49-F238E27FC236}">
                <a16:creationId xmlns:a16="http://schemas.microsoft.com/office/drawing/2014/main" id="{0BF10A5C-D223-F738-F955-0B6F1BAA499E}"/>
              </a:ext>
            </a:extLst>
          </p:cNvPr>
          <p:cNvSpPr>
            <a:spLocks noChangeShapeType="1"/>
          </p:cNvSpPr>
          <p:nvPr/>
        </p:nvSpPr>
        <p:spPr bwMode="auto">
          <a:xfrm>
            <a:off x="5982353" y="1203195"/>
            <a:ext cx="38424" cy="5141178"/>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aphicFrame>
        <p:nvGraphicFramePr>
          <p:cNvPr id="2" name="对象 1">
            <a:extLst>
              <a:ext uri="{FF2B5EF4-FFF2-40B4-BE49-F238E27FC236}">
                <a16:creationId xmlns:a16="http://schemas.microsoft.com/office/drawing/2014/main" id="{039D3BB0-BCB2-4153-B907-A9F1DEE8226F}"/>
              </a:ext>
            </a:extLst>
          </p:cNvPr>
          <p:cNvGraphicFramePr>
            <a:graphicFrameLocks noChangeAspect="1"/>
          </p:cNvGraphicFramePr>
          <p:nvPr/>
        </p:nvGraphicFramePr>
        <p:xfrm>
          <a:off x="159522" y="1279395"/>
          <a:ext cx="3125265" cy="2395467"/>
        </p:xfrm>
        <a:graphic>
          <a:graphicData uri="http://schemas.openxmlformats.org/presentationml/2006/ole">
            <mc:AlternateContent xmlns:mc="http://schemas.openxmlformats.org/markup-compatibility/2006">
              <mc:Choice xmlns:v="urn:schemas-microsoft-com:vml" Requires="v">
                <p:oleObj spid="_x0000_s2056" name="Graph" r:id="rId3" imgW="3779404" imgH="2897042" progId="Origin95.Graph">
                  <p:embed/>
                </p:oleObj>
              </mc:Choice>
              <mc:Fallback>
                <p:oleObj name="Graph" r:id="rId3" imgW="3779404" imgH="2897042" progId="Origin95.Graph">
                  <p:embed/>
                  <p:pic>
                    <p:nvPicPr>
                      <p:cNvPr id="2" name="对象 1">
                        <a:extLst>
                          <a:ext uri="{FF2B5EF4-FFF2-40B4-BE49-F238E27FC236}">
                            <a16:creationId xmlns:a16="http://schemas.microsoft.com/office/drawing/2014/main" id="{039D3BB0-BCB2-4153-B907-A9F1DEE8226F}"/>
                          </a:ext>
                        </a:extLst>
                      </p:cNvPr>
                      <p:cNvPicPr/>
                      <p:nvPr/>
                    </p:nvPicPr>
                    <p:blipFill>
                      <a:blip r:embed="rId4"/>
                      <a:stretch>
                        <a:fillRect/>
                      </a:stretch>
                    </p:blipFill>
                    <p:spPr>
                      <a:xfrm>
                        <a:off x="159522" y="1279395"/>
                        <a:ext cx="3125265" cy="2395467"/>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303DB783-B0D1-42ED-B125-E9059C8C8467}"/>
              </a:ext>
            </a:extLst>
          </p:cNvPr>
          <p:cNvGraphicFramePr>
            <a:graphicFrameLocks noChangeAspect="1"/>
          </p:cNvGraphicFramePr>
          <p:nvPr>
            <p:extLst>
              <p:ext uri="{D42A27DB-BD31-4B8C-83A1-F6EECF244321}">
                <p14:modId xmlns:p14="http://schemas.microsoft.com/office/powerpoint/2010/main" val="3438766794"/>
              </p:ext>
            </p:extLst>
          </p:nvPr>
        </p:nvGraphicFramePr>
        <p:xfrm>
          <a:off x="2952750" y="3746596"/>
          <a:ext cx="3125265" cy="2395467"/>
        </p:xfrm>
        <a:graphic>
          <a:graphicData uri="http://schemas.openxmlformats.org/presentationml/2006/ole">
            <mc:AlternateContent xmlns:mc="http://schemas.openxmlformats.org/markup-compatibility/2006">
              <mc:Choice xmlns:v="urn:schemas-microsoft-com:vml" Requires="v">
                <p:oleObj spid="_x0000_s2057" name="Graph" r:id="rId5" imgW="3779404" imgH="2897042" progId="Origin95.Graph">
                  <p:embed/>
                </p:oleObj>
              </mc:Choice>
              <mc:Fallback>
                <p:oleObj name="Graph" r:id="rId5" imgW="3779404" imgH="2897042" progId="Origin95.Graph">
                  <p:embed/>
                  <p:pic>
                    <p:nvPicPr>
                      <p:cNvPr id="10" name="对象 9">
                        <a:extLst>
                          <a:ext uri="{FF2B5EF4-FFF2-40B4-BE49-F238E27FC236}">
                            <a16:creationId xmlns:a16="http://schemas.microsoft.com/office/drawing/2014/main" id="{303DB783-B0D1-42ED-B125-E9059C8C8467}"/>
                          </a:ext>
                        </a:extLst>
                      </p:cNvPr>
                      <p:cNvPicPr/>
                      <p:nvPr/>
                    </p:nvPicPr>
                    <p:blipFill>
                      <a:blip r:embed="rId6"/>
                      <a:stretch>
                        <a:fillRect/>
                      </a:stretch>
                    </p:blipFill>
                    <p:spPr>
                      <a:xfrm>
                        <a:off x="2952750" y="3746596"/>
                        <a:ext cx="3125265" cy="2395467"/>
                      </a:xfrm>
                      <a:prstGeom prst="rect">
                        <a:avLst/>
                      </a:prstGeom>
                    </p:spPr>
                  </p:pic>
                </p:oleObj>
              </mc:Fallback>
            </mc:AlternateContent>
          </a:graphicData>
        </a:graphic>
      </p:graphicFrame>
      <p:sp>
        <p:nvSpPr>
          <p:cNvPr id="11" name="文本框 10">
            <a:extLst>
              <a:ext uri="{FF2B5EF4-FFF2-40B4-BE49-F238E27FC236}">
                <a16:creationId xmlns:a16="http://schemas.microsoft.com/office/drawing/2014/main" id="{7F6F2C4E-6910-48E9-8A5A-F1C0602B8245}"/>
              </a:ext>
            </a:extLst>
          </p:cNvPr>
          <p:cNvSpPr txBox="1"/>
          <p:nvPr/>
        </p:nvSpPr>
        <p:spPr>
          <a:xfrm>
            <a:off x="6399080" y="1810232"/>
            <a:ext cx="5453047" cy="1936364"/>
          </a:xfrm>
          <a:prstGeom prst="rect">
            <a:avLst/>
          </a:prstGeom>
          <a:noFill/>
        </p:spPr>
        <p:txBody>
          <a:bodyPr wrap="square" rtlCol="0">
            <a:spAutoFit/>
          </a:bodyPr>
          <a:lstStyle/>
          <a:p>
            <a:pPr marL="285750" indent="-285750">
              <a:lnSpc>
                <a:spcPct val="150000"/>
              </a:lnSpc>
              <a:buClr>
                <a:schemeClr val="accent2">
                  <a:lumMod val="20000"/>
                  <a:lumOff val="80000"/>
                </a:schemeClr>
              </a:buClr>
              <a:buFont typeface="Wingdings" panose="05000000000000000000" pitchFamily="2" charset="2"/>
              <a:buChar char="p"/>
            </a:pPr>
            <a:r>
              <a:rPr lang="zh-CN" altLang="en-US" sz="1600" dirty="0">
                <a:latin typeface="宋体" panose="02010600030101010101" pitchFamily="2" charset="-122"/>
                <a:ea typeface="宋体" panose="02010600030101010101" pitchFamily="2" charset="-122"/>
              </a:rPr>
              <a:t>随着雷诺数的降低，由于雷诺数效应，</a:t>
            </a:r>
            <a:r>
              <a:rPr lang="en-US" altLang="zh-CN" sz="1600" dirty="0" err="1">
                <a:latin typeface="宋体" panose="02010600030101010101" pitchFamily="2" charset="-122"/>
                <a:ea typeface="宋体" panose="02010600030101010101" pitchFamily="2" charset="-122"/>
              </a:rPr>
              <a:t>Basline</a:t>
            </a:r>
            <a:r>
              <a:rPr lang="zh-CN" altLang="en-US" sz="1600" dirty="0">
                <a:latin typeface="宋体" panose="02010600030101010101" pitchFamily="2" charset="-122"/>
                <a:ea typeface="宋体" panose="02010600030101010101" pitchFamily="2" charset="-122"/>
              </a:rPr>
              <a:t>与</a:t>
            </a:r>
            <a:r>
              <a:rPr lang="en-US" altLang="zh-CN" sz="1600" dirty="0">
                <a:latin typeface="宋体" panose="02010600030101010101" pitchFamily="2" charset="-122"/>
                <a:ea typeface="宋体" panose="02010600030101010101" pitchFamily="2" charset="-122"/>
              </a:rPr>
              <a:t>OP</a:t>
            </a:r>
            <a:r>
              <a:rPr lang="zh-CN" altLang="en-US" sz="1600" dirty="0">
                <a:latin typeface="宋体" panose="02010600030101010101" pitchFamily="2" charset="-122"/>
                <a:ea typeface="宋体" panose="02010600030101010101" pitchFamily="2" charset="-122"/>
              </a:rPr>
              <a:t>的稳定</a:t>
            </a:r>
            <a:r>
              <a:rPr lang="zh-CN" altLang="en-US" sz="1600" b="1" dirty="0">
                <a:solidFill>
                  <a:srgbClr val="FF0000"/>
                </a:solidFill>
                <a:latin typeface="宋体" panose="02010600030101010101" pitchFamily="2" charset="-122"/>
                <a:ea typeface="宋体" panose="02010600030101010101" pitchFamily="2" charset="-122"/>
              </a:rPr>
              <a:t>工况裕度、性能均下降</a:t>
            </a:r>
            <a:endParaRPr lang="en-US" altLang="zh-CN" sz="1600" b="1" dirty="0">
              <a:solidFill>
                <a:srgbClr val="FF0000"/>
              </a:solidFill>
              <a:latin typeface="宋体" panose="02010600030101010101" pitchFamily="2" charset="-122"/>
              <a:ea typeface="宋体" panose="02010600030101010101" pitchFamily="2" charset="-122"/>
            </a:endParaRPr>
          </a:p>
          <a:p>
            <a:pPr marL="285750" indent="-285750">
              <a:lnSpc>
                <a:spcPct val="150000"/>
              </a:lnSpc>
              <a:buClr>
                <a:schemeClr val="accent2">
                  <a:lumMod val="20000"/>
                  <a:lumOff val="80000"/>
                </a:schemeClr>
              </a:buClr>
              <a:buFont typeface="Wingdings" panose="05000000000000000000" pitchFamily="2" charset="2"/>
              <a:buChar char="p"/>
            </a:pPr>
            <a:r>
              <a:rPr lang="zh-CN" altLang="en-US" sz="1600" dirty="0">
                <a:latin typeface="宋体" panose="02010600030101010101" pitchFamily="2" charset="-122"/>
                <a:ea typeface="宋体" panose="02010600030101010101" pitchFamily="2" charset="-122"/>
              </a:rPr>
              <a:t>从整体性能来看，</a:t>
            </a:r>
            <a:r>
              <a:rPr lang="en-US" altLang="zh-CN" sz="1600" dirty="0">
                <a:latin typeface="宋体" panose="02010600030101010101" pitchFamily="2" charset="-122"/>
                <a:ea typeface="宋体" panose="02010600030101010101" pitchFamily="2" charset="-122"/>
              </a:rPr>
              <a:t>0.1</a:t>
            </a:r>
            <a:r>
              <a:rPr lang="zh-CN" altLang="en-US" sz="1600" dirty="0">
                <a:latin typeface="宋体" panose="02010600030101010101" pitchFamily="2" charset="-122"/>
                <a:ea typeface="宋体" panose="02010600030101010101" pitchFamily="2" charset="-122"/>
              </a:rPr>
              <a:t>个大气压相比于一个大气压下</a:t>
            </a:r>
            <a:r>
              <a:rPr lang="en-US" altLang="zh-CN" sz="1600" dirty="0">
                <a:latin typeface="宋体" panose="02010600030101010101" pitchFamily="2" charset="-122"/>
                <a:ea typeface="宋体" panose="02010600030101010101" pitchFamily="2" charset="-122"/>
              </a:rPr>
              <a:t>OP</a:t>
            </a:r>
            <a:r>
              <a:rPr lang="zh-CN" altLang="en-US" sz="1600" dirty="0">
                <a:latin typeface="宋体" panose="02010600030101010101" pitchFamily="2" charset="-122"/>
                <a:ea typeface="宋体" panose="02010600030101010101" pitchFamily="2" charset="-122"/>
              </a:rPr>
              <a:t>扩压器有着更好的提升效果，但</a:t>
            </a:r>
            <a:r>
              <a:rPr lang="zh-CN" altLang="en-US" sz="1600" b="1" dirty="0">
                <a:solidFill>
                  <a:srgbClr val="FF0000"/>
                </a:solidFill>
                <a:latin typeface="宋体" panose="02010600030101010101" pitchFamily="2" charset="-122"/>
                <a:ea typeface="宋体" panose="02010600030101010101" pitchFamily="2" charset="-122"/>
              </a:rPr>
              <a:t>效果提升不明显</a:t>
            </a:r>
            <a:endParaRPr lang="en-US" altLang="zh-CN" sz="1600" b="1" dirty="0">
              <a:solidFill>
                <a:srgbClr val="FF0000"/>
              </a:solidFill>
              <a:latin typeface="宋体" panose="02010600030101010101" pitchFamily="2" charset="-122"/>
              <a:ea typeface="宋体" panose="02010600030101010101" pitchFamily="2" charset="-122"/>
            </a:endParaRPr>
          </a:p>
          <a:p>
            <a:pPr marL="285750" indent="-285750">
              <a:lnSpc>
                <a:spcPct val="150000"/>
              </a:lnSpc>
              <a:buClr>
                <a:schemeClr val="accent2">
                  <a:lumMod val="20000"/>
                  <a:lumOff val="80000"/>
                </a:schemeClr>
              </a:buClr>
              <a:buFont typeface="Wingdings" panose="05000000000000000000" pitchFamily="2" charset="2"/>
              <a:buChar char="p"/>
            </a:pPr>
            <a:endParaRPr lang="zh-CN" altLang="en-US" dirty="0"/>
          </a:p>
        </p:txBody>
      </p:sp>
      <p:graphicFrame>
        <p:nvGraphicFramePr>
          <p:cNvPr id="4" name="对象 3">
            <a:extLst>
              <a:ext uri="{FF2B5EF4-FFF2-40B4-BE49-F238E27FC236}">
                <a16:creationId xmlns:a16="http://schemas.microsoft.com/office/drawing/2014/main" id="{091461DD-52E9-A4E0-F8E7-58DBF951B342}"/>
              </a:ext>
            </a:extLst>
          </p:cNvPr>
          <p:cNvGraphicFramePr>
            <a:graphicFrameLocks noChangeAspect="1"/>
          </p:cNvGraphicFramePr>
          <p:nvPr>
            <p:extLst>
              <p:ext uri="{D42A27DB-BD31-4B8C-83A1-F6EECF244321}">
                <p14:modId xmlns:p14="http://schemas.microsoft.com/office/powerpoint/2010/main" val="4045029751"/>
              </p:ext>
            </p:extLst>
          </p:nvPr>
        </p:nvGraphicFramePr>
        <p:xfrm>
          <a:off x="9073982" y="3851383"/>
          <a:ext cx="3252498" cy="2492990"/>
        </p:xfrm>
        <a:graphic>
          <a:graphicData uri="http://schemas.openxmlformats.org/presentationml/2006/ole">
            <mc:AlternateContent xmlns:mc="http://schemas.openxmlformats.org/markup-compatibility/2006">
              <mc:Choice xmlns:v="urn:schemas-microsoft-com:vml" Requires="v">
                <p:oleObj spid="_x0000_s2058" name="Graph" r:id="rId7" imgW="3779404" imgH="2897042" progId="Origin95.Graph">
                  <p:embed/>
                </p:oleObj>
              </mc:Choice>
              <mc:Fallback>
                <p:oleObj name="Graph" r:id="rId7" imgW="3779404" imgH="2897042" progId="Origin95.Graph">
                  <p:embed/>
                  <p:pic>
                    <p:nvPicPr>
                      <p:cNvPr id="4" name="对象 3">
                        <a:extLst>
                          <a:ext uri="{FF2B5EF4-FFF2-40B4-BE49-F238E27FC236}">
                            <a16:creationId xmlns:a16="http://schemas.microsoft.com/office/drawing/2014/main" id="{580E9C6E-4E4D-97A6-08FC-EB0D5384AAB4}"/>
                          </a:ext>
                        </a:extLst>
                      </p:cNvPr>
                      <p:cNvPicPr/>
                      <p:nvPr/>
                    </p:nvPicPr>
                    <p:blipFill>
                      <a:blip r:embed="rId8"/>
                      <a:stretch>
                        <a:fillRect/>
                      </a:stretch>
                    </p:blipFill>
                    <p:spPr>
                      <a:xfrm>
                        <a:off x="9073982" y="3851383"/>
                        <a:ext cx="3252498" cy="249299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A86B38D2-B037-7B1D-A176-CB97B5D5AAFA}"/>
              </a:ext>
            </a:extLst>
          </p:cNvPr>
          <p:cNvGraphicFramePr>
            <a:graphicFrameLocks noChangeAspect="1"/>
          </p:cNvGraphicFramePr>
          <p:nvPr>
            <p:extLst>
              <p:ext uri="{D42A27DB-BD31-4B8C-83A1-F6EECF244321}">
                <p14:modId xmlns:p14="http://schemas.microsoft.com/office/powerpoint/2010/main" val="1277893428"/>
              </p:ext>
            </p:extLst>
          </p:nvPr>
        </p:nvGraphicFramePr>
        <p:xfrm>
          <a:off x="6171225" y="3818328"/>
          <a:ext cx="3331775" cy="2553755"/>
        </p:xfrm>
        <a:graphic>
          <a:graphicData uri="http://schemas.openxmlformats.org/presentationml/2006/ole">
            <mc:AlternateContent xmlns:mc="http://schemas.openxmlformats.org/markup-compatibility/2006">
              <mc:Choice xmlns:v="urn:schemas-microsoft-com:vml" Requires="v">
                <p:oleObj spid="_x0000_s2059" name="Graph" r:id="rId9" imgW="3779404" imgH="2897042" progId="Origin95.Graph">
                  <p:embed/>
                </p:oleObj>
              </mc:Choice>
              <mc:Fallback>
                <p:oleObj name="Graph" r:id="rId9" imgW="3779404" imgH="2897042" progId="Origin95.Graph">
                  <p:embed/>
                  <p:pic>
                    <p:nvPicPr>
                      <p:cNvPr id="16" name="对象 15">
                        <a:extLst>
                          <a:ext uri="{FF2B5EF4-FFF2-40B4-BE49-F238E27FC236}">
                            <a16:creationId xmlns:a16="http://schemas.microsoft.com/office/drawing/2014/main" id="{9C9EED3D-1FF7-D1FF-8A09-93C01B5A675C}"/>
                          </a:ext>
                        </a:extLst>
                      </p:cNvPr>
                      <p:cNvPicPr/>
                      <p:nvPr/>
                    </p:nvPicPr>
                    <p:blipFill>
                      <a:blip r:embed="rId10"/>
                      <a:stretch>
                        <a:fillRect/>
                      </a:stretch>
                    </p:blipFill>
                    <p:spPr>
                      <a:xfrm>
                        <a:off x="6171225" y="3818328"/>
                        <a:ext cx="3331775" cy="2553755"/>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497FB5EC-4289-233D-2B0F-E3A8C91FBF99}"/>
              </a:ext>
            </a:extLst>
          </p:cNvPr>
          <p:cNvGraphicFramePr>
            <a:graphicFrameLocks noChangeAspect="1"/>
          </p:cNvGraphicFramePr>
          <p:nvPr>
            <p:extLst>
              <p:ext uri="{D42A27DB-BD31-4B8C-83A1-F6EECF244321}">
                <p14:modId xmlns:p14="http://schemas.microsoft.com/office/powerpoint/2010/main" val="391611523"/>
              </p:ext>
            </p:extLst>
          </p:nvPr>
        </p:nvGraphicFramePr>
        <p:xfrm>
          <a:off x="2970736" y="1279395"/>
          <a:ext cx="3125265" cy="2395469"/>
        </p:xfrm>
        <a:graphic>
          <a:graphicData uri="http://schemas.openxmlformats.org/presentationml/2006/ole">
            <mc:AlternateContent xmlns:mc="http://schemas.openxmlformats.org/markup-compatibility/2006">
              <mc:Choice xmlns:v="urn:schemas-microsoft-com:vml" Requires="v">
                <p:oleObj spid="_x0000_s2060" name="Graph" r:id="rId11" imgW="3779404" imgH="2897042" progId="Origin95.Graph">
                  <p:embed/>
                </p:oleObj>
              </mc:Choice>
              <mc:Fallback>
                <p:oleObj name="Graph" r:id="rId11" imgW="3779404" imgH="2897042" progId="Origin95.Graph">
                  <p:embed/>
                  <p:pic>
                    <p:nvPicPr>
                      <p:cNvPr id="7" name="对象 6">
                        <a:extLst>
                          <a:ext uri="{FF2B5EF4-FFF2-40B4-BE49-F238E27FC236}">
                            <a16:creationId xmlns:a16="http://schemas.microsoft.com/office/drawing/2014/main" id="{E026E3C3-316A-43B5-A671-1EE1CC568C70}"/>
                          </a:ext>
                        </a:extLst>
                      </p:cNvPr>
                      <p:cNvPicPr/>
                      <p:nvPr/>
                    </p:nvPicPr>
                    <p:blipFill>
                      <a:blip r:embed="rId12"/>
                      <a:stretch>
                        <a:fillRect/>
                      </a:stretch>
                    </p:blipFill>
                    <p:spPr>
                      <a:xfrm>
                        <a:off x="2970736" y="1279395"/>
                        <a:ext cx="3125265" cy="2395469"/>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DF8B41AE-5832-9605-FED1-E0BCD80A495D}"/>
              </a:ext>
            </a:extLst>
          </p:cNvPr>
          <p:cNvGraphicFramePr>
            <a:graphicFrameLocks noChangeAspect="1"/>
          </p:cNvGraphicFramePr>
          <p:nvPr>
            <p:extLst>
              <p:ext uri="{D42A27DB-BD31-4B8C-83A1-F6EECF244321}">
                <p14:modId xmlns:p14="http://schemas.microsoft.com/office/powerpoint/2010/main" val="2251141157"/>
              </p:ext>
            </p:extLst>
          </p:nvPr>
        </p:nvGraphicFramePr>
        <p:xfrm>
          <a:off x="159522" y="3818328"/>
          <a:ext cx="3125265" cy="2395467"/>
        </p:xfrm>
        <a:graphic>
          <a:graphicData uri="http://schemas.openxmlformats.org/presentationml/2006/ole">
            <mc:AlternateContent xmlns:mc="http://schemas.openxmlformats.org/markup-compatibility/2006">
              <mc:Choice xmlns:v="urn:schemas-microsoft-com:vml" Requires="v">
                <p:oleObj spid="_x0000_s2061" name="Graph" r:id="rId13" imgW="3779404" imgH="2897042" progId="Origin95.Graph">
                  <p:embed/>
                </p:oleObj>
              </mc:Choice>
              <mc:Fallback>
                <p:oleObj name="Graph" r:id="rId13" imgW="3779404" imgH="2897042" progId="Origin95.Graph">
                  <p:embed/>
                  <p:pic>
                    <p:nvPicPr>
                      <p:cNvPr id="8" name="对象 7">
                        <a:extLst>
                          <a:ext uri="{FF2B5EF4-FFF2-40B4-BE49-F238E27FC236}">
                            <a16:creationId xmlns:a16="http://schemas.microsoft.com/office/drawing/2014/main" id="{1BA4AA07-8DC0-4CB0-AF2E-B863DFC7FC81}"/>
                          </a:ext>
                        </a:extLst>
                      </p:cNvPr>
                      <p:cNvPicPr/>
                      <p:nvPr/>
                    </p:nvPicPr>
                    <p:blipFill>
                      <a:blip r:embed="rId14"/>
                      <a:stretch>
                        <a:fillRect/>
                      </a:stretch>
                    </p:blipFill>
                    <p:spPr>
                      <a:xfrm>
                        <a:off x="159522" y="3818328"/>
                        <a:ext cx="3125265" cy="2395467"/>
                      </a:xfrm>
                      <a:prstGeom prst="rect">
                        <a:avLst/>
                      </a:prstGeom>
                    </p:spPr>
                  </p:pic>
                </p:oleObj>
              </mc:Fallback>
            </mc:AlternateContent>
          </a:graphicData>
        </a:graphic>
      </p:graphicFrame>
      <p:sp>
        <p:nvSpPr>
          <p:cNvPr id="16" name="矩形 15">
            <a:extLst>
              <a:ext uri="{FF2B5EF4-FFF2-40B4-BE49-F238E27FC236}">
                <a16:creationId xmlns:a16="http://schemas.microsoft.com/office/drawing/2014/main" id="{76EEF2DA-B16A-7807-75E9-A3C0A3134FEB}"/>
              </a:ext>
            </a:extLst>
          </p:cNvPr>
          <p:cNvSpPr/>
          <p:nvPr/>
        </p:nvSpPr>
        <p:spPr>
          <a:xfrm>
            <a:off x="6261101" y="1523263"/>
            <a:ext cx="5771377" cy="2093292"/>
          </a:xfrm>
          <a:prstGeom prst="rect">
            <a:avLst/>
          </a:prstGeom>
          <a:noFill/>
          <a:ln w="38100">
            <a:solidFill>
              <a:schemeClr val="accent3">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18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68AD-A758-81C0-7E3B-15B498D10839}"/>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AAE56346-66EE-F74D-F72F-7777FAC2A475}"/>
              </a:ext>
            </a:extLst>
          </p:cNvPr>
          <p:cNvSpPr>
            <a:spLocks noGrp="1"/>
          </p:cNvSpPr>
          <p:nvPr>
            <p:ph type="title"/>
          </p:nvPr>
        </p:nvSpPr>
        <p:spPr/>
        <p:txBody>
          <a:bodyPr/>
          <a:lstStyle/>
          <a:p>
            <a:r>
              <a:rPr kumimoji="1" lang="zh-CN" altLang="en-US" dirty="0"/>
              <a:t>泄漏流的分布</a:t>
            </a:r>
          </a:p>
        </p:txBody>
      </p:sp>
      <p:sp>
        <p:nvSpPr>
          <p:cNvPr id="12" name="Rectangle 3">
            <a:extLst>
              <a:ext uri="{FF2B5EF4-FFF2-40B4-BE49-F238E27FC236}">
                <a16:creationId xmlns:a16="http://schemas.microsoft.com/office/drawing/2014/main" id="{6AED3FDC-9B14-2100-2D40-B2F391583A0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4">
            <a:extLst>
              <a:ext uri="{FF2B5EF4-FFF2-40B4-BE49-F238E27FC236}">
                <a16:creationId xmlns:a16="http://schemas.microsoft.com/office/drawing/2014/main" id="{3A304E21-A5A8-505A-6111-65DCF18F3465}"/>
              </a:ext>
            </a:extLst>
          </p:cNvPr>
          <p:cNvSpPr>
            <a:spLocks noChangeArrowheads="1"/>
          </p:cNvSpPr>
          <p:nvPr/>
        </p:nvSpPr>
        <p:spPr bwMode="auto">
          <a:xfrm>
            <a:off x="0" y="2305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0" name="文本框 9">
            <a:extLst>
              <a:ext uri="{FF2B5EF4-FFF2-40B4-BE49-F238E27FC236}">
                <a16:creationId xmlns:a16="http://schemas.microsoft.com/office/drawing/2014/main" id="{AD92A17B-201E-E16A-25DE-65FDDB808B80}"/>
              </a:ext>
            </a:extLst>
          </p:cNvPr>
          <p:cNvSpPr txBox="1"/>
          <p:nvPr/>
        </p:nvSpPr>
        <p:spPr>
          <a:xfrm>
            <a:off x="4014696" y="5678908"/>
            <a:ext cx="1069356" cy="369332"/>
          </a:xfrm>
          <a:prstGeom prst="rect">
            <a:avLst/>
          </a:prstGeom>
          <a:noFill/>
        </p:spPr>
        <p:txBody>
          <a:bodyPr wrap="square">
            <a:spAutoFit/>
          </a:bodyPr>
          <a:lstStyle/>
          <a:p>
            <a:r>
              <a:rPr lang="en-US" altLang="zh-CN" sz="1800" u="none" strike="noStrike" dirty="0">
                <a:effectLst/>
              </a:rPr>
              <a:t>1.95558</a:t>
            </a:r>
            <a:endParaRPr lang="zh-CN" altLang="en-US" dirty="0"/>
          </a:p>
        </p:txBody>
      </p:sp>
      <p:sp>
        <p:nvSpPr>
          <p:cNvPr id="15" name="文本框 14">
            <a:extLst>
              <a:ext uri="{FF2B5EF4-FFF2-40B4-BE49-F238E27FC236}">
                <a16:creationId xmlns:a16="http://schemas.microsoft.com/office/drawing/2014/main" id="{076E767B-5C26-818A-3C21-217BDF2ED4C7}"/>
              </a:ext>
            </a:extLst>
          </p:cNvPr>
          <p:cNvSpPr txBox="1"/>
          <p:nvPr/>
        </p:nvSpPr>
        <p:spPr>
          <a:xfrm>
            <a:off x="4106650" y="2918501"/>
            <a:ext cx="885451" cy="369332"/>
          </a:xfrm>
          <a:prstGeom prst="rect">
            <a:avLst/>
          </a:prstGeom>
          <a:noFill/>
        </p:spPr>
        <p:txBody>
          <a:bodyPr wrap="square">
            <a:spAutoFit/>
          </a:bodyPr>
          <a:lstStyle/>
          <a:p>
            <a:r>
              <a:rPr lang="zh-CN" altLang="en-US" dirty="0"/>
              <a:t>1.8168</a:t>
            </a:r>
          </a:p>
        </p:txBody>
      </p:sp>
      <p:sp>
        <p:nvSpPr>
          <p:cNvPr id="19" name="文本框 18">
            <a:extLst>
              <a:ext uri="{FF2B5EF4-FFF2-40B4-BE49-F238E27FC236}">
                <a16:creationId xmlns:a16="http://schemas.microsoft.com/office/drawing/2014/main" id="{72533D28-EA80-386C-0C87-6B725F140215}"/>
              </a:ext>
            </a:extLst>
          </p:cNvPr>
          <p:cNvSpPr txBox="1"/>
          <p:nvPr/>
        </p:nvSpPr>
        <p:spPr>
          <a:xfrm>
            <a:off x="4062962" y="4286200"/>
            <a:ext cx="940442" cy="369332"/>
          </a:xfrm>
          <a:prstGeom prst="rect">
            <a:avLst/>
          </a:prstGeom>
          <a:noFill/>
        </p:spPr>
        <p:txBody>
          <a:bodyPr wrap="square">
            <a:spAutoFit/>
          </a:bodyPr>
          <a:lstStyle/>
          <a:p>
            <a:r>
              <a:rPr lang="zh-CN" altLang="en-US" dirty="0"/>
              <a:t>1.</a:t>
            </a:r>
            <a:r>
              <a:rPr lang="en-US" altLang="zh-CN" dirty="0"/>
              <a:t>88925</a:t>
            </a:r>
            <a:endParaRPr lang="zh-CN" altLang="en-US" dirty="0"/>
          </a:p>
        </p:txBody>
      </p:sp>
      <p:sp>
        <p:nvSpPr>
          <p:cNvPr id="23" name="文本框 22">
            <a:extLst>
              <a:ext uri="{FF2B5EF4-FFF2-40B4-BE49-F238E27FC236}">
                <a16:creationId xmlns:a16="http://schemas.microsoft.com/office/drawing/2014/main" id="{8FAC5184-7E2F-A3AD-3989-50699419B699}"/>
              </a:ext>
            </a:extLst>
          </p:cNvPr>
          <p:cNvSpPr txBox="1"/>
          <p:nvPr/>
        </p:nvSpPr>
        <p:spPr>
          <a:xfrm>
            <a:off x="1426392" y="4289671"/>
            <a:ext cx="709919" cy="369332"/>
          </a:xfrm>
          <a:prstGeom prst="rect">
            <a:avLst/>
          </a:prstGeom>
          <a:noFill/>
        </p:spPr>
        <p:txBody>
          <a:bodyPr wrap="square">
            <a:spAutoFit/>
          </a:bodyPr>
          <a:lstStyle/>
          <a:p>
            <a:r>
              <a:rPr lang="en-US" altLang="zh-CN" sz="1800" u="none" strike="noStrike" dirty="0">
                <a:effectLst/>
              </a:rPr>
              <a:t>1.7</a:t>
            </a:r>
            <a:endParaRPr lang="zh-CN" altLang="en-US" dirty="0"/>
          </a:p>
        </p:txBody>
      </p:sp>
      <p:sp>
        <p:nvSpPr>
          <p:cNvPr id="26" name="文本框 25">
            <a:extLst>
              <a:ext uri="{FF2B5EF4-FFF2-40B4-BE49-F238E27FC236}">
                <a16:creationId xmlns:a16="http://schemas.microsoft.com/office/drawing/2014/main" id="{8B64B489-773F-3E9B-BAA8-3C114E746973}"/>
              </a:ext>
            </a:extLst>
          </p:cNvPr>
          <p:cNvSpPr txBox="1"/>
          <p:nvPr/>
        </p:nvSpPr>
        <p:spPr>
          <a:xfrm>
            <a:off x="1368636" y="2893828"/>
            <a:ext cx="688868" cy="369332"/>
          </a:xfrm>
          <a:prstGeom prst="rect">
            <a:avLst/>
          </a:prstGeom>
          <a:noFill/>
        </p:spPr>
        <p:txBody>
          <a:bodyPr wrap="square">
            <a:spAutoFit/>
          </a:bodyPr>
          <a:lstStyle/>
          <a:p>
            <a:r>
              <a:rPr lang="en-US" altLang="zh-CN" sz="1800" u="none" strike="noStrike" dirty="0">
                <a:effectLst/>
              </a:rPr>
              <a:t>1.68</a:t>
            </a:r>
            <a:endParaRPr lang="zh-CN" altLang="en-US" dirty="0"/>
          </a:p>
        </p:txBody>
      </p:sp>
      <p:sp>
        <p:nvSpPr>
          <p:cNvPr id="28" name="文本框 27">
            <a:extLst>
              <a:ext uri="{FF2B5EF4-FFF2-40B4-BE49-F238E27FC236}">
                <a16:creationId xmlns:a16="http://schemas.microsoft.com/office/drawing/2014/main" id="{3FF39D03-C241-8DBF-7C13-A05D4B953046}"/>
              </a:ext>
            </a:extLst>
          </p:cNvPr>
          <p:cNvSpPr txBox="1"/>
          <p:nvPr/>
        </p:nvSpPr>
        <p:spPr>
          <a:xfrm>
            <a:off x="1327381" y="5688672"/>
            <a:ext cx="688868" cy="369332"/>
          </a:xfrm>
          <a:prstGeom prst="rect">
            <a:avLst/>
          </a:prstGeom>
          <a:noFill/>
        </p:spPr>
        <p:txBody>
          <a:bodyPr wrap="square">
            <a:spAutoFit/>
          </a:bodyPr>
          <a:lstStyle/>
          <a:p>
            <a:r>
              <a:rPr lang="en-US" altLang="zh-CN" dirty="0"/>
              <a:t>1.74</a:t>
            </a:r>
            <a:endParaRPr lang="zh-CN" altLang="en-US" dirty="0"/>
          </a:p>
        </p:txBody>
      </p:sp>
      <p:sp>
        <p:nvSpPr>
          <p:cNvPr id="31" name="文本框 30">
            <a:extLst>
              <a:ext uri="{FF2B5EF4-FFF2-40B4-BE49-F238E27FC236}">
                <a16:creationId xmlns:a16="http://schemas.microsoft.com/office/drawing/2014/main" id="{1B1EFB95-E65B-7A1E-5BC7-90993078E519}"/>
              </a:ext>
            </a:extLst>
          </p:cNvPr>
          <p:cNvSpPr txBox="1"/>
          <p:nvPr/>
        </p:nvSpPr>
        <p:spPr>
          <a:xfrm>
            <a:off x="7259732" y="4340786"/>
            <a:ext cx="776791" cy="369332"/>
          </a:xfrm>
          <a:prstGeom prst="rect">
            <a:avLst/>
          </a:prstGeom>
          <a:noFill/>
        </p:spPr>
        <p:txBody>
          <a:bodyPr wrap="square">
            <a:spAutoFit/>
          </a:bodyPr>
          <a:lstStyle/>
          <a:p>
            <a:r>
              <a:rPr lang="en-US" altLang="zh-CN" sz="1800" u="none" strike="noStrike" dirty="0">
                <a:effectLst/>
              </a:rPr>
              <a:t>2.055</a:t>
            </a:r>
            <a:endParaRPr lang="zh-CN" altLang="en-US" dirty="0"/>
          </a:p>
        </p:txBody>
      </p:sp>
      <p:sp>
        <p:nvSpPr>
          <p:cNvPr id="34" name="文本框 33">
            <a:extLst>
              <a:ext uri="{FF2B5EF4-FFF2-40B4-BE49-F238E27FC236}">
                <a16:creationId xmlns:a16="http://schemas.microsoft.com/office/drawing/2014/main" id="{3D0DB050-4FD6-4AE0-BB6B-192773662529}"/>
              </a:ext>
            </a:extLst>
          </p:cNvPr>
          <p:cNvSpPr txBox="1"/>
          <p:nvPr/>
        </p:nvSpPr>
        <p:spPr>
          <a:xfrm>
            <a:off x="7174750" y="2920637"/>
            <a:ext cx="946757" cy="369332"/>
          </a:xfrm>
          <a:prstGeom prst="rect">
            <a:avLst/>
          </a:prstGeom>
          <a:noFill/>
        </p:spPr>
        <p:txBody>
          <a:bodyPr wrap="square">
            <a:spAutoFit/>
          </a:bodyPr>
          <a:lstStyle/>
          <a:p>
            <a:r>
              <a:rPr lang="en-US" altLang="zh-CN" sz="1800" u="none" strike="noStrike" dirty="0">
                <a:effectLst/>
              </a:rPr>
              <a:t>2.04541</a:t>
            </a:r>
            <a:endParaRPr lang="zh-CN" altLang="en-US" dirty="0"/>
          </a:p>
        </p:txBody>
      </p:sp>
      <p:sp>
        <p:nvSpPr>
          <p:cNvPr id="37" name="文本框 36">
            <a:extLst>
              <a:ext uri="{FF2B5EF4-FFF2-40B4-BE49-F238E27FC236}">
                <a16:creationId xmlns:a16="http://schemas.microsoft.com/office/drawing/2014/main" id="{36CFD7C6-3355-EA1A-6208-484C281A5DF8}"/>
              </a:ext>
            </a:extLst>
          </p:cNvPr>
          <p:cNvSpPr txBox="1"/>
          <p:nvPr/>
        </p:nvSpPr>
        <p:spPr>
          <a:xfrm>
            <a:off x="7343572" y="5666315"/>
            <a:ext cx="609108" cy="369332"/>
          </a:xfrm>
          <a:prstGeom prst="rect">
            <a:avLst/>
          </a:prstGeom>
          <a:noFill/>
        </p:spPr>
        <p:txBody>
          <a:bodyPr wrap="square">
            <a:spAutoFit/>
          </a:bodyPr>
          <a:lstStyle/>
          <a:p>
            <a:r>
              <a:rPr lang="en-US" altLang="zh-CN" sz="1800" u="none" strike="noStrike" dirty="0">
                <a:effectLst/>
              </a:rPr>
              <a:t>2.06</a:t>
            </a:r>
            <a:endParaRPr lang="zh-CN" altLang="en-US" dirty="0"/>
          </a:p>
        </p:txBody>
      </p:sp>
      <p:pic>
        <p:nvPicPr>
          <p:cNvPr id="5" name="图片 4">
            <a:extLst>
              <a:ext uri="{FF2B5EF4-FFF2-40B4-BE49-F238E27FC236}">
                <a16:creationId xmlns:a16="http://schemas.microsoft.com/office/drawing/2014/main" id="{7A1B41C7-3BF2-2A34-DC8E-48A4F83BCA5B}"/>
              </a:ext>
            </a:extLst>
          </p:cNvPr>
          <p:cNvPicPr>
            <a:picLocks noChangeAspect="1"/>
          </p:cNvPicPr>
          <p:nvPr/>
        </p:nvPicPr>
        <p:blipFill>
          <a:blip r:embed="rId2"/>
          <a:srcRect l="6395"/>
          <a:stretch>
            <a:fillRect/>
          </a:stretch>
        </p:blipFill>
        <p:spPr>
          <a:xfrm>
            <a:off x="3329086" y="1934236"/>
            <a:ext cx="2548201" cy="934514"/>
          </a:xfrm>
          <a:prstGeom prst="rect">
            <a:avLst/>
          </a:prstGeom>
        </p:spPr>
      </p:pic>
      <p:pic>
        <p:nvPicPr>
          <p:cNvPr id="8" name="图片 7">
            <a:extLst>
              <a:ext uri="{FF2B5EF4-FFF2-40B4-BE49-F238E27FC236}">
                <a16:creationId xmlns:a16="http://schemas.microsoft.com/office/drawing/2014/main" id="{A6FC6B78-166D-B1E6-8992-43AA99587A6C}"/>
              </a:ext>
            </a:extLst>
          </p:cNvPr>
          <p:cNvPicPr>
            <a:picLocks noChangeAspect="1"/>
          </p:cNvPicPr>
          <p:nvPr/>
        </p:nvPicPr>
        <p:blipFill>
          <a:blip r:embed="rId3"/>
          <a:stretch>
            <a:fillRect/>
          </a:stretch>
        </p:blipFill>
        <p:spPr>
          <a:xfrm>
            <a:off x="365060" y="4756853"/>
            <a:ext cx="2613514" cy="915904"/>
          </a:xfrm>
          <a:prstGeom prst="rect">
            <a:avLst/>
          </a:prstGeom>
        </p:spPr>
      </p:pic>
      <p:pic>
        <p:nvPicPr>
          <p:cNvPr id="11" name="图片 10">
            <a:extLst>
              <a:ext uri="{FF2B5EF4-FFF2-40B4-BE49-F238E27FC236}">
                <a16:creationId xmlns:a16="http://schemas.microsoft.com/office/drawing/2014/main" id="{870E5839-1788-A5F2-A3FA-B042804EF03B}"/>
              </a:ext>
            </a:extLst>
          </p:cNvPr>
          <p:cNvPicPr>
            <a:picLocks noChangeAspect="1"/>
          </p:cNvPicPr>
          <p:nvPr/>
        </p:nvPicPr>
        <p:blipFill>
          <a:blip r:embed="rId4"/>
          <a:stretch>
            <a:fillRect/>
          </a:stretch>
        </p:blipFill>
        <p:spPr>
          <a:xfrm>
            <a:off x="365059" y="3297152"/>
            <a:ext cx="2613514" cy="969963"/>
          </a:xfrm>
          <a:prstGeom prst="rect">
            <a:avLst/>
          </a:prstGeom>
        </p:spPr>
      </p:pic>
      <p:pic>
        <p:nvPicPr>
          <p:cNvPr id="17" name="图片 16">
            <a:extLst>
              <a:ext uri="{FF2B5EF4-FFF2-40B4-BE49-F238E27FC236}">
                <a16:creationId xmlns:a16="http://schemas.microsoft.com/office/drawing/2014/main" id="{E7D3AE6C-71A3-96FF-D901-740F821F832F}"/>
              </a:ext>
            </a:extLst>
          </p:cNvPr>
          <p:cNvPicPr>
            <a:picLocks noChangeAspect="1"/>
          </p:cNvPicPr>
          <p:nvPr/>
        </p:nvPicPr>
        <p:blipFill>
          <a:blip r:embed="rId5"/>
          <a:stretch>
            <a:fillRect/>
          </a:stretch>
        </p:blipFill>
        <p:spPr>
          <a:xfrm>
            <a:off x="365059" y="1929294"/>
            <a:ext cx="2613514" cy="944323"/>
          </a:xfrm>
          <a:prstGeom prst="rect">
            <a:avLst/>
          </a:prstGeom>
        </p:spPr>
      </p:pic>
      <p:pic>
        <p:nvPicPr>
          <p:cNvPr id="25" name="图片 24">
            <a:extLst>
              <a:ext uri="{FF2B5EF4-FFF2-40B4-BE49-F238E27FC236}">
                <a16:creationId xmlns:a16="http://schemas.microsoft.com/office/drawing/2014/main" id="{76E20036-FC3A-43E0-5159-57B87B1DB01D}"/>
              </a:ext>
            </a:extLst>
          </p:cNvPr>
          <p:cNvPicPr>
            <a:picLocks noChangeAspect="1"/>
          </p:cNvPicPr>
          <p:nvPr/>
        </p:nvPicPr>
        <p:blipFill>
          <a:blip r:embed="rId6"/>
          <a:srcRect l="2041"/>
          <a:stretch>
            <a:fillRect/>
          </a:stretch>
        </p:blipFill>
        <p:spPr>
          <a:xfrm>
            <a:off x="3323767" y="3320444"/>
            <a:ext cx="2553520" cy="924612"/>
          </a:xfrm>
          <a:prstGeom prst="rect">
            <a:avLst/>
          </a:prstGeom>
        </p:spPr>
      </p:pic>
      <p:pic>
        <p:nvPicPr>
          <p:cNvPr id="32" name="图片 31">
            <a:extLst>
              <a:ext uri="{FF2B5EF4-FFF2-40B4-BE49-F238E27FC236}">
                <a16:creationId xmlns:a16="http://schemas.microsoft.com/office/drawing/2014/main" id="{D37F21A4-E5B5-5F41-3E4F-0AA528E01C85}"/>
              </a:ext>
            </a:extLst>
          </p:cNvPr>
          <p:cNvPicPr>
            <a:picLocks noChangeAspect="1"/>
          </p:cNvPicPr>
          <p:nvPr/>
        </p:nvPicPr>
        <p:blipFill>
          <a:blip r:embed="rId7"/>
          <a:srcRect t="8671"/>
          <a:stretch>
            <a:fillRect/>
          </a:stretch>
        </p:blipFill>
        <p:spPr>
          <a:xfrm>
            <a:off x="3263773" y="4775938"/>
            <a:ext cx="2608119" cy="896636"/>
          </a:xfrm>
          <a:prstGeom prst="rect">
            <a:avLst/>
          </a:prstGeom>
        </p:spPr>
      </p:pic>
      <p:pic>
        <p:nvPicPr>
          <p:cNvPr id="38" name="图片 37">
            <a:extLst>
              <a:ext uri="{FF2B5EF4-FFF2-40B4-BE49-F238E27FC236}">
                <a16:creationId xmlns:a16="http://schemas.microsoft.com/office/drawing/2014/main" id="{FE0E62E0-978A-8E67-0509-EAB084B91515}"/>
              </a:ext>
            </a:extLst>
          </p:cNvPr>
          <p:cNvPicPr>
            <a:picLocks noChangeAspect="1"/>
          </p:cNvPicPr>
          <p:nvPr/>
        </p:nvPicPr>
        <p:blipFill>
          <a:blip r:embed="rId8"/>
          <a:stretch>
            <a:fillRect/>
          </a:stretch>
        </p:blipFill>
        <p:spPr>
          <a:xfrm>
            <a:off x="6264586" y="1948379"/>
            <a:ext cx="2592663" cy="913889"/>
          </a:xfrm>
          <a:prstGeom prst="rect">
            <a:avLst/>
          </a:prstGeom>
        </p:spPr>
      </p:pic>
      <p:pic>
        <p:nvPicPr>
          <p:cNvPr id="40" name="图片 39">
            <a:extLst>
              <a:ext uri="{FF2B5EF4-FFF2-40B4-BE49-F238E27FC236}">
                <a16:creationId xmlns:a16="http://schemas.microsoft.com/office/drawing/2014/main" id="{6CB6AF6C-B769-38C5-4D52-72902818090E}"/>
              </a:ext>
            </a:extLst>
          </p:cNvPr>
          <p:cNvPicPr>
            <a:picLocks noChangeAspect="1"/>
          </p:cNvPicPr>
          <p:nvPr/>
        </p:nvPicPr>
        <p:blipFill>
          <a:blip r:embed="rId9"/>
          <a:stretch>
            <a:fillRect/>
          </a:stretch>
        </p:blipFill>
        <p:spPr>
          <a:xfrm>
            <a:off x="6264586" y="3323059"/>
            <a:ext cx="2592663" cy="952607"/>
          </a:xfrm>
          <a:prstGeom prst="rect">
            <a:avLst/>
          </a:prstGeom>
        </p:spPr>
      </p:pic>
      <p:pic>
        <p:nvPicPr>
          <p:cNvPr id="42" name="图片 41">
            <a:extLst>
              <a:ext uri="{FF2B5EF4-FFF2-40B4-BE49-F238E27FC236}">
                <a16:creationId xmlns:a16="http://schemas.microsoft.com/office/drawing/2014/main" id="{91977B90-6324-16AB-E6BC-ECF0FE83FDCB}"/>
              </a:ext>
            </a:extLst>
          </p:cNvPr>
          <p:cNvPicPr>
            <a:picLocks noChangeAspect="1"/>
          </p:cNvPicPr>
          <p:nvPr/>
        </p:nvPicPr>
        <p:blipFill>
          <a:blip r:embed="rId10"/>
          <a:srcRect l="1650" t="8855"/>
          <a:stretch>
            <a:fillRect/>
          </a:stretch>
        </p:blipFill>
        <p:spPr>
          <a:xfrm>
            <a:off x="6264586" y="4780767"/>
            <a:ext cx="2592663" cy="907905"/>
          </a:xfrm>
          <a:prstGeom prst="rect">
            <a:avLst/>
          </a:prstGeom>
        </p:spPr>
      </p:pic>
      <p:sp>
        <p:nvSpPr>
          <p:cNvPr id="2" name="矩形 1">
            <a:extLst>
              <a:ext uri="{FF2B5EF4-FFF2-40B4-BE49-F238E27FC236}">
                <a16:creationId xmlns:a16="http://schemas.microsoft.com/office/drawing/2014/main" id="{0332B777-4495-EC92-7A32-C35C556020AE}"/>
              </a:ext>
            </a:extLst>
          </p:cNvPr>
          <p:cNvSpPr/>
          <p:nvPr/>
        </p:nvSpPr>
        <p:spPr>
          <a:xfrm>
            <a:off x="226349" y="1286252"/>
            <a:ext cx="8885901" cy="5051043"/>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51A3EF3-EC1B-33FC-3ED9-E762C0406BF8}"/>
              </a:ext>
            </a:extLst>
          </p:cNvPr>
          <p:cNvSpPr txBox="1"/>
          <p:nvPr/>
        </p:nvSpPr>
        <p:spPr>
          <a:xfrm>
            <a:off x="2426471" y="1328256"/>
            <a:ext cx="4213423" cy="441788"/>
          </a:xfrm>
          <a:prstGeom prst="rect">
            <a:avLst/>
          </a:prstGeom>
          <a:noFill/>
        </p:spPr>
        <p:txBody>
          <a:bodyPr wrap="square">
            <a:spAutoFit/>
          </a:bodyPr>
          <a:lstStyle/>
          <a:p>
            <a:pPr marL="0" indent="0">
              <a:lnSpc>
                <a:spcPct val="125000"/>
              </a:lnSpc>
              <a:buNone/>
            </a:pPr>
            <a:r>
              <a:rPr lang="zh-CN" altLang="en-US" sz="2000" b="1" dirty="0">
                <a:solidFill>
                  <a:srgbClr val="660874"/>
                </a:solidFill>
                <a:latin typeface="+mn-ea"/>
                <a:cs typeface="Times New Roman" panose="02020603050405020304" pitchFamily="18" charset="0"/>
              </a:rPr>
              <a:t>泄漏流随质量流量变化的分布变化</a:t>
            </a:r>
            <a:endParaRPr lang="en-US" altLang="zh-CN" sz="2000" b="1" dirty="0">
              <a:solidFill>
                <a:srgbClr val="660874"/>
              </a:solidFill>
              <a:latin typeface="+mn-ea"/>
              <a:cs typeface="Times New Roman" panose="02020603050405020304" pitchFamily="18" charset="0"/>
            </a:endParaRPr>
          </a:p>
        </p:txBody>
      </p:sp>
      <p:sp>
        <p:nvSpPr>
          <p:cNvPr id="7" name="文本框 6">
            <a:extLst>
              <a:ext uri="{FF2B5EF4-FFF2-40B4-BE49-F238E27FC236}">
                <a16:creationId xmlns:a16="http://schemas.microsoft.com/office/drawing/2014/main" id="{4CEAF76E-3098-E6E6-1C40-F6A2EC3BFD7F}"/>
              </a:ext>
            </a:extLst>
          </p:cNvPr>
          <p:cNvSpPr txBox="1"/>
          <p:nvPr/>
        </p:nvSpPr>
        <p:spPr>
          <a:xfrm>
            <a:off x="9005905" y="1915995"/>
            <a:ext cx="3185847" cy="3031151"/>
          </a:xfrm>
          <a:prstGeom prst="rect">
            <a:avLst/>
          </a:prstGeom>
          <a:noFill/>
        </p:spPr>
        <p:txBody>
          <a:bodyPr wrap="square">
            <a:spAutoFit/>
          </a:bodyPr>
          <a:lstStyle/>
          <a:p>
            <a:pPr marL="285750" indent="285750">
              <a:lnSpc>
                <a:spcPct val="200000"/>
              </a:lnSpc>
              <a:buClr>
                <a:schemeClr val="accent2">
                  <a:lumMod val="20000"/>
                  <a:lumOff val="80000"/>
                </a:schemeClr>
              </a:buClr>
              <a:buFont typeface="Arial" panose="020B0604020202020204" pitchFamily="34" charset="0"/>
              <a:buChar char="•"/>
            </a:pPr>
            <a:r>
              <a:rPr lang="zh-CN" altLang="en-US" sz="1400" dirty="0">
                <a:solidFill>
                  <a:srgbClr val="0F1115"/>
                </a:solidFill>
                <a:latin typeface="宋体" panose="02010600030101010101" pitchFamily="2" charset="-122"/>
                <a:ea typeface="宋体" panose="02010600030101010101" pitchFamily="2" charset="-122"/>
              </a:rPr>
              <a:t>雷诺数降低到</a:t>
            </a:r>
            <a:r>
              <a:rPr lang="en-US" altLang="zh-CN" sz="1400" dirty="0">
                <a:solidFill>
                  <a:srgbClr val="0F1115"/>
                </a:solidFill>
                <a:latin typeface="宋体" panose="02010600030101010101" pitchFamily="2" charset="-122"/>
                <a:ea typeface="宋体" panose="02010600030101010101" pitchFamily="2" charset="-122"/>
              </a:rPr>
              <a:t>0.1Re</a:t>
            </a:r>
            <a:r>
              <a:rPr lang="zh-CN" altLang="en-US" sz="1400" dirty="0">
                <a:solidFill>
                  <a:srgbClr val="0F1115"/>
                </a:solidFill>
                <a:latin typeface="宋体" panose="02010600030101010101" pitchFamily="2" charset="-122"/>
                <a:ea typeface="宋体" panose="02010600030101010101" pitchFamily="2" charset="-122"/>
              </a:rPr>
              <a:t>后，泄露流量分布变得平缓，在近喘振工况下左下角没有出现比较突出的大流量区域，而是整个下面一片</a:t>
            </a:r>
            <a:endParaRPr lang="en-US" altLang="zh-CN" sz="1400" dirty="0">
              <a:solidFill>
                <a:srgbClr val="0F1115"/>
              </a:solidFill>
              <a:latin typeface="宋体" panose="02010600030101010101" pitchFamily="2" charset="-122"/>
              <a:ea typeface="宋体" panose="02010600030101010101" pitchFamily="2" charset="-122"/>
            </a:endParaRPr>
          </a:p>
          <a:p>
            <a:pPr marL="285750" indent="285750">
              <a:lnSpc>
                <a:spcPct val="200000"/>
              </a:lnSpc>
              <a:buClr>
                <a:schemeClr val="accent2">
                  <a:lumMod val="20000"/>
                  <a:lumOff val="80000"/>
                </a:schemeClr>
              </a:buClr>
              <a:buFont typeface="Arial" panose="020B0604020202020204" pitchFamily="34" charset="0"/>
              <a:buChar char="•"/>
            </a:pPr>
            <a:r>
              <a:rPr lang="zh-CN" altLang="en-US" sz="1400" dirty="0">
                <a:solidFill>
                  <a:srgbClr val="0F1115"/>
                </a:solidFill>
                <a:latin typeface="宋体" panose="02010600030101010101" pitchFamily="2" charset="-122"/>
                <a:ea typeface="宋体" panose="02010600030101010101" pitchFamily="2" charset="-122"/>
              </a:rPr>
              <a:t>泄露流分布分散不集中，射流强度小，因此驱散角区低能流体能力变弱，性能下降。</a:t>
            </a:r>
            <a:endParaRPr lang="en-US" altLang="zh-CN" sz="1400" dirty="0">
              <a:solidFill>
                <a:srgbClr val="0F1115"/>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16745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36D27-FDE7-89BE-8585-6E31F585CD6C}"/>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4AA6717B-507A-EDFA-7D4B-A8A043549AA7}"/>
              </a:ext>
            </a:extLst>
          </p:cNvPr>
          <p:cNvSpPr>
            <a:spLocks noGrp="1"/>
          </p:cNvSpPr>
          <p:nvPr>
            <p:ph type="title"/>
          </p:nvPr>
        </p:nvSpPr>
        <p:spPr/>
        <p:txBody>
          <a:bodyPr/>
          <a:lstStyle/>
          <a:p>
            <a:r>
              <a:rPr kumimoji="1" lang="zh-CN" altLang="en-US" dirty="0"/>
              <a:t>双驱动模型对比</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22631C5-8575-3092-2786-AD20D0E84FD7}"/>
                  </a:ext>
                </a:extLst>
              </p:cNvPr>
              <p:cNvSpPr txBox="1"/>
              <p:nvPr/>
            </p:nvSpPr>
            <p:spPr>
              <a:xfrm>
                <a:off x="1314039" y="5547590"/>
                <a:ext cx="3492752" cy="414922"/>
              </a:xfrm>
              <a:prstGeom prst="rect">
                <a:avLst/>
              </a:prstGeom>
              <a:noFill/>
            </p:spPr>
            <p:txBody>
              <a:bodyPr wrap="square" rtlCol="0">
                <a:spAutoFit/>
              </a:bodyPr>
              <a:lstStyle/>
              <a:p>
                <a:pPr marL="285750" indent="285750">
                  <a:lnSpc>
                    <a:spcPct val="150000"/>
                  </a:lnSpc>
                  <a:buClr>
                    <a:schemeClr val="accent2">
                      <a:lumMod val="20000"/>
                      <a:lumOff val="80000"/>
                    </a:schemeClr>
                  </a:buClr>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相对误差 </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&lt; </a:t>
                </a:r>
                <a14:m>
                  <m:oMath xmlns:m="http://schemas.openxmlformats.org/officeDocument/2006/math">
                    <m:r>
                      <a:rPr lang="en-US" altLang="zh-CN" sz="1600" kern="100">
                        <a:latin typeface="Cambria Math" panose="02040503050406030204" pitchFamily="18" charset="0"/>
                        <a:ea typeface="宋体" panose="02010600030101010101" pitchFamily="2" charset="-122"/>
                        <a:cs typeface="Times New Roman" panose="02020603050405020304" pitchFamily="18" charset="0"/>
                      </a:rPr>
                      <m:t>0.002%</m:t>
                    </m:r>
                  </m:oMath>
                </a14:m>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C22631C5-8575-3092-2786-AD20D0E84FD7}"/>
                  </a:ext>
                </a:extLst>
              </p:cNvPr>
              <p:cNvSpPr txBox="1">
                <a:spLocks noRot="1" noChangeAspect="1" noMove="1" noResize="1" noEditPoints="1" noAdjustHandles="1" noChangeArrowheads="1" noChangeShapeType="1" noTextEdit="1"/>
              </p:cNvSpPr>
              <p:nvPr/>
            </p:nvSpPr>
            <p:spPr>
              <a:xfrm>
                <a:off x="1314039" y="5547590"/>
                <a:ext cx="3492752" cy="414922"/>
              </a:xfrm>
              <a:prstGeom prst="rect">
                <a:avLst/>
              </a:prstGeom>
              <a:blipFill>
                <a:blip r:embed="rId2"/>
                <a:stretch>
                  <a:fillRect b="-191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E2DB12F-F9F2-5B95-60D5-961766605511}"/>
                  </a:ext>
                </a:extLst>
              </p:cNvPr>
              <p:cNvSpPr txBox="1"/>
              <p:nvPr/>
            </p:nvSpPr>
            <p:spPr>
              <a:xfrm>
                <a:off x="8011703" y="1542220"/>
                <a:ext cx="3157181" cy="646331"/>
              </a:xfrm>
              <a:prstGeom prst="rect">
                <a:avLst/>
              </a:prstGeom>
              <a:noFill/>
            </p:spPr>
            <p:txBody>
              <a:bodyPr wrap="square">
                <a:spAutoFit/>
              </a:bodyPr>
              <a:lstStyle/>
              <a:p>
                <a14:m>
                  <m:oMath xmlns:m="http://schemas.openxmlformats.org/officeDocument/2006/math">
                    <m:sSub>
                      <m:sSubPr>
                        <m:ctrlPr>
                          <a:rPr lang="en-US" altLang="zh-CN" b="0" i="1" dirty="0" smtClean="0">
                            <a:solidFill>
                              <a:srgbClr val="0F1115"/>
                            </a:solidFill>
                            <a:effectLst/>
                            <a:latin typeface="Cambria Math" panose="02040503050406030204" pitchFamily="18" charset="0"/>
                          </a:rPr>
                        </m:ctrlPr>
                      </m:sSubPr>
                      <m:e>
                        <m:r>
                          <a:rPr lang="en-US" altLang="zh-CN" i="1" dirty="0">
                            <a:solidFill>
                              <a:srgbClr val="0F1115"/>
                            </a:solidFill>
                            <a:latin typeface="Cambria Math" panose="02040503050406030204" pitchFamily="18" charset="0"/>
                          </a:rPr>
                          <m:t>𝑄</m:t>
                        </m:r>
                        <m:r>
                          <a:rPr lang="en-US" altLang="zh-CN" i="1" dirty="0">
                            <a:solidFill>
                              <a:srgbClr val="0F1115"/>
                            </a:solidFill>
                            <a:latin typeface="Cambria Math" panose="02040503050406030204" pitchFamily="18" charset="0"/>
                          </a:rPr>
                          <m:t>​</m:t>
                        </m:r>
                      </m:e>
                      <m:sub>
                        <m:r>
                          <a:rPr lang="en-US" altLang="zh-CN" i="1" dirty="0">
                            <a:solidFill>
                              <a:srgbClr val="0F1115"/>
                            </a:solidFill>
                            <a:latin typeface="Cambria Math" panose="02040503050406030204" pitchFamily="18" charset="0"/>
                          </a:rPr>
                          <m:t>𝑙𝑒𝑎𝑘</m:t>
                        </m:r>
                      </m:sub>
                    </m:sSub>
                    <m:r>
                      <a:rPr lang="en-US" altLang="zh-CN" b="0" i="1" dirty="0">
                        <a:solidFill>
                          <a:srgbClr val="0F1115"/>
                        </a:solidFill>
                        <a:effectLst/>
                        <a:latin typeface="Cambria Math" panose="02040503050406030204" pitchFamily="18" charset="0"/>
                      </a:rPr>
                      <m:t>​=</m:t>
                    </m:r>
                    <m:sSub>
                      <m:sSubPr>
                        <m:ctrlPr>
                          <a:rPr lang="en-US" altLang="zh-CN" i="1" dirty="0">
                            <a:solidFill>
                              <a:srgbClr val="0F1115"/>
                            </a:solidFill>
                            <a:latin typeface="Cambria Math" panose="02040503050406030204" pitchFamily="18" charset="0"/>
                          </a:rPr>
                        </m:ctrlPr>
                      </m:sSubPr>
                      <m:e>
                        <m:r>
                          <a:rPr lang="en-US" altLang="zh-CN" b="0" i="1" dirty="0" smtClean="0">
                            <a:solidFill>
                              <a:srgbClr val="0F1115"/>
                            </a:solidFill>
                            <a:latin typeface="Cambria Math" panose="02040503050406030204" pitchFamily="18" charset="0"/>
                          </a:rPr>
                          <m:t>𝐶</m:t>
                        </m:r>
                      </m:e>
                      <m:sub>
                        <m:r>
                          <a:rPr lang="en-US" altLang="zh-CN" i="1" dirty="0">
                            <a:solidFill>
                              <a:srgbClr val="0F1115"/>
                            </a:solidFill>
                            <a:latin typeface="Cambria Math" panose="02040503050406030204" pitchFamily="18" charset="0"/>
                          </a:rPr>
                          <m:t>1</m:t>
                        </m:r>
                      </m:sub>
                    </m:sSub>
                    <m:r>
                      <a:rPr lang="en-US" altLang="zh-CN" b="0" i="1" dirty="0">
                        <a:solidFill>
                          <a:srgbClr val="0F1115"/>
                        </a:solidFill>
                        <a:effectLst/>
                        <a:latin typeface="Cambria Math" panose="02040503050406030204" pitchFamily="18" charset="0"/>
                      </a:rPr>
                      <m:t>⋅</m:t>
                    </m:r>
                    <m:r>
                      <m:rPr>
                        <m:sty m:val="p"/>
                      </m:rPr>
                      <a:rPr lang="el-GR" altLang="zh-CN" b="0" i="0" dirty="0">
                        <a:solidFill>
                          <a:srgbClr val="0F1115"/>
                        </a:solidFill>
                        <a:effectLst/>
                        <a:latin typeface="Cambria Math" panose="02040503050406030204" pitchFamily="18" charset="0"/>
                      </a:rPr>
                      <m:t>Δ</m:t>
                    </m:r>
                    <m:sSub>
                      <m:sSubPr>
                        <m:ctrlPr>
                          <a:rPr lang="el-GR" altLang="zh-CN" b="0" i="1" dirty="0" smtClean="0">
                            <a:solidFill>
                              <a:srgbClr val="0F1115"/>
                            </a:solidFill>
                            <a:effectLst/>
                            <a:latin typeface="Cambria Math" panose="02040503050406030204" pitchFamily="18" charset="0"/>
                          </a:rPr>
                        </m:ctrlPr>
                      </m:sSubPr>
                      <m:e>
                        <m:r>
                          <a:rPr lang="en-US" altLang="zh-CN" b="0" i="1" dirty="0" smtClean="0">
                            <a:solidFill>
                              <a:srgbClr val="0F1115"/>
                            </a:solidFill>
                            <a:effectLst/>
                            <a:latin typeface="Cambria Math" panose="02040503050406030204" pitchFamily="18" charset="0"/>
                          </a:rPr>
                          <m:t>𝑃</m:t>
                        </m:r>
                      </m:e>
                      <m:sub>
                        <m:r>
                          <a:rPr lang="en-US" altLang="zh-CN" i="1" dirty="0">
                            <a:solidFill>
                              <a:srgbClr val="0F1115"/>
                            </a:solidFill>
                            <a:latin typeface="Cambria Math" panose="02040503050406030204" pitchFamily="18" charset="0"/>
                          </a:rPr>
                          <m:t>𝑠𝑙𝑜𝑡</m:t>
                        </m:r>
                      </m:sub>
                    </m:sSub>
                    <m:r>
                      <a:rPr lang="en-US" altLang="zh-CN" b="0" i="1" dirty="0">
                        <a:solidFill>
                          <a:srgbClr val="0F1115"/>
                        </a:solidFill>
                        <a:effectLst/>
                        <a:latin typeface="Cambria Math" panose="02040503050406030204" pitchFamily="18" charset="0"/>
                      </a:rPr>
                      <m:t>​+</m:t>
                    </m:r>
                    <m:sSub>
                      <m:sSubPr>
                        <m:ctrlPr>
                          <a:rPr lang="en-US" altLang="zh-CN" i="1" dirty="0">
                            <a:solidFill>
                              <a:srgbClr val="0F1115"/>
                            </a:solidFill>
                            <a:latin typeface="Cambria Math" panose="02040503050406030204" pitchFamily="18" charset="0"/>
                          </a:rPr>
                        </m:ctrlPr>
                      </m:sSubPr>
                      <m:e>
                        <m:r>
                          <a:rPr lang="en-US" altLang="zh-CN" i="1" dirty="0">
                            <a:solidFill>
                              <a:srgbClr val="0F1115"/>
                            </a:solidFill>
                            <a:latin typeface="Cambria Math" panose="02040503050406030204" pitchFamily="18" charset="0"/>
                          </a:rPr>
                          <m:t>𝐶</m:t>
                        </m:r>
                      </m:e>
                      <m:sub>
                        <m:r>
                          <a:rPr lang="en-US" altLang="zh-CN" i="1" dirty="0" smtClean="0">
                            <a:solidFill>
                              <a:srgbClr val="0F1115"/>
                            </a:solidFill>
                            <a:latin typeface="Cambria Math" panose="02040503050406030204" pitchFamily="18" charset="0"/>
                          </a:rPr>
                          <m:t>2</m:t>
                        </m:r>
                      </m:sub>
                    </m:sSub>
                    <m:r>
                      <a:rPr lang="en-US" altLang="zh-CN" b="0" i="1" dirty="0">
                        <a:solidFill>
                          <a:srgbClr val="0F1115"/>
                        </a:solidFill>
                        <a:effectLst/>
                        <a:latin typeface="Cambria Math" panose="02040503050406030204" pitchFamily="18" charset="0"/>
                      </a:rPr>
                      <m:t>​⋅</m:t>
                    </m:r>
                    <m:sSub>
                      <m:sSubPr>
                        <m:ctrlPr>
                          <a:rPr lang="en-US" altLang="zh-CN" i="1" dirty="0">
                            <a:solidFill>
                              <a:srgbClr val="0F1115"/>
                            </a:solidFill>
                            <a:latin typeface="Cambria Math" panose="02040503050406030204" pitchFamily="18" charset="0"/>
                          </a:rPr>
                        </m:ctrlPr>
                      </m:sSubPr>
                      <m:e>
                        <m:r>
                          <a:rPr lang="en-US" altLang="zh-CN" i="1" dirty="0">
                            <a:solidFill>
                              <a:srgbClr val="0F1115"/>
                            </a:solidFill>
                            <a:latin typeface="Cambria Math" panose="02040503050406030204" pitchFamily="18" charset="0"/>
                          </a:rPr>
                          <m:t>𝑄</m:t>
                        </m:r>
                        <m:r>
                          <a:rPr lang="en-US" altLang="zh-CN" i="1" dirty="0">
                            <a:solidFill>
                              <a:srgbClr val="0F1115"/>
                            </a:solidFill>
                            <a:latin typeface="Cambria Math" panose="02040503050406030204" pitchFamily="18" charset="0"/>
                          </a:rPr>
                          <m:t>​</m:t>
                        </m:r>
                      </m:e>
                      <m:sub>
                        <m:r>
                          <a:rPr lang="en-US" altLang="zh-CN" i="1" dirty="0">
                            <a:solidFill>
                              <a:srgbClr val="0F1115"/>
                            </a:solidFill>
                            <a:latin typeface="Cambria Math" panose="02040503050406030204" pitchFamily="18" charset="0"/>
                          </a:rPr>
                          <m:t>𝑖𝑛</m:t>
                        </m:r>
                      </m:sub>
                    </m:sSub>
                    <m:r>
                      <a:rPr lang="en-US" altLang="zh-CN" i="1" dirty="0">
                        <a:solidFill>
                          <a:srgbClr val="0F1115"/>
                        </a:solidFill>
                        <a:latin typeface="Cambria Math" panose="02040503050406030204" pitchFamily="18" charset="0"/>
                      </a:rPr>
                      <m:t>​</m:t>
                    </m:r>
                  </m:oMath>
                </a14:m>
                <a:r>
                  <a:rPr lang="en-US" altLang="zh-CN" b="0" i="0" dirty="0">
                    <a:solidFill>
                      <a:srgbClr val="0F1115"/>
                    </a:solidFill>
                    <a:effectLst/>
                    <a:latin typeface="KaTeX_Main"/>
                  </a:rPr>
                  <a:t>​</a:t>
                </a:r>
                <a:br>
                  <a:rPr lang="en-US" altLang="zh-CN" dirty="0"/>
                </a:br>
                <a:endParaRPr lang="zh-CN" altLang="en-US" dirty="0"/>
              </a:p>
            </p:txBody>
          </p:sp>
        </mc:Choice>
        <mc:Fallback xmlns="">
          <p:sp>
            <p:nvSpPr>
              <p:cNvPr id="11" name="文本框 10">
                <a:extLst>
                  <a:ext uri="{FF2B5EF4-FFF2-40B4-BE49-F238E27FC236}">
                    <a16:creationId xmlns:a16="http://schemas.microsoft.com/office/drawing/2014/main" id="{FE2DB12F-F9F2-5B95-60D5-961766605511}"/>
                  </a:ext>
                </a:extLst>
              </p:cNvPr>
              <p:cNvSpPr txBox="1">
                <a:spLocks noRot="1" noChangeAspect="1" noMove="1" noResize="1" noEditPoints="1" noAdjustHandles="1" noChangeArrowheads="1" noChangeShapeType="1" noTextEdit="1"/>
              </p:cNvSpPr>
              <p:nvPr/>
            </p:nvSpPr>
            <p:spPr>
              <a:xfrm>
                <a:off x="8011703" y="1542220"/>
                <a:ext cx="3157181" cy="646331"/>
              </a:xfrm>
              <a:prstGeom prst="rect">
                <a:avLst/>
              </a:prstGeom>
              <a:blipFill>
                <a:blip r:embed="rId3"/>
                <a:stretch>
                  <a:fillRect l="-386" t="-5660"/>
                </a:stretch>
              </a:blipFill>
            </p:spPr>
            <p:txBody>
              <a:bodyPr/>
              <a:lstStyle/>
              <a:p>
                <a:r>
                  <a:rPr lang="zh-CN" altLang="en-US">
                    <a:noFill/>
                  </a:rPr>
                  <a:t> </a:t>
                </a:r>
              </a:p>
            </p:txBody>
          </p:sp>
        </mc:Fallback>
      </mc:AlternateContent>
      <p:sp>
        <p:nvSpPr>
          <p:cNvPr id="18" name="矩形 17">
            <a:extLst>
              <a:ext uri="{FF2B5EF4-FFF2-40B4-BE49-F238E27FC236}">
                <a16:creationId xmlns:a16="http://schemas.microsoft.com/office/drawing/2014/main" id="{9D7BC26C-EB7C-93DF-4DA3-1C0E4673E70A}"/>
              </a:ext>
            </a:extLst>
          </p:cNvPr>
          <p:cNvSpPr/>
          <p:nvPr/>
        </p:nvSpPr>
        <p:spPr>
          <a:xfrm>
            <a:off x="6261101" y="1405558"/>
            <a:ext cx="4857749" cy="742133"/>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ine 6">
            <a:extLst>
              <a:ext uri="{FF2B5EF4-FFF2-40B4-BE49-F238E27FC236}">
                <a16:creationId xmlns:a16="http://schemas.microsoft.com/office/drawing/2014/main" id="{137594F8-FBF6-67C8-0B90-D7A9AA054104}"/>
              </a:ext>
            </a:extLst>
          </p:cNvPr>
          <p:cNvSpPr>
            <a:spLocks noChangeShapeType="1"/>
          </p:cNvSpPr>
          <p:nvPr/>
        </p:nvSpPr>
        <p:spPr bwMode="auto">
          <a:xfrm>
            <a:off x="5634625" y="1285022"/>
            <a:ext cx="0" cy="5096728"/>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 name="文本框 24">
            <a:extLst>
              <a:ext uri="{FF2B5EF4-FFF2-40B4-BE49-F238E27FC236}">
                <a16:creationId xmlns:a16="http://schemas.microsoft.com/office/drawing/2014/main" id="{088A14D2-0829-B662-AC04-80A1EACEFF3F}"/>
              </a:ext>
            </a:extLst>
          </p:cNvPr>
          <p:cNvSpPr txBox="1"/>
          <p:nvPr/>
        </p:nvSpPr>
        <p:spPr>
          <a:xfrm>
            <a:off x="6609699" y="1542220"/>
            <a:ext cx="1270000" cy="400110"/>
          </a:xfrm>
          <a:prstGeom prst="rect">
            <a:avLst/>
          </a:prstGeom>
          <a:noFill/>
        </p:spPr>
        <p:txBody>
          <a:bodyPr wrap="square">
            <a:spAutoFit/>
          </a:bodyPr>
          <a:lstStyle/>
          <a:p>
            <a:r>
              <a:rPr lang="zh-CN" altLang="en-US" sz="2000" dirty="0">
                <a:latin typeface="+mj-ea"/>
                <a:ea typeface="+mj-ea"/>
              </a:rPr>
              <a:t>模型公式：</a:t>
            </a: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6CE3B5DA-1EE8-B2D6-CBA9-5D245FEC814F}"/>
                  </a:ext>
                </a:extLst>
              </p:cNvPr>
              <p:cNvSpPr txBox="1"/>
              <p:nvPr/>
            </p:nvSpPr>
            <p:spPr>
              <a:xfrm>
                <a:off x="5917793" y="3964823"/>
                <a:ext cx="5461818" cy="2975238"/>
              </a:xfrm>
              <a:prstGeom prst="rect">
                <a:avLst/>
              </a:prstGeom>
              <a:noFill/>
            </p:spPr>
            <p:txBody>
              <a:bodyPr wrap="square">
                <a:spAutoFit/>
              </a:bodyPr>
              <a:lstStyle/>
              <a:p>
                <a:pPr marL="34290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压差驱动系数 </a:t>
                </a:r>
                <a14:m>
                  <m:oMath xmlns:m="http://schemas.openxmlformats.org/officeDocument/2006/math">
                    <m:sSub>
                      <m:sSubPr>
                        <m:ctrlPr>
                          <a:rPr lang="zh-CN" altLang="en-US" sz="1400" i="1" kern="100">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1400" kern="100">
                            <a:latin typeface="Cambria Math" panose="02040503050406030204" pitchFamily="18" charset="0"/>
                            <a:ea typeface="宋体" panose="02010600030101010101" pitchFamily="2" charset="-122"/>
                            <a:cs typeface="Times New Roman" panose="02020603050405020304" pitchFamily="18" charset="0"/>
                          </a:rPr>
                          <m:t>𝐶</m:t>
                        </m:r>
                      </m:e>
                      <m:sub>
                        <m:r>
                          <a:rPr lang="en-US" altLang="zh-CN" sz="1400" kern="100">
                            <a:latin typeface="Cambria Math" panose="02040503050406030204" pitchFamily="18" charset="0"/>
                            <a:ea typeface="宋体" panose="02010600030101010101" pitchFamily="2" charset="-122"/>
                            <a:cs typeface="Times New Roman" panose="02020603050405020304" pitchFamily="18" charset="0"/>
                          </a:rPr>
                          <m:t>1</m:t>
                        </m:r>
                      </m:sub>
                    </m:sSub>
                  </m:oMath>
                </a14:m>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0.1 atm </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下增大，说明低雷诺数下</a:t>
                </a:r>
                <a:r>
                  <a:rPr lang="zh-CN" altLang="en-US" sz="1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压差驱动效率更高</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，可能原因是低密度下流动阻力减小。</a:t>
                </a:r>
                <a:endParaRPr lang="en-US" altLang="zh-CN" sz="1400" kern="1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入射动量驱动系数 </a:t>
                </a:r>
                <a14:m>
                  <m:oMath xmlns:m="http://schemas.openxmlformats.org/officeDocument/2006/math">
                    <m:sSub>
                      <m:sSubPr>
                        <m:ctrlPr>
                          <a:rPr lang="zh-CN" altLang="en-US" sz="1400" i="1" kern="100">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1400" kern="100">
                            <a:latin typeface="Cambria Math" panose="02040503050406030204" pitchFamily="18" charset="0"/>
                            <a:ea typeface="宋体" panose="02010600030101010101" pitchFamily="2" charset="-122"/>
                            <a:cs typeface="Times New Roman" panose="02020603050405020304" pitchFamily="18" charset="0"/>
                          </a:rPr>
                          <m:t>𝐶</m:t>
                        </m:r>
                      </m:e>
                      <m:sub>
                        <m:r>
                          <a:rPr lang="en-US" altLang="zh-CN" sz="1400" kern="100">
                            <a:latin typeface="Cambria Math" panose="02040503050406030204" pitchFamily="18" charset="0"/>
                            <a:ea typeface="宋体" panose="02010600030101010101" pitchFamily="2" charset="-122"/>
                            <a:cs typeface="Times New Roman" panose="02020603050405020304" pitchFamily="18" charset="0"/>
                          </a:rPr>
                          <m:t>2</m:t>
                        </m:r>
                      </m:sub>
                    </m:sSub>
                  </m:oMath>
                </a14:m>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0.1 atm </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下显著减小，表明低密度下来流动量</a:t>
                </a:r>
                <a:r>
                  <a:rPr lang="zh-CN" altLang="en-US" sz="1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转化为泄漏流的能力下降</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，这与边界层增厚、入口动量损失增大一致。</a:t>
                </a:r>
              </a:p>
              <a:p>
                <a:pPr marL="34290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模型精度依然极高（</a:t>
                </a:r>
                <a14:m>
                  <m:oMath xmlns:m="http://schemas.openxmlformats.org/officeDocument/2006/math">
                    <m:sSup>
                      <m:sSupPr>
                        <m:ctrlPr>
                          <a:rPr lang="zh-CN" altLang="en-US" sz="1400" i="1" kern="100">
                            <a:latin typeface="Cambria Math" panose="02040503050406030204" pitchFamily="18" charset="0"/>
                            <a:ea typeface="宋体" panose="02010600030101010101" pitchFamily="2" charset="-122"/>
                            <a:cs typeface="Times New Roman" panose="02020603050405020304" pitchFamily="18" charset="0"/>
                          </a:rPr>
                        </m:ctrlPr>
                      </m:sSupPr>
                      <m:e>
                        <m:r>
                          <a:rPr lang="zh-CN" altLang="en-US" sz="1400" kern="100">
                            <a:latin typeface="Cambria Math" panose="02040503050406030204" pitchFamily="18" charset="0"/>
                            <a:ea typeface="宋体" panose="02010600030101010101" pitchFamily="2" charset="-122"/>
                            <a:cs typeface="Times New Roman" panose="02020603050405020304" pitchFamily="18" charset="0"/>
                          </a:rPr>
                          <m:t>𝑅</m:t>
                        </m:r>
                      </m:e>
                      <m:sup>
                        <m:r>
                          <a:rPr lang="en-US" altLang="zh-CN" sz="1400" kern="100">
                            <a:latin typeface="Cambria Math" panose="02040503050406030204" pitchFamily="18" charset="0"/>
                            <a:ea typeface="宋体" panose="02010600030101010101" pitchFamily="2" charset="-122"/>
                            <a:cs typeface="Times New Roman" panose="02020603050405020304" pitchFamily="18" charset="0"/>
                          </a:rPr>
                          <m:t>2</m:t>
                        </m:r>
                      </m:sup>
                    </m:sSup>
                    <m:r>
                      <a:rPr lang="en-US" altLang="zh-CN" sz="1400" kern="100">
                        <a:latin typeface="Cambria Math" panose="02040503050406030204" pitchFamily="18" charset="0"/>
                        <a:ea typeface="宋体" panose="02010600030101010101" pitchFamily="2" charset="-122"/>
                        <a:cs typeface="Times New Roman" panose="02020603050405020304" pitchFamily="18" charset="0"/>
                      </a:rPr>
                      <m:t>&gt;0.999</m:t>
                    </m:r>
                  </m:oMath>
                </a14:m>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），说明双驱动力模型适合在低雷诺数下使用。</a:t>
                </a:r>
              </a:p>
              <a:p>
                <a:pPr marL="342900" indent="-342900" algn="just">
                  <a:lnSpc>
                    <a:spcPct val="150000"/>
                  </a:lnSpc>
                  <a:buClr>
                    <a:schemeClr val="accent2">
                      <a:lumMod val="60000"/>
                      <a:lumOff val="40000"/>
                    </a:schemeClr>
                  </a:buClr>
                  <a:buFont typeface="Wingdings" panose="05000000000000000000" pitchFamily="2" charset="2"/>
                  <a:buChar char="p"/>
                </a:pPr>
                <a:endParaRPr lang="en-US" altLang="zh-CN" sz="1400" kern="100" dirty="0">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50000"/>
                  </a:lnSpc>
                  <a:buClr>
                    <a:schemeClr val="accent2">
                      <a:lumMod val="60000"/>
                      <a:lumOff val="40000"/>
                    </a:schemeClr>
                  </a:buClr>
                  <a:buFont typeface="Wingdings" panose="05000000000000000000" pitchFamily="2" charset="2"/>
                  <a:buChar char="p"/>
                </a:pP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6CE3B5DA-1EE8-B2D6-CBA9-5D245FEC814F}"/>
                  </a:ext>
                </a:extLst>
              </p:cNvPr>
              <p:cNvSpPr txBox="1">
                <a:spLocks noRot="1" noChangeAspect="1" noMove="1" noResize="1" noEditPoints="1" noAdjustHandles="1" noChangeArrowheads="1" noChangeShapeType="1" noTextEdit="1"/>
              </p:cNvSpPr>
              <p:nvPr/>
            </p:nvSpPr>
            <p:spPr>
              <a:xfrm>
                <a:off x="5917793" y="3964823"/>
                <a:ext cx="5461818" cy="2975238"/>
              </a:xfrm>
              <a:prstGeom prst="rect">
                <a:avLst/>
              </a:prstGeom>
              <a:blipFill>
                <a:blip r:embed="rId4"/>
                <a:stretch>
                  <a:fillRect l="-223" r="-335"/>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7885D4CC-69A9-5381-3EC9-D5EB535446FB}"/>
              </a:ext>
            </a:extLst>
          </p:cNvPr>
          <p:cNvPicPr>
            <a:picLocks noChangeAspect="1"/>
          </p:cNvPicPr>
          <p:nvPr/>
        </p:nvPicPr>
        <p:blipFill>
          <a:blip r:embed="rId5"/>
          <a:stretch>
            <a:fillRect/>
          </a:stretch>
        </p:blipFill>
        <p:spPr>
          <a:xfrm>
            <a:off x="6557376" y="2404222"/>
            <a:ext cx="4368798" cy="1317860"/>
          </a:xfrm>
          <a:prstGeom prst="rect">
            <a:avLst/>
          </a:prstGeom>
        </p:spPr>
      </p:pic>
      <p:pic>
        <p:nvPicPr>
          <p:cNvPr id="8" name="图片 7">
            <a:extLst>
              <a:ext uri="{FF2B5EF4-FFF2-40B4-BE49-F238E27FC236}">
                <a16:creationId xmlns:a16="http://schemas.microsoft.com/office/drawing/2014/main" id="{E421188D-CBAE-F426-C9CB-3481979BE896}"/>
              </a:ext>
            </a:extLst>
          </p:cNvPr>
          <p:cNvPicPr>
            <a:picLocks noChangeAspect="1"/>
          </p:cNvPicPr>
          <p:nvPr/>
        </p:nvPicPr>
        <p:blipFill>
          <a:blip r:embed="rId6"/>
          <a:stretch>
            <a:fillRect/>
          </a:stretch>
        </p:blipFill>
        <p:spPr>
          <a:xfrm>
            <a:off x="563099" y="1636249"/>
            <a:ext cx="4788359" cy="3762282"/>
          </a:xfrm>
          <a:prstGeom prst="rect">
            <a:avLst/>
          </a:prstGeom>
        </p:spPr>
      </p:pic>
    </p:spTree>
    <p:extLst>
      <p:ext uri="{BB962C8B-B14F-4D97-AF65-F5344CB8AC3E}">
        <p14:creationId xmlns:p14="http://schemas.microsoft.com/office/powerpoint/2010/main" val="190605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2C937-A2E2-3B9D-00CE-038B67723655}"/>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8B714DB6-C33A-34A1-3100-601FCAD765D1}"/>
              </a:ext>
            </a:extLst>
          </p:cNvPr>
          <p:cNvSpPr>
            <a:spLocks noGrp="1"/>
          </p:cNvSpPr>
          <p:nvPr>
            <p:ph type="title"/>
          </p:nvPr>
        </p:nvSpPr>
        <p:spPr/>
        <p:txBody>
          <a:bodyPr/>
          <a:lstStyle/>
          <a:p>
            <a:r>
              <a:rPr kumimoji="1" lang="zh-CN" altLang="en-US" dirty="0"/>
              <a:t>结论</a:t>
            </a:r>
          </a:p>
        </p:txBody>
      </p:sp>
      <p:sp>
        <p:nvSpPr>
          <p:cNvPr id="12" name="文本框 11">
            <a:extLst>
              <a:ext uri="{FF2B5EF4-FFF2-40B4-BE49-F238E27FC236}">
                <a16:creationId xmlns:a16="http://schemas.microsoft.com/office/drawing/2014/main" id="{4DD381EA-3D2C-8CE4-37DB-B188C3CE4A6C}"/>
              </a:ext>
            </a:extLst>
          </p:cNvPr>
          <p:cNvSpPr txBox="1"/>
          <p:nvPr/>
        </p:nvSpPr>
        <p:spPr>
          <a:xfrm>
            <a:off x="1405468" y="1162050"/>
            <a:ext cx="9660514" cy="4016036"/>
          </a:xfrm>
          <a:prstGeom prst="rect">
            <a:avLst/>
          </a:prstGeom>
          <a:noFill/>
        </p:spPr>
        <p:txBody>
          <a:bodyPr wrap="square">
            <a:spAutoFit/>
          </a:bodyPr>
          <a:lstStyle/>
          <a:p>
            <a:pPr>
              <a:lnSpc>
                <a:spcPct val="200000"/>
              </a:lnSpc>
              <a:buClr>
                <a:schemeClr val="accent2">
                  <a:lumMod val="20000"/>
                  <a:lumOff val="80000"/>
                </a:schemeClr>
              </a:buClr>
              <a:buSzPct val="100000"/>
            </a:pPr>
            <a:endParaRPr lang="zh-CN" altLang="en-US" dirty="0">
              <a:latin typeface="宋体" panose="02010600030101010101" pitchFamily="2" charset="-122"/>
              <a:ea typeface="宋体" panose="02010600030101010101" pitchFamily="2" charset="-122"/>
            </a:endParaRPr>
          </a:p>
          <a:p>
            <a:pPr marL="285750" indent="-285750">
              <a:lnSpc>
                <a:spcPct val="200000"/>
              </a:lnSpc>
              <a:buClr>
                <a:schemeClr val="accent2">
                  <a:lumMod val="20000"/>
                  <a:lumOff val="80000"/>
                </a:schemeClr>
              </a:buClr>
              <a:buSzPct val="100000"/>
              <a:buFont typeface="Wingdings" panose="05000000000000000000" pitchFamily="2" charset="2"/>
              <a:buChar char="u"/>
            </a:pPr>
            <a:r>
              <a:rPr lang="zh-CN" altLang="en-US" sz="1400" dirty="0">
                <a:latin typeface="宋体" panose="02010600030101010101" pitchFamily="2" charset="-122"/>
                <a:ea typeface="宋体" panose="02010600030101010101" pitchFamily="2" charset="-122"/>
              </a:rPr>
              <a:t>本文提出一种基于堵塞因子的离心压缩机楔形扩压器前缘端壁槽优化方法。通过建立结合近失速与近堵塞工况下扩压器出口堵塞度、以及近失速工况效率的多目标函数，对三角形槽的结构参数进行了优化。以</a:t>
            </a:r>
            <a:r>
              <a:rPr lang="en-US" altLang="zh-CN" sz="1400" dirty="0" err="1">
                <a:latin typeface="宋体" panose="02010600030101010101" pitchFamily="2" charset="-122"/>
                <a:ea typeface="宋体" panose="02010600030101010101" pitchFamily="2" charset="-122"/>
              </a:rPr>
              <a:t>Radiver</a:t>
            </a:r>
            <a:r>
              <a:rPr lang="zh-CN" altLang="en-US" sz="1400" dirty="0">
                <a:latin typeface="宋体" panose="02010600030101010101" pitchFamily="2" charset="-122"/>
                <a:ea typeface="宋体" panose="02010600030101010101" pitchFamily="2" charset="-122"/>
              </a:rPr>
              <a:t>叶轮扩压器验证了堵塞度作为优化目标的有效性，形成了一种同时提升稳定裕度与气动性能的新方法。</a:t>
            </a:r>
          </a:p>
          <a:p>
            <a:pPr marL="285750" indent="-285750">
              <a:lnSpc>
                <a:spcPct val="200000"/>
              </a:lnSpc>
              <a:buClr>
                <a:schemeClr val="accent2">
                  <a:lumMod val="20000"/>
                  <a:lumOff val="80000"/>
                </a:schemeClr>
              </a:buClr>
              <a:buSzPct val="100000"/>
              <a:buFont typeface="Wingdings" panose="05000000000000000000" pitchFamily="2" charset="2"/>
              <a:buChar char="u"/>
            </a:pPr>
            <a:endParaRPr lang="zh-CN" altLang="en-US" sz="1400" dirty="0">
              <a:latin typeface="宋体" panose="02010600030101010101" pitchFamily="2" charset="-122"/>
              <a:ea typeface="宋体" panose="02010600030101010101" pitchFamily="2" charset="-122"/>
            </a:endParaRPr>
          </a:p>
          <a:p>
            <a:pPr marL="285750" indent="-285750">
              <a:lnSpc>
                <a:spcPct val="200000"/>
              </a:lnSpc>
              <a:buClr>
                <a:schemeClr val="accent2">
                  <a:lumMod val="20000"/>
                  <a:lumOff val="80000"/>
                </a:schemeClr>
              </a:buClr>
              <a:buSzPct val="100000"/>
              <a:buFont typeface="Wingdings" panose="05000000000000000000" pitchFamily="2" charset="2"/>
              <a:buChar char="u"/>
            </a:pPr>
            <a:r>
              <a:rPr lang="zh-CN" altLang="en-US" sz="1400" dirty="0">
                <a:latin typeface="宋体" panose="02010600030101010101" pitchFamily="2" charset="-122"/>
                <a:ea typeface="宋体" panose="02010600030101010101" pitchFamily="2" charset="-122"/>
              </a:rPr>
              <a:t>研究表明，前缘三角形槽能将端壁处的高能流体引导为泄漏流，清除角区低能流体，从而抑制近失速工况下吸力面的边界层分离与近堵塞工况下压力面的流动堵塞。尽管泄漏流会引起局部损失，但以堵塞度为优化目标可改善流场结构，减少回流与主流损失，提升压缩机的气动性能和稳定裕度。该工作为离心压缩机扩压器的结构设计与优化方法提供了有益参考。</a:t>
            </a:r>
            <a:endParaRPr lang="en-US" altLang="zh-CN" sz="1400" dirty="0">
              <a:latin typeface="宋体" panose="02010600030101010101" pitchFamily="2" charset="-122"/>
              <a:ea typeface="宋体" panose="02010600030101010101" pitchFamily="2" charset="-122"/>
            </a:endParaRPr>
          </a:p>
        </p:txBody>
      </p:sp>
      <p:sp>
        <p:nvSpPr>
          <p:cNvPr id="11" name="矩形 10">
            <a:extLst>
              <a:ext uri="{FF2B5EF4-FFF2-40B4-BE49-F238E27FC236}">
                <a16:creationId xmlns:a16="http://schemas.microsoft.com/office/drawing/2014/main" id="{7271BF85-72E9-65C9-DE10-774AABB982BA}"/>
              </a:ext>
            </a:extLst>
          </p:cNvPr>
          <p:cNvSpPr/>
          <p:nvPr/>
        </p:nvSpPr>
        <p:spPr>
          <a:xfrm>
            <a:off x="1698650" y="5562600"/>
            <a:ext cx="9226550" cy="539750"/>
          </a:xfrm>
          <a:prstGeom prst="rect">
            <a:avLst/>
          </a:prstGeom>
          <a:no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2360B01-048B-498D-A0CD-696365D56D74}"/>
              </a:ext>
            </a:extLst>
          </p:cNvPr>
          <p:cNvSpPr txBox="1"/>
          <p:nvPr/>
        </p:nvSpPr>
        <p:spPr>
          <a:xfrm>
            <a:off x="2556934" y="5633561"/>
            <a:ext cx="8771466" cy="369332"/>
          </a:xfrm>
          <a:prstGeom prst="rect">
            <a:avLst/>
          </a:prstGeom>
          <a:noFill/>
        </p:spPr>
        <p:txBody>
          <a:bodyPr wrap="square" rtlCol="0">
            <a:spAutoFit/>
          </a:bodyPr>
          <a:lstStyle/>
          <a:p>
            <a:r>
              <a:rPr lang="zh-CN" altLang="en-US" dirty="0"/>
              <a:t>本报告研究内容已经发表在</a:t>
            </a:r>
            <a:r>
              <a:rPr lang="en-US" altLang="zh-CN" dirty="0"/>
              <a:t>《</a:t>
            </a:r>
            <a:r>
              <a:rPr lang="en-US" altLang="zh-CN" dirty="0" err="1"/>
              <a:t>Arospace</a:t>
            </a:r>
            <a:r>
              <a:rPr lang="en-US" altLang="zh-CN"/>
              <a:t> Science and Technology</a:t>
            </a:r>
            <a:r>
              <a:rPr lang="en-US" altLang="zh-CN" dirty="0"/>
              <a:t>》</a:t>
            </a:r>
            <a:r>
              <a:rPr lang="zh-CN" altLang="en-US" dirty="0"/>
              <a:t>期刊</a:t>
            </a:r>
          </a:p>
        </p:txBody>
      </p:sp>
    </p:spTree>
    <p:extLst>
      <p:ext uri="{BB962C8B-B14F-4D97-AF65-F5344CB8AC3E}">
        <p14:creationId xmlns:p14="http://schemas.microsoft.com/office/powerpoint/2010/main" val="424426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3FF93AD-B291-5347-AC70-D7287ABA5C8E}"/>
              </a:ext>
            </a:extLst>
          </p:cNvPr>
          <p:cNvSpPr>
            <a:spLocks noGrp="1"/>
          </p:cNvSpPr>
          <p:nvPr>
            <p:ph type="title"/>
          </p:nvPr>
        </p:nvSpPr>
        <p:spPr/>
        <p:txBody>
          <a:bodyPr/>
          <a:lstStyle/>
          <a:p>
            <a:r>
              <a:rPr kumimoji="1" lang="zh-CN" altLang="en-US" dirty="0"/>
              <a:t>基本参数设定</a:t>
            </a:r>
          </a:p>
        </p:txBody>
      </p:sp>
      <p:sp>
        <p:nvSpPr>
          <p:cNvPr id="13" name="文本框 12">
            <a:extLst>
              <a:ext uri="{FF2B5EF4-FFF2-40B4-BE49-F238E27FC236}">
                <a16:creationId xmlns:a16="http://schemas.microsoft.com/office/drawing/2014/main" id="{E34CF3E0-A15A-40F9-89E4-EAB2395B65E4}"/>
              </a:ext>
            </a:extLst>
          </p:cNvPr>
          <p:cNvSpPr txBox="1"/>
          <p:nvPr/>
        </p:nvSpPr>
        <p:spPr>
          <a:xfrm>
            <a:off x="6677750" y="4480627"/>
            <a:ext cx="5222149" cy="1657698"/>
          </a:xfrm>
          <a:prstGeom prst="rect">
            <a:avLst/>
          </a:prstGeom>
          <a:noFill/>
        </p:spPr>
        <p:txBody>
          <a:bodyPr wrap="square">
            <a:spAutoFit/>
          </a:bodyPr>
          <a:lstStyle/>
          <a:p>
            <a:pPr indent="360000" algn="just">
              <a:lnSpc>
                <a:spcPct val="150000"/>
              </a:lnSpc>
            </a:pPr>
            <a:r>
              <a:rPr lang="zh-CN" altLang="en-US" sz="1400" b="1" dirty="0">
                <a:latin typeface="宋体" panose="02010600030101010101" pitchFamily="2" charset="-122"/>
                <a:ea typeface="宋体" panose="02010600030101010101" pitchFamily="2" charset="-122"/>
              </a:rPr>
              <a:t>定常计算：</a:t>
            </a:r>
            <a:r>
              <a:rPr lang="zh-CN" altLang="zh-CN" sz="1400" dirty="0">
                <a:latin typeface="宋体" panose="02010600030101010101" pitchFamily="2" charset="-122"/>
                <a:ea typeface="宋体" panose="02010600030101010101" pitchFamily="2" charset="-122"/>
              </a:rPr>
              <a:t>雷诺平均</a:t>
            </a:r>
            <a:r>
              <a:rPr lang="en-US" altLang="zh-CN" sz="1400" dirty="0">
                <a:latin typeface="宋体" panose="02010600030101010101" pitchFamily="2" charset="-122"/>
                <a:ea typeface="宋体" panose="02010600030101010101" pitchFamily="2" charset="-122"/>
              </a:rPr>
              <a:t>Navier-Stokes</a:t>
            </a:r>
            <a:r>
              <a:rPr lang="zh-CN" altLang="zh-CN" sz="1400" dirty="0">
                <a:latin typeface="宋体" panose="02010600030101010101" pitchFamily="2" charset="-122"/>
                <a:ea typeface="宋体" panose="02010600030101010101" pitchFamily="2" charset="-122"/>
              </a:rPr>
              <a:t>方程</a:t>
            </a:r>
            <a:r>
              <a:rPr lang="en-US" altLang="zh-CN" sz="1400" dirty="0">
                <a:latin typeface="宋体" panose="02010600030101010101" pitchFamily="2" charset="-122"/>
                <a:ea typeface="宋体" panose="02010600030101010101" pitchFamily="2" charset="-122"/>
              </a:rPr>
              <a:t>(RANS)</a:t>
            </a:r>
            <a:r>
              <a:rPr lang="zh-CN" altLang="zh-CN" sz="1400" dirty="0">
                <a:latin typeface="宋体" panose="02010600030101010101" pitchFamily="2" charset="-122"/>
                <a:ea typeface="宋体" panose="02010600030101010101" pitchFamily="2" charset="-122"/>
              </a:rPr>
              <a:t>作为控制方程，采用</a:t>
            </a:r>
            <a:r>
              <a:rPr lang="en-US" altLang="zh-CN" sz="1400" b="1" dirty="0">
                <a:solidFill>
                  <a:srgbClr val="FF0000"/>
                </a:solidFill>
                <a:latin typeface="宋体" panose="02010600030101010101" pitchFamily="2" charset="-122"/>
                <a:ea typeface="宋体" panose="02010600030101010101" pitchFamily="2" charset="-122"/>
              </a:rPr>
              <a:t>Shear Stress Transport</a:t>
            </a:r>
            <a:r>
              <a:rPr lang="zh-CN" altLang="zh-CN" sz="1400" b="1" dirty="0">
                <a:solidFill>
                  <a:srgbClr val="FF0000"/>
                </a:solidFill>
                <a:latin typeface="宋体" panose="02010600030101010101" pitchFamily="2" charset="-122"/>
                <a:ea typeface="宋体" panose="02010600030101010101" pitchFamily="2" charset="-122"/>
              </a:rPr>
              <a:t>（</a:t>
            </a:r>
            <a:r>
              <a:rPr lang="en-US" altLang="zh-CN" sz="1400" b="1" dirty="0">
                <a:solidFill>
                  <a:srgbClr val="FF0000"/>
                </a:solidFill>
                <a:latin typeface="宋体" panose="02010600030101010101" pitchFamily="2" charset="-122"/>
                <a:ea typeface="宋体" panose="02010600030101010101" pitchFamily="2" charset="-122"/>
              </a:rPr>
              <a:t>SST</a:t>
            </a:r>
            <a:r>
              <a:rPr lang="zh-CN" altLang="zh-CN" sz="1400" b="1" dirty="0">
                <a:solidFill>
                  <a:srgbClr val="FF0000"/>
                </a:solidFill>
                <a:latin typeface="宋体" panose="02010600030101010101" pitchFamily="2" charset="-122"/>
                <a:ea typeface="宋体" panose="02010600030101010101" pitchFamily="2" charset="-122"/>
              </a:rPr>
              <a:t>）</a:t>
            </a:r>
            <a:r>
              <a:rPr lang="zh-CN" altLang="zh-CN" sz="1400" dirty="0">
                <a:latin typeface="宋体" panose="02010600030101010101" pitchFamily="2" charset="-122"/>
                <a:ea typeface="宋体" panose="02010600030101010101" pitchFamily="2" charset="-122"/>
              </a:rPr>
              <a:t>湍流模型求解器进行仿真数值计算。工质采用理想气体工质，转速为</a:t>
            </a:r>
            <a:r>
              <a:rPr lang="en-US" altLang="zh-CN" sz="1400" b="1" dirty="0">
                <a:solidFill>
                  <a:srgbClr val="FF0000"/>
                </a:solidFill>
                <a:latin typeface="宋体" panose="02010600030101010101" pitchFamily="2" charset="-122"/>
                <a:ea typeface="宋体" panose="02010600030101010101" pitchFamily="2" charset="-122"/>
              </a:rPr>
              <a:t>80%</a:t>
            </a:r>
            <a:r>
              <a:rPr lang="zh-CN" altLang="zh-CN" sz="1400" b="1" dirty="0">
                <a:solidFill>
                  <a:srgbClr val="FF0000"/>
                </a:solidFill>
                <a:latin typeface="宋体" panose="02010600030101010101" pitchFamily="2" charset="-122"/>
                <a:ea typeface="宋体" panose="02010600030101010101" pitchFamily="2" charset="-122"/>
              </a:rPr>
              <a:t>设计转速</a:t>
            </a:r>
            <a:r>
              <a:rPr lang="zh-CN" altLang="zh-CN" sz="1400" dirty="0">
                <a:latin typeface="宋体" panose="02010600030101010101" pitchFamily="2" charset="-122"/>
                <a:ea typeface="宋体" panose="02010600030101010101" pitchFamily="2" charset="-122"/>
              </a:rPr>
              <a:t>，即</a:t>
            </a:r>
            <a:r>
              <a:rPr lang="en-US" altLang="zh-CN" sz="1400" dirty="0">
                <a:latin typeface="宋体" panose="02010600030101010101" pitchFamily="2" charset="-122"/>
                <a:ea typeface="宋体" panose="02010600030101010101" pitchFamily="2" charset="-122"/>
              </a:rPr>
              <a:t>25600rpm</a:t>
            </a:r>
            <a:r>
              <a:rPr lang="zh-CN" altLang="zh-CN" sz="1400" dirty="0">
                <a:latin typeface="宋体" panose="02010600030101010101" pitchFamily="2" charset="-122"/>
                <a:ea typeface="宋体" panose="02010600030101010101" pitchFamily="2" charset="-122"/>
              </a:rPr>
              <a:t>。入口采用</a:t>
            </a:r>
            <a:r>
              <a:rPr lang="zh-CN" altLang="zh-CN" sz="1400" b="1" dirty="0">
                <a:solidFill>
                  <a:srgbClr val="FF0000"/>
                </a:solidFill>
                <a:latin typeface="宋体" panose="02010600030101010101" pitchFamily="2" charset="-122"/>
                <a:ea typeface="宋体" panose="02010600030101010101" pitchFamily="2" charset="-122"/>
              </a:rPr>
              <a:t>总温总压边界</a:t>
            </a:r>
            <a:r>
              <a:rPr lang="zh-CN" altLang="zh-CN" sz="1400" dirty="0">
                <a:latin typeface="宋体" panose="02010600030101010101" pitchFamily="2" charset="-122"/>
                <a:ea typeface="宋体" panose="02010600030101010101" pitchFamily="2" charset="-122"/>
              </a:rPr>
              <a:t>，总温大小为</a:t>
            </a:r>
            <a:r>
              <a:rPr lang="en-US" altLang="zh-CN" sz="1400" dirty="0">
                <a:latin typeface="宋体" panose="02010600030101010101" pitchFamily="2" charset="-122"/>
                <a:ea typeface="宋体" panose="02010600030101010101" pitchFamily="2" charset="-122"/>
              </a:rPr>
              <a:t>288.15K</a:t>
            </a:r>
            <a:r>
              <a:rPr lang="zh-CN" altLang="zh-CN" sz="1400" dirty="0">
                <a:latin typeface="宋体" panose="02010600030101010101" pitchFamily="2" charset="-122"/>
                <a:ea typeface="宋体" panose="02010600030101010101" pitchFamily="2" charset="-122"/>
              </a:rPr>
              <a:t>，总压大小为</a:t>
            </a:r>
            <a:r>
              <a:rPr lang="en-US" altLang="zh-CN" sz="1400" dirty="0">
                <a:latin typeface="宋体" panose="02010600030101010101" pitchFamily="2" charset="-122"/>
                <a:ea typeface="宋体" panose="02010600030101010101" pitchFamily="2" charset="-122"/>
              </a:rPr>
              <a:t>1.013bar</a:t>
            </a:r>
            <a:r>
              <a:rPr lang="zh-CN" altLang="en-US" sz="1400" dirty="0">
                <a:latin typeface="宋体" panose="02010600030101010101" pitchFamily="2" charset="-122"/>
                <a:ea typeface="宋体" panose="02010600030101010101" pitchFamily="2" charset="-122"/>
              </a:rPr>
              <a:t>。交界面采用</a:t>
            </a:r>
            <a:r>
              <a:rPr lang="zh-CN" altLang="en-US" sz="1400" b="1" dirty="0">
                <a:solidFill>
                  <a:srgbClr val="FF0000"/>
                </a:solidFill>
                <a:latin typeface="宋体" panose="02010600030101010101" pitchFamily="2" charset="-122"/>
                <a:ea typeface="宋体" panose="02010600030101010101" pitchFamily="2" charset="-122"/>
              </a:rPr>
              <a:t>混合交界面</a:t>
            </a:r>
            <a:r>
              <a:rPr lang="zh-CN" altLang="en-US" sz="1400" dirty="0">
                <a:latin typeface="宋体" panose="02010600030101010101" pitchFamily="2" charset="-122"/>
                <a:ea typeface="宋体" panose="02010600030101010101" pitchFamily="2" charset="-122"/>
              </a:rPr>
              <a:t>。</a:t>
            </a:r>
            <a:endParaRPr lang="zh-CN" altLang="en-US" sz="1100" dirty="0">
              <a:latin typeface="宋体" panose="02010600030101010101" pitchFamily="2" charset="-122"/>
              <a:ea typeface="宋体" panose="02010600030101010101" pitchFamily="2" charset="-122"/>
            </a:endParaRPr>
          </a:p>
        </p:txBody>
      </p:sp>
      <p:pic>
        <p:nvPicPr>
          <p:cNvPr id="4" name="图片 3">
            <a:extLst>
              <a:ext uri="{FF2B5EF4-FFF2-40B4-BE49-F238E27FC236}">
                <a16:creationId xmlns:a16="http://schemas.microsoft.com/office/drawing/2014/main" id="{07164514-8952-A033-AC28-08D7E0D3FBF9}"/>
              </a:ext>
            </a:extLst>
          </p:cNvPr>
          <p:cNvPicPr>
            <a:picLocks noChangeAspect="1"/>
          </p:cNvPicPr>
          <p:nvPr/>
        </p:nvPicPr>
        <p:blipFill>
          <a:blip r:embed="rId2"/>
          <a:stretch>
            <a:fillRect/>
          </a:stretch>
        </p:blipFill>
        <p:spPr>
          <a:xfrm>
            <a:off x="361951" y="1235132"/>
            <a:ext cx="4988446" cy="3067429"/>
          </a:xfrm>
          <a:prstGeom prst="rect">
            <a:avLst/>
          </a:prstGeom>
        </p:spPr>
      </p:pic>
      <p:pic>
        <p:nvPicPr>
          <p:cNvPr id="11" name="图片 10">
            <a:extLst>
              <a:ext uri="{FF2B5EF4-FFF2-40B4-BE49-F238E27FC236}">
                <a16:creationId xmlns:a16="http://schemas.microsoft.com/office/drawing/2014/main" id="{4C5E0B4D-412D-2D6E-D4B9-517F475C96FF}"/>
              </a:ext>
            </a:extLst>
          </p:cNvPr>
          <p:cNvPicPr>
            <a:picLocks noChangeAspect="1"/>
          </p:cNvPicPr>
          <p:nvPr/>
        </p:nvPicPr>
        <p:blipFill>
          <a:blip r:embed="rId3"/>
          <a:stretch>
            <a:fillRect/>
          </a:stretch>
        </p:blipFill>
        <p:spPr>
          <a:xfrm>
            <a:off x="444989" y="4424707"/>
            <a:ext cx="2608624" cy="1881526"/>
          </a:xfrm>
          <a:prstGeom prst="rect">
            <a:avLst/>
          </a:prstGeom>
        </p:spPr>
      </p:pic>
      <p:pic>
        <p:nvPicPr>
          <p:cNvPr id="16" name="图片 15">
            <a:extLst>
              <a:ext uri="{FF2B5EF4-FFF2-40B4-BE49-F238E27FC236}">
                <a16:creationId xmlns:a16="http://schemas.microsoft.com/office/drawing/2014/main" id="{7E9CBB79-8CEC-988B-DC83-152C2144E9F2}"/>
              </a:ext>
            </a:extLst>
          </p:cNvPr>
          <p:cNvPicPr>
            <a:picLocks noChangeAspect="1"/>
          </p:cNvPicPr>
          <p:nvPr/>
        </p:nvPicPr>
        <p:blipFill>
          <a:blip r:embed="rId4"/>
          <a:stretch>
            <a:fillRect/>
          </a:stretch>
        </p:blipFill>
        <p:spPr>
          <a:xfrm>
            <a:off x="3419440" y="4403981"/>
            <a:ext cx="2740046" cy="1810989"/>
          </a:xfrm>
          <a:prstGeom prst="rect">
            <a:avLst/>
          </a:prstGeom>
        </p:spPr>
      </p:pic>
      <p:pic>
        <p:nvPicPr>
          <p:cNvPr id="17" name="图形 3">
            <a:extLst>
              <a:ext uri="{FF2B5EF4-FFF2-40B4-BE49-F238E27FC236}">
                <a16:creationId xmlns:a16="http://schemas.microsoft.com/office/drawing/2014/main" id="{8D765BFA-BEFA-5BF0-9FAC-9C72DB70BC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4986" y="1264070"/>
            <a:ext cx="4162025" cy="3121308"/>
          </a:xfrm>
          <a:prstGeom prst="rect">
            <a:avLst/>
          </a:prstGeom>
        </p:spPr>
      </p:pic>
      <p:sp>
        <p:nvSpPr>
          <p:cNvPr id="18" name="矩形 17">
            <a:extLst>
              <a:ext uri="{FF2B5EF4-FFF2-40B4-BE49-F238E27FC236}">
                <a16:creationId xmlns:a16="http://schemas.microsoft.com/office/drawing/2014/main" id="{FC855135-887C-4E55-5617-ABC9516D64BC}"/>
              </a:ext>
            </a:extLst>
          </p:cNvPr>
          <p:cNvSpPr/>
          <p:nvPr/>
        </p:nvSpPr>
        <p:spPr>
          <a:xfrm>
            <a:off x="5849136" y="1917699"/>
            <a:ext cx="2249781" cy="755651"/>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内容占位符 4">
            <a:extLst>
              <a:ext uri="{FF2B5EF4-FFF2-40B4-BE49-F238E27FC236}">
                <a16:creationId xmlns:a16="http://schemas.microsoft.com/office/drawing/2014/main" id="{B0DFB80F-8558-1894-B266-694AC4BBAF19}"/>
              </a:ext>
            </a:extLst>
          </p:cNvPr>
          <p:cNvSpPr>
            <a:spLocks noGrp="1"/>
          </p:cNvSpPr>
          <p:nvPr>
            <p:ph idx="1"/>
          </p:nvPr>
        </p:nvSpPr>
        <p:spPr>
          <a:xfrm>
            <a:off x="6020517" y="2038580"/>
            <a:ext cx="2078400" cy="548012"/>
          </a:xfrm>
        </p:spPr>
        <p:txBody>
          <a:bodyPr>
            <a:noAutofit/>
          </a:bodyPr>
          <a:lstStyle/>
          <a:p>
            <a:pPr marL="0" indent="0">
              <a:lnSpc>
                <a:spcPct val="125000"/>
              </a:lnSpc>
              <a:buNone/>
            </a:pPr>
            <a:r>
              <a:rPr lang="zh-CN" altLang="en-US" sz="2000" dirty="0">
                <a:solidFill>
                  <a:srgbClr val="660874"/>
                </a:solidFill>
                <a:latin typeface="+mn-ea"/>
                <a:cs typeface="Times New Roman" panose="02020603050405020304" pitchFamily="18" charset="0"/>
              </a:rPr>
              <a:t>计算流道示意图</a:t>
            </a:r>
            <a:endParaRPr lang="en-US" altLang="zh-CN" sz="2000" dirty="0">
              <a:solidFill>
                <a:srgbClr val="660874"/>
              </a:solidFill>
              <a:latin typeface="+mn-ea"/>
              <a:cs typeface="Times New Roman" panose="02020603050405020304" pitchFamily="18" charset="0"/>
            </a:endParaRPr>
          </a:p>
        </p:txBody>
      </p:sp>
    </p:spTree>
    <p:extLst>
      <p:ext uri="{BB962C8B-B14F-4D97-AF65-F5344CB8AC3E}">
        <p14:creationId xmlns:p14="http://schemas.microsoft.com/office/powerpoint/2010/main" val="2754795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8A6FF1-38C6-BF40-AA54-FC2C1268CA34}"/>
              </a:ext>
            </a:extLst>
          </p:cNvPr>
          <p:cNvSpPr>
            <a:spLocks noGrp="1"/>
          </p:cNvSpPr>
          <p:nvPr>
            <p:ph type="ctrTitle"/>
          </p:nvPr>
        </p:nvSpPr>
        <p:spPr/>
        <p:txBody>
          <a:bodyPr/>
          <a:lstStyle/>
          <a:p>
            <a:r>
              <a:rPr kumimoji="1" lang="zh-CN" altLang="en-US" dirty="0"/>
              <a:t>谢谢</a:t>
            </a:r>
          </a:p>
        </p:txBody>
      </p:sp>
      <p:sp>
        <p:nvSpPr>
          <p:cNvPr id="3" name="副标题 2">
            <a:extLst>
              <a:ext uri="{FF2B5EF4-FFF2-40B4-BE49-F238E27FC236}">
                <a16:creationId xmlns:a16="http://schemas.microsoft.com/office/drawing/2014/main" id="{0486DF19-DC1B-514A-8C02-64E0ECCD2C31}"/>
              </a:ext>
            </a:extLst>
          </p:cNvPr>
          <p:cNvSpPr>
            <a:spLocks noGrp="1"/>
          </p:cNvSpPr>
          <p:nvPr>
            <p:ph type="subTitle" idx="1"/>
          </p:nvPr>
        </p:nvSpPr>
        <p:spPr/>
        <p:txBody>
          <a:bodyPr/>
          <a:lstStyle/>
          <a:p>
            <a:r>
              <a:rPr kumimoji="1" lang="zh-CN" altLang="en-US" dirty="0"/>
              <a:t>程成</a:t>
            </a:r>
            <a:endParaRPr kumimoji="1" lang="en-US" altLang="zh-CN" dirty="0"/>
          </a:p>
          <a:p>
            <a:r>
              <a:rPr kumimoji="1" lang="en-US" altLang="zh-CN" dirty="0"/>
              <a:t>2026</a:t>
            </a:r>
            <a:r>
              <a:rPr kumimoji="1" lang="zh-CN" altLang="en-US" dirty="0"/>
              <a:t>年</a:t>
            </a:r>
            <a:r>
              <a:rPr kumimoji="1" lang="en-US" altLang="zh-CN" dirty="0"/>
              <a:t>4</a:t>
            </a:r>
            <a:r>
              <a:rPr kumimoji="1" lang="zh-CN" altLang="en-US" dirty="0"/>
              <a:t>月</a:t>
            </a:r>
            <a:r>
              <a:rPr kumimoji="1" lang="en-US" altLang="zh-CN" dirty="0"/>
              <a:t>29</a:t>
            </a:r>
            <a:r>
              <a:rPr kumimoji="1" lang="zh-CN" altLang="en-US" dirty="0"/>
              <a:t>日</a:t>
            </a:r>
          </a:p>
        </p:txBody>
      </p:sp>
    </p:spTree>
    <p:extLst>
      <p:ext uri="{BB962C8B-B14F-4D97-AF65-F5344CB8AC3E}">
        <p14:creationId xmlns:p14="http://schemas.microsoft.com/office/powerpoint/2010/main" val="227433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0594-A18B-4D39-4142-1CE157FDB65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357D3BAD-1442-6AA0-7319-66EBE40D8FF1}"/>
              </a:ext>
            </a:extLst>
          </p:cNvPr>
          <p:cNvSpPr>
            <a:spLocks noGrp="1"/>
          </p:cNvSpPr>
          <p:nvPr>
            <p:ph type="title"/>
          </p:nvPr>
        </p:nvSpPr>
        <p:spPr/>
        <p:txBody>
          <a:bodyPr/>
          <a:lstStyle/>
          <a:p>
            <a:r>
              <a:rPr kumimoji="1" lang="zh-CN" altLang="en-US" dirty="0"/>
              <a:t>计算模型验证</a:t>
            </a:r>
          </a:p>
        </p:txBody>
      </p:sp>
      <p:sp>
        <p:nvSpPr>
          <p:cNvPr id="6" name="Line 6">
            <a:extLst>
              <a:ext uri="{FF2B5EF4-FFF2-40B4-BE49-F238E27FC236}">
                <a16:creationId xmlns:a16="http://schemas.microsoft.com/office/drawing/2014/main" id="{FE7C8874-4950-775E-A3E5-880340F1310A}"/>
              </a:ext>
            </a:extLst>
          </p:cNvPr>
          <p:cNvSpPr>
            <a:spLocks noChangeShapeType="1"/>
          </p:cNvSpPr>
          <p:nvPr/>
        </p:nvSpPr>
        <p:spPr bwMode="auto">
          <a:xfrm>
            <a:off x="6402861" y="1340100"/>
            <a:ext cx="38424" cy="5049911"/>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pic>
        <p:nvPicPr>
          <p:cNvPr id="2" name="图形 1">
            <a:extLst>
              <a:ext uri="{FF2B5EF4-FFF2-40B4-BE49-F238E27FC236}">
                <a16:creationId xmlns:a16="http://schemas.microsoft.com/office/drawing/2014/main" id="{9F352096-E755-2097-6A90-C17691D601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377" y="1245407"/>
            <a:ext cx="3092139" cy="2319105"/>
          </a:xfrm>
          <a:prstGeom prst="rect">
            <a:avLst/>
          </a:prstGeom>
        </p:spPr>
      </p:pic>
      <p:pic>
        <p:nvPicPr>
          <p:cNvPr id="4" name="图形 1">
            <a:extLst>
              <a:ext uri="{FF2B5EF4-FFF2-40B4-BE49-F238E27FC236}">
                <a16:creationId xmlns:a16="http://schemas.microsoft.com/office/drawing/2014/main" id="{F93B5601-4C78-AC20-5F4E-BE67B3722A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9650" y="1340100"/>
            <a:ext cx="2785200" cy="2088900"/>
          </a:xfrm>
          <a:prstGeom prst="rect">
            <a:avLst/>
          </a:prstGeom>
        </p:spPr>
      </p:pic>
      <p:graphicFrame>
        <p:nvGraphicFramePr>
          <p:cNvPr id="14" name="对象 13">
            <a:extLst>
              <a:ext uri="{FF2B5EF4-FFF2-40B4-BE49-F238E27FC236}">
                <a16:creationId xmlns:a16="http://schemas.microsoft.com/office/drawing/2014/main" id="{3C4E403B-BFFD-5813-27D6-55BF71AE0CA2}"/>
              </a:ext>
            </a:extLst>
          </p:cNvPr>
          <p:cNvGraphicFramePr>
            <a:graphicFrameLocks noChangeAspect="1"/>
          </p:cNvGraphicFramePr>
          <p:nvPr>
            <p:extLst>
              <p:ext uri="{D42A27DB-BD31-4B8C-83A1-F6EECF244321}">
                <p14:modId xmlns:p14="http://schemas.microsoft.com/office/powerpoint/2010/main" val="3874802334"/>
              </p:ext>
            </p:extLst>
          </p:nvPr>
        </p:nvGraphicFramePr>
        <p:xfrm>
          <a:off x="2656181" y="3429000"/>
          <a:ext cx="3678669" cy="2893781"/>
        </p:xfrm>
        <a:graphic>
          <a:graphicData uri="http://schemas.openxmlformats.org/presentationml/2006/ole">
            <mc:AlternateContent xmlns:mc="http://schemas.openxmlformats.org/markup-compatibility/2006">
              <mc:Choice xmlns:v="urn:schemas-microsoft-com:vml" Requires="v">
                <p:oleObj spid="_x0000_s1029" name="Graph" r:id="rId7" imgW="3779404" imgH="2897042" progId="Origin95.Graph">
                  <p:embed/>
                </p:oleObj>
              </mc:Choice>
              <mc:Fallback>
                <p:oleObj name="Graph" r:id="rId7" imgW="3779404" imgH="2897042" progId="Origin95.Graph">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181" y="3429000"/>
                        <a:ext cx="3678669" cy="2893781"/>
                      </a:xfrm>
                      <a:prstGeom prst="rect">
                        <a:avLst/>
                      </a:prstGeom>
                      <a:noFill/>
                    </p:spPr>
                  </p:pic>
                </p:oleObj>
              </mc:Fallback>
            </mc:AlternateContent>
          </a:graphicData>
        </a:graphic>
      </p:graphicFrame>
      <p:sp>
        <p:nvSpPr>
          <p:cNvPr id="15" name="内容占位符 4">
            <a:extLst>
              <a:ext uri="{FF2B5EF4-FFF2-40B4-BE49-F238E27FC236}">
                <a16:creationId xmlns:a16="http://schemas.microsoft.com/office/drawing/2014/main" id="{DCD7B0F8-246B-4E39-CB21-40DC33689C34}"/>
              </a:ext>
            </a:extLst>
          </p:cNvPr>
          <p:cNvSpPr>
            <a:spLocks noGrp="1"/>
          </p:cNvSpPr>
          <p:nvPr>
            <p:ph idx="1"/>
          </p:nvPr>
        </p:nvSpPr>
        <p:spPr>
          <a:xfrm>
            <a:off x="577781" y="4437924"/>
            <a:ext cx="2078400" cy="548012"/>
          </a:xfrm>
        </p:spPr>
        <p:txBody>
          <a:bodyPr>
            <a:noAutofit/>
          </a:bodyPr>
          <a:lstStyle/>
          <a:p>
            <a:pPr marL="0" indent="0">
              <a:lnSpc>
                <a:spcPct val="125000"/>
              </a:lnSpc>
              <a:buNone/>
            </a:pPr>
            <a:r>
              <a:rPr lang="zh-CN" altLang="en-US" sz="2000" dirty="0">
                <a:solidFill>
                  <a:srgbClr val="660874"/>
                </a:solidFill>
                <a:latin typeface="+mn-ea"/>
                <a:cs typeface="Times New Roman" panose="02020603050405020304" pitchFamily="18" charset="0"/>
              </a:rPr>
              <a:t>网格验证结果</a:t>
            </a:r>
            <a:endParaRPr lang="en-US" altLang="zh-CN" sz="2000" dirty="0">
              <a:solidFill>
                <a:srgbClr val="660874"/>
              </a:solidFill>
              <a:latin typeface="+mn-ea"/>
              <a:cs typeface="Times New Roman" panose="02020603050405020304" pitchFamily="18" charset="0"/>
            </a:endParaRPr>
          </a:p>
        </p:txBody>
      </p:sp>
      <p:sp>
        <p:nvSpPr>
          <p:cNvPr id="16" name="矩形 15">
            <a:extLst>
              <a:ext uri="{FF2B5EF4-FFF2-40B4-BE49-F238E27FC236}">
                <a16:creationId xmlns:a16="http://schemas.microsoft.com/office/drawing/2014/main" id="{22966F45-43D6-2B44-76C8-281C5DEFB834}"/>
              </a:ext>
            </a:extLst>
          </p:cNvPr>
          <p:cNvSpPr/>
          <p:nvPr/>
        </p:nvSpPr>
        <p:spPr>
          <a:xfrm>
            <a:off x="338389" y="4232505"/>
            <a:ext cx="2249781" cy="958850"/>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7" name="对象 16">
            <a:extLst>
              <a:ext uri="{FF2B5EF4-FFF2-40B4-BE49-F238E27FC236}">
                <a16:creationId xmlns:a16="http://schemas.microsoft.com/office/drawing/2014/main" id="{DE63D8DB-28F7-F019-3867-A157B659C83F}"/>
              </a:ext>
            </a:extLst>
          </p:cNvPr>
          <p:cNvGraphicFramePr>
            <a:graphicFrameLocks noChangeAspect="1"/>
          </p:cNvGraphicFramePr>
          <p:nvPr>
            <p:extLst>
              <p:ext uri="{D42A27DB-BD31-4B8C-83A1-F6EECF244321}">
                <p14:modId xmlns:p14="http://schemas.microsoft.com/office/powerpoint/2010/main" val="3169890770"/>
              </p:ext>
            </p:extLst>
          </p:nvPr>
        </p:nvGraphicFramePr>
        <p:xfrm>
          <a:off x="6242050" y="1044019"/>
          <a:ext cx="3517900" cy="2721879"/>
        </p:xfrm>
        <a:graphic>
          <a:graphicData uri="http://schemas.openxmlformats.org/presentationml/2006/ole">
            <mc:AlternateContent xmlns:mc="http://schemas.openxmlformats.org/markup-compatibility/2006">
              <mc:Choice xmlns:v="urn:schemas-microsoft-com:vml" Requires="v">
                <p:oleObj spid="_x0000_s1030" name="Graph" r:id="rId9" imgW="3779404" imgH="2897042" progId="Origin95.Graph">
                  <p:embed/>
                </p:oleObj>
              </mc:Choice>
              <mc:Fallback>
                <p:oleObj name="Graph" r:id="rId9" imgW="3779404" imgH="2897042" progId="Origin95.Graph">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2050" y="1044019"/>
                        <a:ext cx="3517900" cy="2721879"/>
                      </a:xfrm>
                      <a:prstGeom prst="rect">
                        <a:avLst/>
                      </a:prstGeom>
                      <a:noFill/>
                    </p:spPr>
                  </p:pic>
                </p:oleObj>
              </mc:Fallback>
            </mc:AlternateContent>
          </a:graphicData>
        </a:graphic>
      </p:graphicFrame>
      <p:graphicFrame>
        <p:nvGraphicFramePr>
          <p:cNvPr id="18" name="对象 17">
            <a:extLst>
              <a:ext uri="{FF2B5EF4-FFF2-40B4-BE49-F238E27FC236}">
                <a16:creationId xmlns:a16="http://schemas.microsoft.com/office/drawing/2014/main" id="{415C3D17-C97F-C474-85AF-88A872C137DC}"/>
              </a:ext>
            </a:extLst>
          </p:cNvPr>
          <p:cNvGraphicFramePr>
            <a:graphicFrameLocks noChangeAspect="1"/>
          </p:cNvGraphicFramePr>
          <p:nvPr>
            <p:extLst>
              <p:ext uri="{D42A27DB-BD31-4B8C-83A1-F6EECF244321}">
                <p14:modId xmlns:p14="http://schemas.microsoft.com/office/powerpoint/2010/main" val="140122405"/>
              </p:ext>
            </p:extLst>
          </p:nvPr>
        </p:nvGraphicFramePr>
        <p:xfrm>
          <a:off x="9027251" y="1058254"/>
          <a:ext cx="3373286" cy="2609988"/>
        </p:xfrm>
        <a:graphic>
          <a:graphicData uri="http://schemas.openxmlformats.org/presentationml/2006/ole">
            <mc:AlternateContent xmlns:mc="http://schemas.openxmlformats.org/markup-compatibility/2006">
              <mc:Choice xmlns:v="urn:schemas-microsoft-com:vml" Requires="v">
                <p:oleObj spid="_x0000_s1031" name="Graph" r:id="rId11" imgW="3779404" imgH="2897042" progId="Origin95.Graph">
                  <p:embed/>
                </p:oleObj>
              </mc:Choice>
              <mc:Fallback>
                <p:oleObj name="Graph" r:id="rId11" imgW="3779404" imgH="2897042" progId="Origin95.Graph">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27251" y="1058254"/>
                        <a:ext cx="3373286" cy="2609988"/>
                      </a:xfrm>
                      <a:prstGeom prst="rect">
                        <a:avLst/>
                      </a:prstGeom>
                      <a:noFill/>
                    </p:spPr>
                  </p:pic>
                </p:oleObj>
              </mc:Fallback>
            </mc:AlternateContent>
          </a:graphicData>
        </a:graphic>
      </p:graphicFrame>
      <p:sp>
        <p:nvSpPr>
          <p:cNvPr id="19" name="Rectangle 5">
            <a:extLst>
              <a:ext uri="{FF2B5EF4-FFF2-40B4-BE49-F238E27FC236}">
                <a16:creationId xmlns:a16="http://schemas.microsoft.com/office/drawing/2014/main" id="{D96D141F-2899-59B6-0F64-17381EA4C15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1" name="图形 1">
            <a:extLst>
              <a:ext uri="{FF2B5EF4-FFF2-40B4-BE49-F238E27FC236}">
                <a16:creationId xmlns:a16="http://schemas.microsoft.com/office/drawing/2014/main" id="{9E3AED1E-99C7-30E4-2CB8-6BD462BF39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16291" y="3837402"/>
            <a:ext cx="4839056" cy="2721879"/>
          </a:xfrm>
          <a:prstGeom prst="rect">
            <a:avLst/>
          </a:prstGeom>
        </p:spPr>
      </p:pic>
      <p:sp>
        <p:nvSpPr>
          <p:cNvPr id="22" name="Rectangle 9">
            <a:extLst>
              <a:ext uri="{FF2B5EF4-FFF2-40B4-BE49-F238E27FC236}">
                <a16:creationId xmlns:a16="http://schemas.microsoft.com/office/drawing/2014/main" id="{C7A2D3DD-10FC-566D-F86C-66A5AE1387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Rectangle 10">
            <a:extLst>
              <a:ext uri="{FF2B5EF4-FFF2-40B4-BE49-F238E27FC236}">
                <a16:creationId xmlns:a16="http://schemas.microsoft.com/office/drawing/2014/main" id="{A96303DE-D882-4F0C-13D7-05F8A3C50613}"/>
              </a:ext>
            </a:extLst>
          </p:cNvPr>
          <p:cNvSpPr>
            <a:spLocks noChangeArrowheads="1"/>
          </p:cNvSpPr>
          <p:nvPr/>
        </p:nvSpPr>
        <p:spPr bwMode="auto">
          <a:xfrm>
            <a:off x="0" y="287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4" name="Rectangle 11">
            <a:extLst>
              <a:ext uri="{FF2B5EF4-FFF2-40B4-BE49-F238E27FC236}">
                <a16:creationId xmlns:a16="http://schemas.microsoft.com/office/drawing/2014/main" id="{769AA434-34E1-5851-CAA9-6D91D53650D7}"/>
              </a:ext>
            </a:extLst>
          </p:cNvPr>
          <p:cNvSpPr>
            <a:spLocks noChangeArrowheads="1"/>
          </p:cNvSpPr>
          <p:nvPr/>
        </p:nvSpPr>
        <p:spPr bwMode="auto">
          <a:xfrm>
            <a:off x="0" y="3435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8653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4416-7A67-53E8-3F10-EAB920050E2D}"/>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BBC5F3A4-BE9C-F7BE-ED83-367C8756DE36}"/>
              </a:ext>
            </a:extLst>
          </p:cNvPr>
          <p:cNvSpPr>
            <a:spLocks noGrp="1"/>
          </p:cNvSpPr>
          <p:nvPr>
            <p:ph type="title"/>
          </p:nvPr>
        </p:nvSpPr>
        <p:spPr/>
        <p:txBody>
          <a:bodyPr/>
          <a:lstStyle/>
          <a:p>
            <a:r>
              <a:rPr kumimoji="1" lang="zh-CN" altLang="en-US" dirty="0"/>
              <a:t>角区阻塞与槽模型的提出</a:t>
            </a:r>
          </a:p>
        </p:txBody>
      </p:sp>
      <p:sp>
        <p:nvSpPr>
          <p:cNvPr id="4" name="文本框 3">
            <a:extLst>
              <a:ext uri="{FF2B5EF4-FFF2-40B4-BE49-F238E27FC236}">
                <a16:creationId xmlns:a16="http://schemas.microsoft.com/office/drawing/2014/main" id="{67BA0FF2-CA74-D22B-FBDE-FEA7A51065E3}"/>
              </a:ext>
            </a:extLst>
          </p:cNvPr>
          <p:cNvSpPr txBox="1"/>
          <p:nvPr/>
        </p:nvSpPr>
        <p:spPr>
          <a:xfrm>
            <a:off x="7046868" y="1315616"/>
            <a:ext cx="5027749" cy="1657698"/>
          </a:xfrm>
          <a:prstGeom prst="rect">
            <a:avLst/>
          </a:prstGeom>
          <a:noFill/>
        </p:spPr>
        <p:txBody>
          <a:bodyPr wrap="square">
            <a:spAutoFit/>
          </a:bodyPr>
          <a:lstStyle/>
          <a:p>
            <a:pPr indent="360000" algn="just">
              <a:lnSpc>
                <a:spcPct val="150000"/>
              </a:lnSpc>
            </a:pPr>
            <a:r>
              <a:rPr lang="zh-CN" altLang="en-US" sz="1400" dirty="0">
                <a:latin typeface="宋体" panose="02010600030101010101" pitchFamily="2" charset="-122"/>
                <a:ea typeface="宋体" panose="02010600030101010101" pitchFamily="2" charset="-122"/>
              </a:rPr>
              <a:t>左侧为近喘振和堵塞工况下</a:t>
            </a:r>
            <a:r>
              <a:rPr lang="en-US" altLang="zh-CN" sz="1400" dirty="0">
                <a:latin typeface="宋体" panose="02010600030101010101" pitchFamily="2" charset="-122"/>
                <a:ea typeface="宋体" panose="02010600030101010101" pitchFamily="2" charset="-122"/>
              </a:rPr>
              <a:t>5%</a:t>
            </a:r>
            <a:r>
              <a:rPr lang="zh-CN" altLang="en-US" sz="1400" dirty="0">
                <a:latin typeface="宋体" panose="02010600030101010101" pitchFamily="2" charset="-122"/>
                <a:ea typeface="宋体" panose="02010600030101010101" pitchFamily="2" charset="-122"/>
              </a:rPr>
              <a:t>叶高处的流动特征。</a:t>
            </a:r>
            <a:r>
              <a:rPr lang="zh-CN" altLang="en-US" sz="1400" b="1" dirty="0">
                <a:solidFill>
                  <a:srgbClr val="FF0000"/>
                </a:solidFill>
                <a:latin typeface="宋体" panose="02010600030101010101" pitchFamily="2" charset="-122"/>
                <a:ea typeface="宋体" panose="02010600030101010101" pitchFamily="2" charset="-122"/>
              </a:rPr>
              <a:t>两种工况均由扩散器进口低能流体堆积引起，导致流道收缩与阻塞。</a:t>
            </a:r>
            <a:endParaRPr lang="en-US" altLang="zh-CN" sz="1400" b="1" dirty="0">
              <a:solidFill>
                <a:srgbClr val="FF0000"/>
              </a:solidFill>
              <a:latin typeface="宋体" panose="02010600030101010101" pitchFamily="2" charset="-122"/>
              <a:ea typeface="宋体" panose="02010600030101010101" pitchFamily="2" charset="-122"/>
            </a:endParaRPr>
          </a:p>
          <a:p>
            <a:pPr indent="360000" algn="just">
              <a:lnSpc>
                <a:spcPct val="150000"/>
              </a:lnSpc>
            </a:pPr>
            <a:r>
              <a:rPr lang="zh-CN" altLang="en-US" sz="1400" dirty="0">
                <a:latin typeface="宋体" panose="02010600030101010101" pitchFamily="2" charset="-122"/>
                <a:ea typeface="宋体" panose="02010600030101010101" pitchFamily="2" charset="-122"/>
              </a:rPr>
              <a:t>近喘振时，半无叶区对面的压力面压力显著高于吸力面，速度较低；近堵塞时相反。这种压力和速度的不对称分布导致流动恶化。</a:t>
            </a:r>
            <a:endParaRPr lang="en-US" altLang="zh-CN" sz="1400" dirty="0">
              <a:latin typeface="宋体" panose="02010600030101010101" pitchFamily="2" charset="-122"/>
              <a:ea typeface="宋体" panose="02010600030101010101" pitchFamily="2" charset="-122"/>
            </a:endParaRPr>
          </a:p>
        </p:txBody>
      </p:sp>
      <p:sp>
        <p:nvSpPr>
          <p:cNvPr id="9" name="文本框 8">
            <a:extLst>
              <a:ext uri="{FF2B5EF4-FFF2-40B4-BE49-F238E27FC236}">
                <a16:creationId xmlns:a16="http://schemas.microsoft.com/office/drawing/2014/main" id="{93369C8D-65ED-DAE3-72B3-9C2BF59467D9}"/>
              </a:ext>
            </a:extLst>
          </p:cNvPr>
          <p:cNvSpPr txBox="1"/>
          <p:nvPr/>
        </p:nvSpPr>
        <p:spPr>
          <a:xfrm>
            <a:off x="5637790" y="2973314"/>
            <a:ext cx="65" cy="276999"/>
          </a:xfrm>
          <a:prstGeom prst="rect">
            <a:avLst/>
          </a:prstGeom>
          <a:noFill/>
        </p:spPr>
        <p:txBody>
          <a:bodyPr wrap="none" lIns="0" tIns="0" rIns="0" bIns="0" rtlCol="0">
            <a:spAutoFit/>
          </a:bodyPr>
          <a:lstStyle/>
          <a:p>
            <a:endParaRPr lang="zh-CN" altLang="en-US" dirty="0"/>
          </a:p>
        </p:txBody>
      </p:sp>
      <p:pic>
        <p:nvPicPr>
          <p:cNvPr id="11" name="图片 10">
            <a:extLst>
              <a:ext uri="{FF2B5EF4-FFF2-40B4-BE49-F238E27FC236}">
                <a16:creationId xmlns:a16="http://schemas.microsoft.com/office/drawing/2014/main" id="{8761FBCB-F829-8ADF-ADBD-098AEB57AA32}"/>
              </a:ext>
            </a:extLst>
          </p:cNvPr>
          <p:cNvPicPr>
            <a:picLocks noChangeAspect="1"/>
          </p:cNvPicPr>
          <p:nvPr/>
        </p:nvPicPr>
        <p:blipFill>
          <a:blip r:embed="rId2"/>
          <a:stretch>
            <a:fillRect/>
          </a:stretch>
        </p:blipFill>
        <p:spPr>
          <a:xfrm>
            <a:off x="246927" y="1502586"/>
            <a:ext cx="2572385" cy="1786948"/>
          </a:xfrm>
          <a:prstGeom prst="rect">
            <a:avLst/>
          </a:prstGeom>
        </p:spPr>
      </p:pic>
      <p:pic>
        <p:nvPicPr>
          <p:cNvPr id="13" name="图片 12">
            <a:extLst>
              <a:ext uri="{FF2B5EF4-FFF2-40B4-BE49-F238E27FC236}">
                <a16:creationId xmlns:a16="http://schemas.microsoft.com/office/drawing/2014/main" id="{7C76BC1D-5A12-CE6C-9B8A-3993E375FB66}"/>
              </a:ext>
            </a:extLst>
          </p:cNvPr>
          <p:cNvPicPr>
            <a:picLocks noChangeAspect="1"/>
          </p:cNvPicPr>
          <p:nvPr/>
        </p:nvPicPr>
        <p:blipFill rotWithShape="1">
          <a:blip r:embed="rId3"/>
          <a:srcRect l="15855"/>
          <a:stretch>
            <a:fillRect/>
          </a:stretch>
        </p:blipFill>
        <p:spPr bwMode="auto">
          <a:xfrm>
            <a:off x="2917092" y="1468496"/>
            <a:ext cx="575952" cy="1846963"/>
          </a:xfrm>
          <a:prstGeom prst="rect">
            <a:avLst/>
          </a:prstGeom>
          <a:ln>
            <a:noFill/>
          </a:ln>
          <a:extLst>
            <a:ext uri="{53640926-AAD7-44D8-BBD7-CCE9431645EC}">
              <a14:shadowObscured xmlns:a14="http://schemas.microsoft.com/office/drawing/2010/main"/>
            </a:ext>
          </a:extLst>
        </p:spPr>
      </p:pic>
      <p:pic>
        <p:nvPicPr>
          <p:cNvPr id="14" name="图片 13">
            <a:extLst>
              <a:ext uri="{FF2B5EF4-FFF2-40B4-BE49-F238E27FC236}">
                <a16:creationId xmlns:a16="http://schemas.microsoft.com/office/drawing/2014/main" id="{20C1C3CF-121E-A6EF-8619-B80C8148DE34}"/>
              </a:ext>
            </a:extLst>
          </p:cNvPr>
          <p:cNvPicPr>
            <a:picLocks noChangeAspect="1"/>
          </p:cNvPicPr>
          <p:nvPr/>
        </p:nvPicPr>
        <p:blipFill>
          <a:blip r:embed="rId4"/>
          <a:stretch>
            <a:fillRect/>
          </a:stretch>
        </p:blipFill>
        <p:spPr>
          <a:xfrm>
            <a:off x="3537701" y="1502586"/>
            <a:ext cx="2576566" cy="1786948"/>
          </a:xfrm>
          <a:prstGeom prst="rect">
            <a:avLst/>
          </a:prstGeom>
        </p:spPr>
      </p:pic>
      <p:pic>
        <p:nvPicPr>
          <p:cNvPr id="15" name="图片 14">
            <a:extLst>
              <a:ext uri="{FF2B5EF4-FFF2-40B4-BE49-F238E27FC236}">
                <a16:creationId xmlns:a16="http://schemas.microsoft.com/office/drawing/2014/main" id="{13D54349-98AE-D74C-EE8E-20B224AAF9CA}"/>
              </a:ext>
            </a:extLst>
          </p:cNvPr>
          <p:cNvPicPr>
            <a:picLocks noChangeAspect="1"/>
          </p:cNvPicPr>
          <p:nvPr/>
        </p:nvPicPr>
        <p:blipFill>
          <a:blip r:embed="rId5"/>
          <a:stretch>
            <a:fillRect/>
          </a:stretch>
        </p:blipFill>
        <p:spPr>
          <a:xfrm>
            <a:off x="6186252" y="1468496"/>
            <a:ext cx="586453" cy="1846963"/>
          </a:xfrm>
          <a:prstGeom prst="rect">
            <a:avLst/>
          </a:prstGeom>
        </p:spPr>
      </p:pic>
      <p:sp>
        <p:nvSpPr>
          <p:cNvPr id="17" name="文本框 16">
            <a:extLst>
              <a:ext uri="{FF2B5EF4-FFF2-40B4-BE49-F238E27FC236}">
                <a16:creationId xmlns:a16="http://schemas.microsoft.com/office/drawing/2014/main" id="{81E45F40-8F86-D894-A46E-BAB870CF8FAC}"/>
              </a:ext>
            </a:extLst>
          </p:cNvPr>
          <p:cNvSpPr txBox="1"/>
          <p:nvPr/>
        </p:nvSpPr>
        <p:spPr>
          <a:xfrm>
            <a:off x="596177" y="3455693"/>
            <a:ext cx="6096000" cy="276999"/>
          </a:xfrm>
          <a:prstGeom prst="rect">
            <a:avLst/>
          </a:prstGeom>
          <a:noFill/>
        </p:spPr>
        <p:txBody>
          <a:bodyPr wrap="square">
            <a:spAutoFit/>
          </a:bodyPr>
          <a:lstStyle/>
          <a:p>
            <a:r>
              <a:rPr lang="en-US" altLang="zh-CN" sz="1200" dirty="0">
                <a:effectLst/>
                <a:latin typeface="Times New Roman" panose="02020603050405020304" pitchFamily="18" charset="0"/>
                <a:ea typeface="宋体" panose="02010600030101010101" pitchFamily="2" charset="-122"/>
              </a:rPr>
              <a:t>Velocity Contour of Baseline: (a) Near-Surge Condition; (b) Near-Choke Condition</a:t>
            </a:r>
            <a:endParaRPr lang="zh-CN" altLang="en-US" sz="1200" dirty="0"/>
          </a:p>
        </p:txBody>
      </p:sp>
      <p:pic>
        <p:nvPicPr>
          <p:cNvPr id="18" name="图片 17">
            <a:extLst>
              <a:ext uri="{FF2B5EF4-FFF2-40B4-BE49-F238E27FC236}">
                <a16:creationId xmlns:a16="http://schemas.microsoft.com/office/drawing/2014/main" id="{737D8443-3066-08B1-CC31-8E841CF9D49B}"/>
              </a:ext>
            </a:extLst>
          </p:cNvPr>
          <p:cNvPicPr>
            <a:picLocks noChangeAspect="1"/>
          </p:cNvPicPr>
          <p:nvPr/>
        </p:nvPicPr>
        <p:blipFill>
          <a:blip r:embed="rId6"/>
          <a:stretch>
            <a:fillRect/>
          </a:stretch>
        </p:blipFill>
        <p:spPr>
          <a:xfrm>
            <a:off x="246927" y="3923909"/>
            <a:ext cx="2547534" cy="1786948"/>
          </a:xfrm>
          <a:prstGeom prst="rect">
            <a:avLst/>
          </a:prstGeom>
        </p:spPr>
      </p:pic>
      <p:pic>
        <p:nvPicPr>
          <p:cNvPr id="19" name="图片 18">
            <a:extLst>
              <a:ext uri="{FF2B5EF4-FFF2-40B4-BE49-F238E27FC236}">
                <a16:creationId xmlns:a16="http://schemas.microsoft.com/office/drawing/2014/main" id="{6E549BC6-6FBD-7C8C-76F3-F0417AA48C37}"/>
              </a:ext>
            </a:extLst>
          </p:cNvPr>
          <p:cNvPicPr>
            <a:picLocks noChangeAspect="1"/>
          </p:cNvPicPr>
          <p:nvPr/>
        </p:nvPicPr>
        <p:blipFill>
          <a:blip r:embed="rId7"/>
          <a:stretch>
            <a:fillRect/>
          </a:stretch>
        </p:blipFill>
        <p:spPr>
          <a:xfrm>
            <a:off x="2917092" y="3911163"/>
            <a:ext cx="553302" cy="1877924"/>
          </a:xfrm>
          <a:prstGeom prst="rect">
            <a:avLst/>
          </a:prstGeom>
        </p:spPr>
      </p:pic>
      <p:pic>
        <p:nvPicPr>
          <p:cNvPr id="20" name="图片 19">
            <a:extLst>
              <a:ext uri="{FF2B5EF4-FFF2-40B4-BE49-F238E27FC236}">
                <a16:creationId xmlns:a16="http://schemas.microsoft.com/office/drawing/2014/main" id="{BDBDFECD-8168-50A0-30CA-46F4DEAC9F94}"/>
              </a:ext>
            </a:extLst>
          </p:cNvPr>
          <p:cNvPicPr>
            <a:picLocks noChangeAspect="1"/>
          </p:cNvPicPr>
          <p:nvPr/>
        </p:nvPicPr>
        <p:blipFill>
          <a:blip r:embed="rId8"/>
          <a:stretch>
            <a:fillRect/>
          </a:stretch>
        </p:blipFill>
        <p:spPr>
          <a:xfrm>
            <a:off x="3540718" y="3923908"/>
            <a:ext cx="2575024" cy="1786947"/>
          </a:xfrm>
          <a:prstGeom prst="rect">
            <a:avLst/>
          </a:prstGeom>
        </p:spPr>
      </p:pic>
      <p:pic>
        <p:nvPicPr>
          <p:cNvPr id="21" name="图片 20">
            <a:extLst>
              <a:ext uri="{FF2B5EF4-FFF2-40B4-BE49-F238E27FC236}">
                <a16:creationId xmlns:a16="http://schemas.microsoft.com/office/drawing/2014/main" id="{1C1198D7-5815-92A9-D8B9-A722DBD038C1}"/>
              </a:ext>
            </a:extLst>
          </p:cNvPr>
          <p:cNvPicPr>
            <a:picLocks noChangeAspect="1"/>
          </p:cNvPicPr>
          <p:nvPr/>
        </p:nvPicPr>
        <p:blipFill>
          <a:blip r:embed="rId9"/>
          <a:stretch>
            <a:fillRect/>
          </a:stretch>
        </p:blipFill>
        <p:spPr>
          <a:xfrm>
            <a:off x="6202739" y="3911163"/>
            <a:ext cx="569966" cy="1877924"/>
          </a:xfrm>
          <a:prstGeom prst="rect">
            <a:avLst/>
          </a:prstGeom>
        </p:spPr>
      </p:pic>
      <p:sp>
        <p:nvSpPr>
          <p:cNvPr id="23" name="文本框 22">
            <a:extLst>
              <a:ext uri="{FF2B5EF4-FFF2-40B4-BE49-F238E27FC236}">
                <a16:creationId xmlns:a16="http://schemas.microsoft.com/office/drawing/2014/main" id="{259D6F12-F9F1-21C3-1583-D0ADB6FE667E}"/>
              </a:ext>
            </a:extLst>
          </p:cNvPr>
          <p:cNvSpPr txBox="1"/>
          <p:nvPr/>
        </p:nvSpPr>
        <p:spPr>
          <a:xfrm>
            <a:off x="596177" y="5934490"/>
            <a:ext cx="6096000" cy="276999"/>
          </a:xfrm>
          <a:prstGeom prst="rect">
            <a:avLst/>
          </a:prstGeom>
          <a:noFill/>
        </p:spPr>
        <p:txBody>
          <a:bodyPr wrap="square">
            <a:spAutoFit/>
          </a:bodyPr>
          <a:lstStyle/>
          <a:p>
            <a:r>
              <a:rPr lang="en-US" altLang="zh-CN" sz="1200" dirty="0">
                <a:effectLst/>
                <a:latin typeface="Times New Roman" panose="02020603050405020304" pitchFamily="18" charset="0"/>
                <a:ea typeface="宋体" panose="02010600030101010101" pitchFamily="2" charset="-122"/>
              </a:rPr>
              <a:t>Pressure Contour of Baseline: (a) Near-Surge Condition; (b) Near-Choke Condition</a:t>
            </a:r>
            <a:endParaRPr lang="zh-CN" altLang="en-US" sz="1200" dirty="0"/>
          </a:p>
        </p:txBody>
      </p:sp>
      <p:pic>
        <p:nvPicPr>
          <p:cNvPr id="24" name="图形 1">
            <a:extLst>
              <a:ext uri="{FF2B5EF4-FFF2-40B4-BE49-F238E27FC236}">
                <a16:creationId xmlns:a16="http://schemas.microsoft.com/office/drawing/2014/main" id="{F491C06C-3279-CC0D-5153-3195412529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3838" y="2647460"/>
            <a:ext cx="3471985" cy="2603989"/>
          </a:xfrm>
          <a:prstGeom prst="rect">
            <a:avLst/>
          </a:prstGeom>
        </p:spPr>
      </p:pic>
      <p:sp>
        <p:nvSpPr>
          <p:cNvPr id="28" name="文本框 27">
            <a:extLst>
              <a:ext uri="{FF2B5EF4-FFF2-40B4-BE49-F238E27FC236}">
                <a16:creationId xmlns:a16="http://schemas.microsoft.com/office/drawing/2014/main" id="{24804954-B5C0-AE65-A619-07A34E22B1E6}"/>
              </a:ext>
            </a:extLst>
          </p:cNvPr>
          <p:cNvSpPr txBox="1"/>
          <p:nvPr/>
        </p:nvSpPr>
        <p:spPr>
          <a:xfrm>
            <a:off x="7111473" y="5283403"/>
            <a:ext cx="4898538" cy="1011367"/>
          </a:xfrm>
          <a:prstGeom prst="rect">
            <a:avLst/>
          </a:prstGeom>
          <a:noFill/>
        </p:spPr>
        <p:txBody>
          <a:bodyPr wrap="square">
            <a:spAutoFit/>
          </a:bodyPr>
          <a:lstStyle/>
          <a:p>
            <a:pPr indent="360000" algn="just">
              <a:lnSpc>
                <a:spcPct val="150000"/>
              </a:lnSpc>
            </a:pPr>
            <a:r>
              <a:rPr lang="zh-CN" altLang="en-US" sz="1400" dirty="0">
                <a:latin typeface="宋体" panose="02010600030101010101" pitchFamily="2" charset="-122"/>
                <a:ea typeface="宋体" panose="02010600030101010101" pitchFamily="2" charset="-122"/>
              </a:rPr>
              <a:t>提出了一种三角槽结构优化方案如上图所示，能将扩散器一侧的高能流体</a:t>
            </a:r>
            <a:r>
              <a:rPr lang="zh-CN" altLang="en-US" sz="1400" b="1" dirty="0">
                <a:solidFill>
                  <a:srgbClr val="FF0000"/>
                </a:solidFill>
                <a:latin typeface="宋体" panose="02010600030101010101" pitchFamily="2" charset="-122"/>
                <a:ea typeface="宋体" panose="02010600030101010101" pitchFamily="2" charset="-122"/>
              </a:rPr>
              <a:t>通过压差形成定向射流</a:t>
            </a:r>
            <a:r>
              <a:rPr lang="zh-CN" altLang="en-US" sz="1400" dirty="0">
                <a:latin typeface="宋体" panose="02010600030101010101" pitchFamily="2" charset="-122"/>
                <a:ea typeface="宋体" panose="02010600030101010101" pitchFamily="2" charset="-122"/>
              </a:rPr>
              <a:t>，以驱散积聚在对侧的低能流体，缓解进口周向速度和压力分布的不均匀性</a:t>
            </a:r>
            <a:endParaRPr lang="en-US" altLang="zh-CN" sz="14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89415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3838F-4ECB-59D1-6BC1-6BAFF468CC10}"/>
            </a:ext>
          </a:extLst>
        </p:cNvPr>
        <p:cNvGrpSpPr/>
        <p:nvPr/>
      </p:nvGrpSpPr>
      <p:grpSpPr>
        <a:xfrm>
          <a:off x="0" y="0"/>
          <a:ext cx="0" cy="0"/>
          <a:chOff x="0" y="0"/>
          <a:chExt cx="0" cy="0"/>
        </a:xfrm>
      </p:grpSpPr>
      <p:pic>
        <p:nvPicPr>
          <p:cNvPr id="28" name="图形 1">
            <a:extLst>
              <a:ext uri="{FF2B5EF4-FFF2-40B4-BE49-F238E27FC236}">
                <a16:creationId xmlns:a16="http://schemas.microsoft.com/office/drawing/2014/main" id="{D44AE9DF-A2A0-1F97-920A-72AF6F5B05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052" y="1238411"/>
            <a:ext cx="3420873" cy="2565239"/>
          </a:xfrm>
          <a:prstGeom prst="rect">
            <a:avLst/>
          </a:prstGeom>
        </p:spPr>
      </p:pic>
      <p:sp>
        <p:nvSpPr>
          <p:cNvPr id="3" name="标题 2">
            <a:extLst>
              <a:ext uri="{FF2B5EF4-FFF2-40B4-BE49-F238E27FC236}">
                <a16:creationId xmlns:a16="http://schemas.microsoft.com/office/drawing/2014/main" id="{E4ED727E-007D-135C-A7BE-EA4FA1C23382}"/>
              </a:ext>
            </a:extLst>
          </p:cNvPr>
          <p:cNvSpPr>
            <a:spLocks noGrp="1"/>
          </p:cNvSpPr>
          <p:nvPr>
            <p:ph type="title"/>
          </p:nvPr>
        </p:nvSpPr>
        <p:spPr/>
        <p:txBody>
          <a:bodyPr/>
          <a:lstStyle/>
          <a:p>
            <a:r>
              <a:rPr kumimoji="1" lang="zh-CN" altLang="en-US" dirty="0"/>
              <a:t>三角槽效果的验证</a:t>
            </a:r>
          </a:p>
        </p:txBody>
      </p:sp>
      <p:sp>
        <p:nvSpPr>
          <p:cNvPr id="6" name="Line 6">
            <a:extLst>
              <a:ext uri="{FF2B5EF4-FFF2-40B4-BE49-F238E27FC236}">
                <a16:creationId xmlns:a16="http://schemas.microsoft.com/office/drawing/2014/main" id="{EB7F1FF9-D8A6-4761-20F4-6D16F813EF1A}"/>
              </a:ext>
            </a:extLst>
          </p:cNvPr>
          <p:cNvSpPr>
            <a:spLocks noChangeShapeType="1"/>
          </p:cNvSpPr>
          <p:nvPr/>
        </p:nvSpPr>
        <p:spPr bwMode="auto">
          <a:xfrm>
            <a:off x="5790569" y="1329260"/>
            <a:ext cx="38424" cy="5049911"/>
          </a:xfrm>
          <a:prstGeom prst="line">
            <a:avLst/>
          </a:prstGeom>
          <a:noFill/>
          <a:ln w="9525" cap="flat">
            <a:solidFill>
              <a:srgbClr val="660874"/>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 name="文本框 3">
            <a:extLst>
              <a:ext uri="{FF2B5EF4-FFF2-40B4-BE49-F238E27FC236}">
                <a16:creationId xmlns:a16="http://schemas.microsoft.com/office/drawing/2014/main" id="{F435E5A8-6FE7-37AC-9848-76D5DD79154B}"/>
              </a:ext>
            </a:extLst>
          </p:cNvPr>
          <p:cNvSpPr txBox="1"/>
          <p:nvPr/>
        </p:nvSpPr>
        <p:spPr>
          <a:xfrm>
            <a:off x="399921" y="2986637"/>
            <a:ext cx="5181729" cy="700513"/>
          </a:xfrm>
          <a:prstGeom prst="rect">
            <a:avLst/>
          </a:prstGeom>
          <a:noFill/>
        </p:spPr>
        <p:txBody>
          <a:bodyPr wrap="square">
            <a:spAutoFit/>
          </a:bodyPr>
          <a:lstStyle/>
          <a:p>
            <a:pPr indent="360000">
              <a:lnSpc>
                <a:spcPct val="150000"/>
              </a:lnSpc>
            </a:pPr>
            <a:r>
              <a:rPr lang="zh-CN" altLang="en-US" sz="1400" dirty="0">
                <a:latin typeface="宋体" panose="02010600030101010101" pitchFamily="2" charset="-122"/>
                <a:ea typeface="宋体" panose="02010600030101010101" pitchFamily="2" charset="-122"/>
              </a:rPr>
              <a:t>选取了两种参数的槽模型，参数如上表所示。网格示意图如下图所示</a:t>
            </a:r>
            <a:endParaRPr lang="en-US" altLang="zh-CN" sz="1400" dirty="0">
              <a:latin typeface="宋体" panose="02010600030101010101" pitchFamily="2" charset="-122"/>
              <a:ea typeface="宋体" panose="02010600030101010101" pitchFamily="2" charset="-122"/>
            </a:endParaRPr>
          </a:p>
        </p:txBody>
      </p:sp>
      <p:pic>
        <p:nvPicPr>
          <p:cNvPr id="2" name="图形 1">
            <a:extLst>
              <a:ext uri="{FF2B5EF4-FFF2-40B4-BE49-F238E27FC236}">
                <a16:creationId xmlns:a16="http://schemas.microsoft.com/office/drawing/2014/main" id="{6ED3F266-9605-B36A-758A-1C6BFABB47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26" y="3687150"/>
            <a:ext cx="4753424" cy="2673849"/>
          </a:xfrm>
          <a:prstGeom prst="rect">
            <a:avLst/>
          </a:prstGeom>
        </p:spPr>
      </p:pic>
      <p:pic>
        <p:nvPicPr>
          <p:cNvPr id="12" name="图片 11">
            <a:extLst>
              <a:ext uri="{FF2B5EF4-FFF2-40B4-BE49-F238E27FC236}">
                <a16:creationId xmlns:a16="http://schemas.microsoft.com/office/drawing/2014/main" id="{BE670FEC-5ACC-64C4-5C28-14FC92D6B237}"/>
              </a:ext>
            </a:extLst>
          </p:cNvPr>
          <p:cNvPicPr>
            <a:picLocks noChangeAspect="1"/>
          </p:cNvPicPr>
          <p:nvPr/>
        </p:nvPicPr>
        <p:blipFill>
          <a:blip r:embed="rId6"/>
          <a:stretch>
            <a:fillRect/>
          </a:stretch>
        </p:blipFill>
        <p:spPr>
          <a:xfrm>
            <a:off x="357418" y="1361267"/>
            <a:ext cx="5374634" cy="1584503"/>
          </a:xfrm>
          <a:prstGeom prst="rect">
            <a:avLst/>
          </a:prstGeom>
        </p:spPr>
      </p:pic>
      <p:sp>
        <p:nvSpPr>
          <p:cNvPr id="32" name="文本框 31">
            <a:extLst>
              <a:ext uri="{FF2B5EF4-FFF2-40B4-BE49-F238E27FC236}">
                <a16:creationId xmlns:a16="http://schemas.microsoft.com/office/drawing/2014/main" id="{2BCEC444-5887-5A43-D052-EE5D3727E5C6}"/>
              </a:ext>
            </a:extLst>
          </p:cNvPr>
          <p:cNvSpPr txBox="1"/>
          <p:nvPr/>
        </p:nvSpPr>
        <p:spPr>
          <a:xfrm>
            <a:off x="6213213" y="4195225"/>
            <a:ext cx="5442171" cy="1980863"/>
          </a:xfrm>
          <a:prstGeom prst="rect">
            <a:avLst/>
          </a:prstGeom>
          <a:noFill/>
        </p:spPr>
        <p:txBody>
          <a:bodyPr wrap="square">
            <a:spAutoFit/>
          </a:bodyPr>
          <a:lstStyle/>
          <a:p>
            <a:pPr indent="457200" algn="just">
              <a:lnSpc>
                <a:spcPct val="150000"/>
              </a:lnSpc>
            </a:pPr>
            <a:r>
              <a:rPr lang="en-US" altLang="zh-CN" sz="1400" dirty="0">
                <a:latin typeface="宋体" panose="02010600030101010101" pitchFamily="2" charset="-122"/>
                <a:ea typeface="宋体" panose="02010600030101010101" pitchFamily="2" charset="-122"/>
              </a:rPr>
              <a:t>Test1</a:t>
            </a:r>
            <a:r>
              <a:rPr lang="zh-CN" altLang="en-US" sz="1400" dirty="0">
                <a:latin typeface="宋体" panose="02010600030101010101" pitchFamily="2" charset="-122"/>
                <a:ea typeface="宋体" panose="02010600030101010101" pitchFamily="2" charset="-122"/>
              </a:rPr>
              <a:t>采用</a:t>
            </a:r>
            <a:r>
              <a:rPr lang="zh-CN" altLang="en-US" sz="1400" b="1" dirty="0">
                <a:solidFill>
                  <a:srgbClr val="FF0000"/>
                </a:solidFill>
                <a:latin typeface="宋体" panose="02010600030101010101" pitchFamily="2" charset="-122"/>
                <a:ea typeface="宋体" panose="02010600030101010101" pitchFamily="2" charset="-122"/>
              </a:rPr>
              <a:t>相对高度较大、吸力侧开口较长</a:t>
            </a:r>
            <a:r>
              <a:rPr lang="zh-CN" altLang="en-US" sz="1400" dirty="0">
                <a:latin typeface="宋体" panose="02010600030101010101" pitchFamily="2" charset="-122"/>
                <a:ea typeface="宋体" panose="02010600030101010101" pitchFamily="2" charset="-122"/>
              </a:rPr>
              <a:t>的设计，</a:t>
            </a:r>
            <a:r>
              <a:rPr lang="en-US" altLang="zh-CN" sz="1400" dirty="0">
                <a:latin typeface="宋体" panose="02010600030101010101" pitchFamily="2" charset="-122"/>
                <a:ea typeface="宋体" panose="02010600030101010101" pitchFamily="2" charset="-122"/>
              </a:rPr>
              <a:t>Test2</a:t>
            </a:r>
            <a:r>
              <a:rPr lang="zh-CN" altLang="en-US" sz="1400" dirty="0">
                <a:latin typeface="宋体" panose="02010600030101010101" pitchFamily="2" charset="-122"/>
                <a:ea typeface="宋体" panose="02010600030101010101" pitchFamily="2" charset="-122"/>
              </a:rPr>
              <a:t>更为</a:t>
            </a:r>
            <a:r>
              <a:rPr lang="zh-CN" altLang="en-US" sz="1400" dirty="0">
                <a:solidFill>
                  <a:srgbClr val="FF0000"/>
                </a:solidFill>
                <a:latin typeface="宋体" panose="02010600030101010101" pitchFamily="2" charset="-122"/>
                <a:ea typeface="宋体" panose="02010600030101010101" pitchFamily="2" charset="-122"/>
              </a:rPr>
              <a:t>紧凑</a:t>
            </a:r>
            <a:r>
              <a:rPr lang="zh-CN" altLang="en-US" sz="1400" dirty="0">
                <a:latin typeface="宋体" panose="02010600030101010101" pitchFamily="2" charset="-122"/>
                <a:ea typeface="宋体" panose="02010600030101010101" pitchFamily="2" charset="-122"/>
              </a:rPr>
              <a:t>。</a:t>
            </a:r>
            <a:endParaRPr lang="en-US" altLang="zh-CN" sz="1400" dirty="0">
              <a:latin typeface="宋体" panose="02010600030101010101" pitchFamily="2" charset="-122"/>
              <a:ea typeface="宋体" panose="02010600030101010101" pitchFamily="2" charset="-122"/>
            </a:endParaRPr>
          </a:p>
          <a:p>
            <a:pPr indent="457200" algn="just">
              <a:lnSpc>
                <a:spcPct val="150000"/>
              </a:lnSpc>
            </a:pPr>
            <a:r>
              <a:rPr lang="zh-CN" altLang="en-US" sz="1400" dirty="0">
                <a:latin typeface="宋体" panose="02010600030101010101" pitchFamily="2" charset="-122"/>
                <a:ea typeface="宋体" panose="02010600030101010101" pitchFamily="2" charset="-122"/>
              </a:rPr>
              <a:t>叶尖槽虽能增强流动稳定性，但会</a:t>
            </a:r>
            <a:r>
              <a:rPr lang="zh-CN" altLang="en-US" sz="1400" b="1" dirty="0">
                <a:solidFill>
                  <a:srgbClr val="FF0000"/>
                </a:solidFill>
                <a:latin typeface="宋体" panose="02010600030101010101" pitchFamily="2" charset="-122"/>
                <a:ea typeface="宋体" panose="02010600030101010101" pitchFamily="2" charset="-122"/>
              </a:rPr>
              <a:t>引入额外泄漏损失。</a:t>
            </a:r>
            <a:r>
              <a:rPr lang="zh-CN" altLang="en-US" sz="1400" dirty="0">
                <a:latin typeface="宋体" panose="02010600030101010101" pitchFamily="2" charset="-122"/>
                <a:ea typeface="宋体" panose="02010600030101010101" pitchFamily="2" charset="-122"/>
              </a:rPr>
              <a:t>如上图，</a:t>
            </a:r>
            <a:r>
              <a:rPr lang="en-US" altLang="zh-CN" sz="1400" dirty="0">
                <a:latin typeface="宋体" panose="02010600030101010101" pitchFamily="2" charset="-122"/>
                <a:ea typeface="宋体" panose="02010600030101010101" pitchFamily="2" charset="-122"/>
              </a:rPr>
              <a:t>Test1</a:t>
            </a:r>
            <a:r>
              <a:rPr lang="zh-CN" altLang="en-US" sz="1400" dirty="0">
                <a:latin typeface="宋体" panose="02010600030101010101" pitchFamily="2" charset="-122"/>
                <a:ea typeface="宋体" panose="02010600030101010101" pitchFamily="2" charset="-122"/>
              </a:rPr>
              <a:t>提高了压比，但对稳定范围的扩展有限；</a:t>
            </a:r>
            <a:r>
              <a:rPr lang="en-US" altLang="zh-CN" sz="1400" dirty="0">
                <a:latin typeface="宋体" panose="02010600030101010101" pitchFamily="2" charset="-122"/>
                <a:ea typeface="宋体" panose="02010600030101010101" pitchFamily="2" charset="-122"/>
              </a:rPr>
              <a:t>Test2</a:t>
            </a:r>
            <a:r>
              <a:rPr lang="zh-CN" altLang="en-US" sz="1400" dirty="0">
                <a:latin typeface="宋体" panose="02010600030101010101" pitchFamily="2" charset="-122"/>
                <a:ea typeface="宋体" panose="02010600030101010101" pitchFamily="2" charset="-122"/>
              </a:rPr>
              <a:t>显著拓宽了稳定范围，却导致气动性能下降。这表明槽的几何参数对扩压器性能影响显著，</a:t>
            </a:r>
            <a:r>
              <a:rPr lang="zh-CN" altLang="en-US" sz="1400" b="1" dirty="0">
                <a:solidFill>
                  <a:srgbClr val="FF0000"/>
                </a:solidFill>
                <a:latin typeface="宋体" panose="02010600030101010101" pitchFamily="2" charset="-122"/>
                <a:ea typeface="宋体" panose="02010600030101010101" pitchFamily="2" charset="-122"/>
              </a:rPr>
              <a:t>精确优化</a:t>
            </a:r>
            <a:r>
              <a:rPr lang="zh-CN" altLang="en-US" sz="1400" dirty="0">
                <a:latin typeface="宋体" panose="02010600030101010101" pitchFamily="2" charset="-122"/>
                <a:ea typeface="宋体" panose="02010600030101010101" pitchFamily="2" charset="-122"/>
              </a:rPr>
              <a:t>对综合性能提升至关重要。</a:t>
            </a:r>
          </a:p>
        </p:txBody>
      </p:sp>
      <p:pic>
        <p:nvPicPr>
          <p:cNvPr id="29" name="图形 1">
            <a:extLst>
              <a:ext uri="{FF2B5EF4-FFF2-40B4-BE49-F238E27FC236}">
                <a16:creationId xmlns:a16="http://schemas.microsoft.com/office/drawing/2014/main" id="{E3166F1E-DA47-D16F-67DD-B2BC8DB450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1127" y="1250017"/>
            <a:ext cx="3420873" cy="2565656"/>
          </a:xfrm>
          <a:prstGeom prst="rect">
            <a:avLst/>
          </a:prstGeom>
        </p:spPr>
      </p:pic>
    </p:spTree>
    <p:extLst>
      <p:ext uri="{BB962C8B-B14F-4D97-AF65-F5344CB8AC3E}">
        <p14:creationId xmlns:p14="http://schemas.microsoft.com/office/powerpoint/2010/main" val="17446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CB08B-5415-0426-AD45-C99E2FB1F61D}"/>
            </a:ext>
          </a:extLst>
        </p:cNvPr>
        <p:cNvGrpSpPr/>
        <p:nvPr/>
      </p:nvGrpSpPr>
      <p:grpSpPr>
        <a:xfrm>
          <a:off x="0" y="0"/>
          <a:ext cx="0" cy="0"/>
          <a:chOff x="0" y="0"/>
          <a:chExt cx="0" cy="0"/>
        </a:xfrm>
      </p:grpSpPr>
      <p:pic>
        <p:nvPicPr>
          <p:cNvPr id="11" name="图形 1">
            <a:extLst>
              <a:ext uri="{FF2B5EF4-FFF2-40B4-BE49-F238E27FC236}">
                <a16:creationId xmlns:a16="http://schemas.microsoft.com/office/drawing/2014/main" id="{3AA2B4C8-11C9-FE04-FF2D-CE0D6AA66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2897" y="1625182"/>
            <a:ext cx="3173974" cy="2380719"/>
          </a:xfrm>
          <a:prstGeom prst="rect">
            <a:avLst/>
          </a:prstGeom>
        </p:spPr>
      </p:pic>
      <p:sp>
        <p:nvSpPr>
          <p:cNvPr id="3" name="标题 2">
            <a:extLst>
              <a:ext uri="{FF2B5EF4-FFF2-40B4-BE49-F238E27FC236}">
                <a16:creationId xmlns:a16="http://schemas.microsoft.com/office/drawing/2014/main" id="{9EEE172E-DC83-3181-89DC-4D6835623C93}"/>
              </a:ext>
            </a:extLst>
          </p:cNvPr>
          <p:cNvSpPr>
            <a:spLocks noGrp="1"/>
          </p:cNvSpPr>
          <p:nvPr>
            <p:ph type="title"/>
          </p:nvPr>
        </p:nvSpPr>
        <p:spPr/>
        <p:txBody>
          <a:bodyPr/>
          <a:lstStyle/>
          <a:p>
            <a:r>
              <a:rPr kumimoji="1" lang="zh-CN" altLang="en-US" dirty="0"/>
              <a:t>优化流场分析</a:t>
            </a:r>
          </a:p>
        </p:txBody>
      </p:sp>
      <p:pic>
        <p:nvPicPr>
          <p:cNvPr id="9" name="图形 1">
            <a:extLst>
              <a:ext uri="{FF2B5EF4-FFF2-40B4-BE49-F238E27FC236}">
                <a16:creationId xmlns:a16="http://schemas.microsoft.com/office/drawing/2014/main" id="{A97A1026-1502-9D4D-1410-9B6F35493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578" y="1625182"/>
            <a:ext cx="3173671" cy="2380719"/>
          </a:xfrm>
          <a:prstGeom prst="rect">
            <a:avLst/>
          </a:prstGeom>
        </p:spPr>
      </p:pic>
      <p:pic>
        <p:nvPicPr>
          <p:cNvPr id="10" name="图片 9">
            <a:extLst>
              <a:ext uri="{FF2B5EF4-FFF2-40B4-BE49-F238E27FC236}">
                <a16:creationId xmlns:a16="http://schemas.microsoft.com/office/drawing/2014/main" id="{615C6EDB-1EF8-4A8B-CD3C-EA297693066B}"/>
              </a:ext>
            </a:extLst>
          </p:cNvPr>
          <p:cNvPicPr>
            <a:picLocks noChangeAspect="1"/>
          </p:cNvPicPr>
          <p:nvPr/>
        </p:nvPicPr>
        <p:blipFill rotWithShape="1">
          <a:blip r:embed="rId6"/>
          <a:srcRect l="15855"/>
          <a:stretch>
            <a:fillRect/>
          </a:stretch>
        </p:blipFill>
        <p:spPr bwMode="auto">
          <a:xfrm>
            <a:off x="3448106" y="1688590"/>
            <a:ext cx="691634" cy="2216659"/>
          </a:xfrm>
          <a:prstGeom prst="rect">
            <a:avLst/>
          </a:prstGeom>
          <a:ln>
            <a:noFill/>
          </a:ln>
          <a:extLst>
            <a:ext uri="{53640926-AAD7-44D8-BBD7-CCE9431645EC}">
              <a14:shadowObscured xmlns:a14="http://schemas.microsoft.com/office/drawing/2010/main"/>
            </a:ext>
          </a:extLst>
        </p:spPr>
      </p:pic>
      <p:pic>
        <p:nvPicPr>
          <p:cNvPr id="12" name="图片 11">
            <a:extLst>
              <a:ext uri="{FF2B5EF4-FFF2-40B4-BE49-F238E27FC236}">
                <a16:creationId xmlns:a16="http://schemas.microsoft.com/office/drawing/2014/main" id="{0F8861B9-00C1-85C7-CE4C-2E9CAE20C100}"/>
              </a:ext>
            </a:extLst>
          </p:cNvPr>
          <p:cNvPicPr>
            <a:picLocks noChangeAspect="1"/>
          </p:cNvPicPr>
          <p:nvPr/>
        </p:nvPicPr>
        <p:blipFill>
          <a:blip r:embed="rId7"/>
          <a:stretch>
            <a:fillRect/>
          </a:stretch>
        </p:blipFill>
        <p:spPr>
          <a:xfrm>
            <a:off x="7349855" y="1694940"/>
            <a:ext cx="703089" cy="2216659"/>
          </a:xfrm>
          <a:prstGeom prst="rect">
            <a:avLst/>
          </a:prstGeom>
        </p:spPr>
      </p:pic>
      <p:sp>
        <p:nvSpPr>
          <p:cNvPr id="15" name="文本框 14">
            <a:extLst>
              <a:ext uri="{FF2B5EF4-FFF2-40B4-BE49-F238E27FC236}">
                <a16:creationId xmlns:a16="http://schemas.microsoft.com/office/drawing/2014/main" id="{20D588C8-8FAD-49BC-051D-1B7DEEEC2E3C}"/>
              </a:ext>
            </a:extLst>
          </p:cNvPr>
          <p:cNvSpPr txBox="1"/>
          <p:nvPr/>
        </p:nvSpPr>
        <p:spPr>
          <a:xfrm>
            <a:off x="850900" y="4182382"/>
            <a:ext cx="6168755" cy="1842364"/>
          </a:xfrm>
          <a:prstGeom prst="rect">
            <a:avLst/>
          </a:prstGeom>
          <a:noFill/>
        </p:spPr>
        <p:txBody>
          <a:bodyPr wrap="square">
            <a:spAutoFit/>
          </a:bodyPr>
          <a:lstStyle/>
          <a:p>
            <a:pPr indent="457200" algn="just">
              <a:lnSpc>
                <a:spcPct val="150000"/>
              </a:lnSpc>
            </a:pPr>
            <a:r>
              <a:rPr lang="zh-CN" altLang="en-US" sz="1600" dirty="0">
                <a:latin typeface="宋体" panose="02010600030101010101" pitchFamily="2" charset="-122"/>
                <a:ea typeface="宋体" panose="02010600030101010101" pitchFamily="2" charset="-122"/>
              </a:rPr>
              <a:t>上图为Test1槽在</a:t>
            </a:r>
            <a:r>
              <a:rPr lang="en-US" altLang="zh-CN" sz="1600" dirty="0">
                <a:latin typeface="宋体" panose="02010600030101010101" pitchFamily="2" charset="-122"/>
                <a:ea typeface="宋体" panose="02010600030101010101" pitchFamily="2" charset="-122"/>
              </a:rPr>
              <a:t>5% Span</a:t>
            </a:r>
            <a:r>
              <a:rPr lang="zh-CN" altLang="en-US" sz="1600" dirty="0">
                <a:latin typeface="宋体" panose="02010600030101010101" pitchFamily="2" charset="-122"/>
                <a:ea typeface="宋体" panose="02010600030101010101" pitchFamily="2" charset="-122"/>
              </a:rPr>
              <a:t>速度分布。近喘振时，高能流体从压力侧流向吸力侧，</a:t>
            </a:r>
            <a:r>
              <a:rPr lang="zh-CN" altLang="en-US" sz="1600" b="1" dirty="0">
                <a:solidFill>
                  <a:srgbClr val="FF0000"/>
                </a:solidFill>
                <a:latin typeface="宋体" panose="02010600030101010101" pitchFamily="2" charset="-122"/>
                <a:ea typeface="宋体" panose="02010600030101010101" pitchFamily="2" charset="-122"/>
              </a:rPr>
              <a:t>减薄吸力面边界层并抑制分离</a:t>
            </a:r>
            <a:r>
              <a:rPr lang="zh-CN" altLang="en-US" sz="1600" dirty="0">
                <a:latin typeface="宋体" panose="02010600030101010101" pitchFamily="2" charset="-122"/>
                <a:ea typeface="宋体" panose="02010600030101010101" pitchFamily="2" charset="-122"/>
              </a:rPr>
              <a:t>，但开槽导致前缘增厚，在通道中部造成局部堵塞。近堵塞时高速流体从吸力侧流向压力侧，清除压力侧角区的</a:t>
            </a:r>
            <a:r>
              <a:rPr lang="zh-CN" altLang="en-US" sz="1600" b="1" dirty="0">
                <a:solidFill>
                  <a:srgbClr val="FF0000"/>
                </a:solidFill>
                <a:latin typeface="宋体" panose="02010600030101010101" pitchFamily="2" charset="-122"/>
                <a:ea typeface="宋体" panose="02010600030101010101" pitchFamily="2" charset="-122"/>
              </a:rPr>
              <a:t>低能流体</a:t>
            </a:r>
            <a:r>
              <a:rPr lang="zh-CN" altLang="en-US" sz="1600" dirty="0">
                <a:latin typeface="宋体" panose="02010600030101010101" pitchFamily="2" charset="-122"/>
                <a:ea typeface="宋体" panose="02010600030101010101" pitchFamily="2" charset="-122"/>
              </a:rPr>
              <a:t>，减小回流区，改善流动结构。</a:t>
            </a:r>
            <a:endParaRPr lang="en-US" altLang="zh-CN" sz="1600" dirty="0">
              <a:latin typeface="宋体" panose="02010600030101010101" pitchFamily="2" charset="-122"/>
              <a:ea typeface="宋体" panose="02010600030101010101" pitchFamily="2" charset="-122"/>
            </a:endParaRPr>
          </a:p>
          <a:p>
            <a:pPr indent="457200" algn="just">
              <a:lnSpc>
                <a:spcPct val="150000"/>
              </a:lnSpc>
            </a:pPr>
            <a:endParaRPr lang="zh-CN" altLang="en-US" sz="1400" dirty="0">
              <a:latin typeface="宋体" panose="02010600030101010101" pitchFamily="2" charset="-122"/>
              <a:ea typeface="宋体" panose="02010600030101010101" pitchFamily="2" charset="-122"/>
            </a:endParaRPr>
          </a:p>
        </p:txBody>
      </p:sp>
      <p:sp>
        <p:nvSpPr>
          <p:cNvPr id="17" name="文本框 16">
            <a:extLst>
              <a:ext uri="{FF2B5EF4-FFF2-40B4-BE49-F238E27FC236}">
                <a16:creationId xmlns:a16="http://schemas.microsoft.com/office/drawing/2014/main" id="{1836F909-D9B1-70AB-ADB3-77029D412DEF}"/>
              </a:ext>
            </a:extLst>
          </p:cNvPr>
          <p:cNvSpPr txBox="1"/>
          <p:nvPr/>
        </p:nvSpPr>
        <p:spPr>
          <a:xfrm>
            <a:off x="8342571" y="3201409"/>
            <a:ext cx="3556001" cy="1980863"/>
          </a:xfrm>
          <a:prstGeom prst="rect">
            <a:avLst/>
          </a:prstGeom>
          <a:noFill/>
        </p:spPr>
        <p:txBody>
          <a:bodyPr wrap="square">
            <a:spAutoFit/>
          </a:bodyPr>
          <a:lstStyle/>
          <a:p>
            <a:pPr indent="457200" algn="just">
              <a:lnSpc>
                <a:spcPct val="150000"/>
              </a:lnSpc>
            </a:pPr>
            <a:r>
              <a:rPr lang="zh-CN" altLang="en-US" sz="1400" dirty="0">
                <a:latin typeface="宋体" panose="02010600030101010101" pitchFamily="2" charset="-122"/>
                <a:ea typeface="宋体" panose="02010600030101010101" pitchFamily="2" charset="-122"/>
              </a:rPr>
              <a:t>喘振和堵塞均由扩散器进口低能流体积聚导致</a:t>
            </a:r>
            <a:r>
              <a:rPr lang="zh-CN" altLang="en-US" sz="1400" b="1" dirty="0">
                <a:solidFill>
                  <a:srgbClr val="FF0000"/>
                </a:solidFill>
                <a:latin typeface="宋体" panose="02010600030101010101" pitchFamily="2" charset="-122"/>
                <a:ea typeface="宋体" panose="02010600030101010101" pitchFamily="2" charset="-122"/>
              </a:rPr>
              <a:t>有效流通面积减小</a:t>
            </a:r>
            <a:r>
              <a:rPr lang="zh-CN" altLang="en-US" sz="1400" dirty="0">
                <a:latin typeface="宋体" panose="02010600030101010101" pitchFamily="2" charset="-122"/>
                <a:ea typeface="宋体" panose="02010600030101010101" pitchFamily="2" charset="-122"/>
              </a:rPr>
              <a:t>所致。增强压气机稳定裕度的关键在于</a:t>
            </a:r>
            <a:r>
              <a:rPr lang="zh-CN" altLang="en-US" sz="1400" b="1" dirty="0">
                <a:solidFill>
                  <a:srgbClr val="FF0000"/>
                </a:solidFill>
                <a:latin typeface="宋体" panose="02010600030101010101" pitchFamily="2" charset="-122"/>
                <a:ea typeface="宋体" panose="02010600030101010101" pitchFamily="2" charset="-122"/>
              </a:rPr>
              <a:t>缓解流动堵塞</a:t>
            </a:r>
            <a:r>
              <a:rPr lang="zh-CN" altLang="en-US" sz="1400" dirty="0">
                <a:latin typeface="宋体" panose="02010600030101010101" pitchFamily="2" charset="-122"/>
                <a:ea typeface="宋体" panose="02010600030101010101" pitchFamily="2" charset="-122"/>
              </a:rPr>
              <a:t>。</a:t>
            </a:r>
            <a:endParaRPr lang="en-US" altLang="zh-CN" sz="1400" dirty="0">
              <a:latin typeface="宋体" panose="02010600030101010101" pitchFamily="2" charset="-122"/>
              <a:ea typeface="宋体" panose="02010600030101010101" pitchFamily="2" charset="-122"/>
            </a:endParaRPr>
          </a:p>
          <a:p>
            <a:pPr indent="457200" algn="just">
              <a:lnSpc>
                <a:spcPct val="150000"/>
              </a:lnSpc>
            </a:pPr>
            <a:r>
              <a:rPr lang="zh-CN" altLang="en-US" sz="1400" dirty="0">
                <a:latin typeface="宋体" panose="02010600030101010101" pitchFamily="2" charset="-122"/>
                <a:ea typeface="宋体" panose="02010600030101010101" pitchFamily="2" charset="-122"/>
              </a:rPr>
              <a:t>引入</a:t>
            </a:r>
            <a:r>
              <a:rPr lang="zh-CN" altLang="en-US" sz="1400" b="1" dirty="0">
                <a:solidFill>
                  <a:srgbClr val="FF0000"/>
                </a:solidFill>
                <a:latin typeface="宋体" panose="02010600030101010101" pitchFamily="2" charset="-122"/>
                <a:ea typeface="宋体" panose="02010600030101010101" pitchFamily="2" charset="-122"/>
              </a:rPr>
              <a:t>堵塞因子</a:t>
            </a:r>
            <a:r>
              <a:rPr lang="zh-CN" altLang="en-US" sz="1400" dirty="0">
                <a:latin typeface="宋体" panose="02010600030101010101" pitchFamily="2" charset="-122"/>
                <a:ea typeface="宋体" panose="02010600030101010101" pitchFamily="2" charset="-122"/>
              </a:rPr>
              <a:t>作为评估参数，以准确反映流道健康状态，为结构优化提供量化依据。</a:t>
            </a:r>
          </a:p>
        </p:txBody>
      </p:sp>
      <p:sp>
        <p:nvSpPr>
          <p:cNvPr id="23" name="矩形 22">
            <a:extLst>
              <a:ext uri="{FF2B5EF4-FFF2-40B4-BE49-F238E27FC236}">
                <a16:creationId xmlns:a16="http://schemas.microsoft.com/office/drawing/2014/main" id="{C0F0BE4D-54DD-0359-3F49-DE6A16C5F26A}"/>
              </a:ext>
            </a:extLst>
          </p:cNvPr>
          <p:cNvSpPr/>
          <p:nvPr/>
        </p:nvSpPr>
        <p:spPr>
          <a:xfrm>
            <a:off x="8342571" y="2937104"/>
            <a:ext cx="3625851" cy="2600096"/>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内容占位符 4">
            <a:extLst>
              <a:ext uri="{FF2B5EF4-FFF2-40B4-BE49-F238E27FC236}">
                <a16:creationId xmlns:a16="http://schemas.microsoft.com/office/drawing/2014/main" id="{124EB129-DA50-C999-158F-CD7BA266E0EE}"/>
              </a:ext>
            </a:extLst>
          </p:cNvPr>
          <p:cNvSpPr>
            <a:spLocks noGrp="1"/>
          </p:cNvSpPr>
          <p:nvPr>
            <p:ph idx="1"/>
          </p:nvPr>
        </p:nvSpPr>
        <p:spPr>
          <a:xfrm>
            <a:off x="9169331" y="2267529"/>
            <a:ext cx="2078400" cy="548012"/>
          </a:xfrm>
        </p:spPr>
        <p:txBody>
          <a:bodyPr>
            <a:noAutofit/>
          </a:bodyPr>
          <a:lstStyle/>
          <a:p>
            <a:pPr marL="0" indent="0">
              <a:lnSpc>
                <a:spcPct val="125000"/>
              </a:lnSpc>
              <a:buNone/>
            </a:pPr>
            <a:r>
              <a:rPr lang="en-US" altLang="zh-CN" sz="2000" b="1" dirty="0">
                <a:solidFill>
                  <a:srgbClr val="660874"/>
                </a:solidFill>
                <a:latin typeface="+mn-ea"/>
                <a:cs typeface="Times New Roman" panose="02020603050405020304" pitchFamily="18" charset="0"/>
              </a:rPr>
              <a:t>Blockage</a:t>
            </a:r>
            <a:r>
              <a:rPr lang="zh-CN" altLang="en-US" sz="2000" b="1" dirty="0">
                <a:solidFill>
                  <a:srgbClr val="660874"/>
                </a:solidFill>
                <a:latin typeface="+mn-ea"/>
                <a:cs typeface="Times New Roman" panose="02020603050405020304" pitchFamily="18" charset="0"/>
              </a:rPr>
              <a:t>评判</a:t>
            </a:r>
            <a:endParaRPr lang="en-US" altLang="zh-CN" sz="2000" b="1" dirty="0">
              <a:solidFill>
                <a:srgbClr val="660874"/>
              </a:solidFill>
              <a:latin typeface="+mn-ea"/>
              <a:cs typeface="Times New Roman" panose="02020603050405020304" pitchFamily="18" charset="0"/>
            </a:endParaRPr>
          </a:p>
        </p:txBody>
      </p:sp>
    </p:spTree>
    <p:extLst>
      <p:ext uri="{BB962C8B-B14F-4D97-AF65-F5344CB8AC3E}">
        <p14:creationId xmlns:p14="http://schemas.microsoft.com/office/powerpoint/2010/main" val="375351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37585-B3B7-54F7-6450-0D16C6DCB3B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013EC73C-4AE0-A5CF-18D4-05CD2B4451DA}"/>
              </a:ext>
            </a:extLst>
          </p:cNvPr>
          <p:cNvSpPr>
            <a:spLocks noGrp="1"/>
          </p:cNvSpPr>
          <p:nvPr>
            <p:ph type="title"/>
          </p:nvPr>
        </p:nvSpPr>
        <p:spPr/>
        <p:txBody>
          <a:bodyPr/>
          <a:lstStyle/>
          <a:p>
            <a:r>
              <a:rPr kumimoji="1" lang="en-US" altLang="zh-CN" dirty="0"/>
              <a:t>Blockage</a:t>
            </a:r>
            <a:r>
              <a:rPr kumimoji="1" lang="zh-CN" altLang="en-US" dirty="0"/>
              <a:t>阻塞因子</a:t>
            </a:r>
          </a:p>
        </p:txBody>
      </p:sp>
      <p:pic>
        <p:nvPicPr>
          <p:cNvPr id="22" name="图片 21">
            <a:extLst>
              <a:ext uri="{FF2B5EF4-FFF2-40B4-BE49-F238E27FC236}">
                <a16:creationId xmlns:a16="http://schemas.microsoft.com/office/drawing/2014/main" id="{8867939F-D1A4-2D34-A2FF-DB9766DCA4DC}"/>
              </a:ext>
            </a:extLst>
          </p:cNvPr>
          <p:cNvPicPr>
            <a:picLocks noChangeAspect="1"/>
          </p:cNvPicPr>
          <p:nvPr/>
        </p:nvPicPr>
        <p:blipFill>
          <a:blip r:embed="rId2"/>
          <a:stretch>
            <a:fillRect/>
          </a:stretch>
        </p:blipFill>
        <p:spPr>
          <a:xfrm>
            <a:off x="6943362" y="1630372"/>
            <a:ext cx="4374483" cy="3597256"/>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2FDEB89-81AF-0185-3698-9279A9D225FE}"/>
                  </a:ext>
                </a:extLst>
              </p:cNvPr>
              <p:cNvSpPr txBox="1"/>
              <p:nvPr/>
            </p:nvSpPr>
            <p:spPr>
              <a:xfrm>
                <a:off x="1693233" y="3091241"/>
                <a:ext cx="3426628" cy="6310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𝐵</m:t>
                      </m:r>
                      <m:r>
                        <a:rPr lang="zh-CN" altLang="en-US" sz="1600" i="0">
                          <a:latin typeface="Cambria Math" panose="02040503050406030204" pitchFamily="18" charset="0"/>
                        </a:rPr>
                        <m:t>=1−</m:t>
                      </m:r>
                      <m:f>
                        <m:fPr>
                          <m:ctrlPr>
                            <a:rPr lang="zh-CN" altLang="en-US" sz="1600" i="1">
                              <a:latin typeface="Cambria Math" panose="02040503050406030204" pitchFamily="18" charset="0"/>
                            </a:rPr>
                          </m:ctrlPr>
                        </m:fPr>
                        <m:num>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𝐴</m:t>
                              </m:r>
                            </m:e>
                            <m:sub>
                              <m:r>
                                <a:rPr lang="zh-CN" altLang="en-US" sz="1600" i="1">
                                  <a:latin typeface="Cambria Math" panose="02040503050406030204" pitchFamily="18" charset="0"/>
                                </a:rPr>
                                <m:t>𝑒𝑓𝑓</m:t>
                              </m:r>
                            </m:sub>
                          </m:sSub>
                        </m:num>
                        <m:den>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𝐴</m:t>
                              </m:r>
                            </m:e>
                            <m:sub>
                              <m:r>
                                <a:rPr lang="zh-CN" altLang="en-US" sz="1600" i="1">
                                  <a:latin typeface="Cambria Math" panose="02040503050406030204" pitchFamily="18" charset="0"/>
                                </a:rPr>
                                <m:t>𝑝h𝑦</m:t>
                              </m:r>
                            </m:sub>
                          </m:sSub>
                        </m:den>
                      </m:f>
                    </m:oMath>
                  </m:oMathPara>
                </a14:m>
                <a:endParaRPr lang="zh-CN" altLang="en-US" dirty="0"/>
              </a:p>
            </p:txBody>
          </p:sp>
        </mc:Choice>
        <mc:Fallback xmlns="">
          <p:sp>
            <p:nvSpPr>
              <p:cNvPr id="4" name="文本框 3">
                <a:extLst>
                  <a:ext uri="{FF2B5EF4-FFF2-40B4-BE49-F238E27FC236}">
                    <a16:creationId xmlns:a16="http://schemas.microsoft.com/office/drawing/2014/main" id="{B2FDEB89-81AF-0185-3698-9279A9D225FE}"/>
                  </a:ext>
                </a:extLst>
              </p:cNvPr>
              <p:cNvSpPr txBox="1">
                <a:spLocks noRot="1" noChangeAspect="1" noMove="1" noResize="1" noEditPoints="1" noAdjustHandles="1" noChangeArrowheads="1" noChangeShapeType="1" noTextEdit="1"/>
              </p:cNvSpPr>
              <p:nvPr/>
            </p:nvSpPr>
            <p:spPr>
              <a:xfrm>
                <a:off x="1693233" y="3091241"/>
                <a:ext cx="3426628" cy="63100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DC87BB37-EC47-375A-A3B2-019DEDF1D6C1}"/>
                  </a:ext>
                </a:extLst>
              </p:cNvPr>
              <p:cNvSpPr txBox="1"/>
              <p:nvPr/>
            </p:nvSpPr>
            <p:spPr>
              <a:xfrm>
                <a:off x="1172227" y="4580073"/>
                <a:ext cx="2053421" cy="5550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𝐵</m:t>
                      </m:r>
                      <m:r>
                        <a:rPr lang="zh-CN" altLang="en-US" sz="1600" i="0">
                          <a:latin typeface="Cambria Math" panose="02040503050406030204" pitchFamily="18" charset="0"/>
                        </a:rPr>
                        <m:t>=</m:t>
                      </m:r>
                      <m:f>
                        <m:fPr>
                          <m:ctrlPr>
                            <a:rPr lang="zh-CN" altLang="en-US" sz="1600" i="1">
                              <a:latin typeface="Cambria Math" panose="02040503050406030204" pitchFamily="18" charset="0"/>
                            </a:rPr>
                          </m:ctrlPr>
                        </m:fPr>
                        <m:num>
                          <m:r>
                            <a:rPr lang="zh-CN" altLang="en-US" sz="1600" i="1">
                              <a:latin typeface="Cambria Math" panose="02040503050406030204" pitchFamily="18" charset="0"/>
                            </a:rPr>
                            <m:t>𝐴</m:t>
                          </m:r>
                        </m:num>
                        <m:den>
                          <m:r>
                            <a:rPr lang="zh-CN" altLang="en-US" sz="1600" i="1">
                              <a:latin typeface="Cambria Math" panose="02040503050406030204" pitchFamily="18" charset="0"/>
                            </a:rPr>
                            <m:t>𝑆</m:t>
                          </m:r>
                        </m:den>
                      </m:f>
                    </m:oMath>
                  </m:oMathPara>
                </a14:m>
                <a:endParaRPr lang="zh-CN" altLang="en-US" sz="1600" dirty="0"/>
              </a:p>
            </p:txBody>
          </p:sp>
        </mc:Choice>
        <mc:Fallback xmlns="">
          <p:sp>
            <p:nvSpPr>
              <p:cNvPr id="7" name="文本框 6">
                <a:extLst>
                  <a:ext uri="{FF2B5EF4-FFF2-40B4-BE49-F238E27FC236}">
                    <a16:creationId xmlns:a16="http://schemas.microsoft.com/office/drawing/2014/main" id="{DC87BB37-EC47-375A-A3B2-019DEDF1D6C1}"/>
                  </a:ext>
                </a:extLst>
              </p:cNvPr>
              <p:cNvSpPr txBox="1">
                <a:spLocks noRot="1" noChangeAspect="1" noMove="1" noResize="1" noEditPoints="1" noAdjustHandles="1" noChangeArrowheads="1" noChangeShapeType="1" noTextEdit="1"/>
              </p:cNvSpPr>
              <p:nvPr/>
            </p:nvSpPr>
            <p:spPr>
              <a:xfrm>
                <a:off x="1172227" y="4580073"/>
                <a:ext cx="2053421" cy="55502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28F82B8-CB3E-6E00-BFC3-97A03328798E}"/>
                  </a:ext>
                </a:extLst>
              </p:cNvPr>
              <p:cNvSpPr txBox="1"/>
              <p:nvPr/>
            </p:nvSpPr>
            <p:spPr>
              <a:xfrm>
                <a:off x="2295601" y="4534805"/>
                <a:ext cx="4146474" cy="6455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𝐴</m:t>
                      </m:r>
                      <m:r>
                        <a:rPr lang="zh-CN" altLang="en-US" sz="1600" i="0">
                          <a:latin typeface="Cambria Math" panose="02040503050406030204" pitchFamily="18" charset="0"/>
                        </a:rPr>
                        <m:t>=</m:t>
                      </m:r>
                      <m:nary>
                        <m:naryPr>
                          <m:chr m:val="∬"/>
                          <m:subHide m:val="on"/>
                          <m:supHide m:val="on"/>
                          <m:ctrlPr>
                            <a:rPr lang="zh-CN" altLang="en-US" sz="1600" i="1">
                              <a:latin typeface="Cambria Math" panose="02040503050406030204" pitchFamily="18" charset="0"/>
                            </a:rPr>
                          </m:ctrlPr>
                        </m:naryPr>
                        <m:sub/>
                        <m:sup/>
                        <m:e>
                          <m:d>
                            <m:dPr>
                              <m:ctrlPr>
                                <a:rPr lang="zh-CN" altLang="en-US" sz="1600" i="1">
                                  <a:latin typeface="Cambria Math" panose="02040503050406030204" pitchFamily="18" charset="0"/>
                                </a:rPr>
                              </m:ctrlPr>
                            </m:dPr>
                            <m:e>
                              <m:r>
                                <a:rPr lang="zh-CN" altLang="en-US" sz="1600" i="0">
                                  <a:latin typeface="Cambria Math" panose="02040503050406030204" pitchFamily="18" charset="0"/>
                                </a:rPr>
                                <m:t>1−</m:t>
                              </m:r>
                              <m:f>
                                <m:fPr>
                                  <m:ctrlPr>
                                    <a:rPr lang="zh-CN" altLang="en-US" sz="1600" i="1">
                                      <a:latin typeface="Cambria Math" panose="02040503050406030204" pitchFamily="18" charset="0"/>
                                    </a:rPr>
                                  </m:ctrlPr>
                                </m:fPr>
                                <m:num>
                                  <m:r>
                                    <a:rPr lang="zh-CN" altLang="en-US" sz="1600" i="1">
                                      <a:latin typeface="Cambria Math" panose="02040503050406030204" pitchFamily="18" charset="0"/>
                                    </a:rPr>
                                    <m:t>𝜌</m:t>
                                  </m:r>
                                  <m:r>
                                    <a:rPr lang="zh-CN" altLang="en-US" sz="1600" i="1">
                                      <a:latin typeface="Cambria Math" panose="02040503050406030204" pitchFamily="18" charset="0"/>
                                    </a:rPr>
                                    <m:t>𝑈</m:t>
                                  </m:r>
                                </m:num>
                                <m:den>
                                  <m:acc>
                                    <m:accPr>
                                      <m:chr m:val="̅"/>
                                      <m:ctrlPr>
                                        <a:rPr lang="zh-CN" altLang="en-US" sz="1600" i="1">
                                          <a:latin typeface="Cambria Math" panose="02040503050406030204" pitchFamily="18" charset="0"/>
                                        </a:rPr>
                                      </m:ctrlPr>
                                    </m:accPr>
                                    <m:e>
                                      <m:r>
                                        <a:rPr lang="zh-CN" altLang="en-US" sz="1600" i="1">
                                          <a:latin typeface="Cambria Math" panose="02040503050406030204" pitchFamily="18" charset="0"/>
                                        </a:rPr>
                                        <m:t>𝜌</m:t>
                                      </m:r>
                                      <m:r>
                                        <a:rPr lang="zh-CN" altLang="en-US" sz="1600" i="1">
                                          <a:latin typeface="Cambria Math" panose="02040503050406030204" pitchFamily="18" charset="0"/>
                                        </a:rPr>
                                        <m:t>𝑈</m:t>
                                      </m:r>
                                    </m:e>
                                  </m:acc>
                                </m:den>
                              </m:f>
                            </m:e>
                          </m:d>
                          <m:r>
                            <a:rPr lang="zh-CN" altLang="en-US" sz="1600" i="1">
                              <a:latin typeface="Cambria Math" panose="02040503050406030204" pitchFamily="18" charset="0"/>
                            </a:rPr>
                            <m:t>𝑑</m:t>
                          </m:r>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𝑆</m:t>
                              </m:r>
                            </m:e>
                            <m:sub>
                              <m:r>
                                <a:rPr lang="zh-CN" altLang="en-US" sz="1600" i="1">
                                  <a:latin typeface="Cambria Math" panose="02040503050406030204" pitchFamily="18" charset="0"/>
                                </a:rPr>
                                <m:t>𝑎</m:t>
                              </m:r>
                            </m:sub>
                          </m:sSub>
                        </m:e>
                      </m:nary>
                    </m:oMath>
                  </m:oMathPara>
                </a14:m>
                <a:endParaRPr lang="zh-CN" altLang="en-US" sz="1600" dirty="0"/>
              </a:p>
            </p:txBody>
          </p:sp>
        </mc:Choice>
        <mc:Fallback xmlns="">
          <p:sp>
            <p:nvSpPr>
              <p:cNvPr id="14" name="文本框 13">
                <a:extLst>
                  <a:ext uri="{FF2B5EF4-FFF2-40B4-BE49-F238E27FC236}">
                    <a16:creationId xmlns:a16="http://schemas.microsoft.com/office/drawing/2014/main" id="{D28F82B8-CB3E-6E00-BFC3-97A03328798E}"/>
                  </a:ext>
                </a:extLst>
              </p:cNvPr>
              <p:cNvSpPr txBox="1">
                <a:spLocks noRot="1" noChangeAspect="1" noMove="1" noResize="1" noEditPoints="1" noAdjustHandles="1" noChangeArrowheads="1" noChangeShapeType="1" noTextEdit="1"/>
              </p:cNvSpPr>
              <p:nvPr/>
            </p:nvSpPr>
            <p:spPr>
              <a:xfrm>
                <a:off x="2295601" y="4534805"/>
                <a:ext cx="4146474" cy="64556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37C8A9D0-107D-0F35-9029-5C4142C857BD}"/>
                  </a:ext>
                </a:extLst>
              </p:cNvPr>
              <p:cNvSpPr txBox="1"/>
              <p:nvPr/>
            </p:nvSpPr>
            <p:spPr>
              <a:xfrm>
                <a:off x="556127" y="3769133"/>
                <a:ext cx="5885948" cy="718787"/>
              </a:xfrm>
              <a:prstGeom prst="rect">
                <a:avLst/>
              </a:prstGeom>
              <a:noFill/>
            </p:spPr>
            <p:txBody>
              <a:bodyPr wrap="square">
                <a:spAutoFit/>
              </a:bodyPr>
              <a:lstStyle/>
              <a:p>
                <a:pPr indent="457200" algn="just">
                  <a:lnSpc>
                    <a:spcPct val="150000"/>
                  </a:lnSpc>
                </a:pPr>
                <a:r>
                  <a:rPr lang="zh-CN" altLang="en-US" sz="1400" dirty="0">
                    <a:latin typeface="宋体" panose="02010600030101010101" pitchFamily="2" charset="-122"/>
                    <a:ea typeface="宋体" panose="02010600030101010101" pitchFamily="2" charset="-122"/>
                  </a:rPr>
                  <a:t>其中 </a:t>
                </a:r>
                <a14:m>
                  <m:oMath xmlns:m="http://schemas.openxmlformats.org/officeDocument/2006/math">
                    <m:sSub>
                      <m:sSubPr>
                        <m:ctrlPr>
                          <a:rPr lang="zh-CN" altLang="en-US" sz="1400" i="1">
                            <a:latin typeface="Cambria Math" panose="02040503050406030204" pitchFamily="18" charset="0"/>
                            <a:ea typeface="宋体" panose="02010600030101010101" pitchFamily="2" charset="-122"/>
                          </a:rPr>
                        </m:ctrlPr>
                      </m:sSubPr>
                      <m:e>
                        <m:r>
                          <a:rPr lang="zh-CN" altLang="en-US" sz="1400">
                            <a:latin typeface="Cambria Math" panose="02040503050406030204" pitchFamily="18" charset="0"/>
                            <a:ea typeface="宋体" panose="02010600030101010101" pitchFamily="2" charset="-122"/>
                          </a:rPr>
                          <m:t>𝐴</m:t>
                        </m:r>
                      </m:e>
                      <m:sub>
                        <m:r>
                          <a:rPr lang="zh-CN" altLang="en-US" sz="1400">
                            <a:latin typeface="Cambria Math" panose="02040503050406030204" pitchFamily="18" charset="0"/>
                            <a:ea typeface="宋体" panose="02010600030101010101" pitchFamily="2" charset="-122"/>
                          </a:rPr>
                          <m:t>𝑝</m:t>
                        </m:r>
                        <m:r>
                          <a:rPr lang="en-US" altLang="zh-CN" sz="1400">
                            <a:latin typeface="Cambria Math" panose="02040503050406030204" pitchFamily="18" charset="0"/>
                            <a:ea typeface="宋体" panose="02010600030101010101" pitchFamily="2" charset="-122"/>
                          </a:rPr>
                          <m:t>h</m:t>
                        </m:r>
                        <m:r>
                          <a:rPr lang="zh-CN" altLang="en-US" sz="1400">
                            <a:latin typeface="Cambria Math" panose="02040503050406030204" pitchFamily="18" charset="0"/>
                            <a:ea typeface="宋体" panose="02010600030101010101" pitchFamily="2" charset="-122"/>
                          </a:rPr>
                          <m:t>𝑦</m:t>
                        </m:r>
                      </m:sub>
                    </m:sSub>
                  </m:oMath>
                </a14:m>
                <a:r>
                  <a:rPr lang="zh-CN" altLang="en-US" sz="1400" dirty="0">
                    <a:latin typeface="宋体" panose="02010600030101010101" pitchFamily="2" charset="-122"/>
                    <a:ea typeface="宋体" panose="02010600030101010101" pitchFamily="2" charset="-122"/>
                  </a:rPr>
                  <a:t> 为物理流通面积，</a:t>
                </a:r>
                <a14:m>
                  <m:oMath xmlns:m="http://schemas.openxmlformats.org/officeDocument/2006/math">
                    <m:sSub>
                      <m:sSubPr>
                        <m:ctrlPr>
                          <a:rPr lang="zh-CN" altLang="en-US" sz="1400" i="1">
                            <a:latin typeface="Cambria Math" panose="02040503050406030204" pitchFamily="18" charset="0"/>
                            <a:ea typeface="宋体" panose="02010600030101010101" pitchFamily="2" charset="-122"/>
                          </a:rPr>
                        </m:ctrlPr>
                      </m:sSubPr>
                      <m:e>
                        <m:r>
                          <a:rPr lang="zh-CN" altLang="en-US" sz="1400">
                            <a:latin typeface="Cambria Math" panose="02040503050406030204" pitchFamily="18" charset="0"/>
                            <a:ea typeface="宋体" panose="02010600030101010101" pitchFamily="2" charset="-122"/>
                          </a:rPr>
                          <m:t>𝐴</m:t>
                        </m:r>
                      </m:e>
                      <m:sub>
                        <m:r>
                          <a:rPr lang="zh-CN" altLang="en-US" sz="1400">
                            <a:latin typeface="Cambria Math" panose="02040503050406030204" pitchFamily="18" charset="0"/>
                            <a:ea typeface="宋体" panose="02010600030101010101" pitchFamily="2" charset="-122"/>
                          </a:rPr>
                          <m:t>𝑒𝑓𝑓</m:t>
                        </m:r>
                      </m:sub>
                    </m:sSub>
                  </m:oMath>
                </a14:m>
                <a:r>
                  <a:rPr lang="zh-CN" altLang="en-US" sz="1400" dirty="0">
                    <a:latin typeface="宋体" panose="02010600030101010101" pitchFamily="2" charset="-122"/>
                    <a:ea typeface="宋体" panose="02010600030101010101" pitchFamily="2" charset="-122"/>
                  </a:rPr>
                  <a:t> 为考虑边界层位移厚度影响后的有效流通面积，该参数直接反映流道的健康状态。</a:t>
                </a:r>
              </a:p>
            </p:txBody>
          </p:sp>
        </mc:Choice>
        <mc:Fallback xmlns="">
          <p:sp>
            <p:nvSpPr>
              <p:cNvPr id="18" name="文本框 17">
                <a:extLst>
                  <a:ext uri="{FF2B5EF4-FFF2-40B4-BE49-F238E27FC236}">
                    <a16:creationId xmlns:a16="http://schemas.microsoft.com/office/drawing/2014/main" id="{37C8A9D0-107D-0F35-9029-5C4142C857BD}"/>
                  </a:ext>
                </a:extLst>
              </p:cNvPr>
              <p:cNvSpPr txBox="1">
                <a:spLocks noRot="1" noChangeAspect="1" noMove="1" noResize="1" noEditPoints="1" noAdjustHandles="1" noChangeArrowheads="1" noChangeShapeType="1" noTextEdit="1"/>
              </p:cNvSpPr>
              <p:nvPr/>
            </p:nvSpPr>
            <p:spPr>
              <a:xfrm>
                <a:off x="556127" y="3769133"/>
                <a:ext cx="5885948" cy="718787"/>
              </a:xfrm>
              <a:prstGeom prst="rect">
                <a:avLst/>
              </a:prstGeom>
              <a:blipFill>
                <a:blip r:embed="rId6"/>
                <a:stretch>
                  <a:fillRect l="-311" r="-207" b="-8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552E1AEB-44E1-60AA-ED53-DB3E93F59D6C}"/>
                  </a:ext>
                </a:extLst>
              </p:cNvPr>
              <p:cNvSpPr txBox="1"/>
              <p:nvPr/>
            </p:nvSpPr>
            <p:spPr>
              <a:xfrm>
                <a:off x="532520" y="1444127"/>
                <a:ext cx="5909555" cy="1688283"/>
              </a:xfrm>
              <a:prstGeom prst="rect">
                <a:avLst/>
              </a:prstGeom>
              <a:noFill/>
            </p:spPr>
            <p:txBody>
              <a:bodyPr wrap="square">
                <a:spAutoFit/>
              </a:bodyPr>
              <a:lstStyle/>
              <a:p>
                <a:pPr indent="457200" algn="just">
                  <a:lnSpc>
                    <a:spcPct val="150000"/>
                  </a:lnSpc>
                </a:pPr>
                <a:r>
                  <a:rPr lang="en-US" altLang="zh-CN" sz="1400" dirty="0">
                    <a:latin typeface="宋体" panose="02010600030101010101" pitchFamily="2" charset="-122"/>
                    <a:ea typeface="宋体" panose="02010600030101010101" pitchFamily="2" charset="-122"/>
                  </a:rPr>
                  <a:t>X. Wang </a:t>
                </a:r>
                <a:r>
                  <a:rPr lang="zh-CN" altLang="en-US" sz="1400" dirty="0">
                    <a:latin typeface="宋体" panose="02010600030101010101" pitchFamily="2" charset="-122"/>
                    <a:ea typeface="宋体" panose="02010600030101010101" pitchFamily="2" charset="-122"/>
                  </a:rPr>
                  <a:t>等发现，近失速条件下叶尖区域的堵塞分布存在两个关键位置：</a:t>
                </a:r>
                <a:r>
                  <a:rPr lang="zh-CN" altLang="en-US" sz="1400" b="1" dirty="0">
                    <a:solidFill>
                      <a:srgbClr val="FF0000"/>
                    </a:solidFill>
                    <a:latin typeface="宋体" panose="02010600030101010101" pitchFamily="2" charset="-122"/>
                    <a:ea typeface="宋体" panose="02010600030101010101" pitchFamily="2" charset="-122"/>
                  </a:rPr>
                  <a:t>峰值堵塞（</a:t>
                </a:r>
                <a14:m>
                  <m:oMath xmlns:m="http://schemas.openxmlformats.org/officeDocument/2006/math">
                    <m:sSub>
                      <m:sSubPr>
                        <m:ctrlPr>
                          <a:rPr lang="zh-CN" altLang="en-US" sz="1400" b="1" i="1">
                            <a:solidFill>
                              <a:srgbClr val="FF0000"/>
                            </a:solidFill>
                            <a:latin typeface="Cambria Math" panose="02040503050406030204" pitchFamily="18" charset="0"/>
                            <a:ea typeface="宋体" panose="02010600030101010101" pitchFamily="2" charset="-122"/>
                          </a:rPr>
                        </m:ctrlPr>
                      </m:sSubPr>
                      <m:e>
                        <m:r>
                          <a:rPr lang="zh-CN" altLang="en-US" sz="1400" b="1" i="1">
                            <a:solidFill>
                              <a:srgbClr val="FF0000"/>
                            </a:solidFill>
                            <a:latin typeface="Cambria Math" panose="02040503050406030204" pitchFamily="18" charset="0"/>
                            <a:ea typeface="宋体" panose="02010600030101010101" pitchFamily="2" charset="-122"/>
                          </a:rPr>
                          <m:t>𝐁</m:t>
                        </m:r>
                      </m:e>
                      <m:sub>
                        <m:r>
                          <a:rPr lang="zh-CN" altLang="en-US" sz="1400" b="1" i="1">
                            <a:solidFill>
                              <a:srgbClr val="FF0000"/>
                            </a:solidFill>
                            <a:latin typeface="Cambria Math" panose="02040503050406030204" pitchFamily="18" charset="0"/>
                            <a:ea typeface="宋体" panose="02010600030101010101" pitchFamily="2" charset="-122"/>
                          </a:rPr>
                          <m:t>𝐦𝐚𝐱</m:t>
                        </m:r>
                      </m:sub>
                    </m:sSub>
                  </m:oMath>
                </a14:m>
                <a:r>
                  <a:rPr lang="zh-CN" altLang="en-US" sz="1400" b="1" dirty="0">
                    <a:solidFill>
                      <a:srgbClr val="FF0000"/>
                    </a:solidFill>
                    <a:latin typeface="宋体" panose="02010600030101010101" pitchFamily="2" charset="-122"/>
                    <a:ea typeface="宋体" panose="02010600030101010101" pitchFamily="2" charset="-122"/>
                  </a:rPr>
                  <a:t>）和尾缘堵塞（</a:t>
                </a:r>
                <a14:m>
                  <m:oMath xmlns:m="http://schemas.openxmlformats.org/officeDocument/2006/math">
                    <m:sSub>
                      <m:sSubPr>
                        <m:ctrlPr>
                          <a:rPr lang="zh-CN" altLang="en-US" sz="1400" b="1" i="1">
                            <a:solidFill>
                              <a:srgbClr val="FF0000"/>
                            </a:solidFill>
                            <a:latin typeface="Cambria Math" panose="02040503050406030204" pitchFamily="18" charset="0"/>
                            <a:ea typeface="宋体" panose="02010600030101010101" pitchFamily="2" charset="-122"/>
                          </a:rPr>
                        </m:ctrlPr>
                      </m:sSubPr>
                      <m:e>
                        <m:r>
                          <a:rPr lang="zh-CN" altLang="en-US" sz="1400" b="1" i="1">
                            <a:solidFill>
                              <a:srgbClr val="FF0000"/>
                            </a:solidFill>
                            <a:latin typeface="Cambria Math" panose="02040503050406030204" pitchFamily="18" charset="0"/>
                            <a:ea typeface="宋体" panose="02010600030101010101" pitchFamily="2" charset="-122"/>
                          </a:rPr>
                          <m:t>𝐁</m:t>
                        </m:r>
                      </m:e>
                      <m:sub>
                        <m:r>
                          <a:rPr lang="zh-CN" altLang="en-US" sz="1400" b="1" i="1">
                            <a:solidFill>
                              <a:srgbClr val="FF0000"/>
                            </a:solidFill>
                            <a:latin typeface="Cambria Math" panose="02040503050406030204" pitchFamily="18" charset="0"/>
                            <a:ea typeface="宋体" panose="02010600030101010101" pitchFamily="2" charset="-122"/>
                          </a:rPr>
                          <m:t>𝐭𝐫𝐚𝐢𝐥𝐢𝐧𝐠</m:t>
                        </m:r>
                      </m:sub>
                    </m:sSub>
                  </m:oMath>
                </a14:m>
                <a:r>
                  <a:rPr lang="zh-CN" altLang="en-US" sz="1400" b="1" dirty="0">
                    <a:solidFill>
                      <a:srgbClr val="FF0000"/>
                    </a:solidFill>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。前者与叶尖泄漏流</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激波相互作用直接相关，后者的增大则表明吸力面边界层增厚及流动恶化。通过主动抑制这两个堵塞值，无需完整性能曲线计算即可有效推迟失速发生，降低优化成本。</a:t>
                </a:r>
              </a:p>
            </p:txBody>
          </p:sp>
        </mc:Choice>
        <mc:Fallback xmlns="">
          <p:sp>
            <p:nvSpPr>
              <p:cNvPr id="25" name="文本框 24">
                <a:extLst>
                  <a:ext uri="{FF2B5EF4-FFF2-40B4-BE49-F238E27FC236}">
                    <a16:creationId xmlns:a16="http://schemas.microsoft.com/office/drawing/2014/main" id="{552E1AEB-44E1-60AA-ED53-DB3E93F59D6C}"/>
                  </a:ext>
                </a:extLst>
              </p:cNvPr>
              <p:cNvSpPr txBox="1">
                <a:spLocks noRot="1" noChangeAspect="1" noMove="1" noResize="1" noEditPoints="1" noAdjustHandles="1" noChangeArrowheads="1" noChangeShapeType="1" noTextEdit="1"/>
              </p:cNvSpPr>
              <p:nvPr/>
            </p:nvSpPr>
            <p:spPr>
              <a:xfrm>
                <a:off x="532520" y="1444127"/>
                <a:ext cx="5909555" cy="1688283"/>
              </a:xfrm>
              <a:prstGeom prst="rect">
                <a:avLst/>
              </a:prstGeom>
              <a:blipFill>
                <a:blip r:embed="rId7"/>
                <a:stretch>
                  <a:fillRect l="-309" r="-206" b="-25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83F23325-FBC0-2962-13E2-DE0E6BF0363F}"/>
                  </a:ext>
                </a:extLst>
              </p:cNvPr>
              <p:cNvSpPr txBox="1"/>
              <p:nvPr/>
            </p:nvSpPr>
            <p:spPr>
              <a:xfrm>
                <a:off x="628650" y="5257205"/>
                <a:ext cx="5813425" cy="688202"/>
              </a:xfrm>
              <a:prstGeom prst="rect">
                <a:avLst/>
              </a:prstGeom>
              <a:noFill/>
            </p:spPr>
            <p:txBody>
              <a:bodyPr wrap="square">
                <a:spAutoFit/>
              </a:bodyPr>
              <a:lstStyle/>
              <a:p>
                <a:pPr indent="457200">
                  <a:lnSpc>
                    <a:spcPct val="150000"/>
                  </a:lnSpc>
                  <a:spcBef>
                    <a:spcPts val="1200"/>
                  </a:spcBef>
                </a:pPr>
                <a:r>
                  <a:rPr lang="zh-CN" altLang="en-US" sz="1400" dirty="0">
                    <a:latin typeface="宋体" panose="02010600030101010101" pitchFamily="2" charset="-122"/>
                    <a:ea typeface="宋体" panose="02010600030101010101" pitchFamily="2" charset="-122"/>
                  </a:rPr>
                  <a:t>式中：</a:t>
                </a:r>
                <a14:m>
                  <m:oMath xmlns:m="http://schemas.openxmlformats.org/officeDocument/2006/math">
                    <m:r>
                      <a:rPr lang="zh-CN" altLang="en-US" sz="1400">
                        <a:latin typeface="Cambria Math" panose="02040503050406030204" pitchFamily="18" charset="0"/>
                        <a:ea typeface="宋体" panose="02010600030101010101" pitchFamily="2" charset="-122"/>
                      </a:rPr>
                      <m:t>𝜌</m:t>
                    </m:r>
                  </m:oMath>
                </a14:m>
                <a:r>
                  <a:rPr lang="zh-CN" altLang="en-US" sz="1400" dirty="0">
                    <a:latin typeface="宋体" panose="02010600030101010101" pitchFamily="2" charset="-122"/>
                    <a:ea typeface="宋体" panose="02010600030101010101" pitchFamily="2" charset="-122"/>
                  </a:rPr>
                  <a:t>为密度，</a:t>
                </a:r>
                <a:r>
                  <a:rPr lang="en-US" altLang="zh-CN" sz="1400" dirty="0">
                    <a:latin typeface="宋体" panose="02010600030101010101" pitchFamily="2" charset="-122"/>
                    <a:ea typeface="宋体" panose="02010600030101010101" pitchFamily="2" charset="-122"/>
                  </a:rPr>
                  <a:t>U </a:t>
                </a:r>
                <a:r>
                  <a:rPr lang="zh-CN" altLang="en-US" sz="1400" dirty="0">
                    <a:latin typeface="宋体" panose="02010600030101010101" pitchFamily="2" charset="-122"/>
                    <a:ea typeface="宋体" panose="02010600030101010101" pitchFamily="2" charset="-122"/>
                  </a:rPr>
                  <a:t>为主流速度，</a:t>
                </a:r>
                <a14:m>
                  <m:oMath xmlns:m="http://schemas.openxmlformats.org/officeDocument/2006/math">
                    <m:groupChr>
                      <m:groupChrPr>
                        <m:chr m:val="‾"/>
                        <m:pos m:val="top"/>
                        <m:vertJc m:val="bot"/>
                        <m:ctrlPr>
                          <a:rPr lang="zh-CN" altLang="en-US" sz="1400" i="1">
                            <a:latin typeface="Cambria Math" panose="02040503050406030204" pitchFamily="18" charset="0"/>
                            <a:ea typeface="宋体" panose="02010600030101010101" pitchFamily="2" charset="-122"/>
                          </a:rPr>
                        </m:ctrlPr>
                      </m:groupChrPr>
                      <m:e>
                        <m:r>
                          <a:rPr lang="zh-CN" altLang="en-US" sz="1400">
                            <a:latin typeface="Cambria Math" panose="02040503050406030204" pitchFamily="18" charset="0"/>
                            <a:ea typeface="宋体" panose="02010600030101010101" pitchFamily="2" charset="-122"/>
                          </a:rPr>
                          <m:t>𝜌</m:t>
                        </m:r>
                        <m:r>
                          <a:rPr lang="zh-CN" altLang="en-US" sz="1400">
                            <a:latin typeface="Cambria Math" panose="02040503050406030204" pitchFamily="18" charset="0"/>
                            <a:ea typeface="宋体" panose="02010600030101010101" pitchFamily="2" charset="-122"/>
                          </a:rPr>
                          <m:t>𝑈</m:t>
                        </m:r>
                      </m:e>
                    </m:groupChr>
                  </m:oMath>
                </a14:m>
                <a:r>
                  <a:rPr lang="zh-CN" altLang="en-US" sz="1400" dirty="0">
                    <a:latin typeface="宋体" panose="02010600030101010101" pitchFamily="2" charset="-122"/>
                    <a:ea typeface="宋体" panose="02010600030101010101" pitchFamily="2" charset="-122"/>
                  </a:rPr>
                  <a:t> 为截面平均质量通量，</a:t>
                </a:r>
                <a14:m>
                  <m:oMath xmlns:m="http://schemas.openxmlformats.org/officeDocument/2006/math">
                    <m:sSub>
                      <m:sSubPr>
                        <m:ctrlPr>
                          <a:rPr lang="zh-CN" altLang="en-US" sz="1400" i="1">
                            <a:latin typeface="Cambria Math" panose="02040503050406030204" pitchFamily="18" charset="0"/>
                            <a:ea typeface="宋体" panose="02010600030101010101" pitchFamily="2" charset="-122"/>
                          </a:rPr>
                        </m:ctrlPr>
                      </m:sSubPr>
                      <m:e>
                        <m:r>
                          <a:rPr lang="zh-CN" altLang="en-US" sz="1400">
                            <a:latin typeface="Cambria Math" panose="02040503050406030204" pitchFamily="18" charset="0"/>
                            <a:ea typeface="宋体" panose="02010600030101010101" pitchFamily="2" charset="-122"/>
                          </a:rPr>
                          <m:t>𝑆</m:t>
                        </m:r>
                      </m:e>
                      <m:sub>
                        <m:r>
                          <a:rPr lang="zh-CN" altLang="en-US" sz="1400">
                            <a:latin typeface="Cambria Math" panose="02040503050406030204" pitchFamily="18" charset="0"/>
                            <a:ea typeface="宋体" panose="02010600030101010101" pitchFamily="2" charset="-122"/>
                          </a:rPr>
                          <m:t>𝑎</m:t>
                        </m:r>
                      </m:sub>
                    </m:sSub>
                  </m:oMath>
                </a14:m>
                <a:r>
                  <a:rPr lang="zh-CN" altLang="en-US" sz="1400" dirty="0">
                    <a:latin typeface="宋体" panose="02010600030101010101" pitchFamily="2" charset="-122"/>
                    <a:ea typeface="宋体" panose="02010600030101010101" pitchFamily="2" charset="-122"/>
                  </a:rPr>
                  <a:t> 为局部质量通量低于平均值的区域。</a:t>
                </a:r>
              </a:p>
            </p:txBody>
          </p:sp>
        </mc:Choice>
        <mc:Fallback xmlns="">
          <p:sp>
            <p:nvSpPr>
              <p:cNvPr id="27" name="文本框 26">
                <a:extLst>
                  <a:ext uri="{FF2B5EF4-FFF2-40B4-BE49-F238E27FC236}">
                    <a16:creationId xmlns:a16="http://schemas.microsoft.com/office/drawing/2014/main" id="{83F23325-FBC0-2962-13E2-DE0E6BF0363F}"/>
                  </a:ext>
                </a:extLst>
              </p:cNvPr>
              <p:cNvSpPr txBox="1">
                <a:spLocks noRot="1" noChangeAspect="1" noMove="1" noResize="1" noEditPoints="1" noAdjustHandles="1" noChangeArrowheads="1" noChangeShapeType="1" noTextEdit="1"/>
              </p:cNvSpPr>
              <p:nvPr/>
            </p:nvSpPr>
            <p:spPr>
              <a:xfrm>
                <a:off x="628650" y="5257205"/>
                <a:ext cx="5813425" cy="688202"/>
              </a:xfrm>
              <a:prstGeom prst="rect">
                <a:avLst/>
              </a:prstGeom>
              <a:blipFill>
                <a:blip r:embed="rId8"/>
                <a:stretch>
                  <a:fillRect l="-314" b="-8850"/>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AFD271C8-F1B6-F405-B1C4-BDDBF43D2B89}"/>
              </a:ext>
            </a:extLst>
          </p:cNvPr>
          <p:cNvSpPr txBox="1"/>
          <p:nvPr/>
        </p:nvSpPr>
        <p:spPr>
          <a:xfrm>
            <a:off x="7833763" y="5411093"/>
            <a:ext cx="3484082" cy="307777"/>
          </a:xfrm>
          <a:prstGeom prst="rect">
            <a:avLst/>
          </a:prstGeom>
          <a:noFill/>
        </p:spPr>
        <p:txBody>
          <a:bodyPr wrap="square">
            <a:spAutoFit/>
          </a:bodyPr>
          <a:lstStyle/>
          <a:p>
            <a:r>
              <a:rPr lang="en-US" altLang="zh-CN" sz="1400" dirty="0">
                <a:effectLst/>
                <a:latin typeface="Times New Roman" panose="02020603050405020304" pitchFamily="18" charset="0"/>
                <a:ea typeface="宋体" panose="02010600030101010101" pitchFamily="2" charset="-122"/>
              </a:rPr>
              <a:t>Schematic of Blockage Region for Test1</a:t>
            </a:r>
            <a:endParaRPr lang="zh-CN" altLang="en-US" sz="1400" dirty="0"/>
          </a:p>
        </p:txBody>
      </p:sp>
    </p:spTree>
    <p:extLst>
      <p:ext uri="{BB962C8B-B14F-4D97-AF65-F5344CB8AC3E}">
        <p14:creationId xmlns:p14="http://schemas.microsoft.com/office/powerpoint/2010/main" val="160880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8FAF-A872-7AA8-4BF4-E327FBEB9F4B}"/>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6F0D7AC7-139D-625C-E9DA-FDA372AAFAB0}"/>
              </a:ext>
            </a:extLst>
          </p:cNvPr>
          <p:cNvPicPr>
            <a:picLocks noChangeAspect="1"/>
          </p:cNvPicPr>
          <p:nvPr/>
        </p:nvPicPr>
        <p:blipFill>
          <a:blip r:embed="rId2"/>
          <a:stretch>
            <a:fillRect/>
          </a:stretch>
        </p:blipFill>
        <p:spPr>
          <a:xfrm>
            <a:off x="25849" y="2992787"/>
            <a:ext cx="3706097" cy="3031956"/>
          </a:xfrm>
          <a:prstGeom prst="rect">
            <a:avLst/>
          </a:prstGeom>
        </p:spPr>
      </p:pic>
      <p:sp>
        <p:nvSpPr>
          <p:cNvPr id="3" name="标题 2">
            <a:extLst>
              <a:ext uri="{FF2B5EF4-FFF2-40B4-BE49-F238E27FC236}">
                <a16:creationId xmlns:a16="http://schemas.microsoft.com/office/drawing/2014/main" id="{DB34CC10-A03E-60D4-FAB7-32AD50C31DFF}"/>
              </a:ext>
            </a:extLst>
          </p:cNvPr>
          <p:cNvSpPr>
            <a:spLocks noGrp="1"/>
          </p:cNvSpPr>
          <p:nvPr>
            <p:ph type="title"/>
          </p:nvPr>
        </p:nvSpPr>
        <p:spPr/>
        <p:txBody>
          <a:bodyPr/>
          <a:lstStyle/>
          <a:p>
            <a:r>
              <a:rPr kumimoji="1" lang="zh-CN" altLang="en-US" dirty="0"/>
              <a:t>优化目标与方法</a:t>
            </a:r>
          </a:p>
        </p:txBody>
      </p:sp>
      <p:sp>
        <p:nvSpPr>
          <p:cNvPr id="27" name="文本框 26">
            <a:extLst>
              <a:ext uri="{FF2B5EF4-FFF2-40B4-BE49-F238E27FC236}">
                <a16:creationId xmlns:a16="http://schemas.microsoft.com/office/drawing/2014/main" id="{B1FAA9FD-C8A0-220E-D34C-76CE612C6155}"/>
              </a:ext>
            </a:extLst>
          </p:cNvPr>
          <p:cNvSpPr txBox="1"/>
          <p:nvPr/>
        </p:nvSpPr>
        <p:spPr>
          <a:xfrm>
            <a:off x="3835495" y="3288854"/>
            <a:ext cx="3548018" cy="2304029"/>
          </a:xfrm>
          <a:prstGeom prst="rect">
            <a:avLst/>
          </a:prstGeom>
          <a:noFill/>
        </p:spPr>
        <p:txBody>
          <a:bodyPr wrap="square">
            <a:spAutoFit/>
          </a:bodyPr>
          <a:lstStyle/>
          <a:p>
            <a:pPr indent="457200">
              <a:lnSpc>
                <a:spcPct val="150000"/>
              </a:lnSpc>
              <a:spcBef>
                <a:spcPts val="1200"/>
              </a:spcBef>
            </a:pPr>
            <a:r>
              <a:rPr lang="zh-CN" altLang="en-US" sz="1400" dirty="0">
                <a:latin typeface="宋体" panose="02010600030101010101" pitchFamily="2" charset="-122"/>
                <a:ea typeface="宋体" panose="02010600030101010101" pitchFamily="2" charset="-122"/>
              </a:rPr>
              <a:t>优化策略基于扩压器性能曲线上的两个特征工况点：近喘振点（</a:t>
            </a:r>
            <a:r>
              <a:rPr lang="en-US" altLang="zh-CN" sz="1400" dirty="0">
                <a:latin typeface="宋体" panose="02010600030101010101" pitchFamily="2" charset="-122"/>
                <a:ea typeface="宋体" panose="02010600030101010101" pitchFamily="2" charset="-122"/>
              </a:rPr>
              <a:t>m₁</a:t>
            </a:r>
            <a:r>
              <a:rPr lang="zh-CN" altLang="en-US" sz="1400" dirty="0">
                <a:latin typeface="宋体" panose="02010600030101010101" pitchFamily="2" charset="-122"/>
                <a:ea typeface="宋体" panose="02010600030101010101" pitchFamily="2" charset="-122"/>
              </a:rPr>
              <a:t>）和近堵塞点（</a:t>
            </a:r>
            <a:r>
              <a:rPr lang="en-US" altLang="zh-CN" sz="1400" dirty="0">
                <a:latin typeface="宋体" panose="02010600030101010101" pitchFamily="2" charset="-122"/>
                <a:ea typeface="宋体" panose="02010600030101010101" pitchFamily="2" charset="-122"/>
              </a:rPr>
              <a:t>m₂</a:t>
            </a:r>
            <a:r>
              <a:rPr lang="zh-CN" altLang="en-US" sz="1400" dirty="0">
                <a:latin typeface="宋体" panose="02010600030101010101" pitchFamily="2" charset="-122"/>
                <a:ea typeface="宋体" panose="02010600030101010101" pitchFamily="2" charset="-122"/>
              </a:rPr>
              <a:t>）。方法是在这两个工况下计算扩压器叶片出口处的堵塞因子，评估其与失速边界的接近程度。</a:t>
            </a:r>
            <a:r>
              <a:rPr lang="zh-CN" altLang="en-US" sz="1400" b="1" dirty="0">
                <a:solidFill>
                  <a:srgbClr val="FF0000"/>
                </a:solidFill>
                <a:latin typeface="宋体" panose="02010600030101010101" pitchFamily="2" charset="-122"/>
                <a:ea typeface="宋体" panose="02010600030101010101" pitchFamily="2" charset="-122"/>
              </a:rPr>
              <a:t>堵塞因子越低，表明该工况点离失速起始越远；越高则越接近失速状态。</a:t>
            </a:r>
          </a:p>
        </p:txBody>
      </p:sp>
      <p:pic>
        <p:nvPicPr>
          <p:cNvPr id="5" name="图形 1">
            <a:extLst>
              <a:ext uri="{FF2B5EF4-FFF2-40B4-BE49-F238E27FC236}">
                <a16:creationId xmlns:a16="http://schemas.microsoft.com/office/drawing/2014/main" id="{3E2F2ADB-5A1F-5022-D061-33A5D9EB6B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6045" y="1577762"/>
            <a:ext cx="4493007" cy="3369965"/>
          </a:xfrm>
          <a:prstGeom prst="rect">
            <a:avLst/>
          </a:prstGeom>
        </p:spPr>
      </p:pic>
      <p:pic>
        <p:nvPicPr>
          <p:cNvPr id="8" name="图片 7">
            <a:extLst>
              <a:ext uri="{FF2B5EF4-FFF2-40B4-BE49-F238E27FC236}">
                <a16:creationId xmlns:a16="http://schemas.microsoft.com/office/drawing/2014/main" id="{2335BA9B-A882-4A21-ED2B-08D1C511097D}"/>
              </a:ext>
            </a:extLst>
          </p:cNvPr>
          <p:cNvPicPr>
            <a:picLocks noChangeAspect="1"/>
          </p:cNvPicPr>
          <p:nvPr/>
        </p:nvPicPr>
        <p:blipFill>
          <a:blip r:embed="rId5"/>
          <a:stretch>
            <a:fillRect/>
          </a:stretch>
        </p:blipFill>
        <p:spPr>
          <a:xfrm>
            <a:off x="788323" y="1309544"/>
            <a:ext cx="6136377" cy="1683243"/>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5034FF6-694F-3ED0-830D-D8B76D35FE01}"/>
                  </a:ext>
                </a:extLst>
              </p:cNvPr>
              <p:cNvSpPr txBox="1"/>
              <p:nvPr/>
            </p:nvSpPr>
            <p:spPr>
              <a:xfrm>
                <a:off x="7905750" y="5841049"/>
                <a:ext cx="39878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𝑚𝑖𝑛</m:t>
                      </m:r>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𝐵</m:t>
                              </m:r>
                            </m:e>
                            <m:sub>
                              <m:r>
                                <a:rPr lang="zh-CN" altLang="en-US" i="1">
                                  <a:latin typeface="Cambria Math" panose="02040503050406030204" pitchFamily="18" charset="0"/>
                                </a:rPr>
                                <m:t>𝑁𝑆</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𝐵</m:t>
                              </m:r>
                            </m:e>
                            <m:sub>
                              <m:r>
                                <a:rPr lang="zh-CN" altLang="en-US" i="1">
                                  <a:latin typeface="Cambria Math" panose="02040503050406030204" pitchFamily="18" charset="0"/>
                                </a:rPr>
                                <m:t>𝑁𝐶</m:t>
                              </m:r>
                            </m:sub>
                          </m:sSub>
                          <m:r>
                            <a:rPr lang="zh-CN" altLang="en-US" i="0">
                              <a:latin typeface="Cambria Math" panose="02040503050406030204" pitchFamily="18" charset="0"/>
                            </a:rPr>
                            <m:t>,1−</m:t>
                          </m:r>
                          <m:r>
                            <a:rPr lang="zh-CN" altLang="en-US" i="1">
                              <a:latin typeface="Cambria Math" panose="02040503050406030204" pitchFamily="18" charset="0"/>
                            </a:rPr>
                            <m:t>𝜂</m:t>
                          </m:r>
                        </m:e>
                      </m:d>
                    </m:oMath>
                  </m:oMathPara>
                </a14:m>
                <a:endParaRPr lang="zh-CN" altLang="en-US" dirty="0"/>
              </a:p>
            </p:txBody>
          </p:sp>
        </mc:Choice>
        <mc:Fallback xmlns="">
          <p:sp>
            <p:nvSpPr>
              <p:cNvPr id="10" name="文本框 9">
                <a:extLst>
                  <a:ext uri="{FF2B5EF4-FFF2-40B4-BE49-F238E27FC236}">
                    <a16:creationId xmlns:a16="http://schemas.microsoft.com/office/drawing/2014/main" id="{55034FF6-694F-3ED0-830D-D8B76D35FE01}"/>
                  </a:ext>
                </a:extLst>
              </p:cNvPr>
              <p:cNvSpPr txBox="1">
                <a:spLocks noRot="1" noChangeAspect="1" noMove="1" noResize="1" noEditPoints="1" noAdjustHandles="1" noChangeArrowheads="1" noChangeShapeType="1" noTextEdit="1"/>
              </p:cNvSpPr>
              <p:nvPr/>
            </p:nvSpPr>
            <p:spPr>
              <a:xfrm>
                <a:off x="7905750" y="5841049"/>
                <a:ext cx="3987800" cy="369332"/>
              </a:xfrm>
              <a:prstGeom prst="rect">
                <a:avLst/>
              </a:prstGeom>
              <a:blipFill>
                <a:blip r:embed="rId6"/>
                <a:stretch>
                  <a:fillRect b="-8197"/>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191CA09B-7854-F179-5210-0ABA462BCBF4}"/>
              </a:ext>
            </a:extLst>
          </p:cNvPr>
          <p:cNvSpPr/>
          <p:nvPr/>
        </p:nvSpPr>
        <p:spPr>
          <a:xfrm>
            <a:off x="3856512" y="3062603"/>
            <a:ext cx="3505984" cy="2600096"/>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25A233AC-BD09-87CD-BA60-5BDF6565704C}"/>
              </a:ext>
            </a:extLst>
          </p:cNvPr>
          <p:cNvSpPr txBox="1"/>
          <p:nvPr/>
        </p:nvSpPr>
        <p:spPr>
          <a:xfrm>
            <a:off x="7613650" y="4904681"/>
            <a:ext cx="4235450" cy="688202"/>
          </a:xfrm>
          <a:prstGeom prst="rect">
            <a:avLst/>
          </a:prstGeom>
          <a:noFill/>
        </p:spPr>
        <p:txBody>
          <a:bodyPr wrap="square">
            <a:spAutoFit/>
          </a:bodyPr>
          <a:lstStyle/>
          <a:p>
            <a:pPr indent="457200">
              <a:lnSpc>
                <a:spcPct val="150000"/>
              </a:lnSpc>
            </a:pPr>
            <a:r>
              <a:rPr lang="zh-CN" altLang="en-US" sz="1400" dirty="0">
                <a:latin typeface="宋体" panose="02010600030101010101" pitchFamily="2" charset="-122"/>
                <a:ea typeface="宋体" panose="02010600030101010101" pitchFamily="2" charset="-122"/>
              </a:rPr>
              <a:t>优化流程图如上图所示，优化目标可表示为最小化以下目标函数向量：</a:t>
            </a:r>
          </a:p>
        </p:txBody>
      </p:sp>
    </p:spTree>
    <p:extLst>
      <p:ext uri="{BB962C8B-B14F-4D97-AF65-F5344CB8AC3E}">
        <p14:creationId xmlns:p14="http://schemas.microsoft.com/office/powerpoint/2010/main" val="88032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DB6B6-D51D-0F81-38A9-4F0E8967FF77}"/>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B6D8C1BE-9C99-D909-13FD-5302F7DA789E}"/>
              </a:ext>
            </a:extLst>
          </p:cNvPr>
          <p:cNvSpPr>
            <a:spLocks noGrp="1"/>
          </p:cNvSpPr>
          <p:nvPr>
            <p:ph type="title"/>
          </p:nvPr>
        </p:nvSpPr>
        <p:spPr/>
        <p:txBody>
          <a:bodyPr/>
          <a:lstStyle/>
          <a:p>
            <a:r>
              <a:rPr kumimoji="1" lang="zh-CN" altLang="en-US" dirty="0"/>
              <a:t>优化结果</a:t>
            </a:r>
          </a:p>
        </p:txBody>
      </p:sp>
      <p:pic>
        <p:nvPicPr>
          <p:cNvPr id="2" name="图形 23">
            <a:extLst>
              <a:ext uri="{FF2B5EF4-FFF2-40B4-BE49-F238E27FC236}">
                <a16:creationId xmlns:a16="http://schemas.microsoft.com/office/drawing/2014/main" id="{5A836880-7E22-0CE4-0604-4A3623A6C6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2" y="1365329"/>
            <a:ext cx="4397215" cy="3298511"/>
          </a:xfrm>
          <a:prstGeom prst="rect">
            <a:avLst/>
          </a:prstGeom>
        </p:spPr>
      </p:pic>
      <p:pic>
        <p:nvPicPr>
          <p:cNvPr id="6" name="图片 5">
            <a:extLst>
              <a:ext uri="{FF2B5EF4-FFF2-40B4-BE49-F238E27FC236}">
                <a16:creationId xmlns:a16="http://schemas.microsoft.com/office/drawing/2014/main" id="{8B4A17B7-87AF-5D46-0398-5F5A45120663}"/>
              </a:ext>
            </a:extLst>
          </p:cNvPr>
          <p:cNvPicPr>
            <a:picLocks noChangeAspect="1"/>
          </p:cNvPicPr>
          <p:nvPr/>
        </p:nvPicPr>
        <p:blipFill>
          <a:blip r:embed="rId4"/>
          <a:stretch>
            <a:fillRect/>
          </a:stretch>
        </p:blipFill>
        <p:spPr>
          <a:xfrm>
            <a:off x="4249689" y="1381999"/>
            <a:ext cx="4002135" cy="1916308"/>
          </a:xfrm>
          <a:prstGeom prst="rect">
            <a:avLst/>
          </a:prstGeom>
        </p:spPr>
      </p:pic>
      <p:pic>
        <p:nvPicPr>
          <p:cNvPr id="9" name="图片 8">
            <a:extLst>
              <a:ext uri="{FF2B5EF4-FFF2-40B4-BE49-F238E27FC236}">
                <a16:creationId xmlns:a16="http://schemas.microsoft.com/office/drawing/2014/main" id="{2B5333B5-508D-9966-57B1-D7A32DE35B66}"/>
              </a:ext>
            </a:extLst>
          </p:cNvPr>
          <p:cNvPicPr>
            <a:picLocks noChangeAspect="1"/>
          </p:cNvPicPr>
          <p:nvPr/>
        </p:nvPicPr>
        <p:blipFill>
          <a:blip r:embed="rId5"/>
          <a:stretch>
            <a:fillRect/>
          </a:stretch>
        </p:blipFill>
        <p:spPr>
          <a:xfrm>
            <a:off x="133349" y="4810929"/>
            <a:ext cx="4756150" cy="1455342"/>
          </a:xfrm>
          <a:prstGeom prst="rect">
            <a:avLst/>
          </a:prstGeom>
        </p:spPr>
      </p:pic>
      <p:pic>
        <p:nvPicPr>
          <p:cNvPr id="11" name="图形 1">
            <a:extLst>
              <a:ext uri="{FF2B5EF4-FFF2-40B4-BE49-F238E27FC236}">
                <a16:creationId xmlns:a16="http://schemas.microsoft.com/office/drawing/2014/main" id="{DB8326EF-64A3-5584-BB9F-101CC15F64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14595" y="3722278"/>
            <a:ext cx="3392870" cy="2543993"/>
          </a:xfrm>
          <a:prstGeom prst="rect">
            <a:avLst/>
          </a:prstGeom>
        </p:spPr>
      </p:pic>
      <p:pic>
        <p:nvPicPr>
          <p:cNvPr id="14" name="图形 1">
            <a:extLst>
              <a:ext uri="{FF2B5EF4-FFF2-40B4-BE49-F238E27FC236}">
                <a16:creationId xmlns:a16="http://schemas.microsoft.com/office/drawing/2014/main" id="{2B8B6C70-A73C-0CB1-C65D-496EFDC0A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05015" y="3727024"/>
            <a:ext cx="3454667" cy="2591225"/>
          </a:xfrm>
          <a:prstGeom prst="rect">
            <a:avLst/>
          </a:prstGeom>
        </p:spPr>
      </p:pic>
      <p:sp>
        <p:nvSpPr>
          <p:cNvPr id="17" name="文本框 16">
            <a:extLst>
              <a:ext uri="{FF2B5EF4-FFF2-40B4-BE49-F238E27FC236}">
                <a16:creationId xmlns:a16="http://schemas.microsoft.com/office/drawing/2014/main" id="{520252C3-B16B-57E4-B283-4791094D792A}"/>
              </a:ext>
            </a:extLst>
          </p:cNvPr>
          <p:cNvSpPr txBox="1"/>
          <p:nvPr/>
        </p:nvSpPr>
        <p:spPr>
          <a:xfrm>
            <a:off x="8205015" y="1259351"/>
            <a:ext cx="3866335" cy="2318007"/>
          </a:xfrm>
          <a:prstGeom prst="rect">
            <a:avLst/>
          </a:prstGeom>
          <a:noFill/>
        </p:spPr>
        <p:txBody>
          <a:bodyPr wrap="square">
            <a:spAutoFit/>
          </a:bodyPr>
          <a:lstStyle/>
          <a:p>
            <a:pPr marL="342900" lvl="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气动性能：最高压比从</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2.68</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提升至</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2.69</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稳定裕度：喘振点从</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1.715</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降至</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1.648</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，堵塞点从</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2.102</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升至</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2.133</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，稳定工作范围宽度相比原始扩压器提升了</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25.3%</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50000"/>
              </a:lnSpc>
              <a:buClr>
                <a:schemeClr val="accent2">
                  <a:lumMod val="60000"/>
                  <a:lumOff val="40000"/>
                </a:schemeClr>
              </a:buClr>
              <a:buFont typeface="Wingdings" panose="05000000000000000000" pitchFamily="2" charset="2"/>
              <a:buChar char="p"/>
            </a:pP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与原始三角槽结构</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Test1</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和</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Test2</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相比，经过结构优化的</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OP</a:t>
            </a:r>
            <a:r>
              <a:rPr lang="zh-CN" altLang="en-US" sz="1400" kern="100" dirty="0">
                <a:effectLst/>
                <a:latin typeface="Times New Roman" panose="02020603050405020304" pitchFamily="18" charset="0"/>
                <a:ea typeface="宋体" panose="02010600030101010101" pitchFamily="2" charset="-122"/>
                <a:cs typeface="Times New Roman" panose="02020603050405020304" pitchFamily="18" charset="0"/>
              </a:rPr>
              <a:t>设计进一步提升了压气机的综合性能。</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9F1557B9-9AB4-992D-C7FA-F5B61A9666AF}"/>
              </a:ext>
            </a:extLst>
          </p:cNvPr>
          <p:cNvSpPr/>
          <p:nvPr/>
        </p:nvSpPr>
        <p:spPr>
          <a:xfrm>
            <a:off x="5060950" y="3577358"/>
            <a:ext cx="6743700" cy="2861542"/>
          </a:xfrm>
          <a:prstGeom prst="rect">
            <a:avLst/>
          </a:prstGeom>
          <a:noFill/>
          <a:ln w="381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0985402"/>
      </p:ext>
    </p:extLst>
  </p:cSld>
  <p:clrMapOvr>
    <a:masterClrMapping/>
  </p:clrMapOvr>
</p:sld>
</file>

<file path=ppt/theme/theme1.xml><?xml version="1.0" encoding="utf-8"?>
<a:theme xmlns:a="http://schemas.openxmlformats.org/drawingml/2006/main" name="清华简约主题-顶边-16:9">
  <a:themeElements>
    <a:clrScheme name="清华紫主题">
      <a:dk1>
        <a:srgbClr val="000000"/>
      </a:dk1>
      <a:lt1>
        <a:srgbClr val="FFFFFF"/>
      </a:lt1>
      <a:dk2>
        <a:srgbClr val="3D3D3D"/>
      </a:dk2>
      <a:lt2>
        <a:srgbClr val="EBEBEB"/>
      </a:lt2>
      <a:accent1>
        <a:srgbClr val="660874"/>
      </a:accent1>
      <a:accent2>
        <a:srgbClr val="660874"/>
      </a:accent2>
      <a:accent3>
        <a:srgbClr val="E6C46D"/>
      </a:accent3>
      <a:accent4>
        <a:srgbClr val="969FA7"/>
      </a:accent4>
      <a:accent5>
        <a:srgbClr val="A9C37C"/>
      </a:accent5>
      <a:accent6>
        <a:srgbClr val="5A8071"/>
      </a:accent6>
      <a:hlink>
        <a:srgbClr val="007698"/>
      </a:hlink>
      <a:folHlink>
        <a:srgbClr val="43064C"/>
      </a:folHlink>
    </a:clrScheme>
    <a:fontScheme name="红利">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红利">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13327</TotalTime>
  <Words>2051</Words>
  <Application>Microsoft Office PowerPoint</Application>
  <PresentationFormat>宽屏</PresentationFormat>
  <Paragraphs>132</Paragraphs>
  <Slides>20</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3" baseType="lpstr">
      <vt:lpstr>KaTeX_Main</vt:lpstr>
      <vt:lpstr>quote-cjk-patch</vt:lpstr>
      <vt:lpstr>等线</vt:lpstr>
      <vt:lpstr>华文中宋</vt:lpstr>
      <vt:lpstr>宋体</vt:lpstr>
      <vt:lpstr>Arial</vt:lpstr>
      <vt:lpstr>Cambria Math</vt:lpstr>
      <vt:lpstr>Gill Sans MT</vt:lpstr>
      <vt:lpstr>Times New Roman</vt:lpstr>
      <vt:lpstr>Wingdings</vt:lpstr>
      <vt:lpstr>Wingdings 2</vt:lpstr>
      <vt:lpstr>清华简约主题-顶边-16:9</vt:lpstr>
      <vt:lpstr>Graph</vt:lpstr>
      <vt:lpstr>Blockage-Based Optimization of Centrifugal Compressor Diffusers</vt:lpstr>
      <vt:lpstr>基本参数设定</vt:lpstr>
      <vt:lpstr>计算模型验证</vt:lpstr>
      <vt:lpstr>角区阻塞与槽模型的提出</vt:lpstr>
      <vt:lpstr>三角槽效果的验证</vt:lpstr>
      <vt:lpstr>优化流场分析</vt:lpstr>
      <vt:lpstr>Blockage阻塞因子</vt:lpstr>
      <vt:lpstr>优化目标与方法</vt:lpstr>
      <vt:lpstr>优化结果</vt:lpstr>
      <vt:lpstr>Blockage分析</vt:lpstr>
      <vt:lpstr>三角槽泄漏流（射流）</vt:lpstr>
      <vt:lpstr>泄漏流的分布</vt:lpstr>
      <vt:lpstr>泄漏流的量化——双驱动力模型</vt:lpstr>
      <vt:lpstr>流道流动改善——近喘振点</vt:lpstr>
      <vt:lpstr>流道流动改善——近阻塞点</vt:lpstr>
      <vt:lpstr>雷诺数效应</vt:lpstr>
      <vt:lpstr>泄漏流的分布</vt:lpstr>
      <vt:lpstr>双驱动模型对比</vt:lpstr>
      <vt:lpstr>结论</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伟浩</dc:creator>
  <cp:lastModifiedBy>917</cp:lastModifiedBy>
  <cp:revision>1387</cp:revision>
  <cp:lastPrinted>2020-04-04T02:50:47Z</cp:lastPrinted>
  <dcterms:created xsi:type="dcterms:W3CDTF">2020-01-04T07:43:38Z</dcterms:created>
  <dcterms:modified xsi:type="dcterms:W3CDTF">2026-05-21T15:45:43Z</dcterms:modified>
</cp:coreProperties>
</file>