
<file path=[Content_Types].xml><?xml version="1.0" encoding="utf-8"?>
<Types xmlns="http://schemas.openxmlformats.org/package/2006/content-types">
  <Default Extension="png" ContentType="image/png"/>
  <Default Extension="jpeg" ContentType="image/jpeg"/>
  <Default Extension="JPG" ContentType="image/.jpg"/>
  <Default Extension="emf" ContentType="image/x-emf"/>
  <Default Extension="wmf" ContentType="image/x-wm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4"/>
  </p:notesMasterIdLst>
  <p:sldIdLst>
    <p:sldId id="256" r:id="rId3"/>
    <p:sldId id="413" r:id="rId5"/>
    <p:sldId id="367" r:id="rId6"/>
    <p:sldId id="362" r:id="rId7"/>
    <p:sldId id="429" r:id="rId8"/>
    <p:sldId id="430" r:id="rId9"/>
    <p:sldId id="431" r:id="rId10"/>
    <p:sldId id="432" r:id="rId11"/>
    <p:sldId id="436" r:id="rId12"/>
    <p:sldId id="434" r:id="rId13"/>
    <p:sldId id="437" r:id="rId14"/>
    <p:sldId id="438" r:id="rId15"/>
    <p:sldId id="439" r:id="rId16"/>
    <p:sldId id="440" r:id="rId17"/>
    <p:sldId id="287" r:id="rId18"/>
  </p:sldIdLst>
  <p:sldSz cx="12192000" cy="6858000"/>
  <p:notesSz cx="6858000" cy="9144000"/>
  <p:custDataLst>
    <p:tags r:id="rId2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60342" initials="6" lastIdx="1" clrIdx="0"/>
  <p:cmAuthor id="2" name="ranr" initials="r" lastIdx="31" clrIdx="1"/>
  <p:cmAuthor id="3" name="Microsoft Office 用户" initials="Office [2]" lastIdx="3" clrIdx="2"/>
  <p:cmAuthor id="4" name="zhangruiyu" initials="zhangry" lastIdx="2" clrIdx="3"/>
  <p:cmAuthor id="5" name="guobaoshun" initials="GBS" lastIdx="14" clrIdx="4"/>
  <p:cmAuthor id="6" name="Cinty F" initials="CF" lastIdx="2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176C"/>
    <a:srgbClr val="6D157B"/>
    <a:srgbClr val="660874"/>
    <a:srgbClr val="F3BA0C"/>
    <a:srgbClr val="950CAE"/>
    <a:srgbClr val="74377F"/>
    <a:srgbClr val="652354"/>
    <a:srgbClr val="580C6E"/>
    <a:srgbClr val="F9EAFC"/>
    <a:srgbClr val="F5DD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7653" autoAdjust="0"/>
  </p:normalViewPr>
  <p:slideViewPr>
    <p:cSldViewPr snapToGrid="0">
      <p:cViewPr varScale="1">
        <p:scale>
          <a:sx n="75" d="100"/>
          <a:sy n="75" d="100"/>
        </p:scale>
        <p:origin x="75" y="51"/>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3" Type="http://schemas.openxmlformats.org/officeDocument/2006/relationships/tags" Target="tags/tag100.xml"/><Relationship Id="rId22" Type="http://schemas.openxmlformats.org/officeDocument/2006/relationships/commentAuthors" Target="commentAuthors.xml"/><Relationship Id="rId21" Type="http://schemas.openxmlformats.org/officeDocument/2006/relationships/tableStyles" Target="tableStyles.xml"/><Relationship Id="rId20" Type="http://schemas.openxmlformats.org/officeDocument/2006/relationships/viewProps" Target="viewProps.xml"/><Relationship Id="rId2" Type="http://schemas.openxmlformats.org/officeDocument/2006/relationships/theme" Target="theme/theme1.xml"/><Relationship Id="rId19" Type="http://schemas.openxmlformats.org/officeDocument/2006/relationships/presProps" Target="presProps.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285750" indent="-285750" eaLnBrk="1">
              <a:lnSpc>
                <a:spcPct val="120000"/>
              </a:lnSpc>
              <a:buFont typeface="Arial" panose="020B0604020202020204" pitchFamily="34" charset="0"/>
              <a:buChar char="•"/>
            </a:pPr>
            <a:r>
              <a:rPr lang="zh-CN" altLang="en-US" dirty="0">
                <a:sym typeface="+mn-ea"/>
              </a:rPr>
              <a:t> 在等离子切割过程中，金属气体大量释放并迅速氧化，随后在 2 分钟内迅速凝结形成聚集模式的气溶胶（见图 6e）。 </a:t>
            </a:r>
            <a:endParaRPr lang="zh-CN" altLang="en-US" dirty="0">
              <a:solidFill>
                <a:schemeClr val="tx1"/>
              </a:solidFill>
            </a:endParaRPr>
          </a:p>
          <a:p>
            <a:pPr marL="285750" indent="-285750" eaLnBrk="1">
              <a:lnSpc>
                <a:spcPct val="120000"/>
              </a:lnSpc>
              <a:buFont typeface="Arial" panose="020B0604020202020204" pitchFamily="34" charset="0"/>
              <a:buChar char="•"/>
            </a:pPr>
            <a:r>
              <a:rPr lang="zh-CN" altLang="en-US" dirty="0">
                <a:sym typeface="+mn-ea"/>
              </a:rPr>
              <a:t>  从图 6d 可以看出，切割碳钢产生的气溶胶浓度最高，峰值值为 7×10^6 /cm³，达到峰值后缓慢下降，约在通风 12 分钟后迅速下降。切割铝板产生的气溶胶浓度最低，峰值值为 3×10^6 /cm³。切割不锈钢板产生的气溶胶总浓度介于碳钢和铝之间，峰值浓度达到 5×10^6 /cm³。开启通风前，碳钢、不锈钢和铝板的平均质量浓度分别为 15.6 ± 3.2、11.3 ± 1.7 和 1.6 ± 0.2 毫克/立方米。（切割碳钢和不锈钢工件所产生的气溶胶具有相似的特性。它们的热导率明显低于铝。较低的热导率会导致切割处的温度升高，从而释放出更多的金属蒸气。这可能会导致粒子数量浓度和直径的增加。）</a:t>
            </a:r>
            <a:endParaRPr lang="zh-CN" altLang="en-US" dirty="0">
              <a:solidFill>
                <a:schemeClr val="tx1"/>
              </a:solidFill>
            </a:endParaRPr>
          </a:p>
          <a:p>
            <a:endParaRPr lang="en-US" altLang="zh-CN" b="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a:sym typeface="+mn-ea"/>
              </a:rPr>
              <a:t>造成这种差异的原因可能是，尽管厚度的增加可能会增加生成单体的总量，但较厚的板材相较于较薄的材料具有更大的散热器，从而导致切割处的局部温度降低。这两个因素导致了粒子峰值直径和总数量浓度的不确定性。 </a:t>
            </a:r>
            <a:endParaRPr lang="en-US" altLang="zh-CN" b="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en-US" altLang="zh-CN" b="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285750" indent="-285750" eaLnBrk="1">
              <a:lnSpc>
                <a:spcPct val="120000"/>
              </a:lnSpc>
              <a:buFont typeface="Arial" panose="020B0604020202020204" pitchFamily="34" charset="0"/>
              <a:buChar char="•"/>
            </a:pPr>
            <a:r>
              <a:rPr lang="zh-CN" altLang="en-US" dirty="0">
                <a:sym typeface="+mn-ea"/>
              </a:rPr>
              <a:t>在无通风条件下的气溶胶数量浓度比有通风条件下的高出一个数量级，且有通风时的峰值颗粒直径略小（图 9）。通风有效地抑制了气溶胶的形成和增长。然而，在现有的通风条件下，切割室内的气溶胶数量浓度仍保持在较高水平，因此现场工作人员的防护仍有必要。</a:t>
            </a:r>
            <a:endParaRPr lang="en-US" altLang="zh-CN" b="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a:sym typeface="+mn-ea"/>
              </a:rPr>
              <a:t>等离子切割所产生的放射性气溶胶在亚微米尺寸范围内具有双峰式的粒子数量尺寸分布。其中一种是起始模式（小于 30 纳米），另一种是聚集模式（100 至 500 纳米）。在等离子切割后 2 分钟内，气态物质会凝结并转变为聚集模式，其中碳钢切割产生的气溶胶数量浓度最高（7×10^6 /立方厘米），其次是不锈钢，而铝的最低。当电流从 50 安培增加到 100 安培时，起始模式中的粒子数量百分比增加，这表明高能量输入加剧了超细粒子的生成。通风减少了气溶胶的数量浓度约 90%，并抑制了粒子的生长。气溶胶模型证实，蒸发-凝结和凝聚机制主导了粒子的生长，而起始模式的气溶胶可能主要由离子诱导的起始作用引起。</a:t>
            </a:r>
            <a:endParaRPr lang="zh-CN" altLang="en-US"/>
          </a:p>
          <a:p>
            <a:r>
              <a:rPr lang="zh-CN" altLang="en-US">
                <a:sym typeface="+mn-ea"/>
              </a:rPr>
              <a:t>建议在等离子切割过程中加强局部通风，这样可以防止颗粒发展到积聚状态，因为 0.3 微米是许多过滤器通常所能过滤的最细颗粒尺寸。</a:t>
            </a:r>
            <a:endParaRPr lang="zh-CN" altLang="en-US"/>
          </a:p>
          <a:p>
            <a:endParaRPr lang="en-US" altLang="zh-CN" b="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2026年“核理安邦”联合</a:t>
            </a:r>
            <a:r>
              <a:rPr lang="zh-CN" altLang="en-US"/>
              <a:t>博士生学术论坛</a:t>
            </a:r>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TextEdit="1"/>
          </p:cNvSpPr>
          <p:nvPr>
            <p:ph type="sldImg"/>
          </p:nvPr>
        </p:nvSpPr>
        <p:spPr bwMode="auto">
          <a:xfrm>
            <a:off x="414338" y="1241425"/>
            <a:ext cx="5953125" cy="3349625"/>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741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en-US" altLang="zh-CN" dirty="0"/>
          </a:p>
        </p:txBody>
      </p:sp>
      <p:sp>
        <p:nvSpPr>
          <p:cNvPr id="1741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87259981-D0A2-45C6-A7A9-78B2507520A9}"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en-US" altLang="zh-CN" b="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en-US" altLang="zh-CN" b="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en-US" altLang="zh-CN" b="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en-US" altLang="zh-CN" b="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zh-CN" altLang="en-US" dirty="0">
                <a:sym typeface="+mn-ea"/>
              </a:rPr>
              <a:t>在 10 分钟内，颗粒会增长至约 100 纳米，然后缓慢增长。如图 2c 所示，由 Fe₂O₃ 单体形成的成核模式气溶胶的数量浓度高于由 Al₂O₃ 形成的。在考虑大于 13 纳米的颗粒（对应于 bSMPS 的较低检测尺寸限值）时，这两种单体的浓度相似。由 Fe₂O₃ 形成的气溶胶的峰值直径略大于由 Al₂O₃ 形成的</a:t>
            </a:r>
            <a:endParaRPr lang="en-US" altLang="zh-CN" b="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285750" indent="-285750" eaLnBrk="1">
              <a:lnSpc>
                <a:spcPct val="120000"/>
              </a:lnSpc>
              <a:buFont typeface="Arial" panose="020B0604020202020204" pitchFamily="34" charset="0"/>
              <a:buChar char="•"/>
            </a:pPr>
            <a:r>
              <a:rPr lang="zh-CN" altLang="en-US" dirty="0">
                <a:sym typeface="+mn-ea"/>
              </a:rPr>
              <a:t>在不同的单体生成速率下，生成速率越高，形成的峰值颗粒直径就越大</a:t>
            </a:r>
            <a:endParaRPr lang="zh-CN" altLang="en-US" dirty="0">
              <a:solidFill>
                <a:schemeClr val="tx1"/>
              </a:solidFill>
            </a:endParaRPr>
          </a:p>
          <a:p>
            <a:pPr marL="285750" indent="-285750" eaLnBrk="1">
              <a:lnSpc>
                <a:spcPct val="120000"/>
              </a:lnSpc>
              <a:buFont typeface="Arial" panose="020B0604020202020204" pitchFamily="34" charset="0"/>
              <a:buChar char="•"/>
            </a:pPr>
            <a:r>
              <a:rPr lang="zh-CN" altLang="en-US" dirty="0">
                <a:sym typeface="+mn-ea"/>
              </a:rPr>
              <a:t>当单体生成速率较低时，在气溶胶形成过程的开始和结束阶段，尺寸大于 13 纳米的颗粒的数量浓度较低，而在中间阶段则较高（图 3a）。主要原因在于，在较低的生成速率下，颗粒生长速度较慢，且在中间阶段存在更多的成核模式颗粒。而在较高的生成速率下，颗粒经历加速生长，凝聚过程占主导地位，从而形成更多的聚集模式颗粒。与具有等量单体的成核模式颗粒相比，这些聚集模式颗粒的尺寸更大，但数量浓度更低。</a:t>
            </a:r>
            <a:endParaRPr lang="zh-CN" altLang="en-US" dirty="0">
              <a:solidFill>
                <a:schemeClr val="tx1"/>
              </a:solidFill>
            </a:endParaRPr>
          </a:p>
          <a:p>
            <a:r>
              <a:rPr lang="zh-CN" altLang="en-US" dirty="0">
                <a:sym typeface="+mn-ea"/>
              </a:rPr>
              <a:t>温度越高，单体/簇/粒子之间的碰撞速率就越高。因此，在高温条件下，颗粒的峰值直径会增大，而总浓度会降低（图 4）。</a:t>
            </a:r>
            <a:endParaRPr lang="zh-CN" altLang="en-US" dirty="0">
              <a:solidFill>
                <a:schemeClr val="tx1"/>
              </a:solidFill>
            </a:endParaRPr>
          </a:p>
          <a:p>
            <a:endParaRPr lang="en-US" altLang="zh-CN" b="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en-US" altLang="zh-CN" b="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F7DD969-6426-494C-A08A-25DC6CF53A42}" type="datetime1">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86574A2-176D-4D82-B53C-6806CB91D59E}" type="slidenum">
              <a:rPr lang="zh-CN" altLang="en-US" smtClean="0"/>
            </a:fld>
            <a:endParaRPr lang="zh-CN" altLang="en-US"/>
          </a:p>
        </p:txBody>
      </p:sp>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22162FE-CEC5-42D8-9429-BC602A720126}" type="datetime1">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86574A2-176D-4D82-B53C-6806CB91D59E}" type="slidenum">
              <a:rPr lang="zh-CN" altLang="en-US" smtClean="0"/>
            </a:fld>
            <a:endParaRPr lang="zh-CN" altLang="en-US"/>
          </a:p>
        </p:txBody>
      </p:sp>
    </p:spTree>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C5CBB484-95C6-44EF-85FC-E8E2624DAF4D}" type="datetime1">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86574A2-176D-4D82-B53C-6806CB91D59E}" type="slidenum">
              <a:rPr lang="zh-CN" altLang="en-US" smtClean="0"/>
            </a:fld>
            <a:endParaRPr lang="zh-CN" altLang="en-US"/>
          </a:p>
        </p:txBody>
      </p:sp>
    </p:spTree>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标题幻灯片">
    <p:bg>
      <p:bgRef idx="1002">
        <a:schemeClr val="bg1"/>
      </p:bgRef>
    </p:bg>
    <p:spTree>
      <p:nvGrpSpPr>
        <p:cNvPr id="1" name=""/>
        <p:cNvGrpSpPr/>
        <p:nvPr/>
      </p:nvGrpSpPr>
      <p:grpSpPr>
        <a:xfrm>
          <a:off x="0" y="0"/>
          <a:ext cx="0" cy="0"/>
          <a:chOff x="0" y="0"/>
          <a:chExt cx="0" cy="0"/>
        </a:xfrm>
      </p:grpSpPr>
      <p:sp>
        <p:nvSpPr>
          <p:cNvPr id="11" name="幻灯片编号"/>
          <p:cNvSpPr txBox="1">
            <a:spLocks noGrp="1"/>
          </p:cNvSpPr>
          <p:nvPr>
            <p:ph type="sldNum" sz="quarter" idx="2"/>
          </p:nvPr>
        </p:nvSpPr>
        <p:spPr>
          <a:xfrm>
            <a:off x="8877600" y="6314400"/>
            <a:ext cx="2700000" cy="316800"/>
          </a:xfrm>
          <a:prstGeom prst="rect">
            <a:avLst/>
          </a:prstGeom>
        </p:spPr>
        <p:txBody>
          <a:bodyPr/>
          <a:lstStyle/>
          <a:p>
            <a:fld id="{86CB4B4D-7CA3-9044-876B-883B54F8677D}" type="slidenum">
              <a:rPr/>
            </a:fld>
            <a:endParaRPr dirty="0"/>
          </a:p>
        </p:txBody>
      </p:sp>
    </p:spTree>
  </p:cSld>
  <p:clrMapOvr>
    <a:overrideClrMapping bg1="lt1" tx1="dk1" bg2="lt2" tx2="dk2" accent1="accent1" accent2="accent2" accent3="accent3" accent4="accent4" accent5="accent5" accent6="accent6" hlink="hlink" folHlink="folHlink"/>
  </p:clrMapOvr>
  <p:transition spd="med"/>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CF3AF159-806A-4670-BE98-7D897F103EF1}" type="datetime1">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86574A2-176D-4D82-B53C-6806CB91D59E}" type="slidenum">
              <a:rPr lang="zh-CN" altLang="en-US" smtClean="0"/>
            </a:fld>
            <a:endParaRPr lang="zh-CN" altLang="en-US"/>
          </a:p>
        </p:txBody>
      </p:sp>
    </p:spTree>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E37BEEC8-8B97-4C1F-AE09-4AD4A181442D}" type="datetime1">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86574A2-176D-4D82-B53C-6806CB91D59E}" type="slidenum">
              <a:rPr lang="zh-CN" altLang="en-US" smtClean="0"/>
            </a:fld>
            <a:endParaRPr lang="zh-CN" altLang="en-US"/>
          </a:p>
        </p:txBody>
      </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41A5190-4FA4-4ACC-AB5E-473C69F5AD65}" type="datetime1">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686574A2-176D-4D82-B53C-6806CB91D59E}" type="slidenum">
              <a:rPr lang="zh-CN" altLang="en-US" smtClean="0"/>
            </a:fld>
            <a:endParaRPr lang="zh-CN" altLang="en-US"/>
          </a:p>
        </p:txBody>
      </p:sp>
    </p:spTree>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7EE665AF-25C0-4E93-8C28-E81D839D5818}" type="datetime1">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686574A2-176D-4D82-B53C-6806CB91D59E}" type="slidenum">
              <a:rPr lang="zh-CN" altLang="en-US" smtClean="0"/>
            </a:fld>
            <a:endParaRPr lang="zh-CN" altLang="en-US"/>
          </a:p>
        </p:txBody>
      </p:sp>
    </p:spTree>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FFCB7B5-417B-4158-B2E1-F347418A6683}" type="datetime1">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686574A2-176D-4D82-B53C-6806CB91D59E}" type="slidenum">
              <a:rPr lang="zh-CN" altLang="en-US" smtClean="0"/>
            </a:fld>
            <a:endParaRPr lang="zh-CN" altLang="en-US"/>
          </a:p>
        </p:txBody>
      </p:sp>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46EE0F44-F245-46C8-A916-313D4A5BDB40}" type="datetime1">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686574A2-176D-4D82-B53C-6806CB91D59E}" type="slidenum">
              <a:rPr lang="zh-CN" altLang="en-US" smtClean="0"/>
            </a:fld>
            <a:endParaRPr lang="zh-CN" altLang="en-US"/>
          </a:p>
        </p:txBody>
      </p:sp>
    </p:spTree>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E40397-60B2-423D-90B3-27FF9155A704}" type="datetime1">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686574A2-176D-4D82-B53C-6806CB91D59E}" type="slidenum">
              <a:rPr lang="zh-CN" altLang="en-US" smtClean="0"/>
            </a:fld>
            <a:endParaRPr lang="zh-CN" altLang="en-US"/>
          </a:p>
        </p:txBody>
      </p:sp>
    </p:spTree>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3CE0785-F1D1-436C-A106-C2F238F70542}" type="datetime1">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686574A2-176D-4D82-B53C-6806CB91D59E}" type="slidenum">
              <a:rPr lang="zh-CN" altLang="en-US" smtClean="0"/>
            </a:fld>
            <a:endParaRPr lang="zh-CN" altLang="en-US"/>
          </a:p>
        </p:txBody>
      </p:sp>
    </p:spTree>
  </p:cSld>
  <p:clrMapOvr>
    <a:masterClrMapping/>
  </p:clrMapOvr>
  <p:hf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rgbClr val="580C6E">
                <a:alpha val="5000"/>
              </a:srgbClr>
            </a:gs>
            <a:gs pos="0">
              <a:srgbClr val="580C6E">
                <a:alpha val="5000"/>
              </a:srgbClr>
            </a:gs>
          </a:gsLst>
          <a:lin ang="0" scaled="1"/>
          <a:tileRect/>
        </a:gra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xml"/><Relationship Id="rId5" Type="http://schemas.openxmlformats.org/officeDocument/2006/relationships/image" Target="../media/image4.png"/><Relationship Id="rId4" Type="http://schemas.microsoft.com/office/2007/relationships/hdphoto" Target="../media/image3.wdp"/><Relationship Id="rId3" Type="http://schemas.openxmlformats.org/officeDocument/2006/relationships/image" Target="../media/image2.png"/><Relationship Id="rId2" Type="http://schemas.openxmlformats.org/officeDocument/2006/relationships/tags" Target="../tags/tag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9" Type="http://schemas.openxmlformats.org/officeDocument/2006/relationships/image" Target="../media/image32.emf"/><Relationship Id="rId8" Type="http://schemas.openxmlformats.org/officeDocument/2006/relationships/image" Target="../media/image31.emf"/><Relationship Id="rId7" Type="http://schemas.openxmlformats.org/officeDocument/2006/relationships/image" Target="../media/image30.emf"/><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tags" Target="../tags/tag83.xml"/><Relationship Id="rId3" Type="http://schemas.openxmlformats.org/officeDocument/2006/relationships/tags" Target="../tags/tag82.xml"/><Relationship Id="rId2" Type="http://schemas.openxmlformats.org/officeDocument/2006/relationships/image" Target="../media/image6.png"/><Relationship Id="rId13" Type="http://schemas.openxmlformats.org/officeDocument/2006/relationships/notesSlide" Target="../notesSlides/notesSlide10.xml"/><Relationship Id="rId12" Type="http://schemas.openxmlformats.org/officeDocument/2006/relationships/slideLayout" Target="../slideLayouts/slideLayout12.xml"/><Relationship Id="rId11" Type="http://schemas.openxmlformats.org/officeDocument/2006/relationships/tags" Target="../tags/tag85.xml"/><Relationship Id="rId10" Type="http://schemas.openxmlformats.org/officeDocument/2006/relationships/tags" Target="../tags/tag84.xml"/><Relationship Id="rId1"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11.xml"/><Relationship Id="rId7" Type="http://schemas.openxmlformats.org/officeDocument/2006/relationships/slideLayout" Target="../slideLayouts/slideLayout12.xml"/><Relationship Id="rId6" Type="http://schemas.openxmlformats.org/officeDocument/2006/relationships/tags" Target="../tags/tag88.xml"/><Relationship Id="rId5" Type="http://schemas.openxmlformats.org/officeDocument/2006/relationships/image" Target="../media/image33.emf"/><Relationship Id="rId4" Type="http://schemas.openxmlformats.org/officeDocument/2006/relationships/tags" Target="../tags/tag87.xml"/><Relationship Id="rId3" Type="http://schemas.openxmlformats.org/officeDocument/2006/relationships/tags" Target="../tags/tag86.xml"/><Relationship Id="rId2" Type="http://schemas.openxmlformats.org/officeDocument/2006/relationships/image" Target="../media/image6.png"/><Relationship Id="rId1"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12.xml"/><Relationship Id="rId7" Type="http://schemas.openxmlformats.org/officeDocument/2006/relationships/slideLayout" Target="../slideLayouts/slideLayout12.xml"/><Relationship Id="rId6" Type="http://schemas.openxmlformats.org/officeDocument/2006/relationships/tags" Target="../tags/tag91.xml"/><Relationship Id="rId5" Type="http://schemas.openxmlformats.org/officeDocument/2006/relationships/image" Target="../media/image34.emf"/><Relationship Id="rId4" Type="http://schemas.openxmlformats.org/officeDocument/2006/relationships/tags" Target="../tags/tag90.xml"/><Relationship Id="rId3" Type="http://schemas.openxmlformats.org/officeDocument/2006/relationships/tags" Target="../tags/tag89.xml"/><Relationship Id="rId2" Type="http://schemas.openxmlformats.org/officeDocument/2006/relationships/image" Target="../media/image6.png"/><Relationship Id="rId1"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3.xml"/><Relationship Id="rId7" Type="http://schemas.openxmlformats.org/officeDocument/2006/relationships/slideLayout" Target="../slideLayouts/slideLayout12.xml"/><Relationship Id="rId6" Type="http://schemas.openxmlformats.org/officeDocument/2006/relationships/tags" Target="../tags/tag94.xml"/><Relationship Id="rId5" Type="http://schemas.openxmlformats.org/officeDocument/2006/relationships/image" Target="../media/image35.emf"/><Relationship Id="rId4" Type="http://schemas.openxmlformats.org/officeDocument/2006/relationships/tags" Target="../tags/tag93.xml"/><Relationship Id="rId3" Type="http://schemas.openxmlformats.org/officeDocument/2006/relationships/tags" Target="../tags/tag92.xml"/><Relationship Id="rId2" Type="http://schemas.openxmlformats.org/officeDocument/2006/relationships/image" Target="../media/image6.png"/><Relationship Id="rId1" Type="http://schemas.openxmlformats.org/officeDocument/2006/relationships/image" Target="../media/image5.png"/></Relationships>
</file>

<file path=ppt/slides/_rels/slide14.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tags" Target="../tags/tag99.xml"/><Relationship Id="rId7" Type="http://schemas.openxmlformats.org/officeDocument/2006/relationships/image" Target="../media/image36.png"/><Relationship Id="rId6" Type="http://schemas.openxmlformats.org/officeDocument/2006/relationships/tags" Target="../tags/tag98.xml"/><Relationship Id="rId5" Type="http://schemas.openxmlformats.org/officeDocument/2006/relationships/tags" Target="../tags/tag97.xml"/><Relationship Id="rId4" Type="http://schemas.openxmlformats.org/officeDocument/2006/relationships/tags" Target="../tags/tag96.xml"/><Relationship Id="rId3" Type="http://schemas.openxmlformats.org/officeDocument/2006/relationships/tags" Target="../tags/tag95.xml"/><Relationship Id="rId2" Type="http://schemas.openxmlformats.org/officeDocument/2006/relationships/image" Target="../media/image6.png"/><Relationship Id="rId10" Type="http://schemas.openxmlformats.org/officeDocument/2006/relationships/notesSlide" Target="../notesSlides/notesSlide14.xml"/><Relationship Id="rId1" Type="http://schemas.openxmlformats.org/officeDocument/2006/relationships/image" Target="../media/image5.pn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1.xml"/><Relationship Id="rId3" Type="http://schemas.openxmlformats.org/officeDocument/2006/relationships/image" Target="../media/image1.png"/><Relationship Id="rId2" Type="http://schemas.microsoft.com/office/2007/relationships/hdphoto" Target="../media/image3.wdp"/><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4.png"/><Relationship Id="rId25" Type="http://schemas.openxmlformats.org/officeDocument/2006/relationships/notesSlide" Target="../notesSlides/notesSlide2.xml"/><Relationship Id="rId24" Type="http://schemas.openxmlformats.org/officeDocument/2006/relationships/slideLayout" Target="../slideLayouts/slideLayout2.xml"/><Relationship Id="rId23" Type="http://schemas.openxmlformats.org/officeDocument/2006/relationships/tags" Target="../tags/tag21.xml"/><Relationship Id="rId22" Type="http://schemas.openxmlformats.org/officeDocument/2006/relationships/tags" Target="../tags/tag20.xml"/><Relationship Id="rId21" Type="http://schemas.openxmlformats.org/officeDocument/2006/relationships/tags" Target="../tags/tag19.xml"/><Relationship Id="rId20" Type="http://schemas.openxmlformats.org/officeDocument/2006/relationships/tags" Target="../tags/tag18.xml"/><Relationship Id="rId2" Type="http://schemas.microsoft.com/office/2007/relationships/hdphoto" Target="../media/image3.wdp"/><Relationship Id="rId19" Type="http://schemas.openxmlformats.org/officeDocument/2006/relationships/tags" Target="../tags/tag17.xml"/><Relationship Id="rId18" Type="http://schemas.openxmlformats.org/officeDocument/2006/relationships/tags" Target="../tags/tag16.xml"/><Relationship Id="rId17" Type="http://schemas.openxmlformats.org/officeDocument/2006/relationships/tags" Target="../tags/tag15.xml"/><Relationship Id="rId16" Type="http://schemas.openxmlformats.org/officeDocument/2006/relationships/tags" Target="../tags/tag14.xml"/><Relationship Id="rId15" Type="http://schemas.openxmlformats.org/officeDocument/2006/relationships/tags" Target="../tags/tag13.xml"/><Relationship Id="rId14" Type="http://schemas.openxmlformats.org/officeDocument/2006/relationships/tags" Target="../tags/tag12.xml"/><Relationship Id="rId13" Type="http://schemas.openxmlformats.org/officeDocument/2006/relationships/tags" Target="../tags/tag11.xml"/><Relationship Id="rId12" Type="http://schemas.openxmlformats.org/officeDocument/2006/relationships/tags" Target="../tags/tag10.xml"/><Relationship Id="rId11" Type="http://schemas.openxmlformats.org/officeDocument/2006/relationships/tags" Target="../tags/tag9.xml"/><Relationship Id="rId10" Type="http://schemas.openxmlformats.org/officeDocument/2006/relationships/tags" Target="../tags/tag8.xml"/><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9" Type="http://schemas.openxmlformats.org/officeDocument/2006/relationships/tags" Target="../tags/tag27.xml"/><Relationship Id="rId8" Type="http://schemas.openxmlformats.org/officeDocument/2006/relationships/tags" Target="../tags/tag26.xml"/><Relationship Id="rId7" Type="http://schemas.openxmlformats.org/officeDocument/2006/relationships/tags" Target="../tags/tag25.xml"/><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image" Target="../media/image7.emf"/><Relationship Id="rId3" Type="http://schemas.openxmlformats.org/officeDocument/2006/relationships/tags" Target="../tags/tag22.xml"/><Relationship Id="rId27" Type="http://schemas.openxmlformats.org/officeDocument/2006/relationships/notesSlide" Target="../notesSlides/notesSlide3.xml"/><Relationship Id="rId26" Type="http://schemas.openxmlformats.org/officeDocument/2006/relationships/slideLayout" Target="../slideLayouts/slideLayout12.xml"/><Relationship Id="rId25" Type="http://schemas.openxmlformats.org/officeDocument/2006/relationships/tags" Target="../tags/tag41.xml"/><Relationship Id="rId24" Type="http://schemas.openxmlformats.org/officeDocument/2006/relationships/tags" Target="../tags/tag40.xml"/><Relationship Id="rId23" Type="http://schemas.openxmlformats.org/officeDocument/2006/relationships/tags" Target="../tags/tag39.xml"/><Relationship Id="rId22" Type="http://schemas.openxmlformats.org/officeDocument/2006/relationships/tags" Target="../tags/tag38.xml"/><Relationship Id="rId21" Type="http://schemas.openxmlformats.org/officeDocument/2006/relationships/image" Target="../media/image9.png"/><Relationship Id="rId20" Type="http://schemas.openxmlformats.org/officeDocument/2006/relationships/tags" Target="../tags/tag37.xml"/><Relationship Id="rId2" Type="http://schemas.openxmlformats.org/officeDocument/2006/relationships/image" Target="../media/image6.png"/><Relationship Id="rId19" Type="http://schemas.openxmlformats.org/officeDocument/2006/relationships/tags" Target="../tags/tag36.xml"/><Relationship Id="rId18" Type="http://schemas.openxmlformats.org/officeDocument/2006/relationships/image" Target="../media/image8.png"/><Relationship Id="rId17" Type="http://schemas.openxmlformats.org/officeDocument/2006/relationships/tags" Target="../tags/tag35.xml"/><Relationship Id="rId16" Type="http://schemas.openxmlformats.org/officeDocument/2006/relationships/tags" Target="../tags/tag34.xml"/><Relationship Id="rId15" Type="http://schemas.openxmlformats.org/officeDocument/2006/relationships/tags" Target="../tags/tag33.xml"/><Relationship Id="rId14" Type="http://schemas.openxmlformats.org/officeDocument/2006/relationships/tags" Target="../tags/tag32.xml"/><Relationship Id="rId13" Type="http://schemas.openxmlformats.org/officeDocument/2006/relationships/tags" Target="../tags/tag31.xml"/><Relationship Id="rId12" Type="http://schemas.openxmlformats.org/officeDocument/2006/relationships/tags" Target="../tags/tag30.xml"/><Relationship Id="rId11" Type="http://schemas.openxmlformats.org/officeDocument/2006/relationships/tags" Target="../tags/tag29.xml"/><Relationship Id="rId10" Type="http://schemas.openxmlformats.org/officeDocument/2006/relationships/tags" Target="../tags/tag28.xml"/><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9" Type="http://schemas.openxmlformats.org/officeDocument/2006/relationships/tags" Target="../tags/tag47.xml"/><Relationship Id="rId8" Type="http://schemas.openxmlformats.org/officeDocument/2006/relationships/tags" Target="../tags/tag46.xml"/><Relationship Id="rId7" Type="http://schemas.openxmlformats.org/officeDocument/2006/relationships/image" Target="../media/image10.jpeg"/><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 Id="rId3" Type="http://schemas.openxmlformats.org/officeDocument/2006/relationships/tags" Target="../tags/tag42.xml"/><Relationship Id="rId2" Type="http://schemas.openxmlformats.org/officeDocument/2006/relationships/image" Target="../media/image6.png"/><Relationship Id="rId19" Type="http://schemas.openxmlformats.org/officeDocument/2006/relationships/notesSlide" Target="../notesSlides/notesSlide4.xml"/><Relationship Id="rId18" Type="http://schemas.openxmlformats.org/officeDocument/2006/relationships/slideLayout" Target="../slideLayouts/slideLayout12.xml"/><Relationship Id="rId17" Type="http://schemas.openxmlformats.org/officeDocument/2006/relationships/tags" Target="../tags/tag54.xml"/><Relationship Id="rId16" Type="http://schemas.openxmlformats.org/officeDocument/2006/relationships/tags" Target="../tags/tag53.xml"/><Relationship Id="rId15" Type="http://schemas.openxmlformats.org/officeDocument/2006/relationships/tags" Target="../tags/tag52.xml"/><Relationship Id="rId14" Type="http://schemas.openxmlformats.org/officeDocument/2006/relationships/image" Target="../media/image11.jpeg"/><Relationship Id="rId13" Type="http://schemas.openxmlformats.org/officeDocument/2006/relationships/tags" Target="../tags/tag51.xml"/><Relationship Id="rId12" Type="http://schemas.openxmlformats.org/officeDocument/2006/relationships/tags" Target="../tags/tag50.xml"/><Relationship Id="rId11" Type="http://schemas.openxmlformats.org/officeDocument/2006/relationships/tags" Target="../tags/tag49.xml"/><Relationship Id="rId10" Type="http://schemas.openxmlformats.org/officeDocument/2006/relationships/tags" Target="../tags/tag48.xml"/><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9" Type="http://schemas.openxmlformats.org/officeDocument/2006/relationships/tags" Target="../tags/tag57.xml"/><Relationship Id="rId8" Type="http://schemas.openxmlformats.org/officeDocument/2006/relationships/image" Target="../media/image15.png"/><Relationship Id="rId7" Type="http://schemas.openxmlformats.org/officeDocument/2006/relationships/image" Target="../media/image14.jpeg"/><Relationship Id="rId6" Type="http://schemas.openxmlformats.org/officeDocument/2006/relationships/image" Target="../media/image13.jpeg"/><Relationship Id="rId5" Type="http://schemas.openxmlformats.org/officeDocument/2006/relationships/tags" Target="../tags/tag56.xml"/><Relationship Id="rId4" Type="http://schemas.openxmlformats.org/officeDocument/2006/relationships/tags" Target="../tags/tag55.xml"/><Relationship Id="rId3" Type="http://schemas.openxmlformats.org/officeDocument/2006/relationships/image" Target="../media/image12.emf"/><Relationship Id="rId2" Type="http://schemas.openxmlformats.org/officeDocument/2006/relationships/image" Target="../media/image6.png"/><Relationship Id="rId18" Type="http://schemas.openxmlformats.org/officeDocument/2006/relationships/notesSlide" Target="../notesSlides/notesSlide5.xml"/><Relationship Id="rId17" Type="http://schemas.openxmlformats.org/officeDocument/2006/relationships/slideLayout" Target="../slideLayouts/slideLayout12.xml"/><Relationship Id="rId16" Type="http://schemas.openxmlformats.org/officeDocument/2006/relationships/tags" Target="../tags/tag63.xml"/><Relationship Id="rId15" Type="http://schemas.openxmlformats.org/officeDocument/2006/relationships/tags" Target="../tags/tag62.xml"/><Relationship Id="rId14" Type="http://schemas.openxmlformats.org/officeDocument/2006/relationships/tags" Target="../tags/tag61.xml"/><Relationship Id="rId13" Type="http://schemas.openxmlformats.org/officeDocument/2006/relationships/tags" Target="../tags/tag60.xml"/><Relationship Id="rId12" Type="http://schemas.openxmlformats.org/officeDocument/2006/relationships/image" Target="../media/image16.png"/><Relationship Id="rId11" Type="http://schemas.openxmlformats.org/officeDocument/2006/relationships/tags" Target="../tags/tag59.xml"/><Relationship Id="rId10" Type="http://schemas.openxmlformats.org/officeDocument/2006/relationships/tags" Target="../tags/tag58.xml"/><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9" Type="http://schemas.openxmlformats.org/officeDocument/2006/relationships/tags" Target="../tags/tag69.xml"/><Relationship Id="rId8" Type="http://schemas.openxmlformats.org/officeDocument/2006/relationships/tags" Target="../tags/tag68.xml"/><Relationship Id="rId7" Type="http://schemas.openxmlformats.org/officeDocument/2006/relationships/tags" Target="../tags/tag67.xml"/><Relationship Id="rId6" Type="http://schemas.openxmlformats.org/officeDocument/2006/relationships/tags" Target="../tags/tag66.xml"/><Relationship Id="rId5" Type="http://schemas.openxmlformats.org/officeDocument/2006/relationships/tags" Target="../tags/tag65.xml"/><Relationship Id="rId4" Type="http://schemas.openxmlformats.org/officeDocument/2006/relationships/image" Target="../media/image17.wmf"/><Relationship Id="rId3" Type="http://schemas.openxmlformats.org/officeDocument/2006/relationships/tags" Target="../tags/tag64.xml"/><Relationship Id="rId2" Type="http://schemas.openxmlformats.org/officeDocument/2006/relationships/image" Target="../media/image6.png"/><Relationship Id="rId14" Type="http://schemas.openxmlformats.org/officeDocument/2006/relationships/notesSlide" Target="../notesSlides/notesSlide6.xml"/><Relationship Id="rId13" Type="http://schemas.openxmlformats.org/officeDocument/2006/relationships/slideLayout" Target="../slideLayouts/slideLayout12.xml"/><Relationship Id="rId12" Type="http://schemas.openxmlformats.org/officeDocument/2006/relationships/tags" Target="../tags/tag72.xml"/><Relationship Id="rId11" Type="http://schemas.openxmlformats.org/officeDocument/2006/relationships/tags" Target="../tags/tag71.xml"/><Relationship Id="rId10" Type="http://schemas.openxmlformats.org/officeDocument/2006/relationships/tags" Target="../tags/tag70.xml"/><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9" Type="http://schemas.openxmlformats.org/officeDocument/2006/relationships/tags" Target="../tags/tag75.xml"/><Relationship Id="rId8" Type="http://schemas.openxmlformats.org/officeDocument/2006/relationships/image" Target="../media/image21.emf"/><Relationship Id="rId7" Type="http://schemas.openxmlformats.org/officeDocument/2006/relationships/image" Target="../media/image20.emf"/><Relationship Id="rId6" Type="http://schemas.openxmlformats.org/officeDocument/2006/relationships/image" Target="../media/image19.emf"/><Relationship Id="rId5" Type="http://schemas.openxmlformats.org/officeDocument/2006/relationships/image" Target="../media/image18.png"/><Relationship Id="rId4" Type="http://schemas.openxmlformats.org/officeDocument/2006/relationships/tags" Target="../tags/tag74.xml"/><Relationship Id="rId3" Type="http://schemas.openxmlformats.org/officeDocument/2006/relationships/tags" Target="../tags/tag73.xml"/><Relationship Id="rId2" Type="http://schemas.openxmlformats.org/officeDocument/2006/relationships/image" Target="../media/image6.png"/><Relationship Id="rId11" Type="http://schemas.openxmlformats.org/officeDocument/2006/relationships/notesSlide" Target="../notesSlides/notesSlide7.xml"/><Relationship Id="rId10" Type="http://schemas.openxmlformats.org/officeDocument/2006/relationships/slideLayout" Target="../slideLayouts/slideLayout12.xml"/><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9" Type="http://schemas.openxmlformats.org/officeDocument/2006/relationships/tags" Target="../tags/tag78.xml"/><Relationship Id="rId8" Type="http://schemas.openxmlformats.org/officeDocument/2006/relationships/image" Target="../media/image25.emf"/><Relationship Id="rId7" Type="http://schemas.openxmlformats.org/officeDocument/2006/relationships/image" Target="../media/image24.emf"/><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tags" Target="../tags/tag77.xml"/><Relationship Id="rId3" Type="http://schemas.openxmlformats.org/officeDocument/2006/relationships/tags" Target="../tags/tag76.xml"/><Relationship Id="rId2" Type="http://schemas.openxmlformats.org/officeDocument/2006/relationships/image" Target="../media/image6.png"/><Relationship Id="rId11" Type="http://schemas.openxmlformats.org/officeDocument/2006/relationships/notesSlide" Target="../notesSlides/notesSlide8.xml"/><Relationship Id="rId10" Type="http://schemas.openxmlformats.org/officeDocument/2006/relationships/slideLayout" Target="../slideLayouts/slideLayout12.xml"/><Relationship Id="rId1" Type="http://schemas.openxmlformats.org/officeDocument/2006/relationships/image" Target="../media/image5.png"/></Relationships>
</file>

<file path=ppt/slides/_rels/slide9.xml.rels><?xml version="1.0" encoding="UTF-8" standalone="yes"?>
<Relationships xmlns="http://schemas.openxmlformats.org/package/2006/relationships"><Relationship Id="rId9" Type="http://schemas.openxmlformats.org/officeDocument/2006/relationships/notesSlide" Target="../notesSlides/notesSlide9.xml"/><Relationship Id="rId8" Type="http://schemas.openxmlformats.org/officeDocument/2006/relationships/slideLayout" Target="../slideLayouts/slideLayout12.xml"/><Relationship Id="rId7" Type="http://schemas.openxmlformats.org/officeDocument/2006/relationships/tags" Target="../tags/tag81.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image" Target="../media/image6.png"/><Relationship Id="rId1"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5" name="矩形 34"/>
          <p:cNvSpPr/>
          <p:nvPr/>
        </p:nvSpPr>
        <p:spPr>
          <a:xfrm>
            <a:off x="-35560" y="0"/>
            <a:ext cx="12227495" cy="6858000"/>
          </a:xfrm>
          <a:prstGeom prst="rect">
            <a:avLst/>
          </a:prstGeom>
          <a:gradFill flip="none" rotWithShape="1">
            <a:gsLst>
              <a:gs pos="100000">
                <a:srgbClr val="901E68"/>
              </a:gs>
              <a:gs pos="100000">
                <a:srgbClr val="992164"/>
              </a:gs>
              <a:gs pos="0">
                <a:srgbClr val="580C6E">
                  <a:lumMod val="96000"/>
                  <a:lumOff val="4000"/>
                </a:srgbClr>
              </a:gs>
              <a:gs pos="100000">
                <a:srgbClr val="AC2761">
                  <a:lumMod val="99000"/>
                  <a:lumOff val="1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8" name="文本框 37"/>
          <p:cNvSpPr txBox="1"/>
          <p:nvPr/>
        </p:nvSpPr>
        <p:spPr>
          <a:xfrm>
            <a:off x="1578610" y="1344295"/>
            <a:ext cx="9070975" cy="15684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4800" b="1" dirty="0">
                <a:solidFill>
                  <a:prstClr val="white"/>
                </a:solidFill>
                <a:latin typeface="微软雅黑" panose="020B0503020204020204" pitchFamily="34" charset="-122"/>
                <a:ea typeface="微软雅黑" panose="020B0503020204020204" pitchFamily="34" charset="-122"/>
                <a:cs typeface="+mj-cs"/>
              </a:rPr>
              <a:t>等离子弧切割过程中气溶胶的时空演变及形成机制</a:t>
            </a:r>
            <a:endParaRPr lang="zh-CN" altLang="en-US" sz="4800" b="1" dirty="0">
              <a:solidFill>
                <a:prstClr val="white"/>
              </a:solidFill>
              <a:latin typeface="微软雅黑" panose="020B0503020204020204" pitchFamily="34" charset="-122"/>
              <a:ea typeface="微软雅黑" panose="020B0503020204020204" pitchFamily="34" charset="-122"/>
              <a:cs typeface="+mj-cs"/>
            </a:endParaRPr>
          </a:p>
        </p:txBody>
      </p:sp>
      <p:pic>
        <p:nvPicPr>
          <p:cNvPr id="8" name="图片 7"/>
          <p:cNvPicPr>
            <a:picLocks noChangeAspect="1"/>
          </p:cNvPicPr>
          <p:nvPr/>
        </p:nvPicPr>
        <p:blipFill>
          <a:blip r:embed="rId1"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tretch>
            <a:fillRect/>
          </a:stretch>
        </p:blipFill>
        <p:spPr>
          <a:xfrm>
            <a:off x="5729479" y="2927544"/>
            <a:ext cx="733042" cy="491584"/>
          </a:xfrm>
          <a:prstGeom prst="rect">
            <a:avLst/>
          </a:prstGeom>
        </p:spPr>
      </p:pic>
      <p:cxnSp>
        <p:nvCxnSpPr>
          <p:cNvPr id="43" name="直接连接符 42"/>
          <p:cNvCxnSpPr/>
          <p:nvPr/>
        </p:nvCxnSpPr>
        <p:spPr bwMode="auto">
          <a:xfrm flipH="1">
            <a:off x="6655958" y="3230880"/>
            <a:ext cx="4126342" cy="0"/>
          </a:xfrm>
          <a:prstGeom prst="line">
            <a:avLst/>
          </a:prstGeom>
          <a:noFill/>
          <a:ln w="25400" cap="flat" cmpd="sng" algn="ctr">
            <a:gradFill flip="none" rotWithShape="1">
              <a:gsLst>
                <a:gs pos="100000">
                  <a:srgbClr val="FFFFFF"/>
                </a:gs>
                <a:gs pos="47000">
                  <a:sysClr val="window" lastClr="FFFFFF"/>
                </a:gs>
                <a:gs pos="0">
                  <a:sysClr val="window" lastClr="FFFFFF">
                    <a:alpha val="0"/>
                  </a:sysClr>
                </a:gs>
              </a:gsLst>
              <a:lin ang="0" scaled="1"/>
              <a:tileRect/>
            </a:gradFill>
            <a:prstDash val="solid"/>
            <a:miter lim="800000"/>
          </a:ln>
          <a:effectLst/>
          <a:extLst>
            <a:ext uri="{909E8E84-426E-40DD-AFC4-6F175D3DCCD1}">
              <a14:hiddenFill xmlns:a14="http://schemas.microsoft.com/office/drawing/2010/main">
                <a:noFill/>
              </a14:hiddenFill>
            </a:ext>
          </a:extLst>
        </p:spPr>
      </p:cxnSp>
      <p:cxnSp>
        <p:nvCxnSpPr>
          <p:cNvPr id="48" name="直接连接符 47"/>
          <p:cNvCxnSpPr/>
          <p:nvPr/>
        </p:nvCxnSpPr>
        <p:spPr bwMode="auto">
          <a:xfrm>
            <a:off x="1491295" y="3230880"/>
            <a:ext cx="4126342" cy="0"/>
          </a:xfrm>
          <a:prstGeom prst="line">
            <a:avLst/>
          </a:prstGeom>
          <a:noFill/>
          <a:ln w="25400" cap="flat" cmpd="sng" algn="ctr">
            <a:gradFill flip="none" rotWithShape="1">
              <a:gsLst>
                <a:gs pos="100000">
                  <a:srgbClr val="FFFFFF"/>
                </a:gs>
                <a:gs pos="47000">
                  <a:sysClr val="window" lastClr="FFFFFF"/>
                </a:gs>
                <a:gs pos="0">
                  <a:sysClr val="window" lastClr="FFFFFF">
                    <a:alpha val="0"/>
                  </a:sysClr>
                </a:gs>
              </a:gsLst>
              <a:lin ang="0" scaled="1"/>
              <a:tileRect/>
            </a:gradFill>
            <a:prstDash val="solid"/>
            <a:miter lim="800000"/>
          </a:ln>
          <a:effectLst/>
          <a:extLst>
            <a:ext uri="{909E8E84-426E-40DD-AFC4-6F175D3DCCD1}">
              <a14:hiddenFill xmlns:a14="http://schemas.microsoft.com/office/drawing/2010/main">
                <a:noFill/>
              </a14:hiddenFill>
            </a:ext>
          </a:extLst>
        </p:spPr>
      </p:cxnSp>
      <p:graphicFrame>
        <p:nvGraphicFramePr>
          <p:cNvPr id="5" name="表格 4"/>
          <p:cNvGraphicFramePr>
            <a:graphicFrameLocks noGrp="1"/>
          </p:cNvGraphicFramePr>
          <p:nvPr>
            <p:custDataLst>
              <p:tags r:id="rId2"/>
            </p:custDataLst>
          </p:nvPr>
        </p:nvGraphicFramePr>
        <p:xfrm>
          <a:off x="4586010" y="3728536"/>
          <a:ext cx="5328592" cy="2286000"/>
        </p:xfrm>
        <a:graphic>
          <a:graphicData uri="http://schemas.openxmlformats.org/drawingml/2006/table">
            <a:tbl>
              <a:tblPr firstRow="1" bandRow="1">
                <a:tableStyleId>{F5AB1C69-6EDB-4FF4-983F-18BD219EF322}</a:tableStyleId>
              </a:tblPr>
              <a:tblGrid>
                <a:gridCol w="1725295"/>
                <a:gridCol w="3603297"/>
              </a:tblGrid>
              <a:tr h="457200">
                <a:tc>
                  <a:txBody>
                    <a:bodyPr/>
                    <a:lstStyle/>
                    <a:p>
                      <a:pPr marL="0" indent="0" algn="dist" rtl="0" eaLnBrk="0" fontAlgn="base" hangingPunct="0">
                        <a:spcBef>
                          <a:spcPct val="20000"/>
                        </a:spcBef>
                        <a:spcAft>
                          <a:spcPct val="0"/>
                        </a:spcAft>
                        <a:buClr>
                          <a:srgbClr val="9C52AE"/>
                        </a:buClr>
                        <a:buSzPct val="60000"/>
                        <a:buFont typeface="Wingdings" panose="05000000000000000000" pitchFamily="2" charset="2"/>
                        <a:buNone/>
                      </a:pPr>
                      <a:r>
                        <a:rPr lang="zh-CN" altLang="en-US" sz="2400" b="0" dirty="0">
                          <a:solidFill>
                            <a:schemeClr val="bg1"/>
                          </a:solidFill>
                          <a:latin typeface="微软雅黑" panose="020B0503020204020204" pitchFamily="34" charset="-122"/>
                          <a:ea typeface="微软雅黑" panose="020B0503020204020204" pitchFamily="34" charset="-122"/>
                          <a:cs typeface="+mn-cs"/>
                        </a:rPr>
                        <a:t>汇报人：</a:t>
                      </a:r>
                      <a:endParaRPr lang="zh-CN" altLang="en-US" sz="2400" b="0" dirty="0">
                        <a:solidFill>
                          <a:schemeClr val="bg1"/>
                        </a:solidFill>
                        <a:latin typeface="微软雅黑" panose="020B0503020204020204" pitchFamily="34" charset="-122"/>
                        <a:ea typeface="微软雅黑" panose="020B0503020204020204" pitchFamily="34" charset="-122"/>
                        <a:cs typeface="+mn-cs"/>
                      </a:endParaRPr>
                    </a:p>
                  </a:txBody>
                  <a:tcPr>
                    <a:lnL>
                      <a:noFill/>
                    </a:lnL>
                    <a:lnR>
                      <a:noFill/>
                    </a:lnR>
                    <a:lnT>
                      <a:noFill/>
                    </a:lnT>
                    <a:lnB>
                      <a:noFill/>
                    </a:lnB>
                    <a:lnTlToBr>
                      <a:noFill/>
                    </a:lnTlToBr>
                    <a:lnBlToTr>
                      <a:noFill/>
                    </a:lnBlToTr>
                    <a:noFill/>
                  </a:tcPr>
                </a:tc>
                <a:tc>
                  <a:txBody>
                    <a:bodyPr/>
                    <a:lstStyle/>
                    <a:p>
                      <a:pPr marL="0" indent="0" algn="l" rtl="0" eaLnBrk="0" fontAlgn="base" hangingPunct="0">
                        <a:spcBef>
                          <a:spcPct val="20000"/>
                        </a:spcBef>
                        <a:spcAft>
                          <a:spcPct val="0"/>
                        </a:spcAft>
                        <a:buClr>
                          <a:srgbClr val="9C52AE"/>
                        </a:buClr>
                        <a:buSzPct val="60000"/>
                        <a:buFont typeface="Wingdings" panose="05000000000000000000" pitchFamily="2" charset="2"/>
                        <a:buNone/>
                      </a:pPr>
                      <a:r>
                        <a:rPr lang="zh-CN" altLang="en-US" sz="2400" b="0" dirty="0">
                          <a:solidFill>
                            <a:schemeClr val="bg1"/>
                          </a:solidFill>
                          <a:latin typeface="微软雅黑" panose="020B0503020204020204" pitchFamily="34" charset="-122"/>
                          <a:ea typeface="微软雅黑" panose="020B0503020204020204" pitchFamily="34" charset="-122"/>
                          <a:cs typeface="+mn-cs"/>
                        </a:rPr>
                        <a:t>周菲</a:t>
                      </a:r>
                      <a:endParaRPr lang="zh-CN" altLang="en-US" sz="2400" b="0" dirty="0">
                        <a:solidFill>
                          <a:schemeClr val="bg1"/>
                        </a:solidFill>
                        <a:latin typeface="微软雅黑" panose="020B0503020204020204" pitchFamily="34" charset="-122"/>
                        <a:ea typeface="微软雅黑" panose="020B0503020204020204" pitchFamily="34" charset="-122"/>
                        <a:cs typeface="+mn-cs"/>
                      </a:endParaRPr>
                    </a:p>
                  </a:txBody>
                  <a:tcPr>
                    <a:lnL>
                      <a:noFill/>
                    </a:lnL>
                    <a:lnR>
                      <a:noFill/>
                    </a:lnR>
                    <a:lnT>
                      <a:noFill/>
                    </a:lnT>
                    <a:lnB>
                      <a:noFill/>
                    </a:lnB>
                    <a:lnTlToBr>
                      <a:noFill/>
                    </a:lnTlToBr>
                    <a:lnBlToTr>
                      <a:noFill/>
                    </a:lnBlToTr>
                    <a:noFill/>
                  </a:tcPr>
                </a:tc>
              </a:tr>
              <a:tr h="457200">
                <a:tc>
                  <a:txBody>
                    <a:bodyPr/>
                    <a:lstStyle/>
                    <a:p>
                      <a:pPr marL="0" indent="0" algn="dist" rtl="0" eaLnBrk="0" fontAlgn="base" hangingPunct="0">
                        <a:spcBef>
                          <a:spcPct val="20000"/>
                        </a:spcBef>
                        <a:spcAft>
                          <a:spcPct val="0"/>
                        </a:spcAft>
                        <a:buClr>
                          <a:srgbClr val="9C52AE"/>
                        </a:buClr>
                        <a:buSzPct val="60000"/>
                        <a:buFont typeface="Wingdings" panose="05000000000000000000" pitchFamily="2" charset="2"/>
                        <a:buNone/>
                      </a:pPr>
                      <a:r>
                        <a:rPr lang="zh-CN" altLang="en-US" sz="2400" b="0" dirty="0">
                          <a:solidFill>
                            <a:schemeClr val="bg1"/>
                          </a:solidFill>
                          <a:latin typeface="微软雅黑" panose="020B0503020204020204" pitchFamily="34" charset="-122"/>
                          <a:ea typeface="微软雅黑" panose="020B0503020204020204" pitchFamily="34" charset="-122"/>
                          <a:cs typeface="+mn-cs"/>
                        </a:rPr>
                        <a:t>学院：</a:t>
                      </a:r>
                      <a:endParaRPr lang="zh-CN" altLang="en-US" sz="2400" b="0" dirty="0">
                        <a:solidFill>
                          <a:schemeClr val="bg1"/>
                        </a:solidFill>
                        <a:latin typeface="微软雅黑" panose="020B0503020204020204" pitchFamily="34" charset="-122"/>
                        <a:ea typeface="微软雅黑" panose="020B0503020204020204" pitchFamily="34" charset="-122"/>
                        <a:cs typeface="+mn-cs"/>
                      </a:endParaRPr>
                    </a:p>
                  </a:txBody>
                  <a:tcPr>
                    <a:lnL>
                      <a:noFill/>
                    </a:lnL>
                    <a:lnR>
                      <a:noFill/>
                    </a:lnR>
                    <a:lnT>
                      <a:noFill/>
                    </a:lnT>
                    <a:lnB>
                      <a:noFill/>
                    </a:lnB>
                    <a:lnTlToBr>
                      <a:noFill/>
                    </a:lnTlToBr>
                    <a:lnBlToTr>
                      <a:noFill/>
                    </a:lnBlToTr>
                    <a:noFill/>
                  </a:tcPr>
                </a:tc>
                <a:tc>
                  <a:txBody>
                    <a:bodyPr/>
                    <a:lstStyle/>
                    <a:p>
                      <a:pPr marL="0" indent="0" algn="l" rtl="0" eaLnBrk="0" fontAlgn="base" hangingPunct="0">
                        <a:spcBef>
                          <a:spcPct val="20000"/>
                        </a:spcBef>
                        <a:spcAft>
                          <a:spcPct val="0"/>
                        </a:spcAft>
                        <a:buClr>
                          <a:srgbClr val="9C52AE"/>
                        </a:buClr>
                        <a:buSzPct val="60000"/>
                        <a:buFont typeface="Wingdings" panose="05000000000000000000" pitchFamily="2" charset="2"/>
                        <a:buNone/>
                      </a:pPr>
                      <a:r>
                        <a:rPr lang="zh-CN" altLang="en-US" sz="2400" b="0" dirty="0">
                          <a:solidFill>
                            <a:schemeClr val="bg1"/>
                          </a:solidFill>
                          <a:latin typeface="微软雅黑" panose="020B0503020204020204" pitchFamily="34" charset="-122"/>
                          <a:ea typeface="微软雅黑" panose="020B0503020204020204" pitchFamily="34" charset="-122"/>
                          <a:cs typeface="+mn-cs"/>
                        </a:rPr>
                        <a:t>核能与新能源技术</a:t>
                      </a:r>
                      <a:r>
                        <a:rPr lang="zh-CN" altLang="en-US" sz="2400" b="0" dirty="0">
                          <a:solidFill>
                            <a:schemeClr val="bg1"/>
                          </a:solidFill>
                          <a:latin typeface="微软雅黑" panose="020B0503020204020204" pitchFamily="34" charset="-122"/>
                          <a:ea typeface="微软雅黑" panose="020B0503020204020204" pitchFamily="34" charset="-122"/>
                          <a:cs typeface="+mn-cs"/>
                        </a:rPr>
                        <a:t>研究院</a:t>
                      </a:r>
                      <a:endParaRPr lang="zh-CN" altLang="en-US" sz="2400" b="0" dirty="0">
                        <a:solidFill>
                          <a:schemeClr val="bg1"/>
                        </a:solidFill>
                        <a:latin typeface="微软雅黑" panose="020B0503020204020204" pitchFamily="34" charset="-122"/>
                        <a:ea typeface="微软雅黑" panose="020B0503020204020204" pitchFamily="34" charset="-122"/>
                        <a:cs typeface="+mn-cs"/>
                      </a:endParaRPr>
                    </a:p>
                  </a:txBody>
                  <a:tcPr>
                    <a:lnL>
                      <a:noFill/>
                    </a:lnL>
                    <a:lnR>
                      <a:noFill/>
                    </a:lnR>
                    <a:lnT>
                      <a:noFill/>
                    </a:lnT>
                    <a:lnB>
                      <a:noFill/>
                    </a:lnB>
                    <a:lnTlToBr>
                      <a:noFill/>
                    </a:lnTlToBr>
                    <a:lnBlToTr>
                      <a:noFill/>
                    </a:lnBlToTr>
                    <a:noFill/>
                  </a:tcPr>
                </a:tc>
              </a:tr>
              <a:tr h="457200">
                <a:tc>
                  <a:txBody>
                    <a:bodyPr/>
                    <a:lstStyle/>
                    <a:p>
                      <a:pPr marL="0" indent="0" algn="dist" rtl="0" eaLnBrk="0" fontAlgn="base" hangingPunct="0">
                        <a:spcBef>
                          <a:spcPct val="20000"/>
                        </a:spcBef>
                        <a:spcAft>
                          <a:spcPct val="0"/>
                        </a:spcAft>
                        <a:buClr>
                          <a:srgbClr val="9C52AE"/>
                        </a:buClr>
                        <a:buSzPct val="60000"/>
                        <a:buFont typeface="Wingdings" panose="05000000000000000000" pitchFamily="2" charset="2"/>
                        <a:buNone/>
                      </a:pPr>
                      <a:r>
                        <a:rPr lang="zh-CN" altLang="en-US" sz="2400" b="0" dirty="0">
                          <a:solidFill>
                            <a:schemeClr val="bg1"/>
                          </a:solidFill>
                          <a:latin typeface="微软雅黑" panose="020B0503020204020204" pitchFamily="34" charset="-122"/>
                          <a:ea typeface="微软雅黑" panose="020B0503020204020204" pitchFamily="34" charset="-122"/>
                          <a:cs typeface="+mn-cs"/>
                        </a:rPr>
                        <a:t>年级：</a:t>
                      </a:r>
                      <a:endParaRPr lang="zh-CN" altLang="en-US" sz="2400" b="0" dirty="0">
                        <a:solidFill>
                          <a:schemeClr val="bg1"/>
                        </a:solidFill>
                        <a:latin typeface="微软雅黑" panose="020B0503020204020204" pitchFamily="34" charset="-122"/>
                        <a:ea typeface="微软雅黑" panose="020B0503020204020204" pitchFamily="34" charset="-122"/>
                        <a:cs typeface="+mn-cs"/>
                      </a:endParaRPr>
                    </a:p>
                  </a:txBody>
                  <a:tcPr>
                    <a:lnL>
                      <a:noFill/>
                    </a:lnL>
                    <a:lnR>
                      <a:noFill/>
                    </a:lnR>
                    <a:lnT>
                      <a:noFill/>
                    </a:lnT>
                    <a:lnB>
                      <a:noFill/>
                    </a:lnB>
                    <a:lnTlToBr>
                      <a:noFill/>
                    </a:lnTlToBr>
                    <a:lnBlToTr>
                      <a:noFill/>
                    </a:lnBlToTr>
                    <a:noFill/>
                  </a:tcPr>
                </a:tc>
                <a:tc>
                  <a:txBody>
                    <a:bodyPr/>
                    <a:lstStyle/>
                    <a:p>
                      <a:pPr marL="0" indent="0" algn="l" rtl="0" eaLnBrk="0" fontAlgn="base" hangingPunct="0">
                        <a:spcBef>
                          <a:spcPct val="20000"/>
                        </a:spcBef>
                        <a:spcAft>
                          <a:spcPct val="0"/>
                        </a:spcAft>
                        <a:buClr>
                          <a:srgbClr val="9C52AE"/>
                        </a:buClr>
                        <a:buSzPct val="60000"/>
                        <a:buFont typeface="Wingdings" panose="05000000000000000000" pitchFamily="2" charset="2"/>
                        <a:buNone/>
                      </a:pPr>
                      <a:r>
                        <a:rPr lang="zh-CN" altLang="en-US" sz="2400" b="0" dirty="0">
                          <a:solidFill>
                            <a:schemeClr val="bg1"/>
                          </a:solidFill>
                          <a:latin typeface="微软雅黑" panose="020B0503020204020204" pitchFamily="34" charset="-122"/>
                          <a:ea typeface="微软雅黑" panose="020B0503020204020204" pitchFamily="34" charset="-122"/>
                          <a:cs typeface="+mn-cs"/>
                        </a:rPr>
                        <a:t>博三</a:t>
                      </a:r>
                      <a:endParaRPr lang="zh-CN" altLang="en-US" sz="2400" b="0" dirty="0">
                        <a:solidFill>
                          <a:schemeClr val="bg1"/>
                        </a:solidFill>
                        <a:latin typeface="微软雅黑" panose="020B0503020204020204" pitchFamily="34" charset="-122"/>
                        <a:ea typeface="微软雅黑" panose="020B0503020204020204" pitchFamily="34" charset="-122"/>
                        <a:cs typeface="+mn-cs"/>
                      </a:endParaRPr>
                    </a:p>
                  </a:txBody>
                  <a:tcPr>
                    <a:lnL>
                      <a:noFill/>
                    </a:lnL>
                    <a:lnR>
                      <a:noFill/>
                    </a:lnR>
                    <a:lnT>
                      <a:noFill/>
                    </a:lnT>
                    <a:lnB>
                      <a:noFill/>
                    </a:lnB>
                    <a:lnTlToBr>
                      <a:noFill/>
                    </a:lnTlToBr>
                    <a:lnBlToTr>
                      <a:noFill/>
                    </a:lnBlToTr>
                    <a:noFill/>
                  </a:tcPr>
                </a:tc>
              </a:tr>
              <a:tr h="457200">
                <a:tc>
                  <a:txBody>
                    <a:bodyPr/>
                    <a:lstStyle/>
                    <a:p>
                      <a:pPr marL="0" indent="0" algn="dist" rtl="0" eaLnBrk="0" fontAlgn="base" hangingPunct="0">
                        <a:spcBef>
                          <a:spcPct val="20000"/>
                        </a:spcBef>
                        <a:spcAft>
                          <a:spcPct val="0"/>
                        </a:spcAft>
                        <a:buClr>
                          <a:srgbClr val="9C52AE"/>
                        </a:buClr>
                        <a:buSzPct val="60000"/>
                        <a:buFont typeface="Wingdings" panose="05000000000000000000" pitchFamily="2" charset="2"/>
                        <a:buNone/>
                      </a:pPr>
                      <a:r>
                        <a:rPr lang="zh-CN" altLang="en-US" sz="2400" b="0" dirty="0">
                          <a:solidFill>
                            <a:schemeClr val="bg1"/>
                          </a:solidFill>
                          <a:latin typeface="微软雅黑" panose="020B0503020204020204" pitchFamily="34" charset="-122"/>
                          <a:ea typeface="微软雅黑" panose="020B0503020204020204" pitchFamily="34" charset="-122"/>
                          <a:cs typeface="+mn-cs"/>
                        </a:rPr>
                        <a:t>导师：</a:t>
                      </a:r>
                      <a:endParaRPr lang="zh-CN" altLang="en-US" sz="2400" b="0" dirty="0">
                        <a:solidFill>
                          <a:schemeClr val="bg1"/>
                        </a:solidFill>
                        <a:latin typeface="微软雅黑" panose="020B0503020204020204" pitchFamily="34" charset="-122"/>
                        <a:ea typeface="微软雅黑" panose="020B0503020204020204" pitchFamily="34" charset="-122"/>
                        <a:cs typeface="+mn-cs"/>
                      </a:endParaRPr>
                    </a:p>
                  </a:txBody>
                  <a:tcPr>
                    <a:lnL>
                      <a:noFill/>
                    </a:lnL>
                    <a:lnR>
                      <a:noFill/>
                    </a:lnR>
                    <a:lnT>
                      <a:noFill/>
                    </a:lnT>
                    <a:lnB>
                      <a:noFill/>
                    </a:lnB>
                    <a:lnTlToBr>
                      <a:noFill/>
                    </a:lnTlToBr>
                    <a:lnBlToTr>
                      <a:noFill/>
                    </a:lnBlToTr>
                    <a:noFill/>
                  </a:tcPr>
                </a:tc>
                <a:tc>
                  <a:txBody>
                    <a:bodyPr/>
                    <a:lstStyle/>
                    <a:p>
                      <a:pPr marL="0" indent="0" algn="l" rtl="0" eaLnBrk="0" fontAlgn="base" hangingPunct="0">
                        <a:spcBef>
                          <a:spcPct val="20000"/>
                        </a:spcBef>
                        <a:spcAft>
                          <a:spcPct val="0"/>
                        </a:spcAft>
                        <a:buClr>
                          <a:srgbClr val="9C52AE"/>
                        </a:buClr>
                        <a:buSzPct val="60000"/>
                        <a:buFont typeface="Wingdings" panose="05000000000000000000" pitchFamily="2" charset="2"/>
                        <a:buNone/>
                      </a:pPr>
                      <a:r>
                        <a:rPr lang="zh-CN" altLang="en-US" sz="2400" b="0" dirty="0">
                          <a:solidFill>
                            <a:schemeClr val="bg1"/>
                          </a:solidFill>
                          <a:latin typeface="微软雅黑" panose="020B0503020204020204" pitchFamily="34" charset="-122"/>
                          <a:ea typeface="微软雅黑" panose="020B0503020204020204" pitchFamily="34" charset="-122"/>
                          <a:cs typeface="+mn-cs"/>
                        </a:rPr>
                        <a:t>张振中</a:t>
                      </a:r>
                      <a:endParaRPr lang="zh-CN" altLang="en-US" sz="2400" b="0" dirty="0">
                        <a:solidFill>
                          <a:schemeClr val="bg1"/>
                        </a:solidFill>
                        <a:latin typeface="微软雅黑" panose="020B0503020204020204" pitchFamily="34" charset="-122"/>
                        <a:ea typeface="微软雅黑" panose="020B0503020204020204" pitchFamily="34" charset="-122"/>
                        <a:cs typeface="+mn-cs"/>
                      </a:endParaRPr>
                    </a:p>
                  </a:txBody>
                  <a:tcPr>
                    <a:lnL>
                      <a:noFill/>
                    </a:lnL>
                    <a:lnR>
                      <a:noFill/>
                    </a:lnR>
                    <a:lnT>
                      <a:noFill/>
                    </a:lnT>
                    <a:lnB>
                      <a:noFill/>
                    </a:lnB>
                    <a:lnTlToBr>
                      <a:noFill/>
                    </a:lnTlToBr>
                    <a:lnBlToTr>
                      <a:noFill/>
                    </a:lnBlToTr>
                    <a:noFill/>
                  </a:tcPr>
                </a:tc>
              </a:tr>
              <a:tr h="312035">
                <a:tc>
                  <a:txBody>
                    <a:bodyPr/>
                    <a:lstStyle/>
                    <a:p>
                      <a:pPr marL="0" indent="0" algn="dist" rtl="0" eaLnBrk="0" fontAlgn="base" hangingPunct="0">
                        <a:spcBef>
                          <a:spcPct val="20000"/>
                        </a:spcBef>
                        <a:spcAft>
                          <a:spcPct val="0"/>
                        </a:spcAft>
                        <a:buClr>
                          <a:srgbClr val="9C52AE"/>
                        </a:buClr>
                        <a:buSzPct val="60000"/>
                        <a:buFont typeface="Wingdings" panose="05000000000000000000" pitchFamily="2" charset="2"/>
                        <a:buNone/>
                      </a:pPr>
                      <a:r>
                        <a:rPr lang="zh-CN" altLang="en-US" sz="2400" b="0" dirty="0">
                          <a:solidFill>
                            <a:schemeClr val="bg1"/>
                          </a:solidFill>
                          <a:latin typeface="微软雅黑" panose="020B0503020204020204" pitchFamily="34" charset="-122"/>
                          <a:ea typeface="微软雅黑" panose="020B0503020204020204" pitchFamily="34" charset="-122"/>
                          <a:cs typeface="+mn-cs"/>
                        </a:rPr>
                        <a:t>汇报日期：</a:t>
                      </a:r>
                      <a:endParaRPr lang="zh-CN" altLang="en-US" sz="2400" b="0" dirty="0">
                        <a:solidFill>
                          <a:schemeClr val="bg1"/>
                        </a:solidFill>
                        <a:latin typeface="微软雅黑" panose="020B0503020204020204" pitchFamily="34" charset="-122"/>
                        <a:ea typeface="微软雅黑" panose="020B0503020204020204" pitchFamily="34" charset="-122"/>
                        <a:cs typeface="+mn-cs"/>
                      </a:endParaRPr>
                    </a:p>
                  </a:txBody>
                  <a:tcPr>
                    <a:lnL>
                      <a:noFill/>
                    </a:lnL>
                    <a:lnR>
                      <a:noFill/>
                    </a:lnR>
                    <a:lnT>
                      <a:noFill/>
                    </a:lnT>
                    <a:lnB>
                      <a:noFill/>
                    </a:lnB>
                    <a:lnTlToBr>
                      <a:noFill/>
                    </a:lnTlToBr>
                    <a:lnBlToTr>
                      <a:noFill/>
                    </a:lnBlToTr>
                    <a:noFill/>
                  </a:tcPr>
                </a:tc>
                <a:tc>
                  <a:txBody>
                    <a:bodyPr/>
                    <a:lstStyle/>
                    <a:p>
                      <a:pPr marL="0" indent="0" algn="l" rtl="0" eaLnBrk="0" fontAlgn="base" hangingPunct="0">
                        <a:spcBef>
                          <a:spcPct val="20000"/>
                        </a:spcBef>
                        <a:spcAft>
                          <a:spcPct val="0"/>
                        </a:spcAft>
                        <a:buClr>
                          <a:srgbClr val="9C52AE"/>
                        </a:buClr>
                        <a:buSzPct val="60000"/>
                        <a:buFont typeface="Wingdings" panose="05000000000000000000" pitchFamily="2" charset="2"/>
                        <a:buNone/>
                      </a:pPr>
                      <a:r>
                        <a:rPr lang="en-US" altLang="zh-CN" sz="2400" b="0" dirty="0">
                          <a:solidFill>
                            <a:schemeClr val="bg1"/>
                          </a:solidFill>
                          <a:latin typeface="微软雅黑" panose="020B0503020204020204" pitchFamily="34" charset="-122"/>
                          <a:ea typeface="微软雅黑" panose="020B0503020204020204" pitchFamily="34" charset="-122"/>
                          <a:cs typeface="+mn-cs"/>
                        </a:rPr>
                        <a:t>2026</a:t>
                      </a:r>
                      <a:r>
                        <a:rPr lang="zh-CN" altLang="en-US" sz="2400" b="0" dirty="0">
                          <a:solidFill>
                            <a:schemeClr val="bg1"/>
                          </a:solidFill>
                          <a:latin typeface="微软雅黑" panose="020B0503020204020204" pitchFamily="34" charset="-122"/>
                          <a:ea typeface="微软雅黑" panose="020B0503020204020204" pitchFamily="34" charset="-122"/>
                          <a:cs typeface="+mn-cs"/>
                        </a:rPr>
                        <a:t>年</a:t>
                      </a:r>
                      <a:r>
                        <a:rPr lang="en-US" altLang="zh-CN" sz="2400" b="0" dirty="0">
                          <a:solidFill>
                            <a:schemeClr val="bg1"/>
                          </a:solidFill>
                          <a:latin typeface="微软雅黑" panose="020B0503020204020204" pitchFamily="34" charset="-122"/>
                          <a:ea typeface="微软雅黑" panose="020B0503020204020204" pitchFamily="34" charset="-122"/>
                          <a:cs typeface="+mn-cs"/>
                        </a:rPr>
                        <a:t>5</a:t>
                      </a:r>
                      <a:r>
                        <a:rPr lang="zh-CN" altLang="en-US" sz="2400" b="0" dirty="0">
                          <a:solidFill>
                            <a:schemeClr val="bg1"/>
                          </a:solidFill>
                          <a:latin typeface="微软雅黑" panose="020B0503020204020204" pitchFamily="34" charset="-122"/>
                          <a:ea typeface="微软雅黑" panose="020B0503020204020204" pitchFamily="34" charset="-122"/>
                          <a:cs typeface="+mn-cs"/>
                        </a:rPr>
                        <a:t>月</a:t>
                      </a:r>
                      <a:r>
                        <a:rPr lang="en-US" altLang="zh-CN" sz="2400" b="0" dirty="0">
                          <a:solidFill>
                            <a:schemeClr val="bg1"/>
                          </a:solidFill>
                          <a:latin typeface="微软雅黑" panose="020B0503020204020204" pitchFamily="34" charset="-122"/>
                          <a:ea typeface="微软雅黑" panose="020B0503020204020204" pitchFamily="34" charset="-122"/>
                          <a:cs typeface="+mn-cs"/>
                        </a:rPr>
                        <a:t>24</a:t>
                      </a:r>
                      <a:r>
                        <a:rPr lang="zh-CN" altLang="en-US" sz="2400" b="0" dirty="0">
                          <a:solidFill>
                            <a:schemeClr val="bg1"/>
                          </a:solidFill>
                          <a:latin typeface="微软雅黑" panose="020B0503020204020204" pitchFamily="34" charset="-122"/>
                          <a:ea typeface="微软雅黑" panose="020B0503020204020204" pitchFamily="34" charset="-122"/>
                          <a:cs typeface="+mn-cs"/>
                        </a:rPr>
                        <a:t>日</a:t>
                      </a:r>
                      <a:endParaRPr lang="zh-CN" altLang="en-US" sz="2400" b="0" dirty="0">
                        <a:solidFill>
                          <a:schemeClr val="bg1"/>
                        </a:solidFill>
                        <a:latin typeface="微软雅黑" panose="020B0503020204020204" pitchFamily="34" charset="-122"/>
                        <a:ea typeface="微软雅黑" panose="020B0503020204020204" pitchFamily="34" charset="-122"/>
                        <a:cs typeface="+mn-cs"/>
                      </a:endParaRPr>
                    </a:p>
                  </a:txBody>
                  <a:tcPr>
                    <a:lnL>
                      <a:noFill/>
                    </a:lnL>
                    <a:lnR>
                      <a:noFill/>
                    </a:lnR>
                    <a:lnT>
                      <a:noFill/>
                    </a:lnT>
                    <a:lnB>
                      <a:noFill/>
                    </a:lnB>
                    <a:lnTlToBr>
                      <a:noFill/>
                    </a:lnTlToBr>
                    <a:lnBlToTr>
                      <a:noFill/>
                    </a:lnBlToTr>
                    <a:noFill/>
                  </a:tcPr>
                </a:tc>
              </a:tr>
            </a:tbl>
          </a:graphicData>
        </a:graphic>
      </p:graphicFrame>
      <p:grpSp>
        <p:nvGrpSpPr>
          <p:cNvPr id="113" name="组合 112"/>
          <p:cNvGrpSpPr/>
          <p:nvPr/>
        </p:nvGrpSpPr>
        <p:grpSpPr>
          <a:xfrm>
            <a:off x="92710" y="131445"/>
            <a:ext cx="1935480" cy="598805"/>
            <a:chOff x="9730702" y="211219"/>
            <a:chExt cx="2374282" cy="701101"/>
          </a:xfrm>
        </p:grpSpPr>
        <p:pic>
          <p:nvPicPr>
            <p:cNvPr id="114" name="图片 113"/>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brightnessContrast bright="12000" contrast="-40000"/>
                      </a14:imgEffect>
                      <a14:imgEffect>
                        <a14:saturation sat="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9730702" y="211219"/>
              <a:ext cx="665681" cy="665680"/>
            </a:xfrm>
            <a:prstGeom prst="rect">
              <a:avLst/>
            </a:prstGeom>
          </p:spPr>
        </p:pic>
        <p:pic>
          <p:nvPicPr>
            <p:cNvPr id="170" name="图片 169"/>
            <p:cNvPicPr>
              <a:picLocks noChangeAspect="1"/>
            </p:cNvPicPr>
            <p:nvPr/>
          </p:nvPicPr>
          <p:blipFill rotWithShape="1">
            <a:blip r:embed="rId5">
              <a:biLevel thresh="25000"/>
            </a:blip>
            <a:srcRect l="30188"/>
            <a:stretch>
              <a:fillRect/>
            </a:stretch>
          </p:blipFill>
          <p:spPr>
            <a:xfrm>
              <a:off x="10483399" y="211219"/>
              <a:ext cx="1621585" cy="701101"/>
            </a:xfrm>
            <a:prstGeom prst="rect">
              <a:avLst/>
            </a:prstGeom>
          </p:spPr>
        </p:pic>
      </p:grpSp>
      <p:sp>
        <p:nvSpPr>
          <p:cNvPr id="2" name="文本框 1"/>
          <p:cNvSpPr txBox="1"/>
          <p:nvPr/>
        </p:nvSpPr>
        <p:spPr>
          <a:xfrm>
            <a:off x="2715260" y="6413500"/>
            <a:ext cx="6797675" cy="337185"/>
          </a:xfrm>
          <a:prstGeom prst="rect">
            <a:avLst/>
          </a:prstGeom>
          <a:noFill/>
        </p:spPr>
        <p:txBody>
          <a:bodyPr wrap="square">
            <a:spAutoFit/>
          </a:bodyPr>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a:solidFill>
                  <a:schemeClr val="bg1">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2026年“核理安邦”联合博士生学术论坛</a:t>
            </a:r>
            <a:endParaRPr lang="zh-CN" altLang="en-US" sz="1600" dirty="0">
              <a:solidFill>
                <a:schemeClr val="bg1">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屏幕快照 2020-07-19 下午4.12.58.png" descr="屏幕快照 2020-07-19 下午4.12.58.png"/>
          <p:cNvPicPr>
            <a:picLocks noChangeAspect="1"/>
          </p:cNvPicPr>
          <p:nvPr/>
        </p:nvPicPr>
        <p:blipFill>
          <a:blip r:embed="rId1"/>
          <a:srcRect l="414" b="8575"/>
          <a:stretch>
            <a:fillRect/>
          </a:stretch>
        </p:blipFill>
        <p:spPr>
          <a:xfrm>
            <a:off x="0" y="-29221"/>
            <a:ext cx="12192000" cy="574487"/>
          </a:xfrm>
          <a:prstGeom prst="rect">
            <a:avLst/>
          </a:prstGeom>
          <a:ln w="12700">
            <a:miter lim="400000"/>
            <a:headEnd/>
            <a:tailEnd/>
          </a:ln>
        </p:spPr>
      </p:pic>
      <p:pic>
        <p:nvPicPr>
          <p:cNvPr id="10" name="图片 9"/>
          <p:cNvPicPr>
            <a:picLocks noChangeAspect="1"/>
          </p:cNvPicPr>
          <p:nvPr/>
        </p:nvPicPr>
        <p:blipFill>
          <a:blip r:embed="rId2"/>
          <a:stretch>
            <a:fillRect/>
          </a:stretch>
        </p:blipFill>
        <p:spPr>
          <a:xfrm>
            <a:off x="110913" y="-14605"/>
            <a:ext cx="2192867" cy="570653"/>
          </a:xfrm>
          <a:prstGeom prst="rect">
            <a:avLst/>
          </a:prstGeom>
        </p:spPr>
      </p:pic>
      <p:grpSp>
        <p:nvGrpSpPr>
          <p:cNvPr id="2" name="组合 1"/>
          <p:cNvGrpSpPr/>
          <p:nvPr/>
        </p:nvGrpSpPr>
        <p:grpSpPr>
          <a:xfrm>
            <a:off x="994232" y="664791"/>
            <a:ext cx="10203536" cy="446845"/>
            <a:chOff x="4940300" y="3515937"/>
            <a:chExt cx="10203536" cy="446845"/>
          </a:xfrm>
        </p:grpSpPr>
        <p:grpSp>
          <p:nvGrpSpPr>
            <p:cNvPr id="3" name="组合 2"/>
            <p:cNvGrpSpPr/>
            <p:nvPr/>
          </p:nvGrpSpPr>
          <p:grpSpPr>
            <a:xfrm>
              <a:off x="4940300" y="3581780"/>
              <a:ext cx="361950" cy="254002"/>
              <a:chOff x="4940300" y="3428999"/>
              <a:chExt cx="457202" cy="254002"/>
            </a:xfrm>
          </p:grpSpPr>
          <p:sp>
            <p:nvSpPr>
              <p:cNvPr id="4" name="箭头: V 形 50"/>
              <p:cNvSpPr/>
              <p:nvPr/>
            </p:nvSpPr>
            <p:spPr>
              <a:xfrm>
                <a:off x="4940300" y="3429000"/>
                <a:ext cx="254001" cy="254001"/>
              </a:xfrm>
              <a:prstGeom prst="chevron">
                <a:avLst/>
              </a:prstGeom>
              <a:solidFill>
                <a:srgbClr val="580C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 name="箭头: V 形 51"/>
              <p:cNvSpPr/>
              <p:nvPr/>
            </p:nvSpPr>
            <p:spPr>
              <a:xfrm>
                <a:off x="5143501" y="3428999"/>
                <a:ext cx="254001" cy="254001"/>
              </a:xfrm>
              <a:prstGeom prst="chevron">
                <a:avLst/>
              </a:prstGeom>
              <a:solidFill>
                <a:srgbClr val="580C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cxnSp>
          <p:nvCxnSpPr>
            <p:cNvPr id="11" name="直接连接符 10"/>
            <p:cNvCxnSpPr/>
            <p:nvPr/>
          </p:nvCxnSpPr>
          <p:spPr>
            <a:xfrm>
              <a:off x="4940300" y="3962782"/>
              <a:ext cx="10203536" cy="0"/>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5302250" y="3515937"/>
              <a:ext cx="3268980" cy="368300"/>
            </a:xfrm>
            <a:prstGeom prst="rect">
              <a:avLst/>
            </a:prstGeom>
          </p:spPr>
          <p:txBody>
            <a:bodyPr wrap="none">
              <a:spAutoFit/>
            </a:bodyPr>
            <a:lstStyle/>
            <a:p>
              <a:pPr algn="l"/>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金属材料对气溶胶</a:t>
              </a: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形成的影响</a:t>
              </a:r>
              <a:r>
                <a:rPr lang="zh-CN" altLang="en-US" dirty="0">
                  <a:solidFill>
                    <a:schemeClr val="tx1">
                      <a:lumMod val="85000"/>
                      <a:lumOff val="15000"/>
                    </a:schemeClr>
                  </a:solidFill>
                  <a:latin typeface="思源黑体 CN Medium" panose="020B0600000000000000" pitchFamily="34" charset="-122"/>
                  <a:ea typeface="思源黑体 CN Medium" panose="020B0600000000000000" pitchFamily="34" charset="-122"/>
                  <a:cs typeface="Times New Roman" panose="02020603050405020304" pitchFamily="18" charset="0"/>
                </a:rPr>
                <a:t> </a:t>
              </a:r>
              <a:endParaRPr lang="zh-CN" altLang="en-US" dirty="0">
                <a:solidFill>
                  <a:schemeClr val="tx1">
                    <a:lumMod val="85000"/>
                    <a:lumOff val="15000"/>
                  </a:schemeClr>
                </a:solidFill>
                <a:latin typeface="思源黑体 CN Medium" panose="020B0600000000000000" pitchFamily="34" charset="-122"/>
                <a:ea typeface="思源黑体 CN Medium" panose="020B0600000000000000" pitchFamily="34" charset="-122"/>
                <a:cs typeface="Times New Roman" panose="02020603050405020304" pitchFamily="18" charset="0"/>
              </a:endParaRPr>
            </a:p>
          </p:txBody>
        </p:sp>
      </p:grpSp>
      <p:grpSp>
        <p:nvGrpSpPr>
          <p:cNvPr id="14" name="组合 13"/>
          <p:cNvGrpSpPr/>
          <p:nvPr/>
        </p:nvGrpSpPr>
        <p:grpSpPr>
          <a:xfrm>
            <a:off x="1888490" y="6029960"/>
            <a:ext cx="8733155" cy="772160"/>
            <a:chOff x="2974" y="9496"/>
            <a:chExt cx="13753" cy="1216"/>
          </a:xfrm>
        </p:grpSpPr>
        <p:sp>
          <p:nvSpPr>
            <p:cNvPr id="6" name="文本框 5"/>
            <p:cNvSpPr txBox="1"/>
            <p:nvPr>
              <p:custDataLst>
                <p:tags r:id="rId3"/>
              </p:custDataLst>
            </p:nvPr>
          </p:nvSpPr>
          <p:spPr>
            <a:xfrm>
              <a:off x="2975" y="9496"/>
              <a:ext cx="13752" cy="1216"/>
            </a:xfrm>
            <a:prstGeom prst="rect">
              <a:avLst/>
            </a:prstGeom>
            <a:solidFill>
              <a:srgbClr val="F5DDFB"/>
            </a:solidFill>
            <a:ln w="19050">
              <a:noFill/>
            </a:ln>
          </p:spPr>
          <p:txBody>
            <a:bodyPr wrap="square">
              <a:noAutofit/>
            </a:bodyPr>
            <a:lstStyle>
              <a:defPPr>
                <a:defRPr lang="en-US"/>
              </a:defPPr>
              <a:lvl1pPr algn="just">
                <a:lnSpc>
                  <a:spcPct val="150000"/>
                </a:lnSpc>
                <a:defRPr kern="100">
                  <a:solidFill>
                    <a:schemeClr val="tx2">
                      <a:lumMod val="50000"/>
                    </a:schemeClr>
                  </a:solidFill>
                  <a:latin typeface="微软雅黑" panose="020B0503020204020204" pitchFamily="34" charset="-122"/>
                  <a:ea typeface="微软雅黑" panose="020B0503020204020204" pitchFamily="34" charset="-122"/>
                  <a:cs typeface="Times New Roman" panose="02020603050405020304" pitchFamily="18" charset="0"/>
                </a:defRPr>
              </a:lvl1pPr>
            </a:lstStyle>
            <a:p>
              <a:pPr marL="285750" indent="-285750" eaLnBrk="1">
                <a:lnSpc>
                  <a:spcPct val="120000"/>
                </a:lnSpc>
                <a:buFont typeface="Arial" panose="020B0604020202020204" pitchFamily="34" charset="0"/>
                <a:buChar char="•"/>
              </a:pPr>
              <a:r>
                <a:rPr lang="zh-CN" altLang="en-US" b="1" dirty="0">
                  <a:solidFill>
                    <a:schemeClr val="tx1"/>
                  </a:solidFill>
                </a:rPr>
                <a:t>等离子体切割气溶胶呈明显双峰分布，气溶胶以亚微米颗粒为主</a:t>
              </a:r>
              <a:endParaRPr lang="zh-CN" altLang="en-US" b="1" dirty="0">
                <a:solidFill>
                  <a:schemeClr val="tx1"/>
                </a:solidFill>
              </a:endParaRPr>
            </a:p>
            <a:p>
              <a:pPr marL="285750" indent="-285750" eaLnBrk="1">
                <a:lnSpc>
                  <a:spcPct val="120000"/>
                </a:lnSpc>
                <a:buFont typeface="Arial" panose="020B0604020202020204" pitchFamily="34" charset="0"/>
                <a:buChar char="•"/>
              </a:pPr>
              <a:r>
                <a:rPr lang="zh-CN" altLang="en-US" b="1" dirty="0">
                  <a:solidFill>
                    <a:schemeClr val="tx1"/>
                  </a:solidFill>
                </a:rPr>
                <a:t>材料热物性差异主导切割气溶胶的生成强度与粒径分布（碳钢 &gt; 不锈钢 &gt; 铝） </a:t>
              </a:r>
              <a:endParaRPr lang="zh-CN" altLang="en-US" b="1" dirty="0">
                <a:solidFill>
                  <a:schemeClr val="tx1"/>
                </a:solidFill>
              </a:endParaRPr>
            </a:p>
          </p:txBody>
        </p:sp>
        <p:sp>
          <p:nvSpPr>
            <p:cNvPr id="19" name="矩形 18"/>
            <p:cNvSpPr/>
            <p:nvPr>
              <p:custDataLst>
                <p:tags r:id="rId4"/>
              </p:custDataLst>
            </p:nvPr>
          </p:nvSpPr>
          <p:spPr>
            <a:xfrm>
              <a:off x="2974" y="9496"/>
              <a:ext cx="13753" cy="1191"/>
            </a:xfrm>
            <a:prstGeom prst="rect">
              <a:avLst/>
            </a:prstGeom>
            <a:noFill/>
            <a:ln>
              <a:solidFill>
                <a:srgbClr val="660874"/>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
        <p:nvSpPr>
          <p:cNvPr id="26" name="灯片编号占位符 25"/>
          <p:cNvSpPr>
            <a:spLocks noGrp="1"/>
          </p:cNvSpPr>
          <p:nvPr>
            <p:ph type="sldNum" sz="quarter" idx="2"/>
          </p:nvPr>
        </p:nvSpPr>
        <p:spPr>
          <a:xfrm>
            <a:off x="11862100" y="5910540"/>
            <a:ext cx="2700000" cy="316800"/>
          </a:xfrm>
        </p:spPr>
        <p:txBody>
          <a:bodyPr/>
          <a:lstStyle/>
          <a:p>
            <a:fld id="{86CB4B4D-7CA3-9044-876B-883B54F8677D}" type="slidenum">
              <a:rPr/>
            </a:fld>
            <a:endParaRPr dirty="0"/>
          </a:p>
        </p:txBody>
      </p:sp>
      <p:grpSp>
        <p:nvGrpSpPr>
          <p:cNvPr id="7" name="组合 6"/>
          <p:cNvGrpSpPr/>
          <p:nvPr/>
        </p:nvGrpSpPr>
        <p:grpSpPr>
          <a:xfrm>
            <a:off x="873443" y="1162685"/>
            <a:ext cx="10867408" cy="4141470"/>
            <a:chOff x="1566" y="2868"/>
            <a:chExt cx="17114" cy="6522"/>
          </a:xfrm>
        </p:grpSpPr>
        <p:pic>
          <p:nvPicPr>
            <p:cNvPr id="23" name="图片 1"/>
            <p:cNvPicPr>
              <a:picLocks noChangeAspect="1"/>
            </p:cNvPicPr>
            <p:nvPr/>
          </p:nvPicPr>
          <p:blipFill>
            <a:blip r:embed="rId5"/>
            <a:stretch>
              <a:fillRect/>
            </a:stretch>
          </p:blipFill>
          <p:spPr>
            <a:xfrm>
              <a:off x="1566" y="2868"/>
              <a:ext cx="5446" cy="3209"/>
            </a:xfrm>
            <a:prstGeom prst="rect">
              <a:avLst/>
            </a:prstGeom>
            <a:noFill/>
            <a:ln w="9525">
              <a:noFill/>
            </a:ln>
          </p:spPr>
        </p:pic>
        <p:pic>
          <p:nvPicPr>
            <p:cNvPr id="24" name="图片 23"/>
            <p:cNvPicPr>
              <a:picLocks noChangeAspect="1"/>
            </p:cNvPicPr>
            <p:nvPr/>
          </p:nvPicPr>
          <p:blipFill>
            <a:blip r:embed="rId6"/>
            <a:stretch>
              <a:fillRect/>
            </a:stretch>
          </p:blipFill>
          <p:spPr>
            <a:xfrm>
              <a:off x="7590" y="2868"/>
              <a:ext cx="5446" cy="3209"/>
            </a:xfrm>
            <a:prstGeom prst="rect">
              <a:avLst/>
            </a:prstGeom>
            <a:noFill/>
            <a:ln w="9525">
              <a:noFill/>
            </a:ln>
          </p:spPr>
        </p:pic>
        <p:pic>
          <p:nvPicPr>
            <p:cNvPr id="25" name="图片 24"/>
            <p:cNvPicPr>
              <a:picLocks noChangeAspect="1"/>
            </p:cNvPicPr>
            <p:nvPr/>
          </p:nvPicPr>
          <p:blipFill>
            <a:blip r:embed="rId7"/>
            <a:stretch>
              <a:fillRect/>
            </a:stretch>
          </p:blipFill>
          <p:spPr>
            <a:xfrm>
              <a:off x="13234" y="2868"/>
              <a:ext cx="5446" cy="3209"/>
            </a:xfrm>
            <a:prstGeom prst="rect">
              <a:avLst/>
            </a:prstGeom>
            <a:noFill/>
            <a:ln w="9525">
              <a:noFill/>
            </a:ln>
          </p:spPr>
        </p:pic>
        <p:pic>
          <p:nvPicPr>
            <p:cNvPr id="27" name="图片 2"/>
            <p:cNvPicPr>
              <a:picLocks noChangeAspect="1"/>
            </p:cNvPicPr>
            <p:nvPr/>
          </p:nvPicPr>
          <p:blipFill>
            <a:blip r:embed="rId8"/>
            <a:srcRect l="1659" t="5025" r="7802"/>
            <a:stretch>
              <a:fillRect/>
            </a:stretch>
          </p:blipFill>
          <p:spPr>
            <a:xfrm>
              <a:off x="4084" y="6077"/>
              <a:ext cx="5078" cy="3209"/>
            </a:xfrm>
            <a:prstGeom prst="rect">
              <a:avLst/>
            </a:prstGeom>
            <a:noFill/>
            <a:ln w="9525">
              <a:noFill/>
            </a:ln>
          </p:spPr>
        </p:pic>
        <p:pic>
          <p:nvPicPr>
            <p:cNvPr id="28" name="图片 3"/>
            <p:cNvPicPr>
              <a:picLocks noChangeAspect="1"/>
            </p:cNvPicPr>
            <p:nvPr/>
          </p:nvPicPr>
          <p:blipFill>
            <a:blip r:embed="rId9"/>
            <a:srcRect l="2487" t="4396" r="7797"/>
            <a:stretch>
              <a:fillRect/>
            </a:stretch>
          </p:blipFill>
          <p:spPr>
            <a:xfrm>
              <a:off x="9877" y="6181"/>
              <a:ext cx="4999" cy="3209"/>
            </a:xfrm>
            <a:prstGeom prst="rect">
              <a:avLst/>
            </a:prstGeom>
            <a:noFill/>
            <a:ln w="9525">
              <a:noFill/>
            </a:ln>
          </p:spPr>
        </p:pic>
      </p:grpSp>
      <p:sp>
        <p:nvSpPr>
          <p:cNvPr id="50" name="文本框 49"/>
          <p:cNvSpPr txBox="1"/>
          <p:nvPr/>
        </p:nvSpPr>
        <p:spPr>
          <a:xfrm>
            <a:off x="1888490" y="19685"/>
            <a:ext cx="10303510" cy="515620"/>
          </a:xfrm>
          <a:prstGeom prst="rect">
            <a:avLst/>
          </a:prstGeom>
          <a:noFill/>
        </p:spPr>
        <p:txBody>
          <a:bodyPr wrap="square" rtlCol="0">
            <a:noAutofit/>
          </a:bodyPr>
          <a:p>
            <a:pPr>
              <a:defRPr/>
            </a:pPr>
            <a:r>
              <a:rPr lang="zh-CN" altLang="en-US" sz="2400" b="1" kern="0" dirty="0">
                <a:solidFill>
                  <a:prstClr val="white"/>
                </a:solidFill>
                <a:latin typeface="微软雅黑" panose="020B0503020204020204" pitchFamily="34" charset="-122"/>
                <a:ea typeface="微软雅黑" panose="020B0503020204020204" pitchFamily="34" charset="-122"/>
                <a:cs typeface="Calibri" panose="020F0502020204030204"/>
                <a:sym typeface="+mn-ea"/>
              </a:rPr>
              <a:t>研究结果</a:t>
            </a:r>
            <a:r>
              <a:rPr lang="en-US" altLang="zh-CN" sz="2400" b="1" kern="0" dirty="0">
                <a:solidFill>
                  <a:prstClr val="white"/>
                </a:solidFill>
                <a:latin typeface="微软雅黑" panose="020B0503020204020204" pitchFamily="34" charset="-122"/>
                <a:ea typeface="微软雅黑" panose="020B0503020204020204" pitchFamily="34" charset="-122"/>
                <a:cs typeface="Calibri" panose="020F0502020204030204"/>
                <a:sym typeface="+mn-ea"/>
              </a:rPr>
              <a:t>——</a:t>
            </a:r>
            <a:r>
              <a:rPr lang="zh-CN" altLang="en-US" sz="2400" b="1" kern="0" dirty="0">
                <a:solidFill>
                  <a:prstClr val="white"/>
                </a:solidFill>
                <a:latin typeface="微软雅黑" panose="020B0503020204020204" pitchFamily="34" charset="-122"/>
                <a:ea typeface="微软雅黑" panose="020B0503020204020204" pitchFamily="34" charset="-122"/>
                <a:cs typeface="Calibri" panose="020F0502020204030204"/>
                <a:sym typeface="+mn-ea"/>
              </a:rPr>
              <a:t>实验室</a:t>
            </a:r>
            <a:r>
              <a:rPr lang="zh-CN" altLang="en-US" sz="2400" b="1" kern="0" dirty="0">
                <a:solidFill>
                  <a:prstClr val="white"/>
                </a:solidFill>
                <a:latin typeface="微软雅黑" panose="020B0503020204020204" pitchFamily="34" charset="-122"/>
                <a:ea typeface="微软雅黑" panose="020B0503020204020204" pitchFamily="34" charset="-122"/>
                <a:cs typeface="Calibri" panose="020F0502020204030204"/>
                <a:sym typeface="+mn-ea"/>
              </a:rPr>
              <a:t>测量</a:t>
            </a:r>
            <a:endParaRPr lang="zh-CN" altLang="en-US" sz="2400" b="1" kern="0" dirty="0">
              <a:solidFill>
                <a:prstClr val="white"/>
              </a:solidFill>
              <a:latin typeface="微软雅黑" panose="020B0503020204020204" pitchFamily="34" charset="-122"/>
              <a:ea typeface="微软雅黑" panose="020B0503020204020204" pitchFamily="34" charset="-122"/>
              <a:cs typeface="Calibri" panose="020F0502020204030204"/>
              <a:sym typeface="+mn-ea"/>
            </a:endParaRPr>
          </a:p>
          <a:p>
            <a:pPr>
              <a:defRPr/>
            </a:pPr>
            <a:endParaRPr lang="zh-CN" altLang="en-US" sz="2400" b="1" kern="0" dirty="0">
              <a:solidFill>
                <a:prstClr val="white"/>
              </a:solidFill>
              <a:latin typeface="微软雅黑" panose="020B0503020204020204" pitchFamily="34" charset="-122"/>
              <a:ea typeface="微软雅黑" panose="020B0503020204020204" pitchFamily="34" charset="-122"/>
              <a:cs typeface="Calibri" panose="020F0502020204030204"/>
              <a:sym typeface="+mn-ea"/>
            </a:endParaRPr>
          </a:p>
        </p:txBody>
      </p:sp>
      <p:sp>
        <p:nvSpPr>
          <p:cNvPr id="8" name="椭圆 7"/>
          <p:cNvSpPr/>
          <p:nvPr/>
        </p:nvSpPr>
        <p:spPr>
          <a:xfrm>
            <a:off x="6558915" y="3592195"/>
            <a:ext cx="715010" cy="760095"/>
          </a:xfrm>
          <a:prstGeom prst="ellipse">
            <a:avLst/>
          </a:prstGeom>
          <a:noFill/>
          <a:ln w="25400">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9" name="文本框 8"/>
          <p:cNvSpPr txBox="1"/>
          <p:nvPr>
            <p:custDataLst>
              <p:tags r:id="rId10"/>
            </p:custDataLst>
          </p:nvPr>
        </p:nvSpPr>
        <p:spPr>
          <a:xfrm>
            <a:off x="7273925" y="3931285"/>
            <a:ext cx="4701540" cy="762635"/>
          </a:xfrm>
          <a:prstGeom prst="rect">
            <a:avLst/>
          </a:prstGeom>
          <a:solidFill>
            <a:srgbClr val="F5DDFB">
              <a:alpha val="60000"/>
            </a:srgbClr>
          </a:solidFill>
          <a:ln w="12700">
            <a:solidFill>
              <a:srgbClr val="580C6E"/>
            </a:solidFill>
          </a:ln>
        </p:spPr>
        <p:txBody>
          <a:bodyPr wrap="square">
            <a:noAutofit/>
          </a:bodyPr>
          <a:lstStyle>
            <a:defPPr>
              <a:defRPr lang="en-US"/>
            </a:defPPr>
            <a:lvl1pPr algn="just">
              <a:lnSpc>
                <a:spcPct val="150000"/>
              </a:lnSpc>
              <a:defRPr kern="100">
                <a:solidFill>
                  <a:schemeClr val="tx2">
                    <a:lumMod val="50000"/>
                  </a:schemeClr>
                </a:solidFill>
                <a:latin typeface="微软雅黑" panose="020B0503020204020204" pitchFamily="34" charset="-122"/>
                <a:ea typeface="微软雅黑" panose="020B0503020204020204" pitchFamily="34" charset="-122"/>
                <a:cs typeface="Times New Roman" panose="02020603050405020304" pitchFamily="18" charset="0"/>
              </a:defRPr>
            </a:lvl1pPr>
          </a:lstStyle>
          <a:p>
            <a:pPr indent="0" algn="ctr" defTabSz="914400">
              <a:lnSpc>
                <a:spcPct val="130000"/>
              </a:lnSpc>
              <a:buClrTx/>
              <a:buSzTx/>
              <a:buFont typeface="Arial" panose="020B0604020202020204" pitchFamily="34" charset="0"/>
              <a:buNone/>
            </a:pPr>
            <a:r>
              <a:rPr lang="zh-CN" altLang="en-US" b="1" dirty="0">
                <a:solidFill>
                  <a:schemeClr val="tx1"/>
                </a:solidFill>
                <a:sym typeface="+mn-ea"/>
              </a:rPr>
              <a:t>成核速度：实验数据</a:t>
            </a:r>
            <a:r>
              <a:rPr lang="en-US" altLang="zh-CN" b="1" dirty="0">
                <a:solidFill>
                  <a:schemeClr val="tx1"/>
                </a:solidFill>
                <a:sym typeface="+mn-ea"/>
              </a:rPr>
              <a:t>&gt;</a:t>
            </a:r>
            <a:r>
              <a:rPr lang="zh-CN" altLang="en-US" b="1" dirty="0">
                <a:solidFill>
                  <a:schemeClr val="tx1"/>
                </a:solidFill>
                <a:sym typeface="+mn-ea"/>
              </a:rPr>
              <a:t>理论模型</a:t>
            </a:r>
            <a:endParaRPr lang="zh-CN" altLang="en-US" b="1" dirty="0">
              <a:solidFill>
                <a:schemeClr val="tx1"/>
              </a:solidFill>
              <a:sym typeface="+mn-ea"/>
            </a:endParaRPr>
          </a:p>
          <a:p>
            <a:pPr indent="0" algn="ctr" defTabSz="914400">
              <a:lnSpc>
                <a:spcPct val="130000"/>
              </a:lnSpc>
              <a:buClrTx/>
              <a:buSzTx/>
              <a:buFont typeface="Arial" panose="020B0604020202020204" pitchFamily="34" charset="0"/>
              <a:buNone/>
            </a:pPr>
            <a:r>
              <a:rPr lang="zh-CN" altLang="en-US" b="1" dirty="0">
                <a:solidFill>
                  <a:schemeClr val="tx1"/>
                </a:solidFill>
                <a:sym typeface="+mn-ea"/>
              </a:rPr>
              <a:t>可能存在高温微环境、离子诱导等成核机制！</a:t>
            </a:r>
            <a:endParaRPr lang="zh-CN" altLang="en-US" b="1" dirty="0">
              <a:solidFill>
                <a:schemeClr val="tx1"/>
              </a:solidFill>
              <a:sym typeface="+mn-ea"/>
            </a:endParaRPr>
          </a:p>
        </p:txBody>
      </p:sp>
      <p:sp>
        <p:nvSpPr>
          <p:cNvPr id="13" name="文本框 12"/>
          <p:cNvSpPr txBox="1"/>
          <p:nvPr/>
        </p:nvSpPr>
        <p:spPr>
          <a:xfrm>
            <a:off x="1356360" y="5424805"/>
            <a:ext cx="10018395" cy="337185"/>
          </a:xfrm>
          <a:prstGeom prst="rect">
            <a:avLst/>
          </a:prstGeom>
        </p:spPr>
        <p:txBody>
          <a:bodyPr wrap="square">
            <a:spAutoFit/>
          </a:bodyPr>
          <a:p>
            <a:r>
              <a:rPr lang="zh-CN" altLang="en-US" sz="1600" kern="100" dirty="0">
                <a:latin typeface="微软雅黑" panose="020B0503020204020204" pitchFamily="34" charset="-122"/>
                <a:ea typeface="微软雅黑" panose="020B0503020204020204" pitchFamily="34" charset="-122"/>
                <a:cs typeface="Times New Roman" panose="02020603050405020304" pitchFamily="18" charset="0"/>
              </a:rPr>
              <a:t>100</a:t>
            </a:r>
            <a:r>
              <a:rPr lang="en-US" altLang="zh-CN" sz="1600" kern="100" dirty="0">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1600" kern="100" dirty="0">
                <a:latin typeface="微软雅黑" panose="020B0503020204020204" pitchFamily="34" charset="-122"/>
                <a:ea typeface="微软雅黑" panose="020B0503020204020204" pitchFamily="34" charset="-122"/>
                <a:cs typeface="Times New Roman" panose="02020603050405020304" pitchFamily="18" charset="0"/>
              </a:rPr>
              <a:t>A等离子体切割不锈钢、碳钢和铝板过程中气溶胶粒径分布、总数浓度、和峰值粒径</a:t>
            </a:r>
            <a:r>
              <a:rPr lang="zh-CN" altLang="en-US" sz="1600" kern="100" dirty="0">
                <a:latin typeface="微软雅黑" panose="020B0503020204020204" pitchFamily="34" charset="-122"/>
                <a:ea typeface="微软雅黑" panose="020B0503020204020204" pitchFamily="34" charset="-122"/>
                <a:cs typeface="Times New Roman" panose="02020603050405020304" pitchFamily="18" charset="0"/>
              </a:rPr>
              <a:t>随时间的时间变化</a:t>
            </a:r>
            <a:endParaRPr lang="zh-CN" altLang="en-US" sz="1600" kern="100" dirty="0">
              <a:latin typeface="微软雅黑" panose="020B0503020204020204" pitchFamily="34" charset="-122"/>
              <a:ea typeface="微软雅黑" panose="020B0503020204020204" pitchFamily="34" charset="-122"/>
              <a:cs typeface="Times New Roman" panose="02020603050405020304" pitchFamily="18" charset="0"/>
            </a:endParaRPr>
          </a:p>
        </p:txBody>
      </p:sp>
    </p:spTree>
    <p:custDataLst>
      <p:tags r:id="rId11"/>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屏幕快照 2020-07-19 下午4.12.58.png" descr="屏幕快照 2020-07-19 下午4.12.58.png"/>
          <p:cNvPicPr>
            <a:picLocks noChangeAspect="1"/>
          </p:cNvPicPr>
          <p:nvPr/>
        </p:nvPicPr>
        <p:blipFill>
          <a:blip r:embed="rId1"/>
          <a:srcRect l="414" b="8575"/>
          <a:stretch>
            <a:fillRect/>
          </a:stretch>
        </p:blipFill>
        <p:spPr>
          <a:xfrm>
            <a:off x="0" y="-29221"/>
            <a:ext cx="12192000" cy="574487"/>
          </a:xfrm>
          <a:prstGeom prst="rect">
            <a:avLst/>
          </a:prstGeom>
          <a:ln w="12700">
            <a:miter lim="400000"/>
            <a:headEnd/>
            <a:tailEnd/>
          </a:ln>
        </p:spPr>
      </p:pic>
      <p:pic>
        <p:nvPicPr>
          <p:cNvPr id="10" name="图片 9"/>
          <p:cNvPicPr>
            <a:picLocks noChangeAspect="1"/>
          </p:cNvPicPr>
          <p:nvPr/>
        </p:nvPicPr>
        <p:blipFill>
          <a:blip r:embed="rId2"/>
          <a:stretch>
            <a:fillRect/>
          </a:stretch>
        </p:blipFill>
        <p:spPr>
          <a:xfrm>
            <a:off x="110913" y="-14605"/>
            <a:ext cx="2192867" cy="570653"/>
          </a:xfrm>
          <a:prstGeom prst="rect">
            <a:avLst/>
          </a:prstGeom>
        </p:spPr>
      </p:pic>
      <p:grpSp>
        <p:nvGrpSpPr>
          <p:cNvPr id="2" name="组合 1"/>
          <p:cNvGrpSpPr/>
          <p:nvPr/>
        </p:nvGrpSpPr>
        <p:grpSpPr>
          <a:xfrm>
            <a:off x="994232" y="687651"/>
            <a:ext cx="10203536" cy="446845"/>
            <a:chOff x="4940300" y="3515937"/>
            <a:chExt cx="10203536" cy="446845"/>
          </a:xfrm>
        </p:grpSpPr>
        <p:grpSp>
          <p:nvGrpSpPr>
            <p:cNvPr id="3" name="组合 2"/>
            <p:cNvGrpSpPr/>
            <p:nvPr/>
          </p:nvGrpSpPr>
          <p:grpSpPr>
            <a:xfrm>
              <a:off x="4940300" y="3581780"/>
              <a:ext cx="361950" cy="254002"/>
              <a:chOff x="4940300" y="3428999"/>
              <a:chExt cx="457202" cy="254002"/>
            </a:xfrm>
          </p:grpSpPr>
          <p:sp>
            <p:nvSpPr>
              <p:cNvPr id="4" name="箭头: V 形 50"/>
              <p:cNvSpPr/>
              <p:nvPr/>
            </p:nvSpPr>
            <p:spPr>
              <a:xfrm>
                <a:off x="4940300" y="3429000"/>
                <a:ext cx="254001" cy="254001"/>
              </a:xfrm>
              <a:prstGeom prst="chevron">
                <a:avLst/>
              </a:prstGeom>
              <a:solidFill>
                <a:srgbClr val="580C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 name="箭头: V 形 51"/>
              <p:cNvSpPr/>
              <p:nvPr/>
            </p:nvSpPr>
            <p:spPr>
              <a:xfrm>
                <a:off x="5143501" y="3428999"/>
                <a:ext cx="254001" cy="254001"/>
              </a:xfrm>
              <a:prstGeom prst="chevron">
                <a:avLst/>
              </a:prstGeom>
              <a:solidFill>
                <a:srgbClr val="580C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cxnSp>
          <p:nvCxnSpPr>
            <p:cNvPr id="11" name="直接连接符 10"/>
            <p:cNvCxnSpPr/>
            <p:nvPr/>
          </p:nvCxnSpPr>
          <p:spPr>
            <a:xfrm>
              <a:off x="4940300" y="3962782"/>
              <a:ext cx="10203536" cy="0"/>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5302250" y="3515937"/>
              <a:ext cx="3726180" cy="368300"/>
            </a:xfrm>
            <a:prstGeom prst="rect">
              <a:avLst/>
            </a:prstGeom>
          </p:spPr>
          <p:txBody>
            <a:bodyPr wrap="none">
              <a:spAutoFit/>
            </a:bodyPr>
            <a:lstStyle/>
            <a:p>
              <a:pPr algn="l"/>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切割材料</a:t>
              </a: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厚度对成核气溶胶的影响</a:t>
              </a:r>
              <a:r>
                <a:rPr lang="zh-CN" altLang="en-US" dirty="0">
                  <a:solidFill>
                    <a:schemeClr val="tx1">
                      <a:lumMod val="85000"/>
                      <a:lumOff val="15000"/>
                    </a:schemeClr>
                  </a:solidFill>
                  <a:latin typeface="思源黑体 CN Medium" panose="020B0600000000000000" pitchFamily="34" charset="-122"/>
                  <a:ea typeface="思源黑体 CN Medium" panose="020B0600000000000000" pitchFamily="34" charset="-122"/>
                  <a:cs typeface="Times New Roman" panose="02020603050405020304" pitchFamily="18" charset="0"/>
                </a:rPr>
                <a:t> </a:t>
              </a:r>
              <a:endParaRPr lang="zh-CN" altLang="en-US" dirty="0">
                <a:solidFill>
                  <a:schemeClr val="tx1">
                    <a:lumMod val="85000"/>
                    <a:lumOff val="15000"/>
                  </a:schemeClr>
                </a:solidFill>
                <a:latin typeface="思源黑体 CN Medium" panose="020B0600000000000000" pitchFamily="34" charset="-122"/>
                <a:ea typeface="思源黑体 CN Medium" panose="020B0600000000000000" pitchFamily="34" charset="-122"/>
                <a:cs typeface="Times New Roman" panose="02020603050405020304" pitchFamily="18" charset="0"/>
              </a:endParaRPr>
            </a:p>
          </p:txBody>
        </p:sp>
      </p:grpSp>
      <p:grpSp>
        <p:nvGrpSpPr>
          <p:cNvPr id="8" name="组合 7"/>
          <p:cNvGrpSpPr/>
          <p:nvPr/>
        </p:nvGrpSpPr>
        <p:grpSpPr>
          <a:xfrm>
            <a:off x="1729105" y="5822950"/>
            <a:ext cx="8733155" cy="491490"/>
            <a:chOff x="2417" y="8615"/>
            <a:chExt cx="13753" cy="774"/>
          </a:xfrm>
        </p:grpSpPr>
        <p:sp>
          <p:nvSpPr>
            <p:cNvPr id="6" name="文本框 5"/>
            <p:cNvSpPr txBox="1"/>
            <p:nvPr>
              <p:custDataLst>
                <p:tags r:id="rId3"/>
              </p:custDataLst>
            </p:nvPr>
          </p:nvSpPr>
          <p:spPr>
            <a:xfrm>
              <a:off x="2418" y="8615"/>
              <a:ext cx="13752" cy="774"/>
            </a:xfrm>
            <a:prstGeom prst="rect">
              <a:avLst/>
            </a:prstGeom>
            <a:solidFill>
              <a:srgbClr val="F5DDFB"/>
            </a:solidFill>
            <a:ln w="19050">
              <a:noFill/>
            </a:ln>
          </p:spPr>
          <p:txBody>
            <a:bodyPr wrap="square">
              <a:noAutofit/>
            </a:bodyPr>
            <a:lstStyle>
              <a:defPPr>
                <a:defRPr lang="en-US"/>
              </a:defPPr>
              <a:lvl1pPr algn="just">
                <a:lnSpc>
                  <a:spcPct val="150000"/>
                </a:lnSpc>
                <a:defRPr kern="100">
                  <a:solidFill>
                    <a:schemeClr val="tx2">
                      <a:lumMod val="50000"/>
                    </a:schemeClr>
                  </a:solidFill>
                  <a:latin typeface="微软雅黑" panose="020B0503020204020204" pitchFamily="34" charset="-122"/>
                  <a:ea typeface="微软雅黑" panose="020B0503020204020204" pitchFamily="34" charset="-122"/>
                  <a:cs typeface="Times New Roman" panose="02020603050405020304" pitchFamily="18" charset="0"/>
                </a:defRPr>
              </a:lvl1pPr>
            </a:lstStyle>
            <a:p>
              <a:pPr marL="285750" indent="-285750" eaLnBrk="1">
                <a:lnSpc>
                  <a:spcPct val="120000"/>
                </a:lnSpc>
                <a:buFont typeface="Arial" panose="020B0604020202020204" pitchFamily="34" charset="0"/>
                <a:buChar char="•"/>
              </a:pPr>
              <a:r>
                <a:rPr lang="zh-CN" altLang="en-US" b="1" dirty="0">
                  <a:solidFill>
                    <a:schemeClr val="tx1"/>
                  </a:solidFill>
                </a:rPr>
                <a:t>10 mm厚的碳钢板产生的气溶胶数浓度高于5</a:t>
              </a:r>
              <a:r>
                <a:rPr lang="en-US" altLang="zh-CN" b="1" dirty="0">
                  <a:solidFill>
                    <a:schemeClr val="tx1"/>
                  </a:solidFill>
                </a:rPr>
                <a:t> </a:t>
              </a:r>
              <a:r>
                <a:rPr lang="zh-CN" altLang="en-US" b="1" dirty="0">
                  <a:solidFill>
                    <a:schemeClr val="tx1"/>
                  </a:solidFill>
                </a:rPr>
                <a:t>mm厚的，但峰值粒径相似</a:t>
              </a:r>
              <a:endParaRPr lang="zh-CN" altLang="en-US" dirty="0">
                <a:solidFill>
                  <a:schemeClr val="tx1"/>
                </a:solidFill>
              </a:endParaRPr>
            </a:p>
            <a:p>
              <a:pPr indent="0" eaLnBrk="1">
                <a:lnSpc>
                  <a:spcPct val="120000"/>
                </a:lnSpc>
                <a:buFont typeface="Arial" panose="020B0604020202020204" pitchFamily="34" charset="0"/>
                <a:buNone/>
              </a:pPr>
              <a:endParaRPr lang="zh-CN" altLang="en-US" dirty="0">
                <a:solidFill>
                  <a:schemeClr val="tx1"/>
                </a:solidFill>
              </a:endParaRPr>
            </a:p>
          </p:txBody>
        </p:sp>
        <p:sp>
          <p:nvSpPr>
            <p:cNvPr id="19" name="矩形 18"/>
            <p:cNvSpPr/>
            <p:nvPr>
              <p:custDataLst>
                <p:tags r:id="rId4"/>
              </p:custDataLst>
            </p:nvPr>
          </p:nvSpPr>
          <p:spPr>
            <a:xfrm>
              <a:off x="2417" y="8627"/>
              <a:ext cx="13753" cy="761"/>
            </a:xfrm>
            <a:prstGeom prst="rect">
              <a:avLst/>
            </a:prstGeom>
            <a:noFill/>
            <a:ln>
              <a:solidFill>
                <a:srgbClr val="660874"/>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
        <p:nvSpPr>
          <p:cNvPr id="26" name="灯片编号占位符 25"/>
          <p:cNvSpPr>
            <a:spLocks noGrp="1"/>
          </p:cNvSpPr>
          <p:nvPr>
            <p:ph type="sldNum" sz="quarter" idx="2"/>
          </p:nvPr>
        </p:nvSpPr>
        <p:spPr>
          <a:xfrm>
            <a:off x="11862100" y="6314400"/>
            <a:ext cx="2700000" cy="316800"/>
          </a:xfrm>
        </p:spPr>
        <p:txBody>
          <a:bodyPr/>
          <a:lstStyle/>
          <a:p>
            <a:fld id="{86CB4B4D-7CA3-9044-876B-883B54F8677D}" type="slidenum">
              <a:rPr/>
            </a:fld>
            <a:endParaRPr dirty="0"/>
          </a:p>
        </p:txBody>
      </p:sp>
      <p:pic>
        <p:nvPicPr>
          <p:cNvPr id="1013885511" name="图片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16480" y="1187450"/>
            <a:ext cx="7171055" cy="3928110"/>
          </a:xfrm>
          <a:prstGeom prst="rect">
            <a:avLst/>
          </a:prstGeom>
          <a:noFill/>
          <a:ln>
            <a:noFill/>
          </a:ln>
        </p:spPr>
      </p:pic>
      <p:sp>
        <p:nvSpPr>
          <p:cNvPr id="50" name="文本框 49"/>
          <p:cNvSpPr txBox="1"/>
          <p:nvPr/>
        </p:nvSpPr>
        <p:spPr>
          <a:xfrm>
            <a:off x="1888490" y="19685"/>
            <a:ext cx="10303510" cy="515620"/>
          </a:xfrm>
          <a:prstGeom prst="rect">
            <a:avLst/>
          </a:prstGeom>
          <a:noFill/>
        </p:spPr>
        <p:txBody>
          <a:bodyPr wrap="square" rtlCol="0">
            <a:noAutofit/>
          </a:bodyPr>
          <a:p>
            <a:pPr>
              <a:defRPr/>
            </a:pPr>
            <a:r>
              <a:rPr lang="zh-CN" altLang="en-US" sz="2400" b="1" kern="0" dirty="0">
                <a:solidFill>
                  <a:prstClr val="white"/>
                </a:solidFill>
                <a:latin typeface="微软雅黑" panose="020B0503020204020204" pitchFamily="34" charset="-122"/>
                <a:ea typeface="微软雅黑" panose="020B0503020204020204" pitchFamily="34" charset="-122"/>
                <a:cs typeface="Calibri" panose="020F0502020204030204"/>
                <a:sym typeface="+mn-ea"/>
              </a:rPr>
              <a:t>研究结果</a:t>
            </a:r>
            <a:r>
              <a:rPr lang="en-US" altLang="zh-CN" sz="2400" b="1" kern="0" dirty="0">
                <a:solidFill>
                  <a:prstClr val="white"/>
                </a:solidFill>
                <a:latin typeface="微软雅黑" panose="020B0503020204020204" pitchFamily="34" charset="-122"/>
                <a:ea typeface="微软雅黑" panose="020B0503020204020204" pitchFamily="34" charset="-122"/>
                <a:cs typeface="Calibri" panose="020F0502020204030204"/>
                <a:sym typeface="+mn-ea"/>
              </a:rPr>
              <a:t>——</a:t>
            </a:r>
            <a:r>
              <a:rPr lang="zh-CN" altLang="en-US" sz="2400" b="1" kern="0" dirty="0">
                <a:solidFill>
                  <a:prstClr val="white"/>
                </a:solidFill>
                <a:latin typeface="微软雅黑" panose="020B0503020204020204" pitchFamily="34" charset="-122"/>
                <a:ea typeface="微软雅黑" panose="020B0503020204020204" pitchFamily="34" charset="-122"/>
                <a:cs typeface="Calibri" panose="020F0502020204030204"/>
                <a:sym typeface="+mn-ea"/>
              </a:rPr>
              <a:t>实验室</a:t>
            </a:r>
            <a:r>
              <a:rPr lang="zh-CN" altLang="en-US" sz="2400" b="1" kern="0" dirty="0">
                <a:solidFill>
                  <a:prstClr val="white"/>
                </a:solidFill>
                <a:latin typeface="微软雅黑" panose="020B0503020204020204" pitchFamily="34" charset="-122"/>
                <a:ea typeface="微软雅黑" panose="020B0503020204020204" pitchFamily="34" charset="-122"/>
                <a:cs typeface="Calibri" panose="020F0502020204030204"/>
                <a:sym typeface="+mn-ea"/>
              </a:rPr>
              <a:t>测量</a:t>
            </a:r>
            <a:endParaRPr lang="zh-CN" altLang="en-US" sz="2400" b="1" kern="0" dirty="0">
              <a:solidFill>
                <a:prstClr val="white"/>
              </a:solidFill>
              <a:latin typeface="微软雅黑" panose="020B0503020204020204" pitchFamily="34" charset="-122"/>
              <a:ea typeface="微软雅黑" panose="020B0503020204020204" pitchFamily="34" charset="-122"/>
              <a:cs typeface="Calibri" panose="020F0502020204030204"/>
              <a:sym typeface="+mn-ea"/>
            </a:endParaRPr>
          </a:p>
          <a:p>
            <a:pPr>
              <a:defRPr/>
            </a:pPr>
            <a:endParaRPr lang="zh-CN" altLang="en-US" sz="2400" b="1" kern="0" dirty="0">
              <a:solidFill>
                <a:prstClr val="white"/>
              </a:solidFill>
              <a:latin typeface="微软雅黑" panose="020B0503020204020204" pitchFamily="34" charset="-122"/>
              <a:ea typeface="微软雅黑" panose="020B0503020204020204" pitchFamily="34" charset="-122"/>
              <a:cs typeface="Calibri" panose="020F0502020204030204"/>
              <a:sym typeface="+mn-ea"/>
            </a:endParaRPr>
          </a:p>
        </p:txBody>
      </p:sp>
      <p:sp>
        <p:nvSpPr>
          <p:cNvPr id="7" name="文本框 6"/>
          <p:cNvSpPr txBox="1"/>
          <p:nvPr/>
        </p:nvSpPr>
        <p:spPr>
          <a:xfrm>
            <a:off x="1743075" y="5113020"/>
            <a:ext cx="9150985" cy="337185"/>
          </a:xfrm>
          <a:prstGeom prst="rect">
            <a:avLst/>
          </a:prstGeom>
        </p:spPr>
        <p:txBody>
          <a:bodyPr wrap="square">
            <a:spAutoFit/>
          </a:bodyPr>
          <a:p>
            <a:r>
              <a:rPr lang="zh-CN" altLang="en-US" sz="1600" kern="100" dirty="0">
                <a:latin typeface="微软雅黑" panose="020B0503020204020204" pitchFamily="34" charset="-122"/>
                <a:ea typeface="微软雅黑" panose="020B0503020204020204" pitchFamily="34" charset="-122"/>
                <a:cs typeface="Times New Roman" panose="02020603050405020304" pitchFamily="18" charset="0"/>
                <a:sym typeface="+mn-ea"/>
              </a:rPr>
              <a:t>100 A等离子体切割</a:t>
            </a:r>
            <a:r>
              <a:rPr lang="en-US" altLang="zh-CN" sz="1600" kern="100" dirty="0">
                <a:latin typeface="微软雅黑" panose="020B0503020204020204" pitchFamily="34" charset="-122"/>
                <a:ea typeface="微软雅黑" panose="020B0503020204020204" pitchFamily="34" charset="-122"/>
                <a:cs typeface="Times New Roman" panose="02020603050405020304" pitchFamily="18" charset="0"/>
                <a:sym typeface="+mn-ea"/>
              </a:rPr>
              <a:t>5</a:t>
            </a:r>
            <a:r>
              <a:rPr lang="zh-CN" altLang="en-US" sz="1600" kern="100" dirty="0">
                <a:latin typeface="微软雅黑" panose="020B0503020204020204" pitchFamily="34" charset="-122"/>
                <a:ea typeface="微软雅黑" panose="020B0503020204020204" pitchFamily="34" charset="-122"/>
                <a:cs typeface="Times New Roman" panose="02020603050405020304" pitchFamily="18" charset="0"/>
                <a:sym typeface="+mn-ea"/>
              </a:rPr>
              <a:t>mm与</a:t>
            </a:r>
            <a:r>
              <a:rPr lang="en-US" altLang="zh-CN" sz="1600" kern="100" dirty="0">
                <a:latin typeface="微软雅黑" panose="020B0503020204020204" pitchFamily="34" charset="-122"/>
                <a:ea typeface="微软雅黑" panose="020B0503020204020204" pitchFamily="34" charset="-122"/>
                <a:cs typeface="Times New Roman" panose="02020603050405020304" pitchFamily="18" charset="0"/>
                <a:sym typeface="+mn-ea"/>
              </a:rPr>
              <a:t>10 </a:t>
            </a:r>
            <a:r>
              <a:rPr lang="zh-CN" altLang="en-US" sz="1600" kern="100" dirty="0">
                <a:latin typeface="微软雅黑" panose="020B0503020204020204" pitchFamily="34" charset="-122"/>
                <a:ea typeface="微软雅黑" panose="020B0503020204020204" pitchFamily="34" charset="-122"/>
                <a:cs typeface="Times New Roman" panose="02020603050405020304" pitchFamily="18" charset="0"/>
                <a:sym typeface="+mn-ea"/>
              </a:rPr>
              <a:t>mm碳钢板过程中气溶胶</a:t>
            </a:r>
            <a:r>
              <a:rPr lang="zh-CN" altLang="en-US" sz="1600" kern="100" dirty="0">
                <a:latin typeface="微软雅黑" panose="020B0503020204020204" pitchFamily="34" charset="-122"/>
                <a:ea typeface="微软雅黑" panose="020B0503020204020204" pitchFamily="34" charset="-122"/>
                <a:cs typeface="Times New Roman" panose="02020603050405020304" pitchFamily="18" charset="0"/>
                <a:sym typeface="+mn-ea"/>
              </a:rPr>
              <a:t>粒径分布、总数浓度及峰值粒径随时间变化</a:t>
            </a:r>
            <a:endParaRPr lang="zh-CN" altLang="en-US" sz="1600"/>
          </a:p>
        </p:txBody>
      </p:sp>
    </p:spTree>
    <p:custDataLst>
      <p:tags r:id="rId6"/>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屏幕快照 2020-07-19 下午4.12.58.png" descr="屏幕快照 2020-07-19 下午4.12.58.png"/>
          <p:cNvPicPr>
            <a:picLocks noChangeAspect="1"/>
          </p:cNvPicPr>
          <p:nvPr/>
        </p:nvPicPr>
        <p:blipFill>
          <a:blip r:embed="rId1"/>
          <a:srcRect l="414" b="8575"/>
          <a:stretch>
            <a:fillRect/>
          </a:stretch>
        </p:blipFill>
        <p:spPr>
          <a:xfrm>
            <a:off x="0" y="-29221"/>
            <a:ext cx="12192000" cy="574487"/>
          </a:xfrm>
          <a:prstGeom prst="rect">
            <a:avLst/>
          </a:prstGeom>
          <a:ln w="12700">
            <a:miter lim="400000"/>
            <a:headEnd/>
            <a:tailEnd/>
          </a:ln>
        </p:spPr>
      </p:pic>
      <p:pic>
        <p:nvPicPr>
          <p:cNvPr id="10" name="图片 9"/>
          <p:cNvPicPr>
            <a:picLocks noChangeAspect="1"/>
          </p:cNvPicPr>
          <p:nvPr/>
        </p:nvPicPr>
        <p:blipFill>
          <a:blip r:embed="rId2"/>
          <a:stretch>
            <a:fillRect/>
          </a:stretch>
        </p:blipFill>
        <p:spPr>
          <a:xfrm>
            <a:off x="110913" y="-14605"/>
            <a:ext cx="2192867" cy="570653"/>
          </a:xfrm>
          <a:prstGeom prst="rect">
            <a:avLst/>
          </a:prstGeom>
        </p:spPr>
      </p:pic>
      <p:grpSp>
        <p:nvGrpSpPr>
          <p:cNvPr id="2" name="组合 1"/>
          <p:cNvGrpSpPr/>
          <p:nvPr/>
        </p:nvGrpSpPr>
        <p:grpSpPr>
          <a:xfrm>
            <a:off x="994232" y="746706"/>
            <a:ext cx="10203536" cy="446845"/>
            <a:chOff x="4940300" y="3515937"/>
            <a:chExt cx="10203536" cy="446845"/>
          </a:xfrm>
        </p:grpSpPr>
        <p:grpSp>
          <p:nvGrpSpPr>
            <p:cNvPr id="3" name="组合 2"/>
            <p:cNvGrpSpPr/>
            <p:nvPr/>
          </p:nvGrpSpPr>
          <p:grpSpPr>
            <a:xfrm>
              <a:off x="4940300" y="3581780"/>
              <a:ext cx="361950" cy="254002"/>
              <a:chOff x="4940300" y="3428999"/>
              <a:chExt cx="457202" cy="254002"/>
            </a:xfrm>
          </p:grpSpPr>
          <p:sp>
            <p:nvSpPr>
              <p:cNvPr id="4" name="箭头: V 形 50"/>
              <p:cNvSpPr/>
              <p:nvPr/>
            </p:nvSpPr>
            <p:spPr>
              <a:xfrm>
                <a:off x="4940300" y="3429000"/>
                <a:ext cx="254001" cy="254001"/>
              </a:xfrm>
              <a:prstGeom prst="chevron">
                <a:avLst/>
              </a:prstGeom>
              <a:solidFill>
                <a:srgbClr val="580C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 name="箭头: V 形 51"/>
              <p:cNvSpPr/>
              <p:nvPr/>
            </p:nvSpPr>
            <p:spPr>
              <a:xfrm>
                <a:off x="5143501" y="3428999"/>
                <a:ext cx="254001" cy="254001"/>
              </a:xfrm>
              <a:prstGeom prst="chevron">
                <a:avLst/>
              </a:prstGeom>
              <a:solidFill>
                <a:srgbClr val="580C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cxnSp>
          <p:nvCxnSpPr>
            <p:cNvPr id="11" name="直接连接符 10"/>
            <p:cNvCxnSpPr/>
            <p:nvPr/>
          </p:nvCxnSpPr>
          <p:spPr>
            <a:xfrm>
              <a:off x="4940300" y="3962782"/>
              <a:ext cx="10203536" cy="0"/>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5302250" y="3515937"/>
              <a:ext cx="3268980" cy="368300"/>
            </a:xfrm>
            <a:prstGeom prst="rect">
              <a:avLst/>
            </a:prstGeom>
          </p:spPr>
          <p:txBody>
            <a:bodyPr wrap="none">
              <a:spAutoFit/>
            </a:bodyPr>
            <a:lstStyle/>
            <a:p>
              <a:pPr algn="l"/>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切割电流对成核气溶胶的影响</a:t>
              </a:r>
              <a:r>
                <a:rPr lang="zh-CN" altLang="en-US" dirty="0">
                  <a:solidFill>
                    <a:schemeClr val="tx1">
                      <a:lumMod val="85000"/>
                      <a:lumOff val="15000"/>
                    </a:schemeClr>
                  </a:solidFill>
                  <a:latin typeface="思源黑体 CN Medium" panose="020B0600000000000000" pitchFamily="34" charset="-122"/>
                  <a:ea typeface="思源黑体 CN Medium" panose="020B0600000000000000" pitchFamily="34" charset="-122"/>
                  <a:cs typeface="Times New Roman" panose="02020603050405020304" pitchFamily="18" charset="0"/>
                </a:rPr>
                <a:t> </a:t>
              </a:r>
              <a:endParaRPr lang="zh-CN" altLang="en-US" dirty="0">
                <a:solidFill>
                  <a:schemeClr val="tx1">
                    <a:lumMod val="85000"/>
                    <a:lumOff val="15000"/>
                  </a:schemeClr>
                </a:solidFill>
                <a:latin typeface="思源黑体 CN Medium" panose="020B0600000000000000" pitchFamily="34" charset="-122"/>
                <a:ea typeface="思源黑体 CN Medium" panose="020B0600000000000000" pitchFamily="34" charset="-122"/>
                <a:cs typeface="Times New Roman" panose="02020603050405020304" pitchFamily="18" charset="0"/>
              </a:endParaRPr>
            </a:p>
          </p:txBody>
        </p:sp>
      </p:grpSp>
      <p:grpSp>
        <p:nvGrpSpPr>
          <p:cNvPr id="13" name="组合 12"/>
          <p:cNvGrpSpPr/>
          <p:nvPr/>
        </p:nvGrpSpPr>
        <p:grpSpPr>
          <a:xfrm>
            <a:off x="1524000" y="5685790"/>
            <a:ext cx="9672955" cy="574040"/>
            <a:chOff x="2401" y="9538"/>
            <a:chExt cx="15233" cy="904"/>
          </a:xfrm>
        </p:grpSpPr>
        <p:sp>
          <p:nvSpPr>
            <p:cNvPr id="6" name="文本框 5"/>
            <p:cNvSpPr txBox="1"/>
            <p:nvPr>
              <p:custDataLst>
                <p:tags r:id="rId3"/>
              </p:custDataLst>
            </p:nvPr>
          </p:nvSpPr>
          <p:spPr>
            <a:xfrm>
              <a:off x="2401" y="9538"/>
              <a:ext cx="15233" cy="873"/>
            </a:xfrm>
            <a:prstGeom prst="rect">
              <a:avLst/>
            </a:prstGeom>
            <a:solidFill>
              <a:srgbClr val="F5DDFB"/>
            </a:solidFill>
            <a:ln w="19050">
              <a:noFill/>
            </a:ln>
          </p:spPr>
          <p:txBody>
            <a:bodyPr wrap="square">
              <a:noAutofit/>
            </a:bodyPr>
            <a:lstStyle>
              <a:defPPr>
                <a:defRPr lang="en-US"/>
              </a:defPPr>
              <a:lvl1pPr algn="just">
                <a:lnSpc>
                  <a:spcPct val="150000"/>
                </a:lnSpc>
                <a:defRPr kern="100">
                  <a:solidFill>
                    <a:schemeClr val="tx2">
                      <a:lumMod val="50000"/>
                    </a:schemeClr>
                  </a:solidFill>
                  <a:latin typeface="微软雅黑" panose="020B0503020204020204" pitchFamily="34" charset="-122"/>
                  <a:ea typeface="微软雅黑" panose="020B0503020204020204" pitchFamily="34" charset="-122"/>
                  <a:cs typeface="Times New Roman" panose="02020603050405020304" pitchFamily="18" charset="0"/>
                </a:defRPr>
              </a:lvl1pPr>
            </a:lstStyle>
            <a:p>
              <a:pPr marL="285750" indent="-285750" eaLnBrk="1">
                <a:lnSpc>
                  <a:spcPct val="120000"/>
                </a:lnSpc>
                <a:buFont typeface="Arial" panose="020B0604020202020204" pitchFamily="34" charset="0"/>
                <a:buChar char="•"/>
              </a:pPr>
              <a:r>
                <a:rPr lang="zh-CN" altLang="en-US" b="1" dirty="0">
                  <a:solidFill>
                    <a:schemeClr val="tx1"/>
                  </a:solidFill>
                </a:rPr>
                <a:t>高电流提高切割温度与金属蒸汽释放，增强成核过程；低电流则更有利于聚集模式颗粒形成</a:t>
              </a:r>
              <a:endParaRPr lang="zh-CN" altLang="en-US" b="1" dirty="0">
                <a:solidFill>
                  <a:schemeClr val="tx1"/>
                </a:solidFill>
              </a:endParaRPr>
            </a:p>
          </p:txBody>
        </p:sp>
        <p:sp>
          <p:nvSpPr>
            <p:cNvPr id="19" name="矩形 18"/>
            <p:cNvSpPr/>
            <p:nvPr>
              <p:custDataLst>
                <p:tags r:id="rId4"/>
              </p:custDataLst>
            </p:nvPr>
          </p:nvSpPr>
          <p:spPr>
            <a:xfrm>
              <a:off x="2402" y="9538"/>
              <a:ext cx="15232" cy="905"/>
            </a:xfrm>
            <a:prstGeom prst="rect">
              <a:avLst/>
            </a:prstGeom>
            <a:noFill/>
            <a:ln>
              <a:solidFill>
                <a:srgbClr val="660874"/>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
        <p:nvSpPr>
          <p:cNvPr id="26" name="灯片编号占位符 25"/>
          <p:cNvSpPr>
            <a:spLocks noGrp="1"/>
          </p:cNvSpPr>
          <p:nvPr>
            <p:ph type="sldNum" sz="quarter" idx="2"/>
          </p:nvPr>
        </p:nvSpPr>
        <p:spPr>
          <a:xfrm>
            <a:off x="11862100" y="6314400"/>
            <a:ext cx="2700000" cy="316800"/>
          </a:xfrm>
        </p:spPr>
        <p:txBody>
          <a:bodyPr/>
          <a:lstStyle/>
          <a:p>
            <a:fld id="{86CB4B4D-7CA3-9044-876B-883B54F8677D}" type="slidenum">
              <a:rPr/>
            </a:fld>
            <a:endParaRPr dirty="0"/>
          </a:p>
        </p:txBody>
      </p:sp>
      <p:pic>
        <p:nvPicPr>
          <p:cNvPr id="2083175596" name="图片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13660" y="1193800"/>
            <a:ext cx="7194586" cy="3927600"/>
          </a:xfrm>
          <a:prstGeom prst="rect">
            <a:avLst/>
          </a:prstGeom>
          <a:noFill/>
          <a:ln>
            <a:noFill/>
          </a:ln>
        </p:spPr>
      </p:pic>
      <p:sp>
        <p:nvSpPr>
          <p:cNvPr id="50" name="文本框 49"/>
          <p:cNvSpPr txBox="1"/>
          <p:nvPr/>
        </p:nvSpPr>
        <p:spPr>
          <a:xfrm>
            <a:off x="1888490" y="19685"/>
            <a:ext cx="10303510" cy="515620"/>
          </a:xfrm>
          <a:prstGeom prst="rect">
            <a:avLst/>
          </a:prstGeom>
          <a:noFill/>
        </p:spPr>
        <p:txBody>
          <a:bodyPr wrap="square" rtlCol="0">
            <a:noAutofit/>
          </a:bodyPr>
          <a:p>
            <a:pPr>
              <a:defRPr/>
            </a:pPr>
            <a:r>
              <a:rPr lang="zh-CN" altLang="en-US" sz="2400" b="1" kern="0" dirty="0">
                <a:solidFill>
                  <a:prstClr val="white"/>
                </a:solidFill>
                <a:latin typeface="微软雅黑" panose="020B0503020204020204" pitchFamily="34" charset="-122"/>
                <a:ea typeface="微软雅黑" panose="020B0503020204020204" pitchFamily="34" charset="-122"/>
                <a:cs typeface="Calibri" panose="020F0502020204030204"/>
                <a:sym typeface="+mn-ea"/>
              </a:rPr>
              <a:t>研究结果</a:t>
            </a:r>
            <a:r>
              <a:rPr lang="en-US" altLang="zh-CN" sz="2400" b="1" kern="0" dirty="0">
                <a:solidFill>
                  <a:prstClr val="white"/>
                </a:solidFill>
                <a:latin typeface="微软雅黑" panose="020B0503020204020204" pitchFamily="34" charset="-122"/>
                <a:ea typeface="微软雅黑" panose="020B0503020204020204" pitchFamily="34" charset="-122"/>
                <a:cs typeface="Calibri" panose="020F0502020204030204"/>
                <a:sym typeface="+mn-ea"/>
              </a:rPr>
              <a:t>——</a:t>
            </a:r>
            <a:r>
              <a:rPr lang="zh-CN" altLang="en-US" sz="2400" b="1" kern="0" dirty="0">
                <a:solidFill>
                  <a:prstClr val="white"/>
                </a:solidFill>
                <a:latin typeface="微软雅黑" panose="020B0503020204020204" pitchFamily="34" charset="-122"/>
                <a:ea typeface="微软雅黑" panose="020B0503020204020204" pitchFamily="34" charset="-122"/>
                <a:cs typeface="Calibri" panose="020F0502020204030204"/>
                <a:sym typeface="+mn-ea"/>
              </a:rPr>
              <a:t>实验室</a:t>
            </a:r>
            <a:r>
              <a:rPr lang="zh-CN" altLang="en-US" sz="2400" b="1" kern="0" dirty="0">
                <a:solidFill>
                  <a:prstClr val="white"/>
                </a:solidFill>
                <a:latin typeface="微软雅黑" panose="020B0503020204020204" pitchFamily="34" charset="-122"/>
                <a:ea typeface="微软雅黑" panose="020B0503020204020204" pitchFamily="34" charset="-122"/>
                <a:cs typeface="Calibri" panose="020F0502020204030204"/>
                <a:sym typeface="+mn-ea"/>
              </a:rPr>
              <a:t>测量</a:t>
            </a:r>
            <a:endParaRPr lang="zh-CN" altLang="en-US" sz="2400" b="1" kern="0" dirty="0">
              <a:solidFill>
                <a:prstClr val="white"/>
              </a:solidFill>
              <a:latin typeface="微软雅黑" panose="020B0503020204020204" pitchFamily="34" charset="-122"/>
              <a:ea typeface="微软雅黑" panose="020B0503020204020204" pitchFamily="34" charset="-122"/>
              <a:cs typeface="Calibri" panose="020F0502020204030204"/>
              <a:sym typeface="+mn-ea"/>
            </a:endParaRPr>
          </a:p>
          <a:p>
            <a:pPr>
              <a:defRPr/>
            </a:pPr>
            <a:endParaRPr lang="zh-CN" altLang="en-US" sz="2400" b="1" kern="0" dirty="0">
              <a:solidFill>
                <a:prstClr val="white"/>
              </a:solidFill>
              <a:latin typeface="微软雅黑" panose="020B0503020204020204" pitchFamily="34" charset="-122"/>
              <a:ea typeface="微软雅黑" panose="020B0503020204020204" pitchFamily="34" charset="-122"/>
              <a:cs typeface="Calibri" panose="020F0502020204030204"/>
              <a:sym typeface="+mn-ea"/>
            </a:endParaRPr>
          </a:p>
        </p:txBody>
      </p:sp>
      <p:sp>
        <p:nvSpPr>
          <p:cNvPr id="7" name="文本框 6"/>
          <p:cNvSpPr txBox="1"/>
          <p:nvPr/>
        </p:nvSpPr>
        <p:spPr>
          <a:xfrm>
            <a:off x="2258060" y="5137785"/>
            <a:ext cx="7675880" cy="337185"/>
          </a:xfrm>
          <a:prstGeom prst="rect">
            <a:avLst/>
          </a:prstGeom>
          <a:noFill/>
        </p:spPr>
        <p:txBody>
          <a:bodyPr wrap="square" rtlCol="0" anchor="t">
            <a:spAutoFit/>
          </a:bodyPr>
          <a:p>
            <a:r>
              <a:rPr lang="zh-CN" altLang="en-US" sz="1600" kern="100" dirty="0">
                <a:latin typeface="微软雅黑" panose="020B0503020204020204" pitchFamily="34" charset="-122"/>
                <a:ea typeface="微软雅黑" panose="020B0503020204020204" pitchFamily="34" charset="-122"/>
                <a:cs typeface="Times New Roman" panose="02020603050405020304" pitchFamily="18" charset="0"/>
                <a:sym typeface="+mn-ea"/>
              </a:rPr>
              <a:t>100 A和</a:t>
            </a:r>
            <a:r>
              <a:rPr lang="en-US" altLang="zh-CN" sz="1600" kern="100" dirty="0">
                <a:latin typeface="微软雅黑" panose="020B0503020204020204" pitchFamily="34" charset="-122"/>
                <a:ea typeface="微软雅黑" panose="020B0503020204020204" pitchFamily="34" charset="-122"/>
                <a:cs typeface="Times New Roman" panose="02020603050405020304" pitchFamily="18" charset="0"/>
                <a:sym typeface="+mn-ea"/>
              </a:rPr>
              <a:t>50A</a:t>
            </a:r>
            <a:r>
              <a:rPr lang="zh-CN" altLang="en-US" sz="1600" kern="100" dirty="0">
                <a:latin typeface="微软雅黑" panose="020B0503020204020204" pitchFamily="34" charset="-122"/>
                <a:ea typeface="微软雅黑" panose="020B0503020204020204" pitchFamily="34" charset="-122"/>
                <a:cs typeface="Times New Roman" panose="02020603050405020304" pitchFamily="18" charset="0"/>
                <a:sym typeface="+mn-ea"/>
              </a:rPr>
              <a:t>切割碳钢板过程中气溶胶粒径分布、总数浓度及峰值粒径随时间变化</a:t>
            </a:r>
            <a:endParaRPr lang="zh-CN" altLang="en-US" sz="1600" kern="100" dirty="0">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Tree>
    <p:custDataLst>
      <p:tags r:id="rId6"/>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屏幕快照 2020-07-19 下午4.12.58.png" descr="屏幕快照 2020-07-19 下午4.12.58.png"/>
          <p:cNvPicPr>
            <a:picLocks noChangeAspect="1"/>
          </p:cNvPicPr>
          <p:nvPr/>
        </p:nvPicPr>
        <p:blipFill>
          <a:blip r:embed="rId1"/>
          <a:srcRect l="414" b="8575"/>
          <a:stretch>
            <a:fillRect/>
          </a:stretch>
        </p:blipFill>
        <p:spPr>
          <a:xfrm>
            <a:off x="0" y="-29221"/>
            <a:ext cx="12192000" cy="574487"/>
          </a:xfrm>
          <a:prstGeom prst="rect">
            <a:avLst/>
          </a:prstGeom>
          <a:ln w="12700">
            <a:miter lim="400000"/>
            <a:headEnd/>
            <a:tailEnd/>
          </a:ln>
        </p:spPr>
      </p:pic>
      <p:pic>
        <p:nvPicPr>
          <p:cNvPr id="10" name="图片 9"/>
          <p:cNvPicPr>
            <a:picLocks noChangeAspect="1"/>
          </p:cNvPicPr>
          <p:nvPr/>
        </p:nvPicPr>
        <p:blipFill>
          <a:blip r:embed="rId2"/>
          <a:stretch>
            <a:fillRect/>
          </a:stretch>
        </p:blipFill>
        <p:spPr>
          <a:xfrm>
            <a:off x="110913" y="-14605"/>
            <a:ext cx="2192867" cy="570653"/>
          </a:xfrm>
          <a:prstGeom prst="rect">
            <a:avLst/>
          </a:prstGeom>
        </p:spPr>
      </p:pic>
      <p:grpSp>
        <p:nvGrpSpPr>
          <p:cNvPr id="2" name="组合 1"/>
          <p:cNvGrpSpPr/>
          <p:nvPr/>
        </p:nvGrpSpPr>
        <p:grpSpPr>
          <a:xfrm>
            <a:off x="993597" y="763851"/>
            <a:ext cx="10203536" cy="446845"/>
            <a:chOff x="4940300" y="3515937"/>
            <a:chExt cx="10203536" cy="446845"/>
          </a:xfrm>
        </p:grpSpPr>
        <p:grpSp>
          <p:nvGrpSpPr>
            <p:cNvPr id="3" name="组合 2"/>
            <p:cNvGrpSpPr/>
            <p:nvPr/>
          </p:nvGrpSpPr>
          <p:grpSpPr>
            <a:xfrm>
              <a:off x="4940300" y="3581780"/>
              <a:ext cx="361950" cy="254002"/>
              <a:chOff x="4940300" y="3428999"/>
              <a:chExt cx="457202" cy="254002"/>
            </a:xfrm>
          </p:grpSpPr>
          <p:sp>
            <p:nvSpPr>
              <p:cNvPr id="4" name="箭头: V 形 50"/>
              <p:cNvSpPr/>
              <p:nvPr/>
            </p:nvSpPr>
            <p:spPr>
              <a:xfrm>
                <a:off x="4940300" y="3429000"/>
                <a:ext cx="254001" cy="254001"/>
              </a:xfrm>
              <a:prstGeom prst="chevron">
                <a:avLst/>
              </a:prstGeom>
              <a:solidFill>
                <a:srgbClr val="580C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 name="箭头: V 形 51"/>
              <p:cNvSpPr/>
              <p:nvPr/>
            </p:nvSpPr>
            <p:spPr>
              <a:xfrm>
                <a:off x="5143501" y="3428999"/>
                <a:ext cx="254001" cy="254001"/>
              </a:xfrm>
              <a:prstGeom prst="chevron">
                <a:avLst/>
              </a:prstGeom>
              <a:solidFill>
                <a:srgbClr val="580C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cxnSp>
          <p:nvCxnSpPr>
            <p:cNvPr id="11" name="直接连接符 10"/>
            <p:cNvCxnSpPr/>
            <p:nvPr/>
          </p:nvCxnSpPr>
          <p:spPr>
            <a:xfrm>
              <a:off x="4940300" y="3962782"/>
              <a:ext cx="10203536" cy="0"/>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5302250" y="3515937"/>
              <a:ext cx="3497580" cy="368300"/>
            </a:xfrm>
            <a:prstGeom prst="rect">
              <a:avLst/>
            </a:prstGeom>
          </p:spPr>
          <p:txBody>
            <a:bodyPr wrap="none">
              <a:spAutoFit/>
            </a:bodyPr>
            <a:lstStyle/>
            <a:p>
              <a:pPr algn="l"/>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现场通排</a:t>
              </a: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风对成核气溶胶的影响</a:t>
              </a:r>
              <a:r>
                <a:rPr lang="zh-CN" altLang="en-US" dirty="0">
                  <a:solidFill>
                    <a:schemeClr val="tx1">
                      <a:lumMod val="85000"/>
                      <a:lumOff val="15000"/>
                    </a:schemeClr>
                  </a:solidFill>
                  <a:latin typeface="思源黑体 CN Medium" panose="020B0600000000000000" pitchFamily="34" charset="-122"/>
                  <a:ea typeface="思源黑体 CN Medium" panose="020B0600000000000000" pitchFamily="34" charset="-122"/>
                  <a:cs typeface="Times New Roman" panose="02020603050405020304" pitchFamily="18" charset="0"/>
                </a:rPr>
                <a:t> </a:t>
              </a:r>
              <a:endParaRPr lang="zh-CN" altLang="en-US" dirty="0">
                <a:solidFill>
                  <a:schemeClr val="tx1">
                    <a:lumMod val="85000"/>
                    <a:lumOff val="15000"/>
                  </a:schemeClr>
                </a:solidFill>
                <a:latin typeface="思源黑体 CN Medium" panose="020B0600000000000000" pitchFamily="34" charset="-122"/>
                <a:ea typeface="思源黑体 CN Medium" panose="020B0600000000000000" pitchFamily="34" charset="-122"/>
                <a:cs typeface="Times New Roman" panose="02020603050405020304" pitchFamily="18" charset="0"/>
              </a:endParaRPr>
            </a:p>
          </p:txBody>
        </p:sp>
      </p:grpSp>
      <p:grpSp>
        <p:nvGrpSpPr>
          <p:cNvPr id="8" name="组合 7"/>
          <p:cNvGrpSpPr/>
          <p:nvPr/>
        </p:nvGrpSpPr>
        <p:grpSpPr>
          <a:xfrm>
            <a:off x="1888490" y="5809615"/>
            <a:ext cx="8732520" cy="821690"/>
            <a:chOff x="2210" y="8583"/>
            <a:chExt cx="13752" cy="1294"/>
          </a:xfrm>
        </p:grpSpPr>
        <p:sp>
          <p:nvSpPr>
            <p:cNvPr id="6" name="文本框 5"/>
            <p:cNvSpPr txBox="1"/>
            <p:nvPr>
              <p:custDataLst>
                <p:tags r:id="rId3"/>
              </p:custDataLst>
            </p:nvPr>
          </p:nvSpPr>
          <p:spPr>
            <a:xfrm>
              <a:off x="2211" y="8603"/>
              <a:ext cx="13751" cy="1274"/>
            </a:xfrm>
            <a:prstGeom prst="rect">
              <a:avLst/>
            </a:prstGeom>
            <a:solidFill>
              <a:srgbClr val="F5DDFB"/>
            </a:solidFill>
            <a:ln w="19050">
              <a:noFill/>
            </a:ln>
          </p:spPr>
          <p:txBody>
            <a:bodyPr wrap="square">
              <a:noAutofit/>
            </a:bodyPr>
            <a:lstStyle>
              <a:defPPr>
                <a:defRPr lang="en-US"/>
              </a:defPPr>
              <a:lvl1pPr algn="just">
                <a:lnSpc>
                  <a:spcPct val="150000"/>
                </a:lnSpc>
                <a:defRPr kern="100">
                  <a:solidFill>
                    <a:schemeClr val="tx2">
                      <a:lumMod val="50000"/>
                    </a:schemeClr>
                  </a:solidFill>
                  <a:latin typeface="微软雅黑" panose="020B0503020204020204" pitchFamily="34" charset="-122"/>
                  <a:ea typeface="微软雅黑" panose="020B0503020204020204" pitchFamily="34" charset="-122"/>
                  <a:cs typeface="Times New Roman" panose="02020603050405020304" pitchFamily="18" charset="0"/>
                </a:defRPr>
              </a:lvl1pPr>
            </a:lstStyle>
            <a:p>
              <a:pPr marL="285750" indent="-285750" eaLnBrk="1">
                <a:lnSpc>
                  <a:spcPct val="120000"/>
                </a:lnSpc>
                <a:buFont typeface="Arial" panose="020B0604020202020204" pitchFamily="34" charset="0"/>
                <a:buChar char="•"/>
              </a:pPr>
              <a:r>
                <a:rPr lang="zh-CN" altLang="en-US" b="1" dirty="0">
                  <a:solidFill>
                    <a:schemeClr val="tx1"/>
                  </a:solidFill>
                </a:rPr>
                <a:t>通风可显著将气溶胶数量浓度降低约一个数量级，并抑制颗粒增长</a:t>
              </a:r>
              <a:endParaRPr lang="zh-CN" altLang="en-US" b="1" dirty="0">
                <a:solidFill>
                  <a:schemeClr val="tx1"/>
                </a:solidFill>
              </a:endParaRPr>
            </a:p>
            <a:p>
              <a:pPr marL="285750" indent="-285750" eaLnBrk="1">
                <a:lnSpc>
                  <a:spcPct val="120000"/>
                </a:lnSpc>
                <a:buFont typeface="Arial" panose="020B0604020202020204" pitchFamily="34" charset="0"/>
                <a:buChar char="•"/>
              </a:pPr>
              <a:r>
                <a:rPr lang="zh-CN" altLang="en-US" b="1" dirty="0">
                  <a:solidFill>
                    <a:schemeClr val="tx1"/>
                  </a:solidFill>
                </a:rPr>
                <a:t>尽管通风有效，但切割室内浓度仍处于高水平，现场工人仍需个人防护。</a:t>
              </a:r>
              <a:endParaRPr lang="zh-CN" altLang="en-US" b="1" dirty="0">
                <a:solidFill>
                  <a:schemeClr val="tx1"/>
                </a:solidFill>
              </a:endParaRPr>
            </a:p>
          </p:txBody>
        </p:sp>
        <p:sp>
          <p:nvSpPr>
            <p:cNvPr id="19" name="矩形 18"/>
            <p:cNvSpPr/>
            <p:nvPr>
              <p:custDataLst>
                <p:tags r:id="rId4"/>
              </p:custDataLst>
            </p:nvPr>
          </p:nvSpPr>
          <p:spPr>
            <a:xfrm>
              <a:off x="2210" y="8583"/>
              <a:ext cx="13753" cy="1294"/>
            </a:xfrm>
            <a:prstGeom prst="rect">
              <a:avLst/>
            </a:prstGeom>
            <a:noFill/>
            <a:ln>
              <a:solidFill>
                <a:srgbClr val="660874"/>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
        <p:nvSpPr>
          <p:cNvPr id="26" name="灯片编号占位符 25"/>
          <p:cNvSpPr>
            <a:spLocks noGrp="1"/>
          </p:cNvSpPr>
          <p:nvPr>
            <p:ph type="sldNum" sz="quarter" idx="2"/>
          </p:nvPr>
        </p:nvSpPr>
        <p:spPr>
          <a:xfrm>
            <a:off x="11862100" y="6314400"/>
            <a:ext cx="2700000" cy="316800"/>
          </a:xfrm>
        </p:spPr>
        <p:txBody>
          <a:bodyPr/>
          <a:lstStyle/>
          <a:p>
            <a:fld id="{86CB4B4D-7CA3-9044-876B-883B54F8677D}" type="slidenum">
              <a:rPr/>
            </a:fld>
            <a:endParaRPr dirty="0"/>
          </a:p>
        </p:txBody>
      </p:sp>
      <p:pic>
        <p:nvPicPr>
          <p:cNvPr id="1031768529" name="图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91765" y="1327150"/>
            <a:ext cx="7201039" cy="3927600"/>
          </a:xfrm>
          <a:prstGeom prst="rect">
            <a:avLst/>
          </a:prstGeom>
          <a:noFill/>
          <a:ln>
            <a:noFill/>
          </a:ln>
        </p:spPr>
      </p:pic>
      <p:sp>
        <p:nvSpPr>
          <p:cNvPr id="50" name="文本框 49"/>
          <p:cNvSpPr txBox="1"/>
          <p:nvPr/>
        </p:nvSpPr>
        <p:spPr>
          <a:xfrm>
            <a:off x="1888490" y="19685"/>
            <a:ext cx="10303510" cy="515620"/>
          </a:xfrm>
          <a:prstGeom prst="rect">
            <a:avLst/>
          </a:prstGeom>
          <a:noFill/>
        </p:spPr>
        <p:txBody>
          <a:bodyPr wrap="square" rtlCol="0">
            <a:noAutofit/>
          </a:bodyPr>
          <a:p>
            <a:pPr>
              <a:defRPr/>
            </a:pPr>
            <a:r>
              <a:rPr lang="zh-CN" altLang="en-US" sz="2400" b="1" kern="0" dirty="0">
                <a:solidFill>
                  <a:prstClr val="white"/>
                </a:solidFill>
                <a:latin typeface="微软雅黑" panose="020B0503020204020204" pitchFamily="34" charset="-122"/>
                <a:ea typeface="微软雅黑" panose="020B0503020204020204" pitchFamily="34" charset="-122"/>
                <a:cs typeface="Calibri" panose="020F0502020204030204"/>
                <a:sym typeface="+mn-ea"/>
              </a:rPr>
              <a:t>研究结果</a:t>
            </a:r>
            <a:r>
              <a:rPr lang="en-US" altLang="zh-CN" sz="2400" b="1" kern="0" dirty="0">
                <a:solidFill>
                  <a:prstClr val="white"/>
                </a:solidFill>
                <a:latin typeface="微软雅黑" panose="020B0503020204020204" pitchFamily="34" charset="-122"/>
                <a:ea typeface="微软雅黑" panose="020B0503020204020204" pitchFamily="34" charset="-122"/>
                <a:cs typeface="Calibri" panose="020F0502020204030204"/>
                <a:sym typeface="+mn-ea"/>
              </a:rPr>
              <a:t>——</a:t>
            </a:r>
            <a:r>
              <a:rPr lang="zh-CN" altLang="en-US" sz="2400" b="1" kern="0" dirty="0">
                <a:solidFill>
                  <a:prstClr val="white"/>
                </a:solidFill>
                <a:latin typeface="微软雅黑" panose="020B0503020204020204" pitchFamily="34" charset="-122"/>
                <a:ea typeface="微软雅黑" panose="020B0503020204020204" pitchFamily="34" charset="-122"/>
                <a:cs typeface="Calibri" panose="020F0502020204030204"/>
                <a:sym typeface="+mn-ea"/>
              </a:rPr>
              <a:t>实验室</a:t>
            </a:r>
            <a:r>
              <a:rPr lang="zh-CN" altLang="en-US" sz="2400" b="1" kern="0" dirty="0">
                <a:solidFill>
                  <a:prstClr val="white"/>
                </a:solidFill>
                <a:latin typeface="微软雅黑" panose="020B0503020204020204" pitchFamily="34" charset="-122"/>
                <a:ea typeface="微软雅黑" panose="020B0503020204020204" pitchFamily="34" charset="-122"/>
                <a:cs typeface="Calibri" panose="020F0502020204030204"/>
                <a:sym typeface="+mn-ea"/>
              </a:rPr>
              <a:t>测量</a:t>
            </a:r>
            <a:endParaRPr lang="zh-CN" altLang="en-US" sz="2400" b="1" kern="0" dirty="0">
              <a:solidFill>
                <a:prstClr val="white"/>
              </a:solidFill>
              <a:latin typeface="微软雅黑" panose="020B0503020204020204" pitchFamily="34" charset="-122"/>
              <a:ea typeface="微软雅黑" panose="020B0503020204020204" pitchFamily="34" charset="-122"/>
              <a:cs typeface="Calibri" panose="020F0502020204030204"/>
              <a:sym typeface="+mn-ea"/>
            </a:endParaRPr>
          </a:p>
          <a:p>
            <a:pPr>
              <a:defRPr/>
            </a:pPr>
            <a:endParaRPr lang="zh-CN" altLang="en-US" sz="2400" b="1" kern="0" dirty="0">
              <a:solidFill>
                <a:prstClr val="white"/>
              </a:solidFill>
              <a:latin typeface="微软雅黑" panose="020B0503020204020204" pitchFamily="34" charset="-122"/>
              <a:ea typeface="微软雅黑" panose="020B0503020204020204" pitchFamily="34" charset="-122"/>
              <a:cs typeface="Calibri" panose="020F0502020204030204"/>
              <a:sym typeface="+mn-ea"/>
            </a:endParaRPr>
          </a:p>
        </p:txBody>
      </p:sp>
      <p:sp>
        <p:nvSpPr>
          <p:cNvPr id="7" name="文本框 6"/>
          <p:cNvSpPr txBox="1"/>
          <p:nvPr/>
        </p:nvSpPr>
        <p:spPr>
          <a:xfrm>
            <a:off x="2440305" y="5324475"/>
            <a:ext cx="7704455" cy="337185"/>
          </a:xfrm>
          <a:prstGeom prst="rect">
            <a:avLst/>
          </a:prstGeom>
          <a:noFill/>
        </p:spPr>
        <p:txBody>
          <a:bodyPr wrap="square" rtlCol="0" anchor="t">
            <a:spAutoFit/>
          </a:bodyPr>
          <a:p>
            <a:r>
              <a:rPr lang="zh-CN" altLang="en-US" sz="1600" kern="100" dirty="0">
                <a:latin typeface="微软雅黑" panose="020B0503020204020204" pitchFamily="34" charset="-122"/>
                <a:ea typeface="微软雅黑" panose="020B0503020204020204" pitchFamily="34" charset="-122"/>
                <a:cs typeface="Times New Roman" panose="02020603050405020304" pitchFamily="18" charset="0"/>
                <a:sym typeface="+mn-ea"/>
              </a:rPr>
              <a:t>有无通风</a:t>
            </a:r>
            <a:r>
              <a:rPr lang="zh-CN" altLang="en-US" sz="1600" kern="100" dirty="0">
                <a:latin typeface="微软雅黑" panose="020B0503020204020204" pitchFamily="34" charset="-122"/>
                <a:ea typeface="微软雅黑" panose="020B0503020204020204" pitchFamily="34" charset="-122"/>
                <a:cs typeface="Times New Roman" panose="02020603050405020304" pitchFamily="18" charset="0"/>
                <a:sym typeface="+mn-ea"/>
              </a:rPr>
              <a:t>条件下切割碳钢板过程中气溶胶粒径分布、总数浓度及峰值粒径随时间变化</a:t>
            </a:r>
            <a:endParaRPr lang="zh-CN" altLang="en-US" sz="1600" kern="100" dirty="0">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Tree>
    <p:custDataLst>
      <p:tags r:id="rId6"/>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屏幕快照 2020-07-19 下午4.12.58.png" descr="屏幕快照 2020-07-19 下午4.12.58.png"/>
          <p:cNvPicPr>
            <a:picLocks noChangeAspect="1"/>
          </p:cNvPicPr>
          <p:nvPr/>
        </p:nvPicPr>
        <p:blipFill>
          <a:blip r:embed="rId1"/>
          <a:srcRect l="414" b="8575"/>
          <a:stretch>
            <a:fillRect/>
          </a:stretch>
        </p:blipFill>
        <p:spPr>
          <a:xfrm>
            <a:off x="0" y="-29221"/>
            <a:ext cx="12192000" cy="574487"/>
          </a:xfrm>
          <a:prstGeom prst="rect">
            <a:avLst/>
          </a:prstGeom>
          <a:ln w="12700">
            <a:miter lim="400000"/>
            <a:headEnd/>
            <a:tailEnd/>
          </a:ln>
        </p:spPr>
      </p:pic>
      <p:pic>
        <p:nvPicPr>
          <p:cNvPr id="10" name="图片 9"/>
          <p:cNvPicPr>
            <a:picLocks noChangeAspect="1"/>
          </p:cNvPicPr>
          <p:nvPr/>
        </p:nvPicPr>
        <p:blipFill>
          <a:blip r:embed="rId2"/>
          <a:stretch>
            <a:fillRect/>
          </a:stretch>
        </p:blipFill>
        <p:spPr>
          <a:xfrm>
            <a:off x="110913" y="-14605"/>
            <a:ext cx="2192867" cy="570653"/>
          </a:xfrm>
          <a:prstGeom prst="rect">
            <a:avLst/>
          </a:prstGeom>
        </p:spPr>
      </p:pic>
      <p:grpSp>
        <p:nvGrpSpPr>
          <p:cNvPr id="2" name="组合 1"/>
          <p:cNvGrpSpPr/>
          <p:nvPr/>
        </p:nvGrpSpPr>
        <p:grpSpPr>
          <a:xfrm>
            <a:off x="994232" y="733371"/>
            <a:ext cx="10203536" cy="446845"/>
            <a:chOff x="4940300" y="3515937"/>
            <a:chExt cx="10203536" cy="446845"/>
          </a:xfrm>
        </p:grpSpPr>
        <p:grpSp>
          <p:nvGrpSpPr>
            <p:cNvPr id="3" name="组合 2"/>
            <p:cNvGrpSpPr/>
            <p:nvPr/>
          </p:nvGrpSpPr>
          <p:grpSpPr>
            <a:xfrm>
              <a:off x="4940300" y="3581780"/>
              <a:ext cx="361950" cy="254002"/>
              <a:chOff x="4940300" y="3428999"/>
              <a:chExt cx="457202" cy="254002"/>
            </a:xfrm>
          </p:grpSpPr>
          <p:sp>
            <p:nvSpPr>
              <p:cNvPr id="4" name="箭头: V 形 50"/>
              <p:cNvSpPr/>
              <p:nvPr/>
            </p:nvSpPr>
            <p:spPr>
              <a:xfrm>
                <a:off x="4940300" y="3429000"/>
                <a:ext cx="254001" cy="254001"/>
              </a:xfrm>
              <a:prstGeom prst="chevron">
                <a:avLst/>
              </a:prstGeom>
              <a:solidFill>
                <a:srgbClr val="580C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 name="箭头: V 形 51"/>
              <p:cNvSpPr/>
              <p:nvPr/>
            </p:nvSpPr>
            <p:spPr>
              <a:xfrm>
                <a:off x="5143501" y="3428999"/>
                <a:ext cx="254001" cy="254001"/>
              </a:xfrm>
              <a:prstGeom prst="chevron">
                <a:avLst/>
              </a:prstGeom>
              <a:solidFill>
                <a:srgbClr val="580C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cxnSp>
          <p:nvCxnSpPr>
            <p:cNvPr id="11" name="直接连接符 10"/>
            <p:cNvCxnSpPr/>
            <p:nvPr/>
          </p:nvCxnSpPr>
          <p:spPr>
            <a:xfrm>
              <a:off x="4940300" y="3962782"/>
              <a:ext cx="10203536" cy="0"/>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5302250" y="3515937"/>
              <a:ext cx="754380" cy="368300"/>
            </a:xfrm>
            <a:prstGeom prst="rect">
              <a:avLst/>
            </a:prstGeom>
          </p:spPr>
          <p:txBody>
            <a:bodyPr wrap="none">
              <a:spAutoFit/>
            </a:bodyPr>
            <a:lstStyle/>
            <a:p>
              <a:pPr algn="l"/>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总结</a:t>
              </a:r>
              <a:r>
                <a:rPr lang="zh-CN" altLang="en-US" dirty="0">
                  <a:solidFill>
                    <a:schemeClr val="tx1">
                      <a:lumMod val="85000"/>
                      <a:lumOff val="15000"/>
                    </a:schemeClr>
                  </a:solidFill>
                  <a:latin typeface="思源黑体 CN Medium" panose="020B0600000000000000" pitchFamily="34" charset="-122"/>
                  <a:ea typeface="思源黑体 CN Medium" panose="020B0600000000000000" pitchFamily="34" charset="-122"/>
                  <a:cs typeface="Times New Roman" panose="02020603050405020304" pitchFamily="18" charset="0"/>
                </a:rPr>
                <a:t> </a:t>
              </a:r>
              <a:endParaRPr lang="zh-CN" altLang="en-US" dirty="0">
                <a:solidFill>
                  <a:schemeClr val="tx1">
                    <a:lumMod val="85000"/>
                    <a:lumOff val="15000"/>
                  </a:schemeClr>
                </a:solidFill>
                <a:latin typeface="思源黑体 CN Medium" panose="020B0600000000000000" pitchFamily="34" charset="-122"/>
                <a:ea typeface="思源黑体 CN Medium" panose="020B0600000000000000" pitchFamily="34" charset="-122"/>
                <a:cs typeface="Times New Roman" panose="02020603050405020304" pitchFamily="18" charset="0"/>
              </a:endParaRPr>
            </a:p>
          </p:txBody>
        </p:sp>
      </p:grpSp>
      <p:grpSp>
        <p:nvGrpSpPr>
          <p:cNvPr id="8" name="组合 7"/>
          <p:cNvGrpSpPr/>
          <p:nvPr/>
        </p:nvGrpSpPr>
        <p:grpSpPr>
          <a:xfrm>
            <a:off x="908685" y="1461770"/>
            <a:ext cx="9434195" cy="1473835"/>
            <a:chOff x="2210" y="8583"/>
            <a:chExt cx="13753" cy="3476"/>
          </a:xfrm>
        </p:grpSpPr>
        <p:sp>
          <p:nvSpPr>
            <p:cNvPr id="6" name="文本框 5"/>
            <p:cNvSpPr txBox="1"/>
            <p:nvPr>
              <p:custDataLst>
                <p:tags r:id="rId3"/>
              </p:custDataLst>
            </p:nvPr>
          </p:nvSpPr>
          <p:spPr>
            <a:xfrm>
              <a:off x="2211" y="8583"/>
              <a:ext cx="13752" cy="3476"/>
            </a:xfrm>
            <a:prstGeom prst="rect">
              <a:avLst/>
            </a:prstGeom>
            <a:solidFill>
              <a:srgbClr val="F5DDFB"/>
            </a:solidFill>
            <a:ln w="19050">
              <a:noFill/>
            </a:ln>
          </p:spPr>
          <p:txBody>
            <a:bodyPr wrap="square">
              <a:noAutofit/>
            </a:bodyPr>
            <a:lstStyle>
              <a:defPPr>
                <a:defRPr lang="en-US"/>
              </a:defPPr>
              <a:lvl1pPr algn="just">
                <a:lnSpc>
                  <a:spcPct val="150000"/>
                </a:lnSpc>
                <a:defRPr kern="100">
                  <a:solidFill>
                    <a:schemeClr val="tx2">
                      <a:lumMod val="50000"/>
                    </a:schemeClr>
                  </a:solidFill>
                  <a:latin typeface="微软雅黑" panose="020B0503020204020204" pitchFamily="34" charset="-122"/>
                  <a:ea typeface="微软雅黑" panose="020B0503020204020204" pitchFamily="34" charset="-122"/>
                  <a:cs typeface="Times New Roman" panose="02020603050405020304" pitchFamily="18" charset="0"/>
                </a:defRPr>
              </a:lvl1pPr>
            </a:lstStyle>
            <a:p>
              <a:pPr marL="285750" indent="-285750" eaLnBrk="1">
                <a:lnSpc>
                  <a:spcPct val="120000"/>
                </a:lnSpc>
                <a:buFont typeface="Arial" panose="020B0604020202020204" pitchFamily="34" charset="0"/>
                <a:buChar char="•"/>
              </a:pPr>
              <a:r>
                <a:rPr lang="zh-CN" altLang="en-US">
                  <a:sym typeface="+mn-ea"/>
                </a:rPr>
                <a:t>等离子体切割气溶胶呈</a:t>
              </a:r>
              <a:r>
                <a:rPr lang="zh-CN" altLang="en-US" b="1">
                  <a:sym typeface="+mn-ea"/>
                </a:rPr>
                <a:t>双峰分布</a:t>
              </a:r>
              <a:r>
                <a:rPr lang="zh-CN" altLang="en-US">
                  <a:sym typeface="+mn-ea"/>
                </a:rPr>
                <a:t>，包括成核模态（&lt;30 nm）与积聚模态（100–500 nm）</a:t>
              </a:r>
              <a:endParaRPr lang="zh-CN" altLang="en-US">
                <a:sym typeface="+mn-ea"/>
              </a:endParaRPr>
            </a:p>
            <a:p>
              <a:pPr marL="285750" indent="-285750" eaLnBrk="1">
                <a:lnSpc>
                  <a:spcPct val="120000"/>
                </a:lnSpc>
                <a:buFont typeface="Arial" panose="020B0604020202020204" pitchFamily="34" charset="0"/>
                <a:buChar char="•"/>
              </a:pPr>
              <a:r>
                <a:rPr lang="zh-CN" altLang="en-US" b="1">
                  <a:sym typeface="+mn-ea"/>
                </a:rPr>
                <a:t>蒸发-凝结与凝聚</a:t>
              </a:r>
              <a:r>
                <a:rPr lang="zh-CN" altLang="en-US">
                  <a:sym typeface="+mn-ea"/>
                </a:rPr>
                <a:t>主导颗粒</a:t>
              </a:r>
              <a:r>
                <a:rPr lang="zh-CN" altLang="en-US" b="1">
                  <a:sym typeface="+mn-ea"/>
                </a:rPr>
                <a:t>生长</a:t>
              </a:r>
              <a:r>
                <a:rPr lang="zh-CN" altLang="en-US">
                  <a:sym typeface="+mn-ea"/>
                </a:rPr>
                <a:t>，</a:t>
              </a:r>
              <a:r>
                <a:rPr lang="zh-CN" altLang="en-US" b="1">
                  <a:sym typeface="+mn-ea"/>
                </a:rPr>
                <a:t>高温微环境和离子诱导成核</a:t>
              </a:r>
              <a:r>
                <a:rPr lang="zh-CN" altLang="en-US">
                  <a:sym typeface="+mn-ea"/>
                </a:rPr>
                <a:t>可能促进</a:t>
              </a:r>
              <a:r>
                <a:rPr lang="zh-CN" altLang="en-US" b="1">
                  <a:sym typeface="+mn-ea"/>
                </a:rPr>
                <a:t>超细颗粒</a:t>
              </a:r>
              <a:r>
                <a:rPr lang="zh-CN" altLang="en-US">
                  <a:sym typeface="+mn-ea"/>
                </a:rPr>
                <a:t>形成</a:t>
              </a:r>
              <a:endParaRPr lang="zh-CN" altLang="en-US">
                <a:sym typeface="+mn-ea"/>
              </a:endParaRPr>
            </a:p>
            <a:p>
              <a:pPr marL="285750" indent="-285750" eaLnBrk="1">
                <a:lnSpc>
                  <a:spcPct val="120000"/>
                </a:lnSpc>
                <a:buFont typeface="Arial" panose="020B0604020202020204" pitchFamily="34" charset="0"/>
                <a:buChar char="•"/>
              </a:pPr>
              <a:r>
                <a:rPr lang="zh-CN" altLang="en-US" b="1" dirty="0">
                  <a:solidFill>
                    <a:schemeClr val="tx1"/>
                  </a:solidFill>
                </a:rPr>
                <a:t>碳钢</a:t>
              </a:r>
              <a:r>
                <a:rPr lang="zh-CN" altLang="en-US" dirty="0">
                  <a:solidFill>
                    <a:schemeClr val="tx1"/>
                  </a:solidFill>
                </a:rPr>
                <a:t>产生最高</a:t>
              </a:r>
              <a:r>
                <a:rPr lang="zh-CN" altLang="en-US" b="1" dirty="0">
                  <a:solidFill>
                    <a:schemeClr val="tx1"/>
                  </a:solidFill>
                </a:rPr>
                <a:t>颗粒数浓度</a:t>
              </a:r>
              <a:r>
                <a:rPr lang="zh-CN" altLang="en-US" dirty="0">
                  <a:solidFill>
                    <a:schemeClr val="tx1"/>
                  </a:solidFill>
                </a:rPr>
                <a:t>，</a:t>
              </a:r>
              <a:r>
                <a:rPr lang="zh-CN" altLang="en-US" b="1" dirty="0">
                  <a:solidFill>
                    <a:schemeClr val="tx1"/>
                  </a:solidFill>
                </a:rPr>
                <a:t>高电流</a:t>
              </a:r>
              <a:r>
                <a:rPr lang="zh-CN" altLang="en-US" dirty="0">
                  <a:solidFill>
                    <a:schemeClr val="tx1"/>
                  </a:solidFill>
                </a:rPr>
                <a:t>促进</a:t>
              </a:r>
              <a:r>
                <a:rPr lang="zh-CN" altLang="en-US" b="1" dirty="0">
                  <a:solidFill>
                    <a:schemeClr val="tx1"/>
                  </a:solidFill>
                </a:rPr>
                <a:t>超细颗粒</a:t>
              </a:r>
              <a:r>
                <a:rPr lang="zh-CN" altLang="en-US" dirty="0">
                  <a:solidFill>
                    <a:schemeClr val="tx1"/>
                  </a:solidFill>
                </a:rPr>
                <a:t>生成</a:t>
              </a:r>
              <a:endParaRPr lang="zh-CN" altLang="en-US" dirty="0">
                <a:solidFill>
                  <a:schemeClr val="tx1"/>
                </a:solidFill>
              </a:endParaRPr>
            </a:p>
            <a:p>
              <a:pPr marL="285750" indent="-285750" eaLnBrk="1">
                <a:lnSpc>
                  <a:spcPct val="120000"/>
                </a:lnSpc>
                <a:buFont typeface="Arial" panose="020B0604020202020204" pitchFamily="34" charset="0"/>
                <a:buChar char="•"/>
              </a:pPr>
              <a:r>
                <a:rPr lang="zh-CN" altLang="en-US" b="1" dirty="0">
                  <a:solidFill>
                    <a:schemeClr val="tx1"/>
                  </a:solidFill>
                </a:rPr>
                <a:t>通风</a:t>
              </a:r>
              <a:r>
                <a:rPr lang="zh-CN" altLang="en-US" dirty="0">
                  <a:solidFill>
                    <a:schemeClr val="tx1"/>
                  </a:solidFill>
                </a:rPr>
                <a:t>可</a:t>
              </a:r>
              <a:r>
                <a:rPr lang="zh-CN" altLang="en-US" b="1" dirty="0">
                  <a:solidFill>
                    <a:schemeClr val="tx1"/>
                  </a:solidFill>
                </a:rPr>
                <a:t>降低</a:t>
              </a:r>
              <a:r>
                <a:rPr lang="zh-CN" altLang="en-US" dirty="0">
                  <a:solidFill>
                    <a:schemeClr val="tx1"/>
                  </a:solidFill>
                </a:rPr>
                <a:t>约90%的</a:t>
              </a:r>
              <a:r>
                <a:rPr lang="zh-CN" altLang="en-US" b="1" dirty="0">
                  <a:solidFill>
                    <a:schemeClr val="tx1"/>
                  </a:solidFill>
                </a:rPr>
                <a:t>颗粒浓度</a:t>
              </a:r>
              <a:r>
                <a:rPr lang="zh-CN" altLang="en-US" dirty="0">
                  <a:solidFill>
                    <a:schemeClr val="tx1"/>
                  </a:solidFill>
                </a:rPr>
                <a:t>并</a:t>
              </a:r>
              <a:r>
                <a:rPr lang="zh-CN" altLang="en-US" b="1" dirty="0">
                  <a:solidFill>
                    <a:schemeClr val="tx1"/>
                  </a:solidFill>
                </a:rPr>
                <a:t>抑制颗粒增长</a:t>
              </a:r>
              <a:endParaRPr lang="zh-CN" altLang="en-US" b="1" dirty="0">
                <a:solidFill>
                  <a:schemeClr val="tx1"/>
                </a:solidFill>
              </a:endParaRPr>
            </a:p>
          </p:txBody>
        </p:sp>
        <p:sp>
          <p:nvSpPr>
            <p:cNvPr id="19" name="矩形 18"/>
            <p:cNvSpPr/>
            <p:nvPr>
              <p:custDataLst>
                <p:tags r:id="rId4"/>
              </p:custDataLst>
            </p:nvPr>
          </p:nvSpPr>
          <p:spPr>
            <a:xfrm>
              <a:off x="2210" y="8583"/>
              <a:ext cx="13753" cy="3476"/>
            </a:xfrm>
            <a:prstGeom prst="rect">
              <a:avLst/>
            </a:prstGeom>
            <a:noFill/>
            <a:ln>
              <a:solidFill>
                <a:srgbClr val="660874"/>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
        <p:nvSpPr>
          <p:cNvPr id="26" name="灯片编号占位符 25"/>
          <p:cNvSpPr>
            <a:spLocks noGrp="1"/>
          </p:cNvSpPr>
          <p:nvPr>
            <p:ph type="sldNum" sz="quarter" idx="2"/>
          </p:nvPr>
        </p:nvSpPr>
        <p:spPr>
          <a:xfrm>
            <a:off x="11862100" y="6314400"/>
            <a:ext cx="2700000" cy="316800"/>
          </a:xfrm>
        </p:spPr>
        <p:txBody>
          <a:bodyPr/>
          <a:lstStyle/>
          <a:p>
            <a:fld id="{86CB4B4D-7CA3-9044-876B-883B54F8677D}" type="slidenum">
              <a:rPr/>
            </a:fld>
            <a:endParaRPr dirty="0"/>
          </a:p>
        </p:txBody>
      </p:sp>
      <p:sp>
        <p:nvSpPr>
          <p:cNvPr id="50" name="文本框 49"/>
          <p:cNvSpPr txBox="1"/>
          <p:nvPr/>
        </p:nvSpPr>
        <p:spPr>
          <a:xfrm>
            <a:off x="1888490" y="19685"/>
            <a:ext cx="10303510" cy="515620"/>
          </a:xfrm>
          <a:prstGeom prst="rect">
            <a:avLst/>
          </a:prstGeom>
          <a:noFill/>
        </p:spPr>
        <p:txBody>
          <a:bodyPr wrap="square" rtlCol="0">
            <a:noAutofit/>
          </a:bodyPr>
          <a:p>
            <a:pPr>
              <a:defRPr/>
            </a:pPr>
            <a:r>
              <a:rPr lang="zh-CN" altLang="en-US" sz="2400" b="1" kern="0" dirty="0">
                <a:solidFill>
                  <a:prstClr val="white"/>
                </a:solidFill>
                <a:latin typeface="微软雅黑" panose="020B0503020204020204" pitchFamily="34" charset="-122"/>
                <a:ea typeface="微软雅黑" panose="020B0503020204020204" pitchFamily="34" charset="-122"/>
                <a:cs typeface="Calibri" panose="020F0502020204030204"/>
                <a:sym typeface="+mn-ea"/>
              </a:rPr>
              <a:t>总结与</a:t>
            </a:r>
            <a:r>
              <a:rPr lang="zh-CN" altLang="en-US" sz="2400" b="1" kern="0" dirty="0">
                <a:solidFill>
                  <a:prstClr val="white"/>
                </a:solidFill>
                <a:latin typeface="微软雅黑" panose="020B0503020204020204" pitchFamily="34" charset="-122"/>
                <a:ea typeface="微软雅黑" panose="020B0503020204020204" pitchFamily="34" charset="-122"/>
                <a:cs typeface="Calibri" panose="020F0502020204030204"/>
                <a:sym typeface="+mn-ea"/>
              </a:rPr>
              <a:t>展望</a:t>
            </a:r>
            <a:endParaRPr lang="zh-CN" altLang="en-US" sz="2400" b="1" kern="0" dirty="0">
              <a:solidFill>
                <a:prstClr val="white"/>
              </a:solidFill>
              <a:latin typeface="微软雅黑" panose="020B0503020204020204" pitchFamily="34" charset="-122"/>
              <a:ea typeface="微软雅黑" panose="020B0503020204020204" pitchFamily="34" charset="-122"/>
              <a:cs typeface="Calibri" panose="020F0502020204030204"/>
              <a:sym typeface="+mn-ea"/>
            </a:endParaRPr>
          </a:p>
        </p:txBody>
      </p:sp>
      <p:grpSp>
        <p:nvGrpSpPr>
          <p:cNvPr id="13" name="组合 12"/>
          <p:cNvGrpSpPr/>
          <p:nvPr/>
        </p:nvGrpSpPr>
        <p:grpSpPr>
          <a:xfrm>
            <a:off x="994232" y="3381956"/>
            <a:ext cx="10203536" cy="446845"/>
            <a:chOff x="4940300" y="3515937"/>
            <a:chExt cx="10203536" cy="446845"/>
          </a:xfrm>
        </p:grpSpPr>
        <p:grpSp>
          <p:nvGrpSpPr>
            <p:cNvPr id="14" name="组合 13"/>
            <p:cNvGrpSpPr/>
            <p:nvPr/>
          </p:nvGrpSpPr>
          <p:grpSpPr>
            <a:xfrm>
              <a:off x="4940300" y="3581780"/>
              <a:ext cx="361950" cy="254002"/>
              <a:chOff x="4940300" y="3428999"/>
              <a:chExt cx="457202" cy="254002"/>
            </a:xfrm>
          </p:grpSpPr>
          <p:sp>
            <p:nvSpPr>
              <p:cNvPr id="15" name="箭头: V 形 50"/>
              <p:cNvSpPr/>
              <p:nvPr/>
            </p:nvSpPr>
            <p:spPr>
              <a:xfrm>
                <a:off x="4940300" y="3429000"/>
                <a:ext cx="254001" cy="254001"/>
              </a:xfrm>
              <a:prstGeom prst="chevron">
                <a:avLst/>
              </a:prstGeom>
              <a:solidFill>
                <a:srgbClr val="580C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16" name="箭头: V 形 51"/>
              <p:cNvSpPr/>
              <p:nvPr/>
            </p:nvSpPr>
            <p:spPr>
              <a:xfrm>
                <a:off x="5143501" y="3428999"/>
                <a:ext cx="254001" cy="254001"/>
              </a:xfrm>
              <a:prstGeom prst="chevron">
                <a:avLst/>
              </a:prstGeom>
              <a:solidFill>
                <a:srgbClr val="580C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grpSp>
        <p:cxnSp>
          <p:nvCxnSpPr>
            <p:cNvPr id="17" name="直接连接符 16"/>
            <p:cNvCxnSpPr/>
            <p:nvPr/>
          </p:nvCxnSpPr>
          <p:spPr>
            <a:xfrm>
              <a:off x="4940300" y="3962782"/>
              <a:ext cx="10203536" cy="0"/>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5302250" y="3515937"/>
              <a:ext cx="754380" cy="368300"/>
            </a:xfrm>
            <a:prstGeom prst="rect">
              <a:avLst/>
            </a:prstGeom>
          </p:spPr>
          <p:txBody>
            <a:bodyPr wrap="none">
              <a:spAutoFit/>
            </a:bodyPr>
            <a:p>
              <a:pPr algn="l"/>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展望</a:t>
              </a:r>
              <a:r>
                <a:rPr lang="zh-CN" altLang="en-US" dirty="0">
                  <a:solidFill>
                    <a:schemeClr val="tx1">
                      <a:lumMod val="85000"/>
                      <a:lumOff val="15000"/>
                    </a:schemeClr>
                  </a:solidFill>
                  <a:latin typeface="思源黑体 CN Medium" panose="020B0600000000000000" pitchFamily="34" charset="-122"/>
                  <a:ea typeface="思源黑体 CN Medium" panose="020B0600000000000000" pitchFamily="34" charset="-122"/>
                  <a:cs typeface="Times New Roman" panose="02020603050405020304" pitchFamily="18" charset="0"/>
                </a:rPr>
                <a:t> </a:t>
              </a:r>
              <a:endParaRPr lang="zh-CN" altLang="en-US" dirty="0">
                <a:solidFill>
                  <a:schemeClr val="tx1">
                    <a:lumMod val="85000"/>
                    <a:lumOff val="15000"/>
                  </a:schemeClr>
                </a:solidFill>
                <a:latin typeface="思源黑体 CN Medium" panose="020B0600000000000000" pitchFamily="34" charset="-122"/>
                <a:ea typeface="思源黑体 CN Medium" panose="020B0600000000000000" pitchFamily="34" charset="-122"/>
                <a:cs typeface="Times New Roman" panose="02020603050405020304" pitchFamily="18" charset="0"/>
              </a:endParaRPr>
            </a:p>
          </p:txBody>
        </p:sp>
      </p:grpSp>
      <p:grpSp>
        <p:nvGrpSpPr>
          <p:cNvPr id="20" name="组合 19"/>
          <p:cNvGrpSpPr/>
          <p:nvPr/>
        </p:nvGrpSpPr>
        <p:grpSpPr>
          <a:xfrm>
            <a:off x="908685" y="4069715"/>
            <a:ext cx="7331710" cy="1152525"/>
            <a:chOff x="2210" y="8583"/>
            <a:chExt cx="13753" cy="3476"/>
          </a:xfrm>
        </p:grpSpPr>
        <p:sp>
          <p:nvSpPr>
            <p:cNvPr id="21" name="文本框 20"/>
            <p:cNvSpPr txBox="1"/>
            <p:nvPr>
              <p:custDataLst>
                <p:tags r:id="rId5"/>
              </p:custDataLst>
            </p:nvPr>
          </p:nvSpPr>
          <p:spPr>
            <a:xfrm>
              <a:off x="2211" y="8583"/>
              <a:ext cx="13752" cy="3476"/>
            </a:xfrm>
            <a:prstGeom prst="rect">
              <a:avLst/>
            </a:prstGeom>
            <a:solidFill>
              <a:srgbClr val="F5DDFB"/>
            </a:solidFill>
            <a:ln w="19050">
              <a:noFill/>
            </a:ln>
          </p:spPr>
          <p:txBody>
            <a:bodyPr wrap="square">
              <a:noAutofit/>
            </a:bodyPr>
            <a:lstStyle>
              <a:defPPr>
                <a:defRPr lang="en-US"/>
              </a:defPPr>
              <a:lvl1pPr algn="just">
                <a:lnSpc>
                  <a:spcPct val="150000"/>
                </a:lnSpc>
                <a:defRPr kern="100">
                  <a:solidFill>
                    <a:schemeClr val="tx2">
                      <a:lumMod val="50000"/>
                    </a:schemeClr>
                  </a:solidFill>
                  <a:latin typeface="微软雅黑" panose="020B0503020204020204" pitchFamily="34" charset="-122"/>
                  <a:ea typeface="微软雅黑" panose="020B0503020204020204" pitchFamily="34" charset="-122"/>
                  <a:cs typeface="Times New Roman" panose="02020603050405020304" pitchFamily="18" charset="0"/>
                </a:defRPr>
              </a:lvl1pPr>
            </a:lstStyle>
            <a:p>
              <a:pPr marL="285750" indent="-285750" eaLnBrk="1">
                <a:lnSpc>
                  <a:spcPct val="120000"/>
                </a:lnSpc>
                <a:buFont typeface="Arial" panose="020B0604020202020204" pitchFamily="34" charset="0"/>
                <a:buChar char="•"/>
              </a:pPr>
              <a:r>
                <a:rPr lang="zh-CN" altLang="en-US">
                  <a:sym typeface="+mn-ea"/>
                </a:rPr>
                <a:t>基于</a:t>
              </a:r>
              <a:r>
                <a:rPr lang="zh-CN" altLang="en-US" b="1">
                  <a:sym typeface="+mn-ea"/>
                </a:rPr>
                <a:t>封闭实验台架</a:t>
              </a:r>
              <a:r>
                <a:rPr lang="zh-CN" altLang="en-US">
                  <a:sym typeface="+mn-ea"/>
                </a:rPr>
                <a:t>进一步开展气溶胶形成与演化机制研究</a:t>
              </a:r>
              <a:endParaRPr lang="zh-CN" altLang="en-US">
                <a:sym typeface="+mn-ea"/>
              </a:endParaRPr>
            </a:p>
            <a:p>
              <a:pPr marL="285750" indent="-285750" eaLnBrk="1">
                <a:lnSpc>
                  <a:spcPct val="120000"/>
                </a:lnSpc>
                <a:buFont typeface="Arial" panose="020B0604020202020204" pitchFamily="34" charset="0"/>
                <a:buChar char="•"/>
              </a:pPr>
              <a:r>
                <a:rPr lang="zh-CN" altLang="en-US" b="1">
                  <a:sym typeface="+mn-ea"/>
                </a:rPr>
                <a:t>定量研究</a:t>
              </a:r>
              <a:r>
                <a:rPr lang="zh-CN" altLang="en-US">
                  <a:sym typeface="+mn-ea"/>
                </a:rPr>
                <a:t>离子诱导成核及高温微环境对超细颗粒生成的影响</a:t>
              </a:r>
              <a:endParaRPr lang="zh-CN" altLang="en-US">
                <a:sym typeface="+mn-ea"/>
              </a:endParaRPr>
            </a:p>
            <a:p>
              <a:pPr marL="285750" indent="-285750" eaLnBrk="1">
                <a:lnSpc>
                  <a:spcPct val="120000"/>
                </a:lnSpc>
                <a:buFont typeface="Arial" panose="020B0604020202020204" pitchFamily="34" charset="0"/>
                <a:buChar char="•"/>
              </a:pPr>
              <a:r>
                <a:rPr lang="zh-CN" altLang="en-US">
                  <a:sym typeface="+mn-ea"/>
                </a:rPr>
                <a:t>优化</a:t>
              </a:r>
              <a:r>
                <a:rPr lang="zh-CN" altLang="en-US" b="1">
                  <a:sym typeface="+mn-ea"/>
                </a:rPr>
                <a:t>局部通风与过滤策略</a:t>
              </a:r>
              <a:r>
                <a:rPr lang="zh-CN" altLang="en-US">
                  <a:sym typeface="+mn-ea"/>
                </a:rPr>
                <a:t>以降低0.3 μm附近高穿透颗粒暴露风险</a:t>
              </a:r>
              <a:endParaRPr lang="zh-CN" altLang="en-US">
                <a:sym typeface="+mn-ea"/>
              </a:endParaRPr>
            </a:p>
          </p:txBody>
        </p:sp>
        <p:sp>
          <p:nvSpPr>
            <p:cNvPr id="22" name="矩形 21"/>
            <p:cNvSpPr/>
            <p:nvPr>
              <p:custDataLst>
                <p:tags r:id="rId6"/>
              </p:custDataLst>
            </p:nvPr>
          </p:nvSpPr>
          <p:spPr>
            <a:xfrm>
              <a:off x="2210" y="8583"/>
              <a:ext cx="13753" cy="3476"/>
            </a:xfrm>
            <a:prstGeom prst="rect">
              <a:avLst/>
            </a:prstGeom>
            <a:noFill/>
            <a:ln>
              <a:solidFill>
                <a:srgbClr val="660874"/>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pic>
        <p:nvPicPr>
          <p:cNvPr id="23" name="图片 22"/>
          <p:cNvPicPr>
            <a:picLocks noChangeAspect="1"/>
          </p:cNvPicPr>
          <p:nvPr/>
        </p:nvPicPr>
        <p:blipFill>
          <a:blip r:embed="rId7"/>
          <a:stretch>
            <a:fillRect/>
          </a:stretch>
        </p:blipFill>
        <p:spPr>
          <a:xfrm>
            <a:off x="8458200" y="3907790"/>
            <a:ext cx="2640330" cy="2765425"/>
          </a:xfrm>
          <a:prstGeom prst="rect">
            <a:avLst/>
          </a:prstGeom>
        </p:spPr>
      </p:pic>
    </p:spTree>
    <p:custDataLst>
      <p:tags r:id="rId8"/>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5" name="矩形 34"/>
          <p:cNvSpPr/>
          <p:nvPr/>
        </p:nvSpPr>
        <p:spPr>
          <a:xfrm>
            <a:off x="0" y="0"/>
            <a:ext cx="12227495" cy="6858000"/>
          </a:xfrm>
          <a:prstGeom prst="rect">
            <a:avLst/>
          </a:prstGeom>
          <a:gradFill flip="none" rotWithShape="1">
            <a:gsLst>
              <a:gs pos="100000">
                <a:srgbClr val="901E68"/>
              </a:gs>
              <a:gs pos="100000">
                <a:srgbClr val="992164"/>
              </a:gs>
              <a:gs pos="0">
                <a:srgbClr val="580C6E">
                  <a:lumMod val="96000"/>
                  <a:lumOff val="4000"/>
                </a:srgbClr>
              </a:gs>
              <a:gs pos="100000">
                <a:srgbClr val="AC2761">
                  <a:lumMod val="99000"/>
                  <a:lumOff val="1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6" name="图片 35"/>
          <p:cNvPicPr>
            <a:picLocks noChangeAspect="1"/>
          </p:cNvPicPr>
          <p:nvPr/>
        </p:nvPicPr>
        <p:blipFill>
          <a:blip r:embed="rId1" cstate="print">
            <a:lum bright="70000" contrast="-70000"/>
            <a:extLst>
              <a:ext uri="{BEBA8EAE-BF5A-486C-A8C5-ECC9F3942E4B}">
                <a14:imgProps xmlns:a14="http://schemas.microsoft.com/office/drawing/2010/main">
                  <a14:imgLayer r:embed="rId2">
                    <a14:imgEffect>
                      <a14:brightnessContrast bright="12000" contrast="-40000"/>
                    </a14:imgEffect>
                    <a14:imgEffect>
                      <a14:saturation sat="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5324856" y="538758"/>
            <a:ext cx="1569425" cy="1546265"/>
          </a:xfrm>
          <a:prstGeom prst="rect">
            <a:avLst/>
          </a:prstGeom>
        </p:spPr>
      </p:pic>
      <p:sp>
        <p:nvSpPr>
          <p:cNvPr id="38" name="文本框 37"/>
          <p:cNvSpPr txBox="1"/>
          <p:nvPr/>
        </p:nvSpPr>
        <p:spPr>
          <a:xfrm>
            <a:off x="2006600" y="2315845"/>
            <a:ext cx="8412480" cy="9220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5400" b="1" dirty="0">
                <a:solidFill>
                  <a:prstClr val="white"/>
                </a:solidFill>
                <a:latin typeface="微软雅黑" panose="020B0503020204020204" pitchFamily="34" charset="-122"/>
                <a:ea typeface="微软雅黑" panose="020B0503020204020204" pitchFamily="34" charset="-122"/>
                <a:cs typeface="+mj-cs"/>
              </a:rPr>
              <a:t>感谢各位的倾听！</a:t>
            </a:r>
            <a:endParaRPr lang="zh-CN" altLang="en-US" sz="5400" b="1" dirty="0">
              <a:solidFill>
                <a:prstClr val="white"/>
              </a:solidFill>
              <a:latin typeface="微软雅黑" panose="020B0503020204020204" pitchFamily="34" charset="-122"/>
              <a:ea typeface="微软雅黑" panose="020B0503020204020204" pitchFamily="34" charset="-122"/>
              <a:cs typeface="+mj-cs"/>
            </a:endParaRPr>
          </a:p>
        </p:txBody>
      </p:sp>
      <p:sp>
        <p:nvSpPr>
          <p:cNvPr id="40" name="文本框 39"/>
          <p:cNvSpPr txBox="1"/>
          <p:nvPr/>
        </p:nvSpPr>
        <p:spPr>
          <a:xfrm>
            <a:off x="2794000" y="4095750"/>
            <a:ext cx="6797675" cy="39878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000" b="1" dirty="0">
                <a:solidFill>
                  <a:prstClr val="white"/>
                </a:solidFill>
                <a:latin typeface="微软雅黑" panose="020B0503020204020204" pitchFamily="34" charset="-122"/>
                <a:ea typeface="微软雅黑" panose="020B0503020204020204" pitchFamily="34" charset="-122"/>
                <a:cs typeface="+mj-cs"/>
                <a:sym typeface="+mn-ea"/>
              </a:rPr>
              <a:t>等离子弧切割过程中气溶胶的时空演变及形成机制</a:t>
            </a:r>
            <a:endParaRPr lang="zh-CN" altLang="en-US" sz="2000" dirty="0">
              <a:solidFill>
                <a:prstClr val="white"/>
              </a:solidFill>
              <a:latin typeface="微软雅黑" panose="020B0503020204020204" pitchFamily="34" charset="-122"/>
              <a:ea typeface="微软雅黑" panose="020B0503020204020204" pitchFamily="34" charset="-122"/>
              <a:cs typeface="+mj-cs"/>
              <a:sym typeface="+mn-ea"/>
            </a:endParaRPr>
          </a:p>
        </p:txBody>
      </p:sp>
      <p:pic>
        <p:nvPicPr>
          <p:cNvPr id="8" name="图片 7"/>
          <p:cNvPicPr>
            <a:picLocks noChangeAspect="1"/>
          </p:cNvPicPr>
          <p:nvPr/>
        </p:nvPicPr>
        <p:blipFill>
          <a:blip r:embed="rId3" cstate="print">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tretch>
            <a:fillRect/>
          </a:stretch>
        </p:blipFill>
        <p:spPr>
          <a:xfrm>
            <a:off x="5729479" y="3118044"/>
            <a:ext cx="733042" cy="491584"/>
          </a:xfrm>
          <a:prstGeom prst="rect">
            <a:avLst/>
          </a:prstGeom>
        </p:spPr>
      </p:pic>
      <p:cxnSp>
        <p:nvCxnSpPr>
          <p:cNvPr id="43" name="直接连接符 42"/>
          <p:cNvCxnSpPr/>
          <p:nvPr/>
        </p:nvCxnSpPr>
        <p:spPr bwMode="auto">
          <a:xfrm flipH="1">
            <a:off x="6655958" y="3421380"/>
            <a:ext cx="4126342" cy="0"/>
          </a:xfrm>
          <a:prstGeom prst="line">
            <a:avLst/>
          </a:prstGeom>
          <a:noFill/>
          <a:ln w="25400" cap="flat" cmpd="sng" algn="ctr">
            <a:gradFill flip="none" rotWithShape="1">
              <a:gsLst>
                <a:gs pos="100000">
                  <a:srgbClr val="FFFFFF"/>
                </a:gs>
                <a:gs pos="47000">
                  <a:sysClr val="window" lastClr="FFFFFF"/>
                </a:gs>
                <a:gs pos="0">
                  <a:sysClr val="window" lastClr="FFFFFF">
                    <a:alpha val="0"/>
                  </a:sysClr>
                </a:gs>
              </a:gsLst>
              <a:lin ang="0" scaled="1"/>
              <a:tileRect/>
            </a:gradFill>
            <a:prstDash val="solid"/>
            <a:miter lim="800000"/>
          </a:ln>
          <a:effectLst/>
          <a:extLst>
            <a:ext uri="{909E8E84-426E-40DD-AFC4-6F175D3DCCD1}">
              <a14:hiddenFill xmlns:a14="http://schemas.microsoft.com/office/drawing/2010/main">
                <a:noFill/>
              </a14:hiddenFill>
            </a:ext>
          </a:extLst>
        </p:spPr>
      </p:cxnSp>
      <p:cxnSp>
        <p:nvCxnSpPr>
          <p:cNvPr id="48" name="直接连接符 47"/>
          <p:cNvCxnSpPr/>
          <p:nvPr/>
        </p:nvCxnSpPr>
        <p:spPr bwMode="auto">
          <a:xfrm>
            <a:off x="1491295" y="3421380"/>
            <a:ext cx="4126342" cy="0"/>
          </a:xfrm>
          <a:prstGeom prst="line">
            <a:avLst/>
          </a:prstGeom>
          <a:noFill/>
          <a:ln w="25400" cap="flat" cmpd="sng" algn="ctr">
            <a:gradFill flip="none" rotWithShape="1">
              <a:gsLst>
                <a:gs pos="100000">
                  <a:srgbClr val="FFFFFF"/>
                </a:gs>
                <a:gs pos="47000">
                  <a:sysClr val="window" lastClr="FFFFFF"/>
                </a:gs>
                <a:gs pos="0">
                  <a:sysClr val="window" lastClr="FFFFFF">
                    <a:alpha val="0"/>
                  </a:sysClr>
                </a:gs>
              </a:gsLst>
              <a:lin ang="0" scaled="1"/>
              <a:tileRect/>
            </a:gradFill>
            <a:prstDash val="solid"/>
            <a:miter lim="800000"/>
          </a:ln>
          <a:effectLst/>
          <a:extLst>
            <a:ext uri="{909E8E84-426E-40DD-AFC4-6F175D3DCCD1}">
              <a14:hiddenFill xmlns:a14="http://schemas.microsoft.com/office/drawing/2010/main">
                <a:noFill/>
              </a14:hiddenFill>
            </a:ext>
          </a:extLst>
        </p:spPr>
      </p:cxnSp>
      <p:graphicFrame>
        <p:nvGraphicFramePr>
          <p:cNvPr id="5" name="表格 4"/>
          <p:cNvGraphicFramePr>
            <a:graphicFrameLocks noGrp="1"/>
          </p:cNvGraphicFramePr>
          <p:nvPr/>
        </p:nvGraphicFramePr>
        <p:xfrm>
          <a:off x="4732695" y="4760411"/>
          <a:ext cx="5328592" cy="1238885"/>
        </p:xfrm>
        <a:graphic>
          <a:graphicData uri="http://schemas.openxmlformats.org/drawingml/2006/table">
            <a:tbl>
              <a:tblPr firstRow="1" bandRow="1">
                <a:tableStyleId>{F5AB1C69-6EDB-4FF4-983F-18BD219EF322}</a:tableStyleId>
              </a:tblPr>
              <a:tblGrid>
                <a:gridCol w="1725295"/>
                <a:gridCol w="3603297"/>
              </a:tblGrid>
              <a:tr h="446405">
                <a:tc>
                  <a:txBody>
                    <a:bodyPr/>
                    <a:lstStyle/>
                    <a:p>
                      <a:pPr marL="0" indent="0" algn="dist" rtl="0" eaLnBrk="0" fontAlgn="base" hangingPunct="0">
                        <a:spcBef>
                          <a:spcPct val="20000"/>
                        </a:spcBef>
                        <a:spcAft>
                          <a:spcPct val="0"/>
                        </a:spcAft>
                        <a:buClr>
                          <a:srgbClr val="9C52AE"/>
                        </a:buClr>
                        <a:buSzPct val="60000"/>
                        <a:buFont typeface="Wingdings" panose="05000000000000000000" pitchFamily="2" charset="2"/>
                        <a:buNone/>
                      </a:pPr>
                      <a:r>
                        <a:rPr lang="zh-CN" altLang="en-US" sz="2000" b="0" dirty="0">
                          <a:solidFill>
                            <a:schemeClr val="bg1"/>
                          </a:solidFill>
                          <a:latin typeface="微软雅黑" panose="020B0503020204020204" pitchFamily="34" charset="-122"/>
                          <a:ea typeface="微软雅黑" panose="020B0503020204020204" pitchFamily="34" charset="-122"/>
                          <a:cs typeface="+mn-cs"/>
                        </a:rPr>
                        <a:t>汇报人：</a:t>
                      </a:r>
                      <a:endParaRPr lang="zh-CN" altLang="en-US" sz="2000" b="0" dirty="0">
                        <a:solidFill>
                          <a:schemeClr val="bg1"/>
                        </a:solidFill>
                        <a:latin typeface="微软雅黑" panose="020B0503020204020204" pitchFamily="34" charset="-122"/>
                        <a:ea typeface="微软雅黑" panose="020B0503020204020204" pitchFamily="34" charset="-122"/>
                        <a:cs typeface="+mn-cs"/>
                      </a:endParaRPr>
                    </a:p>
                  </a:txBody>
                  <a:tcPr>
                    <a:lnL>
                      <a:noFill/>
                    </a:lnL>
                    <a:lnR>
                      <a:noFill/>
                    </a:lnR>
                    <a:lnT>
                      <a:noFill/>
                    </a:lnT>
                    <a:lnB>
                      <a:noFill/>
                    </a:lnB>
                    <a:lnTlToBr>
                      <a:noFill/>
                    </a:lnTlToBr>
                    <a:lnBlToTr>
                      <a:noFill/>
                    </a:lnBlToTr>
                    <a:noFill/>
                  </a:tcPr>
                </a:tc>
                <a:tc>
                  <a:txBody>
                    <a:bodyPr/>
                    <a:lstStyle/>
                    <a:p>
                      <a:pPr marL="0" indent="0" algn="l" rtl="0" eaLnBrk="0" fontAlgn="base" hangingPunct="0">
                        <a:spcBef>
                          <a:spcPct val="20000"/>
                        </a:spcBef>
                        <a:spcAft>
                          <a:spcPct val="0"/>
                        </a:spcAft>
                        <a:buClr>
                          <a:srgbClr val="9C52AE"/>
                        </a:buClr>
                        <a:buSzPct val="60000"/>
                        <a:buFont typeface="Wingdings" panose="05000000000000000000" pitchFamily="2" charset="2"/>
                        <a:buNone/>
                      </a:pPr>
                      <a:r>
                        <a:rPr lang="zh-CN" altLang="en-US" sz="2000" b="0" dirty="0">
                          <a:solidFill>
                            <a:schemeClr val="bg1"/>
                          </a:solidFill>
                          <a:latin typeface="微软雅黑" panose="020B0503020204020204" pitchFamily="34" charset="-122"/>
                          <a:ea typeface="微软雅黑" panose="020B0503020204020204" pitchFamily="34" charset="-122"/>
                          <a:cs typeface="+mn-cs"/>
                        </a:rPr>
                        <a:t>周菲</a:t>
                      </a:r>
                      <a:endParaRPr lang="zh-CN" altLang="en-US" sz="2000" b="0" dirty="0">
                        <a:solidFill>
                          <a:schemeClr val="bg1"/>
                        </a:solidFill>
                        <a:latin typeface="微软雅黑" panose="020B0503020204020204" pitchFamily="34" charset="-122"/>
                        <a:ea typeface="微软雅黑" panose="020B0503020204020204" pitchFamily="34" charset="-122"/>
                        <a:cs typeface="+mn-cs"/>
                      </a:endParaRPr>
                    </a:p>
                  </a:txBody>
                  <a:tcPr>
                    <a:lnL>
                      <a:noFill/>
                    </a:lnL>
                    <a:lnR>
                      <a:noFill/>
                    </a:lnR>
                    <a:lnT>
                      <a:noFill/>
                    </a:lnT>
                    <a:lnB>
                      <a:noFill/>
                    </a:lnB>
                    <a:lnTlToBr>
                      <a:noFill/>
                    </a:lnTlToBr>
                    <a:lnBlToTr>
                      <a:noFill/>
                    </a:lnBlToTr>
                    <a:noFill/>
                  </a:tcPr>
                </a:tc>
              </a:tr>
              <a:tr h="396240">
                <a:tc>
                  <a:txBody>
                    <a:bodyPr/>
                    <a:lstStyle/>
                    <a:p>
                      <a:pPr marL="0" indent="0" algn="dist" rtl="0" eaLnBrk="0" fontAlgn="base" hangingPunct="0">
                        <a:spcBef>
                          <a:spcPct val="20000"/>
                        </a:spcBef>
                        <a:spcAft>
                          <a:spcPct val="0"/>
                        </a:spcAft>
                        <a:buClr>
                          <a:srgbClr val="9C52AE"/>
                        </a:buClr>
                        <a:buSzPct val="60000"/>
                        <a:buFont typeface="Wingdings" panose="05000000000000000000" pitchFamily="2" charset="2"/>
                        <a:buNone/>
                      </a:pPr>
                      <a:r>
                        <a:rPr lang="zh-CN" altLang="en-US" sz="2000" b="0" dirty="0">
                          <a:solidFill>
                            <a:schemeClr val="bg1"/>
                          </a:solidFill>
                          <a:latin typeface="微软雅黑" panose="020B0503020204020204" pitchFamily="34" charset="-122"/>
                          <a:ea typeface="微软雅黑" panose="020B0503020204020204" pitchFamily="34" charset="-122"/>
                          <a:cs typeface="+mn-cs"/>
                        </a:rPr>
                        <a:t>导师：</a:t>
                      </a:r>
                      <a:endParaRPr lang="zh-CN" altLang="en-US" sz="2000" b="0" dirty="0">
                        <a:solidFill>
                          <a:schemeClr val="bg1"/>
                        </a:solidFill>
                        <a:latin typeface="微软雅黑" panose="020B0503020204020204" pitchFamily="34" charset="-122"/>
                        <a:ea typeface="微软雅黑" panose="020B0503020204020204" pitchFamily="34" charset="-122"/>
                        <a:cs typeface="+mn-cs"/>
                      </a:endParaRPr>
                    </a:p>
                  </a:txBody>
                  <a:tcPr>
                    <a:lnL>
                      <a:noFill/>
                    </a:lnL>
                    <a:lnR>
                      <a:noFill/>
                    </a:lnR>
                    <a:lnT>
                      <a:noFill/>
                    </a:lnT>
                    <a:lnB>
                      <a:noFill/>
                    </a:lnB>
                    <a:lnTlToBr>
                      <a:noFill/>
                    </a:lnTlToBr>
                    <a:lnBlToTr>
                      <a:noFill/>
                    </a:lnBlToTr>
                    <a:noFill/>
                  </a:tcPr>
                </a:tc>
                <a:tc>
                  <a:txBody>
                    <a:bodyPr/>
                    <a:lstStyle/>
                    <a:p>
                      <a:pPr marL="0" indent="0" algn="l" rtl="0" eaLnBrk="0" fontAlgn="base" hangingPunct="0">
                        <a:spcBef>
                          <a:spcPct val="20000"/>
                        </a:spcBef>
                        <a:spcAft>
                          <a:spcPct val="0"/>
                        </a:spcAft>
                        <a:buClr>
                          <a:srgbClr val="9C52AE"/>
                        </a:buClr>
                        <a:buSzPct val="60000"/>
                        <a:buFont typeface="Wingdings" panose="05000000000000000000" pitchFamily="2" charset="2"/>
                        <a:buNone/>
                      </a:pPr>
                      <a:r>
                        <a:rPr lang="zh-CN" altLang="en-US" sz="2000" b="0" dirty="0">
                          <a:solidFill>
                            <a:schemeClr val="bg1"/>
                          </a:solidFill>
                          <a:latin typeface="微软雅黑" panose="020B0503020204020204" pitchFamily="34" charset="-122"/>
                          <a:ea typeface="微软雅黑" panose="020B0503020204020204" pitchFamily="34" charset="-122"/>
                          <a:cs typeface="+mn-cs"/>
                        </a:rPr>
                        <a:t>张振中</a:t>
                      </a:r>
                      <a:endParaRPr lang="zh-CN" altLang="en-US" sz="2000" b="0" dirty="0">
                        <a:solidFill>
                          <a:schemeClr val="bg1"/>
                        </a:solidFill>
                        <a:latin typeface="微软雅黑" panose="020B0503020204020204" pitchFamily="34" charset="-122"/>
                        <a:ea typeface="微软雅黑" panose="020B0503020204020204" pitchFamily="34" charset="-122"/>
                        <a:cs typeface="+mn-cs"/>
                      </a:endParaRPr>
                    </a:p>
                  </a:txBody>
                  <a:tcPr>
                    <a:lnL>
                      <a:noFill/>
                    </a:lnL>
                    <a:lnR>
                      <a:noFill/>
                    </a:lnR>
                    <a:lnT>
                      <a:noFill/>
                    </a:lnT>
                    <a:lnB>
                      <a:noFill/>
                    </a:lnB>
                    <a:lnTlToBr>
                      <a:noFill/>
                    </a:lnTlToBr>
                    <a:lnBlToTr>
                      <a:noFill/>
                    </a:lnBlToTr>
                    <a:noFill/>
                  </a:tcPr>
                </a:tc>
              </a:tr>
              <a:tr h="365760">
                <a:tc>
                  <a:txBody>
                    <a:bodyPr/>
                    <a:lstStyle/>
                    <a:p>
                      <a:pPr marL="0" indent="0" algn="dist" rtl="0" eaLnBrk="0" fontAlgn="base" hangingPunct="0">
                        <a:spcBef>
                          <a:spcPct val="20000"/>
                        </a:spcBef>
                        <a:spcAft>
                          <a:spcPct val="0"/>
                        </a:spcAft>
                        <a:buClr>
                          <a:srgbClr val="9C52AE"/>
                        </a:buClr>
                        <a:buSzPct val="60000"/>
                        <a:buFont typeface="Wingdings" panose="05000000000000000000" pitchFamily="2" charset="2"/>
                        <a:buNone/>
                      </a:pPr>
                      <a:r>
                        <a:rPr lang="zh-CN" altLang="en-US" sz="2000" b="0" dirty="0">
                          <a:solidFill>
                            <a:schemeClr val="bg1"/>
                          </a:solidFill>
                          <a:latin typeface="微软雅黑" panose="020B0503020204020204" pitchFamily="34" charset="-122"/>
                          <a:ea typeface="微软雅黑" panose="020B0503020204020204" pitchFamily="34" charset="-122"/>
                          <a:cs typeface="+mn-cs"/>
                        </a:rPr>
                        <a:t>汇报日期：</a:t>
                      </a:r>
                      <a:endParaRPr lang="zh-CN" altLang="en-US" sz="2000" b="0" dirty="0">
                        <a:solidFill>
                          <a:schemeClr val="bg1"/>
                        </a:solidFill>
                        <a:latin typeface="微软雅黑" panose="020B0503020204020204" pitchFamily="34" charset="-122"/>
                        <a:ea typeface="微软雅黑" panose="020B0503020204020204" pitchFamily="34" charset="-122"/>
                        <a:cs typeface="+mn-cs"/>
                      </a:endParaRPr>
                    </a:p>
                  </a:txBody>
                  <a:tcPr>
                    <a:lnL>
                      <a:noFill/>
                    </a:lnL>
                    <a:lnR>
                      <a:noFill/>
                    </a:lnR>
                    <a:lnT>
                      <a:noFill/>
                    </a:lnT>
                    <a:lnB>
                      <a:noFill/>
                    </a:lnB>
                    <a:lnTlToBr>
                      <a:noFill/>
                    </a:lnTlToBr>
                    <a:lnBlToTr>
                      <a:noFill/>
                    </a:lnBlToTr>
                    <a:noFill/>
                  </a:tcPr>
                </a:tc>
                <a:tc>
                  <a:txBody>
                    <a:bodyPr/>
                    <a:lstStyle/>
                    <a:p>
                      <a:pPr marL="0" indent="0" algn="l" rtl="0" eaLnBrk="0" fontAlgn="base" hangingPunct="0">
                        <a:spcBef>
                          <a:spcPct val="20000"/>
                        </a:spcBef>
                        <a:spcAft>
                          <a:spcPct val="0"/>
                        </a:spcAft>
                        <a:buClr>
                          <a:srgbClr val="9C52AE"/>
                        </a:buClr>
                        <a:buSzPct val="60000"/>
                        <a:buFont typeface="Wingdings" panose="05000000000000000000" pitchFamily="2" charset="2"/>
                        <a:buNone/>
                      </a:pPr>
                      <a:r>
                        <a:rPr lang="en-US" altLang="zh-CN" sz="2000" b="0" dirty="0">
                          <a:solidFill>
                            <a:schemeClr val="bg1"/>
                          </a:solidFill>
                          <a:latin typeface="微软雅黑" panose="020B0503020204020204" pitchFamily="34" charset="-122"/>
                          <a:ea typeface="微软雅黑" panose="020B0503020204020204" pitchFamily="34" charset="-122"/>
                          <a:cs typeface="+mn-cs"/>
                        </a:rPr>
                        <a:t>2026</a:t>
                      </a:r>
                      <a:r>
                        <a:rPr lang="zh-CN" altLang="en-US" sz="2000" b="0" dirty="0">
                          <a:solidFill>
                            <a:schemeClr val="bg1"/>
                          </a:solidFill>
                          <a:latin typeface="微软雅黑" panose="020B0503020204020204" pitchFamily="34" charset="-122"/>
                          <a:ea typeface="微软雅黑" panose="020B0503020204020204" pitchFamily="34" charset="-122"/>
                          <a:cs typeface="+mn-cs"/>
                        </a:rPr>
                        <a:t>年</a:t>
                      </a:r>
                      <a:r>
                        <a:rPr lang="en-US" altLang="zh-CN" sz="2000" b="0" dirty="0">
                          <a:solidFill>
                            <a:schemeClr val="bg1"/>
                          </a:solidFill>
                          <a:latin typeface="微软雅黑" panose="020B0503020204020204" pitchFamily="34" charset="-122"/>
                          <a:ea typeface="微软雅黑" panose="020B0503020204020204" pitchFamily="34" charset="-122"/>
                          <a:cs typeface="+mn-cs"/>
                        </a:rPr>
                        <a:t>5</a:t>
                      </a:r>
                      <a:r>
                        <a:rPr lang="zh-CN" altLang="en-US" sz="2000" b="0" dirty="0">
                          <a:solidFill>
                            <a:schemeClr val="bg1"/>
                          </a:solidFill>
                          <a:latin typeface="微软雅黑" panose="020B0503020204020204" pitchFamily="34" charset="-122"/>
                          <a:ea typeface="微软雅黑" panose="020B0503020204020204" pitchFamily="34" charset="-122"/>
                          <a:cs typeface="+mn-cs"/>
                        </a:rPr>
                        <a:t>月</a:t>
                      </a:r>
                      <a:r>
                        <a:rPr lang="en-US" altLang="zh-CN" sz="2000" b="0" dirty="0">
                          <a:solidFill>
                            <a:schemeClr val="bg1"/>
                          </a:solidFill>
                          <a:latin typeface="微软雅黑" panose="020B0503020204020204" pitchFamily="34" charset="-122"/>
                          <a:ea typeface="微软雅黑" panose="020B0503020204020204" pitchFamily="34" charset="-122"/>
                          <a:cs typeface="+mn-cs"/>
                        </a:rPr>
                        <a:t>24</a:t>
                      </a:r>
                      <a:r>
                        <a:rPr lang="zh-CN" altLang="en-US" sz="2000" b="0" dirty="0">
                          <a:solidFill>
                            <a:schemeClr val="bg1"/>
                          </a:solidFill>
                          <a:latin typeface="微软雅黑" panose="020B0503020204020204" pitchFamily="34" charset="-122"/>
                          <a:ea typeface="微软雅黑" panose="020B0503020204020204" pitchFamily="34" charset="-122"/>
                          <a:cs typeface="+mn-cs"/>
                        </a:rPr>
                        <a:t>日</a:t>
                      </a:r>
                      <a:endParaRPr lang="zh-CN" altLang="en-US" sz="2000" b="0" dirty="0">
                        <a:solidFill>
                          <a:schemeClr val="bg1"/>
                        </a:solidFill>
                        <a:latin typeface="微软雅黑" panose="020B0503020204020204" pitchFamily="34" charset="-122"/>
                        <a:ea typeface="微软雅黑" panose="020B0503020204020204" pitchFamily="34" charset="-122"/>
                        <a:cs typeface="+mn-cs"/>
                      </a:endParaRPr>
                    </a:p>
                  </a:txBody>
                  <a:tcPr>
                    <a:lnL>
                      <a:noFill/>
                    </a:lnL>
                    <a:lnR>
                      <a:noFill/>
                    </a:lnR>
                    <a:lnT>
                      <a:noFill/>
                    </a:lnT>
                    <a:lnB>
                      <a:noFill/>
                    </a:lnB>
                    <a:lnTlToBr>
                      <a:noFill/>
                    </a:lnTlToBr>
                    <a:lnBlToTr>
                      <a:noFill/>
                    </a:lnBlToTr>
                    <a:noFill/>
                  </a:tcPr>
                </a:tc>
              </a:tr>
            </a:tbl>
          </a:graphicData>
        </a:graphic>
      </p:graphicFrame>
      <p:sp>
        <p:nvSpPr>
          <p:cNvPr id="2" name="文本框 1"/>
          <p:cNvSpPr txBox="1"/>
          <p:nvPr/>
        </p:nvSpPr>
        <p:spPr>
          <a:xfrm>
            <a:off x="2921000" y="6372860"/>
            <a:ext cx="6797675" cy="337185"/>
          </a:xfrm>
          <a:prstGeom prst="rect">
            <a:avLst/>
          </a:prstGeom>
          <a:noFill/>
        </p:spPr>
        <p:txBody>
          <a:bodyPr wrap="square">
            <a:spAutoFit/>
          </a:bodyPr>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a:solidFill>
                  <a:schemeClr val="bg1">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2026年“核理安邦”联合博士生学术论坛</a:t>
            </a:r>
            <a:endParaRPr lang="zh-CN" altLang="en-US" sz="1600" dirty="0">
              <a:solidFill>
                <a:schemeClr val="bg1">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矩形 37"/>
          <p:cNvSpPr/>
          <p:nvPr/>
        </p:nvSpPr>
        <p:spPr>
          <a:xfrm>
            <a:off x="0" y="0"/>
            <a:ext cx="12217288" cy="995306"/>
          </a:xfrm>
          <a:prstGeom prst="rect">
            <a:avLst/>
          </a:prstGeom>
          <a:gradFill flip="none" rotWithShape="1">
            <a:gsLst>
              <a:gs pos="49000">
                <a:srgbClr val="580C6E"/>
              </a:gs>
              <a:gs pos="72000">
                <a:srgbClr val="692266"/>
              </a:gs>
              <a:gs pos="86000">
                <a:srgbClr val="952064">
                  <a:alpha val="46000"/>
                </a:srgbClr>
              </a:gs>
              <a:gs pos="25000">
                <a:srgbClr val="580C6E"/>
              </a:gs>
              <a:gs pos="0">
                <a:srgbClr val="580C6E">
                  <a:lumMod val="100000"/>
                </a:srgbClr>
              </a:gs>
              <a:gs pos="100000">
                <a:srgbClr val="AC2761"/>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HelveticaExt-Normal"/>
              <a:ea typeface="OPPOSans B"/>
              <a:cs typeface="+mn-cs"/>
            </a:endParaRPr>
          </a:p>
        </p:txBody>
      </p:sp>
      <p:grpSp>
        <p:nvGrpSpPr>
          <p:cNvPr id="113" name="组合 112"/>
          <p:cNvGrpSpPr/>
          <p:nvPr/>
        </p:nvGrpSpPr>
        <p:grpSpPr>
          <a:xfrm>
            <a:off x="158182" y="168355"/>
            <a:ext cx="2369202" cy="728961"/>
            <a:chOff x="9730702" y="211219"/>
            <a:chExt cx="2374282" cy="701101"/>
          </a:xfrm>
        </p:grpSpPr>
        <p:pic>
          <p:nvPicPr>
            <p:cNvPr id="114" name="图片 113"/>
            <p:cNvPicPr>
              <a:picLocks noChangeAspect="1"/>
            </p:cNvPicPr>
            <p:nvPr userDrawn="1"/>
          </p:nvPicPr>
          <p:blipFill>
            <a:blip r:embed="rId1" cstate="print">
              <a:lum bright="70000" contrast="-70000"/>
              <a:extLst>
                <a:ext uri="{BEBA8EAE-BF5A-486C-A8C5-ECC9F3942E4B}">
                  <a14:imgProps xmlns:a14="http://schemas.microsoft.com/office/drawing/2010/main">
                    <a14:imgLayer r:embed="rId2">
                      <a14:imgEffect>
                        <a14:brightnessContrast bright="12000" contrast="-40000"/>
                      </a14:imgEffect>
                      <a14:imgEffect>
                        <a14:saturation sat="0"/>
                      </a14:imgEffect>
                      <a14:imgEffect>
                        <a14:sharpenSoften amount="-50000"/>
                      </a14:imgEffect>
                    </a14:imgLayer>
                  </a14:imgProps>
                </a:ext>
                <a:ext uri="{28A0092B-C50C-407E-A947-70E740481C1C}">
                  <a14:useLocalDpi xmlns:a14="http://schemas.microsoft.com/office/drawing/2010/main" val="0"/>
                </a:ext>
              </a:extLst>
            </a:blip>
            <a:stretch>
              <a:fillRect/>
            </a:stretch>
          </p:blipFill>
          <p:spPr>
            <a:xfrm>
              <a:off x="9730702" y="211219"/>
              <a:ext cx="665681" cy="665680"/>
            </a:xfrm>
            <a:prstGeom prst="rect">
              <a:avLst/>
            </a:prstGeom>
          </p:spPr>
        </p:pic>
        <p:pic>
          <p:nvPicPr>
            <p:cNvPr id="170" name="图片 169"/>
            <p:cNvPicPr>
              <a:picLocks noChangeAspect="1"/>
            </p:cNvPicPr>
            <p:nvPr/>
          </p:nvPicPr>
          <p:blipFill rotWithShape="1">
            <a:blip r:embed="rId3">
              <a:biLevel thresh="25000"/>
            </a:blip>
            <a:srcRect l="30188"/>
            <a:stretch>
              <a:fillRect/>
            </a:stretch>
          </p:blipFill>
          <p:spPr>
            <a:xfrm>
              <a:off x="10483399" y="211219"/>
              <a:ext cx="1621585" cy="701101"/>
            </a:xfrm>
            <a:prstGeom prst="rect">
              <a:avLst/>
            </a:prstGeom>
          </p:spPr>
        </p:pic>
      </p:grpSp>
      <p:sp>
        <p:nvSpPr>
          <p:cNvPr id="16387" name="矩形 1"/>
          <p:cNvSpPr>
            <a:spLocks noChangeArrowheads="1"/>
          </p:cNvSpPr>
          <p:nvPr/>
        </p:nvSpPr>
        <p:spPr bwMode="auto">
          <a:xfrm>
            <a:off x="4781550" y="56893"/>
            <a:ext cx="26289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黑体" panose="02010609060101010101" charset="-122"/>
                <a:ea typeface="黑体" panose="02010609060101010101"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黑体" panose="02010609060101010101" charset="-122"/>
                <a:ea typeface="黑体" panose="02010609060101010101"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黑体" panose="02010609060101010101" charset="-122"/>
                <a:ea typeface="黑体" panose="02010609060101010101"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黑体" panose="02010609060101010101" charset="-122"/>
                <a:ea typeface="黑体" panose="02010609060101010101"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黑体" panose="02010609060101010101" charset="-122"/>
                <a:ea typeface="黑体" panose="02010609060101010101"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黑体" panose="02010609060101010101" charset="-122"/>
                <a:ea typeface="黑体" panose="02010609060101010101"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黑体" panose="02010609060101010101" charset="-122"/>
                <a:ea typeface="黑体" panose="02010609060101010101"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黑体" panose="02010609060101010101" charset="-122"/>
                <a:ea typeface="黑体" panose="02010609060101010101"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黑体" panose="02010609060101010101" charset="-122"/>
                <a:ea typeface="黑体" panose="02010609060101010101" charset="-122"/>
                <a:sym typeface="Calibri" panose="020F0502020204030204" pitchFamily="34" charset="0"/>
              </a:defRPr>
            </a:lvl9pPr>
          </a:lstStyle>
          <a:p>
            <a:pPr algn="ctr" eaLnBrk="1">
              <a:spcBef>
                <a:spcPct val="0"/>
              </a:spcBef>
              <a:buFontTx/>
              <a:buNone/>
            </a:pPr>
            <a:r>
              <a:rPr lang="zh-CN" altLang="en-US" sz="4400" b="1"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目</a:t>
            </a:r>
            <a:r>
              <a:rPr lang="en-US" altLang="zh-CN" sz="4400" b="1"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 </a:t>
            </a:r>
            <a:r>
              <a:rPr lang="zh-CN" altLang="en-US" sz="4400" b="1" dirty="0">
                <a:solidFill>
                  <a:schemeClr val="bg1"/>
                </a:solidFill>
                <a:latin typeface="微软雅黑" panose="020B0503020204020204" pitchFamily="34" charset="-122"/>
                <a:ea typeface="微软雅黑" panose="020B0503020204020204" pitchFamily="34" charset="-122"/>
                <a:sym typeface="Arial" panose="020B0604020202020204" pitchFamily="34" charset="0"/>
              </a:rPr>
              <a:t>录</a:t>
            </a:r>
            <a:endParaRPr lang="zh-CN" altLang="en-US" sz="4400" b="1" dirty="0">
              <a:solidFill>
                <a:schemeClr val="bg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5" name="灯片编号占位符 3"/>
          <p:cNvSpPr>
            <a:spLocks noGrp="1"/>
          </p:cNvSpPr>
          <p:nvPr>
            <p:ph type="sldNum" sz="quarter" idx="10"/>
          </p:nvPr>
        </p:nvSpPr>
        <p:spPr>
          <a:xfrm>
            <a:off x="8893076" y="6410851"/>
            <a:ext cx="2844800" cy="365125"/>
          </a:xfrm>
        </p:spPr>
        <p:txBody>
          <a:bodyPr/>
          <a:lstStyle/>
          <a:p>
            <a:pPr>
              <a:defRPr/>
            </a:pPr>
            <a:fld id="{31408673-C4E7-468B-A361-96C16E2BA329}" type="slidenum">
              <a:rPr lang="zh-CN" altLang="en-US" smtClean="0"/>
            </a:fld>
            <a:endParaRPr lang="zh-CN" altLang="en-US" sz="1350" dirty="0">
              <a:solidFill>
                <a:schemeClr val="tx1"/>
              </a:solidFill>
            </a:endParaRPr>
          </a:p>
        </p:txBody>
      </p:sp>
      <p:grpSp>
        <p:nvGrpSpPr>
          <p:cNvPr id="2" name="组合 1"/>
          <p:cNvGrpSpPr/>
          <p:nvPr>
            <p:custDataLst>
              <p:tags r:id="rId4"/>
            </p:custDataLst>
          </p:nvPr>
        </p:nvGrpSpPr>
        <p:grpSpPr>
          <a:xfrm>
            <a:off x="4832946" y="2960673"/>
            <a:ext cx="3697026" cy="536800"/>
            <a:chOff x="6231216" y="2401238"/>
            <a:chExt cx="3697026" cy="536800"/>
          </a:xfrm>
        </p:grpSpPr>
        <p:cxnSp>
          <p:nvCxnSpPr>
            <p:cNvPr id="30" name="直接连接符 29"/>
            <p:cNvCxnSpPr/>
            <p:nvPr>
              <p:custDataLst>
                <p:tags r:id="rId5"/>
              </p:custDataLst>
            </p:nvPr>
          </p:nvCxnSpPr>
          <p:spPr bwMode="auto">
            <a:xfrm>
              <a:off x="7057808" y="2929046"/>
              <a:ext cx="2870434" cy="857"/>
            </a:xfrm>
            <a:prstGeom prst="line">
              <a:avLst/>
            </a:prstGeom>
            <a:solidFill>
              <a:schemeClr val="accent1"/>
            </a:solidFill>
            <a:ln w="22225" cap="flat" cmpd="sng" algn="ctr">
              <a:solidFill>
                <a:srgbClr val="4B5C7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96" name="组合 95"/>
            <p:cNvGrpSpPr/>
            <p:nvPr/>
          </p:nvGrpSpPr>
          <p:grpSpPr>
            <a:xfrm>
              <a:off x="6231216" y="2401238"/>
              <a:ext cx="3591791" cy="536800"/>
              <a:chOff x="5975774" y="1024480"/>
              <a:chExt cx="3591791" cy="536800"/>
            </a:xfrm>
          </p:grpSpPr>
          <p:sp>
            <p:nvSpPr>
              <p:cNvPr id="97" name="平行四边形 96"/>
              <p:cNvSpPr/>
              <p:nvPr>
                <p:custDataLst>
                  <p:tags r:id="rId6"/>
                </p:custDataLst>
              </p:nvPr>
            </p:nvSpPr>
            <p:spPr bwMode="auto">
              <a:xfrm>
                <a:off x="5975774" y="1024480"/>
                <a:ext cx="901696" cy="533945"/>
              </a:xfrm>
              <a:prstGeom prst="parallelogram">
                <a:avLst>
                  <a:gd name="adj" fmla="val 41624"/>
                </a:avLst>
              </a:prstGeom>
              <a:solidFill>
                <a:srgbClr val="7030A0"/>
              </a:solidFill>
              <a:ln w="9525" cap="flat" cmpd="sng" algn="ctr">
                <a:noFill/>
                <a:prstDash val="solid"/>
                <a:round/>
                <a:headEnd type="none" w="med" len="med"/>
                <a:tailEnd type="none" w="med" len="med"/>
              </a:ln>
              <a:effectLst/>
              <a:scene3d>
                <a:camera prst="orthographicFront">
                  <a:rot lat="0" lon="10800000" rev="0"/>
                </a:camera>
                <a:lightRig rig="threePt" dir="t"/>
              </a:scene3d>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p:txBody>
          </p:sp>
          <p:sp>
            <p:nvSpPr>
              <p:cNvPr id="98" name="文本框 97"/>
              <p:cNvSpPr txBox="1"/>
              <p:nvPr>
                <p:custDataLst>
                  <p:tags r:id="rId7"/>
                </p:custDataLst>
              </p:nvPr>
            </p:nvSpPr>
            <p:spPr>
              <a:xfrm>
                <a:off x="6877469" y="1039310"/>
                <a:ext cx="2690096" cy="521970"/>
              </a:xfrm>
              <a:prstGeom prst="rect">
                <a:avLst/>
              </a:prstGeom>
              <a:noFill/>
            </p:spPr>
            <p:txBody>
              <a:bodyPr wrap="square" rtlCol="0">
                <a:spAutoFit/>
              </a:bodyPr>
              <a:lstStyle/>
              <a:p>
                <a:r>
                  <a:rPr lang="zh-CN" altLang="en-US" sz="2800" dirty="0">
                    <a:solidFill>
                      <a:srgbClr val="73347E"/>
                    </a:solidFill>
                    <a:latin typeface="微软雅黑" panose="020B0503020204020204" pitchFamily="34" charset="-122"/>
                    <a:ea typeface="微软雅黑" panose="020B0503020204020204" pitchFamily="34" charset="-122"/>
                    <a:sym typeface="+mn-lt"/>
                  </a:rPr>
                  <a:t>研究</a:t>
                </a:r>
                <a:r>
                  <a:rPr lang="zh-CN" altLang="en-US" sz="2800" dirty="0">
                    <a:solidFill>
                      <a:srgbClr val="73347E"/>
                    </a:solidFill>
                    <a:latin typeface="微软雅黑" panose="020B0503020204020204" pitchFamily="34" charset="-122"/>
                    <a:ea typeface="微软雅黑" panose="020B0503020204020204" pitchFamily="34" charset="-122"/>
                    <a:sym typeface="+mn-lt"/>
                  </a:rPr>
                  <a:t>方法</a:t>
                </a:r>
                <a:endParaRPr lang="zh-CN" altLang="en-US" sz="2800" dirty="0">
                  <a:solidFill>
                    <a:srgbClr val="73347E"/>
                  </a:solidFill>
                  <a:latin typeface="微软雅黑" panose="020B0503020204020204" pitchFamily="34" charset="-122"/>
                  <a:ea typeface="微软雅黑" panose="020B0503020204020204" pitchFamily="34" charset="-122"/>
                  <a:sym typeface="+mn-lt"/>
                </a:endParaRPr>
              </a:p>
            </p:txBody>
          </p:sp>
          <p:sp>
            <p:nvSpPr>
              <p:cNvPr id="99" name="文本框 98"/>
              <p:cNvSpPr txBox="1"/>
              <p:nvPr>
                <p:custDataLst>
                  <p:tags r:id="rId8"/>
                </p:custDataLst>
              </p:nvPr>
            </p:nvSpPr>
            <p:spPr>
              <a:xfrm>
                <a:off x="6131383" y="1059376"/>
                <a:ext cx="745273" cy="460375"/>
              </a:xfrm>
              <a:prstGeom prst="rect">
                <a:avLst/>
              </a:prstGeom>
              <a:noFill/>
            </p:spPr>
            <p:txBody>
              <a:bodyPr wrap="square" rtlCol="0">
                <a:spAutoFit/>
              </a:bodyPr>
              <a:lstStyle/>
              <a:p>
                <a:r>
                  <a:rPr lang="en-US" altLang="zh-CN" sz="2400" dirty="0">
                    <a:solidFill>
                      <a:schemeClr val="bg1"/>
                    </a:solidFill>
                    <a:latin typeface="Arial Black" panose="020B0A04020102020204" pitchFamily="34" charset="0"/>
                  </a:rPr>
                  <a:t>02</a:t>
                </a:r>
                <a:endParaRPr lang="zh-CN" altLang="en-US" sz="2400" dirty="0">
                  <a:solidFill>
                    <a:schemeClr val="bg1"/>
                  </a:solidFill>
                  <a:latin typeface="Arial Black" panose="020B0A04020102020204" pitchFamily="34" charset="0"/>
                </a:endParaRPr>
              </a:p>
            </p:txBody>
          </p:sp>
        </p:grpSp>
      </p:grpSp>
      <p:grpSp>
        <p:nvGrpSpPr>
          <p:cNvPr id="3" name="组合 2"/>
          <p:cNvGrpSpPr/>
          <p:nvPr>
            <p:custDataLst>
              <p:tags r:id="rId9"/>
            </p:custDataLst>
          </p:nvPr>
        </p:nvGrpSpPr>
        <p:grpSpPr>
          <a:xfrm>
            <a:off x="4352042" y="1778540"/>
            <a:ext cx="3847231" cy="533945"/>
            <a:chOff x="5750312" y="1219105"/>
            <a:chExt cx="3847231" cy="533945"/>
          </a:xfrm>
        </p:grpSpPr>
        <p:cxnSp>
          <p:nvCxnSpPr>
            <p:cNvPr id="22" name="直接连接符 21"/>
            <p:cNvCxnSpPr/>
            <p:nvPr>
              <p:custDataLst>
                <p:tags r:id="rId10"/>
              </p:custDataLst>
            </p:nvPr>
          </p:nvCxnSpPr>
          <p:spPr bwMode="auto">
            <a:xfrm>
              <a:off x="6591894" y="1744979"/>
              <a:ext cx="2870434" cy="857"/>
            </a:xfrm>
            <a:prstGeom prst="line">
              <a:avLst/>
            </a:prstGeom>
            <a:solidFill>
              <a:schemeClr val="accent1"/>
            </a:solidFill>
            <a:ln w="22225" cap="flat" cmpd="sng" algn="ctr">
              <a:solidFill>
                <a:srgbClr val="4B5C7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平行四边形 16"/>
            <p:cNvSpPr/>
            <p:nvPr>
              <p:custDataLst>
                <p:tags r:id="rId11"/>
              </p:custDataLst>
            </p:nvPr>
          </p:nvSpPr>
          <p:spPr bwMode="auto">
            <a:xfrm>
              <a:off x="5750312" y="1219105"/>
              <a:ext cx="901696" cy="533945"/>
            </a:xfrm>
            <a:prstGeom prst="parallelogram">
              <a:avLst>
                <a:gd name="adj" fmla="val 41624"/>
              </a:avLst>
            </a:prstGeom>
            <a:solidFill>
              <a:srgbClr val="7030A0"/>
            </a:solidFill>
            <a:ln w="9525" cap="flat" cmpd="sng" algn="ctr">
              <a:noFill/>
              <a:prstDash val="solid"/>
              <a:round/>
              <a:headEnd type="none" w="med" len="med"/>
              <a:tailEnd type="none" w="med" len="med"/>
            </a:ln>
            <a:effectLst/>
            <a:scene3d>
              <a:camera prst="orthographicFront">
                <a:rot lat="0" lon="10800000" rev="0"/>
              </a:camera>
              <a:lightRig rig="threePt" dir="t"/>
            </a:scene3d>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p:txBody>
        </p:sp>
        <p:sp>
          <p:nvSpPr>
            <p:cNvPr id="4" name="文本框 3"/>
            <p:cNvSpPr txBox="1"/>
            <p:nvPr>
              <p:custDataLst>
                <p:tags r:id="rId12"/>
              </p:custDataLst>
            </p:nvPr>
          </p:nvSpPr>
          <p:spPr>
            <a:xfrm>
              <a:off x="6652006" y="1221912"/>
              <a:ext cx="2945537" cy="521970"/>
            </a:xfrm>
            <a:prstGeom prst="rect">
              <a:avLst/>
            </a:prstGeom>
            <a:noFill/>
          </p:spPr>
          <p:txBody>
            <a:bodyPr wrap="square" rtlCol="0">
              <a:spAutoFit/>
            </a:bodyPr>
            <a:lstStyle/>
            <a:p>
              <a:r>
                <a:rPr lang="zh-CN" altLang="en-US" sz="2800" dirty="0">
                  <a:solidFill>
                    <a:srgbClr val="73347E"/>
                  </a:solidFill>
                  <a:latin typeface="微软雅黑" panose="020B0503020204020204" pitchFamily="34" charset="-122"/>
                  <a:ea typeface="微软雅黑" panose="020B0503020204020204" pitchFamily="34" charset="-122"/>
                  <a:sym typeface="+mn-ea"/>
                </a:rPr>
                <a:t>研究</a:t>
              </a:r>
              <a:r>
                <a:rPr lang="zh-CN" altLang="en-US" sz="2800" dirty="0">
                  <a:solidFill>
                    <a:srgbClr val="73347E"/>
                  </a:solidFill>
                  <a:latin typeface="微软雅黑" panose="020B0503020204020204" pitchFamily="34" charset="-122"/>
                  <a:ea typeface="微软雅黑" panose="020B0503020204020204" pitchFamily="34" charset="-122"/>
                  <a:sym typeface="+mn-ea"/>
                </a:rPr>
                <a:t>背景</a:t>
              </a:r>
              <a:endParaRPr lang="zh-CN" altLang="en-US" sz="2800" dirty="0">
                <a:solidFill>
                  <a:srgbClr val="73347E"/>
                </a:solidFill>
                <a:latin typeface="微软雅黑" panose="020B0503020204020204" pitchFamily="34" charset="-122"/>
                <a:ea typeface="微软雅黑" panose="020B0503020204020204" pitchFamily="34" charset="-122"/>
                <a:sym typeface="+mn-ea"/>
              </a:endParaRPr>
            </a:p>
          </p:txBody>
        </p:sp>
        <p:sp>
          <p:nvSpPr>
            <p:cNvPr id="18" name="文本框 17"/>
            <p:cNvSpPr txBox="1"/>
            <p:nvPr>
              <p:custDataLst>
                <p:tags r:id="rId13"/>
              </p:custDataLst>
            </p:nvPr>
          </p:nvSpPr>
          <p:spPr>
            <a:xfrm>
              <a:off x="5920911" y="1254001"/>
              <a:ext cx="745273" cy="460375"/>
            </a:xfrm>
            <a:prstGeom prst="rect">
              <a:avLst/>
            </a:prstGeom>
            <a:noFill/>
          </p:spPr>
          <p:txBody>
            <a:bodyPr wrap="square" rtlCol="0">
              <a:spAutoFit/>
            </a:bodyPr>
            <a:lstStyle/>
            <a:p>
              <a:r>
                <a:rPr lang="en-US" altLang="zh-CN" sz="2400" dirty="0">
                  <a:solidFill>
                    <a:schemeClr val="bg1"/>
                  </a:solidFill>
                  <a:latin typeface="Arial Black" panose="020B0A04020102020204" pitchFamily="34" charset="0"/>
                </a:rPr>
                <a:t>01</a:t>
              </a:r>
              <a:endParaRPr lang="zh-CN" altLang="en-US" sz="2400" dirty="0">
                <a:solidFill>
                  <a:schemeClr val="bg1"/>
                </a:solidFill>
                <a:latin typeface="Arial Black" panose="020B0A04020102020204" pitchFamily="34" charset="0"/>
              </a:endParaRPr>
            </a:p>
          </p:txBody>
        </p:sp>
      </p:grpSp>
      <p:grpSp>
        <p:nvGrpSpPr>
          <p:cNvPr id="108" name="组合 107"/>
          <p:cNvGrpSpPr/>
          <p:nvPr>
            <p:custDataLst>
              <p:tags r:id="rId14"/>
            </p:custDataLst>
          </p:nvPr>
        </p:nvGrpSpPr>
        <p:grpSpPr>
          <a:xfrm>
            <a:off x="5298707" y="4142940"/>
            <a:ext cx="3653523" cy="545856"/>
            <a:chOff x="5975774" y="1024480"/>
            <a:chExt cx="3653523" cy="545856"/>
          </a:xfrm>
        </p:grpSpPr>
        <p:cxnSp>
          <p:nvCxnSpPr>
            <p:cNvPr id="112" name="直接连接符 111"/>
            <p:cNvCxnSpPr/>
            <p:nvPr>
              <p:custDataLst>
                <p:tags r:id="rId15"/>
              </p:custDataLst>
            </p:nvPr>
          </p:nvCxnSpPr>
          <p:spPr bwMode="auto">
            <a:xfrm>
              <a:off x="6817356" y="1550354"/>
              <a:ext cx="2811941" cy="5421"/>
            </a:xfrm>
            <a:prstGeom prst="line">
              <a:avLst/>
            </a:prstGeom>
            <a:solidFill>
              <a:schemeClr val="accent1"/>
            </a:solidFill>
            <a:ln w="22225" cap="flat" cmpd="sng" algn="ctr">
              <a:solidFill>
                <a:srgbClr val="4B5C7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9" name="平行四边形 108"/>
            <p:cNvSpPr/>
            <p:nvPr>
              <p:custDataLst>
                <p:tags r:id="rId16"/>
              </p:custDataLst>
            </p:nvPr>
          </p:nvSpPr>
          <p:spPr bwMode="auto">
            <a:xfrm>
              <a:off x="5975774" y="1024480"/>
              <a:ext cx="901696" cy="533945"/>
            </a:xfrm>
            <a:prstGeom prst="parallelogram">
              <a:avLst>
                <a:gd name="adj" fmla="val 41624"/>
              </a:avLst>
            </a:prstGeom>
            <a:solidFill>
              <a:srgbClr val="7030A0"/>
            </a:solidFill>
            <a:ln w="9525" cap="flat" cmpd="sng" algn="ctr">
              <a:noFill/>
              <a:prstDash val="solid"/>
              <a:round/>
              <a:headEnd type="none" w="med" len="med"/>
              <a:tailEnd type="none" w="med" len="med"/>
            </a:ln>
            <a:effectLst/>
            <a:scene3d>
              <a:camera prst="orthographicFront">
                <a:rot lat="0" lon="10800000" rev="0"/>
              </a:camera>
              <a:lightRig rig="threePt" dir="t"/>
            </a:scene3d>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p:txBody>
        </p:sp>
        <p:sp>
          <p:nvSpPr>
            <p:cNvPr id="110" name="文本框 109"/>
            <p:cNvSpPr txBox="1"/>
            <p:nvPr>
              <p:custDataLst>
                <p:tags r:id="rId17"/>
              </p:custDataLst>
            </p:nvPr>
          </p:nvSpPr>
          <p:spPr>
            <a:xfrm>
              <a:off x="6877469" y="1048366"/>
              <a:ext cx="2720075" cy="521970"/>
            </a:xfrm>
            <a:prstGeom prst="rect">
              <a:avLst/>
            </a:prstGeom>
            <a:noFill/>
          </p:spPr>
          <p:txBody>
            <a:bodyPr wrap="square" rtlCol="0">
              <a:spAutoFit/>
            </a:bodyPr>
            <a:lstStyle/>
            <a:p>
              <a:r>
                <a:rPr lang="zh-CN" altLang="en-US" sz="2800" dirty="0">
                  <a:solidFill>
                    <a:srgbClr val="73347E"/>
                  </a:solidFill>
                  <a:latin typeface="微软雅黑" panose="020B0503020204020204" pitchFamily="34" charset="-122"/>
                  <a:ea typeface="微软雅黑" panose="020B0503020204020204" pitchFamily="34" charset="-122"/>
                  <a:sym typeface="+mn-ea"/>
                </a:rPr>
                <a:t>研究</a:t>
              </a:r>
              <a:r>
                <a:rPr lang="zh-CN" altLang="en-US" sz="2800" dirty="0">
                  <a:solidFill>
                    <a:srgbClr val="73347E"/>
                  </a:solidFill>
                  <a:latin typeface="微软雅黑" panose="020B0503020204020204" pitchFamily="34" charset="-122"/>
                  <a:ea typeface="微软雅黑" panose="020B0503020204020204" pitchFamily="34" charset="-122"/>
                  <a:sym typeface="+mn-ea"/>
                </a:rPr>
                <a:t>结果</a:t>
              </a:r>
              <a:endParaRPr lang="zh-CN" altLang="en-US" sz="2800" dirty="0">
                <a:solidFill>
                  <a:srgbClr val="73347E"/>
                </a:solidFill>
                <a:latin typeface="微软雅黑" panose="020B0503020204020204" pitchFamily="34" charset="-122"/>
                <a:ea typeface="微软雅黑" panose="020B0503020204020204" pitchFamily="34" charset="-122"/>
                <a:sym typeface="+mn-ea"/>
              </a:endParaRPr>
            </a:p>
          </p:txBody>
        </p:sp>
        <p:sp>
          <p:nvSpPr>
            <p:cNvPr id="111" name="文本框 110"/>
            <p:cNvSpPr txBox="1"/>
            <p:nvPr>
              <p:custDataLst>
                <p:tags r:id="rId18"/>
              </p:custDataLst>
            </p:nvPr>
          </p:nvSpPr>
          <p:spPr>
            <a:xfrm>
              <a:off x="6131383" y="1074366"/>
              <a:ext cx="745273" cy="460375"/>
            </a:xfrm>
            <a:prstGeom prst="rect">
              <a:avLst/>
            </a:prstGeom>
            <a:noFill/>
          </p:spPr>
          <p:txBody>
            <a:bodyPr wrap="square" rtlCol="0">
              <a:spAutoFit/>
            </a:bodyPr>
            <a:lstStyle/>
            <a:p>
              <a:r>
                <a:rPr lang="en-US" altLang="zh-CN" sz="2400" dirty="0">
                  <a:solidFill>
                    <a:schemeClr val="bg1"/>
                  </a:solidFill>
                  <a:latin typeface="Arial Black" panose="020B0A04020102020204" pitchFamily="34" charset="0"/>
                </a:rPr>
                <a:t>03</a:t>
              </a:r>
              <a:endParaRPr lang="zh-CN" altLang="en-US" sz="2400" dirty="0">
                <a:solidFill>
                  <a:schemeClr val="bg1"/>
                </a:solidFill>
                <a:latin typeface="Arial Black" panose="020B0A04020102020204" pitchFamily="34" charset="0"/>
              </a:endParaRPr>
            </a:p>
          </p:txBody>
        </p:sp>
      </p:grpSp>
      <p:grpSp>
        <p:nvGrpSpPr>
          <p:cNvPr id="6" name="组合 5"/>
          <p:cNvGrpSpPr/>
          <p:nvPr>
            <p:custDataLst>
              <p:tags r:id="rId19"/>
            </p:custDataLst>
          </p:nvPr>
        </p:nvGrpSpPr>
        <p:grpSpPr>
          <a:xfrm>
            <a:off x="5779611" y="5325207"/>
            <a:ext cx="3877211" cy="538829"/>
            <a:chOff x="7177881" y="4765772"/>
            <a:chExt cx="3877211" cy="538829"/>
          </a:xfrm>
        </p:grpSpPr>
        <p:cxnSp>
          <p:nvCxnSpPr>
            <p:cNvPr id="118" name="直接连接符 117"/>
            <p:cNvCxnSpPr/>
            <p:nvPr>
              <p:custDataLst>
                <p:tags r:id="rId20"/>
              </p:custDataLst>
            </p:nvPr>
          </p:nvCxnSpPr>
          <p:spPr bwMode="auto">
            <a:xfrm flipV="1">
              <a:off x="8019463" y="5289550"/>
              <a:ext cx="2826337" cy="2096"/>
            </a:xfrm>
            <a:prstGeom prst="line">
              <a:avLst/>
            </a:prstGeom>
            <a:solidFill>
              <a:schemeClr val="accent1"/>
            </a:solidFill>
            <a:ln w="22225" cap="flat" cmpd="sng" algn="ctr">
              <a:solidFill>
                <a:srgbClr val="4B5C7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5" name="平行四边形 114"/>
            <p:cNvSpPr/>
            <p:nvPr>
              <p:custDataLst>
                <p:tags r:id="rId21"/>
              </p:custDataLst>
            </p:nvPr>
          </p:nvSpPr>
          <p:spPr bwMode="auto">
            <a:xfrm>
              <a:off x="7177881" y="4765772"/>
              <a:ext cx="901696" cy="533945"/>
            </a:xfrm>
            <a:prstGeom prst="parallelogram">
              <a:avLst>
                <a:gd name="adj" fmla="val 41624"/>
              </a:avLst>
            </a:prstGeom>
            <a:solidFill>
              <a:srgbClr val="7030A0"/>
            </a:solidFill>
            <a:ln w="9525" cap="flat" cmpd="sng" algn="ctr">
              <a:noFill/>
              <a:prstDash val="solid"/>
              <a:round/>
              <a:headEnd type="none" w="med" len="med"/>
              <a:tailEnd type="none" w="med" len="med"/>
            </a:ln>
            <a:effectLst/>
            <a:scene3d>
              <a:camera prst="orthographicFront">
                <a:rot lat="0" lon="10800000" rev="0"/>
              </a:camera>
              <a:lightRig rig="threePt" dir="t"/>
            </a:scene3d>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pPr>
              <a:endParaRPr kumimoji="0" lang="zh-CN" altLang="en-US" sz="1800" b="0" i="0" u="none" strike="noStrike" cap="none" normalizeH="0" baseline="0" dirty="0">
                <a:ln>
                  <a:noFill/>
                </a:ln>
                <a:solidFill>
                  <a:schemeClr val="tx1"/>
                </a:solidFill>
                <a:effectLst/>
                <a:latin typeface="Arial" panose="020B0604020202020204" pitchFamily="34" charset="0"/>
                <a:ea typeface="宋体" panose="02010600030101010101" pitchFamily="2" charset="-122"/>
              </a:endParaRPr>
            </a:p>
          </p:txBody>
        </p:sp>
        <p:sp>
          <p:nvSpPr>
            <p:cNvPr id="116" name="文本框 115"/>
            <p:cNvSpPr txBox="1"/>
            <p:nvPr>
              <p:custDataLst>
                <p:tags r:id="rId22"/>
              </p:custDataLst>
            </p:nvPr>
          </p:nvSpPr>
          <p:spPr>
            <a:xfrm>
              <a:off x="8079575" y="4782631"/>
              <a:ext cx="2975517" cy="521970"/>
            </a:xfrm>
            <a:prstGeom prst="rect">
              <a:avLst/>
            </a:prstGeom>
            <a:noFill/>
          </p:spPr>
          <p:txBody>
            <a:bodyPr wrap="square" rtlCol="0">
              <a:spAutoFit/>
            </a:bodyPr>
            <a:lstStyle/>
            <a:p>
              <a:pPr algn="l">
                <a:buClrTx/>
                <a:buSzTx/>
                <a:buFontTx/>
              </a:pPr>
              <a:r>
                <a:rPr lang="zh-CN" altLang="en-US" sz="2800" dirty="0">
                  <a:solidFill>
                    <a:srgbClr val="73347E"/>
                  </a:solidFill>
                  <a:latin typeface="微软雅黑" panose="020B0503020204020204" pitchFamily="34" charset="-122"/>
                  <a:ea typeface="微软雅黑" panose="020B0503020204020204" pitchFamily="34" charset="-122"/>
                  <a:sym typeface="+mn-lt"/>
                </a:rPr>
                <a:t>总结与</a:t>
              </a:r>
              <a:r>
                <a:rPr lang="zh-CN" altLang="en-US" sz="2800" dirty="0">
                  <a:solidFill>
                    <a:srgbClr val="73347E"/>
                  </a:solidFill>
                  <a:latin typeface="微软雅黑" panose="020B0503020204020204" pitchFamily="34" charset="-122"/>
                  <a:ea typeface="微软雅黑" panose="020B0503020204020204" pitchFamily="34" charset="-122"/>
                  <a:sym typeface="+mn-lt"/>
                </a:rPr>
                <a:t>展望</a:t>
              </a:r>
              <a:endParaRPr lang="zh-CN" altLang="en-US" sz="2800" dirty="0">
                <a:solidFill>
                  <a:srgbClr val="73347E"/>
                </a:solidFill>
                <a:latin typeface="微软雅黑" panose="020B0503020204020204" pitchFamily="34" charset="-122"/>
                <a:ea typeface="微软雅黑" panose="020B0503020204020204" pitchFamily="34" charset="-122"/>
                <a:sym typeface="+mn-lt"/>
              </a:endParaRPr>
            </a:p>
          </p:txBody>
        </p:sp>
        <p:sp>
          <p:nvSpPr>
            <p:cNvPr id="117" name="文本框 116"/>
            <p:cNvSpPr txBox="1"/>
            <p:nvPr>
              <p:custDataLst>
                <p:tags r:id="rId23"/>
              </p:custDataLst>
            </p:nvPr>
          </p:nvSpPr>
          <p:spPr>
            <a:xfrm>
              <a:off x="7333490" y="4800668"/>
              <a:ext cx="745273" cy="460375"/>
            </a:xfrm>
            <a:prstGeom prst="rect">
              <a:avLst/>
            </a:prstGeom>
            <a:noFill/>
          </p:spPr>
          <p:txBody>
            <a:bodyPr wrap="square" rtlCol="0">
              <a:spAutoFit/>
            </a:bodyPr>
            <a:lstStyle/>
            <a:p>
              <a:r>
                <a:rPr lang="en-US" altLang="zh-CN" sz="2400" dirty="0">
                  <a:solidFill>
                    <a:schemeClr val="bg1"/>
                  </a:solidFill>
                  <a:latin typeface="Arial Black" panose="020B0A04020102020204" pitchFamily="34" charset="0"/>
                </a:rPr>
                <a:t>04</a:t>
              </a:r>
              <a:endParaRPr lang="zh-CN" altLang="en-US" sz="2400" dirty="0">
                <a:solidFill>
                  <a:schemeClr val="bg1"/>
                </a:solidFill>
                <a:latin typeface="Arial Black" panose="020B0A04020102020204" pitchFamily="34" charset="0"/>
              </a:endParaRPr>
            </a:p>
          </p:txBody>
        </p:sp>
      </p:grpSp>
      <p:sp>
        <p:nvSpPr>
          <p:cNvPr id="13" name="圆: 空心 12"/>
          <p:cNvSpPr/>
          <p:nvPr/>
        </p:nvSpPr>
        <p:spPr>
          <a:xfrm>
            <a:off x="-2449195" y="3455670"/>
            <a:ext cx="5878830" cy="5748655"/>
          </a:xfrm>
          <a:prstGeom prst="donut">
            <a:avLst/>
          </a:prstGeom>
          <a:gradFill>
            <a:gsLst>
              <a:gs pos="0">
                <a:srgbClr val="703881"/>
              </a:gs>
              <a:gs pos="66000">
                <a:srgbClr val="882959"/>
              </a:gs>
            </a:gsLst>
            <a:lin ang="5400000" scaled="1"/>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微软雅黑" panose="020B0503020204020204" pitchFamily="34" charset="-122"/>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屏幕快照 2020-07-19 下午4.12.58.png" descr="屏幕快照 2020-07-19 下午4.12.58.png"/>
          <p:cNvPicPr>
            <a:picLocks noChangeAspect="1"/>
          </p:cNvPicPr>
          <p:nvPr/>
        </p:nvPicPr>
        <p:blipFill>
          <a:blip r:embed="rId1"/>
          <a:srcRect l="414" b="8575"/>
          <a:stretch>
            <a:fillRect/>
          </a:stretch>
        </p:blipFill>
        <p:spPr>
          <a:xfrm>
            <a:off x="0" y="-29221"/>
            <a:ext cx="12192000" cy="574487"/>
          </a:xfrm>
          <a:prstGeom prst="rect">
            <a:avLst/>
          </a:prstGeom>
          <a:ln w="12700">
            <a:miter lim="400000"/>
            <a:headEnd/>
            <a:tailEnd/>
          </a:ln>
        </p:spPr>
      </p:pic>
      <p:pic>
        <p:nvPicPr>
          <p:cNvPr id="10" name="图片 9"/>
          <p:cNvPicPr>
            <a:picLocks noChangeAspect="1"/>
          </p:cNvPicPr>
          <p:nvPr/>
        </p:nvPicPr>
        <p:blipFill>
          <a:blip r:embed="rId2"/>
          <a:stretch>
            <a:fillRect/>
          </a:stretch>
        </p:blipFill>
        <p:spPr>
          <a:xfrm>
            <a:off x="92075" y="-2540"/>
            <a:ext cx="2192655" cy="558800"/>
          </a:xfrm>
          <a:prstGeom prst="rect">
            <a:avLst/>
          </a:prstGeom>
        </p:spPr>
      </p:pic>
      <p:sp>
        <p:nvSpPr>
          <p:cNvPr id="21" name="矩形 20"/>
          <p:cNvSpPr/>
          <p:nvPr/>
        </p:nvSpPr>
        <p:spPr>
          <a:xfrm>
            <a:off x="909320" y="1233170"/>
            <a:ext cx="10838815" cy="1969135"/>
          </a:xfrm>
          <a:prstGeom prst="rect">
            <a:avLst/>
          </a:prstGeom>
          <a:noFill/>
          <a:ln w="28575">
            <a:gradFill flip="none" rotWithShape="1">
              <a:gsLst>
                <a:gs pos="0">
                  <a:srgbClr val="580C6E"/>
                </a:gs>
                <a:gs pos="100000">
                  <a:srgbClr val="660874"/>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p:cNvGrpSpPr/>
          <p:nvPr/>
        </p:nvGrpSpPr>
        <p:grpSpPr>
          <a:xfrm>
            <a:off x="909273" y="748171"/>
            <a:ext cx="10203532" cy="383700"/>
            <a:chOff x="4940300" y="3455721"/>
            <a:chExt cx="13484028" cy="507061"/>
          </a:xfrm>
        </p:grpSpPr>
        <p:grpSp>
          <p:nvGrpSpPr>
            <p:cNvPr id="24" name="组合 23"/>
            <p:cNvGrpSpPr/>
            <p:nvPr/>
          </p:nvGrpSpPr>
          <p:grpSpPr>
            <a:xfrm>
              <a:off x="4940300" y="3581780"/>
              <a:ext cx="361950" cy="254002"/>
              <a:chOff x="4940300" y="3428999"/>
              <a:chExt cx="457202" cy="254002"/>
            </a:xfrm>
          </p:grpSpPr>
          <p:sp>
            <p:nvSpPr>
              <p:cNvPr id="25" name="箭头: V 形 46"/>
              <p:cNvSpPr/>
              <p:nvPr/>
            </p:nvSpPr>
            <p:spPr>
              <a:xfrm>
                <a:off x="4940300" y="3429000"/>
                <a:ext cx="254001" cy="254001"/>
              </a:xfrm>
              <a:prstGeom prst="chevron">
                <a:avLst/>
              </a:prstGeom>
              <a:solidFill>
                <a:srgbClr val="660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26" name="箭头: V 形 47"/>
              <p:cNvSpPr/>
              <p:nvPr/>
            </p:nvSpPr>
            <p:spPr>
              <a:xfrm>
                <a:off x="5143501" y="3428999"/>
                <a:ext cx="254001" cy="254001"/>
              </a:xfrm>
              <a:prstGeom prst="chevron">
                <a:avLst/>
              </a:prstGeom>
              <a:solidFill>
                <a:srgbClr val="660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grpSp>
        <p:cxnSp>
          <p:nvCxnSpPr>
            <p:cNvPr id="27" name="直接连接符 26"/>
            <p:cNvCxnSpPr/>
            <p:nvPr/>
          </p:nvCxnSpPr>
          <p:spPr>
            <a:xfrm>
              <a:off x="4940300" y="3962782"/>
              <a:ext cx="13484028" cy="0"/>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9" name="矩形 28"/>
            <p:cNvSpPr/>
            <p:nvPr/>
          </p:nvSpPr>
          <p:spPr>
            <a:xfrm>
              <a:off x="5301411" y="3455721"/>
              <a:ext cx="3564736" cy="486710"/>
            </a:xfrm>
            <a:prstGeom prst="rect">
              <a:avLst/>
            </a:prstGeom>
          </p:spPr>
          <p:txBody>
            <a:bodyPr wrap="none">
              <a:spAutoFit/>
            </a:bodyPr>
            <a:lstStyle/>
            <a:p>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核设施退役问题日趋突出</a:t>
              </a: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31" name="组合 30"/>
          <p:cNvGrpSpPr/>
          <p:nvPr/>
        </p:nvGrpSpPr>
        <p:grpSpPr>
          <a:xfrm>
            <a:off x="908638" y="3249977"/>
            <a:ext cx="10203532" cy="377986"/>
            <a:chOff x="4940300" y="3463273"/>
            <a:chExt cx="13484028" cy="499509"/>
          </a:xfrm>
        </p:grpSpPr>
        <p:grpSp>
          <p:nvGrpSpPr>
            <p:cNvPr id="32" name="组合 31"/>
            <p:cNvGrpSpPr/>
            <p:nvPr/>
          </p:nvGrpSpPr>
          <p:grpSpPr>
            <a:xfrm>
              <a:off x="4940300" y="3581780"/>
              <a:ext cx="361950" cy="254002"/>
              <a:chOff x="4940300" y="3428999"/>
              <a:chExt cx="457202" cy="254002"/>
            </a:xfrm>
          </p:grpSpPr>
          <p:sp>
            <p:nvSpPr>
              <p:cNvPr id="33" name="箭头: V 形 61"/>
              <p:cNvSpPr/>
              <p:nvPr/>
            </p:nvSpPr>
            <p:spPr>
              <a:xfrm>
                <a:off x="4940300" y="3429000"/>
                <a:ext cx="254001" cy="254001"/>
              </a:xfrm>
              <a:prstGeom prst="chevron">
                <a:avLst/>
              </a:prstGeom>
              <a:solidFill>
                <a:srgbClr val="660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sp>
            <p:nvSpPr>
              <p:cNvPr id="34" name="箭头: V 形 62"/>
              <p:cNvSpPr/>
              <p:nvPr/>
            </p:nvSpPr>
            <p:spPr>
              <a:xfrm>
                <a:off x="5143501" y="3428999"/>
                <a:ext cx="254001" cy="254001"/>
              </a:xfrm>
              <a:prstGeom prst="chevron">
                <a:avLst/>
              </a:prstGeom>
              <a:solidFill>
                <a:srgbClr val="6608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tx1"/>
                  </a:solidFill>
                </a:endParaRPr>
              </a:p>
            </p:txBody>
          </p:sp>
        </p:grpSp>
        <p:cxnSp>
          <p:nvCxnSpPr>
            <p:cNvPr id="35" name="直接连接符 34"/>
            <p:cNvCxnSpPr/>
            <p:nvPr/>
          </p:nvCxnSpPr>
          <p:spPr>
            <a:xfrm>
              <a:off x="4940300" y="3962782"/>
              <a:ext cx="13484028" cy="0"/>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6" name="矩形 35"/>
            <p:cNvSpPr/>
            <p:nvPr/>
          </p:nvSpPr>
          <p:spPr>
            <a:xfrm>
              <a:off x="5302250" y="3463273"/>
              <a:ext cx="5679410" cy="486710"/>
            </a:xfrm>
            <a:prstGeom prst="rect">
              <a:avLst/>
            </a:prstGeom>
          </p:spPr>
          <p:txBody>
            <a:bodyPr wrap="none">
              <a:spAutoFit/>
            </a:bodyPr>
            <a:lstStyle/>
            <a:p>
              <a:pPr algn="l"/>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核设施退役过程会产生大量放射性气溶胶</a:t>
              </a: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grpSp>
      <p:pic>
        <p:nvPicPr>
          <p:cNvPr id="37" name="图片 1"/>
          <p:cNvPicPr>
            <a:picLocks noChangeAspect="1"/>
          </p:cNvPicPr>
          <p:nvPr>
            <p:custDataLst>
              <p:tags r:id="rId3"/>
            </p:custDataLst>
          </p:nvPr>
        </p:nvPicPr>
        <p:blipFill>
          <a:blip r:embed="rId4"/>
          <a:stretch>
            <a:fillRect/>
          </a:stretch>
        </p:blipFill>
        <p:spPr>
          <a:xfrm>
            <a:off x="4172585" y="1225551"/>
            <a:ext cx="2691765" cy="1684910"/>
          </a:xfrm>
          <a:prstGeom prst="rect">
            <a:avLst/>
          </a:prstGeom>
          <a:noFill/>
          <a:ln>
            <a:noFill/>
          </a:ln>
        </p:spPr>
      </p:pic>
      <p:sp>
        <p:nvSpPr>
          <p:cNvPr id="38" name="对角圆角矩形 37"/>
          <p:cNvSpPr/>
          <p:nvPr>
            <p:custDataLst>
              <p:tags r:id="rId5"/>
            </p:custDataLst>
          </p:nvPr>
        </p:nvSpPr>
        <p:spPr>
          <a:xfrm>
            <a:off x="1089025" y="2408555"/>
            <a:ext cx="1280795" cy="624205"/>
          </a:xfrm>
          <a:prstGeom prst="round2DiagRect">
            <a:avLst/>
          </a:prstGeom>
          <a:solidFill>
            <a:srgbClr val="F5DDFB"/>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chorCtr="1">
            <a:normAutofit fontScale="87500" lnSpcReduction="20000"/>
          </a:bodyPr>
          <a:lstStyle/>
          <a:p>
            <a:pPr algn="ctr"/>
            <a:r>
              <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完全退役</a:t>
            </a:r>
            <a:endPar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gn="ctr"/>
            <a:r>
              <a:rPr lang="en-US" alt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22</a:t>
            </a:r>
            <a:r>
              <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座</a:t>
            </a:r>
            <a:endParaRPr lang="zh-CN" altLang="en-US">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9" name="对角圆角矩形 38"/>
          <p:cNvSpPr/>
          <p:nvPr>
            <p:custDataLst>
              <p:tags r:id="rId6"/>
            </p:custDataLst>
          </p:nvPr>
        </p:nvSpPr>
        <p:spPr>
          <a:xfrm>
            <a:off x="2410460" y="2408555"/>
            <a:ext cx="1330960" cy="624205"/>
          </a:xfrm>
          <a:prstGeom prst="round2DiagRect">
            <a:avLst/>
          </a:prstGeom>
          <a:solidFill>
            <a:srgbClr val="F5DDFB"/>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chorCtr="1">
            <a:noAutofit/>
          </a:bodyPr>
          <a:lstStyle/>
          <a:p>
            <a:pPr algn="ctr"/>
            <a:r>
              <a:rPr lang="zh-CN" altLang="da-DK" sz="13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等待</a:t>
            </a:r>
            <a:r>
              <a:rPr lang="en-US" altLang="zh-CN" sz="13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3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正在退役</a:t>
            </a:r>
            <a:r>
              <a:rPr lang="en-US" altLang="zh-CN" sz="13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190</a:t>
            </a:r>
            <a:r>
              <a:rPr lang="zh-CN" altLang="en-US" sz="13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座</a:t>
            </a:r>
            <a:endParaRPr lang="zh-CN" altLang="en-US" sz="13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41" name="组合 40"/>
          <p:cNvGrpSpPr/>
          <p:nvPr>
            <p:custDataLst>
              <p:tags r:id="rId7"/>
            </p:custDataLst>
          </p:nvPr>
        </p:nvGrpSpPr>
        <p:grpSpPr>
          <a:xfrm>
            <a:off x="1614118" y="1905836"/>
            <a:ext cx="1549371" cy="508712"/>
            <a:chOff x="5028185" y="3262887"/>
            <a:chExt cx="2109215" cy="1067814"/>
          </a:xfrm>
        </p:grpSpPr>
        <p:cxnSp>
          <p:nvCxnSpPr>
            <p:cNvPr id="49" name="肘形连接符 48"/>
            <p:cNvCxnSpPr/>
            <p:nvPr>
              <p:custDataLst>
                <p:tags r:id="rId8"/>
              </p:custDataLst>
            </p:nvPr>
          </p:nvCxnSpPr>
          <p:spPr>
            <a:xfrm rot="5400000">
              <a:off x="5028185" y="3262887"/>
              <a:ext cx="1067814" cy="1067814"/>
            </a:xfrm>
            <a:prstGeom prst="bentConnector3">
              <a:avLst>
                <a:gd name="adj1" fmla="val 50000"/>
              </a:avLst>
            </a:prstGeom>
            <a:ln w="31750">
              <a:solidFill>
                <a:srgbClr val="74377F"/>
              </a:solidFill>
            </a:ln>
          </p:spPr>
          <p:style>
            <a:lnRef idx="1">
              <a:srgbClr val="0F6FC6"/>
            </a:lnRef>
            <a:fillRef idx="0">
              <a:srgbClr val="0F6FC6"/>
            </a:fillRef>
            <a:effectRef idx="0">
              <a:srgbClr val="0F6FC6"/>
            </a:effectRef>
            <a:fontRef idx="minor">
              <a:sysClr val="windowText" lastClr="000000"/>
            </a:fontRef>
          </p:style>
        </p:cxnSp>
        <p:cxnSp>
          <p:nvCxnSpPr>
            <p:cNvPr id="50" name="肘形连接符 49"/>
            <p:cNvCxnSpPr/>
            <p:nvPr>
              <p:custDataLst>
                <p:tags r:id="rId9"/>
              </p:custDataLst>
            </p:nvPr>
          </p:nvCxnSpPr>
          <p:spPr>
            <a:xfrm rot="16200000" flipH="1">
              <a:off x="6096000" y="3276093"/>
              <a:ext cx="1041400" cy="1041400"/>
            </a:xfrm>
            <a:prstGeom prst="bentConnector3">
              <a:avLst>
                <a:gd name="adj1" fmla="val 50000"/>
              </a:avLst>
            </a:prstGeom>
            <a:ln w="31750">
              <a:solidFill>
                <a:srgbClr val="74377F"/>
              </a:solidFill>
            </a:ln>
          </p:spPr>
          <p:style>
            <a:lnRef idx="1">
              <a:srgbClr val="0F6FC6"/>
            </a:lnRef>
            <a:fillRef idx="0">
              <a:srgbClr val="0F6FC6"/>
            </a:fillRef>
            <a:effectRef idx="0">
              <a:srgbClr val="0F6FC6"/>
            </a:effectRef>
            <a:fontRef idx="minor">
              <a:sysClr val="windowText" lastClr="000000"/>
            </a:fontRef>
          </p:style>
        </p:cxnSp>
      </p:grpSp>
      <p:sp>
        <p:nvSpPr>
          <p:cNvPr id="51" name="对角圆角矩形 50"/>
          <p:cNvSpPr/>
          <p:nvPr>
            <p:custDataLst>
              <p:tags r:id="rId10"/>
            </p:custDataLst>
          </p:nvPr>
        </p:nvSpPr>
        <p:spPr>
          <a:xfrm>
            <a:off x="1494790" y="1323975"/>
            <a:ext cx="1724660" cy="624205"/>
          </a:xfrm>
          <a:prstGeom prst="round2DiagRect">
            <a:avLst/>
          </a:prstGeom>
          <a:solidFill>
            <a:srgbClr val="74377F"/>
          </a:solidFill>
          <a:ln>
            <a:noFill/>
          </a:ln>
        </p:spPr>
        <p:style>
          <a:lnRef idx="2">
            <a:srgbClr val="0F6FC6">
              <a:shade val="50000"/>
            </a:srgbClr>
          </a:lnRef>
          <a:fillRef idx="1">
            <a:srgbClr val="0F6FC6"/>
          </a:fillRef>
          <a:effectRef idx="0">
            <a:srgbClr val="0F6FC6"/>
          </a:effectRef>
          <a:fontRef idx="minor">
            <a:sysClr val="window" lastClr="FFFFFF"/>
          </a:fontRef>
        </p:style>
        <p:txBody>
          <a:bodyPr rtlCol="0" anchor="ctr" anchorCtr="1"/>
          <a:lstStyle/>
          <a:p>
            <a:pPr algn="ct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全球已停堆反应堆</a:t>
            </a:r>
            <a:r>
              <a:rPr lang="en-US" alt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212</a:t>
            </a: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座</a:t>
            </a:r>
            <a:endPar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2" name="矩形 51"/>
          <p:cNvSpPr/>
          <p:nvPr>
            <p:custDataLst>
              <p:tags r:id="rId11"/>
            </p:custDataLst>
          </p:nvPr>
        </p:nvSpPr>
        <p:spPr>
          <a:xfrm>
            <a:off x="7295515" y="1219200"/>
            <a:ext cx="4399915" cy="1324610"/>
          </a:xfrm>
          <a:prstGeom prst="rect">
            <a:avLst/>
          </a:prstGeom>
        </p:spPr>
        <p:txBody>
          <a:bodyPr wrap="square">
            <a:noAutofit/>
          </a:bodyPr>
          <a:lstStyle/>
          <a:p>
            <a:pPr marL="171450" indent="-171450">
              <a:lnSpc>
                <a:spcPct val="150000"/>
              </a:lnSpc>
              <a:buFont typeface="Arial" panose="020B0604020202020204" pitchFamily="34" charset="0"/>
              <a:buChar char="•"/>
            </a:pPr>
            <a:r>
              <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全世界关注的难题</a:t>
            </a:r>
            <a:endPar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171450" indent="-171450">
              <a:lnSpc>
                <a:spcPct val="150000"/>
              </a:lnSpc>
              <a:buFont typeface="Arial" panose="020B0604020202020204" pitchFamily="34" charset="0"/>
              <a:buChar char="•"/>
            </a:pPr>
            <a:r>
              <a:rPr lang="zh-CN" altLang="zh-CN" sz="14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可参考的核设施退役经验不多</a:t>
            </a:r>
            <a:endParaRPr lang="zh-CN" altLang="zh-CN" sz="14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171450" indent="-171450">
              <a:lnSpc>
                <a:spcPct val="150000"/>
              </a:lnSpc>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mn-ea"/>
              </a:rPr>
              <a:t>2050年左右中国将会出现退役高峰</a:t>
            </a:r>
            <a:endParaRPr lang="zh-CN" altLang="en-US" sz="14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171450" indent="-171450">
              <a:lnSpc>
                <a:spcPct val="150000"/>
              </a:lnSpc>
              <a:buFont typeface="Arial" panose="020B0604020202020204" pitchFamily="34" charset="0"/>
              <a:buChar char="•"/>
            </a:pPr>
            <a:r>
              <a:rPr lang="zh-CN" sz="1400" dirty="0">
                <a:latin typeface="微软雅黑" panose="020B0503020204020204" pitchFamily="34" charset="-122"/>
                <a:ea typeface="微软雅黑" panose="020B0503020204020204" pitchFamily="34" charset="-122"/>
                <a:cs typeface="微软雅黑" panose="020B0503020204020204" pitchFamily="34" charset="-122"/>
                <a:sym typeface="+mn-ea"/>
              </a:rPr>
              <a:t>中国研究少，起步晚，基础薄弱，技术储备不足</a:t>
            </a:r>
            <a:endParaRPr lang="zh-CN" altLang="en-US" sz="14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3" name="矩形 52"/>
          <p:cNvSpPr/>
          <p:nvPr/>
        </p:nvSpPr>
        <p:spPr>
          <a:xfrm>
            <a:off x="7190105" y="1318563"/>
            <a:ext cx="4241165" cy="1240488"/>
          </a:xfrm>
          <a:prstGeom prst="rect">
            <a:avLst/>
          </a:prstGeom>
          <a:noFill/>
          <a:ln>
            <a:solidFill>
              <a:srgbClr val="660874"/>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4" name="下箭头 53"/>
          <p:cNvSpPr/>
          <p:nvPr/>
        </p:nvSpPr>
        <p:spPr>
          <a:xfrm>
            <a:off x="9106535" y="2593975"/>
            <a:ext cx="462280" cy="212725"/>
          </a:xfrm>
          <a:prstGeom prst="downArrow">
            <a:avLst/>
          </a:prstGeom>
          <a:solidFill>
            <a:srgbClr val="580C6E"/>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6" name="Rectangle 36"/>
          <p:cNvSpPr/>
          <p:nvPr>
            <p:custDataLst>
              <p:tags r:id="rId12"/>
            </p:custDataLst>
          </p:nvPr>
        </p:nvSpPr>
        <p:spPr bwMode="auto">
          <a:xfrm>
            <a:off x="840105" y="6228080"/>
            <a:ext cx="2446020" cy="299085"/>
          </a:xfrm>
          <a:prstGeom prst="rect">
            <a:avLst/>
          </a:prstGeom>
          <a:noFill/>
          <a:ln w="12700" cmpd="sng">
            <a:noFill/>
            <a:prstDash val="solid"/>
          </a:ln>
          <a:extLst>
            <a:ext uri="{909E8E84-426E-40DD-AFC4-6F175D3DCCD1}">
              <a14:hiddenFill xmlns:a14="http://schemas.microsoft.com/office/drawing/2010/main">
                <a:solidFill>
                  <a:srgbClr val="F5DDFB"/>
                </a:solidFill>
              </a14:hiddenFill>
            </a:ext>
          </a:extLst>
        </p:spPr>
        <p:txBody>
          <a:bodyPr wrap="square">
            <a:noAutofit/>
          </a:bodyPr>
          <a:lstStyle/>
          <a:p>
            <a:pPr algn="ctr">
              <a:defRPr/>
            </a:pPr>
            <a:r>
              <a:rPr lang="zh-CN" altLang="en-US" sz="1400" kern="1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mn-ea"/>
              </a:rPr>
              <a:t>屏蔽堆退役过程中现场作业</a:t>
            </a:r>
            <a:endParaRPr lang="zh-CN" altLang="en-US" sz="1400" kern="1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
        <p:nvSpPr>
          <p:cNvPr id="57" name="矩形 56"/>
          <p:cNvSpPr/>
          <p:nvPr>
            <p:custDataLst>
              <p:tags r:id="rId13"/>
            </p:custDataLst>
          </p:nvPr>
        </p:nvSpPr>
        <p:spPr>
          <a:xfrm>
            <a:off x="7894955" y="4056380"/>
            <a:ext cx="3957955" cy="1390650"/>
          </a:xfrm>
          <a:prstGeom prst="rect">
            <a:avLst/>
          </a:prstGeom>
          <a:noFill/>
          <a:ln>
            <a:solidFill>
              <a:srgbClr val="660874"/>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4" name="矩形 63"/>
          <p:cNvSpPr/>
          <p:nvPr>
            <p:custDataLst>
              <p:tags r:id="rId14"/>
            </p:custDataLst>
          </p:nvPr>
        </p:nvSpPr>
        <p:spPr>
          <a:xfrm>
            <a:off x="7895590" y="4025265"/>
            <a:ext cx="3999865" cy="1333500"/>
          </a:xfrm>
          <a:prstGeom prst="rect">
            <a:avLst/>
          </a:prstGeom>
        </p:spPr>
        <p:txBody>
          <a:bodyPr wrap="square">
            <a:noAutofit/>
          </a:bodyPr>
          <a:lstStyle/>
          <a:p>
            <a:pPr marL="171450" indent="-171450">
              <a:lnSpc>
                <a:spcPct val="150000"/>
              </a:lnSpc>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sym typeface="+mn-ea"/>
              </a:rPr>
              <a:t>热切割方式，如激光切割压力容器时，产生的气溶胶总质量浓度超过100</a:t>
            </a:r>
            <a:r>
              <a:rPr lang="en-US" altLang="zh-CN" sz="1400" dirty="0">
                <a:latin typeface="微软雅黑" panose="020B0503020204020204" pitchFamily="34" charset="-122"/>
                <a:ea typeface="微软雅黑" panose="020B0503020204020204" pitchFamily="34" charset="-122"/>
                <a:sym typeface="+mn-ea"/>
              </a:rPr>
              <a:t> </a:t>
            </a:r>
            <a:r>
              <a:rPr lang="zh-CN" altLang="en-US" sz="1400" dirty="0">
                <a:latin typeface="微软雅黑" panose="020B0503020204020204" pitchFamily="34" charset="-122"/>
                <a:ea typeface="微软雅黑" panose="020B0503020204020204" pitchFamily="34" charset="-122"/>
                <a:sym typeface="+mn-ea"/>
              </a:rPr>
              <a:t>mg/m</a:t>
            </a:r>
            <a:r>
              <a:rPr lang="zh-CN" altLang="en-US" sz="1400" baseline="30000" dirty="0">
                <a:latin typeface="微软雅黑" panose="020B0503020204020204" pitchFamily="34" charset="-122"/>
                <a:ea typeface="微软雅黑" panose="020B0503020204020204" pitchFamily="34" charset="-122"/>
                <a:sym typeface="+mn-ea"/>
              </a:rPr>
              <a:t>3</a:t>
            </a:r>
            <a:endParaRPr lang="zh-CN" altLang="en-US" sz="1400" dirty="0">
              <a:latin typeface="微软雅黑" panose="020B0503020204020204" pitchFamily="34" charset="-122"/>
              <a:ea typeface="微软雅黑" panose="020B0503020204020204" pitchFamily="34" charset="-122"/>
              <a:sym typeface="+mn-ea"/>
            </a:endParaRPr>
          </a:p>
          <a:p>
            <a:pPr marL="171450" indent="-171450">
              <a:lnSpc>
                <a:spcPct val="150000"/>
              </a:lnSpc>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sym typeface="+mn-ea"/>
              </a:rPr>
              <a:t>冷切割方式，拉锯、磨砂轮等，每切割1米管道会产生0.04</a:t>
            </a:r>
            <a:r>
              <a:rPr lang="en-US" altLang="zh-CN" sz="1400" dirty="0">
                <a:latin typeface="微软雅黑" panose="020B0503020204020204" pitchFamily="34" charset="-122"/>
                <a:ea typeface="微软雅黑" panose="020B0503020204020204" pitchFamily="34" charset="-122"/>
                <a:sym typeface="+mn-ea"/>
              </a:rPr>
              <a:t>-</a:t>
            </a:r>
            <a:r>
              <a:rPr lang="zh-CN" altLang="en-US" sz="1400" dirty="0">
                <a:latin typeface="微软雅黑" panose="020B0503020204020204" pitchFamily="34" charset="-122"/>
                <a:ea typeface="微软雅黑" panose="020B0503020204020204" pitchFamily="34" charset="-122"/>
                <a:sym typeface="+mn-ea"/>
              </a:rPr>
              <a:t>20</a:t>
            </a:r>
            <a:r>
              <a:rPr lang="en-US" altLang="zh-CN" sz="1400" dirty="0">
                <a:latin typeface="微软雅黑" panose="020B0503020204020204" pitchFamily="34" charset="-122"/>
                <a:ea typeface="微软雅黑" panose="020B0503020204020204" pitchFamily="34" charset="-122"/>
                <a:sym typeface="+mn-ea"/>
              </a:rPr>
              <a:t> </a:t>
            </a:r>
            <a:r>
              <a:rPr lang="zh-CN" altLang="en-US" sz="1400" dirty="0">
                <a:latin typeface="微软雅黑" panose="020B0503020204020204" pitchFamily="34" charset="-122"/>
                <a:ea typeface="微软雅黑" panose="020B0503020204020204" pitchFamily="34" charset="-122"/>
                <a:sym typeface="+mn-ea"/>
              </a:rPr>
              <a:t>g气溶胶</a:t>
            </a:r>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65" name="文本框 64"/>
          <p:cNvSpPr txBox="1"/>
          <p:nvPr>
            <p:custDataLst>
              <p:tags r:id="rId15"/>
            </p:custDataLst>
          </p:nvPr>
        </p:nvSpPr>
        <p:spPr>
          <a:xfrm>
            <a:off x="908685" y="3632835"/>
            <a:ext cx="11079480" cy="306705"/>
          </a:xfrm>
          <a:prstGeom prst="rect">
            <a:avLst/>
          </a:prstGeom>
          <a:noFill/>
          <a:ln w="9525">
            <a:noFill/>
          </a:ln>
        </p:spPr>
        <p:txBody>
          <a:bodyPr wrap="square">
            <a:spAutoFit/>
          </a:bodyPr>
          <a:lstStyle/>
          <a:p>
            <a:pPr indent="0"/>
            <a:r>
              <a:rPr lang="zh-CN" sz="1400" b="0">
                <a:latin typeface="微软雅黑" panose="020B0503020204020204" pitchFamily="34" charset="-122"/>
                <a:ea typeface="微软雅黑" panose="020B0503020204020204" pitchFamily="34" charset="-122"/>
                <a:cs typeface="微软雅黑" panose="020B0503020204020204" pitchFamily="34" charset="-122"/>
              </a:rPr>
              <a:t>退役工程包括源项调查、切割解体和拆除、</a:t>
            </a:r>
            <a:r>
              <a:rPr lang="zh-CN" sz="1400">
                <a:latin typeface="微软雅黑" panose="020B0503020204020204" pitchFamily="34" charset="-122"/>
                <a:ea typeface="微软雅黑" panose="020B0503020204020204" pitchFamily="34" charset="-122"/>
                <a:cs typeface="微软雅黑" panose="020B0503020204020204" pitchFamily="34" charset="-122"/>
                <a:sym typeface="+mn-ea"/>
              </a:rPr>
              <a:t>去污、废物处理和处置、环境治理、安全分析和环境影响评价</a:t>
            </a:r>
            <a:r>
              <a:rPr lang="zh-CN" sz="1400" b="0">
                <a:latin typeface="微软雅黑" panose="020B0503020204020204" pitchFamily="34" charset="-122"/>
                <a:ea typeface="微软雅黑" panose="020B0503020204020204" pitchFamily="34" charset="-122"/>
                <a:cs typeface="微软雅黑" panose="020B0503020204020204" pitchFamily="34" charset="-122"/>
              </a:rPr>
              <a:t>等。</a:t>
            </a:r>
            <a:endParaRPr lang="zh-CN" altLang="en-US" sz="1400" b="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66" name="下箭头 65"/>
          <p:cNvSpPr/>
          <p:nvPr>
            <p:custDataLst>
              <p:tags r:id="rId16"/>
            </p:custDataLst>
          </p:nvPr>
        </p:nvSpPr>
        <p:spPr>
          <a:xfrm>
            <a:off x="9556750" y="5503545"/>
            <a:ext cx="462280" cy="212725"/>
          </a:xfrm>
          <a:prstGeom prst="downArrow">
            <a:avLst/>
          </a:prstGeom>
          <a:solidFill>
            <a:srgbClr val="580C6E"/>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68" name="图片 67"/>
          <p:cNvPicPr>
            <a:picLocks noChangeAspect="1"/>
          </p:cNvPicPr>
          <p:nvPr>
            <p:custDataLst>
              <p:tags r:id="rId17"/>
            </p:custDataLst>
          </p:nvPr>
        </p:nvPicPr>
        <p:blipFill>
          <a:blip r:embed="rId18">
            <a:extLst>
              <a:ext uri="{28A0092B-C50C-407E-A947-70E740481C1C}">
                <a14:useLocalDpi xmlns:a14="http://schemas.microsoft.com/office/drawing/2010/main" val="0"/>
              </a:ext>
            </a:extLst>
          </a:blip>
          <a:stretch>
            <a:fillRect/>
          </a:stretch>
        </p:blipFill>
        <p:spPr>
          <a:xfrm>
            <a:off x="4204970" y="3967480"/>
            <a:ext cx="3075940" cy="2175510"/>
          </a:xfrm>
          <a:prstGeom prst="rect">
            <a:avLst/>
          </a:prstGeom>
        </p:spPr>
      </p:pic>
      <p:sp>
        <p:nvSpPr>
          <p:cNvPr id="69" name="TextBox 66"/>
          <p:cNvSpPr/>
          <p:nvPr>
            <p:custDataLst>
              <p:tags r:id="rId19"/>
            </p:custDataLst>
          </p:nvPr>
        </p:nvSpPr>
        <p:spPr bwMode="auto">
          <a:xfrm>
            <a:off x="6157838" y="5346925"/>
            <a:ext cx="2023962" cy="369332"/>
          </a:xfrm>
          <a:prstGeom prst="rect">
            <a:avLst/>
          </a:prstGeom>
          <a:noFill/>
        </p:spPr>
        <p:txBody>
          <a:bodyPr wrap="square" rtlCol="0">
            <a:spAutoFit/>
          </a:bodyPr>
          <a:lstStyle/>
          <a:p>
            <a:pPr algn="ctr">
              <a:defRPr/>
            </a:pPr>
            <a:r>
              <a:rPr lang="en-US" altLang="zh-CN" sz="900" i="1" dirty="0" err="1">
                <a:latin typeface="微软雅黑" panose="020B0503020204020204" pitchFamily="34" charset="-122"/>
                <a:ea typeface="微软雅黑" panose="020B0503020204020204" pitchFamily="34" charset="-122"/>
              </a:rPr>
              <a:t>Porcheron</a:t>
            </a:r>
            <a:r>
              <a:rPr lang="en-US" altLang="zh-CN" sz="900" i="1" dirty="0">
                <a:latin typeface="微软雅黑" panose="020B0503020204020204" pitchFamily="34" charset="-122"/>
                <a:ea typeface="微软雅黑" panose="020B0503020204020204" pitchFamily="34" charset="-122"/>
              </a:rPr>
              <a:t>, et al. </a:t>
            </a:r>
            <a:endParaRPr lang="en-US" altLang="zh-CN" sz="900" i="1" dirty="0">
              <a:latin typeface="微软雅黑" panose="020B0503020204020204" pitchFamily="34" charset="-122"/>
              <a:ea typeface="微软雅黑" panose="020B0503020204020204" pitchFamily="34" charset="-122"/>
            </a:endParaRPr>
          </a:p>
          <a:p>
            <a:pPr algn="ctr">
              <a:defRPr/>
            </a:pPr>
            <a:r>
              <a:rPr lang="en-US" altLang="zh-CN" sz="900" i="1" dirty="0">
                <a:latin typeface="微软雅黑" panose="020B0503020204020204" pitchFamily="34" charset="-122"/>
                <a:ea typeface="微软雅黑" panose="020B0503020204020204" pitchFamily="34" charset="-122"/>
              </a:rPr>
              <a:t>J. </a:t>
            </a:r>
            <a:r>
              <a:rPr lang="en-US" altLang="zh-CN" sz="900" i="1" dirty="0" err="1">
                <a:latin typeface="微软雅黑" panose="020B0503020204020204" pitchFamily="34" charset="-122"/>
                <a:ea typeface="微软雅黑" panose="020B0503020204020204" pitchFamily="34" charset="-122"/>
              </a:rPr>
              <a:t>Nucl</a:t>
            </a:r>
            <a:r>
              <a:rPr lang="en-US" altLang="zh-CN" sz="900" i="1" dirty="0">
                <a:latin typeface="微软雅黑" panose="020B0503020204020204" pitchFamily="34" charset="-122"/>
                <a:ea typeface="微软雅黑" panose="020B0503020204020204" pitchFamily="34" charset="-122"/>
              </a:rPr>
              <a:t>. Sci. Technol. 2020</a:t>
            </a:r>
            <a:endParaRPr lang="zh-CN" altLang="en-US" sz="900" i="1" dirty="0">
              <a:latin typeface="微软雅黑" panose="020B0503020204020204" pitchFamily="34" charset="-122"/>
              <a:ea typeface="微软雅黑" panose="020B0503020204020204" pitchFamily="34" charset="-122"/>
            </a:endParaRPr>
          </a:p>
        </p:txBody>
      </p:sp>
      <p:sp>
        <p:nvSpPr>
          <p:cNvPr id="70" name="Rectangle 36"/>
          <p:cNvSpPr/>
          <p:nvPr>
            <p:custDataLst>
              <p:tags r:id="rId20"/>
            </p:custDataLst>
          </p:nvPr>
        </p:nvSpPr>
        <p:spPr bwMode="auto">
          <a:xfrm>
            <a:off x="3740785" y="6216650"/>
            <a:ext cx="3941445" cy="299085"/>
          </a:xfrm>
          <a:prstGeom prst="rect">
            <a:avLst/>
          </a:prstGeom>
          <a:solidFill>
            <a:schemeClr val="bg1"/>
          </a:solidFill>
          <a:ln w="12700" cmpd="sng">
            <a:noFill/>
            <a:prstDash val="solid"/>
          </a:ln>
        </p:spPr>
        <p:txBody>
          <a:bodyPr wrap="square">
            <a:noAutofit/>
          </a:bodyPr>
          <a:lstStyle/>
          <a:p>
            <a:pPr algn="ctr">
              <a:defRPr/>
            </a:pPr>
            <a:r>
              <a:rPr lang="zh-CN" altLang="en-US" sz="1400" kern="100" dirty="0">
                <a:latin typeface="微软雅黑" panose="020B0503020204020204" pitchFamily="34" charset="-122"/>
                <a:ea typeface="微软雅黑" panose="020B0503020204020204" pitchFamily="34" charset="-122"/>
                <a:cs typeface="Times New Roman" panose="02020603050405020304" pitchFamily="18" charset="0"/>
                <a:sym typeface="+mn-ea"/>
              </a:rPr>
              <a:t>激光切割压力容器产生气溶胶的质量浓度分布</a:t>
            </a:r>
            <a:endParaRPr lang="zh-CN" altLang="en-US" sz="1400" kern="100" dirty="0">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pic>
        <p:nvPicPr>
          <p:cNvPr id="71" name="图片 70" descr="图片111"/>
          <p:cNvPicPr>
            <a:picLocks noChangeAspect="1"/>
          </p:cNvPicPr>
          <p:nvPr/>
        </p:nvPicPr>
        <p:blipFill>
          <a:blip r:embed="rId21"/>
          <a:stretch>
            <a:fillRect/>
          </a:stretch>
        </p:blipFill>
        <p:spPr>
          <a:xfrm>
            <a:off x="403225" y="3967480"/>
            <a:ext cx="3508375" cy="2226310"/>
          </a:xfrm>
          <a:prstGeom prst="rect">
            <a:avLst/>
          </a:prstGeom>
        </p:spPr>
      </p:pic>
      <p:sp>
        <p:nvSpPr>
          <p:cNvPr id="72" name="Rectangle 36"/>
          <p:cNvSpPr/>
          <p:nvPr>
            <p:custDataLst>
              <p:tags r:id="rId22"/>
            </p:custDataLst>
          </p:nvPr>
        </p:nvSpPr>
        <p:spPr bwMode="auto">
          <a:xfrm>
            <a:off x="4393521" y="2878206"/>
            <a:ext cx="2361283" cy="299085"/>
          </a:xfrm>
          <a:prstGeom prst="rect">
            <a:avLst/>
          </a:prstGeom>
          <a:solidFill>
            <a:schemeClr val="bg1"/>
          </a:solidFill>
          <a:ln w="12700" cmpd="sng">
            <a:noFill/>
            <a:prstDash val="solid"/>
          </a:ln>
        </p:spPr>
        <p:txBody>
          <a:bodyPr wrap="square">
            <a:noAutofit/>
          </a:bodyPr>
          <a:lstStyle/>
          <a:p>
            <a:pPr marL="0" marR="0" algn="just">
              <a:spcBef>
                <a:spcPts val="0"/>
              </a:spcBef>
              <a:spcAft>
                <a:spcPts val="0"/>
              </a:spcAft>
            </a:pPr>
            <a:r>
              <a:rPr lang="zh-CN" altLang="en-US" sz="1400" kern="1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全球在运核反应堆年龄分布</a:t>
            </a:r>
            <a:endParaRPr lang="zh-CN" altLang="en-US" sz="1400" kern="1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 name="Rectangle 36"/>
          <p:cNvSpPr/>
          <p:nvPr>
            <p:custDataLst>
              <p:tags r:id="rId23"/>
            </p:custDataLst>
          </p:nvPr>
        </p:nvSpPr>
        <p:spPr bwMode="auto">
          <a:xfrm>
            <a:off x="8045450" y="2827655"/>
            <a:ext cx="2584450" cy="299085"/>
          </a:xfrm>
          <a:prstGeom prst="rect">
            <a:avLst/>
          </a:prstGeom>
          <a:solidFill>
            <a:srgbClr val="F5DDFB"/>
          </a:solidFill>
          <a:ln w="12700" cmpd="sng">
            <a:noFill/>
            <a:prstDash val="solid"/>
          </a:ln>
        </p:spPr>
        <p:txBody>
          <a:bodyPr wrap="square">
            <a:noAutofit/>
          </a:bodyPr>
          <a:lstStyle/>
          <a:p>
            <a:pPr algn="ctr">
              <a:defRPr/>
            </a:pP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中国核设施退役研究亟需开展</a:t>
            </a:r>
            <a:endParaRPr lang="zh-CN" altLang="en-US" sz="1400" kern="1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
        <p:nvSpPr>
          <p:cNvPr id="3" name="Rectangle 36"/>
          <p:cNvSpPr/>
          <p:nvPr>
            <p:custDataLst>
              <p:tags r:id="rId24"/>
            </p:custDataLst>
          </p:nvPr>
        </p:nvSpPr>
        <p:spPr bwMode="auto">
          <a:xfrm>
            <a:off x="8324850" y="5772785"/>
            <a:ext cx="3021965" cy="552450"/>
          </a:xfrm>
          <a:prstGeom prst="rect">
            <a:avLst/>
          </a:prstGeom>
          <a:solidFill>
            <a:srgbClr val="F5DDFB"/>
          </a:solidFill>
          <a:ln w="12700" cmpd="sng">
            <a:noFill/>
            <a:prstDash val="solid"/>
          </a:ln>
        </p:spPr>
        <p:txBody>
          <a:bodyPr wrap="square">
            <a:noAutofit/>
          </a:bodyPr>
          <a:lstStyle/>
          <a:p>
            <a:pPr algn="ctr">
              <a:defRPr/>
            </a:pP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退役过程会产生可吸入粒径范围的气溶胶（</a:t>
            </a:r>
            <a:r>
              <a:rPr lang="en-US" altLang="zh-CN" sz="1400" b="1"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&lt;10μm</a:t>
            </a:r>
            <a:r>
              <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），带来健康风险</a:t>
            </a:r>
            <a:endParaRPr lang="zh-CN" altLang="en-US" sz="1400" b="1"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a:p>
            <a:pPr algn="ctr">
              <a:defRPr/>
            </a:pPr>
            <a:endParaRPr lang="zh-CN" altLang="en-US" sz="1400" kern="1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sym typeface="+mn-ea"/>
            </a:endParaRPr>
          </a:p>
        </p:txBody>
      </p:sp>
      <p:sp>
        <p:nvSpPr>
          <p:cNvPr id="5" name="文本框 4"/>
          <p:cNvSpPr txBox="1"/>
          <p:nvPr/>
        </p:nvSpPr>
        <p:spPr>
          <a:xfrm>
            <a:off x="8495665" y="621665"/>
            <a:ext cx="2307590" cy="368300"/>
          </a:xfrm>
          <a:prstGeom prst="rect">
            <a:avLst/>
          </a:prstGeom>
          <a:noFill/>
        </p:spPr>
        <p:txBody>
          <a:bodyPr wrap="square" rtlCol="0" anchor="t">
            <a:spAutoFit/>
          </a:bodyPr>
          <a:lstStyle/>
          <a:p>
            <a:pPr algn="just"/>
            <a:r>
              <a:rPr lang="zh-CN" altLang="en-US"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重大需求</a:t>
            </a:r>
            <a:r>
              <a:rPr lang="en-US" altLang="zh-CN"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全球关注！</a:t>
            </a:r>
            <a:endParaRPr lang="zh-CN" altLang="en-US"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 name="椭圆 5"/>
          <p:cNvSpPr/>
          <p:nvPr/>
        </p:nvSpPr>
        <p:spPr>
          <a:xfrm>
            <a:off x="8300085" y="421640"/>
            <a:ext cx="2503170" cy="674370"/>
          </a:xfrm>
          <a:prstGeom prst="ellipse">
            <a:avLst/>
          </a:prstGeom>
          <a:noFill/>
          <a:ln w="28575" cmpd="sng">
            <a:solidFill>
              <a:srgbClr val="FF0000"/>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 name="灯片编号占位符 7"/>
          <p:cNvSpPr>
            <a:spLocks noGrp="1"/>
          </p:cNvSpPr>
          <p:nvPr>
            <p:ph type="sldNum" sz="quarter" idx="2"/>
          </p:nvPr>
        </p:nvSpPr>
        <p:spPr>
          <a:xfrm>
            <a:off x="11895755" y="6314400"/>
            <a:ext cx="2700000" cy="316800"/>
          </a:xfrm>
        </p:spPr>
        <p:txBody>
          <a:bodyPr/>
          <a:lstStyle/>
          <a:p>
            <a:fld id="{86CB4B4D-7CA3-9044-876B-883B54F8677D}" type="slidenum">
              <a:rPr/>
            </a:fld>
            <a:endParaRPr dirty="0"/>
          </a:p>
        </p:txBody>
      </p:sp>
      <p:sp>
        <p:nvSpPr>
          <p:cNvPr id="7" name="文本框 6"/>
          <p:cNvSpPr txBox="1"/>
          <p:nvPr/>
        </p:nvSpPr>
        <p:spPr>
          <a:xfrm>
            <a:off x="1888490" y="19685"/>
            <a:ext cx="10303510" cy="460375"/>
          </a:xfrm>
          <a:prstGeom prst="rect">
            <a:avLst/>
          </a:prstGeom>
          <a:noFill/>
        </p:spPr>
        <p:txBody>
          <a:bodyPr wrap="square" rtlCol="0">
            <a:spAutoFit/>
          </a:bodyPr>
          <a:p>
            <a:pPr>
              <a:defRPr/>
            </a:pPr>
            <a:r>
              <a:rPr lang="zh-CN" altLang="en-US" sz="2400" b="1" kern="0" dirty="0">
                <a:solidFill>
                  <a:prstClr val="white"/>
                </a:solidFill>
                <a:latin typeface="微软雅黑" panose="020B0503020204020204" pitchFamily="34" charset="-122"/>
                <a:ea typeface="微软雅黑" panose="020B0503020204020204" pitchFamily="34" charset="-122"/>
                <a:cs typeface="Calibri" panose="020F0502020204030204"/>
                <a:sym typeface="+mn-ea"/>
              </a:rPr>
              <a:t>研究背景</a:t>
            </a:r>
            <a:endParaRPr lang="zh-CN" altLang="en-US" sz="2400" b="1" kern="0" dirty="0">
              <a:solidFill>
                <a:prstClr val="white"/>
              </a:solidFill>
              <a:latin typeface="微软雅黑" panose="020B0503020204020204" pitchFamily="34" charset="-122"/>
              <a:ea typeface="微软雅黑" panose="020B0503020204020204" pitchFamily="34" charset="-122"/>
              <a:cs typeface="Calibri" panose="020F0502020204030204"/>
              <a:sym typeface="+mn-ea"/>
            </a:endParaRPr>
          </a:p>
        </p:txBody>
      </p:sp>
    </p:spTree>
    <p:custDataLst>
      <p:tags r:id="rId25"/>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圆角矩形 20"/>
          <p:cNvSpPr/>
          <p:nvPr/>
        </p:nvSpPr>
        <p:spPr>
          <a:xfrm>
            <a:off x="338455" y="1546225"/>
            <a:ext cx="3537585" cy="3343910"/>
          </a:xfrm>
          <a:prstGeom prst="roundRect">
            <a:avLst/>
          </a:prstGeom>
          <a:solidFill>
            <a:srgbClr val="61176C"/>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94" name="屏幕快照 2020-07-19 下午4.12.58.png" descr="屏幕快照 2020-07-19 下午4.12.58.png"/>
          <p:cNvPicPr>
            <a:picLocks noChangeAspect="1"/>
          </p:cNvPicPr>
          <p:nvPr/>
        </p:nvPicPr>
        <p:blipFill>
          <a:blip r:embed="rId1"/>
          <a:srcRect l="414" b="8575"/>
          <a:stretch>
            <a:fillRect/>
          </a:stretch>
        </p:blipFill>
        <p:spPr>
          <a:xfrm>
            <a:off x="0" y="-29221"/>
            <a:ext cx="12192000" cy="574487"/>
          </a:xfrm>
          <a:prstGeom prst="rect">
            <a:avLst/>
          </a:prstGeom>
          <a:ln w="12700">
            <a:miter lim="400000"/>
            <a:headEnd/>
            <a:tailEnd/>
          </a:ln>
        </p:spPr>
      </p:pic>
      <p:pic>
        <p:nvPicPr>
          <p:cNvPr id="10" name="图片 9"/>
          <p:cNvPicPr>
            <a:picLocks noChangeAspect="1"/>
          </p:cNvPicPr>
          <p:nvPr/>
        </p:nvPicPr>
        <p:blipFill>
          <a:blip r:embed="rId2"/>
          <a:stretch>
            <a:fillRect/>
          </a:stretch>
        </p:blipFill>
        <p:spPr>
          <a:xfrm>
            <a:off x="110913" y="-14605"/>
            <a:ext cx="2192867" cy="570653"/>
          </a:xfrm>
          <a:prstGeom prst="rect">
            <a:avLst/>
          </a:prstGeom>
        </p:spPr>
      </p:pic>
      <p:grpSp>
        <p:nvGrpSpPr>
          <p:cNvPr id="2" name="组合 1"/>
          <p:cNvGrpSpPr/>
          <p:nvPr/>
        </p:nvGrpSpPr>
        <p:grpSpPr>
          <a:xfrm>
            <a:off x="993597" y="749881"/>
            <a:ext cx="10203536" cy="446845"/>
            <a:chOff x="4940300" y="3515937"/>
            <a:chExt cx="10203536" cy="446845"/>
          </a:xfrm>
        </p:grpSpPr>
        <p:grpSp>
          <p:nvGrpSpPr>
            <p:cNvPr id="3" name="组合 2"/>
            <p:cNvGrpSpPr/>
            <p:nvPr/>
          </p:nvGrpSpPr>
          <p:grpSpPr>
            <a:xfrm>
              <a:off x="4940300" y="3581780"/>
              <a:ext cx="361950" cy="254002"/>
              <a:chOff x="4940300" y="3428999"/>
              <a:chExt cx="457202" cy="254002"/>
            </a:xfrm>
          </p:grpSpPr>
          <p:sp>
            <p:nvSpPr>
              <p:cNvPr id="4" name="箭头: V 形 50"/>
              <p:cNvSpPr/>
              <p:nvPr/>
            </p:nvSpPr>
            <p:spPr>
              <a:xfrm>
                <a:off x="4940300" y="3429000"/>
                <a:ext cx="254001" cy="254001"/>
              </a:xfrm>
              <a:prstGeom prst="chevron">
                <a:avLst/>
              </a:prstGeom>
              <a:solidFill>
                <a:srgbClr val="580C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 name="箭头: V 形 51"/>
              <p:cNvSpPr/>
              <p:nvPr/>
            </p:nvSpPr>
            <p:spPr>
              <a:xfrm>
                <a:off x="5143501" y="3428999"/>
                <a:ext cx="254001" cy="254001"/>
              </a:xfrm>
              <a:prstGeom prst="chevron">
                <a:avLst/>
              </a:prstGeom>
              <a:solidFill>
                <a:srgbClr val="580C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cxnSp>
          <p:nvCxnSpPr>
            <p:cNvPr id="11" name="直接连接符 10"/>
            <p:cNvCxnSpPr/>
            <p:nvPr/>
          </p:nvCxnSpPr>
          <p:spPr>
            <a:xfrm>
              <a:off x="4940300" y="3962782"/>
              <a:ext cx="10203536" cy="0"/>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5302250" y="3515937"/>
              <a:ext cx="7155180" cy="368300"/>
            </a:xfrm>
            <a:prstGeom prst="rect">
              <a:avLst/>
            </a:prstGeom>
          </p:spPr>
          <p:txBody>
            <a:bodyPr wrap="none">
              <a:spAutoFit/>
            </a:bodyPr>
            <a:lstStyle/>
            <a:p>
              <a:pPr algn="l"/>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等离子切割产生的亚微米气溶胶对现场人员的健康带来</a:t>
              </a: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巨大潜在风险</a:t>
              </a:r>
              <a:r>
                <a:rPr lang="zh-CN" altLang="en-US" dirty="0">
                  <a:solidFill>
                    <a:schemeClr val="tx1">
                      <a:lumMod val="85000"/>
                      <a:lumOff val="15000"/>
                    </a:schemeClr>
                  </a:solidFill>
                  <a:latin typeface="思源黑体 CN Medium" panose="020B0600000000000000" pitchFamily="34" charset="-122"/>
                  <a:ea typeface="思源黑体 CN Medium" panose="020B0600000000000000" pitchFamily="34" charset="-122"/>
                  <a:cs typeface="Times New Roman" panose="02020603050405020304" pitchFamily="18" charset="0"/>
                </a:rPr>
                <a:t> </a:t>
              </a:r>
              <a:endParaRPr lang="zh-CN" altLang="en-US" dirty="0">
                <a:solidFill>
                  <a:schemeClr val="tx1">
                    <a:lumMod val="85000"/>
                    <a:lumOff val="15000"/>
                  </a:schemeClr>
                </a:solidFill>
                <a:latin typeface="思源黑体 CN Medium" panose="020B0600000000000000" pitchFamily="34" charset="-122"/>
                <a:ea typeface="思源黑体 CN Medium" panose="020B0600000000000000" pitchFamily="34" charset="-122"/>
                <a:cs typeface="Times New Roman" panose="02020603050405020304" pitchFamily="18" charset="0"/>
              </a:endParaRPr>
            </a:p>
          </p:txBody>
        </p:sp>
      </p:grpSp>
      <p:sp>
        <p:nvSpPr>
          <p:cNvPr id="16" name="文本框 15"/>
          <p:cNvSpPr txBox="1"/>
          <p:nvPr>
            <p:custDataLst>
              <p:tags r:id="rId3"/>
            </p:custDataLst>
          </p:nvPr>
        </p:nvSpPr>
        <p:spPr>
          <a:xfrm>
            <a:off x="8722995" y="4860290"/>
            <a:ext cx="3138805" cy="414020"/>
          </a:xfrm>
          <a:prstGeom prst="rect">
            <a:avLst/>
          </a:prstGeom>
          <a:noFill/>
          <a:extLst>
            <a:ext uri="{909E8E84-426E-40DD-AFC4-6F175D3DCCD1}">
              <a14:hiddenFill xmlns:a14="http://schemas.microsoft.com/office/drawing/2010/main">
                <a:solidFill>
                  <a:srgbClr val="F5DDFB"/>
                </a:solidFill>
              </a14:hiddenFill>
            </a:ext>
          </a:extLst>
        </p:spPr>
        <p:txBody>
          <a:bodyPr wrap="square">
            <a:spAutoFit/>
          </a:bodyPr>
          <a:lstStyle>
            <a:defPPr>
              <a:defRPr lang="en-US"/>
            </a:defPPr>
            <a:lvl1pPr algn="just">
              <a:lnSpc>
                <a:spcPct val="150000"/>
              </a:lnSpc>
              <a:defRPr kern="100">
                <a:solidFill>
                  <a:schemeClr val="tx2">
                    <a:lumMod val="50000"/>
                  </a:schemeClr>
                </a:solidFill>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sz="1400" dirty="0">
                <a:solidFill>
                  <a:schemeClr val="tx1"/>
                </a:solidFill>
              </a:rPr>
              <a:t>不同粒径气溶胶在人体中沉积的部位</a:t>
            </a:r>
            <a:endParaRPr lang="zh-CN" altLang="en-US" sz="1400" dirty="0">
              <a:solidFill>
                <a:schemeClr val="tx1"/>
              </a:solidFill>
            </a:endParaRPr>
          </a:p>
        </p:txBody>
      </p:sp>
      <p:sp>
        <p:nvSpPr>
          <p:cNvPr id="18" name="文本框 17"/>
          <p:cNvSpPr txBox="1"/>
          <p:nvPr>
            <p:custDataLst>
              <p:tags r:id="rId4"/>
            </p:custDataLst>
          </p:nvPr>
        </p:nvSpPr>
        <p:spPr>
          <a:xfrm>
            <a:off x="4427220" y="4892040"/>
            <a:ext cx="3824605" cy="414020"/>
          </a:xfrm>
          <a:prstGeom prst="rect">
            <a:avLst/>
          </a:prstGeom>
          <a:noFill/>
          <a:extLst>
            <a:ext uri="{909E8E84-426E-40DD-AFC4-6F175D3DCCD1}">
              <a14:hiddenFill xmlns:a14="http://schemas.microsoft.com/office/drawing/2010/main">
                <a:solidFill>
                  <a:srgbClr val="F5DDFB"/>
                </a:solidFill>
              </a14:hiddenFill>
            </a:ext>
          </a:extLst>
        </p:spPr>
        <p:txBody>
          <a:bodyPr wrap="square">
            <a:spAutoFit/>
          </a:bodyPr>
          <a:lstStyle>
            <a:defPPr>
              <a:defRPr lang="en-US"/>
            </a:defPPr>
            <a:lvl1pPr algn="just">
              <a:lnSpc>
                <a:spcPct val="150000"/>
              </a:lnSpc>
              <a:defRPr kern="100">
                <a:solidFill>
                  <a:schemeClr val="tx2">
                    <a:lumMod val="50000"/>
                  </a:schemeClr>
                </a:solidFill>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sz="1400" dirty="0">
                <a:solidFill>
                  <a:schemeClr val="tx1"/>
                </a:solidFill>
              </a:rPr>
              <a:t>等离子体切割金属板时产生的颗粒物</a:t>
            </a:r>
            <a:r>
              <a:rPr lang="zh-CN" altLang="en-US" sz="1400" dirty="0">
                <a:solidFill>
                  <a:schemeClr val="tx1"/>
                </a:solidFill>
              </a:rPr>
              <a:t>粒径分布</a:t>
            </a:r>
            <a:endParaRPr lang="zh-CN" altLang="en-US" sz="1400" dirty="0">
              <a:solidFill>
                <a:schemeClr val="tx1"/>
              </a:solidFill>
            </a:endParaRPr>
          </a:p>
        </p:txBody>
      </p:sp>
      <p:grpSp>
        <p:nvGrpSpPr>
          <p:cNvPr id="7" name="组合 6"/>
          <p:cNvGrpSpPr/>
          <p:nvPr>
            <p:custDataLst>
              <p:tags r:id="rId5"/>
            </p:custDataLst>
          </p:nvPr>
        </p:nvGrpSpPr>
        <p:grpSpPr>
          <a:xfrm>
            <a:off x="7927340" y="1545590"/>
            <a:ext cx="4271946" cy="3021330"/>
            <a:chOff x="1295" y="2924"/>
            <a:chExt cx="8241" cy="4758"/>
          </a:xfrm>
        </p:grpSpPr>
        <p:pic>
          <p:nvPicPr>
            <p:cNvPr id="8" name="Picture 2"/>
            <p:cNvPicPr>
              <a:picLocks noChangeAspect="1" noChangeArrowheads="1"/>
            </p:cNvPicPr>
            <p:nvPr>
              <p:custDataLst>
                <p:tags r:id="rId6"/>
              </p:custDataLst>
            </p:nvPr>
          </p:nvPicPr>
          <p:blipFill>
            <a:blip r:embed="rId7">
              <a:extLst>
                <a:ext uri="{28A0092B-C50C-407E-A947-70E740481C1C}">
                  <a14:useLocalDpi xmlns:a14="http://schemas.microsoft.com/office/drawing/2010/main" val="0"/>
                </a:ext>
              </a:extLst>
            </a:blip>
            <a:srcRect/>
            <a:stretch>
              <a:fillRect/>
            </a:stretch>
          </p:blipFill>
          <p:spPr bwMode="auto">
            <a:xfrm>
              <a:off x="1295" y="2924"/>
              <a:ext cx="7265" cy="47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矩形 8"/>
            <p:cNvSpPr/>
            <p:nvPr>
              <p:custDataLst>
                <p:tags r:id="rId8"/>
              </p:custDataLst>
            </p:nvPr>
          </p:nvSpPr>
          <p:spPr>
            <a:xfrm>
              <a:off x="5198" y="3248"/>
              <a:ext cx="1998" cy="1538"/>
            </a:xfrm>
            <a:prstGeom prst="rect">
              <a:avLst/>
            </a:prstGeom>
            <a:noFill/>
            <a:ln w="28575" cmpd="sng">
              <a:solidFill>
                <a:srgbClr val="660874"/>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3" name="文本框 12"/>
            <p:cNvSpPr txBox="1"/>
            <p:nvPr>
              <p:custDataLst>
                <p:tags r:id="rId9"/>
              </p:custDataLst>
            </p:nvPr>
          </p:nvSpPr>
          <p:spPr>
            <a:xfrm>
              <a:off x="7224" y="3690"/>
              <a:ext cx="2312" cy="531"/>
            </a:xfrm>
            <a:prstGeom prst="rect">
              <a:avLst/>
            </a:prstGeom>
            <a:noFill/>
          </p:spPr>
          <p:txBody>
            <a:bodyPr wrap="square" rtlCol="0">
              <a:spAutoFit/>
            </a:bodyPr>
            <a:lstStyle/>
            <a:p>
              <a:r>
                <a:rPr lang="en-US" altLang="zh-CN" sz="1600" b="1">
                  <a:solidFill>
                    <a:srgbClr val="74377F"/>
                  </a:solidFill>
                  <a:latin typeface="微软雅黑" panose="020B0503020204020204" pitchFamily="34" charset="-122"/>
                  <a:ea typeface="微软雅黑" panose="020B0503020204020204" pitchFamily="34" charset="-122"/>
                </a:rPr>
                <a:t>D</a:t>
              </a:r>
              <a:r>
                <a:rPr lang="en-US" altLang="zh-CN" sz="1600" b="1" baseline="-25000">
                  <a:solidFill>
                    <a:srgbClr val="74377F"/>
                  </a:solidFill>
                  <a:latin typeface="微软雅黑" panose="020B0503020204020204" pitchFamily="34" charset="-122"/>
                  <a:ea typeface="微软雅黑" panose="020B0503020204020204" pitchFamily="34" charset="-122"/>
                </a:rPr>
                <a:t>p</a:t>
              </a:r>
              <a:r>
                <a:rPr lang="en-US" altLang="zh-CN" sz="1600" b="1">
                  <a:solidFill>
                    <a:srgbClr val="74377F"/>
                  </a:solidFill>
                  <a:latin typeface="微软雅黑" panose="020B0503020204020204" pitchFamily="34" charset="-122"/>
                  <a:ea typeface="微软雅黑" panose="020B0503020204020204" pitchFamily="34" charset="-122"/>
                </a:rPr>
                <a:t>&gt;</a:t>
              </a:r>
              <a:r>
                <a:rPr lang="en-US" sz="1600" b="1">
                  <a:solidFill>
                    <a:srgbClr val="74377F"/>
                  </a:solidFill>
                  <a:latin typeface="微软雅黑" panose="020B0503020204020204" pitchFamily="34" charset="-122"/>
                  <a:ea typeface="微软雅黑" panose="020B0503020204020204" pitchFamily="34" charset="-122"/>
                  <a:sym typeface="+mn-ea"/>
                </a:rPr>
                <a:t>5 μm</a:t>
              </a:r>
              <a:endParaRPr lang="en-US" altLang="zh-CN" sz="1600" b="1">
                <a:solidFill>
                  <a:srgbClr val="74377F"/>
                </a:solidFill>
                <a:latin typeface="微软雅黑" panose="020B0503020204020204" pitchFamily="34" charset="-122"/>
                <a:ea typeface="微软雅黑" panose="020B0503020204020204" pitchFamily="34" charset="-122"/>
                <a:sym typeface="+mn-ea"/>
              </a:endParaRPr>
            </a:p>
          </p:txBody>
        </p:sp>
        <p:sp>
          <p:nvSpPr>
            <p:cNvPr id="15" name="矩形 14"/>
            <p:cNvSpPr/>
            <p:nvPr>
              <p:custDataLst>
                <p:tags r:id="rId10"/>
              </p:custDataLst>
            </p:nvPr>
          </p:nvSpPr>
          <p:spPr>
            <a:xfrm>
              <a:off x="5318" y="5248"/>
              <a:ext cx="2978" cy="2417"/>
            </a:xfrm>
            <a:prstGeom prst="rect">
              <a:avLst/>
            </a:prstGeom>
            <a:noFill/>
            <a:ln w="28575" cmpd="sng">
              <a:solidFill>
                <a:srgbClr val="660874"/>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7" name="文本框 16"/>
            <p:cNvSpPr txBox="1"/>
            <p:nvPr>
              <p:custDataLst>
                <p:tags r:id="rId11"/>
              </p:custDataLst>
            </p:nvPr>
          </p:nvSpPr>
          <p:spPr>
            <a:xfrm>
              <a:off x="3192" y="6795"/>
              <a:ext cx="2413" cy="531"/>
            </a:xfrm>
            <a:prstGeom prst="rect">
              <a:avLst/>
            </a:prstGeom>
            <a:noFill/>
          </p:spPr>
          <p:txBody>
            <a:bodyPr wrap="square" rtlCol="0">
              <a:spAutoFit/>
            </a:bodyPr>
            <a:lstStyle/>
            <a:p>
              <a:r>
                <a:rPr lang="en-US" altLang="zh-CN" sz="1600" b="1">
                  <a:solidFill>
                    <a:srgbClr val="74377F"/>
                  </a:solidFill>
                  <a:latin typeface="微软雅黑" panose="020B0503020204020204" pitchFamily="34" charset="-122"/>
                  <a:ea typeface="微软雅黑" panose="020B0503020204020204" pitchFamily="34" charset="-122"/>
                  <a:sym typeface="+mn-ea"/>
                </a:rPr>
                <a:t>D</a:t>
              </a:r>
              <a:r>
                <a:rPr lang="en-US" altLang="zh-CN" sz="1600" b="1" baseline="-25000">
                  <a:solidFill>
                    <a:srgbClr val="74377F"/>
                  </a:solidFill>
                  <a:latin typeface="微软雅黑" panose="020B0503020204020204" pitchFamily="34" charset="-122"/>
                  <a:ea typeface="微软雅黑" panose="020B0503020204020204" pitchFamily="34" charset="-122"/>
                  <a:sym typeface="+mn-ea"/>
                </a:rPr>
                <a:t>p</a:t>
              </a:r>
              <a:r>
                <a:rPr lang="en-US" sz="1600" b="1">
                  <a:solidFill>
                    <a:srgbClr val="74377F"/>
                  </a:solidFill>
                  <a:latin typeface="微软雅黑" panose="020B0503020204020204" pitchFamily="34" charset="-122"/>
                  <a:ea typeface="微软雅黑" panose="020B0503020204020204" pitchFamily="34" charset="-122"/>
                  <a:sym typeface="+mn-ea"/>
                </a:rPr>
                <a:t>&lt;5 μm</a:t>
              </a:r>
              <a:endParaRPr lang="en-US" altLang="zh-CN" sz="1600" b="1">
                <a:solidFill>
                  <a:srgbClr val="74377F"/>
                </a:solidFill>
                <a:latin typeface="微软雅黑" panose="020B0503020204020204" pitchFamily="34" charset="-122"/>
                <a:ea typeface="微软雅黑" panose="020B0503020204020204" pitchFamily="34" charset="-122"/>
                <a:sym typeface="+mn-ea"/>
              </a:endParaRPr>
            </a:p>
          </p:txBody>
        </p:sp>
      </p:grpSp>
      <p:grpSp>
        <p:nvGrpSpPr>
          <p:cNvPr id="31" name="组合 30"/>
          <p:cNvGrpSpPr/>
          <p:nvPr/>
        </p:nvGrpSpPr>
        <p:grpSpPr>
          <a:xfrm>
            <a:off x="2486025" y="5567045"/>
            <a:ext cx="6699250" cy="796290"/>
            <a:chOff x="2418" y="8615"/>
            <a:chExt cx="10550" cy="1254"/>
          </a:xfrm>
        </p:grpSpPr>
        <p:sp>
          <p:nvSpPr>
            <p:cNvPr id="6" name="文本框 5"/>
            <p:cNvSpPr txBox="1"/>
            <p:nvPr>
              <p:custDataLst>
                <p:tags r:id="rId12"/>
              </p:custDataLst>
            </p:nvPr>
          </p:nvSpPr>
          <p:spPr>
            <a:xfrm>
              <a:off x="2418" y="8615"/>
              <a:ext cx="10550" cy="1254"/>
            </a:xfrm>
            <a:prstGeom prst="rect">
              <a:avLst/>
            </a:prstGeom>
            <a:solidFill>
              <a:srgbClr val="F5DDFB"/>
            </a:solidFill>
            <a:ln w="19050">
              <a:noFill/>
            </a:ln>
          </p:spPr>
          <p:txBody>
            <a:bodyPr wrap="square">
              <a:noAutofit/>
            </a:bodyPr>
            <a:lstStyle>
              <a:defPPr>
                <a:defRPr lang="en-US"/>
              </a:defPPr>
              <a:lvl1pPr algn="just">
                <a:lnSpc>
                  <a:spcPct val="150000"/>
                </a:lnSpc>
                <a:defRPr kern="100">
                  <a:solidFill>
                    <a:schemeClr val="tx2">
                      <a:lumMod val="50000"/>
                    </a:schemeClr>
                  </a:solidFill>
                  <a:latin typeface="微软雅黑" panose="020B0503020204020204" pitchFamily="34" charset="-122"/>
                  <a:ea typeface="微软雅黑" panose="020B0503020204020204" pitchFamily="34" charset="-122"/>
                  <a:cs typeface="Times New Roman" panose="02020603050405020304" pitchFamily="18" charset="0"/>
                </a:defRPr>
              </a:lvl1pPr>
            </a:lstStyle>
            <a:p>
              <a:pPr marL="285750" indent="-285750" eaLnBrk="1">
                <a:lnSpc>
                  <a:spcPct val="120000"/>
                </a:lnSpc>
                <a:buFont typeface="Arial" panose="020B0604020202020204" pitchFamily="34" charset="0"/>
                <a:buChar char="•"/>
              </a:pPr>
              <a:r>
                <a:rPr lang="zh-CN" altLang="en-US" b="1" dirty="0">
                  <a:solidFill>
                    <a:schemeClr val="tx1"/>
                  </a:solidFill>
                </a:rPr>
                <a:t>等离子切割过程中气溶胶的</a:t>
              </a:r>
              <a:r>
                <a:rPr lang="zh-CN" altLang="en-US" b="1" dirty="0">
                  <a:solidFill>
                    <a:srgbClr val="FF0000"/>
                  </a:solidFill>
                </a:rPr>
                <a:t>时间演变</a:t>
              </a:r>
              <a:r>
                <a:rPr lang="zh-CN" altLang="en-US" b="1" dirty="0">
                  <a:solidFill>
                    <a:schemeClr val="tx1"/>
                  </a:solidFill>
                </a:rPr>
                <a:t>和</a:t>
              </a:r>
              <a:r>
                <a:rPr lang="zh-CN" altLang="en-US" b="1" dirty="0">
                  <a:solidFill>
                    <a:srgbClr val="FF0000"/>
                  </a:solidFill>
                </a:rPr>
                <a:t>形成机制</a:t>
              </a:r>
              <a:r>
                <a:rPr lang="zh-CN" altLang="en-US" b="1" dirty="0">
                  <a:solidFill>
                    <a:schemeClr val="tx1"/>
                  </a:solidFill>
                </a:rPr>
                <a:t>尚不清楚</a:t>
              </a:r>
              <a:endParaRPr lang="zh-CN" altLang="en-US" b="1" dirty="0">
                <a:solidFill>
                  <a:schemeClr val="tx1"/>
                </a:solidFill>
              </a:endParaRPr>
            </a:p>
            <a:p>
              <a:pPr marL="285750" indent="-285750" eaLnBrk="1">
                <a:lnSpc>
                  <a:spcPct val="120000"/>
                </a:lnSpc>
                <a:buFont typeface="Arial" panose="020B0604020202020204" pitchFamily="34" charset="0"/>
                <a:buChar char="•"/>
              </a:pPr>
              <a:r>
                <a:rPr lang="zh-CN" altLang="en-US" b="1">
                  <a:sym typeface="+mn-ea"/>
                </a:rPr>
                <a:t>相关参数可为核退役过程中的</a:t>
              </a:r>
              <a:r>
                <a:rPr lang="zh-CN" altLang="en-US" b="1">
                  <a:solidFill>
                    <a:srgbClr val="FF0000"/>
                  </a:solidFill>
                  <a:sym typeface="+mn-ea"/>
                </a:rPr>
                <a:t>辐射防护</a:t>
              </a:r>
              <a:r>
                <a:rPr lang="zh-CN" altLang="en-US" b="1">
                  <a:sym typeface="+mn-ea"/>
                </a:rPr>
                <a:t>与</a:t>
              </a:r>
              <a:r>
                <a:rPr lang="zh-CN" altLang="en-US" b="1">
                  <a:solidFill>
                    <a:srgbClr val="FF0000"/>
                  </a:solidFill>
                  <a:sym typeface="+mn-ea"/>
                </a:rPr>
                <a:t>污染</a:t>
              </a:r>
              <a:r>
                <a:rPr lang="zh-CN" altLang="en-US" b="1">
                  <a:solidFill>
                    <a:srgbClr val="FF0000"/>
                  </a:solidFill>
                  <a:sym typeface="+mn-ea"/>
                </a:rPr>
                <a:t>控制</a:t>
              </a:r>
              <a:r>
                <a:rPr lang="zh-CN" altLang="en-US" b="1">
                  <a:sym typeface="+mn-ea"/>
                </a:rPr>
                <a:t>提供建议</a:t>
              </a:r>
              <a:endParaRPr lang="zh-CN" altLang="en-US" b="1">
                <a:sym typeface="+mn-ea"/>
              </a:endParaRPr>
            </a:p>
          </p:txBody>
        </p:sp>
        <p:sp>
          <p:nvSpPr>
            <p:cNvPr id="19" name="矩形 18"/>
            <p:cNvSpPr/>
            <p:nvPr>
              <p:custDataLst>
                <p:tags r:id="rId13"/>
              </p:custDataLst>
            </p:nvPr>
          </p:nvSpPr>
          <p:spPr>
            <a:xfrm>
              <a:off x="2418" y="8615"/>
              <a:ext cx="10550" cy="1254"/>
            </a:xfrm>
            <a:prstGeom prst="rect">
              <a:avLst/>
            </a:prstGeom>
            <a:noFill/>
            <a:ln>
              <a:solidFill>
                <a:srgbClr val="660874"/>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
        <p:nvSpPr>
          <p:cNvPr id="26" name="灯片编号占位符 25"/>
          <p:cNvSpPr>
            <a:spLocks noGrp="1"/>
          </p:cNvSpPr>
          <p:nvPr>
            <p:ph type="sldNum" sz="quarter" idx="2"/>
          </p:nvPr>
        </p:nvSpPr>
        <p:spPr>
          <a:xfrm>
            <a:off x="11862100" y="6314400"/>
            <a:ext cx="2700000" cy="316800"/>
          </a:xfrm>
        </p:spPr>
        <p:txBody>
          <a:bodyPr/>
          <a:lstStyle/>
          <a:p>
            <a:fld id="{86CB4B4D-7CA3-9044-876B-883B54F8677D}" type="slidenum">
              <a:rPr/>
            </a:fld>
            <a:endParaRPr dirty="0"/>
          </a:p>
        </p:txBody>
      </p:sp>
      <p:grpSp>
        <p:nvGrpSpPr>
          <p:cNvPr id="30" name="组合 29"/>
          <p:cNvGrpSpPr/>
          <p:nvPr/>
        </p:nvGrpSpPr>
        <p:grpSpPr>
          <a:xfrm>
            <a:off x="4044315" y="1732280"/>
            <a:ext cx="4144645" cy="2983865"/>
            <a:chOff x="681" y="3059"/>
            <a:chExt cx="5771" cy="4326"/>
          </a:xfrm>
        </p:grpSpPr>
        <p:pic>
          <p:nvPicPr>
            <p:cNvPr id="14" name="图片 13"/>
            <p:cNvPicPr/>
            <p:nvPr/>
          </p:nvPicPr>
          <p:blipFill>
            <a:blip r:embed="rId14"/>
            <a:stretch>
              <a:fillRect/>
            </a:stretch>
          </p:blipFill>
          <p:spPr>
            <a:xfrm>
              <a:off x="681" y="3087"/>
              <a:ext cx="5771" cy="4298"/>
            </a:xfrm>
            <a:prstGeom prst="rect">
              <a:avLst/>
            </a:prstGeom>
          </p:spPr>
        </p:pic>
        <p:sp>
          <p:nvSpPr>
            <p:cNvPr id="25" name="矩形 24"/>
            <p:cNvSpPr/>
            <p:nvPr/>
          </p:nvSpPr>
          <p:spPr>
            <a:xfrm>
              <a:off x="1721" y="3190"/>
              <a:ext cx="1166" cy="3543"/>
            </a:xfrm>
            <a:prstGeom prst="rect">
              <a:avLst/>
            </a:prstGeom>
            <a:noFill/>
            <a:ln w="28575" cmpd="sng">
              <a:solidFill>
                <a:srgbClr val="660874"/>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7" name="文本框 26"/>
            <p:cNvSpPr txBox="1"/>
            <p:nvPr/>
          </p:nvSpPr>
          <p:spPr>
            <a:xfrm>
              <a:off x="3039" y="3059"/>
              <a:ext cx="1887" cy="846"/>
            </a:xfrm>
            <a:prstGeom prst="rect">
              <a:avLst/>
            </a:prstGeom>
            <a:noFill/>
          </p:spPr>
          <p:txBody>
            <a:bodyPr wrap="square" rtlCol="0">
              <a:spAutoFit/>
            </a:bodyPr>
            <a:p>
              <a:r>
                <a:rPr lang="zh-CN" altLang="en-US" sz="1600" b="1">
                  <a:solidFill>
                    <a:srgbClr val="74377F"/>
                  </a:solidFill>
                  <a:latin typeface="微软雅黑" panose="020B0503020204020204" pitchFamily="34" charset="-122"/>
                  <a:ea typeface="微软雅黑" panose="020B0503020204020204" pitchFamily="34" charset="-122"/>
                </a:rPr>
                <a:t>亚微米级颗粒物占</a:t>
              </a:r>
              <a:r>
                <a:rPr lang="zh-CN" altLang="en-US" sz="1600" b="1">
                  <a:solidFill>
                    <a:srgbClr val="74377F"/>
                  </a:solidFill>
                  <a:latin typeface="微软雅黑" panose="020B0503020204020204" pitchFamily="34" charset="-122"/>
                  <a:ea typeface="微软雅黑" panose="020B0503020204020204" pitchFamily="34" charset="-122"/>
                </a:rPr>
                <a:t>主导</a:t>
              </a:r>
              <a:endParaRPr lang="zh-CN" altLang="en-US" sz="1600" b="1">
                <a:solidFill>
                  <a:srgbClr val="74377F"/>
                </a:solidFill>
                <a:latin typeface="微软雅黑" panose="020B0503020204020204" pitchFamily="34" charset="-122"/>
                <a:ea typeface="微软雅黑" panose="020B0503020204020204" pitchFamily="34" charset="-122"/>
              </a:endParaRPr>
            </a:p>
          </p:txBody>
        </p:sp>
      </p:grpSp>
      <p:sp>
        <p:nvSpPr>
          <p:cNvPr id="32" name="文本框 31"/>
          <p:cNvSpPr txBox="1"/>
          <p:nvPr/>
        </p:nvSpPr>
        <p:spPr>
          <a:xfrm>
            <a:off x="1888490" y="19685"/>
            <a:ext cx="10303510" cy="460375"/>
          </a:xfrm>
          <a:prstGeom prst="rect">
            <a:avLst/>
          </a:prstGeom>
          <a:noFill/>
        </p:spPr>
        <p:txBody>
          <a:bodyPr wrap="square" rtlCol="0">
            <a:spAutoFit/>
          </a:bodyPr>
          <a:p>
            <a:pPr>
              <a:defRPr/>
            </a:pPr>
            <a:r>
              <a:rPr lang="zh-CN" altLang="en-US" sz="2400" b="1" kern="0" dirty="0">
                <a:solidFill>
                  <a:prstClr val="white"/>
                </a:solidFill>
                <a:latin typeface="微软雅黑" panose="020B0503020204020204" pitchFamily="34" charset="-122"/>
                <a:ea typeface="微软雅黑" panose="020B0503020204020204" pitchFamily="34" charset="-122"/>
                <a:cs typeface="Calibri" panose="020F0502020204030204"/>
                <a:sym typeface="+mn-ea"/>
              </a:rPr>
              <a:t>研究背景</a:t>
            </a:r>
            <a:endParaRPr lang="zh-CN" altLang="en-US" sz="2400" b="1" kern="0" dirty="0">
              <a:solidFill>
                <a:prstClr val="white"/>
              </a:solidFill>
              <a:latin typeface="微软雅黑" panose="020B0503020204020204" pitchFamily="34" charset="-122"/>
              <a:ea typeface="微软雅黑" panose="020B0503020204020204" pitchFamily="34" charset="-122"/>
              <a:cs typeface="Calibri" panose="020F0502020204030204"/>
              <a:sym typeface="+mn-ea"/>
            </a:endParaRPr>
          </a:p>
        </p:txBody>
      </p:sp>
      <p:sp>
        <p:nvSpPr>
          <p:cNvPr id="20" name="文本框 19"/>
          <p:cNvSpPr txBox="1"/>
          <p:nvPr/>
        </p:nvSpPr>
        <p:spPr>
          <a:xfrm>
            <a:off x="437515" y="1669415"/>
            <a:ext cx="3293110" cy="2968625"/>
          </a:xfrm>
          <a:prstGeom prst="rect">
            <a:avLst/>
          </a:prstGeom>
          <a:noFill/>
        </p:spPr>
        <p:txBody>
          <a:bodyPr wrap="square" rtlCol="0" anchor="t">
            <a:spAutoFit/>
          </a:bodyPr>
          <a:p>
            <a:pPr algn="ctr"/>
            <a:r>
              <a:rPr lang="zh-CN" altLang="en-US" sz="17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金属蒸发</a:t>
            </a:r>
            <a:endParaRPr lang="zh-CN" altLang="en-US" sz="17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ctr"/>
            <a:r>
              <a:rPr lang="zh-CN" altLang="en-US" sz="17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7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ctr"/>
            <a:r>
              <a:rPr lang="zh-CN" altLang="en-US" sz="17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金属氧化物单体</a:t>
            </a:r>
            <a:endParaRPr lang="zh-CN" altLang="en-US" sz="17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ctr"/>
            <a:r>
              <a:rPr lang="zh-CN" altLang="en-US" sz="17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7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ctr"/>
            <a:r>
              <a:rPr lang="zh-CN" altLang="en-US" sz="17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离子诱导成核</a:t>
            </a:r>
            <a:endParaRPr lang="zh-CN" altLang="en-US" sz="17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ctr"/>
            <a:r>
              <a:rPr lang="zh-CN" altLang="en-US" sz="17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7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ctr"/>
            <a:r>
              <a:rPr lang="zh-CN" altLang="en-US" sz="17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超细颗粒（&lt;30 nm）</a:t>
            </a:r>
            <a:endParaRPr lang="zh-CN" altLang="en-US" sz="17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ctr"/>
            <a:r>
              <a:rPr lang="zh-CN" altLang="en-US" sz="17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7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ctr"/>
            <a:r>
              <a:rPr lang="zh-CN" altLang="en-US" sz="17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冷凝 + 凝并</a:t>
            </a:r>
            <a:endParaRPr lang="zh-CN" altLang="en-US" sz="17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ctr"/>
            <a:r>
              <a:rPr lang="zh-CN" altLang="en-US" sz="17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7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ctr"/>
            <a:r>
              <a:rPr lang="zh-CN" altLang="en-US" sz="17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积聚模态颗粒（100–500 nm）</a:t>
            </a:r>
            <a:endParaRPr lang="zh-CN" altLang="en-US" sz="17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2" name="文本框 21"/>
          <p:cNvSpPr txBox="1"/>
          <p:nvPr>
            <p:custDataLst>
              <p:tags r:id="rId15"/>
            </p:custDataLst>
          </p:nvPr>
        </p:nvSpPr>
        <p:spPr>
          <a:xfrm>
            <a:off x="1583690" y="4890135"/>
            <a:ext cx="1605915" cy="414020"/>
          </a:xfrm>
          <a:prstGeom prst="rect">
            <a:avLst/>
          </a:prstGeom>
          <a:noFill/>
          <a:extLst>
            <a:ext uri="{909E8E84-426E-40DD-AFC4-6F175D3DCCD1}">
              <a14:hiddenFill xmlns:a14="http://schemas.microsoft.com/office/drawing/2010/main">
                <a:solidFill>
                  <a:srgbClr val="F5DDFB"/>
                </a:solidFill>
              </a14:hiddenFill>
            </a:ext>
          </a:extLst>
        </p:spPr>
        <p:txBody>
          <a:bodyPr wrap="square">
            <a:spAutoFit/>
          </a:bodyPr>
          <a:lstStyle>
            <a:defPPr>
              <a:defRPr lang="en-US"/>
            </a:defPPr>
            <a:lvl1pPr algn="just">
              <a:lnSpc>
                <a:spcPct val="150000"/>
              </a:lnSpc>
              <a:defRPr kern="100">
                <a:solidFill>
                  <a:schemeClr val="tx2">
                    <a:lumMod val="50000"/>
                  </a:schemeClr>
                </a:solidFill>
                <a:latin typeface="微软雅黑" panose="020B0503020204020204" pitchFamily="34" charset="-122"/>
                <a:ea typeface="微软雅黑" panose="020B0503020204020204" pitchFamily="34" charset="-122"/>
                <a:cs typeface="Times New Roman" panose="02020603050405020304" pitchFamily="18" charset="0"/>
              </a:defRPr>
            </a:lvl1pPr>
          </a:lstStyle>
          <a:p>
            <a:r>
              <a:rPr lang="en-US" altLang="zh-CN" sz="1400" dirty="0">
                <a:solidFill>
                  <a:schemeClr val="tx1"/>
                </a:solidFill>
              </a:rPr>
              <a:t>气溶胶形成机制</a:t>
            </a:r>
            <a:endParaRPr lang="en-US" altLang="zh-CN" sz="1400" dirty="0">
              <a:solidFill>
                <a:schemeClr val="tx1"/>
              </a:solidFill>
            </a:endParaRPr>
          </a:p>
        </p:txBody>
      </p:sp>
      <p:sp>
        <p:nvSpPr>
          <p:cNvPr id="69" name="TextBox 66"/>
          <p:cNvSpPr/>
          <p:nvPr>
            <p:custDataLst>
              <p:tags r:id="rId16"/>
            </p:custDataLst>
          </p:nvPr>
        </p:nvSpPr>
        <p:spPr bwMode="auto">
          <a:xfrm>
            <a:off x="6949683" y="4490945"/>
            <a:ext cx="2023962" cy="506730"/>
          </a:xfrm>
          <a:prstGeom prst="rect">
            <a:avLst/>
          </a:prstGeom>
          <a:noFill/>
        </p:spPr>
        <p:txBody>
          <a:bodyPr wrap="square" rtlCol="0">
            <a:spAutoFit/>
          </a:bodyPr>
          <a:p>
            <a:pPr algn="ctr">
              <a:defRPr/>
            </a:pPr>
            <a:r>
              <a:rPr lang="en-US" altLang="zh-CN" sz="900" i="1" dirty="0" err="1">
                <a:latin typeface="微软雅黑" panose="020B0503020204020204" pitchFamily="34" charset="-122"/>
                <a:ea typeface="微软雅黑" panose="020B0503020204020204" pitchFamily="34" charset="-122"/>
              </a:rPr>
              <a:t>Wang</a:t>
            </a:r>
            <a:r>
              <a:rPr lang="en-US" altLang="zh-CN" sz="900" i="1" dirty="0">
                <a:latin typeface="微软雅黑" panose="020B0503020204020204" pitchFamily="34" charset="-122"/>
                <a:ea typeface="微软雅黑" panose="020B0503020204020204" pitchFamily="34" charset="-122"/>
              </a:rPr>
              <a:t>, et al. </a:t>
            </a:r>
            <a:endParaRPr lang="en-US" altLang="zh-CN" sz="900" i="1" dirty="0">
              <a:latin typeface="微软雅黑" panose="020B0503020204020204" pitchFamily="34" charset="-122"/>
              <a:ea typeface="微软雅黑" panose="020B0503020204020204" pitchFamily="34" charset="-122"/>
            </a:endParaRPr>
          </a:p>
          <a:p>
            <a:pPr algn="ctr">
              <a:defRPr/>
            </a:pPr>
            <a:r>
              <a:rPr lang="en-US" altLang="zh-CN" sz="900" i="1">
                <a:latin typeface="微软雅黑" panose="020B0503020204020204" pitchFamily="34" charset="-122"/>
                <a:ea typeface="微软雅黑" panose="020B0503020204020204" pitchFamily="34" charset="-122"/>
              </a:rPr>
              <a:t>Annals of Work </a:t>
            </a:r>
            <a:endParaRPr lang="en-US" altLang="zh-CN" sz="900" i="1">
              <a:latin typeface="微软雅黑" panose="020B0503020204020204" pitchFamily="34" charset="-122"/>
              <a:ea typeface="微软雅黑" panose="020B0503020204020204" pitchFamily="34" charset="-122"/>
            </a:endParaRPr>
          </a:p>
          <a:p>
            <a:pPr algn="ctr">
              <a:defRPr/>
            </a:pPr>
            <a:r>
              <a:rPr lang="en-US" altLang="zh-CN" sz="900" i="1">
                <a:latin typeface="微软雅黑" panose="020B0503020204020204" pitchFamily="34" charset="-122"/>
                <a:ea typeface="微软雅黑" panose="020B0503020204020204" pitchFamily="34" charset="-122"/>
              </a:rPr>
              <a:t>Exposures and Health</a:t>
            </a:r>
            <a:r>
              <a:rPr lang="en-US" altLang="zh-CN" sz="900" i="1" dirty="0">
                <a:latin typeface="微软雅黑" panose="020B0503020204020204" pitchFamily="34" charset="-122"/>
                <a:ea typeface="微软雅黑" panose="020B0503020204020204" pitchFamily="34" charset="-122"/>
              </a:rPr>
              <a:t>. </a:t>
            </a:r>
            <a:r>
              <a:rPr lang="en-US" altLang="zh-CN" sz="900" i="1" dirty="0">
                <a:latin typeface="微软雅黑" panose="020B0503020204020204" pitchFamily="34" charset="-122"/>
                <a:ea typeface="微软雅黑" panose="020B0503020204020204" pitchFamily="34" charset="-122"/>
              </a:rPr>
              <a:t>2017</a:t>
            </a:r>
            <a:endParaRPr lang="zh-CN" altLang="en-US" sz="900" i="1" dirty="0">
              <a:latin typeface="微软雅黑" panose="020B0503020204020204" pitchFamily="34" charset="-122"/>
              <a:ea typeface="微软雅黑" panose="020B0503020204020204" pitchFamily="34" charset="-122"/>
            </a:endParaRPr>
          </a:p>
        </p:txBody>
      </p:sp>
    </p:spTree>
    <p:custDataLst>
      <p:tags r:id="rId17"/>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屏幕快照 2020-07-19 下午4.12.58.png" descr="屏幕快照 2020-07-19 下午4.12.58.png"/>
          <p:cNvPicPr>
            <a:picLocks noChangeAspect="1"/>
          </p:cNvPicPr>
          <p:nvPr/>
        </p:nvPicPr>
        <p:blipFill>
          <a:blip r:embed="rId1"/>
          <a:srcRect l="414" b="8575"/>
          <a:stretch>
            <a:fillRect/>
          </a:stretch>
        </p:blipFill>
        <p:spPr>
          <a:xfrm>
            <a:off x="0" y="-29221"/>
            <a:ext cx="12192000" cy="574487"/>
          </a:xfrm>
          <a:prstGeom prst="rect">
            <a:avLst/>
          </a:prstGeom>
          <a:ln w="12700">
            <a:miter lim="400000"/>
            <a:headEnd/>
            <a:tailEnd/>
          </a:ln>
        </p:spPr>
      </p:pic>
      <p:pic>
        <p:nvPicPr>
          <p:cNvPr id="10" name="图片 9"/>
          <p:cNvPicPr>
            <a:picLocks noChangeAspect="1"/>
          </p:cNvPicPr>
          <p:nvPr/>
        </p:nvPicPr>
        <p:blipFill>
          <a:blip r:embed="rId2"/>
          <a:stretch>
            <a:fillRect/>
          </a:stretch>
        </p:blipFill>
        <p:spPr>
          <a:xfrm>
            <a:off x="110913" y="-8890"/>
            <a:ext cx="2192867" cy="570653"/>
          </a:xfrm>
          <a:prstGeom prst="rect">
            <a:avLst/>
          </a:prstGeom>
        </p:spPr>
      </p:pic>
      <p:grpSp>
        <p:nvGrpSpPr>
          <p:cNvPr id="2" name="组合 1"/>
          <p:cNvGrpSpPr/>
          <p:nvPr/>
        </p:nvGrpSpPr>
        <p:grpSpPr>
          <a:xfrm>
            <a:off x="880567" y="687651"/>
            <a:ext cx="10203536" cy="446845"/>
            <a:chOff x="4940300" y="3515937"/>
            <a:chExt cx="10203536" cy="446845"/>
          </a:xfrm>
        </p:grpSpPr>
        <p:grpSp>
          <p:nvGrpSpPr>
            <p:cNvPr id="3" name="组合 2"/>
            <p:cNvGrpSpPr/>
            <p:nvPr/>
          </p:nvGrpSpPr>
          <p:grpSpPr>
            <a:xfrm>
              <a:off x="4940300" y="3581780"/>
              <a:ext cx="361950" cy="254002"/>
              <a:chOff x="4940300" y="3428999"/>
              <a:chExt cx="457202" cy="254002"/>
            </a:xfrm>
          </p:grpSpPr>
          <p:sp>
            <p:nvSpPr>
              <p:cNvPr id="4" name="箭头: V 形 50"/>
              <p:cNvSpPr/>
              <p:nvPr/>
            </p:nvSpPr>
            <p:spPr>
              <a:xfrm>
                <a:off x="4940300" y="3429000"/>
                <a:ext cx="254001" cy="254001"/>
              </a:xfrm>
              <a:prstGeom prst="chevron">
                <a:avLst/>
              </a:prstGeom>
              <a:solidFill>
                <a:srgbClr val="580C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 name="箭头: V 形 51"/>
              <p:cNvSpPr/>
              <p:nvPr/>
            </p:nvSpPr>
            <p:spPr>
              <a:xfrm>
                <a:off x="5143501" y="3428999"/>
                <a:ext cx="254001" cy="254001"/>
              </a:xfrm>
              <a:prstGeom prst="chevron">
                <a:avLst/>
              </a:prstGeom>
              <a:solidFill>
                <a:srgbClr val="580C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cxnSp>
          <p:nvCxnSpPr>
            <p:cNvPr id="11" name="直接连接符 10"/>
            <p:cNvCxnSpPr/>
            <p:nvPr/>
          </p:nvCxnSpPr>
          <p:spPr>
            <a:xfrm>
              <a:off x="4940300" y="3962782"/>
              <a:ext cx="10203536" cy="0"/>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5302250" y="3515937"/>
              <a:ext cx="6688455" cy="368300"/>
            </a:xfrm>
            <a:prstGeom prst="rect">
              <a:avLst/>
            </a:prstGeom>
          </p:spPr>
          <p:txBody>
            <a:bodyPr wrap="none">
              <a:spAutoFit/>
            </a:bodyPr>
            <a:lstStyle/>
            <a:p>
              <a:pPr algn="l"/>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实验室测量</a:t>
              </a:r>
              <a:r>
                <a:rPr lang="en-US" altLang="zh-CN" b="1"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a:t>
              </a: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在线测量</a:t>
              </a: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等离子弧切割过程中气溶胶的时空演变</a:t>
              </a: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rPr>
                <a:t> </a:t>
              </a:r>
              <a:endPar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26" name="灯片编号占位符 25"/>
          <p:cNvSpPr>
            <a:spLocks noGrp="1"/>
          </p:cNvSpPr>
          <p:nvPr>
            <p:ph type="sldNum" sz="quarter" idx="2"/>
          </p:nvPr>
        </p:nvSpPr>
        <p:spPr>
          <a:xfrm>
            <a:off x="11862100" y="6314400"/>
            <a:ext cx="2700000" cy="316800"/>
          </a:xfrm>
        </p:spPr>
        <p:txBody>
          <a:bodyPr/>
          <a:lstStyle/>
          <a:p>
            <a:fld id="{86CB4B4D-7CA3-9044-876B-883B54F8677D}" type="slidenum">
              <a:rPr/>
            </a:fld>
            <a:endParaRPr dirty="0"/>
          </a:p>
        </p:txBody>
      </p:sp>
      <p:pic>
        <p:nvPicPr>
          <p:cNvPr id="2013607854"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79170" y="1266190"/>
            <a:ext cx="4018915" cy="2430145"/>
          </a:xfrm>
          <a:prstGeom prst="rect">
            <a:avLst/>
          </a:prstGeom>
          <a:noFill/>
          <a:ln>
            <a:noFill/>
          </a:ln>
        </p:spPr>
      </p:pic>
      <p:sp>
        <p:nvSpPr>
          <p:cNvPr id="32" name="文本框 31"/>
          <p:cNvSpPr txBox="1"/>
          <p:nvPr>
            <p:custDataLst>
              <p:tags r:id="rId4"/>
            </p:custDataLst>
          </p:nvPr>
        </p:nvSpPr>
        <p:spPr>
          <a:xfrm>
            <a:off x="1467485" y="3597275"/>
            <a:ext cx="2643505" cy="460375"/>
          </a:xfrm>
          <a:prstGeom prst="rect">
            <a:avLst/>
          </a:prstGeom>
          <a:noFill/>
        </p:spPr>
        <p:txBody>
          <a:bodyPr wrap="square">
            <a:spAutoFit/>
          </a:bodyPr>
          <a:lstStyle>
            <a:defPPr>
              <a:defRPr lang="en-US"/>
            </a:defPPr>
            <a:lvl1pPr algn="just">
              <a:lnSpc>
                <a:spcPct val="150000"/>
              </a:lnSpc>
              <a:defRPr kern="100">
                <a:solidFill>
                  <a:schemeClr val="tx2">
                    <a:lumMod val="50000"/>
                  </a:schemeClr>
                </a:solidFill>
                <a:latin typeface="微软雅黑" panose="020B0503020204020204" pitchFamily="34" charset="-122"/>
                <a:ea typeface="微软雅黑" panose="020B0503020204020204" pitchFamily="34" charset="-122"/>
                <a:cs typeface="Times New Roman" panose="02020603050405020304" pitchFamily="18" charset="0"/>
              </a:defRPr>
            </a:lvl1pPr>
          </a:lstStyle>
          <a:p>
            <a:pPr algn="ctr"/>
            <a:r>
              <a:rPr lang="zh-CN" altLang="en-US" sz="1600" dirty="0">
                <a:solidFill>
                  <a:schemeClr val="tx1"/>
                </a:solidFill>
              </a:rPr>
              <a:t>切割间及测量</a:t>
            </a:r>
            <a:r>
              <a:rPr lang="zh-CN" altLang="en-US" sz="1600" dirty="0">
                <a:solidFill>
                  <a:schemeClr val="tx1"/>
                </a:solidFill>
              </a:rPr>
              <a:t>设备示意图</a:t>
            </a:r>
            <a:endParaRPr lang="zh-CN" altLang="en-US" sz="1600" dirty="0">
              <a:solidFill>
                <a:schemeClr val="tx1"/>
              </a:solidFill>
            </a:endParaRPr>
          </a:p>
        </p:txBody>
      </p:sp>
      <p:grpSp>
        <p:nvGrpSpPr>
          <p:cNvPr id="48" name="组合 47"/>
          <p:cNvGrpSpPr/>
          <p:nvPr/>
        </p:nvGrpSpPr>
        <p:grpSpPr>
          <a:xfrm>
            <a:off x="417195" y="4208145"/>
            <a:ext cx="7502525" cy="2484755"/>
            <a:chOff x="7133" y="2666"/>
            <a:chExt cx="11815" cy="3913"/>
          </a:xfrm>
        </p:grpSpPr>
        <p:grpSp>
          <p:nvGrpSpPr>
            <p:cNvPr id="40" name="组合 39"/>
            <p:cNvGrpSpPr/>
            <p:nvPr/>
          </p:nvGrpSpPr>
          <p:grpSpPr>
            <a:xfrm>
              <a:off x="7133" y="2666"/>
              <a:ext cx="5097" cy="3913"/>
              <a:chOff x="9558" y="2725"/>
              <a:chExt cx="5097" cy="3913"/>
            </a:xfrm>
          </p:grpSpPr>
          <p:sp>
            <p:nvSpPr>
              <p:cNvPr id="47" name="文本框 46"/>
              <p:cNvSpPr txBox="1"/>
              <p:nvPr>
                <p:custDataLst>
                  <p:tags r:id="rId5"/>
                </p:custDataLst>
              </p:nvPr>
            </p:nvSpPr>
            <p:spPr>
              <a:xfrm>
                <a:off x="10160" y="5913"/>
                <a:ext cx="3835" cy="725"/>
              </a:xfrm>
              <a:prstGeom prst="rect">
                <a:avLst/>
              </a:prstGeom>
              <a:noFill/>
            </p:spPr>
            <p:txBody>
              <a:bodyPr wrap="square">
                <a:spAutoFit/>
              </a:bodyPr>
              <a:lstStyle>
                <a:defPPr>
                  <a:defRPr lang="en-US"/>
                </a:defPPr>
                <a:lvl1pPr algn="just">
                  <a:lnSpc>
                    <a:spcPct val="150000"/>
                  </a:lnSpc>
                  <a:defRPr kern="100">
                    <a:solidFill>
                      <a:schemeClr val="tx2">
                        <a:lumMod val="50000"/>
                      </a:schemeClr>
                    </a:solidFill>
                    <a:latin typeface="微软雅黑" panose="020B0503020204020204" pitchFamily="34" charset="-122"/>
                    <a:ea typeface="微软雅黑" panose="020B0503020204020204" pitchFamily="34" charset="-122"/>
                    <a:cs typeface="Times New Roman" panose="02020603050405020304" pitchFamily="18" charset="0"/>
                  </a:defRPr>
                </a:lvl1pPr>
              </a:lstStyle>
              <a:p>
                <a:pPr algn="ctr"/>
                <a:r>
                  <a:rPr lang="zh-CN" altLang="en-US" sz="1600" dirty="0">
                    <a:solidFill>
                      <a:schemeClr val="tx1"/>
                    </a:solidFill>
                  </a:rPr>
                  <a:t>粒径分布在线测量</a:t>
                </a:r>
                <a:endParaRPr lang="zh-CN" altLang="en-US" sz="1600" dirty="0">
                  <a:solidFill>
                    <a:schemeClr val="tx1"/>
                  </a:solidFill>
                </a:endParaRPr>
              </a:p>
            </p:txBody>
          </p:sp>
          <p:grpSp>
            <p:nvGrpSpPr>
              <p:cNvPr id="30" name="组合 29"/>
              <p:cNvGrpSpPr/>
              <p:nvPr/>
            </p:nvGrpSpPr>
            <p:grpSpPr>
              <a:xfrm>
                <a:off x="9558" y="2725"/>
                <a:ext cx="5097" cy="3188"/>
                <a:chOff x="4960" y="6785"/>
                <a:chExt cx="5097" cy="3188"/>
              </a:xfrm>
            </p:grpSpPr>
            <p:pic>
              <p:nvPicPr>
                <p:cNvPr id="1533948145" name="图片 1"/>
                <p:cNvPicPr>
                  <a:picLocks noChangeAspect="1" noChangeArrowheads="1"/>
                </p:cNvPicPr>
                <p:nvPr/>
              </p:nvPicPr>
              <p:blipFill>
                <a:blip r:embed="rId6" cstate="print">
                  <a:extLst>
                    <a:ext uri="{28A0092B-C50C-407E-A947-70E740481C1C}">
                      <a14:useLocalDpi xmlns:a14="http://schemas.microsoft.com/office/drawing/2010/main" val="0"/>
                    </a:ext>
                  </a:extLst>
                </a:blip>
                <a:srcRect l="17474" t="8937" r="30126"/>
                <a:stretch>
                  <a:fillRect/>
                </a:stretch>
              </p:blipFill>
              <p:spPr>
                <a:xfrm>
                  <a:off x="6898" y="6786"/>
                  <a:ext cx="3159" cy="3173"/>
                </a:xfrm>
                <a:prstGeom prst="rect">
                  <a:avLst/>
                </a:prstGeom>
                <a:noFill/>
                <a:ln>
                  <a:noFill/>
                </a:ln>
              </p:spPr>
            </p:pic>
            <p:pic>
              <p:nvPicPr>
                <p:cNvPr id="31" name="图片 8" descr="86de0e0cdca59289b08bae842ef5836"/>
                <p:cNvPicPr>
                  <a:picLocks noChangeAspect="1"/>
                </p:cNvPicPr>
                <p:nvPr/>
              </p:nvPicPr>
              <p:blipFill>
                <a:blip r:embed="rId7"/>
                <a:srcRect l="6351" r="46857"/>
                <a:stretch>
                  <a:fillRect/>
                </a:stretch>
              </p:blipFill>
              <p:spPr>
                <a:xfrm>
                  <a:off x="4960" y="6785"/>
                  <a:ext cx="1938" cy="3188"/>
                </a:xfrm>
                <a:prstGeom prst="rect">
                  <a:avLst/>
                </a:prstGeom>
              </p:spPr>
            </p:pic>
          </p:grpSp>
        </p:grpSp>
        <p:grpSp>
          <p:nvGrpSpPr>
            <p:cNvPr id="34" name="组合 33"/>
            <p:cNvGrpSpPr/>
            <p:nvPr/>
          </p:nvGrpSpPr>
          <p:grpSpPr>
            <a:xfrm>
              <a:off x="12435" y="2667"/>
              <a:ext cx="6513" cy="3191"/>
              <a:chOff x="4939" y="6735"/>
              <a:chExt cx="6513" cy="3191"/>
            </a:xfrm>
          </p:grpSpPr>
          <p:pic>
            <p:nvPicPr>
              <p:cNvPr id="35" name="图片 34"/>
              <p:cNvPicPr>
                <a:picLocks noChangeAspect="1"/>
              </p:cNvPicPr>
              <p:nvPr/>
            </p:nvPicPr>
            <p:blipFill>
              <a:blip r:embed="rId8"/>
              <a:stretch>
                <a:fillRect/>
              </a:stretch>
            </p:blipFill>
            <p:spPr>
              <a:xfrm>
                <a:off x="4939" y="6735"/>
                <a:ext cx="6513" cy="3191"/>
              </a:xfrm>
              <a:prstGeom prst="rect">
                <a:avLst/>
              </a:prstGeom>
            </p:spPr>
          </p:pic>
          <p:sp>
            <p:nvSpPr>
              <p:cNvPr id="38" name="文本框 37"/>
              <p:cNvSpPr txBox="1"/>
              <p:nvPr>
                <p:custDataLst>
                  <p:tags r:id="rId9"/>
                </p:custDataLst>
              </p:nvPr>
            </p:nvSpPr>
            <p:spPr>
              <a:xfrm>
                <a:off x="5764" y="7533"/>
                <a:ext cx="3969" cy="837"/>
              </a:xfrm>
              <a:prstGeom prst="rect">
                <a:avLst/>
              </a:prstGeom>
              <a:solidFill>
                <a:srgbClr val="F5DDFB">
                  <a:alpha val="60000"/>
                </a:srgbClr>
              </a:solidFill>
              <a:ln w="12700">
                <a:solidFill>
                  <a:srgbClr val="580C6E"/>
                </a:solidFill>
              </a:ln>
            </p:spPr>
            <p:txBody>
              <a:bodyPr wrap="square">
                <a:noAutofit/>
              </a:bodyPr>
              <a:lstStyle>
                <a:defPPr>
                  <a:defRPr lang="en-US"/>
                </a:defPPr>
                <a:lvl1pPr algn="just">
                  <a:lnSpc>
                    <a:spcPct val="150000"/>
                  </a:lnSpc>
                  <a:defRPr kern="100">
                    <a:solidFill>
                      <a:schemeClr val="tx2">
                        <a:lumMod val="50000"/>
                      </a:schemeClr>
                    </a:solidFill>
                    <a:latin typeface="微软雅黑" panose="020B0503020204020204" pitchFamily="34" charset="-122"/>
                    <a:ea typeface="微软雅黑" panose="020B0503020204020204" pitchFamily="34" charset="-122"/>
                    <a:cs typeface="Times New Roman" panose="02020603050405020304" pitchFamily="18" charset="0"/>
                  </a:defRPr>
                </a:lvl1pPr>
              </a:lstStyle>
              <a:p>
                <a:pPr indent="0" algn="just" defTabSz="914400">
                  <a:lnSpc>
                    <a:spcPct val="130000"/>
                  </a:lnSpc>
                  <a:buClrTx/>
                  <a:buSzTx/>
                  <a:buFont typeface="Arial" panose="020B0604020202020204" pitchFamily="34" charset="0"/>
                  <a:buNone/>
                </a:pPr>
                <a:r>
                  <a:rPr lang="zh-CN" altLang="en-US" sz="2000" dirty="0">
                    <a:solidFill>
                      <a:schemeClr val="tx1"/>
                    </a:solidFill>
                    <a:sym typeface="+mn-ea"/>
                  </a:rPr>
                  <a:t>实时数据，远程传输</a:t>
                </a:r>
                <a:endParaRPr lang="zh-CN" altLang="en-US" sz="2000" dirty="0">
                  <a:solidFill>
                    <a:schemeClr val="tx1"/>
                  </a:solidFill>
                  <a:sym typeface="+mn-ea"/>
                </a:endParaRPr>
              </a:p>
            </p:txBody>
          </p:sp>
        </p:grpSp>
        <p:sp>
          <p:nvSpPr>
            <p:cNvPr id="39" name="文本框 38"/>
            <p:cNvSpPr txBox="1"/>
            <p:nvPr/>
          </p:nvSpPr>
          <p:spPr>
            <a:xfrm>
              <a:off x="13697" y="5998"/>
              <a:ext cx="3094" cy="483"/>
            </a:xfrm>
            <a:prstGeom prst="rect">
              <a:avLst/>
            </a:prstGeom>
            <a:noFill/>
          </p:spPr>
          <p:txBody>
            <a:bodyPr wrap="square" rtlCol="0" anchor="t">
              <a:spAutoFit/>
            </a:bodyPr>
            <a:lstStyle/>
            <a:p>
              <a:r>
                <a:rPr lang="zh-CN" altLang="en-US" sz="1400" kern="100" dirty="0">
                  <a:latin typeface="微软雅黑" panose="020B0503020204020204" pitchFamily="34" charset="-122"/>
                  <a:ea typeface="微软雅黑" panose="020B0503020204020204" pitchFamily="34" charset="-122"/>
                  <a:cs typeface="Times New Roman" panose="02020603050405020304" pitchFamily="18" charset="0"/>
                </a:rPr>
                <a:t>测量数据实时传输页面</a:t>
              </a:r>
              <a:endParaRPr lang="zh-CN" altLang="en-US" sz="1400" kern="1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1" name="文本框 40"/>
            <p:cNvSpPr txBox="1"/>
            <p:nvPr>
              <p:custDataLst>
                <p:tags r:id="rId10"/>
              </p:custDataLst>
            </p:nvPr>
          </p:nvSpPr>
          <p:spPr>
            <a:xfrm>
              <a:off x="7490" y="5003"/>
              <a:ext cx="1224" cy="837"/>
            </a:xfrm>
            <a:prstGeom prst="rect">
              <a:avLst/>
            </a:prstGeom>
            <a:solidFill>
              <a:srgbClr val="F5DDFB">
                <a:alpha val="60000"/>
              </a:srgbClr>
            </a:solidFill>
            <a:ln w="12700">
              <a:solidFill>
                <a:srgbClr val="580C6E"/>
              </a:solidFill>
            </a:ln>
          </p:spPr>
          <p:txBody>
            <a:bodyPr wrap="square">
              <a:noAutofit/>
            </a:bodyPr>
            <a:lstStyle>
              <a:defPPr>
                <a:defRPr lang="en-US"/>
              </a:defPPr>
              <a:lvl1pPr algn="just">
                <a:lnSpc>
                  <a:spcPct val="150000"/>
                </a:lnSpc>
                <a:defRPr kern="100">
                  <a:solidFill>
                    <a:schemeClr val="tx2">
                      <a:lumMod val="50000"/>
                    </a:schemeClr>
                  </a:solidFill>
                  <a:latin typeface="微软雅黑" panose="020B0503020204020204" pitchFamily="34" charset="-122"/>
                  <a:ea typeface="微软雅黑" panose="020B0503020204020204" pitchFamily="34" charset="-122"/>
                  <a:cs typeface="Times New Roman" panose="02020603050405020304" pitchFamily="18" charset="0"/>
                </a:defRPr>
              </a:lvl1pPr>
            </a:lstStyle>
            <a:p>
              <a:pPr indent="0" algn="just" defTabSz="914400">
                <a:lnSpc>
                  <a:spcPct val="130000"/>
                </a:lnSpc>
                <a:buClrTx/>
                <a:buSzTx/>
                <a:buFont typeface="Arial" panose="020B0604020202020204" pitchFamily="34" charset="0"/>
                <a:buNone/>
              </a:pPr>
              <a:r>
                <a:rPr lang="en-US" altLang="zh-CN" sz="2000" dirty="0">
                  <a:solidFill>
                    <a:schemeClr val="tx1"/>
                  </a:solidFill>
                  <a:sym typeface="+mn-ea"/>
                </a:rPr>
                <a:t>OPC</a:t>
              </a:r>
              <a:endParaRPr lang="en-US" altLang="zh-CN" sz="2000" dirty="0">
                <a:solidFill>
                  <a:schemeClr val="tx1"/>
                </a:solidFill>
                <a:sym typeface="+mn-ea"/>
              </a:endParaRPr>
            </a:p>
          </p:txBody>
        </p:sp>
        <p:sp>
          <p:nvSpPr>
            <p:cNvPr id="42" name="文本框 41"/>
            <p:cNvSpPr txBox="1"/>
            <p:nvPr>
              <p:custDataLst>
                <p:tags r:id="rId11"/>
              </p:custDataLst>
            </p:nvPr>
          </p:nvSpPr>
          <p:spPr>
            <a:xfrm>
              <a:off x="9918" y="5003"/>
              <a:ext cx="1464" cy="837"/>
            </a:xfrm>
            <a:prstGeom prst="rect">
              <a:avLst/>
            </a:prstGeom>
            <a:solidFill>
              <a:srgbClr val="F5DDFB">
                <a:alpha val="60000"/>
              </a:srgbClr>
            </a:solidFill>
            <a:ln w="12700">
              <a:solidFill>
                <a:srgbClr val="580C6E"/>
              </a:solidFill>
            </a:ln>
          </p:spPr>
          <p:txBody>
            <a:bodyPr wrap="square">
              <a:noAutofit/>
            </a:bodyPr>
            <a:lstStyle>
              <a:defPPr>
                <a:defRPr lang="en-US"/>
              </a:defPPr>
              <a:lvl1pPr algn="just">
                <a:lnSpc>
                  <a:spcPct val="150000"/>
                </a:lnSpc>
                <a:defRPr kern="100">
                  <a:solidFill>
                    <a:schemeClr val="tx2">
                      <a:lumMod val="50000"/>
                    </a:schemeClr>
                  </a:solidFill>
                  <a:latin typeface="微软雅黑" panose="020B0503020204020204" pitchFamily="34" charset="-122"/>
                  <a:ea typeface="微软雅黑" panose="020B0503020204020204" pitchFamily="34" charset="-122"/>
                  <a:cs typeface="Times New Roman" panose="02020603050405020304" pitchFamily="18" charset="0"/>
                </a:defRPr>
              </a:lvl1pPr>
            </a:lstStyle>
            <a:p>
              <a:pPr indent="0" algn="just" defTabSz="914400">
                <a:lnSpc>
                  <a:spcPct val="130000"/>
                </a:lnSpc>
                <a:buClrTx/>
                <a:buSzTx/>
                <a:buFont typeface="Arial" panose="020B0604020202020204" pitchFamily="34" charset="0"/>
                <a:buNone/>
              </a:pPr>
              <a:r>
                <a:rPr lang="en-US" altLang="zh-CN" sz="2000" dirty="0">
                  <a:solidFill>
                    <a:schemeClr val="tx1"/>
                  </a:solidFill>
                  <a:sym typeface="+mn-ea"/>
                </a:rPr>
                <a:t>SMPS</a:t>
              </a:r>
              <a:endParaRPr lang="en-US" altLang="zh-CN" sz="2000" dirty="0">
                <a:solidFill>
                  <a:schemeClr val="tx1"/>
                </a:solidFill>
                <a:sym typeface="+mn-ea"/>
              </a:endParaRPr>
            </a:p>
          </p:txBody>
        </p:sp>
      </p:grpSp>
      <p:pic>
        <p:nvPicPr>
          <p:cNvPr id="46" name="图片 45"/>
          <p:cNvPicPr>
            <a:picLocks noChangeAspect="1"/>
          </p:cNvPicPr>
          <p:nvPr/>
        </p:nvPicPr>
        <p:blipFill>
          <a:blip r:embed="rId12"/>
          <a:srcRect t="29928" b="13222"/>
          <a:stretch>
            <a:fillRect/>
          </a:stretch>
        </p:blipFill>
        <p:spPr>
          <a:xfrm>
            <a:off x="5079365" y="1270635"/>
            <a:ext cx="5699125" cy="2430145"/>
          </a:xfrm>
          <a:prstGeom prst="rect">
            <a:avLst/>
          </a:prstGeom>
        </p:spPr>
      </p:pic>
      <p:sp>
        <p:nvSpPr>
          <p:cNvPr id="50" name="文本框 49"/>
          <p:cNvSpPr txBox="1"/>
          <p:nvPr/>
        </p:nvSpPr>
        <p:spPr>
          <a:xfrm>
            <a:off x="1888490" y="19685"/>
            <a:ext cx="10303510" cy="460375"/>
          </a:xfrm>
          <a:prstGeom prst="rect">
            <a:avLst/>
          </a:prstGeom>
          <a:noFill/>
        </p:spPr>
        <p:txBody>
          <a:bodyPr wrap="square" rtlCol="0">
            <a:spAutoFit/>
          </a:bodyPr>
          <a:p>
            <a:pPr>
              <a:defRPr/>
            </a:pPr>
            <a:r>
              <a:rPr lang="zh-CN" altLang="en-US" sz="2400" b="1" kern="0" dirty="0">
                <a:solidFill>
                  <a:prstClr val="white"/>
                </a:solidFill>
                <a:latin typeface="微软雅黑" panose="020B0503020204020204" pitchFamily="34" charset="-122"/>
                <a:ea typeface="微软雅黑" panose="020B0503020204020204" pitchFamily="34" charset="-122"/>
                <a:cs typeface="Calibri" panose="020F0502020204030204"/>
                <a:sym typeface="+mn-ea"/>
              </a:rPr>
              <a:t>研究</a:t>
            </a:r>
            <a:r>
              <a:rPr lang="zh-CN" altLang="en-US" sz="2400" b="1" kern="0" dirty="0">
                <a:solidFill>
                  <a:prstClr val="white"/>
                </a:solidFill>
                <a:latin typeface="微软雅黑" panose="020B0503020204020204" pitchFamily="34" charset="-122"/>
                <a:ea typeface="微软雅黑" panose="020B0503020204020204" pitchFamily="34" charset="-122"/>
                <a:cs typeface="Calibri" panose="020F0502020204030204"/>
                <a:sym typeface="+mn-ea"/>
              </a:rPr>
              <a:t>方法</a:t>
            </a:r>
            <a:endParaRPr lang="zh-CN" altLang="en-US" sz="2400" b="1" kern="0" dirty="0">
              <a:solidFill>
                <a:prstClr val="white"/>
              </a:solidFill>
              <a:latin typeface="微软雅黑" panose="020B0503020204020204" pitchFamily="34" charset="-122"/>
              <a:ea typeface="微软雅黑" panose="020B0503020204020204" pitchFamily="34" charset="-122"/>
              <a:cs typeface="Calibri" panose="020F0502020204030204"/>
              <a:sym typeface="+mn-ea"/>
            </a:endParaRPr>
          </a:p>
        </p:txBody>
      </p:sp>
      <p:sp>
        <p:nvSpPr>
          <p:cNvPr id="51" name="文本框 50"/>
          <p:cNvSpPr txBox="1"/>
          <p:nvPr>
            <p:custDataLst>
              <p:tags r:id="rId13"/>
            </p:custDataLst>
          </p:nvPr>
        </p:nvSpPr>
        <p:spPr>
          <a:xfrm>
            <a:off x="6476365" y="3597275"/>
            <a:ext cx="2643505" cy="460375"/>
          </a:xfrm>
          <a:prstGeom prst="rect">
            <a:avLst/>
          </a:prstGeom>
          <a:noFill/>
        </p:spPr>
        <p:txBody>
          <a:bodyPr wrap="square">
            <a:spAutoFit/>
          </a:bodyPr>
          <a:lstStyle>
            <a:defPPr>
              <a:defRPr lang="en-US"/>
            </a:defPPr>
            <a:lvl1pPr algn="just">
              <a:lnSpc>
                <a:spcPct val="150000"/>
              </a:lnSpc>
              <a:defRPr kern="100">
                <a:solidFill>
                  <a:schemeClr val="tx2">
                    <a:lumMod val="50000"/>
                  </a:schemeClr>
                </a:solidFill>
                <a:latin typeface="微软雅黑" panose="020B0503020204020204" pitchFamily="34" charset="-122"/>
                <a:ea typeface="微软雅黑" panose="020B0503020204020204" pitchFamily="34" charset="-122"/>
                <a:cs typeface="Times New Roman" panose="02020603050405020304" pitchFamily="18" charset="0"/>
              </a:defRPr>
            </a:lvl1pPr>
          </a:lstStyle>
          <a:p>
            <a:pPr algn="ctr"/>
            <a:r>
              <a:rPr lang="zh-CN" altLang="en-US" sz="1600" dirty="0">
                <a:solidFill>
                  <a:schemeClr val="tx1"/>
                </a:solidFill>
              </a:rPr>
              <a:t>待切割的金属板</a:t>
            </a:r>
            <a:r>
              <a:rPr lang="zh-CN" altLang="en-US" sz="1600" dirty="0">
                <a:solidFill>
                  <a:schemeClr val="tx1"/>
                </a:solidFill>
              </a:rPr>
              <a:t>材</a:t>
            </a:r>
            <a:endParaRPr lang="zh-CN" altLang="en-US" sz="1600" dirty="0">
              <a:solidFill>
                <a:schemeClr val="tx1"/>
              </a:solidFill>
            </a:endParaRPr>
          </a:p>
        </p:txBody>
      </p:sp>
      <p:sp>
        <p:nvSpPr>
          <p:cNvPr id="52" name="文本框 51"/>
          <p:cNvSpPr txBox="1"/>
          <p:nvPr>
            <p:custDataLst>
              <p:tags r:id="rId14"/>
            </p:custDataLst>
          </p:nvPr>
        </p:nvSpPr>
        <p:spPr>
          <a:xfrm>
            <a:off x="5856605" y="1526540"/>
            <a:ext cx="4441825" cy="1665605"/>
          </a:xfrm>
          <a:prstGeom prst="rect">
            <a:avLst/>
          </a:prstGeom>
          <a:solidFill>
            <a:srgbClr val="F5DDFB">
              <a:alpha val="60000"/>
            </a:srgbClr>
          </a:solidFill>
          <a:ln w="12700">
            <a:solidFill>
              <a:srgbClr val="580C6E"/>
            </a:solidFill>
          </a:ln>
        </p:spPr>
        <p:txBody>
          <a:bodyPr wrap="square">
            <a:noAutofit/>
          </a:bodyPr>
          <a:lstStyle>
            <a:defPPr>
              <a:defRPr lang="en-US"/>
            </a:defPPr>
            <a:lvl1pPr algn="just">
              <a:lnSpc>
                <a:spcPct val="150000"/>
              </a:lnSpc>
              <a:defRPr kern="100">
                <a:solidFill>
                  <a:schemeClr val="tx2">
                    <a:lumMod val="50000"/>
                  </a:schemeClr>
                </a:solidFill>
                <a:latin typeface="微软雅黑" panose="020B0503020204020204" pitchFamily="34" charset="-122"/>
                <a:ea typeface="微软雅黑" panose="020B0503020204020204" pitchFamily="34" charset="-122"/>
                <a:cs typeface="Times New Roman" panose="02020603050405020304" pitchFamily="18" charset="0"/>
              </a:defRPr>
            </a:lvl1pPr>
          </a:lstStyle>
          <a:p>
            <a:pPr indent="0" eaLnBrk="1">
              <a:lnSpc>
                <a:spcPct val="120000"/>
              </a:lnSpc>
              <a:buFont typeface="Arial" panose="020B0604020202020204" pitchFamily="34" charset="0"/>
              <a:buNone/>
            </a:pPr>
            <a:r>
              <a:rPr lang="zh-CN" altLang="en-US" sz="2000" b="1" dirty="0">
                <a:solidFill>
                  <a:schemeClr val="tx1"/>
                </a:solidFill>
                <a:sym typeface="+mn-ea"/>
              </a:rPr>
              <a:t>影响因素：</a:t>
            </a:r>
            <a:endParaRPr lang="zh-CN" altLang="en-US" sz="2000" b="1" dirty="0">
              <a:solidFill>
                <a:schemeClr val="tx1"/>
              </a:solidFill>
              <a:sym typeface="+mn-ea"/>
            </a:endParaRPr>
          </a:p>
          <a:p>
            <a:pPr marL="285750" indent="-285750" eaLnBrk="1">
              <a:lnSpc>
                <a:spcPct val="120000"/>
              </a:lnSpc>
              <a:buFont typeface="Arial" panose="020B0604020202020204" pitchFamily="34" charset="0"/>
              <a:buChar char="•"/>
            </a:pPr>
            <a:r>
              <a:rPr lang="zh-CN" altLang="en-US" sz="2000" dirty="0">
                <a:solidFill>
                  <a:schemeClr val="tx1"/>
                </a:solidFill>
                <a:sym typeface="+mn-ea"/>
              </a:rPr>
              <a:t>切割金属材质：铝、碳钢、不锈钢</a:t>
            </a:r>
            <a:endParaRPr lang="zh-CN" altLang="en-US" sz="2000" dirty="0">
              <a:solidFill>
                <a:schemeClr val="tx1"/>
              </a:solidFill>
            </a:endParaRPr>
          </a:p>
          <a:p>
            <a:pPr marL="285750" indent="-285750" eaLnBrk="1">
              <a:lnSpc>
                <a:spcPct val="120000"/>
              </a:lnSpc>
              <a:buFont typeface="Arial" panose="020B0604020202020204" pitchFamily="34" charset="0"/>
              <a:buChar char="•"/>
            </a:pPr>
            <a:r>
              <a:rPr lang="zh-CN" altLang="en-US" sz="2000" dirty="0">
                <a:solidFill>
                  <a:schemeClr val="tx1"/>
                </a:solidFill>
                <a:sym typeface="+mn-ea"/>
              </a:rPr>
              <a:t>切割金属板厚度：</a:t>
            </a:r>
            <a:r>
              <a:rPr lang="en-US" altLang="zh-CN" sz="2000" dirty="0">
                <a:solidFill>
                  <a:schemeClr val="tx1"/>
                </a:solidFill>
                <a:sym typeface="+mn-ea"/>
              </a:rPr>
              <a:t>5</a:t>
            </a:r>
            <a:r>
              <a:rPr lang="zh-CN" altLang="en-US" sz="2000" dirty="0">
                <a:solidFill>
                  <a:schemeClr val="tx1"/>
                </a:solidFill>
                <a:sym typeface="+mn-ea"/>
              </a:rPr>
              <a:t>、</a:t>
            </a:r>
            <a:r>
              <a:rPr lang="en-US" altLang="zh-CN" sz="2000" dirty="0">
                <a:solidFill>
                  <a:schemeClr val="tx1"/>
                </a:solidFill>
                <a:sym typeface="+mn-ea"/>
              </a:rPr>
              <a:t>10</a:t>
            </a:r>
            <a:r>
              <a:rPr lang="zh-CN" altLang="en-US" sz="2000" dirty="0">
                <a:solidFill>
                  <a:schemeClr val="tx1"/>
                </a:solidFill>
                <a:sym typeface="+mn-ea"/>
              </a:rPr>
              <a:t>、</a:t>
            </a:r>
            <a:r>
              <a:rPr lang="en-US" altLang="zh-CN" sz="2000" dirty="0">
                <a:solidFill>
                  <a:schemeClr val="tx1"/>
                </a:solidFill>
                <a:sym typeface="+mn-ea"/>
              </a:rPr>
              <a:t>30mm</a:t>
            </a:r>
            <a:endParaRPr lang="zh-CN" altLang="en-US" sz="2000" dirty="0">
              <a:solidFill>
                <a:schemeClr val="tx1"/>
              </a:solidFill>
            </a:endParaRPr>
          </a:p>
          <a:p>
            <a:pPr marL="285750" indent="-285750" eaLnBrk="1">
              <a:lnSpc>
                <a:spcPct val="120000"/>
              </a:lnSpc>
              <a:buFont typeface="Arial" panose="020B0604020202020204" pitchFamily="34" charset="0"/>
              <a:buChar char="•"/>
            </a:pPr>
            <a:r>
              <a:rPr lang="zh-CN" altLang="en-US" sz="2000" dirty="0">
                <a:solidFill>
                  <a:schemeClr val="tx1"/>
                </a:solidFill>
                <a:sym typeface="+mn-ea"/>
              </a:rPr>
              <a:t>切割电流：</a:t>
            </a:r>
            <a:r>
              <a:rPr lang="en-US" altLang="zh-CN" sz="2000" dirty="0">
                <a:solidFill>
                  <a:schemeClr val="tx1"/>
                </a:solidFill>
                <a:sym typeface="+mn-ea"/>
              </a:rPr>
              <a:t>50A</a:t>
            </a:r>
            <a:r>
              <a:rPr lang="zh-CN" altLang="en-US" sz="2000" dirty="0">
                <a:solidFill>
                  <a:schemeClr val="tx1"/>
                </a:solidFill>
                <a:sym typeface="+mn-ea"/>
              </a:rPr>
              <a:t>、</a:t>
            </a:r>
            <a:r>
              <a:rPr lang="en-US" altLang="zh-CN" sz="2000" dirty="0">
                <a:solidFill>
                  <a:schemeClr val="tx1"/>
                </a:solidFill>
                <a:sym typeface="+mn-ea"/>
              </a:rPr>
              <a:t>100A</a:t>
            </a:r>
            <a:endParaRPr lang="en-US" altLang="zh-CN" sz="2000" b="1" dirty="0">
              <a:solidFill>
                <a:schemeClr val="tx1"/>
              </a:solidFill>
              <a:sym typeface="+mn-ea"/>
            </a:endParaRPr>
          </a:p>
        </p:txBody>
      </p:sp>
      <p:sp>
        <p:nvSpPr>
          <p:cNvPr id="56" name="文本框 55"/>
          <p:cNvSpPr txBox="1"/>
          <p:nvPr>
            <p:custDataLst>
              <p:tags r:id="rId15"/>
            </p:custDataLst>
          </p:nvPr>
        </p:nvSpPr>
        <p:spPr>
          <a:xfrm>
            <a:off x="8242300" y="4859655"/>
            <a:ext cx="3619500" cy="1113790"/>
          </a:xfrm>
          <a:prstGeom prst="rect">
            <a:avLst/>
          </a:prstGeom>
          <a:solidFill>
            <a:srgbClr val="F5DDFB"/>
          </a:solidFill>
          <a:ln w="12700">
            <a:solidFill>
              <a:srgbClr val="580C6E"/>
            </a:solidFill>
          </a:ln>
        </p:spPr>
        <p:txBody>
          <a:bodyPr wrap="square">
            <a:noAutofit/>
          </a:bodyPr>
          <a:lstStyle>
            <a:defPPr>
              <a:defRPr lang="en-US"/>
            </a:defPPr>
            <a:lvl1pPr algn="just">
              <a:lnSpc>
                <a:spcPct val="150000"/>
              </a:lnSpc>
              <a:defRPr kern="100">
                <a:solidFill>
                  <a:schemeClr val="tx2">
                    <a:lumMod val="50000"/>
                  </a:schemeClr>
                </a:solidFill>
                <a:latin typeface="微软雅黑" panose="020B0503020204020204" pitchFamily="34" charset="-122"/>
                <a:ea typeface="微软雅黑" panose="020B0503020204020204" pitchFamily="34" charset="-122"/>
                <a:cs typeface="Times New Roman" panose="02020603050405020304" pitchFamily="18" charset="0"/>
              </a:defRPr>
            </a:lvl1pPr>
          </a:lstStyle>
          <a:p>
            <a:pPr indent="0" algn="ctr" defTabSz="914400">
              <a:lnSpc>
                <a:spcPct val="130000"/>
              </a:lnSpc>
              <a:buClrTx/>
              <a:buSzTx/>
              <a:buFont typeface="Arial" panose="020B0604020202020204" pitchFamily="34" charset="0"/>
              <a:buNone/>
            </a:pPr>
            <a:r>
              <a:rPr lang="en-US" altLang="zh-CN" sz="2400" b="1" dirty="0">
                <a:solidFill>
                  <a:schemeClr val="tx1"/>
                </a:solidFill>
                <a:sym typeface="+mn-ea"/>
              </a:rPr>
              <a:t>10nm~40μm</a:t>
            </a:r>
            <a:r>
              <a:rPr lang="zh-CN" altLang="en-US" sz="2400" b="1" dirty="0">
                <a:solidFill>
                  <a:schemeClr val="tx1"/>
                </a:solidFill>
                <a:sym typeface="+mn-ea"/>
              </a:rPr>
              <a:t>全粒径颗粒物的高分辨率实时监控</a:t>
            </a:r>
            <a:endParaRPr lang="zh-CN" altLang="en-US" sz="2400" b="1" dirty="0">
              <a:solidFill>
                <a:schemeClr val="tx1"/>
              </a:solidFill>
              <a:sym typeface="+mn-ea"/>
            </a:endParaRPr>
          </a:p>
        </p:txBody>
      </p:sp>
    </p:spTree>
    <p:custDataLst>
      <p:tags r:id="rId16"/>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屏幕快照 2020-07-19 下午4.12.58.png" descr="屏幕快照 2020-07-19 下午4.12.58.png"/>
          <p:cNvPicPr>
            <a:picLocks noChangeAspect="1"/>
          </p:cNvPicPr>
          <p:nvPr/>
        </p:nvPicPr>
        <p:blipFill>
          <a:blip r:embed="rId1"/>
          <a:srcRect l="414" b="8575"/>
          <a:stretch>
            <a:fillRect/>
          </a:stretch>
        </p:blipFill>
        <p:spPr>
          <a:xfrm>
            <a:off x="0" y="-29221"/>
            <a:ext cx="12192000" cy="574487"/>
          </a:xfrm>
          <a:prstGeom prst="rect">
            <a:avLst/>
          </a:prstGeom>
          <a:ln w="12700">
            <a:miter lim="400000"/>
            <a:headEnd/>
            <a:tailEnd/>
          </a:ln>
        </p:spPr>
      </p:pic>
      <p:pic>
        <p:nvPicPr>
          <p:cNvPr id="10" name="图片 9"/>
          <p:cNvPicPr>
            <a:picLocks noChangeAspect="1"/>
          </p:cNvPicPr>
          <p:nvPr/>
        </p:nvPicPr>
        <p:blipFill>
          <a:blip r:embed="rId2"/>
          <a:stretch>
            <a:fillRect/>
          </a:stretch>
        </p:blipFill>
        <p:spPr>
          <a:xfrm>
            <a:off x="110913" y="-14605"/>
            <a:ext cx="2192867" cy="570653"/>
          </a:xfrm>
          <a:prstGeom prst="rect">
            <a:avLst/>
          </a:prstGeom>
        </p:spPr>
      </p:pic>
      <p:grpSp>
        <p:nvGrpSpPr>
          <p:cNvPr id="2" name="组合 1"/>
          <p:cNvGrpSpPr/>
          <p:nvPr/>
        </p:nvGrpSpPr>
        <p:grpSpPr>
          <a:xfrm>
            <a:off x="994232" y="786711"/>
            <a:ext cx="10203536" cy="446845"/>
            <a:chOff x="4940300" y="3515937"/>
            <a:chExt cx="10203536" cy="446845"/>
          </a:xfrm>
        </p:grpSpPr>
        <p:grpSp>
          <p:nvGrpSpPr>
            <p:cNvPr id="3" name="组合 2"/>
            <p:cNvGrpSpPr/>
            <p:nvPr/>
          </p:nvGrpSpPr>
          <p:grpSpPr>
            <a:xfrm>
              <a:off x="4940300" y="3581780"/>
              <a:ext cx="361950" cy="254002"/>
              <a:chOff x="4940300" y="3428999"/>
              <a:chExt cx="457202" cy="254002"/>
            </a:xfrm>
          </p:grpSpPr>
          <p:sp>
            <p:nvSpPr>
              <p:cNvPr id="4" name="箭头: V 形 50"/>
              <p:cNvSpPr/>
              <p:nvPr/>
            </p:nvSpPr>
            <p:spPr>
              <a:xfrm>
                <a:off x="4940300" y="3429000"/>
                <a:ext cx="254001" cy="254001"/>
              </a:xfrm>
              <a:prstGeom prst="chevron">
                <a:avLst/>
              </a:prstGeom>
              <a:solidFill>
                <a:srgbClr val="580C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 name="箭头: V 形 51"/>
              <p:cNvSpPr/>
              <p:nvPr/>
            </p:nvSpPr>
            <p:spPr>
              <a:xfrm>
                <a:off x="5143501" y="3428999"/>
                <a:ext cx="254001" cy="254001"/>
              </a:xfrm>
              <a:prstGeom prst="chevron">
                <a:avLst/>
              </a:prstGeom>
              <a:solidFill>
                <a:srgbClr val="580C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cxnSp>
          <p:nvCxnSpPr>
            <p:cNvPr id="11" name="直接连接符 10"/>
            <p:cNvCxnSpPr/>
            <p:nvPr/>
          </p:nvCxnSpPr>
          <p:spPr>
            <a:xfrm>
              <a:off x="4940300" y="3962782"/>
              <a:ext cx="10203536" cy="0"/>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5302250" y="3515937"/>
              <a:ext cx="5591810" cy="368300"/>
            </a:xfrm>
            <a:prstGeom prst="rect">
              <a:avLst/>
            </a:prstGeom>
          </p:spPr>
          <p:txBody>
            <a:bodyPr wrap="none">
              <a:spAutoFit/>
            </a:bodyPr>
            <a:lstStyle/>
            <a:p>
              <a:pPr algn="l"/>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模拟计算</a:t>
              </a:r>
              <a:r>
                <a:rPr lang="en-US" altLang="zh-CN" b="1"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a:t>
              </a: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离散截面法求解</a:t>
              </a: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气溶胶</a:t>
              </a: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一般动力学</a:t>
              </a: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方程</a:t>
              </a:r>
              <a:r>
                <a:rPr lang="zh-CN" altLang="en-US" dirty="0">
                  <a:solidFill>
                    <a:schemeClr val="tx1">
                      <a:lumMod val="85000"/>
                      <a:lumOff val="15000"/>
                    </a:schemeClr>
                  </a:solidFill>
                  <a:latin typeface="思源黑体 CN Medium" panose="020B0600000000000000" pitchFamily="34" charset="-122"/>
                  <a:ea typeface="思源黑体 CN Medium" panose="020B0600000000000000" pitchFamily="34" charset="-122"/>
                  <a:cs typeface="Times New Roman" panose="02020603050405020304" pitchFamily="18" charset="0"/>
                </a:rPr>
                <a:t> </a:t>
              </a:r>
              <a:endParaRPr lang="zh-CN" altLang="en-US" dirty="0">
                <a:solidFill>
                  <a:schemeClr val="tx1">
                    <a:lumMod val="85000"/>
                    <a:lumOff val="15000"/>
                  </a:schemeClr>
                </a:solidFill>
                <a:latin typeface="思源黑体 CN Medium" panose="020B0600000000000000" pitchFamily="34" charset="-122"/>
                <a:ea typeface="思源黑体 CN Medium" panose="020B0600000000000000" pitchFamily="34" charset="-122"/>
                <a:cs typeface="Times New Roman" panose="02020603050405020304" pitchFamily="18" charset="0"/>
              </a:endParaRPr>
            </a:p>
          </p:txBody>
        </p:sp>
      </p:grpSp>
      <p:sp>
        <p:nvSpPr>
          <p:cNvPr id="26" name="灯片编号占位符 25"/>
          <p:cNvSpPr>
            <a:spLocks noGrp="1"/>
          </p:cNvSpPr>
          <p:nvPr>
            <p:ph type="sldNum" sz="quarter" idx="2"/>
          </p:nvPr>
        </p:nvSpPr>
        <p:spPr>
          <a:xfrm>
            <a:off x="11862100" y="6314400"/>
            <a:ext cx="2700000" cy="316800"/>
          </a:xfrm>
        </p:spPr>
        <p:txBody>
          <a:bodyPr/>
          <a:lstStyle/>
          <a:p>
            <a:fld id="{86CB4B4D-7CA3-9044-876B-883B54F8677D}" type="slidenum">
              <a:rPr/>
            </a:fld>
            <a:endParaRPr dirty="0"/>
          </a:p>
        </p:txBody>
      </p:sp>
      <p:sp>
        <p:nvSpPr>
          <p:cNvPr id="8" name="文本框 7"/>
          <p:cNvSpPr txBox="1"/>
          <p:nvPr/>
        </p:nvSpPr>
        <p:spPr>
          <a:xfrm>
            <a:off x="4139247" y="3373120"/>
            <a:ext cx="5080000" cy="337185"/>
          </a:xfrm>
          <a:prstGeom prst="rect">
            <a:avLst/>
          </a:prstGeom>
        </p:spPr>
        <p:txBody>
          <a:bodyPr>
            <a:spAutoFit/>
          </a:bodyPr>
          <a:p>
            <a:pPr defTabSz="266700"/>
            <a:r>
              <a:rPr lang="en-US" sz="1600">
                <a:latin typeface="Times New Roman" panose="02020603050405020304"/>
                <a:ea typeface="宋体" panose="02010600030101010101" pitchFamily="2" charset="-122"/>
              </a:rPr>
              <a:t>	</a:t>
            </a:r>
            <a:endParaRPr lang="en-US" altLang="zh-CN" sz="1600">
              <a:latin typeface="Times New Roman" panose="02020603050405020304"/>
              <a:ea typeface="宋体" panose="02010600030101010101" pitchFamily="2" charset="-122"/>
            </a:endParaRPr>
          </a:p>
        </p:txBody>
      </p:sp>
      <p:sp>
        <p:nvSpPr>
          <p:cNvPr id="50" name="文本框 49"/>
          <p:cNvSpPr txBox="1"/>
          <p:nvPr/>
        </p:nvSpPr>
        <p:spPr>
          <a:xfrm>
            <a:off x="1888490" y="19685"/>
            <a:ext cx="10303510" cy="460375"/>
          </a:xfrm>
          <a:prstGeom prst="rect">
            <a:avLst/>
          </a:prstGeom>
          <a:noFill/>
        </p:spPr>
        <p:txBody>
          <a:bodyPr wrap="square" rtlCol="0">
            <a:spAutoFit/>
          </a:bodyPr>
          <a:p>
            <a:pPr>
              <a:defRPr/>
            </a:pPr>
            <a:r>
              <a:rPr lang="zh-CN" altLang="en-US" sz="2400" b="1" kern="0" dirty="0">
                <a:solidFill>
                  <a:prstClr val="white"/>
                </a:solidFill>
                <a:latin typeface="微软雅黑" panose="020B0503020204020204" pitchFamily="34" charset="-122"/>
                <a:ea typeface="微软雅黑" panose="020B0503020204020204" pitchFamily="34" charset="-122"/>
                <a:cs typeface="Calibri" panose="020F0502020204030204"/>
                <a:sym typeface="+mn-ea"/>
              </a:rPr>
              <a:t>研究</a:t>
            </a:r>
            <a:r>
              <a:rPr lang="zh-CN" altLang="en-US" sz="2400" b="1" kern="0" dirty="0">
                <a:solidFill>
                  <a:prstClr val="white"/>
                </a:solidFill>
                <a:latin typeface="微软雅黑" panose="020B0503020204020204" pitchFamily="34" charset="-122"/>
                <a:ea typeface="微软雅黑" panose="020B0503020204020204" pitchFamily="34" charset="-122"/>
                <a:cs typeface="Calibri" panose="020F0502020204030204"/>
                <a:sym typeface="+mn-ea"/>
              </a:rPr>
              <a:t>方法</a:t>
            </a:r>
            <a:endParaRPr lang="zh-CN" altLang="en-US" sz="2400" b="1" kern="0" dirty="0">
              <a:solidFill>
                <a:prstClr val="white"/>
              </a:solidFill>
              <a:latin typeface="微软雅黑" panose="020B0503020204020204" pitchFamily="34" charset="-122"/>
              <a:ea typeface="微软雅黑" panose="020B0503020204020204" pitchFamily="34" charset="-122"/>
              <a:cs typeface="Calibri" panose="020F0502020204030204"/>
              <a:sym typeface="+mn-ea"/>
            </a:endParaRPr>
          </a:p>
        </p:txBody>
      </p:sp>
      <p:sp>
        <p:nvSpPr>
          <p:cNvPr id="15" name="文本框 14"/>
          <p:cNvSpPr txBox="1"/>
          <p:nvPr/>
        </p:nvSpPr>
        <p:spPr>
          <a:xfrm>
            <a:off x="6563360" y="1396365"/>
            <a:ext cx="5493385" cy="5036820"/>
          </a:xfrm>
          <a:prstGeom prst="rect">
            <a:avLst/>
          </a:prstGeom>
        </p:spPr>
        <p:txBody>
          <a:bodyPr wrap="square">
            <a:spAutoFit/>
          </a:bodyPr>
          <a:p>
            <a:pPr>
              <a:spcBef>
                <a:spcPct val="0"/>
              </a:spcBef>
              <a:spcAft>
                <a:spcPct val="60000"/>
              </a:spcAft>
            </a:pPr>
            <a:r>
              <a:rPr lang="zh-CN" altLang="en-US" sz="2000" b="1">
                <a:latin typeface="微软雅黑" panose="020B0503020204020204" pitchFamily="34" charset="-122"/>
                <a:ea typeface="微软雅黑" panose="020B0503020204020204" pitchFamily="34" charset="-122"/>
                <a:cs typeface="微软雅黑" panose="020B0503020204020204" pitchFamily="34" charset="-122"/>
              </a:rPr>
              <a:t>模型</a:t>
            </a:r>
            <a:r>
              <a:rPr lang="zh-CN" altLang="en-US" sz="2000" b="1">
                <a:latin typeface="微软雅黑" panose="020B0503020204020204" pitchFamily="34" charset="-122"/>
                <a:ea typeface="微软雅黑" panose="020B0503020204020204" pitchFamily="34" charset="-122"/>
                <a:cs typeface="微软雅黑" panose="020B0503020204020204" pitchFamily="34" charset="-122"/>
                <a:sym typeface="+mn-ea"/>
              </a:rPr>
              <a:t>关键</a:t>
            </a:r>
            <a:r>
              <a:rPr lang="zh-CN" altLang="en-US" sz="2000" b="1">
                <a:latin typeface="微软雅黑" panose="020B0503020204020204" pitchFamily="34" charset="-122"/>
                <a:ea typeface="微软雅黑" panose="020B0503020204020204" pitchFamily="34" charset="-122"/>
                <a:cs typeface="微软雅黑" panose="020B0503020204020204" pitchFamily="34" charset="-122"/>
              </a:rPr>
              <a:t>假设条件：</a:t>
            </a:r>
            <a:endParaRPr lang="en-US" altLang="zh-CN" sz="2000" b="1">
              <a:latin typeface="微软雅黑" panose="020B0503020204020204" pitchFamily="34" charset="-122"/>
              <a:ea typeface="微软雅黑" panose="020B0503020204020204" pitchFamily="34" charset="-122"/>
              <a:cs typeface="微软雅黑" panose="020B0503020204020204" pitchFamily="34" charset="-122"/>
            </a:endParaRPr>
          </a:p>
          <a:p>
            <a:pPr indent="0">
              <a:spcBef>
                <a:spcPct val="0"/>
              </a:spcBef>
              <a:buFont typeface="Arial" panose="020B0604020202020204"/>
              <a:buNone/>
            </a:pPr>
            <a:r>
              <a:rPr lang="en-US" altLang="zh-CN" sz="1900" b="1">
                <a:latin typeface="微软雅黑" panose="020B0503020204020204" pitchFamily="34" charset="-122"/>
                <a:ea typeface="微软雅黑" panose="020B0503020204020204" pitchFamily="34" charset="-122"/>
                <a:cs typeface="微软雅黑" panose="020B0503020204020204" pitchFamily="34" charset="-122"/>
              </a:rPr>
              <a:t>1. </a:t>
            </a:r>
            <a:r>
              <a:rPr lang="zh-CN" altLang="en-US" sz="1900" b="1">
                <a:latin typeface="微软雅黑" panose="020B0503020204020204" pitchFamily="34" charset="-122"/>
                <a:ea typeface="微软雅黑" panose="020B0503020204020204" pitchFamily="34" charset="-122"/>
                <a:cs typeface="微软雅黑" panose="020B0503020204020204" pitchFamily="34" charset="-122"/>
              </a:rPr>
              <a:t>物理组分与物性 </a:t>
            </a:r>
            <a:endParaRPr lang="zh-CN" altLang="en-US" sz="1900" b="1">
              <a:latin typeface="微软雅黑" panose="020B0503020204020204" pitchFamily="34" charset="-122"/>
              <a:ea typeface="微软雅黑" panose="020B0503020204020204" pitchFamily="34" charset="-122"/>
              <a:cs typeface="微软雅黑" panose="020B0503020204020204" pitchFamily="34" charset="-122"/>
            </a:endParaRPr>
          </a:p>
          <a:p>
            <a:pPr marL="742950" lvl="1" indent="-285750">
              <a:spcBef>
                <a:spcPct val="0"/>
              </a:spcBef>
              <a:buFont typeface="Arial" panose="020B0604020202020204" pitchFamily="34" charset="0"/>
              <a:buChar char="•"/>
            </a:pPr>
            <a:r>
              <a:rPr lang="zh-CN" altLang="en-US" sz="1900">
                <a:latin typeface="微软雅黑" panose="020B0503020204020204" pitchFamily="34" charset="-122"/>
                <a:ea typeface="微软雅黑" panose="020B0503020204020204" pitchFamily="34" charset="-122"/>
                <a:cs typeface="微软雅黑" panose="020B0503020204020204" pitchFamily="34" charset="-122"/>
              </a:rPr>
              <a:t>基于实验观察（样品颜色），假设碳钢</a:t>
            </a:r>
            <a:r>
              <a:rPr lang="en-US" altLang="zh-CN" sz="1900">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900">
                <a:latin typeface="微软雅黑" panose="020B0503020204020204" pitchFamily="34" charset="-122"/>
                <a:ea typeface="微软雅黑" panose="020B0503020204020204" pitchFamily="34" charset="-122"/>
                <a:cs typeface="微软雅黑" panose="020B0503020204020204" pitchFamily="34" charset="-122"/>
              </a:rPr>
              <a:t>不锈钢切割产物为</a:t>
            </a:r>
            <a:r>
              <a:rPr lang="en-US" altLang="zh-CN" sz="1900">
                <a:latin typeface="微软雅黑" panose="020B0503020204020204" pitchFamily="34" charset="-122"/>
                <a:ea typeface="微软雅黑" panose="020B0503020204020204" pitchFamily="34" charset="-122"/>
                <a:cs typeface="微软雅黑" panose="020B0503020204020204" pitchFamily="34" charset="-122"/>
              </a:rPr>
              <a:t>Fe</a:t>
            </a:r>
            <a:r>
              <a:rPr lang="en-US" altLang="zh-CN" sz="1900" baseline="-25000">
                <a:latin typeface="微软雅黑" panose="020B0503020204020204" pitchFamily="34" charset="-122"/>
                <a:ea typeface="微软雅黑" panose="020B0503020204020204" pitchFamily="34" charset="-122"/>
                <a:cs typeface="微软雅黑" panose="020B0503020204020204" pitchFamily="34" charset="-122"/>
              </a:rPr>
              <a:t>2</a:t>
            </a:r>
            <a:r>
              <a:rPr lang="en-US" altLang="zh-CN" sz="1900">
                <a:latin typeface="微软雅黑" panose="020B0503020204020204" pitchFamily="34" charset="-122"/>
                <a:ea typeface="微软雅黑" panose="020B0503020204020204" pitchFamily="34" charset="-122"/>
                <a:cs typeface="微软雅黑" panose="020B0503020204020204" pitchFamily="34" charset="-122"/>
              </a:rPr>
              <a:t>O</a:t>
            </a:r>
            <a:r>
              <a:rPr lang="en-US" altLang="zh-CN" sz="1900" baseline="-25000">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1900">
                <a:latin typeface="微软雅黑" panose="020B0503020204020204" pitchFamily="34" charset="-122"/>
                <a:ea typeface="微软雅黑" panose="020B0503020204020204" pitchFamily="34" charset="-122"/>
                <a:cs typeface="微软雅黑" panose="020B0503020204020204" pitchFamily="34" charset="-122"/>
              </a:rPr>
              <a:t>，铝材切割产物为 </a:t>
            </a:r>
            <a:r>
              <a:rPr lang="en-US" altLang="zh-CN" sz="1900">
                <a:latin typeface="微软雅黑" panose="020B0503020204020204" pitchFamily="34" charset="-122"/>
                <a:ea typeface="微软雅黑" panose="020B0503020204020204" pitchFamily="34" charset="-122"/>
                <a:cs typeface="微软雅黑" panose="020B0503020204020204" pitchFamily="34" charset="-122"/>
              </a:rPr>
              <a:t>Al</a:t>
            </a:r>
            <a:r>
              <a:rPr lang="en-US" altLang="zh-CN" sz="1900" baseline="-25000">
                <a:latin typeface="微软雅黑" panose="020B0503020204020204" pitchFamily="34" charset="-122"/>
                <a:ea typeface="微软雅黑" panose="020B0503020204020204" pitchFamily="34" charset="-122"/>
                <a:cs typeface="微软雅黑" panose="020B0503020204020204" pitchFamily="34" charset="-122"/>
              </a:rPr>
              <a:t>2</a:t>
            </a:r>
            <a:r>
              <a:rPr lang="en-US" altLang="zh-CN" sz="1900">
                <a:latin typeface="微软雅黑" panose="020B0503020204020204" pitchFamily="34" charset="-122"/>
                <a:ea typeface="微软雅黑" panose="020B0503020204020204" pitchFamily="34" charset="-122"/>
                <a:cs typeface="微软雅黑" panose="020B0503020204020204" pitchFamily="34" charset="-122"/>
              </a:rPr>
              <a:t>O</a:t>
            </a:r>
            <a:r>
              <a:rPr lang="en-US" altLang="zh-CN" sz="1900" baseline="-25000">
                <a:latin typeface="微软雅黑" panose="020B0503020204020204" pitchFamily="34" charset="-122"/>
                <a:ea typeface="微软雅黑" panose="020B0503020204020204" pitchFamily="34" charset="-122"/>
                <a:cs typeface="微软雅黑" panose="020B0503020204020204" pitchFamily="34" charset="-122"/>
              </a:rPr>
              <a:t>3</a:t>
            </a:r>
            <a:endParaRPr lang="zh-CN" altLang="en-US" sz="1900">
              <a:latin typeface="微软雅黑" panose="020B0503020204020204" pitchFamily="34" charset="-122"/>
              <a:ea typeface="微软雅黑" panose="020B0503020204020204" pitchFamily="34" charset="-122"/>
              <a:cs typeface="微软雅黑" panose="020B0503020204020204" pitchFamily="34" charset="-122"/>
            </a:endParaRPr>
          </a:p>
          <a:p>
            <a:pPr marL="742950" lvl="1" indent="-285750">
              <a:spcBef>
                <a:spcPct val="0"/>
              </a:spcBef>
              <a:buFont typeface="Arial" panose="020B0604020202020204" pitchFamily="34" charset="0"/>
              <a:buChar char="•"/>
            </a:pPr>
            <a:r>
              <a:rPr lang="zh-CN" altLang="en-US" sz="1900">
                <a:latin typeface="微软雅黑" panose="020B0503020204020204" pitchFamily="34" charset="-122"/>
                <a:ea typeface="微软雅黑" panose="020B0503020204020204" pitchFamily="34" charset="-122"/>
                <a:cs typeface="微软雅黑" panose="020B0503020204020204" pitchFamily="34" charset="-122"/>
              </a:rPr>
              <a:t>根据其物理密度及单体质量设定模拟参数。</a:t>
            </a:r>
            <a:endParaRPr lang="zh-CN" altLang="en-US" sz="1900">
              <a:latin typeface="微软雅黑" panose="020B0503020204020204" pitchFamily="34" charset="-122"/>
              <a:ea typeface="微软雅黑" panose="020B0503020204020204" pitchFamily="34" charset="-122"/>
              <a:cs typeface="微软雅黑" panose="020B0503020204020204" pitchFamily="34" charset="-122"/>
            </a:endParaRPr>
          </a:p>
          <a:p>
            <a:pPr indent="0">
              <a:spcBef>
                <a:spcPct val="0"/>
              </a:spcBef>
              <a:buFont typeface="Arial" panose="020B0604020202020204"/>
              <a:buNone/>
            </a:pPr>
            <a:r>
              <a:rPr lang="en-US" altLang="zh-CN" sz="1900" b="1">
                <a:latin typeface="微软雅黑" panose="020B0503020204020204" pitchFamily="34" charset="-122"/>
                <a:ea typeface="微软雅黑" panose="020B0503020204020204" pitchFamily="34" charset="-122"/>
                <a:cs typeface="微软雅黑" panose="020B0503020204020204" pitchFamily="34" charset="-122"/>
              </a:rPr>
              <a:t>2. </a:t>
            </a:r>
            <a:r>
              <a:rPr lang="zh-CN" altLang="en-US" sz="1900" b="1">
                <a:latin typeface="微软雅黑" panose="020B0503020204020204" pitchFamily="34" charset="-122"/>
                <a:ea typeface="微软雅黑" panose="020B0503020204020204" pitchFamily="34" charset="-122"/>
                <a:cs typeface="微软雅黑" panose="020B0503020204020204" pitchFamily="34" charset="-122"/>
              </a:rPr>
              <a:t>单体释放速率：</a:t>
            </a:r>
            <a:endParaRPr lang="zh-CN" altLang="en-US" sz="1900" b="1">
              <a:latin typeface="微软雅黑" panose="020B0503020204020204" pitchFamily="34" charset="-122"/>
              <a:ea typeface="微软雅黑" panose="020B0503020204020204" pitchFamily="34" charset="-122"/>
              <a:cs typeface="微软雅黑" panose="020B0503020204020204" pitchFamily="34" charset="-122"/>
            </a:endParaRPr>
          </a:p>
          <a:p>
            <a:pPr marL="742950" lvl="1" indent="-285750">
              <a:spcBef>
                <a:spcPct val="0"/>
              </a:spcBef>
              <a:buFont typeface="Arial" panose="020B0604020202020204" pitchFamily="34" charset="0"/>
              <a:buChar char="•"/>
            </a:pPr>
            <a:r>
              <a:rPr lang="zh-CN" altLang="en-US" sz="1900">
                <a:latin typeface="微软雅黑" panose="020B0503020204020204" pitchFamily="34" charset="-122"/>
                <a:ea typeface="微软雅黑" panose="020B0503020204020204" pitchFamily="34" charset="-122"/>
                <a:cs typeface="微软雅黑" panose="020B0503020204020204" pitchFamily="34" charset="-122"/>
              </a:rPr>
              <a:t>通过工件质量损失估算单体生成速率（范围：</a:t>
            </a:r>
            <a:r>
              <a:rPr lang="en-US" altLang="zh-CN" sz="1900">
                <a:latin typeface="微软雅黑" panose="020B0503020204020204" pitchFamily="34" charset="-122"/>
                <a:ea typeface="微软雅黑" panose="020B0503020204020204" pitchFamily="34" charset="-122"/>
                <a:cs typeface="微软雅黑" panose="020B0503020204020204" pitchFamily="34" charset="-122"/>
              </a:rPr>
              <a:t>10</a:t>
            </a:r>
            <a:r>
              <a:rPr lang="en-US" altLang="zh-CN" sz="1900" baseline="30000">
                <a:latin typeface="微软雅黑" panose="020B0503020204020204" pitchFamily="34" charset="-122"/>
                <a:ea typeface="微软雅黑" panose="020B0503020204020204" pitchFamily="34" charset="-122"/>
                <a:cs typeface="微软雅黑" panose="020B0503020204020204" pitchFamily="34" charset="-122"/>
              </a:rPr>
              <a:t>10</a:t>
            </a:r>
            <a:r>
              <a:rPr lang="en-US" altLang="zh-CN" sz="1900">
                <a:latin typeface="微软雅黑" panose="020B0503020204020204" pitchFamily="34" charset="-122"/>
                <a:ea typeface="微软雅黑" panose="020B0503020204020204" pitchFamily="34" charset="-122"/>
                <a:cs typeface="微软雅黑" panose="020B0503020204020204" pitchFamily="34" charset="-122"/>
              </a:rPr>
              <a:t>~ 10</a:t>
            </a:r>
            <a:r>
              <a:rPr lang="en-US" altLang="zh-CN" sz="1900" baseline="30000">
                <a:latin typeface="微软雅黑" panose="020B0503020204020204" pitchFamily="34" charset="-122"/>
                <a:ea typeface="微软雅黑" panose="020B0503020204020204" pitchFamily="34" charset="-122"/>
                <a:cs typeface="微软雅黑" panose="020B0503020204020204" pitchFamily="34" charset="-122"/>
              </a:rPr>
              <a:t>12</a:t>
            </a:r>
            <a:r>
              <a:rPr lang="en-US" altLang="zh-CN" sz="1900">
                <a:latin typeface="微软雅黑" panose="020B0503020204020204" pitchFamily="34" charset="-122"/>
                <a:ea typeface="微软雅黑" panose="020B0503020204020204" pitchFamily="34" charset="-122"/>
                <a:cs typeface="微软雅黑" panose="020B0503020204020204" pitchFamily="34" charset="-122"/>
              </a:rPr>
              <a:t> #/cm</a:t>
            </a:r>
            <a:r>
              <a:rPr lang="en-US" altLang="zh-CN" sz="1900" baseline="30000">
                <a:latin typeface="微软雅黑" panose="020B0503020204020204" pitchFamily="34" charset="-122"/>
                <a:ea typeface="微软雅黑" panose="020B0503020204020204" pitchFamily="34" charset="-122"/>
                <a:cs typeface="微软雅黑" panose="020B0503020204020204" pitchFamily="34" charset="-122"/>
              </a:rPr>
              <a:t>3</a:t>
            </a:r>
            <a:r>
              <a:rPr lang="en-US" altLang="zh-CN" sz="1900">
                <a:latin typeface="微软雅黑" panose="020B0503020204020204" pitchFamily="34" charset="-122"/>
                <a:ea typeface="微软雅黑" panose="020B0503020204020204" pitchFamily="34" charset="-122"/>
                <a:cs typeface="微软雅黑" panose="020B0503020204020204" pitchFamily="34" charset="-122"/>
              </a:rPr>
              <a:t>/s</a:t>
            </a:r>
            <a:r>
              <a:rPr lang="zh-CN" altLang="en-US" sz="1900">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900">
              <a:latin typeface="微软雅黑" panose="020B0503020204020204" pitchFamily="34" charset="-122"/>
              <a:ea typeface="微软雅黑" panose="020B0503020204020204" pitchFamily="34" charset="-122"/>
              <a:cs typeface="微软雅黑" panose="020B0503020204020204" pitchFamily="34" charset="-122"/>
            </a:endParaRPr>
          </a:p>
          <a:p>
            <a:pPr marL="742950" lvl="1" indent="-285750">
              <a:spcBef>
                <a:spcPct val="0"/>
              </a:spcBef>
              <a:buFont typeface="Arial" panose="020B0604020202020204" pitchFamily="34" charset="0"/>
              <a:buChar char="•"/>
            </a:pPr>
            <a:r>
              <a:rPr lang="zh-CN" altLang="en-US" sz="1900">
                <a:latin typeface="微软雅黑" panose="020B0503020204020204" pitchFamily="34" charset="-122"/>
                <a:ea typeface="微软雅黑" panose="020B0503020204020204" pitchFamily="34" charset="-122"/>
                <a:cs typeface="微软雅黑" panose="020B0503020204020204" pitchFamily="34" charset="-122"/>
                <a:sym typeface="+mn-ea"/>
              </a:rPr>
              <a:t>释放速率呈“指数快速升高—缓慢下降”变化</a:t>
            </a:r>
            <a:endParaRPr lang="zh-CN" altLang="en-US" sz="1900">
              <a:latin typeface="微软雅黑" panose="020B0503020204020204" pitchFamily="34" charset="-122"/>
              <a:ea typeface="微软雅黑" panose="020B0503020204020204" pitchFamily="34" charset="-122"/>
              <a:cs typeface="微软雅黑" panose="020B0503020204020204" pitchFamily="34" charset="-122"/>
            </a:endParaRPr>
          </a:p>
          <a:p>
            <a:pPr indent="0">
              <a:spcBef>
                <a:spcPct val="0"/>
              </a:spcBef>
              <a:buFont typeface="Arial" panose="020B0604020202020204"/>
              <a:buNone/>
            </a:pPr>
            <a:r>
              <a:rPr lang="en-US" altLang="zh-CN" sz="1900" b="1">
                <a:latin typeface="微软雅黑" panose="020B0503020204020204" pitchFamily="34" charset="-122"/>
                <a:ea typeface="微软雅黑" panose="020B0503020204020204" pitchFamily="34" charset="-122"/>
                <a:cs typeface="微软雅黑" panose="020B0503020204020204" pitchFamily="34" charset="-122"/>
              </a:rPr>
              <a:t>3. </a:t>
            </a:r>
            <a:r>
              <a:rPr lang="zh-CN" altLang="en-US" sz="1900" b="1">
                <a:latin typeface="微软雅黑" panose="020B0503020204020204" pitchFamily="34" charset="-122"/>
                <a:ea typeface="微软雅黑" panose="020B0503020204020204" pitchFamily="34" charset="-122"/>
                <a:cs typeface="微软雅黑" panose="020B0503020204020204" pitchFamily="34" charset="-122"/>
              </a:rPr>
              <a:t>成核机制</a:t>
            </a:r>
            <a:endParaRPr lang="zh-CN" altLang="en-US" sz="1900" b="1">
              <a:latin typeface="微软雅黑" panose="020B0503020204020204" pitchFamily="34" charset="-122"/>
              <a:ea typeface="微软雅黑" panose="020B0503020204020204" pitchFamily="34" charset="-122"/>
              <a:cs typeface="微软雅黑" panose="020B0503020204020204" pitchFamily="34" charset="-122"/>
            </a:endParaRPr>
          </a:p>
          <a:p>
            <a:pPr marL="742950" lvl="1" indent="-285750">
              <a:spcBef>
                <a:spcPct val="0"/>
              </a:spcBef>
              <a:buFont typeface="Arial" panose="020B0604020202020204" pitchFamily="34" charset="0"/>
              <a:buChar char="•"/>
            </a:pPr>
            <a:r>
              <a:rPr lang="zh-CN" altLang="en-US" sz="1900">
                <a:latin typeface="微软雅黑" panose="020B0503020204020204" pitchFamily="34" charset="-122"/>
                <a:ea typeface="微软雅黑" panose="020B0503020204020204" pitchFamily="34" charset="-122"/>
                <a:cs typeface="微软雅黑" panose="020B0503020204020204" pitchFamily="34" charset="-122"/>
              </a:rPr>
              <a:t>考虑等离子体环境下的</a:t>
            </a:r>
            <a:r>
              <a:rPr lang="zh-CN" altLang="en-US" sz="1900" b="1">
                <a:latin typeface="微软雅黑" panose="020B0503020204020204" pitchFamily="34" charset="-122"/>
                <a:ea typeface="微软雅黑" panose="020B0503020204020204" pitchFamily="34" charset="-122"/>
                <a:cs typeface="微软雅黑" panose="020B0503020204020204" pitchFamily="34" charset="-122"/>
              </a:rPr>
              <a:t>离子诱导成核</a:t>
            </a:r>
            <a:r>
              <a:rPr lang="zh-CN" altLang="en-US" sz="1900">
                <a:latin typeface="微软雅黑" panose="020B0503020204020204" pitchFamily="34" charset="-122"/>
                <a:ea typeface="微软雅黑" panose="020B0503020204020204" pitchFamily="34" charset="-122"/>
                <a:cs typeface="微软雅黑" panose="020B0503020204020204" pitchFamily="34" charset="-122"/>
              </a:rPr>
              <a:t>，显著提升成核速率。</a:t>
            </a:r>
            <a:endParaRPr lang="zh-CN" altLang="en-US" sz="1900">
              <a:latin typeface="微软雅黑" panose="020B0503020204020204" pitchFamily="34" charset="-122"/>
              <a:ea typeface="微软雅黑" panose="020B0503020204020204" pitchFamily="34" charset="-122"/>
              <a:cs typeface="微软雅黑" panose="020B0503020204020204" pitchFamily="34" charset="-122"/>
            </a:endParaRPr>
          </a:p>
          <a:p>
            <a:pPr marL="742950" lvl="1" indent="-285750">
              <a:spcBef>
                <a:spcPct val="0"/>
              </a:spcBef>
              <a:buFont typeface="Arial" panose="020B0604020202020204" pitchFamily="34" charset="0"/>
              <a:buChar char="•"/>
            </a:pPr>
            <a:r>
              <a:rPr lang="zh-CN" altLang="en-US" sz="1900">
                <a:latin typeface="微软雅黑" panose="020B0503020204020204" pitchFamily="34" charset="-122"/>
                <a:ea typeface="微软雅黑" panose="020B0503020204020204" pitchFamily="34" charset="-122"/>
                <a:cs typeface="微软雅黑" panose="020B0503020204020204" pitchFamily="34" charset="-122"/>
              </a:rPr>
              <a:t>引入离子与带电粒子碰撞频率函数，修正粒子生长过程</a:t>
            </a:r>
            <a:endParaRPr lang="zh-CN" altLang="en-US" sz="19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2" name="文本框 51"/>
          <p:cNvSpPr txBox="1"/>
          <p:nvPr>
            <p:custDataLst>
              <p:tags r:id="rId3"/>
            </p:custDataLst>
          </p:nvPr>
        </p:nvSpPr>
        <p:spPr>
          <a:xfrm>
            <a:off x="1010285" y="3923665"/>
            <a:ext cx="4441825" cy="2248535"/>
          </a:xfrm>
          <a:prstGeom prst="rect">
            <a:avLst/>
          </a:prstGeom>
          <a:solidFill>
            <a:srgbClr val="F5DDFB">
              <a:alpha val="60000"/>
            </a:srgbClr>
          </a:solidFill>
          <a:ln w="12700">
            <a:solidFill>
              <a:srgbClr val="580C6E"/>
            </a:solidFill>
          </a:ln>
        </p:spPr>
        <p:txBody>
          <a:bodyPr wrap="square">
            <a:noAutofit/>
          </a:bodyPr>
          <a:lstStyle>
            <a:defPPr>
              <a:defRPr lang="en-US"/>
            </a:defPPr>
            <a:lvl1pPr algn="just">
              <a:lnSpc>
                <a:spcPct val="150000"/>
              </a:lnSpc>
              <a:defRPr kern="100">
                <a:solidFill>
                  <a:schemeClr val="tx2">
                    <a:lumMod val="50000"/>
                  </a:schemeClr>
                </a:solidFill>
                <a:latin typeface="微软雅黑" panose="020B0503020204020204" pitchFamily="34" charset="-122"/>
                <a:ea typeface="微软雅黑" panose="020B0503020204020204" pitchFamily="34" charset="-122"/>
                <a:cs typeface="Times New Roman" panose="02020603050405020304" pitchFamily="18" charset="0"/>
              </a:defRPr>
            </a:lvl1pPr>
          </a:lstStyle>
          <a:p>
            <a:pPr indent="0" eaLnBrk="1">
              <a:lnSpc>
                <a:spcPct val="120000"/>
              </a:lnSpc>
              <a:buFont typeface="Arial" panose="020B0604020202020204" pitchFamily="34" charset="0"/>
              <a:buNone/>
            </a:pPr>
            <a:r>
              <a:rPr lang="zh-CN" altLang="en-US" sz="2000" b="1" dirty="0">
                <a:solidFill>
                  <a:schemeClr val="tx1"/>
                </a:solidFill>
                <a:sym typeface="+mn-ea"/>
              </a:rPr>
              <a:t>影响因素：</a:t>
            </a:r>
            <a:endParaRPr lang="zh-CN" altLang="en-US" sz="2000" b="1" dirty="0">
              <a:solidFill>
                <a:schemeClr val="tx1"/>
              </a:solidFill>
              <a:sym typeface="+mn-ea"/>
            </a:endParaRPr>
          </a:p>
          <a:p>
            <a:pPr marL="285750" indent="-285750" eaLnBrk="1">
              <a:lnSpc>
                <a:spcPct val="120000"/>
              </a:lnSpc>
              <a:buFont typeface="Arial" panose="020B0604020202020204" pitchFamily="34" charset="0"/>
              <a:buChar char="•"/>
            </a:pPr>
            <a:r>
              <a:rPr lang="zh-CN" altLang="en-US" sz="2000" dirty="0">
                <a:solidFill>
                  <a:schemeClr val="tx1"/>
                </a:solidFill>
                <a:sym typeface="+mn-ea"/>
              </a:rPr>
              <a:t>单体类</a:t>
            </a:r>
            <a:r>
              <a:rPr lang="zh-CN" altLang="en-US" sz="2000" dirty="0">
                <a:solidFill>
                  <a:schemeClr val="tx1"/>
                </a:solidFill>
                <a:cs typeface="微软雅黑" panose="020B0503020204020204" pitchFamily="34" charset="-122"/>
                <a:sym typeface="+mn-ea"/>
              </a:rPr>
              <a:t>型：</a:t>
            </a:r>
            <a:r>
              <a:rPr lang="en-US" altLang="zh-CN" sz="2000">
                <a:cs typeface="微软雅黑" panose="020B0503020204020204" pitchFamily="34" charset="-122"/>
                <a:sym typeface="+mn-ea"/>
              </a:rPr>
              <a:t>Fe</a:t>
            </a:r>
            <a:r>
              <a:rPr lang="en-US" altLang="zh-CN" sz="2000" baseline="-25000">
                <a:cs typeface="微软雅黑" panose="020B0503020204020204" pitchFamily="34" charset="-122"/>
                <a:sym typeface="+mn-ea"/>
              </a:rPr>
              <a:t>2</a:t>
            </a:r>
            <a:r>
              <a:rPr lang="en-US" altLang="zh-CN" sz="2000">
                <a:cs typeface="微软雅黑" panose="020B0503020204020204" pitchFamily="34" charset="-122"/>
                <a:sym typeface="+mn-ea"/>
              </a:rPr>
              <a:t>O</a:t>
            </a:r>
            <a:r>
              <a:rPr lang="en-US" altLang="zh-CN" sz="2000" baseline="-25000">
                <a:cs typeface="微软雅黑" panose="020B0503020204020204" pitchFamily="34" charset="-122"/>
                <a:sym typeface="+mn-ea"/>
              </a:rPr>
              <a:t>3</a:t>
            </a:r>
            <a:r>
              <a:rPr lang="zh-CN" altLang="en-US" sz="2000" baseline="-25000">
                <a:cs typeface="微软雅黑" panose="020B0503020204020204" pitchFamily="34" charset="-122"/>
                <a:sym typeface="+mn-ea"/>
              </a:rPr>
              <a:t>、</a:t>
            </a:r>
            <a:r>
              <a:rPr lang="zh-CN" altLang="en-US" sz="2000">
                <a:cs typeface="微软雅黑" panose="020B0503020204020204" pitchFamily="34" charset="-122"/>
                <a:sym typeface="+mn-ea"/>
              </a:rPr>
              <a:t> </a:t>
            </a:r>
            <a:r>
              <a:rPr lang="en-US" altLang="zh-CN" sz="2000">
                <a:cs typeface="微软雅黑" panose="020B0503020204020204" pitchFamily="34" charset="-122"/>
                <a:sym typeface="+mn-ea"/>
              </a:rPr>
              <a:t>Al</a:t>
            </a:r>
            <a:r>
              <a:rPr lang="en-US" altLang="zh-CN" sz="2000" baseline="-25000">
                <a:cs typeface="微软雅黑" panose="020B0503020204020204" pitchFamily="34" charset="-122"/>
                <a:sym typeface="+mn-ea"/>
              </a:rPr>
              <a:t>2</a:t>
            </a:r>
            <a:r>
              <a:rPr lang="en-US" altLang="zh-CN" sz="2000">
                <a:cs typeface="微软雅黑" panose="020B0503020204020204" pitchFamily="34" charset="-122"/>
                <a:sym typeface="+mn-ea"/>
              </a:rPr>
              <a:t>O</a:t>
            </a:r>
            <a:r>
              <a:rPr lang="en-US" altLang="zh-CN" sz="2000" baseline="-25000">
                <a:cs typeface="微软雅黑" panose="020B0503020204020204" pitchFamily="34" charset="-122"/>
                <a:sym typeface="+mn-ea"/>
              </a:rPr>
              <a:t>3</a:t>
            </a:r>
            <a:endParaRPr lang="en-US" altLang="zh-CN" sz="2000" baseline="-25000">
              <a:cs typeface="微软雅黑" panose="020B0503020204020204" pitchFamily="34" charset="-122"/>
              <a:sym typeface="+mn-ea"/>
            </a:endParaRPr>
          </a:p>
          <a:p>
            <a:pPr marL="285750" indent="-285750" eaLnBrk="1">
              <a:lnSpc>
                <a:spcPct val="120000"/>
              </a:lnSpc>
              <a:buFont typeface="Arial" panose="020B0604020202020204" pitchFamily="34" charset="0"/>
              <a:buChar char="•"/>
            </a:pPr>
            <a:r>
              <a:rPr lang="zh-CN" altLang="en-US" sz="2000" dirty="0">
                <a:solidFill>
                  <a:schemeClr val="tx1"/>
                </a:solidFill>
                <a:cs typeface="微软雅黑" panose="020B0503020204020204" pitchFamily="34" charset="-122"/>
                <a:sym typeface="+mn-ea"/>
              </a:rPr>
              <a:t>单体生成速率：</a:t>
            </a:r>
            <a:r>
              <a:rPr lang="en-US" altLang="zh-CN" sz="2000" dirty="0">
                <a:solidFill>
                  <a:schemeClr val="tx1"/>
                </a:solidFill>
                <a:cs typeface="微软雅黑" panose="020B0503020204020204" pitchFamily="34" charset="-122"/>
                <a:sym typeface="+mn-ea"/>
              </a:rPr>
              <a:t>5x</a:t>
            </a:r>
            <a:r>
              <a:rPr lang="en-US" altLang="zh-CN" sz="2000">
                <a:cs typeface="微软雅黑" panose="020B0503020204020204" pitchFamily="34" charset="-122"/>
                <a:sym typeface="+mn-ea"/>
              </a:rPr>
              <a:t>10</a:t>
            </a:r>
            <a:r>
              <a:rPr lang="en-US" altLang="zh-CN" sz="2000" baseline="30000">
                <a:cs typeface="微软雅黑" panose="020B0503020204020204" pitchFamily="34" charset="-122"/>
                <a:sym typeface="+mn-ea"/>
              </a:rPr>
              <a:t>9</a:t>
            </a:r>
            <a:r>
              <a:rPr lang="zh-CN" altLang="en-US" sz="2000">
                <a:cs typeface="微软雅黑" panose="020B0503020204020204" pitchFamily="34" charset="-122"/>
                <a:sym typeface="+mn-ea"/>
              </a:rPr>
              <a:t>、</a:t>
            </a:r>
            <a:r>
              <a:rPr lang="en-US" altLang="zh-CN" sz="2000" dirty="0">
                <a:solidFill>
                  <a:schemeClr val="tx1"/>
                </a:solidFill>
                <a:cs typeface="微软雅黑" panose="020B0503020204020204" pitchFamily="34" charset="-122"/>
                <a:sym typeface="+mn-ea"/>
              </a:rPr>
              <a:t>5x</a:t>
            </a:r>
            <a:r>
              <a:rPr lang="en-US" altLang="zh-CN" sz="2000">
                <a:cs typeface="微软雅黑" panose="020B0503020204020204" pitchFamily="34" charset="-122"/>
                <a:sym typeface="+mn-ea"/>
              </a:rPr>
              <a:t>10</a:t>
            </a:r>
            <a:r>
              <a:rPr lang="en-US" altLang="zh-CN" sz="2000" baseline="30000">
                <a:cs typeface="微软雅黑" panose="020B0503020204020204" pitchFamily="34" charset="-122"/>
                <a:sym typeface="+mn-ea"/>
              </a:rPr>
              <a:t>10</a:t>
            </a:r>
            <a:r>
              <a:rPr lang="zh-CN" altLang="en-US" sz="2000" baseline="30000">
                <a:cs typeface="微软雅黑" panose="020B0503020204020204" pitchFamily="34" charset="-122"/>
                <a:sym typeface="+mn-ea"/>
              </a:rPr>
              <a:t>、</a:t>
            </a:r>
            <a:r>
              <a:rPr lang="en-US" altLang="zh-CN" sz="2000" dirty="0">
                <a:solidFill>
                  <a:schemeClr val="tx1"/>
                </a:solidFill>
                <a:cs typeface="微软雅黑" panose="020B0503020204020204" pitchFamily="34" charset="-122"/>
                <a:sym typeface="+mn-ea"/>
              </a:rPr>
              <a:t>5x</a:t>
            </a:r>
            <a:r>
              <a:rPr lang="en-US" altLang="zh-CN" sz="2000">
                <a:cs typeface="微软雅黑" panose="020B0503020204020204" pitchFamily="34" charset="-122"/>
                <a:sym typeface="+mn-ea"/>
              </a:rPr>
              <a:t>10</a:t>
            </a:r>
            <a:r>
              <a:rPr lang="en-US" altLang="zh-CN" sz="2000" baseline="30000">
                <a:cs typeface="微软雅黑" panose="020B0503020204020204" pitchFamily="34" charset="-122"/>
                <a:sym typeface="+mn-ea"/>
              </a:rPr>
              <a:t>11</a:t>
            </a:r>
            <a:r>
              <a:rPr lang="en-US" altLang="zh-CN" sz="2000">
                <a:cs typeface="微软雅黑" panose="020B0503020204020204" pitchFamily="34" charset="-122"/>
                <a:sym typeface="+mn-ea"/>
              </a:rPr>
              <a:t> </a:t>
            </a:r>
            <a:r>
              <a:rPr lang="en-US" altLang="zh-CN" sz="2000" dirty="0">
                <a:solidFill>
                  <a:schemeClr val="tx1"/>
                </a:solidFill>
                <a:cs typeface="微软雅黑" panose="020B0503020204020204" pitchFamily="34" charset="-122"/>
                <a:sym typeface="+mn-ea"/>
              </a:rPr>
              <a:t>mm</a:t>
            </a:r>
            <a:endParaRPr lang="zh-CN" altLang="en-US" sz="2000" dirty="0">
              <a:solidFill>
                <a:schemeClr val="tx1"/>
              </a:solidFill>
              <a:cs typeface="微软雅黑" panose="020B0503020204020204" pitchFamily="34" charset="-122"/>
            </a:endParaRPr>
          </a:p>
          <a:p>
            <a:pPr marL="285750" indent="-285750" eaLnBrk="1">
              <a:lnSpc>
                <a:spcPct val="120000"/>
              </a:lnSpc>
              <a:buFont typeface="Arial" panose="020B0604020202020204" pitchFamily="34" charset="0"/>
              <a:buChar char="•"/>
            </a:pPr>
            <a:r>
              <a:rPr lang="zh-CN" altLang="en-US" sz="2000" dirty="0">
                <a:solidFill>
                  <a:schemeClr val="tx1"/>
                </a:solidFill>
                <a:sym typeface="+mn-ea"/>
              </a:rPr>
              <a:t>切割温度：</a:t>
            </a:r>
            <a:r>
              <a:rPr lang="en-US" altLang="zh-CN" sz="2000" dirty="0">
                <a:solidFill>
                  <a:schemeClr val="tx1"/>
                </a:solidFill>
                <a:sym typeface="+mn-ea"/>
              </a:rPr>
              <a:t>300K</a:t>
            </a:r>
            <a:r>
              <a:rPr lang="zh-CN" altLang="en-US" sz="2000" dirty="0">
                <a:solidFill>
                  <a:schemeClr val="tx1"/>
                </a:solidFill>
                <a:sym typeface="+mn-ea"/>
              </a:rPr>
              <a:t>、</a:t>
            </a:r>
            <a:r>
              <a:rPr lang="en-US" altLang="zh-CN" sz="2000" dirty="0">
                <a:solidFill>
                  <a:schemeClr val="tx1"/>
                </a:solidFill>
                <a:sym typeface="+mn-ea"/>
              </a:rPr>
              <a:t>1000K</a:t>
            </a:r>
            <a:r>
              <a:rPr lang="zh-CN" altLang="en-US" sz="2000" dirty="0">
                <a:solidFill>
                  <a:schemeClr val="tx1"/>
                </a:solidFill>
                <a:sym typeface="+mn-ea"/>
              </a:rPr>
              <a:t>、</a:t>
            </a:r>
            <a:r>
              <a:rPr lang="en-US" altLang="zh-CN" sz="2000" dirty="0">
                <a:solidFill>
                  <a:schemeClr val="tx1"/>
                </a:solidFill>
                <a:sym typeface="+mn-ea"/>
              </a:rPr>
              <a:t>2000K</a:t>
            </a:r>
            <a:endParaRPr lang="en-US" altLang="zh-CN" sz="2000" dirty="0">
              <a:solidFill>
                <a:schemeClr val="tx1"/>
              </a:solidFill>
              <a:sym typeface="+mn-ea"/>
            </a:endParaRPr>
          </a:p>
          <a:p>
            <a:pPr marL="285750" indent="-285750" eaLnBrk="1">
              <a:lnSpc>
                <a:spcPct val="120000"/>
              </a:lnSpc>
              <a:buFont typeface="Arial" panose="020B0604020202020204" pitchFamily="34" charset="0"/>
              <a:buChar char="•"/>
            </a:pPr>
            <a:r>
              <a:rPr lang="zh-CN" altLang="en-US" sz="2000" dirty="0">
                <a:solidFill>
                  <a:schemeClr val="tx1"/>
                </a:solidFill>
                <a:sym typeface="+mn-ea"/>
              </a:rPr>
              <a:t>离子成核</a:t>
            </a:r>
            <a:endParaRPr lang="en-US" altLang="zh-CN" sz="2000" b="1" dirty="0">
              <a:solidFill>
                <a:schemeClr val="tx1"/>
              </a:solidFill>
              <a:sym typeface="+mn-ea"/>
            </a:endParaRPr>
          </a:p>
        </p:txBody>
      </p:sp>
      <p:grpSp>
        <p:nvGrpSpPr>
          <p:cNvPr id="19" name="组合 18"/>
          <p:cNvGrpSpPr/>
          <p:nvPr/>
        </p:nvGrpSpPr>
        <p:grpSpPr>
          <a:xfrm>
            <a:off x="319405" y="1455420"/>
            <a:ext cx="6330950" cy="2167255"/>
            <a:chOff x="503" y="1944"/>
            <a:chExt cx="9970" cy="3413"/>
          </a:xfrm>
        </p:grpSpPr>
        <p:pic>
          <p:nvPicPr>
            <p:cNvPr id="7" name="图片 6"/>
            <p:cNvPicPr>
              <a:picLocks noChangeAspect="1"/>
            </p:cNvPicPr>
            <p:nvPr/>
          </p:nvPicPr>
          <p:blipFill>
            <a:blip r:embed="rId4"/>
            <a:stretch>
              <a:fillRect/>
            </a:stretch>
          </p:blipFill>
          <p:spPr>
            <a:xfrm>
              <a:off x="503" y="2622"/>
              <a:ext cx="9970" cy="2011"/>
            </a:xfrm>
            <a:prstGeom prst="rect">
              <a:avLst/>
            </a:prstGeom>
            <a:noFill/>
            <a:ln w="9525">
              <a:noFill/>
            </a:ln>
          </p:spPr>
        </p:pic>
        <p:sp>
          <p:nvSpPr>
            <p:cNvPr id="32" name="文本框 31"/>
            <p:cNvSpPr txBox="1"/>
            <p:nvPr>
              <p:custDataLst>
                <p:tags r:id="rId5"/>
              </p:custDataLst>
            </p:nvPr>
          </p:nvSpPr>
          <p:spPr>
            <a:xfrm>
              <a:off x="3037" y="4633"/>
              <a:ext cx="4903" cy="725"/>
            </a:xfrm>
            <a:prstGeom prst="rect">
              <a:avLst/>
            </a:prstGeom>
            <a:noFill/>
          </p:spPr>
          <p:txBody>
            <a:bodyPr wrap="square">
              <a:spAutoFit/>
            </a:bodyPr>
            <a:lstStyle>
              <a:defPPr>
                <a:defRPr lang="en-US"/>
              </a:defPPr>
              <a:lvl1pPr algn="just">
                <a:lnSpc>
                  <a:spcPct val="150000"/>
                </a:lnSpc>
                <a:defRPr kern="100">
                  <a:solidFill>
                    <a:schemeClr val="tx2">
                      <a:lumMod val="50000"/>
                    </a:schemeClr>
                  </a:solidFill>
                  <a:latin typeface="微软雅黑" panose="020B0503020204020204" pitchFamily="34" charset="-122"/>
                  <a:ea typeface="微软雅黑" panose="020B0503020204020204" pitchFamily="34" charset="-122"/>
                  <a:cs typeface="Times New Roman" panose="02020603050405020304" pitchFamily="18" charset="0"/>
                </a:defRPr>
              </a:lvl1pPr>
            </a:lstStyle>
            <a:p>
              <a:pPr algn="ctr"/>
              <a:r>
                <a:rPr lang="zh-CN" altLang="en-US" sz="1600" dirty="0">
                  <a:solidFill>
                    <a:schemeClr val="tx1"/>
                  </a:solidFill>
                </a:rPr>
                <a:t>气溶胶</a:t>
              </a:r>
              <a:r>
                <a:rPr lang="zh-CN" altLang="en-US" sz="1600" dirty="0">
                  <a:solidFill>
                    <a:schemeClr val="tx1"/>
                  </a:solidFill>
                  <a:sym typeface="+mn-ea"/>
                </a:rPr>
                <a:t>一般</a:t>
              </a:r>
              <a:r>
                <a:rPr lang="zh-CN" altLang="en-US" sz="1600" dirty="0">
                  <a:solidFill>
                    <a:schemeClr val="tx1"/>
                  </a:solidFill>
                </a:rPr>
                <a:t>动力学方程（</a:t>
              </a:r>
              <a:r>
                <a:rPr lang="en-US" altLang="zh-CN" sz="1600" dirty="0">
                  <a:solidFill>
                    <a:schemeClr val="tx1"/>
                  </a:solidFill>
                </a:rPr>
                <a:t>GDEs</a:t>
              </a:r>
              <a:r>
                <a:rPr lang="zh-CN" altLang="en-US" sz="1600" dirty="0">
                  <a:solidFill>
                    <a:schemeClr val="tx1"/>
                  </a:solidFill>
                </a:rPr>
                <a:t>）</a:t>
              </a:r>
              <a:endParaRPr lang="zh-CN" altLang="en-US" sz="1600" dirty="0">
                <a:solidFill>
                  <a:schemeClr val="tx1"/>
                </a:solidFill>
              </a:endParaRPr>
            </a:p>
          </p:txBody>
        </p:sp>
        <p:sp>
          <p:nvSpPr>
            <p:cNvPr id="6" name="矩形 5"/>
            <p:cNvSpPr/>
            <p:nvPr>
              <p:custDataLst>
                <p:tags r:id="rId6"/>
              </p:custDataLst>
            </p:nvPr>
          </p:nvSpPr>
          <p:spPr>
            <a:xfrm>
              <a:off x="6436" y="4074"/>
              <a:ext cx="4037" cy="671"/>
            </a:xfrm>
            <a:prstGeom prst="rect">
              <a:avLst/>
            </a:prstGeom>
            <a:noFill/>
            <a:ln w="28575" cmpd="sng">
              <a:solidFill>
                <a:srgbClr val="660874"/>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3" name="文本框 12"/>
            <p:cNvSpPr txBox="1"/>
            <p:nvPr>
              <p:custDataLst>
                <p:tags r:id="rId7"/>
              </p:custDataLst>
            </p:nvPr>
          </p:nvSpPr>
          <p:spPr>
            <a:xfrm>
              <a:off x="8586" y="3541"/>
              <a:ext cx="1887" cy="531"/>
            </a:xfrm>
            <a:prstGeom prst="rect">
              <a:avLst/>
            </a:prstGeom>
            <a:noFill/>
          </p:spPr>
          <p:txBody>
            <a:bodyPr wrap="square" rtlCol="0">
              <a:spAutoFit/>
            </a:bodyPr>
            <a:p>
              <a:r>
                <a:rPr lang="zh-CN" altLang="en-US" sz="1600" b="1">
                  <a:solidFill>
                    <a:srgbClr val="74377F"/>
                  </a:solidFill>
                  <a:latin typeface="微软雅黑" panose="020B0503020204020204" pitchFamily="34" charset="-122"/>
                  <a:ea typeface="微软雅黑" panose="020B0503020204020204" pitchFamily="34" charset="-122"/>
                  <a:sym typeface="+mn-ea"/>
                </a:rPr>
                <a:t>蒸发</a:t>
              </a:r>
              <a:endParaRPr lang="zh-CN" altLang="en-US" sz="1600" b="1">
                <a:solidFill>
                  <a:srgbClr val="74377F"/>
                </a:solidFill>
                <a:latin typeface="微软雅黑" panose="020B0503020204020204" pitchFamily="34" charset="-122"/>
                <a:ea typeface="微软雅黑" panose="020B0503020204020204" pitchFamily="34" charset="-122"/>
                <a:sym typeface="+mn-ea"/>
              </a:endParaRPr>
            </a:p>
          </p:txBody>
        </p:sp>
        <p:sp>
          <p:nvSpPr>
            <p:cNvPr id="14" name="矩形 13"/>
            <p:cNvSpPr/>
            <p:nvPr>
              <p:custDataLst>
                <p:tags r:id="rId8"/>
              </p:custDataLst>
            </p:nvPr>
          </p:nvSpPr>
          <p:spPr>
            <a:xfrm>
              <a:off x="1666" y="2477"/>
              <a:ext cx="5549" cy="1513"/>
            </a:xfrm>
            <a:prstGeom prst="rect">
              <a:avLst/>
            </a:prstGeom>
            <a:noFill/>
            <a:ln w="28575" cmpd="sng">
              <a:solidFill>
                <a:srgbClr val="660874"/>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6" name="文本框 15"/>
            <p:cNvSpPr txBox="1"/>
            <p:nvPr>
              <p:custDataLst>
                <p:tags r:id="rId9"/>
              </p:custDataLst>
            </p:nvPr>
          </p:nvSpPr>
          <p:spPr>
            <a:xfrm>
              <a:off x="3816" y="1944"/>
              <a:ext cx="2594" cy="1198"/>
            </a:xfrm>
            <a:prstGeom prst="rect">
              <a:avLst/>
            </a:prstGeom>
            <a:noFill/>
          </p:spPr>
          <p:txBody>
            <a:bodyPr wrap="square" rtlCol="0">
              <a:noAutofit/>
            </a:bodyPr>
            <a:p>
              <a:r>
                <a:rPr lang="zh-CN" altLang="en-US" sz="1600" b="1">
                  <a:solidFill>
                    <a:srgbClr val="74377F"/>
                  </a:solidFill>
                  <a:latin typeface="微软雅黑" panose="020B0503020204020204" pitchFamily="34" charset="-122"/>
                  <a:ea typeface="微软雅黑" panose="020B0503020204020204" pitchFamily="34" charset="-122"/>
                  <a:sym typeface="+mn-ea"/>
                </a:rPr>
                <a:t>凝并</a:t>
              </a:r>
              <a:endParaRPr lang="zh-CN" altLang="en-US" sz="1600" b="1">
                <a:solidFill>
                  <a:srgbClr val="74377F"/>
                </a:solidFill>
                <a:latin typeface="微软雅黑" panose="020B0503020204020204" pitchFamily="34" charset="-122"/>
                <a:ea typeface="微软雅黑" panose="020B0503020204020204" pitchFamily="34" charset="-122"/>
                <a:sym typeface="+mn-ea"/>
              </a:endParaRPr>
            </a:p>
          </p:txBody>
        </p:sp>
        <p:sp>
          <p:nvSpPr>
            <p:cNvPr id="17" name="矩形 16"/>
            <p:cNvSpPr/>
            <p:nvPr>
              <p:custDataLst>
                <p:tags r:id="rId10"/>
              </p:custDataLst>
            </p:nvPr>
          </p:nvSpPr>
          <p:spPr>
            <a:xfrm>
              <a:off x="1771" y="4062"/>
              <a:ext cx="4591" cy="671"/>
            </a:xfrm>
            <a:prstGeom prst="rect">
              <a:avLst/>
            </a:prstGeom>
            <a:noFill/>
            <a:ln w="28575" cmpd="sng">
              <a:solidFill>
                <a:srgbClr val="660874"/>
              </a:solidFill>
              <a:prstDash val="solid"/>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8" name="文本框 17"/>
            <p:cNvSpPr txBox="1"/>
            <p:nvPr>
              <p:custDataLst>
                <p:tags r:id="rId11"/>
              </p:custDataLst>
            </p:nvPr>
          </p:nvSpPr>
          <p:spPr>
            <a:xfrm>
              <a:off x="1819" y="4819"/>
              <a:ext cx="2146" cy="531"/>
            </a:xfrm>
            <a:prstGeom prst="rect">
              <a:avLst/>
            </a:prstGeom>
            <a:noFill/>
          </p:spPr>
          <p:txBody>
            <a:bodyPr wrap="square" rtlCol="0">
              <a:spAutoFit/>
            </a:bodyPr>
            <a:p>
              <a:r>
                <a:rPr lang="zh-CN" altLang="en-US" sz="1600" b="1">
                  <a:solidFill>
                    <a:srgbClr val="74377F"/>
                  </a:solidFill>
                  <a:latin typeface="微软雅黑" panose="020B0503020204020204" pitchFamily="34" charset="-122"/>
                  <a:ea typeface="微软雅黑" panose="020B0503020204020204" pitchFamily="34" charset="-122"/>
                  <a:sym typeface="+mn-ea"/>
                </a:rPr>
                <a:t>冷凝</a:t>
              </a:r>
              <a:endParaRPr lang="zh-CN" altLang="en-US" sz="1600" b="1">
                <a:solidFill>
                  <a:srgbClr val="74377F"/>
                </a:solidFill>
                <a:latin typeface="微软雅黑" panose="020B0503020204020204" pitchFamily="34" charset="-122"/>
                <a:ea typeface="微软雅黑" panose="020B0503020204020204" pitchFamily="34" charset="-122"/>
                <a:sym typeface="+mn-ea"/>
              </a:endParaRPr>
            </a:p>
          </p:txBody>
        </p:sp>
      </p:grpSp>
    </p:spTree>
    <p:custDataLst>
      <p:tags r:id="rId12"/>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屏幕快照 2020-07-19 下午4.12.58.png" descr="屏幕快照 2020-07-19 下午4.12.58.png"/>
          <p:cNvPicPr>
            <a:picLocks noChangeAspect="1"/>
          </p:cNvPicPr>
          <p:nvPr/>
        </p:nvPicPr>
        <p:blipFill>
          <a:blip r:embed="rId1"/>
          <a:srcRect l="414" b="8575"/>
          <a:stretch>
            <a:fillRect/>
          </a:stretch>
        </p:blipFill>
        <p:spPr>
          <a:xfrm>
            <a:off x="0" y="-29221"/>
            <a:ext cx="12192000" cy="574487"/>
          </a:xfrm>
          <a:prstGeom prst="rect">
            <a:avLst/>
          </a:prstGeom>
          <a:ln w="12700">
            <a:miter lim="400000"/>
            <a:headEnd/>
            <a:tailEnd/>
          </a:ln>
        </p:spPr>
      </p:pic>
      <p:pic>
        <p:nvPicPr>
          <p:cNvPr id="10" name="图片 9"/>
          <p:cNvPicPr>
            <a:picLocks noChangeAspect="1"/>
          </p:cNvPicPr>
          <p:nvPr/>
        </p:nvPicPr>
        <p:blipFill>
          <a:blip r:embed="rId2"/>
          <a:stretch>
            <a:fillRect/>
          </a:stretch>
        </p:blipFill>
        <p:spPr>
          <a:xfrm>
            <a:off x="110913" y="-14605"/>
            <a:ext cx="2192867" cy="570653"/>
          </a:xfrm>
          <a:prstGeom prst="rect">
            <a:avLst/>
          </a:prstGeom>
        </p:spPr>
      </p:pic>
      <p:grpSp>
        <p:nvGrpSpPr>
          <p:cNvPr id="2" name="组合 1"/>
          <p:cNvGrpSpPr/>
          <p:nvPr/>
        </p:nvGrpSpPr>
        <p:grpSpPr>
          <a:xfrm>
            <a:off x="994232" y="664791"/>
            <a:ext cx="10203536" cy="446845"/>
            <a:chOff x="4940300" y="3515937"/>
            <a:chExt cx="10203536" cy="446845"/>
          </a:xfrm>
        </p:grpSpPr>
        <p:grpSp>
          <p:nvGrpSpPr>
            <p:cNvPr id="3" name="组合 2"/>
            <p:cNvGrpSpPr/>
            <p:nvPr/>
          </p:nvGrpSpPr>
          <p:grpSpPr>
            <a:xfrm>
              <a:off x="4940300" y="3581780"/>
              <a:ext cx="361950" cy="254002"/>
              <a:chOff x="4940300" y="3428999"/>
              <a:chExt cx="457202" cy="254002"/>
            </a:xfrm>
          </p:grpSpPr>
          <p:sp>
            <p:nvSpPr>
              <p:cNvPr id="4" name="箭头: V 形 50"/>
              <p:cNvSpPr/>
              <p:nvPr/>
            </p:nvSpPr>
            <p:spPr>
              <a:xfrm>
                <a:off x="4940300" y="3429000"/>
                <a:ext cx="254001" cy="254001"/>
              </a:xfrm>
              <a:prstGeom prst="chevron">
                <a:avLst/>
              </a:prstGeom>
              <a:solidFill>
                <a:srgbClr val="580C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 name="箭头: V 形 51"/>
              <p:cNvSpPr/>
              <p:nvPr/>
            </p:nvSpPr>
            <p:spPr>
              <a:xfrm>
                <a:off x="5143501" y="3428999"/>
                <a:ext cx="254001" cy="254001"/>
              </a:xfrm>
              <a:prstGeom prst="chevron">
                <a:avLst/>
              </a:prstGeom>
              <a:solidFill>
                <a:srgbClr val="580C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cxnSp>
          <p:nvCxnSpPr>
            <p:cNvPr id="11" name="直接连接符 10"/>
            <p:cNvCxnSpPr/>
            <p:nvPr/>
          </p:nvCxnSpPr>
          <p:spPr>
            <a:xfrm>
              <a:off x="4940300" y="3962782"/>
              <a:ext cx="10203536" cy="0"/>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5302250" y="3515937"/>
              <a:ext cx="5239385" cy="368300"/>
            </a:xfrm>
            <a:prstGeom prst="rect">
              <a:avLst/>
            </a:prstGeom>
          </p:spPr>
          <p:txBody>
            <a:bodyPr wrap="none">
              <a:spAutoFit/>
            </a:bodyPr>
            <a:lstStyle/>
            <a:p>
              <a:pPr algn="l"/>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不同单体（ Fe</a:t>
              </a:r>
              <a:r>
                <a:rPr lang="zh-CN" altLang="en-US" b="1" baseline="-250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2</a:t>
              </a: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O</a:t>
              </a:r>
              <a:r>
                <a:rPr lang="zh-CN" altLang="en-US" b="1" baseline="-250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3</a:t>
              </a: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 和 Al</a:t>
              </a:r>
              <a:r>
                <a:rPr lang="zh-CN" altLang="en-US" b="1" baseline="-250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2</a:t>
              </a: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O</a:t>
              </a:r>
              <a:r>
                <a:rPr lang="zh-CN" altLang="en-US" b="1" baseline="-25000"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3</a:t>
              </a: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 单体）形成的气溶胶</a:t>
              </a:r>
              <a:r>
                <a:rPr lang="zh-CN" altLang="en-US" dirty="0">
                  <a:solidFill>
                    <a:schemeClr val="tx1">
                      <a:lumMod val="85000"/>
                      <a:lumOff val="15000"/>
                    </a:schemeClr>
                  </a:solidFill>
                  <a:latin typeface="思源黑体 CN Medium" panose="020B0600000000000000" pitchFamily="34" charset="-122"/>
                  <a:ea typeface="思源黑体 CN Medium" panose="020B0600000000000000" pitchFamily="34" charset="-122"/>
                  <a:cs typeface="Times New Roman" panose="02020603050405020304" pitchFamily="18" charset="0"/>
                </a:rPr>
                <a:t> </a:t>
              </a:r>
              <a:endParaRPr lang="zh-CN" altLang="en-US" dirty="0">
                <a:solidFill>
                  <a:schemeClr val="tx1">
                    <a:lumMod val="85000"/>
                    <a:lumOff val="15000"/>
                  </a:schemeClr>
                </a:solidFill>
                <a:latin typeface="思源黑体 CN Medium" panose="020B0600000000000000" pitchFamily="34" charset="-122"/>
                <a:ea typeface="思源黑体 CN Medium" panose="020B0600000000000000" pitchFamily="34" charset="-122"/>
                <a:cs typeface="Times New Roman" panose="02020603050405020304" pitchFamily="18" charset="0"/>
              </a:endParaRPr>
            </a:p>
          </p:txBody>
        </p:sp>
      </p:grpSp>
      <p:grpSp>
        <p:nvGrpSpPr>
          <p:cNvPr id="16" name="组合 15"/>
          <p:cNvGrpSpPr/>
          <p:nvPr/>
        </p:nvGrpSpPr>
        <p:grpSpPr>
          <a:xfrm>
            <a:off x="3188970" y="6031230"/>
            <a:ext cx="6089650" cy="595630"/>
            <a:chOff x="1883" y="11802"/>
            <a:chExt cx="13752" cy="1688"/>
          </a:xfrm>
        </p:grpSpPr>
        <p:sp>
          <p:nvSpPr>
            <p:cNvPr id="6" name="文本框 5"/>
            <p:cNvSpPr txBox="1"/>
            <p:nvPr>
              <p:custDataLst>
                <p:tags r:id="rId3"/>
              </p:custDataLst>
            </p:nvPr>
          </p:nvSpPr>
          <p:spPr>
            <a:xfrm>
              <a:off x="1883" y="11808"/>
              <a:ext cx="13752" cy="1683"/>
            </a:xfrm>
            <a:prstGeom prst="rect">
              <a:avLst/>
            </a:prstGeom>
            <a:solidFill>
              <a:srgbClr val="F5DDFB"/>
            </a:solidFill>
            <a:ln w="19050">
              <a:noFill/>
            </a:ln>
          </p:spPr>
          <p:txBody>
            <a:bodyPr wrap="square">
              <a:noAutofit/>
            </a:bodyPr>
            <a:lstStyle>
              <a:defPPr>
                <a:defRPr lang="en-US"/>
              </a:defPPr>
              <a:lvl1pPr algn="just">
                <a:lnSpc>
                  <a:spcPct val="150000"/>
                </a:lnSpc>
                <a:defRPr kern="100">
                  <a:solidFill>
                    <a:schemeClr val="tx2">
                      <a:lumMod val="50000"/>
                    </a:schemeClr>
                  </a:solidFill>
                  <a:latin typeface="微软雅黑" panose="020B0503020204020204" pitchFamily="34" charset="-122"/>
                  <a:ea typeface="微软雅黑" panose="020B0503020204020204" pitchFamily="34" charset="-122"/>
                  <a:cs typeface="Times New Roman" panose="02020603050405020304" pitchFamily="18" charset="0"/>
                </a:defRPr>
              </a:lvl1pPr>
            </a:lstStyle>
            <a:p>
              <a:pPr marL="285750" indent="-285750" eaLnBrk="1">
                <a:lnSpc>
                  <a:spcPct val="120000"/>
                </a:lnSpc>
                <a:buFont typeface="Arial" panose="020B0604020202020204" pitchFamily="34" charset="0"/>
                <a:buChar char="•"/>
              </a:pPr>
              <a:r>
                <a:rPr lang="zh-CN" altLang="en-US" b="1" dirty="0">
                  <a:solidFill>
                    <a:schemeClr val="tx1"/>
                  </a:solidFill>
                  <a:sym typeface="+mn-ea"/>
                </a:rPr>
                <a:t>Fe</a:t>
              </a:r>
              <a:r>
                <a:rPr lang="zh-CN" altLang="en-US" b="1" baseline="-25000" dirty="0">
                  <a:solidFill>
                    <a:schemeClr val="tx1"/>
                  </a:solidFill>
                  <a:sym typeface="+mn-ea"/>
                </a:rPr>
                <a:t>2</a:t>
              </a:r>
              <a:r>
                <a:rPr lang="zh-CN" altLang="en-US" b="1" dirty="0">
                  <a:solidFill>
                    <a:schemeClr val="tx1"/>
                  </a:solidFill>
                  <a:sym typeface="+mn-ea"/>
                </a:rPr>
                <a:t>O</a:t>
              </a:r>
              <a:r>
                <a:rPr lang="zh-CN" altLang="en-US" b="1" baseline="-25000" dirty="0">
                  <a:solidFill>
                    <a:schemeClr val="tx1"/>
                  </a:solidFill>
                  <a:sym typeface="+mn-ea"/>
                </a:rPr>
                <a:t>3</a:t>
              </a:r>
              <a:r>
                <a:rPr lang="zh-CN" altLang="en-US" b="1" dirty="0">
                  <a:solidFill>
                    <a:schemeClr val="tx1"/>
                  </a:solidFill>
                </a:rPr>
                <a:t>单体形成的气溶胶数浓度高于</a:t>
              </a:r>
              <a:r>
                <a:rPr lang="zh-CN" altLang="en-US" b="1" dirty="0">
                  <a:solidFill>
                    <a:schemeClr val="tx1"/>
                  </a:solidFill>
                  <a:sym typeface="+mn-ea"/>
                </a:rPr>
                <a:t>Al</a:t>
              </a:r>
              <a:r>
                <a:rPr lang="zh-CN" altLang="en-US" b="1" baseline="-25000" dirty="0">
                  <a:solidFill>
                    <a:schemeClr val="tx1"/>
                  </a:solidFill>
                  <a:sym typeface="+mn-ea"/>
                </a:rPr>
                <a:t>2</a:t>
              </a:r>
              <a:r>
                <a:rPr lang="zh-CN" altLang="en-US" b="1" dirty="0">
                  <a:solidFill>
                    <a:schemeClr val="tx1"/>
                  </a:solidFill>
                  <a:sym typeface="+mn-ea"/>
                </a:rPr>
                <a:t>O</a:t>
              </a:r>
              <a:r>
                <a:rPr lang="zh-CN" altLang="en-US" b="1" baseline="-25000" dirty="0">
                  <a:solidFill>
                    <a:schemeClr val="tx1"/>
                  </a:solidFill>
                  <a:sym typeface="+mn-ea"/>
                </a:rPr>
                <a:t>3</a:t>
              </a:r>
              <a:r>
                <a:rPr lang="zh-CN" altLang="en-US" b="1" dirty="0">
                  <a:solidFill>
                    <a:schemeClr val="tx1"/>
                  </a:solidFill>
                </a:rPr>
                <a:t>单体</a:t>
              </a:r>
              <a:endParaRPr lang="zh-CN" altLang="en-US" b="1" dirty="0">
                <a:solidFill>
                  <a:schemeClr val="tx1"/>
                </a:solidFill>
              </a:endParaRPr>
            </a:p>
          </p:txBody>
        </p:sp>
        <p:sp>
          <p:nvSpPr>
            <p:cNvPr id="19" name="矩形 18"/>
            <p:cNvSpPr/>
            <p:nvPr>
              <p:custDataLst>
                <p:tags r:id="rId4"/>
              </p:custDataLst>
            </p:nvPr>
          </p:nvSpPr>
          <p:spPr>
            <a:xfrm>
              <a:off x="1883" y="11802"/>
              <a:ext cx="13753" cy="1671"/>
            </a:xfrm>
            <a:prstGeom prst="rect">
              <a:avLst/>
            </a:prstGeom>
            <a:noFill/>
            <a:ln>
              <a:solidFill>
                <a:srgbClr val="660874"/>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
        <p:nvSpPr>
          <p:cNvPr id="26" name="灯片编号占位符 25"/>
          <p:cNvSpPr>
            <a:spLocks noGrp="1"/>
          </p:cNvSpPr>
          <p:nvPr>
            <p:ph type="sldNum" sz="quarter" idx="2"/>
          </p:nvPr>
        </p:nvSpPr>
        <p:spPr>
          <a:xfrm>
            <a:off x="11862100" y="6314400"/>
            <a:ext cx="2700000" cy="316800"/>
          </a:xfrm>
        </p:spPr>
        <p:txBody>
          <a:bodyPr/>
          <a:lstStyle/>
          <a:p>
            <a:fld id="{86CB4B4D-7CA3-9044-876B-883B54F8677D}" type="slidenum">
              <a:rPr/>
            </a:fld>
            <a:endParaRPr dirty="0"/>
          </a:p>
        </p:txBody>
      </p:sp>
      <p:pic>
        <p:nvPicPr>
          <p:cNvPr id="8" name="图片 1"/>
          <p:cNvPicPr>
            <a:picLocks noChangeAspect="1"/>
          </p:cNvPicPr>
          <p:nvPr/>
        </p:nvPicPr>
        <p:blipFill>
          <a:blip r:embed="rId5"/>
          <a:srcRect l="3183" r="4399"/>
          <a:stretch>
            <a:fillRect/>
          </a:stretch>
        </p:blipFill>
        <p:spPr>
          <a:xfrm>
            <a:off x="1451610" y="1083310"/>
            <a:ext cx="3758565" cy="2037080"/>
          </a:xfrm>
          <a:prstGeom prst="rect">
            <a:avLst/>
          </a:prstGeom>
          <a:noFill/>
          <a:ln w="9525">
            <a:noFill/>
          </a:ln>
        </p:spPr>
      </p:pic>
      <p:pic>
        <p:nvPicPr>
          <p:cNvPr id="9" name="图片 2"/>
          <p:cNvPicPr>
            <a:picLocks noChangeAspect="1"/>
          </p:cNvPicPr>
          <p:nvPr/>
        </p:nvPicPr>
        <p:blipFill>
          <a:blip r:embed="rId6"/>
          <a:srcRect l="3561" r="4097"/>
          <a:stretch>
            <a:fillRect/>
          </a:stretch>
        </p:blipFill>
        <p:spPr>
          <a:xfrm>
            <a:off x="5989955" y="1083310"/>
            <a:ext cx="3759334" cy="2037600"/>
          </a:xfrm>
          <a:prstGeom prst="rect">
            <a:avLst/>
          </a:prstGeom>
          <a:noFill/>
          <a:ln w="9525">
            <a:noFill/>
          </a:ln>
        </p:spPr>
      </p:pic>
      <p:pic>
        <p:nvPicPr>
          <p:cNvPr id="13" name="图片 3"/>
          <p:cNvPicPr>
            <a:picLocks noChangeAspect="1"/>
          </p:cNvPicPr>
          <p:nvPr/>
        </p:nvPicPr>
        <p:blipFill>
          <a:blip r:embed="rId7"/>
          <a:srcRect t="4277" r="7681"/>
          <a:stretch>
            <a:fillRect/>
          </a:stretch>
        </p:blipFill>
        <p:spPr>
          <a:xfrm>
            <a:off x="1290955" y="3120390"/>
            <a:ext cx="3747135" cy="2322830"/>
          </a:xfrm>
          <a:prstGeom prst="rect">
            <a:avLst/>
          </a:prstGeom>
          <a:noFill/>
          <a:ln w="9525">
            <a:noFill/>
          </a:ln>
        </p:spPr>
      </p:pic>
      <p:sp>
        <p:nvSpPr>
          <p:cNvPr id="14" name="文本框 13"/>
          <p:cNvSpPr txBox="1"/>
          <p:nvPr/>
        </p:nvSpPr>
        <p:spPr>
          <a:xfrm>
            <a:off x="4835842" y="4222433"/>
            <a:ext cx="5080000" cy="337185"/>
          </a:xfrm>
          <a:prstGeom prst="rect">
            <a:avLst/>
          </a:prstGeom>
        </p:spPr>
        <p:txBody>
          <a:bodyPr>
            <a:spAutoFit/>
          </a:bodyPr>
          <a:p>
            <a:pPr marL="0" indent="0" algn="l" defTabSz="266700">
              <a:spcBef>
                <a:spcPct val="0"/>
              </a:spcBef>
              <a:spcAft>
                <a:spcPct val="0"/>
              </a:spcAft>
            </a:pPr>
            <a:r>
              <a:rPr lang="en-US" sz="1600">
                <a:latin typeface="Times New Roman" panose="02020603050405020304"/>
                <a:ea typeface="宋体" panose="02010600030101010101" pitchFamily="2" charset="-122"/>
              </a:rPr>
              <a:t>       </a:t>
            </a:r>
            <a:endParaRPr lang="en-US" altLang="zh-CN" sz="1600">
              <a:latin typeface="Times New Roman" panose="02020603050405020304"/>
              <a:ea typeface="宋体" panose="02010600030101010101" pitchFamily="2" charset="-122"/>
            </a:endParaRPr>
          </a:p>
        </p:txBody>
      </p:sp>
      <p:pic>
        <p:nvPicPr>
          <p:cNvPr id="15" name="图片 5"/>
          <p:cNvPicPr>
            <a:picLocks noChangeAspect="1"/>
          </p:cNvPicPr>
          <p:nvPr/>
        </p:nvPicPr>
        <p:blipFill>
          <a:blip r:embed="rId8"/>
          <a:srcRect t="4390" r="8014"/>
          <a:stretch>
            <a:fillRect/>
          </a:stretch>
        </p:blipFill>
        <p:spPr>
          <a:xfrm>
            <a:off x="5867082" y="3120073"/>
            <a:ext cx="3728744" cy="2322000"/>
          </a:xfrm>
          <a:prstGeom prst="rect">
            <a:avLst/>
          </a:prstGeom>
          <a:noFill/>
          <a:ln w="9525">
            <a:noFill/>
          </a:ln>
        </p:spPr>
      </p:pic>
      <p:sp>
        <p:nvSpPr>
          <p:cNvPr id="7" name="文本框 6"/>
          <p:cNvSpPr txBox="1"/>
          <p:nvPr/>
        </p:nvSpPr>
        <p:spPr>
          <a:xfrm>
            <a:off x="1195070" y="5443220"/>
            <a:ext cx="8668385" cy="337185"/>
          </a:xfrm>
          <a:prstGeom prst="rect">
            <a:avLst/>
          </a:prstGeom>
        </p:spPr>
        <p:txBody>
          <a:bodyPr wrap="square">
            <a:spAutoFit/>
          </a:bodyPr>
          <a:p>
            <a:r>
              <a:rPr lang="zh-CN" altLang="en-US" sz="1600" kern="100" dirty="0">
                <a:latin typeface="微软雅黑" panose="020B0503020204020204" pitchFamily="34" charset="-122"/>
                <a:ea typeface="微软雅黑" panose="020B0503020204020204" pitchFamily="34" charset="-122"/>
                <a:cs typeface="Times New Roman" panose="02020603050405020304" pitchFamily="18" charset="0"/>
              </a:rPr>
              <a:t>Fe</a:t>
            </a:r>
            <a:r>
              <a:rPr lang="en-US" altLang="zh-CN" sz="1600" kern="100" baseline="-25000" dirty="0">
                <a:latin typeface="微软雅黑" panose="020B0503020204020204" pitchFamily="34" charset="-122"/>
                <a:ea typeface="微软雅黑" panose="020B0503020204020204" pitchFamily="34" charset="-122"/>
                <a:cs typeface="Times New Roman" panose="02020603050405020304" pitchFamily="18" charset="0"/>
              </a:rPr>
              <a:t>2</a:t>
            </a:r>
            <a:r>
              <a:rPr lang="zh-CN" altLang="en-US" sz="1600" kern="100" dirty="0">
                <a:latin typeface="微软雅黑" panose="020B0503020204020204" pitchFamily="34" charset="-122"/>
                <a:ea typeface="微软雅黑" panose="020B0503020204020204" pitchFamily="34" charset="-122"/>
                <a:cs typeface="Times New Roman" panose="02020603050405020304" pitchFamily="18" charset="0"/>
              </a:rPr>
              <a:t>O</a:t>
            </a:r>
            <a:r>
              <a:rPr lang="en-US" altLang="zh-CN" sz="1600" kern="100" baseline="-25000" dirty="0">
                <a:latin typeface="微软雅黑" panose="020B0503020204020204" pitchFamily="34" charset="-122"/>
                <a:ea typeface="微软雅黑" panose="020B0503020204020204" pitchFamily="34" charset="-122"/>
                <a:cs typeface="Times New Roman" panose="02020603050405020304" pitchFamily="18" charset="0"/>
              </a:rPr>
              <a:t>3</a:t>
            </a:r>
            <a:r>
              <a:rPr lang="zh-CN" altLang="en-US" sz="1600" kern="100" dirty="0">
                <a:latin typeface="微软雅黑" panose="020B0503020204020204" pitchFamily="34" charset="-122"/>
                <a:ea typeface="微软雅黑" panose="020B0503020204020204" pitchFamily="34" charset="-122"/>
                <a:cs typeface="Times New Roman" panose="02020603050405020304" pitchFamily="18" charset="0"/>
              </a:rPr>
              <a:t>和Al</a:t>
            </a:r>
            <a:r>
              <a:rPr lang="en-US" altLang="zh-CN" sz="1600" kern="100" baseline="-25000" dirty="0">
                <a:latin typeface="微软雅黑" panose="020B0503020204020204" pitchFamily="34" charset="-122"/>
                <a:ea typeface="微软雅黑" panose="020B0503020204020204" pitchFamily="34" charset="-122"/>
                <a:cs typeface="Times New Roman" panose="02020603050405020304" pitchFamily="18" charset="0"/>
              </a:rPr>
              <a:t>2</a:t>
            </a:r>
            <a:r>
              <a:rPr lang="zh-CN" altLang="en-US" sz="1600" kern="100" dirty="0">
                <a:latin typeface="微软雅黑" panose="020B0503020204020204" pitchFamily="34" charset="-122"/>
                <a:ea typeface="微软雅黑" panose="020B0503020204020204" pitchFamily="34" charset="-122"/>
                <a:cs typeface="Times New Roman" panose="02020603050405020304" pitchFamily="18" charset="0"/>
              </a:rPr>
              <a:t>O</a:t>
            </a:r>
            <a:r>
              <a:rPr lang="en-US" altLang="zh-CN" sz="1600" kern="100" baseline="-25000" dirty="0">
                <a:latin typeface="微软雅黑" panose="020B0503020204020204" pitchFamily="34" charset="-122"/>
                <a:ea typeface="微软雅黑" panose="020B0503020204020204" pitchFamily="34" charset="-122"/>
                <a:cs typeface="Times New Roman" panose="02020603050405020304" pitchFamily="18" charset="0"/>
              </a:rPr>
              <a:t>3</a:t>
            </a:r>
            <a:r>
              <a:rPr lang="zh-CN" altLang="en-US" sz="1600" kern="100" dirty="0">
                <a:latin typeface="微软雅黑" panose="020B0503020204020204" pitchFamily="34" charset="-122"/>
                <a:ea typeface="微软雅黑" panose="020B0503020204020204" pitchFamily="34" charset="-122"/>
                <a:cs typeface="Times New Roman" panose="02020603050405020304" pitchFamily="18" charset="0"/>
              </a:rPr>
              <a:t>单体形成的气溶胶颗粒数浓度粒径分布、总颗粒浓度和峰值粒径随时间的变化</a:t>
            </a:r>
            <a:endParaRPr lang="zh-CN" altLang="en-US" sz="1600" kern="1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0" name="文本框 49"/>
          <p:cNvSpPr txBox="1"/>
          <p:nvPr/>
        </p:nvSpPr>
        <p:spPr>
          <a:xfrm>
            <a:off x="1888490" y="19685"/>
            <a:ext cx="10303510" cy="460375"/>
          </a:xfrm>
          <a:prstGeom prst="rect">
            <a:avLst/>
          </a:prstGeom>
          <a:noFill/>
        </p:spPr>
        <p:txBody>
          <a:bodyPr wrap="square" rtlCol="0">
            <a:spAutoFit/>
          </a:bodyPr>
          <a:p>
            <a:pPr>
              <a:defRPr/>
            </a:pPr>
            <a:r>
              <a:rPr lang="zh-CN" altLang="en-US" sz="2400" b="1" kern="0" dirty="0">
                <a:solidFill>
                  <a:prstClr val="white"/>
                </a:solidFill>
                <a:latin typeface="微软雅黑" panose="020B0503020204020204" pitchFamily="34" charset="-122"/>
                <a:ea typeface="微软雅黑" panose="020B0503020204020204" pitchFamily="34" charset="-122"/>
                <a:cs typeface="Calibri" panose="020F0502020204030204"/>
                <a:sym typeface="+mn-ea"/>
              </a:rPr>
              <a:t>研究结果</a:t>
            </a:r>
            <a:r>
              <a:rPr lang="en-US" altLang="zh-CN" sz="2400" b="1" kern="0" dirty="0">
                <a:solidFill>
                  <a:prstClr val="white"/>
                </a:solidFill>
                <a:latin typeface="微软雅黑" panose="020B0503020204020204" pitchFamily="34" charset="-122"/>
                <a:ea typeface="微软雅黑" panose="020B0503020204020204" pitchFamily="34" charset="-122"/>
                <a:cs typeface="Calibri" panose="020F0502020204030204"/>
                <a:sym typeface="+mn-ea"/>
              </a:rPr>
              <a:t>——</a:t>
            </a:r>
            <a:r>
              <a:rPr lang="zh-CN" altLang="en-US" sz="2400" b="1" kern="0" dirty="0">
                <a:solidFill>
                  <a:prstClr val="white"/>
                </a:solidFill>
                <a:latin typeface="微软雅黑" panose="020B0503020204020204" pitchFamily="34" charset="-122"/>
                <a:ea typeface="微软雅黑" panose="020B0503020204020204" pitchFamily="34" charset="-122"/>
                <a:cs typeface="Calibri" panose="020F0502020204030204"/>
                <a:sym typeface="+mn-ea"/>
              </a:rPr>
              <a:t>模拟</a:t>
            </a:r>
            <a:r>
              <a:rPr lang="zh-CN" altLang="en-US" sz="2400" b="1" kern="0" dirty="0">
                <a:solidFill>
                  <a:prstClr val="white"/>
                </a:solidFill>
                <a:latin typeface="微软雅黑" panose="020B0503020204020204" pitchFamily="34" charset="-122"/>
                <a:ea typeface="微软雅黑" panose="020B0503020204020204" pitchFamily="34" charset="-122"/>
                <a:cs typeface="Calibri" panose="020F0502020204030204"/>
                <a:sym typeface="+mn-ea"/>
              </a:rPr>
              <a:t>计算</a:t>
            </a:r>
            <a:endParaRPr lang="zh-CN" altLang="en-US" sz="2400" b="1" kern="0" dirty="0">
              <a:solidFill>
                <a:prstClr val="white"/>
              </a:solidFill>
              <a:latin typeface="微软雅黑" panose="020B0503020204020204" pitchFamily="34" charset="-122"/>
              <a:ea typeface="微软雅黑" panose="020B0503020204020204" pitchFamily="34" charset="-122"/>
              <a:cs typeface="Calibri" panose="020F0502020204030204"/>
              <a:sym typeface="+mn-ea"/>
            </a:endParaRPr>
          </a:p>
        </p:txBody>
      </p:sp>
      <p:sp>
        <p:nvSpPr>
          <p:cNvPr id="17" name="文本框 16"/>
          <p:cNvSpPr txBox="1"/>
          <p:nvPr/>
        </p:nvSpPr>
        <p:spPr>
          <a:xfrm>
            <a:off x="499745" y="2646045"/>
            <a:ext cx="1154430" cy="521970"/>
          </a:xfrm>
          <a:prstGeom prst="rect">
            <a:avLst/>
          </a:prstGeom>
          <a:noFill/>
        </p:spPr>
        <p:txBody>
          <a:bodyPr wrap="square" rtlCol="0" anchor="t">
            <a:spAutoFit/>
          </a:bodyPr>
          <a:p>
            <a:r>
              <a:rPr lang="zh-CN" altLang="en-US" sz="2800" b="1" dirty="0">
                <a:sym typeface="+mn-ea"/>
              </a:rPr>
              <a:t>Fe</a:t>
            </a:r>
            <a:r>
              <a:rPr lang="zh-CN" altLang="en-US" sz="2800" b="1" baseline="-25000" dirty="0">
                <a:sym typeface="+mn-ea"/>
              </a:rPr>
              <a:t>2</a:t>
            </a:r>
            <a:r>
              <a:rPr lang="zh-CN" altLang="en-US" sz="2800" b="1" dirty="0">
                <a:sym typeface="+mn-ea"/>
              </a:rPr>
              <a:t>O</a:t>
            </a:r>
            <a:r>
              <a:rPr lang="zh-CN" altLang="en-US" sz="2800" b="1" baseline="-25000" dirty="0">
                <a:sym typeface="+mn-ea"/>
              </a:rPr>
              <a:t>3</a:t>
            </a:r>
            <a:endParaRPr lang="zh-CN" altLang="en-US" sz="2800" b="1" baseline="-25000" dirty="0">
              <a:sym typeface="+mn-ea"/>
            </a:endParaRPr>
          </a:p>
        </p:txBody>
      </p:sp>
      <p:sp>
        <p:nvSpPr>
          <p:cNvPr id="18" name="文本框 17"/>
          <p:cNvSpPr txBox="1"/>
          <p:nvPr/>
        </p:nvSpPr>
        <p:spPr>
          <a:xfrm>
            <a:off x="9690735" y="2646045"/>
            <a:ext cx="1154430" cy="521970"/>
          </a:xfrm>
          <a:prstGeom prst="rect">
            <a:avLst/>
          </a:prstGeom>
          <a:noFill/>
        </p:spPr>
        <p:txBody>
          <a:bodyPr wrap="square" rtlCol="0" anchor="t">
            <a:spAutoFit/>
          </a:bodyPr>
          <a:p>
            <a:r>
              <a:rPr lang="en-US" altLang="zh-CN" sz="2800" b="1" dirty="0">
                <a:sym typeface="+mn-ea"/>
              </a:rPr>
              <a:t>Al</a:t>
            </a:r>
            <a:r>
              <a:rPr lang="zh-CN" altLang="en-US" sz="2800" b="1" baseline="-25000" dirty="0">
                <a:sym typeface="+mn-ea"/>
              </a:rPr>
              <a:t>2</a:t>
            </a:r>
            <a:r>
              <a:rPr lang="zh-CN" altLang="en-US" sz="2800" b="1" dirty="0">
                <a:sym typeface="+mn-ea"/>
              </a:rPr>
              <a:t>O</a:t>
            </a:r>
            <a:r>
              <a:rPr lang="zh-CN" altLang="en-US" sz="2800" b="1" baseline="-25000" dirty="0">
                <a:sym typeface="+mn-ea"/>
              </a:rPr>
              <a:t>3</a:t>
            </a:r>
            <a:endParaRPr lang="zh-CN" altLang="en-US" sz="2800" b="1" baseline="-25000" dirty="0">
              <a:sym typeface="+mn-ea"/>
            </a:endParaRPr>
          </a:p>
        </p:txBody>
      </p:sp>
    </p:spTree>
    <p:custDataLst>
      <p:tags r:id="rId9"/>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屏幕快照 2020-07-19 下午4.12.58.png" descr="屏幕快照 2020-07-19 下午4.12.58.png"/>
          <p:cNvPicPr>
            <a:picLocks noChangeAspect="1"/>
          </p:cNvPicPr>
          <p:nvPr/>
        </p:nvPicPr>
        <p:blipFill>
          <a:blip r:embed="rId1"/>
          <a:srcRect l="414" b="8575"/>
          <a:stretch>
            <a:fillRect/>
          </a:stretch>
        </p:blipFill>
        <p:spPr>
          <a:xfrm>
            <a:off x="0" y="-29221"/>
            <a:ext cx="12192000" cy="574487"/>
          </a:xfrm>
          <a:prstGeom prst="rect">
            <a:avLst/>
          </a:prstGeom>
          <a:ln w="12700">
            <a:miter lim="400000"/>
            <a:headEnd/>
            <a:tailEnd/>
          </a:ln>
        </p:spPr>
      </p:pic>
      <p:pic>
        <p:nvPicPr>
          <p:cNvPr id="10" name="图片 9"/>
          <p:cNvPicPr>
            <a:picLocks noChangeAspect="1"/>
          </p:cNvPicPr>
          <p:nvPr/>
        </p:nvPicPr>
        <p:blipFill>
          <a:blip r:embed="rId2"/>
          <a:stretch>
            <a:fillRect/>
          </a:stretch>
        </p:blipFill>
        <p:spPr>
          <a:xfrm>
            <a:off x="110913" y="-14605"/>
            <a:ext cx="2192867" cy="570653"/>
          </a:xfrm>
          <a:prstGeom prst="rect">
            <a:avLst/>
          </a:prstGeom>
        </p:spPr>
      </p:pic>
      <p:grpSp>
        <p:nvGrpSpPr>
          <p:cNvPr id="2" name="组合 1"/>
          <p:cNvGrpSpPr/>
          <p:nvPr/>
        </p:nvGrpSpPr>
        <p:grpSpPr>
          <a:xfrm>
            <a:off x="994232" y="664791"/>
            <a:ext cx="10203536" cy="446845"/>
            <a:chOff x="4940300" y="3515937"/>
            <a:chExt cx="10203536" cy="446845"/>
          </a:xfrm>
        </p:grpSpPr>
        <p:grpSp>
          <p:nvGrpSpPr>
            <p:cNvPr id="3" name="组合 2"/>
            <p:cNvGrpSpPr/>
            <p:nvPr/>
          </p:nvGrpSpPr>
          <p:grpSpPr>
            <a:xfrm>
              <a:off x="4940300" y="3581780"/>
              <a:ext cx="361950" cy="254002"/>
              <a:chOff x="4940300" y="3428999"/>
              <a:chExt cx="457202" cy="254002"/>
            </a:xfrm>
          </p:grpSpPr>
          <p:sp>
            <p:nvSpPr>
              <p:cNvPr id="4" name="箭头: V 形 50"/>
              <p:cNvSpPr/>
              <p:nvPr/>
            </p:nvSpPr>
            <p:spPr>
              <a:xfrm>
                <a:off x="4940300" y="3429000"/>
                <a:ext cx="254001" cy="254001"/>
              </a:xfrm>
              <a:prstGeom prst="chevron">
                <a:avLst/>
              </a:prstGeom>
              <a:solidFill>
                <a:srgbClr val="580C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 name="箭头: V 形 51"/>
              <p:cNvSpPr/>
              <p:nvPr/>
            </p:nvSpPr>
            <p:spPr>
              <a:xfrm>
                <a:off x="5143501" y="3428999"/>
                <a:ext cx="254001" cy="254001"/>
              </a:xfrm>
              <a:prstGeom prst="chevron">
                <a:avLst/>
              </a:prstGeom>
              <a:solidFill>
                <a:srgbClr val="580C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cxnSp>
          <p:nvCxnSpPr>
            <p:cNvPr id="11" name="直接连接符 10"/>
            <p:cNvCxnSpPr/>
            <p:nvPr/>
          </p:nvCxnSpPr>
          <p:spPr>
            <a:xfrm>
              <a:off x="4940300" y="3962782"/>
              <a:ext cx="10203536" cy="0"/>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5302250" y="3515937"/>
              <a:ext cx="4411980" cy="368300"/>
            </a:xfrm>
            <a:prstGeom prst="rect">
              <a:avLst/>
            </a:prstGeom>
          </p:spPr>
          <p:txBody>
            <a:bodyPr wrap="none">
              <a:spAutoFit/>
            </a:bodyPr>
            <a:lstStyle/>
            <a:p>
              <a:pPr algn="l"/>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单体生成速率和</a:t>
              </a:r>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温度对气溶胶形成的影响</a:t>
              </a:r>
              <a:r>
                <a:rPr lang="zh-CN" altLang="en-US" dirty="0">
                  <a:solidFill>
                    <a:schemeClr val="tx1">
                      <a:lumMod val="85000"/>
                      <a:lumOff val="15000"/>
                    </a:schemeClr>
                  </a:solidFill>
                  <a:latin typeface="思源黑体 CN Medium" panose="020B0600000000000000" pitchFamily="34" charset="-122"/>
                  <a:ea typeface="思源黑体 CN Medium" panose="020B0600000000000000" pitchFamily="34" charset="-122"/>
                  <a:cs typeface="Times New Roman" panose="02020603050405020304" pitchFamily="18" charset="0"/>
                </a:rPr>
                <a:t> </a:t>
              </a:r>
              <a:endParaRPr lang="zh-CN" altLang="en-US" dirty="0">
                <a:solidFill>
                  <a:schemeClr val="tx1">
                    <a:lumMod val="85000"/>
                    <a:lumOff val="15000"/>
                  </a:schemeClr>
                </a:solidFill>
                <a:latin typeface="思源黑体 CN Medium" panose="020B0600000000000000" pitchFamily="34" charset="-122"/>
                <a:ea typeface="思源黑体 CN Medium" panose="020B0600000000000000" pitchFamily="34" charset="-122"/>
                <a:cs typeface="Times New Roman" panose="02020603050405020304" pitchFamily="18" charset="0"/>
              </a:endParaRPr>
            </a:p>
          </p:txBody>
        </p:sp>
      </p:grpSp>
      <p:grpSp>
        <p:nvGrpSpPr>
          <p:cNvPr id="7" name="组合 6"/>
          <p:cNvGrpSpPr/>
          <p:nvPr/>
        </p:nvGrpSpPr>
        <p:grpSpPr>
          <a:xfrm>
            <a:off x="3621405" y="5875020"/>
            <a:ext cx="4842510" cy="769620"/>
            <a:chOff x="2418" y="8615"/>
            <a:chExt cx="7626" cy="1328"/>
          </a:xfrm>
        </p:grpSpPr>
        <p:sp>
          <p:nvSpPr>
            <p:cNvPr id="6" name="文本框 5"/>
            <p:cNvSpPr txBox="1"/>
            <p:nvPr>
              <p:custDataLst>
                <p:tags r:id="rId3"/>
              </p:custDataLst>
            </p:nvPr>
          </p:nvSpPr>
          <p:spPr>
            <a:xfrm>
              <a:off x="2418" y="8615"/>
              <a:ext cx="7627" cy="1329"/>
            </a:xfrm>
            <a:prstGeom prst="rect">
              <a:avLst/>
            </a:prstGeom>
            <a:solidFill>
              <a:srgbClr val="F5DDFB"/>
            </a:solidFill>
            <a:ln w="19050">
              <a:noFill/>
            </a:ln>
          </p:spPr>
          <p:txBody>
            <a:bodyPr wrap="square">
              <a:noAutofit/>
            </a:bodyPr>
            <a:lstStyle>
              <a:defPPr>
                <a:defRPr lang="en-US"/>
              </a:defPPr>
              <a:lvl1pPr algn="just">
                <a:lnSpc>
                  <a:spcPct val="150000"/>
                </a:lnSpc>
                <a:defRPr kern="100">
                  <a:solidFill>
                    <a:schemeClr val="tx2">
                      <a:lumMod val="50000"/>
                    </a:schemeClr>
                  </a:solidFill>
                  <a:latin typeface="微软雅黑" panose="020B0503020204020204" pitchFamily="34" charset="-122"/>
                  <a:ea typeface="微软雅黑" panose="020B0503020204020204" pitchFamily="34" charset="-122"/>
                  <a:cs typeface="Times New Roman" panose="02020603050405020304" pitchFamily="18" charset="0"/>
                </a:defRPr>
              </a:lvl1pPr>
            </a:lstStyle>
            <a:p>
              <a:pPr marL="285750" indent="-285750" eaLnBrk="1">
                <a:lnSpc>
                  <a:spcPct val="120000"/>
                </a:lnSpc>
                <a:buFont typeface="Arial" panose="020B0604020202020204" pitchFamily="34" charset="0"/>
                <a:buChar char="•"/>
              </a:pPr>
              <a:r>
                <a:rPr lang="zh-CN" altLang="en-US" b="1" dirty="0">
                  <a:solidFill>
                    <a:schemeClr val="tx1"/>
                  </a:solidFill>
                </a:rPr>
                <a:t>单体生成速率↑ → 峰值粒径↑</a:t>
              </a:r>
              <a:endParaRPr lang="zh-CN" altLang="en-US" b="1" dirty="0">
                <a:solidFill>
                  <a:schemeClr val="tx1"/>
                </a:solidFill>
              </a:endParaRPr>
            </a:p>
            <a:p>
              <a:pPr marL="285750" indent="-285750" eaLnBrk="1">
                <a:lnSpc>
                  <a:spcPct val="120000"/>
                </a:lnSpc>
                <a:buFont typeface="Arial" panose="020B0604020202020204" pitchFamily="34" charset="0"/>
                <a:buChar char="•"/>
              </a:pPr>
              <a:r>
                <a:rPr lang="zh-CN" altLang="en-US" b="1" dirty="0">
                  <a:solidFill>
                    <a:schemeClr val="tx1"/>
                  </a:solidFill>
                </a:rPr>
                <a:t>温度↑ → 粒径↑、总</a:t>
              </a:r>
              <a:r>
                <a:rPr lang="zh-CN" altLang="en-US" b="1" dirty="0">
                  <a:solidFill>
                    <a:schemeClr val="tx1"/>
                  </a:solidFill>
                </a:rPr>
                <a:t>数浓度↓</a:t>
              </a:r>
              <a:endParaRPr lang="zh-CN" altLang="en-US" b="1" dirty="0">
                <a:solidFill>
                  <a:schemeClr val="tx1"/>
                </a:solidFill>
              </a:endParaRPr>
            </a:p>
          </p:txBody>
        </p:sp>
        <p:sp>
          <p:nvSpPr>
            <p:cNvPr id="19" name="矩形 18"/>
            <p:cNvSpPr/>
            <p:nvPr>
              <p:custDataLst>
                <p:tags r:id="rId4"/>
              </p:custDataLst>
            </p:nvPr>
          </p:nvSpPr>
          <p:spPr>
            <a:xfrm>
              <a:off x="2418" y="8627"/>
              <a:ext cx="7626" cy="1316"/>
            </a:xfrm>
            <a:prstGeom prst="rect">
              <a:avLst/>
            </a:prstGeom>
            <a:noFill/>
            <a:ln>
              <a:solidFill>
                <a:srgbClr val="660874"/>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
        <p:nvSpPr>
          <p:cNvPr id="26" name="灯片编号占位符 25"/>
          <p:cNvSpPr>
            <a:spLocks noGrp="1"/>
          </p:cNvSpPr>
          <p:nvPr>
            <p:ph type="sldNum" sz="quarter" idx="2"/>
          </p:nvPr>
        </p:nvSpPr>
        <p:spPr>
          <a:xfrm>
            <a:off x="11862100" y="6314400"/>
            <a:ext cx="2700000" cy="316800"/>
          </a:xfrm>
        </p:spPr>
        <p:txBody>
          <a:bodyPr/>
          <a:lstStyle/>
          <a:p>
            <a:fld id="{86CB4B4D-7CA3-9044-876B-883B54F8677D}" type="slidenum">
              <a:rPr/>
            </a:fld>
            <a:endParaRPr dirty="0"/>
          </a:p>
        </p:txBody>
      </p:sp>
      <p:grpSp>
        <p:nvGrpSpPr>
          <p:cNvPr id="13" name="组合 12"/>
          <p:cNvGrpSpPr/>
          <p:nvPr/>
        </p:nvGrpSpPr>
        <p:grpSpPr>
          <a:xfrm>
            <a:off x="2380933" y="1273810"/>
            <a:ext cx="6756590" cy="4422775"/>
            <a:chOff x="3156" y="1990"/>
            <a:chExt cx="10640" cy="6965"/>
          </a:xfrm>
        </p:grpSpPr>
        <p:pic>
          <p:nvPicPr>
            <p:cNvPr id="9" name="图片 6"/>
            <p:cNvPicPr>
              <a:picLocks noChangeAspect="1"/>
            </p:cNvPicPr>
            <p:nvPr/>
          </p:nvPicPr>
          <p:blipFill>
            <a:blip r:embed="rId5"/>
            <a:srcRect l="1526" t="4276" r="7681"/>
            <a:stretch>
              <a:fillRect/>
            </a:stretch>
          </p:blipFill>
          <p:spPr>
            <a:xfrm>
              <a:off x="3169" y="1990"/>
              <a:ext cx="5079" cy="3209"/>
            </a:xfrm>
            <a:prstGeom prst="rect">
              <a:avLst/>
            </a:prstGeom>
            <a:noFill/>
            <a:ln w="9525">
              <a:noFill/>
            </a:ln>
          </p:spPr>
        </p:pic>
        <p:pic>
          <p:nvPicPr>
            <p:cNvPr id="14" name="图片 7"/>
            <p:cNvPicPr>
              <a:picLocks noChangeAspect="1"/>
            </p:cNvPicPr>
            <p:nvPr/>
          </p:nvPicPr>
          <p:blipFill>
            <a:blip r:embed="rId6"/>
            <a:srcRect l="2567" t="4507" r="7899"/>
            <a:stretch>
              <a:fillRect/>
            </a:stretch>
          </p:blipFill>
          <p:spPr>
            <a:xfrm>
              <a:off x="8763" y="1998"/>
              <a:ext cx="5032" cy="3209"/>
            </a:xfrm>
            <a:prstGeom prst="rect">
              <a:avLst/>
            </a:prstGeom>
            <a:noFill/>
            <a:ln w="9525">
              <a:noFill/>
            </a:ln>
          </p:spPr>
        </p:pic>
        <p:pic>
          <p:nvPicPr>
            <p:cNvPr id="15" name="图片 8"/>
            <p:cNvPicPr>
              <a:picLocks noChangeAspect="1"/>
            </p:cNvPicPr>
            <p:nvPr/>
          </p:nvPicPr>
          <p:blipFill>
            <a:blip r:embed="rId7"/>
            <a:srcRect l="1457" t="4395" r="7767"/>
            <a:stretch>
              <a:fillRect/>
            </a:stretch>
          </p:blipFill>
          <p:spPr>
            <a:xfrm>
              <a:off x="3156" y="5207"/>
              <a:ext cx="5092" cy="3209"/>
            </a:xfrm>
            <a:prstGeom prst="rect">
              <a:avLst/>
            </a:prstGeom>
            <a:noFill/>
            <a:ln w="9525">
              <a:noFill/>
            </a:ln>
          </p:spPr>
        </p:pic>
        <p:pic>
          <p:nvPicPr>
            <p:cNvPr id="16" name="图片 9"/>
            <p:cNvPicPr>
              <a:picLocks noChangeAspect="1"/>
            </p:cNvPicPr>
            <p:nvPr/>
          </p:nvPicPr>
          <p:blipFill>
            <a:blip r:embed="rId8"/>
            <a:srcRect l="2635" t="4047" r="7893"/>
            <a:stretch>
              <a:fillRect/>
            </a:stretch>
          </p:blipFill>
          <p:spPr>
            <a:xfrm>
              <a:off x="8763" y="5199"/>
              <a:ext cx="4995" cy="3209"/>
            </a:xfrm>
            <a:prstGeom prst="rect">
              <a:avLst/>
            </a:prstGeom>
            <a:noFill/>
            <a:ln w="9525">
              <a:noFill/>
            </a:ln>
          </p:spPr>
        </p:pic>
        <p:sp>
          <p:nvSpPr>
            <p:cNvPr id="8" name="文本框 7"/>
            <p:cNvSpPr txBox="1"/>
            <p:nvPr/>
          </p:nvSpPr>
          <p:spPr>
            <a:xfrm>
              <a:off x="4151" y="8424"/>
              <a:ext cx="8675" cy="531"/>
            </a:xfrm>
            <a:prstGeom prst="rect">
              <a:avLst/>
            </a:prstGeom>
            <a:noFill/>
          </p:spPr>
          <p:txBody>
            <a:bodyPr wrap="square" rtlCol="0" anchor="t">
              <a:spAutoFit/>
            </a:bodyPr>
            <a:p>
              <a:r>
                <a:rPr lang="zh-CN" altLang="en-US" sz="1600" kern="100" dirty="0">
                  <a:latin typeface="微软雅黑" panose="020B0503020204020204" pitchFamily="34" charset="-122"/>
                  <a:ea typeface="微软雅黑" panose="020B0503020204020204" pitchFamily="34" charset="-122"/>
                  <a:cs typeface="Times New Roman" panose="02020603050405020304" pitchFamily="18" charset="0"/>
                </a:rPr>
                <a:t>单体生成速率及温度对粒子总数浓度以及峰值粒径的影响</a:t>
              </a:r>
              <a:endParaRPr lang="zh-CN" altLang="en-US" sz="1600" kern="100" dirty="0">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50" name="文本框 49"/>
          <p:cNvSpPr txBox="1"/>
          <p:nvPr/>
        </p:nvSpPr>
        <p:spPr>
          <a:xfrm>
            <a:off x="1888490" y="19685"/>
            <a:ext cx="10303510" cy="829945"/>
          </a:xfrm>
          <a:prstGeom prst="rect">
            <a:avLst/>
          </a:prstGeom>
          <a:noFill/>
        </p:spPr>
        <p:txBody>
          <a:bodyPr wrap="square" rtlCol="0">
            <a:spAutoFit/>
          </a:bodyPr>
          <a:p>
            <a:pPr>
              <a:defRPr/>
            </a:pPr>
            <a:r>
              <a:rPr lang="zh-CN" altLang="en-US" sz="2400" b="1" kern="0" dirty="0">
                <a:solidFill>
                  <a:prstClr val="white"/>
                </a:solidFill>
                <a:latin typeface="微软雅黑" panose="020B0503020204020204" pitchFamily="34" charset="-122"/>
                <a:ea typeface="微软雅黑" panose="020B0503020204020204" pitchFamily="34" charset="-122"/>
                <a:cs typeface="Calibri" panose="020F0502020204030204"/>
                <a:sym typeface="+mn-ea"/>
              </a:rPr>
              <a:t>研究结果</a:t>
            </a:r>
            <a:r>
              <a:rPr lang="en-US" altLang="zh-CN" sz="2400" b="1" kern="0" dirty="0">
                <a:solidFill>
                  <a:prstClr val="white"/>
                </a:solidFill>
                <a:latin typeface="微软雅黑" panose="020B0503020204020204" pitchFamily="34" charset="-122"/>
                <a:ea typeface="微软雅黑" panose="020B0503020204020204" pitchFamily="34" charset="-122"/>
                <a:cs typeface="Calibri" panose="020F0502020204030204"/>
                <a:sym typeface="+mn-ea"/>
              </a:rPr>
              <a:t>——</a:t>
            </a:r>
            <a:r>
              <a:rPr lang="zh-CN" altLang="en-US" sz="2400" b="1" kern="0" dirty="0">
                <a:solidFill>
                  <a:prstClr val="white"/>
                </a:solidFill>
                <a:latin typeface="微软雅黑" panose="020B0503020204020204" pitchFamily="34" charset="-122"/>
                <a:ea typeface="微软雅黑" panose="020B0503020204020204" pitchFamily="34" charset="-122"/>
                <a:cs typeface="Calibri" panose="020F0502020204030204"/>
                <a:sym typeface="+mn-ea"/>
              </a:rPr>
              <a:t>模拟计算</a:t>
            </a:r>
            <a:endParaRPr lang="zh-CN" altLang="en-US" sz="2400" b="1" kern="0" dirty="0">
              <a:solidFill>
                <a:prstClr val="white"/>
              </a:solidFill>
              <a:latin typeface="微软雅黑" panose="020B0503020204020204" pitchFamily="34" charset="-122"/>
              <a:ea typeface="微软雅黑" panose="020B0503020204020204" pitchFamily="34" charset="-122"/>
              <a:cs typeface="Calibri" panose="020F0502020204030204"/>
              <a:sym typeface="+mn-ea"/>
            </a:endParaRPr>
          </a:p>
          <a:p>
            <a:pPr>
              <a:defRPr/>
            </a:pPr>
            <a:endParaRPr lang="zh-CN" altLang="en-US" sz="2400" b="1" kern="0" dirty="0">
              <a:solidFill>
                <a:prstClr val="white"/>
              </a:solidFill>
              <a:latin typeface="微软雅黑" panose="020B0503020204020204" pitchFamily="34" charset="-122"/>
              <a:ea typeface="微软雅黑" panose="020B0503020204020204" pitchFamily="34" charset="-122"/>
              <a:cs typeface="Calibri" panose="020F0502020204030204"/>
              <a:sym typeface="+mn-ea"/>
            </a:endParaRPr>
          </a:p>
        </p:txBody>
      </p:sp>
      <p:sp>
        <p:nvSpPr>
          <p:cNvPr id="17" name="文本框 16"/>
          <p:cNvSpPr txBox="1"/>
          <p:nvPr/>
        </p:nvSpPr>
        <p:spPr>
          <a:xfrm>
            <a:off x="9326245" y="1824990"/>
            <a:ext cx="2474595" cy="521970"/>
          </a:xfrm>
          <a:prstGeom prst="rect">
            <a:avLst/>
          </a:prstGeom>
          <a:noFill/>
        </p:spPr>
        <p:txBody>
          <a:bodyPr wrap="square" rtlCol="0" anchor="t">
            <a:spAutoFit/>
          </a:bodyPr>
          <a:p>
            <a:r>
              <a:rPr lang="zh-CN" altLang="en-US" sz="2800" b="1" dirty="0">
                <a:sym typeface="+mn-ea"/>
              </a:rPr>
              <a:t>单体生成</a:t>
            </a:r>
            <a:r>
              <a:rPr lang="zh-CN" altLang="en-US" sz="2800" b="1" dirty="0">
                <a:sym typeface="+mn-ea"/>
              </a:rPr>
              <a:t>速率</a:t>
            </a:r>
            <a:endParaRPr lang="zh-CN" altLang="en-US" sz="2800" b="1" dirty="0">
              <a:sym typeface="+mn-ea"/>
            </a:endParaRPr>
          </a:p>
        </p:txBody>
      </p:sp>
      <p:sp>
        <p:nvSpPr>
          <p:cNvPr id="18" name="文本框 17"/>
          <p:cNvSpPr txBox="1"/>
          <p:nvPr/>
        </p:nvSpPr>
        <p:spPr>
          <a:xfrm>
            <a:off x="9441180" y="4012565"/>
            <a:ext cx="2474595" cy="521970"/>
          </a:xfrm>
          <a:prstGeom prst="rect">
            <a:avLst/>
          </a:prstGeom>
          <a:noFill/>
        </p:spPr>
        <p:txBody>
          <a:bodyPr wrap="square" rtlCol="0" anchor="t">
            <a:spAutoFit/>
          </a:bodyPr>
          <a:p>
            <a:r>
              <a:rPr lang="zh-CN" altLang="en-US" sz="2800" b="1" dirty="0">
                <a:sym typeface="+mn-ea"/>
              </a:rPr>
              <a:t>温度</a:t>
            </a:r>
            <a:endParaRPr lang="zh-CN" altLang="en-US" sz="2800" b="1" dirty="0">
              <a:sym typeface="+mn-ea"/>
            </a:endParaRPr>
          </a:p>
        </p:txBody>
      </p:sp>
    </p:spTree>
    <p:custDataLst>
      <p:tags r:id="rId9"/>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屏幕快照 2020-07-19 下午4.12.58.png" descr="屏幕快照 2020-07-19 下午4.12.58.png"/>
          <p:cNvPicPr>
            <a:picLocks noChangeAspect="1"/>
          </p:cNvPicPr>
          <p:nvPr/>
        </p:nvPicPr>
        <p:blipFill>
          <a:blip r:embed="rId1"/>
          <a:srcRect l="414" b="8575"/>
          <a:stretch>
            <a:fillRect/>
          </a:stretch>
        </p:blipFill>
        <p:spPr>
          <a:xfrm>
            <a:off x="0" y="-29221"/>
            <a:ext cx="12192000" cy="574487"/>
          </a:xfrm>
          <a:prstGeom prst="rect">
            <a:avLst/>
          </a:prstGeom>
          <a:ln w="12700">
            <a:miter lim="400000"/>
            <a:headEnd/>
            <a:tailEnd/>
          </a:ln>
        </p:spPr>
      </p:pic>
      <p:pic>
        <p:nvPicPr>
          <p:cNvPr id="10" name="图片 9"/>
          <p:cNvPicPr>
            <a:picLocks noChangeAspect="1"/>
          </p:cNvPicPr>
          <p:nvPr/>
        </p:nvPicPr>
        <p:blipFill>
          <a:blip r:embed="rId2"/>
          <a:stretch>
            <a:fillRect/>
          </a:stretch>
        </p:blipFill>
        <p:spPr>
          <a:xfrm>
            <a:off x="110913" y="-14605"/>
            <a:ext cx="2192867" cy="570653"/>
          </a:xfrm>
          <a:prstGeom prst="rect">
            <a:avLst/>
          </a:prstGeom>
        </p:spPr>
      </p:pic>
      <p:grpSp>
        <p:nvGrpSpPr>
          <p:cNvPr id="2" name="组合 1"/>
          <p:cNvGrpSpPr/>
          <p:nvPr/>
        </p:nvGrpSpPr>
        <p:grpSpPr>
          <a:xfrm>
            <a:off x="994232" y="725751"/>
            <a:ext cx="10203536" cy="446845"/>
            <a:chOff x="4940300" y="3515937"/>
            <a:chExt cx="10203536" cy="446845"/>
          </a:xfrm>
        </p:grpSpPr>
        <p:grpSp>
          <p:nvGrpSpPr>
            <p:cNvPr id="3" name="组合 2"/>
            <p:cNvGrpSpPr/>
            <p:nvPr/>
          </p:nvGrpSpPr>
          <p:grpSpPr>
            <a:xfrm>
              <a:off x="4940300" y="3581780"/>
              <a:ext cx="361950" cy="254002"/>
              <a:chOff x="4940300" y="3428999"/>
              <a:chExt cx="457202" cy="254002"/>
            </a:xfrm>
          </p:grpSpPr>
          <p:sp>
            <p:nvSpPr>
              <p:cNvPr id="4" name="箭头: V 形 50"/>
              <p:cNvSpPr/>
              <p:nvPr/>
            </p:nvSpPr>
            <p:spPr>
              <a:xfrm>
                <a:off x="4940300" y="3429000"/>
                <a:ext cx="254001" cy="254001"/>
              </a:xfrm>
              <a:prstGeom prst="chevron">
                <a:avLst/>
              </a:prstGeom>
              <a:solidFill>
                <a:srgbClr val="580C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 name="箭头: V 形 51"/>
              <p:cNvSpPr/>
              <p:nvPr/>
            </p:nvSpPr>
            <p:spPr>
              <a:xfrm>
                <a:off x="5143501" y="3428999"/>
                <a:ext cx="254001" cy="254001"/>
              </a:xfrm>
              <a:prstGeom prst="chevron">
                <a:avLst/>
              </a:prstGeom>
              <a:solidFill>
                <a:srgbClr val="580C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cxnSp>
          <p:nvCxnSpPr>
            <p:cNvPr id="11" name="直接连接符 10"/>
            <p:cNvCxnSpPr/>
            <p:nvPr/>
          </p:nvCxnSpPr>
          <p:spPr>
            <a:xfrm>
              <a:off x="4940300" y="3962782"/>
              <a:ext cx="10203536" cy="0"/>
            </a:xfrm>
            <a:prstGeom prst="line">
              <a:avLst/>
            </a:prstGeom>
            <a:ln>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5302250" y="3515937"/>
              <a:ext cx="4640580" cy="368300"/>
            </a:xfrm>
            <a:prstGeom prst="rect">
              <a:avLst/>
            </a:prstGeom>
          </p:spPr>
          <p:txBody>
            <a:bodyPr wrap="none">
              <a:spAutoFit/>
            </a:bodyPr>
            <a:lstStyle/>
            <a:p>
              <a:pPr algn="l"/>
              <a:r>
                <a:rPr lang="zh-CN" altLang="en-US" b="1" dirty="0">
                  <a:solidFill>
                    <a:schemeClr val="tx1">
                      <a:lumMod val="85000"/>
                      <a:lumOff val="15000"/>
                    </a:schemeClr>
                  </a:solidFill>
                  <a:latin typeface="微软雅黑" panose="020B0503020204020204" pitchFamily="34" charset="-122"/>
                  <a:ea typeface="微软雅黑" panose="020B0503020204020204" pitchFamily="34" charset="-122"/>
                  <a:cs typeface="Times New Roman" panose="02020603050405020304" pitchFamily="18" charset="0"/>
                  <a:sym typeface="+mn-ea"/>
                </a:rPr>
                <a:t>离子诱导的成核作用对成核型气溶胶的影响</a:t>
              </a:r>
              <a:r>
                <a:rPr lang="zh-CN" altLang="en-US" dirty="0">
                  <a:solidFill>
                    <a:schemeClr val="tx1">
                      <a:lumMod val="85000"/>
                      <a:lumOff val="15000"/>
                    </a:schemeClr>
                  </a:solidFill>
                  <a:latin typeface="思源黑体 CN Medium" panose="020B0600000000000000" pitchFamily="34" charset="-122"/>
                  <a:ea typeface="思源黑体 CN Medium" panose="020B0600000000000000" pitchFamily="34" charset="-122"/>
                  <a:cs typeface="Times New Roman" panose="02020603050405020304" pitchFamily="18" charset="0"/>
                </a:rPr>
                <a:t> </a:t>
              </a:r>
              <a:endParaRPr lang="zh-CN" altLang="en-US" dirty="0">
                <a:solidFill>
                  <a:schemeClr val="tx1">
                    <a:lumMod val="85000"/>
                    <a:lumOff val="15000"/>
                  </a:schemeClr>
                </a:solidFill>
                <a:latin typeface="思源黑体 CN Medium" panose="020B0600000000000000" pitchFamily="34" charset="-122"/>
                <a:ea typeface="思源黑体 CN Medium" panose="020B0600000000000000" pitchFamily="34" charset="-122"/>
                <a:cs typeface="Times New Roman" panose="02020603050405020304" pitchFamily="18" charset="0"/>
              </a:endParaRPr>
            </a:p>
          </p:txBody>
        </p:sp>
      </p:grpSp>
      <p:grpSp>
        <p:nvGrpSpPr>
          <p:cNvPr id="9" name="组合 8"/>
          <p:cNvGrpSpPr/>
          <p:nvPr/>
        </p:nvGrpSpPr>
        <p:grpSpPr>
          <a:xfrm>
            <a:off x="2733675" y="5470525"/>
            <a:ext cx="7494905" cy="541020"/>
            <a:chOff x="2417" y="8614"/>
            <a:chExt cx="11803" cy="852"/>
          </a:xfrm>
        </p:grpSpPr>
        <p:sp>
          <p:nvSpPr>
            <p:cNvPr id="6" name="文本框 5"/>
            <p:cNvSpPr txBox="1"/>
            <p:nvPr>
              <p:custDataLst>
                <p:tags r:id="rId3"/>
              </p:custDataLst>
            </p:nvPr>
          </p:nvSpPr>
          <p:spPr>
            <a:xfrm>
              <a:off x="2418" y="8615"/>
              <a:ext cx="11801" cy="851"/>
            </a:xfrm>
            <a:prstGeom prst="rect">
              <a:avLst/>
            </a:prstGeom>
            <a:solidFill>
              <a:srgbClr val="F5DDFB"/>
            </a:solidFill>
            <a:ln w="19050">
              <a:noFill/>
            </a:ln>
          </p:spPr>
          <p:txBody>
            <a:bodyPr wrap="square">
              <a:noAutofit/>
            </a:bodyPr>
            <a:lstStyle>
              <a:defPPr>
                <a:defRPr lang="en-US"/>
              </a:defPPr>
              <a:lvl1pPr algn="just">
                <a:lnSpc>
                  <a:spcPct val="150000"/>
                </a:lnSpc>
                <a:defRPr kern="100">
                  <a:solidFill>
                    <a:schemeClr val="tx2">
                      <a:lumMod val="50000"/>
                    </a:schemeClr>
                  </a:solidFill>
                  <a:latin typeface="微软雅黑" panose="020B0503020204020204" pitchFamily="34" charset="-122"/>
                  <a:ea typeface="微软雅黑" panose="020B0503020204020204" pitchFamily="34" charset="-122"/>
                  <a:cs typeface="Times New Roman" panose="02020603050405020304" pitchFamily="18" charset="0"/>
                </a:defRPr>
              </a:lvl1pPr>
            </a:lstStyle>
            <a:p>
              <a:pPr marL="285750" indent="-285750" eaLnBrk="1">
                <a:lnSpc>
                  <a:spcPct val="120000"/>
                </a:lnSpc>
                <a:buFont typeface="Arial" panose="020B0604020202020204" pitchFamily="34" charset="0"/>
                <a:buChar char="•"/>
              </a:pPr>
              <a:r>
                <a:rPr lang="zh-CN" altLang="en-US" b="1" dirty="0">
                  <a:solidFill>
                    <a:schemeClr val="tx1"/>
                  </a:solidFill>
                </a:rPr>
                <a:t>离子的存在降低了形成核所需的能量壁垒，显著</a:t>
              </a:r>
              <a:r>
                <a:rPr lang="zh-CN" altLang="en-US" b="1" dirty="0">
                  <a:solidFill>
                    <a:schemeClr val="tx1"/>
                  </a:solidFill>
                  <a:sym typeface="+mn-ea"/>
                </a:rPr>
                <a:t>促进</a:t>
              </a:r>
              <a:r>
                <a:rPr lang="zh-CN" altLang="en-US" b="1" dirty="0">
                  <a:solidFill>
                    <a:schemeClr val="tx1"/>
                  </a:solidFill>
                  <a:sym typeface="+mn-ea"/>
                </a:rPr>
                <a:t>了超细颗粒生成</a:t>
              </a:r>
              <a:endParaRPr lang="zh-CN" altLang="en-US" b="1" dirty="0">
                <a:solidFill>
                  <a:schemeClr val="tx1"/>
                </a:solidFill>
              </a:endParaRPr>
            </a:p>
            <a:p>
              <a:pPr indent="0" eaLnBrk="1">
                <a:lnSpc>
                  <a:spcPct val="120000"/>
                </a:lnSpc>
                <a:buFont typeface="Arial" panose="020B0604020202020204" pitchFamily="34" charset="0"/>
                <a:buNone/>
              </a:pPr>
              <a:endParaRPr lang="en-US" altLang="zh-CN" b="1" dirty="0">
                <a:solidFill>
                  <a:schemeClr val="tx1"/>
                </a:solidFill>
              </a:endParaRPr>
            </a:p>
          </p:txBody>
        </p:sp>
        <p:sp>
          <p:nvSpPr>
            <p:cNvPr id="19" name="矩形 18"/>
            <p:cNvSpPr/>
            <p:nvPr>
              <p:custDataLst>
                <p:tags r:id="rId4"/>
              </p:custDataLst>
            </p:nvPr>
          </p:nvSpPr>
          <p:spPr>
            <a:xfrm>
              <a:off x="2417" y="8614"/>
              <a:ext cx="11803" cy="852"/>
            </a:xfrm>
            <a:prstGeom prst="rect">
              <a:avLst/>
            </a:prstGeom>
            <a:noFill/>
            <a:ln>
              <a:solidFill>
                <a:srgbClr val="660874"/>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
        <p:nvSpPr>
          <p:cNvPr id="26" name="灯片编号占位符 25"/>
          <p:cNvSpPr>
            <a:spLocks noGrp="1"/>
          </p:cNvSpPr>
          <p:nvPr>
            <p:ph type="sldNum" sz="quarter" idx="2"/>
          </p:nvPr>
        </p:nvSpPr>
        <p:spPr>
          <a:xfrm>
            <a:off x="11862100" y="6314400"/>
            <a:ext cx="2700000" cy="316800"/>
          </a:xfrm>
        </p:spPr>
        <p:txBody>
          <a:bodyPr/>
          <a:lstStyle/>
          <a:p>
            <a:fld id="{86CB4B4D-7CA3-9044-876B-883B54F8677D}" type="slidenum">
              <a:rPr/>
            </a:fld>
            <a:endParaRPr dirty="0"/>
          </a:p>
        </p:txBody>
      </p:sp>
      <p:grpSp>
        <p:nvGrpSpPr>
          <p:cNvPr id="7" name="组合 6"/>
          <p:cNvGrpSpPr/>
          <p:nvPr/>
        </p:nvGrpSpPr>
        <p:grpSpPr>
          <a:xfrm>
            <a:off x="467360" y="1407160"/>
            <a:ext cx="11394440" cy="2879090"/>
            <a:chOff x="175" y="2216"/>
            <a:chExt cx="17944" cy="4534"/>
          </a:xfrm>
        </p:grpSpPr>
        <p:pic>
          <p:nvPicPr>
            <p:cNvPr id="8" name="图片 2"/>
            <p:cNvPicPr>
              <a:picLocks noChangeAspect="1"/>
            </p:cNvPicPr>
            <p:nvPr/>
          </p:nvPicPr>
          <p:blipFill>
            <a:blip r:embed="rId5"/>
            <a:stretch>
              <a:fillRect/>
            </a:stretch>
          </p:blipFill>
          <p:spPr>
            <a:xfrm>
              <a:off x="175" y="2216"/>
              <a:ext cx="9050" cy="4535"/>
            </a:xfrm>
            <a:prstGeom prst="rect">
              <a:avLst/>
            </a:prstGeom>
            <a:noFill/>
            <a:ln w="9525">
              <a:noFill/>
            </a:ln>
          </p:spPr>
        </p:pic>
        <p:pic>
          <p:nvPicPr>
            <p:cNvPr id="15" name="图片 3"/>
            <p:cNvPicPr>
              <a:picLocks noChangeAspect="1"/>
            </p:cNvPicPr>
            <p:nvPr/>
          </p:nvPicPr>
          <p:blipFill>
            <a:blip r:embed="rId6"/>
            <a:stretch>
              <a:fillRect/>
            </a:stretch>
          </p:blipFill>
          <p:spPr>
            <a:xfrm>
              <a:off x="9069" y="2216"/>
              <a:ext cx="9050" cy="4535"/>
            </a:xfrm>
            <a:prstGeom prst="rect">
              <a:avLst/>
            </a:prstGeom>
            <a:noFill/>
            <a:ln w="9525">
              <a:noFill/>
            </a:ln>
          </p:spPr>
        </p:pic>
      </p:grpSp>
      <p:sp>
        <p:nvSpPr>
          <p:cNvPr id="16" name="文本框 15"/>
          <p:cNvSpPr txBox="1"/>
          <p:nvPr/>
        </p:nvSpPr>
        <p:spPr>
          <a:xfrm>
            <a:off x="2303780" y="4384675"/>
            <a:ext cx="8437245" cy="386080"/>
          </a:xfrm>
          <a:prstGeom prst="rect">
            <a:avLst/>
          </a:prstGeom>
        </p:spPr>
        <p:txBody>
          <a:bodyPr wrap="square">
            <a:spAutoFit/>
          </a:bodyPr>
          <a:p>
            <a:pPr marL="0" indent="0" algn="just" defTabSz="266700">
              <a:lnSpc>
                <a:spcPct val="120000"/>
              </a:lnSpc>
              <a:spcBef>
                <a:spcPct val="0"/>
              </a:spcBef>
              <a:spcAft>
                <a:spcPct val="0"/>
              </a:spcAft>
            </a:pPr>
            <a:r>
              <a:rPr lang="zh-CN" altLang="en-US" sz="1600" kern="100" dirty="0">
                <a:latin typeface="微软雅黑" panose="020B0503020204020204" pitchFamily="34" charset="-122"/>
                <a:ea typeface="微软雅黑" panose="020B0503020204020204" pitchFamily="34" charset="-122"/>
                <a:cs typeface="Times New Roman" panose="02020603050405020304" pitchFamily="18" charset="0"/>
              </a:rPr>
              <a:t>有无离子诱导成核条件下Fe</a:t>
            </a:r>
            <a:r>
              <a:rPr lang="en-US" altLang="zh-CN" sz="1600" kern="100" baseline="-25000" dirty="0">
                <a:latin typeface="微软雅黑" panose="020B0503020204020204" pitchFamily="34" charset="-122"/>
                <a:ea typeface="微软雅黑" panose="020B0503020204020204" pitchFamily="34" charset="-122"/>
                <a:cs typeface="Times New Roman" panose="02020603050405020304" pitchFamily="18" charset="0"/>
              </a:rPr>
              <a:t>2</a:t>
            </a:r>
            <a:r>
              <a:rPr lang="zh-CN" altLang="en-US" sz="1600" kern="100" dirty="0">
                <a:latin typeface="微软雅黑" panose="020B0503020204020204" pitchFamily="34" charset="-122"/>
                <a:ea typeface="微软雅黑" panose="020B0503020204020204" pitchFamily="34" charset="-122"/>
                <a:cs typeface="Times New Roman" panose="02020603050405020304" pitchFamily="18" charset="0"/>
              </a:rPr>
              <a:t>O</a:t>
            </a:r>
            <a:r>
              <a:rPr lang="en-US" altLang="zh-CN" sz="1600" kern="100" baseline="-25000" dirty="0">
                <a:latin typeface="微软雅黑" panose="020B0503020204020204" pitchFamily="34" charset="-122"/>
                <a:ea typeface="微软雅黑" panose="020B0503020204020204" pitchFamily="34" charset="-122"/>
                <a:cs typeface="Times New Roman" panose="02020603050405020304" pitchFamily="18" charset="0"/>
              </a:rPr>
              <a:t>3</a:t>
            </a:r>
            <a:r>
              <a:rPr lang="zh-CN" altLang="en-US" sz="1600" kern="100" dirty="0">
                <a:latin typeface="微软雅黑" panose="020B0503020204020204" pitchFamily="34" charset="-122"/>
                <a:ea typeface="微软雅黑" panose="020B0503020204020204" pitchFamily="34" charset="-122"/>
                <a:cs typeface="Times New Roman" panose="02020603050405020304" pitchFamily="18" charset="0"/>
              </a:rPr>
              <a:t>单体形成的气溶胶颗粒数粒径分布随</a:t>
            </a:r>
            <a:r>
              <a:rPr lang="zh-CN" altLang="en-US" sz="1600" kern="100" dirty="0">
                <a:latin typeface="微软雅黑" panose="020B0503020204020204" pitchFamily="34" charset="-122"/>
                <a:ea typeface="微软雅黑" panose="020B0503020204020204" pitchFamily="34" charset="-122"/>
                <a:cs typeface="Times New Roman" panose="02020603050405020304" pitchFamily="18" charset="0"/>
              </a:rPr>
              <a:t>时间的变化</a:t>
            </a:r>
            <a:endParaRPr lang="zh-CN" altLang="en-US" sz="1600" kern="1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50" name="文本框 49"/>
          <p:cNvSpPr txBox="1"/>
          <p:nvPr/>
        </p:nvSpPr>
        <p:spPr>
          <a:xfrm>
            <a:off x="1888490" y="19685"/>
            <a:ext cx="10303510" cy="829945"/>
          </a:xfrm>
          <a:prstGeom prst="rect">
            <a:avLst/>
          </a:prstGeom>
          <a:noFill/>
        </p:spPr>
        <p:txBody>
          <a:bodyPr wrap="square" rtlCol="0">
            <a:spAutoFit/>
          </a:bodyPr>
          <a:p>
            <a:pPr>
              <a:defRPr/>
            </a:pPr>
            <a:r>
              <a:rPr lang="zh-CN" altLang="en-US" sz="2400" b="1" kern="0" dirty="0">
                <a:solidFill>
                  <a:prstClr val="white"/>
                </a:solidFill>
                <a:latin typeface="微软雅黑" panose="020B0503020204020204" pitchFamily="34" charset="-122"/>
                <a:ea typeface="微软雅黑" panose="020B0503020204020204" pitchFamily="34" charset="-122"/>
                <a:cs typeface="Calibri" panose="020F0502020204030204"/>
                <a:sym typeface="+mn-ea"/>
              </a:rPr>
              <a:t>研究结果</a:t>
            </a:r>
            <a:r>
              <a:rPr lang="en-US" altLang="zh-CN" sz="2400" b="1" kern="0" dirty="0">
                <a:solidFill>
                  <a:prstClr val="white"/>
                </a:solidFill>
                <a:latin typeface="微软雅黑" panose="020B0503020204020204" pitchFamily="34" charset="-122"/>
                <a:ea typeface="微软雅黑" panose="020B0503020204020204" pitchFamily="34" charset="-122"/>
                <a:cs typeface="Calibri" panose="020F0502020204030204"/>
                <a:sym typeface="+mn-ea"/>
              </a:rPr>
              <a:t>——</a:t>
            </a:r>
            <a:r>
              <a:rPr lang="zh-CN" altLang="en-US" sz="2400" b="1" kern="0" dirty="0">
                <a:solidFill>
                  <a:prstClr val="white"/>
                </a:solidFill>
                <a:latin typeface="微软雅黑" panose="020B0503020204020204" pitchFamily="34" charset="-122"/>
                <a:ea typeface="微软雅黑" panose="020B0503020204020204" pitchFamily="34" charset="-122"/>
                <a:cs typeface="Calibri" panose="020F0502020204030204"/>
                <a:sym typeface="+mn-ea"/>
              </a:rPr>
              <a:t>模拟计算</a:t>
            </a:r>
            <a:endParaRPr lang="zh-CN" altLang="en-US" sz="2400" b="1" kern="0" dirty="0">
              <a:solidFill>
                <a:prstClr val="white"/>
              </a:solidFill>
              <a:latin typeface="微软雅黑" panose="020B0503020204020204" pitchFamily="34" charset="-122"/>
              <a:ea typeface="微软雅黑" panose="020B0503020204020204" pitchFamily="34" charset="-122"/>
              <a:cs typeface="Calibri" panose="020F0502020204030204"/>
              <a:sym typeface="+mn-ea"/>
            </a:endParaRPr>
          </a:p>
          <a:p>
            <a:pPr>
              <a:defRPr/>
            </a:pPr>
            <a:endParaRPr lang="zh-CN" altLang="en-US" sz="2400" b="1" kern="0" dirty="0">
              <a:solidFill>
                <a:prstClr val="white"/>
              </a:solidFill>
              <a:latin typeface="微软雅黑" panose="020B0503020204020204" pitchFamily="34" charset="-122"/>
              <a:ea typeface="微软雅黑" panose="020B0503020204020204" pitchFamily="34" charset="-122"/>
              <a:cs typeface="Calibri" panose="020F0502020204030204"/>
              <a:sym typeface="+mn-ea"/>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DIAGRAM_VIRTUALLY_FRAME" val="{&quot;height&quot;:399.6925984251968,&quot;left&quot;:342.68047244094487,&quot;top&quot;:95.99251968503937,&quot;width&quot;:527.7992125984252}"/>
</p:tagLst>
</file>

<file path=ppt/tags/tag100.xml><?xml version="1.0" encoding="utf-8"?>
<p:tagLst xmlns:p="http://schemas.openxmlformats.org/presentationml/2006/main">
  <p:tag name="COMMONDATA" val="eyJoZGlkIjoiMDJlMDZkODc5OWRkMWY2YzVjZDFiOGMxZDYwNzA3ZmQifQ=="/>
</p:tagLst>
</file>

<file path=ppt/tags/tag11.xml><?xml version="1.0" encoding="utf-8"?>
<p:tagLst xmlns:p="http://schemas.openxmlformats.org/presentationml/2006/main">
  <p:tag name="KSO_WM_DIAGRAM_VIRTUALLY_FRAME" val="{&quot;height&quot;:399.6925984251968,&quot;left&quot;:342.68047244094487,&quot;top&quot;:95.99251968503937,&quot;width&quot;:527.7992125984252}"/>
</p:tagLst>
</file>

<file path=ppt/tags/tag12.xml><?xml version="1.0" encoding="utf-8"?>
<p:tagLst xmlns:p="http://schemas.openxmlformats.org/presentationml/2006/main">
  <p:tag name="KSO_WM_DIAGRAM_VIRTUALLY_FRAME" val="{&quot;height&quot;:399.6925984251968,&quot;left&quot;:342.68047244094487,&quot;top&quot;:95.99251968503937,&quot;width&quot;:527.7992125984252}"/>
</p:tagLst>
</file>

<file path=ppt/tags/tag13.xml><?xml version="1.0" encoding="utf-8"?>
<p:tagLst xmlns:p="http://schemas.openxmlformats.org/presentationml/2006/main">
  <p:tag name="KSO_WM_DIAGRAM_VIRTUALLY_FRAME" val="{&quot;height&quot;:399.6925984251968,&quot;left&quot;:342.68047244094487,&quot;top&quot;:95.99251968503937,&quot;width&quot;:527.7992125984252}"/>
</p:tagLst>
</file>

<file path=ppt/tags/tag14.xml><?xml version="1.0" encoding="utf-8"?>
<p:tagLst xmlns:p="http://schemas.openxmlformats.org/presentationml/2006/main">
  <p:tag name="KSO_WM_DIAGRAM_VIRTUALLY_FRAME" val="{&quot;height&quot;:399.6925984251968,&quot;left&quot;:342.68047244094487,&quot;top&quot;:95.99251968503937,&quot;width&quot;:527.7992125984252}"/>
</p:tagLst>
</file>

<file path=ppt/tags/tag15.xml><?xml version="1.0" encoding="utf-8"?>
<p:tagLst xmlns:p="http://schemas.openxmlformats.org/presentationml/2006/main">
  <p:tag name="KSO_WM_DIAGRAM_VIRTUALLY_FRAME" val="{&quot;height&quot;:399.6925984251968,&quot;left&quot;:342.68047244094487,&quot;top&quot;:95.99251968503937,&quot;width&quot;:527.7992125984252}"/>
</p:tagLst>
</file>

<file path=ppt/tags/tag16.xml><?xml version="1.0" encoding="utf-8"?>
<p:tagLst xmlns:p="http://schemas.openxmlformats.org/presentationml/2006/main">
  <p:tag name="KSO_WM_DIAGRAM_VIRTUALLY_FRAME" val="{&quot;height&quot;:399.6925984251968,&quot;left&quot;:342.68047244094487,&quot;top&quot;:95.99251968503937,&quot;width&quot;:527.7992125984252}"/>
</p:tagLst>
</file>

<file path=ppt/tags/tag17.xml><?xml version="1.0" encoding="utf-8"?>
<p:tagLst xmlns:p="http://schemas.openxmlformats.org/presentationml/2006/main">
  <p:tag name="KSO_WM_DIAGRAM_VIRTUALLY_FRAME" val="{&quot;height&quot;:399.6925984251968,&quot;left&quot;:342.68047244094487,&quot;top&quot;:95.99251968503937,&quot;width&quot;:527.7992125984252}"/>
</p:tagLst>
</file>

<file path=ppt/tags/tag18.xml><?xml version="1.0" encoding="utf-8"?>
<p:tagLst xmlns:p="http://schemas.openxmlformats.org/presentationml/2006/main">
  <p:tag name="KSO_WM_DIAGRAM_VIRTUALLY_FRAME" val="{&quot;height&quot;:399.6925984251968,&quot;left&quot;:342.68047244094487,&quot;top&quot;:95.99251968503937,&quot;width&quot;:527.7992125984252}"/>
</p:tagLst>
</file>

<file path=ppt/tags/tag19.xml><?xml version="1.0" encoding="utf-8"?>
<p:tagLst xmlns:p="http://schemas.openxmlformats.org/presentationml/2006/main">
  <p:tag name="KSO_WM_DIAGRAM_VIRTUALLY_FRAME" val="{&quot;height&quot;:399.6925984251968,&quot;left&quot;:342.68047244094487,&quot;top&quot;:95.99251968503937,&quot;width&quot;:527.7992125984252}"/>
</p:tagLst>
</file>

<file path=ppt/tags/tag2.xml><?xml version="1.0" encoding="utf-8"?>
<p:tagLst xmlns:p="http://schemas.openxmlformats.org/presentationml/2006/main">
  <p:tag name="KSO_WM_DIAGRAM_VIRTUALLY_FRAME" val="{&quot;height&quot;:399.6925984251968,&quot;left&quot;:342.68047244094487,&quot;top&quot;:95.99251968503937,&quot;width&quot;:527.7992125984252}"/>
</p:tagLst>
</file>

<file path=ppt/tags/tag20.xml><?xml version="1.0" encoding="utf-8"?>
<p:tagLst xmlns:p="http://schemas.openxmlformats.org/presentationml/2006/main">
  <p:tag name="KSO_WM_DIAGRAM_VIRTUALLY_FRAME" val="{&quot;height&quot;:399.6925984251968,&quot;left&quot;:342.68047244094487,&quot;top&quot;:95.99251968503937,&quot;width&quot;:527.7992125984252}"/>
</p:tagLst>
</file>

<file path=ppt/tags/tag21.xml><?xml version="1.0" encoding="utf-8"?>
<p:tagLst xmlns:p="http://schemas.openxmlformats.org/presentationml/2006/main">
  <p:tag name="KSO_WM_DIAGRAM_VIRTUALLY_FRAME" val="{&quot;height&quot;:399.6925984251968,&quot;left&quot;:342.68047244094487,&quot;top&quot;:95.99251968503937,&quot;width&quot;:527.7992125984252}"/>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TEMPLATE_CATEGORY" val="diagram"/>
  <p:tag name="KSO_WM_TEMPLATE_INDEX" val="160823"/>
  <p:tag name="KSO_WM_UNIT_TYPE" val="p_h_h_f"/>
  <p:tag name="KSO_WM_UNIT_INDEX" val="1_1_1_1"/>
  <p:tag name="KSO_WM_UNIT_ID" val="diagram160823_1*p_h_h_f*1_1_1_1"/>
  <p:tag name="KSO_WM_UNIT_LAYERLEVEL" val="1_1_1_1"/>
  <p:tag name="KSO_WM_UNIT_VALUE" val="36"/>
  <p:tag name="KSO_WM_UNIT_HIGHLIGHT" val="0"/>
  <p:tag name="KSO_WM_UNIT_COMPATIBLE" val="0"/>
  <p:tag name="KSO_WM_UNIT_CLEAR" val="0"/>
  <p:tag name="KSO_WM_BEAUTIFY_FLAG" val="#wm#"/>
  <p:tag name="KSO_WM_TAG_VERSION" val="1.0"/>
  <p:tag name="KSO_WM_DIAGRAM_GROUP_CODE" val="p1-1"/>
  <p:tag name="KSO_WM_UNIT_PRESET_TEXT" val="LOREM IPSUM"/>
  <p:tag name="KSO_WM_UNIT_FILL_FORE_SCHEMECOLOR_INDEX" val="10"/>
  <p:tag name="KSO_WM_UNIT_FILL_TYPE" val="1"/>
  <p:tag name="KSO_WM_DIAGRAM_VIRTUALLY_FRAME" val="{&quot;height&quot;:134.55,&quot;left&quot;:85.75,&quot;top&quot;:123.45,&quot;width&quot;:208.85}"/>
</p:tagLst>
</file>

<file path=ppt/tags/tag24.xml><?xml version="1.0" encoding="utf-8"?>
<p:tagLst xmlns:p="http://schemas.openxmlformats.org/presentationml/2006/main">
  <p:tag name="KSO_WM_TEMPLATE_CATEGORY" val="diagram"/>
  <p:tag name="KSO_WM_TEMPLATE_INDEX" val="160823"/>
  <p:tag name="KSO_WM_UNIT_TYPE" val="p_h_h_f"/>
  <p:tag name="KSO_WM_UNIT_INDEX" val="1_1_2_1"/>
  <p:tag name="KSO_WM_UNIT_ID" val="diagram160823_1*p_h_h_f*1_1_2_1"/>
  <p:tag name="KSO_WM_UNIT_LAYERLEVEL" val="1_1_1_1"/>
  <p:tag name="KSO_WM_UNIT_VALUE" val="36"/>
  <p:tag name="KSO_WM_UNIT_HIGHLIGHT" val="0"/>
  <p:tag name="KSO_WM_UNIT_COMPATIBLE" val="0"/>
  <p:tag name="KSO_WM_UNIT_CLEAR" val="0"/>
  <p:tag name="KSO_WM_BEAUTIFY_FLAG" val="#wm#"/>
  <p:tag name="KSO_WM_TAG_VERSION" val="1.0"/>
  <p:tag name="KSO_WM_DIAGRAM_GROUP_CODE" val="p1-1"/>
  <p:tag name="KSO_WM_UNIT_PRESET_TEXT" val="LOREM IPSUM"/>
  <p:tag name="KSO_WM_UNIT_FILL_FORE_SCHEMECOLOR_INDEX" val="10"/>
  <p:tag name="KSO_WM_UNIT_FILL_TYPE" val="1"/>
  <p:tag name="KSO_WM_UNIT_TEXT_FILL_FORE_SCHEMECOLOR_INDEX" val="14"/>
  <p:tag name="KSO_WM_UNIT_TEXT_FILL_TYPE" val="1"/>
  <p:tag name="KSO_WM_DIAGRAM_VIRTUALLY_FRAME" val="{&quot;height&quot;:134.55,&quot;left&quot;:85.75,&quot;top&quot;:123.45,&quot;width&quot;:208.85}"/>
</p:tagLst>
</file>

<file path=ppt/tags/tag25.xml><?xml version="1.0" encoding="utf-8"?>
<p:tagLst xmlns:p="http://schemas.openxmlformats.org/presentationml/2006/main">
  <p:tag name="KSO_WM_TAG_VERSION" val="1.0"/>
  <p:tag name="KSO_WM_BEAUTIFY_FLAG" val="#wm#"/>
  <p:tag name="KSO_WM_UNIT_TYPE" val="i"/>
  <p:tag name="KSO_WM_UNIT_ID" val="diagram160823_1*i*2"/>
  <p:tag name="KSO_WM_TEMPLATE_CATEGORY" val="diagram"/>
  <p:tag name="KSO_WM_TEMPLATE_INDEX" val="160823"/>
  <p:tag name="KSO_WM_UNIT_INDEX" val="2"/>
  <p:tag name="KSO_WM_DIAGRAM_VIRTUALLY_FRAME" val="{&quot;height&quot;:134.55,&quot;left&quot;:85.75,&quot;top&quot;:123.45,&quot;width&quot;:208.85}"/>
</p:tagLst>
</file>

<file path=ppt/tags/tag26.xml><?xml version="1.0" encoding="utf-8"?>
<p:tagLst xmlns:p="http://schemas.openxmlformats.org/presentationml/2006/main">
  <p:tag name="KSO_WM_TEMPLATE_CATEGORY" val="diagram"/>
  <p:tag name="KSO_WM_TEMPLATE_INDEX" val="160823"/>
  <p:tag name="KSO_WM_UNIT_TYPE" val="p_h_h_i"/>
  <p:tag name="KSO_WM_UNIT_INDEX" val="1_1_1_1"/>
  <p:tag name="KSO_WM_UNIT_ID" val="diagram160823_1*p_h_h_i*1_1_1_1"/>
  <p:tag name="KSO_WM_UNIT_LAYERLEVEL" val="1_1_1_1"/>
  <p:tag name="KSO_WM_BEAUTIFY_FLAG" val="#wm#"/>
  <p:tag name="KSO_WM_TAG_VERSION" val="1.0"/>
  <p:tag name="KSO_WM_DIAGRAM_GROUP_CODE" val="p1-1"/>
  <p:tag name="KSO_WM_UNIT_LINE_FORE_SCHEMECOLOR_INDEX" val="5"/>
  <p:tag name="KSO_WM_UNIT_LINE_FILL_TYPE" val="2"/>
  <p:tag name="KSO_WM_DIAGRAM_VIRTUALLY_FRAME" val="{&quot;height&quot;:134.55,&quot;left&quot;:85.75,&quot;top&quot;:123.45,&quot;width&quot;:208.85}"/>
</p:tagLst>
</file>

<file path=ppt/tags/tag27.xml><?xml version="1.0" encoding="utf-8"?>
<p:tagLst xmlns:p="http://schemas.openxmlformats.org/presentationml/2006/main">
  <p:tag name="KSO_WM_TEMPLATE_CATEGORY" val="diagram"/>
  <p:tag name="KSO_WM_TEMPLATE_INDEX" val="160823"/>
  <p:tag name="KSO_WM_UNIT_TYPE" val="p_h_h_i"/>
  <p:tag name="KSO_WM_UNIT_INDEX" val="1_1_2_1"/>
  <p:tag name="KSO_WM_UNIT_ID" val="diagram160823_1*p_h_h_i*1_1_2_1"/>
  <p:tag name="KSO_WM_UNIT_LAYERLEVEL" val="1_1_1_1"/>
  <p:tag name="KSO_WM_BEAUTIFY_FLAG" val="#wm#"/>
  <p:tag name="KSO_WM_TAG_VERSION" val="1.0"/>
  <p:tag name="KSO_WM_DIAGRAM_GROUP_CODE" val="p1-1"/>
  <p:tag name="KSO_WM_UNIT_LINE_FORE_SCHEMECOLOR_INDEX" val="5"/>
  <p:tag name="KSO_WM_UNIT_LINE_FILL_TYPE" val="2"/>
  <p:tag name="KSO_WM_DIAGRAM_VIRTUALLY_FRAME" val="{&quot;height&quot;:134.55,&quot;left&quot;:85.75,&quot;top&quot;:123.45,&quot;width&quot;:208.85}"/>
</p:tagLst>
</file>

<file path=ppt/tags/tag28.xml><?xml version="1.0" encoding="utf-8"?>
<p:tagLst xmlns:p="http://schemas.openxmlformats.org/presentationml/2006/main">
  <p:tag name="KSO_WM_TEMPLATE_CATEGORY" val="diagram"/>
  <p:tag name="KSO_WM_TEMPLATE_INDEX" val="160823"/>
  <p:tag name="KSO_WM_UNIT_TYPE" val="p_h_f"/>
  <p:tag name="KSO_WM_UNIT_INDEX" val="1_1_1"/>
  <p:tag name="KSO_WM_UNIT_ID" val="diagram160823_1*p_h_f*1_1_1"/>
  <p:tag name="KSO_WM_UNIT_LAYERLEVEL" val="1_1_1"/>
  <p:tag name="KSO_WM_UNIT_VALUE" val="36"/>
  <p:tag name="KSO_WM_UNIT_HIGHLIGHT" val="0"/>
  <p:tag name="KSO_WM_UNIT_COMPATIBLE" val="0"/>
  <p:tag name="KSO_WM_UNIT_CLEAR" val="0"/>
  <p:tag name="KSO_WM_BEAUTIFY_FLAG" val="#wm#"/>
  <p:tag name="KSO_WM_TAG_VERSION" val="1.0"/>
  <p:tag name="KSO_WM_DIAGRAM_GROUP_CODE" val="p1-1"/>
  <p:tag name="KSO_WM_UNIT_PRESET_TEXT" val="LOREM IPSUM"/>
  <p:tag name="KSO_WM_UNIT_FILL_FORE_SCHEMECOLOR_INDEX" val="5"/>
  <p:tag name="KSO_WM_UNIT_FILL_TYPE" val="1"/>
  <p:tag name="KSO_WM_UNIT_TEXT_FILL_FORE_SCHEMECOLOR_INDEX" val="14"/>
  <p:tag name="KSO_WM_UNIT_TEXT_FILL_TYPE" val="1"/>
  <p:tag name="KSO_WM_DIAGRAM_VIRTUALLY_FRAME" val="{&quot;height&quot;:134.55,&quot;left&quot;:85.75,&quot;top&quot;:123.45,&quot;width&quot;:208.85}"/>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DIAGRAM_VIRTUALLY_FRAME" val="{&quot;height&quot;:399.6925984251968,&quot;left&quot;:342.68047244094487,&quot;top&quot;:95.99251968503937,&quot;width&quot;:527.7992125984252}"/>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DIAGRAM_VIRTUALLY_FRAME" val="{&quot;height&quot;:399.6925984251968,&quot;left&quot;:342.68047244094487,&quot;top&quot;:95.99251968503937,&quot;width&quot;:527.7992125984252}"/>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ISLIDE.ICON" val="#99580;#99580;#87202;#99580;#106118;#106118;#400576;"/>
</p:tagLst>
</file>

<file path=ppt/tags/tag42.xml><?xml version="1.0" encoding="utf-8"?>
<p:tagLst xmlns:p="http://schemas.openxmlformats.org/presentationml/2006/main">
  <p:tag name="KSO_WM_BEAUTIFY_FLAG" val=""/>
  <p:tag name="KSO_WM_DIAGRAM_VIRTUALLY_FRAME" val="{&quot;height&quot;:309.45,&quot;left&quot;:199.8,&quot;top&quot;:119.5,&quot;width&quot;:670}"/>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DIAGRAM_VIRTUALLY_FRAME" val="{&quot;height&quot;:309.45,&quot;left&quot;:160.35,&quot;top&quot;:118.55,&quot;width&quot;:670}"/>
</p:tagLst>
</file>

<file path=ppt/tags/tag45.xml><?xml version="1.0" encoding="utf-8"?>
<p:tagLst xmlns:p="http://schemas.openxmlformats.org/presentationml/2006/main">
  <p:tag name="KSO_WM_BEAUTIFY_FLAG" val=""/>
  <p:tag name="KSO_WM_DIAGRAM_VIRTUALLY_FRAME" val="{&quot;height&quot;:309.45,&quot;left&quot;:199.8,&quot;top&quot;:119.5,&quot;width&quot;:670}"/>
</p:tagLst>
</file>

<file path=ppt/tags/tag46.xml><?xml version="1.0" encoding="utf-8"?>
<p:tagLst xmlns:p="http://schemas.openxmlformats.org/presentationml/2006/main">
  <p:tag name="KSO_WM_DIAGRAM_VIRTUALLY_FRAME" val="{&quot;height&quot;:309.45,&quot;left&quot;:199.8,&quot;top&quot;:119.5,&quot;width&quot;:670}"/>
</p:tagLst>
</file>

<file path=ppt/tags/tag47.xml><?xml version="1.0" encoding="utf-8"?>
<p:tagLst xmlns:p="http://schemas.openxmlformats.org/presentationml/2006/main">
  <p:tag name="KSO_WM_DIAGRAM_VIRTUALLY_FRAME" val="{&quot;height&quot;:309.45,&quot;left&quot;:199.8,&quot;top&quot;:119.5,&quot;width&quot;:670}"/>
</p:tagLst>
</file>

<file path=ppt/tags/tag48.xml><?xml version="1.0" encoding="utf-8"?>
<p:tagLst xmlns:p="http://schemas.openxmlformats.org/presentationml/2006/main">
  <p:tag name="KSO_WM_BEAUTIFY_FLAG" val=""/>
  <p:tag name="KSO_WM_DIAGRAM_VIRTUALLY_FRAME" val="{&quot;height&quot;:309.45,&quot;left&quot;:199.8,&quot;top&quot;:119.5,&quot;width&quot;:670}"/>
</p:tagLst>
</file>

<file path=ppt/tags/tag49.xml><?xml version="1.0" encoding="utf-8"?>
<p:tagLst xmlns:p="http://schemas.openxmlformats.org/presentationml/2006/main">
  <p:tag name="KSO_WM_BEAUTIFY_FLAG" val=""/>
  <p:tag name="KSO_WM_DIAGRAM_VIRTUALLY_FRAME" val="{&quot;height&quot;:309.45,&quot;left&quot;:199.8,&quot;top&quot;:119.5,&quot;width&quot;:670}"/>
</p:tagLst>
</file>

<file path=ppt/tags/tag5.xml><?xml version="1.0" encoding="utf-8"?>
<p:tagLst xmlns:p="http://schemas.openxmlformats.org/presentationml/2006/main">
  <p:tag name="KSO_WM_DIAGRAM_VIRTUALLY_FRAME" val="{&quot;height&quot;:399.6925984251968,&quot;left&quot;:342.68047244094487,&quot;top&quot;:95.99251968503937,&quot;width&quot;:527.7992125984252}"/>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ISLIDE.ICON" val="#99580;#99580;#87202;#99580;#106118;#106118;#400576;"/>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DIAGRAM_VIRTUALLY_FRAME" val="{&quot;height&quot;:399.6925984251968,&quot;left&quot;:342.68047244094487,&quot;top&quot;:95.99251968503937,&quot;width&quot;:527.7992125984252}"/>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ISLIDE.ICON" val="#99580;#99580;#87202;#99580;#106118;#106118;#400576;"/>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DIAGRAM_VIRTUALLY_FRAME" val="{&quot;height&quot;:309.45,&quot;left&quot;:199.8,&quot;top&quot;:119.5,&quot;width&quot;:670}"/>
</p:tagLst>
</file>

<file path=ppt/tags/tag67.xml><?xml version="1.0" encoding="utf-8"?>
<p:tagLst xmlns:p="http://schemas.openxmlformats.org/presentationml/2006/main">
  <p:tag name="KSO_WM_DIAGRAM_VIRTUALLY_FRAME" val="{&quot;height&quot;:309.45,&quot;left&quot;:199.8,&quot;top&quot;:119.5,&quot;width&quot;:670}"/>
</p:tagLst>
</file>

<file path=ppt/tags/tag68.xml><?xml version="1.0" encoding="utf-8"?>
<p:tagLst xmlns:p="http://schemas.openxmlformats.org/presentationml/2006/main">
  <p:tag name="KSO_WM_DIAGRAM_VIRTUALLY_FRAME" val="{&quot;height&quot;:309.45,&quot;left&quot;:199.8,&quot;top&quot;:119.5,&quot;width&quot;:670}"/>
</p:tagLst>
</file>

<file path=ppt/tags/tag69.xml><?xml version="1.0" encoding="utf-8"?>
<p:tagLst xmlns:p="http://schemas.openxmlformats.org/presentationml/2006/main">
  <p:tag name="KSO_WM_DIAGRAM_VIRTUALLY_FRAME" val="{&quot;height&quot;:309.45,&quot;left&quot;:199.8,&quot;top&quot;:119.5,&quot;width&quot;:670}"/>
</p:tagLst>
</file>

<file path=ppt/tags/tag7.xml><?xml version="1.0" encoding="utf-8"?>
<p:tagLst xmlns:p="http://schemas.openxmlformats.org/presentationml/2006/main">
  <p:tag name="KSO_WM_DIAGRAM_VIRTUALLY_FRAME" val="{&quot;height&quot;:399.6925984251968,&quot;left&quot;:342.68047244094487,&quot;top&quot;:95.99251968503937,&quot;width&quot;:527.7992125984252}"/>
</p:tagLst>
</file>

<file path=ppt/tags/tag70.xml><?xml version="1.0" encoding="utf-8"?>
<p:tagLst xmlns:p="http://schemas.openxmlformats.org/presentationml/2006/main">
  <p:tag name="KSO_WM_DIAGRAM_VIRTUALLY_FRAME" val="{&quot;height&quot;:309.45,&quot;left&quot;:199.8,&quot;top&quot;:119.5,&quot;width&quot;:670}"/>
</p:tagLst>
</file>

<file path=ppt/tags/tag71.xml><?xml version="1.0" encoding="utf-8"?>
<p:tagLst xmlns:p="http://schemas.openxmlformats.org/presentationml/2006/main">
  <p:tag name="KSO_WM_DIAGRAM_VIRTUALLY_FRAME" val="{&quot;height&quot;:309.45,&quot;left&quot;:199.8,&quot;top&quot;:119.5,&quot;width&quot;:670}"/>
</p:tagLst>
</file>

<file path=ppt/tags/tag72.xml><?xml version="1.0" encoding="utf-8"?>
<p:tagLst xmlns:p="http://schemas.openxmlformats.org/presentationml/2006/main">
  <p:tag name="ISLIDE.ICON" val="#99580;#99580;#87202;#99580;#106118;#106118;#400576;"/>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ISLIDE.ICON" val="#99580;#99580;#87202;#99580;#106118;#106118;#400576;"/>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ISLIDE.ICON" val="#99580;#99580;#87202;#99580;#106118;#106118;#400576;"/>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DIAGRAM_VIRTUALLY_FRAME" val="{&quot;height&quot;:399.6925984251968,&quot;left&quot;:342.68047244094487,&quot;top&quot;:95.99251968503937,&quot;width&quot;:527.7992125984252}"/>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ISLIDE.ICON" val="#99580;#99580;#87202;#99580;#106118;#106118;#400576;"/>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ISLIDE.ICON" val="#99580;#99580;#87202;#99580;#106118;#106118;#400576;"/>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ISLIDE.ICON" val="#99580;#99580;#87202;#99580;#106118;#106118;#400576;"/>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DIAGRAM_VIRTUALLY_FRAME" val="{&quot;height&quot;:399.6925984251968,&quot;left&quot;:342.68047244094487,&quot;top&quot;:95.99251968503937,&quot;width&quot;:527.7992125984252}"/>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ISLIDE.ICON" val="#99580;#99580;#87202;#99580;#106118;#106118;#400576;"/>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ISLIDE.ICON" val="#99580;#99580;#87202;#99580;#106118;#106118;#400576;"/>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ISLIDE.ICON" val="#99580;#99580;#87202;#99580;#106118;#106118;#40057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2407</Words>
  <Application>WPS 演示</Application>
  <PresentationFormat>宽屏</PresentationFormat>
  <Paragraphs>311</Paragraphs>
  <Slides>15</Slides>
  <Notes>17</Notes>
  <HiddenSlides>0</HiddenSlides>
  <MMClips>0</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15</vt:i4>
      </vt:variant>
    </vt:vector>
  </HeadingPairs>
  <TitlesOfParts>
    <vt:vector size="35" baseType="lpstr">
      <vt:lpstr>Arial</vt:lpstr>
      <vt:lpstr>宋体</vt:lpstr>
      <vt:lpstr>Wingdings</vt:lpstr>
      <vt:lpstr>微软雅黑</vt:lpstr>
      <vt:lpstr>HelveticaExt-Normal</vt:lpstr>
      <vt:lpstr>OPPOSans B</vt:lpstr>
      <vt:lpstr>黑体</vt:lpstr>
      <vt:lpstr>Calibri</vt:lpstr>
      <vt:lpstr>Arial Black</vt:lpstr>
      <vt:lpstr>Calibri</vt:lpstr>
      <vt:lpstr>Times New Roman</vt:lpstr>
      <vt:lpstr>思源黑体 CN Medium</vt:lpstr>
      <vt:lpstr>Times New Roman</vt:lpstr>
      <vt:lpstr>PingFang SC</vt:lpstr>
      <vt:lpstr>Arial</vt:lpstr>
      <vt:lpstr>等线</vt:lpstr>
      <vt:lpstr>Arial Unicode MS</vt:lpstr>
      <vt:lpstr>等线 Light</vt:lpstr>
      <vt:lpstr>SWAstro</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Bacchae</cp:lastModifiedBy>
  <cp:revision>190</cp:revision>
  <dcterms:created xsi:type="dcterms:W3CDTF">2021-06-01T08:57:00Z</dcterms:created>
  <dcterms:modified xsi:type="dcterms:W3CDTF">2026-05-21T13:27:52Z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99F494E30378438E8D694768FA388A05_13</vt:lpwstr>
  </property>
  <property fmtid="{D5CDD505-2E9C-101B-9397-08002B2CF9AE}" pid="3" name="KSOProductBuildVer">
    <vt:lpwstr>2052-12.1.0.18276</vt:lpwstr>
  </property>
</Properties>
</file>