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tiff" ContentType="image/tif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80" r:id="rId3"/>
    <p:sldId id="258" r:id="rId4"/>
    <p:sldId id="437" r:id="rId6"/>
    <p:sldId id="448" r:id="rId7"/>
    <p:sldId id="449" r:id="rId8"/>
    <p:sldId id="450" r:id="rId9"/>
    <p:sldId id="459" r:id="rId10"/>
    <p:sldId id="490" r:id="rId11"/>
    <p:sldId id="452" r:id="rId12"/>
    <p:sldId id="451" r:id="rId13"/>
    <p:sldId id="491" r:id="rId14"/>
    <p:sldId id="492" r:id="rId15"/>
    <p:sldId id="453" r:id="rId16"/>
    <p:sldId id="461" r:id="rId17"/>
    <p:sldId id="445" r:id="rId18"/>
    <p:sldId id="462" r:id="rId19"/>
    <p:sldId id="463" r:id="rId20"/>
    <p:sldId id="464" r:id="rId21"/>
    <p:sldId id="465" r:id="rId22"/>
    <p:sldId id="466" r:id="rId23"/>
    <p:sldId id="467" r:id="rId24"/>
    <p:sldId id="468" r:id="rId25"/>
    <p:sldId id="469" r:id="rId26"/>
    <p:sldId id="470" r:id="rId27"/>
    <p:sldId id="471" r:id="rId28"/>
    <p:sldId id="472" r:id="rId29"/>
    <p:sldId id="473" r:id="rId30"/>
    <p:sldId id="474" r:id="rId31"/>
    <p:sldId id="475" r:id="rId32"/>
    <p:sldId id="476" r:id="rId33"/>
    <p:sldId id="477" r:id="rId34"/>
    <p:sldId id="478" r:id="rId35"/>
    <p:sldId id="479" r:id="rId36"/>
    <p:sldId id="480" r:id="rId37"/>
    <p:sldId id="481" r:id="rId38"/>
    <p:sldId id="482" r:id="rId39"/>
    <p:sldId id="483" r:id="rId40"/>
    <p:sldId id="484" r:id="rId41"/>
    <p:sldId id="485" r:id="rId42"/>
    <p:sldId id="486" r:id="rId43"/>
    <p:sldId id="487" r:id="rId44"/>
    <p:sldId id="488" r:id="rId45"/>
    <p:sldId id="489" r:id="rId46"/>
    <p:sldId id="265" r:id="rId47"/>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Administrator" initials="A" lastIdx="3" clrIdx="0"/>
  <p:cmAuthor id="8" name="姜伟光" initials="姜" lastIdx="1" clrIdx="0"/>
  <p:cmAuthor id="2" name="作者" initials="A" lastIdx="1" clrIdx="1"/>
  <p:cmAuthor id="9" name="航宇" initials="航宇" lastIdx="1" clrIdx="3"/>
  <p:cmAuthor id="3" name="lenovo" initials="l" lastIdx="6" clrIdx="2"/>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84B6CD"/>
    <a:srgbClr val="8DAFD4"/>
    <a:srgbClr val="002060"/>
    <a:srgbClr val="1A6FDF"/>
    <a:srgbClr val="9CAEC5"/>
    <a:srgbClr val="2C72B2"/>
    <a:srgbClr val="2A6C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86760" autoAdjust="0"/>
  </p:normalViewPr>
  <p:slideViewPr>
    <p:cSldViewPr snapToGrid="0">
      <p:cViewPr varScale="1">
        <p:scale>
          <a:sx n="56" d="100"/>
          <a:sy n="56" d="100"/>
        </p:scale>
        <p:origin x="1032" y="4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2" Type="http://schemas.openxmlformats.org/officeDocument/2006/relationships/tags" Target="tags/tag88.xml"/><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65627-47EC-4427-BB89-4E2BFAF21BB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8F5CDF-B376-4402-A384-381423831FD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a:latin typeface="黑体" panose="02010609060101010101" pitchFamily="49" charset="-122"/>
                <a:ea typeface="黑体" panose="02010609060101010101" pitchFamily="49" charset="-122"/>
              </a:rPr>
              <a:t>研究方法重点介绍原理</a:t>
            </a:r>
            <a:r>
              <a:rPr lang="en-US" altLang="zh-CN" sz="1200" b="1" dirty="0">
                <a:latin typeface="黑体" panose="02010609060101010101" pitchFamily="49" charset="-122"/>
                <a:ea typeface="黑体" panose="02010609060101010101" pitchFamily="49" charset="-122"/>
              </a:rPr>
              <a:t>/</a:t>
            </a:r>
            <a:r>
              <a:rPr lang="zh-CN" altLang="en-US" sz="1200" b="1">
                <a:latin typeface="黑体" panose="02010609060101010101" pitchFamily="49" charset="-122"/>
                <a:ea typeface="黑体" panose="02010609060101010101" pitchFamily="49" charset="-122"/>
              </a:rPr>
              <a:t>方法（从数学角度分析）</a:t>
            </a:r>
            <a:endParaRPr lang="en-US" altLang="zh-CN" sz="1200" b="1" dirty="0">
              <a:latin typeface="黑体" panose="02010609060101010101" pitchFamily="49" charset="-122"/>
              <a:ea typeface="黑体" panose="02010609060101010101" pitchFamily="49" charset="-122"/>
            </a:endParaRPr>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effectLst/>
                <a:latin typeface="等线" panose="02010600030101010101" charset="-122"/>
                <a:ea typeface="仿宋" panose="02010609060101010101" pitchFamily="49" charset="-122"/>
                <a:cs typeface="仿宋" panose="02010609060101010101" pitchFamily="49" charset="-122"/>
              </a:rPr>
              <a:t>相关</a:t>
            </a:r>
            <a:r>
              <a:rPr lang="zh-CN" sz="1200" kern="100" dirty="0">
                <a:effectLst/>
                <a:latin typeface="等线" panose="02010600030101010101" charset="-122"/>
                <a:ea typeface="仿宋" panose="02010609060101010101" pitchFamily="49" charset="-122"/>
                <a:cs typeface="仿宋" panose="02010609060101010101" pitchFamily="49" charset="-122"/>
              </a:rPr>
              <a:t>对该成果给与高度评价，</a:t>
            </a:r>
            <a:r>
              <a:rPr lang="zh-CN" altLang="en-US" sz="1200" kern="100" dirty="0">
                <a:effectLst/>
                <a:latin typeface="等线" panose="02010600030101010101" charset="-122"/>
                <a:ea typeface="仿宋" panose="02010609060101010101" pitchFamily="49" charset="-122"/>
                <a:cs typeface="仿宋" panose="02010609060101010101" pitchFamily="49" charset="-122"/>
              </a:rPr>
              <a:t>认为该方法</a:t>
            </a:r>
            <a:r>
              <a:rPr lang="zh-CN" altLang="en-US" sz="1200" b="1" dirty="0">
                <a:solidFill>
                  <a:srgbClr val="C00000"/>
                </a:solidFill>
                <a:latin typeface="思源黑体 CN Bold" panose="020B0800000000000000" pitchFamily="34" charset="-122"/>
                <a:ea typeface="思源黑体 CN Bold" panose="020B0800000000000000" pitchFamily="34" charset="-122"/>
              </a:rPr>
              <a:t>提高了能谱分辨率</a:t>
            </a:r>
            <a:endParaRPr lang="en-US" dirty="0"/>
          </a:p>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solidFill>
                  <a:prstClr val="black"/>
                </a:solidFill>
                <a:latin typeface="+mj-lt"/>
                <a:ea typeface="思源黑体 CN Bold" panose="020B0800000000000000"/>
                <a:cs typeface="Times New Roman" panose="02020603050405020304" pitchFamily="18" charset="0"/>
              </a:rPr>
              <a:t>针对大体积非均匀介质透射</a:t>
            </a:r>
            <a:r>
              <a:rPr lang="en-US" altLang="zh-CN" sz="1200" kern="100" dirty="0">
                <a:solidFill>
                  <a:prstClr val="black"/>
                </a:solidFill>
                <a:latin typeface="+mj-lt"/>
                <a:ea typeface="思源黑体 CN Bold" panose="020B0800000000000000"/>
                <a:cs typeface="Times New Roman" panose="02020603050405020304" pitchFamily="18" charset="0"/>
              </a:rPr>
              <a:t>γ</a:t>
            </a:r>
            <a:r>
              <a:rPr lang="zh-CN" altLang="en-US" sz="1200" kern="100" dirty="0">
                <a:solidFill>
                  <a:prstClr val="black"/>
                </a:solidFill>
                <a:latin typeface="+mj-lt"/>
                <a:ea typeface="思源黑体 CN Bold" panose="020B0800000000000000"/>
                <a:cs typeface="Times New Roman" panose="02020603050405020304" pitchFamily="18" charset="0"/>
              </a:rPr>
              <a:t>扫描测量时间长、伪影噪声、误差大，提出了</a:t>
            </a:r>
            <a:r>
              <a:rPr lang="zh-CN" altLang="en-US" sz="1200" kern="100" dirty="0">
                <a:latin typeface="+mj-lt"/>
                <a:ea typeface="思源黑体 CN Bold" panose="020B0800000000000000"/>
                <a:cs typeface="Times New Roman" panose="02020603050405020304" pitchFamily="18" charset="0"/>
              </a:rPr>
              <a:t>提出了人工智能透射图像超分辨率重建方法，</a:t>
            </a:r>
            <a:r>
              <a:rPr lang="zh-CN" altLang="en-US" sz="1200" b="1" kern="100" dirty="0">
                <a:solidFill>
                  <a:srgbClr val="C00000"/>
                </a:solidFill>
                <a:cs typeface="+mn-ea"/>
                <a:sym typeface="+mn-lt"/>
              </a:rPr>
              <a:t>实现了</a:t>
            </a:r>
            <a:r>
              <a:rPr lang="zh-CN" altLang="en-US" sz="1200" kern="100" dirty="0">
                <a:cs typeface="+mn-ea"/>
                <a:sym typeface="+mn-lt"/>
              </a:rPr>
              <a:t>测量时间和测量精度的</a:t>
            </a:r>
            <a:r>
              <a:rPr lang="zh-CN" altLang="en-US" sz="1200" b="1" kern="100" dirty="0">
                <a:solidFill>
                  <a:srgbClr val="C00000"/>
                </a:solidFill>
                <a:cs typeface="+mn-ea"/>
                <a:sym typeface="+mn-lt"/>
              </a:rPr>
              <a:t>双优化，</a:t>
            </a:r>
            <a:endParaRPr lang="en-US" altLang="zh-CN" sz="1200" b="1" kern="100" dirty="0">
              <a:solidFill>
                <a:srgbClr val="C00000"/>
              </a:solidFill>
              <a:latin typeface="微软雅黑" panose="020B0503020204020204" charset="-122"/>
              <a:ea typeface="思源黑体 CN Bold" panose="020B0800000000000000"/>
              <a:cs typeface="Times New Roman" panose="02020603050405020304" pitchFamily="18" charset="0"/>
            </a:endParaRPr>
          </a:p>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00">
                <a:effectLst/>
                <a:ea typeface="仿宋" panose="02010609060101010101" pitchFamily="49" charset="-122"/>
                <a:cs typeface="仿宋" panose="02010609060101010101" pitchFamily="49" charset="-122"/>
              </a:rPr>
              <a:t>国内权威专家，充分肯定了成果的创新性，</a:t>
            </a:r>
            <a:r>
              <a:rPr lang="zh-CN" altLang="en-US" sz="1200" kern="100">
                <a:effectLst/>
                <a:latin typeface="等线" panose="02010600030101010101" charset="-122"/>
                <a:ea typeface="仿宋" panose="02010609060101010101" pitchFamily="49" charset="-122"/>
                <a:cs typeface="仿宋" panose="02010609060101010101" pitchFamily="49" charset="-122"/>
              </a:rPr>
              <a:t>认为</a:t>
            </a:r>
            <a:r>
              <a:rPr lang="zh-CN" altLang="en-US" sz="1200" b="1">
                <a:solidFill>
                  <a:srgbClr val="C00000"/>
                </a:solidFill>
                <a:latin typeface="思源黑体 CN Bold" panose="020B0800000000000000" pitchFamily="34" charset="-122"/>
                <a:ea typeface="思源黑体 CN Bold" panose="020B0800000000000000" pitchFamily="34" charset="-122"/>
              </a:rPr>
              <a:t>减少了透射测量的次数，缩短了透射测量的总时间</a:t>
            </a:r>
            <a:endParaRPr lang="en-US"/>
          </a:p>
          <a:p>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effectLst/>
                <a:latin typeface="等线" panose="02010600030101010101" charset="-122"/>
                <a:ea typeface="仿宋" panose="02010609060101010101" pitchFamily="49" charset="-122"/>
                <a:cs typeface="仿宋" panose="02010609060101010101" pitchFamily="49" charset="-122"/>
              </a:rPr>
              <a:t>相关</a:t>
            </a:r>
            <a:r>
              <a:rPr lang="zh-CN" sz="1200" kern="100" dirty="0">
                <a:effectLst/>
                <a:latin typeface="等线" panose="02010600030101010101" charset="-122"/>
                <a:ea typeface="仿宋" panose="02010609060101010101" pitchFamily="49" charset="-122"/>
                <a:cs typeface="仿宋" panose="02010609060101010101" pitchFamily="49" charset="-122"/>
              </a:rPr>
              <a:t>对该成果给与高度评价，</a:t>
            </a:r>
            <a:r>
              <a:rPr lang="zh-CN" altLang="en-US" sz="1200" kern="100" dirty="0">
                <a:effectLst/>
                <a:latin typeface="等线" panose="02010600030101010101" charset="-122"/>
                <a:ea typeface="仿宋" panose="02010609060101010101" pitchFamily="49" charset="-122"/>
                <a:cs typeface="仿宋" panose="02010609060101010101" pitchFamily="49" charset="-122"/>
              </a:rPr>
              <a:t>认为该方法</a:t>
            </a:r>
            <a:r>
              <a:rPr lang="zh-CN" altLang="en-US" sz="1200" b="1" dirty="0">
                <a:solidFill>
                  <a:srgbClr val="C00000"/>
                </a:solidFill>
                <a:latin typeface="思源黑体 CN Bold" panose="020B0800000000000000" pitchFamily="34" charset="-122"/>
                <a:ea typeface="思源黑体 CN Bold" panose="020B0800000000000000" pitchFamily="34" charset="-122"/>
              </a:rPr>
              <a:t>提高了能谱分辨率</a:t>
            </a:r>
            <a:endParaRPr lang="en-US" dirty="0"/>
          </a:p>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effectLst/>
                <a:latin typeface="等线" panose="02010600030101010101" charset="-122"/>
                <a:ea typeface="仿宋" panose="02010609060101010101" pitchFamily="49" charset="-122"/>
                <a:cs typeface="仿宋" panose="02010609060101010101" pitchFamily="49" charset="-122"/>
              </a:rPr>
              <a:t>相关</a:t>
            </a:r>
            <a:r>
              <a:rPr lang="zh-CN" sz="1200" kern="100" dirty="0">
                <a:effectLst/>
                <a:latin typeface="等线" panose="02010600030101010101" charset="-122"/>
                <a:ea typeface="仿宋" panose="02010609060101010101" pitchFamily="49" charset="-122"/>
                <a:cs typeface="仿宋" panose="02010609060101010101" pitchFamily="49" charset="-122"/>
              </a:rPr>
              <a:t>对该成果给与高度评价，</a:t>
            </a:r>
            <a:r>
              <a:rPr lang="zh-CN" altLang="en-US" sz="1200" kern="100" dirty="0">
                <a:effectLst/>
                <a:latin typeface="等线" panose="02010600030101010101" charset="-122"/>
                <a:ea typeface="仿宋" panose="02010609060101010101" pitchFamily="49" charset="-122"/>
                <a:cs typeface="仿宋" panose="02010609060101010101" pitchFamily="49" charset="-122"/>
              </a:rPr>
              <a:t>认为该方法</a:t>
            </a:r>
            <a:r>
              <a:rPr lang="zh-CN" altLang="en-US" sz="1200" b="1" dirty="0">
                <a:solidFill>
                  <a:srgbClr val="C00000"/>
                </a:solidFill>
                <a:latin typeface="思源黑体 CN Bold" panose="020B0800000000000000" pitchFamily="34" charset="-122"/>
                <a:ea typeface="思源黑体 CN Bold" panose="020B0800000000000000" pitchFamily="34" charset="-122"/>
              </a:rPr>
              <a:t>提高了能谱分辨率</a:t>
            </a:r>
            <a:endParaRPr lang="en-US" dirty="0"/>
          </a:p>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00" dirty="0">
                <a:effectLst/>
                <a:latin typeface="等线" panose="02010600030101010101" charset="-122"/>
                <a:ea typeface="仿宋" panose="02010609060101010101" pitchFamily="49" charset="-122"/>
                <a:cs typeface="仿宋" panose="02010609060101010101" pitchFamily="49" charset="-122"/>
              </a:rPr>
              <a:t>相关</a:t>
            </a:r>
            <a:r>
              <a:rPr lang="zh-CN" sz="1200" kern="100" dirty="0">
                <a:effectLst/>
                <a:latin typeface="等线" panose="02010600030101010101" charset="-122"/>
                <a:ea typeface="仿宋" panose="02010609060101010101" pitchFamily="49" charset="-122"/>
                <a:cs typeface="仿宋" panose="02010609060101010101" pitchFamily="49" charset="-122"/>
              </a:rPr>
              <a:t>对该成果给与高度评价，</a:t>
            </a:r>
            <a:r>
              <a:rPr lang="zh-CN" altLang="en-US" sz="1200" kern="100" dirty="0">
                <a:effectLst/>
                <a:latin typeface="等线" panose="02010600030101010101" charset="-122"/>
                <a:ea typeface="仿宋" panose="02010609060101010101" pitchFamily="49" charset="-122"/>
                <a:cs typeface="仿宋" panose="02010609060101010101" pitchFamily="49" charset="-122"/>
              </a:rPr>
              <a:t>认为该方法</a:t>
            </a:r>
            <a:r>
              <a:rPr lang="zh-CN" altLang="en-US" sz="1200" b="1" dirty="0">
                <a:solidFill>
                  <a:srgbClr val="C00000"/>
                </a:solidFill>
                <a:latin typeface="思源黑体 CN Bold" panose="020B0800000000000000" pitchFamily="34" charset="-122"/>
                <a:ea typeface="思源黑体 CN Bold" panose="020B0800000000000000" pitchFamily="34" charset="-122"/>
              </a:rPr>
              <a:t>提高了能谱分辨率</a:t>
            </a:r>
            <a:endParaRPr lang="en-US" dirty="0"/>
          </a:p>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3D3D72C-AF1E-4A0D-A31E-D94DBFD5D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FEEB3709-D926-420C-B233-39C5616EAE8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字体为黑体或者微软雅黑</a:t>
            </a:r>
            <a:endParaRPr lang="zh-CN" altLang="en-US"/>
          </a:p>
        </p:txBody>
      </p:sp>
      <p:sp>
        <p:nvSpPr>
          <p:cNvPr id="4" name="灯片编号占位符 3"/>
          <p:cNvSpPr>
            <a:spLocks noGrp="1"/>
          </p:cNvSpPr>
          <p:nvPr>
            <p:ph type="sldNum" sz="quarter" idx="5"/>
          </p:nvPr>
        </p:nvSpPr>
        <p:spPr/>
        <p:txBody>
          <a:bodyPr/>
          <a:lstStyle/>
          <a:p>
            <a:fld id="{878F5CDF-B376-4402-A384-381423831FD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5FD2A91-00FB-48AA-9B9E-65526E469142}" type="datetime1">
              <a:rPr lang="en-US" altLang="zh-CN"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DCB2015-3437-49A1-AA04-D9225CD1E893}" type="datetime1">
              <a:rPr lang="en-US" altLang="zh-CN"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143A7E6-BBC7-406C-972C-1ECF68B8BCDC}" type="datetime1">
              <a:rPr lang="en-US" altLang="zh-CN"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7565" y="6322695"/>
            <a:ext cx="2743200" cy="365125"/>
          </a:xfrm>
        </p:spPr>
        <p:txBody>
          <a:bodyPr/>
          <a:lstStyle/>
          <a:p>
            <a:fld id="{5FE19C88-EA6A-41A9-8938-C20876E1FFC4}" type="datetime1">
              <a:rPr lang="en-US" altLang="zh-CN" smtClean="0"/>
            </a:fld>
            <a:endParaRPr lang="zh-CN" altLang="en-US"/>
          </a:p>
        </p:txBody>
      </p:sp>
      <p:sp>
        <p:nvSpPr>
          <p:cNvPr id="3" name="页脚占位符 2"/>
          <p:cNvSpPr>
            <a:spLocks noGrp="1"/>
          </p:cNvSpPr>
          <p:nvPr>
            <p:ph type="ftr" sz="quarter" idx="11"/>
          </p:nvPr>
        </p:nvSpPr>
        <p:spPr>
          <a:xfrm>
            <a:off x="4037965" y="6322695"/>
            <a:ext cx="4114800" cy="365125"/>
          </a:xfrm>
        </p:spPr>
        <p:txBody>
          <a:bodyPr/>
          <a:lstStyle/>
          <a:p>
            <a:endParaRPr lang="zh-CN" altLang="en-US"/>
          </a:p>
        </p:txBody>
      </p:sp>
      <p:cxnSp>
        <p:nvCxnSpPr>
          <p:cNvPr id="9" name="直接连接符 8"/>
          <p:cNvCxnSpPr/>
          <p:nvPr userDrawn="1"/>
        </p:nvCxnSpPr>
        <p:spPr>
          <a:xfrm flipV="1">
            <a:off x="0" y="595423"/>
            <a:ext cx="12192000" cy="4961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标题 1"/>
          <p:cNvSpPr>
            <a:spLocks noGrp="1"/>
          </p:cNvSpPr>
          <p:nvPr>
            <p:ph type="title"/>
          </p:nvPr>
        </p:nvSpPr>
        <p:spPr>
          <a:xfrm>
            <a:off x="168405" y="70859"/>
            <a:ext cx="8372163" cy="574183"/>
          </a:xfrm>
        </p:spPr>
        <p:txBody>
          <a:bodyPr>
            <a:noAutofit/>
          </a:bodyPr>
          <a:lstStyle>
            <a:lvl1pPr>
              <a:defRPr sz="3200" b="1">
                <a:solidFill>
                  <a:schemeClr val="tx2"/>
                </a:solidFill>
                <a:latin typeface="黑体" panose="02010609060101010101" pitchFamily="49" charset="-122"/>
                <a:ea typeface="黑体" panose="02010609060101010101" pitchFamily="49" charset="-122"/>
              </a:defRPr>
            </a:lvl1pPr>
          </a:lstStyle>
          <a:p>
            <a:endParaRPr lang="zh-CN" altLang="en-US"/>
          </a:p>
        </p:txBody>
      </p:sp>
    </p:spTree>
  </p:cSld>
  <p:clrMapOvr>
    <a:masterClrMapping/>
  </p:clrMapOvr>
  <p:transition>
    <p:random/>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A8792E3-63B0-4D1F-897F-2008B1D03F5B}" type="datetime1">
              <a:rPr lang="en-US" altLang="zh-CN"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AAA8182-147F-4BF8-B3C7-415E66C87C54}" type="datetime1">
              <a:rPr lang="en-US" altLang="zh-CN"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D089044-F12B-4F4E-8B0D-F988E45254B4}" type="datetime1">
              <a:rPr lang="en-US" altLang="zh-CN"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5DDE36D-9319-45CA-9A2C-63943AEAB2B6}" type="datetime1">
              <a:rPr lang="en-US" altLang="zh-CN"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042B1B4-2E26-4475-996B-BFA447E61A3B}" type="datetime1">
              <a:rPr lang="en-US" altLang="zh-CN"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0EBFE-4A63-41BF-878F-40BF8487642B}" type="datetime1">
              <a:rPr lang="en-US" altLang="zh-CN"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C48F8DB-D3B8-421F-B2CE-FDBE9006F403}" type="datetime1">
              <a:rPr lang="en-US" altLang="zh-CN"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8F0C4F5-027F-41DC-818B-A3507B54F9EA}" type="datetime1">
              <a:rPr lang="en-US" altLang="zh-CN"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47C8F-25AC-4198-84DE-63D79F41C381}" type="datetime1">
              <a:rPr lang="en-US" altLang="zh-CN"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8" Type="http://schemas.openxmlformats.org/officeDocument/2006/relationships/notesSlide" Target="../notesSlides/notesSlide9.xml"/><Relationship Id="rId17" Type="http://schemas.openxmlformats.org/officeDocument/2006/relationships/slideLayout" Target="../slideLayouts/slideLayout12.xml"/><Relationship Id="rId16" Type="http://schemas.openxmlformats.org/officeDocument/2006/relationships/image" Target="../media/image20.png"/><Relationship Id="rId15" Type="http://schemas.openxmlformats.org/officeDocument/2006/relationships/image" Target="../media/image19.png"/><Relationship Id="rId14" Type="http://schemas.openxmlformats.org/officeDocument/2006/relationships/image" Target="../media/image18.png"/><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2.xml"/><Relationship Id="rId7" Type="http://schemas.openxmlformats.org/officeDocument/2006/relationships/tags" Target="../tags/tag5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tags" Target="../tags/tag53.xml"/><Relationship Id="rId1" Type="http://schemas.openxmlformats.org/officeDocument/2006/relationships/tags" Target="../tags/tag52.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2.xml"/><Relationship Id="rId3" Type="http://schemas.openxmlformats.org/officeDocument/2006/relationships/image" Target="../media/image28.png"/><Relationship Id="rId2" Type="http://schemas.openxmlformats.org/officeDocument/2006/relationships/tags" Target="../tags/tag55.xml"/><Relationship Id="rId1" Type="http://schemas.openxmlformats.org/officeDocument/2006/relationships/tags" Target="../tags/tag54.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29.png"/><Relationship Id="rId2" Type="http://schemas.openxmlformats.org/officeDocument/2006/relationships/tags" Target="../tags/tag57.xml"/><Relationship Id="rId1" Type="http://schemas.openxmlformats.org/officeDocument/2006/relationships/tags" Target="../tags/tag56.xml"/></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2.xml"/><Relationship Id="rId3" Type="http://schemas.openxmlformats.org/officeDocument/2006/relationships/image" Target="../media/image30.png"/><Relationship Id="rId2" Type="http://schemas.openxmlformats.org/officeDocument/2006/relationships/tags" Target="../tags/tag59.xml"/><Relationship Id="rId1" Type="http://schemas.openxmlformats.org/officeDocument/2006/relationships/tags" Target="../tags/tag58.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notesSlide" Target="../notesSlides/notesSlide1.xml"/><Relationship Id="rId2" Type="http://schemas.openxmlformats.org/officeDocument/2006/relationships/tags" Target="../tags/tag2.xml"/><Relationship Id="rId19" Type="http://schemas.openxmlformats.org/officeDocument/2006/relationships/slideLayout" Target="../slideLayouts/slideLayout12.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2.xml"/><Relationship Id="rId3" Type="http://schemas.openxmlformats.org/officeDocument/2006/relationships/image" Target="../media/image31.png"/><Relationship Id="rId2" Type="http://schemas.openxmlformats.org/officeDocument/2006/relationships/tags" Target="../tags/tag61.xml"/><Relationship Id="rId1" Type="http://schemas.openxmlformats.org/officeDocument/2006/relationships/tags" Target="../tags/tag60.xml"/></Relationships>
</file>

<file path=ppt/slides/_rels/slide21.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33.png"/><Relationship Id="rId2" Type="http://schemas.openxmlformats.org/officeDocument/2006/relationships/image" Target="../media/image32.png"/><Relationship Id="rId12" Type="http://schemas.openxmlformats.org/officeDocument/2006/relationships/notesSlide" Target="../notesSlides/notesSlide20.xml"/><Relationship Id="rId11" Type="http://schemas.openxmlformats.org/officeDocument/2006/relationships/slideLayout" Target="../slideLayouts/slideLayout12.xml"/><Relationship Id="rId10" Type="http://schemas.openxmlformats.org/officeDocument/2006/relationships/image" Target="../media/image38.png"/><Relationship Id="rId1" Type="http://schemas.openxmlformats.org/officeDocument/2006/relationships/tags" Target="../tags/tag62.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2.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tags" Target="../tags/tag66.xml"/><Relationship Id="rId1" Type="http://schemas.openxmlformats.org/officeDocument/2006/relationships/tags" Target="../tags/tag65.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tags" Target="../tags/tag67.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2.xml"/><Relationship Id="rId3" Type="http://schemas.openxmlformats.org/officeDocument/2006/relationships/image" Target="../media/image41.png"/><Relationship Id="rId2" Type="http://schemas.openxmlformats.org/officeDocument/2006/relationships/tags" Target="../tags/tag72.xml"/><Relationship Id="rId1" Type="http://schemas.openxmlformats.org/officeDocument/2006/relationships/tags" Target="../tags/tag71.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tags" Target="../tags/tag74.xml"/><Relationship Id="rId1" Type="http://schemas.openxmlformats.org/officeDocument/2006/relationships/tags" Target="../tags/tag73.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2.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2.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2.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tags" Target="../tags/tag82.xml"/><Relationship Id="rId1" Type="http://schemas.openxmlformats.org/officeDocument/2006/relationships/tags" Target="../tags/tag8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2.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tags" Target="../tags/tag84.xml"/><Relationship Id="rId1" Type="http://schemas.openxmlformats.org/officeDocument/2006/relationships/tags" Target="../tags/tag83.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2.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2.xml"/><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pn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0" Type="http://schemas.openxmlformats.org/officeDocument/2006/relationships/notesSlide" Target="../notesSlides/notesSlide33.xml"/><Relationship Id="rId1"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12.xml"/><Relationship Id="rId6" Type="http://schemas.openxmlformats.org/officeDocument/2006/relationships/image" Target="../media/image64.emf"/><Relationship Id="rId5" Type="http://schemas.openxmlformats.org/officeDocument/2006/relationships/image" Target="../media/image63.png"/><Relationship Id="rId4" Type="http://schemas.microsoft.com/office/2007/relationships/hdphoto" Target="../media/image62.wdp"/><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6.xml.rels><?xml version="1.0" encoding="UTF-8" standalone="yes"?>
<Relationships xmlns="http://schemas.openxmlformats.org/package/2006/relationships"><Relationship Id="rId9" Type="http://schemas.openxmlformats.org/officeDocument/2006/relationships/notesSlide" Target="../notesSlides/notesSlide35.xml"/><Relationship Id="rId8" Type="http://schemas.openxmlformats.org/officeDocument/2006/relationships/slideLayout" Target="../slideLayouts/slideLayout12.xml"/><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2.xml"/><Relationship Id="rId2" Type="http://schemas.openxmlformats.org/officeDocument/2006/relationships/image" Target="../media/image79.png"/><Relationship Id="rId1" Type="http://schemas.openxmlformats.org/officeDocument/2006/relationships/image" Target="../media/image78.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38.xml"/><Relationship Id="rId7" Type="http://schemas.openxmlformats.org/officeDocument/2006/relationships/vmlDrawing" Target="../drawings/vmlDrawing1.vml"/><Relationship Id="rId6" Type="http://schemas.openxmlformats.org/officeDocument/2006/relationships/slideLayout" Target="../slideLayouts/slideLayout12.xml"/><Relationship Id="rId5" Type="http://schemas.openxmlformats.org/officeDocument/2006/relationships/image" Target="../media/image83.emf"/><Relationship Id="rId4" Type="http://schemas.openxmlformats.org/officeDocument/2006/relationships/oleObject" Target="../embeddings/oleObject1.bin"/><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image" Target="../media/image80.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2.xml"/><Relationship Id="rId2" Type="http://schemas.openxmlformats.org/officeDocument/2006/relationships/image" Target="../media/image85.png"/><Relationship Id="rId1" Type="http://schemas.openxmlformats.org/officeDocument/2006/relationships/image" Target="../media/image84.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2.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2.xml"/><Relationship Id="rId1"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2.xml"/><Relationship Id="rId7"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image" Target="../media/image96.wmf"/><Relationship Id="rId1"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7.tiff"/></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3" Type="http://schemas.openxmlformats.org/officeDocument/2006/relationships/notesSlide" Target="../notesSlides/notesSlide8.xml"/><Relationship Id="rId22" Type="http://schemas.openxmlformats.org/officeDocument/2006/relationships/slideLayout" Target="../slideLayouts/slideLayout12.xml"/><Relationship Id="rId21" Type="http://schemas.openxmlformats.org/officeDocument/2006/relationships/image" Target="../media/image17.png"/><Relationship Id="rId20" Type="http://schemas.openxmlformats.org/officeDocument/2006/relationships/image" Target="../media/image16.png"/><Relationship Id="rId2" Type="http://schemas.openxmlformats.org/officeDocument/2006/relationships/tags" Target="../tags/tag21.xml"/><Relationship Id="rId19" Type="http://schemas.openxmlformats.org/officeDocument/2006/relationships/image" Target="../media/image15.png"/><Relationship Id="rId18" Type="http://schemas.openxmlformats.org/officeDocument/2006/relationships/image" Target="../media/image14.png"/><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080135"/>
            <a:ext cx="12192000" cy="2928620"/>
          </a:xfrm>
          <a:prstGeom prst="rect">
            <a:avLst/>
          </a:prstGeom>
          <a:solidFill>
            <a:srgbClr val="2C7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000"/>
              </a:lnSpc>
              <a:buClrTx/>
              <a:buSzTx/>
              <a:buNone/>
            </a:pPr>
            <a:r>
              <a:rPr lang="zh-CN" altLang="en-US" sz="3200" b="1" kern="100">
                <a:latin typeface="Times New Roman" panose="02020603050405020304" pitchFamily="18" charset="0"/>
                <a:ea typeface="黑体" panose="02010609060101010101" pitchFamily="49" charset="-122"/>
                <a:cs typeface="Times New Roman" panose="02020603050405020304" pitchFamily="18" charset="0"/>
                <a:sym typeface="+mn-ea"/>
              </a:rPr>
              <a:t>基于多尺度小波残差注意力网络的低分辨率弱峰伽马能谱全能峰预测模型研究</a:t>
            </a:r>
            <a:endParaRPr lang="en-US" altLang="zh-CN" sz="3200" b="1" kern="100">
              <a:latin typeface="Times New Roman" panose="02020603050405020304" pitchFamily="18" charset="0"/>
              <a:ea typeface="黑体" panose="02010609060101010101" pitchFamily="49" charset="-122"/>
              <a:cs typeface="Times New Roman" panose="02020603050405020304" pitchFamily="18" charset="0"/>
              <a:sym typeface="+mn-ea"/>
            </a:endParaRPr>
          </a:p>
        </p:txBody>
      </p:sp>
      <p:cxnSp>
        <p:nvCxnSpPr>
          <p:cNvPr id="43" name="直接连接符 42"/>
          <p:cNvCxnSpPr/>
          <p:nvPr/>
        </p:nvCxnSpPr>
        <p:spPr>
          <a:xfrm flipV="1">
            <a:off x="3519622" y="3710305"/>
            <a:ext cx="5492115" cy="889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504055" y="4107498"/>
            <a:ext cx="3450590" cy="1958340"/>
          </a:xfrm>
          <a:prstGeom prst="rect">
            <a:avLst/>
          </a:prstGeom>
          <a:noFill/>
        </p:spPr>
        <p:txBody>
          <a:bodyPr wrap="square" rtlCol="0" anchor="ctr" anchorCtr="0">
            <a:spAutoFit/>
          </a:bodyPr>
          <a:lstStyle/>
          <a:p>
            <a:pPr indent="0" algn="dist" fontAlgn="auto">
              <a:lnSpc>
                <a:spcPct val="138000"/>
              </a:lnSpc>
            </a:pPr>
            <a:r>
              <a:rPr lang="zh-CN" altLang="en-US" sz="2200" b="1">
                <a:latin typeface="黑体" panose="02010609060101010101" pitchFamily="49" charset="-122"/>
                <a:ea typeface="黑体" panose="02010609060101010101" pitchFamily="49" charset="-122"/>
              </a:rPr>
              <a:t>汇报人：杨茜羽</a:t>
            </a:r>
            <a:endParaRPr lang="en-US" altLang="zh-CN" sz="2200" b="1" dirty="0">
              <a:latin typeface="黑体" panose="02010609060101010101" pitchFamily="49" charset="-122"/>
              <a:ea typeface="黑体" panose="02010609060101010101" pitchFamily="49" charset="-122"/>
            </a:endParaRPr>
          </a:p>
          <a:p>
            <a:pPr indent="0" algn="dist" fontAlgn="auto">
              <a:lnSpc>
                <a:spcPct val="138000"/>
              </a:lnSpc>
            </a:pPr>
            <a:r>
              <a:rPr lang="zh-CN" altLang="en-US" sz="2200" b="1">
                <a:latin typeface="黑体" panose="02010609060101010101" pitchFamily="49" charset="-122"/>
                <a:ea typeface="黑体" panose="02010609060101010101" pitchFamily="49" charset="-122"/>
              </a:rPr>
              <a:t>导 </a:t>
            </a:r>
            <a:r>
              <a:rPr lang="en-US" altLang="zh-CN" sz="2200" b="1" dirty="0">
                <a:latin typeface="黑体" panose="02010609060101010101" pitchFamily="49" charset="-122"/>
                <a:ea typeface="黑体" panose="02010609060101010101" pitchFamily="49" charset="-122"/>
              </a:rPr>
              <a:t> </a:t>
            </a:r>
            <a:r>
              <a:rPr lang="zh-CN" altLang="en-US" sz="2200" b="1">
                <a:latin typeface="黑体" panose="02010609060101010101" pitchFamily="49" charset="-122"/>
                <a:ea typeface="黑体" panose="02010609060101010101" pitchFamily="49" charset="-122"/>
              </a:rPr>
              <a:t>师：杨桧</a:t>
            </a:r>
            <a:r>
              <a:rPr lang="en-US" altLang="zh-CN" sz="2200" b="1" dirty="0">
                <a:latin typeface="黑体" panose="02010609060101010101" pitchFamily="49" charset="-122"/>
                <a:ea typeface="黑体" panose="02010609060101010101" pitchFamily="49" charset="-122"/>
              </a:rPr>
              <a:t> </a:t>
            </a:r>
            <a:r>
              <a:rPr lang="zh-CN" altLang="en-US" sz="2200" b="1">
                <a:latin typeface="黑体" panose="02010609060101010101" pitchFamily="49" charset="-122"/>
                <a:ea typeface="黑体" panose="02010609060101010101" pitchFamily="49" charset="-122"/>
              </a:rPr>
              <a:t>单健</a:t>
            </a:r>
            <a:endParaRPr lang="en-US" altLang="zh-CN" sz="2200" b="1" dirty="0">
              <a:latin typeface="黑体" panose="02010609060101010101" pitchFamily="49" charset="-122"/>
              <a:ea typeface="黑体" panose="02010609060101010101" pitchFamily="49" charset="-122"/>
            </a:endParaRPr>
          </a:p>
          <a:p>
            <a:pPr indent="0" algn="dist" fontAlgn="auto">
              <a:lnSpc>
                <a:spcPct val="138000"/>
              </a:lnSpc>
            </a:pPr>
            <a:r>
              <a:rPr lang="zh-CN" altLang="en-US" sz="2200" b="1">
                <a:latin typeface="黑体" panose="02010609060101010101" pitchFamily="49" charset="-122"/>
                <a:ea typeface="黑体" panose="02010609060101010101" pitchFamily="49" charset="-122"/>
              </a:rPr>
              <a:t>专  业：核科学与技术</a:t>
            </a:r>
            <a:endParaRPr lang="en-US" altLang="zh-CN" sz="2200" b="1" dirty="0">
              <a:latin typeface="黑体" panose="02010609060101010101" pitchFamily="49" charset="-122"/>
              <a:ea typeface="黑体" panose="02010609060101010101" pitchFamily="49" charset="-122"/>
            </a:endParaRPr>
          </a:p>
          <a:p>
            <a:pPr indent="0" algn="dist" fontAlgn="auto">
              <a:lnSpc>
                <a:spcPct val="138000"/>
              </a:lnSpc>
            </a:pPr>
            <a:r>
              <a:rPr lang="zh-CN" altLang="en-US" sz="2200" b="1">
                <a:latin typeface="黑体" panose="02010609060101010101" pitchFamily="49" charset="-122"/>
                <a:ea typeface="黑体" panose="02010609060101010101" pitchFamily="49" charset="-122"/>
              </a:rPr>
              <a:t>学  院：核科学技术</a:t>
            </a:r>
            <a:endParaRPr lang="zh-CN" altLang="en-US" sz="2200" b="1">
              <a:latin typeface="黑体" panose="02010609060101010101" pitchFamily="49" charset="-122"/>
              <a:ea typeface="黑体" panose="02010609060101010101" pitchFamily="49" charset="-122"/>
            </a:endParaRPr>
          </a:p>
        </p:txBody>
      </p:sp>
      <p:sp>
        <p:nvSpPr>
          <p:cNvPr id="3" name="文本框 2"/>
          <p:cNvSpPr txBox="1"/>
          <p:nvPr/>
        </p:nvSpPr>
        <p:spPr>
          <a:xfrm>
            <a:off x="4312711" y="6163618"/>
            <a:ext cx="3600400" cy="515620"/>
          </a:xfrm>
          <a:prstGeom prst="rect">
            <a:avLst/>
          </a:prstGeom>
          <a:noFill/>
        </p:spPr>
        <p:txBody>
          <a:bodyPr wrap="square" rtlCol="0">
            <a:spAutoFit/>
          </a:bodyPr>
          <a:lstStyle/>
          <a:p>
            <a:pPr algn="ctr">
              <a:lnSpc>
                <a:spcPct val="138000"/>
              </a:lnSpc>
            </a:pPr>
            <a:r>
              <a:rPr lang="en-US" altLang="zh-CN" sz="2000" b="1" dirty="0">
                <a:latin typeface="黑体" panose="02010609060101010101" pitchFamily="49" charset="-122"/>
                <a:ea typeface="黑体" panose="02010609060101010101" pitchFamily="49" charset="-122"/>
              </a:rPr>
              <a:t>2026</a:t>
            </a:r>
            <a:r>
              <a:rPr lang="zh-CN" altLang="en-US" sz="2000" b="1">
                <a:latin typeface="黑体" panose="02010609060101010101" pitchFamily="49" charset="-122"/>
                <a:ea typeface="黑体" panose="02010609060101010101" pitchFamily="49" charset="-122"/>
              </a:rPr>
              <a:t>年</a:t>
            </a:r>
            <a:r>
              <a:rPr lang="en-US" altLang="zh-CN" sz="2000" b="1">
                <a:latin typeface="黑体" panose="02010609060101010101" pitchFamily="49" charset="-122"/>
                <a:ea typeface="黑体" panose="02010609060101010101" pitchFamily="49" charset="-122"/>
              </a:rPr>
              <a:t>5</a:t>
            </a:r>
            <a:r>
              <a:rPr lang="zh-CN" altLang="en-US" sz="2000" b="1">
                <a:latin typeface="黑体" panose="02010609060101010101" pitchFamily="49" charset="-122"/>
                <a:ea typeface="黑体" panose="02010609060101010101" pitchFamily="49" charset="-122"/>
              </a:rPr>
              <a:t>月</a:t>
            </a:r>
            <a:endParaRPr lang="en-US" sz="2000" b="1" dirty="0">
              <a:latin typeface="黑体" panose="02010609060101010101" pitchFamily="49" charset="-122"/>
              <a:ea typeface="黑体" panose="02010609060101010101" pitchFamily="49" charset="-122"/>
            </a:endParaRPr>
          </a:p>
        </p:txBody>
      </p:sp>
      <p:grpSp>
        <p:nvGrpSpPr>
          <p:cNvPr id="9" name="组合 8"/>
          <p:cNvGrpSpPr/>
          <p:nvPr/>
        </p:nvGrpSpPr>
        <p:grpSpPr>
          <a:xfrm>
            <a:off x="0" y="39081"/>
            <a:ext cx="12192000" cy="889012"/>
            <a:chOff x="0" y="39081"/>
            <a:chExt cx="12192000" cy="889012"/>
          </a:xfrm>
        </p:grpSpPr>
        <p:pic>
          <p:nvPicPr>
            <p:cNvPr id="8" name="图片 5"/>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963" r="1963"/>
            <a:stretch>
              <a:fillRect/>
            </a:stretch>
          </p:blipFill>
          <p:spPr bwMode="auto">
            <a:xfrm>
              <a:off x="0" y="39081"/>
              <a:ext cx="12192000" cy="86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4420390" y="39081"/>
              <a:ext cx="3089061" cy="889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795" y="-47623"/>
            <a:ext cx="3396231" cy="10430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燕尾形 37"/>
          <p:cNvSpPr/>
          <p:nvPr>
            <p:custDataLst>
              <p:tags r:id="rId1"/>
            </p:custDataLst>
          </p:nvPr>
        </p:nvSpPr>
        <p:spPr>
          <a:xfrm>
            <a:off x="7516495" y="1141730"/>
            <a:ext cx="4361815"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燕尾形 34"/>
          <p:cNvSpPr/>
          <p:nvPr>
            <p:custDataLst>
              <p:tags r:id="rId2"/>
            </p:custDataLst>
          </p:nvPr>
        </p:nvSpPr>
        <p:spPr>
          <a:xfrm>
            <a:off x="3374390" y="1125220"/>
            <a:ext cx="4249420"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custDataLst>
              <p:tags r:id="rId3"/>
            </p:custDataLst>
          </p:nvPr>
        </p:nvSpPr>
        <p:spPr>
          <a:xfrm>
            <a:off x="242570" y="1141730"/>
            <a:ext cx="3246120"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灯片编号占位符 3"/>
          <p:cNvSpPr>
            <a:spLocks noGrp="1"/>
          </p:cNvSpPr>
          <p:nvPr>
            <p:ph type="sldNum" sz="quarter" idx="4294967295"/>
          </p:nvPr>
        </p:nvSpPr>
        <p:spPr>
          <a:xfrm>
            <a:off x="8729980" y="6544945"/>
            <a:ext cx="2743200" cy="365125"/>
          </a:xfrm>
        </p:spPr>
        <p:txBody>
          <a:bodyPr/>
          <a:lstStyle/>
          <a:p>
            <a:fld id="{565CE74E-AB26-4998-AD42-012C4C1AD076}" type="slidenum">
              <a:rPr lang="zh-CN" altLang="en-US" smtClean="0"/>
            </a:fld>
            <a:endParaRPr lang="zh-CN" altLang="en-US"/>
          </a:p>
        </p:txBody>
      </p:sp>
      <p:sp>
        <p:nvSpPr>
          <p:cNvPr id="6" name="文本框 5"/>
          <p:cNvSpPr txBox="1"/>
          <p:nvPr>
            <p:custDataLst>
              <p:tags r:id="rId4"/>
            </p:custDataLst>
          </p:nvPr>
        </p:nvSpPr>
        <p:spPr>
          <a:xfrm>
            <a:off x="3886835" y="1211580"/>
            <a:ext cx="3329305" cy="1017905"/>
          </a:xfrm>
          <a:prstGeom prst="rect">
            <a:avLst/>
          </a:prstGeom>
          <a:noFill/>
        </p:spPr>
        <p:txBody>
          <a:bodyPr wrap="square" rtlCol="0">
            <a:noAutofit/>
          </a:bodyPr>
          <a:p>
            <a:pPr algn="ct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Jiao</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等人</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[6]</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基于</a:t>
            </a: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U-Net</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引入可学习特征融合模块与对比学习方法，有效解决了模拟训练集在实测场景中泛化误差较大的问题。</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文本框 7"/>
          <p:cNvSpPr txBox="1"/>
          <p:nvPr>
            <p:custDataLst>
              <p:tags r:id="rId5"/>
            </p:custDataLst>
          </p:nvPr>
        </p:nvSpPr>
        <p:spPr>
          <a:xfrm>
            <a:off x="8114030" y="1182370"/>
            <a:ext cx="2890520" cy="1076325"/>
          </a:xfrm>
          <a:prstGeom prst="rect">
            <a:avLst/>
          </a:prstGeom>
          <a:noFill/>
        </p:spPr>
        <p:txBody>
          <a:bodyPr wrap="square" rtlCol="0" anchor="t">
            <a:spAutoFit/>
          </a:bodyPr>
          <a:p>
            <a:pPr algn="ct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赵日等人</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[7]</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通过改进</a:t>
            </a: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ResNet-50</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提出了新型康普顿坪预测模型，实现了核电站九种常见核素的全谱康普顿坪预测。</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cxnSp>
        <p:nvCxnSpPr>
          <p:cNvPr id="10" name="直接箭头连接符 9"/>
          <p:cNvCxnSpPr/>
          <p:nvPr>
            <p:custDataLst>
              <p:tags r:id="rId6"/>
            </p:custDataLst>
          </p:nvPr>
        </p:nvCxnSpPr>
        <p:spPr>
          <a:xfrm flipV="1">
            <a:off x="-9525" y="2353310"/>
            <a:ext cx="11979275" cy="45720"/>
          </a:xfrm>
          <a:prstGeom prst="straightConnector1">
            <a:avLst/>
          </a:prstGeom>
          <a:ln w="31750">
            <a:solidFill>
              <a:schemeClr val="tx1"/>
            </a:solidFill>
            <a:tailEnd type="stealth" w="lg" len="lg"/>
          </a:ln>
        </p:spPr>
        <p:style>
          <a:lnRef idx="3">
            <a:schemeClr val="accent1"/>
          </a:lnRef>
          <a:fillRef idx="0">
            <a:srgbClr val="FFFFFF"/>
          </a:fillRef>
          <a:effectRef idx="0">
            <a:srgbClr val="FFFFFF"/>
          </a:effectRef>
          <a:fontRef idx="minor">
            <a:schemeClr val="tx1"/>
          </a:fontRef>
        </p:style>
      </p:cxnSp>
      <p:sp>
        <p:nvSpPr>
          <p:cNvPr id="17" name="等腰三角形 16"/>
          <p:cNvSpPr/>
          <p:nvPr>
            <p:custDataLst>
              <p:tags r:id="rId7"/>
            </p:custDataLst>
          </p:nvPr>
        </p:nvSpPr>
        <p:spPr>
          <a:xfrm>
            <a:off x="1625600" y="2291715"/>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等腰三角形 18"/>
          <p:cNvSpPr/>
          <p:nvPr>
            <p:custDataLst>
              <p:tags r:id="rId8"/>
            </p:custDataLst>
          </p:nvPr>
        </p:nvSpPr>
        <p:spPr>
          <a:xfrm>
            <a:off x="5305425" y="2294890"/>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等腰三角形 38"/>
          <p:cNvSpPr/>
          <p:nvPr>
            <p:custDataLst>
              <p:tags r:id="rId9"/>
            </p:custDataLst>
          </p:nvPr>
        </p:nvSpPr>
        <p:spPr>
          <a:xfrm>
            <a:off x="9419590" y="2288540"/>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文本框 40"/>
          <p:cNvSpPr txBox="1"/>
          <p:nvPr>
            <p:custDataLst>
              <p:tags r:id="rId10"/>
            </p:custDataLst>
          </p:nvPr>
        </p:nvSpPr>
        <p:spPr>
          <a:xfrm>
            <a:off x="758190" y="1217930"/>
            <a:ext cx="2311400" cy="1108710"/>
          </a:xfrm>
          <a:prstGeom prst="rect">
            <a:avLst/>
          </a:prstGeom>
        </p:spPr>
        <p:txBody>
          <a:bodyPr wrap="square">
            <a:noAutofit/>
          </a:bodyPr>
          <a:p>
            <a:pPr indent="0" algn="ctr">
              <a:lnSpc>
                <a:spcPct val="100000"/>
              </a:lnSpc>
              <a:buClr>
                <a:schemeClr val="tx2"/>
              </a:buClr>
              <a:buFont typeface="Arial" panose="020B0604020202020204" pitchFamily="34" charset="0"/>
              <a:buNone/>
            </a:pP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Chen</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等人</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[5]</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融合</a:t>
            </a: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ResNet</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与</a:t>
            </a: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UNet</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实现了优于单一模型及偏最小二乘法的基线校正效果</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文本框 8"/>
          <p:cNvSpPr txBox="1"/>
          <p:nvPr/>
        </p:nvSpPr>
        <p:spPr>
          <a:xfrm>
            <a:off x="74930" y="612140"/>
            <a:ext cx="11109325" cy="557530"/>
          </a:xfrm>
          <a:prstGeom prst="rect">
            <a:avLst/>
          </a:prstGeom>
          <a:noFill/>
        </p:spPr>
        <p:txBody>
          <a:bodyPr wrap="square" rtlCol="0">
            <a:noAutofit/>
          </a:bodyPr>
          <a:lstStyle/>
          <a:p>
            <a:pPr marL="457200" indent="-457200">
              <a:lnSpc>
                <a:spcPct val="136000"/>
              </a:lnSpc>
              <a:buClr>
                <a:schemeClr val="tx2"/>
              </a:buClr>
              <a:buFont typeface="Arial" panose="020B0604020202020204" pitchFamily="34" charset="0"/>
              <a:buChar char="•"/>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本底预测：</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indent="0">
              <a:lnSpc>
                <a:spcPct val="136000"/>
              </a:lnSpc>
              <a:buClr>
                <a:schemeClr val="tx2"/>
              </a:buClr>
              <a:buFont typeface="Arial" panose="020B0604020202020204" pitchFamily="34" charset="0"/>
              <a:buNone/>
            </a:pP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 name="文本框 10"/>
          <p:cNvSpPr txBox="1"/>
          <p:nvPr>
            <p:custDataLst>
              <p:tags r:id="rId11"/>
            </p:custDataLst>
          </p:nvPr>
        </p:nvSpPr>
        <p:spPr>
          <a:xfrm>
            <a:off x="1157605" y="2482215"/>
            <a:ext cx="1077595"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2022</a:t>
            </a:r>
            <a:endParaRPr lang="zh-CN" altLang="en-US"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3" name="文本框 12"/>
          <p:cNvSpPr txBox="1"/>
          <p:nvPr>
            <p:custDataLst>
              <p:tags r:id="rId12"/>
            </p:custDataLst>
          </p:nvPr>
        </p:nvSpPr>
        <p:spPr>
          <a:xfrm>
            <a:off x="5029200" y="2472690"/>
            <a:ext cx="717550"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2024</a:t>
            </a:r>
            <a:endPar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0" name="文本框 19"/>
          <p:cNvSpPr txBox="1"/>
          <p:nvPr>
            <p:custDataLst>
              <p:tags r:id="rId13"/>
            </p:custDataLst>
          </p:nvPr>
        </p:nvSpPr>
        <p:spPr>
          <a:xfrm>
            <a:off x="9135110" y="2465705"/>
            <a:ext cx="751205"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2025</a:t>
            </a:r>
            <a:endPar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50" name="图片 49"/>
          <p:cNvPicPr>
            <a:picLocks noChangeAspect="1"/>
          </p:cNvPicPr>
          <p:nvPr/>
        </p:nvPicPr>
        <p:blipFill>
          <a:blip r:embed="rId14"/>
          <a:stretch>
            <a:fillRect/>
          </a:stretch>
        </p:blipFill>
        <p:spPr>
          <a:xfrm>
            <a:off x="74930" y="2719705"/>
            <a:ext cx="3114675" cy="2037715"/>
          </a:xfrm>
          <a:prstGeom prst="rect">
            <a:avLst/>
          </a:prstGeom>
        </p:spPr>
      </p:pic>
      <p:pic>
        <p:nvPicPr>
          <p:cNvPr id="51" name="图片 50"/>
          <p:cNvPicPr>
            <a:picLocks noChangeAspect="1"/>
          </p:cNvPicPr>
          <p:nvPr/>
        </p:nvPicPr>
        <p:blipFill>
          <a:blip r:embed="rId15">
            <a:clrChange>
              <a:clrFrom>
                <a:srgbClr val="FFFFFF">
                  <a:alpha val="100000"/>
                </a:srgbClr>
              </a:clrFrom>
              <a:clrTo>
                <a:srgbClr val="FFFFFF">
                  <a:alpha val="100000"/>
                  <a:alpha val="0"/>
                </a:srgbClr>
              </a:clrTo>
            </a:clrChange>
          </a:blip>
          <a:srcRect r="33291"/>
          <a:stretch>
            <a:fillRect/>
          </a:stretch>
        </p:blipFill>
        <p:spPr>
          <a:xfrm>
            <a:off x="3357245" y="2719705"/>
            <a:ext cx="4043680" cy="2038350"/>
          </a:xfrm>
          <a:prstGeom prst="rect">
            <a:avLst/>
          </a:prstGeom>
        </p:spPr>
      </p:pic>
      <p:pic>
        <p:nvPicPr>
          <p:cNvPr id="52" name="图片 51"/>
          <p:cNvPicPr>
            <a:picLocks noChangeAspect="1"/>
          </p:cNvPicPr>
          <p:nvPr/>
        </p:nvPicPr>
        <p:blipFill>
          <a:blip r:embed="rId16">
            <a:clrChange>
              <a:clrFrom>
                <a:srgbClr val="FFFFFF">
                  <a:alpha val="100000"/>
                </a:srgbClr>
              </a:clrFrom>
              <a:clrTo>
                <a:srgbClr val="FFFFFF">
                  <a:alpha val="100000"/>
                  <a:alpha val="0"/>
                </a:srgbClr>
              </a:clrTo>
            </a:clrChange>
          </a:blip>
          <a:stretch>
            <a:fillRect/>
          </a:stretch>
        </p:blipFill>
        <p:spPr>
          <a:xfrm>
            <a:off x="7400925" y="2719705"/>
            <a:ext cx="4427220" cy="2181225"/>
          </a:xfrm>
          <a:prstGeom prst="rect">
            <a:avLst/>
          </a:prstGeom>
        </p:spPr>
      </p:pic>
      <p:sp>
        <p:nvSpPr>
          <p:cNvPr id="53" name="文本框 52"/>
          <p:cNvSpPr txBox="1"/>
          <p:nvPr/>
        </p:nvSpPr>
        <p:spPr>
          <a:xfrm>
            <a:off x="74295" y="4901565"/>
            <a:ext cx="11896090" cy="1614805"/>
          </a:xfrm>
          <a:prstGeom prst="rect">
            <a:avLst/>
          </a:prstGeom>
        </p:spPr>
        <p:txBody>
          <a:bodyPr wrap="square">
            <a:spAutoFit/>
          </a:bodyPr>
          <a:p>
            <a:pPr indent="457200" algn="l" defTabSz="914400">
              <a:lnSpc>
                <a:spcPct val="150000"/>
              </a:lnSpc>
              <a:buClr>
                <a:schemeClr val="tx2"/>
              </a:buClr>
              <a:buSzTx/>
              <a:buFont typeface="Arial" panose="020B0604020202020204" pitchFamily="34" charset="0"/>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然而，现有模型普遍以固定工况下的原始能谱</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直接</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作为输入进行训练，</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受探测器能量分辨率、电子学噪声及环境因素的影响，</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当工况发生动态变化时，</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原始谱线质量下降，模型预测精度明显降低。</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此外，现有模型</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在低信噪比及低峰康比条件下精准提取能谱弱峰特征的能力仍有不足。</a:t>
            </a:r>
            <a:endPar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768715" y="6430645"/>
            <a:ext cx="2743200" cy="365125"/>
          </a:xfrm>
        </p:spPr>
        <p:txBody>
          <a:bodyPr/>
          <a:lstStyle/>
          <a:p>
            <a:fld id="{565CE74E-AB26-4998-AD42-012C4C1AD076}" type="slidenum">
              <a:rPr lang="zh-CN" altLang="en-US" smtClean="0"/>
            </a:fld>
            <a:endParaRPr lang="zh-CN" altLang="en-US"/>
          </a:p>
        </p:txBody>
      </p:sp>
      <p:sp>
        <p:nvSpPr>
          <p:cNvPr id="9" name="文本框 8"/>
          <p:cNvSpPr txBox="1"/>
          <p:nvPr/>
        </p:nvSpPr>
        <p:spPr>
          <a:xfrm>
            <a:off x="74930" y="662940"/>
            <a:ext cx="11109325" cy="557530"/>
          </a:xfrm>
          <a:prstGeom prst="rect">
            <a:avLst/>
          </a:prstGeom>
          <a:noFill/>
        </p:spPr>
        <p:txBody>
          <a:bodyPr wrap="square" rtlCol="0">
            <a:noAutofit/>
          </a:bodyPr>
          <a:lstStyle/>
          <a:p>
            <a:pPr marL="457200" indent="-457200">
              <a:lnSpc>
                <a:spcPct val="136000"/>
              </a:lnSpc>
              <a:buClr>
                <a:schemeClr val="tx2"/>
              </a:buClr>
              <a:buFont typeface="Arial" panose="020B0604020202020204" pitchFamily="34" charset="0"/>
              <a:buChar char="•"/>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参考文献：</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indent="0">
              <a:lnSpc>
                <a:spcPct val="136000"/>
              </a:lnSpc>
              <a:buClr>
                <a:schemeClr val="tx2"/>
              </a:buClr>
              <a:buFont typeface="Arial" panose="020B0604020202020204" pitchFamily="34" charset="0"/>
              <a:buNone/>
            </a:pP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1" name="文本框 60"/>
          <p:cNvSpPr txBox="1"/>
          <p:nvPr/>
        </p:nvSpPr>
        <p:spPr>
          <a:xfrm>
            <a:off x="189230" y="1243330"/>
            <a:ext cx="11903075" cy="5139055"/>
          </a:xfrm>
          <a:prstGeom prst="rect">
            <a:avLst/>
          </a:prstGeom>
        </p:spPr>
        <p:txBody>
          <a:bodyPr wrap="square">
            <a:spAutoFit/>
          </a:bodyPr>
          <a:p>
            <a:pPr defTabSz="266700">
              <a:lnSpc>
                <a:spcPct val="150000"/>
              </a:lnSpc>
            </a:pPr>
            <a:r>
              <a:rPr lang="en-US" altLang="zh-CN" sz="1600">
                <a:latin typeface="Times New Roman" panose="02020603050405020304"/>
                <a:ea typeface="宋体" panose="02010600030101010101" pitchFamily="2" charset="-122"/>
              </a:rPr>
              <a:t>[1] Carson, M. P., “Efficient Neuromorphic Algorithms for Gamma-Ray Spectrum Denoising and Radionuclide Identification”, MsT, Portland State University, Oregon, 2021.</a:t>
            </a:r>
            <a:endParaRPr lang="en-US" altLang="zh-CN" sz="1600">
              <a:latin typeface="Times New Roman" panose="02020603050405020304"/>
              <a:ea typeface="宋体" panose="02010600030101010101" pitchFamily="2" charset="-122"/>
            </a:endParaRPr>
          </a:p>
          <a:p>
            <a:pPr defTabSz="266700">
              <a:lnSpc>
                <a:spcPct val="150000"/>
              </a:lnSpc>
            </a:pPr>
            <a:r>
              <a:rPr lang="en-US" sz="1600">
                <a:latin typeface="Times New Roman" panose="02020603050405020304"/>
                <a:ea typeface="宋体" panose="02010600030101010101" pitchFamily="2" charset="-122"/>
              </a:rPr>
              <a:t>[2] </a:t>
            </a:r>
            <a:r>
              <a:rPr lang="en-US" altLang="zh-CN" sz="1600">
                <a:latin typeface="Times New Roman" panose="02020603050405020304"/>
                <a:ea typeface="宋体" panose="02010600030101010101" pitchFamily="2" charset="-122"/>
              </a:rPr>
              <a:t>Barton S. Convolution Network with Custom Loss Function for the Denoising of Low SNR Raman Spectra. Sensors (Basel). 2021 Jul 6;21(14):4623.</a:t>
            </a:r>
            <a:endParaRPr lang="en-US" altLang="zh-CN" sz="1600">
              <a:latin typeface="Times New Roman" panose="02020603050405020304"/>
              <a:ea typeface="宋体" panose="02010600030101010101" pitchFamily="2" charset="-122"/>
            </a:endParaRPr>
          </a:p>
          <a:p>
            <a:pPr defTabSz="266700">
              <a:lnSpc>
                <a:spcPct val="150000"/>
              </a:lnSpc>
            </a:pPr>
            <a:r>
              <a:rPr lang="en-US" altLang="zh-CN" sz="1600">
                <a:latin typeface="Times New Roman" panose="02020603050405020304"/>
                <a:ea typeface="宋体" panose="02010600030101010101" pitchFamily="2" charset="-122"/>
              </a:rPr>
              <a:t>[3] Lu, X., Zheng, H., Liu, Y., Li, H., Zhou, Q., Li, T., Yang, H.: Segmentation-enhanced gamma spectrum denoising based on deep learning. IET Commun.18, 63–80 (2024).</a:t>
            </a:r>
            <a:endParaRPr lang="en-US" altLang="zh-CN" sz="1600">
              <a:latin typeface="Times New Roman" panose="02020603050405020304"/>
              <a:ea typeface="宋体" panose="02010600030101010101" pitchFamily="2" charset="-122"/>
            </a:endParaRPr>
          </a:p>
          <a:p>
            <a:pPr defTabSz="266700">
              <a:lnSpc>
                <a:spcPct val="150000"/>
              </a:lnSpc>
            </a:pPr>
            <a:r>
              <a:rPr lang="en-US" altLang="zh-CN" sz="1600">
                <a:latin typeface="Times New Roman" panose="02020603050405020304"/>
                <a:ea typeface="宋体" panose="02010600030101010101" pitchFamily="2" charset="-122"/>
                <a:sym typeface="+mn-ea"/>
              </a:rPr>
              <a:t>[4] </a:t>
            </a:r>
            <a:r>
              <a:rPr lang="en-US" altLang="zh-CN" sz="1600">
                <a:latin typeface="Times New Roman" panose="02020603050405020304"/>
                <a:ea typeface="宋体" panose="02010600030101010101" pitchFamily="2" charset="-122"/>
              </a:rPr>
              <a:t>Li, F.. et al. Quantitative algorithm for airborne gamma spectrum of large sample based on improved shuffled frog leaping–particle swarm optimization convolutional neural network. NUCL SCI TECH 34, 112 (2023). </a:t>
            </a:r>
            <a:endParaRPr lang="en-US" altLang="zh-CN" sz="1600">
              <a:latin typeface="Times New Roman" panose="02020603050405020304"/>
              <a:ea typeface="宋体" panose="02010600030101010101" pitchFamily="2" charset="-122"/>
            </a:endParaRPr>
          </a:p>
          <a:p>
            <a:pPr defTabSz="266700">
              <a:lnSpc>
                <a:spcPct val="150000"/>
              </a:lnSpc>
            </a:pPr>
            <a:r>
              <a:rPr lang="en-US" altLang="zh-CN" sz="1600">
                <a:latin typeface="Times New Roman" panose="02020603050405020304"/>
                <a:ea typeface="宋体" panose="02010600030101010101" pitchFamily="2" charset="-122"/>
                <a:sym typeface="+mn-ea"/>
              </a:rPr>
              <a:t>[5] Chen T, Son Y, Park A, et al. Baseline correction using a deep-learning model combining ResNet and UNet. The Analyst. 2022;147(19):4285–4292.</a:t>
            </a:r>
            <a:endParaRPr lang="en-US" altLang="zh-CN" sz="1600">
              <a:latin typeface="Times New Roman" panose="02020603050405020304"/>
              <a:ea typeface="宋体" panose="02010600030101010101" pitchFamily="2" charset="-122"/>
            </a:endParaRPr>
          </a:p>
          <a:p>
            <a:pPr defTabSz="266700">
              <a:lnSpc>
                <a:spcPct val="150000"/>
              </a:lnSpc>
            </a:pPr>
            <a:r>
              <a:rPr lang="en-US" sz="1600">
                <a:latin typeface="Times New Roman" panose="02020603050405020304"/>
                <a:ea typeface="宋体" panose="02010600030101010101" pitchFamily="2" charset="-122"/>
                <a:sym typeface="+mn-ea"/>
              </a:rPr>
              <a:t>[6] </a:t>
            </a:r>
            <a:r>
              <a:rPr lang="en-US" altLang="zh-CN" sz="1600">
                <a:latin typeface="Times New Roman" panose="02020603050405020304"/>
                <a:ea typeface="宋体" panose="02010600030101010101" pitchFamily="2" charset="-122"/>
                <a:sym typeface="+mn-ea"/>
              </a:rPr>
              <a:t>Jiao Q. A three-stage deep learning-based training frame for spectra baseline correction. Anal. Methods, 2024,16, 1496-1507</a:t>
            </a:r>
            <a:endParaRPr lang="en-US" altLang="zh-CN" sz="1600">
              <a:latin typeface="Times New Roman" panose="02020603050405020304"/>
              <a:ea typeface="宋体" panose="02010600030101010101" pitchFamily="2" charset="-122"/>
            </a:endParaRPr>
          </a:p>
          <a:p>
            <a:pPr defTabSz="266700">
              <a:lnSpc>
                <a:spcPct val="150000"/>
              </a:lnSpc>
            </a:pPr>
            <a:r>
              <a:rPr lang="en-US" altLang="zh-CN" sz="1600">
                <a:latin typeface="Times New Roman" panose="02020603050405020304"/>
                <a:ea typeface="宋体" panose="02010600030101010101" pitchFamily="2" charset="-122"/>
                <a:sym typeface="+mn-ea"/>
              </a:rPr>
              <a:t>[7] Zhao R, Liu L-Y, Liu X, et al. Continuum estimation in low-resolution gamma-ray spectra based on deep learning. Nucl Sci Tech. 2025;36(2):23.</a:t>
            </a:r>
            <a:endParaRPr lang="en-US" altLang="zh-CN" sz="1600">
              <a:latin typeface="Times New Roman" panose="02020603050405020304"/>
              <a:ea typeface="宋体" panose="02010600030101010101" pitchFamily="2" charset="-122"/>
            </a:endParaRPr>
          </a:p>
          <a:p>
            <a:pPr defTabSz="266700">
              <a:lnSpc>
                <a:spcPct val="100000"/>
              </a:lnSpc>
            </a:pPr>
            <a:endParaRPr lang="en-US" altLang="zh-CN" sz="1600">
              <a:latin typeface="Times New Roman" panose="02020603050405020304"/>
              <a:ea typeface="宋体" panose="02010600030101010101" pitchFamily="2" charset="-122"/>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8729980" y="6544945"/>
            <a:ext cx="2743200" cy="365125"/>
          </a:xfrm>
        </p:spPr>
        <p:txBody>
          <a:bodyPr/>
          <a:lstStyle/>
          <a:p>
            <a:fld id="{565CE74E-AB26-4998-AD42-012C4C1AD076}" type="slidenum">
              <a:rPr lang="zh-CN" altLang="en-US" smtClean="0"/>
            </a:fld>
            <a:endParaRPr lang="zh-CN" altLang="en-US"/>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 name="文本框 1"/>
          <p:cNvSpPr txBox="1"/>
          <p:nvPr/>
        </p:nvSpPr>
        <p:spPr>
          <a:xfrm>
            <a:off x="610235" y="912495"/>
            <a:ext cx="11273155" cy="1198880"/>
          </a:xfrm>
          <a:prstGeom prst="rect">
            <a:avLst/>
          </a:prstGeom>
          <a:noFill/>
        </p:spPr>
        <p:txBody>
          <a:bodyPr wrap="square" rtlCol="0">
            <a:spAutoFit/>
          </a:bodyPr>
          <a:p>
            <a:pPr indent="457200" algn="l">
              <a:lnSpc>
                <a:spcPct val="150000"/>
              </a:lnSpc>
              <a:buClr>
                <a:schemeClr val="tx2"/>
              </a:buClr>
              <a:buFont typeface="Wingdings" panose="05000000000000000000" pitchFamily="2" charset="2"/>
              <a:buNone/>
            </a:pPr>
            <a:r>
              <a:rPr lang="zh-CN" altLang="en-US" sz="2400">
                <a:solidFill>
                  <a:schemeClr val="tx1"/>
                </a:solidFill>
                <a:latin typeface="黑体" panose="02010609060101010101" pitchFamily="49" charset="-122"/>
                <a:ea typeface="黑体" panose="02010609060101010101" pitchFamily="49" charset="-122"/>
                <a:cs typeface="+mj-cs"/>
                <a:sym typeface="+mn-ea"/>
              </a:rPr>
              <a:t>综上所述，制约深度学习谱分析方法应用于放射性</a:t>
            </a:r>
            <a:r>
              <a:rPr lang="zh-CN" altLang="en-US" sz="2400">
                <a:latin typeface="黑体" panose="02010609060101010101" pitchFamily="49" charset="-122"/>
                <a:ea typeface="黑体" panose="02010609060101010101" pitchFamily="49" charset="-122"/>
                <a:cs typeface="+mj-cs"/>
                <a:sym typeface="+mn-ea"/>
              </a:rPr>
              <a:t>核素</a:t>
            </a:r>
            <a:r>
              <a:rPr lang="zh-CN" altLang="en-US" sz="2400">
                <a:solidFill>
                  <a:schemeClr val="tx1"/>
                </a:solidFill>
                <a:latin typeface="黑体" panose="02010609060101010101" pitchFamily="49" charset="-122"/>
                <a:ea typeface="黑体" panose="02010609060101010101" pitchFamily="49" charset="-122"/>
                <a:cs typeface="+mj-cs"/>
                <a:sym typeface="+mn-ea"/>
              </a:rPr>
              <a:t>现场快速测量场景的核心科学问题及关键技术挑战如下：</a:t>
            </a:r>
            <a:endParaRPr lang="zh-CN" altLang="en-US" sz="2400">
              <a:solidFill>
                <a:schemeClr val="tx1"/>
              </a:solidFill>
              <a:latin typeface="黑体" panose="02010609060101010101" pitchFamily="49" charset="-122"/>
              <a:ea typeface="黑体" panose="02010609060101010101" pitchFamily="49" charset="-122"/>
              <a:cs typeface="+mj-cs"/>
              <a:sym typeface="+mn-ea"/>
            </a:endParaRPr>
          </a:p>
        </p:txBody>
      </p:sp>
      <p:grpSp>
        <p:nvGrpSpPr>
          <p:cNvPr id="15" name="组合 14"/>
          <p:cNvGrpSpPr/>
          <p:nvPr/>
        </p:nvGrpSpPr>
        <p:grpSpPr>
          <a:xfrm>
            <a:off x="994410" y="2686050"/>
            <a:ext cx="4424680" cy="2723515"/>
            <a:chOff x="8687" y="1716"/>
            <a:chExt cx="6968" cy="4289"/>
          </a:xfrm>
        </p:grpSpPr>
        <p:sp>
          <p:nvSpPr>
            <p:cNvPr id="5" name="文本框 4"/>
            <p:cNvSpPr txBox="1"/>
            <p:nvPr/>
          </p:nvSpPr>
          <p:spPr>
            <a:xfrm>
              <a:off x="10601" y="1998"/>
              <a:ext cx="3265" cy="72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科学问题</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矩形 6"/>
            <p:cNvSpPr/>
            <p:nvPr/>
          </p:nvSpPr>
          <p:spPr>
            <a:xfrm>
              <a:off x="10634" y="1906"/>
              <a:ext cx="3198" cy="877"/>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8687" y="2662"/>
              <a:ext cx="6865" cy="3343"/>
            </a:xfrm>
            <a:prstGeom prst="rect">
              <a:avLst/>
            </a:prstGeom>
            <a:noFill/>
          </p:spPr>
          <p:txBody>
            <a:bodyPr wrap="square" rtlCol="0" anchor="t">
              <a:spAutoFit/>
            </a:bodyPr>
            <a:p>
              <a:pPr algn="ctr">
                <a:lnSpc>
                  <a:spcPct val="150000"/>
                </a:lnSpc>
              </a:pP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如何阐明在</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低能量分辨率、低峰康比及低信噪比</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多重不利条件下的复杂能谱</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弱峰精准提取</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机制</a:t>
              </a: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algn="ctr">
                <a:lnSpc>
                  <a:spcPct val="150000"/>
                </a:lnSpc>
              </a:pP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4" name="矩形 13"/>
            <p:cNvSpPr/>
            <p:nvPr/>
          </p:nvSpPr>
          <p:spPr>
            <a:xfrm>
              <a:off x="8687" y="1716"/>
              <a:ext cx="6968" cy="3590"/>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16" name="组合 15"/>
          <p:cNvGrpSpPr/>
          <p:nvPr/>
        </p:nvGrpSpPr>
        <p:grpSpPr>
          <a:xfrm>
            <a:off x="6917055" y="2686050"/>
            <a:ext cx="4424680" cy="2723515"/>
            <a:chOff x="8687" y="1716"/>
            <a:chExt cx="6968" cy="4289"/>
          </a:xfrm>
        </p:grpSpPr>
        <p:sp>
          <p:nvSpPr>
            <p:cNvPr id="18" name="文本框 17"/>
            <p:cNvSpPr txBox="1"/>
            <p:nvPr/>
          </p:nvSpPr>
          <p:spPr>
            <a:xfrm>
              <a:off x="10601" y="1998"/>
              <a:ext cx="3265" cy="72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技术挑战</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2" name="矩形 21"/>
            <p:cNvSpPr/>
            <p:nvPr/>
          </p:nvSpPr>
          <p:spPr>
            <a:xfrm>
              <a:off x="10634" y="1906"/>
              <a:ext cx="3198" cy="877"/>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8687" y="2662"/>
              <a:ext cx="6865" cy="3343"/>
            </a:xfrm>
            <a:prstGeom prst="rect">
              <a:avLst/>
            </a:prstGeom>
            <a:noFill/>
          </p:spPr>
          <p:txBody>
            <a:bodyPr wrap="square" rtlCol="0" anchor="t">
              <a:spAutoFit/>
            </a:bodyPr>
            <a:p>
              <a:pPr algn="ctr">
                <a:lnSpc>
                  <a:spcPct val="150000"/>
                </a:lnSpc>
              </a:pP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将复杂工况下的</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弱峰提取机制融入</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端到端深度学习框架以构建</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泛化性</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能谱预测模型</a:t>
              </a: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algn="ctr">
                <a:lnSpc>
                  <a:spcPct val="150000"/>
                </a:lnSpc>
              </a:pP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4" name="矩形 23"/>
            <p:cNvSpPr/>
            <p:nvPr/>
          </p:nvSpPr>
          <p:spPr>
            <a:xfrm>
              <a:off x="8687" y="1716"/>
              <a:ext cx="6968" cy="3590"/>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68275" y="1078230"/>
            <a:ext cx="11823065" cy="3415030"/>
          </a:xfrm>
          <a:prstGeom prst="rect">
            <a:avLst/>
          </a:prstGeom>
          <a:noFill/>
        </p:spPr>
        <p:txBody>
          <a:bodyPr wrap="square" rtlCol="0">
            <a:spAutoFit/>
          </a:bodyPr>
          <a:p>
            <a:pPr marL="457200" indent="-457200">
              <a:lnSpc>
                <a:spcPct val="150000"/>
              </a:lnSpc>
              <a:buClr>
                <a:schemeClr val="tx2"/>
              </a:buClr>
              <a:buFont typeface="Wingdings" panose="05000000000000000000" pitchFamily="2" charset="2"/>
              <a:buChar char="p"/>
            </a:pPr>
            <a:r>
              <a:rPr lang="zh-CN" altLang="en-US" sz="2400">
                <a:latin typeface="黑体" panose="02010609060101010101" pitchFamily="49" charset="-122"/>
                <a:ea typeface="黑体" panose="02010609060101010101" pitchFamily="49" charset="-122"/>
                <a:cs typeface="+mj-cs"/>
                <a:sym typeface="+mn-ea"/>
              </a:rPr>
              <a:t>研究目标</a:t>
            </a:r>
            <a:endParaRPr lang="zh-CN" altLang="en-US" sz="2400">
              <a:latin typeface="黑体" panose="02010609060101010101" pitchFamily="49" charset="-122"/>
              <a:ea typeface="黑体" panose="02010609060101010101" pitchFamily="49" charset="-122"/>
              <a:cs typeface="+mj-cs"/>
              <a:sym typeface="+mn-ea"/>
            </a:endParaRPr>
          </a:p>
          <a:p>
            <a:pPr indent="457200">
              <a:lnSpc>
                <a:spcPct val="150000"/>
              </a:lnSpc>
              <a:buClr>
                <a:schemeClr val="tx2"/>
              </a:buClr>
              <a:buFont typeface="Wingdings" panose="05000000000000000000" pitchFamily="2" charset="2"/>
              <a:buNone/>
            </a:pPr>
            <a:r>
              <a:rPr lang="zh-CN"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通过分析复杂工况下的低能量分辨率能谱特性，阐明弱峰精准提取机制，建立弱峰多尺度特征提取模型，设计适用于弱峰高维度特征提取及跨尺度融合的深度学习网络架构，</a:t>
            </a:r>
            <a:r>
              <a:rPr lang="zh-CN"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提出</a:t>
            </a:r>
            <a:r>
              <a:rPr lang="zh-CN"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基于两者融合的复杂弱峰能谱高精度、高效</a:t>
            </a:r>
            <a:r>
              <a:rPr lang="zh-CN"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预测模型及谱</a:t>
            </a:r>
            <a:r>
              <a:rPr lang="zh-CN"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分析方法。</a:t>
            </a:r>
            <a:r>
              <a:rPr lang="zh-CN"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在降低弱峰丢失现象的同时提高峰型保真度，解决放射性核素现场快速测量场景中，</a:t>
            </a: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极易</a:t>
            </a:r>
            <a:r>
              <a:rPr lang="zh-CN"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由于</a:t>
            </a:r>
            <a:r>
              <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过度平滑及不适当的本底扣除所造成的弱峰畸变甚至丢失问题</a:t>
            </a:r>
            <a:r>
              <a:rPr lang="zh-CN"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83405" y="1262063"/>
            <a:ext cx="7357110" cy="1214120"/>
          </a:xfrm>
          <a:prstGeom prst="rect">
            <a:avLst/>
          </a:prstGeom>
          <a:noFill/>
        </p:spPr>
        <p:txBody>
          <a:bodyPr wrap="square" rtlCol="0">
            <a:noAutofit/>
          </a:bodyPr>
          <a:p>
            <a:pPr indent="0" algn="ctr">
              <a:lnSpc>
                <a:spcPct val="150000"/>
              </a:lnSpc>
              <a:buClr>
                <a:schemeClr val="tx2"/>
              </a:buClr>
              <a:buFont typeface="+mj-lt"/>
              <a:buNone/>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通过结合</a:t>
            </a:r>
            <a:r>
              <a:rPr lang="en-US" altLang="zh-CN" sz="2400">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的多尺度特征提取，</a:t>
            </a:r>
            <a:r>
              <a:rPr lang="zh-CN" altLang="en-US"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建立了适用于不同低峰康比、低信噪比及低能量分辨率的弱峰特征提取模型</a:t>
            </a: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，有效捕获不同尺度下的弱峰信号成分。</a:t>
            </a:r>
            <a:endPar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a:p>
            <a:pPr indent="0">
              <a:lnSpc>
                <a:spcPct val="150000"/>
              </a:lnSpc>
              <a:buClr>
                <a:schemeClr val="tx2"/>
              </a:buClr>
              <a:buFont typeface="+mj-lt"/>
              <a:buNone/>
            </a:pPr>
            <a:r>
              <a:rPr lang="en-US"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endParaRPr sz="22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 name="文本框 6"/>
          <p:cNvSpPr txBox="1"/>
          <p:nvPr/>
        </p:nvSpPr>
        <p:spPr>
          <a:xfrm>
            <a:off x="0" y="562610"/>
            <a:ext cx="12192635" cy="645160"/>
          </a:xfrm>
          <a:prstGeom prst="rect">
            <a:avLst/>
          </a:prstGeom>
          <a:noFill/>
        </p:spPr>
        <p:txBody>
          <a:bodyPr wrap="square" rtlCol="0">
            <a:spAutoFit/>
          </a:bodyPr>
          <a:p>
            <a:pPr marL="457200" indent="-457200">
              <a:lnSpc>
                <a:spcPct val="150000"/>
              </a:lnSpc>
              <a:buClr>
                <a:schemeClr val="tx2"/>
              </a:buClr>
              <a:buFont typeface="Wingdings" panose="05000000000000000000" pitchFamily="2" charset="2"/>
              <a:buChar char="p"/>
            </a:pPr>
            <a:r>
              <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研究内容</a:t>
            </a:r>
            <a:endParaRPr lang="en-US" altLang="zh-CN"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 name="矩形 1"/>
          <p:cNvSpPr/>
          <p:nvPr/>
        </p:nvSpPr>
        <p:spPr>
          <a:xfrm>
            <a:off x="4383405" y="1299210"/>
            <a:ext cx="7254875" cy="1666875"/>
          </a:xfrm>
          <a:prstGeom prst="rect">
            <a:avLst/>
          </a:prstGeom>
          <a:noFill/>
          <a:ln w="34925" cmpd="sng">
            <a:solidFill>
              <a:srgbClr val="2A6CA8"/>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右箭头 21"/>
          <p:cNvSpPr/>
          <p:nvPr/>
        </p:nvSpPr>
        <p:spPr>
          <a:xfrm rot="5400000">
            <a:off x="7853045" y="2887345"/>
            <a:ext cx="315595" cy="472440"/>
          </a:xfrm>
          <a:prstGeom prst="rightArrow">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4404360" y="3119120"/>
            <a:ext cx="7191375" cy="549910"/>
          </a:xfrm>
          <a:prstGeom prst="rect">
            <a:avLst/>
          </a:prstGeom>
          <a:noFill/>
        </p:spPr>
        <p:txBody>
          <a:bodyPr wrap="square" rtlCol="0">
            <a:noAutofit/>
          </a:bodyPr>
          <a:p>
            <a:pPr indent="0" algn="ctr">
              <a:lnSpc>
                <a:spcPct val="150000"/>
              </a:lnSpc>
              <a:buClr>
                <a:schemeClr val="tx2"/>
              </a:buClr>
              <a:buFont typeface="+mj-lt"/>
              <a:buNone/>
            </a:pPr>
            <a:r>
              <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构建面向</a:t>
            </a:r>
            <a:r>
              <a:rPr lang="en-US" altLang="zh-CN" sz="24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DWT</a:t>
            </a:r>
            <a:r>
              <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尺度特征高维深度提取及多尺度特征有效融合的</a:t>
            </a:r>
            <a:r>
              <a:rPr lang="en-US" altLang="zh-CN"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4-Level-Wavelet ResAttention</a:t>
            </a:r>
            <a:r>
              <a:rPr lang="zh-CN" altLang="en-US"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全能峰净能谱预测模型</a:t>
            </a:r>
            <a:r>
              <a:rPr lang="zh-CN" altLang="en-US"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 name="矩形 7"/>
          <p:cNvSpPr/>
          <p:nvPr/>
        </p:nvSpPr>
        <p:spPr>
          <a:xfrm>
            <a:off x="4404360" y="3281680"/>
            <a:ext cx="7233285" cy="1504950"/>
          </a:xfrm>
          <a:prstGeom prst="rect">
            <a:avLst/>
          </a:prstGeom>
          <a:noFill/>
          <a:ln w="34925" cmpd="sng">
            <a:solidFill>
              <a:srgbClr val="2A6CA8"/>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4427855" y="4943475"/>
            <a:ext cx="7254240" cy="1214120"/>
          </a:xfrm>
          <a:prstGeom prst="rect">
            <a:avLst/>
          </a:prstGeom>
          <a:noFill/>
        </p:spPr>
        <p:txBody>
          <a:bodyPr wrap="square" rtlCol="0">
            <a:noAutofit/>
          </a:bodyPr>
          <a:p>
            <a:pPr indent="0" algn="ctr">
              <a:lnSpc>
                <a:spcPct val="150000"/>
              </a:lnSpc>
              <a:buClr>
                <a:schemeClr val="tx2"/>
              </a:buClr>
              <a:buFont typeface="+mj-lt"/>
              <a:buNone/>
            </a:pPr>
            <a:r>
              <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引入</a:t>
            </a:r>
            <a:r>
              <a:rPr lang="zh-CN" altLang="en-US"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峰值与峰型双重约束的多目标优化加权损失函数</a:t>
            </a:r>
            <a:r>
              <a:rPr lang="zh-CN" altLang="en-US" sz="24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，精准调控模型对弱峰信息的保留性能，提出了适用于复杂弱峰能谱的精准自适应分析方法。</a:t>
            </a:r>
            <a:r>
              <a:rPr lang="en-US" sz="24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r>
              <a:rPr lang="en-US" sz="22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 </a:t>
            </a:r>
            <a:endParaRPr sz="22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矩形 9"/>
          <p:cNvSpPr/>
          <p:nvPr/>
        </p:nvSpPr>
        <p:spPr>
          <a:xfrm>
            <a:off x="4383405" y="5101590"/>
            <a:ext cx="7254240" cy="1496695"/>
          </a:xfrm>
          <a:prstGeom prst="rect">
            <a:avLst/>
          </a:prstGeom>
          <a:noFill/>
          <a:ln w="34925" cmpd="sng">
            <a:solidFill>
              <a:srgbClr val="2A6CA8"/>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右箭头 10"/>
          <p:cNvSpPr/>
          <p:nvPr/>
        </p:nvSpPr>
        <p:spPr>
          <a:xfrm rot="5400000">
            <a:off x="7857490" y="4694555"/>
            <a:ext cx="287020" cy="472440"/>
          </a:xfrm>
          <a:prstGeom prst="rightArrow">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998855" y="1912620"/>
            <a:ext cx="266382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弱峰提取机制研究</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4" name="矩形 13"/>
          <p:cNvSpPr/>
          <p:nvPr/>
        </p:nvSpPr>
        <p:spPr>
          <a:xfrm>
            <a:off x="1058545" y="1854200"/>
            <a:ext cx="2582545"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998855" y="3805555"/>
            <a:ext cx="266382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深度学习模型研究</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6" name="矩形 15"/>
          <p:cNvSpPr/>
          <p:nvPr/>
        </p:nvSpPr>
        <p:spPr>
          <a:xfrm>
            <a:off x="1058545" y="3747135"/>
            <a:ext cx="2582545"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nvSpPr>
        <p:spPr>
          <a:xfrm>
            <a:off x="998855" y="5629910"/>
            <a:ext cx="266382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损失函数研究</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8" name="矩形 17"/>
          <p:cNvSpPr/>
          <p:nvPr/>
        </p:nvSpPr>
        <p:spPr>
          <a:xfrm>
            <a:off x="1058545" y="5571490"/>
            <a:ext cx="2582545"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右箭头 19"/>
          <p:cNvSpPr/>
          <p:nvPr/>
        </p:nvSpPr>
        <p:spPr>
          <a:xfrm rot="5400000">
            <a:off x="1854200" y="2850515"/>
            <a:ext cx="953135" cy="472440"/>
          </a:xfrm>
          <a:prstGeom prst="rightArrow">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nvSpPr>
        <p:spPr>
          <a:xfrm rot="5400000">
            <a:off x="1854200" y="4709795"/>
            <a:ext cx="953135" cy="472440"/>
          </a:xfrm>
          <a:prstGeom prst="rightArrow">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940" y="819644"/>
            <a:ext cx="5936494"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en-US" altLang="zh-CN" sz="2400">
                <a:latin typeface="Times New Roman" panose="02020603050405020304" pitchFamily="18" charset="0"/>
                <a:ea typeface="黑体" panose="02010609060101010101" pitchFamily="49" charset="-122"/>
                <a:cs typeface="Times New Roman" panose="02020603050405020304" pitchFamily="18" charset="0"/>
              </a:rPr>
              <a:t>DWT</a:t>
            </a:r>
            <a:r>
              <a:rPr lang="zh-CN" altLang="en-US" sz="2400">
                <a:latin typeface="Times New Roman" panose="02020603050405020304" pitchFamily="18" charset="0"/>
                <a:ea typeface="黑体" panose="02010609060101010101" pitchFamily="49" charset="-122"/>
                <a:cs typeface="Times New Roman" panose="02020603050405020304" pitchFamily="18" charset="0"/>
              </a:rPr>
              <a:t>特征提取模型</a:t>
            </a:r>
            <a:r>
              <a:rPr lang="zh-CN" altLang="en-US" sz="24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4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15" name="图片 14"/>
          <p:cNvPicPr>
            <a:picLocks noChangeAspect="1"/>
          </p:cNvPicPr>
          <p:nvPr/>
        </p:nvPicPr>
        <p:blipFill>
          <a:blip r:embed="rId2">
            <a:clrChange>
              <a:clrFrom>
                <a:srgbClr val="FFFFFF"/>
              </a:clrFrom>
              <a:clrTo>
                <a:srgbClr val="FFFFFF">
                  <a:alpha val="0"/>
                </a:srgbClr>
              </a:clrTo>
            </a:clrChange>
          </a:blip>
          <a:stretch>
            <a:fillRect/>
          </a:stretch>
        </p:blipFill>
        <p:spPr>
          <a:xfrm>
            <a:off x="1126490" y="1447800"/>
            <a:ext cx="4546600" cy="500380"/>
          </a:xfrm>
          <a:prstGeom prst="rect">
            <a:avLst/>
          </a:prstGeom>
          <a:noFill/>
          <a:ln w="9525">
            <a:noFill/>
          </a:ln>
        </p:spPr>
      </p:pic>
      <p:pic>
        <p:nvPicPr>
          <p:cNvPr id="16" name="图片 15"/>
          <p:cNvPicPr>
            <a:picLocks noChangeAspect="1"/>
          </p:cNvPicPr>
          <p:nvPr/>
        </p:nvPicPr>
        <p:blipFill>
          <a:blip r:embed="rId3">
            <a:clrChange>
              <a:clrFrom>
                <a:srgbClr val="FFFFFF"/>
              </a:clrFrom>
              <a:clrTo>
                <a:srgbClr val="FFFFFF">
                  <a:alpha val="0"/>
                </a:srgbClr>
              </a:clrTo>
            </a:clrChange>
          </a:blip>
          <a:stretch>
            <a:fillRect/>
          </a:stretch>
        </p:blipFill>
        <p:spPr>
          <a:xfrm>
            <a:off x="1126490" y="2191385"/>
            <a:ext cx="3289935" cy="1682115"/>
          </a:xfrm>
          <a:prstGeom prst="rect">
            <a:avLst/>
          </a:prstGeom>
          <a:noFill/>
          <a:ln w="9525">
            <a:noFill/>
          </a:ln>
        </p:spPr>
      </p:pic>
      <p:pic>
        <p:nvPicPr>
          <p:cNvPr id="17" name="图片 16"/>
          <p:cNvPicPr>
            <a:picLocks noChangeAspect="1"/>
          </p:cNvPicPr>
          <p:nvPr/>
        </p:nvPicPr>
        <p:blipFill>
          <a:blip r:embed="rId4">
            <a:clrChange>
              <a:clrFrom>
                <a:srgbClr val="FFFFFF"/>
              </a:clrFrom>
              <a:clrTo>
                <a:srgbClr val="FFFFFF">
                  <a:alpha val="0"/>
                </a:srgbClr>
              </a:clrTo>
            </a:clrChange>
          </a:blip>
          <a:stretch>
            <a:fillRect/>
          </a:stretch>
        </p:blipFill>
        <p:spPr>
          <a:xfrm>
            <a:off x="7284720" y="1390650"/>
            <a:ext cx="3300095" cy="1416050"/>
          </a:xfrm>
          <a:prstGeom prst="rect">
            <a:avLst/>
          </a:prstGeom>
          <a:noFill/>
          <a:ln w="9525">
            <a:noFill/>
          </a:ln>
        </p:spPr>
      </p:pic>
      <p:pic>
        <p:nvPicPr>
          <p:cNvPr id="18" name="图片 17"/>
          <p:cNvPicPr>
            <a:picLocks noChangeAspect="1"/>
          </p:cNvPicPr>
          <p:nvPr/>
        </p:nvPicPr>
        <p:blipFill>
          <a:blip r:embed="rId5">
            <a:clrChange>
              <a:clrFrom>
                <a:srgbClr val="FFFFFF"/>
              </a:clrFrom>
              <a:clrTo>
                <a:srgbClr val="FFFFFF">
                  <a:alpha val="0"/>
                </a:srgbClr>
              </a:clrTo>
            </a:clrChange>
          </a:blip>
          <a:stretch>
            <a:fillRect/>
          </a:stretch>
        </p:blipFill>
        <p:spPr>
          <a:xfrm>
            <a:off x="1185545" y="4116705"/>
            <a:ext cx="2984500" cy="466090"/>
          </a:xfrm>
          <a:prstGeom prst="rect">
            <a:avLst/>
          </a:prstGeom>
          <a:noFill/>
          <a:ln w="9525">
            <a:noFill/>
          </a:ln>
        </p:spPr>
      </p:pic>
      <p:sp>
        <p:nvSpPr>
          <p:cNvPr id="19" name="矩形 18"/>
          <p:cNvSpPr/>
          <p:nvPr/>
        </p:nvSpPr>
        <p:spPr>
          <a:xfrm>
            <a:off x="774065" y="1435100"/>
            <a:ext cx="5411470" cy="3380740"/>
          </a:xfrm>
          <a:prstGeom prst="rect">
            <a:avLst/>
          </a:prstGeom>
          <a:noFill/>
          <a:ln w="15875">
            <a:solidFill>
              <a:srgbClr val="1F497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nvSpPr>
        <p:spPr>
          <a:xfrm>
            <a:off x="6353810" y="1873885"/>
            <a:ext cx="566420" cy="317500"/>
          </a:xfrm>
          <a:prstGeom prst="rightArrow">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右箭头 21"/>
          <p:cNvSpPr/>
          <p:nvPr/>
        </p:nvSpPr>
        <p:spPr>
          <a:xfrm rot="5400000">
            <a:off x="8891270" y="2966085"/>
            <a:ext cx="349885" cy="317500"/>
          </a:xfrm>
          <a:prstGeom prst="rightArrow">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矩形 22"/>
          <p:cNvSpPr/>
          <p:nvPr/>
        </p:nvSpPr>
        <p:spPr>
          <a:xfrm>
            <a:off x="7094855" y="1447800"/>
            <a:ext cx="3651885" cy="1358900"/>
          </a:xfrm>
          <a:prstGeom prst="rect">
            <a:avLst/>
          </a:prstGeom>
          <a:noFill/>
          <a:ln w="15875">
            <a:solidFill>
              <a:srgbClr val="1F497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4" name="图片 2"/>
          <p:cNvPicPr>
            <a:picLocks noChangeAspect="1"/>
          </p:cNvPicPr>
          <p:nvPr/>
        </p:nvPicPr>
        <p:blipFill rotWithShape="1">
          <a:blip r:embed="rId6">
            <a:extLst>
              <a:ext uri="{28A0092B-C50C-407E-A947-70E740481C1C}">
                <a14:useLocalDpi xmlns:a14="http://schemas.microsoft.com/office/drawing/2010/main" val="0"/>
              </a:ext>
            </a:extLst>
          </a:blip>
          <a:srcRect t="18139" r="71520" b="68190"/>
          <a:stretch>
            <a:fillRect/>
          </a:stretch>
        </p:blipFill>
        <p:spPr bwMode="auto">
          <a:xfrm>
            <a:off x="6766560" y="3593465"/>
            <a:ext cx="1305560" cy="1127760"/>
          </a:xfrm>
          <a:prstGeom prst="rect">
            <a:avLst/>
          </a:prstGeom>
          <a:noFill/>
          <a:ln>
            <a:noFill/>
          </a:ln>
        </p:spPr>
      </p:pic>
      <p:pic>
        <p:nvPicPr>
          <p:cNvPr id="26" name="图片 2"/>
          <p:cNvPicPr>
            <a:picLocks noChangeAspect="1"/>
          </p:cNvPicPr>
          <p:nvPr/>
        </p:nvPicPr>
        <p:blipFill rotWithShape="1">
          <a:blip r:embed="rId6">
            <a:extLst>
              <a:ext uri="{28A0092B-C50C-407E-A947-70E740481C1C}">
                <a14:useLocalDpi xmlns:a14="http://schemas.microsoft.com/office/drawing/2010/main" val="0"/>
              </a:ext>
            </a:extLst>
          </a:blip>
          <a:srcRect l="28923" t="18639" r="47403" b="68259"/>
          <a:stretch>
            <a:fillRect/>
          </a:stretch>
        </p:blipFill>
        <p:spPr bwMode="auto">
          <a:xfrm>
            <a:off x="8100695" y="3593465"/>
            <a:ext cx="1085215" cy="1080770"/>
          </a:xfrm>
          <a:prstGeom prst="rect">
            <a:avLst/>
          </a:prstGeom>
          <a:noFill/>
          <a:ln>
            <a:noFill/>
          </a:ln>
        </p:spPr>
      </p:pic>
      <p:pic>
        <p:nvPicPr>
          <p:cNvPr id="27" name="图片 2"/>
          <p:cNvPicPr>
            <a:picLocks noChangeAspect="1"/>
          </p:cNvPicPr>
          <p:nvPr/>
        </p:nvPicPr>
        <p:blipFill rotWithShape="1">
          <a:blip r:embed="rId6">
            <a:extLst>
              <a:ext uri="{28A0092B-C50C-407E-A947-70E740481C1C}">
                <a14:useLocalDpi xmlns:a14="http://schemas.microsoft.com/office/drawing/2010/main" val="0"/>
              </a:ext>
            </a:extLst>
          </a:blip>
          <a:srcRect l="53913" t="18831" r="26042" b="68144"/>
          <a:stretch>
            <a:fillRect/>
          </a:stretch>
        </p:blipFill>
        <p:spPr bwMode="auto">
          <a:xfrm>
            <a:off x="9202420" y="3593465"/>
            <a:ext cx="918845" cy="1074420"/>
          </a:xfrm>
          <a:prstGeom prst="rect">
            <a:avLst/>
          </a:prstGeom>
          <a:noFill/>
          <a:ln>
            <a:noFill/>
          </a:ln>
        </p:spPr>
      </p:pic>
      <p:pic>
        <p:nvPicPr>
          <p:cNvPr id="28" name="图片 2"/>
          <p:cNvPicPr>
            <a:picLocks noChangeAspect="1"/>
          </p:cNvPicPr>
          <p:nvPr/>
        </p:nvPicPr>
        <p:blipFill rotWithShape="1">
          <a:blip r:embed="rId6">
            <a:extLst>
              <a:ext uri="{28A0092B-C50C-407E-A947-70E740481C1C}">
                <a14:useLocalDpi xmlns:a14="http://schemas.microsoft.com/office/drawing/2010/main" val="0"/>
              </a:ext>
            </a:extLst>
          </a:blip>
          <a:srcRect l="77324" t="19316" r="2631" b="68221"/>
          <a:stretch>
            <a:fillRect/>
          </a:stretch>
        </p:blipFill>
        <p:spPr bwMode="auto">
          <a:xfrm>
            <a:off x="10180320" y="3625215"/>
            <a:ext cx="918845" cy="1028065"/>
          </a:xfrm>
          <a:prstGeom prst="rect">
            <a:avLst/>
          </a:prstGeom>
          <a:noFill/>
          <a:ln>
            <a:noFill/>
          </a:ln>
        </p:spPr>
      </p:pic>
      <p:sp>
        <p:nvSpPr>
          <p:cNvPr id="43" name="文本框 42"/>
          <p:cNvSpPr txBox="1"/>
          <p:nvPr/>
        </p:nvSpPr>
        <p:spPr>
          <a:xfrm>
            <a:off x="6934835" y="4674235"/>
            <a:ext cx="969010" cy="337185"/>
          </a:xfrm>
          <a:prstGeom prst="rect">
            <a:avLst/>
          </a:prstGeom>
          <a:noFill/>
        </p:spPr>
        <p:txBody>
          <a:bodyPr wrap="square" rtlCol="0" anchor="t">
            <a:spAutoFit/>
          </a:bodyPr>
          <a:p>
            <a:pPr algn="ct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第一层</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9" name="文本框 28"/>
          <p:cNvSpPr txBox="1"/>
          <p:nvPr/>
        </p:nvSpPr>
        <p:spPr>
          <a:xfrm>
            <a:off x="8101330" y="4674235"/>
            <a:ext cx="969010" cy="337185"/>
          </a:xfrm>
          <a:prstGeom prst="rect">
            <a:avLst/>
          </a:prstGeom>
          <a:noFill/>
        </p:spPr>
        <p:txBody>
          <a:bodyPr wrap="square" rtlCol="0" anchor="t">
            <a:spAutoFit/>
          </a:bodyPr>
          <a:p>
            <a:pPr algn="ct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第二层</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0" name="文本框 29"/>
          <p:cNvSpPr txBox="1"/>
          <p:nvPr/>
        </p:nvSpPr>
        <p:spPr>
          <a:xfrm>
            <a:off x="9152255" y="4667885"/>
            <a:ext cx="969010" cy="337185"/>
          </a:xfrm>
          <a:prstGeom prst="rect">
            <a:avLst/>
          </a:prstGeom>
          <a:noFill/>
        </p:spPr>
        <p:txBody>
          <a:bodyPr wrap="square" rtlCol="0" anchor="t">
            <a:spAutoFit/>
          </a:bodyPr>
          <a:p>
            <a:pPr algn="ct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第三层</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1" name="文本框 30"/>
          <p:cNvSpPr txBox="1"/>
          <p:nvPr/>
        </p:nvSpPr>
        <p:spPr>
          <a:xfrm>
            <a:off x="10121265" y="4674235"/>
            <a:ext cx="969010" cy="337185"/>
          </a:xfrm>
          <a:prstGeom prst="rect">
            <a:avLst/>
          </a:prstGeom>
          <a:noFill/>
        </p:spPr>
        <p:txBody>
          <a:bodyPr wrap="square" rtlCol="0" anchor="t">
            <a:spAutoFit/>
          </a:bodyPr>
          <a:p>
            <a:pPr algn="ct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第四层</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2" name="文本框 31"/>
          <p:cNvSpPr txBox="1"/>
          <p:nvPr>
            <p:custDataLst>
              <p:tags r:id="rId7"/>
            </p:custDataLst>
          </p:nvPr>
        </p:nvSpPr>
        <p:spPr>
          <a:xfrm>
            <a:off x="204470" y="5170170"/>
            <a:ext cx="11835765" cy="1614805"/>
          </a:xfrm>
          <a:prstGeom prst="rect">
            <a:avLst/>
          </a:prstGeom>
          <a:noFill/>
        </p:spPr>
        <p:txBody>
          <a:bodyPr wrap="square" rtlCol="0">
            <a:spAutoFit/>
          </a:bodyPr>
          <a:lstStyle/>
          <a:p>
            <a:pPr marL="457200" indent="-457200">
              <a:lnSpc>
                <a:spcPct val="150000"/>
              </a:lnSpc>
              <a:buClr>
                <a:schemeClr val="tx2"/>
              </a:buClr>
              <a:buFont typeface="Arial" panose="020B0604020202020204" pitchFamily="34" charset="0"/>
              <a:buChar char="•"/>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能谱中近似于常数项的本底成分与能量有限的小波函数进行离散卷积运算的结果理论上为</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，同时，由于</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本研究提取出的特征仅保留了低频信号成分</a:t>
            </a:r>
            <a:r>
              <a:rPr lang="en-US" altLang="zh-CN" sz="2200" i="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L</a:t>
            </a:r>
            <a:r>
              <a:rPr lang="en-US" altLang="zh-CN" sz="2200" i="1"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j</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，未保留噪声成分集中的高频成分。因此，特征</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特征提取模型对本底及噪声成分的变化具有较强鲁棒性。</a:t>
            </a:r>
            <a:endPar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940" y="819644"/>
            <a:ext cx="5936494"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en-US" altLang="zh-CN" sz="2400">
                <a:latin typeface="Times New Roman" panose="02020603050405020304" pitchFamily="18" charset="0"/>
                <a:ea typeface="黑体" panose="02010609060101010101" pitchFamily="49" charset="-122"/>
                <a:cs typeface="Times New Roman" panose="02020603050405020304" pitchFamily="18" charset="0"/>
              </a:rPr>
              <a:t>LevelNetRes </a:t>
            </a:r>
            <a:r>
              <a:rPr lang="zh-CN" sz="2400">
                <a:latin typeface="Times New Roman" panose="02020603050405020304" pitchFamily="18" charset="0"/>
                <a:ea typeface="黑体" panose="02010609060101010101" pitchFamily="49" charset="-122"/>
                <a:cs typeface="Times New Roman" panose="02020603050405020304" pitchFamily="18" charset="0"/>
              </a:rPr>
              <a:t>模块</a:t>
            </a:r>
            <a:endParaRPr lang="zh-CN" sz="24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2" name="文本框 31"/>
          <p:cNvSpPr txBox="1"/>
          <p:nvPr>
            <p:custDataLst>
              <p:tags r:id="rId2"/>
            </p:custDataLst>
          </p:nvPr>
        </p:nvSpPr>
        <p:spPr>
          <a:xfrm>
            <a:off x="204470" y="5669280"/>
            <a:ext cx="11835765" cy="1106805"/>
          </a:xfrm>
          <a:prstGeom prst="rect">
            <a:avLst/>
          </a:prstGeom>
          <a:noFill/>
        </p:spPr>
        <p:txBody>
          <a:bodyPr wrap="square" rtlCol="0">
            <a:spAutoFit/>
          </a:bodyPr>
          <a:lstStyle/>
          <a:p>
            <a:pPr marL="457200" indent="-457200">
              <a:lnSpc>
                <a:spcPct val="150000"/>
              </a:lnSpc>
              <a:buClr>
                <a:schemeClr val="tx2"/>
              </a:buClr>
              <a:buFont typeface="Arial" panose="020B0604020202020204" pitchFamily="34" charset="0"/>
              <a:buChar char="•"/>
            </a:pP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ResBlock1</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设计的主要作用是</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提取</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能谱道址空间信息</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ResBlock2</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设计的主要作用是</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逐级增加特征提取的维度</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12" name="图片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640" y="1367790"/>
            <a:ext cx="4798695" cy="2263775"/>
          </a:xfrm>
          <a:prstGeom prst="rect">
            <a:avLst/>
          </a:prstGeom>
          <a:noFill/>
          <a:ln>
            <a:noFill/>
          </a:ln>
        </p:spPr>
      </p:pic>
      <p:pic>
        <p:nvPicPr>
          <p:cNvPr id="14" name="图片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420" y="1280160"/>
            <a:ext cx="4530725" cy="3968115"/>
          </a:xfrm>
          <a:prstGeom prst="rect">
            <a:avLst/>
          </a:prstGeom>
          <a:noFill/>
          <a:ln>
            <a:noFill/>
          </a:ln>
        </p:spPr>
      </p:pic>
      <p:sp>
        <p:nvSpPr>
          <p:cNvPr id="2" name="文本框 1"/>
          <p:cNvSpPr txBox="1"/>
          <p:nvPr/>
        </p:nvSpPr>
        <p:spPr>
          <a:xfrm>
            <a:off x="1724978" y="3631565"/>
            <a:ext cx="2700020" cy="337185"/>
          </a:xfrm>
          <a:prstGeom prst="rect">
            <a:avLst/>
          </a:prstGeom>
          <a:noFill/>
        </p:spPr>
        <p:txBody>
          <a:bodyPr wrap="square" rtlCol="0" anchor="t">
            <a:spAutoFit/>
          </a:bodyPr>
          <a:p>
            <a:pPr algn="ct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ResBlock1</a:t>
            </a: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残差快结构示意图</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 name="文本框 4"/>
          <p:cNvSpPr txBox="1"/>
          <p:nvPr/>
        </p:nvSpPr>
        <p:spPr>
          <a:xfrm>
            <a:off x="7069773" y="5248275"/>
            <a:ext cx="2700020" cy="337185"/>
          </a:xfrm>
          <a:prstGeom prst="rect">
            <a:avLst/>
          </a:prstGeom>
          <a:noFill/>
        </p:spPr>
        <p:txBody>
          <a:bodyPr wrap="square" rtlCol="0" anchor="t">
            <a:spAutoFit/>
          </a:bodyPr>
          <a:p>
            <a:pPr algn="ct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ResBlock2</a:t>
            </a: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残差快结构示意图</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940" y="625334"/>
            <a:ext cx="5936494"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en-US" altLang="zh-CN" sz="2400">
                <a:latin typeface="Times New Roman" panose="02020603050405020304" pitchFamily="18" charset="0"/>
                <a:ea typeface="黑体" panose="02010609060101010101" pitchFamily="49" charset="-122"/>
                <a:cs typeface="Times New Roman" panose="02020603050405020304" pitchFamily="18" charset="0"/>
              </a:rPr>
              <a:t>LevelNetRes </a:t>
            </a:r>
            <a:r>
              <a:rPr lang="zh-CN" sz="2400">
                <a:latin typeface="Times New Roman" panose="02020603050405020304" pitchFamily="18" charset="0"/>
                <a:ea typeface="黑体" panose="02010609060101010101" pitchFamily="49" charset="-122"/>
                <a:cs typeface="Times New Roman" panose="02020603050405020304" pitchFamily="18" charset="0"/>
              </a:rPr>
              <a:t>模块</a:t>
            </a:r>
            <a:endParaRPr lang="zh-CN" sz="24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文本框 5"/>
          <p:cNvSpPr txBox="1"/>
          <p:nvPr/>
        </p:nvSpPr>
        <p:spPr>
          <a:xfrm>
            <a:off x="4563428" y="6489065"/>
            <a:ext cx="3042285" cy="337185"/>
          </a:xfrm>
          <a:prstGeom prst="rect">
            <a:avLst/>
          </a:prstGeom>
          <a:noFill/>
        </p:spPr>
        <p:txBody>
          <a:bodyPr wrap="square" rtlCol="0" anchor="t">
            <a:spAutoFit/>
          </a:bodyPr>
          <a:p>
            <a:pPr algn="ct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LevelNetRes</a:t>
            </a: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示意图</a:t>
            </a: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结构示意图</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文本框 8"/>
          <p:cNvSpPr txBox="1"/>
          <p:nvPr>
            <p:custDataLst>
              <p:tags r:id="rId2"/>
            </p:custDataLst>
          </p:nvPr>
        </p:nvSpPr>
        <p:spPr>
          <a:xfrm>
            <a:off x="-99695" y="1503680"/>
            <a:ext cx="3496945" cy="2122805"/>
          </a:xfrm>
          <a:prstGeom prst="rect">
            <a:avLst/>
          </a:prstGeom>
          <a:noFill/>
        </p:spPr>
        <p:txBody>
          <a:bodyPr wrap="square" rtlCol="0">
            <a:spAutoFit/>
          </a:bodyPr>
          <a:lstStyle/>
          <a:p>
            <a:pPr indent="457200" algn="ctr">
              <a:lnSpc>
                <a:spcPct val="150000"/>
              </a:lnSpc>
              <a:buClr>
                <a:schemeClr val="tx2"/>
              </a:buClr>
              <a:buFont typeface="Arial" panose="020B0604020202020204" pitchFamily="34" charset="0"/>
              <a:buNone/>
            </a:pP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Level</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Net</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Res1~2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是总层数为</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42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的较深网络</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，用来提取道址维度为</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512</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256</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的高频尺度特征</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10" name="图片 9"/>
          <p:cNvPicPr/>
          <p:nvPr/>
        </p:nvPicPr>
        <p:blipFill>
          <a:blip r:embed="rId3"/>
          <a:stretch>
            <a:fillRect/>
          </a:stretch>
        </p:blipFill>
        <p:spPr>
          <a:xfrm>
            <a:off x="4411980" y="593725"/>
            <a:ext cx="3368675" cy="5895340"/>
          </a:xfrm>
          <a:prstGeom prst="rect">
            <a:avLst/>
          </a:prstGeom>
        </p:spPr>
      </p:pic>
      <p:sp>
        <p:nvSpPr>
          <p:cNvPr id="16" name="矩形 15"/>
          <p:cNvSpPr/>
          <p:nvPr/>
        </p:nvSpPr>
        <p:spPr>
          <a:xfrm>
            <a:off x="4411345" y="2515235"/>
            <a:ext cx="1706880" cy="3173095"/>
          </a:xfrm>
          <a:prstGeom prst="rect">
            <a:avLst/>
          </a:prstGeom>
          <a:noFill/>
          <a:ln w="19050" cmpd="sng">
            <a:solidFill>
              <a:srgbClr val="FF0000"/>
            </a:solidFill>
            <a:prstDash val="sysDash"/>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右箭头 20"/>
          <p:cNvSpPr/>
          <p:nvPr/>
        </p:nvSpPr>
        <p:spPr>
          <a:xfrm rot="13080000">
            <a:off x="3338830" y="3310255"/>
            <a:ext cx="978535" cy="311785"/>
          </a:xfrm>
          <a:prstGeom prst="rightArrow">
            <a:avLst>
              <a:gd name="adj1" fmla="val 50000"/>
              <a:gd name="adj2" fmla="val 118173"/>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矩形 1"/>
          <p:cNvSpPr/>
          <p:nvPr/>
        </p:nvSpPr>
        <p:spPr>
          <a:xfrm>
            <a:off x="67945" y="1558290"/>
            <a:ext cx="3323590" cy="2068195"/>
          </a:xfrm>
          <a:prstGeom prst="rect">
            <a:avLst/>
          </a:prstGeom>
          <a:noFill/>
          <a:ln w="28575" cmpd="sng">
            <a:solidFill>
              <a:srgbClr val="FF0000"/>
            </a:solidFill>
            <a:prstDash val="solid"/>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6154420" y="2515235"/>
            <a:ext cx="1625600" cy="3173095"/>
          </a:xfrm>
          <a:prstGeom prst="rect">
            <a:avLst/>
          </a:prstGeom>
          <a:noFill/>
          <a:ln w="19050" cmpd="sng">
            <a:solidFill>
              <a:srgbClr val="2A6CA8"/>
            </a:solidFill>
            <a:prstDash val="sysDash"/>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右箭头 4"/>
          <p:cNvSpPr/>
          <p:nvPr/>
        </p:nvSpPr>
        <p:spPr>
          <a:xfrm rot="19620000">
            <a:off x="7744460" y="3454400"/>
            <a:ext cx="969645" cy="261620"/>
          </a:xfrm>
          <a:prstGeom prst="rightArrow">
            <a:avLst>
              <a:gd name="adj1" fmla="val 50000"/>
              <a:gd name="adj2" fmla="val 109232"/>
            </a:avLst>
          </a:prstGeom>
          <a:solidFill>
            <a:srgbClr val="2A6CA8"/>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8756650" y="2116455"/>
            <a:ext cx="3127375" cy="1445260"/>
          </a:xfrm>
          <a:prstGeom prst="rect">
            <a:avLst/>
          </a:prstGeom>
          <a:noFill/>
          <a:ln w="28575" cmpd="sng">
            <a:solidFill>
              <a:srgbClr val="2A6CA8"/>
            </a:solidFill>
            <a:prstDash val="solid"/>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8756650" y="2116455"/>
            <a:ext cx="3126740" cy="1445260"/>
          </a:xfrm>
          <a:prstGeom prst="rect">
            <a:avLst/>
          </a:prstGeom>
          <a:noFill/>
        </p:spPr>
        <p:txBody>
          <a:bodyPr wrap="square" rtlCol="0" anchor="t">
            <a:spAutoFit/>
          </a:bodyPr>
          <a:p>
            <a:pPr algn="ct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LevelNetRes3~4</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是总层数为</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33</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较浅的网络</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，用来提取道址维度为</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128</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64</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的低频尺度特征。</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940" y="625334"/>
            <a:ext cx="5936494"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en-US" altLang="zh-CN" sz="2400">
                <a:latin typeface="Times New Roman" panose="02020603050405020304" pitchFamily="18" charset="0"/>
                <a:ea typeface="黑体" panose="02010609060101010101" pitchFamily="49" charset="-122"/>
                <a:cs typeface="Times New Roman" panose="02020603050405020304" pitchFamily="18" charset="0"/>
              </a:rPr>
              <a:t>Level-attention Transformer</a:t>
            </a:r>
            <a:r>
              <a:rPr lang="zh-CN" sz="2400">
                <a:latin typeface="Times New Roman" panose="02020603050405020304" pitchFamily="18" charset="0"/>
                <a:ea typeface="黑体" panose="02010609060101010101" pitchFamily="49" charset="-122"/>
                <a:cs typeface="Times New Roman" panose="02020603050405020304" pitchFamily="18" charset="0"/>
              </a:rPr>
              <a:t>模块</a:t>
            </a:r>
            <a:endParaRPr lang="zh-CN" sz="24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文本框 5"/>
          <p:cNvSpPr txBox="1"/>
          <p:nvPr/>
        </p:nvSpPr>
        <p:spPr>
          <a:xfrm>
            <a:off x="7706043" y="6520815"/>
            <a:ext cx="3611880" cy="337185"/>
          </a:xfrm>
          <a:prstGeom prst="rect">
            <a:avLst/>
          </a:prstGeom>
          <a:noFill/>
        </p:spPr>
        <p:txBody>
          <a:bodyPr wrap="square" rtlCol="0" anchor="t">
            <a:spAutoFit/>
          </a:bodyPr>
          <a:p>
            <a:pPr algn="ct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Level-attention transformer</a:t>
            </a: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结构示意图</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文本框 8"/>
          <p:cNvSpPr txBox="1"/>
          <p:nvPr>
            <p:custDataLst>
              <p:tags r:id="rId2"/>
            </p:custDataLst>
          </p:nvPr>
        </p:nvSpPr>
        <p:spPr>
          <a:xfrm>
            <a:off x="217805" y="1249045"/>
            <a:ext cx="7274560" cy="4661535"/>
          </a:xfrm>
          <a:prstGeom prst="rect">
            <a:avLst/>
          </a:prstGeom>
          <a:noFill/>
        </p:spPr>
        <p:txBody>
          <a:bodyPr wrap="square" rtlCol="0">
            <a:spAutoFit/>
          </a:bodyPr>
          <a:lstStyle/>
          <a:p>
            <a:pPr marL="457200" indent="-457200">
              <a:lnSpc>
                <a:spcPct val="150000"/>
              </a:lnSpc>
              <a:buClr>
                <a:schemeClr val="tx2"/>
              </a:buClr>
              <a:buFont typeface="Arial" panose="020B0604020202020204" pitchFamily="34" charset="0"/>
              <a:buChar char="•"/>
            </a:pP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各层级之间具有从粗尺度到细尺度的固有层级结构，不同尺度特征对弱峰重构的贡献不均等。为此，本研究引入</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Transformer Encoder</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的多头注意力机制，设计了</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Level-Attention Transformer</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模块。</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indent="0">
              <a:lnSpc>
                <a:spcPct val="150000"/>
              </a:lnSpc>
              <a:buClr>
                <a:schemeClr val="tx2"/>
              </a:buClr>
              <a:buFont typeface="Arial" panose="020B0604020202020204" pitchFamily="34" charset="0"/>
              <a:buNone/>
            </a:pP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Arial" panose="020B0604020202020204" pitchFamily="34" charset="0"/>
              <a:buChar char="•"/>
            </a:pP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该模块采用固定位置编码表征各尺度特征的层级位置</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，对应</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分解层级从高频到低频的固有顺序。</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通过多头自注意力机制自适应学习尺度间的依赖关系与融合权重</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，实现符合</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层级规律的跨尺度特征加权融合。</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6185" y="733425"/>
            <a:ext cx="3871595" cy="5787390"/>
          </a:xfrm>
          <a:prstGeom prst="rect">
            <a:avLst/>
          </a:prstGeom>
          <a:noFill/>
          <a:ln>
            <a:noFill/>
          </a:ln>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826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rPr>
              <a:t>基于</a:t>
            </a:r>
            <a:r>
              <a:rPr lang="en-US" altLang="zh-CN" sz="2400">
                <a:latin typeface="Times New Roman" panose="02020603050405020304" pitchFamily="18" charset="0"/>
                <a:ea typeface="黑体" panose="02010609060101010101" pitchFamily="49" charset="-122"/>
                <a:cs typeface="Times New Roman" panose="02020603050405020304" pitchFamily="18" charset="0"/>
              </a:rPr>
              <a:t> 4-Level-Wavelet ResAttention </a:t>
            </a:r>
            <a:r>
              <a:rPr lang="zh-CN" altLang="en-US" sz="2400">
                <a:latin typeface="Times New Roman" panose="02020603050405020304" pitchFamily="18" charset="0"/>
                <a:ea typeface="黑体" panose="02010609060101010101" pitchFamily="49" charset="-122"/>
                <a:cs typeface="Times New Roman" panose="02020603050405020304" pitchFamily="18" charset="0"/>
              </a:rPr>
              <a:t>模型的</a:t>
            </a: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能谱分析方法</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文本框 5"/>
          <p:cNvSpPr txBox="1"/>
          <p:nvPr/>
        </p:nvSpPr>
        <p:spPr>
          <a:xfrm>
            <a:off x="7869555" y="6520815"/>
            <a:ext cx="3884295" cy="337185"/>
          </a:xfrm>
          <a:prstGeom prst="rect">
            <a:avLst/>
          </a:prstGeom>
          <a:noFill/>
        </p:spPr>
        <p:txBody>
          <a:bodyPr wrap="square" rtlCol="0" anchor="t">
            <a:spAutoFit/>
          </a:bodyPr>
          <a:p>
            <a:pPr algn="ctr"/>
            <a:r>
              <a:rPr lang="en-US" altLang="zh-CN"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a:t>
            </a:r>
            <a:r>
              <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结构示意图</a:t>
            </a:r>
            <a:endParaRPr lang="zh-CN" altLang="en-US" sz="16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文本框 8"/>
          <p:cNvSpPr txBox="1"/>
          <p:nvPr>
            <p:custDataLst>
              <p:tags r:id="rId2"/>
            </p:custDataLst>
          </p:nvPr>
        </p:nvSpPr>
        <p:spPr>
          <a:xfrm>
            <a:off x="734060" y="1328420"/>
            <a:ext cx="7332980" cy="4284345"/>
          </a:xfrm>
          <a:prstGeom prst="rect">
            <a:avLst/>
          </a:prstGeom>
          <a:noFill/>
        </p:spPr>
        <p:txBody>
          <a:bodyPr wrap="square" rtlCol="0">
            <a:noAutofit/>
          </a:bodyPr>
          <a:lstStyle/>
          <a:p>
            <a:pPr indent="0">
              <a:lnSpc>
                <a:spcPct val="150000"/>
              </a:lnSpc>
              <a:buClr>
                <a:schemeClr val="tx2"/>
              </a:buClr>
              <a:buFont typeface="Arial" panose="020B0604020202020204" pitchFamily="34" charset="0"/>
              <a:buNone/>
            </a:pPr>
            <a:r>
              <a:rPr 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能谱分析</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步骤：</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mj-lt"/>
              <a:buAutoNum type="arabicPeriod"/>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通过</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特征提取模型对原始能谱进行特征提取，得到包含四层低频成分的</a:t>
            </a:r>
            <a:r>
              <a:rPr lang="en-US" altLang="zh-CN" sz="2200" i="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Feature</a:t>
            </a:r>
            <a:r>
              <a:rPr lang="en-US" altLang="zh-CN" sz="2200" i="1"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peak</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mj-lt"/>
              <a:buAutoNum type="arabicPeriod"/>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将</a:t>
            </a:r>
            <a:r>
              <a:rPr lang="en-US" altLang="zh-CN" sz="2200" i="1"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Feature</a:t>
            </a:r>
            <a:r>
              <a:rPr lang="en-US" altLang="zh-CN" sz="2200" i="1" baseline="-250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peak</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输入到</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模型中，端到端预测具有良好高斯峰型特征的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全能峰净能谱</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mj-lt"/>
              <a:buAutoNum type="arabicPeriod"/>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对预测净能谱进行寻峰与高斯拟合，</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提取峰位与峰面积，完成核素定性定量分析</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5" name="图片 4"/>
          <p:cNvPicPr/>
          <p:nvPr/>
        </p:nvPicPr>
        <p:blipFill>
          <a:blip r:embed="rId3"/>
          <a:stretch>
            <a:fillRect/>
          </a:stretch>
        </p:blipFill>
        <p:spPr>
          <a:xfrm>
            <a:off x="8296275" y="625475"/>
            <a:ext cx="2978150" cy="5986780"/>
          </a:xfrm>
          <a:prstGeom prst="rect">
            <a:avLst/>
          </a:prstGeom>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543361"/>
            <a:ext cx="3370216" cy="507683"/>
            <a:chOff x="0" y="543361"/>
            <a:chExt cx="3370216" cy="507683"/>
          </a:xfrm>
        </p:grpSpPr>
        <p:grpSp>
          <p:nvGrpSpPr>
            <p:cNvPr id="11" name="组合 10"/>
            <p:cNvGrpSpPr/>
            <p:nvPr/>
          </p:nvGrpSpPr>
          <p:grpSpPr>
            <a:xfrm>
              <a:off x="0" y="543361"/>
              <a:ext cx="3370216" cy="493479"/>
              <a:chOff x="0" y="288813"/>
              <a:chExt cx="3370216" cy="493479"/>
            </a:xfrm>
            <a:solidFill>
              <a:srgbClr val="131426"/>
            </a:solidFill>
          </p:grpSpPr>
          <p:sp>
            <p:nvSpPr>
              <p:cNvPr id="12" name="矩形 11"/>
              <p:cNvSpPr/>
              <p:nvPr/>
            </p:nvSpPr>
            <p:spPr>
              <a:xfrm>
                <a:off x="0" y="288813"/>
                <a:ext cx="3052812" cy="49347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a:off x="3052811" y="292635"/>
                <a:ext cx="317405" cy="489657"/>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3"/>
            <p:cNvSpPr txBox="1"/>
            <p:nvPr/>
          </p:nvSpPr>
          <p:spPr>
            <a:xfrm>
              <a:off x="898051" y="590669"/>
              <a:ext cx="1492327" cy="460375"/>
            </a:xfrm>
            <a:prstGeom prst="rect">
              <a:avLst/>
            </a:prstGeom>
            <a:noFill/>
          </p:spPr>
          <p:txBody>
            <a:bodyPr wrap="square" rtlCol="0">
              <a:spAutoFit/>
            </a:bodyPr>
            <a:lstStyle/>
            <a:p>
              <a:r>
                <a:rPr lang="zh-CN" altLang="en-US" sz="2400" dirty="0">
                  <a:solidFill>
                    <a:schemeClr val="bg1"/>
                  </a:solidFill>
                  <a:latin typeface="Times New Roman" panose="02020603050405020304" pitchFamily="18" charset="0"/>
                  <a:ea typeface="微软雅黑" panose="020B0503020204020204" charset="-122"/>
                  <a:cs typeface="Times New Roman" panose="02020603050405020304" pitchFamily="18" charset="0"/>
                </a:rPr>
                <a:t>目录</a:t>
              </a:r>
              <a:endParaRPr lang="zh-CN" altLang="en-US" sz="2400"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5" name="组合 14"/>
          <p:cNvGrpSpPr/>
          <p:nvPr>
            <p:custDataLst>
              <p:tags r:id="rId1"/>
            </p:custDataLst>
          </p:nvPr>
        </p:nvGrpSpPr>
        <p:grpSpPr>
          <a:xfrm>
            <a:off x="2564868" y="1250276"/>
            <a:ext cx="6947964" cy="737210"/>
            <a:chOff x="1098018" y="1340446"/>
            <a:chExt cx="6947964" cy="737210"/>
          </a:xfrm>
        </p:grpSpPr>
        <p:sp>
          <p:nvSpPr>
            <p:cNvPr id="16" name="任意多边形 15"/>
            <p:cNvSpPr/>
            <p:nvPr>
              <p:custDataLst>
                <p:tags r:id="rId2"/>
              </p:custDataLst>
            </p:nvPr>
          </p:nvSpPr>
          <p:spPr>
            <a:xfrm>
              <a:off x="2699790" y="1414168"/>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171450" lvl="1" indent="-171450" algn="l" defTabSz="711200">
                <a:lnSpc>
                  <a:spcPct val="90000"/>
                </a:lnSpc>
                <a:spcAft>
                  <a:spcPct val="15000"/>
                </a:spcAft>
                <a:buClrTx/>
                <a:buSzTx/>
                <a:buFontTx/>
                <a:buChar char="•"/>
              </a:pPr>
              <a:r>
                <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rPr>
                <a:t>研究背景</a:t>
              </a:r>
              <a:endPar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7" name="任意多边形 16"/>
            <p:cNvSpPr/>
            <p:nvPr>
              <p:custDataLst>
                <p:tags r:id="rId3"/>
              </p:custDataLst>
            </p:nvPr>
          </p:nvSpPr>
          <p:spPr>
            <a:xfrm>
              <a:off x="1098018" y="1340446"/>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002060"/>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700" kern="1200" smtClean="0">
                  <a:latin typeface="Times New Roman" panose="02020603050405020304" pitchFamily="18" charset="0"/>
                  <a:cs typeface="Times New Roman" panose="02020603050405020304" pitchFamily="18" charset="0"/>
                </a:rPr>
                <a:t>1</a:t>
              </a:r>
              <a:endParaRPr lang="en-US" altLang="zh-CN" sz="3700" kern="1200" smtClean="0">
                <a:latin typeface="Times New Roman" panose="02020603050405020304" pitchFamily="18" charset="0"/>
                <a:cs typeface="Times New Roman" panose="02020603050405020304" pitchFamily="18" charset="0"/>
              </a:endParaRPr>
            </a:p>
          </p:txBody>
        </p:sp>
      </p:grpSp>
      <p:grpSp>
        <p:nvGrpSpPr>
          <p:cNvPr id="21" name="组合 20"/>
          <p:cNvGrpSpPr/>
          <p:nvPr>
            <p:custDataLst>
              <p:tags r:id="rId4"/>
            </p:custDataLst>
          </p:nvPr>
        </p:nvGrpSpPr>
        <p:grpSpPr>
          <a:xfrm>
            <a:off x="2564868" y="2147543"/>
            <a:ext cx="6947964" cy="737210"/>
            <a:chOff x="1098018" y="2888588"/>
            <a:chExt cx="6947964" cy="737210"/>
          </a:xfrm>
        </p:grpSpPr>
        <p:sp>
          <p:nvSpPr>
            <p:cNvPr id="22" name="任意多边形 21"/>
            <p:cNvSpPr/>
            <p:nvPr>
              <p:custDataLst>
                <p:tags r:id="rId5"/>
              </p:custDataLst>
            </p:nvPr>
          </p:nvSpPr>
          <p:spPr>
            <a:xfrm>
              <a:off x="2699790" y="2962311"/>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171450" lvl="1" indent="-171450" defTabSz="711200">
                <a:lnSpc>
                  <a:spcPct val="90000"/>
                </a:lnSpc>
                <a:spcBef>
                  <a:spcPct val="0"/>
                </a:spcBef>
                <a:spcAft>
                  <a:spcPct val="15000"/>
                </a:spcAft>
                <a:buChar cha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3" name="任意多边形 22"/>
            <p:cNvSpPr/>
            <p:nvPr>
              <p:custDataLst>
                <p:tags r:id="rId6"/>
              </p:custDataLst>
            </p:nvPr>
          </p:nvSpPr>
          <p:spPr>
            <a:xfrm>
              <a:off x="1098018" y="2888588"/>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002060"/>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700" kern="1200" smtClean="0">
                  <a:latin typeface="Times New Roman" panose="02020603050405020304" pitchFamily="18" charset="0"/>
                  <a:cs typeface="Times New Roman" panose="02020603050405020304" pitchFamily="18" charset="0"/>
                </a:rPr>
                <a:t>2</a:t>
              </a:r>
              <a:endParaRPr lang="en-US" altLang="zh-CN" sz="3700" kern="1200" smtClean="0">
                <a:latin typeface="Times New Roman" panose="02020603050405020304" pitchFamily="18" charset="0"/>
                <a:cs typeface="Times New Roman" panose="02020603050405020304" pitchFamily="18" charset="0"/>
              </a:endParaRPr>
            </a:p>
          </p:txBody>
        </p:sp>
      </p:grpSp>
      <p:grpSp>
        <p:nvGrpSpPr>
          <p:cNvPr id="3" name="组合 2"/>
          <p:cNvGrpSpPr/>
          <p:nvPr>
            <p:custDataLst>
              <p:tags r:id="rId7"/>
            </p:custDataLst>
          </p:nvPr>
        </p:nvGrpSpPr>
        <p:grpSpPr>
          <a:xfrm>
            <a:off x="2564868" y="3060038"/>
            <a:ext cx="6947964" cy="737210"/>
            <a:chOff x="1098018" y="2888588"/>
            <a:chExt cx="6947964" cy="737210"/>
          </a:xfrm>
        </p:grpSpPr>
        <p:sp>
          <p:nvSpPr>
            <p:cNvPr id="5" name="任意多边形 4"/>
            <p:cNvSpPr/>
            <p:nvPr>
              <p:custDataLst>
                <p:tags r:id="rId8"/>
              </p:custDataLst>
            </p:nvPr>
          </p:nvSpPr>
          <p:spPr>
            <a:xfrm>
              <a:off x="2699790" y="2962311"/>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171450" lvl="1" indent="-171450" defTabSz="711200">
                <a:lnSpc>
                  <a:spcPct val="90000"/>
                </a:lnSpc>
                <a:spcBef>
                  <a:spcPct val="0"/>
                </a:spcBef>
                <a:spcAft>
                  <a:spcPct val="15000"/>
                </a:spcAft>
                <a:buChar cha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任意多边形 5"/>
            <p:cNvSpPr/>
            <p:nvPr>
              <p:custDataLst>
                <p:tags r:id="rId9"/>
              </p:custDataLst>
            </p:nvPr>
          </p:nvSpPr>
          <p:spPr>
            <a:xfrm>
              <a:off x="1098018" y="2888588"/>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002060"/>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700" kern="1200" smtClean="0">
                  <a:latin typeface="Times New Roman" panose="02020603050405020304" pitchFamily="18" charset="0"/>
                  <a:cs typeface="Times New Roman" panose="02020603050405020304" pitchFamily="18" charset="0"/>
                </a:rPr>
                <a:t>3</a:t>
              </a:r>
              <a:endParaRPr lang="en-US" altLang="zh-CN" sz="3700" kern="1200" smtClean="0">
                <a:latin typeface="Times New Roman" panose="02020603050405020304" pitchFamily="18" charset="0"/>
                <a:cs typeface="Times New Roman" panose="02020603050405020304" pitchFamily="18" charset="0"/>
              </a:endParaRPr>
            </a:p>
          </p:txBody>
        </p:sp>
      </p:grpSp>
      <p:grpSp>
        <p:nvGrpSpPr>
          <p:cNvPr id="7" name="组合 6"/>
          <p:cNvGrpSpPr/>
          <p:nvPr>
            <p:custDataLst>
              <p:tags r:id="rId10"/>
            </p:custDataLst>
          </p:nvPr>
        </p:nvGrpSpPr>
        <p:grpSpPr>
          <a:xfrm>
            <a:off x="2564868" y="4870423"/>
            <a:ext cx="6947964" cy="737210"/>
            <a:chOff x="1098018" y="2888588"/>
            <a:chExt cx="6947964" cy="737210"/>
          </a:xfrm>
        </p:grpSpPr>
        <p:sp>
          <p:nvSpPr>
            <p:cNvPr id="8" name="任意多边形 7"/>
            <p:cNvSpPr/>
            <p:nvPr>
              <p:custDataLst>
                <p:tags r:id="rId11"/>
              </p:custDataLst>
            </p:nvPr>
          </p:nvSpPr>
          <p:spPr>
            <a:xfrm>
              <a:off x="2699790" y="2962311"/>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171450" lvl="1" indent="-171450" defTabSz="711200">
                <a:lnSpc>
                  <a:spcPct val="90000"/>
                </a:lnSpc>
                <a:spcBef>
                  <a:spcPct val="0"/>
                </a:spcBef>
                <a:spcAft>
                  <a:spcPct val="15000"/>
                </a:spcAft>
                <a:buChar cha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9" name="任意多边形 8"/>
            <p:cNvSpPr/>
            <p:nvPr>
              <p:custDataLst>
                <p:tags r:id="rId12"/>
              </p:custDataLst>
            </p:nvPr>
          </p:nvSpPr>
          <p:spPr>
            <a:xfrm>
              <a:off x="1098018" y="2888588"/>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002060"/>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700" kern="1200" smtClean="0">
                  <a:latin typeface="Times New Roman" panose="02020603050405020304" pitchFamily="18" charset="0"/>
                  <a:cs typeface="Times New Roman" panose="02020603050405020304" pitchFamily="18" charset="0"/>
                </a:rPr>
                <a:t>5</a:t>
              </a:r>
              <a:endParaRPr lang="en-US" altLang="zh-CN" sz="3700" kern="1200" smtClean="0">
                <a:latin typeface="Times New Roman" panose="02020603050405020304" pitchFamily="18" charset="0"/>
                <a:cs typeface="Times New Roman" panose="02020603050405020304" pitchFamily="18" charset="0"/>
              </a:endParaRPr>
            </a:p>
          </p:txBody>
        </p:sp>
      </p:grpSp>
      <p:grpSp>
        <p:nvGrpSpPr>
          <p:cNvPr id="18" name="组合 17"/>
          <p:cNvGrpSpPr/>
          <p:nvPr>
            <p:custDataLst>
              <p:tags r:id="rId13"/>
            </p:custDataLst>
          </p:nvPr>
        </p:nvGrpSpPr>
        <p:grpSpPr>
          <a:xfrm>
            <a:off x="2564868" y="5781648"/>
            <a:ext cx="6947964" cy="737210"/>
            <a:chOff x="1098018" y="2888588"/>
            <a:chExt cx="6947964" cy="737210"/>
          </a:xfrm>
        </p:grpSpPr>
        <p:sp>
          <p:nvSpPr>
            <p:cNvPr id="19" name="任意多边形 18"/>
            <p:cNvSpPr/>
            <p:nvPr>
              <p:custDataLst>
                <p:tags r:id="rId14"/>
              </p:custDataLst>
            </p:nvPr>
          </p:nvSpPr>
          <p:spPr>
            <a:xfrm>
              <a:off x="2699790" y="2962311"/>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171450" lvl="1" indent="-171450" defTabSz="711200">
                <a:lnSpc>
                  <a:spcPct val="90000"/>
                </a:lnSpc>
                <a:spcBef>
                  <a:spcPct val="0"/>
                </a:spcBef>
                <a:spcAft>
                  <a:spcPct val="15000"/>
                </a:spcAft>
                <a:buChar cha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0" name="任意多边形 19"/>
            <p:cNvSpPr/>
            <p:nvPr>
              <p:custDataLst>
                <p:tags r:id="rId15"/>
              </p:custDataLst>
            </p:nvPr>
          </p:nvSpPr>
          <p:spPr>
            <a:xfrm>
              <a:off x="1098018" y="2888588"/>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002060"/>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700" kern="1200" smtClean="0">
                  <a:latin typeface="Times New Roman" panose="02020603050405020304" pitchFamily="18" charset="0"/>
                  <a:cs typeface="Times New Roman" panose="02020603050405020304" pitchFamily="18" charset="0"/>
                </a:rPr>
                <a:t>6</a:t>
              </a:r>
              <a:endParaRPr lang="en-US" altLang="zh-CN" sz="3700" kern="1200" smtClean="0">
                <a:latin typeface="Times New Roman" panose="02020603050405020304" pitchFamily="18" charset="0"/>
                <a:cs typeface="Times New Roman" panose="02020603050405020304" pitchFamily="18" charset="0"/>
              </a:endParaRPr>
            </a:p>
          </p:txBody>
        </p:sp>
      </p:grpSp>
      <p:grpSp>
        <p:nvGrpSpPr>
          <p:cNvPr id="2" name="组合 1"/>
          <p:cNvGrpSpPr/>
          <p:nvPr>
            <p:custDataLst>
              <p:tags r:id="rId16"/>
            </p:custDataLst>
          </p:nvPr>
        </p:nvGrpSpPr>
        <p:grpSpPr>
          <a:xfrm>
            <a:off x="2564868" y="3955388"/>
            <a:ext cx="6947964" cy="737210"/>
            <a:chOff x="1098018" y="2888588"/>
            <a:chExt cx="6947964" cy="737210"/>
          </a:xfrm>
        </p:grpSpPr>
        <p:sp>
          <p:nvSpPr>
            <p:cNvPr id="24" name="任意多边形 23"/>
            <p:cNvSpPr/>
            <p:nvPr>
              <p:custDataLst>
                <p:tags r:id="rId17"/>
              </p:custDataLst>
            </p:nvPr>
          </p:nvSpPr>
          <p:spPr>
            <a:xfrm>
              <a:off x="2699790" y="2962311"/>
              <a:ext cx="5346192" cy="589768"/>
            </a:xfrm>
            <a:custGeom>
              <a:avLst/>
              <a:gdLst>
                <a:gd name="connsiteX0" fmla="*/ 98297 w 589768"/>
                <a:gd name="connsiteY0" fmla="*/ 0 h 5346192"/>
                <a:gd name="connsiteX1" fmla="*/ 491471 w 589768"/>
                <a:gd name="connsiteY1" fmla="*/ 0 h 5346192"/>
                <a:gd name="connsiteX2" fmla="*/ 589768 w 589768"/>
                <a:gd name="connsiteY2" fmla="*/ 98297 h 5346192"/>
                <a:gd name="connsiteX3" fmla="*/ 589768 w 589768"/>
                <a:gd name="connsiteY3" fmla="*/ 5346192 h 5346192"/>
                <a:gd name="connsiteX4" fmla="*/ 589768 w 589768"/>
                <a:gd name="connsiteY4" fmla="*/ 5346192 h 5346192"/>
                <a:gd name="connsiteX5" fmla="*/ 0 w 589768"/>
                <a:gd name="connsiteY5" fmla="*/ 5346192 h 5346192"/>
                <a:gd name="connsiteX6" fmla="*/ 0 w 589768"/>
                <a:gd name="connsiteY6" fmla="*/ 5346192 h 5346192"/>
                <a:gd name="connsiteX7" fmla="*/ 0 w 589768"/>
                <a:gd name="connsiteY7" fmla="*/ 98297 h 5346192"/>
                <a:gd name="connsiteX8" fmla="*/ 98297 w 589768"/>
                <a:gd name="connsiteY8" fmla="*/ 0 h 534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768" h="5346192">
                  <a:moveTo>
                    <a:pt x="589768" y="891056"/>
                  </a:moveTo>
                  <a:lnTo>
                    <a:pt x="589768" y="4455136"/>
                  </a:lnTo>
                  <a:cubicBezTo>
                    <a:pt x="589768" y="4947251"/>
                    <a:pt x="584913" y="5346187"/>
                    <a:pt x="578924" y="5346187"/>
                  </a:cubicBezTo>
                  <a:lnTo>
                    <a:pt x="0" y="5346187"/>
                  </a:lnTo>
                  <a:lnTo>
                    <a:pt x="0" y="5346187"/>
                  </a:lnTo>
                  <a:lnTo>
                    <a:pt x="0" y="5"/>
                  </a:lnTo>
                  <a:lnTo>
                    <a:pt x="0" y="5"/>
                  </a:lnTo>
                  <a:lnTo>
                    <a:pt x="578924" y="5"/>
                  </a:lnTo>
                  <a:cubicBezTo>
                    <a:pt x="584913" y="5"/>
                    <a:pt x="589768" y="398941"/>
                    <a:pt x="589768" y="891056"/>
                  </a:cubicBezTo>
                  <a:close/>
                </a:path>
              </a:pathLst>
            </a:custGeom>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2615" rIns="276440" bIns="152615" numCol="1" spcCol="1270" anchor="ctr" anchorCtr="0">
              <a:noAutofit/>
            </a:bodyPr>
            <a:lstStyle/>
            <a:p>
              <a:pPr marL="171450" lvl="1" indent="-171450" defTabSz="711200">
                <a:lnSpc>
                  <a:spcPct val="90000"/>
                </a:lnSpc>
                <a:spcBef>
                  <a:spcPct val="0"/>
                </a:spcBef>
                <a:spcAft>
                  <a:spcPct val="15000"/>
                </a:spcAft>
                <a:buChar char="•"/>
              </a:pPr>
              <a:r>
                <a:rPr lang="zh-CN" altLang="en-US" sz="2400" dirty="0">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kern="1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5" name="任意多边形 24"/>
            <p:cNvSpPr/>
            <p:nvPr>
              <p:custDataLst>
                <p:tags r:id="rId18"/>
              </p:custDataLst>
            </p:nvPr>
          </p:nvSpPr>
          <p:spPr>
            <a:xfrm>
              <a:off x="1098018" y="2888588"/>
              <a:ext cx="1601772" cy="737210"/>
            </a:xfrm>
            <a:custGeom>
              <a:avLst/>
              <a:gdLst>
                <a:gd name="connsiteX0" fmla="*/ 0 w 1601772"/>
                <a:gd name="connsiteY0" fmla="*/ 122871 h 737210"/>
                <a:gd name="connsiteX1" fmla="*/ 122871 w 1601772"/>
                <a:gd name="connsiteY1" fmla="*/ 0 h 737210"/>
                <a:gd name="connsiteX2" fmla="*/ 1478901 w 1601772"/>
                <a:gd name="connsiteY2" fmla="*/ 0 h 737210"/>
                <a:gd name="connsiteX3" fmla="*/ 1601772 w 1601772"/>
                <a:gd name="connsiteY3" fmla="*/ 122871 h 737210"/>
                <a:gd name="connsiteX4" fmla="*/ 1601772 w 1601772"/>
                <a:gd name="connsiteY4" fmla="*/ 614339 h 737210"/>
                <a:gd name="connsiteX5" fmla="*/ 1478901 w 1601772"/>
                <a:gd name="connsiteY5" fmla="*/ 737210 h 737210"/>
                <a:gd name="connsiteX6" fmla="*/ 122871 w 1601772"/>
                <a:gd name="connsiteY6" fmla="*/ 737210 h 737210"/>
                <a:gd name="connsiteX7" fmla="*/ 0 w 1601772"/>
                <a:gd name="connsiteY7" fmla="*/ 614339 h 737210"/>
                <a:gd name="connsiteX8" fmla="*/ 0 w 1601772"/>
                <a:gd name="connsiteY8" fmla="*/ 122871 h 7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1772" h="737210">
                  <a:moveTo>
                    <a:pt x="0" y="122871"/>
                  </a:moveTo>
                  <a:cubicBezTo>
                    <a:pt x="0" y="55011"/>
                    <a:pt x="55011" y="0"/>
                    <a:pt x="122871" y="0"/>
                  </a:cubicBezTo>
                  <a:lnTo>
                    <a:pt x="1478901" y="0"/>
                  </a:lnTo>
                  <a:cubicBezTo>
                    <a:pt x="1546761" y="0"/>
                    <a:pt x="1601772" y="55011"/>
                    <a:pt x="1601772" y="122871"/>
                  </a:cubicBezTo>
                  <a:lnTo>
                    <a:pt x="1601772" y="614339"/>
                  </a:lnTo>
                  <a:cubicBezTo>
                    <a:pt x="1601772" y="682199"/>
                    <a:pt x="1546761" y="737210"/>
                    <a:pt x="1478901" y="737210"/>
                  </a:cubicBezTo>
                  <a:lnTo>
                    <a:pt x="122871" y="737210"/>
                  </a:lnTo>
                  <a:cubicBezTo>
                    <a:pt x="55011" y="737210"/>
                    <a:pt x="0" y="682199"/>
                    <a:pt x="0" y="614339"/>
                  </a:cubicBezTo>
                  <a:lnTo>
                    <a:pt x="0" y="122871"/>
                  </a:lnTo>
                  <a:close/>
                </a:path>
              </a:pathLst>
            </a:custGeom>
            <a:solidFill>
              <a:srgbClr val="002060"/>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76958" tIns="106473" rIns="176958" bIns="106473" numCol="1" spcCol="1270" anchor="ctr" anchorCtr="0">
              <a:noAutofit/>
            </a:bodyPr>
            <a:lstStyle/>
            <a:p>
              <a:pPr lvl="0" algn="ctr" defTabSz="1644650">
                <a:lnSpc>
                  <a:spcPct val="90000"/>
                </a:lnSpc>
                <a:spcBef>
                  <a:spcPct val="0"/>
                </a:spcBef>
                <a:spcAft>
                  <a:spcPct val="35000"/>
                </a:spcAft>
              </a:pPr>
              <a:r>
                <a:rPr lang="en-US" altLang="zh-CN" sz="3700" kern="1200" smtClean="0">
                  <a:latin typeface="Times New Roman" panose="02020603050405020304" pitchFamily="18" charset="0"/>
                  <a:cs typeface="Times New Roman" panose="02020603050405020304" pitchFamily="18" charset="0"/>
                </a:rPr>
                <a:t>4</a:t>
              </a:r>
              <a:endParaRPr lang="en-US" altLang="zh-CN" sz="3700" kern="1200" smtClean="0">
                <a:latin typeface="Times New Roman" panose="02020603050405020304" pitchFamily="18" charset="0"/>
                <a:cs typeface="Times New Roman" panose="02020603050405020304" pitchFamily="18" charset="0"/>
              </a:endParaRPr>
            </a:p>
          </p:txBody>
        </p:sp>
      </p:gr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826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sz="2400">
                <a:latin typeface="Times New Roman" panose="02020603050405020304" pitchFamily="18" charset="0"/>
                <a:ea typeface="黑体" panose="02010609060101010101" pitchFamily="49" charset="-122"/>
                <a:cs typeface="Times New Roman" panose="02020603050405020304" pitchFamily="18" charset="0"/>
              </a:rPr>
              <a:t>训练集</a:t>
            </a:r>
            <a:r>
              <a:rPr lang="zh-CN" sz="2400">
                <a:latin typeface="Times New Roman" panose="02020603050405020304" pitchFamily="18" charset="0"/>
                <a:ea typeface="黑体" panose="02010609060101010101" pitchFamily="49" charset="-122"/>
                <a:cs typeface="Times New Roman" panose="02020603050405020304" pitchFamily="18" charset="0"/>
                <a:sym typeface="+mn-ea"/>
              </a:rPr>
              <a:t>建立</a:t>
            </a:r>
            <a:endParaRPr lang="zh-CN"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文本框 3"/>
          <p:cNvSpPr txBox="1"/>
          <p:nvPr>
            <p:custDataLst>
              <p:tags r:id="rId2"/>
            </p:custDataLst>
          </p:nvPr>
        </p:nvSpPr>
        <p:spPr>
          <a:xfrm>
            <a:off x="165100" y="1143000"/>
            <a:ext cx="7032625" cy="4284345"/>
          </a:xfrm>
          <a:prstGeom prst="rect">
            <a:avLst/>
          </a:prstGeom>
          <a:noFill/>
        </p:spPr>
        <p:txBody>
          <a:bodyPr wrap="square" rtlCol="0">
            <a:noAutofit/>
          </a:bodyPr>
          <a:lstStyle/>
          <a:p>
            <a:pPr marL="457200" indent="-457200">
              <a:lnSpc>
                <a:spcPct val="150000"/>
              </a:lnSpc>
              <a:buClr>
                <a:schemeClr val="tx2"/>
              </a:buClr>
              <a:buFont typeface="+mj-ea"/>
              <a:buAutoNum type="circleNumDbPlain"/>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获得能量沉积谱，并将核素特征能量处的计数提取出来，作为未展宽前的入射净能谱，然后分别进行展宽，得到核素模拟能谱以及</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具有理想高斯峰型的全能峰真实净能谱</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作为</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目标能谱</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mj-ea"/>
              <a:buAutoNum type="circleNumDbPlain"/>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并通过能谱叠加组合，得到</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1-10</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峰康比</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条件下的多核素混合谱，再对混合谱叠加不同程度的噪声，构建覆盖</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信噪比</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-3-20 dB</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工况范围的混合能谱数据集；</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mj-ea"/>
              <a:buAutoNum type="circleNumDbPlain"/>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提取出上述数据集中混合能谱的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四层</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特征作为训练集</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输入模型进行训练，并以与其对应的真实净能谱作为输出目标进行监督式学习。</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5" name="图片 4" descr="fig6"/>
          <p:cNvPicPr>
            <a:picLocks noChangeAspect="1"/>
          </p:cNvPicPr>
          <p:nvPr/>
        </p:nvPicPr>
        <p:blipFill>
          <a:blip r:embed="rId3"/>
          <a:stretch>
            <a:fillRect/>
          </a:stretch>
        </p:blipFill>
        <p:spPr>
          <a:xfrm>
            <a:off x="7501890" y="637540"/>
            <a:ext cx="4467225" cy="6219825"/>
          </a:xfrm>
          <a:prstGeom prst="rect">
            <a:avLst/>
          </a:prstGeom>
        </p:spPr>
      </p:pic>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826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sz="2400">
                <a:latin typeface="Times New Roman" panose="02020603050405020304" pitchFamily="18" charset="0"/>
                <a:ea typeface="黑体" panose="02010609060101010101" pitchFamily="49" charset="-122"/>
                <a:cs typeface="Times New Roman" panose="02020603050405020304" pitchFamily="18" charset="0"/>
              </a:rPr>
              <a:t>损失函数</a:t>
            </a:r>
            <a:r>
              <a:rPr lang="zh-CN" sz="2400">
                <a:latin typeface="Times New Roman" panose="02020603050405020304" pitchFamily="18" charset="0"/>
                <a:ea typeface="黑体" panose="02010609060101010101" pitchFamily="49" charset="-122"/>
                <a:cs typeface="Times New Roman" panose="02020603050405020304" pitchFamily="18" charset="0"/>
                <a:sym typeface="+mn-ea"/>
              </a:rPr>
              <a:t>建立</a:t>
            </a:r>
            <a:endParaRPr lang="zh-CN"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5" name="图片 4"/>
          <p:cNvPicPr>
            <a:picLocks noChangeAspect="1"/>
          </p:cNvPicPr>
          <p:nvPr/>
        </p:nvPicPr>
        <p:blipFill>
          <a:blip r:embed="rId2">
            <a:clrChange>
              <a:clrFrom>
                <a:srgbClr val="FFFFFF"/>
              </a:clrFrom>
              <a:clrTo>
                <a:srgbClr val="FFFFFF">
                  <a:alpha val="0"/>
                </a:srgbClr>
              </a:clrTo>
            </a:clrChange>
          </a:blip>
          <a:stretch>
            <a:fillRect/>
          </a:stretch>
        </p:blipFill>
        <p:spPr>
          <a:xfrm>
            <a:off x="3274695" y="2167255"/>
            <a:ext cx="2012950" cy="761365"/>
          </a:xfrm>
          <a:prstGeom prst="rect">
            <a:avLst/>
          </a:prstGeom>
          <a:noFill/>
          <a:ln w="9525">
            <a:noFill/>
          </a:ln>
        </p:spPr>
      </p:pic>
      <p:pic>
        <p:nvPicPr>
          <p:cNvPr id="6" name="图片 5"/>
          <p:cNvPicPr>
            <a:picLocks noChangeAspect="1"/>
          </p:cNvPicPr>
          <p:nvPr/>
        </p:nvPicPr>
        <p:blipFill>
          <a:blip r:embed="rId3">
            <a:clrChange>
              <a:clrFrom>
                <a:srgbClr val="FFFFFF"/>
              </a:clrFrom>
              <a:clrTo>
                <a:srgbClr val="FFFFFF">
                  <a:alpha val="0"/>
                </a:srgbClr>
              </a:clrTo>
            </a:clrChange>
          </a:blip>
          <a:stretch>
            <a:fillRect/>
          </a:stretch>
        </p:blipFill>
        <p:spPr>
          <a:xfrm>
            <a:off x="6096000" y="2276475"/>
            <a:ext cx="2633980" cy="512445"/>
          </a:xfrm>
          <a:prstGeom prst="rect">
            <a:avLst/>
          </a:prstGeom>
          <a:noFill/>
          <a:ln w="9525">
            <a:noFill/>
          </a:ln>
        </p:spPr>
      </p:pic>
      <p:sp>
        <p:nvSpPr>
          <p:cNvPr id="7" name="文本框 6"/>
          <p:cNvSpPr txBox="1"/>
          <p:nvPr>
            <p:custDataLst>
              <p:tags r:id="rId4"/>
            </p:custDataLst>
          </p:nvPr>
        </p:nvSpPr>
        <p:spPr>
          <a:xfrm>
            <a:off x="217805" y="1086485"/>
            <a:ext cx="11927840"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训练集数据动态范围通常跨越数个数量级，直接输入模型将导致部分能谱弱峰信号的梯度贡献被高计数能谱数据淹没。为此，本研究首先采用对数</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最大值归一化策略处理训练集数据：</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 name="文本框 7"/>
          <p:cNvSpPr txBox="1"/>
          <p:nvPr>
            <p:custDataLst>
              <p:tags r:id="rId5"/>
            </p:custDataLst>
          </p:nvPr>
        </p:nvSpPr>
        <p:spPr>
          <a:xfrm>
            <a:off x="217805" y="2633980"/>
            <a:ext cx="11927840"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考虑到本研究设计的</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 </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模型核心任务是在抑制噪声与本底的同时精确保留弱峰的峰面积、峰型与峰位信息。</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单一的均方误差损失函数难以同时兼顾上述多个优化目标</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，因此本研究设计了由四项组成的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多目标损失函数</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10" name="图片 9"/>
          <p:cNvPicPr>
            <a:picLocks noChangeAspect="1"/>
          </p:cNvPicPr>
          <p:nvPr/>
        </p:nvPicPr>
        <p:blipFill>
          <a:blip r:embed="rId6">
            <a:clrChange>
              <a:clrFrom>
                <a:srgbClr val="FFFFFF"/>
              </a:clrFrom>
              <a:clrTo>
                <a:srgbClr val="FFFFFF">
                  <a:alpha val="0"/>
                </a:srgbClr>
              </a:clrTo>
            </a:clrChange>
          </a:blip>
          <a:stretch>
            <a:fillRect/>
          </a:stretch>
        </p:blipFill>
        <p:spPr>
          <a:xfrm>
            <a:off x="1356360" y="4279900"/>
            <a:ext cx="3125470" cy="567055"/>
          </a:xfrm>
          <a:prstGeom prst="rect">
            <a:avLst/>
          </a:prstGeom>
          <a:noFill/>
          <a:ln w="9525">
            <a:noFill/>
          </a:ln>
        </p:spPr>
      </p:pic>
      <p:pic>
        <p:nvPicPr>
          <p:cNvPr id="11" name="图片 10"/>
          <p:cNvPicPr>
            <a:picLocks noChangeAspect="1"/>
          </p:cNvPicPr>
          <p:nvPr/>
        </p:nvPicPr>
        <p:blipFill>
          <a:blip r:embed="rId7">
            <a:clrChange>
              <a:clrFrom>
                <a:srgbClr val="FFFFFF"/>
              </a:clrFrom>
              <a:clrTo>
                <a:srgbClr val="FFFFFF">
                  <a:alpha val="0"/>
                </a:srgbClr>
              </a:clrTo>
            </a:clrChange>
          </a:blip>
          <a:stretch>
            <a:fillRect/>
          </a:stretch>
        </p:blipFill>
        <p:spPr>
          <a:xfrm>
            <a:off x="1356360" y="4837113"/>
            <a:ext cx="3002915" cy="574040"/>
          </a:xfrm>
          <a:prstGeom prst="rect">
            <a:avLst/>
          </a:prstGeom>
          <a:noFill/>
          <a:ln w="9525">
            <a:noFill/>
          </a:ln>
        </p:spPr>
      </p:pic>
      <p:pic>
        <p:nvPicPr>
          <p:cNvPr id="12" name="图片 11"/>
          <p:cNvPicPr>
            <a:picLocks noChangeAspect="1"/>
          </p:cNvPicPr>
          <p:nvPr/>
        </p:nvPicPr>
        <p:blipFill>
          <a:blip r:embed="rId8">
            <a:clrChange>
              <a:clrFrom>
                <a:srgbClr val="FFFFFF"/>
              </a:clrFrom>
              <a:clrTo>
                <a:srgbClr val="FFFFFF">
                  <a:alpha val="0"/>
                </a:srgbClr>
              </a:clrTo>
            </a:clrChange>
          </a:blip>
          <a:stretch>
            <a:fillRect/>
          </a:stretch>
        </p:blipFill>
        <p:spPr>
          <a:xfrm>
            <a:off x="5055870" y="4834255"/>
            <a:ext cx="5844540" cy="579755"/>
          </a:xfrm>
          <a:prstGeom prst="rect">
            <a:avLst/>
          </a:prstGeom>
          <a:noFill/>
          <a:ln w="9525">
            <a:noFill/>
          </a:ln>
        </p:spPr>
      </p:pic>
      <p:pic>
        <p:nvPicPr>
          <p:cNvPr id="15" name="图片 14"/>
          <p:cNvPicPr>
            <a:picLocks noChangeAspect="1"/>
          </p:cNvPicPr>
          <p:nvPr/>
        </p:nvPicPr>
        <p:blipFill>
          <a:blip r:embed="rId9">
            <a:clrChange>
              <a:clrFrom>
                <a:srgbClr val="FFFFFF"/>
              </a:clrFrom>
              <a:clrTo>
                <a:srgbClr val="FFFFFF">
                  <a:alpha val="0"/>
                </a:srgbClr>
              </a:clrTo>
            </a:clrChange>
          </a:blip>
          <a:stretch>
            <a:fillRect/>
          </a:stretch>
        </p:blipFill>
        <p:spPr>
          <a:xfrm>
            <a:off x="5160963" y="4276408"/>
            <a:ext cx="5634355" cy="574040"/>
          </a:xfrm>
          <a:prstGeom prst="rect">
            <a:avLst/>
          </a:prstGeom>
          <a:noFill/>
          <a:ln w="9525">
            <a:noFill/>
          </a:ln>
        </p:spPr>
      </p:pic>
      <p:pic>
        <p:nvPicPr>
          <p:cNvPr id="16" name="图片 15"/>
          <p:cNvPicPr>
            <a:picLocks noChangeAspect="1"/>
          </p:cNvPicPr>
          <p:nvPr/>
        </p:nvPicPr>
        <p:blipFill>
          <a:blip r:embed="rId10">
            <a:clrChange>
              <a:clrFrom>
                <a:srgbClr val="FFFFFF"/>
              </a:clrFrom>
              <a:clrTo>
                <a:srgbClr val="FFFFFF">
                  <a:alpha val="0"/>
                </a:srgbClr>
              </a:clrTo>
            </a:clrChange>
          </a:blip>
          <a:stretch>
            <a:fillRect/>
          </a:stretch>
        </p:blipFill>
        <p:spPr>
          <a:xfrm>
            <a:off x="2138045" y="6064885"/>
            <a:ext cx="7916545" cy="473710"/>
          </a:xfrm>
          <a:prstGeom prst="rect">
            <a:avLst/>
          </a:prstGeom>
          <a:noFill/>
          <a:ln w="9525">
            <a:noFill/>
          </a:ln>
        </p:spPr>
      </p:pic>
      <p:sp>
        <p:nvSpPr>
          <p:cNvPr id="19" name="矩形 18"/>
          <p:cNvSpPr/>
          <p:nvPr/>
        </p:nvSpPr>
        <p:spPr>
          <a:xfrm>
            <a:off x="1250315" y="4232910"/>
            <a:ext cx="9810750" cy="1131570"/>
          </a:xfrm>
          <a:prstGeom prst="rect">
            <a:avLst/>
          </a:prstGeom>
          <a:noFill/>
          <a:ln w="15875">
            <a:solidFill>
              <a:srgbClr val="1F497D"/>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nvSpPr>
        <p:spPr>
          <a:xfrm>
            <a:off x="2042795" y="6015355"/>
            <a:ext cx="8131175" cy="466090"/>
          </a:xfrm>
          <a:prstGeom prst="rect">
            <a:avLst/>
          </a:prstGeom>
          <a:extLst>
            <a:ext uri="{909E8E84-426E-40DD-AFC4-6F175D3DCCD1}">
              <a14:hiddenFill xmlns:a14="http://schemas.microsoft.com/office/drawing/2010/main">
                <a:solidFill>
                  <a:schemeClr val="accent1"/>
                </a:solidFill>
              </a14:hiddenFill>
            </a:ext>
          </a:extLst>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右箭头 21"/>
          <p:cNvSpPr/>
          <p:nvPr/>
        </p:nvSpPr>
        <p:spPr>
          <a:xfrm rot="5400000">
            <a:off x="5920740" y="5546090"/>
            <a:ext cx="349885" cy="317500"/>
          </a:xfrm>
          <a:prstGeom prst="rightArrow">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826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弱单峰能谱分析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217805" y="4758690"/>
            <a:ext cx="11518265" cy="1121410"/>
          </a:xfrm>
          <a:prstGeom prst="rect">
            <a:avLst/>
          </a:prstGeom>
          <a:noFill/>
        </p:spPr>
        <p:txBody>
          <a:bodyPr wrap="square" rtlCol="0">
            <a:noAutofit/>
          </a:bodyPr>
          <a:lstStyle/>
          <a:p>
            <a:pPr indent="457200">
              <a:lnSpc>
                <a:spcPct val="150000"/>
              </a:lnSpc>
              <a:buClr>
                <a:schemeClr val="tx2"/>
              </a:buClr>
              <a:buFont typeface="+mj-ea"/>
              <a:buNone/>
            </a:pP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模型在两种极端工况下均能</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预测出与真实净能谱峰型高度一致、近似高斯分布的光滑净能谱</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，可直接用于后续核素定性与定量分析，极大提高复杂能谱分析的准确性及效率。</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9" name="图片 9"/>
          <p:cNvPicPr>
            <a:picLocks noChangeAspect="1"/>
          </p:cNvPicPr>
          <p:nvPr/>
        </p:nvPicPr>
        <p:blipFill rotWithShape="1">
          <a:blip r:embed="rId3" cstate="print">
            <a:extLst>
              <a:ext uri="{28A0092B-C50C-407E-A947-70E740481C1C}">
                <a14:useLocalDpi xmlns:a14="http://schemas.microsoft.com/office/drawing/2010/main" val="0"/>
              </a:ext>
            </a:extLst>
          </a:blip>
          <a:srcRect l="4713" t="9629" b="5036"/>
          <a:stretch>
            <a:fillRect/>
          </a:stretch>
        </p:blipFill>
        <p:spPr bwMode="auto">
          <a:xfrm>
            <a:off x="427355" y="1752600"/>
            <a:ext cx="5675630" cy="2693670"/>
          </a:xfrm>
          <a:prstGeom prst="rect">
            <a:avLst/>
          </a:prstGeom>
          <a:noFill/>
          <a:ln>
            <a:noFill/>
          </a:ln>
        </p:spPr>
      </p:pic>
      <p:pic>
        <p:nvPicPr>
          <p:cNvPr id="24"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4410" t="3670" r="775" b="4691"/>
          <a:stretch>
            <a:fillRect/>
          </a:stretch>
        </p:blipFill>
        <p:spPr bwMode="auto">
          <a:xfrm>
            <a:off x="6102985" y="1704975"/>
            <a:ext cx="5417185" cy="2714625"/>
          </a:xfrm>
          <a:prstGeom prst="rect">
            <a:avLst/>
          </a:prstGeom>
          <a:noFill/>
          <a:ln>
            <a:noFill/>
          </a:ln>
        </p:spPr>
      </p:pic>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064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弱单峰能谱分析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217805" y="4754880"/>
            <a:ext cx="11920220" cy="1121410"/>
          </a:xfrm>
          <a:prstGeom prst="rect">
            <a:avLst/>
          </a:prstGeom>
          <a:noFill/>
        </p:spPr>
        <p:txBody>
          <a:bodyPr wrap="square" rtlCol="0">
            <a:noAutofit/>
          </a:bodyPr>
          <a:lstStyle/>
          <a:p>
            <a:pPr indent="457200">
              <a:lnSpc>
                <a:spcPct val="150000"/>
              </a:lnSpc>
              <a:buClr>
                <a:schemeClr val="tx2"/>
              </a:buClr>
              <a:buFont typeface="+mj-ea"/>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模型</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在光滑度、均方误差和变形程度三项指标上相较于</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中的较优者分别改善约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72.72%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95.82%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97.71%</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。在弱峰提取方面，所提模型的峰面积相对误差和峰总比相对误差均值较传统方法分别降低约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89.33%</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69.24%</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表明模型在低峰康比条件下具有显著的峰型保真与弱峰提取优势</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graphicFrame>
        <p:nvGraphicFramePr>
          <p:cNvPr id="2" name="表格 1"/>
          <p:cNvGraphicFramePr/>
          <p:nvPr/>
        </p:nvGraphicFramePr>
        <p:xfrm>
          <a:off x="2115820" y="1019175"/>
          <a:ext cx="7343140" cy="3840480"/>
        </p:xfrm>
        <a:graphic>
          <a:graphicData uri="http://schemas.openxmlformats.org/drawingml/2006/table">
            <a:tbl>
              <a:tblPr/>
              <a:tblGrid>
                <a:gridCol w="715645"/>
                <a:gridCol w="455930"/>
                <a:gridCol w="462280"/>
                <a:gridCol w="916940"/>
                <a:gridCol w="637540"/>
                <a:gridCol w="657225"/>
                <a:gridCol w="978535"/>
                <a:gridCol w="1013460"/>
                <a:gridCol w="1505585"/>
              </a:tblGrid>
              <a:tr h="173355">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Number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P/C</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Method</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Smooth</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RMSE</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Deformation</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 of 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 of P/T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12.98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5.61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2.41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14.15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399.10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663.07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180.16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63.45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327.29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439.66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15.13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-14.74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10.39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12.42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478.51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192.58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187.17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81.81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6954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417.34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285.44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96.91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82.77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2.08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11.13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33.60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29.03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25.33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0.64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149.01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364.56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67.54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-28.97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343.97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199.50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103.67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70.11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3.00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35.96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12.05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13.31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17.20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0.91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777.21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626.63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29.65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-22.71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0.91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748.5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428.97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22.17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25.14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2.46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6.31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17.42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highlight>
                            <a:srgbClr val="FFFF00"/>
                          </a:highlight>
                          <a:latin typeface="Times New Roman" panose="02020603050405020304" pitchFamily="18" charset="0"/>
                          <a:ea typeface="等线" panose="02010600030101010101" charset="-122"/>
                          <a:cs typeface="Times New Roman" panose="02020603050405020304" pitchFamily="18" charset="0"/>
                        </a:rPr>
                        <a:t>0.16 </a:t>
                      </a:r>
                      <a:endParaRPr lang="en-US" sz="1200">
                        <a:solidFill>
                          <a:srgbClr val="000000"/>
                        </a:solidFill>
                        <a:highlight>
                          <a:srgbClr val="FFFF00"/>
                        </a:highlight>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349.76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82.11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27.13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-21.93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331.76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61.61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2.84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-2.63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2.61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14.78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426.63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433.91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35.50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-11.12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w="6350" cap="flat" cmpd="sng">
                      <a:solidFill>
                        <a:srgbClr val="000000"/>
                      </a:solidFill>
                      <a:prstDash val="solid"/>
                      <a:headEnd type="none" w="med" len="med"/>
                      <a:tailEnd type="none" w="med" len="med"/>
                    </a:lnB>
                  </a:tcPr>
                </a:tc>
                <a:tc vMerge="1">
                  <a:tcPr>
                    <a:lnL>
                      <a:noFill/>
                    </a:lnL>
                    <a:lnR>
                      <a:noFill/>
                    </a:lnR>
                    <a:lnB w="6350" cap="flat" cmpd="sng">
                      <a:solidFill>
                        <a:srgbClr val="000000"/>
                      </a:solidFill>
                      <a:prstDash val="solid"/>
                      <a:headEnd type="none" w="med" len="med"/>
                      <a:tailEnd type="none" w="med" len="med"/>
                    </a:lnB>
                  </a:tcPr>
                </a:tc>
                <a:tc vMerge="1">
                  <a:tcPr>
                    <a:lnL>
                      <a:noFill/>
                    </a:lnL>
                    <a:lnR>
                      <a:noFill/>
                    </a:lnR>
                    <a:lnB w="6350" cap="flat" cmpd="sng">
                      <a:solidFill>
                        <a:srgbClr val="000000"/>
                      </a:solidFill>
                      <a:prstDash val="solid"/>
                      <a:headEnd type="none" w="med" len="med"/>
                      <a:tailEnd type="none" w="med" len="med"/>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393.38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657.72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13.37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12.32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
        <p:nvSpPr>
          <p:cNvPr id="4" name="五角星 3"/>
          <p:cNvSpPr/>
          <p:nvPr/>
        </p:nvSpPr>
        <p:spPr>
          <a:xfrm>
            <a:off x="337820" y="6435725"/>
            <a:ext cx="317500" cy="298450"/>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064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弱单峰能谱分析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172085" y="4801235"/>
            <a:ext cx="11920220" cy="1121410"/>
          </a:xfrm>
          <a:prstGeom prst="rect">
            <a:avLst/>
          </a:prstGeom>
          <a:noFill/>
        </p:spPr>
        <p:txBody>
          <a:bodyPr wrap="square" rtlCol="0">
            <a:noAutofit/>
          </a:bodyPr>
          <a:lstStyle/>
          <a:p>
            <a:pPr indent="457200">
              <a:lnSpc>
                <a:spcPct val="150000"/>
              </a:lnSpc>
              <a:buClr>
                <a:schemeClr val="tx2"/>
              </a:buClr>
              <a:buFont typeface="+mj-ea"/>
              <a:buNone/>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模型</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在光滑度、均方误差和变形程度较传统方法最优值分别改善约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77.92%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50.45%</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以及</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97.75%</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。弱峰提取方面，峰面积相对误差和峰总比相对误差分别降低约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88.06%</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以及</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91.39%</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indent="457200">
              <a:lnSpc>
                <a:spcPct val="150000"/>
              </a:lnSpc>
              <a:buClr>
                <a:schemeClr val="tx2"/>
              </a:buClr>
              <a:buFont typeface="+mj-ea"/>
              <a:buNone/>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表明模型在低信噪比条件下具有显著的峰型保真与弱峰提取优势</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graphicFrame>
        <p:nvGraphicFramePr>
          <p:cNvPr id="2" name="表格 1"/>
          <p:cNvGraphicFramePr/>
          <p:nvPr/>
        </p:nvGraphicFramePr>
        <p:xfrm>
          <a:off x="2115820" y="1114425"/>
          <a:ext cx="7343140" cy="3840480"/>
        </p:xfrm>
        <a:graphic>
          <a:graphicData uri="http://schemas.openxmlformats.org/drawingml/2006/table">
            <a:tbl>
              <a:tblPr/>
              <a:tblGrid>
                <a:gridCol w="715645"/>
                <a:gridCol w="455930"/>
                <a:gridCol w="462280"/>
                <a:gridCol w="916940"/>
                <a:gridCol w="637540"/>
                <a:gridCol w="657225"/>
                <a:gridCol w="978535"/>
                <a:gridCol w="1013460"/>
                <a:gridCol w="1505585"/>
              </a:tblGrid>
              <a:tr h="173355">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Number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(dB)</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Method</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Smooth</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Rmse</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Deformation</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 of 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 of P/T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0.008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362.15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86.76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61.23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-14.72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0.050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476.13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249.64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63.79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-31.51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0.048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501.46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250.25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279.07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179.92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0.0018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424.04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20.03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77.03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-10.17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0.0200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558.23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467.63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107.53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-52.79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6954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0.0200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864.18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603.54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659.99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274.54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0.0029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424.30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33.12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69.88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0.0416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563.52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461.61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84.95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-46.38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0.0292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582.47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1548.06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278.53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144.64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0.008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362.15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86.76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61.23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-14.72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0.050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476.13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249.64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63.79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-31.51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0.048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501.46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250.25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279.07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179.92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302.88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45.66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24.12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-23.85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chemeClr val="bg1"/>
                    </a:solid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458.47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796.44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45.50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-32.86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497.48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341.71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176.94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107.75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300.33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8.40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27.97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-17.92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422.13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705.29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57.07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73355">
                <a:tc vMerge="1">
                  <a:tcPr>
                    <a:lnL>
                      <a:noFill/>
                    </a:lnL>
                    <a:lnR>
                      <a:noFill/>
                    </a:lnR>
                    <a:lnB w="6350" cap="flat" cmpd="sng">
                      <a:solidFill>
                        <a:srgbClr val="000000"/>
                      </a:solidFill>
                      <a:prstDash val="solid"/>
                      <a:headEnd type="none" w="med" len="med"/>
                      <a:tailEnd type="none" w="med" len="med"/>
                    </a:lnB>
                  </a:tcPr>
                </a:tc>
                <a:tc vMerge="1">
                  <a:tcPr>
                    <a:lnL>
                      <a:noFill/>
                    </a:lnL>
                    <a:lnR>
                      <a:noFill/>
                    </a:lnR>
                    <a:lnB w="6350" cap="flat" cmpd="sng">
                      <a:solidFill>
                        <a:srgbClr val="000000"/>
                      </a:solidFill>
                      <a:prstDash val="solid"/>
                      <a:headEnd type="none" w="med" len="med"/>
                      <a:tailEnd type="none" w="med" len="med"/>
                    </a:lnB>
                  </a:tcPr>
                </a:tc>
                <a:tc vMerge="1">
                  <a:tcPr>
                    <a:lnL>
                      <a:noFill/>
                    </a:lnL>
                    <a:lnR>
                      <a:noFill/>
                    </a:lnR>
                    <a:lnB w="6350" cap="flat" cmpd="sng">
                      <a:solidFill>
                        <a:srgbClr val="000000"/>
                      </a:solidFill>
                      <a:prstDash val="solid"/>
                      <a:headEnd type="none" w="med" len="med"/>
                      <a:tailEnd type="none" w="med" len="med"/>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414.12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748.94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102.48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62.29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0"/>
                      </a:solidFill>
                      <a:prstDash val="solid"/>
                      <a:headEnd type="none" w="med" len="med"/>
                      <a:tailEnd type="none" w="med" len="med"/>
                    </a:lnB>
                    <a:noFill/>
                  </a:tcPr>
                </a:tc>
              </a:tr>
            </a:tbl>
          </a:graphicData>
        </a:graphic>
      </p:graphicFrame>
      <p:sp>
        <p:nvSpPr>
          <p:cNvPr id="4" name="文本框 3"/>
          <p:cNvSpPr txBox="1"/>
          <p:nvPr/>
        </p:nvSpPr>
        <p:spPr>
          <a:xfrm>
            <a:off x="11083290" y="3824605"/>
            <a:ext cx="4064000" cy="368300"/>
          </a:xfrm>
          <a:prstGeom prst="rect">
            <a:avLst/>
          </a:prstGeom>
          <a:noFill/>
        </p:spPr>
        <p:txBody>
          <a:bodyPr wrap="square" rtlCol="0">
            <a:spAutoFit/>
          </a:bodyPr>
          <a:p>
            <a:endParaRPr lang="zh-CN" altLang="en-US"/>
          </a:p>
        </p:txBody>
      </p:sp>
      <p:sp>
        <p:nvSpPr>
          <p:cNvPr id="5" name="五角星 4"/>
          <p:cNvSpPr/>
          <p:nvPr/>
        </p:nvSpPr>
        <p:spPr>
          <a:xfrm>
            <a:off x="318770" y="6480175"/>
            <a:ext cx="317500" cy="298450"/>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9786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弱重峰能谱分析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172085" y="5020945"/>
            <a:ext cx="11920220"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两种</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传统方法的峰位均出现不同程度的偏移，增大了后续重峰分离误差</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。相比之下，所提模型</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预测的净能谱在峰值、峰位和峰型上均与参考净能谱高度一致</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，可为后续重峰分离提供更可靠的全能峰净能谱，从而提高分析结果的准确度。</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5"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4299" t="9940" b="5020"/>
          <a:stretch>
            <a:fillRect/>
          </a:stretch>
        </p:blipFill>
        <p:spPr bwMode="auto">
          <a:xfrm>
            <a:off x="2237740" y="1416685"/>
            <a:ext cx="7133590" cy="3361055"/>
          </a:xfrm>
          <a:prstGeom prst="rect">
            <a:avLst/>
          </a:prstGeom>
          <a:noFill/>
          <a:ln>
            <a:noFill/>
          </a:ln>
        </p:spPr>
      </p:pic>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726440"/>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弱重峰能谱分析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172085" y="4416425"/>
            <a:ext cx="11920220"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随着峰康比降低，各方法净能谱的</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光滑度均有所下降，但所提模型始终保持最优，较传统方法最优</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平均值提高</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22.97%</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。传统方法的</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RMSE</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在低峰康比区域急剧上升，而所提模型的</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RMSE</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保持在较低水平，均值较传统方法</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降低约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70.07%</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标准差降低约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77.24%</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体现了更高的预测精度与稳定性</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4"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4834" t="4096" r="2902" b="4587"/>
          <a:stretch>
            <a:fillRect/>
          </a:stretch>
        </p:blipFill>
        <p:spPr bwMode="auto">
          <a:xfrm>
            <a:off x="535305" y="1567180"/>
            <a:ext cx="5191125" cy="2425700"/>
          </a:xfrm>
          <a:prstGeom prst="rect">
            <a:avLst/>
          </a:prstGeom>
          <a:noFill/>
          <a:ln>
            <a:noFill/>
          </a:ln>
        </p:spPr>
      </p:pic>
      <p:pic>
        <p:nvPicPr>
          <p:cNvPr id="5"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5221" t="3959" r="3230" b="4042"/>
          <a:stretch>
            <a:fillRect/>
          </a:stretch>
        </p:blipFill>
        <p:spPr bwMode="auto">
          <a:xfrm>
            <a:off x="6090920" y="1567180"/>
            <a:ext cx="5113020" cy="2426335"/>
          </a:xfrm>
          <a:prstGeom prst="rect">
            <a:avLst/>
          </a:prstGeom>
          <a:noFill/>
          <a:ln>
            <a:noFill/>
          </a:ln>
        </p:spPr>
      </p:pic>
      <p:sp>
        <p:nvSpPr>
          <p:cNvPr id="2" name="五角星 1"/>
          <p:cNvSpPr/>
          <p:nvPr/>
        </p:nvSpPr>
        <p:spPr>
          <a:xfrm>
            <a:off x="318770" y="6111875"/>
            <a:ext cx="317500" cy="298450"/>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064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弱重峰能谱分析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graphicFrame>
        <p:nvGraphicFramePr>
          <p:cNvPr id="5" name="表格 4"/>
          <p:cNvGraphicFramePr/>
          <p:nvPr>
            <p:custDataLst>
              <p:tags r:id="rId2"/>
            </p:custDataLst>
          </p:nvPr>
        </p:nvGraphicFramePr>
        <p:xfrm>
          <a:off x="1518920" y="2224405"/>
          <a:ext cx="8595995" cy="3919855"/>
        </p:xfrm>
        <a:graphic>
          <a:graphicData uri="http://schemas.openxmlformats.org/drawingml/2006/table">
            <a:tbl>
              <a:tblPr/>
              <a:tblGrid>
                <a:gridCol w="676275"/>
                <a:gridCol w="586740"/>
                <a:gridCol w="704850"/>
                <a:gridCol w="671830"/>
                <a:gridCol w="523875"/>
                <a:gridCol w="962025"/>
                <a:gridCol w="772795"/>
                <a:gridCol w="679450"/>
                <a:gridCol w="727075"/>
                <a:gridCol w="849630"/>
                <a:gridCol w="1441450"/>
              </a:tblGrid>
              <a:tr h="614680">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Number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P/C</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Channel</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Actual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Area ratio</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Method</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position</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(Channel)</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area ratio</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83515">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418.06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-1.86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solidFill>
                      <a:srgbClr val="FFFF00"/>
                    </a:solidFill>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1302.29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vMerge="1">
                  <a:tcPr>
                    <a:lnL>
                      <a:noFill/>
                    </a:lnL>
                    <a:lnR>
                      <a:noFill/>
                    </a:lnR>
                    <a:lnB>
                      <a:noFill/>
                    </a:lnB>
                  </a:tcPr>
                </a:tc>
                <a:tc vMerge="1">
                  <a:tcPr>
                    <a:lnL>
                      <a:noFill/>
                    </a:lnL>
                    <a:lnR>
                      <a:noFill/>
                    </a:lnR>
                    <a:lnB>
                      <a:noFill/>
                    </a:lnB>
                  </a:tcPr>
                </a:tc>
              </a:tr>
              <a:tr h="182880">
                <a:tc vMerge="1">
                  <a:tcPr>
                    <a:lnL>
                      <a:noFill/>
                    </a:lnL>
                    <a:lnR>
                      <a:noFill/>
                    </a:lnR>
                  </a:tcPr>
                </a:tc>
                <a:tc vMerge="1">
                  <a:tcPr>
                    <a:lnL>
                      <a:noFill/>
                    </a:lnL>
                    <a:lnR>
                      <a:noFill/>
                    </a:lnR>
                  </a:tcPr>
                </a:tc>
                <a:tc vMerge="1">
                  <a:tcPr>
                    <a:lnL>
                      <a:noFill/>
                    </a:lnL>
                    <a:lnR>
                      <a:noFill/>
                    </a:lnR>
                    <a:lnB>
                      <a:noFill/>
                    </a:lnB>
                  </a:tcPr>
                </a:tc>
                <a:tc vMerge="1">
                  <a:tcPr>
                    <a:lnL>
                      <a:noFill/>
                    </a:lnL>
                    <a:lnR>
                      <a:noFill/>
                    </a:lnR>
                    <a:lnB>
                      <a:noFill/>
                    </a:lnB>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-97.65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-94.94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2880">
                <a:tc vMerge="1">
                  <a:tcPr>
                    <a:lnL>
                      <a:noFill/>
                    </a:lnL>
                    <a:lnR>
                      <a:noFill/>
                    </a:lnR>
                  </a:tcPr>
                </a:tc>
                <a:tc vMerge="1">
                  <a:tcPr>
                    <a:lnL>
                      <a:noFill/>
                    </a:lnL>
                    <a:lnR>
                      <a:noFill/>
                    </a:lnR>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617.00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-52.76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323.32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-24.10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-29.06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785">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1424.25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9.05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366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420.00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14.75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9.98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3515">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1273.00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3.83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3515">
                <a:tc vMerge="1">
                  <a:tcPr>
                    <a:lnL>
                      <a:noFill/>
                    </a:lnL>
                    <a:lnR>
                      <a:noFill/>
                    </a:lnR>
                  </a:tcPr>
                </a:tc>
                <a:tc vMerge="1">
                  <a:tcPr>
                    <a:lnL>
                      <a:noFill/>
                    </a:lnL>
                    <a:lnR>
                      <a:noFill/>
                    </a:lnR>
                  </a:tcPr>
                </a:tc>
                <a:tc vMerge="1">
                  <a:tcPr>
                    <a:lnL>
                      <a:noFill/>
                    </a:lnL>
                    <a:lnR>
                      <a:noFill/>
                    </a:lnR>
                    <a:lnB>
                      <a:noFill/>
                    </a:lnB>
                  </a:tcPr>
                </a:tc>
                <a:tc vMerge="1">
                  <a:tcPr>
                    <a:lnL>
                      <a:noFill/>
                    </a:lnL>
                    <a:lnR>
                      <a:noFill/>
                    </a:lnR>
                    <a:lnB>
                      <a:noFill/>
                    </a:lnB>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182.04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-50.26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-34.91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785">
                <a:tc vMerge="1">
                  <a:tcPr>
                    <a:lnL>
                      <a:noFill/>
                    </a:lnL>
                    <a:lnR>
                      <a:noFill/>
                    </a:lnR>
                  </a:tcPr>
                </a:tc>
                <a:tc vMerge="1">
                  <a:tcPr>
                    <a:lnL>
                      <a:noFill/>
                    </a:lnL>
                    <a:lnR>
                      <a:noFill/>
                    </a:lnR>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1226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932.25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-23.96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472.17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29.01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-6.38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2880">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1681.14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37.12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326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352.71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8.19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9.06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1078.00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4150">
                <a:tc vMerge="1">
                  <a:tcPr>
                    <a:lnL>
                      <a:noFill/>
                    </a:lnL>
                    <a:lnR>
                      <a:noFill/>
                    </a:lnR>
                  </a:tcPr>
                </a:tc>
                <a:tc vMerge="1">
                  <a:tcPr>
                    <a:lnL>
                      <a:noFill/>
                    </a:lnL>
                    <a:lnR>
                      <a:noFill/>
                    </a:lnR>
                  </a:tcPr>
                </a:tc>
                <a:tc vMerge="1">
                  <a:tcPr>
                    <a:lnL>
                      <a:noFill/>
                    </a:lnL>
                    <a:lnR>
                      <a:noFill/>
                    </a:lnR>
                    <a:lnB>
                      <a:noFill/>
                    </a:lnB>
                  </a:tcPr>
                </a:tc>
                <a:tc vMerge="1">
                  <a:tcPr>
                    <a:lnL>
                      <a:noFill/>
                    </a:lnL>
                    <a:lnR>
                      <a:noFill/>
                    </a:lnR>
                    <a:lnB>
                      <a:noFill/>
                    </a:lnB>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142.96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-56.15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-13.09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150">
                <a:tc vMerge="1">
                  <a:tcPr>
                    <a:lnL>
                      <a:noFill/>
                    </a:lnL>
                    <a:lnR>
                      <a:noFill/>
                    </a:lnR>
                  </a:tcPr>
                </a:tc>
                <a:tc vMerge="1">
                  <a:tcPr>
                    <a:lnL>
                      <a:noFill/>
                    </a:lnL>
                    <a:lnR>
                      <a:noFill/>
                    </a:lnR>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548.32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-50.42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187.73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-42.41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-9.77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r>
              <a:tr h="0">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693.53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-37.29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r>
            </a:tbl>
          </a:graphicData>
        </a:graphic>
      </p:graphicFrame>
      <p:sp>
        <p:nvSpPr>
          <p:cNvPr id="6" name="文本框 5"/>
          <p:cNvSpPr txBox="1"/>
          <p:nvPr>
            <p:custDataLst>
              <p:tags r:id="rId3"/>
            </p:custDataLst>
          </p:nvPr>
        </p:nvSpPr>
        <p:spPr>
          <a:xfrm>
            <a:off x="334010" y="1067435"/>
            <a:ext cx="11920220"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基于上述各方法所得净能谱，对重叠峰区域进一步进行重峰分离与峰面积计算，结果如表所示：</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06425"/>
            <a:ext cx="9556115"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弱重峰能谱分析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172085" y="5061585"/>
            <a:ext cx="11920220" cy="1121410"/>
          </a:xfrm>
          <a:prstGeom prst="rect">
            <a:avLst/>
          </a:prstGeom>
          <a:noFill/>
        </p:spPr>
        <p:txBody>
          <a:bodyPr wrap="square" rtlCol="0">
            <a:noAutofit/>
          </a:bodyPr>
          <a:lstStyle/>
          <a:p>
            <a:pPr indent="457200">
              <a:lnSpc>
                <a:spcPct val="10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所提模型预测净能谱的重峰分离</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峰位偏差始终不超过</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道址</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，当峰康比降至</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1.59</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时，</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方法出现</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16</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道址的偏移</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，当峰康比降至</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1.14</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时，</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方法甚至完全丢失了</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155</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道址处的重峰</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，直接导致核素漏判。新模型的</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重峰面积平均误差</a:t>
            </a:r>
            <a:r>
              <a:rPr 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面积比平均误差较传统方法中的最优结果分别改善约</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77.60%</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及</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91.76%</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a:p>
            <a:pPr indent="457200">
              <a:lnSpc>
                <a:spcPct val="10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这表明所提模型在严重康普顿坪掩盖下仍能保持较高的重峰分离精度</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graphicFrame>
        <p:nvGraphicFramePr>
          <p:cNvPr id="5" name="表格 4"/>
          <p:cNvGraphicFramePr/>
          <p:nvPr>
            <p:custDataLst>
              <p:tags r:id="rId3"/>
            </p:custDataLst>
          </p:nvPr>
        </p:nvGraphicFramePr>
        <p:xfrm>
          <a:off x="1833880" y="1129030"/>
          <a:ext cx="8595995" cy="6650355"/>
        </p:xfrm>
        <a:graphic>
          <a:graphicData uri="http://schemas.openxmlformats.org/drawingml/2006/table">
            <a:tbl>
              <a:tblPr/>
              <a:tblGrid>
                <a:gridCol w="676275"/>
                <a:gridCol w="586740"/>
                <a:gridCol w="704850"/>
                <a:gridCol w="671830"/>
                <a:gridCol w="523875"/>
                <a:gridCol w="962025"/>
                <a:gridCol w="772795"/>
                <a:gridCol w="679450"/>
                <a:gridCol w="727075"/>
                <a:gridCol w="849630"/>
                <a:gridCol w="1441450"/>
              </a:tblGrid>
              <a:tr h="614680">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Number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P/C</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Channel</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Actual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Area ratio</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Method</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position</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(Channel)</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area ratio</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83515">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1.81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85725" indent="0" algn="ctr">
                        <a:spcBef>
                          <a:spcPct val="0"/>
                        </a:spcBef>
                        <a:spcAft>
                          <a:spcPct val="0"/>
                        </a:spcAft>
                      </a:pPr>
                      <a:r>
                        <a:rPr lang="en-US" sz="1100">
                          <a:solidFill>
                            <a:srgbClr val="000000"/>
                          </a:solidFill>
                          <a:latin typeface="Calibri" panose="020F0502020204030204"/>
                          <a:ea typeface="Calibri" panose="020F0502020204030204"/>
                        </a:rPr>
                        <a:t>154</a:t>
                      </a:r>
                      <a:endParaRPr lang="en-US" sz="1100">
                        <a:solidFill>
                          <a:srgbClr val="000000"/>
                        </a:solidFill>
                        <a:latin typeface="Calibri" panose="020F0502020204030204"/>
                        <a:ea typeface="Calibri" panose="020F0502020204030204"/>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85725" indent="0" algn="ctr">
                        <a:spcBef>
                          <a:spcPct val="0"/>
                        </a:spcBef>
                        <a:spcAft>
                          <a:spcPct val="0"/>
                        </a:spcAft>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345.26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85725" indent="0" algn="ctr">
                        <a:spcBef>
                          <a:spcPct val="0"/>
                        </a:spcBef>
                        <a:spcAft>
                          <a:spcPct val="0"/>
                        </a:spcAft>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34.87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10.58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1248.96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17.16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vMerge="1">
                  <a:tcPr>
                    <a:lnL>
                      <a:noFill/>
                    </a:lnL>
                    <a:lnR>
                      <a:noFill/>
                    </a:lnR>
                  </a:tcPr>
                </a:tc>
                <a:tc vMerge="1">
                  <a:tcPr>
                    <a:lnL>
                      <a:noFill/>
                    </a:lnL>
                    <a:lnR>
                      <a:noFill/>
                    </a:lnR>
                  </a:tcPr>
                </a:tc>
                <a:tc vMerge="1">
                  <a:tcPr>
                    <a:lnL>
                      <a:noFill/>
                    </a:lnL>
                    <a:lnR>
                      <a:noFill/>
                    </a:lnR>
                    <a:lnB>
                      <a:noFill/>
                    </a:lnB>
                  </a:tcPr>
                </a:tc>
                <a:tc vMerge="1">
                  <a:tcPr>
                    <a:lnL>
                      <a:noFill/>
                    </a:lnL>
                    <a:lnR>
                      <a:noFill/>
                    </a:lnR>
                    <a:lnB>
                      <a:noFill/>
                    </a:lnB>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89.91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-64.88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0.09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-62.62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2880">
                <a:tc vMerge="1">
                  <a:tcPr>
                    <a:lnL>
                      <a:noFill/>
                    </a:lnL>
                    <a:lnR>
                      <a:noFill/>
                    </a:lnR>
                  </a:tcPr>
                </a:tc>
                <a:tc vMerge="1">
                  <a:tcPr>
                    <a:lnL>
                      <a:noFill/>
                    </a:lnL>
                    <a:lnR>
                      <a:noFill/>
                    </a:lnR>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1066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862.16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-19.12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437.94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71.07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12.63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785">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1555.28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45.90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329.00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4.11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-8.38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3515">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1158.41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14.02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3515">
                <a:tc vMerge="1">
                  <a:tcPr>
                    <a:lnL>
                      <a:noFill/>
                    </a:lnL>
                    <a:lnR>
                      <a:noFill/>
                    </a:lnR>
                  </a:tcPr>
                </a:tc>
                <a:tc vMerge="1">
                  <a:tcPr>
                    <a:lnL>
                      <a:noFill/>
                    </a:lnL>
                    <a:lnR>
                      <a:noFill/>
                    </a:lnR>
                  </a:tcPr>
                </a:tc>
                <a:tc vMerge="1">
                  <a:tcPr>
                    <a:lnL>
                      <a:noFill/>
                    </a:lnL>
                    <a:lnR>
                      <a:noFill/>
                    </a:lnR>
                    <a:lnB>
                      <a:noFill/>
                    </a:lnB>
                  </a:tcPr>
                </a:tc>
                <a:tc vMerge="1">
                  <a:tcPr>
                    <a:lnL>
                      <a:noFill/>
                    </a:lnL>
                    <a:lnR>
                      <a:noFill/>
                    </a:lnR>
                    <a:lnB>
                      <a:noFill/>
                    </a:lnB>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82.54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-73.88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-65.86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785">
                <a:tc vMerge="1">
                  <a:tcPr>
                    <a:lnL>
                      <a:noFill/>
                    </a:lnL>
                    <a:lnR>
                      <a:noFill/>
                    </a:lnR>
                  </a:tcPr>
                </a:tc>
                <a:tc vMerge="1">
                  <a:tcPr>
                    <a:lnL>
                      <a:noFill/>
                    </a:lnL>
                    <a:lnR>
                      <a:noFill/>
                    </a:lnR>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780.00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-23.23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344.76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9.10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0.26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2880">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1338.34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31.73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2880">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6.57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306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6">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365.00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19.28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6.17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1109.01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11.35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4150">
                <a:tc vMerge="1">
                  <a:tcPr>
                    <a:lnL>
                      <a:noFill/>
                    </a:lnL>
                    <a:lnR>
                      <a:noFill/>
                    </a:lnR>
                  </a:tcPr>
                </a:tc>
                <a:tc vMerge="1">
                  <a:tcPr>
                    <a:lnL>
                      <a:noFill/>
                    </a:lnL>
                    <a:lnR>
                      <a:noFill/>
                    </a:lnR>
                  </a:tcPr>
                </a:tc>
                <a:tc vMerge="1">
                  <a:tcPr>
                    <a:lnL>
                      <a:noFill/>
                    </a:lnL>
                    <a:lnR>
                      <a:noFill/>
                    </a:lnR>
                    <a:lnB>
                      <a:noFill/>
                    </a:lnB>
                  </a:tcPr>
                </a:tc>
                <a:tc vMerge="1">
                  <a:tcPr>
                    <a:lnL>
                      <a:noFill/>
                    </a:lnL>
                    <a:lnR>
                      <a:noFill/>
                    </a:lnR>
                    <a:lnB>
                      <a:noFill/>
                    </a:lnB>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122.02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-60.13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-65.14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r>
              <a:tr h="184150">
                <a:tc vMerge="1">
                  <a:tcPr>
                    <a:lnL>
                      <a:noFill/>
                    </a:lnL>
                    <a:lnR>
                      <a:noFill/>
                    </a:lnR>
                  </a:tcPr>
                </a:tc>
                <a:tc vMerge="1">
                  <a:tcPr>
                    <a:lnL>
                      <a:noFill/>
                    </a:lnL>
                    <a:lnR>
                      <a:noFill/>
                    </a:lnR>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3">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996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vMerge="1">
                  <a:tcPr>
                    <a:lnL>
                      <a:noFill/>
                    </a:lnL>
                    <a:lnR>
                      <a:noFill/>
                    </a:lnR>
                  </a:tcPr>
                </a:tc>
                <a:tc vMerge="1">
                  <a:tcPr>
                    <a:lnL>
                      <a:noFill/>
                    </a:lnL>
                    <a:lnR>
                      <a:noFill/>
                    </a:lnR>
                    <a:lnB>
                      <a:noFill/>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1129.00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13.35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vMerge="1">
                  <a:tcPr>
                    <a:lnL>
                      <a:noFill/>
                    </a:lnL>
                    <a:lnR>
                      <a:noFill/>
                    </a:lnR>
                    <a:lnB>
                      <a:noFill/>
                    </a:lnB>
                  </a:tcPr>
                </a:tc>
                <a:tc vMerge="1">
                  <a:tcPr>
                    <a:lnL>
                      <a:noFill/>
                    </a:lnL>
                    <a:lnR>
                      <a:noFill/>
                    </a:lnR>
                    <a:lnB>
                      <a:noFill/>
                    </a:lnB>
                  </a:tcPr>
                </a:tc>
              </a:tr>
              <a:tr h="184150">
                <a:tc vMerge="1">
                  <a:tcPr>
                    <a:lnL>
                      <a:noFill/>
                    </a:lnL>
                    <a:lnR>
                      <a:noFill/>
                    </a:lnR>
                  </a:tcPr>
                </a:tc>
                <a:tc vMerge="1">
                  <a:tcPr>
                    <a:lnL>
                      <a:noFill/>
                    </a:lnL>
                    <a:lnR>
                      <a:noFill/>
                    </a:lnR>
                  </a:tcPr>
                </a:tc>
                <a:tc vMerge="1">
                  <a:tcPr>
                    <a:lnL>
                      <a:noFill/>
                    </a:lnL>
                    <a:lnR>
                      <a:noFill/>
                    </a:lnR>
                  </a:tcPr>
                </a:tc>
                <a:tc vMerge="1">
                  <a:tcPr>
                    <a:lnL>
                      <a:noFill/>
                    </a:lnL>
                    <a:lnR>
                      <a:noFill/>
                    </a:lnR>
                  </a:tcPr>
                </a:tc>
                <a:tc vMerge="1">
                  <a:tcPr>
                    <a:lnL>
                      <a:noFill/>
                    </a:lnL>
                    <a:lnR>
                      <a:noFill/>
                    </a:lnR>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238.00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-22.22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0.19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rowSpan="2">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-38.71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r>
              <a:tr h="0">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1266.20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a:txBody>
                    <a:bodyPr/>
                    <a:p>
                      <a:pPr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27.13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12700">
                      <a:solidFill>
                        <a:schemeClr val="tx1"/>
                      </a:solidFill>
                      <a:prstDash val="solid"/>
                    </a:lnB>
                    <a:noFill/>
                  </a:tcPr>
                </a:tc>
                <a:tc vMerge="1">
                  <a:tcPr>
                    <a:lnL>
                      <a:noFill/>
                    </a:lnL>
                    <a:lnR>
                      <a:noFill/>
                    </a:lnR>
                    <a:lnB w="12700">
                      <a:solidFill>
                        <a:schemeClr val="tx1"/>
                      </a:solidFill>
                      <a:prstDash val="solid"/>
                    </a:lnB>
                  </a:tcPr>
                </a:tc>
                <a:tc vMerge="1">
                  <a:tcPr>
                    <a:lnL>
                      <a:noFill/>
                    </a:lnL>
                    <a:lnR>
                      <a:noFill/>
                    </a:lnR>
                    <a:lnB w="12700">
                      <a:solidFill>
                        <a:schemeClr val="tx1"/>
                      </a:solidFill>
                      <a:prstDash val="solid"/>
                    </a:lnB>
                  </a:tcPr>
                </a:tc>
              </a:tr>
            </a:tbl>
          </a:graphicData>
        </a:graphic>
      </p:graphicFrame>
      <p:sp>
        <p:nvSpPr>
          <p:cNvPr id="2" name="五角星 1"/>
          <p:cNvSpPr/>
          <p:nvPr/>
        </p:nvSpPr>
        <p:spPr>
          <a:xfrm>
            <a:off x="325120" y="6448425"/>
            <a:ext cx="317500" cy="298450"/>
          </a:xfrm>
          <a:prstGeom prst="star5">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67385"/>
            <a:ext cx="11117580"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典型核素实测能谱分析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217805" y="4196715"/>
            <a:ext cx="11665585"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当峰康比为</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1.34</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时（左图），</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Cs-137</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全能峰大部分淹没于</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Co-60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康普顿坪中，</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方法将部分峰区计数误判为本底扣除，导致峰面积严重偏低；</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SNIP方法虽能定位峰区，但所得净能谱在峰缘处出现非光滑特征，峰型偏离高斯分布。</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在右图所示极低峰康比</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1.14</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条件下，</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净能谱中</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Cs-137</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峰已完全丢失，</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净能谱峰型畸变加剧。</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相比之下，新模型在上述两种工况下均能预测出接近理想高斯峰型且光滑度较高的净能谱</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28"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4161" t="7587" b="5158"/>
          <a:stretch>
            <a:fillRect/>
          </a:stretch>
        </p:blipFill>
        <p:spPr bwMode="auto">
          <a:xfrm>
            <a:off x="568325" y="1351915"/>
            <a:ext cx="5288280" cy="2552700"/>
          </a:xfrm>
          <a:prstGeom prst="rect">
            <a:avLst/>
          </a:prstGeom>
          <a:noFill/>
          <a:ln>
            <a:noFill/>
          </a:ln>
        </p:spPr>
      </p:pic>
      <p:pic>
        <p:nvPicPr>
          <p:cNvPr id="27" name="图片 27"/>
          <p:cNvPicPr>
            <a:picLocks noChangeAspect="1"/>
          </p:cNvPicPr>
          <p:nvPr/>
        </p:nvPicPr>
        <p:blipFill rotWithShape="1">
          <a:blip r:embed="rId4" cstate="print">
            <a:extLst>
              <a:ext uri="{28A0092B-C50C-407E-A947-70E740481C1C}">
                <a14:useLocalDpi xmlns:a14="http://schemas.microsoft.com/office/drawing/2010/main" val="0"/>
              </a:ext>
            </a:extLst>
          </a:blip>
          <a:srcRect l="4079" b="5315"/>
          <a:stretch>
            <a:fillRect/>
          </a:stretch>
        </p:blipFill>
        <p:spPr bwMode="auto">
          <a:xfrm>
            <a:off x="6174105" y="1142365"/>
            <a:ext cx="5289550" cy="2768600"/>
          </a:xfrm>
          <a:prstGeom prst="rect">
            <a:avLst/>
          </a:prstGeom>
          <a:noFill/>
          <a:ln>
            <a:noFill/>
          </a:ln>
        </p:spPr>
      </p:pic>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燕尾形 5"/>
          <p:cNvSpPr/>
          <p:nvPr/>
        </p:nvSpPr>
        <p:spPr>
          <a:xfrm>
            <a:off x="1905" y="56198"/>
            <a:ext cx="1929130" cy="504190"/>
          </a:xfrm>
          <a:prstGeom prst="chevron">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Times New Roman" panose="02020603050405020304" pitchFamily="18" charset="0"/>
                <a:sym typeface="+mn-ea"/>
              </a:rPr>
              <a:t>研究背景</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3" name="文本框 2"/>
          <p:cNvSpPr txBox="1"/>
          <p:nvPr>
            <p:custDataLst>
              <p:tags r:id="rId1"/>
            </p:custDataLst>
          </p:nvPr>
        </p:nvSpPr>
        <p:spPr>
          <a:xfrm>
            <a:off x="217805" y="819785"/>
            <a:ext cx="11657965" cy="3784600"/>
          </a:xfrm>
          <a:prstGeom prst="rect">
            <a:avLst/>
          </a:prstGeom>
          <a:noFill/>
        </p:spPr>
        <p:txBody>
          <a:bodyPr wrap="square" rtlCol="0">
            <a:spAutoFit/>
          </a:bodyPr>
          <a:lstStyle/>
          <a:p>
            <a:pPr marL="457200" indent="-457200">
              <a:lnSpc>
                <a:spcPct val="150000"/>
              </a:lnSpc>
              <a:spcBef>
                <a:spcPts val="0"/>
              </a:spcBef>
              <a:spcAft>
                <a:spcPts val="0"/>
              </a:spcAft>
              <a:buClr>
                <a:schemeClr val="tx2"/>
              </a:buClr>
              <a:buFont typeface="Wingdings" panose="05000000000000000000" pitchFamily="2" charset="2"/>
              <a:buChar char="p"/>
            </a:pPr>
            <a:r>
              <a:rPr sz="2400" dirty="0">
                <a:latin typeface="Times New Roman" panose="02020603050405020304" pitchFamily="18" charset="0"/>
                <a:ea typeface="黑体" panose="02010609060101010101" pitchFamily="49" charset="-122"/>
                <a:cs typeface="Times New Roman" panose="02020603050405020304" pitchFamily="18" charset="0"/>
                <a:sym typeface="+mn-ea"/>
              </a:rPr>
              <a:t>在</a:t>
            </a: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核设施运行及退役阶段所产生的</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放射性</a:t>
            </a: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废物</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中</a:t>
            </a: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低中水平放射性废物（LILW）占比高达99%以上。由于</a:t>
            </a: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受到诸多因素（尤其是噪声）的影响，</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LILW复杂γ能谱中的</a:t>
            </a:r>
            <a:r>
              <a:rPr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弱特征峰很容易被部分或全部掩盖</a:t>
            </a:r>
            <a:r>
              <a:rPr sz="24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，导致核素的准确识别与提取难以实现</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sz="2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spcBef>
                <a:spcPts val="0"/>
              </a:spcBef>
              <a:spcAft>
                <a:spcPts val="0"/>
              </a:spcAft>
              <a:buClr>
                <a:schemeClr val="tx2"/>
              </a:buClr>
              <a:buFont typeface="Wingdings" panose="05000000000000000000" pitchFamily="2" charset="2"/>
              <a:buChar char="p"/>
            </a:pP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为应对这一问题</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，国际上常使用</a:t>
            </a: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具有高</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能量分辨率的HPGe探测器对LILW进行测量，</a:t>
            </a:r>
            <a:r>
              <a:rPr lang="zh-CN" sz="2400" dirty="0">
                <a:latin typeface="Times New Roman" panose="02020603050405020304" pitchFamily="18" charset="0"/>
                <a:ea typeface="黑体" panose="02010609060101010101" pitchFamily="49" charset="-122"/>
                <a:cs typeface="Times New Roman" panose="02020603050405020304" pitchFamily="18" charset="0"/>
                <a:sym typeface="+mn-ea"/>
              </a:rPr>
              <a:t>以</a:t>
            </a:r>
            <a:r>
              <a:rPr sz="2400" dirty="0">
                <a:latin typeface="Times New Roman" panose="02020603050405020304" pitchFamily="18" charset="0"/>
                <a:ea typeface="黑体" panose="02010609060101010101" pitchFamily="49" charset="-122"/>
                <a:cs typeface="Times New Roman" panose="02020603050405020304" pitchFamily="18" charset="0"/>
                <a:sym typeface="+mn-ea"/>
              </a:rPr>
              <a:t>降低核素识别的难度。</a:t>
            </a:r>
            <a:endParaRPr sz="24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spcBef>
                <a:spcPts val="0"/>
              </a:spcBef>
              <a:spcAft>
                <a:spcPts val="0"/>
              </a:spcAft>
              <a:buClr>
                <a:schemeClr val="tx2"/>
              </a:buClr>
              <a:buFont typeface="Wingdings" panose="05000000000000000000" pitchFamily="2" charset="2"/>
              <a:buChar char="p"/>
            </a:pPr>
            <a:endParaRPr sz="2400" dirty="0">
              <a:latin typeface="Times New Roman" panose="02020603050405020304" pitchFamily="18" charset="0"/>
              <a:ea typeface="黑体" panose="02010609060101010101" pitchFamily="49" charset="-122"/>
              <a:cs typeface="Times New Roman" panose="02020603050405020304" pitchFamily="18" charset="0"/>
            </a:endParaRPr>
          </a:p>
          <a:p>
            <a:pPr marL="457200" indent="-457200">
              <a:buClr>
                <a:schemeClr val="tx2"/>
              </a:buClr>
              <a:buFont typeface="Wingdings" panose="05000000000000000000" pitchFamily="2" charset="2"/>
              <a:buChar char="p"/>
            </a:pPr>
            <a:endParaRPr lang="en-US" altLang="zh-CN" sz="240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5767705" y="3726180"/>
            <a:ext cx="3345815" cy="2686050"/>
          </a:xfrm>
          <a:prstGeom prst="rect">
            <a:avLst/>
          </a:prstGeom>
        </p:spPr>
      </p:pic>
      <p:pic>
        <p:nvPicPr>
          <p:cNvPr id="10" name="图片 9" descr="fig6a"/>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2057400" y="3726180"/>
            <a:ext cx="3447415" cy="2685415"/>
          </a:xfrm>
          <a:prstGeom prst="rect">
            <a:avLst/>
          </a:prstGeom>
        </p:spPr>
      </p:pic>
      <p:sp>
        <p:nvSpPr>
          <p:cNvPr id="14" name="文本框 13"/>
          <p:cNvSpPr txBox="1"/>
          <p:nvPr/>
        </p:nvSpPr>
        <p:spPr>
          <a:xfrm>
            <a:off x="168275" y="2440305"/>
            <a:ext cx="11542395" cy="1250315"/>
          </a:xfrm>
          <a:prstGeom prst="rect">
            <a:avLst/>
          </a:prstGeom>
          <a:noFill/>
        </p:spPr>
        <p:txBody>
          <a:bodyPr wrap="square" rtlCol="0">
            <a:noAutofit/>
          </a:bodyPr>
          <a:p>
            <a:pPr marL="457200" indent="-457200">
              <a:lnSpc>
                <a:spcPct val="150000"/>
              </a:lnSpc>
              <a:buClr>
                <a:schemeClr val="tx2"/>
              </a:buClr>
              <a:buFont typeface="Arial" panose="020B0604020202020204" pitchFamily="34" charset="0"/>
              <a:buChar char="•"/>
            </a:pPr>
            <a:endParaRPr lang="zh-CN" altLang="en-US" sz="220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5" name="文本框 14"/>
          <p:cNvSpPr txBox="1"/>
          <p:nvPr/>
        </p:nvSpPr>
        <p:spPr>
          <a:xfrm>
            <a:off x="3358515" y="6463030"/>
            <a:ext cx="4664075" cy="343535"/>
          </a:xfrm>
          <a:prstGeom prst="rect">
            <a:avLst/>
          </a:prstGeom>
          <a:noFill/>
        </p:spPr>
        <p:txBody>
          <a:bodyPr wrap="square" rtlCol="0">
            <a:noAutofit/>
          </a:bodyPr>
          <a:p>
            <a:pPr algn="ctr"/>
            <a:r>
              <a:rPr lang="en-US" altLang="zh-CN">
                <a:latin typeface="Times New Roman" panose="02020603050405020304" pitchFamily="18" charset="0"/>
                <a:ea typeface="黑体" panose="02010609060101010101" pitchFamily="49" charset="-122"/>
                <a:cs typeface="Times New Roman" panose="02020603050405020304" pitchFamily="18" charset="0"/>
                <a:sym typeface="+mn-ea"/>
              </a:rPr>
              <a:t>(a) </a:t>
            </a:r>
            <a:r>
              <a:rPr lang="zh-CN" altLang="en-US">
                <a:latin typeface="Times New Roman" panose="02020603050405020304" pitchFamily="18" charset="0"/>
                <a:ea typeface="黑体" panose="02010609060101010101" pitchFamily="49" charset="-122"/>
                <a:cs typeface="Times New Roman" panose="02020603050405020304" pitchFamily="18" charset="0"/>
              </a:rPr>
              <a:t>低峰康比及</a:t>
            </a:r>
            <a:r>
              <a:rPr lang="en-US" altLang="zh-CN">
                <a:latin typeface="Times New Roman" panose="02020603050405020304" pitchFamily="18" charset="0"/>
                <a:ea typeface="黑体" panose="02010609060101010101" pitchFamily="49" charset="-122"/>
                <a:cs typeface="Times New Roman" panose="02020603050405020304" pitchFamily="18" charset="0"/>
              </a:rPr>
              <a:t> (b) </a:t>
            </a:r>
            <a:r>
              <a:rPr lang="zh-CN" altLang="en-US">
                <a:latin typeface="Times New Roman" panose="02020603050405020304" pitchFamily="18" charset="0"/>
                <a:ea typeface="黑体" panose="02010609060101010101" pitchFamily="49" charset="-122"/>
                <a:cs typeface="Times New Roman" panose="02020603050405020304" pitchFamily="18" charset="0"/>
              </a:rPr>
              <a:t>低信噪比</a:t>
            </a:r>
            <a:r>
              <a:rPr lang="en-US" altLang="zh-CN">
                <a:latin typeface="Times New Roman" panose="02020603050405020304" pitchFamily="18" charset="0"/>
                <a:ea typeface="黑体" panose="02010609060101010101" pitchFamily="49" charset="-122"/>
                <a:cs typeface="Times New Roman" panose="02020603050405020304" pitchFamily="18" charset="0"/>
                <a:sym typeface="+mn-ea"/>
              </a:rPr>
              <a:t>Cs-137</a:t>
            </a:r>
            <a:r>
              <a:rPr lang="zh-CN" altLang="en-US">
                <a:latin typeface="Times New Roman" panose="02020603050405020304" pitchFamily="18" charset="0"/>
                <a:ea typeface="黑体" panose="02010609060101010101" pitchFamily="49" charset="-122"/>
                <a:cs typeface="Times New Roman" panose="02020603050405020304" pitchFamily="18" charset="0"/>
              </a:rPr>
              <a:t>伽马能谱</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6" name="文本框 15"/>
          <p:cNvSpPr txBox="1"/>
          <p:nvPr/>
        </p:nvSpPr>
        <p:spPr>
          <a:xfrm>
            <a:off x="2519680" y="3797300"/>
            <a:ext cx="452120" cy="368300"/>
          </a:xfrm>
          <a:prstGeom prst="rect">
            <a:avLst/>
          </a:prstGeom>
          <a:noFill/>
        </p:spPr>
        <p:txBody>
          <a:bodyPr wrap="square" rtlCol="0" anchor="t">
            <a:spAutoFit/>
          </a:bodyPr>
          <a:p>
            <a:r>
              <a:rPr lang="en-US" altLang="zh-CN">
                <a:latin typeface="Times New Roman" panose="02020603050405020304" pitchFamily="18" charset="0"/>
                <a:ea typeface="黑体" panose="02010609060101010101" pitchFamily="49" charset="-122"/>
                <a:cs typeface="Times New Roman" panose="02020603050405020304" pitchFamily="18" charset="0"/>
                <a:sym typeface="+mn-ea"/>
              </a:rPr>
              <a:t>(a)</a:t>
            </a:r>
            <a:endParaRPr lang="en-US" altLang="zh-CN">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7" name="文本框 16"/>
          <p:cNvSpPr txBox="1"/>
          <p:nvPr/>
        </p:nvSpPr>
        <p:spPr>
          <a:xfrm>
            <a:off x="6052820" y="3797300"/>
            <a:ext cx="452120" cy="368300"/>
          </a:xfrm>
          <a:prstGeom prst="rect">
            <a:avLst/>
          </a:prstGeom>
          <a:noFill/>
        </p:spPr>
        <p:txBody>
          <a:bodyPr wrap="square" rtlCol="0" anchor="t">
            <a:spAutoFit/>
          </a:bodyPr>
          <a:p>
            <a:r>
              <a:rPr lang="en-US" altLang="zh-CN">
                <a:latin typeface="Times New Roman" panose="02020603050405020304" pitchFamily="18" charset="0"/>
                <a:ea typeface="黑体" panose="02010609060101010101" pitchFamily="49" charset="-122"/>
                <a:cs typeface="Times New Roman" panose="02020603050405020304" pitchFamily="18" charset="0"/>
                <a:sym typeface="+mn-ea"/>
              </a:rPr>
              <a:t>(b)</a:t>
            </a:r>
            <a:endParaRPr lang="en-US" altLang="zh-CN">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燕尾形 6"/>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燕尾形 7"/>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燕尾形 8"/>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3" name="文本框 12"/>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8" name="文本框 17"/>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9" name="燕尾形 18"/>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1" name="燕尾形 20"/>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3" name="矩形 22"/>
          <p:cNvSpPr/>
          <p:nvPr/>
        </p:nvSpPr>
        <p:spPr>
          <a:xfrm>
            <a:off x="7178040" y="3800475"/>
            <a:ext cx="933450" cy="1917700"/>
          </a:xfrm>
          <a:prstGeom prst="rect">
            <a:avLst/>
          </a:prstGeom>
          <a:noFill/>
          <a:ln w="19050">
            <a:solidFill>
              <a:srgbClr val="C00000"/>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4" name="直接箭头连接符 23"/>
          <p:cNvCxnSpPr/>
          <p:nvPr/>
        </p:nvCxnSpPr>
        <p:spPr>
          <a:xfrm flipV="1">
            <a:off x="7946390" y="3514725"/>
            <a:ext cx="298450" cy="488950"/>
          </a:xfrm>
          <a:prstGeom prst="straightConnector1">
            <a:avLst/>
          </a:prstGeom>
          <a:ln w="25400">
            <a:tailEnd type="triangle" w="med" len="lg"/>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7783195" y="3187700"/>
            <a:ext cx="946785" cy="368300"/>
          </a:xfrm>
          <a:prstGeom prst="rect">
            <a:avLst/>
          </a:prstGeom>
          <a:noFill/>
        </p:spPr>
        <p:txBody>
          <a:bodyPr wrap="square" rtlCol="0" anchor="t">
            <a:spAutoFit/>
          </a:bodyPr>
          <a:p>
            <a:r>
              <a:rPr lang="en-US" altLang="zh-CN">
                <a:latin typeface="Times New Roman" panose="02020603050405020304" pitchFamily="18" charset="0"/>
                <a:ea typeface="黑体" panose="02010609060101010101" pitchFamily="49" charset="-122"/>
                <a:cs typeface="Times New Roman" panose="02020603050405020304" pitchFamily="18" charset="0"/>
                <a:sym typeface="+mn-ea"/>
              </a:rPr>
              <a:t>Cs-137</a:t>
            </a:r>
            <a:endParaRPr lang="en-US" altLang="zh-CN">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72465"/>
            <a:ext cx="11117580"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典型核素实测能谱分析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217805" y="4566285"/>
            <a:ext cx="11665585"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传统方法与</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GammaVision</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在处理低峰康比复杂能谱时普遍暴露</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本底估计失准及假阳性两类问题。新模型预测出的净能谱平滑且具有良好的高斯峰型特征</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，初步表明其在复杂实测能谱的净能谱预测方面具有更高的准确性及泛化能力。</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37" name="图片 37"/>
          <p:cNvPicPr>
            <a:picLocks noChangeAspect="1"/>
          </p:cNvPicPr>
          <p:nvPr/>
        </p:nvPicPr>
        <p:blipFill rotWithShape="1">
          <a:blip r:embed="rId3" cstate="print">
            <a:extLst>
              <a:ext uri="{28A0092B-C50C-407E-A947-70E740481C1C}">
                <a14:useLocalDpi xmlns:a14="http://schemas.microsoft.com/office/drawing/2010/main" val="0"/>
              </a:ext>
            </a:extLst>
          </a:blip>
          <a:srcRect l="4188" t="9729" r="859" b="5736"/>
          <a:stretch>
            <a:fillRect/>
          </a:stretch>
        </p:blipFill>
        <p:spPr bwMode="auto">
          <a:xfrm>
            <a:off x="78740" y="1566545"/>
            <a:ext cx="6097270" cy="2877185"/>
          </a:xfrm>
          <a:prstGeom prst="rect">
            <a:avLst/>
          </a:prstGeom>
          <a:noFill/>
          <a:ln>
            <a:noFill/>
          </a:ln>
        </p:spPr>
      </p:pic>
      <p:pic>
        <p:nvPicPr>
          <p:cNvPr id="35" name="图片 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525" y="1543050"/>
            <a:ext cx="5928360" cy="2811145"/>
          </a:xfrm>
          <a:prstGeom prst="rect">
            <a:avLst/>
          </a:prstGeom>
          <a:noFill/>
          <a:ln>
            <a:noFill/>
          </a:ln>
        </p:spPr>
      </p:pic>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217805" y="606425"/>
            <a:ext cx="11117580" cy="460375"/>
          </a:xfrm>
          <a:prstGeom prst="rect">
            <a:avLst/>
          </a:prstGeom>
          <a:noFill/>
        </p:spPr>
        <p:txBody>
          <a:bodyPr wrap="square" rtlCol="0">
            <a:spAutoFit/>
          </a:bodyPr>
          <a:lstStyle/>
          <a:p>
            <a:pPr marL="457200" indent="-457200">
              <a:buClr>
                <a:schemeClr val="tx2"/>
              </a:buClr>
              <a:buFont typeface="Wingdings" panose="05000000000000000000" pitchFamily="2" charset="2"/>
              <a:buChar char="p"/>
            </a:pPr>
            <a:r>
              <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rPr>
              <a:t>典型核素实测能谱分析</a:t>
            </a:r>
            <a:endParaRPr lang="zh-CN" altLang="en-US" sz="240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 name="文本框 6"/>
          <p:cNvSpPr txBox="1"/>
          <p:nvPr>
            <p:custDataLst>
              <p:tags r:id="rId2"/>
            </p:custDataLst>
          </p:nvPr>
        </p:nvSpPr>
        <p:spPr>
          <a:xfrm>
            <a:off x="262890" y="4185285"/>
            <a:ext cx="11665585" cy="1121410"/>
          </a:xfrm>
          <a:prstGeom prst="rect">
            <a:avLst/>
          </a:prstGeom>
          <a:noFill/>
        </p:spPr>
        <p:txBody>
          <a:bodyPr wrap="square" rtlCol="0">
            <a:noAutofit/>
          </a:bodyPr>
          <a:lstStyle/>
          <a:p>
            <a:pPr indent="457200">
              <a:lnSpc>
                <a:spcPct val="150000"/>
              </a:lnSpc>
              <a:buClr>
                <a:schemeClr val="tx2"/>
              </a:buClr>
              <a:buFont typeface="+mj-ea"/>
              <a:buNone/>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从峰型保真度上，</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新模型在峰康比</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≥1.52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时变形程度均低于</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，优于同工况下的</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10</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左右变形程度的</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和变形程度高出</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1-3</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个数量级的</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法。</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所提模型的</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86.52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变形程度仅为</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的</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7.94%</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38.94%</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。峰面积提取精度方面，</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净能谱完全丢失</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Cs-137</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峰，新模型与</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虽误差增大但均未出现峰丢失。</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在全部测试工况下，</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所提模型的平均峰面积相对误差为</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44.62%</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，较</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Poly</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和</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分别降低了</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11.26%</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及</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17.47%</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graphicFrame>
        <p:nvGraphicFramePr>
          <p:cNvPr id="2" name="表格 1"/>
          <p:cNvGraphicFramePr/>
          <p:nvPr>
            <p:custDataLst>
              <p:tags r:id="rId3"/>
            </p:custDataLst>
          </p:nvPr>
        </p:nvGraphicFramePr>
        <p:xfrm>
          <a:off x="2560955" y="994410"/>
          <a:ext cx="7070090" cy="3249930"/>
        </p:xfrm>
        <a:graphic>
          <a:graphicData uri="http://schemas.openxmlformats.org/drawingml/2006/table">
            <a:tbl>
              <a:tblPr/>
              <a:tblGrid>
                <a:gridCol w="708660"/>
                <a:gridCol w="564515"/>
                <a:gridCol w="800735"/>
                <a:gridCol w="955675"/>
                <a:gridCol w="965835"/>
                <a:gridCol w="788035"/>
                <a:gridCol w="2286635"/>
              </a:tblGrid>
              <a:tr h="506730">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Number</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P/C</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Method</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Deformation</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Relative error of peak area</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182880">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1595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86.52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3798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w="6350" cap="flat" cmpd="sng">
                      <a:solidFill>
                        <a:srgbClr val="000008"/>
                      </a:solidFill>
                      <a:prstDash val="solid"/>
                      <a:headEnd type="none" w="med" len="med"/>
                      <a:tailEnd type="none" w="med" len="med"/>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138.12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w="6350" cap="flat" cmpd="sng">
                      <a:solidFill>
                        <a:srgbClr val="000008"/>
                      </a:solidFill>
                      <a:prstDash val="solid"/>
                      <a:headEnd type="none" w="med" len="med"/>
                      <a:tailEnd type="none" w="med" len="med"/>
                    </a:lnT>
                    <a:lnB>
                      <a:noFill/>
                    </a:lnB>
                    <a:noFill/>
                  </a:tcPr>
                </a:tc>
              </a:tr>
              <a:tr h="182880">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1089.00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FF0000"/>
                          </a:solidFill>
                          <a:latin typeface="Times New Roman" panose="02020603050405020304" pitchFamily="18" charset="0"/>
                          <a:ea typeface="等线" panose="02010600030101010101" charset="-122"/>
                          <a:cs typeface="Times New Roman" panose="02020603050405020304" pitchFamily="18" charset="0"/>
                        </a:rPr>
                        <a:t>0</a:t>
                      </a:r>
                      <a:endParaRPr lang="en-US" sz="1200">
                        <a:solidFill>
                          <a:srgbClr val="FF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FF0000"/>
                          </a:solidFill>
                          <a:latin typeface="Times New Roman" panose="02020603050405020304" pitchFamily="18" charset="0"/>
                          <a:ea typeface="等线" panose="02010600030101010101" charset="-122"/>
                          <a:cs typeface="Times New Roman" panose="02020603050405020304" pitchFamily="18" charset="0"/>
                        </a:rPr>
                        <a:t>- </a:t>
                      </a:r>
                      <a:endParaRPr lang="en-US" sz="1200">
                        <a:solidFill>
                          <a:srgbClr val="FF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222.16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4219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164.51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1.34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5024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16.34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7158</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42.48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345.54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1460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-70.94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43.53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7515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49.58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7986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0.82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solidFill>
                      <a:srgbClr val="FFFF00"/>
                    </a:solid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10054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25.90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407.01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3333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-58.26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14.83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10452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30.88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9800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6.67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11467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17.01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158.12</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5199</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-46.95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lnB>
                      <a:noFill/>
                    </a:lnB>
                  </a:tcPr>
                </a:tc>
                <a:tc vMerge="1">
                  <a:tcPr>
                    <a:lnL>
                      <a:noFill/>
                    </a:lnL>
                    <a:lnR>
                      <a:noFill/>
                    </a:lnR>
                    <a:lnB>
                      <a:noFill/>
                    </a:lnB>
                  </a:tcPr>
                </a:tc>
                <a:tc vMerge="1">
                  <a:tcPr>
                    <a:lnL>
                      <a:noFill/>
                    </a:lnL>
                    <a:lnR>
                      <a:noFill/>
                    </a:lnR>
                    <a:lnB>
                      <a:noFill/>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7.05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11770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20.10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8"/>
                      </a:solidFill>
                      <a:prstDash val="solid"/>
                      <a:headEnd type="none" w="med" len="med"/>
                      <a:tailEnd type="none" w="med" len="med"/>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8"/>
                      </a:solidFill>
                      <a:prstDash val="solid"/>
                      <a:headEnd type="none" w="med" len="med"/>
                      <a:tailEnd type="none" w="med" len="med"/>
                    </a:lnB>
                    <a:noFill/>
                  </a:tcPr>
                </a:tc>
                <a:tc rowSpan="3">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29371</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4-LevelNet</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4.07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29263</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-0.37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solidFill>
                      <a:srgbClr val="FFFF00"/>
                    </a:solidFill>
                  </a:tcPr>
                </a:tc>
              </a:tr>
              <a:tr h="182880">
                <a:tc vMerge="1">
                  <a:tcPr>
                    <a:lnL>
                      <a:noFill/>
                    </a:lnL>
                    <a:lnR>
                      <a:noFill/>
                    </a:lnR>
                  </a:tcPr>
                </a:tc>
                <a:tc vMerge="1">
                  <a:tcPr>
                    <a:lnL>
                      <a:noFill/>
                    </a:lnL>
                    <a:lnR>
                      <a:noFill/>
                    </a:lnR>
                  </a:tcPr>
                </a:tc>
                <a:tc vMerge="1">
                  <a:tcPr>
                    <a:lnL>
                      <a:noFill/>
                    </a:lnL>
                    <a:lnR>
                      <a:noFill/>
                    </a:lnR>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Poly</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57.24</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23430</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a:noFill/>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-20.23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a:noFill/>
                    </a:lnB>
                    <a:noFill/>
                  </a:tcPr>
                </a:tc>
              </a:tr>
              <a:tr h="182880">
                <a:tc vMerge="1">
                  <a:tcPr>
                    <a:lnL>
                      <a:noFill/>
                    </a:lnL>
                    <a:lnR>
                      <a:noFill/>
                    </a:lnR>
                    <a:lnB w="6350" cap="flat" cmpd="sng">
                      <a:solidFill>
                        <a:srgbClr val="000008"/>
                      </a:solidFill>
                      <a:prstDash val="solid"/>
                      <a:headEnd type="none" w="med" len="med"/>
                      <a:tailEnd type="none" w="med" len="med"/>
                    </a:lnB>
                  </a:tcPr>
                </a:tc>
                <a:tc vMerge="1">
                  <a:tcPr>
                    <a:lnL>
                      <a:noFill/>
                    </a:lnL>
                    <a:lnR>
                      <a:noFill/>
                    </a:lnR>
                    <a:lnB w="6350" cap="flat" cmpd="sng">
                      <a:solidFill>
                        <a:srgbClr val="000008"/>
                      </a:solidFill>
                      <a:prstDash val="solid"/>
                      <a:headEnd type="none" w="med" len="med"/>
                      <a:tailEnd type="none" w="med" len="med"/>
                    </a:lnB>
                  </a:tcPr>
                </a:tc>
                <a:tc vMerge="1">
                  <a:tcPr>
                    <a:lnL>
                      <a:noFill/>
                    </a:lnL>
                    <a:lnR>
                      <a:noFill/>
                    </a:lnR>
                    <a:lnB w="6350" cap="flat" cmpd="sng">
                      <a:solidFill>
                        <a:srgbClr val="000008"/>
                      </a:solidFill>
                      <a:prstDash val="solid"/>
                      <a:headEnd type="none" w="med" len="med"/>
                      <a:tailEnd type="none" w="med" len="med"/>
                    </a:lnB>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SNIP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10.36</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30927</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ctr" anchorCtr="0">
                    <a:lnL>
                      <a:noFill/>
                    </a:lnL>
                    <a:lnR>
                      <a:noFill/>
                    </a:lnR>
                    <a:lnT>
                      <a:noFill/>
                    </a:lnT>
                    <a:lnB w="6350" cap="flat" cmpd="sng">
                      <a:solidFill>
                        <a:srgbClr val="000008"/>
                      </a:solidFill>
                      <a:prstDash val="solid"/>
                      <a:headEnd type="none" w="med" len="med"/>
                      <a:tailEnd type="none" w="med" len="med"/>
                    </a:lnB>
                    <a:noFill/>
                  </a:tcPr>
                </a:tc>
                <a:tc>
                  <a:txBody>
                    <a:bodyPr/>
                    <a:p>
                      <a:pPr marL="0" algn="ctr">
                        <a:buClrTx/>
                        <a:buSzTx/>
                        <a:buFontTx/>
                      </a:pPr>
                      <a:r>
                        <a:rPr lang="en-US" sz="1200">
                          <a:solidFill>
                            <a:srgbClr val="000000"/>
                          </a:solidFill>
                          <a:latin typeface="Times New Roman" panose="02020603050405020304" pitchFamily="18" charset="0"/>
                          <a:ea typeface="等线" panose="02010600030101010101" charset="-122"/>
                          <a:cs typeface="Times New Roman" panose="02020603050405020304" pitchFamily="18" charset="0"/>
                        </a:rPr>
                        <a:t>5.30 </a:t>
                      </a:r>
                      <a:endParaRPr lang="en-US" sz="1200">
                        <a:solidFill>
                          <a:srgbClr val="000000"/>
                        </a:solidFill>
                        <a:latin typeface="Times New Roman" panose="02020603050405020304" pitchFamily="18" charset="0"/>
                        <a:ea typeface="等线" panose="02010600030101010101" charset="-122"/>
                        <a:cs typeface="Times New Roman" panose="02020603050405020304" pitchFamily="18" charset="0"/>
                      </a:endParaRPr>
                    </a:p>
                  </a:txBody>
                  <a:tcPr marL="68580" marR="68580" marT="0" marB="0" anchor="t" anchorCtr="0">
                    <a:lnL>
                      <a:noFill/>
                    </a:lnL>
                    <a:lnR>
                      <a:noFill/>
                    </a:lnR>
                    <a:lnT>
                      <a:noFill/>
                    </a:lnT>
                    <a:lnB w="6350" cap="flat" cmpd="sng">
                      <a:solidFill>
                        <a:srgbClr val="000008"/>
                      </a:solidFill>
                      <a:prstDash val="solid"/>
                      <a:headEnd type="none" w="med" len="med"/>
                      <a:tailEnd type="none" w="med" len="med"/>
                    </a:lnB>
                    <a:noFill/>
                  </a:tcPr>
                </a:tc>
              </a:tr>
            </a:tbl>
          </a:graphicData>
        </a:graphic>
      </p:graphicFrame>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42875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文本框 3"/>
          <p:cNvSpPr txBox="1"/>
          <p:nvPr/>
        </p:nvSpPr>
        <p:spPr>
          <a:xfrm>
            <a:off x="2005013" y="868680"/>
            <a:ext cx="207327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瓶颈问题一</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 name="矩形 4"/>
          <p:cNvSpPr/>
          <p:nvPr/>
        </p:nvSpPr>
        <p:spPr>
          <a:xfrm>
            <a:off x="2026285" y="810260"/>
            <a:ext cx="2030730"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025525" y="1290320"/>
            <a:ext cx="4093845" cy="1614805"/>
          </a:xfrm>
          <a:prstGeom prst="rect">
            <a:avLst/>
          </a:prstGeom>
          <a:noFill/>
        </p:spPr>
        <p:txBody>
          <a:bodyPr wrap="square" rtlCol="0" anchor="t">
            <a:spAutoFit/>
          </a:bodyPr>
          <a:p>
            <a:pPr algn="ctr">
              <a:lnSpc>
                <a:spcPct val="150000"/>
              </a:lnSpc>
            </a:pP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不适当的</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平滑及本底扣除极易造成</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弱峰畸变甚至丢失</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，进而导致后续</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核素误判与漏判</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4" name="文本框 13"/>
          <p:cNvSpPr txBox="1"/>
          <p:nvPr/>
        </p:nvSpPr>
        <p:spPr>
          <a:xfrm>
            <a:off x="2005013" y="3910330"/>
            <a:ext cx="207327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瓶颈问题二</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5" name="矩形 14"/>
          <p:cNvSpPr/>
          <p:nvPr/>
        </p:nvSpPr>
        <p:spPr>
          <a:xfrm>
            <a:off x="2026285" y="3851910"/>
            <a:ext cx="2030730"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1024890" y="4331970"/>
            <a:ext cx="4032885" cy="2122805"/>
          </a:xfrm>
          <a:prstGeom prst="rect">
            <a:avLst/>
          </a:prstGeom>
          <a:noFill/>
        </p:spPr>
        <p:txBody>
          <a:bodyPr wrap="square" rtlCol="0" anchor="t">
            <a:spAutoFit/>
          </a:bodyPr>
          <a:p>
            <a:pPr algn="ctr">
              <a:lnSpc>
                <a:spcPct val="150000"/>
              </a:lnSpc>
            </a:pP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传统方法需要繁琐的参数预设及优化才能够确保准确性及鲁棒性，</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无法满足</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放射性核素现场快速测量的应用需求</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7" name="箭头: 右 4"/>
          <p:cNvSpPr/>
          <p:nvPr/>
        </p:nvSpPr>
        <p:spPr>
          <a:xfrm rot="5400000">
            <a:off x="2707640" y="3181985"/>
            <a:ext cx="668020" cy="321945"/>
          </a:xfrm>
          <a:prstGeom prst="rightArrow">
            <a:avLst>
              <a:gd name="adj1" fmla="val 50000"/>
              <a:gd name="adj2" fmla="val 1183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1025843" y="728345"/>
            <a:ext cx="4031615" cy="2113915"/>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1025843" y="3769995"/>
            <a:ext cx="4031615" cy="2684145"/>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7789863" y="3910330"/>
            <a:ext cx="2073275" cy="460375"/>
          </a:xfrm>
          <a:prstGeom prst="rect">
            <a:avLst/>
          </a:prstGeom>
          <a:noFill/>
        </p:spPr>
        <p:txBody>
          <a:bodyPr wrap="square" rtlCol="0" anchor="t">
            <a:spAutoFit/>
          </a:bodyPr>
          <a:p>
            <a:pPr algn="ctr"/>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模型建立</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 name="矩形 7"/>
          <p:cNvSpPr/>
          <p:nvPr/>
        </p:nvSpPr>
        <p:spPr>
          <a:xfrm>
            <a:off x="7811135" y="3851910"/>
            <a:ext cx="2030730" cy="556895"/>
          </a:xfrm>
          <a:prstGeom prst="rect">
            <a:avLst/>
          </a:prstGeom>
          <a:noFill/>
          <a:ln w="31750">
            <a:solidFill>
              <a:srgbClr val="1F497D"/>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文本框 8"/>
          <p:cNvSpPr txBox="1"/>
          <p:nvPr/>
        </p:nvSpPr>
        <p:spPr>
          <a:xfrm>
            <a:off x="6809740" y="4331970"/>
            <a:ext cx="4032885" cy="2122805"/>
          </a:xfrm>
          <a:prstGeom prst="rect">
            <a:avLst/>
          </a:prstGeom>
          <a:noFill/>
        </p:spPr>
        <p:txBody>
          <a:bodyPr wrap="square" rtlCol="0" anchor="t">
            <a:spAutoFit/>
          </a:bodyPr>
          <a:p>
            <a:pPr algn="ctr">
              <a:lnSpc>
                <a:spcPct val="150000"/>
              </a:lnSpc>
            </a:pP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融合</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DWT</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多尺度分析与深度学习端到端映射</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提出</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了</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4-Level-Wavelet ResAttention</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全能峰净能谱预测模型及能谱分析方法。</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0" name="矩形 9"/>
          <p:cNvSpPr/>
          <p:nvPr/>
        </p:nvSpPr>
        <p:spPr>
          <a:xfrm>
            <a:off x="6810693" y="3769995"/>
            <a:ext cx="4031615" cy="2684145"/>
          </a:xfrm>
          <a:prstGeom prst="rect">
            <a:avLst/>
          </a:prstGeom>
          <a:noFill/>
          <a:ln>
            <a:solidFill>
              <a:srgbClr val="1F497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箭头: 右 4"/>
          <p:cNvSpPr/>
          <p:nvPr/>
        </p:nvSpPr>
        <p:spPr>
          <a:xfrm>
            <a:off x="5615940" y="5169535"/>
            <a:ext cx="668020" cy="321945"/>
          </a:xfrm>
          <a:prstGeom prst="rightArrow">
            <a:avLst>
              <a:gd name="adj1" fmla="val 50000"/>
              <a:gd name="adj2" fmla="val 118343"/>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箭头: 右 4"/>
          <p:cNvSpPr/>
          <p:nvPr/>
        </p:nvSpPr>
        <p:spPr>
          <a:xfrm rot="16200000">
            <a:off x="8492490" y="3181985"/>
            <a:ext cx="668020" cy="321945"/>
          </a:xfrm>
          <a:prstGeom prst="rightArrow">
            <a:avLst>
              <a:gd name="adj1" fmla="val 50000"/>
              <a:gd name="adj2" fmla="val 118343"/>
            </a:avLst>
          </a:prstGeom>
          <a:solidFill>
            <a:srgbClr val="1F497D"/>
          </a:solidFill>
          <a:ln>
            <a:solidFill>
              <a:srgbClr val="1F4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文本框 17"/>
          <p:cNvSpPr txBox="1"/>
          <p:nvPr/>
        </p:nvSpPr>
        <p:spPr>
          <a:xfrm>
            <a:off x="8943340" y="2970530"/>
            <a:ext cx="1860550" cy="706755"/>
          </a:xfrm>
          <a:prstGeom prst="rect">
            <a:avLst/>
          </a:prstGeom>
          <a:noFill/>
        </p:spPr>
        <p:txBody>
          <a:bodyPr wrap="square" rtlCol="0" anchor="t">
            <a:spAutoFit/>
          </a:bodyPr>
          <a:p>
            <a:pPr algn="ctr"/>
            <a:r>
              <a:rPr lang="zh-CN" altLang="en-US" sz="20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模拟及实测能谱分析验证</a:t>
            </a:r>
            <a:endParaRPr lang="zh-CN" altLang="en-US" sz="20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9" name="文本框 18"/>
          <p:cNvSpPr txBox="1"/>
          <p:nvPr/>
        </p:nvSpPr>
        <p:spPr>
          <a:xfrm>
            <a:off x="7320280" y="813435"/>
            <a:ext cx="2936875" cy="460375"/>
          </a:xfrm>
          <a:prstGeom prst="rect">
            <a:avLst/>
          </a:prstGeom>
          <a:noFill/>
        </p:spPr>
        <p:txBody>
          <a:bodyPr wrap="square" rtlCol="0" anchor="t">
            <a:spAutoFit/>
          </a:bodyPr>
          <a:p>
            <a:pPr algn="ctr"/>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提升精度及鲁棒性</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0" name="矩形 19"/>
          <p:cNvSpPr/>
          <p:nvPr/>
        </p:nvSpPr>
        <p:spPr>
          <a:xfrm>
            <a:off x="7354570" y="755015"/>
            <a:ext cx="2868295" cy="556895"/>
          </a:xfrm>
          <a:prstGeom prst="rect">
            <a:avLst/>
          </a:prstGeom>
          <a:noFill/>
          <a:ln w="31750">
            <a:solidFill>
              <a:srgbClr val="1F497D"/>
            </a:solidFill>
          </a:ln>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文本框 22"/>
          <p:cNvSpPr txBox="1"/>
          <p:nvPr/>
        </p:nvSpPr>
        <p:spPr>
          <a:xfrm>
            <a:off x="6771640" y="1235075"/>
            <a:ext cx="4032885" cy="1614805"/>
          </a:xfrm>
          <a:prstGeom prst="rect">
            <a:avLst/>
          </a:prstGeom>
          <a:noFill/>
        </p:spPr>
        <p:txBody>
          <a:bodyPr wrap="square" rtlCol="0" anchor="t">
            <a:spAutoFit/>
          </a:bodyPr>
          <a:p>
            <a:pPr algn="ctr">
              <a:lnSpc>
                <a:spcPct val="150000"/>
              </a:lnSpc>
            </a:pPr>
            <a:r>
              <a:rPr 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实现低能量分辨率、低峰康比及低信噪比复杂弱峰能谱高效、精准分析。</a:t>
            </a:r>
            <a:endParaRPr 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4" name="矩形 23"/>
          <p:cNvSpPr/>
          <p:nvPr/>
        </p:nvSpPr>
        <p:spPr>
          <a:xfrm>
            <a:off x="6772910" y="673100"/>
            <a:ext cx="4031615" cy="2195830"/>
          </a:xfrm>
          <a:prstGeom prst="rect">
            <a:avLst/>
          </a:prstGeom>
          <a:noFill/>
          <a:ln>
            <a:solidFill>
              <a:srgbClr val="1F497D"/>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箭头: 右 4"/>
          <p:cNvSpPr/>
          <p:nvPr/>
        </p:nvSpPr>
        <p:spPr>
          <a:xfrm rot="10800000">
            <a:off x="5206365" y="1609725"/>
            <a:ext cx="1331595" cy="321945"/>
          </a:xfrm>
          <a:prstGeom prst="rightArrow">
            <a:avLst>
              <a:gd name="adj1" fmla="val 50000"/>
              <a:gd name="adj2" fmla="val 11834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文本框 26"/>
          <p:cNvSpPr txBox="1"/>
          <p:nvPr/>
        </p:nvSpPr>
        <p:spPr>
          <a:xfrm rot="19680000">
            <a:off x="5082540" y="2760345"/>
            <a:ext cx="1645920" cy="398780"/>
          </a:xfrm>
          <a:prstGeom prst="rect">
            <a:avLst/>
          </a:prstGeom>
          <a:noFill/>
        </p:spPr>
        <p:txBody>
          <a:bodyPr wrap="square" rtlCol="0" anchor="t">
            <a:spAutoFit/>
          </a:bodyPr>
          <a:p>
            <a:pPr algn="ctr"/>
            <a:r>
              <a:rPr lang="zh-CN" altLang="en-US" sz="20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解决问题</a:t>
            </a:r>
            <a:endParaRPr lang="zh-CN" altLang="en-US" sz="20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8" name="箭头: 右 4"/>
          <p:cNvSpPr/>
          <p:nvPr/>
        </p:nvSpPr>
        <p:spPr>
          <a:xfrm rot="8880000">
            <a:off x="5093970" y="3149600"/>
            <a:ext cx="1588135" cy="321945"/>
          </a:xfrm>
          <a:prstGeom prst="rightArrow">
            <a:avLst>
              <a:gd name="adj1" fmla="val 50000"/>
              <a:gd name="adj2" fmla="val 11834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文本框 28"/>
          <p:cNvSpPr txBox="1"/>
          <p:nvPr/>
        </p:nvSpPr>
        <p:spPr>
          <a:xfrm>
            <a:off x="5206365" y="1259205"/>
            <a:ext cx="1645920" cy="398780"/>
          </a:xfrm>
          <a:prstGeom prst="rect">
            <a:avLst/>
          </a:prstGeom>
          <a:noFill/>
        </p:spPr>
        <p:txBody>
          <a:bodyPr wrap="square" rtlCol="0" anchor="t">
            <a:spAutoFit/>
          </a:bodyPr>
          <a:p>
            <a:pPr algn="ctr"/>
            <a:r>
              <a:rPr lang="zh-CN" altLang="en-US" sz="20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解决问题</a:t>
            </a:r>
            <a:endParaRPr lang="zh-CN" altLang="en-US" sz="20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33714" y="3921761"/>
            <a:ext cx="3084846" cy="1791832"/>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38" name="矩形 37"/>
          <p:cNvSpPr/>
          <p:nvPr/>
        </p:nvSpPr>
        <p:spPr>
          <a:xfrm>
            <a:off x="3983095" y="3921761"/>
            <a:ext cx="1758302" cy="1791832"/>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 name="矩形 3"/>
          <p:cNvSpPr/>
          <p:nvPr/>
        </p:nvSpPr>
        <p:spPr>
          <a:xfrm>
            <a:off x="6178773" y="4135119"/>
            <a:ext cx="5379513" cy="1578474"/>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2" name="箭头: 五边形 41"/>
          <p:cNvSpPr/>
          <p:nvPr/>
        </p:nvSpPr>
        <p:spPr>
          <a:xfrm>
            <a:off x="5994807" y="2970846"/>
            <a:ext cx="5701894"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研究内容一：自适应核素库驱动滤波能谱解析方法</a:t>
            </a:r>
            <a:endPar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578248" y="1109853"/>
            <a:ext cx="11521280" cy="461664"/>
            <a:chOff x="335360" y="1107931"/>
            <a:chExt cx="11521280" cy="461664"/>
          </a:xfrm>
        </p:grpSpPr>
        <p:sp>
          <p:nvSpPr>
            <p:cNvPr id="6" name="文本框 5"/>
            <p:cNvSpPr txBox="1"/>
            <p:nvPr/>
          </p:nvSpPr>
          <p:spPr>
            <a:xfrm>
              <a:off x="1893468" y="1138708"/>
              <a:ext cx="99631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LaBr3(Ce)</a:t>
              </a: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探测效率高，但分辨率低导致多种典型核素混合能谱难以识别</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7" name="矩形: 剪去对角 6"/>
            <p:cNvSpPr/>
            <p:nvPr/>
          </p:nvSpPr>
          <p:spPr>
            <a:xfrm>
              <a:off x="335360" y="1107931"/>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瓶颈问题</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8" name="组合 7"/>
          <p:cNvGrpSpPr/>
          <p:nvPr/>
        </p:nvGrpSpPr>
        <p:grpSpPr>
          <a:xfrm>
            <a:off x="578248" y="1674673"/>
            <a:ext cx="10989864" cy="461664"/>
            <a:chOff x="335360" y="1737479"/>
            <a:chExt cx="10989864" cy="461664"/>
          </a:xfrm>
        </p:grpSpPr>
        <p:sp>
          <p:nvSpPr>
            <p:cNvPr id="9" name="矩形: 剪去对角 8"/>
            <p:cNvSpPr/>
            <p:nvPr/>
          </p:nvSpPr>
          <p:spPr>
            <a:xfrm>
              <a:off x="335360" y="1737479"/>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创新方法</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0" name="文本框 9"/>
            <p:cNvSpPr txBox="1"/>
            <p:nvPr/>
          </p:nvSpPr>
          <p:spPr>
            <a:xfrm>
              <a:off x="1893468" y="1776600"/>
              <a:ext cx="943175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建立了重峰分辨率</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预测模型</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，提出了</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自适应核素库驱动滤波</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能谱解析方法</a:t>
              </a: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578248" y="2266041"/>
            <a:ext cx="10197850" cy="461664"/>
            <a:chOff x="335360" y="2330864"/>
            <a:chExt cx="10197850" cy="461664"/>
          </a:xfrm>
        </p:grpSpPr>
        <p:sp>
          <p:nvSpPr>
            <p:cNvPr id="12" name="矩形: 剪去对角 11"/>
            <p:cNvSpPr/>
            <p:nvPr/>
          </p:nvSpPr>
          <p:spPr>
            <a:xfrm>
              <a:off x="335360" y="2330864"/>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rPr>
                <a:t>技术突破</a:t>
              </a:r>
              <a:endParaRPr kumimoji="0" 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文本框 12"/>
            <p:cNvSpPr txBox="1"/>
            <p:nvPr/>
          </p:nvSpPr>
          <p:spPr>
            <a:xfrm>
              <a:off x="1879794" y="2361641"/>
              <a:ext cx="865341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实现了</a:t>
              </a:r>
              <a:r>
                <a:rPr kumimoji="0" lang="en-US" altLang="zh-CN"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LaBr3(Ce) </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的对典型核素的</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识别能力达到</a:t>
              </a:r>
              <a:r>
                <a:rPr kumimoji="0" lang="en-US" altLang="zh-CN" sz="2000" b="1" i="0" u="none" strike="noStrike" kern="100" cap="none" spc="0" normalizeH="0" baseline="0" noProof="0" dirty="0" err="1">
                  <a:ln>
                    <a:noFill/>
                  </a:ln>
                  <a:solidFill>
                    <a:srgbClr val="C00000"/>
                  </a:solidFill>
                  <a:effectLst/>
                  <a:uLnTx/>
                  <a:uFillTx/>
                  <a:latin typeface="微软雅黑" panose="020B0503020204020204" charset="-122"/>
                  <a:ea typeface="微软雅黑" panose="020B0503020204020204" charset="-122"/>
                  <a:cs typeface="+mn-ea"/>
                  <a:sym typeface="+mn-lt"/>
                </a:rPr>
                <a:t>HPGe</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的同等水平</a:t>
              </a:r>
              <a:endPar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grpSp>
      <p:sp>
        <p:nvSpPr>
          <p:cNvPr id="14" name="箭头: 五边形 13"/>
          <p:cNvSpPr/>
          <p:nvPr/>
        </p:nvSpPr>
        <p:spPr>
          <a:xfrm>
            <a:off x="496260" y="2970233"/>
            <a:ext cx="5358896"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414198" y="5907155"/>
            <a:ext cx="5245137"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Hui Yang </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et al., </a:t>
            </a:r>
            <a:r>
              <a:rPr kumimoji="0" lang="en-US" altLang="zh-CN" sz="1200" b="1" i="0" u="none" strike="noStrike" kern="1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mn-ea"/>
                <a:sym typeface="+mn-lt"/>
              </a:rPr>
              <a:t>Nucl</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Sci Tech(2023)，</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中科院</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1</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JCR1</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endPar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Hui Yang </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et al., </a:t>
            </a:r>
            <a:r>
              <a:rPr kumimoji="0" lang="en-US" altLang="zh-CN" sz="1200" b="1" i="0" u="none" strike="noStrike" kern="1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mn-ea"/>
                <a:sym typeface="+mn-lt"/>
              </a:rPr>
              <a:t>Radiat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Phys. Chem.(2023)</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 </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JCR1</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Hui Yang </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et al., J </a:t>
            </a:r>
            <a:r>
              <a:rPr kumimoji="0" lang="en-US" altLang="zh-CN" sz="1200" b="1" i="0" u="none" strike="noStrike" kern="1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mn-ea"/>
                <a:sym typeface="+mn-lt"/>
              </a:rPr>
              <a:t>Radioanal</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a:t>
            </a:r>
            <a:r>
              <a:rPr kumimoji="0" lang="en-US" altLang="zh-CN" sz="1200" b="1" i="0" u="none" strike="noStrike" kern="1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mn-ea"/>
                <a:sym typeface="+mn-lt"/>
              </a:rPr>
              <a:t>Nucl</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Chem (2023). </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JCR2</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endPar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21" name="文本框 45"/>
          <p:cNvSpPr txBox="1"/>
          <p:nvPr/>
        </p:nvSpPr>
        <p:spPr>
          <a:xfrm>
            <a:off x="633714" y="3469835"/>
            <a:ext cx="4165226" cy="246221"/>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为解决实测能谱中存在库中核素缺失问题</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495299" y="2978580"/>
            <a:ext cx="5358896" cy="380480"/>
          </a:xfrm>
          <a:prstGeom prst="rect">
            <a:avLst/>
          </a:prstGeom>
          <a:solidFill>
            <a:schemeClr val="accent1"/>
          </a:solidFill>
        </p:spPr>
        <p:txBody>
          <a:bodyPr wrap="square" lIns="0" tIns="36000" rIns="0" bIns="36000">
            <a:spAutoFit/>
          </a:bodyPr>
          <a:lstStyle>
            <a:defPPr>
              <a:defRPr lang="zh-CN"/>
            </a:defPPr>
            <a:lvl1pPr>
              <a:defRPr sz="2200">
                <a:solidFill>
                  <a:srgbClr val="C00000"/>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混合解谱模式，建立自适应核素库</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5993846" y="2978580"/>
            <a:ext cx="5701893" cy="410744"/>
          </a:xfrm>
          <a:prstGeom prst="rect">
            <a:avLst/>
          </a:prstGeom>
          <a:solidFill>
            <a:schemeClr val="accent1"/>
          </a:solidFill>
        </p:spPr>
        <p:txBody>
          <a:bodyPr wrap="square" lIns="0" tIns="36000" rIns="0" bIns="3600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实验结果表明：典型核素峰全识别</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文本框 39"/>
          <p:cNvSpPr txBox="1"/>
          <p:nvPr/>
        </p:nvSpPr>
        <p:spPr>
          <a:xfrm>
            <a:off x="6178773" y="3469834"/>
            <a:ext cx="4858511" cy="58477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传统方法对弱峰无法识别，新方法准确识别</a:t>
            </a:r>
            <a:endPar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强峰峰面积误差从</a:t>
            </a:r>
            <a:r>
              <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15.07%</a:t>
            </a: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下降至</a:t>
            </a:r>
            <a:r>
              <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0.73</a:t>
            </a:r>
            <a:r>
              <a:rPr kumimoji="0" 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a:t>
            </a:r>
            <a:endPar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nvSpPr>
        <p:spPr>
          <a:xfrm>
            <a:off x="5890325" y="5907155"/>
            <a:ext cx="415948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CN116027379A</a:t>
            </a:r>
            <a:endParaRPr kumimoji="0" 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CN111736200B</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CN116165693A</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8" name="矩形: 圆角 17"/>
          <p:cNvSpPr/>
          <p:nvPr/>
        </p:nvSpPr>
        <p:spPr>
          <a:xfrm>
            <a:off x="482600" y="942654"/>
            <a:ext cx="11200898" cy="1905410"/>
          </a:xfrm>
          <a:prstGeom prst="roundRect">
            <a:avLst>
              <a:gd name="adj" fmla="val 301"/>
            </a:avLst>
          </a:prstGeom>
          <a:noFill/>
          <a:ln w="12700">
            <a:solidFill>
              <a:schemeClr val="accent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pic>
        <p:nvPicPr>
          <p:cNvPr id="25" name="图片 24"/>
          <p:cNvPicPr>
            <a:picLocks noChangeAspect="1"/>
          </p:cNvPicPr>
          <p:nvPr/>
        </p:nvPicPr>
        <p:blipFill>
          <a:blip r:embed="rId1"/>
          <a:stretch>
            <a:fillRect/>
          </a:stretch>
        </p:blipFill>
        <p:spPr>
          <a:xfrm>
            <a:off x="724759" y="3978777"/>
            <a:ext cx="1447176" cy="1697599"/>
          </a:xfrm>
          <a:prstGeom prst="rect">
            <a:avLst/>
          </a:prstGeom>
        </p:spPr>
      </p:pic>
      <p:sp>
        <p:nvSpPr>
          <p:cNvPr id="28" name="文本框 27"/>
          <p:cNvSpPr txBox="1"/>
          <p:nvPr/>
        </p:nvSpPr>
        <p:spPr>
          <a:xfrm>
            <a:off x="2027418" y="4559431"/>
            <a:ext cx="46261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rPr>
              <a:t>+</a:t>
            </a:r>
            <a:endParaRPr kumimoji="0" lang="en-US" sz="3200" b="1" i="0" u="none" strike="noStrike" kern="120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endParaRPr>
          </a:p>
        </p:txBody>
      </p:sp>
      <p:grpSp>
        <p:nvGrpSpPr>
          <p:cNvPr id="32" name="组合 31"/>
          <p:cNvGrpSpPr/>
          <p:nvPr/>
        </p:nvGrpSpPr>
        <p:grpSpPr>
          <a:xfrm>
            <a:off x="2400263" y="4074846"/>
            <a:ext cx="1277687" cy="1511616"/>
            <a:chOff x="4049630" y="2814165"/>
            <a:chExt cx="2572072" cy="3042986"/>
          </a:xfrm>
        </p:grpSpPr>
        <p:pic>
          <p:nvPicPr>
            <p:cNvPr id="29" name="图片 28"/>
            <p:cNvPicPr>
              <a:picLocks noChangeAspect="1"/>
            </p:cNvPicPr>
            <p:nvPr/>
          </p:nvPicPr>
          <p:blipFill>
            <a:blip r:embed="rId2"/>
            <a:stretch>
              <a:fillRect/>
            </a:stretch>
          </p:blipFill>
          <p:spPr>
            <a:xfrm>
              <a:off x="4049630" y="3400542"/>
              <a:ext cx="2572072" cy="1857846"/>
            </a:xfrm>
            <a:prstGeom prst="rect">
              <a:avLst/>
            </a:prstGeom>
          </p:spPr>
        </p:pic>
        <p:sp>
          <p:nvSpPr>
            <p:cNvPr id="30" name="文本框 29"/>
            <p:cNvSpPr txBox="1"/>
            <p:nvPr/>
          </p:nvSpPr>
          <p:spPr>
            <a:xfrm>
              <a:off x="4281081" y="2814165"/>
              <a:ext cx="2128875" cy="495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CWT</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寻峰结果</a:t>
              </a:r>
              <a:endParaRPr kumimoji="0" 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1" name="文本框 30"/>
            <p:cNvSpPr txBox="1"/>
            <p:nvPr/>
          </p:nvSpPr>
          <p:spPr>
            <a:xfrm>
              <a:off x="4204268" y="5346001"/>
              <a:ext cx="2180083" cy="5111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FE"/>
                  </a:solidFill>
                  <a:effectLst/>
                  <a:uLnTx/>
                  <a:uFillTx/>
                  <a:latin typeface="微软雅黑" panose="020B0503020204020204" charset="-122"/>
                  <a:ea typeface="微软雅黑" panose="020B0503020204020204" charset="-122"/>
                  <a:cs typeface="+mn-cs"/>
                </a:rPr>
                <a:t>自适应核素库</a:t>
              </a:r>
              <a:endParaRPr kumimoji="0" lang="en-US" sz="1050" b="0" i="0" u="none" strike="noStrike" kern="1200" cap="none" spc="0" normalizeH="0" baseline="0" noProof="0" dirty="0">
                <a:ln>
                  <a:noFill/>
                </a:ln>
                <a:solidFill>
                  <a:srgbClr val="0000FE"/>
                </a:solidFill>
                <a:effectLst/>
                <a:uLnTx/>
                <a:uFillTx/>
                <a:latin typeface="微软雅黑" panose="020B0503020204020204" charset="-122"/>
                <a:ea typeface="微软雅黑" panose="020B0503020204020204" charset="-122"/>
                <a:cs typeface="+mn-cs"/>
              </a:endParaRPr>
            </a:p>
          </p:txBody>
        </p:sp>
      </p:grpSp>
      <p:sp>
        <p:nvSpPr>
          <p:cNvPr id="39" name="箭头: 右 38"/>
          <p:cNvSpPr/>
          <p:nvPr/>
        </p:nvSpPr>
        <p:spPr>
          <a:xfrm>
            <a:off x="3768133" y="4765709"/>
            <a:ext cx="169005" cy="186391"/>
          </a:xfrm>
          <a:prstGeom prst="rightArrow">
            <a:avLst/>
          </a:prstGeom>
          <a:solidFill>
            <a:srgbClr val="C00000"/>
          </a:solidFill>
          <a:ln w="3175">
            <a:no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grpSp>
        <p:nvGrpSpPr>
          <p:cNvPr id="43" name="组合 42"/>
          <p:cNvGrpSpPr/>
          <p:nvPr/>
        </p:nvGrpSpPr>
        <p:grpSpPr>
          <a:xfrm>
            <a:off x="4085823" y="4084433"/>
            <a:ext cx="1511492" cy="1605531"/>
            <a:chOff x="7600386" y="2736716"/>
            <a:chExt cx="4226100" cy="3457409"/>
          </a:xfrm>
        </p:grpSpPr>
        <p:sp>
          <p:nvSpPr>
            <p:cNvPr id="44" name="文本框 43"/>
            <p:cNvSpPr txBox="1"/>
            <p:nvPr/>
          </p:nvSpPr>
          <p:spPr>
            <a:xfrm>
              <a:off x="7615437" y="5763319"/>
              <a:ext cx="4136271" cy="430806"/>
            </a:xfrm>
            <a:prstGeom prst="rect">
              <a:avLst/>
            </a:prstGeom>
            <a:noFill/>
          </p:spPr>
          <p:txBody>
            <a:bodyPr wrap="square">
              <a:spAutoFit/>
            </a:bodyPr>
            <a:lstStyle>
              <a:defPPr>
                <a:defRPr lang="en-US"/>
              </a:defPPr>
              <a:lvl1pPr>
                <a:defRPr sz="2000">
                  <a:solidFill>
                    <a:srgbClr val="000099"/>
                  </a:solidFill>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a:ln>
                    <a:noFill/>
                  </a:ln>
                  <a:solidFill>
                    <a:srgbClr val="0000FE"/>
                  </a:solidFill>
                  <a:effectLst/>
                  <a:uLnTx/>
                  <a:uFillTx/>
                  <a:latin typeface="微软雅黑" panose="020B0503020204020204" charset="-122"/>
                  <a:ea typeface="微软雅黑" panose="020B0503020204020204" charset="-122"/>
                  <a:cs typeface="+mn-cs"/>
                </a:rPr>
                <a:t>自适应核素库驱动滤波反卷积</a:t>
              </a:r>
              <a:endParaRPr kumimoji="0" lang="en-US" sz="700" b="0" i="0" u="none" strike="noStrike" kern="0" cap="none" spc="0" normalizeH="0" baseline="0" noProof="0" dirty="0">
                <a:ln>
                  <a:noFill/>
                </a:ln>
                <a:solidFill>
                  <a:srgbClr val="0000FE"/>
                </a:solidFill>
                <a:effectLst/>
                <a:uLnTx/>
                <a:uFillTx/>
                <a:latin typeface="微软雅黑" panose="020B0503020204020204" charset="-122"/>
                <a:ea typeface="微软雅黑" panose="020B0503020204020204" charset="-122"/>
                <a:cs typeface="+mn-cs"/>
              </a:endParaRPr>
            </a:p>
          </p:txBody>
        </p:sp>
        <p:sp>
          <p:nvSpPr>
            <p:cNvPr id="45" name="文本框 44"/>
            <p:cNvSpPr txBox="1"/>
            <p:nvPr/>
          </p:nvSpPr>
          <p:spPr>
            <a:xfrm>
              <a:off x="7602721" y="3378339"/>
              <a:ext cx="1885706"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低通滤波器</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6" name="文本框 45"/>
            <p:cNvSpPr txBox="1"/>
            <p:nvPr/>
          </p:nvSpPr>
          <p:spPr>
            <a:xfrm>
              <a:off x="7613183" y="3991648"/>
              <a:ext cx="1875241" cy="397666"/>
            </a:xfrm>
            <a:prstGeom prst="rect">
              <a:avLst/>
            </a:prstGeom>
            <a:solidFill>
              <a:srgbClr val="C00000">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CWT</a:t>
              </a:r>
              <a:r>
                <a:rPr kumimoji="0" lang="zh-CN" altLang="en-US"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峰位信息</a:t>
              </a:r>
              <a:endParaRPr kumimoji="0" lang="en-US"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7" name="文本框 46"/>
            <p:cNvSpPr txBox="1"/>
            <p:nvPr/>
          </p:nvSpPr>
          <p:spPr>
            <a:xfrm>
              <a:off x="7613183" y="4604958"/>
              <a:ext cx="1875241"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改进二次卷积</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8" name="文本框 47"/>
            <p:cNvSpPr txBox="1"/>
            <p:nvPr/>
          </p:nvSpPr>
          <p:spPr>
            <a:xfrm>
              <a:off x="7600386" y="5218267"/>
              <a:ext cx="1885706"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八阶</a:t>
              </a:r>
              <a:r>
                <a:rPr kumimoji="0" lang="en-US" altLang="zh-CN"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SNIP</a:t>
              </a: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本底</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9" name="文本框 48"/>
            <p:cNvSpPr txBox="1"/>
            <p:nvPr/>
          </p:nvSpPr>
          <p:spPr>
            <a:xfrm>
              <a:off x="9940780" y="4625499"/>
              <a:ext cx="1880064" cy="397666"/>
            </a:xfrm>
            <a:prstGeom prst="rect">
              <a:avLst/>
            </a:prstGeom>
            <a:solidFill>
              <a:srgbClr val="C00000">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LILW</a:t>
              </a: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核素库</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0" name="文本框 49"/>
            <p:cNvSpPr txBox="1"/>
            <p:nvPr/>
          </p:nvSpPr>
          <p:spPr>
            <a:xfrm>
              <a:off x="9931615" y="5238809"/>
              <a:ext cx="1880064"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峰形滤波器</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1" name="文本框 50"/>
            <p:cNvSpPr txBox="1"/>
            <p:nvPr/>
          </p:nvSpPr>
          <p:spPr>
            <a:xfrm>
              <a:off x="9931615" y="4012190"/>
              <a:ext cx="1894871" cy="397666"/>
            </a:xfrm>
            <a:prstGeom prst="rect">
              <a:avLst/>
            </a:prstGeom>
            <a:solidFill>
              <a:srgbClr val="C00000">
                <a:lumMod val="20000"/>
                <a:lumOff val="80000"/>
              </a:srgbClr>
            </a:solidFill>
            <a:ln>
              <a:noFill/>
            </a:ln>
          </p:spPr>
          <p:txBody>
            <a:bodyPr wrap="square">
              <a:spAutoFit/>
            </a:bodyPr>
            <a:lstStyle>
              <a:defPPr>
                <a:defRPr lang="en-US"/>
              </a:defPPr>
              <a:lvl1pPr lvl="0" algn="ctr">
                <a:defRPr sz="2000">
                  <a:latin typeface="+mj-ea"/>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自适应核素库</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2" name="文本框 51"/>
            <p:cNvSpPr txBox="1"/>
            <p:nvPr/>
          </p:nvSpPr>
          <p:spPr>
            <a:xfrm>
              <a:off x="9935138" y="3398883"/>
              <a:ext cx="1885706"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正则化</a:t>
              </a: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反卷积</a:t>
              </a:r>
              <a:endParaRPr kumimoji="0" lang="en-US"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4" name="文本框 53"/>
            <p:cNvSpPr txBox="1"/>
            <p:nvPr/>
          </p:nvSpPr>
          <p:spPr>
            <a:xfrm>
              <a:off x="9940780" y="2784208"/>
              <a:ext cx="1885706"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mj-ea"/>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核素定量分析</a:t>
              </a:r>
              <a:endParaRPr kumimoji="0" lang="en-US" sz="600" b="0"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5" name="箭头: 右 54"/>
            <p:cNvSpPr/>
            <p:nvPr/>
          </p:nvSpPr>
          <p:spPr>
            <a:xfrm rot="5400000" flipV="1">
              <a:off x="8500315" y="3226326"/>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6" name="箭头: 右 55"/>
            <p:cNvSpPr/>
            <p:nvPr/>
          </p:nvSpPr>
          <p:spPr>
            <a:xfrm rot="5400000" flipV="1">
              <a:off x="8482967" y="3849371"/>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7" name="箭头: 右 56"/>
            <p:cNvSpPr/>
            <p:nvPr/>
          </p:nvSpPr>
          <p:spPr>
            <a:xfrm rot="5400000" flipV="1">
              <a:off x="8500316" y="4462680"/>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8" name="箭头: 右 57"/>
            <p:cNvSpPr/>
            <p:nvPr/>
          </p:nvSpPr>
          <p:spPr>
            <a:xfrm rot="5400000" flipV="1">
              <a:off x="8482968" y="5075989"/>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9" name="箭头: 右 58"/>
            <p:cNvSpPr/>
            <p:nvPr/>
          </p:nvSpPr>
          <p:spPr>
            <a:xfrm flipV="1">
              <a:off x="9594245" y="5395152"/>
              <a:ext cx="223482"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箭头: 右 59"/>
            <p:cNvSpPr/>
            <p:nvPr/>
          </p:nvSpPr>
          <p:spPr>
            <a:xfrm rot="16200000" flipV="1">
              <a:off x="10705166" y="5078592"/>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1" name="箭头: 右 60"/>
            <p:cNvSpPr/>
            <p:nvPr/>
          </p:nvSpPr>
          <p:spPr>
            <a:xfrm rot="16200000" flipV="1">
              <a:off x="10696002" y="4467169"/>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2" name="箭头: 右 61"/>
            <p:cNvSpPr/>
            <p:nvPr/>
          </p:nvSpPr>
          <p:spPr>
            <a:xfrm rot="16200000" flipV="1">
              <a:off x="10705166" y="3840847"/>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3" name="箭头: 右 62"/>
            <p:cNvSpPr/>
            <p:nvPr/>
          </p:nvSpPr>
          <p:spPr>
            <a:xfrm rot="16200000" flipV="1">
              <a:off x="10696048" y="3246464"/>
              <a:ext cx="177321" cy="107234"/>
            </a:xfrm>
            <a:prstGeom prst="rightArrow">
              <a:avLst/>
            </a:prstGeom>
            <a:solidFill>
              <a:srgbClr val="1F497D">
                <a:lumMod val="60000"/>
                <a:lumOff val="40000"/>
              </a:srgb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4" name="箭头: 右 63"/>
            <p:cNvSpPr/>
            <p:nvPr/>
          </p:nvSpPr>
          <p:spPr>
            <a:xfrm flipV="1">
              <a:off x="9594245" y="4158794"/>
              <a:ext cx="223481" cy="107234"/>
            </a:xfrm>
            <a:prstGeom prst="rightArrow">
              <a:avLst/>
            </a:prstGeom>
            <a:solidFill>
              <a:srgbClr val="C00000"/>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5" name="文本框 64"/>
            <p:cNvSpPr txBox="1"/>
            <p:nvPr/>
          </p:nvSpPr>
          <p:spPr>
            <a:xfrm>
              <a:off x="7613183" y="2736716"/>
              <a:ext cx="1885706" cy="397666"/>
            </a:xfrm>
            <a:prstGeom prst="rect">
              <a:avLst/>
            </a:prstGeom>
            <a:solidFill>
              <a:srgbClr val="1F497D">
                <a:lumMod val="20000"/>
                <a:lumOff val="80000"/>
              </a:srgbClr>
            </a:solidFill>
            <a:ln>
              <a:noFill/>
            </a:ln>
          </p:spPr>
          <p:txBody>
            <a:bodyPr wrap="square">
              <a:spAutoFit/>
            </a:bodyPr>
            <a:lstStyle>
              <a:defPPr>
                <a:defRPr lang="en-US"/>
              </a:defPPr>
              <a:lvl1pPr lvl="0" algn="ctr">
                <a:defRPr sz="2000">
                  <a:latin typeface="黑体" panose="02010609060101010101" pitchFamily="49" charset="-122"/>
                  <a:ea typeface="黑体" panose="02010609060101010101" pitchFamily="49" charset="-122"/>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原始能谱</a:t>
              </a:r>
              <a:endParaRPr kumimoji="0" lang="en-US" sz="600" b="0"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pic>
        <p:nvPicPr>
          <p:cNvPr id="82" name="图片 81"/>
          <p:cNvPicPr>
            <a:picLocks noChangeAspect="1"/>
          </p:cNvPicPr>
          <p:nvPr/>
        </p:nvPicPr>
        <p:blipFill>
          <a:blip r:embed="rId3"/>
          <a:stretch>
            <a:fillRect/>
          </a:stretch>
        </p:blipFill>
        <p:spPr>
          <a:xfrm>
            <a:off x="6299587" y="4200546"/>
            <a:ext cx="4879481" cy="1475830"/>
          </a:xfrm>
          <a:prstGeom prst="rect">
            <a:avLst/>
          </a:prstGeom>
        </p:spPr>
      </p:pic>
      <p:sp>
        <p:nvSpPr>
          <p:cNvPr id="16" name="梯形 15"/>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国内学者给予成果高度评价</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sp>
        <p:nvSpPr>
          <p:cNvPr id="5" name="梯形 4"/>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7" name="圆角矩形 21"/>
          <p:cNvSpPr/>
          <p:nvPr/>
        </p:nvSpPr>
        <p:spPr>
          <a:xfrm>
            <a:off x="669744"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8" name="文本框 6"/>
          <p:cNvSpPr txBox="1"/>
          <p:nvPr/>
        </p:nvSpPr>
        <p:spPr>
          <a:xfrm>
            <a:off x="2724588" y="1840577"/>
            <a:ext cx="1372492"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高工</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硕导</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9" name="文本框 8"/>
          <p:cNvSpPr txBox="1"/>
          <p:nvPr/>
        </p:nvSpPr>
        <p:spPr>
          <a:xfrm>
            <a:off x="2724588" y="1174928"/>
            <a:ext cx="512961" cy="307777"/>
          </a:xfrm>
          <a:prstGeom prst="rect">
            <a:avLst/>
          </a:prstGeom>
          <a:noFill/>
        </p:spPr>
        <p:txBody>
          <a:bodyPr wrap="none" lIns="0" tIns="0" rIns="0" bIns="0">
            <a:spAutoFit/>
          </a:bodyPr>
          <a:lstStyle>
            <a:defPPr>
              <a:defRPr lang="en-US"/>
            </a:defPPr>
            <a:lvl1pPr algn="ctr">
              <a:defRPr sz="2800" b="1">
                <a:solidFill>
                  <a:srgbClr val="093581"/>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蔡军</a:t>
            </a:r>
            <a:endParaRPr kumimoji="0" lang="en-US" altLang="zh-CN"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sp>
        <p:nvSpPr>
          <p:cNvPr id="15" name="文本框 6"/>
          <p:cNvSpPr txBox="1"/>
          <p:nvPr/>
        </p:nvSpPr>
        <p:spPr>
          <a:xfrm>
            <a:off x="2724588" y="2136243"/>
            <a:ext cx="2642070" cy="344325"/>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JCR Q1</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期刊</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引用与评价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6" name="文本框 6"/>
          <p:cNvSpPr txBox="1"/>
          <p:nvPr/>
        </p:nvSpPr>
        <p:spPr>
          <a:xfrm>
            <a:off x="2724588" y="1544912"/>
            <a:ext cx="2319866"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上海应用物理研究所</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50385" y="1085366"/>
            <a:ext cx="1266932" cy="1428033"/>
          </a:xfrm>
          <a:prstGeom prst="rect">
            <a:avLst/>
          </a:prstGeom>
          <a:ln>
            <a:noFill/>
          </a:ln>
          <a:effectLst/>
        </p:spPr>
      </p:pic>
      <p:pic>
        <p:nvPicPr>
          <p:cNvPr id="34" name="图片 33"/>
          <p:cNvPicPr>
            <a:picLocks noChangeAspect="1"/>
          </p:cNvPicPr>
          <p:nvPr/>
        </p:nvPicPr>
        <p:blipFill>
          <a:blip r:embed="rId2"/>
          <a:stretch>
            <a:fillRect/>
          </a:stretch>
        </p:blipFill>
        <p:spPr>
          <a:xfrm>
            <a:off x="1126656" y="2574012"/>
            <a:ext cx="4028332" cy="2426684"/>
          </a:xfrm>
          <a:prstGeom prst="rect">
            <a:avLst/>
          </a:prstGeom>
        </p:spPr>
      </p:pic>
      <p:pic>
        <p:nvPicPr>
          <p:cNvPr id="35" name="图片 34"/>
          <p:cNvPicPr>
            <a:picLocks noChangeAspect="1"/>
          </p:cNvPicPr>
          <p:nvPr/>
        </p:nvPicPr>
        <p:blipFill>
          <a:blip r:embed="rId3"/>
          <a:stretch>
            <a:fillRect/>
          </a:stretch>
        </p:blipFill>
        <p:spPr>
          <a:xfrm>
            <a:off x="1237830" y="4668700"/>
            <a:ext cx="3863178" cy="1111848"/>
          </a:xfrm>
          <a:prstGeom prst="rect">
            <a:avLst/>
          </a:prstGeom>
        </p:spPr>
      </p:pic>
      <p:pic>
        <p:nvPicPr>
          <p:cNvPr id="36" name="图片 35"/>
          <p:cNvPicPr>
            <a:picLocks noChangeAspect="1"/>
          </p:cNvPicPr>
          <p:nvPr/>
        </p:nvPicPr>
        <p:blipFill>
          <a:blip r:embed="rId4"/>
          <a:stretch>
            <a:fillRect/>
          </a:stretch>
        </p:blipFill>
        <p:spPr>
          <a:xfrm>
            <a:off x="1070242" y="5628012"/>
            <a:ext cx="4141160" cy="750274"/>
          </a:xfrm>
          <a:prstGeom prst="rect">
            <a:avLst/>
          </a:prstGeom>
        </p:spPr>
      </p:pic>
      <p:sp>
        <p:nvSpPr>
          <p:cNvPr id="12" name="矩形 11"/>
          <p:cNvSpPr/>
          <p:nvPr/>
        </p:nvSpPr>
        <p:spPr>
          <a:xfrm>
            <a:off x="1190772" y="4598470"/>
            <a:ext cx="3910235" cy="1054614"/>
          </a:xfrm>
          <a:prstGeom prst="rect">
            <a:avLst/>
          </a:prstGeom>
          <a:solidFill>
            <a:srgbClr val="FECC16">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对话气泡: 矩形 12"/>
          <p:cNvSpPr/>
          <p:nvPr/>
        </p:nvSpPr>
        <p:spPr>
          <a:xfrm>
            <a:off x="1237829" y="3165343"/>
            <a:ext cx="3910235" cy="1014026"/>
          </a:xfrm>
          <a:prstGeom prst="wedgeRectCallout">
            <a:avLst>
              <a:gd name="adj1" fmla="val -14016"/>
              <a:gd name="adj2" fmla="val 85941"/>
            </a:avLst>
          </a:prstGeom>
          <a:solidFill>
            <a:schemeClr val="bg1"/>
          </a:solidFill>
          <a:ln w="12700" cap="flat" cmpd="sng" algn="ctr">
            <a:solidFill>
              <a:schemeClr val="accent1">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文本框 13"/>
          <p:cNvSpPr txBox="1"/>
          <p:nvPr/>
        </p:nvSpPr>
        <p:spPr>
          <a:xfrm>
            <a:off x="1308046" y="3304060"/>
            <a:ext cx="3850404" cy="63664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该方法通过反卷积技术，对光谱进行迭代重构，</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提高了能谱分辨率</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37" name="圆角矩形 21"/>
          <p:cNvSpPr/>
          <p:nvPr/>
        </p:nvSpPr>
        <p:spPr>
          <a:xfrm>
            <a:off x="6578355"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38" name="文本框 6"/>
          <p:cNvSpPr txBox="1"/>
          <p:nvPr/>
        </p:nvSpPr>
        <p:spPr>
          <a:xfrm>
            <a:off x="8584898" y="1840577"/>
            <a:ext cx="1577676"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副教授</a:t>
            </a:r>
            <a:r>
              <a:rPr kumimoji="0" lang="en-US" altLang="zh-CN"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主任</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39" name="文本框 38"/>
          <p:cNvSpPr txBox="1"/>
          <p:nvPr/>
        </p:nvSpPr>
        <p:spPr>
          <a:xfrm>
            <a:off x="8684911" y="1174928"/>
            <a:ext cx="512961" cy="307777"/>
          </a:xfrm>
          <a:prstGeom prst="rect">
            <a:avLst/>
          </a:prstGeom>
          <a:noFill/>
        </p:spPr>
        <p:txBody>
          <a:bodyPr wrap="none" lIns="0" tIns="0" rIns="0" bIns="0">
            <a:spAutoFit/>
          </a:bodyPr>
          <a:lstStyle>
            <a:defPPr>
              <a:defRPr lang="en-US"/>
            </a:defPPr>
            <a:lvl1pPr algn="ctr">
              <a:defRPr sz="2800" b="1">
                <a:solidFill>
                  <a:srgbClr val="093581"/>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srgbClr val="0B4FA1"/>
                </a:solidFill>
                <a:effectLst/>
                <a:uLnTx/>
                <a:uFillTx/>
                <a:latin typeface="微软雅黑" panose="020B0503020204020204" charset="-122"/>
                <a:ea typeface="微软雅黑" panose="020B0503020204020204" charset="-122"/>
                <a:cs typeface="+mn-ea"/>
                <a:sym typeface="+mn-lt"/>
              </a:rPr>
              <a:t>谷懿</a:t>
            </a:r>
            <a:endParaRPr kumimoji="0" lang="en-US" altLang="zh-CN"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sp>
        <p:nvSpPr>
          <p:cNvPr id="40" name="文本框 6"/>
          <p:cNvSpPr txBox="1"/>
          <p:nvPr/>
        </p:nvSpPr>
        <p:spPr>
          <a:xfrm>
            <a:off x="8584898" y="2136243"/>
            <a:ext cx="2834430"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中科院</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1</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区期刊</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引用与评价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41" name="文本框 6"/>
          <p:cNvSpPr txBox="1"/>
          <p:nvPr/>
        </p:nvSpPr>
        <p:spPr>
          <a:xfrm>
            <a:off x="8584898" y="1544912"/>
            <a:ext cx="1750800"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成都理工大学 </a:t>
            </a:r>
            <a:endPar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067" y="1120933"/>
            <a:ext cx="1444573" cy="1411200"/>
          </a:xfrm>
          <a:prstGeom prst="rect">
            <a:avLst/>
          </a:prstGeom>
          <a:ln>
            <a:noFill/>
          </a:ln>
          <a:effectLst/>
        </p:spPr>
      </p:pic>
      <p:pic>
        <p:nvPicPr>
          <p:cNvPr id="50" name="图片 49"/>
          <p:cNvPicPr>
            <a:picLocks noChangeAspect="1"/>
          </p:cNvPicPr>
          <p:nvPr/>
        </p:nvPicPr>
        <p:blipFill>
          <a:blip r:embed="rId6"/>
          <a:stretch>
            <a:fillRect/>
          </a:stretch>
        </p:blipFill>
        <p:spPr>
          <a:xfrm>
            <a:off x="7138573" y="2568583"/>
            <a:ext cx="3798007" cy="2964005"/>
          </a:xfrm>
          <a:prstGeom prst="rect">
            <a:avLst/>
          </a:prstGeom>
        </p:spPr>
      </p:pic>
      <p:pic>
        <p:nvPicPr>
          <p:cNvPr id="51" name="图片 50"/>
          <p:cNvPicPr>
            <a:picLocks noChangeAspect="1"/>
          </p:cNvPicPr>
          <p:nvPr/>
        </p:nvPicPr>
        <p:blipFill>
          <a:blip r:embed="rId7"/>
          <a:stretch>
            <a:fillRect/>
          </a:stretch>
        </p:blipFill>
        <p:spPr>
          <a:xfrm>
            <a:off x="7202491" y="4533584"/>
            <a:ext cx="3734090" cy="1824881"/>
          </a:xfrm>
          <a:prstGeom prst="rect">
            <a:avLst/>
          </a:prstGeom>
        </p:spPr>
      </p:pic>
      <p:sp>
        <p:nvSpPr>
          <p:cNvPr id="47" name="对话气泡: 矩形 46"/>
          <p:cNvSpPr/>
          <p:nvPr/>
        </p:nvSpPr>
        <p:spPr>
          <a:xfrm>
            <a:off x="7245407" y="3370385"/>
            <a:ext cx="3691173" cy="902929"/>
          </a:xfrm>
          <a:prstGeom prst="wedgeRectCallout">
            <a:avLst>
              <a:gd name="adj1" fmla="val -14016"/>
              <a:gd name="adj2" fmla="val 85941"/>
            </a:avLst>
          </a:prstGeom>
          <a:solidFill>
            <a:schemeClr val="bg1"/>
          </a:solidFill>
          <a:ln w="12700" cap="flat" cmpd="sng" algn="ctr">
            <a:solidFill>
              <a:schemeClr val="accent1">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8" name="文本框 47"/>
          <p:cNvSpPr txBox="1"/>
          <p:nvPr/>
        </p:nvSpPr>
        <p:spPr>
          <a:xfrm>
            <a:off x="7416743" y="3492238"/>
            <a:ext cx="3508803" cy="63664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通过蒙卡技术建立效率曲线，并计算出</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能谱分析的探测下限</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46" name="矩形 45"/>
          <p:cNvSpPr/>
          <p:nvPr/>
        </p:nvSpPr>
        <p:spPr>
          <a:xfrm>
            <a:off x="7202492" y="4685616"/>
            <a:ext cx="3621938" cy="1290818"/>
          </a:xfrm>
          <a:prstGeom prst="rect">
            <a:avLst/>
          </a:prstGeom>
          <a:solidFill>
            <a:srgbClr val="FECC16">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pic>
        <p:nvPicPr>
          <p:cNvPr id="60" name="图片 59"/>
          <p:cNvPicPr>
            <a:picLocks noChangeAspect="1"/>
          </p:cNvPicPr>
          <p:nvPr/>
        </p:nvPicPr>
        <p:blipFill>
          <a:blip r:embed="rId8"/>
          <a:srcRect t="39267"/>
          <a:stretch>
            <a:fillRect/>
          </a:stretch>
        </p:blipFill>
        <p:spPr>
          <a:xfrm>
            <a:off x="7202490" y="6043613"/>
            <a:ext cx="3621937" cy="33467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p:cNvSpPr/>
          <p:nvPr/>
        </p:nvSpPr>
        <p:spPr>
          <a:xfrm>
            <a:off x="981223" y="3099057"/>
            <a:ext cx="6989551" cy="2759619"/>
          </a:xfrm>
          <a:prstGeom prst="roundRect">
            <a:avLst>
              <a:gd name="adj" fmla="val 0"/>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E5EDF4"/>
              </a:solidFill>
              <a:effectLst/>
              <a:uLnTx/>
              <a:uFillTx/>
              <a:latin typeface="微软雅黑" panose="020B0503020204020204" charset="-122"/>
              <a:ea typeface="微软雅黑" panose="020B0503020204020204" charset="-122"/>
              <a:cs typeface="+mn-ea"/>
              <a:sym typeface="+mn-lt"/>
            </a:endParaRPr>
          </a:p>
        </p:txBody>
      </p:sp>
      <p:sp>
        <p:nvSpPr>
          <p:cNvPr id="16" name="矩形 15"/>
          <p:cNvSpPr/>
          <p:nvPr/>
        </p:nvSpPr>
        <p:spPr>
          <a:xfrm>
            <a:off x="1109915" y="3233637"/>
            <a:ext cx="2306322" cy="2446479"/>
          </a:xfrm>
          <a:prstGeom prst="rect">
            <a:avLst/>
          </a:prstGeom>
          <a:solidFill>
            <a:schemeClr val="bg1"/>
          </a:solidFill>
          <a:ln w="3175">
            <a:solidFill>
              <a:schemeClr val="bg1">
                <a:lumMod val="85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7" name="矩形 16"/>
          <p:cNvSpPr/>
          <p:nvPr/>
        </p:nvSpPr>
        <p:spPr>
          <a:xfrm>
            <a:off x="3511549" y="3233637"/>
            <a:ext cx="1756834" cy="2446479"/>
          </a:xfrm>
          <a:prstGeom prst="rect">
            <a:avLst/>
          </a:prstGeom>
          <a:solidFill>
            <a:schemeClr val="bg1"/>
          </a:solidFill>
          <a:ln w="3175">
            <a:solidFill>
              <a:schemeClr val="bg1">
                <a:lumMod val="85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18" name="矩形 17"/>
          <p:cNvSpPr/>
          <p:nvPr/>
        </p:nvSpPr>
        <p:spPr>
          <a:xfrm>
            <a:off x="5398751" y="3233637"/>
            <a:ext cx="2444227" cy="2446479"/>
          </a:xfrm>
          <a:prstGeom prst="rect">
            <a:avLst/>
          </a:prstGeom>
          <a:solidFill>
            <a:schemeClr val="bg1"/>
          </a:solidFill>
          <a:ln w="3175">
            <a:solidFill>
              <a:schemeClr val="bg1">
                <a:lumMod val="85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28" name="矩形: 圆角 27"/>
          <p:cNvSpPr/>
          <p:nvPr/>
        </p:nvSpPr>
        <p:spPr>
          <a:xfrm>
            <a:off x="8141562" y="3114397"/>
            <a:ext cx="3555138" cy="2733099"/>
          </a:xfrm>
          <a:prstGeom prst="roundRect">
            <a:avLst>
              <a:gd name="adj" fmla="val 301"/>
            </a:avLst>
          </a:prstGeom>
          <a:solidFill>
            <a:schemeClr val="bg1"/>
          </a:solidFill>
          <a:ln w="12700">
            <a:solidFill>
              <a:schemeClr val="accent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10898056"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研究内容二：人工智能透射图像超分辨率重建方法</a:t>
            </a:r>
            <a:endPar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sp>
        <p:nvSpPr>
          <p:cNvPr id="3" name="梯形 2"/>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cxnSp>
        <p:nvCxnSpPr>
          <p:cNvPr id="4" name="直接连接符 3"/>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96260" y="990599"/>
            <a:ext cx="11200439" cy="2009776"/>
          </a:xfrm>
          <a:prstGeom prst="rect">
            <a:avLst/>
          </a:prstGeom>
          <a:noFill/>
          <a:ln w="12700">
            <a:solidFill>
              <a:srgbClr val="0B4FA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6" name="组合 5"/>
          <p:cNvGrpSpPr/>
          <p:nvPr/>
        </p:nvGrpSpPr>
        <p:grpSpPr>
          <a:xfrm>
            <a:off x="578248" y="1109853"/>
            <a:ext cx="11521280" cy="461664"/>
            <a:chOff x="335360" y="1107931"/>
            <a:chExt cx="11521280" cy="461664"/>
          </a:xfrm>
        </p:grpSpPr>
        <p:sp>
          <p:nvSpPr>
            <p:cNvPr id="7" name="文本框 6"/>
            <p:cNvSpPr txBox="1"/>
            <p:nvPr/>
          </p:nvSpPr>
          <p:spPr>
            <a:xfrm>
              <a:off x="1893468" y="1138708"/>
              <a:ext cx="99631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大体积非均匀介质透射</a:t>
              </a:r>
              <a:r>
                <a:rPr kumimoji="0" lang="en-US" altLang="zh-CN"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γ</a:t>
              </a: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扫描测量时间长、存在伪影噪声、误差大</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8" name="矩形: 剪去对角 7"/>
            <p:cNvSpPr/>
            <p:nvPr/>
          </p:nvSpPr>
          <p:spPr>
            <a:xfrm>
              <a:off x="335360" y="1107931"/>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瓶颈问题</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9" name="组合 8"/>
          <p:cNvGrpSpPr/>
          <p:nvPr/>
        </p:nvGrpSpPr>
        <p:grpSpPr>
          <a:xfrm>
            <a:off x="578248" y="1664775"/>
            <a:ext cx="10989864" cy="707886"/>
            <a:chOff x="335360" y="1673725"/>
            <a:chExt cx="10989864" cy="707886"/>
          </a:xfrm>
        </p:grpSpPr>
        <p:sp>
          <p:nvSpPr>
            <p:cNvPr id="10" name="矩形: 剪去对角 9"/>
            <p:cNvSpPr/>
            <p:nvPr/>
          </p:nvSpPr>
          <p:spPr>
            <a:xfrm>
              <a:off x="335360" y="1737479"/>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创新方法</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1" name="文本框 10"/>
            <p:cNvSpPr txBox="1"/>
            <p:nvPr/>
          </p:nvSpPr>
          <p:spPr>
            <a:xfrm>
              <a:off x="1893468" y="1673725"/>
              <a:ext cx="943175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国际首次</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提出了人工智能透射图像超分辨率重建方法，</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建立了端到端映射的残差模型</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，掌握了超参数对测量精度的影响规律，获得了最优学习网络结构模型</a:t>
              </a: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grpSp>
      <p:grpSp>
        <p:nvGrpSpPr>
          <p:cNvPr id="12" name="组合 11"/>
          <p:cNvGrpSpPr/>
          <p:nvPr/>
        </p:nvGrpSpPr>
        <p:grpSpPr>
          <a:xfrm>
            <a:off x="578248" y="2376572"/>
            <a:ext cx="11651457" cy="461664"/>
            <a:chOff x="335360" y="2330864"/>
            <a:chExt cx="11651457" cy="461664"/>
          </a:xfrm>
        </p:grpSpPr>
        <p:sp>
          <p:nvSpPr>
            <p:cNvPr id="13" name="矩形: 剪去对角 12"/>
            <p:cNvSpPr/>
            <p:nvPr/>
          </p:nvSpPr>
          <p:spPr>
            <a:xfrm>
              <a:off x="335360" y="2330864"/>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rPr>
                <a:t>技术突破</a:t>
              </a:r>
              <a:endParaRPr kumimoji="0" 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4" name="文本框 13"/>
            <p:cNvSpPr txBox="1"/>
            <p:nvPr/>
          </p:nvSpPr>
          <p:spPr>
            <a:xfrm>
              <a:off x="1841081" y="2361641"/>
              <a:ext cx="1014573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实现了</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测量时间和测量精度的</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双优化，</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重建图像分辨率提高</a:t>
              </a:r>
              <a:r>
                <a:rPr kumimoji="0" lang="en-US" altLang="zh-CN"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100</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倍</a:t>
              </a:r>
              <a:endPar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grpSp>
      <p:sp>
        <p:nvSpPr>
          <p:cNvPr id="15" name="文本框 14"/>
          <p:cNvSpPr txBox="1"/>
          <p:nvPr/>
        </p:nvSpPr>
        <p:spPr>
          <a:xfrm>
            <a:off x="482122" y="5982410"/>
            <a:ext cx="10833577"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Hui Yang </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et al. Appl. </a:t>
            </a:r>
            <a:r>
              <a:rPr kumimoji="0" lang="en-US" altLang="zh-CN" sz="1200" b="1" i="0" u="none" strike="noStrike" kern="1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mn-ea"/>
                <a:sym typeface="+mn-lt"/>
              </a:rPr>
              <a:t>Radiat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a:t>
            </a:r>
            <a:r>
              <a:rPr kumimoji="0" lang="en-US" altLang="zh-CN" sz="1200" b="1" i="0" u="none" strike="noStrike" kern="100" cap="none" spc="0" normalizeH="0" baseline="0" noProof="0" dirty="0" err="1">
                <a:ln>
                  <a:noFill/>
                </a:ln>
                <a:solidFill>
                  <a:srgbClr val="000000"/>
                </a:solidFill>
                <a:effectLst/>
                <a:uLnTx/>
                <a:uFillTx/>
                <a:latin typeface="微软雅黑" panose="020B0503020204020204" charset="-122"/>
                <a:ea typeface="微软雅黑" panose="020B0503020204020204" charset="-122"/>
                <a:cs typeface="+mn-ea"/>
                <a:sym typeface="+mn-lt"/>
              </a:rPr>
              <a:t>Isot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(2022)</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：基于深度学习的放射性废物桶密度重建方法及系统，</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CN112132920B</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：适用于低中放固废桶的超分辨率三维图像快速反演方法及系统，</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CN114943644A</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20" name="等腰三角形 19"/>
          <p:cNvSpPr/>
          <p:nvPr/>
        </p:nvSpPr>
        <p:spPr>
          <a:xfrm rot="5400000">
            <a:off x="948803" y="4455798"/>
            <a:ext cx="132588" cy="65830"/>
          </a:xfrm>
          <a:prstGeom prst="triangle">
            <a:avLst/>
          </a:prstGeom>
          <a:solidFill>
            <a:srgbClr val="0B4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3" name="文本框 22"/>
          <p:cNvSpPr txBox="1"/>
          <p:nvPr/>
        </p:nvSpPr>
        <p:spPr>
          <a:xfrm>
            <a:off x="8141562" y="3114397"/>
            <a:ext cx="3541490" cy="375809"/>
          </a:xfrm>
          <a:prstGeom prst="rect">
            <a:avLst/>
          </a:prstGeom>
          <a:solidFill>
            <a:schemeClr val="accent6"/>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zh-CN">
                <a:solidFill>
                  <a:schemeClr val="lt1"/>
                </a:solidFill>
              </a:defRPr>
            </a:defPPr>
            <a:lvl1pPr marR="0" lvl="0" indent="0" algn="ctr" fontAlgn="auto">
              <a:lnSpc>
                <a:spcPct val="110000"/>
              </a:lnSpc>
              <a:spcBef>
                <a:spcPts val="0"/>
              </a:spcBef>
              <a:spcAft>
                <a:spcPts val="0"/>
              </a:spcAft>
              <a:buClrTx/>
              <a:buSzTx/>
              <a:buFontTx/>
              <a:buNone/>
              <a:defRPr kumimoji="0" i="0" u="none" strike="noStrike" cap="none" spc="0" normalizeH="0" baseline="0">
                <a:ln>
                  <a:noFill/>
                </a:ln>
                <a:solidFill>
                  <a:schemeClr val="bg1"/>
                </a:solidFill>
                <a:effectLst/>
                <a:uLnTx/>
                <a:uFillTx/>
                <a:latin typeface="+mn-ea"/>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mn-lt"/>
              </a:rPr>
              <a:t>典型废物桶图像重建结果</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sym typeface="+mn-lt"/>
            </a:endParaRPr>
          </a:p>
        </p:txBody>
      </p:sp>
      <p:pic>
        <p:nvPicPr>
          <p:cNvPr id="25" name="图片 24"/>
          <p:cNvPicPr>
            <a:picLocks noChangeAspect="1"/>
          </p:cNvPicPr>
          <p:nvPr/>
        </p:nvPicPr>
        <p:blipFill rotWithShape="1">
          <a:blip r:embed="rId1"/>
          <a:srcRect r="71372"/>
          <a:stretch>
            <a:fillRect/>
          </a:stretch>
        </p:blipFill>
        <p:spPr>
          <a:xfrm>
            <a:off x="9125877" y="3579803"/>
            <a:ext cx="1176923" cy="1048049"/>
          </a:xfrm>
          <a:prstGeom prst="rect">
            <a:avLst/>
          </a:prstGeom>
        </p:spPr>
      </p:pic>
      <p:sp>
        <p:nvSpPr>
          <p:cNvPr id="26" name="文本框 25"/>
          <p:cNvSpPr txBox="1"/>
          <p:nvPr/>
        </p:nvSpPr>
        <p:spPr>
          <a:xfrm>
            <a:off x="10479584" y="3831966"/>
            <a:ext cx="7667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真实分布</a:t>
            </a:r>
            <a:endParaRPr kumimoji="0" 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30" name="文本框 29"/>
          <p:cNvSpPr txBox="1"/>
          <p:nvPr/>
        </p:nvSpPr>
        <p:spPr>
          <a:xfrm>
            <a:off x="1801411" y="3325077"/>
            <a:ext cx="923330"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数据采集</a:t>
            </a:r>
            <a:endPar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3928301" y="3325077"/>
            <a:ext cx="923330"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数据处理</a:t>
            </a:r>
            <a:endPar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6159199" y="3325077"/>
            <a:ext cx="923330" cy="276999"/>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数据重建</a:t>
            </a:r>
            <a:endPar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37" name="箭头: 下 36"/>
          <p:cNvSpPr/>
          <p:nvPr/>
        </p:nvSpPr>
        <p:spPr>
          <a:xfrm rot="10800000" flipV="1">
            <a:off x="2133528" y="3685325"/>
            <a:ext cx="259098" cy="338554"/>
          </a:xfrm>
          <a:prstGeom prst="downArrow">
            <a:avLst/>
          </a:prstGeom>
          <a:gradFill>
            <a:gsLst>
              <a:gs pos="0">
                <a:srgbClr val="C00000">
                  <a:alpha val="0"/>
                </a:srgbClr>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8" name="箭头: 下 37"/>
          <p:cNvSpPr/>
          <p:nvPr/>
        </p:nvSpPr>
        <p:spPr>
          <a:xfrm rot="10800000" flipV="1">
            <a:off x="4260418" y="3679216"/>
            <a:ext cx="259098" cy="338554"/>
          </a:xfrm>
          <a:prstGeom prst="downArrow">
            <a:avLst/>
          </a:prstGeom>
          <a:gradFill>
            <a:gsLst>
              <a:gs pos="0">
                <a:srgbClr val="C00000">
                  <a:alpha val="0"/>
                </a:srgbClr>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9" name="箭头: 下 38"/>
          <p:cNvSpPr/>
          <p:nvPr/>
        </p:nvSpPr>
        <p:spPr>
          <a:xfrm rot="10800000" flipV="1">
            <a:off x="6491316" y="3679217"/>
            <a:ext cx="259098" cy="338554"/>
          </a:xfrm>
          <a:prstGeom prst="downArrow">
            <a:avLst/>
          </a:prstGeom>
          <a:gradFill>
            <a:gsLst>
              <a:gs pos="0">
                <a:srgbClr val="C00000">
                  <a:alpha val="0"/>
                </a:srgbClr>
              </a:gs>
              <a:gs pos="100000">
                <a:srgbClr val="C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箭头: 下 39"/>
          <p:cNvSpPr/>
          <p:nvPr/>
        </p:nvSpPr>
        <p:spPr>
          <a:xfrm rot="16200000">
            <a:off x="4285511" y="4050721"/>
            <a:ext cx="259422" cy="1539927"/>
          </a:xfrm>
          <a:prstGeom prst="downArrow">
            <a:avLst>
              <a:gd name="adj1" fmla="val 58474"/>
              <a:gd name="adj2" fmla="val 41294"/>
            </a:avLst>
          </a:prstGeom>
          <a:gradFill>
            <a:gsLst>
              <a:gs pos="0">
                <a:schemeClr val="accent1">
                  <a:lumMod val="5000"/>
                  <a:lumOff val="95000"/>
                </a:schemeClr>
              </a:gs>
              <a:gs pos="100000">
                <a:schemeClr val="accent1">
                  <a:lumMod val="45000"/>
                  <a:lumOff val="5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nvGrpSpPr>
          <p:cNvPr id="50" name="组合 49"/>
          <p:cNvGrpSpPr/>
          <p:nvPr/>
        </p:nvGrpSpPr>
        <p:grpSpPr>
          <a:xfrm>
            <a:off x="8326281" y="4546237"/>
            <a:ext cx="3185121" cy="1133879"/>
            <a:chOff x="8266728" y="4682962"/>
            <a:chExt cx="3185121" cy="1133879"/>
          </a:xfrm>
        </p:grpSpPr>
        <p:pic>
          <p:nvPicPr>
            <p:cNvPr id="24" name="图片 23"/>
            <p:cNvPicPr>
              <a:picLocks noChangeAspect="1"/>
            </p:cNvPicPr>
            <p:nvPr/>
          </p:nvPicPr>
          <p:blipFill rotWithShape="1">
            <a:blip r:embed="rId1"/>
            <a:srcRect l="28628"/>
            <a:stretch>
              <a:fillRect/>
            </a:stretch>
          </p:blipFill>
          <p:spPr>
            <a:xfrm>
              <a:off x="8266728" y="4682962"/>
              <a:ext cx="2701819" cy="1133879"/>
            </a:xfrm>
            <a:prstGeom prst="rect">
              <a:avLst/>
            </a:prstGeom>
          </p:spPr>
        </p:pic>
        <p:pic>
          <p:nvPicPr>
            <p:cNvPr id="43" name="图片 42"/>
            <p:cNvPicPr>
              <a:picLocks noChangeAspect="1"/>
            </p:cNvPicPr>
            <p:nvPr/>
          </p:nvPicPr>
          <p:blipFill>
            <a:blip r:embed="rId2"/>
            <a:stretch>
              <a:fillRect/>
            </a:stretch>
          </p:blipFill>
          <p:spPr>
            <a:xfrm>
              <a:off x="10841751" y="5041156"/>
              <a:ext cx="610098" cy="619130"/>
            </a:xfrm>
            <a:prstGeom prst="rect">
              <a:avLst/>
            </a:prstGeom>
          </p:spPr>
        </p:pic>
        <p:sp>
          <p:nvSpPr>
            <p:cNvPr id="41" name="文本框 40"/>
            <p:cNvSpPr txBox="1"/>
            <p:nvPr/>
          </p:nvSpPr>
          <p:spPr>
            <a:xfrm>
              <a:off x="10517338" y="4969529"/>
              <a:ext cx="93451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伪影减少</a:t>
              </a:r>
              <a:endParaRPr kumimoji="0" lang="en-US" sz="12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42" name="文本框 41"/>
            <p:cNvSpPr txBox="1"/>
            <p:nvPr/>
          </p:nvSpPr>
          <p:spPr>
            <a:xfrm>
              <a:off x="10517338" y="5351725"/>
              <a:ext cx="93451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ea"/>
                  <a:sym typeface="+mn-lt"/>
                </a:rPr>
                <a:t>细节重建</a:t>
              </a:r>
              <a:endParaRPr kumimoji="0" lang="en-US" sz="12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ea"/>
                <a:sym typeface="+mn-lt"/>
              </a:endParaRPr>
            </a:p>
          </p:txBody>
        </p:sp>
      </p:grpSp>
      <p:pic>
        <p:nvPicPr>
          <p:cNvPr id="19" name="图片 18"/>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52012" y="4145473"/>
            <a:ext cx="2182754" cy="1219326"/>
          </a:xfrm>
          <a:prstGeom prst="rect">
            <a:avLst/>
          </a:prstGeom>
          <a:noFill/>
          <a:ln>
            <a:noFill/>
          </a:ln>
        </p:spPr>
      </p:pic>
      <p:sp>
        <p:nvSpPr>
          <p:cNvPr id="44" name="文本框 43"/>
          <p:cNvSpPr txBox="1"/>
          <p:nvPr/>
        </p:nvSpPr>
        <p:spPr>
          <a:xfrm>
            <a:off x="3963274" y="4993789"/>
            <a:ext cx="952241" cy="338554"/>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MLEM</a:t>
            </a:r>
            <a:endParaRPr kumimoji="0" 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mc:AlternateContent xmlns:mc="http://schemas.openxmlformats.org/markup-compatibility/2006">
        <mc:Choice xmlns:a14="http://schemas.microsoft.com/office/drawing/2010/main" Requires="a14">
          <p:sp>
            <p:nvSpPr>
              <p:cNvPr id="45" name="文本框 44"/>
              <p:cNvSpPr txBox="1"/>
              <p:nvPr/>
            </p:nvSpPr>
            <p:spPr>
              <a:xfrm>
                <a:off x="3478138" y="4098436"/>
                <a:ext cx="1790245" cy="52508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14:m>
                  <m:oMathPara xmlns:m="http://schemas.openxmlformats.org/officeDocument/2006/math">
                    <m:oMathParaPr>
                      <m:jc m:val="centerGroup"/>
                    </m:oMathParaPr>
                    <m:oMath xmlns:m="http://schemas.openxmlformats.org/officeDocument/2006/math">
                      <m:sSubSup>
                        <m:sSubSup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𝜇</m:t>
                          </m:r>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up>
                          <m:d>
                            <m:d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𝑘</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1</m:t>
                              </m:r>
                            </m:e>
                          </m:d>
                        </m:sup>
                      </m:sSubSup>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Sup>
                            <m:sSubSup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𝜇</m:t>
                              </m:r>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𝑗</m:t>
                              </m:r>
                            </m:sub>
                            <m:sup>
                              <m:d>
                                <m:d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𝑘</m:t>
                                  </m:r>
                                </m:e>
                              </m:d>
                            </m:sup>
                          </m:sSubSup>
                        </m:num>
                        <m:den>
                          <m:nary>
                            <m:naryPr>
                              <m:chr m:val="∑"/>
                              <m:limLoc m:val="subSup"/>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𝐼</m:t>
                              </m:r>
                            </m:sup>
                            <m:e>
                              <m:sSub>
                                <m:sSub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𝑖𝑗</m:t>
                                  </m:r>
                                </m:sub>
                              </m:sSub>
                            </m:e>
                          </m:nary>
                        </m:den>
                      </m:f>
                      <m:nary>
                        <m:naryPr>
                          <m:chr m:val="∑"/>
                          <m:limLoc m:val="undOv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𝑖</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1</m:t>
                          </m:r>
                        </m:sub>
                        <m:sup>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𝐼</m:t>
                          </m:r>
                        </m:sup>
                        <m:e>
                          <m:f>
                            <m:f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
                                <m:sSub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𝑖𝑗</m:t>
                                  </m:r>
                                </m:sub>
                              </m:sSub>
                              <m:sSub>
                                <m:sSub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𝜈</m:t>
                                  </m:r>
                                </m:e>
                                <m:sub>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b>
                              </m:sSub>
                            </m:num>
                            <m:den>
                              <m:d>
                                <m:dPr>
                                  <m:begChr m:val="⟨"/>
                                  <m:endChr m:val=""/>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p>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up>
                                  </m:sSup>
                                  <m:r>
                                    <a:rPr kumimoji="0" lang="en-US" sz="1000" b="0" i="0" u="none" strike="noStrike" kern="1200" cap="none" spc="0" normalizeH="0" baseline="0" noProof="0">
                                      <a:ln>
                                        <a:noFill/>
                                      </a:ln>
                                      <a:solidFill>
                                        <a:prstClr val="black"/>
                                      </a:solidFill>
                                      <a:effectLst/>
                                      <a:uLnTx/>
                                      <a:uFillTx/>
                                      <a:latin typeface="Cambria Math" panose="02040503050406030204" pitchFamily="18" charset="0"/>
                                      <a:cs typeface="+mn-cs"/>
                                    </a:rPr>
                                    <m:t>,</m:t>
                                  </m:r>
                                </m:e>
                              </m:d>
                              <m:d>
                                <m:dPr>
                                  <m:begChr m:val=""/>
                                  <m:endChr m:val="⟩"/>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p>
                                    <m:sSup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𝜇</m:t>
                                      </m:r>
                                    </m:e>
                                    <m:sup>
                                      <m:d>
                                        <m:dPr>
                                          <m:ctrlP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sz="1000" b="0" i="1" u="none" strike="noStrike" kern="1200" cap="none" spc="0" normalizeH="0" baseline="0" noProof="0">
                                              <a:ln>
                                                <a:noFill/>
                                              </a:ln>
                                              <a:solidFill>
                                                <a:prstClr val="black"/>
                                              </a:solidFill>
                                              <a:effectLst/>
                                              <a:uLnTx/>
                                              <a:uFillTx/>
                                              <a:latin typeface="Cambria Math" panose="02040503050406030204" pitchFamily="18" charset="0"/>
                                              <a:cs typeface="+mn-cs"/>
                                            </a:rPr>
                                            <m:t>𝑘</m:t>
                                          </m:r>
                                        </m:e>
                                      </m:d>
                                    </m:sup>
                                  </m:sSup>
                                </m:e>
                              </m:d>
                            </m:den>
                          </m:f>
                        </m:e>
                      </m:nary>
                    </m:oMath>
                  </m:oMathPara>
                </a14:m>
                <a:endParaRPr kumimoji="0" lang="en-US" sz="1100" b="0" i="0" u="none" strike="noStrike" kern="120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endParaRPr>
              </a:p>
            </p:txBody>
          </p:sp>
        </mc:Choice>
        <mc:Fallback>
          <p:sp>
            <p:nvSpPr>
              <p:cNvPr id="45" name="文本框 44"/>
              <p:cNvSpPr txBox="1">
                <a:spLocks noRot="1" noChangeAspect="1" noMove="1" noResize="1" noEditPoints="1" noAdjustHandles="1" noChangeArrowheads="1" noChangeShapeType="1" noTextEdit="1"/>
              </p:cNvSpPr>
              <p:nvPr/>
            </p:nvSpPr>
            <p:spPr>
              <a:xfrm>
                <a:off x="3478138" y="4098436"/>
                <a:ext cx="1790245" cy="525080"/>
              </a:xfrm>
              <a:prstGeom prst="rect">
                <a:avLst/>
              </a:prstGeom>
              <a:blipFill rotWithShape="1">
                <a:blip r:embed="rId5"/>
                <a:stretch>
                  <a:fillRect l="-14" t="-28" r="24" b="15"/>
                </a:stretch>
              </a:blipFill>
            </p:spPr>
            <p:txBody>
              <a:bodyPr/>
              <a:lstStyle/>
              <a:p>
                <a:r>
                  <a:rPr lang="zh-CN" altLang="en-US">
                    <a:noFill/>
                  </a:rPr>
                  <a:t> </a:t>
                </a:r>
              </a:p>
            </p:txBody>
          </p:sp>
        </mc:Fallback>
      </mc:AlternateContent>
      <p:sp>
        <p:nvSpPr>
          <p:cNvPr id="46" name="矩形: 圆顶角 45"/>
          <p:cNvSpPr/>
          <p:nvPr/>
        </p:nvSpPr>
        <p:spPr>
          <a:xfrm>
            <a:off x="491490" y="3107782"/>
            <a:ext cx="489254" cy="2759619"/>
          </a:xfrm>
          <a:prstGeom prst="round2SameRect">
            <a:avLst>
              <a:gd name="adj1" fmla="val 0"/>
              <a:gd name="adj2" fmla="val 0"/>
            </a:avLst>
          </a:prstGeom>
          <a:solidFill>
            <a:schemeClr val="accent6"/>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残</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差</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网</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络</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模</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a:p>
            <a:pPr marL="0" marR="0" lvl="0" indent="0" algn="ctr" defTabSz="914400" rtl="0" eaLnBrk="1" fontAlgn="auto" latinLnBrk="0" hangingPunct="1">
              <a:lnSpc>
                <a:spcPct val="11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型</a:t>
            </a: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nvGrpSpPr>
          <p:cNvPr id="49" name="组合 48"/>
          <p:cNvGrpSpPr/>
          <p:nvPr/>
        </p:nvGrpSpPr>
        <p:grpSpPr>
          <a:xfrm>
            <a:off x="5509599" y="4064795"/>
            <a:ext cx="2363388" cy="1515585"/>
            <a:chOff x="7011325" y="3215453"/>
            <a:chExt cx="5354394" cy="3433648"/>
          </a:xfrm>
        </p:grpSpPr>
        <p:pic>
          <p:nvPicPr>
            <p:cNvPr id="47" name="图片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1325" y="3215453"/>
              <a:ext cx="5354394" cy="2313444"/>
            </a:xfrm>
            <a:prstGeom prst="rect">
              <a:avLst/>
            </a:prstGeom>
            <a:noFill/>
            <a:ln>
              <a:noFill/>
            </a:ln>
          </p:spPr>
        </p:pic>
        <p:sp>
          <p:nvSpPr>
            <p:cNvPr id="48" name="文本框 47"/>
            <p:cNvSpPr txBox="1"/>
            <p:nvPr/>
          </p:nvSpPr>
          <p:spPr>
            <a:xfrm>
              <a:off x="7661353" y="6073839"/>
              <a:ext cx="3856744" cy="575262"/>
            </a:xfrm>
            <a:prstGeom prst="rect">
              <a:avLst/>
            </a:prstGeom>
            <a:noFill/>
            <a:ln>
              <a:noFill/>
            </a:ln>
          </p:spPr>
          <p:txBody>
            <a:bodyPr wrap="square">
              <a:spAutoFit/>
            </a:bodyPr>
            <a:lstStyle>
              <a:defPPr>
                <a:defRPr lang="en-US"/>
              </a:defPPr>
              <a:lvl1pPr algn="ctr">
                <a:defRPr sz="2000">
                  <a:effectLst/>
                  <a:latin typeface="+mj-ea"/>
                  <a:ea typeface="+mj-ea"/>
                </a:defRPr>
              </a:lvl1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残差模型    端到端映射</a:t>
              </a:r>
              <a:endParaRPr kumimoji="0" lang="en-US" sz="105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21"/>
          <p:cNvSpPr/>
          <p:nvPr/>
        </p:nvSpPr>
        <p:spPr>
          <a:xfrm>
            <a:off x="669744"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21" name="圆角矩形 21"/>
          <p:cNvSpPr/>
          <p:nvPr/>
        </p:nvSpPr>
        <p:spPr>
          <a:xfrm>
            <a:off x="6578355"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11860081"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国内学者充分肯定成果的创新性</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sp>
        <p:nvSpPr>
          <p:cNvPr id="5" name="梯形 4"/>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9" name="文本框 8"/>
          <p:cNvSpPr txBox="1"/>
          <p:nvPr/>
        </p:nvSpPr>
        <p:spPr>
          <a:xfrm>
            <a:off x="2198219" y="1163365"/>
            <a:ext cx="846386" cy="307777"/>
          </a:xfrm>
          <a:prstGeom prst="rect">
            <a:avLst/>
          </a:prstGeom>
          <a:noFill/>
        </p:spPr>
        <p:txBody>
          <a:bodyPr wrap="none" lIns="0" tIns="0" rIns="0" bIns="0">
            <a:spAutoFit/>
          </a:bodyPr>
          <a:lstStyle>
            <a:defPPr>
              <a:defRPr lang="en-US"/>
            </a:defPPr>
            <a:lvl1pPr algn="ctr">
              <a:defRPr sz="2800" b="1">
                <a:solidFill>
                  <a:srgbClr val="093581"/>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舒旻翔 </a:t>
            </a:r>
            <a:endParaRPr kumimoji="0" lang="en-US" altLang="zh-CN"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sp>
        <p:nvSpPr>
          <p:cNvPr id="38" name="文本框 6"/>
          <p:cNvSpPr txBox="1"/>
          <p:nvPr/>
        </p:nvSpPr>
        <p:spPr>
          <a:xfrm>
            <a:off x="8221503" y="1775558"/>
            <a:ext cx="1372492"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教授</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博导</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39" name="文本框 38"/>
          <p:cNvSpPr txBox="1"/>
          <p:nvPr/>
        </p:nvSpPr>
        <p:spPr>
          <a:xfrm>
            <a:off x="8297222" y="1163365"/>
            <a:ext cx="846386" cy="307777"/>
          </a:xfrm>
          <a:prstGeom prst="rect">
            <a:avLst/>
          </a:prstGeom>
          <a:noFill/>
        </p:spPr>
        <p:txBody>
          <a:bodyPr wrap="none" lIns="0" tIns="0" rIns="0" bIns="0">
            <a:spAutoFit/>
          </a:bodyPr>
          <a:lstStyle>
            <a:defPPr>
              <a:defRPr lang="en-US"/>
            </a:defPPr>
            <a:lvl1pPr algn="ctr">
              <a:defRPr sz="2800" b="1">
                <a:solidFill>
                  <a:srgbClr val="093581"/>
                </a:solidFill>
                <a:latin typeface="微软雅黑" panose="020B0503020204020204" charset="-122"/>
                <a:ea typeface="微软雅黑" panose="020B050302020402020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贾文宝 </a:t>
            </a:r>
            <a:endParaRPr kumimoji="0" lang="en-US" altLang="zh-CN" sz="20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sp>
        <p:nvSpPr>
          <p:cNvPr id="40" name="文本框 6"/>
          <p:cNvSpPr txBox="1"/>
          <p:nvPr/>
        </p:nvSpPr>
        <p:spPr>
          <a:xfrm>
            <a:off x="8221503" y="2071224"/>
            <a:ext cx="2834430"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中科院</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1</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期刊引用与评价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41" name="文本框 6"/>
          <p:cNvSpPr txBox="1"/>
          <p:nvPr/>
        </p:nvSpPr>
        <p:spPr>
          <a:xfrm>
            <a:off x="8221503" y="1479893"/>
            <a:ext cx="3173670" cy="3484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南京航空航天大学</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46" name="矩形 45"/>
          <p:cNvSpPr/>
          <p:nvPr/>
        </p:nvSpPr>
        <p:spPr>
          <a:xfrm>
            <a:off x="7182105" y="4685616"/>
            <a:ext cx="3621938" cy="1290818"/>
          </a:xfrm>
          <a:prstGeom prst="rect">
            <a:avLst/>
          </a:prstGeom>
          <a:solidFill>
            <a:srgbClr val="FECC16">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0" name="AutoShape 2"/>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17" name="图片 16"/>
          <p:cNvPicPr>
            <a:picLocks noChangeAspect="1"/>
          </p:cNvPicPr>
          <p:nvPr/>
        </p:nvPicPr>
        <p:blipFill>
          <a:blip r:embed="rId1">
            <a:extLst>
              <a:ext uri="{28A0092B-C50C-407E-A947-70E740481C1C}">
                <a14:useLocalDpi xmlns:a14="http://schemas.microsoft.com/office/drawing/2010/main" val="0"/>
              </a:ext>
            </a:extLst>
          </a:blip>
          <a:srcRect t="6920" b="11179"/>
          <a:stretch>
            <a:fillRect/>
          </a:stretch>
        </p:blipFill>
        <p:spPr>
          <a:xfrm>
            <a:off x="6877466" y="1083282"/>
            <a:ext cx="1237035" cy="1427909"/>
          </a:xfrm>
          <a:prstGeom prst="rect">
            <a:avLst/>
          </a:prstGeom>
        </p:spPr>
      </p:pic>
      <p:pic>
        <p:nvPicPr>
          <p:cNvPr id="18" name="图片 17"/>
          <p:cNvPicPr>
            <a:picLocks noChangeAspect="1"/>
          </p:cNvPicPr>
          <p:nvPr/>
        </p:nvPicPr>
        <p:blipFill>
          <a:blip r:embed="rId2"/>
          <a:stretch>
            <a:fillRect/>
          </a:stretch>
        </p:blipFill>
        <p:spPr>
          <a:xfrm>
            <a:off x="7077170" y="2531600"/>
            <a:ext cx="4146465" cy="2918236"/>
          </a:xfrm>
          <a:prstGeom prst="rect">
            <a:avLst/>
          </a:prstGeom>
        </p:spPr>
      </p:pic>
      <p:pic>
        <p:nvPicPr>
          <p:cNvPr id="19" name="图片 18"/>
          <p:cNvPicPr>
            <a:picLocks noChangeAspect="1"/>
          </p:cNvPicPr>
          <p:nvPr/>
        </p:nvPicPr>
        <p:blipFill>
          <a:blip r:embed="rId3"/>
          <a:stretch>
            <a:fillRect/>
          </a:stretch>
        </p:blipFill>
        <p:spPr>
          <a:xfrm>
            <a:off x="7040067" y="4162816"/>
            <a:ext cx="3816424" cy="1882996"/>
          </a:xfrm>
          <a:prstGeom prst="rect">
            <a:avLst/>
          </a:prstGeom>
        </p:spPr>
      </p:pic>
      <p:pic>
        <p:nvPicPr>
          <p:cNvPr id="20" name="图片 19"/>
          <p:cNvPicPr>
            <a:picLocks noChangeAspect="1"/>
          </p:cNvPicPr>
          <p:nvPr/>
        </p:nvPicPr>
        <p:blipFill>
          <a:blip r:embed="rId4"/>
          <a:stretch>
            <a:fillRect/>
          </a:stretch>
        </p:blipFill>
        <p:spPr>
          <a:xfrm>
            <a:off x="7146021" y="5711236"/>
            <a:ext cx="4018934" cy="705117"/>
          </a:xfrm>
          <a:prstGeom prst="rect">
            <a:avLst/>
          </a:prstGeom>
        </p:spPr>
      </p:pic>
      <p:sp>
        <p:nvSpPr>
          <p:cNvPr id="47" name="对话气泡: 矩形 46"/>
          <p:cNvSpPr/>
          <p:nvPr/>
        </p:nvSpPr>
        <p:spPr>
          <a:xfrm>
            <a:off x="7047583" y="3610584"/>
            <a:ext cx="4087784" cy="911217"/>
          </a:xfrm>
          <a:prstGeom prst="wedgeRectCallout">
            <a:avLst>
              <a:gd name="adj1" fmla="val -14016"/>
              <a:gd name="adj2" fmla="val 85941"/>
            </a:avLst>
          </a:prstGeom>
          <a:solidFill>
            <a:schemeClr val="bg1"/>
          </a:solidFill>
          <a:ln w="12700" cap="flat" cmpd="sng" algn="ctr">
            <a:solidFill>
              <a:schemeClr val="accent1">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8" name="文本框 47"/>
          <p:cNvSpPr txBox="1"/>
          <p:nvPr/>
        </p:nvSpPr>
        <p:spPr>
          <a:xfrm>
            <a:off x="7244811" y="3709799"/>
            <a:ext cx="3904566" cy="63664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通过迭代计算</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实现图像高分辨率重建</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，尤其对于低信噪比的图像</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22" name="矩形 21"/>
          <p:cNvSpPr/>
          <p:nvPr/>
        </p:nvSpPr>
        <p:spPr>
          <a:xfrm>
            <a:off x="7065220" y="4969403"/>
            <a:ext cx="3766117" cy="818287"/>
          </a:xfrm>
          <a:prstGeom prst="rect">
            <a:avLst/>
          </a:prstGeom>
          <a:solidFill>
            <a:srgbClr val="FECC16">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pic>
        <p:nvPicPr>
          <p:cNvPr id="27" name="图片 26"/>
          <p:cNvPicPr>
            <a:picLocks noChangeAspect="1"/>
          </p:cNvPicPr>
          <p:nvPr/>
        </p:nvPicPr>
        <p:blipFill>
          <a:blip r:embed="rId5"/>
          <a:stretch>
            <a:fillRect/>
          </a:stretch>
        </p:blipFill>
        <p:spPr>
          <a:xfrm>
            <a:off x="1240642" y="2315328"/>
            <a:ext cx="4161187" cy="2754731"/>
          </a:xfrm>
          <a:prstGeom prst="rect">
            <a:avLst/>
          </a:prstGeom>
        </p:spPr>
      </p:pic>
      <p:pic>
        <p:nvPicPr>
          <p:cNvPr id="28" name="图片 27"/>
          <p:cNvPicPr>
            <a:picLocks noChangeAspect="1"/>
          </p:cNvPicPr>
          <p:nvPr/>
        </p:nvPicPr>
        <p:blipFill>
          <a:blip r:embed="rId6"/>
          <a:stretch>
            <a:fillRect/>
          </a:stretch>
        </p:blipFill>
        <p:spPr>
          <a:xfrm>
            <a:off x="1299669" y="4199778"/>
            <a:ext cx="3930193" cy="1272364"/>
          </a:xfrm>
          <a:prstGeom prst="rect">
            <a:avLst/>
          </a:prstGeom>
        </p:spPr>
      </p:pic>
      <p:pic>
        <p:nvPicPr>
          <p:cNvPr id="29" name="图片 28"/>
          <p:cNvPicPr>
            <a:picLocks noChangeAspect="1"/>
          </p:cNvPicPr>
          <p:nvPr/>
        </p:nvPicPr>
        <p:blipFill>
          <a:blip r:embed="rId7"/>
          <a:stretch>
            <a:fillRect/>
          </a:stretch>
        </p:blipFill>
        <p:spPr>
          <a:xfrm>
            <a:off x="1185021" y="5391435"/>
            <a:ext cx="3714169" cy="897143"/>
          </a:xfrm>
          <a:prstGeom prst="rect">
            <a:avLst/>
          </a:prstGeom>
        </p:spPr>
      </p:pic>
      <p:sp>
        <p:nvSpPr>
          <p:cNvPr id="8" name="文本框 6"/>
          <p:cNvSpPr txBox="1"/>
          <p:nvPr/>
        </p:nvSpPr>
        <p:spPr>
          <a:xfrm>
            <a:off x="2098878" y="1775558"/>
            <a:ext cx="1088760"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工程师</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5" name="文本框 6"/>
          <p:cNvSpPr txBox="1"/>
          <p:nvPr/>
        </p:nvSpPr>
        <p:spPr>
          <a:xfrm>
            <a:off x="2098878" y="2071224"/>
            <a:ext cx="2082621" cy="344325"/>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en-US" altLang="zh-CN"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EI</a:t>
            </a:r>
            <a:r>
              <a:rPr kumimoji="0" lang="zh-CN" altLang="en-US" sz="16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rPr>
              <a:t>期刊引用与评价</a:t>
            </a:r>
            <a:endPar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6" name="文本框 6"/>
          <p:cNvSpPr txBox="1"/>
          <p:nvPr/>
        </p:nvSpPr>
        <p:spPr>
          <a:xfrm>
            <a:off x="2098878" y="1479893"/>
            <a:ext cx="2319866" cy="348429"/>
          </a:xfrm>
          <a:prstGeom prst="rect">
            <a:avLst/>
          </a:prstGeom>
          <a:no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defRPr/>
            </a:pP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中国工程物理研究院</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12" name="矩形 11"/>
          <p:cNvSpPr/>
          <p:nvPr/>
        </p:nvSpPr>
        <p:spPr>
          <a:xfrm>
            <a:off x="1300868" y="4336821"/>
            <a:ext cx="3910235" cy="1054614"/>
          </a:xfrm>
          <a:prstGeom prst="rect">
            <a:avLst/>
          </a:prstGeom>
          <a:solidFill>
            <a:srgbClr val="FECC16">
              <a:alpha val="3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对话气泡: 矩形 12"/>
          <p:cNvSpPr/>
          <p:nvPr/>
        </p:nvSpPr>
        <p:spPr>
          <a:xfrm>
            <a:off x="1065463" y="2791165"/>
            <a:ext cx="4443367" cy="1459913"/>
          </a:xfrm>
          <a:prstGeom prst="wedgeRectCallout">
            <a:avLst>
              <a:gd name="adj1" fmla="val -14223"/>
              <a:gd name="adj2" fmla="val 75869"/>
            </a:avLst>
          </a:prstGeom>
          <a:solidFill>
            <a:schemeClr val="bg1"/>
          </a:solidFill>
          <a:ln w="12700" cap="flat" cmpd="sng" algn="ctr">
            <a:solidFill>
              <a:schemeClr val="accent1">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4" name="文本框 13"/>
          <p:cNvSpPr txBox="1"/>
          <p:nvPr/>
        </p:nvSpPr>
        <p:spPr>
          <a:xfrm>
            <a:off x="1251710" y="3010948"/>
            <a:ext cx="4179706" cy="969048"/>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基于卷积神经网络方法，利用低分辨率的原始图像得到了高分辨率图像，减少了透射测量的次数，</a:t>
            </a: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缩短了透射测量的总时间</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33714" y="3921761"/>
            <a:ext cx="3084846" cy="1791832"/>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38" name="矩形 37"/>
          <p:cNvSpPr/>
          <p:nvPr/>
        </p:nvSpPr>
        <p:spPr>
          <a:xfrm>
            <a:off x="3822700" y="3921760"/>
            <a:ext cx="1918970" cy="1791970"/>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 name="矩形 3"/>
          <p:cNvSpPr/>
          <p:nvPr/>
        </p:nvSpPr>
        <p:spPr>
          <a:xfrm>
            <a:off x="6178773" y="4135119"/>
            <a:ext cx="5379513" cy="1578474"/>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2" name="箭头: 五边形 41"/>
          <p:cNvSpPr/>
          <p:nvPr/>
        </p:nvSpPr>
        <p:spPr>
          <a:xfrm>
            <a:off x="5994807" y="2970846"/>
            <a:ext cx="5701894"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研究内容三：自适应多尺度小波弱峰能谱解析方法</a:t>
            </a:r>
            <a:endPar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578248" y="1109853"/>
            <a:ext cx="11521280" cy="461664"/>
            <a:chOff x="335360" y="1107931"/>
            <a:chExt cx="11521280" cy="461664"/>
          </a:xfrm>
        </p:grpSpPr>
        <p:sp>
          <p:nvSpPr>
            <p:cNvPr id="6" name="文本框 5"/>
            <p:cNvSpPr txBox="1"/>
            <p:nvPr/>
          </p:nvSpPr>
          <p:spPr>
            <a:xfrm>
              <a:off x="1893468" y="1138708"/>
              <a:ext cx="99631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LaBr3(Ce)</a:t>
              </a: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探测效率高，但分辨率低导致多种典型核素混合能谱难以识别</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7" name="矩形: 剪去对角 6"/>
            <p:cNvSpPr/>
            <p:nvPr/>
          </p:nvSpPr>
          <p:spPr>
            <a:xfrm>
              <a:off x="335360" y="1107931"/>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瓶颈问题</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8" name="组合 7"/>
          <p:cNvGrpSpPr/>
          <p:nvPr/>
        </p:nvGrpSpPr>
        <p:grpSpPr>
          <a:xfrm>
            <a:off x="578248" y="1674673"/>
            <a:ext cx="10989864" cy="461664"/>
            <a:chOff x="335360" y="1737479"/>
            <a:chExt cx="10989864" cy="461664"/>
          </a:xfrm>
        </p:grpSpPr>
        <p:sp>
          <p:nvSpPr>
            <p:cNvPr id="9" name="矩形: 剪去对角 8"/>
            <p:cNvSpPr/>
            <p:nvPr/>
          </p:nvSpPr>
          <p:spPr>
            <a:xfrm>
              <a:off x="335360" y="1737479"/>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创新方法</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0" name="文本框 9"/>
            <p:cNvSpPr txBox="1"/>
            <p:nvPr/>
          </p:nvSpPr>
          <p:spPr>
            <a:xfrm>
              <a:off x="1893468" y="1776600"/>
              <a:ext cx="9431756"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建立了</a:t>
              </a:r>
              <a:r>
                <a:rPr kumimoji="0" lang="en-US" altLang="zh-CN"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最优小波尺度</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模型，提出了</a:t>
              </a:r>
              <a:r>
                <a:rPr kumimoji="0" lang="en-US" altLang="zh-CN"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自适应多尺度</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小波弱峰能谱解析方法</a:t>
              </a: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578248" y="2266041"/>
            <a:ext cx="10197850" cy="461664"/>
            <a:chOff x="335360" y="2330864"/>
            <a:chExt cx="10197850" cy="461664"/>
          </a:xfrm>
        </p:grpSpPr>
        <p:sp>
          <p:nvSpPr>
            <p:cNvPr id="12" name="矩形: 剪去对角 11"/>
            <p:cNvSpPr/>
            <p:nvPr/>
          </p:nvSpPr>
          <p:spPr>
            <a:xfrm>
              <a:off x="335360" y="2330864"/>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rPr>
                <a:t>技术突破</a:t>
              </a:r>
              <a:endParaRPr kumimoji="0" 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文本框 12"/>
            <p:cNvSpPr txBox="1"/>
            <p:nvPr/>
          </p:nvSpPr>
          <p:spPr>
            <a:xfrm>
              <a:off x="1879794" y="2361641"/>
              <a:ext cx="8653416"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lt"/>
                </a:rPr>
                <a:t>复杂弱峰能谱的</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真峰识别率提升 77 %，错峰发现率降低了85%</a:t>
              </a:r>
              <a:endPar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grpSp>
      <p:sp>
        <p:nvSpPr>
          <p:cNvPr id="14" name="箭头: 五边形 13"/>
          <p:cNvSpPr/>
          <p:nvPr/>
        </p:nvSpPr>
        <p:spPr>
          <a:xfrm>
            <a:off x="496260" y="2970233"/>
            <a:ext cx="5358896"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414020" y="5907405"/>
            <a:ext cx="7453630" cy="4603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Xiyu Yang, Hui Yang, Jian Shan </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et al.,  IEEE Transactions on Nuclear Science (2025)，</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JCR1</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endPar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21" name="文本框 45"/>
          <p:cNvSpPr txBox="1"/>
          <p:nvPr/>
        </p:nvSpPr>
        <p:spPr>
          <a:xfrm>
            <a:off x="633714" y="3469835"/>
            <a:ext cx="4165226" cy="245745"/>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低分辨率复杂能谱弱峰难以甄别问题</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495299" y="2978580"/>
            <a:ext cx="5358896" cy="378460"/>
          </a:xfrm>
          <a:prstGeom prst="rect">
            <a:avLst/>
          </a:prstGeom>
          <a:solidFill>
            <a:schemeClr val="accent1"/>
          </a:solidFill>
        </p:spPr>
        <p:txBody>
          <a:bodyPr wrap="square" lIns="0" tIns="36000" rIns="0" bIns="36000">
            <a:spAutoFit/>
          </a:bodyPr>
          <a:lstStyle>
            <a:defPPr>
              <a:defRPr lang="zh-CN"/>
            </a:defPPr>
            <a:lvl1pPr>
              <a:defRPr sz="2200">
                <a:solidFill>
                  <a:srgbClr val="C00000"/>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提出多尺度小波弱峰能谱分析方法</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5993846" y="2978580"/>
            <a:ext cx="5701893" cy="440055"/>
          </a:xfrm>
          <a:prstGeom prst="rect">
            <a:avLst/>
          </a:prstGeom>
          <a:solidFill>
            <a:schemeClr val="accent1"/>
          </a:solidFill>
        </p:spPr>
        <p:txBody>
          <a:bodyPr wrap="square" lIns="0" tIns="36000" rIns="0" bIns="3600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实验结果表明：弱峰识别准确率提升</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文本框 39"/>
          <p:cNvSpPr txBox="1"/>
          <p:nvPr/>
        </p:nvSpPr>
        <p:spPr>
          <a:xfrm>
            <a:off x="6178773" y="3469834"/>
            <a:ext cx="4858511" cy="5835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相较于传统</a:t>
            </a:r>
            <a:r>
              <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CWT</a:t>
            </a: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真峰识别率提升 77 %，错峰发现率降低了85%</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nvSpPr>
        <p:spPr>
          <a:xfrm>
            <a:off x="7922325" y="5906520"/>
            <a:ext cx="4159480" cy="4603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CN118940017A</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8" name="矩形: 圆角 17"/>
          <p:cNvSpPr/>
          <p:nvPr/>
        </p:nvSpPr>
        <p:spPr>
          <a:xfrm>
            <a:off x="482600" y="942654"/>
            <a:ext cx="11200898" cy="1905410"/>
          </a:xfrm>
          <a:prstGeom prst="roundRect">
            <a:avLst>
              <a:gd name="adj" fmla="val 301"/>
            </a:avLst>
          </a:prstGeom>
          <a:noFill/>
          <a:ln w="12700">
            <a:solidFill>
              <a:schemeClr val="accent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梯形 15"/>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pic>
        <p:nvPicPr>
          <p:cNvPr id="19" name="图片 18"/>
          <p:cNvPicPr>
            <a:picLocks noChangeAspect="1"/>
          </p:cNvPicPr>
          <p:nvPr/>
        </p:nvPicPr>
        <p:blipFill>
          <a:blip r:embed="rId1">
            <a:clrChange>
              <a:clrFrom>
                <a:srgbClr val="F9F9F9">
                  <a:alpha val="100000"/>
                </a:srgbClr>
              </a:clrFrom>
              <a:clrTo>
                <a:srgbClr val="F9F9F9">
                  <a:alpha val="100000"/>
                  <a:alpha val="0"/>
                </a:srgbClr>
              </a:clrTo>
            </a:clrChange>
          </a:blip>
          <a:stretch>
            <a:fillRect/>
          </a:stretch>
        </p:blipFill>
        <p:spPr>
          <a:xfrm>
            <a:off x="648970" y="3983990"/>
            <a:ext cx="3018155" cy="311150"/>
          </a:xfrm>
          <a:prstGeom prst="rect">
            <a:avLst/>
          </a:prstGeom>
        </p:spPr>
      </p:pic>
      <p:pic>
        <p:nvPicPr>
          <p:cNvPr id="20" name="图片 19"/>
          <p:cNvPicPr>
            <a:picLocks noChangeAspect="1"/>
          </p:cNvPicPr>
          <p:nvPr/>
        </p:nvPicPr>
        <p:blipFill>
          <a:blip r:embed="rId2">
            <a:clrChange>
              <a:clrFrom>
                <a:srgbClr val="F9F9F9">
                  <a:alpha val="100000"/>
                </a:srgbClr>
              </a:clrFrom>
              <a:clrTo>
                <a:srgbClr val="F9F9F9">
                  <a:alpha val="100000"/>
                  <a:alpha val="0"/>
                </a:srgbClr>
              </a:clrTo>
            </a:clrChange>
          </a:blip>
          <a:srcRect b="38475"/>
          <a:stretch>
            <a:fillRect/>
          </a:stretch>
        </p:blipFill>
        <p:spPr>
          <a:xfrm>
            <a:off x="1366838" y="4457700"/>
            <a:ext cx="1484630" cy="589915"/>
          </a:xfrm>
          <a:prstGeom prst="rect">
            <a:avLst/>
          </a:prstGeom>
        </p:spPr>
      </p:pic>
      <p:pic>
        <p:nvPicPr>
          <p:cNvPr id="22" name="图片 21"/>
          <p:cNvPicPr>
            <a:picLocks noChangeAspect="1"/>
          </p:cNvPicPr>
          <p:nvPr/>
        </p:nvPicPr>
        <p:blipFill>
          <a:blip r:embed="rId3">
            <a:clrChange>
              <a:clrFrom>
                <a:srgbClr val="F9F9F9">
                  <a:alpha val="100000"/>
                </a:srgbClr>
              </a:clrFrom>
              <a:clrTo>
                <a:srgbClr val="F9F9F9">
                  <a:alpha val="100000"/>
                  <a:alpha val="0"/>
                </a:srgbClr>
              </a:clrTo>
            </a:clrChange>
          </a:blip>
          <a:stretch>
            <a:fillRect/>
          </a:stretch>
        </p:blipFill>
        <p:spPr>
          <a:xfrm>
            <a:off x="1355090" y="5125085"/>
            <a:ext cx="1508125" cy="492760"/>
          </a:xfrm>
          <a:prstGeom prst="rect">
            <a:avLst/>
          </a:prstGeom>
        </p:spPr>
      </p:pic>
      <p:pic>
        <p:nvPicPr>
          <p:cNvPr id="24" name="图片 2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822700" y="3939540"/>
            <a:ext cx="1918970" cy="1741170"/>
          </a:xfrm>
          <a:prstGeom prst="rect">
            <a:avLst/>
          </a:prstGeom>
        </p:spPr>
      </p:pic>
      <p:pic>
        <p:nvPicPr>
          <p:cNvPr id="27" name="图片 2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6178550" y="4133850"/>
            <a:ext cx="2745740" cy="1562735"/>
          </a:xfrm>
          <a:prstGeom prst="rect">
            <a:avLst/>
          </a:prstGeom>
        </p:spPr>
      </p:pic>
      <p:pic>
        <p:nvPicPr>
          <p:cNvPr id="33" name="图片 3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8811260" y="4126865"/>
            <a:ext cx="2798445" cy="15760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 </a:t>
            </a: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已发表的高水平期刊论文及专利</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sp>
        <p:nvSpPr>
          <p:cNvPr id="5" name="梯形 4"/>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7" name="圆角矩形 21"/>
          <p:cNvSpPr/>
          <p:nvPr/>
        </p:nvSpPr>
        <p:spPr>
          <a:xfrm>
            <a:off x="669744"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37" name="圆角矩形 21"/>
          <p:cNvSpPr/>
          <p:nvPr/>
        </p:nvSpPr>
        <p:spPr>
          <a:xfrm>
            <a:off x="6578355"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6" name="图片 5"/>
          <p:cNvPicPr>
            <a:picLocks noChangeAspect="1"/>
          </p:cNvPicPr>
          <p:nvPr/>
        </p:nvPicPr>
        <p:blipFill>
          <a:blip r:embed="rId1"/>
          <a:stretch>
            <a:fillRect/>
          </a:stretch>
        </p:blipFill>
        <p:spPr>
          <a:xfrm>
            <a:off x="6997065" y="1049655"/>
            <a:ext cx="4119880" cy="5374005"/>
          </a:xfrm>
          <a:prstGeom prst="rect">
            <a:avLst/>
          </a:prstGeom>
        </p:spPr>
      </p:pic>
      <p:pic>
        <p:nvPicPr>
          <p:cNvPr id="10" name="图片 9"/>
          <p:cNvPicPr>
            <a:picLocks noChangeAspect="1"/>
          </p:cNvPicPr>
          <p:nvPr/>
        </p:nvPicPr>
        <p:blipFill>
          <a:blip r:embed="rId2"/>
          <a:stretch>
            <a:fillRect/>
          </a:stretch>
        </p:blipFill>
        <p:spPr>
          <a:xfrm>
            <a:off x="1082675" y="1010285"/>
            <a:ext cx="4131945" cy="54133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33730" y="3921760"/>
            <a:ext cx="5073650" cy="1791970"/>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 name="矩形 3"/>
          <p:cNvSpPr/>
          <p:nvPr/>
        </p:nvSpPr>
        <p:spPr>
          <a:xfrm>
            <a:off x="6178773" y="4135119"/>
            <a:ext cx="5379513" cy="1578474"/>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2" name="箭头: 五边形 41"/>
          <p:cNvSpPr/>
          <p:nvPr/>
        </p:nvSpPr>
        <p:spPr>
          <a:xfrm>
            <a:off x="5994807" y="2970846"/>
            <a:ext cx="5701894"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研究内容四：多尺度小波阈值-重心平滑方法</a:t>
            </a:r>
            <a:endPar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578248" y="1109853"/>
            <a:ext cx="11521280" cy="461664"/>
            <a:chOff x="335360" y="1107931"/>
            <a:chExt cx="11521280" cy="461664"/>
          </a:xfrm>
        </p:grpSpPr>
        <p:sp>
          <p:nvSpPr>
            <p:cNvPr id="6" name="文本框 5"/>
            <p:cNvSpPr txBox="1"/>
            <p:nvPr/>
          </p:nvSpPr>
          <p:spPr>
            <a:xfrm>
              <a:off x="1893468" y="1138708"/>
              <a:ext cx="9963172"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低计数条件下，传统平滑方法会使峰型发生畸变、峰值计数及峰谷比降低</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7" name="矩形: 剪去对角 6"/>
            <p:cNvSpPr/>
            <p:nvPr/>
          </p:nvSpPr>
          <p:spPr>
            <a:xfrm>
              <a:off x="335360" y="1107931"/>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瓶颈问题</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8" name="组合 7"/>
          <p:cNvGrpSpPr/>
          <p:nvPr/>
        </p:nvGrpSpPr>
        <p:grpSpPr>
          <a:xfrm>
            <a:off x="578248" y="1674673"/>
            <a:ext cx="10989864" cy="461664"/>
            <a:chOff x="335360" y="1737479"/>
            <a:chExt cx="10989864" cy="461664"/>
          </a:xfrm>
        </p:grpSpPr>
        <p:sp>
          <p:nvSpPr>
            <p:cNvPr id="9" name="矩形: 剪去对角 8"/>
            <p:cNvSpPr/>
            <p:nvPr/>
          </p:nvSpPr>
          <p:spPr>
            <a:xfrm>
              <a:off x="335360" y="1737479"/>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创新方法</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0" name="文本框 9"/>
            <p:cNvSpPr txBox="1"/>
            <p:nvPr/>
          </p:nvSpPr>
          <p:spPr>
            <a:xfrm>
              <a:off x="1893468" y="1776600"/>
              <a:ext cx="9431756"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建立多尺度离散小波变换分解层数模型、系数阈值以及阈值函数模型</a:t>
              </a: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578248" y="2266041"/>
            <a:ext cx="11104880" cy="461664"/>
            <a:chOff x="335360" y="2330864"/>
            <a:chExt cx="11104880" cy="461664"/>
          </a:xfrm>
        </p:grpSpPr>
        <p:sp>
          <p:nvSpPr>
            <p:cNvPr id="12" name="矩形: 剪去对角 11"/>
            <p:cNvSpPr/>
            <p:nvPr/>
          </p:nvSpPr>
          <p:spPr>
            <a:xfrm>
              <a:off x="335360" y="2330864"/>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rPr>
                <a:t>技术突破</a:t>
              </a:r>
              <a:endParaRPr kumimoji="0" 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文本框 12"/>
            <p:cNvSpPr txBox="1"/>
            <p:nvPr/>
          </p:nvSpPr>
          <p:spPr>
            <a:xfrm>
              <a:off x="1879680" y="2361344"/>
              <a:ext cx="9560560"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lt"/>
                </a:rPr>
                <a:t>峰谷比最大</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提高了0.074，</a:t>
              </a: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lt"/>
                </a:rPr>
                <a:t>相较于原始能谱重叠峰的</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峰谷比提高了0.05</a:t>
              </a:r>
              <a:endPar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grpSp>
      <p:sp>
        <p:nvSpPr>
          <p:cNvPr id="14" name="箭头: 五边形 13"/>
          <p:cNvSpPr/>
          <p:nvPr/>
        </p:nvSpPr>
        <p:spPr>
          <a:xfrm>
            <a:off x="496260" y="2970233"/>
            <a:ext cx="5358896"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414020" y="5907405"/>
            <a:ext cx="6932930" cy="4603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Xiyu Yang, Hui Yang, Jian Shan </a:t>
            </a:r>
            <a:r>
              <a:rPr lang="en-US" altLang="zh-CN" sz="1200" b="1" kern="100" noProof="0" dirty="0">
                <a:ln>
                  <a:noFill/>
                </a:ln>
                <a:solidFill>
                  <a:srgbClr val="000000"/>
                </a:solidFill>
                <a:effectLst/>
                <a:uLnTx/>
                <a:uFillTx/>
                <a:latin typeface="微软雅黑" panose="020B0503020204020204" charset="-122"/>
                <a:ea typeface="微软雅黑" panose="020B0503020204020204" charset="-122"/>
                <a:cs typeface="+mn-ea"/>
                <a:sym typeface="+mn-lt"/>
              </a:rPr>
              <a:t>et al.</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a:t>
            </a:r>
            <a:r>
              <a:rPr lang="en-US" altLang="zh-CN" sz="1200" b="1" kern="100" noProof="0" dirty="0" err="1">
                <a:ln>
                  <a:noFill/>
                </a:ln>
                <a:solidFill>
                  <a:srgbClr val="000000"/>
                </a:solidFill>
                <a:effectLst/>
                <a:uLnTx/>
                <a:uFillTx/>
                <a:latin typeface="微软雅黑" panose="020B0503020204020204" charset="-122"/>
                <a:ea typeface="微软雅黑" panose="020B0503020204020204" charset="-122"/>
                <a:cs typeface="+mn-ea"/>
                <a:sym typeface="+mn-lt"/>
              </a:rPr>
              <a:t>Nucl</a:t>
            </a:r>
            <a:r>
              <a:rPr lang="en-US" altLang="zh-CN" sz="1200" b="1" kern="100" noProof="0" dirty="0">
                <a:ln>
                  <a:noFill/>
                </a:ln>
                <a:solidFill>
                  <a:srgbClr val="000000"/>
                </a:solidFill>
                <a:effectLst/>
                <a:uLnTx/>
                <a:uFillTx/>
                <a:latin typeface="微软雅黑" panose="020B0503020204020204" charset="-122"/>
                <a:ea typeface="微软雅黑" panose="020B0503020204020204" charset="-122"/>
                <a:cs typeface="+mn-ea"/>
                <a:sym typeface="+mn-lt"/>
              </a:rPr>
              <a:t> Sci Tech(2026)，</a:t>
            </a:r>
            <a:r>
              <a:rPr lang="zh-CN" altLang="en-US"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中科院</a:t>
            </a:r>
            <a:r>
              <a:rPr lang="en-US" altLang="zh-CN"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1</a:t>
            </a:r>
            <a:r>
              <a:rPr lang="zh-CN" altLang="en-US"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r>
              <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JCR1</a:t>
            </a: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endPar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21" name="文本框 45"/>
          <p:cNvSpPr txBox="1"/>
          <p:nvPr/>
        </p:nvSpPr>
        <p:spPr>
          <a:xfrm>
            <a:off x="633714" y="3469835"/>
            <a:ext cx="4165226" cy="245745"/>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lang="zh-CN" altLang="en-US" sz="1600" kern="100" noProof="0" dirty="0">
                <a:ln>
                  <a:noFill/>
                </a:ln>
                <a:solidFill>
                  <a:prstClr val="black"/>
                </a:solidFill>
                <a:effectLst/>
                <a:uLnTx/>
                <a:uFillTx/>
                <a:latin typeface="微软雅黑" panose="020B0503020204020204" charset="-122"/>
                <a:ea typeface="微软雅黑" panose="020B0503020204020204" charset="-122"/>
                <a:cs typeface="+mn-ea"/>
                <a:sym typeface="+mn-lt"/>
              </a:rPr>
              <a:t>峰型发生畸变、峰值计数及峰谷比降低</a:t>
            </a: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问题</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495299" y="2978580"/>
            <a:ext cx="5358896" cy="378460"/>
          </a:xfrm>
          <a:prstGeom prst="rect">
            <a:avLst/>
          </a:prstGeom>
          <a:solidFill>
            <a:schemeClr val="accent1"/>
          </a:solidFill>
        </p:spPr>
        <p:txBody>
          <a:bodyPr wrap="square" lIns="0" tIns="36000" rIns="0" bIns="36000">
            <a:spAutoFit/>
          </a:bodyPr>
          <a:lstStyle>
            <a:defPPr>
              <a:defRPr lang="zh-CN"/>
            </a:defPPr>
            <a:lvl1pPr>
              <a:defRPr sz="2200">
                <a:solidFill>
                  <a:srgbClr val="C00000"/>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融合重心法的多尺度小波阈值-重心平滑方法</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5993846" y="2978580"/>
            <a:ext cx="5701893" cy="440055"/>
          </a:xfrm>
          <a:prstGeom prst="rect">
            <a:avLst/>
          </a:prstGeom>
          <a:solidFill>
            <a:schemeClr val="accent1"/>
          </a:solidFill>
        </p:spPr>
        <p:txBody>
          <a:bodyPr wrap="square" lIns="0" tIns="36000" rIns="0" bIns="3600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实验结果表明：弱峰峰型精准保留</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文本框 39"/>
          <p:cNvSpPr txBox="1"/>
          <p:nvPr/>
        </p:nvSpPr>
        <p:spPr>
          <a:xfrm>
            <a:off x="6178773" y="3469834"/>
            <a:ext cx="4858511" cy="5835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峰谷比最大提高了0.074，在峰间距为70 </a:t>
            </a:r>
            <a:r>
              <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keV</a:t>
            </a: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时，相较于原始能谱重叠峰的峰谷比提高了0.05</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17" name="文本框 16"/>
          <p:cNvSpPr txBox="1"/>
          <p:nvPr/>
        </p:nvSpPr>
        <p:spPr>
          <a:xfrm>
            <a:off x="7236525" y="5906520"/>
            <a:ext cx="4159480" cy="4603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发明专利</a:t>
            </a:r>
            <a:r>
              <a:rPr kumimoji="0" lang="zh-CN" altLang="en-US"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a:t>
            </a:r>
            <a:r>
              <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CN121030167A</a:t>
            </a: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200" b="1"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18" name="矩形: 圆角 17"/>
          <p:cNvSpPr/>
          <p:nvPr/>
        </p:nvSpPr>
        <p:spPr>
          <a:xfrm>
            <a:off x="482600" y="942654"/>
            <a:ext cx="11200898" cy="1905410"/>
          </a:xfrm>
          <a:prstGeom prst="roundRect">
            <a:avLst>
              <a:gd name="adj" fmla="val 301"/>
            </a:avLst>
          </a:prstGeom>
          <a:noFill/>
          <a:ln w="12700">
            <a:solidFill>
              <a:schemeClr val="accent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梯形 15"/>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pic>
        <p:nvPicPr>
          <p:cNvPr id="23" name="图片 22"/>
          <p:cNvPicPr>
            <a:picLocks noChangeAspect="1"/>
          </p:cNvPicPr>
          <p:nvPr/>
        </p:nvPicPr>
        <p:blipFill>
          <a:blip r:embed="rId1"/>
          <a:stretch>
            <a:fillRect/>
          </a:stretch>
        </p:blipFill>
        <p:spPr>
          <a:xfrm>
            <a:off x="633730" y="3921760"/>
            <a:ext cx="3184525" cy="1783715"/>
          </a:xfrm>
          <a:prstGeom prst="rect">
            <a:avLst/>
          </a:prstGeom>
        </p:spPr>
      </p:pic>
      <p:pic>
        <p:nvPicPr>
          <p:cNvPr id="25" name="图片 24"/>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947795" y="3921760"/>
            <a:ext cx="1741170" cy="1764030"/>
          </a:xfrm>
          <a:prstGeom prst="rect">
            <a:avLst/>
          </a:prstGeom>
        </p:spPr>
      </p:pic>
      <p:pic>
        <p:nvPicPr>
          <p:cNvPr id="28" name="图片 27"/>
          <p:cNvPicPr>
            <a:picLocks noChangeAspect="1"/>
          </p:cNvPicPr>
          <p:nvPr/>
        </p:nvPicPr>
        <p:blipFill>
          <a:blip r:embed="rId3"/>
          <a:srcRect t="10021"/>
          <a:stretch>
            <a:fillRect/>
          </a:stretch>
        </p:blipFill>
        <p:spPr>
          <a:xfrm>
            <a:off x="5969635" y="4141470"/>
            <a:ext cx="2869565" cy="1673860"/>
          </a:xfrm>
          <a:prstGeom prst="rect">
            <a:avLst/>
          </a:prstGeom>
          <a:noFill/>
          <a:ln w="9525">
            <a:noFill/>
          </a:ln>
        </p:spPr>
      </p:pic>
      <p:graphicFrame>
        <p:nvGraphicFramePr>
          <p:cNvPr id="29" name="对象 28"/>
          <p:cNvGraphicFramePr>
            <a:graphicFrameLocks noChangeAspect="1"/>
          </p:cNvGraphicFramePr>
          <p:nvPr/>
        </p:nvGraphicFramePr>
        <p:xfrm>
          <a:off x="8637905" y="3986530"/>
          <a:ext cx="2803525" cy="1821815"/>
        </p:xfrm>
        <a:graphic>
          <a:graphicData uri="http://schemas.openxmlformats.org/presentationml/2006/ole">
            <mc:AlternateContent xmlns:mc="http://schemas.openxmlformats.org/markup-compatibility/2006">
              <mc:Choice xmlns:v="urn:schemas-microsoft-com:vml" Requires="v">
                <p:oleObj spid="_x0000_s30" name="Graph" r:id="rId4" imgW="11485880" imgH="8798560" progId="Origin95.Graph">
                  <p:embed/>
                </p:oleObj>
              </mc:Choice>
              <mc:Fallback>
                <p:oleObj name="Graph" r:id="rId4" imgW="11485880" imgH="8798560" progId="Origin95.Grap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7905" y="3986530"/>
                        <a:ext cx="2803525" cy="1821815"/>
                      </a:xfrm>
                      <a:prstGeom prst="rect">
                        <a:avLst/>
                      </a:prstGeom>
                      <a:noFill/>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68275" y="880110"/>
            <a:ext cx="5956300" cy="2621280"/>
          </a:xfrm>
          <a:prstGeom prst="rect">
            <a:avLst/>
          </a:prstGeom>
          <a:noFill/>
        </p:spPr>
        <p:txBody>
          <a:bodyPr wrap="square" rtlCol="0">
            <a:noAutofit/>
          </a:bodyPr>
          <a:lstStyle/>
          <a:p>
            <a:pPr marL="457200" indent="-457200">
              <a:lnSpc>
                <a:spcPct val="150000"/>
              </a:lnSpc>
              <a:buClr>
                <a:schemeClr val="tx2"/>
              </a:buClr>
              <a:buFont typeface="Arial" panose="020B0604020202020204" pitchFamily="34" charset="0"/>
              <a:buChar char="•"/>
            </a:pPr>
            <a:r>
              <a:rPr sz="2200" dirty="0">
                <a:latin typeface="Times New Roman" panose="02020603050405020304" pitchFamily="18" charset="0"/>
                <a:ea typeface="黑体" panose="02010609060101010101" pitchFamily="49" charset="-122"/>
                <a:cs typeface="Times New Roman" panose="02020603050405020304" pitchFamily="18" charset="0"/>
              </a:rPr>
              <a:t>然而将HPGe探测器应用于LILW测量时存在着难以避免的问题，其中最主要的是由于其</a:t>
            </a:r>
            <a:r>
              <a:rPr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低探测效率所导致的测量时间长</a:t>
            </a:r>
            <a:r>
              <a:rPr sz="2200" dirty="0">
                <a:latin typeface="Times New Roman" panose="02020603050405020304" pitchFamily="18" charset="0"/>
                <a:ea typeface="黑体" panose="02010609060101010101" pitchFamily="49" charset="-122"/>
                <a:cs typeface="Times New Roman" panose="02020603050405020304" pitchFamily="18" charset="0"/>
              </a:rPr>
              <a:t>，以及使用时</a:t>
            </a:r>
            <a:r>
              <a:rPr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需要制冷系统的辅助所导致的禁带宽度小</a:t>
            </a:r>
            <a:r>
              <a:rPr sz="2200" dirty="0">
                <a:latin typeface="Times New Roman" panose="02020603050405020304" pitchFamily="18" charset="0"/>
                <a:ea typeface="黑体" panose="02010609060101010101" pitchFamily="49" charset="-122"/>
                <a:cs typeface="Times New Roman" panose="02020603050405020304" pitchFamily="18" charset="0"/>
              </a:rPr>
              <a:t>，这些问题</a:t>
            </a:r>
            <a:r>
              <a:rPr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限制了其在许多场景中</a:t>
            </a:r>
            <a:r>
              <a:rPr 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的放射性核素</a:t>
            </a:r>
            <a:r>
              <a:rPr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现场快速测量应用</a:t>
            </a:r>
            <a:r>
              <a:rPr sz="2200" dirty="0">
                <a:latin typeface="Times New Roman" panose="02020603050405020304" pitchFamily="18" charset="0"/>
                <a:ea typeface="黑体" panose="02010609060101010101" pitchFamily="49" charset="-122"/>
                <a:cs typeface="Times New Roman" panose="02020603050405020304" pitchFamily="18" charset="0"/>
              </a:rPr>
              <a:t>。</a:t>
            </a:r>
            <a:endParaRPr sz="2200" dirty="0">
              <a:latin typeface="Times New Roman" panose="02020603050405020304" pitchFamily="18" charset="0"/>
              <a:ea typeface="黑体" panose="02010609060101010101" pitchFamily="49" charset="-122"/>
              <a:cs typeface="Times New Roman" panose="02020603050405020304" pitchFamily="18" charset="0"/>
              <a:sym typeface="+mn-ea"/>
            </a:endParaRPr>
          </a:p>
          <a:p>
            <a:pPr marL="457200" indent="-457200">
              <a:lnSpc>
                <a:spcPct val="150000"/>
              </a:lnSpc>
              <a:buClr>
                <a:schemeClr val="tx2"/>
              </a:buClr>
              <a:buFont typeface="Arial" panose="020B0604020202020204" pitchFamily="34" charset="0"/>
              <a:buChar char="•"/>
            </a:pPr>
            <a:r>
              <a:rPr sz="2200" dirty="0">
                <a:latin typeface="Times New Roman" panose="02020603050405020304" pitchFamily="18" charset="0"/>
                <a:ea typeface="黑体" panose="02010609060101010101" pitchFamily="49" charset="-122"/>
                <a:cs typeface="Times New Roman" panose="02020603050405020304" pitchFamily="18" charset="0"/>
                <a:sym typeface="+mn-ea"/>
              </a:rPr>
              <a:t>具有</a:t>
            </a:r>
            <a:r>
              <a:rPr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更高探测效率（每单位体积高于HPGe62%）及便携式尺寸的LaBr</a:t>
            </a:r>
            <a:r>
              <a:rPr sz="2200" baseline="-25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3</a:t>
            </a:r>
            <a:r>
              <a:rPr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(Ce)</a:t>
            </a:r>
            <a:r>
              <a:rPr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探测器</a:t>
            </a:r>
            <a:r>
              <a:rPr lang="zh-CN" sz="2200" dirty="0">
                <a:latin typeface="Times New Roman" panose="02020603050405020304" pitchFamily="18" charset="0"/>
                <a:ea typeface="黑体" panose="02010609060101010101" pitchFamily="49" charset="-122"/>
                <a:cs typeface="Times New Roman" panose="02020603050405020304" pitchFamily="18" charset="0"/>
                <a:sym typeface="+mn-ea"/>
              </a:rPr>
              <a:t>更适用于放射性核素现场快速测量领域</a:t>
            </a:r>
            <a:r>
              <a:rPr sz="220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6929755" y="1050290"/>
            <a:ext cx="2747645" cy="4867275"/>
          </a:xfrm>
          <a:prstGeom prst="rect">
            <a:avLst/>
          </a:prstGeom>
        </p:spPr>
      </p:pic>
      <p:sp>
        <p:nvSpPr>
          <p:cNvPr id="3" name="灯片编号占位符 2"/>
          <p:cNvSpPr>
            <a:spLocks noGrp="1"/>
          </p:cNvSpPr>
          <p:nvPr>
            <p:ph type="sldNum" sz="quarter" idx="4294967295"/>
          </p:nvPr>
        </p:nvSpPr>
        <p:spPr>
          <a:xfrm>
            <a:off x="8609965" y="6322695"/>
            <a:ext cx="2743200" cy="365125"/>
          </a:xfrm>
        </p:spPr>
        <p:txBody>
          <a:bodyPr/>
          <a:lstStyle/>
          <a:p>
            <a:fld id="{565CE74E-AB26-4998-AD42-012C4C1AD076}" type="slidenum">
              <a:rPr lang="zh-CN" altLang="en-US" smtClean="0"/>
            </a:fld>
            <a:endParaRPr lang="zh-CN" altLang="en-US"/>
          </a:p>
        </p:txBody>
      </p:sp>
      <p:pic>
        <p:nvPicPr>
          <p:cNvPr id="739909027" name="图片 1"/>
          <p:cNvPicPr>
            <a:picLocks noChangeAspect="1"/>
          </p:cNvPicPr>
          <p:nvPr/>
        </p:nvPicPr>
        <p:blipFill>
          <a:blip r:embed="rId2"/>
          <a:srcRect b="42562"/>
          <a:stretch>
            <a:fillRect/>
          </a:stretch>
        </p:blipFill>
        <p:spPr>
          <a:xfrm rot="5400000">
            <a:off x="9547860" y="4112260"/>
            <a:ext cx="2739390" cy="870585"/>
          </a:xfrm>
          <a:prstGeom prst="rect">
            <a:avLst/>
          </a:prstGeom>
        </p:spPr>
      </p:pic>
      <p:sp>
        <p:nvSpPr>
          <p:cNvPr id="9" name="文本框 8"/>
          <p:cNvSpPr txBox="1"/>
          <p:nvPr/>
        </p:nvSpPr>
        <p:spPr>
          <a:xfrm>
            <a:off x="9966325" y="5979160"/>
            <a:ext cx="1910080" cy="343535"/>
          </a:xfrm>
          <a:prstGeom prst="rect">
            <a:avLst/>
          </a:prstGeom>
          <a:noFill/>
        </p:spPr>
        <p:txBody>
          <a:bodyPr wrap="square" rtlCol="0">
            <a:noAutofit/>
          </a:bodyPr>
          <a:p>
            <a:pPr algn="ctr"/>
            <a:r>
              <a:rPr>
                <a:latin typeface="Times New Roman" panose="02020603050405020304" pitchFamily="18" charset="0"/>
                <a:ea typeface="黑体" panose="02010609060101010101" pitchFamily="49" charset="-122"/>
                <a:cs typeface="Times New Roman" panose="02020603050405020304" pitchFamily="18" charset="0"/>
              </a:rPr>
              <a:t>LaBr3(Ce)探测器</a:t>
            </a:r>
            <a:endParaRPr>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p:cNvSpPr txBox="1"/>
          <p:nvPr/>
        </p:nvSpPr>
        <p:spPr>
          <a:xfrm>
            <a:off x="7348855" y="5975350"/>
            <a:ext cx="1910080" cy="343535"/>
          </a:xfrm>
          <a:prstGeom prst="rect">
            <a:avLst/>
          </a:prstGeom>
          <a:noFill/>
        </p:spPr>
        <p:txBody>
          <a:bodyPr wrap="square" rtlCol="0">
            <a:noAutofit/>
          </a:bodyPr>
          <a:p>
            <a:pPr algn="ctr"/>
            <a:r>
              <a:rPr>
                <a:latin typeface="Times New Roman" panose="02020603050405020304" pitchFamily="18" charset="0"/>
                <a:ea typeface="黑体" panose="02010609060101010101" pitchFamily="49" charset="-122"/>
                <a:cs typeface="Times New Roman" panose="02020603050405020304" pitchFamily="18" charset="0"/>
              </a:rPr>
              <a:t>HPGe探测器</a:t>
            </a:r>
            <a:endParaRPr>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7" name="燕尾形 26"/>
          <p:cNvSpPr/>
          <p:nvPr/>
        </p:nvSpPr>
        <p:spPr>
          <a:xfrm>
            <a:off x="1905" y="56198"/>
            <a:ext cx="1929130" cy="504190"/>
          </a:xfrm>
          <a:prstGeom prst="chevron">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Times New Roman" panose="02020603050405020304" pitchFamily="18" charset="0"/>
                <a:sym typeface="+mn-ea"/>
              </a:rPr>
              <a:t>研究背景</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28" name="燕尾形 27"/>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燕尾形 29"/>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2" name="文本框 31"/>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3" name="文本框 32"/>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4" name="燕尾形 33"/>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文本框 34"/>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6" name="燕尾形 35"/>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文本框 36"/>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 </a:t>
            </a: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已发表的高水平期刊论文及专利</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sp>
        <p:nvSpPr>
          <p:cNvPr id="5" name="梯形 4"/>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7" name="圆角矩形 21"/>
          <p:cNvSpPr/>
          <p:nvPr/>
        </p:nvSpPr>
        <p:spPr>
          <a:xfrm>
            <a:off x="669744"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sp>
        <p:nvSpPr>
          <p:cNvPr id="37" name="圆角矩形 21"/>
          <p:cNvSpPr/>
          <p:nvPr/>
        </p:nvSpPr>
        <p:spPr>
          <a:xfrm>
            <a:off x="6578355"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8" name="图片 7"/>
          <p:cNvPicPr>
            <a:picLocks noChangeAspect="1"/>
          </p:cNvPicPr>
          <p:nvPr/>
        </p:nvPicPr>
        <p:blipFill>
          <a:blip r:embed="rId1"/>
          <a:stretch>
            <a:fillRect/>
          </a:stretch>
        </p:blipFill>
        <p:spPr>
          <a:xfrm>
            <a:off x="7082155" y="1010285"/>
            <a:ext cx="3869690" cy="5398770"/>
          </a:xfrm>
          <a:prstGeom prst="rect">
            <a:avLst/>
          </a:prstGeom>
        </p:spPr>
      </p:pic>
      <p:pic>
        <p:nvPicPr>
          <p:cNvPr id="11" name="图片 10"/>
          <p:cNvPicPr>
            <a:picLocks noChangeAspect="1"/>
          </p:cNvPicPr>
          <p:nvPr/>
        </p:nvPicPr>
        <p:blipFill>
          <a:blip r:embed="rId2"/>
          <a:stretch>
            <a:fillRect/>
          </a:stretch>
        </p:blipFill>
        <p:spPr>
          <a:xfrm>
            <a:off x="1168400" y="1020445"/>
            <a:ext cx="3959225" cy="53886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33730" y="3921760"/>
            <a:ext cx="5073650" cy="1791970"/>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 name="矩形 3"/>
          <p:cNvSpPr/>
          <p:nvPr/>
        </p:nvSpPr>
        <p:spPr>
          <a:xfrm>
            <a:off x="6178773" y="4135119"/>
            <a:ext cx="5379513" cy="1578474"/>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2" name="箭头: 五边形 41"/>
          <p:cNvSpPr/>
          <p:nvPr/>
        </p:nvSpPr>
        <p:spPr>
          <a:xfrm>
            <a:off x="5994807" y="2970846"/>
            <a:ext cx="5701894"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研究内容五：小波变换</a:t>
            </a:r>
            <a:r>
              <a:rPr kumimoji="0" lang="en-US" altLang="zh-CN"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-SNIP</a:t>
            </a: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本底扣除方法</a:t>
            </a:r>
            <a:endPar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578248" y="1109853"/>
            <a:ext cx="11521280" cy="461664"/>
            <a:chOff x="335360" y="1107931"/>
            <a:chExt cx="11521280" cy="461664"/>
          </a:xfrm>
        </p:grpSpPr>
        <p:sp>
          <p:nvSpPr>
            <p:cNvPr id="6" name="文本框 5"/>
            <p:cNvSpPr txBox="1"/>
            <p:nvPr/>
          </p:nvSpPr>
          <p:spPr>
            <a:xfrm>
              <a:off x="1893468" y="1138708"/>
              <a:ext cx="9963172"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低峰康比条件下，难以根据峰区特征进行自适应本底扣除</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7" name="矩形: 剪去对角 6"/>
            <p:cNvSpPr/>
            <p:nvPr/>
          </p:nvSpPr>
          <p:spPr>
            <a:xfrm>
              <a:off x="335360" y="1107931"/>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瓶颈问题</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8" name="组合 7"/>
          <p:cNvGrpSpPr/>
          <p:nvPr/>
        </p:nvGrpSpPr>
        <p:grpSpPr>
          <a:xfrm>
            <a:off x="578248" y="1674673"/>
            <a:ext cx="10989864" cy="745876"/>
            <a:chOff x="335360" y="1737479"/>
            <a:chExt cx="10989864" cy="745876"/>
          </a:xfrm>
        </p:grpSpPr>
        <p:sp>
          <p:nvSpPr>
            <p:cNvPr id="9" name="矩形: 剪去对角 8"/>
            <p:cNvSpPr/>
            <p:nvPr/>
          </p:nvSpPr>
          <p:spPr>
            <a:xfrm>
              <a:off x="335360" y="1737479"/>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创新方法</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0" name="文本框 9"/>
            <p:cNvSpPr txBox="1"/>
            <p:nvPr/>
          </p:nvSpPr>
          <p:spPr>
            <a:xfrm>
              <a:off x="1893468" y="1776600"/>
              <a:ext cx="9431756" cy="7067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建立迭代参数模型及系数修正模型，提出小波变换</a:t>
              </a:r>
              <a:r>
                <a:rPr kumimoji="0" lang="en-US" altLang="zh-CN"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-SNIP</a:t>
              </a: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本底扣除方法</a:t>
              </a: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578248" y="2266041"/>
            <a:ext cx="11104880" cy="461664"/>
            <a:chOff x="335360" y="2330864"/>
            <a:chExt cx="11104880" cy="461664"/>
          </a:xfrm>
        </p:grpSpPr>
        <p:sp>
          <p:nvSpPr>
            <p:cNvPr id="12" name="矩形: 剪去对角 11"/>
            <p:cNvSpPr/>
            <p:nvPr/>
          </p:nvSpPr>
          <p:spPr>
            <a:xfrm>
              <a:off x="335360" y="2330864"/>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rPr>
                <a:t>技术突破</a:t>
              </a:r>
              <a:endParaRPr kumimoji="0" 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文本框 12"/>
            <p:cNvSpPr txBox="1"/>
            <p:nvPr/>
          </p:nvSpPr>
          <p:spPr>
            <a:xfrm>
              <a:off x="1879680" y="2361344"/>
              <a:ext cx="9560560"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lt"/>
                </a:rPr>
                <a:t>经新方法进行本底扣除之后的</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重叠峰峰型、峰边界平滑度及峰谷比保留效果最好</a:t>
              </a:r>
              <a:endPar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grpSp>
      <p:sp>
        <p:nvSpPr>
          <p:cNvPr id="14" name="箭头: 五边形 13"/>
          <p:cNvSpPr/>
          <p:nvPr/>
        </p:nvSpPr>
        <p:spPr>
          <a:xfrm>
            <a:off x="496260" y="2970233"/>
            <a:ext cx="5358896"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5" name="文本框 14"/>
          <p:cNvSpPr txBox="1"/>
          <p:nvPr/>
        </p:nvSpPr>
        <p:spPr>
          <a:xfrm>
            <a:off x="414020" y="5907405"/>
            <a:ext cx="8488680" cy="4603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Xiyu Yang, Hui Yang, Jian Shan </a:t>
            </a:r>
            <a:r>
              <a:rPr lang="en-US" altLang="zh-CN" sz="1200" b="1" kern="100" noProof="0" dirty="0">
                <a:ln>
                  <a:noFill/>
                </a:ln>
                <a:solidFill>
                  <a:srgbClr val="000000"/>
                </a:solidFill>
                <a:effectLst/>
                <a:uLnTx/>
                <a:uFillTx/>
                <a:latin typeface="微软雅黑" panose="020B0503020204020204" charset="-122"/>
                <a:ea typeface="微软雅黑" panose="020B0503020204020204" charset="-122"/>
                <a:cs typeface="+mn-ea"/>
                <a:sym typeface="+mn-lt"/>
              </a:rPr>
              <a:t>et al</a:t>
            </a:r>
            <a:r>
              <a:rPr lang="en-US" altLang="zh-CN" sz="1200" b="1" kern="100" noProof="0" dirty="0">
                <a:ln>
                  <a:noFill/>
                </a:ln>
                <a:solidFill>
                  <a:srgbClr val="000000"/>
                </a:solidFill>
                <a:effectLst/>
                <a:uLnTx/>
                <a:uFillTx/>
                <a:latin typeface="微软雅黑" panose="020B0503020204020204" charset="-122"/>
                <a:ea typeface="微软雅黑" panose="020B0503020204020204" charset="-122"/>
                <a:cs typeface="+mn-ea"/>
                <a:sym typeface="+mn-lt"/>
              </a:rPr>
              <a:t>.,  IEEE Transactions on Nuclear Science (2025)，</a:t>
            </a:r>
            <a:r>
              <a:rPr lang="en-US" altLang="zh-CN"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JCR1</a:t>
            </a:r>
            <a:r>
              <a:rPr lang="zh-CN" altLang="en-US" sz="1200" b="1" kern="100" noProof="0" dirty="0">
                <a:ln>
                  <a:noFill/>
                </a:ln>
                <a:solidFill>
                  <a:srgbClr val="C00000"/>
                </a:solidFill>
                <a:effectLst/>
                <a:uLnTx/>
                <a:uFillTx/>
                <a:latin typeface="微软雅黑" panose="020B0503020204020204" charset="-122"/>
                <a:ea typeface="微软雅黑" panose="020B0503020204020204" charset="-122"/>
                <a:cs typeface="+mn-ea"/>
                <a:sym typeface="+mn-lt"/>
              </a:rPr>
              <a:t>区</a:t>
            </a:r>
            <a:endParaRPr kumimoji="0" lang="en-US" altLang="zh-CN"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12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sp>
        <p:nvSpPr>
          <p:cNvPr id="21" name="文本框 45"/>
          <p:cNvSpPr txBox="1"/>
          <p:nvPr/>
        </p:nvSpPr>
        <p:spPr>
          <a:xfrm>
            <a:off x="633714" y="3469835"/>
            <a:ext cx="4165226" cy="245745"/>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难以根据峰区特征进行自适应本底扣除问题</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495299" y="2978580"/>
            <a:ext cx="5358896" cy="378460"/>
          </a:xfrm>
          <a:prstGeom prst="rect">
            <a:avLst/>
          </a:prstGeom>
          <a:solidFill>
            <a:schemeClr val="accent1"/>
          </a:solidFill>
        </p:spPr>
        <p:txBody>
          <a:bodyPr wrap="square" lIns="0" tIns="36000" rIns="0" bIns="36000">
            <a:spAutoFit/>
          </a:bodyPr>
          <a:lstStyle>
            <a:defPPr>
              <a:defRPr lang="zh-CN"/>
            </a:defPPr>
            <a:lvl1pPr>
              <a:defRPr sz="2200">
                <a:solidFill>
                  <a:srgbClr val="C00000"/>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小波变换-</a:t>
            </a:r>
            <a:r>
              <a:rPr kumimoji="0" lang="en-US" altLang="zh-CN"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SNIP</a:t>
            </a: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本底扣除方法</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5993846" y="2978580"/>
            <a:ext cx="5701893" cy="440055"/>
          </a:xfrm>
          <a:prstGeom prst="rect">
            <a:avLst/>
          </a:prstGeom>
          <a:solidFill>
            <a:schemeClr val="accent1"/>
          </a:solidFill>
        </p:spPr>
        <p:txBody>
          <a:bodyPr wrap="square" lIns="0" tIns="36000" rIns="0" bIns="3600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实验结果表明：弱峰峰型精准保留</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文本框 39"/>
          <p:cNvSpPr txBox="1"/>
          <p:nvPr/>
        </p:nvSpPr>
        <p:spPr>
          <a:xfrm>
            <a:off x="6178773" y="3469834"/>
            <a:ext cx="4858511" cy="5835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净峰面积相对误差降低79.39%.，峰谷比提高了1.71倍至19.88倍</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18" name="矩形: 圆角 17"/>
          <p:cNvSpPr/>
          <p:nvPr/>
        </p:nvSpPr>
        <p:spPr>
          <a:xfrm>
            <a:off x="482600" y="942654"/>
            <a:ext cx="11200898" cy="1905410"/>
          </a:xfrm>
          <a:prstGeom prst="roundRect">
            <a:avLst>
              <a:gd name="adj" fmla="val 301"/>
            </a:avLst>
          </a:prstGeom>
          <a:noFill/>
          <a:ln w="12700">
            <a:solidFill>
              <a:schemeClr val="accent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梯形 15"/>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pic>
        <p:nvPicPr>
          <p:cNvPr id="19" name="图片 18"/>
          <p:cNvPicPr>
            <a:picLocks noChangeAspect="1"/>
          </p:cNvPicPr>
          <p:nvPr/>
        </p:nvPicPr>
        <p:blipFill>
          <a:blip r:embed="rId1"/>
          <a:stretch>
            <a:fillRect/>
          </a:stretch>
        </p:blipFill>
        <p:spPr>
          <a:xfrm>
            <a:off x="633730" y="3985895"/>
            <a:ext cx="2824480" cy="1699895"/>
          </a:xfrm>
          <a:prstGeom prst="rect">
            <a:avLst/>
          </a:prstGeom>
        </p:spPr>
      </p:pic>
      <p:pic>
        <p:nvPicPr>
          <p:cNvPr id="20" name="图片 19"/>
          <p:cNvPicPr>
            <a:picLocks noChangeAspect="1"/>
          </p:cNvPicPr>
          <p:nvPr/>
        </p:nvPicPr>
        <p:blipFill>
          <a:blip r:embed="rId2"/>
          <a:stretch>
            <a:fillRect/>
          </a:stretch>
        </p:blipFill>
        <p:spPr>
          <a:xfrm>
            <a:off x="3462020" y="3942715"/>
            <a:ext cx="2212975" cy="1731010"/>
          </a:xfrm>
          <a:prstGeom prst="rect">
            <a:avLst/>
          </a:prstGeom>
        </p:spPr>
      </p:pic>
      <p:pic>
        <p:nvPicPr>
          <p:cNvPr id="22" name="图片 7"/>
          <p:cNvPicPr>
            <a:picLocks noChangeAspect="1"/>
          </p:cNvPicPr>
          <p:nvPr/>
        </p:nvPicPr>
        <p:blipFill>
          <a:blip r:embed="rId3" cstate="print">
            <a:extLst>
              <a:ext uri="{28A0092B-C50C-407E-A947-70E740481C1C}">
                <a14:useLocalDpi xmlns:a14="http://schemas.microsoft.com/office/drawing/2010/main" val="0"/>
              </a:ext>
            </a:extLst>
          </a:blip>
          <a:srcRect r="2325"/>
          <a:stretch>
            <a:fillRect/>
          </a:stretch>
        </p:blipFill>
        <p:spPr bwMode="auto">
          <a:xfrm>
            <a:off x="6178550" y="4149090"/>
            <a:ext cx="5379720" cy="155384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 </a:t>
            </a: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已发表的高水平期刊论文</a:t>
            </a:r>
            <a:endParaRPr kumimoji="0" lang="zh-CN" altLang="en-US" sz="32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sp>
        <p:nvSpPr>
          <p:cNvPr id="5" name="梯形 4"/>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7" name="圆角矩形 21"/>
          <p:cNvSpPr/>
          <p:nvPr/>
        </p:nvSpPr>
        <p:spPr>
          <a:xfrm>
            <a:off x="3611064" y="990600"/>
            <a:ext cx="4957153" cy="5448299"/>
          </a:xfrm>
          <a:prstGeom prst="roundRect">
            <a:avLst>
              <a:gd name="adj" fmla="val 0"/>
            </a:avLst>
          </a:prstGeom>
          <a:solidFill>
            <a:schemeClr val="bg1"/>
          </a:solidFill>
          <a:ln w="3175">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6" name="图片 5"/>
          <p:cNvPicPr>
            <a:picLocks noChangeAspect="1"/>
          </p:cNvPicPr>
          <p:nvPr/>
        </p:nvPicPr>
        <p:blipFill>
          <a:blip r:embed="rId1"/>
          <a:stretch>
            <a:fillRect/>
          </a:stretch>
        </p:blipFill>
        <p:spPr>
          <a:xfrm>
            <a:off x="3997960" y="1018540"/>
            <a:ext cx="4161155" cy="53486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633730" y="3921760"/>
            <a:ext cx="5073650" cy="1791970"/>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 name="矩形 3"/>
          <p:cNvSpPr/>
          <p:nvPr/>
        </p:nvSpPr>
        <p:spPr>
          <a:xfrm>
            <a:off x="6178773" y="4135119"/>
            <a:ext cx="5379513" cy="1578474"/>
          </a:xfrm>
          <a:prstGeom prst="rect">
            <a:avLst/>
          </a:prstGeom>
          <a:solidFill>
            <a:schemeClr val="bg1"/>
          </a:solidFill>
          <a:ln w="3175">
            <a:solidFill>
              <a:schemeClr val="accent1">
                <a:lumMod val="60000"/>
                <a:lumOff val="40000"/>
              </a:schemeClr>
            </a:solidFill>
          </a:ln>
          <a:effectLst>
            <a:outerShdw blurRad="50800" dist="381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sym typeface="微软雅黑" panose="020B0503020204020204" charset="-122"/>
            </a:endParaRPr>
          </a:p>
        </p:txBody>
      </p:sp>
      <p:sp>
        <p:nvSpPr>
          <p:cNvPr id="42" name="箭头: 五边形 41"/>
          <p:cNvSpPr/>
          <p:nvPr/>
        </p:nvSpPr>
        <p:spPr>
          <a:xfrm>
            <a:off x="5994807" y="2970846"/>
            <a:ext cx="5701894"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455744" y="164896"/>
            <a:ext cx="9945555" cy="492125"/>
          </a:xfrm>
          <a:prstGeom prst="rect">
            <a:avLst/>
          </a:prstGeom>
          <a:noFill/>
        </p:spPr>
        <p:txBody>
          <a:bodyPr wrap="square" lIns="0" tIns="0" rIns="0" bIns="0">
            <a:spAutoFit/>
          </a:bodyPr>
          <a:lstStyle>
            <a:defPPr>
              <a:defRPr lang="zh-CN"/>
            </a:defPPr>
            <a:lvl1pPr>
              <a:defRPr sz="3200" b="1">
                <a:solidFill>
                  <a:srgbClr val="0B4FA1"/>
                </a:soli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研究内容六：基于多尺度小波的</a:t>
            </a:r>
            <a:r>
              <a:rPr kumimoji="0" lang="zh-CN"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rPr>
              <a:t>全能峰预测模型</a:t>
            </a:r>
            <a:endParaRPr kumimoji="0" lang="zh-CN" sz="3200" b="1" i="0" u="none" strike="noStrike" kern="1200" cap="none" spc="0" normalizeH="0" baseline="0" noProof="0" dirty="0">
              <a:ln>
                <a:noFill/>
              </a:ln>
              <a:solidFill>
                <a:srgbClr val="0B4FA1"/>
              </a:solidFill>
              <a:effectLst/>
              <a:uLnTx/>
              <a:uFillTx/>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482600" y="712098"/>
            <a:ext cx="11214100" cy="0"/>
          </a:xfrm>
          <a:prstGeom prst="line">
            <a:avLst/>
          </a:prstGeom>
          <a:ln w="12700" cap="rnd">
            <a:solidFill>
              <a:srgbClr val="0B4FA1"/>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578248" y="1109853"/>
            <a:ext cx="11521280" cy="461664"/>
            <a:chOff x="335360" y="1107931"/>
            <a:chExt cx="11521280" cy="461664"/>
          </a:xfrm>
        </p:grpSpPr>
        <p:sp>
          <p:nvSpPr>
            <p:cNvPr id="6" name="文本框 5"/>
            <p:cNvSpPr txBox="1"/>
            <p:nvPr/>
          </p:nvSpPr>
          <p:spPr>
            <a:xfrm>
              <a:off x="1893468" y="1138708"/>
              <a:ext cx="9963172"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低信噪比及低峰康比条件下，精准高效提取弱峰特征</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7" name="矩形: 剪去对角 6"/>
            <p:cNvSpPr/>
            <p:nvPr/>
          </p:nvSpPr>
          <p:spPr>
            <a:xfrm>
              <a:off x="335360" y="1107931"/>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瓶颈问题</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8" name="组合 7"/>
          <p:cNvGrpSpPr/>
          <p:nvPr/>
        </p:nvGrpSpPr>
        <p:grpSpPr>
          <a:xfrm>
            <a:off x="578248" y="1674673"/>
            <a:ext cx="10989864" cy="461664"/>
            <a:chOff x="335360" y="1737479"/>
            <a:chExt cx="10989864" cy="461664"/>
          </a:xfrm>
        </p:grpSpPr>
        <p:sp>
          <p:nvSpPr>
            <p:cNvPr id="9" name="矩形: 剪去对角 8"/>
            <p:cNvSpPr/>
            <p:nvPr/>
          </p:nvSpPr>
          <p:spPr>
            <a:xfrm>
              <a:off x="335360" y="1737479"/>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创新方法</a:t>
              </a:r>
              <a:endParaRPr kumimoji="0" lang="en-US" sz="22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0" name="文本框 9"/>
            <p:cNvSpPr txBox="1"/>
            <p:nvPr/>
          </p:nvSpPr>
          <p:spPr>
            <a:xfrm>
              <a:off x="1893468" y="1776600"/>
              <a:ext cx="9431756"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建立多尺度小波弱峰特征提取模型及残差注意力网络</a:t>
              </a:r>
              <a:endParaRPr kumimoji="0" lang="zh-CN" altLang="en-US" sz="2000" b="0" i="0" u="none" strike="noStrike" kern="1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grpSp>
      <p:grpSp>
        <p:nvGrpSpPr>
          <p:cNvPr id="11" name="组合 10"/>
          <p:cNvGrpSpPr/>
          <p:nvPr/>
        </p:nvGrpSpPr>
        <p:grpSpPr>
          <a:xfrm>
            <a:off x="578248" y="2266041"/>
            <a:ext cx="11104880" cy="461664"/>
            <a:chOff x="335360" y="2330864"/>
            <a:chExt cx="11104880" cy="461664"/>
          </a:xfrm>
        </p:grpSpPr>
        <p:sp>
          <p:nvSpPr>
            <p:cNvPr id="12" name="矩形: 剪去对角 11"/>
            <p:cNvSpPr/>
            <p:nvPr/>
          </p:nvSpPr>
          <p:spPr>
            <a:xfrm>
              <a:off x="335360" y="2330864"/>
              <a:ext cx="1558108" cy="461664"/>
            </a:xfrm>
            <a:prstGeom prst="snip2DiagRect">
              <a:avLst/>
            </a:prstGeom>
            <a:solidFill>
              <a:srgbClr val="0B51A5"/>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rPr>
                <a:t>技术突破</a:t>
              </a:r>
              <a:endParaRPr kumimoji="0" lang="en-US" sz="22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13" name="文本框 12"/>
            <p:cNvSpPr txBox="1"/>
            <p:nvPr/>
          </p:nvSpPr>
          <p:spPr>
            <a:xfrm>
              <a:off x="1879680" y="2361344"/>
              <a:ext cx="9560560" cy="398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lt"/>
                </a:rPr>
                <a:t>经新模型预测得到的全能峰净谱</a:t>
              </a:r>
              <a:r>
                <a:rPr kumimoji="0" lang="zh-CN" altLang="en-US" sz="2000" b="1" i="0" u="none" strike="noStrike" kern="1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ea"/>
                  <a:sym typeface="+mn-lt"/>
                </a:rPr>
                <a:t>RMSE及峰型变形程度分别降低95.82%、97.71%</a:t>
              </a:r>
              <a:endParaRPr kumimoji="0" lang="en-US" altLang="zh-CN" sz="2000" b="1" i="0" u="none" strike="noStrike" kern="1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sym typeface="+mn-lt"/>
              </a:endParaRPr>
            </a:p>
          </p:txBody>
        </p:sp>
      </p:grpSp>
      <p:sp>
        <p:nvSpPr>
          <p:cNvPr id="14" name="箭头: 五边形 13"/>
          <p:cNvSpPr/>
          <p:nvPr/>
        </p:nvSpPr>
        <p:spPr>
          <a:xfrm>
            <a:off x="496260" y="2970233"/>
            <a:ext cx="5358896" cy="2877524"/>
          </a:xfrm>
          <a:prstGeom prst="homePlate">
            <a:avLst>
              <a:gd name="adj" fmla="val 0"/>
            </a:avLst>
          </a:prstGeom>
          <a:noFill/>
          <a:ln w="0">
            <a:solidFill>
              <a:srgbClr val="0B4F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1" name="文本框 45"/>
          <p:cNvSpPr txBox="1"/>
          <p:nvPr/>
        </p:nvSpPr>
        <p:spPr>
          <a:xfrm>
            <a:off x="633714" y="3469835"/>
            <a:ext cx="4165226" cy="245745"/>
          </a:xfrm>
          <a:prstGeom prst="rect">
            <a:avLst/>
          </a:prstGeom>
          <a:noFill/>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难以</a:t>
            </a:r>
            <a:r>
              <a:rPr lang="zh-CN" altLang="en-US" sz="1600" kern="100" noProof="0" dirty="0">
                <a:ln>
                  <a:noFill/>
                </a:ln>
                <a:solidFill>
                  <a:prstClr val="black"/>
                </a:solidFill>
                <a:effectLst/>
                <a:uLnTx/>
                <a:uFillTx/>
                <a:latin typeface="微软雅黑" panose="020B0503020204020204" charset="-122"/>
                <a:ea typeface="微软雅黑" panose="020B0503020204020204" charset="-122"/>
                <a:cs typeface="+mn-ea"/>
                <a:sym typeface="+mn-lt"/>
              </a:rPr>
              <a:t>精准高效提取弱峰特征问题</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26" name="文本框 25"/>
          <p:cNvSpPr txBox="1"/>
          <p:nvPr/>
        </p:nvSpPr>
        <p:spPr>
          <a:xfrm>
            <a:off x="495299" y="2978580"/>
            <a:ext cx="5358896" cy="378460"/>
          </a:xfrm>
          <a:prstGeom prst="rect">
            <a:avLst/>
          </a:prstGeom>
          <a:solidFill>
            <a:schemeClr val="accent1"/>
          </a:solidFill>
        </p:spPr>
        <p:txBody>
          <a:bodyPr wrap="square" lIns="0" tIns="36000" rIns="0" bIns="36000">
            <a:spAutoFit/>
          </a:bodyPr>
          <a:lstStyle>
            <a:defPPr>
              <a:defRPr lang="zh-CN"/>
            </a:defPPr>
            <a:lvl1pPr>
              <a:defRPr sz="2200">
                <a:solidFill>
                  <a:srgbClr val="C00000"/>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多尺度小波残差注意力网络</a:t>
            </a:r>
            <a:endParaRPr kumimoji="0" lang="zh-CN"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4" name="文本框 33"/>
          <p:cNvSpPr txBox="1"/>
          <p:nvPr/>
        </p:nvSpPr>
        <p:spPr>
          <a:xfrm>
            <a:off x="5993846" y="2978580"/>
            <a:ext cx="5701893" cy="440055"/>
          </a:xfrm>
          <a:prstGeom prst="rect">
            <a:avLst/>
          </a:prstGeom>
          <a:solidFill>
            <a:schemeClr val="accent1"/>
          </a:solidFill>
        </p:spPr>
        <p:txBody>
          <a:bodyPr wrap="square" lIns="0" tIns="36000" rIns="0" bIns="3600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rPr>
              <a:t>实验结果表明：弱峰峰型精准保留</a:t>
            </a:r>
            <a:endParaRPr kumimoji="0" lang="zh-CN" altLang="en-US" sz="20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40" name="文本框 39"/>
          <p:cNvSpPr txBox="1"/>
          <p:nvPr/>
        </p:nvSpPr>
        <p:spPr>
          <a:xfrm>
            <a:off x="6178773" y="3469834"/>
            <a:ext cx="4858511" cy="5835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defRPr/>
            </a:pP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新模型预测得到的全能峰净谱</a:t>
            </a:r>
            <a:r>
              <a:rPr kumimoji="0" lang="en-US" altLang="zh-CN"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RMSE</a:t>
            </a:r>
            <a:r>
              <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rPr>
              <a:t>及峰型变形程度分别降低95.82%、97.71%</a:t>
            </a:r>
            <a:endParaRPr kumimoji="0" lang="zh-CN" altLang="en-US" sz="1600" b="0" i="0" u="none" strike="noStrike" kern="1200" cap="none" spc="0" normalizeH="0" baseline="0" noProof="0" dirty="0">
              <a:ln>
                <a:noFill/>
              </a:ln>
              <a:solidFill>
                <a:srgbClr val="000000">
                  <a:lumMod val="100000"/>
                </a:srgbClr>
              </a:solidFill>
              <a:effectLst/>
              <a:uLnTx/>
              <a:uFillTx/>
              <a:latin typeface="微软雅黑" panose="020B0503020204020204" charset="-122"/>
              <a:ea typeface="微软雅黑" panose="020B0503020204020204" charset="-122"/>
              <a:cs typeface="+mn-ea"/>
              <a:sym typeface="+mn-lt"/>
            </a:endParaRPr>
          </a:p>
        </p:txBody>
      </p:sp>
      <p:sp>
        <p:nvSpPr>
          <p:cNvPr id="18" name="矩形: 圆角 17"/>
          <p:cNvSpPr/>
          <p:nvPr/>
        </p:nvSpPr>
        <p:spPr>
          <a:xfrm>
            <a:off x="482600" y="942654"/>
            <a:ext cx="11200898" cy="1905410"/>
          </a:xfrm>
          <a:prstGeom prst="roundRect">
            <a:avLst>
              <a:gd name="adj" fmla="val 301"/>
            </a:avLst>
          </a:prstGeom>
          <a:noFill/>
          <a:ln w="12700">
            <a:solidFill>
              <a:schemeClr val="accent1"/>
            </a:solidFill>
          </a:ln>
          <a:effectLst>
            <a:outerShdw blurRad="368300" sx="104000" sy="104000" algn="ctr"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6" name="梯形 15"/>
          <p:cNvSpPr/>
          <p:nvPr/>
        </p:nvSpPr>
        <p:spPr>
          <a:xfrm flipV="1">
            <a:off x="455566" y="728540"/>
            <a:ext cx="11280868" cy="136979"/>
          </a:xfrm>
          <a:prstGeom prst="trapezoid">
            <a:avLst>
              <a:gd name="adj" fmla="val 271875"/>
            </a:avLst>
          </a:prstGeom>
          <a:gradFill>
            <a:gsLst>
              <a:gs pos="0">
                <a:schemeClr val="bg1">
                  <a:alpha val="0"/>
                </a:schemeClr>
              </a:gs>
              <a:gs pos="100000">
                <a:srgbClr val="0B4FA1">
                  <a:alpha val="3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pic>
        <p:nvPicPr>
          <p:cNvPr id="17" name="图片 16"/>
          <p:cNvPicPr>
            <a:picLocks noChangeAspect="1"/>
          </p:cNvPicPr>
          <p:nvPr/>
        </p:nvPicPr>
        <p:blipFill>
          <a:blip r:embed="rId1"/>
          <a:stretch>
            <a:fillRect/>
          </a:stretch>
        </p:blipFill>
        <p:spPr>
          <a:xfrm>
            <a:off x="633730" y="3921760"/>
            <a:ext cx="2133600" cy="932815"/>
          </a:xfrm>
          <a:prstGeom prst="rect">
            <a:avLst/>
          </a:prstGeom>
        </p:spPr>
      </p:pic>
      <p:pic>
        <p:nvPicPr>
          <p:cNvPr id="23" name="图片 22"/>
          <p:cNvPicPr>
            <a:picLocks noChangeAspect="1"/>
          </p:cNvPicPr>
          <p:nvPr/>
        </p:nvPicPr>
        <p:blipFill>
          <a:blip r:embed="rId2"/>
          <a:stretch>
            <a:fillRect/>
          </a:stretch>
        </p:blipFill>
        <p:spPr>
          <a:xfrm>
            <a:off x="710565" y="4854575"/>
            <a:ext cx="2056765" cy="847725"/>
          </a:xfrm>
          <a:prstGeom prst="rect">
            <a:avLst/>
          </a:prstGeom>
        </p:spPr>
      </p:pic>
      <p:pic>
        <p:nvPicPr>
          <p:cNvPr id="24" name="图片 23"/>
          <p:cNvPicPr>
            <a:picLocks noChangeAspect="1"/>
          </p:cNvPicPr>
          <p:nvPr/>
        </p:nvPicPr>
        <p:blipFill>
          <a:blip r:embed="rId3"/>
          <a:stretch>
            <a:fillRect/>
          </a:stretch>
        </p:blipFill>
        <p:spPr>
          <a:xfrm>
            <a:off x="2767330" y="3921760"/>
            <a:ext cx="1494155" cy="1762760"/>
          </a:xfrm>
          <a:prstGeom prst="rect">
            <a:avLst/>
          </a:prstGeom>
        </p:spPr>
      </p:pic>
      <p:pic>
        <p:nvPicPr>
          <p:cNvPr id="25" name="图片 24"/>
          <p:cNvPicPr>
            <a:picLocks noChangeAspect="1"/>
          </p:cNvPicPr>
          <p:nvPr/>
        </p:nvPicPr>
        <p:blipFill>
          <a:blip r:embed="rId4"/>
          <a:stretch>
            <a:fillRect/>
          </a:stretch>
        </p:blipFill>
        <p:spPr>
          <a:xfrm>
            <a:off x="4262120" y="3921760"/>
            <a:ext cx="1445260" cy="1783715"/>
          </a:xfrm>
          <a:prstGeom prst="rect">
            <a:avLst/>
          </a:prstGeom>
        </p:spPr>
      </p:pic>
      <p:pic>
        <p:nvPicPr>
          <p:cNvPr id="27" name="图片 26"/>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6178550" y="4052570"/>
            <a:ext cx="2947670" cy="1661160"/>
          </a:xfrm>
          <a:prstGeom prst="rect">
            <a:avLst/>
          </a:prstGeom>
        </p:spPr>
      </p:pic>
      <p:pic>
        <p:nvPicPr>
          <p:cNvPr id="28" name="图片 27"/>
          <p:cNvPicPr>
            <a:picLocks noChangeAspect="1"/>
          </p:cNvPicPr>
          <p:nvPr/>
        </p:nvPicPr>
        <p:blipFill>
          <a:blip r:embed="rId6">
            <a:clrChange>
              <a:clrFrom>
                <a:srgbClr val="FEFEFE">
                  <a:alpha val="100000"/>
                </a:srgbClr>
              </a:clrFrom>
              <a:clrTo>
                <a:srgbClr val="FEFEFE">
                  <a:alpha val="100000"/>
                  <a:alpha val="0"/>
                </a:srgbClr>
              </a:clrTo>
            </a:clrChange>
          </a:blip>
          <a:stretch>
            <a:fillRect/>
          </a:stretch>
        </p:blipFill>
        <p:spPr>
          <a:xfrm>
            <a:off x="9000490" y="4141470"/>
            <a:ext cx="2567305" cy="15779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对象 9"/>
          <p:cNvGraphicFramePr>
            <a:graphicFrameLocks noChangeAspect="1"/>
          </p:cNvGraphicFramePr>
          <p:nvPr/>
        </p:nvGraphicFramePr>
        <p:xfrm>
          <a:off x="0" y="117030"/>
          <a:ext cx="12192000" cy="6740970"/>
        </p:xfrm>
        <a:graphic>
          <a:graphicData uri="http://schemas.openxmlformats.org/presentationml/2006/ole">
            <mc:AlternateContent xmlns:mc="http://schemas.openxmlformats.org/markup-compatibility/2006">
              <mc:Choice xmlns:v="urn:schemas-microsoft-com:vml" Requires="v">
                <p:oleObj spid="_x0000_s2" name="Image" r:id="rId1" imgW="6048375" imgH="3343275" progId="Photoshop.Image.18">
                  <p:embed/>
                </p:oleObj>
              </mc:Choice>
              <mc:Fallback>
                <p:oleObj name="Image" r:id="rId1" imgW="6048375" imgH="3343275" progId="Photoshop.Image.18">
                  <p:embed/>
                  <p:pic>
                    <p:nvPicPr>
                      <p:cNvPr id="0" name="对象 9"/>
                      <p:cNvPicPr/>
                      <p:nvPr/>
                    </p:nvPicPr>
                    <p:blipFill>
                      <a:blip r:embed="rId2"/>
                      <a:stretch>
                        <a:fillRect/>
                      </a:stretch>
                    </p:blipFill>
                    <p:spPr>
                      <a:xfrm>
                        <a:off x="0" y="117030"/>
                        <a:ext cx="12192000" cy="6740970"/>
                      </a:xfrm>
                      <a:prstGeom prst="rect">
                        <a:avLst/>
                      </a:prstGeom>
                    </p:spPr>
                  </p:pic>
                </p:oleObj>
              </mc:Fallback>
            </mc:AlternateContent>
          </a:graphicData>
        </a:graphic>
      </p:graphicFrame>
      <p:sp>
        <p:nvSpPr>
          <p:cNvPr id="11" name="矩形 10"/>
          <p:cNvSpPr/>
          <p:nvPr/>
        </p:nvSpPr>
        <p:spPr>
          <a:xfrm>
            <a:off x="0" y="0"/>
            <a:ext cx="12192000" cy="68580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微软雅黑" panose="020B0503020204020204" charset="-122"/>
            </a:endParaRPr>
          </a:p>
        </p:txBody>
      </p:sp>
      <p:sp>
        <p:nvSpPr>
          <p:cNvPr id="3" name="文本框 2"/>
          <p:cNvSpPr txBox="1"/>
          <p:nvPr/>
        </p:nvSpPr>
        <p:spPr>
          <a:xfrm>
            <a:off x="4051612" y="2812167"/>
            <a:ext cx="4547537" cy="844550"/>
          </a:xfrm>
          <a:prstGeom prst="rect">
            <a:avLst/>
          </a:prstGeom>
          <a:noFill/>
        </p:spPr>
        <p:txBody>
          <a:bodyPr wrap="square" rtlCol="0">
            <a:spAutoFit/>
          </a:bodyPr>
          <a:lstStyle>
            <a:defPPr>
              <a:defRPr lang="en-US"/>
            </a:defPPr>
            <a:lvl1pPr>
              <a:lnSpc>
                <a:spcPct val="136000"/>
              </a:lnSpc>
              <a:buClr>
                <a:srgbClr val="2A6CA8"/>
              </a:buClr>
              <a:defRPr sz="3600">
                <a:latin typeface="黑体" panose="02010609060101010101" pitchFamily="49" charset="-122"/>
                <a:ea typeface="黑体" panose="02010609060101010101" pitchFamily="49" charset="-122"/>
                <a:cs typeface="+mj-cs"/>
              </a:defRPr>
            </a:lvl1pPr>
          </a:lstStyle>
          <a:p>
            <a:pPr algn="ctr"/>
            <a:r>
              <a:rPr lang="en-US" altLang="zh-CN" dirty="0">
                <a:latin typeface="Times New Roman" panose="02020603050405020304" pitchFamily="18" charset="0"/>
                <a:cs typeface="Times New Roman" panose="02020603050405020304" pitchFamily="18" charset="0"/>
              </a:rPr>
              <a:t>Thank you</a:t>
            </a:r>
            <a:r>
              <a:rPr lang="zh-CN"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grpSp>
        <p:nvGrpSpPr>
          <p:cNvPr id="4" name="组合 3"/>
          <p:cNvGrpSpPr/>
          <p:nvPr/>
        </p:nvGrpSpPr>
        <p:grpSpPr>
          <a:xfrm>
            <a:off x="0" y="39081"/>
            <a:ext cx="12192000" cy="889012"/>
            <a:chOff x="0" y="39081"/>
            <a:chExt cx="12192000" cy="889012"/>
          </a:xfrm>
        </p:grpSpPr>
        <p:pic>
          <p:nvPicPr>
            <p:cNvPr id="5" name="图片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63" r="1963"/>
            <a:stretch>
              <a:fillRect/>
            </a:stretch>
          </p:blipFill>
          <p:spPr bwMode="auto">
            <a:xfrm>
              <a:off x="0" y="39081"/>
              <a:ext cx="12192000" cy="86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4420390" y="39081"/>
              <a:ext cx="3089061" cy="889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3220" y="-47623"/>
            <a:ext cx="3396231" cy="1043012"/>
          </a:xfrm>
          <a:prstGeom prst="rect">
            <a:avLst/>
          </a:prstGeom>
        </p:spPr>
      </p:pic>
    </p:spTree>
  </p:cSld>
  <p:clrMapOvr>
    <a:masterClrMapping/>
  </p:clrMapOvr>
  <p:transition advTm="413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7635" y="471170"/>
            <a:ext cx="12024360" cy="2011045"/>
          </a:xfrm>
          <a:prstGeom prst="rect">
            <a:avLst/>
          </a:prstGeom>
          <a:noFill/>
        </p:spPr>
        <p:txBody>
          <a:bodyPr wrap="square" rtlCol="0">
            <a:noAutofit/>
          </a:bodyPr>
          <a:lstStyle/>
          <a:p>
            <a:pPr marL="457200" indent="-457200">
              <a:lnSpc>
                <a:spcPct val="150000"/>
              </a:lnSpc>
              <a:buClr>
                <a:schemeClr val="tx2"/>
              </a:buClr>
              <a:buFont typeface="Arial" panose="020B0604020202020204" pitchFamily="34" charset="0"/>
              <a:buChar char="•"/>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然而</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由于其较低的能量分辨率，以及天然本底、</a:t>
            </a:r>
            <a:r>
              <a:rPr lang="en-US" altLang="zh-CN"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γ</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射线散射、谱仪系统中电子学噪声等因素的影响，使低中放废物复杂能谱中的弱峰更易被统计涨落所掩盖或发生重叠。上述多因素耦合效应使</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传统谱分析方法的定性定量误差高达</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34%</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，严重制约了复杂弱峰能谱的精准解析。</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75457213" name="图片 3"/>
          <p:cNvPicPr>
            <a:picLocks noChangeAspect="1"/>
          </p:cNvPicPr>
          <p:nvPr/>
        </p:nvPicPr>
        <p:blipFill>
          <a:blip r:embed="rId1"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3113405" y="1996440"/>
            <a:ext cx="5740400" cy="3548380"/>
          </a:xfrm>
          <a:prstGeom prst="rect">
            <a:avLst/>
          </a:prstGeom>
          <a:noFill/>
          <a:ln>
            <a:noFill/>
          </a:ln>
        </p:spPr>
      </p:pic>
      <p:sp>
        <p:nvSpPr>
          <p:cNvPr id="10" name="文本框 9"/>
          <p:cNvSpPr txBox="1"/>
          <p:nvPr/>
        </p:nvSpPr>
        <p:spPr>
          <a:xfrm>
            <a:off x="3945890" y="5395595"/>
            <a:ext cx="4317365" cy="343535"/>
          </a:xfrm>
          <a:prstGeom prst="rect">
            <a:avLst/>
          </a:prstGeom>
          <a:noFill/>
        </p:spPr>
        <p:txBody>
          <a:bodyPr wrap="square" rtlCol="0">
            <a:noAutofit/>
          </a:bodyPr>
          <a:lstStyle/>
          <a:p>
            <a:pPr algn="ctr"/>
            <a:r>
              <a:rPr>
                <a:latin typeface="黑体" panose="02010609060101010101" pitchFamily="49" charset="-122"/>
                <a:ea typeface="黑体" panose="02010609060101010101" pitchFamily="49" charset="-122"/>
              </a:rPr>
              <a:t>不同能量分辨率探测器γ能谱分辨率比较</a:t>
            </a:r>
            <a:endParaRPr>
              <a:latin typeface="黑体" panose="02010609060101010101" pitchFamily="49" charset="-122"/>
              <a:ea typeface="黑体" panose="02010609060101010101" pitchFamily="49" charset="-122"/>
            </a:endParaRPr>
          </a:p>
        </p:txBody>
      </p:sp>
      <p:sp>
        <p:nvSpPr>
          <p:cNvPr id="3" name="灯片编号占位符 2"/>
          <p:cNvSpPr>
            <a:spLocks noGrp="1"/>
          </p:cNvSpPr>
          <p:nvPr>
            <p:ph type="sldNum" sz="quarter" idx="4294967295"/>
          </p:nvPr>
        </p:nvSpPr>
        <p:spPr>
          <a:xfrm>
            <a:off x="8609965" y="6322695"/>
            <a:ext cx="2743200" cy="365125"/>
          </a:xfrm>
        </p:spPr>
        <p:txBody>
          <a:bodyPr/>
          <a:lstStyle/>
          <a:p>
            <a:fld id="{565CE74E-AB26-4998-AD42-012C4C1AD076}" type="slidenum">
              <a:rPr lang="zh-CN" altLang="en-US" smtClean="0"/>
            </a:fld>
            <a:endParaRPr lang="zh-CN" altLang="en-US"/>
          </a:p>
        </p:txBody>
      </p:sp>
      <p:sp>
        <p:nvSpPr>
          <p:cNvPr id="25" name="文本框 24"/>
          <p:cNvSpPr txBox="1"/>
          <p:nvPr/>
        </p:nvSpPr>
        <p:spPr>
          <a:xfrm>
            <a:off x="127635" y="5667375"/>
            <a:ext cx="12024360" cy="1141095"/>
          </a:xfrm>
          <a:prstGeom prst="rect">
            <a:avLst/>
          </a:prstGeom>
          <a:noFill/>
        </p:spPr>
        <p:txBody>
          <a:bodyPr wrap="square" rtlCol="0">
            <a:noAutofit/>
          </a:bodyPr>
          <a:lstStyle/>
          <a:p>
            <a:pPr marL="457200" indent="-457200">
              <a:lnSpc>
                <a:spcPct val="150000"/>
              </a:lnSpc>
              <a:buClr>
                <a:schemeClr val="tx2"/>
              </a:buClr>
              <a:buFont typeface="Arial" panose="020B0604020202020204" pitchFamily="34" charset="0"/>
              <a:buChar char="•"/>
            </a:pP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因此，</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如何在低能量分辨率与复杂环境干扰下实现弱峰能谱的高精度分析</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rPr>
              <a:t>，是放射性核素现场快速测量领域亟待突破的核心技术难题。</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6" name="燕尾形 25"/>
          <p:cNvSpPr/>
          <p:nvPr/>
        </p:nvSpPr>
        <p:spPr>
          <a:xfrm>
            <a:off x="1905" y="56198"/>
            <a:ext cx="1929130" cy="504190"/>
          </a:xfrm>
          <a:prstGeom prst="chevron">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Times New Roman" panose="02020603050405020304" pitchFamily="18" charset="0"/>
                <a:sym typeface="+mn-ea"/>
              </a:rPr>
              <a:t>研究背景</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27" name="燕尾形 26"/>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燕尾形 27"/>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燕尾形 28"/>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文本框 29"/>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1" name="文本框 30"/>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2" name="文本框 31"/>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3" name="燕尾形 32"/>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5" name="燕尾形 34"/>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7010" y="756285"/>
            <a:ext cx="11915775" cy="1179195"/>
          </a:xfrm>
          <a:prstGeom prst="rect">
            <a:avLst/>
          </a:prstGeom>
          <a:noFill/>
        </p:spPr>
        <p:txBody>
          <a:bodyPr wrap="square" rtlCol="0">
            <a:noAutofit/>
          </a:bodyPr>
          <a:lstStyle/>
          <a:p>
            <a:pPr marL="457200" indent="-457200">
              <a:lnSpc>
                <a:spcPct val="150000"/>
              </a:lnSpc>
              <a:buClr>
                <a:schemeClr val="tx2"/>
              </a:buClr>
              <a:buFont typeface="Arial" panose="020B0604020202020204" pitchFamily="34" charset="0"/>
              <a:buChar char="•"/>
            </a:pP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传统能谱分析通常包括平滑、本底扣除、寻峰及峰面积计算四个步骤，其中平滑与本底扣除是首要的两个关键环节，</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过度平滑及不适当的本底扣除极易造成弱峰畸变甚至丢失，进而导致后续核素误判与漏判</a:t>
            </a: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sz="2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灯片编号占位符 3"/>
          <p:cNvSpPr>
            <a:spLocks noGrp="1"/>
          </p:cNvSpPr>
          <p:nvPr>
            <p:ph type="sldNum" sz="quarter" idx="4294967295"/>
          </p:nvPr>
        </p:nvSpPr>
        <p:spPr>
          <a:xfrm>
            <a:off x="8609965" y="6322695"/>
            <a:ext cx="2743200" cy="365125"/>
          </a:xfrm>
        </p:spPr>
        <p:txBody>
          <a:bodyPr/>
          <a:lstStyle/>
          <a:p>
            <a:fld id="{565CE74E-AB26-4998-AD42-012C4C1AD076}" type="slidenum">
              <a:rPr lang="zh-CN" altLang="en-US" smtClean="0"/>
            </a:fld>
            <a:endParaRPr lang="zh-CN" altLang="en-US"/>
          </a:p>
        </p:txBody>
      </p:sp>
      <p:pic>
        <p:nvPicPr>
          <p:cNvPr id="1823006884" name="图片 1"/>
          <p:cNvPicPr>
            <a:picLocks noChangeAspect="1"/>
          </p:cNvPicPr>
          <p:nvPr/>
        </p:nvPicPr>
        <p:blipFill>
          <a:blip r:embed="rId1"/>
          <a:stretch>
            <a:fillRect/>
          </a:stretch>
        </p:blipFill>
        <p:spPr>
          <a:xfrm>
            <a:off x="1122045" y="2519680"/>
            <a:ext cx="4505325" cy="3260090"/>
          </a:xfrm>
          <a:prstGeom prst="rect">
            <a:avLst/>
          </a:prstGeom>
        </p:spPr>
      </p:pic>
      <p:pic>
        <p:nvPicPr>
          <p:cNvPr id="186369806" name="图片 1"/>
          <p:cNvPicPr>
            <a:picLocks noChangeAspect="1"/>
          </p:cNvPicPr>
          <p:nvPr/>
        </p:nvPicPr>
        <p:blipFill>
          <a:blip r:embed="rId2"/>
          <a:stretch>
            <a:fillRect/>
          </a:stretch>
        </p:blipFill>
        <p:spPr>
          <a:xfrm>
            <a:off x="5857240" y="2606675"/>
            <a:ext cx="4853940" cy="3172460"/>
          </a:xfrm>
          <a:prstGeom prst="rect">
            <a:avLst/>
          </a:prstGeom>
        </p:spPr>
      </p:pic>
      <p:sp>
        <p:nvSpPr>
          <p:cNvPr id="25" name="文本框 24"/>
          <p:cNvSpPr txBox="1"/>
          <p:nvPr/>
        </p:nvSpPr>
        <p:spPr>
          <a:xfrm>
            <a:off x="1358900" y="5806758"/>
            <a:ext cx="4317365" cy="343535"/>
          </a:xfrm>
          <a:prstGeom prst="rect">
            <a:avLst/>
          </a:prstGeom>
          <a:noFill/>
        </p:spPr>
        <p:txBody>
          <a:bodyPr wrap="square" rtlCol="0">
            <a:noAutofit/>
          </a:bodyPr>
          <a:lstStyle/>
          <a:p>
            <a:pPr algn="ctr"/>
            <a:r>
              <a:rPr lang="zh-CN">
                <a:latin typeface="黑体" panose="02010609060101010101" pitchFamily="49" charset="-122"/>
                <a:ea typeface="黑体" panose="02010609060101010101" pitchFamily="49" charset="-122"/>
              </a:rPr>
              <a:t>平滑导致峰型畸变</a:t>
            </a:r>
            <a:endParaRPr lang="zh-CN">
              <a:latin typeface="黑体" panose="02010609060101010101" pitchFamily="49" charset="-122"/>
              <a:ea typeface="黑体" panose="02010609060101010101" pitchFamily="49" charset="-122"/>
            </a:endParaRPr>
          </a:p>
        </p:txBody>
      </p:sp>
      <p:sp>
        <p:nvSpPr>
          <p:cNvPr id="26" name="文本框 25"/>
          <p:cNvSpPr txBox="1"/>
          <p:nvPr/>
        </p:nvSpPr>
        <p:spPr>
          <a:xfrm>
            <a:off x="6343650" y="5806758"/>
            <a:ext cx="4317365" cy="343535"/>
          </a:xfrm>
          <a:prstGeom prst="rect">
            <a:avLst/>
          </a:prstGeom>
          <a:noFill/>
        </p:spPr>
        <p:txBody>
          <a:bodyPr wrap="square" rtlCol="0">
            <a:noAutofit/>
          </a:bodyPr>
          <a:lstStyle/>
          <a:p>
            <a:pPr algn="ctr"/>
            <a:r>
              <a:rPr lang="zh-CN">
                <a:latin typeface="黑体" panose="02010609060101010101" pitchFamily="49" charset="-122"/>
                <a:ea typeface="黑体" panose="02010609060101010101" pitchFamily="49" charset="-122"/>
              </a:rPr>
              <a:t>本底估计精度低导致峰面积误差</a:t>
            </a:r>
            <a:endParaRPr lang="zh-CN">
              <a:latin typeface="黑体" panose="02010609060101010101" pitchFamily="49" charset="-122"/>
              <a:ea typeface="黑体" panose="02010609060101010101" pitchFamily="49" charset="-122"/>
            </a:endParaRPr>
          </a:p>
        </p:txBody>
      </p:sp>
      <p:sp>
        <p:nvSpPr>
          <p:cNvPr id="38" name="燕尾形 37"/>
          <p:cNvSpPr/>
          <p:nvPr/>
        </p:nvSpPr>
        <p:spPr>
          <a:xfrm>
            <a:off x="1905" y="56198"/>
            <a:ext cx="1929130" cy="504190"/>
          </a:xfrm>
          <a:prstGeom prst="chevron">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Times New Roman" panose="02020603050405020304" pitchFamily="18" charset="0"/>
                <a:sym typeface="+mn-ea"/>
              </a:rPr>
              <a:t>研究背景</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39" name="燕尾形 38"/>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燕尾形 39"/>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燕尾形 40"/>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文本框 41"/>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文本框 42"/>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4" name="文本框 43"/>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5" name="燕尾形 44"/>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文本框 45"/>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7" name="燕尾形 46"/>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文本框 47"/>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07010" y="473710"/>
            <a:ext cx="11915775" cy="1179195"/>
          </a:xfrm>
          <a:prstGeom prst="rect">
            <a:avLst/>
          </a:prstGeom>
          <a:noFill/>
        </p:spPr>
        <p:txBody>
          <a:bodyPr wrap="square" rtlCol="0">
            <a:noAutofit/>
          </a:bodyPr>
          <a:lstStyle/>
          <a:p>
            <a:pPr marL="457200" indent="-457200">
              <a:lnSpc>
                <a:spcPct val="150000"/>
              </a:lnSpc>
              <a:buClr>
                <a:schemeClr val="tx2"/>
              </a:buClr>
              <a:buFont typeface="Arial" panose="020B0604020202020204" pitchFamily="34" charset="0"/>
              <a:buChar char="•"/>
            </a:pP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现阶段应用广泛的平滑及本底扣除方法</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中，多项式拟合与</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SNIP</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法较为成熟，但最优多项式阶数、窗口大小等关键参数的确定</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高度依赖操作人员经验</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[45]</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其他传统方法同样</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受预设参数的制约，</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在放射性核素现场快速测量应用场景中，</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复杂工况发生动态变化时，难以保证谱分析的准确性与鲁棒性</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mn-ea"/>
              </a:rPr>
              <a:t>[46] [47]</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灯片编号占位符 3"/>
          <p:cNvSpPr>
            <a:spLocks noGrp="1"/>
          </p:cNvSpPr>
          <p:nvPr>
            <p:ph type="sldNum" sz="quarter" idx="4294967295"/>
          </p:nvPr>
        </p:nvSpPr>
        <p:spPr>
          <a:xfrm>
            <a:off x="8609965" y="6322695"/>
            <a:ext cx="2743200" cy="365125"/>
          </a:xfrm>
        </p:spPr>
        <p:txBody>
          <a:bodyPr/>
          <a:lstStyle/>
          <a:p>
            <a:fld id="{565CE74E-AB26-4998-AD42-012C4C1AD076}" type="slidenum">
              <a:rPr lang="zh-CN" altLang="en-US" smtClean="0"/>
            </a:fld>
            <a:endParaRPr lang="zh-CN" altLang="en-US"/>
          </a:p>
        </p:txBody>
      </p:sp>
      <p:pic>
        <p:nvPicPr>
          <p:cNvPr id="40" name="图片 39"/>
          <p:cNvPicPr>
            <a:picLocks noChangeAspect="1"/>
          </p:cNvPicPr>
          <p:nvPr/>
        </p:nvPicPr>
        <p:blipFill>
          <a:blip r:embed="rId1">
            <a:clrChange>
              <a:clrFrom>
                <a:srgbClr val="FDFDFD">
                  <a:alpha val="100000"/>
                </a:srgbClr>
              </a:clrFrom>
              <a:clrTo>
                <a:srgbClr val="FDFDFD">
                  <a:alpha val="100000"/>
                  <a:alpha val="0"/>
                </a:srgbClr>
              </a:clrTo>
            </a:clrChange>
          </a:blip>
          <a:srcRect t="50067"/>
          <a:stretch>
            <a:fillRect/>
          </a:stretch>
        </p:blipFill>
        <p:spPr>
          <a:xfrm>
            <a:off x="1913255" y="2526665"/>
            <a:ext cx="4922520" cy="1708785"/>
          </a:xfrm>
          <a:prstGeom prst="rect">
            <a:avLst/>
          </a:prstGeom>
        </p:spPr>
      </p:pic>
      <p:pic>
        <p:nvPicPr>
          <p:cNvPr id="24" name="图片 23"/>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738110" y="4277360"/>
            <a:ext cx="2716530" cy="1953895"/>
          </a:xfrm>
          <a:prstGeom prst="rect">
            <a:avLst/>
          </a:prstGeom>
        </p:spPr>
      </p:pic>
      <p:sp>
        <p:nvSpPr>
          <p:cNvPr id="37" name="文本框 36"/>
          <p:cNvSpPr txBox="1"/>
          <p:nvPr/>
        </p:nvSpPr>
        <p:spPr>
          <a:xfrm>
            <a:off x="7591425" y="6179503"/>
            <a:ext cx="3293745" cy="337185"/>
          </a:xfrm>
          <a:prstGeom prst="rect">
            <a:avLst/>
          </a:prstGeom>
          <a:noFill/>
        </p:spPr>
        <p:txBody>
          <a:bodyPr wrap="square" rtlCol="0" anchor="t">
            <a:spAutoFit/>
          </a:bodyPr>
          <a:p>
            <a:pPr algn="ctr"/>
            <a:r>
              <a:rPr lang="zh-CN" altLang="en-US" sz="16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缺乏参数判据</a:t>
            </a:r>
            <a:endParaRPr lang="en-US" altLang="zh-CN" sz="16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3" name="文本框 42"/>
          <p:cNvSpPr txBox="1"/>
          <p:nvPr/>
        </p:nvSpPr>
        <p:spPr>
          <a:xfrm>
            <a:off x="2802890" y="6135688"/>
            <a:ext cx="3293745" cy="337185"/>
          </a:xfrm>
          <a:prstGeom prst="rect">
            <a:avLst/>
          </a:prstGeom>
          <a:noFill/>
        </p:spPr>
        <p:txBody>
          <a:bodyPr wrap="square" rtlCol="0" anchor="t">
            <a:spAutoFit/>
          </a:bodyPr>
          <a:p>
            <a:pPr algn="ctr"/>
            <a:r>
              <a:rPr lang="zh-CN" altLang="en-US" sz="16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迭代参数采取经验取值</a:t>
            </a:r>
            <a:endParaRPr lang="en-US" altLang="zh-CN" sz="160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47" name="图片 4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764030" y="4235450"/>
            <a:ext cx="5204460" cy="1913890"/>
          </a:xfrm>
          <a:prstGeom prst="rect">
            <a:avLst/>
          </a:prstGeom>
        </p:spPr>
      </p:pic>
      <p:pic>
        <p:nvPicPr>
          <p:cNvPr id="2" name="图片 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924800" y="2374900"/>
            <a:ext cx="2363470" cy="1799590"/>
          </a:xfrm>
          <a:prstGeom prst="rect">
            <a:avLst/>
          </a:prstGeom>
        </p:spPr>
      </p:pic>
      <p:sp>
        <p:nvSpPr>
          <p:cNvPr id="3" name="燕尾形 2"/>
          <p:cNvSpPr/>
          <p:nvPr/>
        </p:nvSpPr>
        <p:spPr>
          <a:xfrm>
            <a:off x="1905" y="56198"/>
            <a:ext cx="1929130" cy="504190"/>
          </a:xfrm>
          <a:prstGeom prst="chevron">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Times New Roman" panose="02020603050405020304" pitchFamily="18" charset="0"/>
                <a:sym typeface="+mn-ea"/>
              </a:rPr>
              <a:t>研究背景</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燕尾形 4"/>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燕尾形 1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燕尾形 13"/>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6" name="文本框 15"/>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7" name="文本框 16"/>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1" name="燕尾形 20"/>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文本框 21"/>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3" name="燕尾形 22"/>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35810" y="1395730"/>
            <a:ext cx="207327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瓶颈问题一</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 name="矩形 4"/>
          <p:cNvSpPr/>
          <p:nvPr/>
        </p:nvSpPr>
        <p:spPr>
          <a:xfrm>
            <a:off x="2057083" y="1337310"/>
            <a:ext cx="2030730"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1025525" y="1817370"/>
            <a:ext cx="4093845" cy="1614805"/>
          </a:xfrm>
          <a:prstGeom prst="rect">
            <a:avLst/>
          </a:prstGeom>
          <a:noFill/>
        </p:spPr>
        <p:txBody>
          <a:bodyPr wrap="square" rtlCol="0" anchor="t">
            <a:spAutoFit/>
          </a:bodyPr>
          <a:p>
            <a:pPr algn="ctr">
              <a:lnSpc>
                <a:spcPct val="150000"/>
              </a:lnSpc>
            </a:pP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不适当的</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平滑及本底扣除极易</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造成弱峰畸变甚至丢失</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，进而导致后续核素误判与漏判。</a:t>
            </a: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4" name="文本框 13"/>
          <p:cNvSpPr txBox="1"/>
          <p:nvPr/>
        </p:nvSpPr>
        <p:spPr>
          <a:xfrm>
            <a:off x="7789863" y="1395730"/>
            <a:ext cx="2073275" cy="460375"/>
          </a:xfrm>
          <a:prstGeom prst="rect">
            <a:avLst/>
          </a:prstGeom>
          <a:noFill/>
        </p:spPr>
        <p:txBody>
          <a:bodyPr wrap="square" rtlCol="0" anchor="t">
            <a:spAutoFit/>
          </a:bodyPr>
          <a:p>
            <a:pPr algn="ctr"/>
            <a:r>
              <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rPr>
              <a:t>瓶颈问题二</a:t>
            </a:r>
            <a:endParaRPr lang="zh-CN" altLang="en-US" sz="2400" b="1" dirty="0">
              <a:solidFill>
                <a:schemeClr val="accent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5" name="矩形 14"/>
          <p:cNvSpPr/>
          <p:nvPr/>
        </p:nvSpPr>
        <p:spPr>
          <a:xfrm>
            <a:off x="7811135" y="1337310"/>
            <a:ext cx="2030730" cy="556895"/>
          </a:xfrm>
          <a:prstGeom prst="rect">
            <a:avLst/>
          </a:prstGeom>
          <a:noFill/>
          <a:ln w="31750"/>
          <a:extLst>
            <a:ext uri="{909E8E84-426E-40DD-AFC4-6F175D3DCCD1}">
              <a14:hiddenFill xmlns:a14="http://schemas.microsoft.com/office/drawing/2010/main">
                <a:solidFill>
                  <a:schemeClr val="accent2"/>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nvSpPr>
        <p:spPr>
          <a:xfrm>
            <a:off x="6252210" y="1817370"/>
            <a:ext cx="5148580" cy="1614805"/>
          </a:xfrm>
          <a:prstGeom prst="rect">
            <a:avLst/>
          </a:prstGeom>
          <a:noFill/>
        </p:spPr>
        <p:txBody>
          <a:bodyPr wrap="square" rtlCol="0" anchor="t">
            <a:spAutoFit/>
          </a:bodyPr>
          <a:p>
            <a:pPr algn="ctr">
              <a:lnSpc>
                <a:spcPct val="150000"/>
              </a:lnSpc>
            </a:pPr>
            <a:r>
              <a:rPr lang="zh-CN" altLang="en-US" sz="2200" dirty="0" err="1">
                <a:latin typeface="Times New Roman" panose="02020603050405020304" pitchFamily="18" charset="0"/>
                <a:ea typeface="黑体" panose="02010609060101010101" pitchFamily="49" charset="-122"/>
                <a:cs typeface="Times New Roman" panose="02020603050405020304" pitchFamily="18" charset="0"/>
                <a:sym typeface="+mn-ea"/>
              </a:rPr>
              <a:t>传统方法需要繁琐的参数预设及优化才能够确保准确性及鲁棒性，</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无法满足</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放射性核素现场快速测量的应用需求</a:t>
            </a:r>
            <a:r>
              <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a:t>
            </a:r>
            <a:endParaRPr lang="zh-CN" altLang="en-US" sz="2200" dirty="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17" name="箭头: 右 4"/>
          <p:cNvSpPr/>
          <p:nvPr/>
        </p:nvSpPr>
        <p:spPr>
          <a:xfrm>
            <a:off x="5209540" y="2151380"/>
            <a:ext cx="1042670" cy="321945"/>
          </a:xfrm>
          <a:prstGeom prst="rightArrow">
            <a:avLst>
              <a:gd name="adj1" fmla="val 50000"/>
              <a:gd name="adj2" fmla="val 1183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矩形 20"/>
          <p:cNvSpPr/>
          <p:nvPr/>
        </p:nvSpPr>
        <p:spPr>
          <a:xfrm>
            <a:off x="1026160" y="1255395"/>
            <a:ext cx="4031615" cy="2113915"/>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6342380" y="1255395"/>
            <a:ext cx="4921250" cy="2113915"/>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燕尾形 22"/>
          <p:cNvSpPr/>
          <p:nvPr/>
        </p:nvSpPr>
        <p:spPr>
          <a:xfrm>
            <a:off x="1905" y="56198"/>
            <a:ext cx="1929130" cy="504190"/>
          </a:xfrm>
          <a:prstGeom prst="chevron">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b="1">
                <a:latin typeface="微软雅黑" panose="020B0503020204020204" charset="-122"/>
                <a:ea typeface="微软雅黑" panose="020B0503020204020204" charset="-122"/>
                <a:cs typeface="Times New Roman" panose="02020603050405020304" pitchFamily="18" charset="0"/>
                <a:sym typeface="+mn-ea"/>
              </a:rPr>
              <a:t>研究背景</a:t>
            </a:r>
            <a:endParaRPr lang="zh-CN" altLang="en-US" sz="2400" b="1">
              <a:latin typeface="微软雅黑" panose="020B0503020204020204" charset="-122"/>
              <a:ea typeface="微软雅黑" panose="020B0503020204020204" charset="-122"/>
              <a:cs typeface="Times New Roman" panose="02020603050405020304" pitchFamily="18" charset="0"/>
              <a:sym typeface="+mn-ea"/>
            </a:endParaRPr>
          </a:p>
        </p:txBody>
      </p:sp>
      <p:sp>
        <p:nvSpPr>
          <p:cNvPr id="25" name="燕尾形 24"/>
          <p:cNvSpPr/>
          <p:nvPr/>
        </p:nvSpPr>
        <p:spPr>
          <a:xfrm>
            <a:off x="1783080" y="52070"/>
            <a:ext cx="273621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燕尾形 25"/>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燕尾形 26"/>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8" name="文本框 27"/>
          <p:cNvSpPr txBox="1"/>
          <p:nvPr/>
        </p:nvSpPr>
        <p:spPr>
          <a:xfrm>
            <a:off x="1980565" y="78105"/>
            <a:ext cx="23749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29" name="文本框 28"/>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0" name="文本框 29"/>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1" name="燕尾形 30"/>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文本框 31"/>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33" name="燕尾形 32"/>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文本框 33"/>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4" name="文本框 3"/>
          <p:cNvSpPr txBox="1"/>
          <p:nvPr/>
        </p:nvSpPr>
        <p:spPr>
          <a:xfrm>
            <a:off x="1026795" y="4379595"/>
            <a:ext cx="10236835" cy="1614805"/>
          </a:xfrm>
          <a:prstGeom prst="rect">
            <a:avLst/>
          </a:prstGeom>
          <a:noFill/>
        </p:spPr>
        <p:txBody>
          <a:bodyPr wrap="square" rtlCol="0" anchor="t">
            <a:spAutoFit/>
          </a:bodyPr>
          <a:p>
            <a:pPr algn="ctr">
              <a:lnSpc>
                <a:spcPct val="150000"/>
              </a:lnSpc>
            </a:pP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深度学习能够直接建立输入与输出之间的端到端映射，</a:t>
            </a:r>
            <a:r>
              <a:rPr lang="zh-CN" altLang="en-US" sz="2200" dirty="0" err="1">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mn-ea"/>
              </a:rPr>
              <a:t>无需繁琐的处理流程即可输出谱分析结果。</a:t>
            </a:r>
            <a:r>
              <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rPr>
              <a:t>目前基于深度学习的谱分析研究主要沿两条路径展开：一是以核素分类为目标的直接识别模式，二是能谱预测模式。</a:t>
            </a:r>
            <a:endParaRPr lang="zh-CN" altLang="en-US" sz="2200" dirty="0" err="1">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6" name="矩形 5"/>
          <p:cNvSpPr/>
          <p:nvPr/>
        </p:nvSpPr>
        <p:spPr>
          <a:xfrm>
            <a:off x="1026160" y="4338955"/>
            <a:ext cx="10237470" cy="1715135"/>
          </a:xfrm>
          <a:prstGeom prst="rect">
            <a:avLst/>
          </a:prstGeom>
          <a:noFill/>
          <a:ln w="34925" cmpd="sng">
            <a:solidFill>
              <a:srgbClr val="2A6CA8"/>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624205"/>
            <a:ext cx="12032615" cy="829945"/>
          </a:xfrm>
          <a:prstGeom prst="rect">
            <a:avLst/>
          </a:prstGeom>
          <a:noFill/>
        </p:spPr>
        <p:txBody>
          <a:bodyPr wrap="square" rtlCol="0">
            <a:spAutoFit/>
          </a:bodyPr>
          <a:lstStyle/>
          <a:p>
            <a:pPr marL="457200" indent="-457200">
              <a:lnSpc>
                <a:spcPct val="100000"/>
              </a:lnSpc>
              <a:buClr>
                <a:schemeClr val="tx2"/>
              </a:buClr>
              <a:buFont typeface="Wingdings" panose="05000000000000000000" pitchFamily="2" charset="2"/>
              <a:buChar char="p"/>
            </a:pPr>
            <a:r>
              <a:rPr lang="zh-CN" altLang="en-US" sz="2400">
                <a:latin typeface="黑体" panose="02010609060101010101" pitchFamily="49" charset="-122"/>
                <a:ea typeface="黑体" panose="02010609060101010101" pitchFamily="49" charset="-122"/>
                <a:cs typeface="+mj-cs"/>
              </a:rPr>
              <a:t>因此，为提升模型泛化能力，近年来研究人员逐渐将深度学习谱分析从分类任务转向能谱预测任务。</a:t>
            </a:r>
            <a:endParaRPr lang="zh-CN" altLang="en-US" sz="2400">
              <a:latin typeface="黑体" panose="02010609060101010101" pitchFamily="49" charset="-122"/>
              <a:ea typeface="黑体" panose="02010609060101010101" pitchFamily="49" charset="-122"/>
              <a:cs typeface="+mj-cs"/>
            </a:endParaRPr>
          </a:p>
        </p:txBody>
      </p:sp>
      <p:sp>
        <p:nvSpPr>
          <p:cNvPr id="33" name="文本框 32"/>
          <p:cNvSpPr txBox="1"/>
          <p:nvPr/>
        </p:nvSpPr>
        <p:spPr>
          <a:xfrm>
            <a:off x="25806" y="1357890"/>
            <a:ext cx="11109409" cy="1012190"/>
          </a:xfrm>
          <a:prstGeom prst="rect">
            <a:avLst/>
          </a:prstGeom>
          <a:noFill/>
        </p:spPr>
        <p:txBody>
          <a:bodyPr wrap="square" rtlCol="0">
            <a:spAutoFit/>
          </a:bodyPr>
          <a:lstStyle/>
          <a:p>
            <a:pPr marL="457200" indent="-457200">
              <a:lnSpc>
                <a:spcPct val="136000"/>
              </a:lnSpc>
              <a:buClr>
                <a:schemeClr val="tx2"/>
              </a:buClr>
              <a:buFont typeface="Arial" panose="020B0604020202020204" pitchFamily="34" charset="0"/>
              <a:buChar char="•"/>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rPr>
              <a:t>平滑能谱预测：</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a:p>
            <a:pPr indent="0">
              <a:lnSpc>
                <a:spcPct val="136000"/>
              </a:lnSpc>
              <a:buClr>
                <a:schemeClr val="tx2"/>
              </a:buClr>
              <a:buFont typeface="Arial" panose="020B0604020202020204" pitchFamily="34" charset="0"/>
              <a:buNone/>
            </a:pP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4" name="燕尾形 43"/>
          <p:cNvSpPr/>
          <p:nvPr>
            <p:custDataLst>
              <p:tags r:id="rId1"/>
            </p:custDataLst>
          </p:nvPr>
        </p:nvSpPr>
        <p:spPr>
          <a:xfrm>
            <a:off x="5858510" y="1883410"/>
            <a:ext cx="3084195"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燕尾形 44"/>
          <p:cNvSpPr/>
          <p:nvPr>
            <p:custDataLst>
              <p:tags r:id="rId2"/>
            </p:custDataLst>
          </p:nvPr>
        </p:nvSpPr>
        <p:spPr>
          <a:xfrm>
            <a:off x="2941955" y="1866900"/>
            <a:ext cx="3292475"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燕尾形 45"/>
          <p:cNvSpPr/>
          <p:nvPr>
            <p:custDataLst>
              <p:tags r:id="rId3"/>
            </p:custDataLst>
          </p:nvPr>
        </p:nvSpPr>
        <p:spPr>
          <a:xfrm>
            <a:off x="-26670" y="1866900"/>
            <a:ext cx="3366770"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文本框 46"/>
          <p:cNvSpPr txBox="1"/>
          <p:nvPr>
            <p:custDataLst>
              <p:tags r:id="rId4"/>
            </p:custDataLst>
          </p:nvPr>
        </p:nvSpPr>
        <p:spPr>
          <a:xfrm>
            <a:off x="3402330" y="1953260"/>
            <a:ext cx="2541270" cy="1017905"/>
          </a:xfrm>
          <a:prstGeom prst="rect">
            <a:avLst/>
          </a:prstGeom>
          <a:noFill/>
        </p:spPr>
        <p:txBody>
          <a:bodyPr wrap="square" rtlCol="0">
            <a:noAutofit/>
          </a:bodyPr>
          <a:p>
            <a:pPr algn="ct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Barton</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等人</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通过设计定制化损失函数，在低信噪比条件下兼顾了光谱平滑度提升与弱峰特征保留。</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8" name="文本框 47"/>
          <p:cNvSpPr txBox="1"/>
          <p:nvPr>
            <p:custDataLst>
              <p:tags r:id="rId5"/>
            </p:custDataLst>
          </p:nvPr>
        </p:nvSpPr>
        <p:spPr>
          <a:xfrm>
            <a:off x="6311900" y="1924050"/>
            <a:ext cx="2331085" cy="1076325"/>
          </a:xfrm>
          <a:prstGeom prst="rect">
            <a:avLst/>
          </a:prstGeom>
          <a:noFill/>
        </p:spPr>
        <p:txBody>
          <a:bodyPr wrap="square" rtlCol="0" anchor="t">
            <a:spAutoFit/>
          </a:bodyPr>
          <a:p>
            <a:pPr algn="ct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Lu</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[3]</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提出了基于分段学习的深度学习降噪方法，其准确度优于经验模态分解及小波变换。</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cxnSp>
        <p:nvCxnSpPr>
          <p:cNvPr id="49" name="直接箭头连接符 48"/>
          <p:cNvCxnSpPr/>
          <p:nvPr>
            <p:custDataLst>
              <p:tags r:id="rId6"/>
            </p:custDataLst>
          </p:nvPr>
        </p:nvCxnSpPr>
        <p:spPr>
          <a:xfrm flipV="1">
            <a:off x="12065" y="3082290"/>
            <a:ext cx="12146280" cy="50800"/>
          </a:xfrm>
          <a:prstGeom prst="straightConnector1">
            <a:avLst/>
          </a:prstGeom>
          <a:ln w="31750">
            <a:solidFill>
              <a:schemeClr val="tx1"/>
            </a:solidFill>
            <a:tailEnd type="stealth" w="lg" len="lg"/>
          </a:ln>
        </p:spPr>
        <p:style>
          <a:lnRef idx="3">
            <a:schemeClr val="accent1"/>
          </a:lnRef>
          <a:fillRef idx="0">
            <a:srgbClr val="FFFFFF"/>
          </a:fillRef>
          <a:effectRef idx="0">
            <a:srgbClr val="FFFFFF"/>
          </a:effectRef>
          <a:fontRef idx="minor">
            <a:schemeClr val="tx1"/>
          </a:fontRef>
        </p:style>
      </p:cxnSp>
      <p:sp>
        <p:nvSpPr>
          <p:cNvPr id="50" name="等腰三角形 49"/>
          <p:cNvSpPr/>
          <p:nvPr>
            <p:custDataLst>
              <p:tags r:id="rId7"/>
            </p:custDataLst>
          </p:nvPr>
        </p:nvSpPr>
        <p:spPr>
          <a:xfrm>
            <a:off x="1501775" y="3033395"/>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1" name="等腰三角形 50"/>
          <p:cNvSpPr/>
          <p:nvPr>
            <p:custDataLst>
              <p:tags r:id="rId8"/>
            </p:custDataLst>
          </p:nvPr>
        </p:nvSpPr>
        <p:spPr>
          <a:xfrm>
            <a:off x="4404360" y="3036570"/>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2" name="等腰三角形 51"/>
          <p:cNvSpPr/>
          <p:nvPr>
            <p:custDataLst>
              <p:tags r:id="rId9"/>
            </p:custDataLst>
          </p:nvPr>
        </p:nvSpPr>
        <p:spPr>
          <a:xfrm>
            <a:off x="7276465" y="3030220"/>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文本框 52"/>
          <p:cNvSpPr txBox="1"/>
          <p:nvPr>
            <p:custDataLst>
              <p:tags r:id="rId10"/>
            </p:custDataLst>
          </p:nvPr>
        </p:nvSpPr>
        <p:spPr>
          <a:xfrm>
            <a:off x="431800" y="1908175"/>
            <a:ext cx="2528570" cy="1108710"/>
          </a:xfrm>
          <a:prstGeom prst="rect">
            <a:avLst/>
          </a:prstGeom>
        </p:spPr>
        <p:txBody>
          <a:bodyPr wrap="square">
            <a:noAutofit/>
          </a:bodyPr>
          <a:p>
            <a:pPr indent="0" algn="ctr">
              <a:lnSpc>
                <a:spcPct val="100000"/>
              </a:lnSpc>
              <a:buClr>
                <a:schemeClr val="tx2"/>
              </a:buClr>
              <a:buFont typeface="Arial" panose="020B0604020202020204" pitchFamily="34" charset="0"/>
              <a:buNone/>
            </a:pPr>
            <a:r>
              <a:rPr lang="en-US" altLang="zh-CN"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Carson</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等人</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首次将卷积神经网络应用于伽马能谱降噪，在有效去噪的同时保持了较高的谱保真度。</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4" name="文本框 53"/>
          <p:cNvSpPr txBox="1"/>
          <p:nvPr>
            <p:custDataLst>
              <p:tags r:id="rId11"/>
            </p:custDataLst>
          </p:nvPr>
        </p:nvSpPr>
        <p:spPr>
          <a:xfrm>
            <a:off x="1033780" y="3202940"/>
            <a:ext cx="1077595"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2021</a:t>
            </a:r>
            <a:endParaRPr lang="zh-CN" altLang="en-US"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5" name="文本框 54"/>
          <p:cNvSpPr txBox="1"/>
          <p:nvPr>
            <p:custDataLst>
              <p:tags r:id="rId12"/>
            </p:custDataLst>
          </p:nvPr>
        </p:nvSpPr>
        <p:spPr>
          <a:xfrm>
            <a:off x="4128135" y="3228340"/>
            <a:ext cx="717550"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2021</a:t>
            </a:r>
            <a:endPar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6" name="文本框 55"/>
          <p:cNvSpPr txBox="1"/>
          <p:nvPr>
            <p:custDataLst>
              <p:tags r:id="rId13"/>
            </p:custDataLst>
          </p:nvPr>
        </p:nvSpPr>
        <p:spPr>
          <a:xfrm>
            <a:off x="6991985" y="3228340"/>
            <a:ext cx="751205"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2023</a:t>
            </a:r>
            <a:endPar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7" name="燕尾形 56"/>
          <p:cNvSpPr/>
          <p:nvPr>
            <p:custDataLst>
              <p:tags r:id="rId14"/>
            </p:custDataLst>
          </p:nvPr>
        </p:nvSpPr>
        <p:spPr>
          <a:xfrm>
            <a:off x="8576945" y="1883410"/>
            <a:ext cx="3624580" cy="1158240"/>
          </a:xfrm>
          <a:prstGeom prst="chevron">
            <a:avLst>
              <a:gd name="adj" fmla="val 47450"/>
            </a:avLst>
          </a:prstGeom>
          <a:solidFill>
            <a:srgbClr val="1F497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文本框 57"/>
          <p:cNvSpPr txBox="1"/>
          <p:nvPr>
            <p:custDataLst>
              <p:tags r:id="rId15"/>
            </p:custDataLst>
          </p:nvPr>
        </p:nvSpPr>
        <p:spPr>
          <a:xfrm>
            <a:off x="8991600" y="1930400"/>
            <a:ext cx="2955925" cy="1076325"/>
          </a:xfrm>
          <a:prstGeom prst="rect">
            <a:avLst/>
          </a:prstGeom>
          <a:noFill/>
        </p:spPr>
        <p:txBody>
          <a:bodyPr wrap="square" rtlCol="0" anchor="t">
            <a:spAutoFit/>
          </a:bodyPr>
          <a:p>
            <a:pPr algn="ct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李飞等人</a:t>
            </a:r>
            <a:r>
              <a:rPr lang="en-US" altLang="zh-CN" sz="1600" baseline="300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[4]</a:t>
            </a:r>
            <a:r>
              <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将改进的蛙跳算法与粒子群优化卷积神经网络相结合，在信噪比与均方根误差方面均取得了显著改善。</a:t>
            </a:r>
            <a:endParaRPr lang="zh-CN" altLang="en-US" sz="160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59" name="等腰三角形 58"/>
          <p:cNvSpPr/>
          <p:nvPr>
            <p:custDataLst>
              <p:tags r:id="rId16"/>
            </p:custDataLst>
          </p:nvPr>
        </p:nvSpPr>
        <p:spPr>
          <a:xfrm>
            <a:off x="10320655" y="3030220"/>
            <a:ext cx="182880" cy="250190"/>
          </a:xfrm>
          <a:prstGeom prst="triangle">
            <a:avLst/>
          </a:prstGeom>
          <a:solidFill>
            <a:srgbClr val="1F497D"/>
          </a:solidFill>
          <a:ln>
            <a:solidFill>
              <a:srgbClr val="1F497D"/>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0" name="文本框 59"/>
          <p:cNvSpPr txBox="1"/>
          <p:nvPr>
            <p:custDataLst>
              <p:tags r:id="rId17"/>
            </p:custDataLst>
          </p:nvPr>
        </p:nvSpPr>
        <p:spPr>
          <a:xfrm>
            <a:off x="10036175" y="3228340"/>
            <a:ext cx="751205" cy="337185"/>
          </a:xfrm>
          <a:prstGeom prst="rect">
            <a:avLst/>
          </a:prstGeom>
          <a:noFill/>
        </p:spPr>
        <p:txBody>
          <a:bodyPr wrap="square" rtlCol="0" anchor="t">
            <a:spAutoFit/>
          </a:bodyPr>
          <a:p>
            <a:pPr algn="ctr"/>
            <a:r>
              <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rPr>
              <a:t>2023</a:t>
            </a:r>
            <a:endParaRPr lang="en-US" altLang="zh-CN" sz="1600" b="1">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62" name="图片 61"/>
          <p:cNvPicPr>
            <a:picLocks noChangeAspect="1"/>
          </p:cNvPicPr>
          <p:nvPr/>
        </p:nvPicPr>
        <p:blipFill>
          <a:blip r:embed="rId18">
            <a:clrChange>
              <a:clrFrom>
                <a:srgbClr val="FFFFFF">
                  <a:alpha val="100000"/>
                </a:srgbClr>
              </a:clrFrom>
              <a:clrTo>
                <a:srgbClr val="FFFFFF">
                  <a:alpha val="100000"/>
                  <a:alpha val="0"/>
                </a:srgbClr>
              </a:clrTo>
            </a:clrChange>
          </a:blip>
          <a:stretch>
            <a:fillRect/>
          </a:stretch>
        </p:blipFill>
        <p:spPr>
          <a:xfrm>
            <a:off x="-55245" y="3549650"/>
            <a:ext cx="2962275" cy="2376170"/>
          </a:xfrm>
          <a:prstGeom prst="rect">
            <a:avLst/>
          </a:prstGeom>
        </p:spPr>
      </p:pic>
      <p:pic>
        <p:nvPicPr>
          <p:cNvPr id="63" name="图片 62"/>
          <p:cNvPicPr>
            <a:picLocks noChangeAspect="1"/>
          </p:cNvPicPr>
          <p:nvPr/>
        </p:nvPicPr>
        <p:blipFill>
          <a:blip r:embed="rId19">
            <a:clrChange>
              <a:clrFrom>
                <a:srgbClr val="FFFFFF">
                  <a:alpha val="100000"/>
                </a:srgbClr>
              </a:clrFrom>
              <a:clrTo>
                <a:srgbClr val="FFFFFF">
                  <a:alpha val="100000"/>
                  <a:alpha val="0"/>
                </a:srgbClr>
              </a:clrTo>
            </a:clrChange>
          </a:blip>
          <a:srcRect b="50625"/>
          <a:stretch>
            <a:fillRect/>
          </a:stretch>
        </p:blipFill>
        <p:spPr>
          <a:xfrm>
            <a:off x="3092450" y="3488055"/>
            <a:ext cx="2893695" cy="2466340"/>
          </a:xfrm>
          <a:prstGeom prst="rect">
            <a:avLst/>
          </a:prstGeom>
        </p:spPr>
      </p:pic>
      <p:pic>
        <p:nvPicPr>
          <p:cNvPr id="65" name="图片 64"/>
          <p:cNvPicPr>
            <a:picLocks noChangeAspect="1"/>
          </p:cNvPicPr>
          <p:nvPr/>
        </p:nvPicPr>
        <p:blipFill>
          <a:blip r:embed="rId20">
            <a:clrChange>
              <a:clrFrom>
                <a:srgbClr val="FFFFFF">
                  <a:alpha val="100000"/>
                </a:srgbClr>
              </a:clrFrom>
              <a:clrTo>
                <a:srgbClr val="FFFFFF">
                  <a:alpha val="100000"/>
                  <a:alpha val="0"/>
                </a:srgbClr>
              </a:clrTo>
            </a:clrChange>
          </a:blip>
          <a:srcRect t="32435" b="34843"/>
          <a:stretch>
            <a:fillRect/>
          </a:stretch>
        </p:blipFill>
        <p:spPr>
          <a:xfrm>
            <a:off x="5852795" y="3562350"/>
            <a:ext cx="2844800" cy="1213485"/>
          </a:xfrm>
          <a:prstGeom prst="rect">
            <a:avLst/>
          </a:prstGeom>
        </p:spPr>
      </p:pic>
      <p:pic>
        <p:nvPicPr>
          <p:cNvPr id="67" name="图片 66"/>
          <p:cNvPicPr>
            <a:picLocks noChangeAspect="1"/>
          </p:cNvPicPr>
          <p:nvPr/>
        </p:nvPicPr>
        <p:blipFill>
          <a:blip r:embed="rId20">
            <a:clrChange>
              <a:clrFrom>
                <a:srgbClr val="FFFFFF">
                  <a:alpha val="100000"/>
                </a:srgbClr>
              </a:clrFrom>
              <a:clrTo>
                <a:srgbClr val="FFFFFF">
                  <a:alpha val="100000"/>
                  <a:alpha val="0"/>
                </a:srgbClr>
              </a:clrTo>
            </a:clrChange>
          </a:blip>
          <a:srcRect t="66917" b="1472"/>
          <a:stretch>
            <a:fillRect/>
          </a:stretch>
        </p:blipFill>
        <p:spPr>
          <a:xfrm>
            <a:off x="5896610" y="4719955"/>
            <a:ext cx="2801620" cy="1216660"/>
          </a:xfrm>
          <a:prstGeom prst="rect">
            <a:avLst/>
          </a:prstGeom>
        </p:spPr>
      </p:pic>
      <p:pic>
        <p:nvPicPr>
          <p:cNvPr id="68" name="图片 67"/>
          <p:cNvPicPr>
            <a:picLocks noChangeAspect="1"/>
          </p:cNvPicPr>
          <p:nvPr/>
        </p:nvPicPr>
        <p:blipFill>
          <a:blip r:embed="rId21">
            <a:clrChange>
              <a:clrFrom>
                <a:srgbClr val="FFFFFF">
                  <a:alpha val="100000"/>
                </a:srgbClr>
              </a:clrFrom>
              <a:clrTo>
                <a:srgbClr val="FFFFFF">
                  <a:alpha val="100000"/>
                  <a:alpha val="0"/>
                </a:srgbClr>
              </a:clrTo>
            </a:clrChange>
          </a:blip>
          <a:stretch>
            <a:fillRect/>
          </a:stretch>
        </p:blipFill>
        <p:spPr>
          <a:xfrm>
            <a:off x="8533130" y="3546475"/>
            <a:ext cx="3675380" cy="2273300"/>
          </a:xfrm>
          <a:prstGeom prst="rect">
            <a:avLst/>
          </a:prstGeom>
        </p:spPr>
      </p:pic>
      <p:sp>
        <p:nvSpPr>
          <p:cNvPr id="71" name="燕尾形 70"/>
          <p:cNvSpPr/>
          <p:nvPr/>
        </p:nvSpPr>
        <p:spPr>
          <a:xfrm>
            <a:off x="4376420" y="58420"/>
            <a:ext cx="282130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2" name="燕尾形 71"/>
          <p:cNvSpPr/>
          <p:nvPr/>
        </p:nvSpPr>
        <p:spPr>
          <a:xfrm>
            <a:off x="8729980" y="52070"/>
            <a:ext cx="215138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4" name="文本框 73"/>
          <p:cNvSpPr txBox="1"/>
          <p:nvPr/>
        </p:nvSpPr>
        <p:spPr>
          <a:xfrm>
            <a:off x="4599305" y="99060"/>
            <a:ext cx="240982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研究目标及内容</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5" name="文本框 74"/>
          <p:cNvSpPr txBox="1"/>
          <p:nvPr/>
        </p:nvSpPr>
        <p:spPr>
          <a:xfrm>
            <a:off x="8943340" y="99060"/>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结果与讨论</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6" name="燕尾形 75"/>
          <p:cNvSpPr/>
          <p:nvPr/>
        </p:nvSpPr>
        <p:spPr>
          <a:xfrm>
            <a:off x="10754995" y="55245"/>
            <a:ext cx="133731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7" name="文本框 76"/>
          <p:cNvSpPr txBox="1"/>
          <p:nvPr/>
        </p:nvSpPr>
        <p:spPr>
          <a:xfrm>
            <a:off x="10968355" y="102235"/>
            <a:ext cx="91503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总结</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78" name="燕尾形 77"/>
          <p:cNvSpPr/>
          <p:nvPr/>
        </p:nvSpPr>
        <p:spPr>
          <a:xfrm>
            <a:off x="7071360" y="55245"/>
            <a:ext cx="1790700"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9" name="文本框 78"/>
          <p:cNvSpPr txBox="1"/>
          <p:nvPr/>
        </p:nvSpPr>
        <p:spPr>
          <a:xfrm>
            <a:off x="7284720" y="102235"/>
            <a:ext cx="1795145"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研究方法</a:t>
            </a:r>
            <a:endPar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0" name="文本框 79"/>
          <p:cNvSpPr txBox="1"/>
          <p:nvPr/>
        </p:nvSpPr>
        <p:spPr>
          <a:xfrm>
            <a:off x="334010" y="102235"/>
            <a:ext cx="1536700" cy="460375"/>
          </a:xfrm>
          <a:prstGeom prst="rect">
            <a:avLst/>
          </a:prstGeom>
          <a:noFill/>
        </p:spPr>
        <p:txBody>
          <a:bodyPr wrap="square" rtlCol="0" anchor="t">
            <a:spAutoFit/>
          </a:bodyPr>
          <a:p>
            <a:r>
              <a:rPr lang="zh-CN" altLang="en-US" sz="2400" b="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rPr>
              <a:t>研究背景</a:t>
            </a:r>
            <a:endParaRPr lang="zh-CN" altLang="en-US" sz="2400" b="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
        <p:nvSpPr>
          <p:cNvPr id="81" name="燕尾形 80"/>
          <p:cNvSpPr/>
          <p:nvPr/>
        </p:nvSpPr>
        <p:spPr>
          <a:xfrm>
            <a:off x="46990" y="57785"/>
            <a:ext cx="1873885" cy="504190"/>
          </a:xfrm>
          <a:prstGeom prst="chevron">
            <a:avLst/>
          </a:prstGeom>
          <a:no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2" name="燕尾形 81"/>
          <p:cNvSpPr/>
          <p:nvPr/>
        </p:nvSpPr>
        <p:spPr>
          <a:xfrm>
            <a:off x="1783080" y="52070"/>
            <a:ext cx="2736215" cy="504190"/>
          </a:xfrm>
          <a:prstGeom prst="chevron">
            <a:avLst/>
          </a:prstGeom>
          <a:solidFill>
            <a:srgbClr val="1F497D"/>
          </a:solidFill>
          <a:ln>
            <a:solidFill>
              <a:srgbClr val="1F497D"/>
            </a:solidFill>
          </a:ln>
          <a:extLst>
            <a:ext uri="{909E8E84-426E-40DD-AFC4-6F175D3DCCD1}">
              <a14:hiddenFill xmlns:a14="http://schemas.microsoft.com/office/drawing/2010/main">
                <a:solidFill>
                  <a:srgbClr val="1F497D"/>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3" name="文本框 82"/>
          <p:cNvSpPr txBox="1"/>
          <p:nvPr/>
        </p:nvSpPr>
        <p:spPr>
          <a:xfrm>
            <a:off x="1980565" y="78105"/>
            <a:ext cx="2374900" cy="460375"/>
          </a:xfrm>
          <a:prstGeom prst="rect">
            <a:avLst/>
          </a:prstGeom>
          <a:noFill/>
        </p:spPr>
        <p:txBody>
          <a:bodyPr wrap="square" rtlCol="0" anchor="t">
            <a:spAutoFit/>
          </a:bodyPr>
          <a:p>
            <a:r>
              <a:rPr lang="zh-CN" altLang="en-US" sz="2400" b="1">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rPr>
              <a:t>国内外研究现状</a:t>
            </a:r>
            <a:endParaRPr lang="zh-CN" altLang="en-US" sz="2400" b="1" dirty="0">
              <a:solidFill>
                <a:schemeClr val="bg1"/>
              </a:solidFill>
              <a:latin typeface="Times New Roman" panose="02020603050405020304" pitchFamily="18" charset="0"/>
              <a:ea typeface="黑体" panose="02010609060101010101" pitchFamily="49" charset="-122"/>
              <a:cs typeface="Times New Roman" panose="02020603050405020304" pitchFamily="18" charset="0"/>
              <a:sym typeface="+mn-ea"/>
            </a:endParaRPr>
          </a:p>
        </p:txBody>
      </p:sp>
    </p:spTree>
  </p:cSld>
  <p:clrMapOvr>
    <a:masterClrMapping/>
  </p:clrMapOvr>
  <p:transition>
    <p:random/>
  </p:transition>
</p:sld>
</file>

<file path=ppt/tags/tag1.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0.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1.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2.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3.xml><?xml version="1.0" encoding="utf-8"?>
<p:tagLst xmlns:p="http://schemas.openxmlformats.org/presentationml/2006/main">
  <p:tag name="KSO_WM_DIAGRAM_VIRTUALLY_FRAME" val="{&quot;height&quot;:334.79897637795284,&quot;left&quot;:201.95811023622048,&quot;top&quot;:123.44692913385828,&quot;width&quot;:547.083779527559}"/>
</p:tagLst>
</file>

<file path=ppt/tags/tag14.xml><?xml version="1.0" encoding="utf-8"?>
<p:tagLst xmlns:p="http://schemas.openxmlformats.org/presentationml/2006/main">
  <p:tag name="KSO_WM_DIAGRAM_VIRTUALLY_FRAME" val="{&quot;height&quot;:334.79897637795284,&quot;left&quot;:201.95811023622048,&quot;top&quot;:123.44692913385828,&quot;width&quot;:547.083779527559}"/>
</p:tagLst>
</file>

<file path=ppt/tags/tag15.xml><?xml version="1.0" encoding="utf-8"?>
<p:tagLst xmlns:p="http://schemas.openxmlformats.org/presentationml/2006/main">
  <p:tag name="KSO_WM_DIAGRAM_VIRTUALLY_FRAME" val="{&quot;height&quot;:334.79897637795284,&quot;left&quot;:201.95811023622048,&quot;top&quot;:123.44692913385828,&quot;width&quot;:547.083779527559}"/>
</p:tagLst>
</file>

<file path=ppt/tags/tag16.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7.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8.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19.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2.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20.xml><?xml version="1.0" encoding="utf-8"?>
<p:tagLst xmlns:p="http://schemas.openxmlformats.org/presentationml/2006/main">
  <p:tag name="KSO_WM_DIAGRAM_VIRTUALLY_FRAME" val="{&quot;height&quot;:360.625,&quot;left&quot;:18.65,&quot;top&quot;:134.5,&quot;width&quot;:918.9}"/>
</p:tagLst>
</file>

<file path=ppt/tags/tag21.xml><?xml version="1.0" encoding="utf-8"?>
<p:tagLst xmlns:p="http://schemas.openxmlformats.org/presentationml/2006/main">
  <p:tag name="KSO_WM_DIAGRAM_VIRTUALLY_FRAME" val="{&quot;height&quot;:360.625,&quot;left&quot;:18.65,&quot;top&quot;:134.5,&quot;width&quot;:918.9}"/>
</p:tagLst>
</file>

<file path=ppt/tags/tag22.xml><?xml version="1.0" encoding="utf-8"?>
<p:tagLst xmlns:p="http://schemas.openxmlformats.org/presentationml/2006/main">
  <p:tag name="KSO_WM_DIAGRAM_VIRTUALLY_FRAME" val="{&quot;height&quot;:360.625,&quot;left&quot;:18.65,&quot;top&quot;:134.5,&quot;width&quot;:918.9}"/>
</p:tagLst>
</file>

<file path=ppt/tags/tag23.xml><?xml version="1.0" encoding="utf-8"?>
<p:tagLst xmlns:p="http://schemas.openxmlformats.org/presentationml/2006/main">
  <p:tag name="KSO_WM_DIAGRAM_VIRTUALLY_FRAME" val="{&quot;height&quot;:360.625,&quot;left&quot;:18.65,&quot;top&quot;:134.5,&quot;width&quot;:918.9}"/>
</p:tagLst>
</file>

<file path=ppt/tags/tag24.xml><?xml version="1.0" encoding="utf-8"?>
<p:tagLst xmlns:p="http://schemas.openxmlformats.org/presentationml/2006/main">
  <p:tag name="KSO_WM_DIAGRAM_VIRTUALLY_FRAME" val="{&quot;height&quot;:360.625,&quot;left&quot;:18.65,&quot;top&quot;:134.5,&quot;width&quot;:918.9}"/>
</p:tagLst>
</file>

<file path=ppt/tags/tag25.xml><?xml version="1.0" encoding="utf-8"?>
<p:tagLst xmlns:p="http://schemas.openxmlformats.org/presentationml/2006/main">
  <p:tag name="KSO_WM_DIAGRAM_VIRTUALLY_FRAME" val="{&quot;height&quot;:360.625,&quot;left&quot;:18.65,&quot;top&quot;:134.5,&quot;width&quot;:918.9}"/>
</p:tagLst>
</file>

<file path=ppt/tags/tag26.xml><?xml version="1.0" encoding="utf-8"?>
<p:tagLst xmlns:p="http://schemas.openxmlformats.org/presentationml/2006/main">
  <p:tag name="KSO_WM_DIAGRAM_VIRTUALLY_FRAME" val="{&quot;height&quot;:360.625,&quot;left&quot;:18.65,&quot;top&quot;:134.5,&quot;width&quot;:918.9}"/>
</p:tagLst>
</file>

<file path=ppt/tags/tag27.xml><?xml version="1.0" encoding="utf-8"?>
<p:tagLst xmlns:p="http://schemas.openxmlformats.org/presentationml/2006/main">
  <p:tag name="KSO_WM_DIAGRAM_VIRTUALLY_FRAME" val="{&quot;height&quot;:360.625,&quot;left&quot;:18.65,&quot;top&quot;:134.5,&quot;width&quot;:918.9}"/>
</p:tagLst>
</file>

<file path=ppt/tags/tag28.xml><?xml version="1.0" encoding="utf-8"?>
<p:tagLst xmlns:p="http://schemas.openxmlformats.org/presentationml/2006/main">
  <p:tag name="KSO_WM_DIAGRAM_VIRTUALLY_FRAME" val="{&quot;height&quot;:360.625,&quot;left&quot;:18.65,&quot;top&quot;:134.5,&quot;width&quot;:918.9}"/>
</p:tagLst>
</file>

<file path=ppt/tags/tag29.xml><?xml version="1.0" encoding="utf-8"?>
<p:tagLst xmlns:p="http://schemas.openxmlformats.org/presentationml/2006/main">
  <p:tag name="KSO_WM_DIAGRAM_VIRTUALLY_FRAME" val="{&quot;height&quot;:360.625,&quot;left&quot;:18.65,&quot;top&quot;:134.5,&quot;width&quot;:918.9}"/>
</p:tagLst>
</file>

<file path=ppt/tags/tag3.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30.xml><?xml version="1.0" encoding="utf-8"?>
<p:tagLst xmlns:p="http://schemas.openxmlformats.org/presentationml/2006/main">
  <p:tag name="KSO_WM_DIAGRAM_VIRTUALLY_FRAME" val="{&quot;height&quot;:360.625,&quot;left&quot;:18.65,&quot;top&quot;:134.5,&quot;width&quot;:918.9}"/>
</p:tagLst>
</file>

<file path=ppt/tags/tag31.xml><?xml version="1.0" encoding="utf-8"?>
<p:tagLst xmlns:p="http://schemas.openxmlformats.org/presentationml/2006/main">
  <p:tag name="KSO_WM_DIAGRAM_VIRTUALLY_FRAME" val="{&quot;height&quot;:360.625,&quot;left&quot;:18.65,&quot;top&quot;:134.5,&quot;width&quot;:918.9}"/>
</p:tagLst>
</file>

<file path=ppt/tags/tag32.xml><?xml version="1.0" encoding="utf-8"?>
<p:tagLst xmlns:p="http://schemas.openxmlformats.org/presentationml/2006/main">
  <p:tag name="KSO_WM_DIAGRAM_VIRTUALLY_FRAME" val="{&quot;height&quot;:360.625,&quot;left&quot;:18.65,&quot;top&quot;:134.5,&quot;width&quot;:918.9}"/>
</p:tagLst>
</file>

<file path=ppt/tags/tag33.xml><?xml version="1.0" encoding="utf-8"?>
<p:tagLst xmlns:p="http://schemas.openxmlformats.org/presentationml/2006/main">
  <p:tag name="KSO_WM_DIAGRAM_VIRTUALLY_FRAME" val="{&quot;height&quot;:360.625,&quot;left&quot;:18.65,&quot;top&quot;:134.5,&quot;width&quot;:918.9}"/>
</p:tagLst>
</file>

<file path=ppt/tags/tag34.xml><?xml version="1.0" encoding="utf-8"?>
<p:tagLst xmlns:p="http://schemas.openxmlformats.org/presentationml/2006/main">
  <p:tag name="KSO_WM_DIAGRAM_VIRTUALLY_FRAME" val="{&quot;height&quot;:360.625,&quot;left&quot;:18.65,&quot;top&quot;:134.5,&quot;width&quot;:918.9}"/>
</p:tagLst>
</file>

<file path=ppt/tags/tag35.xml><?xml version="1.0" encoding="utf-8"?>
<p:tagLst xmlns:p="http://schemas.openxmlformats.org/presentationml/2006/main">
  <p:tag name="KSO_WM_DIAGRAM_VIRTUALLY_FRAME" val="{&quot;height&quot;:360.625,&quot;left&quot;:18.65,&quot;top&quot;:134.5,&quot;width&quot;:918.9}"/>
</p:tagLst>
</file>

<file path=ppt/tags/tag36.xml><?xml version="1.0" encoding="utf-8"?>
<p:tagLst xmlns:p="http://schemas.openxmlformats.org/presentationml/2006/main">
  <p:tag name="KSO_WM_DIAGRAM_VIRTUALLY_FRAME" val="{&quot;height&quot;:360.625,&quot;left&quot;:18.65,&quot;top&quot;:134.5,&quot;width&quot;:918.9}"/>
</p:tagLst>
</file>

<file path=ppt/tags/tag37.xml><?xml version="1.0" encoding="utf-8"?>
<p:tagLst xmlns:p="http://schemas.openxmlformats.org/presentationml/2006/main">
  <p:tag name="KSO_WM_DIAGRAM_VIRTUALLY_FRAME" val="{&quot;height&quot;:360.625,&quot;left&quot;:3.1,&quot;top&quot;:134.5,&quot;width&quot;:943.25}"/>
</p:tagLst>
</file>

<file path=ppt/tags/tag38.xml><?xml version="1.0" encoding="utf-8"?>
<p:tagLst xmlns:p="http://schemas.openxmlformats.org/presentationml/2006/main">
  <p:tag name="KSO_WM_DIAGRAM_VIRTUALLY_FRAME" val="{&quot;height&quot;:360.625,&quot;left&quot;:3.1,&quot;top&quot;:134.5,&quot;width&quot;:943.25}"/>
</p:tagLst>
</file>

<file path=ppt/tags/tag39.xml><?xml version="1.0" encoding="utf-8"?>
<p:tagLst xmlns:p="http://schemas.openxmlformats.org/presentationml/2006/main">
  <p:tag name="KSO_WM_DIAGRAM_VIRTUALLY_FRAME" val="{&quot;height&quot;:360.625,&quot;left&quot;:3.1,&quot;top&quot;:134.5,&quot;width&quot;:943.25}"/>
</p:tagLst>
</file>

<file path=ppt/tags/tag4.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40.xml><?xml version="1.0" encoding="utf-8"?>
<p:tagLst xmlns:p="http://schemas.openxmlformats.org/presentationml/2006/main">
  <p:tag name="KSO_WM_DIAGRAM_VIRTUALLY_FRAME" val="{&quot;height&quot;:360.625,&quot;left&quot;:3.1,&quot;top&quot;:134.5,&quot;width&quot;:943.25}"/>
</p:tagLst>
</file>

<file path=ppt/tags/tag41.xml><?xml version="1.0" encoding="utf-8"?>
<p:tagLst xmlns:p="http://schemas.openxmlformats.org/presentationml/2006/main">
  <p:tag name="KSO_WM_DIAGRAM_VIRTUALLY_FRAME" val="{&quot;height&quot;:360.625,&quot;left&quot;:3.1,&quot;top&quot;:134.5,&quot;width&quot;:943.25}"/>
</p:tagLst>
</file>

<file path=ppt/tags/tag42.xml><?xml version="1.0" encoding="utf-8"?>
<p:tagLst xmlns:p="http://schemas.openxmlformats.org/presentationml/2006/main">
  <p:tag name="KSO_WM_DIAGRAM_VIRTUALLY_FRAME" val="{&quot;height&quot;:360.625,&quot;left&quot;:3.1,&quot;top&quot;:134.5,&quot;width&quot;:943.25}"/>
</p:tagLst>
</file>

<file path=ppt/tags/tag43.xml><?xml version="1.0" encoding="utf-8"?>
<p:tagLst xmlns:p="http://schemas.openxmlformats.org/presentationml/2006/main">
  <p:tag name="KSO_WM_DIAGRAM_VIRTUALLY_FRAME" val="{&quot;height&quot;:360.625,&quot;left&quot;:3.1,&quot;top&quot;:134.5,&quot;width&quot;:943.25}"/>
</p:tagLst>
</file>

<file path=ppt/tags/tag44.xml><?xml version="1.0" encoding="utf-8"?>
<p:tagLst xmlns:p="http://schemas.openxmlformats.org/presentationml/2006/main">
  <p:tag name="KSO_WM_DIAGRAM_VIRTUALLY_FRAME" val="{&quot;height&quot;:360.625,&quot;left&quot;:3.1,&quot;top&quot;:134.5,&quot;width&quot;:943.25}"/>
</p:tagLst>
</file>

<file path=ppt/tags/tag45.xml><?xml version="1.0" encoding="utf-8"?>
<p:tagLst xmlns:p="http://schemas.openxmlformats.org/presentationml/2006/main">
  <p:tag name="KSO_WM_DIAGRAM_VIRTUALLY_FRAME" val="{&quot;height&quot;:360.625,&quot;left&quot;:3.1,&quot;top&quot;:134.5,&quot;width&quot;:943.25}"/>
</p:tagLst>
</file>

<file path=ppt/tags/tag46.xml><?xml version="1.0" encoding="utf-8"?>
<p:tagLst xmlns:p="http://schemas.openxmlformats.org/presentationml/2006/main">
  <p:tag name="KSO_WM_DIAGRAM_VIRTUALLY_FRAME" val="{&quot;height&quot;:360.625,&quot;left&quot;:3.1,&quot;top&quot;:134.5,&quot;width&quot;:943.25}"/>
</p:tagLst>
</file>

<file path=ppt/tags/tag47.xml><?xml version="1.0" encoding="utf-8"?>
<p:tagLst xmlns:p="http://schemas.openxmlformats.org/presentationml/2006/main">
  <p:tag name="KSO_WM_DIAGRAM_VIRTUALLY_FRAME" val="{&quot;height&quot;:360.625,&quot;left&quot;:3.1,&quot;top&quot;:134.5,&quot;width&quot;:943.25}"/>
</p:tagLst>
</file>

<file path=ppt/tags/tag48.xml><?xml version="1.0" encoding="utf-8"?>
<p:tagLst xmlns:p="http://schemas.openxmlformats.org/presentationml/2006/main">
  <p:tag name="KSO_WM_DIAGRAM_VIRTUALLY_FRAME" val="{&quot;height&quot;:360.625,&quot;left&quot;:3.1,&quot;top&quot;:134.5,&quot;width&quot;:943.25}"/>
</p:tagLst>
</file>

<file path=ppt/tags/tag49.xml><?xml version="1.0" encoding="utf-8"?>
<p:tagLst xmlns:p="http://schemas.openxmlformats.org/presentationml/2006/main">
  <p:tag name="KSO_WM_DIAGRAM_VIRTUALLY_FRAME" val="{&quot;height&quot;:360.625,&quot;left&quot;:3.1,&quot;top&quot;:134.5,&quot;width&quot;:943.25}"/>
</p:tagLst>
</file>

<file path=ppt/tags/tag5.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50.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1.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2.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3.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4.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5.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6.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7.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8.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59.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60.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1.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2.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3.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4.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5.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6.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7.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8.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69.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70.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1.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2.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3.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4.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5.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6.xml><?xml version="1.0" encoding="utf-8"?>
<p:tagLst xmlns:p="http://schemas.openxmlformats.org/presentationml/2006/main">
  <p:tag name="TABLE_ENDDRAG_ORIGIN_RECT" val="696*302"/>
  <p:tag name="TABLE_ENDDRAG_RECT" val="134*84*696*302"/>
</p:tagLst>
</file>

<file path=ppt/tags/tag77.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8.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79.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ags/tag80.xml><?xml version="1.0" encoding="utf-8"?>
<p:tagLst xmlns:p="http://schemas.openxmlformats.org/presentationml/2006/main">
  <p:tag name="TABLE_ENDDRAG_ORIGIN_RECT" val="696*302"/>
  <p:tag name="TABLE_ENDDRAG_RECT" val="134*84*696*302"/>
</p:tagLst>
</file>

<file path=ppt/tags/tag81.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2.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3.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4.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5.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6.xml><?xml version="1.0" encoding="utf-8"?>
<p:tagLst xmlns:p="http://schemas.openxmlformats.org/presentationml/2006/main">
  <p:tag name="KSO_WM_DIAGRAM_VIRTUALLY_FRAME" val="{&quot;height&quot;:486.48157480314956,&quot;left&quot;:17.160629921259844,&quot;top&quot;:64.53889763779527,&quot;width&quot;:916.2279527559054}"/>
</p:tagLst>
</file>

<file path=ppt/tags/tag87.xml><?xml version="1.0" encoding="utf-8"?>
<p:tagLst xmlns:p="http://schemas.openxmlformats.org/presentationml/2006/main">
  <p:tag name="TABLE_ENDDRAG_ORIGIN_RECT" val="556*239"/>
  <p:tag name="TABLE_ENDDRAG_RECT" val="234*107*556*239"/>
</p:tagLst>
</file>

<file path=ppt/tags/tag88.xml><?xml version="1.0" encoding="utf-8"?>
<p:tagLst xmlns:p="http://schemas.openxmlformats.org/presentationml/2006/main">
  <p:tag name="KSO_WPP_MARK_KEY" val="dc02f7e1-b4b3-4fc5-b13f-6a6368848e39"/>
  <p:tag name="COMMONDATA" val="eyJoZGlkIjoiMzYzYjhlN2Y0ZWY2M2FiZDhmNGJiZDYzN2M2YmYwZDEifQ=="/>
</p:tagLst>
</file>

<file path=ppt/tags/tag9.xml><?xml version="1.0" encoding="utf-8"?>
<p:tagLst xmlns:p="http://schemas.openxmlformats.org/presentationml/2006/main">
  <p:tag name="KSO_WM_DIAGRAM_VIRTUALLY_FRAME" val="{&quot;height&quot;:345.49897637795283,&quot;left&quot;:201.95811023622048,&quot;top&quot;:112.74692913385827,&quot;width&quot;:547.083779527559}"/>
</p:tagLst>
</file>

<file path=ppt/theme/theme1.xml><?xml version="1.0" encoding="utf-8"?>
<a:theme xmlns:a="http://schemas.openxmlformats.org/drawingml/2006/main" name="Office Theme">
  <a:themeElements>
    <a:clrScheme name="自定义 1">
      <a:dk1>
        <a:sysClr val="windowText" lastClr="000000"/>
      </a:dk1>
      <a:lt1>
        <a:sysClr val="window" lastClr="FFFFFF"/>
      </a:lt1>
      <a:dk2>
        <a:srgbClr val="1F497D"/>
      </a:dk2>
      <a:lt2>
        <a:srgbClr val="EEECE1"/>
      </a:lt2>
      <a:accent1>
        <a:srgbClr val="C0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14026</Words>
  <Application>WPS 演示</Application>
  <PresentationFormat>宽屏</PresentationFormat>
  <Paragraphs>2676</Paragraphs>
  <Slides>44</Slides>
  <Notes>25</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44</vt:i4>
      </vt:variant>
    </vt:vector>
  </HeadingPairs>
  <TitlesOfParts>
    <vt:vector size="65" baseType="lpstr">
      <vt:lpstr>Arial</vt:lpstr>
      <vt:lpstr>宋体</vt:lpstr>
      <vt:lpstr>Wingdings</vt:lpstr>
      <vt:lpstr>黑体</vt:lpstr>
      <vt:lpstr>Times New Roman</vt:lpstr>
      <vt:lpstr>微软雅黑</vt:lpstr>
      <vt:lpstr>Times New Roman</vt:lpstr>
      <vt:lpstr>Calibri</vt:lpstr>
      <vt:lpstr>Arial Unicode MS</vt:lpstr>
      <vt:lpstr>Calibri Light</vt:lpstr>
      <vt:lpstr>等线</vt:lpstr>
      <vt:lpstr>Calibri</vt:lpstr>
      <vt:lpstr>思源黑体 CN Heavy</vt:lpstr>
      <vt:lpstr>思源黑体 CN Bold</vt:lpstr>
      <vt:lpstr>仿宋</vt:lpstr>
      <vt:lpstr>Cambria Math</vt:lpstr>
      <vt:lpstr>思源黑体 CN Bold</vt:lpstr>
      <vt:lpstr>等线 Light</vt:lpstr>
      <vt:lpstr>Office Theme</vt:lpstr>
      <vt:lpstr>Origin95.Graph</vt:lpstr>
      <vt:lpstr>Photoshop.Image.18</vt:lpstr>
      <vt:lpstr>PowerPoint 演示文稿</vt:lpstr>
      <vt:lpstr>Content summary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正着倒着都是YxY</cp:lastModifiedBy>
  <cp:revision>734</cp:revision>
  <dcterms:created xsi:type="dcterms:W3CDTF">2022-03-25T20:02:00Z</dcterms:created>
  <dcterms:modified xsi:type="dcterms:W3CDTF">2026-05-22T05:53:50Z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F88FECD8E3D94A5290AF956E7E59B57F_13</vt:lpwstr>
  </property>
  <property fmtid="{D5CDD505-2E9C-101B-9397-08002B2CF9AE}" pid="3" name="KSOProductBuildVer">
    <vt:lpwstr>2052-12.1.0.26375</vt:lpwstr>
  </property>
</Properties>
</file>