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25"/>
  </p:notesMasterIdLst>
  <p:handoutMasterIdLst>
    <p:handoutMasterId r:id="rId26"/>
  </p:handoutMasterIdLst>
  <p:sldIdLst>
    <p:sldId id="257" r:id="rId3"/>
    <p:sldId id="341" r:id="rId4"/>
    <p:sldId id="1791" r:id="rId5"/>
    <p:sldId id="1068" r:id="rId6"/>
    <p:sldId id="1782" r:id="rId7"/>
    <p:sldId id="1194" r:id="rId8"/>
    <p:sldId id="1798" r:id="rId9"/>
    <p:sldId id="1792" r:id="rId10"/>
    <p:sldId id="1787" r:id="rId11"/>
    <p:sldId id="1789" r:id="rId12"/>
    <p:sldId id="1793" r:id="rId13"/>
    <p:sldId id="1212" r:id="rId14"/>
    <p:sldId id="1213" r:id="rId15"/>
    <p:sldId id="1214" r:id="rId16"/>
    <p:sldId id="1790" r:id="rId17"/>
    <p:sldId id="1794" r:id="rId18"/>
    <p:sldId id="1215" r:id="rId19"/>
    <p:sldId id="1216" r:id="rId20"/>
    <p:sldId id="1796" r:id="rId21"/>
    <p:sldId id="1797" r:id="rId22"/>
    <p:sldId id="1783" r:id="rId23"/>
    <p:sldId id="766" r:id="rId24"/>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77999737-F813-44E8-809E-A512DB2C77E9}">
          <p14:sldIdLst>
            <p14:sldId id="257"/>
            <p14:sldId id="341"/>
            <p14:sldId id="1791"/>
            <p14:sldId id="1068"/>
            <p14:sldId id="1782"/>
            <p14:sldId id="1194"/>
            <p14:sldId id="1798"/>
            <p14:sldId id="1792"/>
            <p14:sldId id="1787"/>
            <p14:sldId id="1789"/>
            <p14:sldId id="1793"/>
            <p14:sldId id="1212"/>
            <p14:sldId id="1213"/>
            <p14:sldId id="1214"/>
            <p14:sldId id="1790"/>
            <p14:sldId id="1794"/>
            <p14:sldId id="1215"/>
            <p14:sldId id="1216"/>
            <p14:sldId id="1796"/>
            <p14:sldId id="1797"/>
            <p14:sldId id="1783"/>
            <p14:sldId id="7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chanan, Sherri" initials="B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1ABD"/>
    <a:srgbClr val="346D50"/>
    <a:srgbClr val="0432FF"/>
    <a:srgbClr val="00FDFF"/>
    <a:srgbClr val="FF0000"/>
    <a:srgbClr val="FFFF00"/>
    <a:srgbClr val="12A3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85995" autoAdjust="0"/>
  </p:normalViewPr>
  <p:slideViewPr>
    <p:cSldViewPr snapToGrid="0">
      <p:cViewPr varScale="1">
        <p:scale>
          <a:sx n="92" d="100"/>
          <a:sy n="92" d="100"/>
        </p:scale>
        <p:origin x="44"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600"/>
            </a:lvl1pPr>
          </a:lstStyle>
          <a:p>
            <a:endParaRPr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600"/>
            </a:lvl1pPr>
          </a:lstStyle>
          <a:p>
            <a:fld id="{0F9B84EA-7D68-4D60-9CB1-D50884785D1C}" type="datetimeFigureOut">
              <a:rPr lang="zh-CN" altLang="en-US" smtClean="0"/>
              <a:t>2026/5/20</a:t>
            </a:fld>
            <a:endParaRPr lang="zh-CN" altLang="en-US"/>
          </a:p>
        </p:txBody>
      </p:sp>
      <p:sp>
        <p:nvSpPr>
          <p:cNvPr id="4" name="页脚占位符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600"/>
            </a:lvl1pPr>
          </a:lstStyle>
          <a:p>
            <a:endParaRPr lang="zh-CN" altLang="en-US"/>
          </a:p>
        </p:txBody>
      </p:sp>
      <p:sp>
        <p:nvSpPr>
          <p:cNvPr id="5" name="灯片编号占位符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6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268D523-4D3D-4F11-8579-2B4BF489780F}" type="datetimeFigureOut">
              <a:rPr lang="zh-CN" altLang="en-US" smtClean="0"/>
              <a:t>2026/5/20</a:t>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F20B82E-EF7D-4A61-B6BF-9954BCE8AF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0B82E-EF7D-4A61-B6BF-9954BCE8AF0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F20B82E-EF7D-4A61-B6BF-9954BCE8AF0C}" type="slidenum">
              <a:rPr lang="zh-CN" altLang="en-US" smtClean="0"/>
              <a:t>10</a:t>
            </a:fld>
            <a:endParaRPr lang="zh-CN" altLang="en-US"/>
          </a:p>
        </p:txBody>
      </p:sp>
    </p:spTree>
    <p:extLst>
      <p:ext uri="{BB962C8B-B14F-4D97-AF65-F5344CB8AC3E}">
        <p14:creationId xmlns:p14="http://schemas.microsoft.com/office/powerpoint/2010/main" val="75617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37E30-AD30-8398-3DE3-48B4B363E76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7701B5C-0DC9-ADA1-FD09-080653808F4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4590571-5622-F17B-B30F-BBA39A3EE0F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AEA690B-C81F-9AC9-6DC4-3B4ADCD954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63704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6532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69319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359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1BB6-0CE6-44AA-F9CA-887B92027F5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EB84E64-FD17-D67E-B096-ACE106EFAD9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E23B94-94CD-2A37-BCF5-43E8209B5F5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716AE24-2174-4778-D5E5-3CAB3102AAB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3742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为了建立全面的 </a:t>
            </a:r>
            <a:r>
              <a:rPr lang="en-US" altLang="zh-CN" dirty="0"/>
              <a:t>PCT </a:t>
            </a:r>
            <a:r>
              <a:rPr lang="zh-CN" altLang="en-US" dirty="0"/>
              <a:t>曲线，并明确地将氢引起的相变与之关联，将 </a:t>
            </a:r>
            <a:r>
              <a:rPr lang="en-US" altLang="zh-CN" dirty="0"/>
              <a:t>DFT </a:t>
            </a:r>
            <a:r>
              <a:rPr lang="zh-CN" altLang="en-US" dirty="0"/>
              <a:t>计算结果与实验数据相结合，并将其绘制在相应的二元金属</a:t>
            </a:r>
            <a:r>
              <a:rPr lang="en-US" altLang="zh-CN" dirty="0"/>
              <a:t>-</a:t>
            </a:r>
            <a:r>
              <a:rPr lang="zh-CN" altLang="en-US" dirty="0"/>
              <a:t>氢相图上。值得注意的是，与相变相关的拐点与相同温度下的 </a:t>
            </a:r>
            <a:r>
              <a:rPr lang="en-US" altLang="zh-CN" dirty="0"/>
              <a:t>PCT </a:t>
            </a:r>
            <a:r>
              <a:rPr lang="zh-CN" altLang="en-US" dirty="0"/>
              <a:t>曲线拐点完全吻合。此外，混合相区域与 </a:t>
            </a:r>
            <a:r>
              <a:rPr lang="en-US" altLang="zh-CN" dirty="0"/>
              <a:t>PCT </a:t>
            </a:r>
            <a:r>
              <a:rPr lang="zh-CN" altLang="en-US" dirty="0"/>
              <a:t>曲线中的压力平台完全对应，这表明在两相区域内的相变是在动态平衡条件下进行的，从而保持氢压力恒定。这种特性是通过 </a:t>
            </a:r>
            <a:r>
              <a:rPr lang="en-US" altLang="zh-CN" dirty="0"/>
              <a:t>DFT </a:t>
            </a:r>
            <a:r>
              <a:rPr lang="zh-CN" altLang="en-US" dirty="0"/>
              <a:t>得出的 </a:t>
            </a:r>
            <a:r>
              <a:rPr lang="en-US" altLang="zh-CN" dirty="0"/>
              <a:t>PCT </a:t>
            </a:r>
            <a:r>
              <a:rPr lang="zh-CN" altLang="en-US" dirty="0"/>
              <a:t>曲线所体现的，而非实验测量所能达到的。与现有实验数据和相图的交叉验证表明，这种明确包含相依赖性的现有热力学框架能够可靠地预测先前未知的 </a:t>
            </a:r>
            <a:r>
              <a:rPr lang="en-US" altLang="zh-CN" dirty="0"/>
              <a:t>PCT </a:t>
            </a:r>
            <a:r>
              <a:rPr lang="zh-CN" altLang="en-US" dirty="0"/>
              <a:t>行为。</a:t>
            </a:r>
          </a:p>
        </p:txBody>
      </p:sp>
      <p:sp>
        <p:nvSpPr>
          <p:cNvPr id="4" name="灯片编号占位符 3"/>
          <p:cNvSpPr>
            <a:spLocks noGrp="1"/>
          </p:cNvSpPr>
          <p:nvPr>
            <p:ph type="sldNum" sz="quarter" idx="5"/>
          </p:nvPr>
        </p:nvSpPr>
        <p:spPr/>
        <p:txBody>
          <a:bodyPr/>
          <a:lstStyle/>
          <a:p>
            <a:fld id="{EF20B82E-EF7D-4A61-B6BF-9954BCE8AF0C}" type="slidenum">
              <a:rPr lang="zh-CN" altLang="en-US" smtClean="0"/>
              <a:t>18</a:t>
            </a:fld>
            <a:endParaRPr lang="zh-CN" altLang="en-US"/>
          </a:p>
        </p:txBody>
      </p:sp>
    </p:spTree>
    <p:extLst>
      <p:ext uri="{BB962C8B-B14F-4D97-AF65-F5344CB8AC3E}">
        <p14:creationId xmlns:p14="http://schemas.microsoft.com/office/powerpoint/2010/main" val="3243605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9075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60849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0B82E-EF7D-4A61-B6BF-9954BCE8AF0C}" type="slidenum">
              <a:rPr lang="zh-CN" altLang="en-US" smtClean="0"/>
              <a:t>22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00C9D-0FE3-4B2B-A9E5-0C7084C3D5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352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F20B82E-EF7D-4A61-B6BF-9954BCE8AF0C}" type="slidenum">
              <a:rPr lang="zh-CN" altLang="en-US" smtClean="0"/>
              <a:t>3</a:t>
            </a:fld>
            <a:endParaRPr lang="zh-CN" altLang="en-US"/>
          </a:p>
        </p:txBody>
      </p:sp>
    </p:spTree>
    <p:extLst>
      <p:ext uri="{BB962C8B-B14F-4D97-AF65-F5344CB8AC3E}">
        <p14:creationId xmlns:p14="http://schemas.microsoft.com/office/powerpoint/2010/main" val="2140393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3601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40505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55554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351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C4F36-43BA-2C76-F811-CD2CD7289E7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687F759-1F4A-63A4-F388-610E299E408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69D28A8-A912-B727-8BA6-FA355E468E9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CF83838-F717-7813-02B3-52B95DAE52A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290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20B82E-EF7D-4A61-B6BF-9954BCE8AF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271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33" name="文本占位符 32">
            <a:extLst>
              <a:ext uri="{FF2B5EF4-FFF2-40B4-BE49-F238E27FC236}">
                <a16:creationId xmlns:a16="http://schemas.microsoft.com/office/drawing/2014/main" id="{4E9D5F4C-C106-4AEA-B47A-95CCA653AC3E}"/>
              </a:ext>
            </a:extLst>
          </p:cNvPr>
          <p:cNvSpPr>
            <a:spLocks noGrp="1"/>
          </p:cNvSpPr>
          <p:nvPr>
            <p:ph type="body" sz="quarter" idx="10" hasCustomPrompt="1"/>
          </p:nvPr>
        </p:nvSpPr>
        <p:spPr>
          <a:xfrm>
            <a:off x="1587197" y="340254"/>
            <a:ext cx="3944854" cy="530225"/>
          </a:xfrm>
        </p:spPr>
        <p:txBody>
          <a:bodyPr lIns="0" rIns="0">
            <a:noAutofit/>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请输入你的标题</a:t>
            </a:r>
          </a:p>
        </p:txBody>
      </p:sp>
      <p:cxnSp>
        <p:nvCxnSpPr>
          <p:cNvPr id="4" name="直接连接符 3">
            <a:extLst>
              <a:ext uri="{FF2B5EF4-FFF2-40B4-BE49-F238E27FC236}">
                <a16:creationId xmlns:a16="http://schemas.microsoft.com/office/drawing/2014/main" id="{16508602-8981-4C4D-AC85-E4DD9C44C979}"/>
              </a:ext>
            </a:extLst>
          </p:cNvPr>
          <p:cNvCxnSpPr>
            <a:cxnSpLocks/>
          </p:cNvCxnSpPr>
          <p:nvPr userDrawn="1"/>
        </p:nvCxnSpPr>
        <p:spPr>
          <a:xfrm>
            <a:off x="1083902" y="1028700"/>
            <a:ext cx="1110809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9C2647C1-82C4-4788-8740-F716F02EF3C3}"/>
              </a:ext>
            </a:extLst>
          </p:cNvPr>
          <p:cNvGrpSpPr/>
          <p:nvPr userDrawn="1"/>
        </p:nvGrpSpPr>
        <p:grpSpPr>
          <a:xfrm>
            <a:off x="9778483" y="337454"/>
            <a:ext cx="1740417" cy="533025"/>
            <a:chOff x="9778483" y="337454"/>
            <a:chExt cx="1740417" cy="533025"/>
          </a:xfrm>
        </p:grpSpPr>
        <p:grpSp>
          <p:nvGrpSpPr>
            <p:cNvPr id="7" name="íślïdé">
              <a:extLst>
                <a:ext uri="{FF2B5EF4-FFF2-40B4-BE49-F238E27FC236}">
                  <a16:creationId xmlns:a16="http://schemas.microsoft.com/office/drawing/2014/main" id="{069F1042-0238-4962-BF19-98F2666520D5}"/>
                </a:ext>
              </a:extLst>
            </p:cNvPr>
            <p:cNvGrpSpPr/>
            <p:nvPr/>
          </p:nvGrpSpPr>
          <p:grpSpPr>
            <a:xfrm>
              <a:off x="9778483" y="337454"/>
              <a:ext cx="532392" cy="533025"/>
              <a:chOff x="1735138" y="2095500"/>
              <a:chExt cx="2667000" cy="2670175"/>
            </a:xfrm>
            <a:solidFill>
              <a:schemeClr val="accent1"/>
            </a:solidFill>
          </p:grpSpPr>
          <p:sp>
            <p:nvSpPr>
              <p:cNvPr id="14" name="ïṡḻïḍê">
                <a:extLst>
                  <a:ext uri="{FF2B5EF4-FFF2-40B4-BE49-F238E27FC236}">
                    <a16:creationId xmlns:a16="http://schemas.microsoft.com/office/drawing/2014/main" id="{38F547F3-2539-4512-B930-5606969F4BA0}"/>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lîḍè">
                <a:extLst>
                  <a:ext uri="{FF2B5EF4-FFF2-40B4-BE49-F238E27FC236}">
                    <a16:creationId xmlns:a16="http://schemas.microsoft.com/office/drawing/2014/main" id="{F9383C28-DD73-4393-B31C-C00C9C88901F}"/>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Sļiḋé">
                <a:extLst>
                  <a:ext uri="{FF2B5EF4-FFF2-40B4-BE49-F238E27FC236}">
                    <a16:creationId xmlns:a16="http://schemas.microsoft.com/office/drawing/2014/main" id="{9C3B745E-4A5E-4330-820B-F2BB71932213}"/>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ŝļîḍé">
                <a:extLst>
                  <a:ext uri="{FF2B5EF4-FFF2-40B4-BE49-F238E27FC236}">
                    <a16:creationId xmlns:a16="http://schemas.microsoft.com/office/drawing/2014/main" id="{BD4F1BA2-224E-486E-B0F2-7C6348E8856F}"/>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ṩḻiďé">
                <a:extLst>
                  <a:ext uri="{FF2B5EF4-FFF2-40B4-BE49-F238E27FC236}">
                    <a16:creationId xmlns:a16="http://schemas.microsoft.com/office/drawing/2014/main" id="{AAF64BEE-480D-4CC1-9C25-7E4585A23DE9}"/>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ṣ1ïḓè">
                <a:extLst>
                  <a:ext uri="{FF2B5EF4-FFF2-40B4-BE49-F238E27FC236}">
                    <a16:creationId xmlns:a16="http://schemas.microsoft.com/office/drawing/2014/main" id="{F6F7B814-AFF7-4521-B77B-8785154C8BEC}"/>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sḻíḓê">
                <a:extLst>
                  <a:ext uri="{FF2B5EF4-FFF2-40B4-BE49-F238E27FC236}">
                    <a16:creationId xmlns:a16="http://schemas.microsoft.com/office/drawing/2014/main" id="{2842A5C0-E4B4-4E34-902F-B5AF6289CE9B}"/>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şḷîďè">
                <a:extLst>
                  <a:ext uri="{FF2B5EF4-FFF2-40B4-BE49-F238E27FC236}">
                    <a16:creationId xmlns:a16="http://schemas.microsoft.com/office/drawing/2014/main" id="{1CE89599-3B20-40AD-9C7B-07C9057A60A1}"/>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ṡlïḋe">
                <a:extLst>
                  <a:ext uri="{FF2B5EF4-FFF2-40B4-BE49-F238E27FC236}">
                    <a16:creationId xmlns:a16="http://schemas.microsoft.com/office/drawing/2014/main" id="{090EBFC2-3BEE-4E56-9321-0E29EBA56DFA}"/>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ḻíde">
                <a:extLst>
                  <a:ext uri="{FF2B5EF4-FFF2-40B4-BE49-F238E27FC236}">
                    <a16:creationId xmlns:a16="http://schemas.microsoft.com/office/drawing/2014/main" id="{2DD3ECC8-80B2-4A01-8DE3-A6B664B0B7FB}"/>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ŝľîḑê">
                <a:extLst>
                  <a:ext uri="{FF2B5EF4-FFF2-40B4-BE49-F238E27FC236}">
                    <a16:creationId xmlns:a16="http://schemas.microsoft.com/office/drawing/2014/main" id="{3C0A8B85-786F-4CE8-8DF9-52216D9272DE}"/>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išlíḑe">
                <a:extLst>
                  <a:ext uri="{FF2B5EF4-FFF2-40B4-BE49-F238E27FC236}">
                    <a16:creationId xmlns:a16="http://schemas.microsoft.com/office/drawing/2014/main" id="{0CBE7C9B-BD82-4B3A-8615-267D7EAA8F36}"/>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ṩḻîḓè">
                <a:extLst>
                  <a:ext uri="{FF2B5EF4-FFF2-40B4-BE49-F238E27FC236}">
                    <a16:creationId xmlns:a16="http://schemas.microsoft.com/office/drawing/2014/main" id="{1500F570-1A66-4228-884B-C05A77E95FF0}"/>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ïsļîḑè">
                <a:extLst>
                  <a:ext uri="{FF2B5EF4-FFF2-40B4-BE49-F238E27FC236}">
                    <a16:creationId xmlns:a16="http://schemas.microsoft.com/office/drawing/2014/main" id="{A25947FA-25E0-4D27-A794-C20C9240AF68}"/>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8" name="íšľïḋé">
              <a:extLst>
                <a:ext uri="{FF2B5EF4-FFF2-40B4-BE49-F238E27FC236}">
                  <a16:creationId xmlns:a16="http://schemas.microsoft.com/office/drawing/2014/main" id="{239FEE5C-6CB3-4223-B165-C47D277753A9}"/>
                </a:ext>
              </a:extLst>
            </p:cNvPr>
            <p:cNvSpPr/>
            <p:nvPr/>
          </p:nvSpPr>
          <p:spPr bwMode="auto">
            <a:xfrm>
              <a:off x="10398657" y="734847"/>
              <a:ext cx="1120243" cy="66549"/>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solidFill>
              <a:srgbClr val="0A0A0A"/>
            </a:solidFill>
            <a:ln>
              <a:noFill/>
            </a:ln>
          </p:spPr>
          <p:txBody>
            <a:bodyPr anchor="ctr"/>
            <a:lstStyle/>
            <a:p>
              <a:pPr algn="ctr"/>
              <a:endParaRPr/>
            </a:p>
          </p:txBody>
        </p:sp>
        <p:grpSp>
          <p:nvGrpSpPr>
            <p:cNvPr id="9" name="í$ļîdé">
              <a:extLst>
                <a:ext uri="{FF2B5EF4-FFF2-40B4-BE49-F238E27FC236}">
                  <a16:creationId xmlns:a16="http://schemas.microsoft.com/office/drawing/2014/main" id="{CFD350E9-26D4-4158-9C68-BF5372911DA6}"/>
                </a:ext>
              </a:extLst>
            </p:cNvPr>
            <p:cNvGrpSpPr/>
            <p:nvPr/>
          </p:nvGrpSpPr>
          <p:grpSpPr>
            <a:xfrm>
              <a:off x="10450629" y="404003"/>
              <a:ext cx="1011546" cy="270315"/>
              <a:chOff x="5102226" y="2428875"/>
              <a:chExt cx="5067300" cy="1354138"/>
            </a:xfrm>
            <a:solidFill>
              <a:srgbClr val="0A0A0A"/>
            </a:solidFill>
          </p:grpSpPr>
          <p:sp>
            <p:nvSpPr>
              <p:cNvPr id="10" name="ís1ïḋe">
                <a:extLst>
                  <a:ext uri="{FF2B5EF4-FFF2-40B4-BE49-F238E27FC236}">
                    <a16:creationId xmlns:a16="http://schemas.microsoft.com/office/drawing/2014/main" id="{DA56ED6D-140D-45D8-ABE5-C33B36E9EC77}"/>
                  </a:ext>
                </a:extLst>
              </p:cNvPr>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ślïḍê">
                <a:extLst>
                  <a:ext uri="{FF2B5EF4-FFF2-40B4-BE49-F238E27FC236}">
                    <a16:creationId xmlns:a16="http://schemas.microsoft.com/office/drawing/2014/main" id="{36EB57CD-68E5-41A9-89CB-6684910DA779}"/>
                  </a:ext>
                </a:extLst>
              </p:cNvPr>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iśḷiḍê">
                <a:extLst>
                  <a:ext uri="{FF2B5EF4-FFF2-40B4-BE49-F238E27FC236}">
                    <a16:creationId xmlns:a16="http://schemas.microsoft.com/office/drawing/2014/main" id="{D82E550D-550E-4B99-B4A6-6F0DD40C4D8F}"/>
                  </a:ext>
                </a:extLst>
              </p:cNvPr>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iṧľíḑe">
                <a:extLst>
                  <a:ext uri="{FF2B5EF4-FFF2-40B4-BE49-F238E27FC236}">
                    <a16:creationId xmlns:a16="http://schemas.microsoft.com/office/drawing/2014/main" id="{6483977F-0F18-4007-A966-4189EEB49494}"/>
                  </a:ext>
                </a:extLst>
              </p:cNvPr>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28" name="图片 27">
            <a:extLst>
              <a:ext uri="{FF2B5EF4-FFF2-40B4-BE49-F238E27FC236}">
                <a16:creationId xmlns:a16="http://schemas.microsoft.com/office/drawing/2014/main" id="{0CFD7AC0-8171-4F98-97D8-C307C1E60C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33" b="55096"/>
          <a:stretch/>
        </p:blipFill>
        <p:spPr>
          <a:xfrm>
            <a:off x="-1" y="-111239"/>
            <a:ext cx="1520613" cy="1143934"/>
          </a:xfrm>
          <a:prstGeom prst="rect">
            <a:avLst/>
          </a:prstGeom>
        </p:spPr>
      </p:pic>
      <p:pic>
        <p:nvPicPr>
          <p:cNvPr id="29" name="图片 28">
            <a:extLst>
              <a:ext uri="{FF2B5EF4-FFF2-40B4-BE49-F238E27FC236}">
                <a16:creationId xmlns:a16="http://schemas.microsoft.com/office/drawing/2014/main" id="{C1E1C6B9-D96B-414A-8C2B-12D919284CC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4531283"/>
            <a:ext cx="12192000" cy="2323704"/>
          </a:xfrm>
          <a:prstGeom prst="rect">
            <a:avLst/>
          </a:prstGeom>
        </p:spPr>
      </p:pic>
      <p:sp>
        <p:nvSpPr>
          <p:cNvPr id="2" name="矩形 1">
            <a:extLst>
              <a:ext uri="{FF2B5EF4-FFF2-40B4-BE49-F238E27FC236}">
                <a16:creationId xmlns:a16="http://schemas.microsoft.com/office/drawing/2014/main" id="{284DA5DE-F26E-425C-8236-DE534D35033E}"/>
              </a:ext>
            </a:extLst>
          </p:cNvPr>
          <p:cNvSpPr/>
          <p:nvPr userDrawn="1"/>
        </p:nvSpPr>
        <p:spPr>
          <a:xfrm>
            <a:off x="0" y="1028700"/>
            <a:ext cx="12192000" cy="5829300"/>
          </a:xfrm>
          <a:prstGeom prst="rect">
            <a:avLst/>
          </a:prstGeom>
          <a:gradFill>
            <a:gsLst>
              <a:gs pos="0">
                <a:schemeClr val="bg1">
                  <a:alpha val="0"/>
                </a:schemeClr>
              </a:gs>
              <a:gs pos="50000">
                <a:schemeClr val="bg1">
                  <a:alpha val="20000"/>
                </a:schemeClr>
              </a:gs>
              <a:gs pos="100000">
                <a:schemeClr val="bg1">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a:extLst>
              <a:ext uri="{FF2B5EF4-FFF2-40B4-BE49-F238E27FC236}">
                <a16:creationId xmlns:a16="http://schemas.microsoft.com/office/drawing/2014/main" id="{21477E87-65B0-463B-876C-EFE152D6A7A6}"/>
              </a:ext>
            </a:extLst>
          </p:cNvPr>
          <p:cNvSpPr>
            <a:spLocks noGrp="1"/>
          </p:cNvSpPr>
          <p:nvPr>
            <p:ph type="pic" sz="quarter" idx="12"/>
          </p:nvPr>
        </p:nvSpPr>
        <p:spPr>
          <a:xfrm>
            <a:off x="5481" y="1979880"/>
            <a:ext cx="3136900" cy="2247900"/>
          </a:xfrm>
          <a:prstGeom prst="rect">
            <a:avLst/>
          </a:prstGeom>
        </p:spPr>
        <p:txBody>
          <a:bodyPr/>
          <a:lstStyle/>
          <a:p>
            <a:endParaRPr lang="zh-CN" altLang="en-US"/>
          </a:p>
        </p:txBody>
      </p:sp>
    </p:spTree>
    <p:extLst>
      <p:ext uri="{BB962C8B-B14F-4D97-AF65-F5344CB8AC3E}">
        <p14:creationId xmlns:p14="http://schemas.microsoft.com/office/powerpoint/2010/main" val="398726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33" name="文本占位符 32">
            <a:extLst>
              <a:ext uri="{FF2B5EF4-FFF2-40B4-BE49-F238E27FC236}">
                <a16:creationId xmlns:a16="http://schemas.microsoft.com/office/drawing/2014/main" id="{4E9D5F4C-C106-4AEA-B47A-95CCA653AC3E}"/>
              </a:ext>
            </a:extLst>
          </p:cNvPr>
          <p:cNvSpPr>
            <a:spLocks noGrp="1"/>
          </p:cNvSpPr>
          <p:nvPr>
            <p:ph type="body" sz="quarter" idx="10" hasCustomPrompt="1"/>
          </p:nvPr>
        </p:nvSpPr>
        <p:spPr>
          <a:xfrm>
            <a:off x="1587197" y="340254"/>
            <a:ext cx="3944854" cy="530225"/>
          </a:xfrm>
        </p:spPr>
        <p:txBody>
          <a:bodyPr lIns="0" rIns="0">
            <a:noAutofit/>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请输入你的标题</a:t>
            </a:r>
          </a:p>
        </p:txBody>
      </p:sp>
      <p:cxnSp>
        <p:nvCxnSpPr>
          <p:cNvPr id="4" name="直接连接符 3">
            <a:extLst>
              <a:ext uri="{FF2B5EF4-FFF2-40B4-BE49-F238E27FC236}">
                <a16:creationId xmlns:a16="http://schemas.microsoft.com/office/drawing/2014/main" id="{16508602-8981-4C4D-AC85-E4DD9C44C979}"/>
              </a:ext>
            </a:extLst>
          </p:cNvPr>
          <p:cNvCxnSpPr>
            <a:cxnSpLocks/>
          </p:cNvCxnSpPr>
          <p:nvPr userDrawn="1"/>
        </p:nvCxnSpPr>
        <p:spPr>
          <a:xfrm>
            <a:off x="1083902" y="1028700"/>
            <a:ext cx="1110809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9C2647C1-82C4-4788-8740-F716F02EF3C3}"/>
              </a:ext>
            </a:extLst>
          </p:cNvPr>
          <p:cNvGrpSpPr/>
          <p:nvPr userDrawn="1"/>
        </p:nvGrpSpPr>
        <p:grpSpPr>
          <a:xfrm>
            <a:off x="9778483" y="337454"/>
            <a:ext cx="1740417" cy="533025"/>
            <a:chOff x="9778483" y="337454"/>
            <a:chExt cx="1740417" cy="533025"/>
          </a:xfrm>
        </p:grpSpPr>
        <p:grpSp>
          <p:nvGrpSpPr>
            <p:cNvPr id="7" name="íślïdé">
              <a:extLst>
                <a:ext uri="{FF2B5EF4-FFF2-40B4-BE49-F238E27FC236}">
                  <a16:creationId xmlns:a16="http://schemas.microsoft.com/office/drawing/2014/main" id="{069F1042-0238-4962-BF19-98F2666520D5}"/>
                </a:ext>
              </a:extLst>
            </p:cNvPr>
            <p:cNvGrpSpPr/>
            <p:nvPr/>
          </p:nvGrpSpPr>
          <p:grpSpPr>
            <a:xfrm>
              <a:off x="9778483" y="337454"/>
              <a:ext cx="532392" cy="533025"/>
              <a:chOff x="1735138" y="2095500"/>
              <a:chExt cx="2667000" cy="2670175"/>
            </a:xfrm>
            <a:solidFill>
              <a:schemeClr val="accent1"/>
            </a:solidFill>
          </p:grpSpPr>
          <p:sp>
            <p:nvSpPr>
              <p:cNvPr id="14" name="ïṡḻïḍê">
                <a:extLst>
                  <a:ext uri="{FF2B5EF4-FFF2-40B4-BE49-F238E27FC236}">
                    <a16:creationId xmlns:a16="http://schemas.microsoft.com/office/drawing/2014/main" id="{38F547F3-2539-4512-B930-5606969F4BA0}"/>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lîḍè">
                <a:extLst>
                  <a:ext uri="{FF2B5EF4-FFF2-40B4-BE49-F238E27FC236}">
                    <a16:creationId xmlns:a16="http://schemas.microsoft.com/office/drawing/2014/main" id="{F9383C28-DD73-4393-B31C-C00C9C88901F}"/>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Sļiḋé">
                <a:extLst>
                  <a:ext uri="{FF2B5EF4-FFF2-40B4-BE49-F238E27FC236}">
                    <a16:creationId xmlns:a16="http://schemas.microsoft.com/office/drawing/2014/main" id="{9C3B745E-4A5E-4330-820B-F2BB71932213}"/>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ŝļîḍé">
                <a:extLst>
                  <a:ext uri="{FF2B5EF4-FFF2-40B4-BE49-F238E27FC236}">
                    <a16:creationId xmlns:a16="http://schemas.microsoft.com/office/drawing/2014/main" id="{BD4F1BA2-224E-486E-B0F2-7C6348E8856F}"/>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ṩḻiďé">
                <a:extLst>
                  <a:ext uri="{FF2B5EF4-FFF2-40B4-BE49-F238E27FC236}">
                    <a16:creationId xmlns:a16="http://schemas.microsoft.com/office/drawing/2014/main" id="{AAF64BEE-480D-4CC1-9C25-7E4585A23DE9}"/>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ṣ1ïḓè">
                <a:extLst>
                  <a:ext uri="{FF2B5EF4-FFF2-40B4-BE49-F238E27FC236}">
                    <a16:creationId xmlns:a16="http://schemas.microsoft.com/office/drawing/2014/main" id="{F6F7B814-AFF7-4521-B77B-8785154C8BEC}"/>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sḻíḓê">
                <a:extLst>
                  <a:ext uri="{FF2B5EF4-FFF2-40B4-BE49-F238E27FC236}">
                    <a16:creationId xmlns:a16="http://schemas.microsoft.com/office/drawing/2014/main" id="{2842A5C0-E4B4-4E34-902F-B5AF6289CE9B}"/>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şḷîďè">
                <a:extLst>
                  <a:ext uri="{FF2B5EF4-FFF2-40B4-BE49-F238E27FC236}">
                    <a16:creationId xmlns:a16="http://schemas.microsoft.com/office/drawing/2014/main" id="{1CE89599-3B20-40AD-9C7B-07C9057A60A1}"/>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ṡlïḋe">
                <a:extLst>
                  <a:ext uri="{FF2B5EF4-FFF2-40B4-BE49-F238E27FC236}">
                    <a16:creationId xmlns:a16="http://schemas.microsoft.com/office/drawing/2014/main" id="{090EBFC2-3BEE-4E56-9321-0E29EBA56DFA}"/>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ḻíde">
                <a:extLst>
                  <a:ext uri="{FF2B5EF4-FFF2-40B4-BE49-F238E27FC236}">
                    <a16:creationId xmlns:a16="http://schemas.microsoft.com/office/drawing/2014/main" id="{2DD3ECC8-80B2-4A01-8DE3-A6B664B0B7FB}"/>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ŝľîḑê">
                <a:extLst>
                  <a:ext uri="{FF2B5EF4-FFF2-40B4-BE49-F238E27FC236}">
                    <a16:creationId xmlns:a16="http://schemas.microsoft.com/office/drawing/2014/main" id="{3C0A8B85-786F-4CE8-8DF9-52216D9272DE}"/>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išlíḑe">
                <a:extLst>
                  <a:ext uri="{FF2B5EF4-FFF2-40B4-BE49-F238E27FC236}">
                    <a16:creationId xmlns:a16="http://schemas.microsoft.com/office/drawing/2014/main" id="{0CBE7C9B-BD82-4B3A-8615-267D7EAA8F36}"/>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ṩḻîḓè">
                <a:extLst>
                  <a:ext uri="{FF2B5EF4-FFF2-40B4-BE49-F238E27FC236}">
                    <a16:creationId xmlns:a16="http://schemas.microsoft.com/office/drawing/2014/main" id="{1500F570-1A66-4228-884B-C05A77E95FF0}"/>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ïsļîḑè">
                <a:extLst>
                  <a:ext uri="{FF2B5EF4-FFF2-40B4-BE49-F238E27FC236}">
                    <a16:creationId xmlns:a16="http://schemas.microsoft.com/office/drawing/2014/main" id="{A25947FA-25E0-4D27-A794-C20C9240AF68}"/>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8" name="íšľïḋé">
              <a:extLst>
                <a:ext uri="{FF2B5EF4-FFF2-40B4-BE49-F238E27FC236}">
                  <a16:creationId xmlns:a16="http://schemas.microsoft.com/office/drawing/2014/main" id="{239FEE5C-6CB3-4223-B165-C47D277753A9}"/>
                </a:ext>
              </a:extLst>
            </p:cNvPr>
            <p:cNvSpPr/>
            <p:nvPr/>
          </p:nvSpPr>
          <p:spPr bwMode="auto">
            <a:xfrm>
              <a:off x="10398657" y="734847"/>
              <a:ext cx="1120243" cy="66549"/>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solidFill>
              <a:srgbClr val="0A0A0A"/>
            </a:solidFill>
            <a:ln>
              <a:noFill/>
            </a:ln>
          </p:spPr>
          <p:txBody>
            <a:bodyPr anchor="ctr"/>
            <a:lstStyle/>
            <a:p>
              <a:pPr algn="ctr"/>
              <a:endParaRPr/>
            </a:p>
          </p:txBody>
        </p:sp>
        <p:grpSp>
          <p:nvGrpSpPr>
            <p:cNvPr id="9" name="í$ļîdé">
              <a:extLst>
                <a:ext uri="{FF2B5EF4-FFF2-40B4-BE49-F238E27FC236}">
                  <a16:creationId xmlns:a16="http://schemas.microsoft.com/office/drawing/2014/main" id="{CFD350E9-26D4-4158-9C68-BF5372911DA6}"/>
                </a:ext>
              </a:extLst>
            </p:cNvPr>
            <p:cNvGrpSpPr/>
            <p:nvPr/>
          </p:nvGrpSpPr>
          <p:grpSpPr>
            <a:xfrm>
              <a:off x="10450629" y="404003"/>
              <a:ext cx="1011546" cy="270315"/>
              <a:chOff x="5102226" y="2428875"/>
              <a:chExt cx="5067300" cy="1354138"/>
            </a:xfrm>
            <a:solidFill>
              <a:srgbClr val="0A0A0A"/>
            </a:solidFill>
          </p:grpSpPr>
          <p:sp>
            <p:nvSpPr>
              <p:cNvPr id="10" name="ís1ïḋe">
                <a:extLst>
                  <a:ext uri="{FF2B5EF4-FFF2-40B4-BE49-F238E27FC236}">
                    <a16:creationId xmlns:a16="http://schemas.microsoft.com/office/drawing/2014/main" id="{DA56ED6D-140D-45D8-ABE5-C33B36E9EC77}"/>
                  </a:ext>
                </a:extLst>
              </p:cNvPr>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ślïḍê">
                <a:extLst>
                  <a:ext uri="{FF2B5EF4-FFF2-40B4-BE49-F238E27FC236}">
                    <a16:creationId xmlns:a16="http://schemas.microsoft.com/office/drawing/2014/main" id="{36EB57CD-68E5-41A9-89CB-6684910DA779}"/>
                  </a:ext>
                </a:extLst>
              </p:cNvPr>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iśḷiḍê">
                <a:extLst>
                  <a:ext uri="{FF2B5EF4-FFF2-40B4-BE49-F238E27FC236}">
                    <a16:creationId xmlns:a16="http://schemas.microsoft.com/office/drawing/2014/main" id="{D82E550D-550E-4B99-B4A6-6F0DD40C4D8F}"/>
                  </a:ext>
                </a:extLst>
              </p:cNvPr>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iṧľíḑe">
                <a:extLst>
                  <a:ext uri="{FF2B5EF4-FFF2-40B4-BE49-F238E27FC236}">
                    <a16:creationId xmlns:a16="http://schemas.microsoft.com/office/drawing/2014/main" id="{6483977F-0F18-4007-A966-4189EEB49494}"/>
                  </a:ext>
                </a:extLst>
              </p:cNvPr>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28" name="图片 27">
            <a:extLst>
              <a:ext uri="{FF2B5EF4-FFF2-40B4-BE49-F238E27FC236}">
                <a16:creationId xmlns:a16="http://schemas.microsoft.com/office/drawing/2014/main" id="{0CFD7AC0-8171-4F98-97D8-C307C1E60C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33" b="55096"/>
          <a:stretch/>
        </p:blipFill>
        <p:spPr>
          <a:xfrm>
            <a:off x="-1" y="-111239"/>
            <a:ext cx="1520613" cy="1143934"/>
          </a:xfrm>
          <a:prstGeom prst="rect">
            <a:avLst/>
          </a:prstGeom>
        </p:spPr>
      </p:pic>
      <p:pic>
        <p:nvPicPr>
          <p:cNvPr id="29" name="图片 28">
            <a:extLst>
              <a:ext uri="{FF2B5EF4-FFF2-40B4-BE49-F238E27FC236}">
                <a16:creationId xmlns:a16="http://schemas.microsoft.com/office/drawing/2014/main" id="{C1E1C6B9-D96B-414A-8C2B-12D919284CC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4531283"/>
            <a:ext cx="12192000" cy="2323704"/>
          </a:xfrm>
          <a:prstGeom prst="rect">
            <a:avLst/>
          </a:prstGeom>
        </p:spPr>
      </p:pic>
      <p:sp>
        <p:nvSpPr>
          <p:cNvPr id="2" name="矩形 1">
            <a:extLst>
              <a:ext uri="{FF2B5EF4-FFF2-40B4-BE49-F238E27FC236}">
                <a16:creationId xmlns:a16="http://schemas.microsoft.com/office/drawing/2014/main" id="{284DA5DE-F26E-425C-8236-DE534D35033E}"/>
              </a:ext>
            </a:extLst>
          </p:cNvPr>
          <p:cNvSpPr/>
          <p:nvPr userDrawn="1"/>
        </p:nvSpPr>
        <p:spPr>
          <a:xfrm>
            <a:off x="0" y="1028700"/>
            <a:ext cx="12192000" cy="5829300"/>
          </a:xfrm>
          <a:prstGeom prst="rect">
            <a:avLst/>
          </a:prstGeom>
          <a:gradFill>
            <a:gsLst>
              <a:gs pos="0">
                <a:schemeClr val="bg1">
                  <a:alpha val="0"/>
                </a:schemeClr>
              </a:gs>
              <a:gs pos="50000">
                <a:schemeClr val="bg1">
                  <a:alpha val="20000"/>
                </a:schemeClr>
              </a:gs>
              <a:gs pos="100000">
                <a:schemeClr val="bg1">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图片占位符 4">
            <a:extLst>
              <a:ext uri="{FF2B5EF4-FFF2-40B4-BE49-F238E27FC236}">
                <a16:creationId xmlns:a16="http://schemas.microsoft.com/office/drawing/2014/main" id="{21EA50BA-BF13-4D27-A467-3E94AD169001}"/>
              </a:ext>
            </a:extLst>
          </p:cNvPr>
          <p:cNvSpPr>
            <a:spLocks noGrp="1"/>
          </p:cNvSpPr>
          <p:nvPr>
            <p:ph type="pic" sz="quarter" idx="11"/>
          </p:nvPr>
        </p:nvSpPr>
        <p:spPr>
          <a:xfrm>
            <a:off x="4207565" y="2828178"/>
            <a:ext cx="3776870" cy="2146852"/>
          </a:xfrm>
          <a:prstGeom prst="rect">
            <a:avLst/>
          </a:prstGeom>
        </p:spPr>
        <p:txBody>
          <a:bodyPr/>
          <a:lstStyle/>
          <a:p>
            <a:endParaRPr lang="zh-CN" altLang="en-US"/>
          </a:p>
        </p:txBody>
      </p:sp>
    </p:spTree>
    <p:extLst>
      <p:ext uri="{BB962C8B-B14F-4D97-AF65-F5344CB8AC3E}">
        <p14:creationId xmlns:p14="http://schemas.microsoft.com/office/powerpoint/2010/main" val="134305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33" name="文本占位符 32">
            <a:extLst>
              <a:ext uri="{FF2B5EF4-FFF2-40B4-BE49-F238E27FC236}">
                <a16:creationId xmlns:a16="http://schemas.microsoft.com/office/drawing/2014/main" id="{4E9D5F4C-C106-4AEA-B47A-95CCA653AC3E}"/>
              </a:ext>
            </a:extLst>
          </p:cNvPr>
          <p:cNvSpPr>
            <a:spLocks noGrp="1"/>
          </p:cNvSpPr>
          <p:nvPr>
            <p:ph type="body" sz="quarter" idx="10" hasCustomPrompt="1"/>
          </p:nvPr>
        </p:nvSpPr>
        <p:spPr>
          <a:xfrm>
            <a:off x="1587197" y="340254"/>
            <a:ext cx="3944854" cy="530225"/>
          </a:xfrm>
        </p:spPr>
        <p:txBody>
          <a:bodyPr lIns="0" rIns="0">
            <a:noAutofit/>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请输入你的标题</a:t>
            </a:r>
          </a:p>
        </p:txBody>
      </p:sp>
      <p:cxnSp>
        <p:nvCxnSpPr>
          <p:cNvPr id="4" name="直接连接符 3">
            <a:extLst>
              <a:ext uri="{FF2B5EF4-FFF2-40B4-BE49-F238E27FC236}">
                <a16:creationId xmlns:a16="http://schemas.microsoft.com/office/drawing/2014/main" id="{16508602-8981-4C4D-AC85-E4DD9C44C979}"/>
              </a:ext>
            </a:extLst>
          </p:cNvPr>
          <p:cNvCxnSpPr>
            <a:cxnSpLocks/>
          </p:cNvCxnSpPr>
          <p:nvPr userDrawn="1"/>
        </p:nvCxnSpPr>
        <p:spPr>
          <a:xfrm>
            <a:off x="1083902" y="1028700"/>
            <a:ext cx="1110809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9C2647C1-82C4-4788-8740-F716F02EF3C3}"/>
              </a:ext>
            </a:extLst>
          </p:cNvPr>
          <p:cNvGrpSpPr/>
          <p:nvPr userDrawn="1"/>
        </p:nvGrpSpPr>
        <p:grpSpPr>
          <a:xfrm>
            <a:off x="9778483" y="337454"/>
            <a:ext cx="1740417" cy="533025"/>
            <a:chOff x="9778483" y="337454"/>
            <a:chExt cx="1740417" cy="533025"/>
          </a:xfrm>
        </p:grpSpPr>
        <p:grpSp>
          <p:nvGrpSpPr>
            <p:cNvPr id="7" name="íślïdé">
              <a:extLst>
                <a:ext uri="{FF2B5EF4-FFF2-40B4-BE49-F238E27FC236}">
                  <a16:creationId xmlns:a16="http://schemas.microsoft.com/office/drawing/2014/main" id="{069F1042-0238-4962-BF19-98F2666520D5}"/>
                </a:ext>
              </a:extLst>
            </p:cNvPr>
            <p:cNvGrpSpPr/>
            <p:nvPr/>
          </p:nvGrpSpPr>
          <p:grpSpPr>
            <a:xfrm>
              <a:off x="9778483" y="337454"/>
              <a:ext cx="532392" cy="533025"/>
              <a:chOff x="1735138" y="2095500"/>
              <a:chExt cx="2667000" cy="2670175"/>
            </a:xfrm>
            <a:solidFill>
              <a:schemeClr val="accent1"/>
            </a:solidFill>
          </p:grpSpPr>
          <p:sp>
            <p:nvSpPr>
              <p:cNvPr id="14" name="ïṡḻïḍê">
                <a:extLst>
                  <a:ext uri="{FF2B5EF4-FFF2-40B4-BE49-F238E27FC236}">
                    <a16:creationId xmlns:a16="http://schemas.microsoft.com/office/drawing/2014/main" id="{38F547F3-2539-4512-B930-5606969F4BA0}"/>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lîḍè">
                <a:extLst>
                  <a:ext uri="{FF2B5EF4-FFF2-40B4-BE49-F238E27FC236}">
                    <a16:creationId xmlns:a16="http://schemas.microsoft.com/office/drawing/2014/main" id="{F9383C28-DD73-4393-B31C-C00C9C88901F}"/>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Sļiḋé">
                <a:extLst>
                  <a:ext uri="{FF2B5EF4-FFF2-40B4-BE49-F238E27FC236}">
                    <a16:creationId xmlns:a16="http://schemas.microsoft.com/office/drawing/2014/main" id="{9C3B745E-4A5E-4330-820B-F2BB71932213}"/>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ŝļîḍé">
                <a:extLst>
                  <a:ext uri="{FF2B5EF4-FFF2-40B4-BE49-F238E27FC236}">
                    <a16:creationId xmlns:a16="http://schemas.microsoft.com/office/drawing/2014/main" id="{BD4F1BA2-224E-486E-B0F2-7C6348E8856F}"/>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ṩḻiďé">
                <a:extLst>
                  <a:ext uri="{FF2B5EF4-FFF2-40B4-BE49-F238E27FC236}">
                    <a16:creationId xmlns:a16="http://schemas.microsoft.com/office/drawing/2014/main" id="{AAF64BEE-480D-4CC1-9C25-7E4585A23DE9}"/>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ṣ1ïḓè">
                <a:extLst>
                  <a:ext uri="{FF2B5EF4-FFF2-40B4-BE49-F238E27FC236}">
                    <a16:creationId xmlns:a16="http://schemas.microsoft.com/office/drawing/2014/main" id="{F6F7B814-AFF7-4521-B77B-8785154C8BEC}"/>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sḻíḓê">
                <a:extLst>
                  <a:ext uri="{FF2B5EF4-FFF2-40B4-BE49-F238E27FC236}">
                    <a16:creationId xmlns:a16="http://schemas.microsoft.com/office/drawing/2014/main" id="{2842A5C0-E4B4-4E34-902F-B5AF6289CE9B}"/>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şḷîďè">
                <a:extLst>
                  <a:ext uri="{FF2B5EF4-FFF2-40B4-BE49-F238E27FC236}">
                    <a16:creationId xmlns:a16="http://schemas.microsoft.com/office/drawing/2014/main" id="{1CE89599-3B20-40AD-9C7B-07C9057A60A1}"/>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ṡlïḋe">
                <a:extLst>
                  <a:ext uri="{FF2B5EF4-FFF2-40B4-BE49-F238E27FC236}">
                    <a16:creationId xmlns:a16="http://schemas.microsoft.com/office/drawing/2014/main" id="{090EBFC2-3BEE-4E56-9321-0E29EBA56DFA}"/>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ḻíde">
                <a:extLst>
                  <a:ext uri="{FF2B5EF4-FFF2-40B4-BE49-F238E27FC236}">
                    <a16:creationId xmlns:a16="http://schemas.microsoft.com/office/drawing/2014/main" id="{2DD3ECC8-80B2-4A01-8DE3-A6B664B0B7FB}"/>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ŝľîḑê">
                <a:extLst>
                  <a:ext uri="{FF2B5EF4-FFF2-40B4-BE49-F238E27FC236}">
                    <a16:creationId xmlns:a16="http://schemas.microsoft.com/office/drawing/2014/main" id="{3C0A8B85-786F-4CE8-8DF9-52216D9272DE}"/>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išlíḑe">
                <a:extLst>
                  <a:ext uri="{FF2B5EF4-FFF2-40B4-BE49-F238E27FC236}">
                    <a16:creationId xmlns:a16="http://schemas.microsoft.com/office/drawing/2014/main" id="{0CBE7C9B-BD82-4B3A-8615-267D7EAA8F36}"/>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ṩḻîḓè">
                <a:extLst>
                  <a:ext uri="{FF2B5EF4-FFF2-40B4-BE49-F238E27FC236}">
                    <a16:creationId xmlns:a16="http://schemas.microsoft.com/office/drawing/2014/main" id="{1500F570-1A66-4228-884B-C05A77E95FF0}"/>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ïsļîḑè">
                <a:extLst>
                  <a:ext uri="{FF2B5EF4-FFF2-40B4-BE49-F238E27FC236}">
                    <a16:creationId xmlns:a16="http://schemas.microsoft.com/office/drawing/2014/main" id="{A25947FA-25E0-4D27-A794-C20C9240AF68}"/>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8" name="íšľïḋé">
              <a:extLst>
                <a:ext uri="{FF2B5EF4-FFF2-40B4-BE49-F238E27FC236}">
                  <a16:creationId xmlns:a16="http://schemas.microsoft.com/office/drawing/2014/main" id="{239FEE5C-6CB3-4223-B165-C47D277753A9}"/>
                </a:ext>
              </a:extLst>
            </p:cNvPr>
            <p:cNvSpPr/>
            <p:nvPr/>
          </p:nvSpPr>
          <p:spPr bwMode="auto">
            <a:xfrm>
              <a:off x="10398657" y="734847"/>
              <a:ext cx="1120243" cy="66549"/>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solidFill>
              <a:srgbClr val="0A0A0A"/>
            </a:solidFill>
            <a:ln>
              <a:noFill/>
            </a:ln>
          </p:spPr>
          <p:txBody>
            <a:bodyPr anchor="ctr"/>
            <a:lstStyle/>
            <a:p>
              <a:pPr algn="ctr"/>
              <a:endParaRPr/>
            </a:p>
          </p:txBody>
        </p:sp>
        <p:grpSp>
          <p:nvGrpSpPr>
            <p:cNvPr id="9" name="í$ļîdé">
              <a:extLst>
                <a:ext uri="{FF2B5EF4-FFF2-40B4-BE49-F238E27FC236}">
                  <a16:creationId xmlns:a16="http://schemas.microsoft.com/office/drawing/2014/main" id="{CFD350E9-26D4-4158-9C68-BF5372911DA6}"/>
                </a:ext>
              </a:extLst>
            </p:cNvPr>
            <p:cNvGrpSpPr/>
            <p:nvPr/>
          </p:nvGrpSpPr>
          <p:grpSpPr>
            <a:xfrm>
              <a:off x="10450629" y="404003"/>
              <a:ext cx="1011546" cy="270315"/>
              <a:chOff x="5102226" y="2428875"/>
              <a:chExt cx="5067300" cy="1354138"/>
            </a:xfrm>
            <a:solidFill>
              <a:srgbClr val="0A0A0A"/>
            </a:solidFill>
          </p:grpSpPr>
          <p:sp>
            <p:nvSpPr>
              <p:cNvPr id="10" name="ís1ïḋe">
                <a:extLst>
                  <a:ext uri="{FF2B5EF4-FFF2-40B4-BE49-F238E27FC236}">
                    <a16:creationId xmlns:a16="http://schemas.microsoft.com/office/drawing/2014/main" id="{DA56ED6D-140D-45D8-ABE5-C33B36E9EC77}"/>
                  </a:ext>
                </a:extLst>
              </p:cNvPr>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ślïḍê">
                <a:extLst>
                  <a:ext uri="{FF2B5EF4-FFF2-40B4-BE49-F238E27FC236}">
                    <a16:creationId xmlns:a16="http://schemas.microsoft.com/office/drawing/2014/main" id="{36EB57CD-68E5-41A9-89CB-6684910DA779}"/>
                  </a:ext>
                </a:extLst>
              </p:cNvPr>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iśḷiḍê">
                <a:extLst>
                  <a:ext uri="{FF2B5EF4-FFF2-40B4-BE49-F238E27FC236}">
                    <a16:creationId xmlns:a16="http://schemas.microsoft.com/office/drawing/2014/main" id="{D82E550D-550E-4B99-B4A6-6F0DD40C4D8F}"/>
                  </a:ext>
                </a:extLst>
              </p:cNvPr>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iṧľíḑe">
                <a:extLst>
                  <a:ext uri="{FF2B5EF4-FFF2-40B4-BE49-F238E27FC236}">
                    <a16:creationId xmlns:a16="http://schemas.microsoft.com/office/drawing/2014/main" id="{6483977F-0F18-4007-A966-4189EEB49494}"/>
                  </a:ext>
                </a:extLst>
              </p:cNvPr>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28" name="图片 27">
            <a:extLst>
              <a:ext uri="{FF2B5EF4-FFF2-40B4-BE49-F238E27FC236}">
                <a16:creationId xmlns:a16="http://schemas.microsoft.com/office/drawing/2014/main" id="{0CFD7AC0-8171-4F98-97D8-C307C1E60C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33" b="55096"/>
          <a:stretch/>
        </p:blipFill>
        <p:spPr>
          <a:xfrm>
            <a:off x="-1" y="-111239"/>
            <a:ext cx="1520613" cy="1143934"/>
          </a:xfrm>
          <a:prstGeom prst="rect">
            <a:avLst/>
          </a:prstGeom>
        </p:spPr>
      </p:pic>
      <p:pic>
        <p:nvPicPr>
          <p:cNvPr id="29" name="图片 28">
            <a:extLst>
              <a:ext uri="{FF2B5EF4-FFF2-40B4-BE49-F238E27FC236}">
                <a16:creationId xmlns:a16="http://schemas.microsoft.com/office/drawing/2014/main" id="{C1E1C6B9-D96B-414A-8C2B-12D919284CC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4531283"/>
            <a:ext cx="12192000" cy="2323704"/>
          </a:xfrm>
          <a:prstGeom prst="rect">
            <a:avLst/>
          </a:prstGeom>
        </p:spPr>
      </p:pic>
      <p:sp>
        <p:nvSpPr>
          <p:cNvPr id="2" name="矩形 1">
            <a:extLst>
              <a:ext uri="{FF2B5EF4-FFF2-40B4-BE49-F238E27FC236}">
                <a16:creationId xmlns:a16="http://schemas.microsoft.com/office/drawing/2014/main" id="{284DA5DE-F26E-425C-8236-DE534D35033E}"/>
              </a:ext>
            </a:extLst>
          </p:cNvPr>
          <p:cNvSpPr/>
          <p:nvPr userDrawn="1"/>
        </p:nvSpPr>
        <p:spPr>
          <a:xfrm>
            <a:off x="0" y="1028700"/>
            <a:ext cx="12192000" cy="5829300"/>
          </a:xfrm>
          <a:prstGeom prst="rect">
            <a:avLst/>
          </a:prstGeom>
          <a:gradFill>
            <a:gsLst>
              <a:gs pos="0">
                <a:schemeClr val="bg1">
                  <a:alpha val="0"/>
                </a:schemeClr>
              </a:gs>
              <a:gs pos="50000">
                <a:schemeClr val="bg1">
                  <a:alpha val="20000"/>
                </a:schemeClr>
              </a:gs>
              <a:gs pos="100000">
                <a:schemeClr val="bg1">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图片占位符 4">
            <a:extLst>
              <a:ext uri="{FF2B5EF4-FFF2-40B4-BE49-F238E27FC236}">
                <a16:creationId xmlns:a16="http://schemas.microsoft.com/office/drawing/2014/main" id="{8485970E-3D00-4666-8A66-32B5164EF0C9}"/>
              </a:ext>
            </a:extLst>
          </p:cNvPr>
          <p:cNvSpPr>
            <a:spLocks noGrp="1"/>
          </p:cNvSpPr>
          <p:nvPr>
            <p:ph type="pic" sz="quarter" idx="11"/>
          </p:nvPr>
        </p:nvSpPr>
        <p:spPr>
          <a:xfrm>
            <a:off x="1683830" y="1971819"/>
            <a:ext cx="2003744" cy="1252340"/>
          </a:xfrm>
          <a:prstGeom prst="rect">
            <a:avLst/>
          </a:prstGeom>
        </p:spPr>
        <p:txBody>
          <a:bodyPr/>
          <a:lstStyle/>
          <a:p>
            <a:endParaRPr lang="zh-CN" altLang="en-US"/>
          </a:p>
        </p:txBody>
      </p:sp>
    </p:spTree>
    <p:extLst>
      <p:ext uri="{BB962C8B-B14F-4D97-AF65-F5344CB8AC3E}">
        <p14:creationId xmlns:p14="http://schemas.microsoft.com/office/powerpoint/2010/main" val="313173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33" name="文本占位符 32">
            <a:extLst>
              <a:ext uri="{FF2B5EF4-FFF2-40B4-BE49-F238E27FC236}">
                <a16:creationId xmlns:a16="http://schemas.microsoft.com/office/drawing/2014/main" id="{4E9D5F4C-C106-4AEA-B47A-95CCA653AC3E}"/>
              </a:ext>
            </a:extLst>
          </p:cNvPr>
          <p:cNvSpPr>
            <a:spLocks noGrp="1"/>
          </p:cNvSpPr>
          <p:nvPr>
            <p:ph type="body" sz="quarter" idx="10" hasCustomPrompt="1"/>
          </p:nvPr>
        </p:nvSpPr>
        <p:spPr>
          <a:xfrm>
            <a:off x="1587197" y="340254"/>
            <a:ext cx="3944854" cy="530225"/>
          </a:xfrm>
        </p:spPr>
        <p:txBody>
          <a:bodyPr lIns="0" rIns="0">
            <a:noAutofit/>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请输入你的标题</a:t>
            </a:r>
          </a:p>
        </p:txBody>
      </p:sp>
      <p:cxnSp>
        <p:nvCxnSpPr>
          <p:cNvPr id="4" name="直接连接符 3">
            <a:extLst>
              <a:ext uri="{FF2B5EF4-FFF2-40B4-BE49-F238E27FC236}">
                <a16:creationId xmlns:a16="http://schemas.microsoft.com/office/drawing/2014/main" id="{16508602-8981-4C4D-AC85-E4DD9C44C979}"/>
              </a:ext>
            </a:extLst>
          </p:cNvPr>
          <p:cNvCxnSpPr>
            <a:cxnSpLocks/>
          </p:cNvCxnSpPr>
          <p:nvPr userDrawn="1"/>
        </p:nvCxnSpPr>
        <p:spPr>
          <a:xfrm>
            <a:off x="1083902" y="1028700"/>
            <a:ext cx="1110809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9C2647C1-82C4-4788-8740-F716F02EF3C3}"/>
              </a:ext>
            </a:extLst>
          </p:cNvPr>
          <p:cNvGrpSpPr/>
          <p:nvPr userDrawn="1"/>
        </p:nvGrpSpPr>
        <p:grpSpPr>
          <a:xfrm>
            <a:off x="9778483" y="337454"/>
            <a:ext cx="1740417" cy="533025"/>
            <a:chOff x="9778483" y="337454"/>
            <a:chExt cx="1740417" cy="533025"/>
          </a:xfrm>
        </p:grpSpPr>
        <p:grpSp>
          <p:nvGrpSpPr>
            <p:cNvPr id="7" name="íślïdé">
              <a:extLst>
                <a:ext uri="{FF2B5EF4-FFF2-40B4-BE49-F238E27FC236}">
                  <a16:creationId xmlns:a16="http://schemas.microsoft.com/office/drawing/2014/main" id="{069F1042-0238-4962-BF19-98F2666520D5}"/>
                </a:ext>
              </a:extLst>
            </p:cNvPr>
            <p:cNvGrpSpPr/>
            <p:nvPr/>
          </p:nvGrpSpPr>
          <p:grpSpPr>
            <a:xfrm>
              <a:off x="9778483" y="337454"/>
              <a:ext cx="532392" cy="533025"/>
              <a:chOff x="1735138" y="2095500"/>
              <a:chExt cx="2667000" cy="2670175"/>
            </a:xfrm>
            <a:solidFill>
              <a:schemeClr val="accent1"/>
            </a:solidFill>
          </p:grpSpPr>
          <p:sp>
            <p:nvSpPr>
              <p:cNvPr id="14" name="ïṡḻïḍê">
                <a:extLst>
                  <a:ext uri="{FF2B5EF4-FFF2-40B4-BE49-F238E27FC236}">
                    <a16:creationId xmlns:a16="http://schemas.microsoft.com/office/drawing/2014/main" id="{38F547F3-2539-4512-B930-5606969F4BA0}"/>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lîḍè">
                <a:extLst>
                  <a:ext uri="{FF2B5EF4-FFF2-40B4-BE49-F238E27FC236}">
                    <a16:creationId xmlns:a16="http://schemas.microsoft.com/office/drawing/2014/main" id="{F9383C28-DD73-4393-B31C-C00C9C88901F}"/>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Sļiḋé">
                <a:extLst>
                  <a:ext uri="{FF2B5EF4-FFF2-40B4-BE49-F238E27FC236}">
                    <a16:creationId xmlns:a16="http://schemas.microsoft.com/office/drawing/2014/main" id="{9C3B745E-4A5E-4330-820B-F2BB71932213}"/>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ŝļîḍé">
                <a:extLst>
                  <a:ext uri="{FF2B5EF4-FFF2-40B4-BE49-F238E27FC236}">
                    <a16:creationId xmlns:a16="http://schemas.microsoft.com/office/drawing/2014/main" id="{BD4F1BA2-224E-486E-B0F2-7C6348E8856F}"/>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ṩḻiďé">
                <a:extLst>
                  <a:ext uri="{FF2B5EF4-FFF2-40B4-BE49-F238E27FC236}">
                    <a16:creationId xmlns:a16="http://schemas.microsoft.com/office/drawing/2014/main" id="{AAF64BEE-480D-4CC1-9C25-7E4585A23DE9}"/>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ṣ1ïḓè">
                <a:extLst>
                  <a:ext uri="{FF2B5EF4-FFF2-40B4-BE49-F238E27FC236}">
                    <a16:creationId xmlns:a16="http://schemas.microsoft.com/office/drawing/2014/main" id="{F6F7B814-AFF7-4521-B77B-8785154C8BEC}"/>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sḻíḓê">
                <a:extLst>
                  <a:ext uri="{FF2B5EF4-FFF2-40B4-BE49-F238E27FC236}">
                    <a16:creationId xmlns:a16="http://schemas.microsoft.com/office/drawing/2014/main" id="{2842A5C0-E4B4-4E34-902F-B5AF6289CE9B}"/>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şḷîďè">
                <a:extLst>
                  <a:ext uri="{FF2B5EF4-FFF2-40B4-BE49-F238E27FC236}">
                    <a16:creationId xmlns:a16="http://schemas.microsoft.com/office/drawing/2014/main" id="{1CE89599-3B20-40AD-9C7B-07C9057A60A1}"/>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ṡlïḋe">
                <a:extLst>
                  <a:ext uri="{FF2B5EF4-FFF2-40B4-BE49-F238E27FC236}">
                    <a16:creationId xmlns:a16="http://schemas.microsoft.com/office/drawing/2014/main" id="{090EBFC2-3BEE-4E56-9321-0E29EBA56DFA}"/>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ḻíde">
                <a:extLst>
                  <a:ext uri="{FF2B5EF4-FFF2-40B4-BE49-F238E27FC236}">
                    <a16:creationId xmlns:a16="http://schemas.microsoft.com/office/drawing/2014/main" id="{2DD3ECC8-80B2-4A01-8DE3-A6B664B0B7FB}"/>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ŝľîḑê">
                <a:extLst>
                  <a:ext uri="{FF2B5EF4-FFF2-40B4-BE49-F238E27FC236}">
                    <a16:creationId xmlns:a16="http://schemas.microsoft.com/office/drawing/2014/main" id="{3C0A8B85-786F-4CE8-8DF9-52216D9272DE}"/>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išlíḑe">
                <a:extLst>
                  <a:ext uri="{FF2B5EF4-FFF2-40B4-BE49-F238E27FC236}">
                    <a16:creationId xmlns:a16="http://schemas.microsoft.com/office/drawing/2014/main" id="{0CBE7C9B-BD82-4B3A-8615-267D7EAA8F36}"/>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ṩḻîḓè">
                <a:extLst>
                  <a:ext uri="{FF2B5EF4-FFF2-40B4-BE49-F238E27FC236}">
                    <a16:creationId xmlns:a16="http://schemas.microsoft.com/office/drawing/2014/main" id="{1500F570-1A66-4228-884B-C05A77E95FF0}"/>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ïsļîḑè">
                <a:extLst>
                  <a:ext uri="{FF2B5EF4-FFF2-40B4-BE49-F238E27FC236}">
                    <a16:creationId xmlns:a16="http://schemas.microsoft.com/office/drawing/2014/main" id="{A25947FA-25E0-4D27-A794-C20C9240AF68}"/>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8" name="íšľïḋé">
              <a:extLst>
                <a:ext uri="{FF2B5EF4-FFF2-40B4-BE49-F238E27FC236}">
                  <a16:creationId xmlns:a16="http://schemas.microsoft.com/office/drawing/2014/main" id="{239FEE5C-6CB3-4223-B165-C47D277753A9}"/>
                </a:ext>
              </a:extLst>
            </p:cNvPr>
            <p:cNvSpPr/>
            <p:nvPr/>
          </p:nvSpPr>
          <p:spPr bwMode="auto">
            <a:xfrm>
              <a:off x="10398657" y="734847"/>
              <a:ext cx="1120243" cy="66549"/>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solidFill>
              <a:srgbClr val="0A0A0A"/>
            </a:solidFill>
            <a:ln>
              <a:noFill/>
            </a:ln>
          </p:spPr>
          <p:txBody>
            <a:bodyPr anchor="ctr"/>
            <a:lstStyle/>
            <a:p>
              <a:pPr algn="ctr"/>
              <a:endParaRPr/>
            </a:p>
          </p:txBody>
        </p:sp>
        <p:grpSp>
          <p:nvGrpSpPr>
            <p:cNvPr id="9" name="í$ļîdé">
              <a:extLst>
                <a:ext uri="{FF2B5EF4-FFF2-40B4-BE49-F238E27FC236}">
                  <a16:creationId xmlns:a16="http://schemas.microsoft.com/office/drawing/2014/main" id="{CFD350E9-26D4-4158-9C68-BF5372911DA6}"/>
                </a:ext>
              </a:extLst>
            </p:cNvPr>
            <p:cNvGrpSpPr/>
            <p:nvPr/>
          </p:nvGrpSpPr>
          <p:grpSpPr>
            <a:xfrm>
              <a:off x="10450629" y="404003"/>
              <a:ext cx="1011546" cy="270315"/>
              <a:chOff x="5102226" y="2428875"/>
              <a:chExt cx="5067300" cy="1354138"/>
            </a:xfrm>
            <a:solidFill>
              <a:srgbClr val="0A0A0A"/>
            </a:solidFill>
          </p:grpSpPr>
          <p:sp>
            <p:nvSpPr>
              <p:cNvPr id="10" name="ís1ïḋe">
                <a:extLst>
                  <a:ext uri="{FF2B5EF4-FFF2-40B4-BE49-F238E27FC236}">
                    <a16:creationId xmlns:a16="http://schemas.microsoft.com/office/drawing/2014/main" id="{DA56ED6D-140D-45D8-ABE5-C33B36E9EC77}"/>
                  </a:ext>
                </a:extLst>
              </p:cNvPr>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ślïḍê">
                <a:extLst>
                  <a:ext uri="{FF2B5EF4-FFF2-40B4-BE49-F238E27FC236}">
                    <a16:creationId xmlns:a16="http://schemas.microsoft.com/office/drawing/2014/main" id="{36EB57CD-68E5-41A9-89CB-6684910DA779}"/>
                  </a:ext>
                </a:extLst>
              </p:cNvPr>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iśḷiḍê">
                <a:extLst>
                  <a:ext uri="{FF2B5EF4-FFF2-40B4-BE49-F238E27FC236}">
                    <a16:creationId xmlns:a16="http://schemas.microsoft.com/office/drawing/2014/main" id="{D82E550D-550E-4B99-B4A6-6F0DD40C4D8F}"/>
                  </a:ext>
                </a:extLst>
              </p:cNvPr>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iṧľíḑe">
                <a:extLst>
                  <a:ext uri="{FF2B5EF4-FFF2-40B4-BE49-F238E27FC236}">
                    <a16:creationId xmlns:a16="http://schemas.microsoft.com/office/drawing/2014/main" id="{6483977F-0F18-4007-A966-4189EEB49494}"/>
                  </a:ext>
                </a:extLst>
              </p:cNvPr>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28" name="图片 27">
            <a:extLst>
              <a:ext uri="{FF2B5EF4-FFF2-40B4-BE49-F238E27FC236}">
                <a16:creationId xmlns:a16="http://schemas.microsoft.com/office/drawing/2014/main" id="{0CFD7AC0-8171-4F98-97D8-C307C1E60C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33" b="55096"/>
          <a:stretch/>
        </p:blipFill>
        <p:spPr>
          <a:xfrm>
            <a:off x="-1" y="-111239"/>
            <a:ext cx="1520613" cy="1143934"/>
          </a:xfrm>
          <a:prstGeom prst="rect">
            <a:avLst/>
          </a:prstGeom>
        </p:spPr>
      </p:pic>
      <p:pic>
        <p:nvPicPr>
          <p:cNvPr id="29" name="图片 28">
            <a:extLst>
              <a:ext uri="{FF2B5EF4-FFF2-40B4-BE49-F238E27FC236}">
                <a16:creationId xmlns:a16="http://schemas.microsoft.com/office/drawing/2014/main" id="{C1E1C6B9-D96B-414A-8C2B-12D919284CC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4531283"/>
            <a:ext cx="12192000" cy="2323704"/>
          </a:xfrm>
          <a:prstGeom prst="rect">
            <a:avLst/>
          </a:prstGeom>
        </p:spPr>
      </p:pic>
      <p:sp>
        <p:nvSpPr>
          <p:cNvPr id="2" name="矩形 1">
            <a:extLst>
              <a:ext uri="{FF2B5EF4-FFF2-40B4-BE49-F238E27FC236}">
                <a16:creationId xmlns:a16="http://schemas.microsoft.com/office/drawing/2014/main" id="{284DA5DE-F26E-425C-8236-DE534D35033E}"/>
              </a:ext>
            </a:extLst>
          </p:cNvPr>
          <p:cNvSpPr/>
          <p:nvPr userDrawn="1"/>
        </p:nvSpPr>
        <p:spPr>
          <a:xfrm>
            <a:off x="0" y="1028700"/>
            <a:ext cx="12192000" cy="5829300"/>
          </a:xfrm>
          <a:prstGeom prst="rect">
            <a:avLst/>
          </a:prstGeom>
          <a:gradFill>
            <a:gsLst>
              <a:gs pos="0">
                <a:schemeClr val="bg1">
                  <a:alpha val="0"/>
                </a:schemeClr>
              </a:gs>
              <a:gs pos="50000">
                <a:schemeClr val="bg1">
                  <a:alpha val="20000"/>
                </a:schemeClr>
              </a:gs>
              <a:gs pos="100000">
                <a:schemeClr val="bg1">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图片占位符 4">
            <a:extLst>
              <a:ext uri="{FF2B5EF4-FFF2-40B4-BE49-F238E27FC236}">
                <a16:creationId xmlns:a16="http://schemas.microsoft.com/office/drawing/2014/main" id="{779589E6-C01B-4A96-80C7-AD73DDCCA526}"/>
              </a:ext>
            </a:extLst>
          </p:cNvPr>
          <p:cNvSpPr>
            <a:spLocks noGrp="1"/>
          </p:cNvSpPr>
          <p:nvPr>
            <p:ph type="pic" sz="quarter" idx="11"/>
          </p:nvPr>
        </p:nvSpPr>
        <p:spPr>
          <a:xfrm>
            <a:off x="4406254" y="1701000"/>
            <a:ext cx="3456000" cy="3456000"/>
          </a:xfrm>
          <a:prstGeom prst="rect">
            <a:avLst/>
          </a:prstGeom>
        </p:spPr>
        <p:txBody>
          <a:bodyPr/>
          <a:lstStyle/>
          <a:p>
            <a:endParaRPr lang="zh-CN" altLang="en-US"/>
          </a:p>
        </p:txBody>
      </p:sp>
    </p:spTree>
    <p:extLst>
      <p:ext uri="{BB962C8B-B14F-4D97-AF65-F5344CB8AC3E}">
        <p14:creationId xmlns:p14="http://schemas.microsoft.com/office/powerpoint/2010/main" val="1236757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3" name="文本占位符 32">
            <a:extLst>
              <a:ext uri="{FF2B5EF4-FFF2-40B4-BE49-F238E27FC236}">
                <a16:creationId xmlns:a16="http://schemas.microsoft.com/office/drawing/2014/main" id="{4E9D5F4C-C106-4AEA-B47A-95CCA653AC3E}"/>
              </a:ext>
            </a:extLst>
          </p:cNvPr>
          <p:cNvSpPr>
            <a:spLocks noGrp="1"/>
          </p:cNvSpPr>
          <p:nvPr>
            <p:ph type="body" sz="quarter" idx="10" hasCustomPrompt="1"/>
          </p:nvPr>
        </p:nvSpPr>
        <p:spPr>
          <a:xfrm>
            <a:off x="1587197" y="340254"/>
            <a:ext cx="3944854" cy="530225"/>
          </a:xfrm>
        </p:spPr>
        <p:txBody>
          <a:bodyPr lIns="0" rIns="0">
            <a:noAutofit/>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请输入你的标题</a:t>
            </a:r>
          </a:p>
        </p:txBody>
      </p:sp>
      <p:cxnSp>
        <p:nvCxnSpPr>
          <p:cNvPr id="4" name="直接连接符 3">
            <a:extLst>
              <a:ext uri="{FF2B5EF4-FFF2-40B4-BE49-F238E27FC236}">
                <a16:creationId xmlns:a16="http://schemas.microsoft.com/office/drawing/2014/main" id="{16508602-8981-4C4D-AC85-E4DD9C44C979}"/>
              </a:ext>
            </a:extLst>
          </p:cNvPr>
          <p:cNvCxnSpPr>
            <a:cxnSpLocks/>
          </p:cNvCxnSpPr>
          <p:nvPr userDrawn="1"/>
        </p:nvCxnSpPr>
        <p:spPr>
          <a:xfrm>
            <a:off x="1083902" y="1028700"/>
            <a:ext cx="1110809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9C2647C1-82C4-4788-8740-F716F02EF3C3}"/>
              </a:ext>
            </a:extLst>
          </p:cNvPr>
          <p:cNvGrpSpPr/>
          <p:nvPr userDrawn="1"/>
        </p:nvGrpSpPr>
        <p:grpSpPr>
          <a:xfrm>
            <a:off x="9778483" y="337454"/>
            <a:ext cx="1740417" cy="533025"/>
            <a:chOff x="9778483" y="337454"/>
            <a:chExt cx="1740417" cy="533025"/>
          </a:xfrm>
        </p:grpSpPr>
        <p:grpSp>
          <p:nvGrpSpPr>
            <p:cNvPr id="7" name="íślïdé">
              <a:extLst>
                <a:ext uri="{FF2B5EF4-FFF2-40B4-BE49-F238E27FC236}">
                  <a16:creationId xmlns:a16="http://schemas.microsoft.com/office/drawing/2014/main" id="{069F1042-0238-4962-BF19-98F2666520D5}"/>
                </a:ext>
              </a:extLst>
            </p:cNvPr>
            <p:cNvGrpSpPr/>
            <p:nvPr/>
          </p:nvGrpSpPr>
          <p:grpSpPr>
            <a:xfrm>
              <a:off x="9778483" y="337454"/>
              <a:ext cx="532392" cy="533025"/>
              <a:chOff x="1735138" y="2095500"/>
              <a:chExt cx="2667000" cy="2670175"/>
            </a:xfrm>
            <a:solidFill>
              <a:schemeClr val="accent1"/>
            </a:solidFill>
          </p:grpSpPr>
          <p:sp>
            <p:nvSpPr>
              <p:cNvPr id="14" name="ïṡḻïḍê">
                <a:extLst>
                  <a:ext uri="{FF2B5EF4-FFF2-40B4-BE49-F238E27FC236}">
                    <a16:creationId xmlns:a16="http://schemas.microsoft.com/office/drawing/2014/main" id="{38F547F3-2539-4512-B930-5606969F4BA0}"/>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lîḍè">
                <a:extLst>
                  <a:ext uri="{FF2B5EF4-FFF2-40B4-BE49-F238E27FC236}">
                    <a16:creationId xmlns:a16="http://schemas.microsoft.com/office/drawing/2014/main" id="{F9383C28-DD73-4393-B31C-C00C9C88901F}"/>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Sļiḋé">
                <a:extLst>
                  <a:ext uri="{FF2B5EF4-FFF2-40B4-BE49-F238E27FC236}">
                    <a16:creationId xmlns:a16="http://schemas.microsoft.com/office/drawing/2014/main" id="{9C3B745E-4A5E-4330-820B-F2BB71932213}"/>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ŝļîḍé">
                <a:extLst>
                  <a:ext uri="{FF2B5EF4-FFF2-40B4-BE49-F238E27FC236}">
                    <a16:creationId xmlns:a16="http://schemas.microsoft.com/office/drawing/2014/main" id="{BD4F1BA2-224E-486E-B0F2-7C6348E8856F}"/>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ṩḻiďé">
                <a:extLst>
                  <a:ext uri="{FF2B5EF4-FFF2-40B4-BE49-F238E27FC236}">
                    <a16:creationId xmlns:a16="http://schemas.microsoft.com/office/drawing/2014/main" id="{AAF64BEE-480D-4CC1-9C25-7E4585A23DE9}"/>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ṣ1ïḓè">
                <a:extLst>
                  <a:ext uri="{FF2B5EF4-FFF2-40B4-BE49-F238E27FC236}">
                    <a16:creationId xmlns:a16="http://schemas.microsoft.com/office/drawing/2014/main" id="{F6F7B814-AFF7-4521-B77B-8785154C8BEC}"/>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sḻíḓê">
                <a:extLst>
                  <a:ext uri="{FF2B5EF4-FFF2-40B4-BE49-F238E27FC236}">
                    <a16:creationId xmlns:a16="http://schemas.microsoft.com/office/drawing/2014/main" id="{2842A5C0-E4B4-4E34-902F-B5AF6289CE9B}"/>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şḷîďè">
                <a:extLst>
                  <a:ext uri="{FF2B5EF4-FFF2-40B4-BE49-F238E27FC236}">
                    <a16:creationId xmlns:a16="http://schemas.microsoft.com/office/drawing/2014/main" id="{1CE89599-3B20-40AD-9C7B-07C9057A60A1}"/>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ṡlïḋe">
                <a:extLst>
                  <a:ext uri="{FF2B5EF4-FFF2-40B4-BE49-F238E27FC236}">
                    <a16:creationId xmlns:a16="http://schemas.microsoft.com/office/drawing/2014/main" id="{090EBFC2-3BEE-4E56-9321-0E29EBA56DFA}"/>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ḻíde">
                <a:extLst>
                  <a:ext uri="{FF2B5EF4-FFF2-40B4-BE49-F238E27FC236}">
                    <a16:creationId xmlns:a16="http://schemas.microsoft.com/office/drawing/2014/main" id="{2DD3ECC8-80B2-4A01-8DE3-A6B664B0B7FB}"/>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ŝľîḑê">
                <a:extLst>
                  <a:ext uri="{FF2B5EF4-FFF2-40B4-BE49-F238E27FC236}">
                    <a16:creationId xmlns:a16="http://schemas.microsoft.com/office/drawing/2014/main" id="{3C0A8B85-786F-4CE8-8DF9-52216D9272DE}"/>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išlíḑe">
                <a:extLst>
                  <a:ext uri="{FF2B5EF4-FFF2-40B4-BE49-F238E27FC236}">
                    <a16:creationId xmlns:a16="http://schemas.microsoft.com/office/drawing/2014/main" id="{0CBE7C9B-BD82-4B3A-8615-267D7EAA8F36}"/>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ṩḻîḓè">
                <a:extLst>
                  <a:ext uri="{FF2B5EF4-FFF2-40B4-BE49-F238E27FC236}">
                    <a16:creationId xmlns:a16="http://schemas.microsoft.com/office/drawing/2014/main" id="{1500F570-1A66-4228-884B-C05A77E95FF0}"/>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ïsļîḑè">
                <a:extLst>
                  <a:ext uri="{FF2B5EF4-FFF2-40B4-BE49-F238E27FC236}">
                    <a16:creationId xmlns:a16="http://schemas.microsoft.com/office/drawing/2014/main" id="{A25947FA-25E0-4D27-A794-C20C9240AF68}"/>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8" name="íšľïḋé">
              <a:extLst>
                <a:ext uri="{FF2B5EF4-FFF2-40B4-BE49-F238E27FC236}">
                  <a16:creationId xmlns:a16="http://schemas.microsoft.com/office/drawing/2014/main" id="{239FEE5C-6CB3-4223-B165-C47D277753A9}"/>
                </a:ext>
              </a:extLst>
            </p:cNvPr>
            <p:cNvSpPr/>
            <p:nvPr/>
          </p:nvSpPr>
          <p:spPr bwMode="auto">
            <a:xfrm>
              <a:off x="10398657" y="734847"/>
              <a:ext cx="1120243" cy="66549"/>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solidFill>
              <a:srgbClr val="0A0A0A"/>
            </a:solidFill>
            <a:ln>
              <a:noFill/>
            </a:ln>
          </p:spPr>
          <p:txBody>
            <a:bodyPr anchor="ctr"/>
            <a:lstStyle/>
            <a:p>
              <a:pPr algn="ctr"/>
              <a:endParaRPr/>
            </a:p>
          </p:txBody>
        </p:sp>
        <p:grpSp>
          <p:nvGrpSpPr>
            <p:cNvPr id="9" name="í$ļîdé">
              <a:extLst>
                <a:ext uri="{FF2B5EF4-FFF2-40B4-BE49-F238E27FC236}">
                  <a16:creationId xmlns:a16="http://schemas.microsoft.com/office/drawing/2014/main" id="{CFD350E9-26D4-4158-9C68-BF5372911DA6}"/>
                </a:ext>
              </a:extLst>
            </p:cNvPr>
            <p:cNvGrpSpPr/>
            <p:nvPr/>
          </p:nvGrpSpPr>
          <p:grpSpPr>
            <a:xfrm>
              <a:off x="10450629" y="404003"/>
              <a:ext cx="1011546" cy="270315"/>
              <a:chOff x="5102226" y="2428875"/>
              <a:chExt cx="5067300" cy="1354138"/>
            </a:xfrm>
            <a:solidFill>
              <a:srgbClr val="0A0A0A"/>
            </a:solidFill>
          </p:grpSpPr>
          <p:sp>
            <p:nvSpPr>
              <p:cNvPr id="10" name="ís1ïḋe">
                <a:extLst>
                  <a:ext uri="{FF2B5EF4-FFF2-40B4-BE49-F238E27FC236}">
                    <a16:creationId xmlns:a16="http://schemas.microsoft.com/office/drawing/2014/main" id="{DA56ED6D-140D-45D8-ABE5-C33B36E9EC77}"/>
                  </a:ext>
                </a:extLst>
              </p:cNvPr>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ślïḍê">
                <a:extLst>
                  <a:ext uri="{FF2B5EF4-FFF2-40B4-BE49-F238E27FC236}">
                    <a16:creationId xmlns:a16="http://schemas.microsoft.com/office/drawing/2014/main" id="{36EB57CD-68E5-41A9-89CB-6684910DA779}"/>
                  </a:ext>
                </a:extLst>
              </p:cNvPr>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iśḷiḍê">
                <a:extLst>
                  <a:ext uri="{FF2B5EF4-FFF2-40B4-BE49-F238E27FC236}">
                    <a16:creationId xmlns:a16="http://schemas.microsoft.com/office/drawing/2014/main" id="{D82E550D-550E-4B99-B4A6-6F0DD40C4D8F}"/>
                  </a:ext>
                </a:extLst>
              </p:cNvPr>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iṧľíḑe">
                <a:extLst>
                  <a:ext uri="{FF2B5EF4-FFF2-40B4-BE49-F238E27FC236}">
                    <a16:creationId xmlns:a16="http://schemas.microsoft.com/office/drawing/2014/main" id="{6483977F-0F18-4007-A966-4189EEB49494}"/>
                  </a:ext>
                </a:extLst>
              </p:cNvPr>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28" name="图片 27">
            <a:extLst>
              <a:ext uri="{FF2B5EF4-FFF2-40B4-BE49-F238E27FC236}">
                <a16:creationId xmlns:a16="http://schemas.microsoft.com/office/drawing/2014/main" id="{0CFD7AC0-8171-4F98-97D8-C307C1E60C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33" b="55096"/>
          <a:stretch/>
        </p:blipFill>
        <p:spPr>
          <a:xfrm>
            <a:off x="-1" y="-111239"/>
            <a:ext cx="1520613" cy="1143934"/>
          </a:xfrm>
          <a:prstGeom prst="rect">
            <a:avLst/>
          </a:prstGeom>
        </p:spPr>
      </p:pic>
      <p:pic>
        <p:nvPicPr>
          <p:cNvPr id="29" name="图片 28">
            <a:extLst>
              <a:ext uri="{FF2B5EF4-FFF2-40B4-BE49-F238E27FC236}">
                <a16:creationId xmlns:a16="http://schemas.microsoft.com/office/drawing/2014/main" id="{C1E1C6B9-D96B-414A-8C2B-12D919284CC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4531283"/>
            <a:ext cx="12192000" cy="2323704"/>
          </a:xfrm>
          <a:prstGeom prst="rect">
            <a:avLst/>
          </a:prstGeom>
        </p:spPr>
      </p:pic>
      <p:sp>
        <p:nvSpPr>
          <p:cNvPr id="2" name="矩形 1">
            <a:extLst>
              <a:ext uri="{FF2B5EF4-FFF2-40B4-BE49-F238E27FC236}">
                <a16:creationId xmlns:a16="http://schemas.microsoft.com/office/drawing/2014/main" id="{284DA5DE-F26E-425C-8236-DE534D35033E}"/>
              </a:ext>
            </a:extLst>
          </p:cNvPr>
          <p:cNvSpPr/>
          <p:nvPr userDrawn="1"/>
        </p:nvSpPr>
        <p:spPr>
          <a:xfrm>
            <a:off x="0" y="1028700"/>
            <a:ext cx="12192000" cy="5829300"/>
          </a:xfrm>
          <a:prstGeom prst="rect">
            <a:avLst/>
          </a:prstGeom>
          <a:gradFill>
            <a:gsLst>
              <a:gs pos="0">
                <a:schemeClr val="bg1">
                  <a:alpha val="0"/>
                </a:schemeClr>
              </a:gs>
              <a:gs pos="50000">
                <a:schemeClr val="bg1">
                  <a:alpha val="20000"/>
                </a:schemeClr>
              </a:gs>
              <a:gs pos="100000">
                <a:schemeClr val="bg1">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图片占位符 4">
            <a:extLst>
              <a:ext uri="{FF2B5EF4-FFF2-40B4-BE49-F238E27FC236}">
                <a16:creationId xmlns:a16="http://schemas.microsoft.com/office/drawing/2014/main" id="{456F4D61-FD9C-4C16-8E04-3990C7522914}"/>
              </a:ext>
            </a:extLst>
          </p:cNvPr>
          <p:cNvSpPr>
            <a:spLocks noGrp="1"/>
          </p:cNvSpPr>
          <p:nvPr>
            <p:ph type="pic" sz="quarter" idx="11"/>
          </p:nvPr>
        </p:nvSpPr>
        <p:spPr>
          <a:xfrm>
            <a:off x="0" y="1130301"/>
            <a:ext cx="12192000" cy="2402587"/>
          </a:xfrm>
          <a:prstGeom prst="rect">
            <a:avLst/>
          </a:prstGeom>
        </p:spPr>
        <p:txBody>
          <a:bodyPr/>
          <a:lstStyle/>
          <a:p>
            <a:endParaRPr lang="zh-CN" altLang="en-US"/>
          </a:p>
        </p:txBody>
      </p:sp>
    </p:spTree>
    <p:extLst>
      <p:ext uri="{BB962C8B-B14F-4D97-AF65-F5344CB8AC3E}">
        <p14:creationId xmlns:p14="http://schemas.microsoft.com/office/powerpoint/2010/main" val="1355956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C3B889D-4B18-43CC-9365-D2DAF284744F}"/>
              </a:ext>
            </a:extLst>
          </p:cNvPr>
          <p:cNvGrpSpPr/>
          <p:nvPr userDrawn="1"/>
        </p:nvGrpSpPr>
        <p:grpSpPr>
          <a:xfrm>
            <a:off x="9778483" y="337454"/>
            <a:ext cx="1740417" cy="533025"/>
            <a:chOff x="9778483" y="337454"/>
            <a:chExt cx="1740417" cy="533025"/>
          </a:xfrm>
        </p:grpSpPr>
        <p:grpSp>
          <p:nvGrpSpPr>
            <p:cNvPr id="4" name="íślïdé">
              <a:extLst>
                <a:ext uri="{FF2B5EF4-FFF2-40B4-BE49-F238E27FC236}">
                  <a16:creationId xmlns:a16="http://schemas.microsoft.com/office/drawing/2014/main" id="{8C9904A7-7F06-4A80-8251-3351C4A25DC6}"/>
                </a:ext>
              </a:extLst>
            </p:cNvPr>
            <p:cNvGrpSpPr/>
            <p:nvPr/>
          </p:nvGrpSpPr>
          <p:grpSpPr>
            <a:xfrm>
              <a:off x="9778483" y="337454"/>
              <a:ext cx="532392" cy="533025"/>
              <a:chOff x="1735138" y="2095500"/>
              <a:chExt cx="2667000" cy="2670175"/>
            </a:xfrm>
            <a:solidFill>
              <a:schemeClr val="accent1"/>
            </a:solidFill>
          </p:grpSpPr>
          <p:sp>
            <p:nvSpPr>
              <p:cNvPr id="11" name="ïṡḻïḍê">
                <a:extLst>
                  <a:ext uri="{FF2B5EF4-FFF2-40B4-BE49-F238E27FC236}">
                    <a16:creationId xmlns:a16="http://schemas.microsoft.com/office/drawing/2014/main" id="{DA443731-F572-4B51-90F6-E24ED9090CD3}"/>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ï$lîḍè">
                <a:extLst>
                  <a:ext uri="{FF2B5EF4-FFF2-40B4-BE49-F238E27FC236}">
                    <a16:creationId xmlns:a16="http://schemas.microsoft.com/office/drawing/2014/main" id="{DC2DC342-C6C1-454E-BD74-574A5B87839D}"/>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îSļiḋé">
                <a:extLst>
                  <a:ext uri="{FF2B5EF4-FFF2-40B4-BE49-F238E27FC236}">
                    <a16:creationId xmlns:a16="http://schemas.microsoft.com/office/drawing/2014/main" id="{EA34BCEC-5B90-4DCD-9B80-0B4830A04D56}"/>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îŝļîḍé">
                <a:extLst>
                  <a:ext uri="{FF2B5EF4-FFF2-40B4-BE49-F238E27FC236}">
                    <a16:creationId xmlns:a16="http://schemas.microsoft.com/office/drawing/2014/main" id="{E6415514-07AA-46A1-A1DE-DC75B50DB382}"/>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ṩḻiďé">
                <a:extLst>
                  <a:ext uri="{FF2B5EF4-FFF2-40B4-BE49-F238E27FC236}">
                    <a16:creationId xmlns:a16="http://schemas.microsoft.com/office/drawing/2014/main" id="{6056E788-8995-4EC2-9DDC-CAEE8EDDD326}"/>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ïṣ1ïḓè">
                <a:extLst>
                  <a:ext uri="{FF2B5EF4-FFF2-40B4-BE49-F238E27FC236}">
                    <a16:creationId xmlns:a16="http://schemas.microsoft.com/office/drawing/2014/main" id="{61A24C13-D5AD-4CEA-93CF-4D4DC5BBEB9D}"/>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sḻíḓê">
                <a:extLst>
                  <a:ext uri="{FF2B5EF4-FFF2-40B4-BE49-F238E27FC236}">
                    <a16:creationId xmlns:a16="http://schemas.microsoft.com/office/drawing/2014/main" id="{0B63E7E7-D995-44CC-BDD8-A567219B50D7}"/>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şḷîďè">
                <a:extLst>
                  <a:ext uri="{FF2B5EF4-FFF2-40B4-BE49-F238E27FC236}">
                    <a16:creationId xmlns:a16="http://schemas.microsoft.com/office/drawing/2014/main" id="{9FCE5CD4-8654-44EC-9FA5-AB62F6A584EF}"/>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îṡlïḋe">
                <a:extLst>
                  <a:ext uri="{FF2B5EF4-FFF2-40B4-BE49-F238E27FC236}">
                    <a16:creationId xmlns:a16="http://schemas.microsoft.com/office/drawing/2014/main" id="{3E4D7739-CA22-46DB-8AEA-DE946A773B29}"/>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í$ḻíde">
                <a:extLst>
                  <a:ext uri="{FF2B5EF4-FFF2-40B4-BE49-F238E27FC236}">
                    <a16:creationId xmlns:a16="http://schemas.microsoft.com/office/drawing/2014/main" id="{0242B071-C321-4F78-810B-4DCDE7462476}"/>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ŝľîḑê">
                <a:extLst>
                  <a:ext uri="{FF2B5EF4-FFF2-40B4-BE49-F238E27FC236}">
                    <a16:creationId xmlns:a16="http://schemas.microsoft.com/office/drawing/2014/main" id="{09B3A880-A9CD-4770-A5EE-FA05D3EF5375}"/>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išlíḑe">
                <a:extLst>
                  <a:ext uri="{FF2B5EF4-FFF2-40B4-BE49-F238E27FC236}">
                    <a16:creationId xmlns:a16="http://schemas.microsoft.com/office/drawing/2014/main" id="{3EEADAB1-62D4-4945-8197-8FC6B08D4E37}"/>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îṩḻîḓè">
                <a:extLst>
                  <a:ext uri="{FF2B5EF4-FFF2-40B4-BE49-F238E27FC236}">
                    <a16:creationId xmlns:a16="http://schemas.microsoft.com/office/drawing/2014/main" id="{1D7CE34E-9E44-4373-B59A-54A7FCD7CDD1}"/>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sļîḑè">
                <a:extLst>
                  <a:ext uri="{FF2B5EF4-FFF2-40B4-BE49-F238E27FC236}">
                    <a16:creationId xmlns:a16="http://schemas.microsoft.com/office/drawing/2014/main" id="{55659A52-E72A-4459-94A1-ABAD4354E8F4}"/>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5" name="íšľïḋé">
              <a:extLst>
                <a:ext uri="{FF2B5EF4-FFF2-40B4-BE49-F238E27FC236}">
                  <a16:creationId xmlns:a16="http://schemas.microsoft.com/office/drawing/2014/main" id="{28426D50-B8FF-4BB0-83BB-85B3AB19D31A}"/>
                </a:ext>
              </a:extLst>
            </p:cNvPr>
            <p:cNvSpPr/>
            <p:nvPr/>
          </p:nvSpPr>
          <p:spPr bwMode="auto">
            <a:xfrm>
              <a:off x="10398657" y="734847"/>
              <a:ext cx="1120243" cy="66549"/>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solidFill>
              <a:srgbClr val="0A0A0A"/>
            </a:solidFill>
            <a:ln>
              <a:noFill/>
            </a:ln>
          </p:spPr>
          <p:txBody>
            <a:bodyPr anchor="ctr"/>
            <a:lstStyle/>
            <a:p>
              <a:pPr algn="ctr"/>
              <a:endParaRPr/>
            </a:p>
          </p:txBody>
        </p:sp>
        <p:grpSp>
          <p:nvGrpSpPr>
            <p:cNvPr id="6" name="í$ļîdé">
              <a:extLst>
                <a:ext uri="{FF2B5EF4-FFF2-40B4-BE49-F238E27FC236}">
                  <a16:creationId xmlns:a16="http://schemas.microsoft.com/office/drawing/2014/main" id="{2005938A-1162-43A9-9574-409A359856C6}"/>
                </a:ext>
              </a:extLst>
            </p:cNvPr>
            <p:cNvGrpSpPr/>
            <p:nvPr/>
          </p:nvGrpSpPr>
          <p:grpSpPr>
            <a:xfrm>
              <a:off x="10450629" y="404003"/>
              <a:ext cx="1011546" cy="270315"/>
              <a:chOff x="5102226" y="2428875"/>
              <a:chExt cx="5067300" cy="1354138"/>
            </a:xfrm>
            <a:solidFill>
              <a:srgbClr val="0A0A0A"/>
            </a:solidFill>
          </p:grpSpPr>
          <p:sp>
            <p:nvSpPr>
              <p:cNvPr id="7" name="ís1ïḋe">
                <a:extLst>
                  <a:ext uri="{FF2B5EF4-FFF2-40B4-BE49-F238E27FC236}">
                    <a16:creationId xmlns:a16="http://schemas.microsoft.com/office/drawing/2014/main" id="{0D9CC6B5-055F-4ED5-86D6-1651D3F2D1C8}"/>
                  </a:ext>
                </a:extLst>
              </p:cNvPr>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 name="îślïḍê">
                <a:extLst>
                  <a:ext uri="{FF2B5EF4-FFF2-40B4-BE49-F238E27FC236}">
                    <a16:creationId xmlns:a16="http://schemas.microsoft.com/office/drawing/2014/main" id="{C154A63C-CD66-4C8B-8164-04270D27100F}"/>
                  </a:ext>
                </a:extLst>
              </p:cNvPr>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iśḷiḍê">
                <a:extLst>
                  <a:ext uri="{FF2B5EF4-FFF2-40B4-BE49-F238E27FC236}">
                    <a16:creationId xmlns:a16="http://schemas.microsoft.com/office/drawing/2014/main" id="{4B90D8B7-2F22-449A-BB19-D89476A082C7}"/>
                  </a:ext>
                </a:extLst>
              </p:cNvPr>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iṧľíḑe">
                <a:extLst>
                  <a:ext uri="{FF2B5EF4-FFF2-40B4-BE49-F238E27FC236}">
                    <a16:creationId xmlns:a16="http://schemas.microsoft.com/office/drawing/2014/main" id="{7DD3878E-F8FF-4A43-AC41-A546C92D26DA}"/>
                  </a:ext>
                </a:extLst>
              </p:cNvPr>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25" name="图片 24">
            <a:extLst>
              <a:ext uri="{FF2B5EF4-FFF2-40B4-BE49-F238E27FC236}">
                <a16:creationId xmlns:a16="http://schemas.microsoft.com/office/drawing/2014/main" id="{CEA1B47A-C0BC-41C4-B61D-379DE712E8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33" b="55096"/>
          <a:stretch/>
        </p:blipFill>
        <p:spPr>
          <a:xfrm>
            <a:off x="-1" y="-111239"/>
            <a:ext cx="1520613" cy="1143934"/>
          </a:xfrm>
          <a:prstGeom prst="rect">
            <a:avLst/>
          </a:prstGeom>
        </p:spPr>
      </p:pic>
      <p:sp>
        <p:nvSpPr>
          <p:cNvPr id="26" name="文本占位符 32">
            <a:extLst>
              <a:ext uri="{FF2B5EF4-FFF2-40B4-BE49-F238E27FC236}">
                <a16:creationId xmlns:a16="http://schemas.microsoft.com/office/drawing/2014/main" id="{7B45268B-9C0A-4555-AD4C-210A06D294E2}"/>
              </a:ext>
            </a:extLst>
          </p:cNvPr>
          <p:cNvSpPr>
            <a:spLocks noGrp="1"/>
          </p:cNvSpPr>
          <p:nvPr userDrawn="1">
            <p:ph type="body" sz="quarter" idx="11" hasCustomPrompt="1"/>
          </p:nvPr>
        </p:nvSpPr>
        <p:spPr>
          <a:xfrm>
            <a:off x="1587196" y="340254"/>
            <a:ext cx="3748209" cy="530225"/>
          </a:xfrm>
        </p:spPr>
        <p:txBody>
          <a:bodyPr lIns="0" rIns="0">
            <a:noAutofit/>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请输入你的标题</a:t>
            </a:r>
          </a:p>
        </p:txBody>
      </p:sp>
      <p:cxnSp>
        <p:nvCxnSpPr>
          <p:cNvPr id="27" name="直接连接符 26">
            <a:extLst>
              <a:ext uri="{FF2B5EF4-FFF2-40B4-BE49-F238E27FC236}">
                <a16:creationId xmlns:a16="http://schemas.microsoft.com/office/drawing/2014/main" id="{4F6C48A1-E50F-42BE-BD2E-B4F7C83E8FA8}"/>
              </a:ext>
            </a:extLst>
          </p:cNvPr>
          <p:cNvCxnSpPr>
            <a:cxnSpLocks/>
          </p:cNvCxnSpPr>
          <p:nvPr userDrawn="1"/>
        </p:nvCxnSpPr>
        <p:spPr>
          <a:xfrm>
            <a:off x="1083902" y="1028700"/>
            <a:ext cx="1110809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202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C3B889D-4B18-43CC-9365-D2DAF284744F}"/>
              </a:ext>
            </a:extLst>
          </p:cNvPr>
          <p:cNvGrpSpPr/>
          <p:nvPr userDrawn="1"/>
        </p:nvGrpSpPr>
        <p:grpSpPr>
          <a:xfrm>
            <a:off x="9778483" y="337454"/>
            <a:ext cx="1740417" cy="533025"/>
            <a:chOff x="9778483" y="337454"/>
            <a:chExt cx="1740417" cy="533025"/>
          </a:xfrm>
        </p:grpSpPr>
        <p:grpSp>
          <p:nvGrpSpPr>
            <p:cNvPr id="4" name="íślïdé">
              <a:extLst>
                <a:ext uri="{FF2B5EF4-FFF2-40B4-BE49-F238E27FC236}">
                  <a16:creationId xmlns:a16="http://schemas.microsoft.com/office/drawing/2014/main" id="{8C9904A7-7F06-4A80-8251-3351C4A25DC6}"/>
                </a:ext>
              </a:extLst>
            </p:cNvPr>
            <p:cNvGrpSpPr/>
            <p:nvPr/>
          </p:nvGrpSpPr>
          <p:grpSpPr>
            <a:xfrm>
              <a:off x="9778483" y="337454"/>
              <a:ext cx="532392" cy="533025"/>
              <a:chOff x="1735138" y="2095500"/>
              <a:chExt cx="2667000" cy="2670175"/>
            </a:xfrm>
            <a:solidFill>
              <a:schemeClr val="accent1"/>
            </a:solidFill>
          </p:grpSpPr>
          <p:sp>
            <p:nvSpPr>
              <p:cNvPr id="11" name="ïṡḻïḍê">
                <a:extLst>
                  <a:ext uri="{FF2B5EF4-FFF2-40B4-BE49-F238E27FC236}">
                    <a16:creationId xmlns:a16="http://schemas.microsoft.com/office/drawing/2014/main" id="{DA443731-F572-4B51-90F6-E24ED9090CD3}"/>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ï$lîḍè">
                <a:extLst>
                  <a:ext uri="{FF2B5EF4-FFF2-40B4-BE49-F238E27FC236}">
                    <a16:creationId xmlns:a16="http://schemas.microsoft.com/office/drawing/2014/main" id="{DC2DC342-C6C1-454E-BD74-574A5B87839D}"/>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îSļiḋé">
                <a:extLst>
                  <a:ext uri="{FF2B5EF4-FFF2-40B4-BE49-F238E27FC236}">
                    <a16:creationId xmlns:a16="http://schemas.microsoft.com/office/drawing/2014/main" id="{EA34BCEC-5B90-4DCD-9B80-0B4830A04D56}"/>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îŝļîḍé">
                <a:extLst>
                  <a:ext uri="{FF2B5EF4-FFF2-40B4-BE49-F238E27FC236}">
                    <a16:creationId xmlns:a16="http://schemas.microsoft.com/office/drawing/2014/main" id="{E6415514-07AA-46A1-A1DE-DC75B50DB382}"/>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ṩḻiďé">
                <a:extLst>
                  <a:ext uri="{FF2B5EF4-FFF2-40B4-BE49-F238E27FC236}">
                    <a16:creationId xmlns:a16="http://schemas.microsoft.com/office/drawing/2014/main" id="{6056E788-8995-4EC2-9DDC-CAEE8EDDD326}"/>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ïṣ1ïḓè">
                <a:extLst>
                  <a:ext uri="{FF2B5EF4-FFF2-40B4-BE49-F238E27FC236}">
                    <a16:creationId xmlns:a16="http://schemas.microsoft.com/office/drawing/2014/main" id="{61A24C13-D5AD-4CEA-93CF-4D4DC5BBEB9D}"/>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sḻíḓê">
                <a:extLst>
                  <a:ext uri="{FF2B5EF4-FFF2-40B4-BE49-F238E27FC236}">
                    <a16:creationId xmlns:a16="http://schemas.microsoft.com/office/drawing/2014/main" id="{0B63E7E7-D995-44CC-BDD8-A567219B50D7}"/>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şḷîďè">
                <a:extLst>
                  <a:ext uri="{FF2B5EF4-FFF2-40B4-BE49-F238E27FC236}">
                    <a16:creationId xmlns:a16="http://schemas.microsoft.com/office/drawing/2014/main" id="{9FCE5CD4-8654-44EC-9FA5-AB62F6A584EF}"/>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îṡlïḋe">
                <a:extLst>
                  <a:ext uri="{FF2B5EF4-FFF2-40B4-BE49-F238E27FC236}">
                    <a16:creationId xmlns:a16="http://schemas.microsoft.com/office/drawing/2014/main" id="{3E4D7739-CA22-46DB-8AEA-DE946A773B29}"/>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í$ḻíde">
                <a:extLst>
                  <a:ext uri="{FF2B5EF4-FFF2-40B4-BE49-F238E27FC236}">
                    <a16:creationId xmlns:a16="http://schemas.microsoft.com/office/drawing/2014/main" id="{0242B071-C321-4F78-810B-4DCDE7462476}"/>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ŝľîḑê">
                <a:extLst>
                  <a:ext uri="{FF2B5EF4-FFF2-40B4-BE49-F238E27FC236}">
                    <a16:creationId xmlns:a16="http://schemas.microsoft.com/office/drawing/2014/main" id="{09B3A880-A9CD-4770-A5EE-FA05D3EF5375}"/>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išlíḑe">
                <a:extLst>
                  <a:ext uri="{FF2B5EF4-FFF2-40B4-BE49-F238E27FC236}">
                    <a16:creationId xmlns:a16="http://schemas.microsoft.com/office/drawing/2014/main" id="{3EEADAB1-62D4-4945-8197-8FC6B08D4E37}"/>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îṩḻîḓè">
                <a:extLst>
                  <a:ext uri="{FF2B5EF4-FFF2-40B4-BE49-F238E27FC236}">
                    <a16:creationId xmlns:a16="http://schemas.microsoft.com/office/drawing/2014/main" id="{1D7CE34E-9E44-4373-B59A-54A7FCD7CDD1}"/>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sļîḑè">
                <a:extLst>
                  <a:ext uri="{FF2B5EF4-FFF2-40B4-BE49-F238E27FC236}">
                    <a16:creationId xmlns:a16="http://schemas.microsoft.com/office/drawing/2014/main" id="{55659A52-E72A-4459-94A1-ABAD4354E8F4}"/>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5" name="íšľïḋé">
              <a:extLst>
                <a:ext uri="{FF2B5EF4-FFF2-40B4-BE49-F238E27FC236}">
                  <a16:creationId xmlns:a16="http://schemas.microsoft.com/office/drawing/2014/main" id="{28426D50-B8FF-4BB0-83BB-85B3AB19D31A}"/>
                </a:ext>
              </a:extLst>
            </p:cNvPr>
            <p:cNvSpPr/>
            <p:nvPr/>
          </p:nvSpPr>
          <p:spPr bwMode="auto">
            <a:xfrm>
              <a:off x="10398657" y="734847"/>
              <a:ext cx="1120243" cy="66549"/>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solidFill>
              <a:srgbClr val="0A0A0A"/>
            </a:solidFill>
            <a:ln>
              <a:noFill/>
            </a:ln>
          </p:spPr>
          <p:txBody>
            <a:bodyPr anchor="ctr"/>
            <a:lstStyle/>
            <a:p>
              <a:pPr algn="ctr"/>
              <a:endParaRPr/>
            </a:p>
          </p:txBody>
        </p:sp>
        <p:grpSp>
          <p:nvGrpSpPr>
            <p:cNvPr id="6" name="í$ļîdé">
              <a:extLst>
                <a:ext uri="{FF2B5EF4-FFF2-40B4-BE49-F238E27FC236}">
                  <a16:creationId xmlns:a16="http://schemas.microsoft.com/office/drawing/2014/main" id="{2005938A-1162-43A9-9574-409A359856C6}"/>
                </a:ext>
              </a:extLst>
            </p:cNvPr>
            <p:cNvGrpSpPr/>
            <p:nvPr/>
          </p:nvGrpSpPr>
          <p:grpSpPr>
            <a:xfrm>
              <a:off x="10450629" y="404003"/>
              <a:ext cx="1011546" cy="270315"/>
              <a:chOff x="5102226" y="2428875"/>
              <a:chExt cx="5067300" cy="1354138"/>
            </a:xfrm>
            <a:solidFill>
              <a:srgbClr val="0A0A0A"/>
            </a:solidFill>
          </p:grpSpPr>
          <p:sp>
            <p:nvSpPr>
              <p:cNvPr id="7" name="ís1ïḋe">
                <a:extLst>
                  <a:ext uri="{FF2B5EF4-FFF2-40B4-BE49-F238E27FC236}">
                    <a16:creationId xmlns:a16="http://schemas.microsoft.com/office/drawing/2014/main" id="{0D9CC6B5-055F-4ED5-86D6-1651D3F2D1C8}"/>
                  </a:ext>
                </a:extLst>
              </p:cNvPr>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 name="îślïḍê">
                <a:extLst>
                  <a:ext uri="{FF2B5EF4-FFF2-40B4-BE49-F238E27FC236}">
                    <a16:creationId xmlns:a16="http://schemas.microsoft.com/office/drawing/2014/main" id="{C154A63C-CD66-4C8B-8164-04270D27100F}"/>
                  </a:ext>
                </a:extLst>
              </p:cNvPr>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iśḷiḍê">
                <a:extLst>
                  <a:ext uri="{FF2B5EF4-FFF2-40B4-BE49-F238E27FC236}">
                    <a16:creationId xmlns:a16="http://schemas.microsoft.com/office/drawing/2014/main" id="{4B90D8B7-2F22-449A-BB19-D89476A082C7}"/>
                  </a:ext>
                </a:extLst>
              </p:cNvPr>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iṧľíḑe">
                <a:extLst>
                  <a:ext uri="{FF2B5EF4-FFF2-40B4-BE49-F238E27FC236}">
                    <a16:creationId xmlns:a16="http://schemas.microsoft.com/office/drawing/2014/main" id="{7DD3878E-F8FF-4A43-AC41-A546C92D26DA}"/>
                  </a:ext>
                </a:extLst>
              </p:cNvPr>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25" name="图片 24">
            <a:extLst>
              <a:ext uri="{FF2B5EF4-FFF2-40B4-BE49-F238E27FC236}">
                <a16:creationId xmlns:a16="http://schemas.microsoft.com/office/drawing/2014/main" id="{CEA1B47A-C0BC-41C4-B61D-379DE712E8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33" b="55096"/>
          <a:stretch/>
        </p:blipFill>
        <p:spPr>
          <a:xfrm>
            <a:off x="-1" y="-111239"/>
            <a:ext cx="1520613" cy="1143934"/>
          </a:xfrm>
          <a:prstGeom prst="rect">
            <a:avLst/>
          </a:prstGeom>
        </p:spPr>
      </p:pic>
      <p:sp>
        <p:nvSpPr>
          <p:cNvPr id="26" name="文本占位符 32">
            <a:extLst>
              <a:ext uri="{FF2B5EF4-FFF2-40B4-BE49-F238E27FC236}">
                <a16:creationId xmlns:a16="http://schemas.microsoft.com/office/drawing/2014/main" id="{7B45268B-9C0A-4555-AD4C-210A06D294E2}"/>
              </a:ext>
            </a:extLst>
          </p:cNvPr>
          <p:cNvSpPr>
            <a:spLocks noGrp="1"/>
          </p:cNvSpPr>
          <p:nvPr userDrawn="1">
            <p:ph type="body" sz="quarter" idx="11" hasCustomPrompt="1"/>
          </p:nvPr>
        </p:nvSpPr>
        <p:spPr>
          <a:xfrm>
            <a:off x="1587196" y="340254"/>
            <a:ext cx="3748209" cy="530225"/>
          </a:xfrm>
        </p:spPr>
        <p:txBody>
          <a:bodyPr lIns="0" rIns="0">
            <a:noAutofit/>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请输入你的标题</a:t>
            </a:r>
          </a:p>
        </p:txBody>
      </p:sp>
      <p:cxnSp>
        <p:nvCxnSpPr>
          <p:cNvPr id="27" name="直接连接符 26">
            <a:extLst>
              <a:ext uri="{FF2B5EF4-FFF2-40B4-BE49-F238E27FC236}">
                <a16:creationId xmlns:a16="http://schemas.microsoft.com/office/drawing/2014/main" id="{4F6C48A1-E50F-42BE-BD2E-B4F7C83E8FA8}"/>
              </a:ext>
            </a:extLst>
          </p:cNvPr>
          <p:cNvCxnSpPr>
            <a:cxnSpLocks/>
          </p:cNvCxnSpPr>
          <p:nvPr userDrawn="1"/>
        </p:nvCxnSpPr>
        <p:spPr>
          <a:xfrm>
            <a:off x="1083902" y="1028700"/>
            <a:ext cx="11108098"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图片占位符 2">
            <a:extLst>
              <a:ext uri="{FF2B5EF4-FFF2-40B4-BE49-F238E27FC236}">
                <a16:creationId xmlns:a16="http://schemas.microsoft.com/office/drawing/2014/main" id="{EA07A501-59C6-4A7C-AD1D-1E65EBB8BCDA}"/>
              </a:ext>
            </a:extLst>
          </p:cNvPr>
          <p:cNvSpPr>
            <a:spLocks noGrp="1"/>
          </p:cNvSpPr>
          <p:nvPr>
            <p:ph type="pic" sz="quarter" idx="12"/>
          </p:nvPr>
        </p:nvSpPr>
        <p:spPr>
          <a:xfrm>
            <a:off x="6151925" y="2036531"/>
            <a:ext cx="6785436" cy="3981033"/>
          </a:xfrm>
          <a:prstGeom prst="rect">
            <a:avLst/>
          </a:prstGeom>
        </p:spPr>
        <p:txBody>
          <a:bodyPr/>
          <a:lstStyle/>
          <a:p>
            <a:endParaRPr lang="zh-CN" altLang="en-US"/>
          </a:p>
        </p:txBody>
      </p:sp>
      <p:sp>
        <p:nvSpPr>
          <p:cNvPr id="28" name="图片占位符 27">
            <a:extLst>
              <a:ext uri="{FF2B5EF4-FFF2-40B4-BE49-F238E27FC236}">
                <a16:creationId xmlns:a16="http://schemas.microsoft.com/office/drawing/2014/main" id="{F53A298F-52CE-4969-A9CF-50FA4018EE63}"/>
              </a:ext>
            </a:extLst>
          </p:cNvPr>
          <p:cNvSpPr>
            <a:spLocks noGrp="1"/>
          </p:cNvSpPr>
          <p:nvPr>
            <p:ph type="pic" sz="quarter" idx="13"/>
          </p:nvPr>
        </p:nvSpPr>
        <p:spPr>
          <a:xfrm>
            <a:off x="3378574" y="2525156"/>
            <a:ext cx="4084674" cy="1902117"/>
          </a:xfrm>
          <a:prstGeom prst="rect">
            <a:avLst/>
          </a:prstGeom>
        </p:spPr>
        <p:txBody>
          <a:bodyPr/>
          <a:lstStyle/>
          <a:p>
            <a:endParaRPr lang="zh-CN" altLang="en-US"/>
          </a:p>
        </p:txBody>
      </p:sp>
    </p:spTree>
    <p:extLst>
      <p:ext uri="{BB962C8B-B14F-4D97-AF65-F5344CB8AC3E}">
        <p14:creationId xmlns:p14="http://schemas.microsoft.com/office/powerpoint/2010/main" val="1777534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74F9A93-59C4-4756-A28F-F3DFFF22E406}"/>
              </a:ext>
            </a:extLst>
          </p:cNvPr>
          <p:cNvSpPr>
            <a:spLocks noGrp="1"/>
          </p:cNvSpPr>
          <p:nvPr>
            <p:ph type="dt" sz="half" idx="10"/>
          </p:nvPr>
        </p:nvSpPr>
        <p:spPr/>
        <p:txBody>
          <a:bodyPr/>
          <a:lstStyle/>
          <a:p>
            <a:fld id="{C5A863DF-B9E4-4586-93FD-95547E6FD0DC}" type="datetimeFigureOut">
              <a:rPr lang="zh-CN" altLang="en-US" smtClean="0"/>
              <a:t>2026/5/20</a:t>
            </a:fld>
            <a:endParaRPr lang="zh-CN" altLang="en-US"/>
          </a:p>
        </p:txBody>
      </p:sp>
      <p:sp>
        <p:nvSpPr>
          <p:cNvPr id="3" name="页脚占位符 2">
            <a:extLst>
              <a:ext uri="{FF2B5EF4-FFF2-40B4-BE49-F238E27FC236}">
                <a16:creationId xmlns:a16="http://schemas.microsoft.com/office/drawing/2014/main" id="{83C8252B-59AB-41A1-B3FD-B54B8CAC05E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87BAA79-025D-49AE-A191-ED3421D34654}"/>
              </a:ext>
            </a:extLst>
          </p:cNvPr>
          <p:cNvSpPr>
            <a:spLocks noGrp="1"/>
          </p:cNvSpPr>
          <p:nvPr>
            <p:ph type="sldNum" sz="quarter" idx="12"/>
          </p:nvPr>
        </p:nvSpPr>
        <p:spPr/>
        <p:txBody>
          <a:bodyPr/>
          <a:lstStyle/>
          <a:p>
            <a:fld id="{DAC6B931-9FE5-4530-B16B-DC33AD6A3370}" type="slidenum">
              <a:rPr lang="zh-CN" altLang="en-US" smtClean="0"/>
              <a:t>‹#›</a:t>
            </a:fld>
            <a:endParaRPr lang="zh-CN" altLang="en-US"/>
          </a:p>
        </p:txBody>
      </p:sp>
    </p:spTree>
    <p:extLst>
      <p:ext uri="{BB962C8B-B14F-4D97-AF65-F5344CB8AC3E}">
        <p14:creationId xmlns:p14="http://schemas.microsoft.com/office/powerpoint/2010/main" val="208371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74F9A93-59C4-4756-A28F-F3DFFF22E406}"/>
              </a:ext>
            </a:extLst>
          </p:cNvPr>
          <p:cNvSpPr>
            <a:spLocks noGrp="1"/>
          </p:cNvSpPr>
          <p:nvPr>
            <p:ph type="dt" sz="half" idx="10"/>
          </p:nvPr>
        </p:nvSpPr>
        <p:spPr/>
        <p:txBody>
          <a:bodyPr/>
          <a:lstStyle/>
          <a:p>
            <a:fld id="{C5A863DF-B9E4-4586-93FD-95547E6FD0DC}" type="datetimeFigureOut">
              <a:rPr lang="zh-CN" altLang="en-US" smtClean="0"/>
              <a:t>2026/5/20</a:t>
            </a:fld>
            <a:endParaRPr lang="zh-CN" altLang="en-US"/>
          </a:p>
        </p:txBody>
      </p:sp>
      <p:sp>
        <p:nvSpPr>
          <p:cNvPr id="3" name="页脚占位符 2">
            <a:extLst>
              <a:ext uri="{FF2B5EF4-FFF2-40B4-BE49-F238E27FC236}">
                <a16:creationId xmlns:a16="http://schemas.microsoft.com/office/drawing/2014/main" id="{83C8252B-59AB-41A1-B3FD-B54B8CAC05E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87BAA79-025D-49AE-A191-ED3421D34654}"/>
              </a:ext>
            </a:extLst>
          </p:cNvPr>
          <p:cNvSpPr>
            <a:spLocks noGrp="1"/>
          </p:cNvSpPr>
          <p:nvPr>
            <p:ph type="sldNum" sz="quarter" idx="12"/>
          </p:nvPr>
        </p:nvSpPr>
        <p:spPr/>
        <p:txBody>
          <a:bodyPr/>
          <a:lstStyle/>
          <a:p>
            <a:fld id="{DAC6B931-9FE5-4530-B16B-DC33AD6A3370}" type="slidenum">
              <a:rPr lang="zh-CN" altLang="en-US" smtClean="0"/>
              <a:t>‹#›</a:t>
            </a:fld>
            <a:endParaRPr lang="zh-CN" altLang="en-US"/>
          </a:p>
        </p:txBody>
      </p:sp>
      <p:sp>
        <p:nvSpPr>
          <p:cNvPr id="5" name="图片占位符 4">
            <a:extLst>
              <a:ext uri="{FF2B5EF4-FFF2-40B4-BE49-F238E27FC236}">
                <a16:creationId xmlns:a16="http://schemas.microsoft.com/office/drawing/2014/main" id="{8A09E60B-9D8D-4216-9ADE-78E603F4C9F0}"/>
              </a:ext>
            </a:extLst>
          </p:cNvPr>
          <p:cNvSpPr>
            <a:spLocks noGrp="1"/>
          </p:cNvSpPr>
          <p:nvPr>
            <p:ph type="pic" idx="13"/>
          </p:nvPr>
        </p:nvSpPr>
        <p:spPr>
          <a:xfrm>
            <a:off x="372253" y="10887"/>
            <a:ext cx="9759697" cy="6858000"/>
          </a:xfrm>
        </p:spPr>
        <p:txBody>
          <a:bodyPr/>
          <a:lstStyle/>
          <a:p>
            <a:endParaRPr lang="zh-CN" altLang="en-US"/>
          </a:p>
        </p:txBody>
      </p:sp>
    </p:spTree>
    <p:extLst>
      <p:ext uri="{BB962C8B-B14F-4D97-AF65-F5344CB8AC3E}">
        <p14:creationId xmlns:p14="http://schemas.microsoft.com/office/powerpoint/2010/main" val="575538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74F9A93-59C4-4756-A28F-F3DFFF22E406}"/>
              </a:ext>
            </a:extLst>
          </p:cNvPr>
          <p:cNvSpPr>
            <a:spLocks noGrp="1"/>
          </p:cNvSpPr>
          <p:nvPr>
            <p:ph type="dt" sz="half" idx="10"/>
          </p:nvPr>
        </p:nvSpPr>
        <p:spPr/>
        <p:txBody>
          <a:bodyPr/>
          <a:lstStyle/>
          <a:p>
            <a:fld id="{C5A863DF-B9E4-4586-93FD-95547E6FD0DC}" type="datetimeFigureOut">
              <a:rPr lang="zh-CN" altLang="en-US" smtClean="0"/>
              <a:t>2026/5/20</a:t>
            </a:fld>
            <a:endParaRPr lang="zh-CN" altLang="en-US"/>
          </a:p>
        </p:txBody>
      </p:sp>
      <p:sp>
        <p:nvSpPr>
          <p:cNvPr id="3" name="页脚占位符 2">
            <a:extLst>
              <a:ext uri="{FF2B5EF4-FFF2-40B4-BE49-F238E27FC236}">
                <a16:creationId xmlns:a16="http://schemas.microsoft.com/office/drawing/2014/main" id="{83C8252B-59AB-41A1-B3FD-B54B8CAC05E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87BAA79-025D-49AE-A191-ED3421D34654}"/>
              </a:ext>
            </a:extLst>
          </p:cNvPr>
          <p:cNvSpPr>
            <a:spLocks noGrp="1"/>
          </p:cNvSpPr>
          <p:nvPr>
            <p:ph type="sldNum" sz="quarter" idx="12"/>
          </p:nvPr>
        </p:nvSpPr>
        <p:spPr/>
        <p:txBody>
          <a:bodyPr/>
          <a:lstStyle/>
          <a:p>
            <a:fld id="{DAC6B931-9FE5-4530-B16B-DC33AD6A3370}" type="slidenum">
              <a:rPr lang="zh-CN" altLang="en-US" smtClean="0"/>
              <a:t>‹#›</a:t>
            </a:fld>
            <a:endParaRPr lang="zh-CN" altLang="en-US"/>
          </a:p>
        </p:txBody>
      </p:sp>
      <p:sp>
        <p:nvSpPr>
          <p:cNvPr id="5" name="图片占位符 4">
            <a:extLst>
              <a:ext uri="{FF2B5EF4-FFF2-40B4-BE49-F238E27FC236}">
                <a16:creationId xmlns:a16="http://schemas.microsoft.com/office/drawing/2014/main" id="{41E12631-02F0-4AF5-AA0D-D8DD46F5BF39}"/>
              </a:ext>
            </a:extLst>
          </p:cNvPr>
          <p:cNvSpPr>
            <a:spLocks noGrp="1"/>
          </p:cNvSpPr>
          <p:nvPr>
            <p:ph type="pic" idx="13"/>
          </p:nvPr>
        </p:nvSpPr>
        <p:spPr>
          <a:xfrm>
            <a:off x="838200" y="0"/>
            <a:ext cx="5098694" cy="6851507"/>
          </a:xfrm>
        </p:spPr>
        <p:txBody>
          <a:bodyPr/>
          <a:lstStyle/>
          <a:p>
            <a:endParaRPr lang="zh-CN" altLang="en-US"/>
          </a:p>
        </p:txBody>
      </p:sp>
    </p:spTree>
    <p:extLst>
      <p:ext uri="{BB962C8B-B14F-4D97-AF65-F5344CB8AC3E}">
        <p14:creationId xmlns:p14="http://schemas.microsoft.com/office/powerpoint/2010/main" val="1517852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33" name="图片占位符 69">
            <a:extLst>
              <a:ext uri="{FF2B5EF4-FFF2-40B4-BE49-F238E27FC236}">
                <a16:creationId xmlns:a16="http://schemas.microsoft.com/office/drawing/2014/main" id="{87A8A5C6-32C6-4F4D-8F29-8EFA77607620}"/>
              </a:ext>
            </a:extLst>
          </p:cNvPr>
          <p:cNvSpPr>
            <a:spLocks noGrp="1"/>
          </p:cNvSpPr>
          <p:nvPr>
            <p:ph type="pic" sz="quarter" idx="12"/>
          </p:nvPr>
        </p:nvSpPr>
        <p:spPr>
          <a:xfrm>
            <a:off x="5764211" y="2590167"/>
            <a:ext cx="6427787" cy="4237037"/>
          </a:xfrm>
          <a:noFill/>
        </p:spPr>
        <p:txBody>
          <a:bodyPr/>
          <a:lstStyle/>
          <a:p>
            <a:endParaRPr lang="zh-CN" altLang="en-US"/>
          </a:p>
        </p:txBody>
      </p:sp>
      <p:sp>
        <p:nvSpPr>
          <p:cNvPr id="34" name="图片占位符 23">
            <a:extLst>
              <a:ext uri="{FF2B5EF4-FFF2-40B4-BE49-F238E27FC236}">
                <a16:creationId xmlns:a16="http://schemas.microsoft.com/office/drawing/2014/main" id="{5885FF35-E49F-449B-B15D-D62D2D61E1B6}"/>
              </a:ext>
            </a:extLst>
          </p:cNvPr>
          <p:cNvSpPr>
            <a:spLocks noGrp="1"/>
          </p:cNvSpPr>
          <p:nvPr>
            <p:ph type="pic" sz="quarter" idx="11"/>
          </p:nvPr>
        </p:nvSpPr>
        <p:spPr>
          <a:xfrm>
            <a:off x="0" y="2495268"/>
            <a:ext cx="5764212" cy="4331936"/>
          </a:xfrm>
          <a:noFill/>
        </p:spPr>
        <p:txBody>
          <a:bodyPr/>
          <a:lstStyle/>
          <a:p>
            <a:endParaRPr lang="zh-CN" altLang="en-US"/>
          </a:p>
        </p:txBody>
      </p:sp>
      <p:sp>
        <p:nvSpPr>
          <p:cNvPr id="35" name="图片占位符 34">
            <a:extLst>
              <a:ext uri="{FF2B5EF4-FFF2-40B4-BE49-F238E27FC236}">
                <a16:creationId xmlns:a16="http://schemas.microsoft.com/office/drawing/2014/main" id="{AE9F034C-FBCF-49EF-A3C3-894260D97F40}"/>
              </a:ext>
            </a:extLst>
          </p:cNvPr>
          <p:cNvSpPr>
            <a:spLocks noGrp="1"/>
          </p:cNvSpPr>
          <p:nvPr>
            <p:ph type="pic" sz="quarter" idx="10"/>
          </p:nvPr>
        </p:nvSpPr>
        <p:spPr>
          <a:xfrm>
            <a:off x="-1" y="1"/>
            <a:ext cx="12191999" cy="4064780"/>
          </a:xfrm>
          <a:custGeom>
            <a:avLst/>
            <a:gdLst>
              <a:gd name="connsiteX0" fmla="*/ 0 w 12179402"/>
              <a:gd name="connsiteY0" fmla="*/ 0 h 4062881"/>
              <a:gd name="connsiteX1" fmla="*/ 12179402 w 12179402"/>
              <a:gd name="connsiteY1" fmla="*/ 0 h 4062881"/>
              <a:gd name="connsiteX2" fmla="*/ 12179402 w 12179402"/>
              <a:gd name="connsiteY2" fmla="*/ 2622353 h 4062881"/>
              <a:gd name="connsiteX3" fmla="*/ 6086489 w 12179402"/>
              <a:gd name="connsiteY3" fmla="*/ 4062881 h 4062881"/>
              <a:gd name="connsiteX4" fmla="*/ 7922 w 12179402"/>
              <a:gd name="connsiteY4" fmla="*/ 2621254 h 4062881"/>
              <a:gd name="connsiteX5" fmla="*/ 0 w 12179402"/>
              <a:gd name="connsiteY5" fmla="*/ 2621254 h 4062881"/>
              <a:gd name="connsiteX6" fmla="*/ 0 w 12179402"/>
              <a:gd name="connsiteY6" fmla="*/ 2619375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9402" h="4062881">
                <a:moveTo>
                  <a:pt x="0" y="0"/>
                </a:moveTo>
                <a:lnTo>
                  <a:pt x="12179402" y="0"/>
                </a:lnTo>
                <a:lnTo>
                  <a:pt x="12179402" y="2622353"/>
                </a:lnTo>
                <a:lnTo>
                  <a:pt x="6086489" y="4062881"/>
                </a:lnTo>
                <a:lnTo>
                  <a:pt x="7922" y="2621254"/>
                </a:lnTo>
                <a:lnTo>
                  <a:pt x="0" y="2621254"/>
                </a:lnTo>
                <a:lnTo>
                  <a:pt x="0" y="2619375"/>
                </a:lnTo>
                <a:close/>
              </a:path>
            </a:pathLst>
          </a:custGeom>
          <a:noFill/>
        </p:spPr>
        <p:txBody>
          <a:bodyPr wrap="square">
            <a:noAutofit/>
          </a:bodyPr>
          <a:lstStyle/>
          <a:p>
            <a:endParaRPr lang="zh-CN" altLang="en-US" dirty="0"/>
          </a:p>
        </p:txBody>
      </p:sp>
    </p:spTree>
    <p:extLst>
      <p:ext uri="{BB962C8B-B14F-4D97-AF65-F5344CB8AC3E}">
        <p14:creationId xmlns:p14="http://schemas.microsoft.com/office/powerpoint/2010/main" val="113733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37067" y="0"/>
            <a:ext cx="7552267" cy="901700"/>
          </a:xfrm>
        </p:spPr>
        <p:txBody>
          <a:body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70" name="图片占位符 69">
            <a:extLst>
              <a:ext uri="{FF2B5EF4-FFF2-40B4-BE49-F238E27FC236}">
                <a16:creationId xmlns:a16="http://schemas.microsoft.com/office/drawing/2014/main" id="{A78092AB-2EC3-4999-AB44-6ECF67DACA4C}"/>
              </a:ext>
            </a:extLst>
          </p:cNvPr>
          <p:cNvSpPr>
            <a:spLocks noGrp="1"/>
          </p:cNvSpPr>
          <p:nvPr>
            <p:ph type="pic" sz="quarter" idx="12"/>
          </p:nvPr>
        </p:nvSpPr>
        <p:spPr>
          <a:xfrm>
            <a:off x="5764211" y="2590167"/>
            <a:ext cx="6427787" cy="4237037"/>
          </a:xfrm>
          <a:noFill/>
        </p:spPr>
        <p:txBody>
          <a:bodyPr/>
          <a:lstStyle/>
          <a:p>
            <a:endParaRPr lang="zh-CN" altLang="en-US"/>
          </a:p>
        </p:txBody>
      </p:sp>
      <p:sp>
        <p:nvSpPr>
          <p:cNvPr id="24" name="图片占位符 23">
            <a:extLst>
              <a:ext uri="{FF2B5EF4-FFF2-40B4-BE49-F238E27FC236}">
                <a16:creationId xmlns:a16="http://schemas.microsoft.com/office/drawing/2014/main" id="{76E2534D-3ACD-44A3-AE9D-02A1C18308A1}"/>
              </a:ext>
            </a:extLst>
          </p:cNvPr>
          <p:cNvSpPr>
            <a:spLocks noGrp="1"/>
          </p:cNvSpPr>
          <p:nvPr>
            <p:ph type="pic" sz="quarter" idx="11"/>
          </p:nvPr>
        </p:nvSpPr>
        <p:spPr>
          <a:xfrm>
            <a:off x="0" y="2495268"/>
            <a:ext cx="5764212" cy="4331936"/>
          </a:xfrm>
          <a:noFill/>
        </p:spPr>
        <p:txBody>
          <a:bodyPr/>
          <a:lstStyle/>
          <a:p>
            <a:endParaRPr lang="zh-CN" altLang="en-US"/>
          </a:p>
        </p:txBody>
      </p:sp>
      <p:sp>
        <p:nvSpPr>
          <p:cNvPr id="67" name="图片占位符 66">
            <a:extLst>
              <a:ext uri="{FF2B5EF4-FFF2-40B4-BE49-F238E27FC236}">
                <a16:creationId xmlns:a16="http://schemas.microsoft.com/office/drawing/2014/main" id="{02C9F65B-A2E4-4D63-B220-B371A0D52331}"/>
              </a:ext>
            </a:extLst>
          </p:cNvPr>
          <p:cNvSpPr>
            <a:spLocks noGrp="1"/>
          </p:cNvSpPr>
          <p:nvPr>
            <p:ph type="pic" sz="quarter" idx="10"/>
          </p:nvPr>
        </p:nvSpPr>
        <p:spPr>
          <a:xfrm>
            <a:off x="-1" y="1"/>
            <a:ext cx="12191999" cy="4064780"/>
          </a:xfrm>
          <a:custGeom>
            <a:avLst/>
            <a:gdLst>
              <a:gd name="connsiteX0" fmla="*/ 0 w 12179402"/>
              <a:gd name="connsiteY0" fmla="*/ 0 h 4062881"/>
              <a:gd name="connsiteX1" fmla="*/ 12179402 w 12179402"/>
              <a:gd name="connsiteY1" fmla="*/ 0 h 4062881"/>
              <a:gd name="connsiteX2" fmla="*/ 12179402 w 12179402"/>
              <a:gd name="connsiteY2" fmla="*/ 2622353 h 4062881"/>
              <a:gd name="connsiteX3" fmla="*/ 6086489 w 12179402"/>
              <a:gd name="connsiteY3" fmla="*/ 4062881 h 4062881"/>
              <a:gd name="connsiteX4" fmla="*/ 7922 w 12179402"/>
              <a:gd name="connsiteY4" fmla="*/ 2621254 h 4062881"/>
              <a:gd name="connsiteX5" fmla="*/ 0 w 12179402"/>
              <a:gd name="connsiteY5" fmla="*/ 2621254 h 4062881"/>
              <a:gd name="connsiteX6" fmla="*/ 0 w 12179402"/>
              <a:gd name="connsiteY6" fmla="*/ 2619375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9402" h="4062881">
                <a:moveTo>
                  <a:pt x="0" y="0"/>
                </a:moveTo>
                <a:lnTo>
                  <a:pt x="12179402" y="0"/>
                </a:lnTo>
                <a:lnTo>
                  <a:pt x="12179402" y="2622353"/>
                </a:lnTo>
                <a:lnTo>
                  <a:pt x="6086489" y="4062881"/>
                </a:lnTo>
                <a:lnTo>
                  <a:pt x="7922" y="2621254"/>
                </a:lnTo>
                <a:lnTo>
                  <a:pt x="0" y="2621254"/>
                </a:lnTo>
                <a:lnTo>
                  <a:pt x="0" y="2619375"/>
                </a:lnTo>
                <a:close/>
              </a:path>
            </a:pathLst>
          </a:custGeom>
          <a:noFill/>
        </p:spPr>
        <p:txBody>
          <a:bodyPr wrap="square">
            <a:noAutofit/>
          </a:bodyPr>
          <a:lstStyle/>
          <a:p>
            <a:endParaRPr lang="zh-CN" altLang="en-US" dirty="0"/>
          </a:p>
        </p:txBody>
      </p:sp>
      <p:sp>
        <p:nvSpPr>
          <p:cNvPr id="2" name="文本占位符 1">
            <a:extLst>
              <a:ext uri="{FF2B5EF4-FFF2-40B4-BE49-F238E27FC236}">
                <a16:creationId xmlns:a16="http://schemas.microsoft.com/office/drawing/2014/main" id="{050FC478-E07E-47F2-803C-99BA3F14FFC0}"/>
              </a:ext>
            </a:extLst>
          </p:cNvPr>
          <p:cNvSpPr>
            <a:spLocks noGrp="1"/>
          </p:cNvSpPr>
          <p:nvPr>
            <p:ph type="body" sz="quarter" idx="13" hasCustomPrompt="1"/>
          </p:nvPr>
        </p:nvSpPr>
        <p:spPr>
          <a:xfrm>
            <a:off x="2351589" y="4243469"/>
            <a:ext cx="7488822" cy="830997"/>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4800" b="1"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四川大学毕业答辩</a:t>
            </a:r>
            <a:r>
              <a:rPr lang="en-US" altLang="zh-CN" dirty="0"/>
              <a:t>PPT</a:t>
            </a:r>
            <a:r>
              <a:rPr lang="zh-CN" altLang="en-US" dirty="0"/>
              <a:t>模板</a:t>
            </a:r>
          </a:p>
        </p:txBody>
      </p:sp>
      <p:sp>
        <p:nvSpPr>
          <p:cNvPr id="3" name="文本占位符 2">
            <a:extLst>
              <a:ext uri="{FF2B5EF4-FFF2-40B4-BE49-F238E27FC236}">
                <a16:creationId xmlns:a16="http://schemas.microsoft.com/office/drawing/2014/main" id="{F9AE79B1-4124-4BDB-924B-F82FA92D5319}"/>
              </a:ext>
            </a:extLst>
          </p:cNvPr>
          <p:cNvSpPr>
            <a:spLocks noGrp="1"/>
          </p:cNvSpPr>
          <p:nvPr>
            <p:ph type="body" sz="quarter" idx="14" hasCustomPrompt="1"/>
          </p:nvPr>
        </p:nvSpPr>
        <p:spPr>
          <a:xfrm>
            <a:off x="2351590" y="4926278"/>
            <a:ext cx="7846510" cy="676944"/>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0">
                <a:solidFill>
                  <a:srgbClr val="71737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ctr" defTabSz="914400" rtl="0" eaLnBrk="1" fontAlgn="auto" latinLnBrk="0" hangingPunct="1">
              <a:lnSpc>
                <a:spcPct val="90000"/>
              </a:lnSpc>
              <a:buFont typeface="Arial" panose="020B0604020202020204" pitchFamily="34" charset="0"/>
              <a:buNone/>
              <a:defRPr sz="2000" spc="0">
                <a:solidFill>
                  <a:srgbClr val="717371"/>
                </a:solidFill>
                <a:latin typeface="Arial" panose="020B0604020202020204" pitchFamily="34" charset="0"/>
                <a:ea typeface="微软雅黑" panose="020B0503020204020204" pitchFamily="34" charset="-122"/>
                <a:sym typeface="Arial" panose="020B0604020202020204" pitchFamily="34" charset="0"/>
              </a:defRPr>
            </a:lvl5pPr>
          </a:lstStyle>
          <a:p>
            <a:pPr lvl="0"/>
            <a:r>
              <a:rPr lang="en-US" altLang="zh-CN"/>
              <a:t>PPT Template for Sichuan University graduates</a:t>
            </a:r>
          </a:p>
          <a:p>
            <a:pPr lvl="0"/>
            <a:endParaRPr lang="zh-CN" altLang="en-US"/>
          </a:p>
        </p:txBody>
      </p:sp>
    </p:spTree>
    <p:extLst>
      <p:ext uri="{BB962C8B-B14F-4D97-AF65-F5344CB8AC3E}">
        <p14:creationId xmlns:p14="http://schemas.microsoft.com/office/powerpoint/2010/main" val="138246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 name="图片占位符 2">
            <a:extLst>
              <a:ext uri="{FF2B5EF4-FFF2-40B4-BE49-F238E27FC236}">
                <a16:creationId xmlns:a16="http://schemas.microsoft.com/office/drawing/2014/main" id="{7F37A6C4-348D-4AEE-A178-D7A7951ECA33}"/>
              </a:ext>
            </a:extLst>
          </p:cNvPr>
          <p:cNvSpPr>
            <a:spLocks noGrp="1"/>
          </p:cNvSpPr>
          <p:nvPr>
            <p:ph type="pic" idx="10"/>
          </p:nvPr>
        </p:nvSpPr>
        <p:spPr>
          <a:xfrm>
            <a:off x="6" y="10473"/>
            <a:ext cx="12191994" cy="3429000"/>
          </a:xfrm>
        </p:spPr>
        <p:txBody>
          <a:bodyPr/>
          <a:lstStyle/>
          <a:p>
            <a:endParaRPr lang="zh-CN" altLang="en-US"/>
          </a:p>
        </p:txBody>
      </p:sp>
    </p:spTree>
    <p:extLst>
      <p:ext uri="{BB962C8B-B14F-4D97-AF65-F5344CB8AC3E}">
        <p14:creationId xmlns:p14="http://schemas.microsoft.com/office/powerpoint/2010/main" val="29718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7" name="ísḷïḋé">
            <a:extLst>
              <a:ext uri="{FF2B5EF4-FFF2-40B4-BE49-F238E27FC236}">
                <a16:creationId xmlns:a16="http://schemas.microsoft.com/office/drawing/2014/main" id="{C008D62A-03B5-48ED-867A-28BA9DC91576}"/>
              </a:ext>
            </a:extLst>
          </p:cNvPr>
          <p:cNvGrpSpPr/>
          <p:nvPr userDrawn="1"/>
        </p:nvGrpSpPr>
        <p:grpSpPr>
          <a:xfrm>
            <a:off x="2018769" y="-653080"/>
            <a:ext cx="8154462" cy="8164160"/>
            <a:chOff x="1735138" y="2095500"/>
            <a:chExt cx="2667000" cy="2670175"/>
          </a:xfrm>
          <a:solidFill>
            <a:schemeClr val="accent5">
              <a:alpha val="5000"/>
            </a:schemeClr>
          </a:solidFill>
        </p:grpSpPr>
        <p:sp>
          <p:nvSpPr>
            <p:cNvPr id="8" name="iṣ1íḋê">
              <a:extLst>
                <a:ext uri="{FF2B5EF4-FFF2-40B4-BE49-F238E27FC236}">
                  <a16:creationId xmlns:a16="http://schemas.microsoft.com/office/drawing/2014/main" id="{9D748DD3-FDBE-4292-8C21-F05FC061A8FA}"/>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i$ḻïďê">
              <a:extLst>
                <a:ext uri="{FF2B5EF4-FFF2-40B4-BE49-F238E27FC236}">
                  <a16:creationId xmlns:a16="http://schemas.microsoft.com/office/drawing/2014/main" id="{3BDF44C7-FEBF-4A34-851B-E4F27880FCA3}"/>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ïṧḻíḓé">
              <a:extLst>
                <a:ext uri="{FF2B5EF4-FFF2-40B4-BE49-F238E27FC236}">
                  <a16:creationId xmlns:a16="http://schemas.microsoft.com/office/drawing/2014/main" id="{7DDE52DB-A8A2-418C-A706-0A8117F95E44}"/>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íśḷïḓê">
              <a:extLst>
                <a:ext uri="{FF2B5EF4-FFF2-40B4-BE49-F238E27FC236}">
                  <a16:creationId xmlns:a16="http://schemas.microsoft.com/office/drawing/2014/main" id="{049B4209-EC5A-48B2-A77F-DD3F04ED348F}"/>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îṧļîḓè">
              <a:extLst>
                <a:ext uri="{FF2B5EF4-FFF2-40B4-BE49-F238E27FC236}">
                  <a16:creationId xmlns:a16="http://schemas.microsoft.com/office/drawing/2014/main" id="{6A405011-B0A1-4DE4-9205-13C879A5AE1D}"/>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íṣľîḑê">
              <a:extLst>
                <a:ext uri="{FF2B5EF4-FFF2-40B4-BE49-F238E27FC236}">
                  <a16:creationId xmlns:a16="http://schemas.microsoft.com/office/drawing/2014/main" id="{CFDA81B2-3C65-4970-AF33-91A10F18C428}"/>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iS1îdè">
              <a:extLst>
                <a:ext uri="{FF2B5EF4-FFF2-40B4-BE49-F238E27FC236}">
                  <a16:creationId xmlns:a16="http://schemas.microsoft.com/office/drawing/2014/main" id="{D92915AB-9C9E-448C-A5C7-2F70ED015089}"/>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îŝḻiḓe">
              <a:extLst>
                <a:ext uri="{FF2B5EF4-FFF2-40B4-BE49-F238E27FC236}">
                  <a16:creationId xmlns:a16="http://schemas.microsoft.com/office/drawing/2014/main" id="{6A1A910D-2083-421F-82A1-B5B44D260905}"/>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ślîḓê">
              <a:extLst>
                <a:ext uri="{FF2B5EF4-FFF2-40B4-BE49-F238E27FC236}">
                  <a16:creationId xmlns:a16="http://schemas.microsoft.com/office/drawing/2014/main" id="{493FB41E-B354-4D51-B1AB-AF0F30941D7A}"/>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ísḻiḓè">
              <a:extLst>
                <a:ext uri="{FF2B5EF4-FFF2-40B4-BE49-F238E27FC236}">
                  <a16:creationId xmlns:a16="http://schemas.microsoft.com/office/drawing/2014/main" id="{1AEBD4FF-DE99-47AA-956E-F2A59A86C23A}"/>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ṣľíḍè">
              <a:extLst>
                <a:ext uri="{FF2B5EF4-FFF2-40B4-BE49-F238E27FC236}">
                  <a16:creationId xmlns:a16="http://schemas.microsoft.com/office/drawing/2014/main" id="{8C65A66D-C285-45D4-80F9-2F74D6C87FB7}"/>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íṡ1idé">
              <a:extLst>
                <a:ext uri="{FF2B5EF4-FFF2-40B4-BE49-F238E27FC236}">
                  <a16:creationId xmlns:a16="http://schemas.microsoft.com/office/drawing/2014/main" id="{615BBFDA-1CEF-4478-B61E-9CD3573F9441}"/>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íŝ1íḋe">
              <a:extLst>
                <a:ext uri="{FF2B5EF4-FFF2-40B4-BE49-F238E27FC236}">
                  <a16:creationId xmlns:a16="http://schemas.microsoft.com/office/drawing/2014/main" id="{BE7EB58F-D722-443A-8BBA-D06B08DD8D35}"/>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iṩ1íďé">
              <a:extLst>
                <a:ext uri="{FF2B5EF4-FFF2-40B4-BE49-F238E27FC236}">
                  <a16:creationId xmlns:a16="http://schemas.microsoft.com/office/drawing/2014/main" id="{A365FCE7-F7CB-4034-811B-0DB5DD830059}"/>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2" name="矩形 21">
            <a:extLst>
              <a:ext uri="{FF2B5EF4-FFF2-40B4-BE49-F238E27FC236}">
                <a16:creationId xmlns:a16="http://schemas.microsoft.com/office/drawing/2014/main" id="{C3922C37-C600-4E07-A8FA-C3D412E25E7D}"/>
              </a:ext>
            </a:extLst>
          </p:cNvPr>
          <p:cNvSpPr/>
          <p:nvPr userDrawn="1"/>
        </p:nvSpPr>
        <p:spPr>
          <a:xfrm>
            <a:off x="313342" y="412399"/>
            <a:ext cx="687563" cy="68756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72C35848-EB3C-43D7-840E-944FA653A980}"/>
              </a:ext>
            </a:extLst>
          </p:cNvPr>
          <p:cNvCxnSpPr>
            <a:cxnSpLocks/>
          </p:cNvCxnSpPr>
          <p:nvPr userDrawn="1"/>
        </p:nvCxnSpPr>
        <p:spPr>
          <a:xfrm>
            <a:off x="654023" y="1130300"/>
            <a:ext cx="0" cy="4041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274635A3-C76D-46AC-A9B8-575B69C880B8}"/>
              </a:ext>
            </a:extLst>
          </p:cNvPr>
          <p:cNvCxnSpPr>
            <a:cxnSpLocks/>
          </p:cNvCxnSpPr>
          <p:nvPr userDrawn="1"/>
        </p:nvCxnSpPr>
        <p:spPr>
          <a:xfrm>
            <a:off x="660344" y="5172075"/>
            <a:ext cx="1" cy="169040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等腰三角形 24">
            <a:extLst>
              <a:ext uri="{FF2B5EF4-FFF2-40B4-BE49-F238E27FC236}">
                <a16:creationId xmlns:a16="http://schemas.microsoft.com/office/drawing/2014/main" id="{24298E4E-C328-4C3E-851D-8696193B39F8}"/>
              </a:ext>
            </a:extLst>
          </p:cNvPr>
          <p:cNvSpPr/>
          <p:nvPr userDrawn="1"/>
        </p:nvSpPr>
        <p:spPr>
          <a:xfrm>
            <a:off x="10872316" y="5535568"/>
            <a:ext cx="1319684" cy="1322432"/>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09037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3" name="文本占位符 32">
            <a:extLst>
              <a:ext uri="{FF2B5EF4-FFF2-40B4-BE49-F238E27FC236}">
                <a16:creationId xmlns:a16="http://schemas.microsoft.com/office/drawing/2014/main" id="{4E9D5F4C-C106-4AEA-B47A-95CCA653AC3E}"/>
              </a:ext>
            </a:extLst>
          </p:cNvPr>
          <p:cNvSpPr>
            <a:spLocks noGrp="1"/>
          </p:cNvSpPr>
          <p:nvPr>
            <p:ph type="body" sz="quarter" idx="10" hasCustomPrompt="1"/>
          </p:nvPr>
        </p:nvSpPr>
        <p:spPr>
          <a:xfrm>
            <a:off x="1587197" y="340254"/>
            <a:ext cx="3944854" cy="530225"/>
          </a:xfrm>
        </p:spPr>
        <p:txBody>
          <a:bodyPr lIns="0" rIns="0">
            <a:noAutofit/>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请输入你的标题</a:t>
            </a:r>
          </a:p>
        </p:txBody>
      </p:sp>
      <p:cxnSp>
        <p:nvCxnSpPr>
          <p:cNvPr id="4" name="直接连接符 3">
            <a:extLst>
              <a:ext uri="{FF2B5EF4-FFF2-40B4-BE49-F238E27FC236}">
                <a16:creationId xmlns:a16="http://schemas.microsoft.com/office/drawing/2014/main" id="{16508602-8981-4C4D-AC85-E4DD9C44C979}"/>
              </a:ext>
            </a:extLst>
          </p:cNvPr>
          <p:cNvCxnSpPr>
            <a:cxnSpLocks/>
          </p:cNvCxnSpPr>
          <p:nvPr userDrawn="1"/>
        </p:nvCxnSpPr>
        <p:spPr>
          <a:xfrm>
            <a:off x="1083902" y="1028700"/>
            <a:ext cx="1110809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9C2647C1-82C4-4788-8740-F716F02EF3C3}"/>
              </a:ext>
            </a:extLst>
          </p:cNvPr>
          <p:cNvGrpSpPr/>
          <p:nvPr userDrawn="1"/>
        </p:nvGrpSpPr>
        <p:grpSpPr>
          <a:xfrm>
            <a:off x="9778483" y="337454"/>
            <a:ext cx="1740417" cy="533025"/>
            <a:chOff x="9778483" y="337454"/>
            <a:chExt cx="1740417" cy="533025"/>
          </a:xfrm>
        </p:grpSpPr>
        <p:grpSp>
          <p:nvGrpSpPr>
            <p:cNvPr id="7" name="íślïdé">
              <a:extLst>
                <a:ext uri="{FF2B5EF4-FFF2-40B4-BE49-F238E27FC236}">
                  <a16:creationId xmlns:a16="http://schemas.microsoft.com/office/drawing/2014/main" id="{069F1042-0238-4962-BF19-98F2666520D5}"/>
                </a:ext>
              </a:extLst>
            </p:cNvPr>
            <p:cNvGrpSpPr/>
            <p:nvPr/>
          </p:nvGrpSpPr>
          <p:grpSpPr>
            <a:xfrm>
              <a:off x="9778483" y="337454"/>
              <a:ext cx="532392" cy="533025"/>
              <a:chOff x="1735138" y="2095500"/>
              <a:chExt cx="2667000" cy="2670175"/>
            </a:xfrm>
            <a:solidFill>
              <a:schemeClr val="accent1"/>
            </a:solidFill>
          </p:grpSpPr>
          <p:sp>
            <p:nvSpPr>
              <p:cNvPr id="14" name="ïṡḻïḍê">
                <a:extLst>
                  <a:ext uri="{FF2B5EF4-FFF2-40B4-BE49-F238E27FC236}">
                    <a16:creationId xmlns:a16="http://schemas.microsoft.com/office/drawing/2014/main" id="{38F547F3-2539-4512-B930-5606969F4BA0}"/>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lîḍè">
                <a:extLst>
                  <a:ext uri="{FF2B5EF4-FFF2-40B4-BE49-F238E27FC236}">
                    <a16:creationId xmlns:a16="http://schemas.microsoft.com/office/drawing/2014/main" id="{F9383C28-DD73-4393-B31C-C00C9C88901F}"/>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Sļiḋé">
                <a:extLst>
                  <a:ext uri="{FF2B5EF4-FFF2-40B4-BE49-F238E27FC236}">
                    <a16:creationId xmlns:a16="http://schemas.microsoft.com/office/drawing/2014/main" id="{9C3B745E-4A5E-4330-820B-F2BB71932213}"/>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ŝļîḍé">
                <a:extLst>
                  <a:ext uri="{FF2B5EF4-FFF2-40B4-BE49-F238E27FC236}">
                    <a16:creationId xmlns:a16="http://schemas.microsoft.com/office/drawing/2014/main" id="{BD4F1BA2-224E-486E-B0F2-7C6348E8856F}"/>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ṩḻiďé">
                <a:extLst>
                  <a:ext uri="{FF2B5EF4-FFF2-40B4-BE49-F238E27FC236}">
                    <a16:creationId xmlns:a16="http://schemas.microsoft.com/office/drawing/2014/main" id="{AAF64BEE-480D-4CC1-9C25-7E4585A23DE9}"/>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ṣ1ïḓè">
                <a:extLst>
                  <a:ext uri="{FF2B5EF4-FFF2-40B4-BE49-F238E27FC236}">
                    <a16:creationId xmlns:a16="http://schemas.microsoft.com/office/drawing/2014/main" id="{F6F7B814-AFF7-4521-B77B-8785154C8BEC}"/>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sḻíḓê">
                <a:extLst>
                  <a:ext uri="{FF2B5EF4-FFF2-40B4-BE49-F238E27FC236}">
                    <a16:creationId xmlns:a16="http://schemas.microsoft.com/office/drawing/2014/main" id="{2842A5C0-E4B4-4E34-902F-B5AF6289CE9B}"/>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şḷîďè">
                <a:extLst>
                  <a:ext uri="{FF2B5EF4-FFF2-40B4-BE49-F238E27FC236}">
                    <a16:creationId xmlns:a16="http://schemas.microsoft.com/office/drawing/2014/main" id="{1CE89599-3B20-40AD-9C7B-07C9057A60A1}"/>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ṡlïḋe">
                <a:extLst>
                  <a:ext uri="{FF2B5EF4-FFF2-40B4-BE49-F238E27FC236}">
                    <a16:creationId xmlns:a16="http://schemas.microsoft.com/office/drawing/2014/main" id="{090EBFC2-3BEE-4E56-9321-0E29EBA56DFA}"/>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ḻíde">
                <a:extLst>
                  <a:ext uri="{FF2B5EF4-FFF2-40B4-BE49-F238E27FC236}">
                    <a16:creationId xmlns:a16="http://schemas.microsoft.com/office/drawing/2014/main" id="{2DD3ECC8-80B2-4A01-8DE3-A6B664B0B7FB}"/>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ŝľîḑê">
                <a:extLst>
                  <a:ext uri="{FF2B5EF4-FFF2-40B4-BE49-F238E27FC236}">
                    <a16:creationId xmlns:a16="http://schemas.microsoft.com/office/drawing/2014/main" id="{3C0A8B85-786F-4CE8-8DF9-52216D9272DE}"/>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išlíḑe">
                <a:extLst>
                  <a:ext uri="{FF2B5EF4-FFF2-40B4-BE49-F238E27FC236}">
                    <a16:creationId xmlns:a16="http://schemas.microsoft.com/office/drawing/2014/main" id="{0CBE7C9B-BD82-4B3A-8615-267D7EAA8F36}"/>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ṩḻîḓè">
                <a:extLst>
                  <a:ext uri="{FF2B5EF4-FFF2-40B4-BE49-F238E27FC236}">
                    <a16:creationId xmlns:a16="http://schemas.microsoft.com/office/drawing/2014/main" id="{1500F570-1A66-4228-884B-C05A77E95FF0}"/>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ïsļîḑè">
                <a:extLst>
                  <a:ext uri="{FF2B5EF4-FFF2-40B4-BE49-F238E27FC236}">
                    <a16:creationId xmlns:a16="http://schemas.microsoft.com/office/drawing/2014/main" id="{A25947FA-25E0-4D27-A794-C20C9240AF68}"/>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8" name="íšľïḋé">
              <a:extLst>
                <a:ext uri="{FF2B5EF4-FFF2-40B4-BE49-F238E27FC236}">
                  <a16:creationId xmlns:a16="http://schemas.microsoft.com/office/drawing/2014/main" id="{239FEE5C-6CB3-4223-B165-C47D277753A9}"/>
                </a:ext>
              </a:extLst>
            </p:cNvPr>
            <p:cNvSpPr/>
            <p:nvPr/>
          </p:nvSpPr>
          <p:spPr bwMode="auto">
            <a:xfrm>
              <a:off x="10398657" y="734847"/>
              <a:ext cx="1120243" cy="66549"/>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solidFill>
              <a:srgbClr val="0A0A0A"/>
            </a:solidFill>
            <a:ln>
              <a:noFill/>
            </a:ln>
          </p:spPr>
          <p:txBody>
            <a:bodyPr anchor="ctr"/>
            <a:lstStyle/>
            <a:p>
              <a:pPr algn="ctr"/>
              <a:endParaRPr/>
            </a:p>
          </p:txBody>
        </p:sp>
        <p:grpSp>
          <p:nvGrpSpPr>
            <p:cNvPr id="9" name="í$ļîdé">
              <a:extLst>
                <a:ext uri="{FF2B5EF4-FFF2-40B4-BE49-F238E27FC236}">
                  <a16:creationId xmlns:a16="http://schemas.microsoft.com/office/drawing/2014/main" id="{CFD350E9-26D4-4158-9C68-BF5372911DA6}"/>
                </a:ext>
              </a:extLst>
            </p:cNvPr>
            <p:cNvGrpSpPr/>
            <p:nvPr/>
          </p:nvGrpSpPr>
          <p:grpSpPr>
            <a:xfrm>
              <a:off x="10450629" y="404003"/>
              <a:ext cx="1011546" cy="270315"/>
              <a:chOff x="5102226" y="2428875"/>
              <a:chExt cx="5067300" cy="1354138"/>
            </a:xfrm>
            <a:solidFill>
              <a:srgbClr val="0A0A0A"/>
            </a:solidFill>
          </p:grpSpPr>
          <p:sp>
            <p:nvSpPr>
              <p:cNvPr id="10" name="ís1ïḋe">
                <a:extLst>
                  <a:ext uri="{FF2B5EF4-FFF2-40B4-BE49-F238E27FC236}">
                    <a16:creationId xmlns:a16="http://schemas.microsoft.com/office/drawing/2014/main" id="{DA56ED6D-140D-45D8-ABE5-C33B36E9EC77}"/>
                  </a:ext>
                </a:extLst>
              </p:cNvPr>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ślïḍê">
                <a:extLst>
                  <a:ext uri="{FF2B5EF4-FFF2-40B4-BE49-F238E27FC236}">
                    <a16:creationId xmlns:a16="http://schemas.microsoft.com/office/drawing/2014/main" id="{36EB57CD-68E5-41A9-89CB-6684910DA779}"/>
                  </a:ext>
                </a:extLst>
              </p:cNvPr>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iśḷiḍê">
                <a:extLst>
                  <a:ext uri="{FF2B5EF4-FFF2-40B4-BE49-F238E27FC236}">
                    <a16:creationId xmlns:a16="http://schemas.microsoft.com/office/drawing/2014/main" id="{D82E550D-550E-4B99-B4A6-6F0DD40C4D8F}"/>
                  </a:ext>
                </a:extLst>
              </p:cNvPr>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iṧľíḑe">
                <a:extLst>
                  <a:ext uri="{FF2B5EF4-FFF2-40B4-BE49-F238E27FC236}">
                    <a16:creationId xmlns:a16="http://schemas.microsoft.com/office/drawing/2014/main" id="{6483977F-0F18-4007-A966-4189EEB49494}"/>
                  </a:ext>
                </a:extLst>
              </p:cNvPr>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28" name="图片 27">
            <a:extLst>
              <a:ext uri="{FF2B5EF4-FFF2-40B4-BE49-F238E27FC236}">
                <a16:creationId xmlns:a16="http://schemas.microsoft.com/office/drawing/2014/main" id="{0CFD7AC0-8171-4F98-97D8-C307C1E60C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33" b="55096"/>
          <a:stretch/>
        </p:blipFill>
        <p:spPr>
          <a:xfrm>
            <a:off x="-1" y="-111239"/>
            <a:ext cx="1520613" cy="1143934"/>
          </a:xfrm>
          <a:prstGeom prst="rect">
            <a:avLst/>
          </a:prstGeom>
        </p:spPr>
      </p:pic>
      <p:pic>
        <p:nvPicPr>
          <p:cNvPr id="29" name="图片 28">
            <a:extLst>
              <a:ext uri="{FF2B5EF4-FFF2-40B4-BE49-F238E27FC236}">
                <a16:creationId xmlns:a16="http://schemas.microsoft.com/office/drawing/2014/main" id="{C1E1C6B9-D96B-414A-8C2B-12D919284CC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4531283"/>
            <a:ext cx="12192000" cy="2323704"/>
          </a:xfrm>
          <a:prstGeom prst="rect">
            <a:avLst/>
          </a:prstGeom>
        </p:spPr>
      </p:pic>
      <p:sp>
        <p:nvSpPr>
          <p:cNvPr id="2" name="矩形 1">
            <a:extLst>
              <a:ext uri="{FF2B5EF4-FFF2-40B4-BE49-F238E27FC236}">
                <a16:creationId xmlns:a16="http://schemas.microsoft.com/office/drawing/2014/main" id="{284DA5DE-F26E-425C-8236-DE534D35033E}"/>
              </a:ext>
            </a:extLst>
          </p:cNvPr>
          <p:cNvSpPr/>
          <p:nvPr userDrawn="1"/>
        </p:nvSpPr>
        <p:spPr>
          <a:xfrm>
            <a:off x="0" y="1028700"/>
            <a:ext cx="12192000" cy="5829300"/>
          </a:xfrm>
          <a:prstGeom prst="rect">
            <a:avLst/>
          </a:prstGeom>
          <a:gradFill>
            <a:gsLst>
              <a:gs pos="0">
                <a:schemeClr val="bg1">
                  <a:alpha val="0"/>
                </a:schemeClr>
              </a:gs>
              <a:gs pos="50000">
                <a:schemeClr val="bg1">
                  <a:alpha val="20000"/>
                </a:schemeClr>
              </a:gs>
              <a:gs pos="100000">
                <a:schemeClr val="bg1">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786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33" name="文本占位符 32">
            <a:extLst>
              <a:ext uri="{FF2B5EF4-FFF2-40B4-BE49-F238E27FC236}">
                <a16:creationId xmlns:a16="http://schemas.microsoft.com/office/drawing/2014/main" id="{4E9D5F4C-C106-4AEA-B47A-95CCA653AC3E}"/>
              </a:ext>
            </a:extLst>
          </p:cNvPr>
          <p:cNvSpPr>
            <a:spLocks noGrp="1"/>
          </p:cNvSpPr>
          <p:nvPr>
            <p:ph type="body" sz="quarter" idx="10" hasCustomPrompt="1"/>
          </p:nvPr>
        </p:nvSpPr>
        <p:spPr>
          <a:xfrm>
            <a:off x="1587197" y="340254"/>
            <a:ext cx="3944854" cy="530225"/>
          </a:xfrm>
        </p:spPr>
        <p:txBody>
          <a:bodyPr lIns="0" rIns="0">
            <a:noAutofit/>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请输入你的标题</a:t>
            </a:r>
          </a:p>
        </p:txBody>
      </p:sp>
      <p:cxnSp>
        <p:nvCxnSpPr>
          <p:cNvPr id="4" name="直接连接符 3">
            <a:extLst>
              <a:ext uri="{FF2B5EF4-FFF2-40B4-BE49-F238E27FC236}">
                <a16:creationId xmlns:a16="http://schemas.microsoft.com/office/drawing/2014/main" id="{16508602-8981-4C4D-AC85-E4DD9C44C979}"/>
              </a:ext>
            </a:extLst>
          </p:cNvPr>
          <p:cNvCxnSpPr>
            <a:cxnSpLocks/>
          </p:cNvCxnSpPr>
          <p:nvPr userDrawn="1"/>
        </p:nvCxnSpPr>
        <p:spPr>
          <a:xfrm>
            <a:off x="1083902" y="1028700"/>
            <a:ext cx="1110809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9C2647C1-82C4-4788-8740-F716F02EF3C3}"/>
              </a:ext>
            </a:extLst>
          </p:cNvPr>
          <p:cNvGrpSpPr/>
          <p:nvPr userDrawn="1"/>
        </p:nvGrpSpPr>
        <p:grpSpPr>
          <a:xfrm>
            <a:off x="9778483" y="337454"/>
            <a:ext cx="1740417" cy="533025"/>
            <a:chOff x="9778483" y="337454"/>
            <a:chExt cx="1740417" cy="533025"/>
          </a:xfrm>
        </p:grpSpPr>
        <p:grpSp>
          <p:nvGrpSpPr>
            <p:cNvPr id="7" name="íślïdé">
              <a:extLst>
                <a:ext uri="{FF2B5EF4-FFF2-40B4-BE49-F238E27FC236}">
                  <a16:creationId xmlns:a16="http://schemas.microsoft.com/office/drawing/2014/main" id="{069F1042-0238-4962-BF19-98F2666520D5}"/>
                </a:ext>
              </a:extLst>
            </p:cNvPr>
            <p:cNvGrpSpPr/>
            <p:nvPr/>
          </p:nvGrpSpPr>
          <p:grpSpPr>
            <a:xfrm>
              <a:off x="9778483" y="337454"/>
              <a:ext cx="532392" cy="533025"/>
              <a:chOff x="1735138" y="2095500"/>
              <a:chExt cx="2667000" cy="2670175"/>
            </a:xfrm>
            <a:solidFill>
              <a:schemeClr val="accent1"/>
            </a:solidFill>
          </p:grpSpPr>
          <p:sp>
            <p:nvSpPr>
              <p:cNvPr id="14" name="ïṡḻïḍê">
                <a:extLst>
                  <a:ext uri="{FF2B5EF4-FFF2-40B4-BE49-F238E27FC236}">
                    <a16:creationId xmlns:a16="http://schemas.microsoft.com/office/drawing/2014/main" id="{38F547F3-2539-4512-B930-5606969F4BA0}"/>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lîḍè">
                <a:extLst>
                  <a:ext uri="{FF2B5EF4-FFF2-40B4-BE49-F238E27FC236}">
                    <a16:creationId xmlns:a16="http://schemas.microsoft.com/office/drawing/2014/main" id="{F9383C28-DD73-4393-B31C-C00C9C88901F}"/>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Sļiḋé">
                <a:extLst>
                  <a:ext uri="{FF2B5EF4-FFF2-40B4-BE49-F238E27FC236}">
                    <a16:creationId xmlns:a16="http://schemas.microsoft.com/office/drawing/2014/main" id="{9C3B745E-4A5E-4330-820B-F2BB71932213}"/>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ŝļîḍé">
                <a:extLst>
                  <a:ext uri="{FF2B5EF4-FFF2-40B4-BE49-F238E27FC236}">
                    <a16:creationId xmlns:a16="http://schemas.microsoft.com/office/drawing/2014/main" id="{BD4F1BA2-224E-486E-B0F2-7C6348E8856F}"/>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ṩḻiďé">
                <a:extLst>
                  <a:ext uri="{FF2B5EF4-FFF2-40B4-BE49-F238E27FC236}">
                    <a16:creationId xmlns:a16="http://schemas.microsoft.com/office/drawing/2014/main" id="{AAF64BEE-480D-4CC1-9C25-7E4585A23DE9}"/>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ṣ1ïḓè">
                <a:extLst>
                  <a:ext uri="{FF2B5EF4-FFF2-40B4-BE49-F238E27FC236}">
                    <a16:creationId xmlns:a16="http://schemas.microsoft.com/office/drawing/2014/main" id="{F6F7B814-AFF7-4521-B77B-8785154C8BEC}"/>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sḻíḓê">
                <a:extLst>
                  <a:ext uri="{FF2B5EF4-FFF2-40B4-BE49-F238E27FC236}">
                    <a16:creationId xmlns:a16="http://schemas.microsoft.com/office/drawing/2014/main" id="{2842A5C0-E4B4-4E34-902F-B5AF6289CE9B}"/>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şḷîďè">
                <a:extLst>
                  <a:ext uri="{FF2B5EF4-FFF2-40B4-BE49-F238E27FC236}">
                    <a16:creationId xmlns:a16="http://schemas.microsoft.com/office/drawing/2014/main" id="{1CE89599-3B20-40AD-9C7B-07C9057A60A1}"/>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ṡlïḋe">
                <a:extLst>
                  <a:ext uri="{FF2B5EF4-FFF2-40B4-BE49-F238E27FC236}">
                    <a16:creationId xmlns:a16="http://schemas.microsoft.com/office/drawing/2014/main" id="{090EBFC2-3BEE-4E56-9321-0E29EBA56DFA}"/>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ḻíde">
                <a:extLst>
                  <a:ext uri="{FF2B5EF4-FFF2-40B4-BE49-F238E27FC236}">
                    <a16:creationId xmlns:a16="http://schemas.microsoft.com/office/drawing/2014/main" id="{2DD3ECC8-80B2-4A01-8DE3-A6B664B0B7FB}"/>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ŝľîḑê">
                <a:extLst>
                  <a:ext uri="{FF2B5EF4-FFF2-40B4-BE49-F238E27FC236}">
                    <a16:creationId xmlns:a16="http://schemas.microsoft.com/office/drawing/2014/main" id="{3C0A8B85-786F-4CE8-8DF9-52216D9272DE}"/>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išlíḑe">
                <a:extLst>
                  <a:ext uri="{FF2B5EF4-FFF2-40B4-BE49-F238E27FC236}">
                    <a16:creationId xmlns:a16="http://schemas.microsoft.com/office/drawing/2014/main" id="{0CBE7C9B-BD82-4B3A-8615-267D7EAA8F36}"/>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ṩḻîḓè">
                <a:extLst>
                  <a:ext uri="{FF2B5EF4-FFF2-40B4-BE49-F238E27FC236}">
                    <a16:creationId xmlns:a16="http://schemas.microsoft.com/office/drawing/2014/main" id="{1500F570-1A66-4228-884B-C05A77E95FF0}"/>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ïsļîḑè">
                <a:extLst>
                  <a:ext uri="{FF2B5EF4-FFF2-40B4-BE49-F238E27FC236}">
                    <a16:creationId xmlns:a16="http://schemas.microsoft.com/office/drawing/2014/main" id="{A25947FA-25E0-4D27-A794-C20C9240AF68}"/>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8" name="íšľïḋé">
              <a:extLst>
                <a:ext uri="{FF2B5EF4-FFF2-40B4-BE49-F238E27FC236}">
                  <a16:creationId xmlns:a16="http://schemas.microsoft.com/office/drawing/2014/main" id="{239FEE5C-6CB3-4223-B165-C47D277753A9}"/>
                </a:ext>
              </a:extLst>
            </p:cNvPr>
            <p:cNvSpPr/>
            <p:nvPr/>
          </p:nvSpPr>
          <p:spPr bwMode="auto">
            <a:xfrm>
              <a:off x="10398657" y="734847"/>
              <a:ext cx="1120243" cy="66549"/>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solidFill>
              <a:srgbClr val="0A0A0A"/>
            </a:solidFill>
            <a:ln>
              <a:noFill/>
            </a:ln>
          </p:spPr>
          <p:txBody>
            <a:bodyPr anchor="ctr"/>
            <a:lstStyle/>
            <a:p>
              <a:pPr algn="ctr"/>
              <a:endParaRPr/>
            </a:p>
          </p:txBody>
        </p:sp>
        <p:grpSp>
          <p:nvGrpSpPr>
            <p:cNvPr id="9" name="í$ļîdé">
              <a:extLst>
                <a:ext uri="{FF2B5EF4-FFF2-40B4-BE49-F238E27FC236}">
                  <a16:creationId xmlns:a16="http://schemas.microsoft.com/office/drawing/2014/main" id="{CFD350E9-26D4-4158-9C68-BF5372911DA6}"/>
                </a:ext>
              </a:extLst>
            </p:cNvPr>
            <p:cNvGrpSpPr/>
            <p:nvPr/>
          </p:nvGrpSpPr>
          <p:grpSpPr>
            <a:xfrm>
              <a:off x="10450629" y="404003"/>
              <a:ext cx="1011546" cy="270315"/>
              <a:chOff x="5102226" y="2428875"/>
              <a:chExt cx="5067300" cy="1354138"/>
            </a:xfrm>
            <a:solidFill>
              <a:srgbClr val="0A0A0A"/>
            </a:solidFill>
          </p:grpSpPr>
          <p:sp>
            <p:nvSpPr>
              <p:cNvPr id="10" name="ís1ïḋe">
                <a:extLst>
                  <a:ext uri="{FF2B5EF4-FFF2-40B4-BE49-F238E27FC236}">
                    <a16:creationId xmlns:a16="http://schemas.microsoft.com/office/drawing/2014/main" id="{DA56ED6D-140D-45D8-ABE5-C33B36E9EC77}"/>
                  </a:ext>
                </a:extLst>
              </p:cNvPr>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ślïḍê">
                <a:extLst>
                  <a:ext uri="{FF2B5EF4-FFF2-40B4-BE49-F238E27FC236}">
                    <a16:creationId xmlns:a16="http://schemas.microsoft.com/office/drawing/2014/main" id="{36EB57CD-68E5-41A9-89CB-6684910DA779}"/>
                  </a:ext>
                </a:extLst>
              </p:cNvPr>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iśḷiḍê">
                <a:extLst>
                  <a:ext uri="{FF2B5EF4-FFF2-40B4-BE49-F238E27FC236}">
                    <a16:creationId xmlns:a16="http://schemas.microsoft.com/office/drawing/2014/main" id="{D82E550D-550E-4B99-B4A6-6F0DD40C4D8F}"/>
                  </a:ext>
                </a:extLst>
              </p:cNvPr>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iṧľíḑe">
                <a:extLst>
                  <a:ext uri="{FF2B5EF4-FFF2-40B4-BE49-F238E27FC236}">
                    <a16:creationId xmlns:a16="http://schemas.microsoft.com/office/drawing/2014/main" id="{6483977F-0F18-4007-A966-4189EEB49494}"/>
                  </a:ext>
                </a:extLst>
              </p:cNvPr>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28" name="图片 27">
            <a:extLst>
              <a:ext uri="{FF2B5EF4-FFF2-40B4-BE49-F238E27FC236}">
                <a16:creationId xmlns:a16="http://schemas.microsoft.com/office/drawing/2014/main" id="{0CFD7AC0-8171-4F98-97D8-C307C1E60C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33" b="55096"/>
          <a:stretch/>
        </p:blipFill>
        <p:spPr>
          <a:xfrm>
            <a:off x="-1" y="-111239"/>
            <a:ext cx="1520613" cy="1143934"/>
          </a:xfrm>
          <a:prstGeom prst="rect">
            <a:avLst/>
          </a:prstGeom>
        </p:spPr>
      </p:pic>
      <p:pic>
        <p:nvPicPr>
          <p:cNvPr id="29" name="图片 28">
            <a:extLst>
              <a:ext uri="{FF2B5EF4-FFF2-40B4-BE49-F238E27FC236}">
                <a16:creationId xmlns:a16="http://schemas.microsoft.com/office/drawing/2014/main" id="{C1E1C6B9-D96B-414A-8C2B-12D919284CC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4531283"/>
            <a:ext cx="12192000" cy="2323704"/>
          </a:xfrm>
          <a:prstGeom prst="rect">
            <a:avLst/>
          </a:prstGeom>
        </p:spPr>
      </p:pic>
      <p:sp>
        <p:nvSpPr>
          <p:cNvPr id="2" name="矩形 1">
            <a:extLst>
              <a:ext uri="{FF2B5EF4-FFF2-40B4-BE49-F238E27FC236}">
                <a16:creationId xmlns:a16="http://schemas.microsoft.com/office/drawing/2014/main" id="{284DA5DE-F26E-425C-8236-DE534D35033E}"/>
              </a:ext>
            </a:extLst>
          </p:cNvPr>
          <p:cNvSpPr/>
          <p:nvPr userDrawn="1"/>
        </p:nvSpPr>
        <p:spPr>
          <a:xfrm>
            <a:off x="0" y="1028700"/>
            <a:ext cx="12192000" cy="5829300"/>
          </a:xfrm>
          <a:prstGeom prst="rect">
            <a:avLst/>
          </a:prstGeom>
          <a:gradFill>
            <a:gsLst>
              <a:gs pos="0">
                <a:schemeClr val="bg1">
                  <a:alpha val="0"/>
                </a:schemeClr>
              </a:gs>
              <a:gs pos="50000">
                <a:schemeClr val="bg1">
                  <a:alpha val="20000"/>
                </a:schemeClr>
              </a:gs>
              <a:gs pos="100000">
                <a:schemeClr val="bg1">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图片占位符 4">
            <a:extLst>
              <a:ext uri="{FF2B5EF4-FFF2-40B4-BE49-F238E27FC236}">
                <a16:creationId xmlns:a16="http://schemas.microsoft.com/office/drawing/2014/main" id="{9BE0E7B3-B81C-46E2-B4FA-992DDAED5670}"/>
              </a:ext>
            </a:extLst>
          </p:cNvPr>
          <p:cNvSpPr>
            <a:spLocks noGrp="1"/>
          </p:cNvSpPr>
          <p:nvPr>
            <p:ph type="pic" sz="quarter" idx="11"/>
          </p:nvPr>
        </p:nvSpPr>
        <p:spPr>
          <a:xfrm>
            <a:off x="1515585" y="2604052"/>
            <a:ext cx="3072650" cy="2316681"/>
          </a:xfrm>
          <a:prstGeom prst="rect">
            <a:avLst/>
          </a:prstGeom>
        </p:spPr>
        <p:txBody>
          <a:bodyPr/>
          <a:lstStyle/>
          <a:p>
            <a:endParaRPr lang="zh-CN" altLang="en-US"/>
          </a:p>
        </p:txBody>
      </p:sp>
      <p:sp>
        <p:nvSpPr>
          <p:cNvPr id="6" name="图片占位符 5">
            <a:extLst>
              <a:ext uri="{FF2B5EF4-FFF2-40B4-BE49-F238E27FC236}">
                <a16:creationId xmlns:a16="http://schemas.microsoft.com/office/drawing/2014/main" id="{E6F71D02-26C0-422C-94A5-0E13BA40A1E8}"/>
              </a:ext>
            </a:extLst>
          </p:cNvPr>
          <p:cNvSpPr>
            <a:spLocks noGrp="1"/>
          </p:cNvSpPr>
          <p:nvPr>
            <p:ph type="pic" sz="quarter" idx="12"/>
          </p:nvPr>
        </p:nvSpPr>
        <p:spPr>
          <a:xfrm>
            <a:off x="4588235" y="2604053"/>
            <a:ext cx="3072650" cy="2316681"/>
          </a:xfrm>
          <a:prstGeom prst="rect">
            <a:avLst/>
          </a:prstGeom>
        </p:spPr>
        <p:txBody>
          <a:bodyPr/>
          <a:lstStyle/>
          <a:p>
            <a:endParaRPr lang="zh-CN" altLang="en-US"/>
          </a:p>
        </p:txBody>
      </p:sp>
      <p:sp>
        <p:nvSpPr>
          <p:cNvPr id="30" name="图片占位符 29">
            <a:extLst>
              <a:ext uri="{FF2B5EF4-FFF2-40B4-BE49-F238E27FC236}">
                <a16:creationId xmlns:a16="http://schemas.microsoft.com/office/drawing/2014/main" id="{392E62B8-A4C1-414F-AD36-E09519179E7E}"/>
              </a:ext>
            </a:extLst>
          </p:cNvPr>
          <p:cNvSpPr>
            <a:spLocks noGrp="1"/>
          </p:cNvSpPr>
          <p:nvPr>
            <p:ph type="pic" sz="quarter" idx="13"/>
          </p:nvPr>
        </p:nvSpPr>
        <p:spPr>
          <a:xfrm>
            <a:off x="7635701" y="2604053"/>
            <a:ext cx="3072650" cy="2316681"/>
          </a:xfrm>
          <a:prstGeom prst="rect">
            <a:avLst/>
          </a:prstGeom>
        </p:spPr>
        <p:txBody>
          <a:bodyPr/>
          <a:lstStyle/>
          <a:p>
            <a:endParaRPr lang="zh-CN" altLang="en-US"/>
          </a:p>
        </p:txBody>
      </p:sp>
    </p:spTree>
    <p:extLst>
      <p:ext uri="{BB962C8B-B14F-4D97-AF65-F5344CB8AC3E}">
        <p14:creationId xmlns:p14="http://schemas.microsoft.com/office/powerpoint/2010/main" val="346508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33" name="文本占位符 32">
            <a:extLst>
              <a:ext uri="{FF2B5EF4-FFF2-40B4-BE49-F238E27FC236}">
                <a16:creationId xmlns:a16="http://schemas.microsoft.com/office/drawing/2014/main" id="{4E9D5F4C-C106-4AEA-B47A-95CCA653AC3E}"/>
              </a:ext>
            </a:extLst>
          </p:cNvPr>
          <p:cNvSpPr>
            <a:spLocks noGrp="1"/>
          </p:cNvSpPr>
          <p:nvPr>
            <p:ph type="body" sz="quarter" idx="10" hasCustomPrompt="1"/>
          </p:nvPr>
        </p:nvSpPr>
        <p:spPr>
          <a:xfrm>
            <a:off x="1587197" y="340254"/>
            <a:ext cx="3944854" cy="530225"/>
          </a:xfrm>
        </p:spPr>
        <p:txBody>
          <a:bodyPr lIns="0" rIns="0">
            <a:noAutofit/>
          </a:bodyPr>
          <a:lstStyle>
            <a:lvl1pPr marL="0" indent="0">
              <a:buNone/>
              <a:defRPr sz="36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请输入你的标题</a:t>
            </a:r>
          </a:p>
        </p:txBody>
      </p:sp>
      <p:cxnSp>
        <p:nvCxnSpPr>
          <p:cNvPr id="4" name="直接连接符 3">
            <a:extLst>
              <a:ext uri="{FF2B5EF4-FFF2-40B4-BE49-F238E27FC236}">
                <a16:creationId xmlns:a16="http://schemas.microsoft.com/office/drawing/2014/main" id="{16508602-8981-4C4D-AC85-E4DD9C44C979}"/>
              </a:ext>
            </a:extLst>
          </p:cNvPr>
          <p:cNvCxnSpPr>
            <a:cxnSpLocks/>
          </p:cNvCxnSpPr>
          <p:nvPr userDrawn="1"/>
        </p:nvCxnSpPr>
        <p:spPr>
          <a:xfrm>
            <a:off x="1083902" y="1028700"/>
            <a:ext cx="1110809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9C2647C1-82C4-4788-8740-F716F02EF3C3}"/>
              </a:ext>
            </a:extLst>
          </p:cNvPr>
          <p:cNvGrpSpPr/>
          <p:nvPr userDrawn="1"/>
        </p:nvGrpSpPr>
        <p:grpSpPr>
          <a:xfrm>
            <a:off x="9778483" y="337454"/>
            <a:ext cx="1740417" cy="533025"/>
            <a:chOff x="9778483" y="337454"/>
            <a:chExt cx="1740417" cy="533025"/>
          </a:xfrm>
        </p:grpSpPr>
        <p:grpSp>
          <p:nvGrpSpPr>
            <p:cNvPr id="7" name="íślïdé">
              <a:extLst>
                <a:ext uri="{FF2B5EF4-FFF2-40B4-BE49-F238E27FC236}">
                  <a16:creationId xmlns:a16="http://schemas.microsoft.com/office/drawing/2014/main" id="{069F1042-0238-4962-BF19-98F2666520D5}"/>
                </a:ext>
              </a:extLst>
            </p:cNvPr>
            <p:cNvGrpSpPr/>
            <p:nvPr/>
          </p:nvGrpSpPr>
          <p:grpSpPr>
            <a:xfrm>
              <a:off x="9778483" y="337454"/>
              <a:ext cx="532392" cy="533025"/>
              <a:chOff x="1735138" y="2095500"/>
              <a:chExt cx="2667000" cy="2670175"/>
            </a:xfrm>
            <a:solidFill>
              <a:schemeClr val="accent1"/>
            </a:solidFill>
          </p:grpSpPr>
          <p:sp>
            <p:nvSpPr>
              <p:cNvPr id="14" name="ïṡḻïḍê">
                <a:extLst>
                  <a:ext uri="{FF2B5EF4-FFF2-40B4-BE49-F238E27FC236}">
                    <a16:creationId xmlns:a16="http://schemas.microsoft.com/office/drawing/2014/main" id="{38F547F3-2539-4512-B930-5606969F4BA0}"/>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lîḍè">
                <a:extLst>
                  <a:ext uri="{FF2B5EF4-FFF2-40B4-BE49-F238E27FC236}">
                    <a16:creationId xmlns:a16="http://schemas.microsoft.com/office/drawing/2014/main" id="{F9383C28-DD73-4393-B31C-C00C9C88901F}"/>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Sļiḋé">
                <a:extLst>
                  <a:ext uri="{FF2B5EF4-FFF2-40B4-BE49-F238E27FC236}">
                    <a16:creationId xmlns:a16="http://schemas.microsoft.com/office/drawing/2014/main" id="{9C3B745E-4A5E-4330-820B-F2BB71932213}"/>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ŝļîḍé">
                <a:extLst>
                  <a:ext uri="{FF2B5EF4-FFF2-40B4-BE49-F238E27FC236}">
                    <a16:creationId xmlns:a16="http://schemas.microsoft.com/office/drawing/2014/main" id="{BD4F1BA2-224E-486E-B0F2-7C6348E8856F}"/>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ṩḻiďé">
                <a:extLst>
                  <a:ext uri="{FF2B5EF4-FFF2-40B4-BE49-F238E27FC236}">
                    <a16:creationId xmlns:a16="http://schemas.microsoft.com/office/drawing/2014/main" id="{AAF64BEE-480D-4CC1-9C25-7E4585A23DE9}"/>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ṣ1ïḓè">
                <a:extLst>
                  <a:ext uri="{FF2B5EF4-FFF2-40B4-BE49-F238E27FC236}">
                    <a16:creationId xmlns:a16="http://schemas.microsoft.com/office/drawing/2014/main" id="{F6F7B814-AFF7-4521-B77B-8785154C8BEC}"/>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sḻíḓê">
                <a:extLst>
                  <a:ext uri="{FF2B5EF4-FFF2-40B4-BE49-F238E27FC236}">
                    <a16:creationId xmlns:a16="http://schemas.microsoft.com/office/drawing/2014/main" id="{2842A5C0-E4B4-4E34-902F-B5AF6289CE9B}"/>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şḷîďè">
                <a:extLst>
                  <a:ext uri="{FF2B5EF4-FFF2-40B4-BE49-F238E27FC236}">
                    <a16:creationId xmlns:a16="http://schemas.microsoft.com/office/drawing/2014/main" id="{1CE89599-3B20-40AD-9C7B-07C9057A60A1}"/>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ṡlïḋe">
                <a:extLst>
                  <a:ext uri="{FF2B5EF4-FFF2-40B4-BE49-F238E27FC236}">
                    <a16:creationId xmlns:a16="http://schemas.microsoft.com/office/drawing/2014/main" id="{090EBFC2-3BEE-4E56-9321-0E29EBA56DFA}"/>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ḻíde">
                <a:extLst>
                  <a:ext uri="{FF2B5EF4-FFF2-40B4-BE49-F238E27FC236}">
                    <a16:creationId xmlns:a16="http://schemas.microsoft.com/office/drawing/2014/main" id="{2DD3ECC8-80B2-4A01-8DE3-A6B664B0B7FB}"/>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ŝľîḑê">
                <a:extLst>
                  <a:ext uri="{FF2B5EF4-FFF2-40B4-BE49-F238E27FC236}">
                    <a16:creationId xmlns:a16="http://schemas.microsoft.com/office/drawing/2014/main" id="{3C0A8B85-786F-4CE8-8DF9-52216D9272DE}"/>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išlíḑe">
                <a:extLst>
                  <a:ext uri="{FF2B5EF4-FFF2-40B4-BE49-F238E27FC236}">
                    <a16:creationId xmlns:a16="http://schemas.microsoft.com/office/drawing/2014/main" id="{0CBE7C9B-BD82-4B3A-8615-267D7EAA8F36}"/>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îṩḻîḓè">
                <a:extLst>
                  <a:ext uri="{FF2B5EF4-FFF2-40B4-BE49-F238E27FC236}">
                    <a16:creationId xmlns:a16="http://schemas.microsoft.com/office/drawing/2014/main" id="{1500F570-1A66-4228-884B-C05A77E95FF0}"/>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ïsļîḑè">
                <a:extLst>
                  <a:ext uri="{FF2B5EF4-FFF2-40B4-BE49-F238E27FC236}">
                    <a16:creationId xmlns:a16="http://schemas.microsoft.com/office/drawing/2014/main" id="{A25947FA-25E0-4D27-A794-C20C9240AF68}"/>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8" name="íšľïḋé">
              <a:extLst>
                <a:ext uri="{FF2B5EF4-FFF2-40B4-BE49-F238E27FC236}">
                  <a16:creationId xmlns:a16="http://schemas.microsoft.com/office/drawing/2014/main" id="{239FEE5C-6CB3-4223-B165-C47D277753A9}"/>
                </a:ext>
              </a:extLst>
            </p:cNvPr>
            <p:cNvSpPr/>
            <p:nvPr/>
          </p:nvSpPr>
          <p:spPr bwMode="auto">
            <a:xfrm>
              <a:off x="10398657" y="734847"/>
              <a:ext cx="1120243" cy="66549"/>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solidFill>
              <a:srgbClr val="0A0A0A"/>
            </a:solidFill>
            <a:ln>
              <a:noFill/>
            </a:ln>
          </p:spPr>
          <p:txBody>
            <a:bodyPr anchor="ctr"/>
            <a:lstStyle/>
            <a:p>
              <a:pPr algn="ctr"/>
              <a:endParaRPr/>
            </a:p>
          </p:txBody>
        </p:sp>
        <p:grpSp>
          <p:nvGrpSpPr>
            <p:cNvPr id="9" name="í$ļîdé">
              <a:extLst>
                <a:ext uri="{FF2B5EF4-FFF2-40B4-BE49-F238E27FC236}">
                  <a16:creationId xmlns:a16="http://schemas.microsoft.com/office/drawing/2014/main" id="{CFD350E9-26D4-4158-9C68-BF5372911DA6}"/>
                </a:ext>
              </a:extLst>
            </p:cNvPr>
            <p:cNvGrpSpPr/>
            <p:nvPr/>
          </p:nvGrpSpPr>
          <p:grpSpPr>
            <a:xfrm>
              <a:off x="10450629" y="404003"/>
              <a:ext cx="1011546" cy="270315"/>
              <a:chOff x="5102226" y="2428875"/>
              <a:chExt cx="5067300" cy="1354138"/>
            </a:xfrm>
            <a:solidFill>
              <a:srgbClr val="0A0A0A"/>
            </a:solidFill>
          </p:grpSpPr>
          <p:sp>
            <p:nvSpPr>
              <p:cNvPr id="10" name="ís1ïḋe">
                <a:extLst>
                  <a:ext uri="{FF2B5EF4-FFF2-40B4-BE49-F238E27FC236}">
                    <a16:creationId xmlns:a16="http://schemas.microsoft.com/office/drawing/2014/main" id="{DA56ED6D-140D-45D8-ABE5-C33B36E9EC77}"/>
                  </a:ext>
                </a:extLst>
              </p:cNvPr>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ślïḍê">
                <a:extLst>
                  <a:ext uri="{FF2B5EF4-FFF2-40B4-BE49-F238E27FC236}">
                    <a16:creationId xmlns:a16="http://schemas.microsoft.com/office/drawing/2014/main" id="{36EB57CD-68E5-41A9-89CB-6684910DA779}"/>
                  </a:ext>
                </a:extLst>
              </p:cNvPr>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iśḷiḍê">
                <a:extLst>
                  <a:ext uri="{FF2B5EF4-FFF2-40B4-BE49-F238E27FC236}">
                    <a16:creationId xmlns:a16="http://schemas.microsoft.com/office/drawing/2014/main" id="{D82E550D-550E-4B99-B4A6-6F0DD40C4D8F}"/>
                  </a:ext>
                </a:extLst>
              </p:cNvPr>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iṧľíḑe">
                <a:extLst>
                  <a:ext uri="{FF2B5EF4-FFF2-40B4-BE49-F238E27FC236}">
                    <a16:creationId xmlns:a16="http://schemas.microsoft.com/office/drawing/2014/main" id="{6483977F-0F18-4007-A966-4189EEB49494}"/>
                  </a:ext>
                </a:extLst>
              </p:cNvPr>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28" name="图片 27">
            <a:extLst>
              <a:ext uri="{FF2B5EF4-FFF2-40B4-BE49-F238E27FC236}">
                <a16:creationId xmlns:a16="http://schemas.microsoft.com/office/drawing/2014/main" id="{0CFD7AC0-8171-4F98-97D8-C307C1E60C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33" b="55096"/>
          <a:stretch/>
        </p:blipFill>
        <p:spPr>
          <a:xfrm>
            <a:off x="-1" y="-111239"/>
            <a:ext cx="1520613" cy="1143934"/>
          </a:xfrm>
          <a:prstGeom prst="rect">
            <a:avLst/>
          </a:prstGeom>
        </p:spPr>
      </p:pic>
      <p:pic>
        <p:nvPicPr>
          <p:cNvPr id="29" name="图片 28">
            <a:extLst>
              <a:ext uri="{FF2B5EF4-FFF2-40B4-BE49-F238E27FC236}">
                <a16:creationId xmlns:a16="http://schemas.microsoft.com/office/drawing/2014/main" id="{C1E1C6B9-D96B-414A-8C2B-12D919284CC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4531283"/>
            <a:ext cx="12192000" cy="2323704"/>
          </a:xfrm>
          <a:prstGeom prst="rect">
            <a:avLst/>
          </a:prstGeom>
        </p:spPr>
      </p:pic>
      <p:sp>
        <p:nvSpPr>
          <p:cNvPr id="2" name="矩形 1">
            <a:extLst>
              <a:ext uri="{FF2B5EF4-FFF2-40B4-BE49-F238E27FC236}">
                <a16:creationId xmlns:a16="http://schemas.microsoft.com/office/drawing/2014/main" id="{284DA5DE-F26E-425C-8236-DE534D35033E}"/>
              </a:ext>
            </a:extLst>
          </p:cNvPr>
          <p:cNvSpPr/>
          <p:nvPr userDrawn="1"/>
        </p:nvSpPr>
        <p:spPr>
          <a:xfrm>
            <a:off x="0" y="1028700"/>
            <a:ext cx="12192000" cy="5829300"/>
          </a:xfrm>
          <a:prstGeom prst="rect">
            <a:avLst/>
          </a:prstGeom>
          <a:gradFill>
            <a:gsLst>
              <a:gs pos="0">
                <a:schemeClr val="bg1">
                  <a:alpha val="0"/>
                </a:schemeClr>
              </a:gs>
              <a:gs pos="50000">
                <a:schemeClr val="bg1">
                  <a:alpha val="20000"/>
                </a:schemeClr>
              </a:gs>
              <a:gs pos="100000">
                <a:schemeClr val="bg1">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图片占位符 4">
            <a:extLst>
              <a:ext uri="{FF2B5EF4-FFF2-40B4-BE49-F238E27FC236}">
                <a16:creationId xmlns:a16="http://schemas.microsoft.com/office/drawing/2014/main" id="{BBBFB6E9-8BBA-4C22-9747-F53EDC5F937C}"/>
              </a:ext>
            </a:extLst>
          </p:cNvPr>
          <p:cNvSpPr>
            <a:spLocks noGrp="1"/>
          </p:cNvSpPr>
          <p:nvPr>
            <p:ph type="pic" sz="quarter" idx="11"/>
          </p:nvPr>
        </p:nvSpPr>
        <p:spPr>
          <a:xfrm>
            <a:off x="1077966" y="1647055"/>
            <a:ext cx="3505504" cy="4487045"/>
          </a:xfrm>
          <a:prstGeom prst="rect">
            <a:avLst/>
          </a:prstGeom>
        </p:spPr>
        <p:txBody>
          <a:bodyPr/>
          <a:lstStyle/>
          <a:p>
            <a:endParaRPr lang="zh-CN" altLang="en-US"/>
          </a:p>
        </p:txBody>
      </p:sp>
    </p:spTree>
    <p:extLst>
      <p:ext uri="{BB962C8B-B14F-4D97-AF65-F5344CB8AC3E}">
        <p14:creationId xmlns:p14="http://schemas.microsoft.com/office/powerpoint/2010/main" val="30046249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12FD1D6-3540-F0D3-5BA5-B56AF8C84BB8}"/>
              </a:ext>
            </a:extLst>
          </p:cNvPr>
          <p:cNvSpPr/>
          <p:nvPr userDrawn="1"/>
        </p:nvSpPr>
        <p:spPr>
          <a:xfrm>
            <a:off x="173620" y="15971"/>
            <a:ext cx="12018379" cy="9447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9" name="组合 8"/>
          <p:cNvGrpSpPr/>
          <p:nvPr userDrawn="1"/>
        </p:nvGrpSpPr>
        <p:grpSpPr>
          <a:xfrm>
            <a:off x="1" y="6172200"/>
            <a:ext cx="12196231" cy="685800"/>
            <a:chOff x="1" y="3265418"/>
            <a:chExt cx="9143999" cy="2219421"/>
          </a:xfrm>
        </p:grpSpPr>
        <p:sp>
          <p:nvSpPr>
            <p:cNvPr id="10" name="任意多边形 14"/>
            <p:cNvSpPr/>
            <p:nvPr/>
          </p:nvSpPr>
          <p:spPr>
            <a:xfrm>
              <a:off x="1" y="3265418"/>
              <a:ext cx="9143999" cy="2041136"/>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latin typeface="微软雅黑" panose="020B0503020204020204" pitchFamily="34" charset="-122"/>
                <a:ea typeface="微软雅黑" panose="020B0503020204020204" pitchFamily="34" charset="-122"/>
              </a:endParaRPr>
            </a:p>
          </p:txBody>
        </p:sp>
        <p:sp>
          <p:nvSpPr>
            <p:cNvPr id="11" name="任意多边形 17"/>
            <p:cNvSpPr/>
            <p:nvPr/>
          </p:nvSpPr>
          <p:spPr>
            <a:xfrm>
              <a:off x="1" y="3850390"/>
              <a:ext cx="9143999" cy="1634449"/>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ea typeface="微软雅黑" panose="020B0503020204020204" pitchFamily="34" charset="-122"/>
              </a:endParaRPr>
            </a:p>
          </p:txBody>
        </p:sp>
      </p:grpSp>
      <p:sp>
        <p:nvSpPr>
          <p:cNvPr id="14" name="文本框 13"/>
          <p:cNvSpPr txBox="1"/>
          <p:nvPr userDrawn="1"/>
        </p:nvSpPr>
        <p:spPr>
          <a:xfrm>
            <a:off x="11810115" y="6505876"/>
            <a:ext cx="253933" cy="231946"/>
          </a:xfrm>
          <a:prstGeom prst="rect">
            <a:avLst/>
          </a:prstGeom>
          <a:noFill/>
          <a:ln>
            <a:noFill/>
          </a:ln>
        </p:spPr>
        <p:txBody>
          <a:bodyPr wrap="none" lIns="72000" tIns="72000" rIns="72000" bIns="72000" rtlCol="0" anchor="ctr">
            <a:noAutofit/>
          </a:bodyPr>
          <a:lstStyle/>
          <a:p>
            <a:pPr algn="ctr"/>
            <a:fld id="{CE5B7511-CC96-41DE-A965-D9C44FD5C89D}" type="slidenum">
              <a:rPr lang="zh-CN" altLang="en-US" sz="1200" b="0" smtClean="0">
                <a:solidFill>
                  <a:srgbClr val="FF0000"/>
                </a:solidFill>
                <a:latin typeface="Arial" panose="020B0604020202090204" pitchFamily="34" charset="0"/>
                <a:ea typeface="微软雅黑" panose="020B0503020204020204" pitchFamily="34" charset="-122"/>
                <a:cs typeface="Arial" panose="020B0604020202090204" pitchFamily="34" charset="0"/>
              </a:rPr>
              <a:t>‹#›</a:t>
            </a:fld>
            <a:endParaRPr lang="zh-CN" altLang="en-US" sz="1200" b="0" dirty="0">
              <a:solidFill>
                <a:srgbClr val="FF0000"/>
              </a:solidFill>
              <a:latin typeface="Arial" panose="020B0604020202090204" pitchFamily="34" charset="0"/>
              <a:ea typeface="微软雅黑" panose="020B0503020204020204" pitchFamily="34" charset="-122"/>
              <a:cs typeface="Arial" panose="020B0604020202090204" pitchFamily="34" charset="0"/>
            </a:endParaRPr>
          </a:p>
        </p:txBody>
      </p:sp>
      <p:pic>
        <p:nvPicPr>
          <p:cNvPr id="3" name="图片 2"/>
          <p:cNvPicPr/>
          <p:nvPr userDrawn="1"/>
        </p:nvPicPr>
        <p:blipFill>
          <a:blip r:embed="rId5" cstate="print"/>
          <a:stretch>
            <a:fillRect/>
          </a:stretch>
        </p:blipFill>
        <p:spPr>
          <a:xfrm>
            <a:off x="11518015" y="196235"/>
            <a:ext cx="584200" cy="584200"/>
          </a:xfrm>
          <a:prstGeom prst="rect">
            <a:avLst/>
          </a:prstGeom>
        </p:spPr>
      </p:pic>
      <p:sp>
        <p:nvSpPr>
          <p:cNvPr id="2" name="矩形 1">
            <a:extLst>
              <a:ext uri="{FF2B5EF4-FFF2-40B4-BE49-F238E27FC236}">
                <a16:creationId xmlns:a16="http://schemas.microsoft.com/office/drawing/2014/main" id="{E6CB896D-676B-C842-7907-89A0A6E38F31}"/>
              </a:ext>
            </a:extLst>
          </p:cNvPr>
          <p:cNvSpPr/>
          <p:nvPr userDrawn="1"/>
        </p:nvSpPr>
        <p:spPr>
          <a:xfrm>
            <a:off x="0" y="-1"/>
            <a:ext cx="347241" cy="960700"/>
          </a:xfrm>
          <a:prstGeom prst="rect">
            <a:avLst/>
          </a:prstGeom>
          <a:solidFill>
            <a:schemeClr val="accent1">
              <a:alpha val="694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C0CF20-D39E-4309-99FA-E3B77D7B53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32E0FCB-845F-43F0-9081-36497D744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7D38D41-F126-4168-9EC4-28729C74B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863DF-B9E4-4586-93FD-95547E6FD0DC}" type="datetimeFigureOut">
              <a:rPr lang="zh-CN" altLang="en-US" smtClean="0"/>
              <a:t>2026/5/20</a:t>
            </a:fld>
            <a:endParaRPr lang="zh-CN" altLang="en-US"/>
          </a:p>
        </p:txBody>
      </p:sp>
      <p:sp>
        <p:nvSpPr>
          <p:cNvPr id="5" name="页脚占位符 4">
            <a:extLst>
              <a:ext uri="{FF2B5EF4-FFF2-40B4-BE49-F238E27FC236}">
                <a16:creationId xmlns:a16="http://schemas.microsoft.com/office/drawing/2014/main" id="{40D2F8F1-B6F1-4AE9-981E-884220B31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348E34-E40F-4E74-AF39-70FADB492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6B931-9FE5-4530-B16B-DC33AD6A3370}" type="slidenum">
              <a:rPr lang="zh-CN" altLang="en-US" smtClean="0"/>
              <a:t>‹#›</a:t>
            </a:fld>
            <a:endParaRPr lang="zh-CN" altLang="en-US"/>
          </a:p>
        </p:txBody>
      </p:sp>
    </p:spTree>
    <p:extLst>
      <p:ext uri="{BB962C8B-B14F-4D97-AF65-F5344CB8AC3E}">
        <p14:creationId xmlns:p14="http://schemas.microsoft.com/office/powerpoint/2010/main" val="150651711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8">
          <p15:clr>
            <a:srgbClr val="F26B43"/>
          </p15:clr>
        </p15:guide>
        <p15:guide id="2" pos="3840">
          <p15:clr>
            <a:srgbClr val="F26B43"/>
          </p15:clr>
        </p15:guide>
        <p15:guide id="3" pos="416">
          <p15:clr>
            <a:srgbClr val="F26B43"/>
          </p15:clr>
        </p15:guide>
        <p15:guide id="4" pos="7256">
          <p15:clr>
            <a:srgbClr val="F26B43"/>
          </p15:clr>
        </p15:guide>
        <p15:guide id="5" orient="horz" pos="648">
          <p15:clr>
            <a:srgbClr val="F26B43"/>
          </p15:clr>
        </p15:guide>
        <p15:guide id="6" orient="horz" pos="712">
          <p15:clr>
            <a:srgbClr val="F26B43"/>
          </p15:clr>
        </p15:guide>
        <p15:guide id="7" orient="horz" pos="3928">
          <p15:clr>
            <a:srgbClr val="F26B43"/>
          </p15:clr>
        </p15:guide>
        <p15:guide id="8"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6.sv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notesSlide" Target="../notesSlides/notesSlide1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slideLayout" Target="../slideLayouts/slideLayout6.xml"/><Relationship Id="rId5" Type="http://schemas.openxmlformats.org/officeDocument/2006/relationships/tags" Target="../tags/tag30.xml"/><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s>
</file>

<file path=ppt/slides/_rels/slide12.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1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6.sv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notesSlide" Target="../notesSlides/notesSlide15.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slideLayout" Target="../slideLayouts/slideLayout6.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tiff"/><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1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2.tiff"/><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6.sv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6.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tags" Target="../tags/tag13.xml"/><Relationship Id="rId7" Type="http://schemas.openxmlformats.org/officeDocument/2006/relationships/notesSlide" Target="../notesSlides/notesSlide4.xml"/><Relationship Id="rId12" Type="http://schemas.openxmlformats.org/officeDocument/2006/relationships/image" Target="../media/image11.jpeg"/><Relationship Id="rId2" Type="http://schemas.openxmlformats.org/officeDocument/2006/relationships/tags" Target="../tags/tag12.xml"/><Relationship Id="rId16" Type="http://schemas.openxmlformats.org/officeDocument/2006/relationships/image" Target="../media/image15.png"/><Relationship Id="rId1" Type="http://schemas.openxmlformats.org/officeDocument/2006/relationships/tags" Target="../tags/tag11.xml"/><Relationship Id="rId6" Type="http://schemas.openxmlformats.org/officeDocument/2006/relationships/slideLayout" Target="../slideLayouts/slideLayout2.xml"/><Relationship Id="rId11" Type="http://schemas.openxmlformats.org/officeDocument/2006/relationships/image" Target="../media/image10.jpeg"/><Relationship Id="rId5" Type="http://schemas.openxmlformats.org/officeDocument/2006/relationships/tags" Target="../tags/tag15.xml"/><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tags" Target="../tags/tag14.xml"/><Relationship Id="rId9" Type="http://schemas.openxmlformats.org/officeDocument/2006/relationships/image" Target="../media/image8.png"/><Relationship Id="rId1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6.sv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notesSlide" Target="../notesSlides/notesSlide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slideLayout" Target="../slideLayouts/slideLayout6.xml"/><Relationship Id="rId5" Type="http://schemas.openxmlformats.org/officeDocument/2006/relationships/tags" Target="../tags/tag20.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s>
</file>

<file path=ppt/slides/_rels/slide9.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3"/>
          <a:stretch>
            <a:fillRect/>
          </a:stretch>
        </p:blipFill>
        <p:spPr>
          <a:xfrm>
            <a:off x="0" y="0"/>
            <a:ext cx="12192000" cy="5372100"/>
          </a:xfrm>
          <a:prstGeom prst="rect">
            <a:avLst/>
          </a:prstGeom>
        </p:spPr>
      </p:pic>
      <p:sp>
        <p:nvSpPr>
          <p:cNvPr id="20" name="任意多边形: 形状 19"/>
          <p:cNvSpPr/>
          <p:nvPr/>
        </p:nvSpPr>
        <p:spPr>
          <a:xfrm flipH="1">
            <a:off x="0" y="1325105"/>
            <a:ext cx="12192000" cy="4645701"/>
          </a:xfrm>
          <a:custGeom>
            <a:avLst/>
            <a:gdLst>
              <a:gd name="connsiteX0" fmla="*/ 12191368 w 12192000"/>
              <a:gd name="connsiteY0" fmla="*/ 0 h 3089202"/>
              <a:gd name="connsiteX1" fmla="*/ 12069968 w 12192000"/>
              <a:gd name="connsiteY1" fmla="*/ 48278 h 3089202"/>
              <a:gd name="connsiteX2" fmla="*/ 6022975 w 12192000"/>
              <a:gd name="connsiteY2" fmla="*/ 957527 h 3089202"/>
              <a:gd name="connsiteX3" fmla="*/ 0 w 12192000"/>
              <a:gd name="connsiteY3" fmla="*/ 8759 h 3089202"/>
              <a:gd name="connsiteX4" fmla="*/ 0 w 12192000"/>
              <a:gd name="connsiteY4" fmla="*/ 3089202 h 3089202"/>
              <a:gd name="connsiteX5" fmla="*/ 12192000 w 12192000"/>
              <a:gd name="connsiteY5" fmla="*/ 3089202 h 3089202"/>
              <a:gd name="connsiteX6" fmla="*/ 12191368 w 12192000"/>
              <a:gd name="connsiteY6" fmla="*/ 0 h 308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89202">
                <a:moveTo>
                  <a:pt x="12191368" y="0"/>
                </a:moveTo>
                <a:lnTo>
                  <a:pt x="12069968" y="48278"/>
                </a:lnTo>
                <a:cubicBezTo>
                  <a:pt x="10765984" y="547025"/>
                  <a:pt x="8148955" y="957964"/>
                  <a:pt x="6022975" y="957527"/>
                </a:cubicBezTo>
                <a:cubicBezTo>
                  <a:pt x="3884930" y="957527"/>
                  <a:pt x="1849120" y="619647"/>
                  <a:pt x="0" y="8759"/>
                </a:cubicBezTo>
                <a:lnTo>
                  <a:pt x="0" y="3089202"/>
                </a:lnTo>
                <a:lnTo>
                  <a:pt x="12192000" y="3089202"/>
                </a:lnTo>
                <a:lnTo>
                  <a:pt x="12191368" y="0"/>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pPr>
            <a:endParaRPr lang="zh-CN" altLang="en-US" sz="2400" kern="0" dirty="0">
              <a:solidFill>
                <a:prstClr val="white"/>
              </a:solidFill>
              <a:latin typeface="微软雅黑" panose="020B0503020204020204" pitchFamily="34" charset="-122"/>
              <a:ea typeface="黑体" panose="02010600040101010101" pitchFamily="49" charset="-122"/>
            </a:endParaRPr>
          </a:p>
        </p:txBody>
      </p:sp>
      <p:grpSp>
        <p:nvGrpSpPr>
          <p:cNvPr id="5" name="Group 4"/>
          <p:cNvGrpSpPr/>
          <p:nvPr/>
        </p:nvGrpSpPr>
        <p:grpSpPr>
          <a:xfrm>
            <a:off x="-1000223" y="3370864"/>
            <a:ext cx="13944599" cy="3382368"/>
            <a:chOff x="-3539363" y="4430221"/>
            <a:chExt cx="13944599" cy="3382368"/>
          </a:xfrm>
        </p:grpSpPr>
        <p:sp>
          <p:nvSpPr>
            <p:cNvPr id="13" name="文本框 12"/>
            <p:cNvSpPr txBox="1"/>
            <p:nvPr/>
          </p:nvSpPr>
          <p:spPr>
            <a:xfrm>
              <a:off x="-3539363" y="6247737"/>
              <a:ext cx="13944599" cy="1564852"/>
            </a:xfrm>
            <a:prstGeom prst="rect">
              <a:avLst/>
            </a:prstGeom>
            <a:noFill/>
          </p:spPr>
          <p:txBody>
            <a:bodyPr wrap="square" rtlCol="0">
              <a:spAutoFit/>
            </a:bodyPr>
            <a:lstStyle/>
            <a:p>
              <a:pPr algn="ctr">
                <a:lnSpc>
                  <a:spcPct val="130000"/>
                </a:lnSpc>
              </a:pPr>
              <a:r>
                <a:rPr lang="zh-CN" altLang="en-US" sz="2800" b="1" dirty="0">
                  <a:latin typeface="华文楷体" panose="02010600040101010101" pitchFamily="2" charset="-122"/>
                  <a:ea typeface="华文楷体" panose="02010600040101010101" pitchFamily="2" charset="-122"/>
                  <a:cs typeface="Times New Roman" panose="02020603050405020304" pitchFamily="18" charset="0"/>
                  <a:sym typeface="微软雅黑" panose="020B0503020204020204" pitchFamily="34" charset="-122"/>
                </a:rPr>
                <a:t>周楠，赵苛衣，黄贵洋，胡逊祥</a:t>
              </a:r>
              <a:r>
                <a:rPr lang="en-US" altLang="zh-CN" sz="2800" b="1" dirty="0">
                  <a:latin typeface="华文楷体" panose="02010600040101010101" pitchFamily="2" charset="-122"/>
                  <a:ea typeface="华文楷体" panose="02010600040101010101" pitchFamily="2" charset="-122"/>
                  <a:cs typeface="Times New Roman" panose="02020603050405020304" pitchFamily="18" charset="0"/>
                  <a:sym typeface="微软雅黑" panose="020B0503020204020204" pitchFamily="34" charset="-122"/>
                </a:rPr>
                <a:t>*</a:t>
              </a:r>
            </a:p>
            <a:p>
              <a:pPr algn="ctr">
                <a:lnSpc>
                  <a:spcPct val="130000"/>
                </a:lnSpc>
              </a:pP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cs typeface="Times New Roman" panose="02020603050405020304" pitchFamily="18" charset="0"/>
                  <a:sym typeface="微软雅黑" panose="020B0503020204020204" pitchFamily="34" charset="-122"/>
                </a:rPr>
                <a:t>四川大学物理学院</a:t>
              </a:r>
              <a:endParaRPr lang="en-US" altLang="zh-CN" sz="2400" b="1" dirty="0">
                <a:solidFill>
                  <a:schemeClr val="tx1">
                    <a:lumMod val="85000"/>
                    <a:lumOff val="15000"/>
                  </a:schemeClr>
                </a:solidFill>
                <a:latin typeface="华文楷体" panose="02010600040101010101" pitchFamily="2" charset="-122"/>
                <a:ea typeface="华文楷体" panose="02010600040101010101" pitchFamily="2" charset="-122"/>
                <a:cs typeface="Times New Roman" panose="02020603050405020304" pitchFamily="18" charset="0"/>
                <a:sym typeface="微软雅黑" panose="020B0503020204020204" pitchFamily="34" charset="-122"/>
              </a:endParaRPr>
            </a:p>
            <a:p>
              <a:pPr algn="ctr">
                <a:lnSpc>
                  <a:spcPct val="130000"/>
                </a:lnSpc>
              </a:pPr>
              <a:r>
                <a:rPr lang="en-US" altLang="zh-CN" sz="2400" dirty="0">
                  <a:solidFill>
                    <a:schemeClr val="tx1">
                      <a:lumMod val="85000"/>
                      <a:lumOff val="15000"/>
                    </a:schemeClr>
                  </a:solidFill>
                  <a:latin typeface="Times New Roman" panose="02020603050405020304" pitchFamily="18" charset="0"/>
                  <a:ea typeface="KaiTi" panose="02010609060101010101" pitchFamily="49" charset="-122"/>
                  <a:cs typeface="Times New Roman" panose="02020603050405020304" pitchFamily="18" charset="0"/>
                  <a:sym typeface="微软雅黑" panose="020B0503020204020204" pitchFamily="34" charset="-122"/>
                </a:rPr>
                <a:t>2026.05.24 </a:t>
              </a:r>
              <a:r>
                <a:rPr lang="zh-CN" altLang="en-US" sz="2400" dirty="0">
                  <a:solidFill>
                    <a:schemeClr val="tx1">
                      <a:lumMod val="85000"/>
                      <a:lumOff val="15000"/>
                    </a:schemeClr>
                  </a:solidFill>
                  <a:latin typeface="Times New Roman" panose="02020603050405020304" pitchFamily="18" charset="0"/>
                  <a:ea typeface="KaiTi" panose="02010609060101010101" pitchFamily="49" charset="-122"/>
                  <a:cs typeface="Times New Roman" panose="02020603050405020304" pitchFamily="18" charset="0"/>
                  <a:sym typeface="微软雅黑" panose="020B0503020204020204" pitchFamily="34" charset="-122"/>
                </a:rPr>
                <a:t>北京</a:t>
              </a:r>
              <a:endParaRPr lang="en-US" altLang="zh-CN" sz="2400" dirty="0">
                <a:solidFill>
                  <a:schemeClr val="tx1">
                    <a:lumMod val="85000"/>
                    <a:lumOff val="15000"/>
                  </a:schemeClr>
                </a:solidFill>
                <a:latin typeface="Times New Roman" panose="02020603050405020304" pitchFamily="18" charset="0"/>
                <a:ea typeface="KaiTi" panose="02010609060101010101" pitchFamily="49" charset="-122"/>
                <a:cs typeface="Times New Roman" panose="02020603050405020304" pitchFamily="18" charset="0"/>
                <a:sym typeface="微软雅黑" panose="020B0503020204020204" pitchFamily="34" charset="-122"/>
              </a:endParaRPr>
            </a:p>
          </p:txBody>
        </p:sp>
        <p:sp>
          <p:nvSpPr>
            <p:cNvPr id="14" name="文本框 13"/>
            <p:cNvSpPr txBox="1"/>
            <p:nvPr/>
          </p:nvSpPr>
          <p:spPr>
            <a:xfrm>
              <a:off x="-2479020" y="4430221"/>
              <a:ext cx="11713078" cy="1656415"/>
            </a:xfrm>
            <a:prstGeom prst="rect">
              <a:avLst/>
            </a:prstGeom>
            <a:solidFill>
              <a:schemeClr val="bg1">
                <a:alpha val="0"/>
              </a:schemeClr>
            </a:solidFill>
          </p:spPr>
          <p:txBody>
            <a:bodyPr wrap="squar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90204" pitchFamily="34" charset="0"/>
                  <a:ea typeface="宋体" charset="-122"/>
                </a:defRPr>
              </a:lvl6pPr>
              <a:lvl7pPr marL="914400" algn="r" fontAlgn="base">
                <a:spcBef>
                  <a:spcPct val="0"/>
                </a:spcBef>
                <a:spcAft>
                  <a:spcPct val="0"/>
                </a:spcAft>
                <a:defRPr>
                  <a:latin typeface="Arial" panose="020B0604020202090204" pitchFamily="34" charset="0"/>
                  <a:ea typeface="宋体" charset="-122"/>
                </a:defRPr>
              </a:lvl7pPr>
              <a:lvl8pPr marL="1371600" algn="r" fontAlgn="base">
                <a:spcBef>
                  <a:spcPct val="0"/>
                </a:spcBef>
                <a:spcAft>
                  <a:spcPct val="0"/>
                </a:spcAft>
                <a:defRPr>
                  <a:latin typeface="Arial" panose="020B0604020202090204" pitchFamily="34" charset="0"/>
                  <a:ea typeface="宋体" charset="-122"/>
                </a:defRPr>
              </a:lvl8pPr>
              <a:lvl9pPr marL="1828800" algn="r" fontAlgn="base">
                <a:spcBef>
                  <a:spcPct val="0"/>
                </a:spcBef>
                <a:spcAft>
                  <a:spcPct val="0"/>
                </a:spcAft>
                <a:defRPr>
                  <a:latin typeface="Arial" panose="020B0604020202090204" pitchFamily="34" charset="0"/>
                  <a:ea typeface="宋体" charset="-122"/>
                </a:defRPr>
              </a:lvl9pPr>
            </a:lstStyle>
            <a:p>
              <a:pPr algn="ctr">
                <a:lnSpc>
                  <a:spcPct val="150000"/>
                </a:lnSpc>
              </a:pPr>
              <a:r>
                <a:rPr lang="zh-CN" altLang="en-US" sz="3600" kern="1000" dirty="0">
                  <a:solidFill>
                    <a:srgbClr val="002060"/>
                  </a:solidFill>
                  <a:cs typeface="Arial Black" panose="020B0604020202020204" pitchFamily="34" charset="0"/>
                  <a:sym typeface="微软雅黑" panose="020B0503020204020204" pitchFamily="34" charset="-122"/>
                </a:rPr>
                <a:t>钇及钇基合金氢化过程中的相转变机制</a:t>
              </a:r>
              <a:endParaRPr lang="en-US" altLang="zh-CN" sz="3600" kern="1000" dirty="0">
                <a:solidFill>
                  <a:srgbClr val="002060"/>
                </a:solidFill>
                <a:cs typeface="Arial Black" panose="020B0604020202020204" pitchFamily="34" charset="0"/>
                <a:sym typeface="微软雅黑" panose="020B0503020204020204" pitchFamily="34" charset="-122"/>
              </a:endParaRPr>
            </a:p>
            <a:p>
              <a:pPr algn="ctr">
                <a:lnSpc>
                  <a:spcPct val="150000"/>
                </a:lnSpc>
              </a:pPr>
              <a:r>
                <a:rPr lang="zh-CN" altLang="en-US" sz="3600" kern="1000" dirty="0">
                  <a:solidFill>
                    <a:srgbClr val="002060"/>
                  </a:solidFill>
                  <a:cs typeface="Arial Black" panose="020B0604020202020204" pitchFamily="34" charset="0"/>
                  <a:sym typeface="微软雅黑" panose="020B0503020204020204" pitchFamily="34" charset="-122"/>
                </a:rPr>
                <a:t>及热力学性质的第一性原理研究</a:t>
              </a:r>
              <a:endParaRPr lang="en-US" altLang="zh-CN" sz="3600" kern="1000" dirty="0">
                <a:solidFill>
                  <a:srgbClr val="002060"/>
                </a:solidFill>
                <a:cs typeface="Arial Black" panose="020B0604020202020204" pitchFamily="34" charset="0"/>
                <a:sym typeface="微软雅黑" panose="020B0503020204020204" pitchFamily="34" charset="-122"/>
              </a:endParaRPr>
            </a:p>
          </p:txBody>
        </p:sp>
      </p:grpSp>
      <p:sp>
        <p:nvSpPr>
          <p:cNvPr id="8" name="文本框 7">
            <a:extLst>
              <a:ext uri="{FF2B5EF4-FFF2-40B4-BE49-F238E27FC236}">
                <a16:creationId xmlns:a16="http://schemas.microsoft.com/office/drawing/2014/main" id="{95AD635E-67F9-6290-324F-732F0B46D3A5}"/>
              </a:ext>
            </a:extLst>
          </p:cNvPr>
          <p:cNvSpPr txBox="1"/>
          <p:nvPr/>
        </p:nvSpPr>
        <p:spPr>
          <a:xfrm>
            <a:off x="239461" y="2775474"/>
            <a:ext cx="11713078" cy="662554"/>
          </a:xfrm>
          <a:prstGeom prst="rect">
            <a:avLst/>
          </a:prstGeom>
          <a:solidFill>
            <a:schemeClr val="bg1">
              <a:alpha val="0"/>
            </a:schemeClr>
          </a:solidFill>
        </p:spPr>
        <p:txBody>
          <a:bodyPr wrap="squar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90204" pitchFamily="34" charset="0"/>
                <a:ea typeface="宋体" charset="-122"/>
              </a:defRPr>
            </a:lvl6pPr>
            <a:lvl7pPr marL="914400" algn="r" fontAlgn="base">
              <a:spcBef>
                <a:spcPct val="0"/>
              </a:spcBef>
              <a:spcAft>
                <a:spcPct val="0"/>
              </a:spcAft>
              <a:defRPr>
                <a:latin typeface="Arial" panose="020B0604020202090204" pitchFamily="34" charset="0"/>
                <a:ea typeface="宋体" charset="-122"/>
              </a:defRPr>
            </a:lvl7pPr>
            <a:lvl8pPr marL="1371600" algn="r" fontAlgn="base">
              <a:spcBef>
                <a:spcPct val="0"/>
              </a:spcBef>
              <a:spcAft>
                <a:spcPct val="0"/>
              </a:spcAft>
              <a:defRPr>
                <a:latin typeface="Arial" panose="020B0604020202090204" pitchFamily="34" charset="0"/>
                <a:ea typeface="宋体" charset="-122"/>
              </a:defRPr>
            </a:lvl8pPr>
            <a:lvl9pPr marL="1828800" algn="r" fontAlgn="base">
              <a:spcBef>
                <a:spcPct val="0"/>
              </a:spcBef>
              <a:spcAft>
                <a:spcPct val="0"/>
              </a:spcAft>
              <a:defRPr>
                <a:latin typeface="Arial" panose="020B0604020202090204" pitchFamily="34" charset="0"/>
                <a:ea typeface="宋体" charset="-122"/>
              </a:defRPr>
            </a:lvl9pPr>
          </a:lstStyle>
          <a:p>
            <a:pPr algn="ctr">
              <a:lnSpc>
                <a:spcPct val="150000"/>
              </a:lnSpc>
            </a:pPr>
            <a:r>
              <a:rPr lang="en-US" altLang="zh-CN" kern="1000" dirty="0">
                <a:solidFill>
                  <a:schemeClr val="tx2"/>
                </a:solidFill>
                <a:cs typeface="Arial Black" panose="020B0604020202020204" pitchFamily="34" charset="0"/>
                <a:sym typeface="微软雅黑" panose="020B0503020204020204" pitchFamily="34" charset="-122"/>
              </a:rPr>
              <a:t>2026</a:t>
            </a:r>
            <a:r>
              <a:rPr lang="zh-CN" altLang="en-US" kern="1000" dirty="0">
                <a:solidFill>
                  <a:schemeClr val="tx2"/>
                </a:solidFill>
                <a:cs typeface="Arial Black" panose="020B0604020202020204" pitchFamily="34" charset="0"/>
                <a:sym typeface="微软雅黑" panose="020B0503020204020204" pitchFamily="34" charset="-122"/>
              </a:rPr>
              <a:t>年“核理安邦”联合博士生学术论坛</a:t>
            </a:r>
            <a:endParaRPr lang="en-US" altLang="zh-CN" kern="1000" dirty="0">
              <a:solidFill>
                <a:schemeClr val="tx2"/>
              </a:solidFill>
              <a:cs typeface="Arial Black" panose="020B0604020202020204" pitchFamily="34" charset="0"/>
              <a:sym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EAB7E0-6D65-2D12-5921-AF1E64FDFCB5}"/>
              </a:ext>
            </a:extLst>
          </p:cNvPr>
          <p:cNvSpPr txBox="1">
            <a:spLocks/>
          </p:cNvSpPr>
          <p:nvPr/>
        </p:nvSpPr>
        <p:spPr>
          <a:xfrm>
            <a:off x="439348" y="88343"/>
            <a:ext cx="1097280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spcBef>
                <a:spcPts val="1000"/>
              </a:spcBef>
              <a:defRPr/>
            </a:pPr>
            <a:r>
              <a:rPr lang="zh-CN" altLang="en-US" sz="3600" b="1" dirty="0">
                <a:solidFill>
                  <a:srgbClr val="FF2800">
                    <a:lumMod val="50000"/>
                  </a:srgbClr>
                </a:solidFill>
                <a:latin typeface="Arial"/>
                <a:ea typeface="微软雅黑"/>
              </a:rPr>
              <a:t>锆微合金化对氢在金属钇中的扩散行为的影响</a:t>
            </a:r>
          </a:p>
        </p:txBody>
      </p:sp>
      <p:pic>
        <p:nvPicPr>
          <p:cNvPr id="3" name="图片 2" descr="图示&#10;&#10;AI 生成的内容可能不正确。">
            <a:extLst>
              <a:ext uri="{FF2B5EF4-FFF2-40B4-BE49-F238E27FC236}">
                <a16:creationId xmlns:a16="http://schemas.microsoft.com/office/drawing/2014/main" id="{3CBE9C45-A588-18BC-861A-F018A210ECCF}"/>
              </a:ext>
            </a:extLst>
          </p:cNvPr>
          <p:cNvPicPr>
            <a:picLocks noChangeAspect="1"/>
          </p:cNvPicPr>
          <p:nvPr/>
        </p:nvPicPr>
        <p:blipFill>
          <a:blip r:embed="rId3" cstate="print">
            <a:extLst>
              <a:ext uri="{28A0092B-C50C-407E-A947-70E740481C1C}">
                <a14:useLocalDpi xmlns:a14="http://schemas.microsoft.com/office/drawing/2010/main" val="0"/>
              </a:ext>
            </a:extLst>
          </a:blip>
          <a:srcRect l="6957" t="8341" r="10506"/>
          <a:stretch/>
        </p:blipFill>
        <p:spPr>
          <a:xfrm>
            <a:off x="111131" y="982589"/>
            <a:ext cx="5587222" cy="4749138"/>
          </a:xfrm>
          <a:prstGeom prst="rect">
            <a:avLst/>
          </a:prstGeom>
        </p:spPr>
      </p:pic>
      <p:pic>
        <p:nvPicPr>
          <p:cNvPr id="4" name="图片 3" descr="图表, 散点图&#10;&#10;AI 生成的内容可能不正确。">
            <a:extLst>
              <a:ext uri="{FF2B5EF4-FFF2-40B4-BE49-F238E27FC236}">
                <a16:creationId xmlns:a16="http://schemas.microsoft.com/office/drawing/2014/main" id="{A5E4D95B-2F3C-7811-E1F8-E6C24D7985D7}"/>
              </a:ext>
            </a:extLst>
          </p:cNvPr>
          <p:cNvPicPr>
            <a:picLocks noChangeAspect="1"/>
          </p:cNvPicPr>
          <p:nvPr/>
        </p:nvPicPr>
        <p:blipFill>
          <a:blip r:embed="rId4" cstate="print">
            <a:extLst>
              <a:ext uri="{28A0092B-C50C-407E-A947-70E740481C1C}">
                <a14:useLocalDpi xmlns:a14="http://schemas.microsoft.com/office/drawing/2010/main" val="0"/>
              </a:ext>
            </a:extLst>
          </a:blip>
          <a:srcRect l="7261" t="9078" r="11206" b="5106"/>
          <a:stretch/>
        </p:blipFill>
        <p:spPr>
          <a:xfrm>
            <a:off x="5999988" y="1070643"/>
            <a:ext cx="5396501" cy="4347382"/>
          </a:xfrm>
          <a:prstGeom prst="rect">
            <a:avLst/>
          </a:prstGeom>
        </p:spPr>
      </p:pic>
      <p:sp>
        <p:nvSpPr>
          <p:cNvPr id="5" name="文本框 4">
            <a:extLst>
              <a:ext uri="{FF2B5EF4-FFF2-40B4-BE49-F238E27FC236}">
                <a16:creationId xmlns:a16="http://schemas.microsoft.com/office/drawing/2014/main" id="{B5412BC6-4299-3448-A1AB-35D70607CD6C}"/>
              </a:ext>
            </a:extLst>
          </p:cNvPr>
          <p:cNvSpPr txBox="1"/>
          <p:nvPr/>
        </p:nvSpPr>
        <p:spPr>
          <a:xfrm>
            <a:off x="2511720" y="1190081"/>
            <a:ext cx="1693357" cy="369332"/>
          </a:xfrm>
          <a:prstGeom prst="rect">
            <a:avLst/>
          </a:prstGeom>
          <a:noFill/>
        </p:spPr>
        <p:txBody>
          <a:bodyPr wrap="square" rtlCol="0">
            <a:spAutoFit/>
          </a:bodyPr>
          <a:lstStyle/>
          <a:p>
            <a:r>
              <a:rPr lang="en-US" altLang="zh-CN" b="1" dirty="0">
                <a:solidFill>
                  <a:schemeClr val="accent1"/>
                </a:solidFill>
              </a:rPr>
              <a:t>DFT</a:t>
            </a:r>
            <a:endParaRPr lang="zh-CN" altLang="en-US" b="1" dirty="0">
              <a:solidFill>
                <a:schemeClr val="accent1"/>
              </a:solidFill>
            </a:endParaRPr>
          </a:p>
        </p:txBody>
      </p:sp>
      <p:sp>
        <p:nvSpPr>
          <p:cNvPr id="6" name="文本框 5">
            <a:extLst>
              <a:ext uri="{FF2B5EF4-FFF2-40B4-BE49-F238E27FC236}">
                <a16:creationId xmlns:a16="http://schemas.microsoft.com/office/drawing/2014/main" id="{1AE59A88-EE49-3099-2981-6814A6FA5D88}"/>
              </a:ext>
            </a:extLst>
          </p:cNvPr>
          <p:cNvSpPr txBox="1"/>
          <p:nvPr/>
        </p:nvSpPr>
        <p:spPr>
          <a:xfrm>
            <a:off x="7654679" y="1276291"/>
            <a:ext cx="1693357" cy="369332"/>
          </a:xfrm>
          <a:prstGeom prst="rect">
            <a:avLst/>
          </a:prstGeom>
          <a:noFill/>
        </p:spPr>
        <p:txBody>
          <a:bodyPr wrap="square" rtlCol="0">
            <a:spAutoFit/>
          </a:bodyPr>
          <a:lstStyle/>
          <a:p>
            <a:r>
              <a:rPr lang="en-US" altLang="zh-CN" b="1" dirty="0">
                <a:solidFill>
                  <a:schemeClr val="accent1"/>
                </a:solidFill>
              </a:rPr>
              <a:t>KMC</a:t>
            </a:r>
            <a:endParaRPr lang="zh-CN" altLang="en-US" b="1" dirty="0">
              <a:solidFill>
                <a:schemeClr val="accent1"/>
              </a:solidFill>
            </a:endParaRPr>
          </a:p>
        </p:txBody>
      </p:sp>
      <p:sp>
        <p:nvSpPr>
          <p:cNvPr id="9" name="矩形: 圆角 8">
            <a:extLst>
              <a:ext uri="{FF2B5EF4-FFF2-40B4-BE49-F238E27FC236}">
                <a16:creationId xmlns:a16="http://schemas.microsoft.com/office/drawing/2014/main" id="{DDC9A710-49B1-24FA-EC05-FB18843D18BB}"/>
              </a:ext>
            </a:extLst>
          </p:cNvPr>
          <p:cNvSpPr/>
          <p:nvPr/>
        </p:nvSpPr>
        <p:spPr>
          <a:xfrm>
            <a:off x="1124771" y="5530357"/>
            <a:ext cx="9448800" cy="1124431"/>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CN" b="1" dirty="0">
                <a:solidFill>
                  <a:schemeClr val="tx1"/>
                </a:solidFill>
                <a:latin typeface="微软雅黑" panose="020B0503020204020204" pitchFamily="34" charset="-122"/>
                <a:ea typeface="微软雅黑" panose="020B0503020204020204" pitchFamily="34" charset="-122"/>
              </a:rPr>
              <a:t>Zr</a:t>
            </a:r>
            <a:r>
              <a:rPr lang="zh-CN" altLang="en-US" b="1" dirty="0">
                <a:solidFill>
                  <a:schemeClr val="tx1"/>
                </a:solidFill>
                <a:latin typeface="微软雅黑" panose="020B0503020204020204" pitchFamily="34" charset="-122"/>
                <a:ea typeface="微软雅黑" panose="020B0503020204020204" pitchFamily="34" charset="-122"/>
              </a:rPr>
              <a:t>作为传统金属氢化物慢化剂</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氢化锆的原料，是合金化的第一选择；</a:t>
            </a:r>
            <a:endParaRPr lang="en-US" altLang="zh-CN" b="1" dirty="0">
              <a:solidFill>
                <a:schemeClr val="tx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b="1" dirty="0">
                <a:solidFill>
                  <a:schemeClr val="tx1"/>
                </a:solidFill>
                <a:latin typeface="微软雅黑" panose="020B0503020204020204" pitchFamily="34" charset="-122"/>
                <a:ea typeface="微软雅黑" panose="020B0503020204020204" pitchFamily="34" charset="-122"/>
              </a:rPr>
              <a:t>在一定的</a:t>
            </a:r>
            <a:r>
              <a:rPr lang="en-US" altLang="zh-CN" b="1" dirty="0">
                <a:solidFill>
                  <a:schemeClr val="tx1"/>
                </a:solidFill>
                <a:latin typeface="微软雅黑" panose="020B0503020204020204" pitchFamily="34" charset="-122"/>
                <a:ea typeface="微软雅黑" panose="020B0503020204020204" pitchFamily="34" charset="-122"/>
              </a:rPr>
              <a:t>Zr</a:t>
            </a:r>
            <a:r>
              <a:rPr lang="zh-CN" altLang="en-US" b="1" dirty="0">
                <a:solidFill>
                  <a:schemeClr val="tx1"/>
                </a:solidFill>
                <a:latin typeface="微软雅黑" panose="020B0503020204020204" pitchFamily="34" charset="-122"/>
                <a:ea typeface="微软雅黑" panose="020B0503020204020204" pitchFamily="34" charset="-122"/>
              </a:rPr>
              <a:t>浓度阈值</a:t>
            </a:r>
            <a:r>
              <a:rPr lang="en-US" altLang="zh-CN" b="1" dirty="0">
                <a:solidFill>
                  <a:srgbClr val="C00000"/>
                </a:solidFill>
                <a:latin typeface="微软雅黑" panose="020B0503020204020204" pitchFamily="34" charset="-122"/>
                <a:ea typeface="微软雅黑" panose="020B0503020204020204" pitchFamily="34" charset="-122"/>
              </a:rPr>
              <a:t>(12.5 at%~25 at%)</a:t>
            </a:r>
            <a:r>
              <a:rPr lang="zh-CN" altLang="en-US" b="1" dirty="0">
                <a:solidFill>
                  <a:schemeClr val="tx1"/>
                </a:solidFill>
                <a:latin typeface="微软雅黑" panose="020B0503020204020204" pitchFamily="34" charset="-122"/>
                <a:ea typeface="微软雅黑" panose="020B0503020204020204" pitchFamily="34" charset="-122"/>
              </a:rPr>
              <a:t>下，</a:t>
            </a:r>
            <a:r>
              <a:rPr lang="en-US" altLang="zh-CN" b="1" dirty="0">
                <a:solidFill>
                  <a:schemeClr val="tx1"/>
                </a:solidFill>
                <a:latin typeface="微软雅黑" panose="020B0503020204020204" pitchFamily="34" charset="-122"/>
                <a:ea typeface="微软雅黑" panose="020B0503020204020204" pitchFamily="34" charset="-122"/>
              </a:rPr>
              <a:t>H</a:t>
            </a:r>
            <a:r>
              <a:rPr lang="zh-CN" altLang="en-US" b="1" dirty="0">
                <a:solidFill>
                  <a:schemeClr val="tx1"/>
                </a:solidFill>
                <a:latin typeface="微软雅黑" panose="020B0503020204020204" pitchFamily="34" charset="-122"/>
                <a:ea typeface="微软雅黑" panose="020B0503020204020204" pitchFamily="34" charset="-122"/>
              </a:rPr>
              <a:t>扩散系数会随着</a:t>
            </a:r>
            <a:r>
              <a:rPr lang="en-US" altLang="zh-CN" b="1" dirty="0">
                <a:solidFill>
                  <a:schemeClr val="tx1"/>
                </a:solidFill>
                <a:latin typeface="微软雅黑" panose="020B0503020204020204" pitchFamily="34" charset="-122"/>
                <a:ea typeface="微软雅黑" panose="020B0503020204020204" pitchFamily="34" charset="-122"/>
              </a:rPr>
              <a:t>Zr</a:t>
            </a:r>
            <a:r>
              <a:rPr lang="zh-CN" altLang="en-US" b="1" dirty="0">
                <a:solidFill>
                  <a:schemeClr val="tx1"/>
                </a:solidFill>
                <a:latin typeface="微软雅黑" panose="020B0503020204020204" pitchFamily="34" charset="-122"/>
                <a:ea typeface="微软雅黑" panose="020B0503020204020204" pitchFamily="34" charset="-122"/>
              </a:rPr>
              <a:t>浓度的增加而变大，但过高则会下降（如</a:t>
            </a:r>
            <a:r>
              <a:rPr lang="en-US" altLang="zh-CN" b="1" dirty="0">
                <a:solidFill>
                  <a:srgbClr val="C00000"/>
                </a:solidFill>
                <a:latin typeface="微软雅黑" panose="020B0503020204020204" pitchFamily="34" charset="-122"/>
                <a:ea typeface="微软雅黑" panose="020B0503020204020204" pitchFamily="34" charset="-122"/>
              </a:rPr>
              <a:t>25 at% Zr</a:t>
            </a:r>
            <a:r>
              <a:rPr lang="zh-CN" altLang="en-US" b="1" dirty="0">
                <a:solidFill>
                  <a:schemeClr val="tx1"/>
                </a:solidFill>
                <a:latin typeface="微软雅黑" panose="020B0503020204020204" pitchFamily="34" charset="-122"/>
                <a:ea typeface="微软雅黑" panose="020B0503020204020204" pitchFamily="34" charset="-122"/>
              </a:rPr>
              <a:t>时） </a:t>
            </a:r>
          </a:p>
        </p:txBody>
      </p:sp>
    </p:spTree>
    <p:extLst>
      <p:ext uri="{BB962C8B-B14F-4D97-AF65-F5344CB8AC3E}">
        <p14:creationId xmlns:p14="http://schemas.microsoft.com/office/powerpoint/2010/main" val="2640219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B1C6-F289-90D8-C9C6-0BE9DD8EC0CE}"/>
            </a:ext>
          </a:extLst>
        </p:cNvPr>
        <p:cNvGrpSpPr/>
        <p:nvPr/>
      </p:nvGrpSpPr>
      <p:grpSpPr>
        <a:xfrm>
          <a:off x="0" y="0"/>
          <a:ext cx="0" cy="0"/>
          <a:chOff x="0" y="0"/>
          <a:chExt cx="0" cy="0"/>
        </a:xfrm>
      </p:grpSpPr>
      <p:sp>
        <p:nvSpPr>
          <p:cNvPr id="22" name="文本框 21">
            <a:extLst>
              <a:ext uri="{FF2B5EF4-FFF2-40B4-BE49-F238E27FC236}">
                <a16:creationId xmlns:a16="http://schemas.microsoft.com/office/drawing/2014/main" id="{ACBFB391-F404-0E29-89FA-628F7113214B}"/>
              </a:ext>
            </a:extLst>
          </p:cNvPr>
          <p:cNvSpPr txBox="1"/>
          <p:nvPr/>
        </p:nvSpPr>
        <p:spPr>
          <a:xfrm>
            <a:off x="429989" y="340681"/>
            <a:ext cx="6000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dirty="0">
                <a:solidFill>
                  <a:srgbClr val="B92917"/>
                </a:solidFill>
                <a:latin typeface="Impact" panose="020B0806030902050204" pitchFamily="34" charset="0"/>
                <a:ea typeface="微软雅黑"/>
              </a:rPr>
              <a:t>3</a:t>
            </a:r>
            <a:endParaRPr kumimoji="0" lang="zh-CN" altLang="en-US" sz="4800" b="0" i="0" u="none" strike="noStrike" kern="1200" cap="none" spc="0" normalizeH="0" baseline="0" noProof="0" dirty="0">
              <a:ln>
                <a:noFill/>
              </a:ln>
              <a:solidFill>
                <a:srgbClr val="B92917"/>
              </a:solidFill>
              <a:effectLst/>
              <a:uLnTx/>
              <a:uFillTx/>
              <a:latin typeface="Impact" panose="020B0806030902050204" pitchFamily="34" charset="0"/>
              <a:ea typeface="微软雅黑"/>
              <a:cs typeface="+mn-cs"/>
            </a:endParaRPr>
          </a:p>
        </p:txBody>
      </p:sp>
      <p:sp>
        <p:nvSpPr>
          <p:cNvPr id="34" name="文本框 33">
            <a:extLst>
              <a:ext uri="{FF2B5EF4-FFF2-40B4-BE49-F238E27FC236}">
                <a16:creationId xmlns:a16="http://schemas.microsoft.com/office/drawing/2014/main" id="{0DBCC32D-88F9-CA20-E90A-53AC7C485B58}"/>
              </a:ext>
            </a:extLst>
          </p:cNvPr>
          <p:cNvSpPr txBox="1"/>
          <p:nvPr/>
        </p:nvSpPr>
        <p:spPr>
          <a:xfrm>
            <a:off x="5261090" y="1164075"/>
            <a:ext cx="209014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979997">
                    <a:alpha val="34000"/>
                  </a:srgbClr>
                </a:solidFill>
                <a:effectLst/>
                <a:uLnTx/>
                <a:uFillTx/>
                <a:latin typeface="Impact" panose="020B0806030902050204" pitchFamily="34" charset="0"/>
                <a:ea typeface="微软雅黑"/>
                <a:cs typeface="+mn-cs"/>
              </a:rPr>
              <a:t>0</a:t>
            </a:r>
            <a:r>
              <a:rPr lang="en-US" altLang="zh-CN" sz="11500" dirty="0">
                <a:solidFill>
                  <a:srgbClr val="979997">
                    <a:alpha val="34000"/>
                  </a:srgbClr>
                </a:solidFill>
                <a:latin typeface="Impact" panose="020B0806030902050204" pitchFamily="34" charset="0"/>
                <a:ea typeface="微软雅黑"/>
              </a:rPr>
              <a:t>3</a:t>
            </a:r>
            <a:endParaRPr kumimoji="0" lang="zh-CN" altLang="en-US" sz="11500" b="0" i="0" u="none" strike="noStrike" kern="1200" cap="none" spc="0" normalizeH="0" baseline="0" noProof="0" dirty="0">
              <a:ln>
                <a:noFill/>
              </a:ln>
              <a:solidFill>
                <a:srgbClr val="979997">
                  <a:alpha val="34000"/>
                </a:srgbClr>
              </a:solidFill>
              <a:effectLst/>
              <a:uLnTx/>
              <a:uFillTx/>
              <a:latin typeface="Impact" panose="020B0806030902050204" pitchFamily="34" charset="0"/>
              <a:ea typeface="微软雅黑"/>
              <a:cs typeface="+mn-cs"/>
            </a:endParaRPr>
          </a:p>
        </p:txBody>
      </p:sp>
      <p:sp>
        <p:nvSpPr>
          <p:cNvPr id="35" name="文本框 34">
            <a:extLst>
              <a:ext uri="{FF2B5EF4-FFF2-40B4-BE49-F238E27FC236}">
                <a16:creationId xmlns:a16="http://schemas.microsoft.com/office/drawing/2014/main" id="{DCA30DF0-8510-941C-50B2-CED2EE77CD11}"/>
              </a:ext>
            </a:extLst>
          </p:cNvPr>
          <p:cNvSpPr txBox="1"/>
          <p:nvPr/>
        </p:nvSpPr>
        <p:spPr>
          <a:xfrm>
            <a:off x="5400675" y="1727397"/>
            <a:ext cx="1390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a:cs typeface="+mn-cs"/>
              </a:rPr>
              <a:t>PART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a:cs typeface="+mn-cs"/>
              </a:rPr>
              <a:t>THREE</a:t>
            </a:r>
            <a:endParaRPr kumimoji="0" lang="zh-CN" altLang="en-US" sz="20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1" name="图形 10">
            <a:extLst>
              <a:ext uri="{FF2B5EF4-FFF2-40B4-BE49-F238E27FC236}">
                <a16:creationId xmlns:a16="http://schemas.microsoft.com/office/drawing/2014/main" id="{8AE08B99-F0D4-4030-4131-9E4F34C58FE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57529" y="1086711"/>
            <a:ext cx="1713618" cy="1713618"/>
          </a:xfrm>
          <a:prstGeom prst="rect">
            <a:avLst/>
          </a:prstGeom>
        </p:spPr>
      </p:pic>
      <p:pic>
        <p:nvPicPr>
          <p:cNvPr id="12" name="图形 11">
            <a:extLst>
              <a:ext uri="{FF2B5EF4-FFF2-40B4-BE49-F238E27FC236}">
                <a16:creationId xmlns:a16="http://schemas.microsoft.com/office/drawing/2014/main" id="{94FCD1C7-8E5D-B7C7-51C3-CDDBF12F59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468547" y="1117611"/>
            <a:ext cx="1713618" cy="1713618"/>
          </a:xfrm>
          <a:prstGeom prst="rect">
            <a:avLst/>
          </a:prstGeom>
        </p:spPr>
      </p:pic>
      <p:grpSp>
        <p:nvGrpSpPr>
          <p:cNvPr id="2" name="组合 1">
            <a:extLst>
              <a:ext uri="{FF2B5EF4-FFF2-40B4-BE49-F238E27FC236}">
                <a16:creationId xmlns:a16="http://schemas.microsoft.com/office/drawing/2014/main" id="{89F78C1C-9728-80BD-2415-FB573CD896E9}"/>
              </a:ext>
            </a:extLst>
          </p:cNvPr>
          <p:cNvGrpSpPr/>
          <p:nvPr/>
        </p:nvGrpSpPr>
        <p:grpSpPr>
          <a:xfrm>
            <a:off x="2634259" y="2923441"/>
            <a:ext cx="7343140" cy="779780"/>
            <a:chOff x="3963669" y="727429"/>
            <a:chExt cx="7343140" cy="779780"/>
          </a:xfrm>
          <a:solidFill>
            <a:schemeClr val="bg1">
              <a:lumMod val="85000"/>
            </a:schemeClr>
          </a:solidFill>
        </p:grpSpPr>
        <p:sp>
          <p:nvSpPr>
            <p:cNvPr id="3" name="矩形 2">
              <a:extLst>
                <a:ext uri="{FF2B5EF4-FFF2-40B4-BE49-F238E27FC236}">
                  <a16:creationId xmlns:a16="http://schemas.microsoft.com/office/drawing/2014/main" id="{7903D6B2-546E-51DE-6A9E-F43323AC0E41}"/>
                </a:ext>
              </a:extLst>
            </p:cNvPr>
            <p:cNvSpPr>
              <a:spLocks noChangeArrowheads="1"/>
            </p:cNvSpPr>
            <p:nvPr>
              <p:custDataLst>
                <p:tags r:id="rId9"/>
              </p:custDataLst>
            </p:nvPr>
          </p:nvSpPr>
          <p:spPr bwMode="auto">
            <a:xfrm>
              <a:off x="4826704" y="727429"/>
              <a:ext cx="6480105" cy="779780"/>
            </a:xfrm>
            <a:prstGeom prst="rect">
              <a:avLst/>
            </a:prstGeom>
            <a:solidFill>
              <a:schemeClr val="bg2">
                <a:lumMod val="90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氢化钇应用微堆中子慢化剂的优势及挑战</a:t>
              </a:r>
            </a:p>
          </p:txBody>
        </p:sp>
        <p:sp>
          <p:nvSpPr>
            <p:cNvPr id="4" name="矩形 3">
              <a:extLst>
                <a:ext uri="{FF2B5EF4-FFF2-40B4-BE49-F238E27FC236}">
                  <a16:creationId xmlns:a16="http://schemas.microsoft.com/office/drawing/2014/main" id="{07BDCB60-ED93-7076-3638-5D18307FDE0F}"/>
                </a:ext>
              </a:extLst>
            </p:cNvPr>
            <p:cNvSpPr>
              <a:spLocks noChangeArrowheads="1"/>
            </p:cNvSpPr>
            <p:nvPr>
              <p:custDataLst>
                <p:tags r:id="rId10"/>
              </p:custDataLst>
            </p:nvPr>
          </p:nvSpPr>
          <p:spPr bwMode="auto">
            <a:xfrm>
              <a:off x="3963669" y="727429"/>
              <a:ext cx="863035" cy="779780"/>
            </a:xfrm>
            <a:prstGeom prst="rect">
              <a:avLst/>
            </a:prstGeom>
            <a:solidFill>
              <a:schemeClr val="bg2">
                <a:lumMod val="9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1</a:t>
              </a:r>
            </a:p>
          </p:txBody>
        </p:sp>
      </p:grpSp>
      <p:sp>
        <p:nvSpPr>
          <p:cNvPr id="6" name="矩形 5">
            <a:extLst>
              <a:ext uri="{FF2B5EF4-FFF2-40B4-BE49-F238E27FC236}">
                <a16:creationId xmlns:a16="http://schemas.microsoft.com/office/drawing/2014/main" id="{F4829050-B44B-5D2C-9F4F-FB59AFE5E60E}"/>
              </a:ext>
            </a:extLst>
          </p:cNvPr>
          <p:cNvSpPr>
            <a:spLocks noChangeArrowheads="1"/>
          </p:cNvSpPr>
          <p:nvPr>
            <p:custDataLst>
              <p:tags r:id="rId1"/>
            </p:custDataLst>
          </p:nvPr>
        </p:nvSpPr>
        <p:spPr bwMode="auto">
          <a:xfrm>
            <a:off x="3497294" y="3929015"/>
            <a:ext cx="6480105" cy="779780"/>
          </a:xfrm>
          <a:prstGeom prst="rect">
            <a:avLst/>
          </a:prstGeom>
          <a:solidFill>
            <a:schemeClr val="bg2">
              <a:lumMod val="90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合金化对氢在钇中扩散行为的影响</a:t>
            </a:r>
          </a:p>
        </p:txBody>
      </p:sp>
      <p:sp>
        <p:nvSpPr>
          <p:cNvPr id="7" name="矩形 45">
            <a:extLst>
              <a:ext uri="{FF2B5EF4-FFF2-40B4-BE49-F238E27FC236}">
                <a16:creationId xmlns:a16="http://schemas.microsoft.com/office/drawing/2014/main" id="{404A5450-B54E-8F57-07B0-034DA285F0A3}"/>
              </a:ext>
            </a:extLst>
          </p:cNvPr>
          <p:cNvSpPr>
            <a:spLocks noChangeArrowheads="1"/>
          </p:cNvSpPr>
          <p:nvPr>
            <p:custDataLst>
              <p:tags r:id="rId2"/>
            </p:custDataLst>
          </p:nvPr>
        </p:nvSpPr>
        <p:spPr bwMode="auto">
          <a:xfrm>
            <a:off x="3497294" y="4977225"/>
            <a:ext cx="6480105" cy="779780"/>
          </a:xfrm>
          <a:prstGeom prst="rect">
            <a:avLst/>
          </a:prstGeom>
          <a:solidFill>
            <a:schemeClr val="accent1">
              <a:lumMod val="75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金属钇氢化过程中的相转变机制</a:t>
            </a:r>
          </a:p>
        </p:txBody>
      </p:sp>
      <p:sp>
        <p:nvSpPr>
          <p:cNvPr id="8" name="矩形 46">
            <a:extLst>
              <a:ext uri="{FF2B5EF4-FFF2-40B4-BE49-F238E27FC236}">
                <a16:creationId xmlns:a16="http://schemas.microsoft.com/office/drawing/2014/main" id="{F6F5690B-509B-B1A8-E92D-C32371DE52B1}"/>
              </a:ext>
            </a:extLst>
          </p:cNvPr>
          <p:cNvSpPr>
            <a:spLocks noChangeArrowheads="1"/>
          </p:cNvSpPr>
          <p:nvPr>
            <p:custDataLst>
              <p:tags r:id="rId3"/>
            </p:custDataLst>
          </p:nvPr>
        </p:nvSpPr>
        <p:spPr bwMode="auto">
          <a:xfrm>
            <a:off x="2634259" y="4977225"/>
            <a:ext cx="863035" cy="779780"/>
          </a:xfrm>
          <a:prstGeom prst="rect">
            <a:avLst/>
          </a:prstGeom>
          <a:solidFill>
            <a:schemeClr val="accent1">
              <a:lumMod val="60000"/>
              <a:lumOff val="4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3</a:t>
            </a:r>
          </a:p>
        </p:txBody>
      </p:sp>
      <p:sp>
        <p:nvSpPr>
          <p:cNvPr id="9" name="矩形 8">
            <a:extLst>
              <a:ext uri="{FF2B5EF4-FFF2-40B4-BE49-F238E27FC236}">
                <a16:creationId xmlns:a16="http://schemas.microsoft.com/office/drawing/2014/main" id="{0FB28047-02B9-EF43-E46E-1A0AFA625C78}"/>
              </a:ext>
            </a:extLst>
          </p:cNvPr>
          <p:cNvSpPr>
            <a:spLocks noChangeArrowheads="1"/>
          </p:cNvSpPr>
          <p:nvPr>
            <p:custDataLst>
              <p:tags r:id="rId4"/>
            </p:custDataLst>
          </p:nvPr>
        </p:nvSpPr>
        <p:spPr bwMode="auto">
          <a:xfrm>
            <a:off x="2634259" y="3929015"/>
            <a:ext cx="863035" cy="779780"/>
          </a:xfrm>
          <a:prstGeom prst="rect">
            <a:avLst/>
          </a:prstGeom>
          <a:solidFill>
            <a:schemeClr val="bg2">
              <a:lumMod val="90000"/>
            </a:schemeClr>
          </a:solidFill>
          <a:ln>
            <a:solidFill>
              <a:schemeClr val="bg2">
                <a:lumMod val="90000"/>
              </a:schemeClr>
            </a:solid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2</a:t>
            </a:r>
          </a:p>
        </p:txBody>
      </p:sp>
      <p:sp>
        <p:nvSpPr>
          <p:cNvPr id="10" name="等腰三角形 58">
            <a:extLst>
              <a:ext uri="{FF2B5EF4-FFF2-40B4-BE49-F238E27FC236}">
                <a16:creationId xmlns:a16="http://schemas.microsoft.com/office/drawing/2014/main" id="{5967A172-68DD-758C-6502-15DD60929FC1}"/>
              </a:ext>
            </a:extLst>
          </p:cNvPr>
          <p:cNvSpPr>
            <a:spLocks noChangeAspect="1" noChangeArrowheads="1"/>
          </p:cNvSpPr>
          <p:nvPr>
            <p:custDataLst>
              <p:tags r:id="rId5"/>
            </p:custDataLst>
          </p:nvPr>
        </p:nvSpPr>
        <p:spPr bwMode="auto">
          <a:xfrm rot="5400000">
            <a:off x="3468540" y="4224247"/>
            <a:ext cx="242925" cy="185421"/>
          </a:xfrm>
          <a:prstGeom prst="triangle">
            <a:avLst>
              <a:gd name="adj" fmla="val 50000"/>
            </a:avLst>
          </a:prstGeom>
          <a:solidFill>
            <a:schemeClr val="bg2">
              <a:lumMod val="9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457200" algn="l" defTabSz="914400" rtl="0" eaLnBrk="0" fontAlgn="auto" latinLnBrk="0" hangingPunct="0">
              <a:lnSpc>
                <a:spcPct val="100000"/>
              </a:lnSpc>
              <a:spcBef>
                <a:spcPts val="0"/>
              </a:spcBef>
              <a:spcAft>
                <a:spcPts val="0"/>
              </a:spcAft>
              <a:buClrTx/>
              <a:buSzTx/>
              <a:buFontTx/>
              <a:buNone/>
              <a:tabLst/>
              <a:defRPr/>
            </a:pPr>
            <a:endParaRPr kumimoji="0" lang="zh-CN" altLang="zh-CN" sz="2800" b="1" i="0" u="none" strike="noStrike" kern="0" cap="none" spc="0" normalizeH="0" baseline="0" noProof="0" dirty="0">
              <a:ln>
                <a:noFill/>
              </a:ln>
              <a:solidFill>
                <a:prstClr val="white"/>
              </a:solidFill>
              <a:effectLst/>
              <a:uLnTx/>
              <a:uFillTx/>
              <a:latin typeface="Arial"/>
              <a:ea typeface="微软雅黑" panose="020B0503020204020204" charset="-122"/>
              <a:cs typeface="+mn-cs"/>
            </a:endParaRPr>
          </a:p>
        </p:txBody>
      </p:sp>
      <p:sp>
        <p:nvSpPr>
          <p:cNvPr id="13" name="矩形 45">
            <a:extLst>
              <a:ext uri="{FF2B5EF4-FFF2-40B4-BE49-F238E27FC236}">
                <a16:creationId xmlns:a16="http://schemas.microsoft.com/office/drawing/2014/main" id="{F0FBD6D2-84E5-5B0F-D764-51ADFBF57E4D}"/>
              </a:ext>
            </a:extLst>
          </p:cNvPr>
          <p:cNvSpPr>
            <a:spLocks noChangeArrowheads="1"/>
          </p:cNvSpPr>
          <p:nvPr>
            <p:custDataLst>
              <p:tags r:id="rId6"/>
            </p:custDataLst>
          </p:nvPr>
        </p:nvSpPr>
        <p:spPr bwMode="auto">
          <a:xfrm>
            <a:off x="3497288" y="5984762"/>
            <a:ext cx="6480105" cy="779780"/>
          </a:xfrm>
          <a:prstGeom prst="rect">
            <a:avLst/>
          </a:prstGeom>
          <a:solidFill>
            <a:schemeClr val="bg1">
              <a:lumMod val="85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金属氢化物</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P-C-T</a:t>
            </a: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曲线的第一性原理计算</a:t>
            </a:r>
          </a:p>
        </p:txBody>
      </p:sp>
      <p:sp>
        <p:nvSpPr>
          <p:cNvPr id="14" name="矩形 46">
            <a:extLst>
              <a:ext uri="{FF2B5EF4-FFF2-40B4-BE49-F238E27FC236}">
                <a16:creationId xmlns:a16="http://schemas.microsoft.com/office/drawing/2014/main" id="{7260CA7C-9912-C53F-FB94-C02771E0F2EF}"/>
              </a:ext>
            </a:extLst>
          </p:cNvPr>
          <p:cNvSpPr>
            <a:spLocks noChangeArrowheads="1"/>
          </p:cNvSpPr>
          <p:nvPr>
            <p:custDataLst>
              <p:tags r:id="rId7"/>
            </p:custDataLst>
          </p:nvPr>
        </p:nvSpPr>
        <p:spPr bwMode="auto">
          <a:xfrm>
            <a:off x="2634253" y="5984762"/>
            <a:ext cx="863035" cy="779780"/>
          </a:xfrm>
          <a:prstGeom prst="rect">
            <a:avLst/>
          </a:prstGeom>
          <a:solidFill>
            <a:schemeClr val="bg1">
              <a:lumMod val="85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4</a:t>
            </a:r>
          </a:p>
        </p:txBody>
      </p:sp>
      <p:sp>
        <p:nvSpPr>
          <p:cNvPr id="15" name="等腰三角形 89094">
            <a:extLst>
              <a:ext uri="{FF2B5EF4-FFF2-40B4-BE49-F238E27FC236}">
                <a16:creationId xmlns:a16="http://schemas.microsoft.com/office/drawing/2014/main" id="{944BCD86-F65A-3844-0189-0D9C8A955FD8}"/>
              </a:ext>
            </a:extLst>
          </p:cNvPr>
          <p:cNvSpPr>
            <a:spLocks noChangeAspect="1" noChangeArrowheads="1"/>
          </p:cNvSpPr>
          <p:nvPr>
            <p:custDataLst>
              <p:tags r:id="rId8"/>
            </p:custDataLst>
          </p:nvPr>
        </p:nvSpPr>
        <p:spPr bwMode="auto">
          <a:xfrm rot="5400000">
            <a:off x="3468540" y="5241132"/>
            <a:ext cx="242925" cy="185421"/>
          </a:xfrm>
          <a:prstGeom prst="triangle">
            <a:avLst>
              <a:gd name="adj" fmla="val 50000"/>
            </a:avLst>
          </a:prstGeom>
          <a:solidFill>
            <a:schemeClr val="accent1">
              <a:lumMod val="60000"/>
              <a:lumOff val="4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1" i="0" u="none" strike="noStrike" kern="0" cap="none" spc="0" normalizeH="0" baseline="0" noProof="0">
              <a:ln>
                <a:noFill/>
              </a:ln>
              <a:solidFill>
                <a:srgbClr val="FFFFFF"/>
              </a:solidFill>
              <a:effectLst/>
              <a:uLnTx/>
              <a:uFillTx/>
              <a:latin typeface="Arial"/>
              <a:ea typeface="方正兰亭粗黑_GBK" charset="-122"/>
              <a:cs typeface="+mn-cs"/>
            </a:endParaRPr>
          </a:p>
        </p:txBody>
      </p:sp>
    </p:spTree>
    <p:extLst>
      <p:ext uri="{BB962C8B-B14F-4D97-AF65-F5344CB8AC3E}">
        <p14:creationId xmlns:p14="http://schemas.microsoft.com/office/powerpoint/2010/main" val="3055607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示&#10;&#10;描述已自动生成">
            <a:extLst>
              <a:ext uri="{FF2B5EF4-FFF2-40B4-BE49-F238E27FC236}">
                <a16:creationId xmlns:a16="http://schemas.microsoft.com/office/drawing/2014/main" id="{A29109C8-FE11-A6EA-A470-72B4237F3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26" y="979575"/>
            <a:ext cx="5577961" cy="4240377"/>
          </a:xfrm>
          <a:prstGeom prst="rect">
            <a:avLst/>
          </a:prstGeom>
        </p:spPr>
      </p:pic>
      <p:pic>
        <p:nvPicPr>
          <p:cNvPr id="3" name="图片 2" descr="图表, 散点图&#10;&#10;AI 生成的内容可能不正确。">
            <a:extLst>
              <a:ext uri="{FF2B5EF4-FFF2-40B4-BE49-F238E27FC236}">
                <a16:creationId xmlns:a16="http://schemas.microsoft.com/office/drawing/2014/main" id="{EB02B65E-B2E8-3492-E2AF-14C572B2E6DE}"/>
              </a:ext>
            </a:extLst>
          </p:cNvPr>
          <p:cNvPicPr>
            <a:picLocks noChangeAspect="1"/>
          </p:cNvPicPr>
          <p:nvPr/>
        </p:nvPicPr>
        <p:blipFill>
          <a:blip r:embed="rId4">
            <a:extLst>
              <a:ext uri="{28A0092B-C50C-407E-A947-70E740481C1C}">
                <a14:useLocalDpi xmlns:a14="http://schemas.microsoft.com/office/drawing/2010/main" val="0"/>
              </a:ext>
            </a:extLst>
          </a:blip>
          <a:srcRect t="7970" r="50958"/>
          <a:stretch>
            <a:fillRect/>
          </a:stretch>
        </p:blipFill>
        <p:spPr>
          <a:xfrm>
            <a:off x="6096000" y="1105726"/>
            <a:ext cx="5789434" cy="3988074"/>
          </a:xfrm>
          <a:prstGeom prst="rect">
            <a:avLst/>
          </a:prstGeom>
        </p:spPr>
      </p:pic>
      <p:sp>
        <p:nvSpPr>
          <p:cNvPr id="5" name="文本框 4">
            <a:extLst>
              <a:ext uri="{FF2B5EF4-FFF2-40B4-BE49-F238E27FC236}">
                <a16:creationId xmlns:a16="http://schemas.microsoft.com/office/drawing/2014/main" id="{03818334-1B89-0115-EBA7-746DC8BA5D63}"/>
              </a:ext>
            </a:extLst>
          </p:cNvPr>
          <p:cNvSpPr txBox="1"/>
          <p:nvPr/>
        </p:nvSpPr>
        <p:spPr>
          <a:xfrm>
            <a:off x="792501" y="5394828"/>
            <a:ext cx="10055372" cy="128990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H</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的存在降低了</a:t>
            </a:r>
            <a:r>
              <a:rPr kumimoji="0" lang="en-US" altLang="zh-CN" sz="18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Hcp→Fcc</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转化能垒。特别是，对于</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(0001)Hcp//(111)</a:t>
            </a:r>
            <a:r>
              <a:rPr kumimoji="0" lang="en-US" altLang="zh-CN" sz="1800" b="1" i="0" u="none" strike="noStrike" kern="1200" cap="none" spc="0" normalizeH="0" baseline="0" noProof="0" dirty="0" err="1">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Fcc</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的转换机制</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(B</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型），相变能垒完全消失，这表明可以进行自发相变。</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氢化钇相变过程可能是吸氢、扩散与相变同时进行，在某点处形核后逐渐长大</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标题 1">
            <a:extLst>
              <a:ext uri="{FF2B5EF4-FFF2-40B4-BE49-F238E27FC236}">
                <a16:creationId xmlns:a16="http://schemas.microsoft.com/office/drawing/2014/main" id="{0AD770B6-81A5-1202-B515-17DA2C1E94C2}"/>
              </a:ext>
            </a:extLst>
          </p:cNvPr>
          <p:cNvSpPr txBox="1">
            <a:spLocks/>
          </p:cNvSpPr>
          <p:nvPr/>
        </p:nvSpPr>
        <p:spPr>
          <a:xfrm>
            <a:off x="442622" y="271298"/>
            <a:ext cx="1097280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j-cs"/>
              </a:rPr>
              <a:t>金属钇氢化过程中的相转变路径</a:t>
            </a:r>
          </a:p>
        </p:txBody>
      </p:sp>
      <p:sp>
        <p:nvSpPr>
          <p:cNvPr id="6" name="文本框 5">
            <a:extLst>
              <a:ext uri="{FF2B5EF4-FFF2-40B4-BE49-F238E27FC236}">
                <a16:creationId xmlns:a16="http://schemas.microsoft.com/office/drawing/2014/main" id="{2679BCB3-6DF9-54BF-EA9A-37CF78AB4DD6}"/>
              </a:ext>
            </a:extLst>
          </p:cNvPr>
          <p:cNvSpPr txBox="1"/>
          <p:nvPr/>
        </p:nvSpPr>
        <p:spPr>
          <a:xfrm>
            <a:off x="5417560" y="931866"/>
            <a:ext cx="5725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B</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型</a:t>
            </a:r>
          </a:p>
        </p:txBody>
      </p:sp>
      <p:sp>
        <p:nvSpPr>
          <p:cNvPr id="7" name="文本框 6">
            <a:extLst>
              <a:ext uri="{FF2B5EF4-FFF2-40B4-BE49-F238E27FC236}">
                <a16:creationId xmlns:a16="http://schemas.microsoft.com/office/drawing/2014/main" id="{F0A485D3-9151-BE2D-612C-D2F814DC8E3D}"/>
              </a:ext>
            </a:extLst>
          </p:cNvPr>
          <p:cNvSpPr txBox="1"/>
          <p:nvPr/>
        </p:nvSpPr>
        <p:spPr>
          <a:xfrm>
            <a:off x="5422369" y="3429000"/>
            <a:ext cx="5677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P</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型</a:t>
            </a:r>
          </a:p>
        </p:txBody>
      </p:sp>
    </p:spTree>
    <p:extLst>
      <p:ext uri="{BB962C8B-B14F-4D97-AF65-F5344CB8AC3E}">
        <p14:creationId xmlns:p14="http://schemas.microsoft.com/office/powerpoint/2010/main" val="2090344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表, 散点图&#10;&#10;AI 生成的内容可能不正确。">
            <a:extLst>
              <a:ext uri="{FF2B5EF4-FFF2-40B4-BE49-F238E27FC236}">
                <a16:creationId xmlns:a16="http://schemas.microsoft.com/office/drawing/2014/main" id="{BB54E8D1-F47C-560E-AC58-4B6CAD5BD6DA}"/>
              </a:ext>
            </a:extLst>
          </p:cNvPr>
          <p:cNvPicPr>
            <a:picLocks noChangeAspect="1"/>
          </p:cNvPicPr>
          <p:nvPr/>
        </p:nvPicPr>
        <p:blipFill>
          <a:blip r:embed="rId3" cstate="print">
            <a:extLst>
              <a:ext uri="{28A0092B-C50C-407E-A947-70E740481C1C}">
                <a14:useLocalDpi xmlns:a14="http://schemas.microsoft.com/office/drawing/2010/main" val="0"/>
              </a:ext>
            </a:extLst>
          </a:blip>
          <a:srcRect l="48424" t="6844" r="-209" b="-6844"/>
          <a:stretch>
            <a:fillRect/>
          </a:stretch>
        </p:blipFill>
        <p:spPr>
          <a:xfrm>
            <a:off x="54501" y="1047624"/>
            <a:ext cx="5410342" cy="3835168"/>
          </a:xfrm>
          <a:prstGeom prst="rect">
            <a:avLst/>
          </a:prstGeom>
        </p:spPr>
      </p:pic>
      <p:pic>
        <p:nvPicPr>
          <p:cNvPr id="3" name="图片 2">
            <a:extLst>
              <a:ext uri="{FF2B5EF4-FFF2-40B4-BE49-F238E27FC236}">
                <a16:creationId xmlns:a16="http://schemas.microsoft.com/office/drawing/2014/main" id="{77A94DA8-7671-23C9-8301-8879DAE4D3C9}"/>
              </a:ext>
            </a:extLst>
          </p:cNvPr>
          <p:cNvPicPr>
            <a:picLocks noChangeAspect="1"/>
          </p:cNvPicPr>
          <p:nvPr/>
        </p:nvPicPr>
        <p:blipFill>
          <a:blip r:embed="rId4" cstate="print">
            <a:extLst>
              <a:ext uri="{28A0092B-C50C-407E-A947-70E740481C1C}">
                <a14:useLocalDpi xmlns:a14="http://schemas.microsoft.com/office/drawing/2010/main" val="0"/>
              </a:ext>
            </a:extLst>
          </a:blip>
          <a:srcRect t="4534" r="6857" b="8363"/>
          <a:stretch/>
        </p:blipFill>
        <p:spPr>
          <a:xfrm>
            <a:off x="5538807" y="1130645"/>
            <a:ext cx="6550595" cy="3514022"/>
          </a:xfrm>
          <a:prstGeom prst="rect">
            <a:avLst/>
          </a:prstGeom>
          <a:noFill/>
          <a:ln>
            <a:noFill/>
          </a:ln>
        </p:spPr>
      </p:pic>
      <p:sp>
        <p:nvSpPr>
          <p:cNvPr id="5" name="文本框 4">
            <a:extLst>
              <a:ext uri="{FF2B5EF4-FFF2-40B4-BE49-F238E27FC236}">
                <a16:creationId xmlns:a16="http://schemas.microsoft.com/office/drawing/2014/main" id="{48227FD3-715D-5557-2D37-B1FDC482AEB8}"/>
              </a:ext>
            </a:extLst>
          </p:cNvPr>
          <p:cNvSpPr txBox="1"/>
          <p:nvPr/>
        </p:nvSpPr>
        <p:spPr>
          <a:xfrm>
            <a:off x="529867" y="4936162"/>
            <a:ext cx="10594323" cy="170456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H</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浓度的增加会促进氢化钇相变，同时</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H</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浓度越高，相变后的氢化钇产物结构越稳定。</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H</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在驱动氢化钇成核和相变过程中起关键作用，会先占据</a:t>
            </a:r>
            <a:r>
              <a:rPr kumimoji="0" lang="en-US" altLang="zh-CN" sz="1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Fcc</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的</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T</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位，然后促进与之结合的</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Y</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原子相变，最后邻近</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YH2</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的</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Y</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原子也从</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Hcp</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变为</a:t>
            </a:r>
            <a:r>
              <a:rPr kumimoji="0" lang="en-US" altLang="zh-CN" sz="1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Fcc</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zh-CN"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7" name="标题 1">
            <a:extLst>
              <a:ext uri="{FF2B5EF4-FFF2-40B4-BE49-F238E27FC236}">
                <a16:creationId xmlns:a16="http://schemas.microsoft.com/office/drawing/2014/main" id="{4F8D473D-AC40-A337-0555-A6265451CA9A}"/>
              </a:ext>
            </a:extLst>
          </p:cNvPr>
          <p:cNvSpPr txBox="1">
            <a:spLocks/>
          </p:cNvSpPr>
          <p:nvPr/>
        </p:nvSpPr>
        <p:spPr>
          <a:xfrm>
            <a:off x="442622" y="271298"/>
            <a:ext cx="1097280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j-cs"/>
              </a:rPr>
              <a:t>氢浓度对氢化钇相变的影响</a:t>
            </a:r>
          </a:p>
        </p:txBody>
      </p:sp>
      <p:sp>
        <p:nvSpPr>
          <p:cNvPr id="8" name="文本框 7">
            <a:extLst>
              <a:ext uri="{FF2B5EF4-FFF2-40B4-BE49-F238E27FC236}">
                <a16:creationId xmlns:a16="http://schemas.microsoft.com/office/drawing/2014/main" id="{4E52D380-42BA-C1F0-3176-A579E4BE6CA4}"/>
              </a:ext>
            </a:extLst>
          </p:cNvPr>
          <p:cNvSpPr txBox="1"/>
          <p:nvPr/>
        </p:nvSpPr>
        <p:spPr>
          <a:xfrm>
            <a:off x="7033652" y="911527"/>
            <a:ext cx="8002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YH</a:t>
            </a:r>
            <a:r>
              <a:rPr kumimoji="0" lang="en-US" altLang="zh-CN" sz="1800" b="1" i="0"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0.67</a:t>
            </a:r>
            <a:endParaRPr kumimoji="0" lang="zh-CN" altLang="en-US" sz="1800" b="1" i="0"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48900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4318FD04-7253-C483-238E-BED748D940F1}"/>
              </a:ext>
            </a:extLst>
          </p:cNvPr>
          <p:cNvGraphicFramePr>
            <a:graphicFrameLocks noGrp="1"/>
          </p:cNvGraphicFramePr>
          <p:nvPr/>
        </p:nvGraphicFramePr>
        <p:xfrm>
          <a:off x="1091985" y="1526900"/>
          <a:ext cx="5548685" cy="2958947"/>
        </p:xfrm>
        <a:graphic>
          <a:graphicData uri="http://schemas.openxmlformats.org/drawingml/2006/table">
            <a:tbl>
              <a:tblPr firstRow="1" bandRow="1">
                <a:tableStyleId>{5C22544A-7EE6-4342-B048-85BDC9FD1C3A}</a:tableStyleId>
              </a:tblPr>
              <a:tblGrid>
                <a:gridCol w="710462">
                  <a:extLst>
                    <a:ext uri="{9D8B030D-6E8A-4147-A177-3AD203B41FA5}">
                      <a16:colId xmlns:a16="http://schemas.microsoft.com/office/drawing/2014/main" val="3149812401"/>
                    </a:ext>
                  </a:extLst>
                </a:gridCol>
                <a:gridCol w="815975">
                  <a:extLst>
                    <a:ext uri="{9D8B030D-6E8A-4147-A177-3AD203B41FA5}">
                      <a16:colId xmlns:a16="http://schemas.microsoft.com/office/drawing/2014/main" val="3021310669"/>
                    </a:ext>
                  </a:extLst>
                </a:gridCol>
                <a:gridCol w="815975">
                  <a:extLst>
                    <a:ext uri="{9D8B030D-6E8A-4147-A177-3AD203B41FA5}">
                      <a16:colId xmlns:a16="http://schemas.microsoft.com/office/drawing/2014/main" val="1999726860"/>
                    </a:ext>
                  </a:extLst>
                </a:gridCol>
                <a:gridCol w="815975">
                  <a:extLst>
                    <a:ext uri="{9D8B030D-6E8A-4147-A177-3AD203B41FA5}">
                      <a16:colId xmlns:a16="http://schemas.microsoft.com/office/drawing/2014/main" val="2208004061"/>
                    </a:ext>
                  </a:extLst>
                </a:gridCol>
                <a:gridCol w="815975">
                  <a:extLst>
                    <a:ext uri="{9D8B030D-6E8A-4147-A177-3AD203B41FA5}">
                      <a16:colId xmlns:a16="http://schemas.microsoft.com/office/drawing/2014/main" val="2177539745"/>
                    </a:ext>
                  </a:extLst>
                </a:gridCol>
                <a:gridCol w="769997">
                  <a:extLst>
                    <a:ext uri="{9D8B030D-6E8A-4147-A177-3AD203B41FA5}">
                      <a16:colId xmlns:a16="http://schemas.microsoft.com/office/drawing/2014/main" val="501410150"/>
                    </a:ext>
                  </a:extLst>
                </a:gridCol>
                <a:gridCol w="804326">
                  <a:extLst>
                    <a:ext uri="{9D8B030D-6E8A-4147-A177-3AD203B41FA5}">
                      <a16:colId xmlns:a16="http://schemas.microsoft.com/office/drawing/2014/main" val="3772289661"/>
                    </a:ext>
                  </a:extLst>
                </a:gridCol>
              </a:tblGrid>
              <a:tr h="582352">
                <a:tc>
                  <a:txBody>
                    <a:bodyPr/>
                    <a:lstStyle/>
                    <a:p>
                      <a:pPr algn="ctr"/>
                      <a:r>
                        <a:rPr lang="en-US" altLang="zh-CN" sz="1050" dirty="0">
                          <a:latin typeface="Times New Roman" panose="02020603050405020304" pitchFamily="18" charset="0"/>
                          <a:cs typeface="Times New Roman" panose="02020603050405020304" pitchFamily="18" charset="0"/>
                        </a:rPr>
                        <a:t>Structure</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baseline="0" dirty="0">
                          <a:latin typeface="Times New Roman" panose="02020603050405020304" pitchFamily="18" charset="0"/>
                          <a:cs typeface="Times New Roman" panose="02020603050405020304" pitchFamily="18" charset="0"/>
                        </a:rPr>
                        <a:t>α-Y</a:t>
                      </a:r>
                      <a:endParaRPr lang="zh-CN" altLang="en-US" sz="1050" baseline="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baseline="0" dirty="0">
                          <a:latin typeface="Times New Roman" panose="02020603050405020304" pitchFamily="18" charset="0"/>
                          <a:cs typeface="Times New Roman" panose="02020603050405020304" pitchFamily="18" charset="0"/>
                        </a:rPr>
                        <a:t>δ-Y</a:t>
                      </a:r>
                      <a:endParaRPr lang="zh-CN" altLang="en-US" sz="1050" baseline="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baseline="0" dirty="0">
                          <a:latin typeface="Times New Roman" panose="02020603050405020304" pitchFamily="18" charset="0"/>
                          <a:cs typeface="Times New Roman" panose="02020603050405020304" pitchFamily="18" charset="0"/>
                        </a:rPr>
                        <a:t>α-YH</a:t>
                      </a:r>
                      <a:r>
                        <a:rPr lang="en-US" altLang="zh-CN" sz="1050" baseline="-25000" dirty="0">
                          <a:latin typeface="Times New Roman" panose="02020603050405020304" pitchFamily="18" charset="0"/>
                          <a:cs typeface="Times New Roman" panose="02020603050405020304" pitchFamily="18" charset="0"/>
                        </a:rPr>
                        <a:t>2</a:t>
                      </a:r>
                      <a:r>
                        <a:rPr lang="en-US" altLang="zh-CN" sz="1050" baseline="0" dirty="0">
                          <a:latin typeface="Times New Roman" panose="02020603050405020304" pitchFamily="18" charset="0"/>
                          <a:cs typeface="Times New Roman" panose="02020603050405020304" pitchFamily="18" charset="0"/>
                        </a:rPr>
                        <a:t>//{0001}</a:t>
                      </a:r>
                      <a:endParaRPr lang="zh-CN" altLang="en-US" sz="1050" baseline="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baseline="0" dirty="0">
                          <a:latin typeface="Times New Roman" panose="02020603050405020304" pitchFamily="18" charset="0"/>
                          <a:cs typeface="Times New Roman" panose="02020603050405020304" pitchFamily="18" charset="0"/>
                        </a:rPr>
                        <a:t>α-YH</a:t>
                      </a:r>
                      <a:r>
                        <a:rPr lang="en-US" altLang="zh-CN" sz="1050" baseline="-25000" dirty="0">
                          <a:latin typeface="Times New Roman" panose="02020603050405020304" pitchFamily="18" charset="0"/>
                          <a:cs typeface="Times New Roman" panose="02020603050405020304" pitchFamily="18" charset="0"/>
                        </a:rPr>
                        <a:t>2</a:t>
                      </a:r>
                      <a:r>
                        <a:rPr lang="en-US" altLang="zh-CN" sz="1050" baseline="0" dirty="0">
                          <a:latin typeface="Times New Roman" panose="02020603050405020304" pitchFamily="18" charset="0"/>
                          <a:cs typeface="Times New Roman" panose="02020603050405020304" pitchFamily="18" charset="0"/>
                        </a:rPr>
                        <a:t>//{10-10}</a:t>
                      </a:r>
                      <a:endParaRPr lang="zh-CN" altLang="en-US" sz="1050" baseline="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δ-YH</a:t>
                      </a:r>
                      <a:r>
                        <a:rPr lang="en-US" altLang="zh-CN" sz="1050" baseline="-25000" dirty="0">
                          <a:latin typeface="Times New Roman" panose="02020603050405020304" pitchFamily="18" charset="0"/>
                          <a:cs typeface="Times New Roman" panose="02020603050405020304" pitchFamily="18" charset="0"/>
                        </a:rPr>
                        <a:t>2</a:t>
                      </a:r>
                      <a:r>
                        <a:rPr lang="en-US" altLang="zh-CN" sz="1050" baseline="0" dirty="0">
                          <a:latin typeface="Times New Roman" panose="02020603050405020304" pitchFamily="18" charset="0"/>
                          <a:cs typeface="Times New Roman" panose="02020603050405020304" pitchFamily="18" charset="0"/>
                        </a:rPr>
                        <a:t>//{111}</a:t>
                      </a:r>
                    </a:p>
                  </a:txBody>
                  <a:tcPr marL="54119" marR="54119" marT="27059" marB="270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δ-YH</a:t>
                      </a:r>
                      <a:r>
                        <a:rPr kumimoji="0" lang="en-US" altLang="zh-CN" sz="1050" b="1" i="0"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a:t>
                      </a:r>
                      <a:r>
                        <a:rPr kumimoji="0" lang="en-US" altLang="zh-CN" sz="105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//{110}</a:t>
                      </a:r>
                    </a:p>
                  </a:txBody>
                  <a:tcPr marL="54119" marR="54119" marT="27059" marB="27059" anchor="ctr"/>
                </a:tc>
                <a:extLst>
                  <a:ext uri="{0D108BD9-81ED-4DB2-BD59-A6C34878D82A}">
                    <a16:rowId xmlns:a16="http://schemas.microsoft.com/office/drawing/2014/main" val="1441948666"/>
                  </a:ext>
                </a:extLst>
              </a:tr>
              <a:tr h="339971">
                <a:tc>
                  <a:txBody>
                    <a:bodyPr/>
                    <a:lstStyle/>
                    <a:p>
                      <a:pPr algn="ctr"/>
                      <a:r>
                        <a:rPr lang="en-US" altLang="zh-CN" sz="1050" dirty="0">
                          <a:latin typeface="Times New Roman" panose="02020603050405020304" pitchFamily="18" charset="0"/>
                          <a:cs typeface="Times New Roman" panose="02020603050405020304" pitchFamily="18" charset="0"/>
                        </a:rPr>
                        <a:t>Lattice</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baseline="0" dirty="0">
                          <a:latin typeface="Times New Roman" panose="02020603050405020304" pitchFamily="18" charset="0"/>
                          <a:cs typeface="Times New Roman" panose="02020603050405020304" pitchFamily="18" charset="0"/>
                        </a:rPr>
                        <a:t>Hcp</a:t>
                      </a:r>
                      <a:endParaRPr lang="zh-CN" altLang="en-US" sz="1050" baseline="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baseline="0" dirty="0" err="1">
                          <a:latin typeface="Times New Roman" panose="02020603050405020304" pitchFamily="18" charset="0"/>
                          <a:cs typeface="Times New Roman" panose="02020603050405020304" pitchFamily="18" charset="0"/>
                        </a:rPr>
                        <a:t>Fcc</a:t>
                      </a:r>
                      <a:endParaRPr lang="zh-CN" altLang="en-US" sz="1050" baseline="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baseline="0" dirty="0">
                          <a:latin typeface="Times New Roman" panose="02020603050405020304" pitchFamily="18" charset="0"/>
                          <a:cs typeface="Times New Roman" panose="02020603050405020304" pitchFamily="18" charset="0"/>
                        </a:rPr>
                        <a:t>P6</a:t>
                      </a:r>
                      <a:r>
                        <a:rPr lang="en-US" altLang="zh-CN" sz="1050" baseline="-25000" dirty="0">
                          <a:latin typeface="Times New Roman" panose="02020603050405020304" pitchFamily="18" charset="0"/>
                          <a:cs typeface="Times New Roman" panose="02020603050405020304" pitchFamily="18" charset="0"/>
                        </a:rPr>
                        <a:t>1</a:t>
                      </a:r>
                      <a:r>
                        <a:rPr lang="en-US" altLang="zh-CN" sz="1050" baseline="0" dirty="0">
                          <a:latin typeface="Times New Roman" panose="02020603050405020304" pitchFamily="18" charset="0"/>
                          <a:cs typeface="Times New Roman" panose="02020603050405020304" pitchFamily="18" charset="0"/>
                        </a:rPr>
                        <a:t>22</a:t>
                      </a:r>
                      <a:endParaRPr lang="zh-CN" altLang="en-US" sz="1050" baseline="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baseline="0" dirty="0">
                          <a:latin typeface="Times New Roman" panose="02020603050405020304" pitchFamily="18" charset="0"/>
                          <a:cs typeface="Times New Roman" panose="02020603050405020304" pitchFamily="18" charset="0"/>
                        </a:rPr>
                        <a:t>P6</a:t>
                      </a:r>
                      <a:r>
                        <a:rPr lang="en-US" altLang="zh-CN" sz="1050" baseline="-25000" dirty="0">
                          <a:latin typeface="Times New Roman" panose="02020603050405020304" pitchFamily="18" charset="0"/>
                          <a:cs typeface="Times New Roman" panose="02020603050405020304" pitchFamily="18" charset="0"/>
                        </a:rPr>
                        <a:t>3</a:t>
                      </a:r>
                      <a:r>
                        <a:rPr lang="en-US" altLang="zh-CN" sz="1050" baseline="0" dirty="0">
                          <a:latin typeface="Times New Roman" panose="02020603050405020304" pitchFamily="18" charset="0"/>
                          <a:cs typeface="Times New Roman" panose="02020603050405020304" pitchFamily="18" charset="0"/>
                        </a:rPr>
                        <a:t>/mmc</a:t>
                      </a:r>
                      <a:endParaRPr lang="zh-CN" altLang="en-US" sz="1050" baseline="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dirty="0">
                          <a:latin typeface="Times New Roman" panose="02020603050405020304" pitchFamily="18" charset="0"/>
                          <a:cs typeface="Times New Roman" panose="02020603050405020304" pitchFamily="18" charset="0"/>
                        </a:rPr>
                        <a:t>Fm-3m</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dirty="0">
                          <a:latin typeface="Times New Roman" panose="02020603050405020304" pitchFamily="18" charset="0"/>
                          <a:cs typeface="Times New Roman" panose="02020603050405020304" pitchFamily="18" charset="0"/>
                        </a:rPr>
                        <a:t>Fm-3m</a:t>
                      </a:r>
                    </a:p>
                  </a:txBody>
                  <a:tcPr marL="54119" marR="54119" marT="27059" marB="27059" anchor="ctr"/>
                </a:tc>
                <a:extLst>
                  <a:ext uri="{0D108BD9-81ED-4DB2-BD59-A6C34878D82A}">
                    <a16:rowId xmlns:a16="http://schemas.microsoft.com/office/drawing/2014/main" val="1133492985"/>
                  </a:ext>
                </a:extLst>
              </a:tr>
              <a:tr h="254578">
                <a:tc>
                  <a:txBody>
                    <a:bodyPr/>
                    <a:lstStyle/>
                    <a:p>
                      <a:pPr algn="ctr"/>
                      <a:r>
                        <a:rPr lang="en-US" altLang="zh-CN" sz="1050" i="1" dirty="0">
                          <a:latin typeface="Times New Roman" panose="02020603050405020304" pitchFamily="18" charset="0"/>
                          <a:cs typeface="Times New Roman" panose="02020603050405020304" pitchFamily="18" charset="0"/>
                        </a:rPr>
                        <a:t>a </a:t>
                      </a:r>
                      <a:r>
                        <a:rPr lang="en-US" altLang="zh-CN" sz="1050" dirty="0">
                          <a:latin typeface="Times New Roman" panose="02020603050405020304" pitchFamily="18" charset="0"/>
                          <a:cs typeface="Times New Roman" panose="02020603050405020304" pitchFamily="18" charset="0"/>
                        </a:rPr>
                        <a:t>(Å) </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3.6578</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5.0630</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3.5983</a:t>
                      </a: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3.5994</a:t>
                      </a: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5.2141</a:t>
                      </a: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5.2128</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extLst>
                  <a:ext uri="{0D108BD9-81ED-4DB2-BD59-A6C34878D82A}">
                    <a16:rowId xmlns:a16="http://schemas.microsoft.com/office/drawing/2014/main" val="2541834660"/>
                  </a:ext>
                </a:extLst>
              </a:tr>
              <a:tr h="2545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r>
                        <a:rPr kumimoji="0" lang="en-US" altLang="zh-CN" sz="10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(Å) </a:t>
                      </a:r>
                      <a:endParaRPr kumimoji="0" lang="zh-CN" altLang="en-US" sz="10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5.6878</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6.3978</a:t>
                      </a: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6.4002</a:t>
                      </a: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a:t>
                      </a: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extLst>
                  <a:ext uri="{0D108BD9-81ED-4DB2-BD59-A6C34878D82A}">
                    <a16:rowId xmlns:a16="http://schemas.microsoft.com/office/drawing/2014/main" val="292047426"/>
                  </a:ext>
                </a:extLst>
              </a:tr>
              <a:tr h="254578">
                <a:tc>
                  <a:txBody>
                    <a:bodyPr/>
                    <a:lstStyle/>
                    <a:p>
                      <a:pPr algn="ctr"/>
                      <a:r>
                        <a:rPr lang="en-US" altLang="zh-CN" sz="1050" i="1" dirty="0">
                          <a:latin typeface="Times New Roman" panose="02020603050405020304" pitchFamily="18" charset="0"/>
                          <a:cs typeface="Times New Roman" panose="02020603050405020304" pitchFamily="18" charset="0"/>
                        </a:rPr>
                        <a:t>V </a:t>
                      </a: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-1.54</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8.85</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8.99</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7.54</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7.47</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extLst>
                  <a:ext uri="{0D108BD9-81ED-4DB2-BD59-A6C34878D82A}">
                    <a16:rowId xmlns:a16="http://schemas.microsoft.com/office/drawing/2014/main" val="1099491654"/>
                  </a:ext>
                </a:extLst>
              </a:tr>
              <a:tr h="254578">
                <a:tc>
                  <a:txBody>
                    <a:bodyPr/>
                    <a:lstStyle/>
                    <a:p>
                      <a:pPr algn="ctr"/>
                      <a:r>
                        <a:rPr lang="el-GR" altLang="zh-CN" sz="1050" i="1" dirty="0">
                          <a:latin typeface="Times New Roman" panose="02020603050405020304" pitchFamily="18" charset="0"/>
                          <a:cs typeface="Times New Roman" panose="02020603050405020304" pitchFamily="18" charset="0"/>
                        </a:rPr>
                        <a:t>ε</a:t>
                      </a:r>
                      <a:r>
                        <a:rPr lang="en-US" altLang="zh-CN" sz="1050" i="1" baseline="-25000" dirty="0">
                          <a:latin typeface="Times New Roman" panose="02020603050405020304" pitchFamily="18" charset="0"/>
                          <a:cs typeface="Times New Roman" panose="02020603050405020304" pitchFamily="18" charset="0"/>
                        </a:rPr>
                        <a:t>a</a:t>
                      </a:r>
                      <a:endParaRPr lang="zh-CN" altLang="en-US" sz="1050" i="1" baseline="-2500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-2.10</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-1.63</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-1.60</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0.81</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0.80</a:t>
                      </a:r>
                      <a:endParaRPr kumimoji="0" lang="zh-CN" altLang="en-US" sz="10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marL="54119" marR="54119" marT="27059" marB="27059" anchor="ctr"/>
                </a:tc>
                <a:extLst>
                  <a:ext uri="{0D108BD9-81ED-4DB2-BD59-A6C34878D82A}">
                    <a16:rowId xmlns:a16="http://schemas.microsoft.com/office/drawing/2014/main" val="2658700539"/>
                  </a:ext>
                </a:extLst>
              </a:tr>
              <a:tr h="2545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altLang="zh-CN" sz="1050" i="1" dirty="0">
                          <a:latin typeface="Times New Roman" panose="02020603050405020304" pitchFamily="18" charset="0"/>
                          <a:cs typeface="Times New Roman" panose="02020603050405020304" pitchFamily="18" charset="0"/>
                        </a:rPr>
                        <a:t>ε</a:t>
                      </a:r>
                      <a:r>
                        <a:rPr lang="en-US" altLang="zh-CN" sz="1050" i="1" baseline="-25000" dirty="0">
                          <a:latin typeface="Times New Roman" panose="02020603050405020304" pitchFamily="18" charset="0"/>
                          <a:cs typeface="Times New Roman" panose="02020603050405020304" pitchFamily="18" charset="0"/>
                        </a:rPr>
                        <a:t>b</a:t>
                      </a:r>
                      <a:endParaRPr lang="zh-CN" altLang="en-US" sz="1050" i="1" baseline="-2500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-2.10</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-1.63</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-1.60</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0.81</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0.80</a:t>
                      </a:r>
                      <a:endParaRPr kumimoji="0" lang="zh-CN" altLang="en-US" sz="10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marL="54119" marR="54119" marT="27059" marB="27059" anchor="ctr"/>
                </a:tc>
                <a:extLst>
                  <a:ext uri="{0D108BD9-81ED-4DB2-BD59-A6C34878D82A}">
                    <a16:rowId xmlns:a16="http://schemas.microsoft.com/office/drawing/2014/main" val="4126846178"/>
                  </a:ext>
                </a:extLst>
              </a:tr>
              <a:tr h="2545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altLang="zh-CN" sz="105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ε</a:t>
                      </a:r>
                      <a:r>
                        <a:rPr lang="en-US" altLang="zh-CN" sz="1050" i="1" baseline="-25000" dirty="0">
                          <a:latin typeface="Times New Roman" panose="02020603050405020304" pitchFamily="18" charset="0"/>
                          <a:cs typeface="Times New Roman" panose="02020603050405020304" pitchFamily="18" charset="0"/>
                        </a:rPr>
                        <a:t>c</a:t>
                      </a:r>
                      <a:endParaRPr lang="zh-CN" altLang="en-US" sz="1050" i="1" baseline="-2500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2.73</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12.48</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12.53</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5.80</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solidFill>
                            <a:schemeClr val="tx1"/>
                          </a:solidFill>
                          <a:latin typeface="Times New Roman" panose="02020603050405020304" pitchFamily="18" charset="0"/>
                          <a:cs typeface="Times New Roman" panose="02020603050405020304" pitchFamily="18" charset="0"/>
                        </a:rPr>
                        <a:t>5.83  </a:t>
                      </a:r>
                      <a:r>
                        <a:rPr lang="en-US" altLang="zh-CN" sz="1050" dirty="0">
                          <a:latin typeface="Times New Roman" panose="02020603050405020304" pitchFamily="18" charset="0"/>
                          <a:cs typeface="Times New Roman" panose="02020603050405020304" pitchFamily="18" charset="0"/>
                        </a:rPr>
                        <a:t>          </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extLst>
                  <a:ext uri="{0D108BD9-81ED-4DB2-BD59-A6C34878D82A}">
                    <a16:rowId xmlns:a16="http://schemas.microsoft.com/office/drawing/2014/main" val="2987313980"/>
                  </a:ext>
                </a:extLst>
              </a:tr>
              <a:tr h="2545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altLang="zh-CN" sz="105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ε</a:t>
                      </a:r>
                      <a:r>
                        <a:rPr lang="en-US" altLang="zh-CN" sz="1050" i="1" baseline="-25000" dirty="0">
                          <a:latin typeface="Times New Roman" panose="02020603050405020304" pitchFamily="18" charset="0"/>
                          <a:cs typeface="Times New Roman" panose="02020603050405020304" pitchFamily="18" charset="0"/>
                        </a:rPr>
                        <a:t>d</a:t>
                      </a:r>
                      <a:endParaRPr lang="zh-CN" altLang="en-US" sz="1050" i="1" baseline="-2500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-10.98</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12.48</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12.53</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-8.33</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-8.35</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extLst>
                  <a:ext uri="{0D108BD9-81ED-4DB2-BD59-A6C34878D82A}">
                    <a16:rowId xmlns:a16="http://schemas.microsoft.com/office/drawing/2014/main" val="1318056377"/>
                  </a:ext>
                </a:extLst>
              </a:tr>
              <a:tr h="2545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altLang="zh-CN" sz="105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ε</a:t>
                      </a:r>
                      <a:r>
                        <a:rPr kumimoji="0" lang="en-US" altLang="zh-CN" sz="1050" b="0"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a:t>
                      </a:r>
                      <a:endParaRPr kumimoji="0" lang="zh-CN" altLang="en-US" sz="1050" b="0"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13.02</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-1.63</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-1.60</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16.39</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tc>
                  <a:txBody>
                    <a:bodyPr/>
                    <a:lstStyle/>
                    <a:p>
                      <a:pPr algn="ctr"/>
                      <a:r>
                        <a:rPr lang="en-US" altLang="zh-CN" sz="1050" dirty="0">
                          <a:latin typeface="Times New Roman" panose="02020603050405020304" pitchFamily="18" charset="0"/>
                          <a:cs typeface="Times New Roman" panose="02020603050405020304" pitchFamily="18" charset="0"/>
                        </a:rPr>
                        <a:t>16.36</a:t>
                      </a:r>
                      <a:endParaRPr lang="zh-CN" altLang="en-US" sz="1050" dirty="0">
                        <a:latin typeface="Times New Roman" panose="02020603050405020304" pitchFamily="18" charset="0"/>
                        <a:cs typeface="Times New Roman" panose="02020603050405020304" pitchFamily="18" charset="0"/>
                      </a:endParaRPr>
                    </a:p>
                  </a:txBody>
                  <a:tcPr marL="54119" marR="54119" marT="27059" marB="27059" anchor="ctr"/>
                </a:tc>
                <a:extLst>
                  <a:ext uri="{0D108BD9-81ED-4DB2-BD59-A6C34878D82A}">
                    <a16:rowId xmlns:a16="http://schemas.microsoft.com/office/drawing/2014/main" val="1013952343"/>
                  </a:ext>
                </a:extLst>
              </a:tr>
            </a:tbl>
          </a:graphicData>
        </a:graphic>
      </p:graphicFrame>
      <p:pic>
        <p:nvPicPr>
          <p:cNvPr id="3" name="图片 2" descr="图表, 折线图&#10;&#10;描述已自动生成">
            <a:extLst>
              <a:ext uri="{FF2B5EF4-FFF2-40B4-BE49-F238E27FC236}">
                <a16:creationId xmlns:a16="http://schemas.microsoft.com/office/drawing/2014/main" id="{A852CA07-76B4-2EC1-DDA1-9A122AC6EB0D}"/>
              </a:ext>
            </a:extLst>
          </p:cNvPr>
          <p:cNvPicPr>
            <a:picLocks noChangeAspect="1"/>
          </p:cNvPicPr>
          <p:nvPr/>
        </p:nvPicPr>
        <p:blipFill>
          <a:blip r:embed="rId3" cstate="print">
            <a:extLst>
              <a:ext uri="{28A0092B-C50C-407E-A947-70E740481C1C}">
                <a14:useLocalDpi xmlns:a14="http://schemas.microsoft.com/office/drawing/2010/main" val="0"/>
              </a:ext>
            </a:extLst>
          </a:blip>
          <a:srcRect l="10144" t="9362" r="13099" b="3404"/>
          <a:stretch/>
        </p:blipFill>
        <p:spPr>
          <a:xfrm>
            <a:off x="7607442" y="905246"/>
            <a:ext cx="3986400" cy="2830988"/>
          </a:xfrm>
          <a:prstGeom prst="rect">
            <a:avLst/>
          </a:prstGeom>
        </p:spPr>
      </p:pic>
      <p:sp>
        <p:nvSpPr>
          <p:cNvPr id="4" name="文本框 3">
            <a:extLst>
              <a:ext uri="{FF2B5EF4-FFF2-40B4-BE49-F238E27FC236}">
                <a16:creationId xmlns:a16="http://schemas.microsoft.com/office/drawing/2014/main" id="{E8DFCEFE-CB6C-3894-1524-B441AC69D05D}"/>
              </a:ext>
            </a:extLst>
          </p:cNvPr>
          <p:cNvSpPr txBox="1"/>
          <p:nvPr/>
        </p:nvSpPr>
        <p:spPr>
          <a:xfrm>
            <a:off x="442622" y="4748768"/>
            <a:ext cx="6623436" cy="1526059"/>
          </a:xfrm>
          <a:prstGeom prst="rect">
            <a:avLst/>
          </a:prstGeom>
          <a:solidFill>
            <a:schemeClr val="bg1">
              <a:lumMod val="95000"/>
            </a:schemeClr>
          </a:solidFill>
          <a:ln w="19050">
            <a:solidFill>
              <a:schemeClr val="accent1">
                <a:lumMod val="50000"/>
              </a:schemeClr>
            </a:solidFill>
            <a:prstDash val="dash"/>
          </a:ln>
          <a:effectLst/>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在不同相变路径下，氢化钇</a:t>
            </a:r>
            <a:r>
              <a:rPr kumimoji="0" lang="el-GR" altLang="zh-CN" sz="1600" b="1" i="1"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ε</a:t>
            </a:r>
            <a:r>
              <a:rPr kumimoji="0" lang="en-US" altLang="zh-CN" sz="1600" b="1" i="1"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方向都会发生不同程度膨胀。压缩该方向下的氢化钇，会导致结构能量和相变能垒变大。</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拉伸应力场有利于氢化物的形成。残余应力促进稳定</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δ</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相的析出。这也解释了为什么非化学计量比</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YHx</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的未氢化部分也可形成</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Fcc</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结构。</a:t>
            </a:r>
          </a:p>
        </p:txBody>
      </p:sp>
      <p:pic>
        <p:nvPicPr>
          <p:cNvPr id="5" name="图片 4" descr="图表, 折线图&#10;&#10;AI 生成的内容可能不正确。">
            <a:extLst>
              <a:ext uri="{FF2B5EF4-FFF2-40B4-BE49-F238E27FC236}">
                <a16:creationId xmlns:a16="http://schemas.microsoft.com/office/drawing/2014/main" id="{5CF6AF6A-1D2C-31FF-3133-F43A86568861}"/>
              </a:ext>
            </a:extLst>
          </p:cNvPr>
          <p:cNvPicPr>
            <a:picLocks noChangeAspect="1"/>
          </p:cNvPicPr>
          <p:nvPr/>
        </p:nvPicPr>
        <p:blipFill>
          <a:blip r:embed="rId4" cstate="print">
            <a:extLst>
              <a:ext uri="{28A0092B-C50C-407E-A947-70E740481C1C}">
                <a14:useLocalDpi xmlns:a14="http://schemas.microsoft.com/office/drawing/2010/main" val="0"/>
              </a:ext>
            </a:extLst>
          </a:blip>
          <a:srcRect l="8195" t="9687" r="11061"/>
          <a:stretch/>
        </p:blipFill>
        <p:spPr>
          <a:xfrm>
            <a:off x="7525603" y="3736234"/>
            <a:ext cx="4150078" cy="2900514"/>
          </a:xfrm>
          <a:prstGeom prst="rect">
            <a:avLst/>
          </a:prstGeom>
        </p:spPr>
      </p:pic>
      <p:sp>
        <p:nvSpPr>
          <p:cNvPr id="6" name="文本框 5">
            <a:extLst>
              <a:ext uri="{FF2B5EF4-FFF2-40B4-BE49-F238E27FC236}">
                <a16:creationId xmlns:a16="http://schemas.microsoft.com/office/drawing/2014/main" id="{788172A2-0633-250B-1F15-34F794FBC973}"/>
              </a:ext>
            </a:extLst>
          </p:cNvPr>
          <p:cNvSpPr txBox="1"/>
          <p:nvPr/>
        </p:nvSpPr>
        <p:spPr>
          <a:xfrm>
            <a:off x="966816" y="905246"/>
            <a:ext cx="6099242" cy="103618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altLang="zh-CN" sz="14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ε</a:t>
            </a:r>
            <a:r>
              <a:rPr kumimoji="0" lang="en-US" altLang="zh-CN" sz="1400" b="0" i="1"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[2-1-10]/[-110]  </a:t>
            </a:r>
            <a:r>
              <a:rPr kumimoji="0" lang="el-GR" altLang="zh-CN" sz="14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ε</a:t>
            </a:r>
            <a:r>
              <a:rPr kumimoji="0" lang="en-US" altLang="zh-CN" sz="1400" b="0" i="1"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[-12-10]/[0-11]  </a:t>
            </a:r>
            <a:r>
              <a:rPr kumimoji="0" lang="el-GR" altLang="zh-CN" sz="1400" b="0" i="1"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ε</a:t>
            </a:r>
            <a:r>
              <a:rPr kumimoji="0" lang="en-US" altLang="zh-CN" sz="1400" b="0" i="1"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[0001]/[111]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altLang="zh-CN" sz="1400" b="0" i="1"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ε</a:t>
            </a:r>
            <a:r>
              <a:rPr kumimoji="0" lang="en-US" altLang="zh-CN" sz="1400" b="0" i="1"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[0001]/[001] </a:t>
            </a:r>
            <a:r>
              <a:rPr kumimoji="0" lang="el-GR" altLang="zh-CN" sz="1400" b="0" i="1"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ε</a:t>
            </a:r>
            <a:r>
              <a:rPr kumimoji="0" lang="en-US" altLang="zh-CN" sz="1400" b="0" i="1" u="none" strike="noStrike" kern="1200" cap="none" spc="0" normalizeH="0" baseline="-2500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e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[10-10]/[110] </a:t>
            </a:r>
            <a:endParaRPr kumimoji="0" lang="zh-CN" altLang="en-US" sz="1400" b="0" i="1" u="none" strike="noStrike" kern="1200" cap="none" spc="0" normalizeH="0" baseline="-2500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00" b="0" i="1"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00" b="0" i="1"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zh-CN" altLang="en-US" sz="1000" b="0" i="1"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8" name="直接连接符 7">
            <a:extLst>
              <a:ext uri="{FF2B5EF4-FFF2-40B4-BE49-F238E27FC236}">
                <a16:creationId xmlns:a16="http://schemas.microsoft.com/office/drawing/2014/main" id="{93F4D604-0531-B6E6-73C7-180FAB5A3AD5}"/>
              </a:ext>
            </a:extLst>
          </p:cNvPr>
          <p:cNvCxnSpPr/>
          <p:nvPr/>
        </p:nvCxnSpPr>
        <p:spPr>
          <a:xfrm>
            <a:off x="7275130" y="969423"/>
            <a:ext cx="0" cy="553362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9" name="标题 1">
            <a:extLst>
              <a:ext uri="{FF2B5EF4-FFF2-40B4-BE49-F238E27FC236}">
                <a16:creationId xmlns:a16="http://schemas.microsoft.com/office/drawing/2014/main" id="{AA58E014-A5A4-66FC-5253-DC2E20546E21}"/>
              </a:ext>
            </a:extLst>
          </p:cNvPr>
          <p:cNvSpPr txBox="1">
            <a:spLocks/>
          </p:cNvSpPr>
          <p:nvPr/>
        </p:nvSpPr>
        <p:spPr>
          <a:xfrm>
            <a:off x="442622" y="271298"/>
            <a:ext cx="1097280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j-cs"/>
              </a:rPr>
              <a:t>应力对氢化钇相变的影响</a:t>
            </a:r>
          </a:p>
        </p:txBody>
      </p:sp>
    </p:spTree>
    <p:extLst>
      <p:ext uri="{BB962C8B-B14F-4D97-AF65-F5344CB8AC3E}">
        <p14:creationId xmlns:p14="http://schemas.microsoft.com/office/powerpoint/2010/main" val="3030491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表&#10;&#10;AI 生成的内容可能不正确。">
            <a:extLst>
              <a:ext uri="{FF2B5EF4-FFF2-40B4-BE49-F238E27FC236}">
                <a16:creationId xmlns:a16="http://schemas.microsoft.com/office/drawing/2014/main" id="{6C8478DF-E8C0-A299-F1BB-7E8C3D556B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748" y="940254"/>
            <a:ext cx="10270080" cy="3736598"/>
          </a:xfrm>
          <a:prstGeom prst="rect">
            <a:avLst/>
          </a:prstGeom>
        </p:spPr>
      </p:pic>
      <p:sp>
        <p:nvSpPr>
          <p:cNvPr id="4" name="文本框 3">
            <a:extLst>
              <a:ext uri="{FF2B5EF4-FFF2-40B4-BE49-F238E27FC236}">
                <a16:creationId xmlns:a16="http://schemas.microsoft.com/office/drawing/2014/main" id="{264B904C-C931-A72B-DC3E-F930928AE0DF}"/>
              </a:ext>
            </a:extLst>
          </p:cNvPr>
          <p:cNvSpPr txBox="1"/>
          <p:nvPr/>
        </p:nvSpPr>
        <p:spPr>
          <a:xfrm>
            <a:off x="440936" y="155248"/>
            <a:ext cx="7808834"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n-cs"/>
              </a:rPr>
              <a:t>锆微合金化对氢化钇相变的影响</a:t>
            </a:r>
            <a:endParaRPr kumimoji="0" lang="zh-CN" altLang="en-US" sz="3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5" name="文本框 4">
            <a:extLst>
              <a:ext uri="{FF2B5EF4-FFF2-40B4-BE49-F238E27FC236}">
                <a16:creationId xmlns:a16="http://schemas.microsoft.com/office/drawing/2014/main" id="{5E662952-73EC-7814-89B1-868738266DB7}"/>
              </a:ext>
            </a:extLst>
          </p:cNvPr>
          <p:cNvSpPr txBox="1"/>
          <p:nvPr/>
        </p:nvSpPr>
        <p:spPr>
          <a:xfrm>
            <a:off x="779254" y="4956649"/>
            <a:ext cx="10377997" cy="961097"/>
          </a:xfrm>
          <a:prstGeom prst="rect">
            <a:avLst/>
          </a:prstGeom>
          <a:solidFill>
            <a:schemeClr val="bg1">
              <a:lumMod val="95000"/>
            </a:schemeClr>
          </a:solidFill>
          <a:ln w="28575">
            <a:noFill/>
            <a:prstDash val="dash"/>
          </a:ln>
          <a:effectLst>
            <a:outerShdw blurRad="50800" dist="38100" dir="2700000" algn="tl" rotWithShape="0">
              <a:prstClr val="black">
                <a:alpha val="40000"/>
              </a:prstClr>
            </a:outerShdw>
          </a:effectLst>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zh-CN"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适当的</a:t>
            </a:r>
            <a:r>
              <a:rPr kumimoji="0"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Zr</a:t>
            </a:r>
            <a:r>
              <a:rPr kumimoji="0" lang="zh-CN"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合金化会促进氢化钇的相变</a:t>
            </a:r>
            <a:endParaRPr kumimoji="0"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Zr</a:t>
            </a:r>
            <a:r>
              <a:rPr kumimoji="0" lang="zh-CN"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浓度过高会抑制相变，结合扩散系数的考虑，</a:t>
            </a: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4.17 at% </a:t>
            </a:r>
            <a:r>
              <a:rPr kumimoji="0" lang="zh-CN"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左右 </a:t>
            </a:r>
            <a:r>
              <a:rPr kumimoji="0"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Zr</a:t>
            </a:r>
            <a:r>
              <a:rPr kumimoji="0" lang="zh-CN"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合金化或许最为合适</a:t>
            </a:r>
          </a:p>
        </p:txBody>
      </p:sp>
    </p:spTree>
    <p:extLst>
      <p:ext uri="{BB962C8B-B14F-4D97-AF65-F5344CB8AC3E}">
        <p14:creationId xmlns:p14="http://schemas.microsoft.com/office/powerpoint/2010/main" val="1932616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79345-1087-86DA-631A-D51DEAD85384}"/>
            </a:ext>
          </a:extLst>
        </p:cNvPr>
        <p:cNvGrpSpPr/>
        <p:nvPr/>
      </p:nvGrpSpPr>
      <p:grpSpPr>
        <a:xfrm>
          <a:off x="0" y="0"/>
          <a:ext cx="0" cy="0"/>
          <a:chOff x="0" y="0"/>
          <a:chExt cx="0" cy="0"/>
        </a:xfrm>
      </p:grpSpPr>
      <p:sp>
        <p:nvSpPr>
          <p:cNvPr id="22" name="文本框 21">
            <a:extLst>
              <a:ext uri="{FF2B5EF4-FFF2-40B4-BE49-F238E27FC236}">
                <a16:creationId xmlns:a16="http://schemas.microsoft.com/office/drawing/2014/main" id="{0CEBEECC-DD37-F968-2561-BF4EF3485668}"/>
              </a:ext>
            </a:extLst>
          </p:cNvPr>
          <p:cNvSpPr txBox="1"/>
          <p:nvPr/>
        </p:nvSpPr>
        <p:spPr>
          <a:xfrm>
            <a:off x="429989" y="340681"/>
            <a:ext cx="6000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dirty="0">
                <a:solidFill>
                  <a:srgbClr val="B92917"/>
                </a:solidFill>
                <a:latin typeface="Impact" panose="020B0806030902050204" pitchFamily="34" charset="0"/>
                <a:ea typeface="微软雅黑"/>
              </a:rPr>
              <a:t>4</a:t>
            </a:r>
            <a:endParaRPr kumimoji="0" lang="zh-CN" altLang="en-US" sz="4800" b="0" i="0" u="none" strike="noStrike" kern="1200" cap="none" spc="0" normalizeH="0" baseline="0" noProof="0" dirty="0">
              <a:ln>
                <a:noFill/>
              </a:ln>
              <a:solidFill>
                <a:srgbClr val="B92917"/>
              </a:solidFill>
              <a:effectLst/>
              <a:uLnTx/>
              <a:uFillTx/>
              <a:latin typeface="Impact" panose="020B0806030902050204" pitchFamily="34" charset="0"/>
              <a:ea typeface="微软雅黑"/>
              <a:cs typeface="+mn-cs"/>
            </a:endParaRPr>
          </a:p>
        </p:txBody>
      </p:sp>
      <p:sp>
        <p:nvSpPr>
          <p:cNvPr id="34" name="文本框 33">
            <a:extLst>
              <a:ext uri="{FF2B5EF4-FFF2-40B4-BE49-F238E27FC236}">
                <a16:creationId xmlns:a16="http://schemas.microsoft.com/office/drawing/2014/main" id="{F22184B8-7863-3900-0D67-AAD6505A8A0B}"/>
              </a:ext>
            </a:extLst>
          </p:cNvPr>
          <p:cNvSpPr txBox="1"/>
          <p:nvPr/>
        </p:nvSpPr>
        <p:spPr>
          <a:xfrm>
            <a:off x="5261090" y="1164075"/>
            <a:ext cx="209014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979997">
                    <a:alpha val="34000"/>
                  </a:srgbClr>
                </a:solidFill>
                <a:effectLst/>
                <a:uLnTx/>
                <a:uFillTx/>
                <a:latin typeface="Impact" panose="020B0806030902050204" pitchFamily="34" charset="0"/>
                <a:ea typeface="微软雅黑"/>
                <a:cs typeface="+mn-cs"/>
              </a:rPr>
              <a:t>0</a:t>
            </a:r>
            <a:r>
              <a:rPr lang="en-US" altLang="zh-CN" sz="11500" dirty="0">
                <a:solidFill>
                  <a:srgbClr val="979997">
                    <a:alpha val="34000"/>
                  </a:srgbClr>
                </a:solidFill>
                <a:latin typeface="Impact" panose="020B0806030902050204" pitchFamily="34" charset="0"/>
                <a:ea typeface="微软雅黑"/>
              </a:rPr>
              <a:t>4</a:t>
            </a:r>
            <a:endParaRPr kumimoji="0" lang="zh-CN" altLang="en-US" sz="11500" b="0" i="0" u="none" strike="noStrike" kern="1200" cap="none" spc="0" normalizeH="0" baseline="0" noProof="0" dirty="0">
              <a:ln>
                <a:noFill/>
              </a:ln>
              <a:solidFill>
                <a:srgbClr val="979997">
                  <a:alpha val="34000"/>
                </a:srgbClr>
              </a:solidFill>
              <a:effectLst/>
              <a:uLnTx/>
              <a:uFillTx/>
              <a:latin typeface="Impact" panose="020B0806030902050204" pitchFamily="34" charset="0"/>
              <a:ea typeface="微软雅黑"/>
              <a:cs typeface="+mn-cs"/>
            </a:endParaRPr>
          </a:p>
        </p:txBody>
      </p:sp>
      <p:sp>
        <p:nvSpPr>
          <p:cNvPr id="35" name="文本框 34">
            <a:extLst>
              <a:ext uri="{FF2B5EF4-FFF2-40B4-BE49-F238E27FC236}">
                <a16:creationId xmlns:a16="http://schemas.microsoft.com/office/drawing/2014/main" id="{4AEA935F-8419-5687-4521-1BB5B71B3A16}"/>
              </a:ext>
            </a:extLst>
          </p:cNvPr>
          <p:cNvSpPr txBox="1"/>
          <p:nvPr/>
        </p:nvSpPr>
        <p:spPr>
          <a:xfrm>
            <a:off x="5400675" y="1727397"/>
            <a:ext cx="1390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a:cs typeface="+mn-cs"/>
              </a:rPr>
              <a:t>PART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000000"/>
                </a:solidFill>
                <a:latin typeface="Arial"/>
                <a:ea typeface="微软雅黑"/>
              </a:rPr>
              <a:t>FOUR</a:t>
            </a:r>
            <a:endParaRPr kumimoji="0" lang="zh-CN" altLang="en-US" sz="20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1" name="图形 10">
            <a:extLst>
              <a:ext uri="{FF2B5EF4-FFF2-40B4-BE49-F238E27FC236}">
                <a16:creationId xmlns:a16="http://schemas.microsoft.com/office/drawing/2014/main" id="{1AA780BE-A9B8-A4E7-F26A-88D583DE736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57529" y="1086711"/>
            <a:ext cx="1713618" cy="1713618"/>
          </a:xfrm>
          <a:prstGeom prst="rect">
            <a:avLst/>
          </a:prstGeom>
        </p:spPr>
      </p:pic>
      <p:pic>
        <p:nvPicPr>
          <p:cNvPr id="12" name="图形 11">
            <a:extLst>
              <a:ext uri="{FF2B5EF4-FFF2-40B4-BE49-F238E27FC236}">
                <a16:creationId xmlns:a16="http://schemas.microsoft.com/office/drawing/2014/main" id="{D8D2D702-ECED-A7A8-4EAA-721DA1E76F1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468547" y="1117611"/>
            <a:ext cx="1713618" cy="1713618"/>
          </a:xfrm>
          <a:prstGeom prst="rect">
            <a:avLst/>
          </a:prstGeom>
        </p:spPr>
      </p:pic>
      <p:grpSp>
        <p:nvGrpSpPr>
          <p:cNvPr id="2" name="组合 1">
            <a:extLst>
              <a:ext uri="{FF2B5EF4-FFF2-40B4-BE49-F238E27FC236}">
                <a16:creationId xmlns:a16="http://schemas.microsoft.com/office/drawing/2014/main" id="{03CEC74C-84CE-7191-F1E7-0B4B148586F0}"/>
              </a:ext>
            </a:extLst>
          </p:cNvPr>
          <p:cNvGrpSpPr/>
          <p:nvPr/>
        </p:nvGrpSpPr>
        <p:grpSpPr>
          <a:xfrm>
            <a:off x="2634259" y="2923441"/>
            <a:ext cx="7343140" cy="779780"/>
            <a:chOff x="3963669" y="727429"/>
            <a:chExt cx="7343140" cy="779780"/>
          </a:xfrm>
          <a:solidFill>
            <a:schemeClr val="bg1">
              <a:lumMod val="85000"/>
            </a:schemeClr>
          </a:solidFill>
        </p:grpSpPr>
        <p:sp>
          <p:nvSpPr>
            <p:cNvPr id="3" name="矩形 2">
              <a:extLst>
                <a:ext uri="{FF2B5EF4-FFF2-40B4-BE49-F238E27FC236}">
                  <a16:creationId xmlns:a16="http://schemas.microsoft.com/office/drawing/2014/main" id="{5677ACED-AADB-F896-4EAF-7E63F209AA59}"/>
                </a:ext>
              </a:extLst>
            </p:cNvPr>
            <p:cNvSpPr>
              <a:spLocks noChangeArrowheads="1"/>
            </p:cNvSpPr>
            <p:nvPr>
              <p:custDataLst>
                <p:tags r:id="rId9"/>
              </p:custDataLst>
            </p:nvPr>
          </p:nvSpPr>
          <p:spPr bwMode="auto">
            <a:xfrm>
              <a:off x="4826704" y="727429"/>
              <a:ext cx="6480105" cy="779780"/>
            </a:xfrm>
            <a:prstGeom prst="rect">
              <a:avLst/>
            </a:prstGeom>
            <a:solidFill>
              <a:schemeClr val="bg2">
                <a:lumMod val="90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氢化钇应用微堆中子慢化剂的优势及挑战</a:t>
              </a:r>
            </a:p>
          </p:txBody>
        </p:sp>
        <p:sp>
          <p:nvSpPr>
            <p:cNvPr id="4" name="矩形 3">
              <a:extLst>
                <a:ext uri="{FF2B5EF4-FFF2-40B4-BE49-F238E27FC236}">
                  <a16:creationId xmlns:a16="http://schemas.microsoft.com/office/drawing/2014/main" id="{240E5247-E883-892A-3439-B22696032F17}"/>
                </a:ext>
              </a:extLst>
            </p:cNvPr>
            <p:cNvSpPr>
              <a:spLocks noChangeArrowheads="1"/>
            </p:cNvSpPr>
            <p:nvPr>
              <p:custDataLst>
                <p:tags r:id="rId10"/>
              </p:custDataLst>
            </p:nvPr>
          </p:nvSpPr>
          <p:spPr bwMode="auto">
            <a:xfrm>
              <a:off x="3963669" y="727429"/>
              <a:ext cx="863035" cy="779780"/>
            </a:xfrm>
            <a:prstGeom prst="rect">
              <a:avLst/>
            </a:prstGeom>
            <a:solidFill>
              <a:schemeClr val="bg2">
                <a:lumMod val="9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1</a:t>
              </a:r>
            </a:p>
          </p:txBody>
        </p:sp>
      </p:grpSp>
      <p:sp>
        <p:nvSpPr>
          <p:cNvPr id="6" name="矩形 5">
            <a:extLst>
              <a:ext uri="{FF2B5EF4-FFF2-40B4-BE49-F238E27FC236}">
                <a16:creationId xmlns:a16="http://schemas.microsoft.com/office/drawing/2014/main" id="{6827CC19-A4F7-CF5E-90CA-E0FD56700857}"/>
              </a:ext>
            </a:extLst>
          </p:cNvPr>
          <p:cNvSpPr>
            <a:spLocks noChangeArrowheads="1"/>
          </p:cNvSpPr>
          <p:nvPr>
            <p:custDataLst>
              <p:tags r:id="rId1"/>
            </p:custDataLst>
          </p:nvPr>
        </p:nvSpPr>
        <p:spPr bwMode="auto">
          <a:xfrm>
            <a:off x="3497294" y="3929015"/>
            <a:ext cx="6480105" cy="779780"/>
          </a:xfrm>
          <a:prstGeom prst="rect">
            <a:avLst/>
          </a:prstGeom>
          <a:solidFill>
            <a:schemeClr val="bg2">
              <a:lumMod val="90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合金化对氢在钇中扩散行为的影响</a:t>
            </a:r>
          </a:p>
        </p:txBody>
      </p:sp>
      <p:sp>
        <p:nvSpPr>
          <p:cNvPr id="7" name="矩形 45">
            <a:extLst>
              <a:ext uri="{FF2B5EF4-FFF2-40B4-BE49-F238E27FC236}">
                <a16:creationId xmlns:a16="http://schemas.microsoft.com/office/drawing/2014/main" id="{BED046B1-4669-4EF3-3C22-BA6FA8028E4D}"/>
              </a:ext>
            </a:extLst>
          </p:cNvPr>
          <p:cNvSpPr>
            <a:spLocks noChangeArrowheads="1"/>
          </p:cNvSpPr>
          <p:nvPr>
            <p:custDataLst>
              <p:tags r:id="rId2"/>
            </p:custDataLst>
          </p:nvPr>
        </p:nvSpPr>
        <p:spPr bwMode="auto">
          <a:xfrm>
            <a:off x="3497294" y="4977225"/>
            <a:ext cx="6480105" cy="779780"/>
          </a:xfrm>
          <a:prstGeom prst="rect">
            <a:avLst/>
          </a:prstGeom>
          <a:solidFill>
            <a:schemeClr val="bg2">
              <a:lumMod val="90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金属钇氢化过程中的相转变机制</a:t>
            </a:r>
          </a:p>
        </p:txBody>
      </p:sp>
      <p:sp>
        <p:nvSpPr>
          <p:cNvPr id="8" name="矩形 46">
            <a:extLst>
              <a:ext uri="{FF2B5EF4-FFF2-40B4-BE49-F238E27FC236}">
                <a16:creationId xmlns:a16="http://schemas.microsoft.com/office/drawing/2014/main" id="{4A916D9E-5420-55C1-8E66-3604C9C5EB7B}"/>
              </a:ext>
            </a:extLst>
          </p:cNvPr>
          <p:cNvSpPr>
            <a:spLocks noChangeArrowheads="1"/>
          </p:cNvSpPr>
          <p:nvPr>
            <p:custDataLst>
              <p:tags r:id="rId3"/>
            </p:custDataLst>
          </p:nvPr>
        </p:nvSpPr>
        <p:spPr bwMode="auto">
          <a:xfrm>
            <a:off x="2634259" y="4977225"/>
            <a:ext cx="863035" cy="779780"/>
          </a:xfrm>
          <a:prstGeom prst="rect">
            <a:avLst/>
          </a:prstGeom>
          <a:solidFill>
            <a:schemeClr val="bg2">
              <a:lumMod val="9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3</a:t>
            </a:r>
          </a:p>
        </p:txBody>
      </p:sp>
      <p:sp>
        <p:nvSpPr>
          <p:cNvPr id="9" name="矩形 8">
            <a:extLst>
              <a:ext uri="{FF2B5EF4-FFF2-40B4-BE49-F238E27FC236}">
                <a16:creationId xmlns:a16="http://schemas.microsoft.com/office/drawing/2014/main" id="{66965D52-FD63-94E0-B313-4195EBA8489E}"/>
              </a:ext>
            </a:extLst>
          </p:cNvPr>
          <p:cNvSpPr>
            <a:spLocks noChangeArrowheads="1"/>
          </p:cNvSpPr>
          <p:nvPr>
            <p:custDataLst>
              <p:tags r:id="rId4"/>
            </p:custDataLst>
          </p:nvPr>
        </p:nvSpPr>
        <p:spPr bwMode="auto">
          <a:xfrm>
            <a:off x="2634259" y="3929015"/>
            <a:ext cx="863035" cy="779780"/>
          </a:xfrm>
          <a:prstGeom prst="rect">
            <a:avLst/>
          </a:prstGeom>
          <a:solidFill>
            <a:schemeClr val="bg2">
              <a:lumMod val="90000"/>
            </a:schemeClr>
          </a:solidFill>
          <a:ln>
            <a:solidFill>
              <a:schemeClr val="bg2">
                <a:lumMod val="90000"/>
              </a:schemeClr>
            </a:solid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2</a:t>
            </a:r>
          </a:p>
        </p:txBody>
      </p:sp>
      <p:sp>
        <p:nvSpPr>
          <p:cNvPr id="10" name="等腰三角形 58">
            <a:extLst>
              <a:ext uri="{FF2B5EF4-FFF2-40B4-BE49-F238E27FC236}">
                <a16:creationId xmlns:a16="http://schemas.microsoft.com/office/drawing/2014/main" id="{55F2A661-AA67-6244-92A4-4C0D37ACDF52}"/>
              </a:ext>
            </a:extLst>
          </p:cNvPr>
          <p:cNvSpPr>
            <a:spLocks noChangeAspect="1" noChangeArrowheads="1"/>
          </p:cNvSpPr>
          <p:nvPr>
            <p:custDataLst>
              <p:tags r:id="rId5"/>
            </p:custDataLst>
          </p:nvPr>
        </p:nvSpPr>
        <p:spPr bwMode="auto">
          <a:xfrm rot="5400000">
            <a:off x="3468540" y="4224247"/>
            <a:ext cx="242925" cy="185421"/>
          </a:xfrm>
          <a:prstGeom prst="triangle">
            <a:avLst>
              <a:gd name="adj" fmla="val 50000"/>
            </a:avLst>
          </a:prstGeom>
          <a:solidFill>
            <a:schemeClr val="bg2">
              <a:lumMod val="9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457200" algn="l" defTabSz="914400" rtl="0" eaLnBrk="0" fontAlgn="auto" latinLnBrk="0" hangingPunct="0">
              <a:lnSpc>
                <a:spcPct val="100000"/>
              </a:lnSpc>
              <a:spcBef>
                <a:spcPts val="0"/>
              </a:spcBef>
              <a:spcAft>
                <a:spcPts val="0"/>
              </a:spcAft>
              <a:buClrTx/>
              <a:buSzTx/>
              <a:buFontTx/>
              <a:buNone/>
              <a:tabLst/>
              <a:defRPr/>
            </a:pPr>
            <a:endParaRPr kumimoji="0" lang="zh-CN" altLang="zh-CN" sz="2800" b="1" i="0" u="none" strike="noStrike" kern="0" cap="none" spc="0" normalizeH="0" baseline="0" noProof="0" dirty="0">
              <a:ln>
                <a:noFill/>
              </a:ln>
              <a:solidFill>
                <a:prstClr val="white"/>
              </a:solidFill>
              <a:effectLst/>
              <a:uLnTx/>
              <a:uFillTx/>
              <a:latin typeface="Arial"/>
              <a:ea typeface="微软雅黑" panose="020B0503020204020204" charset="-122"/>
              <a:cs typeface="+mn-cs"/>
            </a:endParaRPr>
          </a:p>
        </p:txBody>
      </p:sp>
      <p:sp>
        <p:nvSpPr>
          <p:cNvPr id="13" name="矩形 45">
            <a:extLst>
              <a:ext uri="{FF2B5EF4-FFF2-40B4-BE49-F238E27FC236}">
                <a16:creationId xmlns:a16="http://schemas.microsoft.com/office/drawing/2014/main" id="{0EFE814B-5A23-6152-0824-2B2842DD04FC}"/>
              </a:ext>
            </a:extLst>
          </p:cNvPr>
          <p:cNvSpPr>
            <a:spLocks noChangeArrowheads="1"/>
          </p:cNvSpPr>
          <p:nvPr>
            <p:custDataLst>
              <p:tags r:id="rId6"/>
            </p:custDataLst>
          </p:nvPr>
        </p:nvSpPr>
        <p:spPr bwMode="auto">
          <a:xfrm>
            <a:off x="3497288" y="5984762"/>
            <a:ext cx="6480105" cy="779780"/>
          </a:xfrm>
          <a:prstGeom prst="rect">
            <a:avLst/>
          </a:prstGeom>
          <a:solidFill>
            <a:schemeClr val="accent1">
              <a:lumMod val="75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金属氢化物</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P-C-T</a:t>
            </a: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曲线的第一性原理计算</a:t>
            </a:r>
          </a:p>
        </p:txBody>
      </p:sp>
      <p:sp>
        <p:nvSpPr>
          <p:cNvPr id="14" name="矩形 46">
            <a:extLst>
              <a:ext uri="{FF2B5EF4-FFF2-40B4-BE49-F238E27FC236}">
                <a16:creationId xmlns:a16="http://schemas.microsoft.com/office/drawing/2014/main" id="{347AE1BE-F771-FBB5-4B33-3417C3592022}"/>
              </a:ext>
            </a:extLst>
          </p:cNvPr>
          <p:cNvSpPr>
            <a:spLocks noChangeArrowheads="1"/>
          </p:cNvSpPr>
          <p:nvPr>
            <p:custDataLst>
              <p:tags r:id="rId7"/>
            </p:custDataLst>
          </p:nvPr>
        </p:nvSpPr>
        <p:spPr bwMode="auto">
          <a:xfrm>
            <a:off x="2634253" y="5984762"/>
            <a:ext cx="863035" cy="779780"/>
          </a:xfrm>
          <a:prstGeom prst="rect">
            <a:avLst/>
          </a:prstGeom>
          <a:solidFill>
            <a:schemeClr val="accent1">
              <a:lumMod val="60000"/>
              <a:lumOff val="4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4</a:t>
            </a:r>
          </a:p>
        </p:txBody>
      </p:sp>
      <p:sp>
        <p:nvSpPr>
          <p:cNvPr id="15" name="等腰三角形 89094">
            <a:extLst>
              <a:ext uri="{FF2B5EF4-FFF2-40B4-BE49-F238E27FC236}">
                <a16:creationId xmlns:a16="http://schemas.microsoft.com/office/drawing/2014/main" id="{50EF0E59-D8DA-B651-EF43-76C681E1A06B}"/>
              </a:ext>
            </a:extLst>
          </p:cNvPr>
          <p:cNvSpPr>
            <a:spLocks noChangeAspect="1" noChangeArrowheads="1"/>
          </p:cNvSpPr>
          <p:nvPr>
            <p:custDataLst>
              <p:tags r:id="rId8"/>
            </p:custDataLst>
          </p:nvPr>
        </p:nvSpPr>
        <p:spPr bwMode="auto">
          <a:xfrm rot="5400000">
            <a:off x="3468540" y="6274069"/>
            <a:ext cx="242925" cy="185421"/>
          </a:xfrm>
          <a:prstGeom prst="triangle">
            <a:avLst>
              <a:gd name="adj" fmla="val 50000"/>
            </a:avLst>
          </a:prstGeom>
          <a:solidFill>
            <a:schemeClr val="accent1">
              <a:lumMod val="60000"/>
              <a:lumOff val="4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1" i="0" u="none" strike="noStrike" kern="0" cap="none" spc="0" normalizeH="0" baseline="0" noProof="0" dirty="0">
              <a:ln>
                <a:noFill/>
              </a:ln>
              <a:solidFill>
                <a:srgbClr val="FFFFFF"/>
              </a:solidFill>
              <a:effectLst/>
              <a:uLnTx/>
              <a:uFillTx/>
              <a:latin typeface="Arial"/>
              <a:ea typeface="方正兰亭粗黑_GBK" charset="-122"/>
              <a:cs typeface="+mn-cs"/>
            </a:endParaRPr>
          </a:p>
        </p:txBody>
      </p:sp>
    </p:spTree>
    <p:extLst>
      <p:ext uri="{BB962C8B-B14F-4D97-AF65-F5344CB8AC3E}">
        <p14:creationId xmlns:p14="http://schemas.microsoft.com/office/powerpoint/2010/main" val="4235235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6C92DF4E-88E7-7D3B-77CE-865E8807F882}"/>
              </a:ext>
            </a:extLst>
          </p:cNvPr>
          <p:cNvSpPr/>
          <p:nvPr/>
        </p:nvSpPr>
        <p:spPr>
          <a:xfrm>
            <a:off x="6325174" y="6068320"/>
            <a:ext cx="5340548" cy="7209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7A7AF314-B490-230B-EC64-5854E05FFF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5543" y="677155"/>
            <a:ext cx="5220179" cy="5467800"/>
          </a:xfrm>
          <a:prstGeom prst="rect">
            <a:avLst/>
          </a:prstGeom>
        </p:spPr>
      </p:pic>
      <p:pic>
        <p:nvPicPr>
          <p:cNvPr id="4" name="图片 3">
            <a:extLst>
              <a:ext uri="{FF2B5EF4-FFF2-40B4-BE49-F238E27FC236}">
                <a16:creationId xmlns:a16="http://schemas.microsoft.com/office/drawing/2014/main" id="{8D01FC60-9F97-C821-FA2C-8CDAC58D6A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290" y="943728"/>
            <a:ext cx="4939117" cy="4737716"/>
          </a:xfrm>
          <a:prstGeom prst="rect">
            <a:avLst/>
          </a:prstGeom>
        </p:spPr>
      </p:pic>
      <p:pic>
        <p:nvPicPr>
          <p:cNvPr id="13" name="图片 12">
            <a:extLst>
              <a:ext uri="{FF2B5EF4-FFF2-40B4-BE49-F238E27FC236}">
                <a16:creationId xmlns:a16="http://schemas.microsoft.com/office/drawing/2014/main" id="{637BB92A-7030-40E9-2613-967A01AA369B}"/>
              </a:ext>
            </a:extLst>
          </p:cNvPr>
          <p:cNvPicPr>
            <a:picLocks noChangeAspect="1"/>
          </p:cNvPicPr>
          <p:nvPr/>
        </p:nvPicPr>
        <p:blipFill>
          <a:blip r:embed="rId4"/>
          <a:stretch>
            <a:fillRect/>
          </a:stretch>
        </p:blipFill>
        <p:spPr>
          <a:xfrm>
            <a:off x="883508" y="5681444"/>
            <a:ext cx="18891572" cy="956572"/>
          </a:xfrm>
          <a:prstGeom prst="rect">
            <a:avLst/>
          </a:prstGeom>
        </p:spPr>
      </p:pic>
      <p:pic>
        <p:nvPicPr>
          <p:cNvPr id="15" name="图片 14">
            <a:extLst>
              <a:ext uri="{FF2B5EF4-FFF2-40B4-BE49-F238E27FC236}">
                <a16:creationId xmlns:a16="http://schemas.microsoft.com/office/drawing/2014/main" id="{852C590D-B067-7074-B674-0DA1E2C7117C}"/>
              </a:ext>
            </a:extLst>
          </p:cNvPr>
          <p:cNvPicPr>
            <a:picLocks noChangeAspect="1"/>
          </p:cNvPicPr>
          <p:nvPr/>
        </p:nvPicPr>
        <p:blipFill>
          <a:blip r:embed="rId5"/>
          <a:stretch>
            <a:fillRect/>
          </a:stretch>
        </p:blipFill>
        <p:spPr>
          <a:xfrm>
            <a:off x="0" y="5643127"/>
            <a:ext cx="17741591" cy="463511"/>
          </a:xfrm>
          <a:prstGeom prst="rect">
            <a:avLst/>
          </a:prstGeom>
        </p:spPr>
      </p:pic>
      <p:sp>
        <p:nvSpPr>
          <p:cNvPr id="17" name="文本框 16">
            <a:extLst>
              <a:ext uri="{FF2B5EF4-FFF2-40B4-BE49-F238E27FC236}">
                <a16:creationId xmlns:a16="http://schemas.microsoft.com/office/drawing/2014/main" id="{82145625-F42B-0C67-E9FC-38DA02ECF954}"/>
              </a:ext>
            </a:extLst>
          </p:cNvPr>
          <p:cNvSpPr txBox="1"/>
          <p:nvPr/>
        </p:nvSpPr>
        <p:spPr>
          <a:xfrm>
            <a:off x="526278" y="179542"/>
            <a:ext cx="9895398" cy="590931"/>
          </a:xfrm>
          <a:prstGeom prst="rect">
            <a:avLst/>
          </a:prstGeom>
          <a:noFill/>
        </p:spPr>
        <p:txBody>
          <a:bodyPr wrap="square">
            <a:spAutoFit/>
          </a:bodyPr>
          <a:lstStyle/>
          <a:p>
            <a:pPr marR="0" lvl="0" indent="0" defTabSz="914400" fontAlgn="auto">
              <a:lnSpc>
                <a:spcPct val="90000"/>
              </a:lnSpc>
              <a:spcBef>
                <a:spcPts val="1000"/>
              </a:spcBef>
              <a:spcAft>
                <a:spcPts val="0"/>
              </a:spcAft>
              <a:buClrTx/>
              <a:buSzTx/>
              <a:tabLst/>
              <a:defRPr/>
            </a:pPr>
            <a:r>
              <a:rPr lang="zh-CN" altLang="en-US" sz="3600" b="1" dirty="0">
                <a:solidFill>
                  <a:srgbClr val="FF2800">
                    <a:lumMod val="50000"/>
                  </a:srgbClr>
                </a:solidFill>
                <a:latin typeface="Arial"/>
                <a:ea typeface="微软雅黑"/>
              </a:rPr>
              <a:t>不同氢浓度下金属氢化物的氢相互作用能</a:t>
            </a:r>
          </a:p>
        </p:txBody>
      </p:sp>
      <p:sp>
        <p:nvSpPr>
          <p:cNvPr id="22" name="文本框 21">
            <a:extLst>
              <a:ext uri="{FF2B5EF4-FFF2-40B4-BE49-F238E27FC236}">
                <a16:creationId xmlns:a16="http://schemas.microsoft.com/office/drawing/2014/main" id="{4A254778-A06E-5718-6735-8CA5AEC974BF}"/>
              </a:ext>
            </a:extLst>
          </p:cNvPr>
          <p:cNvSpPr txBox="1"/>
          <p:nvPr/>
        </p:nvSpPr>
        <p:spPr>
          <a:xfrm>
            <a:off x="6209305" y="6087479"/>
            <a:ext cx="5572286" cy="646331"/>
          </a:xfrm>
          <a:prstGeom prst="rect">
            <a:avLst/>
          </a:prstGeom>
          <a:noFill/>
        </p:spPr>
        <p:txBody>
          <a:bodyPr wrap="square" rtlCol="0">
            <a:spAutoFit/>
          </a:bodyPr>
          <a:lstStyle/>
          <a:p>
            <a:pPr marL="285750" indent="-285750">
              <a:buFont typeface="Arial" panose="020B0604020202020204" pitchFamily="34" charset="0"/>
              <a:buChar char="•"/>
            </a:pPr>
            <a:r>
              <a:rPr lang="zh-CN" altLang="en-US" b="1" dirty="0">
                <a:solidFill>
                  <a:srgbClr val="002060"/>
                </a:solidFill>
                <a:latin typeface="微软雅黑" panose="020B0503020204020204" pitchFamily="34" charset="-122"/>
                <a:ea typeface="微软雅黑" panose="020B0503020204020204" pitchFamily="34" charset="-122"/>
              </a:rPr>
              <a:t>每点浓度随机生成数十个模型，得到氢相互作用能</a:t>
            </a:r>
            <a:endParaRPr lang="en-US" altLang="zh-CN" b="1" dirty="0">
              <a:solidFill>
                <a:srgbClr val="00206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b="1" dirty="0">
                <a:solidFill>
                  <a:srgbClr val="002060"/>
                </a:solidFill>
                <a:latin typeface="微软雅黑" panose="020B0503020204020204" pitchFamily="34" charset="-122"/>
                <a:ea typeface="微软雅黑" panose="020B0503020204020204" pitchFamily="34" charset="-122"/>
              </a:rPr>
              <a:t>共计算</a:t>
            </a:r>
            <a:r>
              <a:rPr lang="en-US" altLang="zh-CN" b="1" dirty="0">
                <a:solidFill>
                  <a:srgbClr val="C00000"/>
                </a:solidFill>
                <a:latin typeface="微软雅黑" panose="020B0503020204020204" pitchFamily="34" charset="-122"/>
                <a:ea typeface="微软雅黑" panose="020B0503020204020204" pitchFamily="34" charset="-122"/>
              </a:rPr>
              <a:t>1160</a:t>
            </a:r>
            <a:r>
              <a:rPr lang="zh-CN" altLang="en-US" b="1" dirty="0">
                <a:solidFill>
                  <a:srgbClr val="002060"/>
                </a:solidFill>
                <a:latin typeface="微软雅黑" panose="020B0503020204020204" pitchFamily="34" charset="-122"/>
                <a:ea typeface="微软雅黑" panose="020B0503020204020204" pitchFamily="34" charset="-122"/>
              </a:rPr>
              <a:t>个结构</a:t>
            </a:r>
          </a:p>
        </p:txBody>
      </p:sp>
      <p:sp>
        <p:nvSpPr>
          <p:cNvPr id="3" name="文本框 2">
            <a:extLst>
              <a:ext uri="{FF2B5EF4-FFF2-40B4-BE49-F238E27FC236}">
                <a16:creationId xmlns:a16="http://schemas.microsoft.com/office/drawing/2014/main" id="{F051780B-C0E8-5A2C-9650-A72CE09C33FE}"/>
              </a:ext>
            </a:extLst>
          </p:cNvPr>
          <p:cNvSpPr txBox="1"/>
          <p:nvPr/>
        </p:nvSpPr>
        <p:spPr>
          <a:xfrm>
            <a:off x="1948770" y="6537833"/>
            <a:ext cx="3867672" cy="276999"/>
          </a:xfrm>
          <a:prstGeom prst="rect">
            <a:avLst/>
          </a:prstGeom>
          <a:noFill/>
        </p:spPr>
        <p:txBody>
          <a:bodyPr wrap="square">
            <a:spAutoFit/>
          </a:bodyPr>
          <a:lstStyle/>
          <a:p>
            <a:r>
              <a:rPr lang="en-US" altLang="zh-CN" sz="1200" b="1" i="1" kern="100" dirty="0">
                <a:solidFill>
                  <a:schemeClr val="bg2">
                    <a:lumMod val="75000"/>
                  </a:schemeClr>
                </a:solidFill>
                <a:effectLst/>
                <a:latin typeface="Times New Roman" panose="02020603050405020304" pitchFamily="18" charset="0"/>
                <a:ea typeface="等线" panose="02010600030101010101" pitchFamily="2" charset="-122"/>
              </a:rPr>
              <a:t>Acta Mater. 289 (2025) 120838</a:t>
            </a:r>
            <a:endParaRPr lang="zh-CN" altLang="en-US" sz="1200" b="1" i="1" dirty="0">
              <a:solidFill>
                <a:schemeClr val="bg2">
                  <a:lumMod val="75000"/>
                </a:schemeClr>
              </a:solidFill>
            </a:endParaRPr>
          </a:p>
        </p:txBody>
      </p:sp>
    </p:spTree>
    <p:extLst>
      <p:ext uri="{BB962C8B-B14F-4D97-AF65-F5344CB8AC3E}">
        <p14:creationId xmlns:p14="http://schemas.microsoft.com/office/powerpoint/2010/main" val="3948234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E2609C-D7F8-386A-7803-1F8E5B5885F0}"/>
              </a:ext>
            </a:extLst>
          </p:cNvPr>
          <p:cNvPicPr>
            <a:picLocks noChangeAspect="1"/>
          </p:cNvPicPr>
          <p:nvPr/>
        </p:nvPicPr>
        <p:blipFill>
          <a:blip r:embed="rId3" cstate="print">
            <a:extLst>
              <a:ext uri="{28A0092B-C50C-407E-A947-70E740481C1C}">
                <a14:useLocalDpi xmlns:a14="http://schemas.microsoft.com/office/drawing/2010/main" val="0"/>
              </a:ext>
            </a:extLst>
          </a:blip>
          <a:srcRect b="51775"/>
          <a:stretch>
            <a:fillRect/>
          </a:stretch>
        </p:blipFill>
        <p:spPr>
          <a:xfrm>
            <a:off x="0" y="1059081"/>
            <a:ext cx="6042776" cy="4257762"/>
          </a:xfrm>
          <a:prstGeom prst="rect">
            <a:avLst/>
          </a:prstGeom>
        </p:spPr>
      </p:pic>
      <p:pic>
        <p:nvPicPr>
          <p:cNvPr id="3" name="图片 2">
            <a:extLst>
              <a:ext uri="{FF2B5EF4-FFF2-40B4-BE49-F238E27FC236}">
                <a16:creationId xmlns:a16="http://schemas.microsoft.com/office/drawing/2014/main" id="{9B7E12AA-334E-8BEE-E4AC-20F28ED2C318}"/>
              </a:ext>
            </a:extLst>
          </p:cNvPr>
          <p:cNvPicPr>
            <a:picLocks noChangeAspect="1"/>
          </p:cNvPicPr>
          <p:nvPr/>
        </p:nvPicPr>
        <p:blipFill>
          <a:blip r:embed="rId4" cstate="print">
            <a:extLst>
              <a:ext uri="{28A0092B-C50C-407E-A947-70E740481C1C}">
                <a14:useLocalDpi xmlns:a14="http://schemas.microsoft.com/office/drawing/2010/main" val="0"/>
              </a:ext>
            </a:extLst>
          </a:blip>
          <a:srcRect t="49190"/>
          <a:stretch>
            <a:fillRect/>
          </a:stretch>
        </p:blipFill>
        <p:spPr>
          <a:xfrm>
            <a:off x="5975029" y="1255902"/>
            <a:ext cx="6042776" cy="4486009"/>
          </a:xfrm>
          <a:prstGeom prst="rect">
            <a:avLst/>
          </a:prstGeom>
        </p:spPr>
      </p:pic>
      <p:sp>
        <p:nvSpPr>
          <p:cNvPr id="5" name="文本框 4">
            <a:extLst>
              <a:ext uri="{FF2B5EF4-FFF2-40B4-BE49-F238E27FC236}">
                <a16:creationId xmlns:a16="http://schemas.microsoft.com/office/drawing/2014/main" id="{FDC8F197-5815-80DE-47E8-7794FF2A5B3F}"/>
              </a:ext>
            </a:extLst>
          </p:cNvPr>
          <p:cNvSpPr txBox="1"/>
          <p:nvPr/>
        </p:nvSpPr>
        <p:spPr>
          <a:xfrm>
            <a:off x="835677" y="5395863"/>
            <a:ext cx="10373293" cy="961097"/>
          </a:xfrm>
          <a:prstGeom prst="rect">
            <a:avLst/>
          </a:prstGeom>
          <a:noFill/>
        </p:spPr>
        <p:txBody>
          <a:bodyPr wrap="square">
            <a:spAutoFit/>
          </a:bodyPr>
          <a:lstStyle/>
          <a:p>
            <a:pPr marL="285750" indent="-285750">
              <a:lnSpc>
                <a:spcPct val="150000"/>
              </a:lnSpc>
              <a:buFont typeface="Wingdings" panose="05000000000000000000" pitchFamily="2" charset="2"/>
              <a:buChar char="p"/>
            </a:pPr>
            <a:r>
              <a:rPr kumimoji="1" lang="zh-CN" altLang="en-US" sz="2000" b="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完全基于第一性原理计算，克服了经验拟合</a:t>
            </a:r>
            <a:r>
              <a:rPr kumimoji="1" lang="en-US" altLang="zh-CN" sz="2000" b="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CALPHAD</a:t>
            </a:r>
            <a:r>
              <a:rPr kumimoji="1" lang="zh-CN" altLang="en-US" sz="2000" b="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型方法的局限性，实现了金属氢化物复杂</a:t>
            </a:r>
            <a:r>
              <a:rPr kumimoji="1" lang="en-US" altLang="zh-CN" sz="2000" b="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P-C-T</a:t>
            </a:r>
            <a:r>
              <a:rPr kumimoji="1" lang="zh-CN" altLang="en-US" sz="2000" b="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曲线的预测分析</a:t>
            </a:r>
            <a:endParaRPr kumimoji="1" lang="en-US" altLang="zh-CN" sz="2000" b="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 name="文本框 5">
            <a:extLst>
              <a:ext uri="{FF2B5EF4-FFF2-40B4-BE49-F238E27FC236}">
                <a16:creationId xmlns:a16="http://schemas.microsoft.com/office/drawing/2014/main" id="{B37491E6-E50C-A572-9C75-5C6041B6B489}"/>
              </a:ext>
            </a:extLst>
          </p:cNvPr>
          <p:cNvSpPr txBox="1"/>
          <p:nvPr/>
        </p:nvSpPr>
        <p:spPr>
          <a:xfrm>
            <a:off x="2530710" y="5226586"/>
            <a:ext cx="1749287" cy="338554"/>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H/Y atom ratio</a:t>
            </a:r>
            <a:endParaRPr lang="zh-CN" altLang="en-US" sz="1600" b="1"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0B10D600-F3BA-02A4-38FF-768C5586304C}"/>
              </a:ext>
            </a:extLst>
          </p:cNvPr>
          <p:cNvSpPr txBox="1"/>
          <p:nvPr/>
        </p:nvSpPr>
        <p:spPr>
          <a:xfrm>
            <a:off x="425394" y="212411"/>
            <a:ext cx="10451990" cy="590931"/>
          </a:xfrm>
          <a:prstGeom prst="rect">
            <a:avLst/>
          </a:prstGeom>
          <a:noFill/>
        </p:spPr>
        <p:txBody>
          <a:bodyPr wrap="square">
            <a:spAutoFit/>
          </a:bodyPr>
          <a:lstStyle/>
          <a:p>
            <a:pPr defTabSz="914400">
              <a:lnSpc>
                <a:spcPct val="90000"/>
              </a:lnSpc>
              <a:spcBef>
                <a:spcPts val="1000"/>
              </a:spcBef>
              <a:buFontTx/>
              <a:buNone/>
              <a:defRPr/>
            </a:pPr>
            <a:r>
              <a:rPr lang="zh-CN" altLang="en-US" sz="3600" b="1" dirty="0">
                <a:solidFill>
                  <a:srgbClr val="FF2800">
                    <a:lumMod val="50000"/>
                  </a:srgbClr>
                </a:solidFill>
                <a:latin typeface="Arial"/>
                <a:ea typeface="微软雅黑"/>
              </a:rPr>
              <a:t>第一性原理计算得到的</a:t>
            </a:r>
            <a:r>
              <a:rPr lang="en-US" altLang="zh-CN" sz="3600" b="1" dirty="0">
                <a:solidFill>
                  <a:srgbClr val="FF2800">
                    <a:lumMod val="50000"/>
                  </a:srgbClr>
                </a:solidFill>
                <a:latin typeface="Arial"/>
                <a:ea typeface="微软雅黑"/>
              </a:rPr>
              <a:t>P-C-T</a:t>
            </a:r>
            <a:r>
              <a:rPr lang="zh-CN" altLang="en-US" sz="3600" b="1" dirty="0">
                <a:solidFill>
                  <a:srgbClr val="FF2800">
                    <a:lumMod val="50000"/>
                  </a:srgbClr>
                </a:solidFill>
                <a:latin typeface="Arial"/>
                <a:ea typeface="微软雅黑"/>
              </a:rPr>
              <a:t>曲线</a:t>
            </a:r>
          </a:p>
        </p:txBody>
      </p:sp>
    </p:spTree>
    <p:extLst>
      <p:ext uri="{BB962C8B-B14F-4D97-AF65-F5344CB8AC3E}">
        <p14:creationId xmlns:p14="http://schemas.microsoft.com/office/powerpoint/2010/main" val="1331079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20235D2-81D2-8132-574C-340EAAFE4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1958" y="738127"/>
            <a:ext cx="4970145" cy="5159375"/>
          </a:xfrm>
          <a:prstGeom prst="rect">
            <a:avLst/>
          </a:prstGeom>
        </p:spPr>
      </p:pic>
      <p:pic>
        <p:nvPicPr>
          <p:cNvPr id="3" name="图片 2">
            <a:extLst>
              <a:ext uri="{FF2B5EF4-FFF2-40B4-BE49-F238E27FC236}">
                <a16:creationId xmlns:a16="http://schemas.microsoft.com/office/drawing/2014/main" id="{C3FF418F-3CC6-5E86-22FF-59A9ED98EBD5}"/>
              </a:ext>
            </a:extLst>
          </p:cNvPr>
          <p:cNvPicPr>
            <a:picLocks noChangeAspect="1"/>
          </p:cNvPicPr>
          <p:nvPr/>
        </p:nvPicPr>
        <p:blipFill>
          <a:blip r:embed="rId4" cstate="print">
            <a:extLst>
              <a:ext uri="{28A0092B-C50C-407E-A947-70E740481C1C}">
                <a14:useLocalDpi xmlns:a14="http://schemas.microsoft.com/office/drawing/2010/main" val="0"/>
              </a:ext>
            </a:extLst>
          </a:blip>
          <a:srcRect r="5847"/>
          <a:stretch>
            <a:fillRect/>
          </a:stretch>
        </p:blipFill>
        <p:spPr>
          <a:xfrm>
            <a:off x="6943133" y="551229"/>
            <a:ext cx="3125291" cy="5366065"/>
          </a:xfrm>
          <a:prstGeom prst="rect">
            <a:avLst/>
          </a:prstGeom>
          <a:ln>
            <a:noFill/>
          </a:ln>
        </p:spPr>
      </p:pic>
      <p:sp>
        <p:nvSpPr>
          <p:cNvPr id="4" name="文本框 3">
            <a:extLst>
              <a:ext uri="{FF2B5EF4-FFF2-40B4-BE49-F238E27FC236}">
                <a16:creationId xmlns:a16="http://schemas.microsoft.com/office/drawing/2014/main" id="{78C475EC-C0D0-5E15-520F-BCF036A4782A}"/>
              </a:ext>
            </a:extLst>
          </p:cNvPr>
          <p:cNvSpPr txBox="1"/>
          <p:nvPr/>
        </p:nvSpPr>
        <p:spPr>
          <a:xfrm>
            <a:off x="447165" y="111590"/>
            <a:ext cx="10451990" cy="5909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n-cs"/>
              </a:rPr>
              <a:t>微合金化对氢化钇</a:t>
            </a:r>
            <a:r>
              <a:rPr kumimoji="0" lang="en-US" altLang="zh-CN" sz="3600" b="1" i="0" u="none" strike="noStrike" kern="1200" cap="none" spc="0" normalizeH="0" baseline="0" noProof="0" dirty="0">
                <a:ln>
                  <a:noFill/>
                </a:ln>
                <a:solidFill>
                  <a:srgbClr val="FF2800">
                    <a:lumMod val="50000"/>
                  </a:srgbClr>
                </a:solidFill>
                <a:effectLst/>
                <a:uLnTx/>
                <a:uFillTx/>
                <a:latin typeface="Arial"/>
                <a:ea typeface="微软雅黑"/>
                <a:cs typeface="+mn-cs"/>
              </a:rPr>
              <a:t>P-C-T</a:t>
            </a: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n-cs"/>
              </a:rPr>
              <a:t>曲线的影响</a:t>
            </a:r>
          </a:p>
        </p:txBody>
      </p:sp>
      <p:sp>
        <p:nvSpPr>
          <p:cNvPr id="5" name="文本框 4">
            <a:extLst>
              <a:ext uri="{FF2B5EF4-FFF2-40B4-BE49-F238E27FC236}">
                <a16:creationId xmlns:a16="http://schemas.microsoft.com/office/drawing/2014/main" id="{6CD85975-30AD-6E72-3145-93C51E32D492}"/>
              </a:ext>
            </a:extLst>
          </p:cNvPr>
          <p:cNvSpPr txBox="1"/>
          <p:nvPr/>
        </p:nvSpPr>
        <p:spPr>
          <a:xfrm>
            <a:off x="1118356" y="5937672"/>
            <a:ext cx="9302901" cy="83099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PCT</a:t>
            </a: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可分为三个区：上升区，平台区和激发区。因为</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Cr</a:t>
            </a: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不会形成氢化物，所以</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Cr</a:t>
            </a:r>
            <a:r>
              <a:rPr kumimoji="0" lang="zh-CN" altLang="en-US" sz="16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能会缩短平台区；</a:t>
            </a:r>
            <a:endParaRPr kumimoji="0" lang="en-US" altLang="zh-CN" sz="16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等温同氢浓度下，</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Cr</a:t>
            </a: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影响</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H</a:t>
            </a: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的扩散，提高了</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Y-H</a:t>
            </a: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体系的平衡氢压；</a:t>
            </a:r>
            <a:endPar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Y-Zr</a:t>
            </a:r>
            <a:r>
              <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合金吸氢过程：</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Y + Zr → Y + </a:t>
            </a:r>
            <a:r>
              <a:rPr kumimoji="0" lang="en-US" altLang="zh-CN" sz="1600" b="1"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YHx</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 Zr → </a:t>
            </a:r>
            <a:r>
              <a:rPr kumimoji="0" lang="en-US" altLang="zh-CN" sz="1600" b="1"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YHx</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US" altLang="zh-CN" sz="1600" b="1"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ZrHx+Zr</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 </a:t>
            </a:r>
            <a:r>
              <a:rPr kumimoji="0" lang="en-US" altLang="zh-CN" sz="1600" b="1"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YHx</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US" altLang="zh-CN" sz="1600" b="1"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ZrHx</a:t>
            </a:r>
            <a:r>
              <a:rPr kumimoji="0" lang="en-US" altLang="zh-CN"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0"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2315196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占位符 34">
            <a:extLst>
              <a:ext uri="{FF2B5EF4-FFF2-40B4-BE49-F238E27FC236}">
                <a16:creationId xmlns:a16="http://schemas.microsoft.com/office/drawing/2014/main" id="{42ABBE66-2DCB-4963-98EB-89734107C92B}"/>
              </a:ext>
            </a:extLst>
          </p:cNvPr>
          <p:cNvPicPr>
            <a:picLocks noGrp="1" noChangeAspect="1"/>
          </p:cNvPicPr>
          <p:nvPr>
            <p:ph type="pic" idx="10"/>
          </p:nvPr>
        </p:nvPicPr>
        <p:blipFill>
          <a:blip r:embed="rId3">
            <a:extLst>
              <a:ext uri="{28A0092B-C50C-407E-A947-70E740481C1C}">
                <a14:useLocalDpi xmlns:a14="http://schemas.microsoft.com/office/drawing/2010/main"/>
              </a:ext>
            </a:extLst>
          </a:blip>
          <a:srcRect l="44" r="44"/>
          <a:stretch>
            <a:fillRect/>
          </a:stretch>
        </p:blipFill>
        <p:spPr>
          <a:xfrm>
            <a:off x="0" y="-3175"/>
            <a:ext cx="12192000" cy="3429000"/>
          </a:xfrm>
        </p:spPr>
      </p:pic>
      <p:sp>
        <p:nvSpPr>
          <p:cNvPr id="5" name="矩形 4">
            <a:extLst>
              <a:ext uri="{FF2B5EF4-FFF2-40B4-BE49-F238E27FC236}">
                <a16:creationId xmlns:a16="http://schemas.microsoft.com/office/drawing/2014/main" id="{922CC74E-3CEB-4ACD-B5C5-E3E7C05DE499}"/>
              </a:ext>
            </a:extLst>
          </p:cNvPr>
          <p:cNvSpPr/>
          <p:nvPr/>
        </p:nvSpPr>
        <p:spPr>
          <a:xfrm>
            <a:off x="1072054" y="-1"/>
            <a:ext cx="2638098" cy="5318235"/>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6" name="组合 5">
            <a:extLst>
              <a:ext uri="{FF2B5EF4-FFF2-40B4-BE49-F238E27FC236}">
                <a16:creationId xmlns:a16="http://schemas.microsoft.com/office/drawing/2014/main" id="{4A746030-8E34-4B7A-B0AB-A70E754D881C}"/>
              </a:ext>
            </a:extLst>
          </p:cNvPr>
          <p:cNvGrpSpPr/>
          <p:nvPr/>
        </p:nvGrpSpPr>
        <p:grpSpPr>
          <a:xfrm>
            <a:off x="1650123" y="3932052"/>
            <a:ext cx="1628038" cy="1148192"/>
            <a:chOff x="1660634" y="3837459"/>
            <a:chExt cx="1628038" cy="1148192"/>
          </a:xfrm>
        </p:grpSpPr>
        <p:sp>
          <p:nvSpPr>
            <p:cNvPr id="7" name="文本框 6">
              <a:extLst>
                <a:ext uri="{FF2B5EF4-FFF2-40B4-BE49-F238E27FC236}">
                  <a16:creationId xmlns:a16="http://schemas.microsoft.com/office/drawing/2014/main" id="{64EA2316-C81E-46A1-A25E-3484C32651E3}"/>
                </a:ext>
              </a:extLst>
            </p:cNvPr>
            <p:cNvSpPr txBox="1"/>
            <p:nvPr/>
          </p:nvSpPr>
          <p:spPr>
            <a:xfrm>
              <a:off x="1660634" y="3837459"/>
              <a:ext cx="1460938" cy="83099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srgbClr val="FFFFFF"/>
                  </a:solidFill>
                  <a:effectLst/>
                  <a:uLnTx/>
                  <a:uFillTx/>
                  <a:latin typeface="微软雅黑"/>
                  <a:ea typeface="微软雅黑"/>
                  <a:cs typeface="+mn-cs"/>
                </a:rPr>
                <a:t>目录</a:t>
              </a:r>
            </a:p>
          </p:txBody>
        </p:sp>
        <p:sp>
          <p:nvSpPr>
            <p:cNvPr id="8" name="文本框 7">
              <a:extLst>
                <a:ext uri="{FF2B5EF4-FFF2-40B4-BE49-F238E27FC236}">
                  <a16:creationId xmlns:a16="http://schemas.microsoft.com/office/drawing/2014/main" id="{7724A822-4959-4213-8FE1-7DDDB32F5FB6}"/>
                </a:ext>
              </a:extLst>
            </p:cNvPr>
            <p:cNvSpPr txBox="1"/>
            <p:nvPr/>
          </p:nvSpPr>
          <p:spPr>
            <a:xfrm>
              <a:off x="1722631" y="4585541"/>
              <a:ext cx="15660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FFFFFF"/>
                  </a:solidFill>
                  <a:effectLst/>
                  <a:uLnTx/>
                  <a:uFillTx/>
                  <a:latin typeface="Arial"/>
                  <a:ea typeface="微软雅黑"/>
                  <a:cs typeface="+mn-cs"/>
                </a:rPr>
                <a:t>CONTENT</a:t>
              </a:r>
              <a:endParaRPr kumimoji="0" lang="zh-CN" altLang="en-US" sz="2000" b="0" i="0" u="none" strike="noStrike" kern="0" cap="none" spc="0" normalizeH="0" baseline="0" noProof="0" dirty="0">
                <a:ln>
                  <a:noFill/>
                </a:ln>
                <a:solidFill>
                  <a:srgbClr val="FFFFFF"/>
                </a:solidFill>
                <a:effectLst/>
                <a:uLnTx/>
                <a:uFillTx/>
                <a:latin typeface="Arial"/>
                <a:ea typeface="微软雅黑"/>
                <a:cs typeface="+mn-cs"/>
              </a:endParaRPr>
            </a:p>
          </p:txBody>
        </p:sp>
      </p:grpSp>
      <p:cxnSp>
        <p:nvCxnSpPr>
          <p:cNvPr id="30" name="直接连接符 29">
            <a:extLst>
              <a:ext uri="{FF2B5EF4-FFF2-40B4-BE49-F238E27FC236}">
                <a16:creationId xmlns:a16="http://schemas.microsoft.com/office/drawing/2014/main" id="{4E54877C-A851-44A3-987B-6C091F48307F}"/>
              </a:ext>
            </a:extLst>
          </p:cNvPr>
          <p:cNvCxnSpPr>
            <a:cxnSpLocks/>
          </p:cNvCxnSpPr>
          <p:nvPr/>
        </p:nvCxnSpPr>
        <p:spPr>
          <a:xfrm>
            <a:off x="1452559" y="0"/>
            <a:ext cx="0" cy="40912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9C687D25-A7EB-46E7-BEC9-2D2AA9D66DBC}"/>
              </a:ext>
            </a:extLst>
          </p:cNvPr>
          <p:cNvCxnSpPr>
            <a:cxnSpLocks/>
          </p:cNvCxnSpPr>
          <p:nvPr/>
        </p:nvCxnSpPr>
        <p:spPr>
          <a:xfrm>
            <a:off x="1458880" y="4091233"/>
            <a:ext cx="0" cy="88517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文本占位符 130">
            <a:extLst>
              <a:ext uri="{FF2B5EF4-FFF2-40B4-BE49-F238E27FC236}">
                <a16:creationId xmlns:a16="http://schemas.microsoft.com/office/drawing/2014/main" id="{2163F415-0938-2375-F25C-AF7F29BEB512}"/>
              </a:ext>
            </a:extLst>
          </p:cNvPr>
          <p:cNvSpPr txBox="1">
            <a:spLocks/>
          </p:cNvSpPr>
          <p:nvPr/>
        </p:nvSpPr>
        <p:spPr>
          <a:xfrm>
            <a:off x="4329670" y="3494867"/>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kern="1200" spc="0">
                <a:solidFill>
                  <a:schemeClr val="accent1"/>
                </a:solidFill>
                <a:latin typeface="微软雅黑" panose="020B0503020204020204" pitchFamily="34" charset="-122"/>
                <a:ea typeface="微软雅黑" panose="020B0503020204020204" pitchFamily="34" charset="-122"/>
                <a:cs typeface="+mn-cs"/>
                <a:sym typeface="微软雅黑" panose="020B0503020204020204" pitchFamily="34" charset="-122"/>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srgbClr val="B4100A"/>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01</a:t>
            </a:r>
            <a:endParaRPr kumimoji="0" lang="zh-CN" altLang="en-US" sz="3200" b="1" i="0" u="none" strike="noStrike" kern="1200" cap="none" spc="0" normalizeH="0" baseline="0" noProof="0" dirty="0">
              <a:ln>
                <a:noFill/>
              </a:ln>
              <a:solidFill>
                <a:srgbClr val="B4100A"/>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9" name="文本占位符 136">
            <a:extLst>
              <a:ext uri="{FF2B5EF4-FFF2-40B4-BE49-F238E27FC236}">
                <a16:creationId xmlns:a16="http://schemas.microsoft.com/office/drawing/2014/main" id="{89F19F8B-DC5B-8131-04E4-04399621F5C0}"/>
              </a:ext>
            </a:extLst>
          </p:cNvPr>
          <p:cNvSpPr txBox="1">
            <a:spLocks/>
          </p:cNvSpPr>
          <p:nvPr/>
        </p:nvSpPr>
        <p:spPr>
          <a:xfrm>
            <a:off x="4930878" y="3485642"/>
            <a:ext cx="6619772" cy="523220"/>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kern="1200" spc="0">
                <a:solidFill>
                  <a:srgbClr val="000000"/>
                </a:solidFill>
                <a:latin typeface="微软雅黑" panose="020B0503020204020204" pitchFamily="34" charset="-122"/>
                <a:ea typeface="微软雅黑" panose="020B0503020204020204" pitchFamily="34" charset="-122"/>
                <a:cs typeface="+mn-cs"/>
                <a:sym typeface="微软雅黑" panose="020B0503020204020204" pitchFamily="34" charset="-122"/>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b="1" dirty="0"/>
              <a:t>氢化钇应用微堆中子慢化剂的优势及挑战</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 name="文本占位符 136">
            <a:extLst>
              <a:ext uri="{FF2B5EF4-FFF2-40B4-BE49-F238E27FC236}">
                <a16:creationId xmlns:a16="http://schemas.microsoft.com/office/drawing/2014/main" id="{BED2A25D-83E3-5D78-1C1E-6CF00C198412}"/>
              </a:ext>
            </a:extLst>
          </p:cNvPr>
          <p:cNvSpPr txBox="1">
            <a:spLocks/>
          </p:cNvSpPr>
          <p:nvPr/>
        </p:nvSpPr>
        <p:spPr>
          <a:xfrm>
            <a:off x="4958054" y="5080488"/>
            <a:ext cx="7047592" cy="523220"/>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kern="1200" spc="0">
                <a:solidFill>
                  <a:srgbClr val="000000"/>
                </a:solidFill>
                <a:latin typeface="微软雅黑" panose="020B0503020204020204" pitchFamily="34" charset="-122"/>
                <a:ea typeface="微软雅黑" panose="020B0503020204020204" pitchFamily="34" charset="-122"/>
                <a:cs typeface="+mn-cs"/>
                <a:sym typeface="微软雅黑" panose="020B0503020204020204" pitchFamily="34" charset="-122"/>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b="1" dirty="0"/>
              <a:t>金属</a:t>
            </a:r>
            <a:r>
              <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钇氢化过程中的相转变机制</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 name="文本占位符 131">
            <a:extLst>
              <a:ext uri="{FF2B5EF4-FFF2-40B4-BE49-F238E27FC236}">
                <a16:creationId xmlns:a16="http://schemas.microsoft.com/office/drawing/2014/main" id="{EA636278-B6B7-3741-F78C-C545F84675F2}"/>
              </a:ext>
            </a:extLst>
          </p:cNvPr>
          <p:cNvSpPr txBox="1">
            <a:spLocks/>
          </p:cNvSpPr>
          <p:nvPr/>
        </p:nvSpPr>
        <p:spPr>
          <a:xfrm>
            <a:off x="4329668" y="4296186"/>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kern="1200" spc="0">
                <a:solidFill>
                  <a:schemeClr val="accent1"/>
                </a:solidFill>
                <a:latin typeface="微软雅黑" panose="020B0503020204020204" pitchFamily="34" charset="-122"/>
                <a:ea typeface="微软雅黑" panose="020B0503020204020204" pitchFamily="34" charset="-122"/>
                <a:cs typeface="+mn-cs"/>
                <a:sym typeface="微软雅黑" panose="020B0503020204020204" pitchFamily="34" charset="-122"/>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srgbClr val="B4100A"/>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02</a:t>
            </a:r>
            <a:endParaRPr kumimoji="0" lang="zh-CN" altLang="en-US" sz="3200" b="1" i="0" u="none" strike="noStrike" kern="1200" cap="none" spc="0" normalizeH="0" baseline="0" noProof="0" dirty="0">
              <a:ln>
                <a:noFill/>
              </a:ln>
              <a:solidFill>
                <a:srgbClr val="B4100A"/>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0" name="文本框 9">
            <a:extLst>
              <a:ext uri="{FF2B5EF4-FFF2-40B4-BE49-F238E27FC236}">
                <a16:creationId xmlns:a16="http://schemas.microsoft.com/office/drawing/2014/main" id="{D2F424C1-7187-FDFF-A883-042255CDDA4F}"/>
              </a:ext>
            </a:extLst>
          </p:cNvPr>
          <p:cNvSpPr txBox="1"/>
          <p:nvPr/>
        </p:nvSpPr>
        <p:spPr>
          <a:xfrm>
            <a:off x="3047189" y="3244334"/>
            <a:ext cx="60943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800" b="1" i="0" u="none" strike="noStrike" kern="1200" cap="none" spc="0" normalizeH="0" baseline="0" noProof="0" dirty="0">
                <a:ln>
                  <a:noFill/>
                </a:ln>
                <a:solidFill>
                  <a:srgbClr val="B4100A"/>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02</a:t>
            </a:r>
            <a:endParaRPr kumimoji="0" lang="zh-CN" altLang="en-US" sz="1800" b="1" i="0" u="none" strike="noStrike" kern="1200" cap="none" spc="0" normalizeH="0" baseline="0" noProof="0" dirty="0">
              <a:ln>
                <a:noFill/>
              </a:ln>
              <a:solidFill>
                <a:srgbClr val="B4100A"/>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2" name="文本框 11">
            <a:extLst>
              <a:ext uri="{FF2B5EF4-FFF2-40B4-BE49-F238E27FC236}">
                <a16:creationId xmlns:a16="http://schemas.microsoft.com/office/drawing/2014/main" id="{C36C5A67-E614-A4EF-B303-50DF27EA0E9F}"/>
              </a:ext>
            </a:extLst>
          </p:cNvPr>
          <p:cNvSpPr txBox="1"/>
          <p:nvPr/>
        </p:nvSpPr>
        <p:spPr>
          <a:xfrm>
            <a:off x="4329668" y="5087850"/>
            <a:ext cx="6912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srgbClr val="B4100A"/>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03 </a:t>
            </a:r>
            <a:endParaRPr kumimoji="0" lang="zh-CN" altLang="en-US" sz="3200" b="1" i="0" u="none" strike="noStrike" kern="1200" cap="none" spc="0" normalizeH="0" baseline="0" noProof="0" dirty="0">
              <a:ln>
                <a:noFill/>
              </a:ln>
              <a:solidFill>
                <a:srgbClr val="B4100A"/>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5" name="文本占位符 136">
            <a:extLst>
              <a:ext uri="{FF2B5EF4-FFF2-40B4-BE49-F238E27FC236}">
                <a16:creationId xmlns:a16="http://schemas.microsoft.com/office/drawing/2014/main" id="{4215440C-9DB1-F86C-E46A-2B6B939F1359}"/>
              </a:ext>
            </a:extLst>
          </p:cNvPr>
          <p:cNvSpPr txBox="1">
            <a:spLocks/>
          </p:cNvSpPr>
          <p:nvPr/>
        </p:nvSpPr>
        <p:spPr>
          <a:xfrm>
            <a:off x="4930878" y="4322136"/>
            <a:ext cx="7047592" cy="523220"/>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kern="1200" spc="0">
                <a:solidFill>
                  <a:srgbClr val="000000"/>
                </a:solidFill>
                <a:latin typeface="微软雅黑" panose="020B0503020204020204" pitchFamily="34" charset="-122"/>
                <a:ea typeface="微软雅黑" panose="020B0503020204020204" pitchFamily="34" charset="-122"/>
                <a:cs typeface="+mn-cs"/>
                <a:sym typeface="微软雅黑" panose="020B0503020204020204" pitchFamily="34" charset="-122"/>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b="1" dirty="0"/>
              <a:t>合金化对氢在钇中扩散行为的影响</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 name="文本框 3">
            <a:extLst>
              <a:ext uri="{FF2B5EF4-FFF2-40B4-BE49-F238E27FC236}">
                <a16:creationId xmlns:a16="http://schemas.microsoft.com/office/drawing/2014/main" id="{55BA582E-4BA1-AB9A-AA19-6F169B42BA6E}"/>
              </a:ext>
            </a:extLst>
          </p:cNvPr>
          <p:cNvSpPr txBox="1"/>
          <p:nvPr/>
        </p:nvSpPr>
        <p:spPr>
          <a:xfrm>
            <a:off x="4329668" y="6034957"/>
            <a:ext cx="60943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srgbClr val="B4100A"/>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04 </a:t>
            </a:r>
            <a:endParaRPr kumimoji="0" lang="zh-CN" altLang="en-US" sz="3200" b="1" i="0" u="none" strike="noStrike" kern="1200" cap="none" spc="0" normalizeH="0" baseline="0" noProof="0" dirty="0">
              <a:ln>
                <a:noFill/>
              </a:ln>
              <a:solidFill>
                <a:srgbClr val="B4100A"/>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1" name="文本占位符 136">
            <a:extLst>
              <a:ext uri="{FF2B5EF4-FFF2-40B4-BE49-F238E27FC236}">
                <a16:creationId xmlns:a16="http://schemas.microsoft.com/office/drawing/2014/main" id="{0F26C327-7BBD-7A55-69BB-58AE92C484D6}"/>
              </a:ext>
            </a:extLst>
          </p:cNvPr>
          <p:cNvSpPr txBox="1">
            <a:spLocks/>
          </p:cNvSpPr>
          <p:nvPr/>
        </p:nvSpPr>
        <p:spPr>
          <a:xfrm>
            <a:off x="4958054" y="6056071"/>
            <a:ext cx="7047592" cy="523220"/>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kern="1200" spc="0">
                <a:solidFill>
                  <a:srgbClr val="000000"/>
                </a:solidFill>
                <a:latin typeface="微软雅黑" panose="020B0503020204020204" pitchFamily="34" charset="-122"/>
                <a:ea typeface="微软雅黑" panose="020B0503020204020204" pitchFamily="34" charset="-122"/>
                <a:cs typeface="+mn-cs"/>
                <a:sym typeface="微软雅黑" panose="020B0503020204020204" pitchFamily="34" charset="-122"/>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金属氢化物</a:t>
            </a: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P-C-T</a:t>
            </a:r>
            <a:r>
              <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曲线的第一性原理计算</a:t>
            </a:r>
            <a:endPar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extLst>
      <p:ext uri="{BB962C8B-B14F-4D97-AF65-F5344CB8AC3E}">
        <p14:creationId xmlns:p14="http://schemas.microsoft.com/office/powerpoint/2010/main" val="22033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DA12E7C-0CB2-6C96-2AF8-E48307979D57}"/>
              </a:ext>
            </a:extLst>
          </p:cNvPr>
          <p:cNvSpPr txBox="1"/>
          <p:nvPr/>
        </p:nvSpPr>
        <p:spPr>
          <a:xfrm>
            <a:off x="367337" y="0"/>
            <a:ext cx="10451990" cy="5909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n-cs"/>
              </a:rPr>
              <a:t>虚晶体近似对</a:t>
            </a:r>
            <a:r>
              <a:rPr kumimoji="0" lang="en-US" altLang="zh-CN" sz="3600" b="1" i="0" u="none" strike="noStrike" kern="1200" cap="none" spc="0" normalizeH="0" baseline="0" noProof="0" dirty="0">
                <a:ln>
                  <a:noFill/>
                </a:ln>
                <a:solidFill>
                  <a:srgbClr val="FF2800">
                    <a:lumMod val="50000"/>
                  </a:srgbClr>
                </a:solidFill>
                <a:effectLst/>
                <a:uLnTx/>
                <a:uFillTx/>
                <a:latin typeface="Arial"/>
                <a:ea typeface="微软雅黑"/>
                <a:cs typeface="+mn-cs"/>
              </a:rPr>
              <a:t>Y-Zr-H</a:t>
            </a: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n-cs"/>
              </a:rPr>
              <a:t>三元体系</a:t>
            </a:r>
            <a:r>
              <a:rPr kumimoji="0" lang="en-US" altLang="zh-CN" sz="3600" b="1" i="0" u="none" strike="noStrike" kern="1200" cap="none" spc="0" normalizeH="0" baseline="0" noProof="0" dirty="0">
                <a:ln>
                  <a:noFill/>
                </a:ln>
                <a:solidFill>
                  <a:srgbClr val="FF2800">
                    <a:lumMod val="50000"/>
                  </a:srgbClr>
                </a:solidFill>
                <a:effectLst/>
                <a:uLnTx/>
                <a:uFillTx/>
                <a:latin typeface="Arial"/>
                <a:ea typeface="微软雅黑"/>
                <a:cs typeface="+mn-cs"/>
              </a:rPr>
              <a:t>P-C-T</a:t>
            </a: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n-cs"/>
              </a:rPr>
              <a:t>曲线的修正</a:t>
            </a:r>
          </a:p>
        </p:txBody>
      </p:sp>
      <p:pic>
        <p:nvPicPr>
          <p:cNvPr id="3" name="图片 2">
            <a:extLst>
              <a:ext uri="{FF2B5EF4-FFF2-40B4-BE49-F238E27FC236}">
                <a16:creationId xmlns:a16="http://schemas.microsoft.com/office/drawing/2014/main" id="{E085DF53-A0A5-3726-0B23-B66BE7C0EA6A}"/>
              </a:ext>
            </a:extLst>
          </p:cNvPr>
          <p:cNvPicPr>
            <a:picLocks noChangeAspect="1"/>
          </p:cNvPicPr>
          <p:nvPr/>
        </p:nvPicPr>
        <p:blipFill>
          <a:blip r:embed="rId3" cstate="print">
            <a:extLst>
              <a:ext uri="{28A0092B-C50C-407E-A947-70E740481C1C}">
                <a14:useLocalDpi xmlns:a14="http://schemas.microsoft.com/office/drawing/2010/main" val="0"/>
              </a:ext>
            </a:extLst>
          </a:blip>
          <a:srcRect l="7208" t="8326" r="10969"/>
          <a:stretch>
            <a:fillRect/>
          </a:stretch>
        </p:blipFill>
        <p:spPr>
          <a:xfrm>
            <a:off x="1178648" y="670864"/>
            <a:ext cx="3499846" cy="2752237"/>
          </a:xfrm>
          <a:prstGeom prst="rect">
            <a:avLst/>
          </a:prstGeom>
          <a:ln>
            <a:noFill/>
          </a:ln>
        </p:spPr>
      </p:pic>
      <p:pic>
        <p:nvPicPr>
          <p:cNvPr id="4" name="图片 3">
            <a:extLst>
              <a:ext uri="{FF2B5EF4-FFF2-40B4-BE49-F238E27FC236}">
                <a16:creationId xmlns:a16="http://schemas.microsoft.com/office/drawing/2014/main" id="{08A8D83B-807D-D851-58DB-986A22ABA988}"/>
              </a:ext>
            </a:extLst>
          </p:cNvPr>
          <p:cNvPicPr>
            <a:picLocks noChangeAspect="1"/>
          </p:cNvPicPr>
          <p:nvPr/>
        </p:nvPicPr>
        <p:blipFill>
          <a:blip r:embed="rId4" cstate="print">
            <a:extLst>
              <a:ext uri="{28A0092B-C50C-407E-A947-70E740481C1C}">
                <a14:useLocalDpi xmlns:a14="http://schemas.microsoft.com/office/drawing/2010/main" val="0"/>
              </a:ext>
            </a:extLst>
          </a:blip>
          <a:srcRect l="4524" t="5279" r="36179" b="7515"/>
          <a:stretch>
            <a:fillRect/>
          </a:stretch>
        </p:blipFill>
        <p:spPr>
          <a:xfrm>
            <a:off x="1299887" y="3429000"/>
            <a:ext cx="3257369" cy="2395101"/>
          </a:xfrm>
          <a:prstGeom prst="rect">
            <a:avLst/>
          </a:prstGeom>
          <a:ln>
            <a:noFill/>
          </a:ln>
        </p:spPr>
      </p:pic>
      <p:pic>
        <p:nvPicPr>
          <p:cNvPr id="5" name="图片 4">
            <a:extLst>
              <a:ext uri="{FF2B5EF4-FFF2-40B4-BE49-F238E27FC236}">
                <a16:creationId xmlns:a16="http://schemas.microsoft.com/office/drawing/2014/main" id="{546F002A-A330-5BCB-C482-488F83BB2E29}"/>
              </a:ext>
            </a:extLst>
          </p:cNvPr>
          <p:cNvPicPr>
            <a:picLocks noChangeAspect="1"/>
          </p:cNvPicPr>
          <p:nvPr/>
        </p:nvPicPr>
        <p:blipFill>
          <a:blip r:embed="rId5" cstate="print">
            <a:extLst>
              <a:ext uri="{28A0092B-C50C-407E-A947-70E740481C1C}">
                <a14:useLocalDpi xmlns:a14="http://schemas.microsoft.com/office/drawing/2010/main" val="0"/>
              </a:ext>
            </a:extLst>
          </a:blip>
          <a:srcRect l="6801" t="8537" r="3566" b="5039"/>
          <a:stretch>
            <a:fillRect/>
          </a:stretch>
        </p:blipFill>
        <p:spPr>
          <a:xfrm>
            <a:off x="4593542" y="664966"/>
            <a:ext cx="6989342" cy="5159136"/>
          </a:xfrm>
          <a:prstGeom prst="rect">
            <a:avLst/>
          </a:prstGeom>
          <a:ln>
            <a:noFill/>
          </a:ln>
        </p:spPr>
      </p:pic>
      <p:sp>
        <p:nvSpPr>
          <p:cNvPr id="8" name="矩形: 圆角 7">
            <a:extLst>
              <a:ext uri="{FF2B5EF4-FFF2-40B4-BE49-F238E27FC236}">
                <a16:creationId xmlns:a16="http://schemas.microsoft.com/office/drawing/2014/main" id="{4BDCDE3B-F92C-AD07-65CF-32CC9732F5B9}"/>
              </a:ext>
            </a:extLst>
          </p:cNvPr>
          <p:cNvSpPr/>
          <p:nvPr/>
        </p:nvSpPr>
        <p:spPr>
          <a:xfrm>
            <a:off x="2110310" y="5729936"/>
            <a:ext cx="8302172" cy="9144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原子掺杂模型固有的局部</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Zr-H</a:t>
            </a:r>
            <a:r>
              <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相互作用会被过度放大；</a:t>
            </a:r>
            <a:endPar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引入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VCA</a:t>
            </a:r>
            <a:r>
              <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（虚拟晶体近似），其能更准确地反映实验中观察到的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Zr </a:t>
            </a:r>
            <a:r>
              <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的均匀分布，所得的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PCT </a:t>
            </a:r>
            <a:r>
              <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曲线与实验数据高度吻合。</a:t>
            </a:r>
          </a:p>
        </p:txBody>
      </p:sp>
    </p:spTree>
    <p:extLst>
      <p:ext uri="{BB962C8B-B14F-4D97-AF65-F5344CB8AC3E}">
        <p14:creationId xmlns:p14="http://schemas.microsoft.com/office/powerpoint/2010/main" val="4222224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E330B45-EF35-086C-5E86-4EFA2166A3DE}"/>
              </a:ext>
            </a:extLst>
          </p:cNvPr>
          <p:cNvSpPr/>
          <p:nvPr/>
        </p:nvSpPr>
        <p:spPr>
          <a:xfrm>
            <a:off x="355218" y="1403110"/>
            <a:ext cx="11481564" cy="3485721"/>
          </a:xfrm>
          <a:prstGeom prst="rect">
            <a:avLst/>
          </a:prstGeom>
          <a:solidFill>
            <a:schemeClr val="bg1">
              <a:lumMod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defTabSz="914400" latinLnBrk="1">
              <a:lnSpc>
                <a:spcPct val="150000"/>
              </a:lnSpc>
              <a:spcBef>
                <a:spcPts val="600"/>
              </a:spcBef>
              <a:buFont typeface="Wingdings" panose="05000000000000000000" pitchFamily="2" charset="2"/>
              <a:buChar char="p"/>
              <a:defRPr/>
            </a:pPr>
            <a:r>
              <a:rPr lang="zh-CN" altLang="en-US" sz="2400" b="1" dirty="0">
                <a:solidFill>
                  <a:prstClr val="black"/>
                </a:solidFill>
                <a:latin typeface="微软雅黑" panose="020B0503020204020204" pitchFamily="34" charset="-122"/>
                <a:ea typeface="微软雅黑" panose="020B0503020204020204" pitchFamily="34" charset="-122"/>
              </a:rPr>
              <a:t>金属钇吸氢相变的主要路径为</a:t>
            </a:r>
            <a:r>
              <a:rPr lang="en-US" altLang="zh-CN" sz="2400" b="1" dirty="0">
                <a:solidFill>
                  <a:srgbClr val="C00000"/>
                </a:solidFill>
                <a:latin typeface="微软雅黑" panose="020B0503020204020204" pitchFamily="34" charset="-122"/>
                <a:ea typeface="微软雅黑" panose="020B0503020204020204" pitchFamily="34" charset="-122"/>
              </a:rPr>
              <a:t>(0001)Hcp//(111)</a:t>
            </a:r>
            <a:r>
              <a:rPr lang="en-US" altLang="zh-CN" sz="2400" b="1" dirty="0" err="1">
                <a:solidFill>
                  <a:srgbClr val="C00000"/>
                </a:solidFill>
                <a:latin typeface="微软雅黑" panose="020B0503020204020204" pitchFamily="34" charset="-122"/>
                <a:ea typeface="微软雅黑" panose="020B0503020204020204" pitchFamily="34" charset="-122"/>
              </a:rPr>
              <a:t>Fcc</a:t>
            </a:r>
            <a:r>
              <a:rPr lang="zh-CN" altLang="en-US" sz="2400" b="1" dirty="0">
                <a:solidFill>
                  <a:prstClr val="black"/>
                </a:solidFill>
                <a:latin typeface="微软雅黑" panose="020B0503020204020204" pitchFamily="34" charset="-122"/>
                <a:ea typeface="微软雅黑" panose="020B0503020204020204" pitchFamily="34" charset="-122"/>
              </a:rPr>
              <a:t>；</a:t>
            </a:r>
            <a:endParaRPr lang="en-US" altLang="zh-CN" sz="2400" b="1" dirty="0">
              <a:solidFill>
                <a:prstClr val="black"/>
              </a:solidFill>
              <a:latin typeface="微软雅黑" panose="020B0503020204020204" pitchFamily="34" charset="-122"/>
              <a:ea typeface="微软雅黑" panose="020B0503020204020204" pitchFamily="34" charset="-122"/>
            </a:endParaRPr>
          </a:p>
          <a:p>
            <a:pPr marL="342900" lvl="0" indent="-342900" algn="just" defTabSz="914400" latinLnBrk="1">
              <a:lnSpc>
                <a:spcPct val="150000"/>
              </a:lnSpc>
              <a:spcBef>
                <a:spcPts val="600"/>
              </a:spcBef>
              <a:buFont typeface="Wingdings" panose="05000000000000000000" pitchFamily="2" charset="2"/>
              <a:buChar char="p"/>
              <a:defRPr/>
            </a:pPr>
            <a:r>
              <a:rPr lang="zh-CN" altLang="en-US" sz="2400" b="1" dirty="0">
                <a:solidFill>
                  <a:schemeClr val="tx1"/>
                </a:solidFill>
                <a:latin typeface="Times New Roman" panose="02020603050405020304" pitchFamily="18" charset="0"/>
                <a:ea typeface="微软雅黑"/>
                <a:cs typeface="Times New Roman" panose="02020603050405020304" pitchFamily="18" charset="0"/>
              </a:rPr>
              <a:t>氢在驱动氢化钇成核和相变过程中起关键作用，其浓度提高会促进相变</a:t>
            </a:r>
            <a:r>
              <a:rPr lang="zh-CN" altLang="en-US" sz="24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gn="just" defTabSz="914400" latinLnBrk="1">
              <a:lnSpc>
                <a:spcPct val="150000"/>
              </a:lnSpc>
              <a:spcBef>
                <a:spcPts val="600"/>
              </a:spcBef>
              <a:buFont typeface="Wingdings" panose="05000000000000000000" pitchFamily="2" charset="2"/>
              <a:buChar char="p"/>
              <a:defRPr/>
            </a:pPr>
            <a:r>
              <a:rPr lang="zh-CN" altLang="en-US" sz="24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锆能促进氢在钇中的扩散和氢致相变，约</a:t>
            </a: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4.17 at%</a:t>
            </a:r>
            <a:r>
              <a:rPr lang="zh-CN" altLang="en-US" sz="24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最为合适；</a:t>
            </a:r>
            <a:endParaRPr lang="en-US" altLang="zh-CN" sz="2400" b="1" dirty="0">
              <a:solidFill>
                <a:prstClr val="black"/>
              </a:solidFill>
              <a:latin typeface="微软雅黑" panose="020B0503020204020204" pitchFamily="34" charset="-122"/>
              <a:ea typeface="微软雅黑" panose="020B0503020204020204" pitchFamily="34" charset="-122"/>
            </a:endParaRPr>
          </a:p>
          <a:p>
            <a:pPr marL="342900" lvl="0" indent="-342900" algn="just" defTabSz="914400" latinLnBrk="1">
              <a:lnSpc>
                <a:spcPct val="150000"/>
              </a:lnSpc>
              <a:spcBef>
                <a:spcPts val="600"/>
              </a:spcBef>
              <a:buFont typeface="Wingdings" panose="05000000000000000000" pitchFamily="2" charset="2"/>
              <a:buChar char="p"/>
              <a:defRPr/>
            </a:pPr>
            <a:r>
              <a:rPr lang="zh-CN" altLang="en-US" sz="2400" b="1" dirty="0">
                <a:solidFill>
                  <a:prstClr val="black"/>
                </a:solidFill>
                <a:latin typeface="微软雅黑" panose="020B0503020204020204" pitchFamily="34" charset="-122"/>
                <a:ea typeface="微软雅黑" panose="020B0503020204020204" pitchFamily="34" charset="-122"/>
              </a:rPr>
              <a:t>基于第一性原理计算，实现了多元组分金属氢化物</a:t>
            </a:r>
            <a:r>
              <a:rPr lang="en-US" altLang="zh-CN" sz="2400" b="1" dirty="0">
                <a:solidFill>
                  <a:prstClr val="black"/>
                </a:solidFill>
                <a:latin typeface="微软雅黑" panose="020B0503020204020204" pitchFamily="34" charset="-122"/>
                <a:ea typeface="微软雅黑" panose="020B0503020204020204" pitchFamily="34" charset="-122"/>
              </a:rPr>
              <a:t>P-C-T</a:t>
            </a:r>
            <a:r>
              <a:rPr lang="zh-CN" altLang="en-US" sz="2400" b="1" dirty="0">
                <a:solidFill>
                  <a:prstClr val="black"/>
                </a:solidFill>
                <a:latin typeface="微软雅黑" panose="020B0503020204020204" pitchFamily="34" charset="-122"/>
                <a:ea typeface="微软雅黑" panose="020B0503020204020204" pitchFamily="34" charset="-122"/>
              </a:rPr>
              <a:t>曲线的预测分析。</a:t>
            </a: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B92E3BE8-741E-1B76-F6B7-805A2C7FD5C2}"/>
              </a:ext>
            </a:extLst>
          </p:cNvPr>
          <p:cNvSpPr txBox="1"/>
          <p:nvPr/>
        </p:nvSpPr>
        <p:spPr>
          <a:xfrm>
            <a:off x="539703" y="255447"/>
            <a:ext cx="6098290" cy="590931"/>
          </a:xfrm>
          <a:prstGeom prst="rect">
            <a:avLst/>
          </a:prstGeom>
          <a:noFill/>
        </p:spPr>
        <p:txBody>
          <a:bodyPr wrap="square">
            <a:spAutoFit/>
          </a:bodyPr>
          <a:lstStyle/>
          <a:p>
            <a:pPr defTabSz="914400">
              <a:lnSpc>
                <a:spcPct val="90000"/>
              </a:lnSpc>
              <a:spcBef>
                <a:spcPts val="1000"/>
              </a:spcBef>
              <a:buFontTx/>
              <a:buNone/>
              <a:defRPr/>
            </a:pPr>
            <a:r>
              <a:rPr lang="zh-CN" altLang="en-US" sz="3600" b="1" dirty="0">
                <a:solidFill>
                  <a:srgbClr val="FF2800">
                    <a:lumMod val="50000"/>
                  </a:srgbClr>
                </a:solidFill>
                <a:latin typeface="Arial"/>
                <a:ea typeface="微软雅黑"/>
              </a:rPr>
              <a:t>总结</a:t>
            </a:r>
          </a:p>
        </p:txBody>
      </p:sp>
    </p:spTree>
    <p:extLst>
      <p:ext uri="{BB962C8B-B14F-4D97-AF65-F5344CB8AC3E}">
        <p14:creationId xmlns:p14="http://schemas.microsoft.com/office/powerpoint/2010/main" val="327340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p:nvPr/>
        </p:nvPicPr>
        <p:blipFill>
          <a:blip r:embed="rId3"/>
          <a:stretch>
            <a:fillRect/>
          </a:stretch>
        </p:blipFill>
        <p:spPr>
          <a:xfrm>
            <a:off x="0" y="0"/>
            <a:ext cx="12192000" cy="6858000"/>
          </a:xfrm>
          <a:prstGeom prst="rect">
            <a:avLst/>
          </a:prstGeom>
        </p:spPr>
      </p:pic>
      <p:grpSp>
        <p:nvGrpSpPr>
          <p:cNvPr id="10" name="组合 9"/>
          <p:cNvGrpSpPr/>
          <p:nvPr/>
        </p:nvGrpSpPr>
        <p:grpSpPr>
          <a:xfrm>
            <a:off x="0" y="2126718"/>
            <a:ext cx="12192000" cy="4731283"/>
            <a:chOff x="0" y="2538631"/>
            <a:chExt cx="12192000" cy="4605119"/>
          </a:xfrm>
        </p:grpSpPr>
        <p:sp>
          <p:nvSpPr>
            <p:cNvPr id="12" name="任意多边形: 形状 11"/>
            <p:cNvSpPr/>
            <p:nvPr/>
          </p:nvSpPr>
          <p:spPr>
            <a:xfrm flipH="1">
              <a:off x="0" y="2538631"/>
              <a:ext cx="12192000" cy="1725442"/>
            </a:xfrm>
            <a:custGeom>
              <a:avLst/>
              <a:gdLst>
                <a:gd name="connsiteX0" fmla="*/ 12192000 w 12192000"/>
                <a:gd name="connsiteY0" fmla="*/ 1085850 h 2432050"/>
                <a:gd name="connsiteX1" fmla="*/ 12192000 w 12192000"/>
                <a:gd name="connsiteY1" fmla="*/ 921385 h 2432050"/>
                <a:gd name="connsiteX2" fmla="*/ 6939915 w 12192000"/>
                <a:gd name="connsiteY2" fmla="*/ 2085975 h 2432050"/>
                <a:gd name="connsiteX3" fmla="*/ 0 w 12192000"/>
                <a:gd name="connsiteY3" fmla="*/ 0 h 2432050"/>
                <a:gd name="connsiteX4" fmla="*/ 0 w 12192000"/>
                <a:gd name="connsiteY4" fmla="*/ 1098550 h 2432050"/>
                <a:gd name="connsiteX5" fmla="*/ 6022975 w 12192000"/>
                <a:gd name="connsiteY5" fmla="*/ 2435860 h 2432050"/>
                <a:gd name="connsiteX6" fmla="*/ 12192000 w 12192000"/>
                <a:gd name="connsiteY6" fmla="*/ 108585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32050">
                  <a:moveTo>
                    <a:pt x="12192000" y="1085850"/>
                  </a:moveTo>
                  <a:lnTo>
                    <a:pt x="12192000" y="921385"/>
                  </a:lnTo>
                  <a:cubicBezTo>
                    <a:pt x="10547985" y="1675765"/>
                    <a:pt x="8780780" y="2085975"/>
                    <a:pt x="6939915" y="2085975"/>
                  </a:cubicBezTo>
                  <a:cubicBezTo>
                    <a:pt x="4451350" y="2085975"/>
                    <a:pt x="2096135" y="1336040"/>
                    <a:pt x="0" y="0"/>
                  </a:cubicBezTo>
                  <a:lnTo>
                    <a:pt x="0" y="1098550"/>
                  </a:lnTo>
                  <a:cubicBezTo>
                    <a:pt x="1849120" y="1959610"/>
                    <a:pt x="3884930" y="2435860"/>
                    <a:pt x="6022975" y="2435860"/>
                  </a:cubicBezTo>
                  <a:cubicBezTo>
                    <a:pt x="8217535" y="2436495"/>
                    <a:pt x="10935335" y="1819275"/>
                    <a:pt x="12192000" y="1085850"/>
                  </a:cubicBezTo>
                  <a:close/>
                </a:path>
              </a:pathLst>
            </a:custGeom>
            <a:solidFill>
              <a:schemeClr val="accent1">
                <a:alpha val="8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0040101010101" pitchFamily="49" charset="-122"/>
              </a:endParaRPr>
            </a:p>
          </p:txBody>
        </p:sp>
        <p:sp>
          <p:nvSpPr>
            <p:cNvPr id="14" name="任意多边形: 形状 13"/>
            <p:cNvSpPr/>
            <p:nvPr/>
          </p:nvSpPr>
          <p:spPr>
            <a:xfrm flipH="1">
              <a:off x="0" y="2990338"/>
              <a:ext cx="12192000" cy="4153412"/>
            </a:xfrm>
            <a:custGeom>
              <a:avLst/>
              <a:gdLst>
                <a:gd name="connsiteX0" fmla="*/ 12191368 w 12192000"/>
                <a:gd name="connsiteY0" fmla="*/ 0 h 3089202"/>
                <a:gd name="connsiteX1" fmla="*/ 12069968 w 12192000"/>
                <a:gd name="connsiteY1" fmla="*/ 48278 h 3089202"/>
                <a:gd name="connsiteX2" fmla="*/ 6022975 w 12192000"/>
                <a:gd name="connsiteY2" fmla="*/ 957527 h 3089202"/>
                <a:gd name="connsiteX3" fmla="*/ 0 w 12192000"/>
                <a:gd name="connsiteY3" fmla="*/ 8759 h 3089202"/>
                <a:gd name="connsiteX4" fmla="*/ 0 w 12192000"/>
                <a:gd name="connsiteY4" fmla="*/ 3089202 h 3089202"/>
                <a:gd name="connsiteX5" fmla="*/ 12192000 w 12192000"/>
                <a:gd name="connsiteY5" fmla="*/ 3089202 h 3089202"/>
                <a:gd name="connsiteX6" fmla="*/ 12191368 w 12192000"/>
                <a:gd name="connsiteY6" fmla="*/ 0 h 308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89202">
                  <a:moveTo>
                    <a:pt x="12191368" y="0"/>
                  </a:moveTo>
                  <a:lnTo>
                    <a:pt x="12069968" y="48278"/>
                  </a:lnTo>
                  <a:cubicBezTo>
                    <a:pt x="10765984" y="547025"/>
                    <a:pt x="8148955" y="957964"/>
                    <a:pt x="6022975" y="957527"/>
                  </a:cubicBezTo>
                  <a:cubicBezTo>
                    <a:pt x="3884930" y="957527"/>
                    <a:pt x="1849120" y="619647"/>
                    <a:pt x="0" y="8759"/>
                  </a:cubicBezTo>
                  <a:lnTo>
                    <a:pt x="0" y="3089202"/>
                  </a:lnTo>
                  <a:lnTo>
                    <a:pt x="12192000" y="3089202"/>
                  </a:lnTo>
                  <a:lnTo>
                    <a:pt x="12191368" y="0"/>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0040101010101" pitchFamily="49" charset="-122"/>
              </a:endParaRPr>
            </a:p>
          </p:txBody>
        </p:sp>
      </p:grpSp>
      <p:sp>
        <p:nvSpPr>
          <p:cNvPr id="8" name="TextBox 8"/>
          <p:cNvSpPr txBox="1"/>
          <p:nvPr/>
        </p:nvSpPr>
        <p:spPr>
          <a:xfrm>
            <a:off x="2616597" y="4251275"/>
            <a:ext cx="7342064" cy="2120965"/>
          </a:xfrm>
          <a:prstGeom prst="rect">
            <a:avLst/>
          </a:prstGeom>
          <a:noFill/>
        </p:spPr>
        <p:txBody>
          <a:bodyPr wrap="square" rtlCol="0">
            <a:spAutoFit/>
          </a:bodyPr>
          <a:lstStyle/>
          <a:p>
            <a:pPr algn="ctr">
              <a:lnSpc>
                <a:spcPct val="120000"/>
              </a:lnSpc>
            </a:pPr>
            <a:r>
              <a:rPr lang="zh-CN" altLang="en-US" sz="4000" b="1" dirty="0">
                <a:solidFill>
                  <a:srgbClr val="002060"/>
                </a:solidFill>
                <a:latin typeface="Arial Black" panose="020B0604020202020204" pitchFamily="34" charset="0"/>
                <a:ea typeface="Lantinghei SC Heavy" panose="02000000000000000000" pitchFamily="2" charset="-122"/>
                <a:cs typeface="Arial Black" panose="020B0604020202020204" pitchFamily="34" charset="0"/>
                <a:sym typeface="微软雅黑" panose="020B0503020204020204" pitchFamily="34" charset="-122"/>
              </a:rPr>
              <a:t>谢谢各位专家老师</a:t>
            </a:r>
            <a:endParaRPr lang="en-US" altLang="zh-CN" sz="4000" b="1" dirty="0">
              <a:solidFill>
                <a:srgbClr val="002060"/>
              </a:solidFill>
              <a:latin typeface="Arial Black" panose="020B0604020202020204" pitchFamily="34" charset="0"/>
              <a:ea typeface="Lantinghei SC Heavy" panose="02000000000000000000" pitchFamily="2" charset="-122"/>
              <a:cs typeface="Arial Black" panose="020B0604020202020204" pitchFamily="34" charset="0"/>
              <a:sym typeface="微软雅黑" panose="020B0503020204020204" pitchFamily="34" charset="-122"/>
            </a:endParaRPr>
          </a:p>
          <a:p>
            <a:pPr algn="ctr">
              <a:lnSpc>
                <a:spcPct val="120000"/>
              </a:lnSpc>
            </a:pPr>
            <a:r>
              <a:rPr lang="zh-CN" altLang="en-US" sz="4000" b="1" dirty="0">
                <a:solidFill>
                  <a:srgbClr val="002060"/>
                </a:solidFill>
                <a:latin typeface="Arial Black" panose="020B0604020202020204" pitchFamily="34" charset="0"/>
                <a:ea typeface="Lantinghei SC Heavy" panose="02000000000000000000" pitchFamily="2" charset="-122"/>
                <a:cs typeface="Arial Black" panose="020B0604020202020204" pitchFamily="34" charset="0"/>
                <a:sym typeface="微软雅黑" panose="020B0503020204020204" pitchFamily="34" charset="-122"/>
              </a:rPr>
              <a:t>   敬请批评指正</a:t>
            </a:r>
            <a:r>
              <a:rPr lang="zh-CN" altLang="en-US" sz="3200" b="1" dirty="0">
                <a:solidFill>
                  <a:srgbClr val="002060"/>
                </a:solidFill>
                <a:latin typeface="Arial Black" panose="020B0604020202020204" pitchFamily="34" charset="0"/>
                <a:ea typeface="Lantinghei SC Heavy" panose="02000000000000000000" pitchFamily="2" charset="-122"/>
                <a:cs typeface="Arial Black" panose="020B0604020202020204" pitchFamily="34" charset="0"/>
                <a:sym typeface="微软雅黑" panose="020B0503020204020204" pitchFamily="34" charset="-122"/>
              </a:rPr>
              <a:t>！</a:t>
            </a:r>
            <a:endParaRPr lang="en-US" altLang="zh-CN" sz="3200" b="1" dirty="0">
              <a:solidFill>
                <a:srgbClr val="002060"/>
              </a:solidFill>
              <a:latin typeface="Arial Black" panose="020B0604020202020204" pitchFamily="34" charset="0"/>
              <a:ea typeface="Lantinghei SC Heavy" panose="02000000000000000000" pitchFamily="2" charset="-122"/>
              <a:cs typeface="Arial Black" panose="020B0604020202020204" pitchFamily="34" charset="0"/>
              <a:sym typeface="微软雅黑" panose="020B0503020204020204" pitchFamily="34" charset="-122"/>
            </a:endParaRPr>
          </a:p>
          <a:p>
            <a:pPr algn="ctr">
              <a:lnSpc>
                <a:spcPct val="120000"/>
              </a:lnSpc>
            </a:pPr>
            <a:endParaRPr lang="zh-CN" altLang="en-US" sz="3200" b="1" dirty="0">
              <a:solidFill>
                <a:srgbClr val="002060"/>
              </a:solidFill>
              <a:latin typeface="Arial Black" panose="020B0604020202020204" pitchFamily="34" charset="0"/>
              <a:ea typeface="Lantinghei SC Heavy" panose="02000000000000000000" pitchFamily="2" charset="-122"/>
              <a:cs typeface="Arial Black" panose="020B0604020202020204" pitchFamily="34" charset="0"/>
              <a:sym typeface="微软雅黑" panose="020B0503020204020204" pitchFamily="34" charset="-122"/>
            </a:endParaRPr>
          </a:p>
        </p:txBody>
      </p:sp>
      <p:sp>
        <p:nvSpPr>
          <p:cNvPr id="2" name="文本框 1">
            <a:extLst>
              <a:ext uri="{FF2B5EF4-FFF2-40B4-BE49-F238E27FC236}">
                <a16:creationId xmlns:a16="http://schemas.microsoft.com/office/drawing/2014/main" id="{CE73CD8B-AC2E-B9F4-93C0-F63277035191}"/>
              </a:ext>
            </a:extLst>
          </p:cNvPr>
          <p:cNvSpPr txBox="1"/>
          <p:nvPr/>
        </p:nvSpPr>
        <p:spPr>
          <a:xfrm>
            <a:off x="0" y="5698766"/>
            <a:ext cx="4495141" cy="1137556"/>
          </a:xfrm>
          <a:prstGeom prst="rect">
            <a:avLst/>
          </a:prstGeom>
          <a:noFill/>
        </p:spPr>
        <p:txBody>
          <a:bodyPr wrap="none" rtlCol="0">
            <a:spAutoFit/>
          </a:bodyPr>
          <a:lstStyle/>
          <a:p>
            <a:pPr>
              <a:lnSpc>
                <a:spcPct val="130000"/>
              </a:lnSpc>
            </a:pPr>
            <a:r>
              <a:rPr lang="zh-CN" altLang="en-US" b="1" dirty="0">
                <a:solidFill>
                  <a:schemeClr val="bg2">
                    <a:lumMod val="25000"/>
                  </a:schemeClr>
                </a:solidFill>
                <a:latin typeface="Kaiti SC" panose="02010600040101010101" pitchFamily="2" charset="-122"/>
                <a:ea typeface="Kaiti SC" panose="02010600040101010101" pitchFamily="2" charset="-122"/>
                <a:cs typeface="STFangsong" panose="02010600040101010101" charset="-122"/>
                <a:sym typeface="微软雅黑" panose="020B0503020204020204" pitchFamily="34" charset="-122"/>
              </a:rPr>
              <a:t>周楠</a:t>
            </a:r>
            <a:endParaRPr lang="en-US" altLang="zh-CN" b="1" dirty="0">
              <a:solidFill>
                <a:schemeClr val="bg2">
                  <a:lumMod val="25000"/>
                </a:schemeClr>
              </a:solidFill>
              <a:latin typeface="Kaiti SC" panose="02010600040101010101" pitchFamily="2" charset="-122"/>
              <a:ea typeface="Kaiti SC" panose="02010600040101010101" pitchFamily="2" charset="-122"/>
              <a:cs typeface="STFangsong" panose="02010600040101010101" charset="-122"/>
              <a:sym typeface="微软雅黑" panose="020B0503020204020204" pitchFamily="34" charset="-122"/>
            </a:endParaRPr>
          </a:p>
          <a:p>
            <a:pPr>
              <a:lnSpc>
                <a:spcPct val="130000"/>
              </a:lnSpc>
            </a:pPr>
            <a:r>
              <a:rPr lang="zh-CN" altLang="en-US" b="1" dirty="0">
                <a:solidFill>
                  <a:schemeClr val="bg2">
                    <a:lumMod val="25000"/>
                  </a:schemeClr>
                </a:solidFill>
                <a:latin typeface="Kaiti SC" panose="02010600040101010101" pitchFamily="2" charset="-122"/>
                <a:ea typeface="Kaiti SC" panose="02010600040101010101" pitchFamily="2" charset="-122"/>
                <a:cs typeface="STFangsong" panose="02010600040101010101" charset="-122"/>
                <a:sym typeface="微软雅黑" panose="020B0503020204020204" pitchFamily="34" charset="-122"/>
              </a:rPr>
              <a:t>四川大学</a:t>
            </a:r>
            <a:endParaRPr lang="en-US" altLang="zh-CN" b="1" dirty="0">
              <a:solidFill>
                <a:schemeClr val="bg2">
                  <a:lumMod val="25000"/>
                </a:schemeClr>
              </a:solidFill>
              <a:latin typeface="Kaiti SC" panose="02010600040101010101" pitchFamily="2" charset="-122"/>
              <a:ea typeface="Kaiti SC" panose="02010600040101010101" pitchFamily="2" charset="-122"/>
              <a:cs typeface="STFangsong" panose="02010600040101010101" charset="-122"/>
              <a:sym typeface="微软雅黑" panose="020B0503020204020204" pitchFamily="34" charset="-122"/>
            </a:endParaRPr>
          </a:p>
          <a:p>
            <a:pPr>
              <a:lnSpc>
                <a:spcPct val="130000"/>
              </a:lnSpc>
            </a:pPr>
            <a:r>
              <a:rPr lang="en-US" altLang="zh-CN" b="1" dirty="0">
                <a:solidFill>
                  <a:schemeClr val="bg2">
                    <a:lumMod val="25000"/>
                  </a:schemeClr>
                </a:solidFill>
                <a:latin typeface="Kaiti SC" panose="02010600040101010101" pitchFamily="2" charset="-122"/>
                <a:ea typeface="Kaiti SC" panose="02010600040101010101" pitchFamily="2" charset="-122"/>
                <a:cs typeface="STFangsong" panose="02010600040101010101" charset="-122"/>
                <a:sym typeface="微软雅黑" panose="020B0503020204020204" pitchFamily="34" charset="-122"/>
              </a:rPr>
              <a:t>Email</a:t>
            </a:r>
            <a:r>
              <a:rPr lang="zh-CN" altLang="en-US" b="1" dirty="0">
                <a:solidFill>
                  <a:schemeClr val="bg2">
                    <a:lumMod val="25000"/>
                  </a:schemeClr>
                </a:solidFill>
                <a:latin typeface="Kaiti SC" panose="02010600040101010101" pitchFamily="2" charset="-122"/>
                <a:ea typeface="Kaiti SC" panose="02010600040101010101" pitchFamily="2" charset="-122"/>
                <a:cs typeface="STFangsong" panose="02010600040101010101" charset="-122"/>
                <a:sym typeface="微软雅黑" panose="020B0503020204020204" pitchFamily="34" charset="-122"/>
              </a:rPr>
              <a:t>：</a:t>
            </a:r>
            <a:r>
              <a:rPr lang="en-US" altLang="zh-CN" b="1" dirty="0">
                <a:solidFill>
                  <a:schemeClr val="bg2">
                    <a:lumMod val="25000"/>
                  </a:schemeClr>
                </a:solidFill>
                <a:latin typeface="Kaiti SC" panose="02010600040101010101" pitchFamily="2" charset="-122"/>
                <a:ea typeface="Kaiti SC" panose="02010600040101010101" pitchFamily="2" charset="-122"/>
                <a:cs typeface="STFangsong" panose="02010600040101010101" charset="-122"/>
                <a:sym typeface="微软雅黑" panose="020B0503020204020204" pitchFamily="34" charset="-122"/>
              </a:rPr>
              <a:t>zhounan0202@stu.scu.edu.cn</a:t>
            </a:r>
          </a:p>
        </p:txBody>
      </p:sp>
      <p:pic>
        <p:nvPicPr>
          <p:cNvPr id="4" name="图片 3">
            <a:extLst>
              <a:ext uri="{FF2B5EF4-FFF2-40B4-BE49-F238E27FC236}">
                <a16:creationId xmlns:a16="http://schemas.microsoft.com/office/drawing/2014/main" id="{A0D650EF-299B-8DFD-9EFC-ACECB40ED12A}"/>
              </a:ext>
            </a:extLst>
          </p:cNvPr>
          <p:cNvPicPr/>
          <p:nvPr/>
        </p:nvPicPr>
        <p:blipFill>
          <a:blip r:embed="rId4" cstate="print"/>
          <a:stretch>
            <a:fillRect/>
          </a:stretch>
        </p:blipFill>
        <p:spPr>
          <a:xfrm>
            <a:off x="11190327" y="5890641"/>
            <a:ext cx="903196" cy="896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DE6B8-8120-02EF-9306-4A99CD780E80}"/>
            </a:ext>
          </a:extLst>
        </p:cNvPr>
        <p:cNvGrpSpPr/>
        <p:nvPr/>
      </p:nvGrpSpPr>
      <p:grpSpPr>
        <a:xfrm>
          <a:off x="0" y="0"/>
          <a:ext cx="0" cy="0"/>
          <a:chOff x="0" y="0"/>
          <a:chExt cx="0" cy="0"/>
        </a:xfrm>
      </p:grpSpPr>
      <p:sp>
        <p:nvSpPr>
          <p:cNvPr id="22" name="文本框 21">
            <a:extLst>
              <a:ext uri="{FF2B5EF4-FFF2-40B4-BE49-F238E27FC236}">
                <a16:creationId xmlns:a16="http://schemas.microsoft.com/office/drawing/2014/main" id="{F705B269-5620-90AE-E401-F372E4617E8F}"/>
              </a:ext>
            </a:extLst>
          </p:cNvPr>
          <p:cNvSpPr txBox="1"/>
          <p:nvPr/>
        </p:nvSpPr>
        <p:spPr>
          <a:xfrm>
            <a:off x="429989" y="340681"/>
            <a:ext cx="6000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dirty="0">
                <a:solidFill>
                  <a:srgbClr val="B92917"/>
                </a:solidFill>
                <a:latin typeface="Impact" panose="020B0806030902050204" pitchFamily="34" charset="0"/>
                <a:ea typeface="微软雅黑"/>
              </a:rPr>
              <a:t>1</a:t>
            </a:r>
            <a:endParaRPr kumimoji="0" lang="zh-CN" altLang="en-US" sz="4800" b="0" i="0" u="none" strike="noStrike" kern="1200" cap="none" spc="0" normalizeH="0" baseline="0" noProof="0" dirty="0">
              <a:ln>
                <a:noFill/>
              </a:ln>
              <a:solidFill>
                <a:srgbClr val="B92917"/>
              </a:solidFill>
              <a:effectLst/>
              <a:uLnTx/>
              <a:uFillTx/>
              <a:latin typeface="Impact" panose="020B0806030902050204" pitchFamily="34" charset="0"/>
              <a:ea typeface="微软雅黑"/>
              <a:cs typeface="+mn-cs"/>
            </a:endParaRPr>
          </a:p>
        </p:txBody>
      </p:sp>
      <p:sp>
        <p:nvSpPr>
          <p:cNvPr id="34" name="文本框 33">
            <a:extLst>
              <a:ext uri="{FF2B5EF4-FFF2-40B4-BE49-F238E27FC236}">
                <a16:creationId xmlns:a16="http://schemas.microsoft.com/office/drawing/2014/main" id="{90C932C6-A218-30DB-F280-D4598C477AAC}"/>
              </a:ext>
            </a:extLst>
          </p:cNvPr>
          <p:cNvSpPr txBox="1"/>
          <p:nvPr/>
        </p:nvSpPr>
        <p:spPr>
          <a:xfrm>
            <a:off x="5261090" y="1164075"/>
            <a:ext cx="209014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979997">
                    <a:alpha val="34000"/>
                  </a:srgbClr>
                </a:solidFill>
                <a:effectLst/>
                <a:uLnTx/>
                <a:uFillTx/>
                <a:latin typeface="Impact" panose="020B0806030902050204" pitchFamily="34" charset="0"/>
                <a:ea typeface="微软雅黑"/>
                <a:cs typeface="+mn-cs"/>
              </a:rPr>
              <a:t>01</a:t>
            </a:r>
            <a:endParaRPr kumimoji="0" lang="zh-CN" altLang="en-US" sz="11500" b="0" i="0" u="none" strike="noStrike" kern="1200" cap="none" spc="0" normalizeH="0" baseline="0" noProof="0" dirty="0">
              <a:ln>
                <a:noFill/>
              </a:ln>
              <a:solidFill>
                <a:srgbClr val="979997">
                  <a:alpha val="34000"/>
                </a:srgbClr>
              </a:solidFill>
              <a:effectLst/>
              <a:uLnTx/>
              <a:uFillTx/>
              <a:latin typeface="Impact" panose="020B0806030902050204" pitchFamily="34" charset="0"/>
              <a:ea typeface="微软雅黑"/>
              <a:cs typeface="+mn-cs"/>
            </a:endParaRPr>
          </a:p>
        </p:txBody>
      </p:sp>
      <p:sp>
        <p:nvSpPr>
          <p:cNvPr id="35" name="文本框 34">
            <a:extLst>
              <a:ext uri="{FF2B5EF4-FFF2-40B4-BE49-F238E27FC236}">
                <a16:creationId xmlns:a16="http://schemas.microsoft.com/office/drawing/2014/main" id="{72C064C4-8F0A-A5CC-42B6-06C9FA72039D}"/>
              </a:ext>
            </a:extLst>
          </p:cNvPr>
          <p:cNvSpPr txBox="1"/>
          <p:nvPr/>
        </p:nvSpPr>
        <p:spPr>
          <a:xfrm>
            <a:off x="5400675" y="1727397"/>
            <a:ext cx="1390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a:cs typeface="+mn-cs"/>
              </a:rPr>
              <a:t>PART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a:cs typeface="+mn-cs"/>
              </a:rPr>
              <a:t>ONE</a:t>
            </a:r>
            <a:endParaRPr kumimoji="0" lang="zh-CN" altLang="en-US" sz="20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1" name="图形 10">
            <a:extLst>
              <a:ext uri="{FF2B5EF4-FFF2-40B4-BE49-F238E27FC236}">
                <a16:creationId xmlns:a16="http://schemas.microsoft.com/office/drawing/2014/main" id="{3F32C740-129B-2754-4B01-35E404E0BF8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57529" y="1086711"/>
            <a:ext cx="1713618" cy="1713618"/>
          </a:xfrm>
          <a:prstGeom prst="rect">
            <a:avLst/>
          </a:prstGeom>
        </p:spPr>
      </p:pic>
      <p:pic>
        <p:nvPicPr>
          <p:cNvPr id="12" name="图形 11">
            <a:extLst>
              <a:ext uri="{FF2B5EF4-FFF2-40B4-BE49-F238E27FC236}">
                <a16:creationId xmlns:a16="http://schemas.microsoft.com/office/drawing/2014/main" id="{701E8B39-06E8-5624-72F7-28E3A8F72C2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468547" y="1117611"/>
            <a:ext cx="1713618" cy="1713618"/>
          </a:xfrm>
          <a:prstGeom prst="rect">
            <a:avLst/>
          </a:prstGeom>
        </p:spPr>
      </p:pic>
      <p:grpSp>
        <p:nvGrpSpPr>
          <p:cNvPr id="2" name="组合 1">
            <a:extLst>
              <a:ext uri="{FF2B5EF4-FFF2-40B4-BE49-F238E27FC236}">
                <a16:creationId xmlns:a16="http://schemas.microsoft.com/office/drawing/2014/main" id="{B1DC6C89-92F5-DF68-20D0-67F464EA70D0}"/>
              </a:ext>
            </a:extLst>
          </p:cNvPr>
          <p:cNvGrpSpPr/>
          <p:nvPr/>
        </p:nvGrpSpPr>
        <p:grpSpPr>
          <a:xfrm>
            <a:off x="2634259" y="2923441"/>
            <a:ext cx="7343140" cy="779780"/>
            <a:chOff x="3963669" y="727429"/>
            <a:chExt cx="7343140" cy="779780"/>
          </a:xfrm>
          <a:solidFill>
            <a:schemeClr val="bg1">
              <a:lumMod val="85000"/>
            </a:schemeClr>
          </a:solidFill>
        </p:grpSpPr>
        <p:sp>
          <p:nvSpPr>
            <p:cNvPr id="3" name="矩形 2">
              <a:extLst>
                <a:ext uri="{FF2B5EF4-FFF2-40B4-BE49-F238E27FC236}">
                  <a16:creationId xmlns:a16="http://schemas.microsoft.com/office/drawing/2014/main" id="{3043C693-92DA-44C5-A2F2-C65792B49065}"/>
                </a:ext>
              </a:extLst>
            </p:cNvPr>
            <p:cNvSpPr>
              <a:spLocks noChangeArrowheads="1"/>
            </p:cNvSpPr>
            <p:nvPr>
              <p:custDataLst>
                <p:tags r:id="rId8"/>
              </p:custDataLst>
            </p:nvPr>
          </p:nvSpPr>
          <p:spPr bwMode="auto">
            <a:xfrm>
              <a:off x="4826704" y="727429"/>
              <a:ext cx="6480105" cy="779780"/>
            </a:xfrm>
            <a:prstGeom prst="rect">
              <a:avLst/>
            </a:prstGeom>
            <a:solidFill>
              <a:schemeClr val="accent1">
                <a:lumMod val="75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氢化钇应用微堆中子慢化剂的优势及挑战</a:t>
              </a:r>
            </a:p>
          </p:txBody>
        </p:sp>
        <p:sp>
          <p:nvSpPr>
            <p:cNvPr id="4" name="矩形 3">
              <a:extLst>
                <a:ext uri="{FF2B5EF4-FFF2-40B4-BE49-F238E27FC236}">
                  <a16:creationId xmlns:a16="http://schemas.microsoft.com/office/drawing/2014/main" id="{A906A241-B97F-7399-8F50-C940EB481987}"/>
                </a:ext>
              </a:extLst>
            </p:cNvPr>
            <p:cNvSpPr>
              <a:spLocks noChangeArrowheads="1"/>
            </p:cNvSpPr>
            <p:nvPr>
              <p:custDataLst>
                <p:tags r:id="rId9"/>
              </p:custDataLst>
            </p:nvPr>
          </p:nvSpPr>
          <p:spPr bwMode="auto">
            <a:xfrm>
              <a:off x="3963669" y="727429"/>
              <a:ext cx="863035" cy="779780"/>
            </a:xfrm>
            <a:prstGeom prst="rect">
              <a:avLst/>
            </a:prstGeom>
            <a:solidFill>
              <a:schemeClr val="accent1">
                <a:lumMod val="60000"/>
                <a:lumOff val="4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1</a:t>
              </a:r>
            </a:p>
          </p:txBody>
        </p:sp>
        <p:sp>
          <p:nvSpPr>
            <p:cNvPr id="5" name="等腰三角形 89094">
              <a:extLst>
                <a:ext uri="{FF2B5EF4-FFF2-40B4-BE49-F238E27FC236}">
                  <a16:creationId xmlns:a16="http://schemas.microsoft.com/office/drawing/2014/main" id="{C5FFFF16-E256-7797-F0B0-C72EBFDB309F}"/>
                </a:ext>
              </a:extLst>
            </p:cNvPr>
            <p:cNvSpPr>
              <a:spLocks noChangeAspect="1" noChangeArrowheads="1"/>
            </p:cNvSpPr>
            <p:nvPr>
              <p:custDataLst>
                <p:tags r:id="rId10"/>
              </p:custDataLst>
            </p:nvPr>
          </p:nvSpPr>
          <p:spPr bwMode="auto">
            <a:xfrm rot="5400000">
              <a:off x="4797951" y="1024606"/>
              <a:ext cx="242925" cy="185421"/>
            </a:xfrm>
            <a:prstGeom prst="triangle">
              <a:avLst>
                <a:gd name="adj" fmla="val 50000"/>
              </a:avLst>
            </a:prstGeom>
            <a:solidFill>
              <a:schemeClr val="accent1">
                <a:lumMod val="60000"/>
                <a:lumOff val="4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1" i="0" u="none" strike="noStrike" kern="0" cap="none" spc="0" normalizeH="0" baseline="0" noProof="0">
                <a:ln>
                  <a:noFill/>
                </a:ln>
                <a:solidFill>
                  <a:srgbClr val="FFFFFF"/>
                </a:solidFill>
                <a:effectLst/>
                <a:uLnTx/>
                <a:uFillTx/>
                <a:latin typeface="Arial"/>
                <a:ea typeface="方正兰亭粗黑_GBK" charset="-122"/>
                <a:cs typeface="+mn-cs"/>
              </a:endParaRPr>
            </a:p>
          </p:txBody>
        </p:sp>
      </p:grpSp>
      <p:sp>
        <p:nvSpPr>
          <p:cNvPr id="6" name="矩形 5">
            <a:extLst>
              <a:ext uri="{FF2B5EF4-FFF2-40B4-BE49-F238E27FC236}">
                <a16:creationId xmlns:a16="http://schemas.microsoft.com/office/drawing/2014/main" id="{69260C16-01AD-DEDD-508D-EC04F1C06DCB}"/>
              </a:ext>
            </a:extLst>
          </p:cNvPr>
          <p:cNvSpPr>
            <a:spLocks noChangeArrowheads="1"/>
          </p:cNvSpPr>
          <p:nvPr>
            <p:custDataLst>
              <p:tags r:id="rId1"/>
            </p:custDataLst>
          </p:nvPr>
        </p:nvSpPr>
        <p:spPr bwMode="auto">
          <a:xfrm>
            <a:off x="3497294" y="3929015"/>
            <a:ext cx="6480105" cy="779780"/>
          </a:xfrm>
          <a:prstGeom prst="rect">
            <a:avLst/>
          </a:prstGeom>
          <a:solidFill>
            <a:schemeClr val="bg2">
              <a:lumMod val="90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合金化对氢在钇中扩散行为的影响</a:t>
            </a:r>
          </a:p>
        </p:txBody>
      </p:sp>
      <p:sp>
        <p:nvSpPr>
          <p:cNvPr id="7" name="矩形 45">
            <a:extLst>
              <a:ext uri="{FF2B5EF4-FFF2-40B4-BE49-F238E27FC236}">
                <a16:creationId xmlns:a16="http://schemas.microsoft.com/office/drawing/2014/main" id="{F158A87F-E69F-36E9-2F71-47C779E9F4AB}"/>
              </a:ext>
            </a:extLst>
          </p:cNvPr>
          <p:cNvSpPr>
            <a:spLocks noChangeArrowheads="1"/>
          </p:cNvSpPr>
          <p:nvPr>
            <p:custDataLst>
              <p:tags r:id="rId2"/>
            </p:custDataLst>
          </p:nvPr>
        </p:nvSpPr>
        <p:spPr bwMode="auto">
          <a:xfrm>
            <a:off x="3497294" y="4977225"/>
            <a:ext cx="6480105" cy="779780"/>
          </a:xfrm>
          <a:prstGeom prst="rect">
            <a:avLst/>
          </a:prstGeom>
          <a:solidFill>
            <a:schemeClr val="bg1">
              <a:lumMod val="85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金属钇氢化过程中的相转变机制</a:t>
            </a:r>
          </a:p>
        </p:txBody>
      </p:sp>
      <p:sp>
        <p:nvSpPr>
          <p:cNvPr id="8" name="矩形 46">
            <a:extLst>
              <a:ext uri="{FF2B5EF4-FFF2-40B4-BE49-F238E27FC236}">
                <a16:creationId xmlns:a16="http://schemas.microsoft.com/office/drawing/2014/main" id="{EF6E4841-AAAD-8C89-0DAE-C76280DF8CFF}"/>
              </a:ext>
            </a:extLst>
          </p:cNvPr>
          <p:cNvSpPr>
            <a:spLocks noChangeArrowheads="1"/>
          </p:cNvSpPr>
          <p:nvPr>
            <p:custDataLst>
              <p:tags r:id="rId3"/>
            </p:custDataLst>
          </p:nvPr>
        </p:nvSpPr>
        <p:spPr bwMode="auto">
          <a:xfrm>
            <a:off x="2634259" y="4977225"/>
            <a:ext cx="863035" cy="779780"/>
          </a:xfrm>
          <a:prstGeom prst="rect">
            <a:avLst/>
          </a:prstGeom>
          <a:solidFill>
            <a:schemeClr val="bg1">
              <a:lumMod val="85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3</a:t>
            </a:r>
          </a:p>
        </p:txBody>
      </p:sp>
      <p:sp>
        <p:nvSpPr>
          <p:cNvPr id="9" name="矩形 8">
            <a:extLst>
              <a:ext uri="{FF2B5EF4-FFF2-40B4-BE49-F238E27FC236}">
                <a16:creationId xmlns:a16="http://schemas.microsoft.com/office/drawing/2014/main" id="{52FA6AAF-B5A1-5B37-D9E8-AB56D00509FD}"/>
              </a:ext>
            </a:extLst>
          </p:cNvPr>
          <p:cNvSpPr>
            <a:spLocks noChangeArrowheads="1"/>
          </p:cNvSpPr>
          <p:nvPr>
            <p:custDataLst>
              <p:tags r:id="rId4"/>
            </p:custDataLst>
          </p:nvPr>
        </p:nvSpPr>
        <p:spPr bwMode="auto">
          <a:xfrm>
            <a:off x="2634259" y="3929015"/>
            <a:ext cx="863035" cy="779780"/>
          </a:xfrm>
          <a:prstGeom prst="rect">
            <a:avLst/>
          </a:prstGeom>
          <a:solidFill>
            <a:schemeClr val="bg2">
              <a:lumMod val="90000"/>
            </a:schemeClr>
          </a:solidFill>
          <a:ln>
            <a:solidFill>
              <a:schemeClr val="bg2">
                <a:lumMod val="90000"/>
              </a:schemeClr>
            </a:solid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2</a:t>
            </a:r>
          </a:p>
        </p:txBody>
      </p:sp>
      <p:sp>
        <p:nvSpPr>
          <p:cNvPr id="10" name="等腰三角形 58">
            <a:extLst>
              <a:ext uri="{FF2B5EF4-FFF2-40B4-BE49-F238E27FC236}">
                <a16:creationId xmlns:a16="http://schemas.microsoft.com/office/drawing/2014/main" id="{69BD3F30-9885-F63D-268C-3B7DFBBB4942}"/>
              </a:ext>
            </a:extLst>
          </p:cNvPr>
          <p:cNvSpPr>
            <a:spLocks noChangeAspect="1" noChangeArrowheads="1"/>
          </p:cNvSpPr>
          <p:nvPr>
            <p:custDataLst>
              <p:tags r:id="rId5"/>
            </p:custDataLst>
          </p:nvPr>
        </p:nvSpPr>
        <p:spPr bwMode="auto">
          <a:xfrm rot="5400000">
            <a:off x="3468540" y="4224247"/>
            <a:ext cx="242925" cy="185421"/>
          </a:xfrm>
          <a:prstGeom prst="triangle">
            <a:avLst>
              <a:gd name="adj" fmla="val 50000"/>
            </a:avLst>
          </a:prstGeom>
          <a:solidFill>
            <a:schemeClr val="bg2">
              <a:lumMod val="9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457200" algn="l" defTabSz="914400" rtl="0" eaLnBrk="0" fontAlgn="auto" latinLnBrk="0" hangingPunct="0">
              <a:lnSpc>
                <a:spcPct val="100000"/>
              </a:lnSpc>
              <a:spcBef>
                <a:spcPts val="0"/>
              </a:spcBef>
              <a:spcAft>
                <a:spcPts val="0"/>
              </a:spcAft>
              <a:buClrTx/>
              <a:buSzTx/>
              <a:buFontTx/>
              <a:buNone/>
              <a:tabLst/>
              <a:defRPr/>
            </a:pPr>
            <a:endParaRPr kumimoji="0" lang="zh-CN" altLang="zh-CN" sz="2800" b="1" i="0" u="none" strike="noStrike" kern="0" cap="none" spc="0" normalizeH="0" baseline="0" noProof="0" dirty="0">
              <a:ln>
                <a:noFill/>
              </a:ln>
              <a:solidFill>
                <a:prstClr val="white"/>
              </a:solidFill>
              <a:effectLst/>
              <a:uLnTx/>
              <a:uFillTx/>
              <a:latin typeface="Arial"/>
              <a:ea typeface="微软雅黑" panose="020B0503020204020204" charset="-122"/>
              <a:cs typeface="+mn-cs"/>
            </a:endParaRPr>
          </a:p>
        </p:txBody>
      </p:sp>
      <p:sp>
        <p:nvSpPr>
          <p:cNvPr id="13" name="矩形 45">
            <a:extLst>
              <a:ext uri="{FF2B5EF4-FFF2-40B4-BE49-F238E27FC236}">
                <a16:creationId xmlns:a16="http://schemas.microsoft.com/office/drawing/2014/main" id="{800FFAAB-F48F-9C03-7CAE-A962B9663540}"/>
              </a:ext>
            </a:extLst>
          </p:cNvPr>
          <p:cNvSpPr>
            <a:spLocks noChangeArrowheads="1"/>
          </p:cNvSpPr>
          <p:nvPr>
            <p:custDataLst>
              <p:tags r:id="rId6"/>
            </p:custDataLst>
          </p:nvPr>
        </p:nvSpPr>
        <p:spPr bwMode="auto">
          <a:xfrm>
            <a:off x="3497288" y="5984762"/>
            <a:ext cx="6480105" cy="779780"/>
          </a:xfrm>
          <a:prstGeom prst="rect">
            <a:avLst/>
          </a:prstGeom>
          <a:solidFill>
            <a:schemeClr val="bg1">
              <a:lumMod val="85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金属氢化物</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P-C-T</a:t>
            </a: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曲线的第一性原理计算</a:t>
            </a:r>
          </a:p>
        </p:txBody>
      </p:sp>
      <p:sp>
        <p:nvSpPr>
          <p:cNvPr id="14" name="矩形 46">
            <a:extLst>
              <a:ext uri="{FF2B5EF4-FFF2-40B4-BE49-F238E27FC236}">
                <a16:creationId xmlns:a16="http://schemas.microsoft.com/office/drawing/2014/main" id="{D5D2EBA6-42FB-1BE9-67DF-1A6D51363D31}"/>
              </a:ext>
            </a:extLst>
          </p:cNvPr>
          <p:cNvSpPr>
            <a:spLocks noChangeArrowheads="1"/>
          </p:cNvSpPr>
          <p:nvPr>
            <p:custDataLst>
              <p:tags r:id="rId7"/>
            </p:custDataLst>
          </p:nvPr>
        </p:nvSpPr>
        <p:spPr bwMode="auto">
          <a:xfrm>
            <a:off x="2634253" y="5984762"/>
            <a:ext cx="863035" cy="779780"/>
          </a:xfrm>
          <a:prstGeom prst="rect">
            <a:avLst/>
          </a:prstGeom>
          <a:solidFill>
            <a:schemeClr val="bg1">
              <a:lumMod val="85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en-US" altLang="zh-CN" sz="2800" b="1" kern="0" dirty="0">
                <a:solidFill>
                  <a:srgbClr val="FFFFFF"/>
                </a:solidFill>
                <a:latin typeface="Arial"/>
                <a:ea typeface="微软雅黑" panose="020B0503020204020204" charset="-122"/>
                <a:sym typeface="Arial Unicode MS" panose="020B0604020202020204" charset="-122"/>
              </a:rPr>
              <a:t>4</a:t>
            </a:r>
            <a:endPar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endParaRPr>
          </a:p>
        </p:txBody>
      </p:sp>
    </p:spTree>
    <p:extLst>
      <p:ext uri="{BB962C8B-B14F-4D97-AF65-F5344CB8AC3E}">
        <p14:creationId xmlns:p14="http://schemas.microsoft.com/office/powerpoint/2010/main" val="1625649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B84D434-7231-2C41-9855-C589FD62F9D7}"/>
              </a:ext>
            </a:extLst>
          </p:cNvPr>
          <p:cNvPicPr>
            <a:picLocks noChangeAspect="1"/>
          </p:cNvPicPr>
          <p:nvPr/>
        </p:nvPicPr>
        <p:blipFill>
          <a:blip r:embed="rId8" cstate="print">
            <a:extLst>
              <a:ext uri="{28A0092B-C50C-407E-A947-70E740481C1C}">
                <a14:useLocalDpi xmlns:a14="http://schemas.microsoft.com/office/drawing/2010/main" val="0"/>
              </a:ext>
            </a:extLst>
          </a:blip>
          <a:srcRect l="27059" t="19447" r="28062" b="20656"/>
          <a:stretch>
            <a:fillRect/>
          </a:stretch>
        </p:blipFill>
        <p:spPr>
          <a:xfrm>
            <a:off x="8506848" y="3289332"/>
            <a:ext cx="1844770" cy="1884466"/>
          </a:xfrm>
          <a:prstGeom prst="rect">
            <a:avLst/>
          </a:prstGeom>
        </p:spPr>
      </p:pic>
      <p:sp>
        <p:nvSpPr>
          <p:cNvPr id="9" name="文本框 8">
            <a:extLst>
              <a:ext uri="{FF2B5EF4-FFF2-40B4-BE49-F238E27FC236}">
                <a16:creationId xmlns:a16="http://schemas.microsoft.com/office/drawing/2014/main" id="{6EAE03ED-9E6D-5A12-5F05-0B72E256E580}"/>
              </a:ext>
            </a:extLst>
          </p:cNvPr>
          <p:cNvSpPr txBox="1"/>
          <p:nvPr/>
        </p:nvSpPr>
        <p:spPr>
          <a:xfrm>
            <a:off x="380435" y="230128"/>
            <a:ext cx="6098290" cy="5909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n-cs"/>
              </a:rPr>
              <a:t>微型核反应堆</a:t>
            </a:r>
          </a:p>
        </p:txBody>
      </p:sp>
      <p:grpSp>
        <p:nvGrpSpPr>
          <p:cNvPr id="11" name="组合 72">
            <a:extLst>
              <a:ext uri="{FF2B5EF4-FFF2-40B4-BE49-F238E27FC236}">
                <a16:creationId xmlns:a16="http://schemas.microsoft.com/office/drawing/2014/main" id="{CD350F43-63A5-FE13-E3FA-86A81568903C}"/>
              </a:ext>
            </a:extLst>
          </p:cNvPr>
          <p:cNvGrpSpPr/>
          <p:nvPr/>
        </p:nvGrpSpPr>
        <p:grpSpPr>
          <a:xfrm>
            <a:off x="6833248" y="2098206"/>
            <a:ext cx="5115738" cy="4283912"/>
            <a:chOff x="96" y="4705"/>
            <a:chExt cx="8362" cy="6897"/>
          </a:xfrm>
        </p:grpSpPr>
        <p:pic>
          <p:nvPicPr>
            <p:cNvPr id="13" name="图片 67">
              <a:extLst>
                <a:ext uri="{FF2B5EF4-FFF2-40B4-BE49-F238E27FC236}">
                  <a16:creationId xmlns:a16="http://schemas.microsoft.com/office/drawing/2014/main" id="{B72D7284-AAC6-CBF3-CAD0-C078E909FEC2}"/>
                </a:ext>
              </a:extLst>
            </p:cNvPr>
            <p:cNvPicPr>
              <a:picLocks noChangeAspect="1"/>
            </p:cNvPicPr>
            <p:nvPr>
              <p:custDataLst>
                <p:tags r:id="rId1"/>
              </p:custDataLst>
            </p:nvPr>
          </p:nvPicPr>
          <p:blipFill>
            <a:blip r:embed="rId9" cstate="hqprint"/>
            <a:stretch>
              <a:fillRect/>
            </a:stretch>
          </p:blipFill>
          <p:spPr>
            <a:xfrm>
              <a:off x="5853" y="6160"/>
              <a:ext cx="2605" cy="1828"/>
            </a:xfrm>
            <a:prstGeom prst="rect">
              <a:avLst/>
            </a:prstGeom>
            <a:effectLst>
              <a:outerShdw blurRad="50800" dist="38100" dir="8100000" algn="tr" rotWithShape="0">
                <a:prstClr val="black">
                  <a:alpha val="40000"/>
                </a:prstClr>
              </a:outerShdw>
            </a:effectLst>
          </p:spPr>
        </p:pic>
        <p:pic>
          <p:nvPicPr>
            <p:cNvPr id="14" name="Picture 8" descr="中国深海空间站，位于海底7000米处，主要用途是什么？ - 知乎">
              <a:extLst>
                <a:ext uri="{FF2B5EF4-FFF2-40B4-BE49-F238E27FC236}">
                  <a16:creationId xmlns:a16="http://schemas.microsoft.com/office/drawing/2014/main" id="{DD1856F1-225D-3879-9727-999AD8F83364}"/>
                </a:ext>
              </a:extLst>
            </p:cNvPr>
            <p:cNvPicPr>
              <a:picLocks noChangeAspect="1" noChangeArrowheads="1"/>
            </p:cNvPicPr>
            <p:nvPr>
              <p:custDataLst>
                <p:tags r:id="rId2"/>
              </p:custDataLst>
            </p:nvPr>
          </p:nvPicPr>
          <p:blipFill rotWithShape="1">
            <a:blip r:embed="rId10"/>
            <a:srcRect/>
            <a:stretch>
              <a:fillRect/>
            </a:stretch>
          </p:blipFill>
          <p:spPr bwMode="auto">
            <a:xfrm>
              <a:off x="96" y="6166"/>
              <a:ext cx="2732" cy="1892"/>
            </a:xfrm>
            <a:prstGeom prst="rect">
              <a:avLst/>
            </a:prstGeom>
            <a:noFill/>
            <a:effectLst>
              <a:outerShdw blurRad="50800" dist="38100" dir="2700000" algn="tl" rotWithShape="0">
                <a:prstClr val="black">
                  <a:alpha val="40000"/>
                </a:prstClr>
              </a:outerShdw>
            </a:effectLst>
          </p:spPr>
        </p:pic>
        <p:pic>
          <p:nvPicPr>
            <p:cNvPr id="22" name="Picture 10" descr="Micro Modular Reactor reaches Canadian licensing milestone -- ANS / Nuclear  Newswire">
              <a:extLst>
                <a:ext uri="{FF2B5EF4-FFF2-40B4-BE49-F238E27FC236}">
                  <a16:creationId xmlns:a16="http://schemas.microsoft.com/office/drawing/2014/main" id="{56E5A7D5-DB34-BF12-FCE8-96674ED123A3}"/>
                </a:ext>
              </a:extLst>
            </p:cNvPr>
            <p:cNvPicPr>
              <a:picLocks noChangeAspect="1" noChangeArrowheads="1"/>
            </p:cNvPicPr>
            <p:nvPr>
              <p:custDataLst>
                <p:tags r:id="rId3"/>
              </p:custDataLst>
            </p:nvPr>
          </p:nvPicPr>
          <p:blipFill rotWithShape="1">
            <a:blip r:embed="rId11"/>
            <a:srcRect/>
            <a:stretch>
              <a:fillRect/>
            </a:stretch>
          </p:blipFill>
          <p:spPr bwMode="auto">
            <a:xfrm>
              <a:off x="2880" y="9655"/>
              <a:ext cx="2915" cy="1947"/>
            </a:xfrm>
            <a:prstGeom prst="rect">
              <a:avLst/>
            </a:prstGeom>
            <a:noFill/>
            <a:effectLst>
              <a:outerShdw blurRad="50800" dist="38100" dir="16200000" rotWithShape="0">
                <a:prstClr val="black">
                  <a:alpha val="40000"/>
                </a:prstClr>
              </a:outerShdw>
            </a:effectLst>
          </p:spPr>
        </p:pic>
        <p:pic>
          <p:nvPicPr>
            <p:cNvPr id="23" name="Picture 14" descr="全世界最强鱼雷：俄顶级武器“波塞冬”，其射程竟高达1万公里_俄罗斯">
              <a:extLst>
                <a:ext uri="{FF2B5EF4-FFF2-40B4-BE49-F238E27FC236}">
                  <a16:creationId xmlns:a16="http://schemas.microsoft.com/office/drawing/2014/main" id="{FD706C32-12AD-8C36-6FEE-77664FBF58F2}"/>
                </a:ext>
              </a:extLst>
            </p:cNvPr>
            <p:cNvPicPr>
              <a:picLocks noChangeAspect="1" noChangeArrowheads="1"/>
            </p:cNvPicPr>
            <p:nvPr>
              <p:custDataLst>
                <p:tags r:id="rId4"/>
              </p:custDataLst>
            </p:nvPr>
          </p:nvPicPr>
          <p:blipFill rotWithShape="1">
            <a:blip r:embed="rId12" cstate="hqprint"/>
            <a:srcRect/>
            <a:stretch>
              <a:fillRect/>
            </a:stretch>
          </p:blipFill>
          <p:spPr bwMode="auto">
            <a:xfrm>
              <a:off x="2975" y="4705"/>
              <a:ext cx="2732" cy="1828"/>
            </a:xfrm>
            <a:prstGeom prst="rect">
              <a:avLst/>
            </a:prstGeom>
            <a:noFill/>
            <a:effectLst>
              <a:outerShdw blurRad="50800" dist="38100" dir="5400000" algn="t" rotWithShape="0">
                <a:prstClr val="black">
                  <a:alpha val="40000"/>
                </a:prstClr>
              </a:outerShdw>
            </a:effectLst>
          </p:spPr>
        </p:pic>
        <p:pic>
          <p:nvPicPr>
            <p:cNvPr id="24" name="图片 71">
              <a:extLst>
                <a:ext uri="{FF2B5EF4-FFF2-40B4-BE49-F238E27FC236}">
                  <a16:creationId xmlns:a16="http://schemas.microsoft.com/office/drawing/2014/main" id="{2C55397C-15D3-344A-D1BA-37C3F6999C11}"/>
                </a:ext>
              </a:extLst>
            </p:cNvPr>
            <p:cNvPicPr>
              <a:picLocks noChangeAspect="1"/>
            </p:cNvPicPr>
            <p:nvPr>
              <p:custDataLst>
                <p:tags r:id="rId5"/>
              </p:custDataLst>
            </p:nvPr>
          </p:nvPicPr>
          <p:blipFill>
            <a:blip r:embed="rId13" cstate="print"/>
            <a:stretch>
              <a:fillRect/>
            </a:stretch>
          </p:blipFill>
          <p:spPr>
            <a:xfrm>
              <a:off x="5847" y="8133"/>
              <a:ext cx="2605" cy="1989"/>
            </a:xfrm>
            <a:prstGeom prst="rect">
              <a:avLst/>
            </a:prstGeom>
            <a:effectLst>
              <a:outerShdw blurRad="50800" dist="38100" dir="8100000" algn="tr" rotWithShape="0">
                <a:prstClr val="black">
                  <a:alpha val="40000"/>
                </a:prstClr>
              </a:outerShdw>
            </a:effectLst>
          </p:spPr>
        </p:pic>
      </p:grpSp>
      <p:pic>
        <p:nvPicPr>
          <p:cNvPr id="25" name="Picture 4">
            <a:extLst>
              <a:ext uri="{FF2B5EF4-FFF2-40B4-BE49-F238E27FC236}">
                <a16:creationId xmlns:a16="http://schemas.microsoft.com/office/drawing/2014/main" id="{D1AD82D3-AE6A-E0B8-30F7-829B73F184A3}"/>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501" r="4879" b="10662"/>
          <a:stretch/>
        </p:blipFill>
        <p:spPr bwMode="auto">
          <a:xfrm>
            <a:off x="6833248" y="4227429"/>
            <a:ext cx="1630191" cy="11334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矩形 37">
            <a:extLst>
              <a:ext uri="{FF2B5EF4-FFF2-40B4-BE49-F238E27FC236}">
                <a16:creationId xmlns:a16="http://schemas.microsoft.com/office/drawing/2014/main" id="{04684984-C446-9853-3AE0-10A56D51A49D}"/>
              </a:ext>
            </a:extLst>
          </p:cNvPr>
          <p:cNvSpPr/>
          <p:nvPr/>
        </p:nvSpPr>
        <p:spPr>
          <a:xfrm>
            <a:off x="365059" y="1058779"/>
            <a:ext cx="11315884" cy="73529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文本框 36">
            <a:extLst>
              <a:ext uri="{FF2B5EF4-FFF2-40B4-BE49-F238E27FC236}">
                <a16:creationId xmlns:a16="http://schemas.microsoft.com/office/drawing/2014/main" id="{7C87E1E4-5115-E64C-6210-24BBCBCFED9D}"/>
              </a:ext>
            </a:extLst>
          </p:cNvPr>
          <p:cNvSpPr txBox="1"/>
          <p:nvPr/>
        </p:nvSpPr>
        <p:spPr>
          <a:xfrm>
            <a:off x="302308" y="1001121"/>
            <a:ext cx="11587384"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C00000"/>
                </a:solidFill>
                <a:effectLst/>
                <a:uLnTx/>
                <a:uFillTx/>
                <a:latin typeface="Arial"/>
                <a:ea typeface="微软雅黑"/>
                <a:cs typeface="+mn-cs"/>
              </a:rPr>
              <a:t>微型核反应堆</a:t>
            </a:r>
            <a:r>
              <a:rPr kumimoji="0" lang="zh-CN" altLang="en-US" sz="2400" b="1" i="0" u="none" strike="noStrike" kern="1200" cap="none" spc="0" normalizeH="0" baseline="0" noProof="0" dirty="0">
                <a:ln>
                  <a:noFill/>
                </a:ln>
                <a:solidFill>
                  <a:srgbClr val="002060"/>
                </a:solidFill>
                <a:effectLst/>
                <a:uLnTx/>
                <a:uFillTx/>
                <a:latin typeface="Arial"/>
                <a:ea typeface="微软雅黑"/>
                <a:cs typeface="+mn-cs"/>
              </a:rPr>
              <a:t>是先进核能研发的新热点，因其</a:t>
            </a:r>
            <a:r>
              <a:rPr kumimoji="0" lang="zh-CN" altLang="en-US" sz="2400" b="1" i="0" u="none" strike="noStrike" kern="1200" cap="none" spc="0" normalizeH="0" baseline="0" noProof="0" dirty="0">
                <a:ln>
                  <a:noFill/>
                </a:ln>
                <a:solidFill>
                  <a:srgbClr val="C00000"/>
                </a:solidFill>
                <a:effectLst/>
                <a:uLnTx/>
                <a:uFillTx/>
                <a:latin typeface="Arial"/>
                <a:ea typeface="微软雅黑"/>
                <a:cs typeface="+mn-cs"/>
              </a:rPr>
              <a:t>体积小、部署灵活方便</a:t>
            </a:r>
            <a:r>
              <a:rPr kumimoji="0" lang="zh-CN" altLang="en-US" sz="2400" b="1" i="0" u="none" strike="noStrike" kern="1200" cap="none" spc="0" normalizeH="0" baseline="0" noProof="0" dirty="0">
                <a:ln>
                  <a:noFill/>
                </a:ln>
                <a:solidFill>
                  <a:srgbClr val="002060"/>
                </a:solidFill>
                <a:effectLst/>
                <a:uLnTx/>
                <a:uFillTx/>
                <a:latin typeface="Arial"/>
                <a:ea typeface="微软雅黑"/>
                <a:cs typeface="+mn-cs"/>
              </a:rPr>
              <a:t>等优点，可为深海、太空和偏远矿区等</a:t>
            </a:r>
            <a:r>
              <a:rPr kumimoji="0" lang="zh-CN" altLang="en-US" sz="2400" b="1" i="0" u="none" strike="noStrike" kern="1200" cap="none" spc="0" normalizeH="0" baseline="0" noProof="0" dirty="0">
                <a:ln>
                  <a:noFill/>
                </a:ln>
                <a:solidFill>
                  <a:srgbClr val="C00000"/>
                </a:solidFill>
                <a:effectLst/>
                <a:uLnTx/>
                <a:uFillTx/>
                <a:latin typeface="Arial"/>
                <a:ea typeface="微软雅黑"/>
                <a:cs typeface="+mn-cs"/>
              </a:rPr>
              <a:t>特殊应用场景</a:t>
            </a:r>
            <a:r>
              <a:rPr kumimoji="0" lang="zh-CN" altLang="en-US" sz="2400" b="1" i="0" u="none" strike="noStrike" kern="1200" cap="none" spc="0" normalizeH="0" baseline="0" noProof="0" dirty="0">
                <a:ln>
                  <a:noFill/>
                </a:ln>
                <a:solidFill>
                  <a:srgbClr val="002060"/>
                </a:solidFill>
                <a:effectLst/>
                <a:uLnTx/>
                <a:uFillTx/>
                <a:latin typeface="Arial"/>
                <a:ea typeface="微软雅黑"/>
                <a:cs typeface="+mn-cs"/>
              </a:rPr>
              <a:t>提供</a:t>
            </a:r>
            <a:r>
              <a:rPr kumimoji="0" lang="zh-CN" altLang="en-US" sz="2400" b="1" i="0" u="none" strike="noStrike" kern="1200" cap="none" spc="0" normalizeH="0" baseline="0" noProof="0" dirty="0">
                <a:ln>
                  <a:noFill/>
                </a:ln>
                <a:solidFill>
                  <a:srgbClr val="C00000"/>
                </a:solidFill>
                <a:effectLst/>
                <a:uLnTx/>
                <a:uFillTx/>
                <a:latin typeface="Arial"/>
                <a:ea typeface="微软雅黑"/>
                <a:cs typeface="+mn-cs"/>
              </a:rPr>
              <a:t>长续航、高可靠性</a:t>
            </a:r>
            <a:r>
              <a:rPr kumimoji="0" lang="zh-CN" altLang="en-US" sz="2400" b="1" i="0" u="none" strike="noStrike" kern="1200" cap="none" spc="0" normalizeH="0" baseline="0" noProof="0" dirty="0">
                <a:ln>
                  <a:noFill/>
                </a:ln>
                <a:solidFill>
                  <a:srgbClr val="002060"/>
                </a:solidFill>
                <a:effectLst/>
                <a:uLnTx/>
                <a:uFillTx/>
                <a:latin typeface="Arial"/>
                <a:ea typeface="微软雅黑"/>
                <a:cs typeface="+mn-cs"/>
              </a:rPr>
              <a:t>的能源支持</a:t>
            </a:r>
          </a:p>
        </p:txBody>
      </p:sp>
      <p:grpSp>
        <p:nvGrpSpPr>
          <p:cNvPr id="2" name="组合 1">
            <a:extLst>
              <a:ext uri="{FF2B5EF4-FFF2-40B4-BE49-F238E27FC236}">
                <a16:creationId xmlns:a16="http://schemas.microsoft.com/office/drawing/2014/main" id="{4CB996D3-D1DB-C793-C36D-16AD8AF3B95E}"/>
              </a:ext>
            </a:extLst>
          </p:cNvPr>
          <p:cNvGrpSpPr/>
          <p:nvPr/>
        </p:nvGrpSpPr>
        <p:grpSpPr>
          <a:xfrm>
            <a:off x="177162" y="2192241"/>
            <a:ext cx="5220001" cy="3788643"/>
            <a:chOff x="180564" y="2193973"/>
            <a:chExt cx="4298564" cy="3017690"/>
          </a:xfrm>
        </p:grpSpPr>
        <p:pic>
          <p:nvPicPr>
            <p:cNvPr id="3" name="图片 2">
              <a:extLst>
                <a:ext uri="{FF2B5EF4-FFF2-40B4-BE49-F238E27FC236}">
                  <a16:creationId xmlns:a16="http://schemas.microsoft.com/office/drawing/2014/main" id="{CD573B62-BD3E-0A26-13AF-BDE68AFF874E}"/>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180564" y="2193973"/>
              <a:ext cx="4298564" cy="3017690"/>
            </a:xfrm>
            <a:prstGeom prst="rect">
              <a:avLst/>
            </a:prstGeom>
          </p:spPr>
        </p:pic>
        <p:sp>
          <p:nvSpPr>
            <p:cNvPr id="5" name="文本框 4">
              <a:extLst>
                <a:ext uri="{FF2B5EF4-FFF2-40B4-BE49-F238E27FC236}">
                  <a16:creationId xmlns:a16="http://schemas.microsoft.com/office/drawing/2014/main" id="{6EF9CFAE-020A-4986-F9DD-64E53F1C1ECF}"/>
                </a:ext>
              </a:extLst>
            </p:cNvPr>
            <p:cNvSpPr txBox="1"/>
            <p:nvPr/>
          </p:nvSpPr>
          <p:spPr>
            <a:xfrm>
              <a:off x="180564" y="2456234"/>
              <a:ext cx="1150043" cy="276999"/>
            </a:xfrm>
            <a:prstGeom prst="rect">
              <a:avLst/>
            </a:prstGeom>
            <a:solidFill>
              <a:srgbClr val="F5F5F5"/>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微型核反应堆</a:t>
              </a:r>
            </a:p>
          </p:txBody>
        </p:sp>
        <p:sp>
          <p:nvSpPr>
            <p:cNvPr id="10" name="文本框 9">
              <a:extLst>
                <a:ext uri="{FF2B5EF4-FFF2-40B4-BE49-F238E27FC236}">
                  <a16:creationId xmlns:a16="http://schemas.microsoft.com/office/drawing/2014/main" id="{B3705D29-D9F5-EF90-5FD0-533E910848F3}"/>
                </a:ext>
              </a:extLst>
            </p:cNvPr>
            <p:cNvSpPr txBox="1"/>
            <p:nvPr/>
          </p:nvSpPr>
          <p:spPr>
            <a:xfrm>
              <a:off x="1492998" y="2487341"/>
              <a:ext cx="1284384" cy="365907"/>
            </a:xfrm>
            <a:prstGeom prst="rect">
              <a:avLst/>
            </a:prstGeom>
            <a:solidFill>
              <a:srgbClr val="F5F5F5"/>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小型模块化堆</a:t>
              </a:r>
            </a:p>
          </p:txBody>
        </p:sp>
        <p:sp>
          <p:nvSpPr>
            <p:cNvPr id="15" name="文本框 14">
              <a:extLst>
                <a:ext uri="{FF2B5EF4-FFF2-40B4-BE49-F238E27FC236}">
                  <a16:creationId xmlns:a16="http://schemas.microsoft.com/office/drawing/2014/main" id="{FB2450DB-F2A4-88C1-C368-5EBAF371B28A}"/>
                </a:ext>
              </a:extLst>
            </p:cNvPr>
            <p:cNvSpPr txBox="1"/>
            <p:nvPr/>
          </p:nvSpPr>
          <p:spPr>
            <a:xfrm>
              <a:off x="2919055" y="2535243"/>
              <a:ext cx="1284384" cy="365907"/>
            </a:xfrm>
            <a:prstGeom prst="rect">
              <a:avLst/>
            </a:prstGeom>
            <a:solidFill>
              <a:srgbClr val="F5F5F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大型商用堆</a:t>
              </a:r>
            </a:p>
          </p:txBody>
        </p:sp>
      </p:grpSp>
      <p:pic>
        <p:nvPicPr>
          <p:cNvPr id="12" name="图片 11">
            <a:extLst>
              <a:ext uri="{FF2B5EF4-FFF2-40B4-BE49-F238E27FC236}">
                <a16:creationId xmlns:a16="http://schemas.microsoft.com/office/drawing/2014/main" id="{98B531E7-0235-DEEA-F7A4-EBFB69296AC1}"/>
              </a:ext>
            </a:extLst>
          </p:cNvPr>
          <p:cNvPicPr>
            <a:picLocks noChangeAspect="1"/>
          </p:cNvPicPr>
          <p:nvPr/>
        </p:nvPicPr>
        <p:blipFill>
          <a:blip r:embed="rId16"/>
          <a:stretch>
            <a:fillRect/>
          </a:stretch>
        </p:blipFill>
        <p:spPr>
          <a:xfrm>
            <a:off x="5522807" y="2012180"/>
            <a:ext cx="1237425" cy="4398305"/>
          </a:xfrm>
          <a:prstGeom prst="rect">
            <a:avLst/>
          </a:prstGeom>
        </p:spPr>
      </p:pic>
    </p:spTree>
    <p:extLst>
      <p:ext uri="{BB962C8B-B14F-4D97-AF65-F5344CB8AC3E}">
        <p14:creationId xmlns:p14="http://schemas.microsoft.com/office/powerpoint/2010/main" val="125980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A7E1E8A-AB39-03B0-A99E-92B10C84C20A}"/>
              </a:ext>
            </a:extLst>
          </p:cNvPr>
          <p:cNvSpPr txBox="1"/>
          <p:nvPr/>
        </p:nvSpPr>
        <p:spPr>
          <a:xfrm>
            <a:off x="477825" y="211349"/>
            <a:ext cx="9064935" cy="5909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n-cs"/>
              </a:rPr>
              <a:t>氢化钇用作微堆中子慢化剂的优势</a:t>
            </a:r>
          </a:p>
        </p:txBody>
      </p:sp>
      <p:pic>
        <p:nvPicPr>
          <p:cNvPr id="3" name="图片 2" descr="图片 1">
            <a:extLst>
              <a:ext uri="{FF2B5EF4-FFF2-40B4-BE49-F238E27FC236}">
                <a16:creationId xmlns:a16="http://schemas.microsoft.com/office/drawing/2014/main" id="{AD8E0AEE-7843-ACFD-D7BD-51253C0199FD}"/>
              </a:ext>
            </a:extLst>
          </p:cNvPr>
          <p:cNvPicPr>
            <a:picLocks noChangeAspect="1"/>
          </p:cNvPicPr>
          <p:nvPr/>
        </p:nvPicPr>
        <p:blipFill>
          <a:blip r:embed="rId3"/>
          <a:stretch>
            <a:fillRect/>
          </a:stretch>
        </p:blipFill>
        <p:spPr>
          <a:xfrm>
            <a:off x="336176" y="3103738"/>
            <a:ext cx="2955175" cy="2185216"/>
          </a:xfrm>
          <a:prstGeom prst="rect">
            <a:avLst/>
          </a:prstGeom>
          <a:noFill/>
          <a:ln>
            <a:noFill/>
          </a:ln>
        </p:spPr>
      </p:pic>
      <p:pic>
        <p:nvPicPr>
          <p:cNvPr id="5" name="图片 4">
            <a:extLst>
              <a:ext uri="{FF2B5EF4-FFF2-40B4-BE49-F238E27FC236}">
                <a16:creationId xmlns:a16="http://schemas.microsoft.com/office/drawing/2014/main" id="{793DEC9F-0565-059D-7EA7-3D81514EF3C9}"/>
              </a:ext>
            </a:extLst>
          </p:cNvPr>
          <p:cNvPicPr>
            <a:picLocks noChangeAspect="1"/>
          </p:cNvPicPr>
          <p:nvPr/>
        </p:nvPicPr>
        <p:blipFill>
          <a:blip r:embed="rId4"/>
          <a:stretch>
            <a:fillRect/>
          </a:stretch>
        </p:blipFill>
        <p:spPr>
          <a:xfrm>
            <a:off x="3457119" y="1826301"/>
            <a:ext cx="3840283" cy="3390835"/>
          </a:xfrm>
          <a:prstGeom prst="rect">
            <a:avLst/>
          </a:prstGeom>
        </p:spPr>
      </p:pic>
      <p:sp>
        <p:nvSpPr>
          <p:cNvPr id="9" name="文本框 8">
            <a:extLst>
              <a:ext uri="{FF2B5EF4-FFF2-40B4-BE49-F238E27FC236}">
                <a16:creationId xmlns:a16="http://schemas.microsoft.com/office/drawing/2014/main" id="{2C760DFD-BE7B-7D8F-88EF-45AC57FF2EBF}"/>
              </a:ext>
            </a:extLst>
          </p:cNvPr>
          <p:cNvSpPr txBox="1"/>
          <p:nvPr/>
        </p:nvSpPr>
        <p:spPr>
          <a:xfrm>
            <a:off x="0" y="5249534"/>
            <a:ext cx="373857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anose="020B0503020204020204" pitchFamily="34" charset="-122"/>
                <a:cs typeface="+mn-cs"/>
                <a:sym typeface="微软雅黑" panose="020B0503020204020204" pitchFamily="34" charset="-122"/>
              </a:rPr>
              <a:t> </a:t>
            </a:r>
            <a:r>
              <a:rPr kumimoji="0" lang="en-US" altLang="zh-CN" sz="1200" b="1" i="1"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微软雅黑" panose="020B0503020204020204" pitchFamily="34" charset="-122"/>
              </a:rPr>
              <a:t>Journal of Asian Ceramic Societies, 2022, 10(1): 9-32</a:t>
            </a:r>
            <a:endParaRPr kumimoji="0" lang="zh-CN" altLang="en-US" sz="12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1" name="文本框 10">
            <a:extLst>
              <a:ext uri="{FF2B5EF4-FFF2-40B4-BE49-F238E27FC236}">
                <a16:creationId xmlns:a16="http://schemas.microsoft.com/office/drawing/2014/main" id="{E584BECA-4AEE-DEAD-A14B-C9A2772CAA2F}"/>
              </a:ext>
            </a:extLst>
          </p:cNvPr>
          <p:cNvSpPr txBox="1"/>
          <p:nvPr/>
        </p:nvSpPr>
        <p:spPr>
          <a:xfrm>
            <a:off x="3652941" y="5289396"/>
            <a:ext cx="609829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1"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微软雅黑" panose="020B0503020204020204" pitchFamily="34" charset="-122"/>
              </a:rPr>
              <a:t>Journal of Alloys and Compounds, 2020, 826: 153955 </a:t>
            </a:r>
            <a:endParaRPr kumimoji="0" lang="zh-CN" altLang="en-US" sz="1200" b="1" i="1"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6" name="文本框 15">
            <a:extLst>
              <a:ext uri="{FF2B5EF4-FFF2-40B4-BE49-F238E27FC236}">
                <a16:creationId xmlns:a16="http://schemas.microsoft.com/office/drawing/2014/main" id="{56F5FC4F-8F6D-39CB-A90D-C277112C8A9C}"/>
              </a:ext>
            </a:extLst>
          </p:cNvPr>
          <p:cNvSpPr txBox="1"/>
          <p:nvPr/>
        </p:nvSpPr>
        <p:spPr>
          <a:xfrm>
            <a:off x="1210056" y="5761911"/>
            <a:ext cx="11228832" cy="1015663"/>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新一代微堆堆芯设计运行温度，远高于传统金属氢化物慢化剂氢化锆的释氢温度</a:t>
            </a:r>
            <a:endPar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氢化钇比氢化锆具有更好的热稳定性</a:t>
            </a:r>
            <a:endPar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满足我国新一代微堆的研发需求，亟需开展氢化钇中子慢化剂的研制</a:t>
            </a:r>
          </a:p>
        </p:txBody>
      </p:sp>
      <p:cxnSp>
        <p:nvCxnSpPr>
          <p:cNvPr id="20" name="直接连接符 19">
            <a:extLst>
              <a:ext uri="{FF2B5EF4-FFF2-40B4-BE49-F238E27FC236}">
                <a16:creationId xmlns:a16="http://schemas.microsoft.com/office/drawing/2014/main" id="{ECFAA5A8-BAB9-A674-6F5F-95A4FB5A2BB7}"/>
              </a:ext>
            </a:extLst>
          </p:cNvPr>
          <p:cNvCxnSpPr>
            <a:cxnSpLocks/>
          </p:cNvCxnSpPr>
          <p:nvPr/>
        </p:nvCxnSpPr>
        <p:spPr>
          <a:xfrm>
            <a:off x="5913666" y="1944879"/>
            <a:ext cx="0" cy="2975993"/>
          </a:xfrm>
          <a:prstGeom prst="line">
            <a:avLst/>
          </a:prstGeom>
          <a:ln w="1905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0F3F265D-E0B9-D891-D609-6F8695054704}"/>
              </a:ext>
            </a:extLst>
          </p:cNvPr>
          <p:cNvSpPr txBox="1"/>
          <p:nvPr/>
        </p:nvSpPr>
        <p:spPr>
          <a:xfrm>
            <a:off x="797722" y="3050379"/>
            <a:ext cx="120888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zh-CN" sz="1600" b="1" i="0" u="none" strike="noStrike" kern="1200" cap="none" spc="0" normalizeH="0" baseline="0" noProof="0" dirty="0">
                <a:ln>
                  <a:noFill/>
                </a:ln>
                <a:solidFill>
                  <a:srgbClr val="8BC145">
                    <a:lumMod val="50000"/>
                  </a:srgbClr>
                </a:solidFill>
                <a:effectLst/>
                <a:uLnTx/>
                <a:uFillTx/>
                <a:latin typeface="黑体" panose="02010609060101010101" charset="-122"/>
                <a:ea typeface="黑体" panose="02010609060101010101" charset="-122"/>
                <a:cs typeface="Times New Roman" panose="02020603050405020304" pitchFamily="18" charset="0"/>
              </a:rPr>
              <a:t>慢化能力</a:t>
            </a:r>
            <a:endParaRPr kumimoji="0" lang="zh-CN" altLang="en-US" sz="1600" b="1" i="0" u="none" strike="noStrike" kern="1200" cap="none" spc="0" normalizeH="0" baseline="0" noProof="0" dirty="0">
              <a:ln>
                <a:noFill/>
              </a:ln>
              <a:solidFill>
                <a:srgbClr val="8BC145">
                  <a:lumMod val="50000"/>
                </a:srgbClr>
              </a:solidFill>
              <a:effectLst/>
              <a:uLnTx/>
              <a:uFillTx/>
              <a:latin typeface="Calibri"/>
              <a:ea typeface="等线" panose="02010600030101010101" pitchFamily="2" charset="-122"/>
              <a:cs typeface="+mn-cs"/>
            </a:endParaRPr>
          </a:p>
        </p:txBody>
      </p:sp>
      <p:pic>
        <p:nvPicPr>
          <p:cNvPr id="4" name="Picture 13">
            <a:extLst>
              <a:ext uri="{FF2B5EF4-FFF2-40B4-BE49-F238E27FC236}">
                <a16:creationId xmlns:a16="http://schemas.microsoft.com/office/drawing/2014/main" id="{D9948BE3-9AB9-6797-820F-A8D63F4C965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5622" t="4000" r="15715"/>
          <a:stretch/>
        </p:blipFill>
        <p:spPr>
          <a:xfrm>
            <a:off x="7207373" y="1702154"/>
            <a:ext cx="4846739" cy="4076914"/>
          </a:xfrm>
          <a:prstGeom prst="rect">
            <a:avLst/>
          </a:prstGeom>
        </p:spPr>
      </p:pic>
      <p:pic>
        <p:nvPicPr>
          <p:cNvPr id="15" name="图片 14">
            <a:extLst>
              <a:ext uri="{FF2B5EF4-FFF2-40B4-BE49-F238E27FC236}">
                <a16:creationId xmlns:a16="http://schemas.microsoft.com/office/drawing/2014/main" id="{F6BF9D09-4368-2FCD-B9AD-F306359574B8}"/>
              </a:ext>
            </a:extLst>
          </p:cNvPr>
          <p:cNvPicPr>
            <a:picLocks noChangeAspect="1"/>
          </p:cNvPicPr>
          <p:nvPr/>
        </p:nvPicPr>
        <p:blipFill>
          <a:blip r:embed="rId6"/>
          <a:stretch>
            <a:fillRect/>
          </a:stretch>
        </p:blipFill>
        <p:spPr>
          <a:xfrm>
            <a:off x="9956799" y="3657601"/>
            <a:ext cx="1807030" cy="1631354"/>
          </a:xfrm>
          <a:prstGeom prst="rect">
            <a:avLst/>
          </a:prstGeom>
        </p:spPr>
      </p:pic>
      <p:sp>
        <p:nvSpPr>
          <p:cNvPr id="6" name="文本框 6">
            <a:extLst>
              <a:ext uri="{FF2B5EF4-FFF2-40B4-BE49-F238E27FC236}">
                <a16:creationId xmlns:a16="http://schemas.microsoft.com/office/drawing/2014/main" id="{F0BBCECF-AB1E-E87B-3B46-FC9246B6C55B}"/>
              </a:ext>
            </a:extLst>
          </p:cNvPr>
          <p:cNvSpPr txBox="1"/>
          <p:nvPr/>
        </p:nvSpPr>
        <p:spPr>
          <a:xfrm>
            <a:off x="710192" y="1208091"/>
            <a:ext cx="10927087" cy="4616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marR="0" lvl="0" indent="-342900" algn="just" defTabSz="4572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氢化钇</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兼具高热稳定性与高慢化能力，是理想的微堆用耐高温中子慢化材料</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8084B914-8C44-A230-714E-69EE76C4A7A0}"/>
              </a:ext>
            </a:extLst>
          </p:cNvPr>
          <p:cNvPicPr>
            <a:picLocks noChangeAspect="1"/>
          </p:cNvPicPr>
          <p:nvPr/>
        </p:nvPicPr>
        <p:blipFill>
          <a:blip r:embed="rId7"/>
          <a:stretch>
            <a:fillRect/>
          </a:stretch>
        </p:blipFill>
        <p:spPr>
          <a:xfrm>
            <a:off x="423390" y="1693119"/>
            <a:ext cx="2891794" cy="1379902"/>
          </a:xfrm>
          <a:prstGeom prst="rect">
            <a:avLst/>
          </a:prstGeom>
        </p:spPr>
      </p:pic>
      <p:sp>
        <p:nvSpPr>
          <p:cNvPr id="14" name="文本框 13">
            <a:extLst>
              <a:ext uri="{FF2B5EF4-FFF2-40B4-BE49-F238E27FC236}">
                <a16:creationId xmlns:a16="http://schemas.microsoft.com/office/drawing/2014/main" id="{DDF72CB1-863A-FAD8-9E19-D64C929336A5}"/>
              </a:ext>
            </a:extLst>
          </p:cNvPr>
          <p:cNvSpPr txBox="1"/>
          <p:nvPr/>
        </p:nvSpPr>
        <p:spPr>
          <a:xfrm>
            <a:off x="5295654" y="4622180"/>
            <a:ext cx="107401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ED1C24">
                    <a:lumMod val="50000"/>
                  </a:srgbClr>
                </a:solidFill>
                <a:effectLst/>
                <a:uLnTx/>
                <a:uFillTx/>
                <a:latin typeface="微软雅黑" panose="020B0503020204020204" pitchFamily="34" charset="-122"/>
                <a:ea typeface="微软雅黑" panose="020B0503020204020204" pitchFamily="34" charset="-122"/>
                <a:cs typeface="+mn-cs"/>
              </a:rPr>
              <a:t>1.5</a:t>
            </a:r>
            <a:r>
              <a:rPr kumimoji="0" lang="zh-CN" altLang="en-US" sz="1600" b="1" i="0" u="none" strike="noStrike" kern="1200" cap="none" spc="0" normalizeH="0" baseline="0" noProof="0" dirty="0">
                <a:ln>
                  <a:noFill/>
                </a:ln>
                <a:solidFill>
                  <a:srgbClr val="ED1C24">
                    <a:lumMod val="50000"/>
                  </a:srgbClr>
                </a:solidFill>
                <a:effectLst/>
                <a:uLnTx/>
                <a:uFillTx/>
                <a:latin typeface="微软雅黑" panose="020B0503020204020204" pitchFamily="34" charset="-122"/>
                <a:ea typeface="微软雅黑" panose="020B0503020204020204" pitchFamily="34" charset="-122"/>
                <a:cs typeface="+mn-cs"/>
              </a:rPr>
              <a:t>倍</a:t>
            </a:r>
          </a:p>
        </p:txBody>
      </p:sp>
      <p:sp>
        <p:nvSpPr>
          <p:cNvPr id="17" name="文本框 16">
            <a:extLst>
              <a:ext uri="{FF2B5EF4-FFF2-40B4-BE49-F238E27FC236}">
                <a16:creationId xmlns:a16="http://schemas.microsoft.com/office/drawing/2014/main" id="{C2604BE6-40AA-3EA6-2992-3C7A43855373}"/>
              </a:ext>
            </a:extLst>
          </p:cNvPr>
          <p:cNvSpPr txBox="1"/>
          <p:nvPr/>
        </p:nvSpPr>
        <p:spPr>
          <a:xfrm>
            <a:off x="6560108" y="3290368"/>
            <a:ext cx="34495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8BC145">
                    <a:lumMod val="50000"/>
                  </a:srgbClr>
                </a:solidFill>
                <a:effectLst/>
                <a:uLnTx/>
                <a:uFillTx/>
                <a:latin typeface="微软雅黑" panose="020B0503020204020204" pitchFamily="34" charset="-122"/>
                <a:ea typeface="微软雅黑" panose="020B0503020204020204" pitchFamily="34" charset="-122"/>
                <a:cs typeface="+mn-cs"/>
              </a:rPr>
              <a:t>Y</a:t>
            </a:r>
            <a:endParaRPr kumimoji="0" lang="zh-CN" altLang="en-US" sz="1600" b="1" i="0" u="none" strike="noStrike" kern="1200" cap="none" spc="0" normalizeH="0" baseline="0" noProof="0" dirty="0">
              <a:ln>
                <a:noFill/>
              </a:ln>
              <a:solidFill>
                <a:srgbClr val="8BC145">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18" name="文本框 17">
            <a:extLst>
              <a:ext uri="{FF2B5EF4-FFF2-40B4-BE49-F238E27FC236}">
                <a16:creationId xmlns:a16="http://schemas.microsoft.com/office/drawing/2014/main" id="{4C076220-E6A8-2A04-9E8C-7ED204B82F47}"/>
              </a:ext>
            </a:extLst>
          </p:cNvPr>
          <p:cNvSpPr txBox="1"/>
          <p:nvPr/>
        </p:nvSpPr>
        <p:spPr>
          <a:xfrm>
            <a:off x="6387634" y="3932601"/>
            <a:ext cx="43496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7825AB"/>
                </a:solidFill>
                <a:effectLst/>
                <a:uLnTx/>
                <a:uFillTx/>
                <a:latin typeface="微软雅黑" panose="020B0503020204020204" pitchFamily="34" charset="-122"/>
                <a:ea typeface="微软雅黑" panose="020B0503020204020204" pitchFamily="34" charset="-122"/>
                <a:cs typeface="+mn-cs"/>
              </a:rPr>
              <a:t>Zr</a:t>
            </a:r>
            <a:endParaRPr kumimoji="0" lang="zh-CN" altLang="en-US" sz="1600" b="1" i="0" u="none" strike="noStrike" kern="1200" cap="none" spc="0" normalizeH="0" baseline="0" noProof="0" dirty="0">
              <a:ln>
                <a:noFill/>
              </a:ln>
              <a:solidFill>
                <a:srgbClr val="7825AB"/>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69066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76293320-793E-7136-B00C-4BCD0F05907D}"/>
              </a:ext>
            </a:extLst>
          </p:cNvPr>
          <p:cNvSpPr/>
          <p:nvPr/>
        </p:nvSpPr>
        <p:spPr>
          <a:xfrm>
            <a:off x="843012" y="831045"/>
            <a:ext cx="10867521" cy="873858"/>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文本框 23">
            <a:extLst>
              <a:ext uri="{FF2B5EF4-FFF2-40B4-BE49-F238E27FC236}">
                <a16:creationId xmlns:a16="http://schemas.microsoft.com/office/drawing/2014/main" id="{BC7DC9AC-3C61-CDA7-6DE9-56C50553B219}"/>
              </a:ext>
            </a:extLst>
          </p:cNvPr>
          <p:cNvSpPr txBox="1"/>
          <p:nvPr/>
        </p:nvSpPr>
        <p:spPr>
          <a:xfrm>
            <a:off x="903924" y="729500"/>
            <a:ext cx="10638797" cy="1422954"/>
          </a:xfrm>
          <a:prstGeom prst="rect">
            <a:avLst/>
          </a:prstGeom>
          <a:noFill/>
          <a:effectLst/>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氢化钇无裂纹可控制备困难</a:t>
            </a:r>
            <a:r>
              <a:rPr kumimoji="1"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1"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氢诱导引发的相变以及体积膨胀可能会导致潜在的裂纹形成</a:t>
            </a:r>
            <a:endParaRPr kumimoji="1"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高温辐照可能会导致氢化钇大量失氢，进而影响服役性能。</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1"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 name="标题 1">
            <a:extLst>
              <a:ext uri="{FF2B5EF4-FFF2-40B4-BE49-F238E27FC236}">
                <a16:creationId xmlns:a16="http://schemas.microsoft.com/office/drawing/2014/main" id="{D1B8B28B-8070-2B49-6238-161F2D77A512}"/>
              </a:ext>
            </a:extLst>
          </p:cNvPr>
          <p:cNvSpPr txBox="1">
            <a:spLocks/>
          </p:cNvSpPr>
          <p:nvPr/>
        </p:nvSpPr>
        <p:spPr>
          <a:xfrm>
            <a:off x="432792" y="170086"/>
            <a:ext cx="1097280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j-cs"/>
              </a:rPr>
              <a:t>氢化钇面临的应用挑战</a:t>
            </a:r>
          </a:p>
        </p:txBody>
      </p:sp>
      <p:sp>
        <p:nvSpPr>
          <p:cNvPr id="20" name="文本框 19">
            <a:extLst>
              <a:ext uri="{FF2B5EF4-FFF2-40B4-BE49-F238E27FC236}">
                <a16:creationId xmlns:a16="http://schemas.microsoft.com/office/drawing/2014/main" id="{339020B2-82CF-EB3B-5636-9D7C2E101770}"/>
              </a:ext>
            </a:extLst>
          </p:cNvPr>
          <p:cNvSpPr txBox="1"/>
          <p:nvPr/>
        </p:nvSpPr>
        <p:spPr>
          <a:xfrm>
            <a:off x="1204080" y="5332759"/>
            <a:ext cx="10469831" cy="961289"/>
          </a:xfrm>
          <a:prstGeom prst="rect">
            <a:avLst/>
          </a:prstGeom>
          <a:solidFill>
            <a:schemeClr val="accent6">
              <a:lumMod val="20000"/>
              <a:lumOff val="80000"/>
            </a:schemeClr>
          </a:solidFill>
          <a:ln w="28575">
            <a:solidFill>
              <a:srgbClr val="002060"/>
            </a:solidFill>
          </a:ln>
        </p:spPr>
        <p:txBody>
          <a:bodyPr wrap="square" rtlCol="0">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1" lang="zh-CN" altLang="en-US" sz="20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目前尚未形成成熟的核用氢化钇可控制备技术体系</a:t>
            </a:r>
            <a:endParaRPr kumimoji="1" lang="en-US" altLang="zh-CN" sz="20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1" lang="zh-CN" altLang="en-US" sz="20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获取氢化钇的</a:t>
            </a:r>
            <a:r>
              <a:rPr kumimoji="1" lang="zh-CN" altLang="en-US" sz="2000" b="1" i="0" u="none" strike="noStrike" kern="1200" cap="none" spc="0" normalizeH="0" baseline="0" noProof="0" dirty="0">
                <a:ln>
                  <a:noFill/>
                </a:ln>
                <a:solidFill>
                  <a:srgbClr val="ED1C24">
                    <a:lumMod val="75000"/>
                  </a:srgbClr>
                </a:solidFill>
                <a:effectLst/>
                <a:uLnTx/>
                <a:uFillTx/>
                <a:latin typeface="Microsoft YaHei" panose="020B0503020204020204" pitchFamily="34" charset="-122"/>
                <a:ea typeface="Microsoft YaHei" panose="020B0503020204020204" pitchFamily="34" charset="-122"/>
                <a:cs typeface="+mn-cs"/>
              </a:rPr>
              <a:t>相转变机制</a:t>
            </a:r>
            <a:r>
              <a:rPr kumimoji="1" lang="zh-CN" altLang="en-US" sz="20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和</a:t>
            </a:r>
            <a:r>
              <a:rPr kumimoji="1" lang="en-US" altLang="zh-CN" sz="2000" b="1" i="0" u="none" strike="noStrike" kern="1200" cap="none" spc="0" normalizeH="0" baseline="0" noProof="0" dirty="0">
                <a:ln>
                  <a:noFill/>
                </a:ln>
                <a:solidFill>
                  <a:srgbClr val="ED1C24">
                    <a:lumMod val="75000"/>
                  </a:srgbClr>
                </a:solidFill>
                <a:effectLst/>
                <a:uLnTx/>
                <a:uFillTx/>
                <a:latin typeface="Microsoft YaHei" panose="020B0503020204020204" pitchFamily="34" charset="-122"/>
                <a:ea typeface="Microsoft YaHei" panose="020B0503020204020204" pitchFamily="34" charset="-122"/>
                <a:cs typeface="+mn-cs"/>
              </a:rPr>
              <a:t>P-C-T</a:t>
            </a:r>
            <a:r>
              <a:rPr kumimoji="1" lang="zh-CN" altLang="en-US" sz="20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（压强</a:t>
            </a:r>
            <a:r>
              <a:rPr kumimoji="1" lang="en-US" altLang="zh-CN" sz="20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a:t>
            </a:r>
            <a:r>
              <a:rPr kumimoji="1" lang="zh-CN" altLang="en-US" sz="20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组分</a:t>
            </a:r>
            <a:r>
              <a:rPr kumimoji="1" lang="en-US" altLang="zh-CN" sz="20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a:t>
            </a:r>
            <a:r>
              <a:rPr kumimoji="1" lang="zh-CN" altLang="en-US" sz="20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rPr>
              <a:t>温度）曲线有利于无裂纹氢化钇制备</a:t>
            </a:r>
            <a:endParaRPr kumimoji="1" lang="en-US" altLang="zh-CN" sz="20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n-cs"/>
            </a:endParaRPr>
          </a:p>
        </p:txBody>
      </p:sp>
      <p:sp>
        <p:nvSpPr>
          <p:cNvPr id="3" name="圆角矩形 35">
            <a:extLst>
              <a:ext uri="{FF2B5EF4-FFF2-40B4-BE49-F238E27FC236}">
                <a16:creationId xmlns:a16="http://schemas.microsoft.com/office/drawing/2014/main" id="{1CF0B946-09F5-9DE2-CA2A-9C37642522BC}"/>
              </a:ext>
            </a:extLst>
          </p:cNvPr>
          <p:cNvSpPr/>
          <p:nvPr/>
        </p:nvSpPr>
        <p:spPr>
          <a:xfrm>
            <a:off x="7384085" y="1765215"/>
            <a:ext cx="4501860" cy="3260146"/>
          </a:xfrm>
          <a:prstGeom prst="roundRect">
            <a:avLst>
              <a:gd name="adj" fmla="val 2153"/>
            </a:avLst>
          </a:prstGeom>
          <a:solidFill>
            <a:schemeClr val="bg1"/>
          </a:solid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5" name="圆角矩形 35">
            <a:extLst>
              <a:ext uri="{FF2B5EF4-FFF2-40B4-BE49-F238E27FC236}">
                <a16:creationId xmlns:a16="http://schemas.microsoft.com/office/drawing/2014/main" id="{29BE4256-62C4-B60B-12B6-D559175C237E}"/>
              </a:ext>
            </a:extLst>
          </p:cNvPr>
          <p:cNvSpPr/>
          <p:nvPr/>
        </p:nvSpPr>
        <p:spPr>
          <a:xfrm>
            <a:off x="481467" y="1794373"/>
            <a:ext cx="5180204" cy="3260146"/>
          </a:xfrm>
          <a:prstGeom prst="roundRect">
            <a:avLst>
              <a:gd name="adj" fmla="val 2153"/>
            </a:avLst>
          </a:prstGeom>
          <a:solidFill>
            <a:schemeClr val="bg1"/>
          </a:solid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7" name="矩形 6">
            <a:extLst>
              <a:ext uri="{FF2B5EF4-FFF2-40B4-BE49-F238E27FC236}">
                <a16:creationId xmlns:a16="http://schemas.microsoft.com/office/drawing/2014/main" id="{F46AABC7-E52B-BFE2-9788-B0391BB40005}"/>
              </a:ext>
            </a:extLst>
          </p:cNvPr>
          <p:cNvSpPr/>
          <p:nvPr/>
        </p:nvSpPr>
        <p:spPr>
          <a:xfrm>
            <a:off x="4872545" y="1883802"/>
            <a:ext cx="3444785" cy="3059458"/>
          </a:xfrm>
          <a:prstGeom prst="rect">
            <a:avLst/>
          </a:prstGeom>
          <a:solidFill>
            <a:schemeClr val="accent1">
              <a:lumMod val="40000"/>
              <a:lumOff val="60000"/>
            </a:schemeClr>
          </a:solid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40">
            <a:extLst>
              <a:ext uri="{FF2B5EF4-FFF2-40B4-BE49-F238E27FC236}">
                <a16:creationId xmlns:a16="http://schemas.microsoft.com/office/drawing/2014/main" id="{3AAF10E0-3384-D9AF-99AA-3948176643E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40000"/>
                    </a14:imgEffect>
                  </a14:imgLayer>
                </a14:imgProps>
              </a:ext>
            </a:extLst>
          </a:blip>
          <a:srcRect l="2940" r="12785"/>
          <a:stretch/>
        </p:blipFill>
        <p:spPr>
          <a:xfrm>
            <a:off x="912661" y="2590349"/>
            <a:ext cx="3608088" cy="2063689"/>
          </a:xfrm>
          <a:prstGeom prst="rect">
            <a:avLst/>
          </a:prstGeom>
        </p:spPr>
      </p:pic>
      <p:grpSp>
        <p:nvGrpSpPr>
          <p:cNvPr id="11" name="组合 10">
            <a:extLst>
              <a:ext uri="{FF2B5EF4-FFF2-40B4-BE49-F238E27FC236}">
                <a16:creationId xmlns:a16="http://schemas.microsoft.com/office/drawing/2014/main" id="{7D483BCF-F4A4-B56D-F7BB-AD91188AF5B7}"/>
              </a:ext>
            </a:extLst>
          </p:cNvPr>
          <p:cNvGrpSpPr/>
          <p:nvPr/>
        </p:nvGrpSpPr>
        <p:grpSpPr>
          <a:xfrm>
            <a:off x="4965908" y="2004211"/>
            <a:ext cx="3195685" cy="2849578"/>
            <a:chOff x="509783" y="1623560"/>
            <a:chExt cx="4129086" cy="3541626"/>
          </a:xfrm>
        </p:grpSpPr>
        <p:pic>
          <p:nvPicPr>
            <p:cNvPr id="13" name="图片 12">
              <a:extLst>
                <a:ext uri="{FF2B5EF4-FFF2-40B4-BE49-F238E27FC236}">
                  <a16:creationId xmlns:a16="http://schemas.microsoft.com/office/drawing/2014/main" id="{178590BC-C0BF-552A-775E-AFF87DF7A68C}"/>
                </a:ext>
              </a:extLst>
            </p:cNvPr>
            <p:cNvPicPr>
              <a:picLocks noChangeAspect="1"/>
            </p:cNvPicPr>
            <p:nvPr/>
          </p:nvPicPr>
          <p:blipFill rotWithShape="1">
            <a:blip r:embed="rId5">
              <a:extLst>
                <a:ext uri="{28A0092B-C50C-407E-A947-70E740481C1C}">
                  <a14:useLocalDpi xmlns:a14="http://schemas.microsoft.com/office/drawing/2010/main"/>
                </a:ext>
              </a:extLst>
            </a:blip>
            <a:srcRect l="5724" t="2882"/>
            <a:stretch>
              <a:fillRect/>
            </a:stretch>
          </p:blipFill>
          <p:spPr>
            <a:xfrm>
              <a:off x="509783" y="1623560"/>
              <a:ext cx="4129086" cy="3541626"/>
            </a:xfrm>
            <a:prstGeom prst="rect">
              <a:avLst/>
            </a:prstGeom>
          </p:spPr>
        </p:pic>
        <p:sp>
          <p:nvSpPr>
            <p:cNvPr id="14" name="文本框 13">
              <a:extLst>
                <a:ext uri="{FF2B5EF4-FFF2-40B4-BE49-F238E27FC236}">
                  <a16:creationId xmlns:a16="http://schemas.microsoft.com/office/drawing/2014/main" id="{66910B1B-E555-742D-FEAF-36E40F879869}"/>
                </a:ext>
              </a:extLst>
            </p:cNvPr>
            <p:cNvSpPr txBox="1"/>
            <p:nvPr/>
          </p:nvSpPr>
          <p:spPr>
            <a:xfrm>
              <a:off x="1300799" y="2750993"/>
              <a:ext cx="489510" cy="4937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α</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7" name="文本框 16">
              <a:extLst>
                <a:ext uri="{FF2B5EF4-FFF2-40B4-BE49-F238E27FC236}">
                  <a16:creationId xmlns:a16="http://schemas.microsoft.com/office/drawing/2014/main" id="{49A07A91-BB3A-C879-7E3E-977ACDF92CC6}"/>
                </a:ext>
              </a:extLst>
            </p:cNvPr>
            <p:cNvSpPr txBox="1"/>
            <p:nvPr/>
          </p:nvSpPr>
          <p:spPr>
            <a:xfrm>
              <a:off x="2576144" y="3970378"/>
              <a:ext cx="954258" cy="4937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α+ δ</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9" name="文本框 18">
              <a:extLst>
                <a:ext uri="{FF2B5EF4-FFF2-40B4-BE49-F238E27FC236}">
                  <a16:creationId xmlns:a16="http://schemas.microsoft.com/office/drawing/2014/main" id="{FB02BFED-1EFD-29BA-36DD-EDE7ECB29FAC}"/>
                </a:ext>
              </a:extLst>
            </p:cNvPr>
            <p:cNvSpPr txBox="1"/>
            <p:nvPr/>
          </p:nvSpPr>
          <p:spPr>
            <a:xfrm>
              <a:off x="3887707" y="3604803"/>
              <a:ext cx="273675" cy="4937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δ</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grpSp>
      <p:pic>
        <p:nvPicPr>
          <p:cNvPr id="22" name="图片 21">
            <a:extLst>
              <a:ext uri="{FF2B5EF4-FFF2-40B4-BE49-F238E27FC236}">
                <a16:creationId xmlns:a16="http://schemas.microsoft.com/office/drawing/2014/main" id="{09100B7F-6A58-6A27-65DB-B5D8459DC004}"/>
              </a:ext>
            </a:extLst>
          </p:cNvPr>
          <p:cNvPicPr>
            <a:picLocks noChangeAspect="1"/>
          </p:cNvPicPr>
          <p:nvPr/>
        </p:nvPicPr>
        <p:blipFill>
          <a:blip r:embed="rId6"/>
          <a:stretch>
            <a:fillRect/>
          </a:stretch>
        </p:blipFill>
        <p:spPr>
          <a:xfrm>
            <a:off x="8415724" y="1996047"/>
            <a:ext cx="2952834" cy="2896910"/>
          </a:xfrm>
          <a:prstGeom prst="rect">
            <a:avLst/>
          </a:prstGeom>
        </p:spPr>
      </p:pic>
      <p:sp>
        <p:nvSpPr>
          <p:cNvPr id="25" name="文本框 24">
            <a:extLst>
              <a:ext uri="{FF2B5EF4-FFF2-40B4-BE49-F238E27FC236}">
                <a16:creationId xmlns:a16="http://schemas.microsoft.com/office/drawing/2014/main" id="{2AED3EAB-089F-960B-2989-100A5244A17B}"/>
              </a:ext>
            </a:extLst>
          </p:cNvPr>
          <p:cNvSpPr txBox="1"/>
          <p:nvPr/>
        </p:nvSpPr>
        <p:spPr>
          <a:xfrm>
            <a:off x="2557805" y="1801903"/>
            <a:ext cx="213438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氢致裂</a:t>
            </a:r>
          </a:p>
        </p:txBody>
      </p:sp>
      <p:sp>
        <p:nvSpPr>
          <p:cNvPr id="26" name="文本框 25">
            <a:extLst>
              <a:ext uri="{FF2B5EF4-FFF2-40B4-BE49-F238E27FC236}">
                <a16:creationId xmlns:a16="http://schemas.microsoft.com/office/drawing/2014/main" id="{B9BA16E3-6699-2088-8741-91691E740C3C}"/>
              </a:ext>
            </a:extLst>
          </p:cNvPr>
          <p:cNvSpPr txBox="1"/>
          <p:nvPr/>
        </p:nvSpPr>
        <p:spPr>
          <a:xfrm>
            <a:off x="8862835" y="1729441"/>
            <a:ext cx="213438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高温辐照失氢</a:t>
            </a:r>
          </a:p>
        </p:txBody>
      </p:sp>
      <p:sp>
        <p:nvSpPr>
          <p:cNvPr id="27" name="箭头: 左弧形 26">
            <a:extLst>
              <a:ext uri="{FF2B5EF4-FFF2-40B4-BE49-F238E27FC236}">
                <a16:creationId xmlns:a16="http://schemas.microsoft.com/office/drawing/2014/main" id="{64037F5F-5DF6-6ABA-F2DB-EA211E188DE8}"/>
              </a:ext>
            </a:extLst>
          </p:cNvPr>
          <p:cNvSpPr/>
          <p:nvPr/>
        </p:nvSpPr>
        <p:spPr>
          <a:xfrm rot="5659307">
            <a:off x="4411905" y="2017577"/>
            <a:ext cx="303692" cy="783659"/>
          </a:xfrm>
          <a:prstGeom prst="curvedRightArrow">
            <a:avLst>
              <a:gd name="adj1" fmla="val 25000"/>
              <a:gd name="adj2" fmla="val 97368"/>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箭头: 左弧形 27">
            <a:extLst>
              <a:ext uri="{FF2B5EF4-FFF2-40B4-BE49-F238E27FC236}">
                <a16:creationId xmlns:a16="http://schemas.microsoft.com/office/drawing/2014/main" id="{1F3E70AF-739C-E957-9EC2-08503E64BBC0}"/>
              </a:ext>
            </a:extLst>
          </p:cNvPr>
          <p:cNvSpPr/>
          <p:nvPr/>
        </p:nvSpPr>
        <p:spPr>
          <a:xfrm rot="14772630" flipH="1">
            <a:off x="8352325" y="2123106"/>
            <a:ext cx="261520" cy="748958"/>
          </a:xfrm>
          <a:prstGeom prst="curvedRightArrow">
            <a:avLst>
              <a:gd name="adj1" fmla="val 25000"/>
              <a:gd name="adj2" fmla="val 97368"/>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文本框 28">
            <a:extLst>
              <a:ext uri="{FF2B5EF4-FFF2-40B4-BE49-F238E27FC236}">
                <a16:creationId xmlns:a16="http://schemas.microsoft.com/office/drawing/2014/main" id="{E1123F31-13A5-54F4-767E-1BBA7A5B7650}"/>
              </a:ext>
            </a:extLst>
          </p:cNvPr>
          <p:cNvSpPr txBox="1"/>
          <p:nvPr/>
        </p:nvSpPr>
        <p:spPr>
          <a:xfrm>
            <a:off x="5829347" y="2004211"/>
            <a:ext cx="161360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err="1">
                <a:ln>
                  <a:noFill/>
                </a:ln>
                <a:solidFill>
                  <a:srgbClr val="ED1C24">
                    <a:lumMod val="50000"/>
                  </a:srgbClr>
                </a:solidFill>
                <a:effectLst/>
                <a:uLnTx/>
                <a:uFillTx/>
                <a:latin typeface="Microsoft YaHei" panose="020B0503020204020204" pitchFamily="34" charset="-122"/>
                <a:ea typeface="Microsoft YaHei" panose="020B0503020204020204" pitchFamily="34" charset="-122"/>
                <a:cs typeface="+mn-cs"/>
              </a:rPr>
              <a:t>YHx</a:t>
            </a:r>
            <a:r>
              <a:rPr kumimoji="1" lang="en-US" altLang="zh-CN" sz="1400" b="1" i="0" u="none" strike="noStrike" kern="1200" cap="none" spc="0" normalizeH="0" baseline="0" noProof="0" dirty="0">
                <a:ln>
                  <a:noFill/>
                </a:ln>
                <a:solidFill>
                  <a:srgbClr val="ED1C24">
                    <a:lumMod val="50000"/>
                  </a:srgbClr>
                </a:solidFill>
                <a:effectLst/>
                <a:uLnTx/>
                <a:uFillTx/>
                <a:latin typeface="Microsoft YaHei" panose="020B0503020204020204" pitchFamily="34" charset="-122"/>
                <a:ea typeface="Microsoft YaHei" panose="020B0503020204020204" pitchFamily="34" charset="-122"/>
                <a:cs typeface="+mn-cs"/>
              </a:rPr>
              <a:t> P-C-T</a:t>
            </a:r>
            <a:r>
              <a:rPr kumimoji="1" lang="zh-CN" altLang="en-US" sz="1400" b="1" i="0" u="none" strike="noStrike" kern="1200" cap="none" spc="0" normalizeH="0" baseline="0" noProof="0" dirty="0">
                <a:ln>
                  <a:noFill/>
                </a:ln>
                <a:solidFill>
                  <a:srgbClr val="ED1C24">
                    <a:lumMod val="50000"/>
                  </a:srgbClr>
                </a:solidFill>
                <a:effectLst/>
                <a:uLnTx/>
                <a:uFillTx/>
                <a:latin typeface="Microsoft YaHei" panose="020B0503020204020204" pitchFamily="34" charset="-122"/>
                <a:ea typeface="Microsoft YaHei" panose="020B0503020204020204" pitchFamily="34" charset="-122"/>
                <a:cs typeface="+mn-cs"/>
              </a:rPr>
              <a:t>曲线</a:t>
            </a:r>
            <a:endParaRPr kumimoji="0" lang="zh-CN" altLang="en-US" sz="1400" b="0" i="0" u="none" strike="noStrike" kern="1200" cap="none" spc="0" normalizeH="0" baseline="0" noProof="0" dirty="0">
              <a:ln>
                <a:noFill/>
              </a:ln>
              <a:solidFill>
                <a:srgbClr val="ED1C24">
                  <a:lumMod val="50000"/>
                </a:srgbClr>
              </a:solidFill>
              <a:effectLst/>
              <a:uLnTx/>
              <a:uFillTx/>
              <a:latin typeface="Calibri"/>
              <a:ea typeface="等线" panose="02010600030101010101" pitchFamily="2" charset="-122"/>
              <a:cs typeface="+mn-cs"/>
            </a:endParaRPr>
          </a:p>
        </p:txBody>
      </p:sp>
      <p:sp>
        <p:nvSpPr>
          <p:cNvPr id="32" name="文本框 31">
            <a:extLst>
              <a:ext uri="{FF2B5EF4-FFF2-40B4-BE49-F238E27FC236}">
                <a16:creationId xmlns:a16="http://schemas.microsoft.com/office/drawing/2014/main" id="{127033C6-2025-A4D3-E8BB-A63CD9A40718}"/>
              </a:ext>
            </a:extLst>
          </p:cNvPr>
          <p:cNvSpPr txBox="1"/>
          <p:nvPr/>
        </p:nvSpPr>
        <p:spPr>
          <a:xfrm>
            <a:off x="6372624" y="4263959"/>
            <a:ext cx="161360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rgbClr val="ED1C24">
                    <a:lumMod val="50000"/>
                  </a:srgbClr>
                </a:solidFill>
                <a:effectLst/>
                <a:uLnTx/>
                <a:uFillTx/>
                <a:latin typeface="Microsoft YaHei" panose="020B0503020204020204" pitchFamily="34" charset="-122"/>
                <a:ea typeface="Microsoft YaHei" panose="020B0503020204020204" pitchFamily="34" charset="-122"/>
                <a:cs typeface="+mn-cs"/>
              </a:rPr>
              <a:t>相转变</a:t>
            </a:r>
            <a:endParaRPr kumimoji="0" lang="zh-CN" altLang="en-US" sz="1400" b="0" i="0" u="none" strike="noStrike" kern="1200" cap="none" spc="0" normalizeH="0" baseline="0" noProof="0" dirty="0">
              <a:ln>
                <a:noFill/>
              </a:ln>
              <a:solidFill>
                <a:srgbClr val="ED1C24">
                  <a:lumMod val="50000"/>
                </a:srgbClr>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595739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27">
            <a:extLst>
              <a:ext uri="{FF2B5EF4-FFF2-40B4-BE49-F238E27FC236}">
                <a16:creationId xmlns:a16="http://schemas.microsoft.com/office/drawing/2014/main" id="{FACEF205-B30B-30CC-A40F-E4F1958AC065}"/>
              </a:ext>
            </a:extLst>
          </p:cNvPr>
          <p:cNvSpPr/>
          <p:nvPr/>
        </p:nvSpPr>
        <p:spPr>
          <a:xfrm>
            <a:off x="8027453" y="1484106"/>
            <a:ext cx="3839576" cy="5318213"/>
          </a:xfrm>
          <a:prstGeom prst="roundRect">
            <a:avLst>
              <a:gd name="adj" fmla="val 1573"/>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圆角矩形 26">
            <a:extLst>
              <a:ext uri="{FF2B5EF4-FFF2-40B4-BE49-F238E27FC236}">
                <a16:creationId xmlns:a16="http://schemas.microsoft.com/office/drawing/2014/main" id="{1B3B975D-F1A4-2141-06F0-D4CBADBB2997}"/>
              </a:ext>
            </a:extLst>
          </p:cNvPr>
          <p:cNvSpPr/>
          <p:nvPr/>
        </p:nvSpPr>
        <p:spPr>
          <a:xfrm>
            <a:off x="3418243" y="1268662"/>
            <a:ext cx="4714944" cy="5464930"/>
          </a:xfrm>
          <a:prstGeom prst="roundRect">
            <a:avLst>
              <a:gd name="adj" fmla="val 1573"/>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圆角矩形 25">
            <a:extLst>
              <a:ext uri="{FF2B5EF4-FFF2-40B4-BE49-F238E27FC236}">
                <a16:creationId xmlns:a16="http://schemas.microsoft.com/office/drawing/2014/main" id="{B7D8C650-CA2E-4FCF-1448-37CF3F20D1FE}"/>
              </a:ext>
            </a:extLst>
          </p:cNvPr>
          <p:cNvSpPr/>
          <p:nvPr/>
        </p:nvSpPr>
        <p:spPr>
          <a:xfrm>
            <a:off x="135434" y="1542715"/>
            <a:ext cx="3618708" cy="5259604"/>
          </a:xfrm>
          <a:prstGeom prst="roundRect">
            <a:avLst>
              <a:gd name="adj" fmla="val 2802"/>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Calibri"/>
              <a:ea typeface="等线" panose="02010600030101010101" pitchFamily="2" charset="-122"/>
              <a:cs typeface="+mn-cs"/>
            </a:endParaRPr>
          </a:p>
        </p:txBody>
      </p:sp>
      <p:sp>
        <p:nvSpPr>
          <p:cNvPr id="8" name="文本框 7">
            <a:extLst>
              <a:ext uri="{FF2B5EF4-FFF2-40B4-BE49-F238E27FC236}">
                <a16:creationId xmlns:a16="http://schemas.microsoft.com/office/drawing/2014/main" id="{B9EEB51B-BBBC-A2F9-DEEA-8E412B0A9FB0}"/>
              </a:ext>
            </a:extLst>
          </p:cNvPr>
          <p:cNvSpPr txBox="1"/>
          <p:nvPr/>
        </p:nvSpPr>
        <p:spPr>
          <a:xfrm>
            <a:off x="103629" y="1053219"/>
            <a:ext cx="11920731" cy="43088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氢化钇：</a:t>
            </a:r>
            <a:r>
              <a:rPr kumimoji="0" lang="zh-CN" altLang="en-US" sz="22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工程应用概念新；可控制备工艺不成熟；关键机理研究缺乏；微合金化影响未知</a:t>
            </a:r>
          </a:p>
        </p:txBody>
      </p:sp>
      <p:pic>
        <p:nvPicPr>
          <p:cNvPr id="19" name="图片 18">
            <a:extLst>
              <a:ext uri="{FF2B5EF4-FFF2-40B4-BE49-F238E27FC236}">
                <a16:creationId xmlns:a16="http://schemas.microsoft.com/office/drawing/2014/main" id="{F917E646-B725-0568-E562-3CFA9E813319}"/>
              </a:ext>
            </a:extLst>
          </p:cNvPr>
          <p:cNvPicPr>
            <a:picLocks noChangeAspect="1"/>
          </p:cNvPicPr>
          <p:nvPr/>
        </p:nvPicPr>
        <p:blipFill>
          <a:blip r:embed="rId3"/>
          <a:stretch>
            <a:fillRect/>
          </a:stretch>
        </p:blipFill>
        <p:spPr>
          <a:xfrm>
            <a:off x="8175216" y="1912797"/>
            <a:ext cx="3691813" cy="1946670"/>
          </a:xfrm>
          <a:prstGeom prst="rect">
            <a:avLst/>
          </a:prstGeom>
        </p:spPr>
      </p:pic>
      <p:sp>
        <p:nvSpPr>
          <p:cNvPr id="21" name="文本框 20">
            <a:extLst>
              <a:ext uri="{FF2B5EF4-FFF2-40B4-BE49-F238E27FC236}">
                <a16:creationId xmlns:a16="http://schemas.microsoft.com/office/drawing/2014/main" id="{C3586ABE-637F-157C-7E6D-0F99D1B31BB4}"/>
              </a:ext>
            </a:extLst>
          </p:cNvPr>
          <p:cNvSpPr txBox="1"/>
          <p:nvPr/>
        </p:nvSpPr>
        <p:spPr>
          <a:xfrm>
            <a:off x="9423121" y="1510794"/>
            <a:ext cx="1894730"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B74919">
                    <a:lumMod val="50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理论计算</a:t>
            </a:r>
          </a:p>
        </p:txBody>
      </p:sp>
      <p:sp>
        <p:nvSpPr>
          <p:cNvPr id="23" name="文本框 22">
            <a:extLst>
              <a:ext uri="{FF2B5EF4-FFF2-40B4-BE49-F238E27FC236}">
                <a16:creationId xmlns:a16="http://schemas.microsoft.com/office/drawing/2014/main" id="{0BDEA210-5242-A4C7-A9BE-CEBD396B4BFC}"/>
              </a:ext>
            </a:extLst>
          </p:cNvPr>
          <p:cNvSpPr txBox="1"/>
          <p:nvPr/>
        </p:nvSpPr>
        <p:spPr>
          <a:xfrm>
            <a:off x="8548728" y="6456593"/>
            <a:ext cx="318479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1"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rPr>
              <a:t>Int. J. Hydrogen Energy 103 (2025) 99–110 </a:t>
            </a:r>
            <a:endParaRPr kumimoji="0" lang="zh-CN" altLang="en-US" sz="1200" b="1" i="1"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6" name="图片 25">
            <a:extLst>
              <a:ext uri="{FF2B5EF4-FFF2-40B4-BE49-F238E27FC236}">
                <a16:creationId xmlns:a16="http://schemas.microsoft.com/office/drawing/2014/main" id="{7472589C-1C63-7236-547C-E5DE00EBD968}"/>
              </a:ext>
            </a:extLst>
          </p:cNvPr>
          <p:cNvPicPr>
            <a:picLocks noChangeAspect="1"/>
          </p:cNvPicPr>
          <p:nvPr/>
        </p:nvPicPr>
        <p:blipFill>
          <a:blip r:embed="rId4"/>
          <a:stretch>
            <a:fillRect/>
          </a:stretch>
        </p:blipFill>
        <p:spPr>
          <a:xfrm>
            <a:off x="182136" y="3844976"/>
            <a:ext cx="3596169" cy="1993708"/>
          </a:xfrm>
          <a:prstGeom prst="rect">
            <a:avLst/>
          </a:prstGeom>
        </p:spPr>
      </p:pic>
      <p:sp>
        <p:nvSpPr>
          <p:cNvPr id="33" name="文本框 32">
            <a:extLst>
              <a:ext uri="{FF2B5EF4-FFF2-40B4-BE49-F238E27FC236}">
                <a16:creationId xmlns:a16="http://schemas.microsoft.com/office/drawing/2014/main" id="{5BAB5A16-118D-EA0B-0222-67AFCA353E55}"/>
              </a:ext>
            </a:extLst>
          </p:cNvPr>
          <p:cNvSpPr txBox="1"/>
          <p:nvPr/>
        </p:nvSpPr>
        <p:spPr>
          <a:xfrm>
            <a:off x="5483710" y="1453154"/>
            <a:ext cx="1411552"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B74919">
                    <a:lumMod val="50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合金化</a:t>
            </a:r>
          </a:p>
        </p:txBody>
      </p:sp>
      <p:sp>
        <p:nvSpPr>
          <p:cNvPr id="34" name="文本框 33">
            <a:extLst>
              <a:ext uri="{FF2B5EF4-FFF2-40B4-BE49-F238E27FC236}">
                <a16:creationId xmlns:a16="http://schemas.microsoft.com/office/drawing/2014/main" id="{1C3908A8-4D0C-3331-0CD7-597ED5CAD618}"/>
              </a:ext>
            </a:extLst>
          </p:cNvPr>
          <p:cNvSpPr txBox="1"/>
          <p:nvPr/>
        </p:nvSpPr>
        <p:spPr>
          <a:xfrm>
            <a:off x="714565" y="6483392"/>
            <a:ext cx="247810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1"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 </a:t>
            </a:r>
            <a:r>
              <a:rPr kumimoji="0" lang="en-US" altLang="zh-CN" sz="1200" b="1" i="1" u="none" strike="noStrike" kern="1200" cap="none" spc="0" normalizeH="0" baseline="0" noProof="0" dirty="0" err="1">
                <a:ln>
                  <a:noFill/>
                </a:ln>
                <a:solidFill>
                  <a:prstClr val="black">
                    <a:lumMod val="50000"/>
                    <a:lumOff val="50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Nucl</a:t>
            </a:r>
            <a:r>
              <a:rPr kumimoji="0" lang="en-US" altLang="zh-CN" sz="1200" b="1" i="1"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Mater. 531 (2020) 152035</a:t>
            </a:r>
            <a:endParaRPr kumimoji="0" lang="zh-CN" altLang="en-US" sz="1200" b="1" i="1" u="none" strike="noStrike" kern="1200" cap="none" spc="0" normalizeH="0" baseline="0" noProof="0" dirty="0">
              <a:ln>
                <a:noFill/>
              </a:ln>
              <a:solidFill>
                <a:prstClr val="black">
                  <a:lumMod val="50000"/>
                  <a:lumOff val="50000"/>
                </a:prstClr>
              </a:solidFill>
              <a:effectLst/>
              <a:uLnTx/>
              <a:uFillTx/>
              <a:latin typeface="Calibri"/>
              <a:ea typeface="等线" panose="02010600030101010101" pitchFamily="2" charset="-122"/>
              <a:cs typeface="+mn-cs"/>
            </a:endParaRPr>
          </a:p>
        </p:txBody>
      </p:sp>
      <p:pic>
        <p:nvPicPr>
          <p:cNvPr id="12" name="图片 11">
            <a:extLst>
              <a:ext uri="{FF2B5EF4-FFF2-40B4-BE49-F238E27FC236}">
                <a16:creationId xmlns:a16="http://schemas.microsoft.com/office/drawing/2014/main" id="{7D292BE7-925A-CCF2-6357-6584D3EA647A}"/>
              </a:ext>
            </a:extLst>
          </p:cNvPr>
          <p:cNvPicPr>
            <a:picLocks noChangeAspect="1"/>
          </p:cNvPicPr>
          <p:nvPr/>
        </p:nvPicPr>
        <p:blipFill>
          <a:blip r:embed="rId5"/>
          <a:stretch>
            <a:fillRect/>
          </a:stretch>
        </p:blipFill>
        <p:spPr>
          <a:xfrm>
            <a:off x="3754142" y="1853088"/>
            <a:ext cx="2222354" cy="2937278"/>
          </a:xfrm>
          <a:prstGeom prst="rect">
            <a:avLst/>
          </a:prstGeom>
        </p:spPr>
      </p:pic>
      <p:pic>
        <p:nvPicPr>
          <p:cNvPr id="18" name="图片 17">
            <a:extLst>
              <a:ext uri="{FF2B5EF4-FFF2-40B4-BE49-F238E27FC236}">
                <a16:creationId xmlns:a16="http://schemas.microsoft.com/office/drawing/2014/main" id="{61A63EE7-5333-BA2E-0D5B-83ADA03A5E34}"/>
              </a:ext>
            </a:extLst>
          </p:cNvPr>
          <p:cNvPicPr>
            <a:picLocks noChangeAspect="1"/>
          </p:cNvPicPr>
          <p:nvPr/>
        </p:nvPicPr>
        <p:blipFill>
          <a:blip r:embed="rId6"/>
          <a:stretch>
            <a:fillRect/>
          </a:stretch>
        </p:blipFill>
        <p:spPr>
          <a:xfrm>
            <a:off x="6018525" y="1853088"/>
            <a:ext cx="2170267" cy="2958168"/>
          </a:xfrm>
          <a:prstGeom prst="rect">
            <a:avLst/>
          </a:prstGeom>
        </p:spPr>
      </p:pic>
      <p:sp>
        <p:nvSpPr>
          <p:cNvPr id="39" name="文本框 38">
            <a:extLst>
              <a:ext uri="{FF2B5EF4-FFF2-40B4-BE49-F238E27FC236}">
                <a16:creationId xmlns:a16="http://schemas.microsoft.com/office/drawing/2014/main" id="{22586463-F2D3-3442-E4C5-74D5704F1398}"/>
              </a:ext>
            </a:extLst>
          </p:cNvPr>
          <p:cNvSpPr txBox="1"/>
          <p:nvPr/>
        </p:nvSpPr>
        <p:spPr>
          <a:xfrm>
            <a:off x="8253385" y="6151969"/>
            <a:ext cx="36303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关键的</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相转变</a:t>
            </a: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等机制仍然缺乏研究</a:t>
            </a:r>
          </a:p>
        </p:txBody>
      </p:sp>
      <p:sp>
        <p:nvSpPr>
          <p:cNvPr id="40" name="文本框 39">
            <a:extLst>
              <a:ext uri="{FF2B5EF4-FFF2-40B4-BE49-F238E27FC236}">
                <a16:creationId xmlns:a16="http://schemas.microsoft.com/office/drawing/2014/main" id="{7F9F68F1-1BDC-A51D-C04D-B72450D622EB}"/>
              </a:ext>
            </a:extLst>
          </p:cNvPr>
          <p:cNvSpPr txBox="1"/>
          <p:nvPr/>
        </p:nvSpPr>
        <p:spPr>
          <a:xfrm>
            <a:off x="3833910" y="4854383"/>
            <a:ext cx="410881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合金化</a:t>
            </a: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可细化材料晶粒，抑制裂纹产生</a:t>
            </a:r>
            <a:endParaRPr kumimoji="0" lang="en-US" altLang="zh-CN"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对氢化影响仍然未知</a:t>
            </a:r>
          </a:p>
        </p:txBody>
      </p:sp>
      <p:sp>
        <p:nvSpPr>
          <p:cNvPr id="43" name="文本框 42">
            <a:extLst>
              <a:ext uri="{FF2B5EF4-FFF2-40B4-BE49-F238E27FC236}">
                <a16:creationId xmlns:a16="http://schemas.microsoft.com/office/drawing/2014/main" id="{C4BD3EF9-60B8-BF41-5F7A-3FC6E4DB7A5A}"/>
              </a:ext>
            </a:extLst>
          </p:cNvPr>
          <p:cNvSpPr txBox="1"/>
          <p:nvPr/>
        </p:nvSpPr>
        <p:spPr>
          <a:xfrm>
            <a:off x="3707329" y="5925166"/>
            <a:ext cx="4504524" cy="646331"/>
          </a:xfrm>
          <a:prstGeom prst="rect">
            <a:avLst/>
          </a:prstGeom>
          <a:solidFill>
            <a:srgbClr val="C0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合金化是可控制备无裂纹氢化钇的新思路，亟需开展对其相关机理的研究</a:t>
            </a:r>
          </a:p>
        </p:txBody>
      </p:sp>
      <p:sp>
        <p:nvSpPr>
          <p:cNvPr id="45" name="文本框 44">
            <a:extLst>
              <a:ext uri="{FF2B5EF4-FFF2-40B4-BE49-F238E27FC236}">
                <a16:creationId xmlns:a16="http://schemas.microsoft.com/office/drawing/2014/main" id="{CB3D9C17-235E-48B9-BCF2-E4DE9B3C6A95}"/>
              </a:ext>
            </a:extLst>
          </p:cNvPr>
          <p:cNvSpPr txBox="1"/>
          <p:nvPr/>
        </p:nvSpPr>
        <p:spPr>
          <a:xfrm>
            <a:off x="4612629" y="5417345"/>
            <a:ext cx="611256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1"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Mater. Chem. Phys.341 (2025) 130884 </a:t>
            </a:r>
            <a:endParaRPr kumimoji="0" lang="zh-CN" altLang="en-US" sz="1200" b="1" i="1"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48" name="图片 47" descr="图示&#10;&#10;AI 生成的内容可能不正确。">
            <a:extLst>
              <a:ext uri="{FF2B5EF4-FFF2-40B4-BE49-F238E27FC236}">
                <a16:creationId xmlns:a16="http://schemas.microsoft.com/office/drawing/2014/main" id="{7C2AFD72-FB75-1F30-0B6E-C376CAAC8C11}"/>
              </a:ext>
            </a:extLst>
          </p:cNvPr>
          <p:cNvPicPr>
            <a:picLocks noChangeAspect="1"/>
          </p:cNvPicPr>
          <p:nvPr/>
        </p:nvPicPr>
        <p:blipFill>
          <a:blip r:embed="rId7"/>
          <a:stretch>
            <a:fillRect/>
          </a:stretch>
        </p:blipFill>
        <p:spPr>
          <a:xfrm>
            <a:off x="47925" y="1853088"/>
            <a:ext cx="1773009" cy="1944894"/>
          </a:xfrm>
          <a:prstGeom prst="rect">
            <a:avLst/>
          </a:prstGeom>
        </p:spPr>
      </p:pic>
      <p:pic>
        <p:nvPicPr>
          <p:cNvPr id="49" name="图片 48" descr="图示&#10;&#10;AI 生成的内容可能不正确。">
            <a:extLst>
              <a:ext uri="{FF2B5EF4-FFF2-40B4-BE49-F238E27FC236}">
                <a16:creationId xmlns:a16="http://schemas.microsoft.com/office/drawing/2014/main" id="{0C2B11D7-5C6E-025C-34E4-453847B84432}"/>
              </a:ext>
            </a:extLst>
          </p:cNvPr>
          <p:cNvPicPr>
            <a:picLocks noChangeAspect="1"/>
          </p:cNvPicPr>
          <p:nvPr/>
        </p:nvPicPr>
        <p:blipFill>
          <a:blip r:embed="rId8"/>
          <a:srcRect l="3962" t="4707" r="3605"/>
          <a:stretch>
            <a:fillRect/>
          </a:stretch>
        </p:blipFill>
        <p:spPr>
          <a:xfrm>
            <a:off x="1757198" y="1900848"/>
            <a:ext cx="1948669" cy="1917931"/>
          </a:xfrm>
          <a:prstGeom prst="rect">
            <a:avLst/>
          </a:prstGeom>
        </p:spPr>
      </p:pic>
      <p:sp>
        <p:nvSpPr>
          <p:cNvPr id="50" name="文本框 49">
            <a:extLst>
              <a:ext uri="{FF2B5EF4-FFF2-40B4-BE49-F238E27FC236}">
                <a16:creationId xmlns:a16="http://schemas.microsoft.com/office/drawing/2014/main" id="{F6203A4A-F9F3-E8A5-65D3-9BDE22148199}"/>
              </a:ext>
            </a:extLst>
          </p:cNvPr>
          <p:cNvSpPr txBox="1"/>
          <p:nvPr/>
        </p:nvSpPr>
        <p:spPr>
          <a:xfrm>
            <a:off x="1296413" y="1469961"/>
            <a:ext cx="1670681"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B74919">
                    <a:lumMod val="50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P-C-T</a:t>
            </a:r>
            <a:r>
              <a:rPr kumimoji="0" lang="zh-CN" altLang="en-US" sz="2200" b="1" i="0" u="none" strike="noStrike" kern="1200" cap="none" spc="0" normalizeH="0" baseline="0" noProof="0" dirty="0">
                <a:ln>
                  <a:noFill/>
                </a:ln>
                <a:solidFill>
                  <a:srgbClr val="B74919">
                    <a:lumMod val="50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曲线</a:t>
            </a:r>
          </a:p>
        </p:txBody>
      </p:sp>
      <p:sp>
        <p:nvSpPr>
          <p:cNvPr id="52" name="文本框 51">
            <a:extLst>
              <a:ext uri="{FF2B5EF4-FFF2-40B4-BE49-F238E27FC236}">
                <a16:creationId xmlns:a16="http://schemas.microsoft.com/office/drawing/2014/main" id="{845DEB8A-3C51-AB70-9F3E-9274919D0A42}"/>
              </a:ext>
            </a:extLst>
          </p:cNvPr>
          <p:cNvSpPr txBox="1"/>
          <p:nvPr/>
        </p:nvSpPr>
        <p:spPr>
          <a:xfrm>
            <a:off x="106922" y="5828113"/>
            <a:ext cx="361870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实验精度要求高</a:t>
            </a:r>
            <a:r>
              <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a:t>
            </a: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易受干扰</a:t>
            </a:r>
            <a:endParaRPr kumimoji="0" lang="en-US" altLang="zh-CN"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CALPHAD</a:t>
            </a:r>
            <a:r>
              <a:rPr kumimoji="0" lang="zh-CN" altLang="en-US" sz="18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模拟高度依赖实验参数</a:t>
            </a:r>
          </a:p>
        </p:txBody>
      </p:sp>
      <p:pic>
        <p:nvPicPr>
          <p:cNvPr id="53" name="图片 52">
            <a:extLst>
              <a:ext uri="{FF2B5EF4-FFF2-40B4-BE49-F238E27FC236}">
                <a16:creationId xmlns:a16="http://schemas.microsoft.com/office/drawing/2014/main" id="{A97D0FFA-35BE-4BA1-9B80-77AFDBAF8F75}"/>
              </a:ext>
            </a:extLst>
          </p:cNvPr>
          <p:cNvPicPr>
            <a:picLocks noChangeAspect="1"/>
          </p:cNvPicPr>
          <p:nvPr/>
        </p:nvPicPr>
        <p:blipFill>
          <a:blip r:embed="rId9"/>
          <a:stretch>
            <a:fillRect/>
          </a:stretch>
        </p:blipFill>
        <p:spPr>
          <a:xfrm>
            <a:off x="8331796" y="3862151"/>
            <a:ext cx="3401721" cy="2283056"/>
          </a:xfrm>
          <a:prstGeom prst="rect">
            <a:avLst/>
          </a:prstGeom>
        </p:spPr>
      </p:pic>
      <p:sp>
        <p:nvSpPr>
          <p:cNvPr id="54" name="箭头: 左 53">
            <a:extLst>
              <a:ext uri="{FF2B5EF4-FFF2-40B4-BE49-F238E27FC236}">
                <a16:creationId xmlns:a16="http://schemas.microsoft.com/office/drawing/2014/main" id="{FAC257CB-2B28-9934-AD97-5597F4FD6ED2}"/>
              </a:ext>
            </a:extLst>
          </p:cNvPr>
          <p:cNvSpPr/>
          <p:nvPr/>
        </p:nvSpPr>
        <p:spPr>
          <a:xfrm>
            <a:off x="3418243" y="3710133"/>
            <a:ext cx="415667" cy="2696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5" name="箭头: 左 54">
            <a:extLst>
              <a:ext uri="{FF2B5EF4-FFF2-40B4-BE49-F238E27FC236}">
                <a16:creationId xmlns:a16="http://schemas.microsoft.com/office/drawing/2014/main" id="{24478C4D-981C-8A8F-C97E-166BA7720A25}"/>
              </a:ext>
            </a:extLst>
          </p:cNvPr>
          <p:cNvSpPr/>
          <p:nvPr/>
        </p:nvSpPr>
        <p:spPr>
          <a:xfrm rot="10800000">
            <a:off x="8154653" y="3688127"/>
            <a:ext cx="415667" cy="2696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标题 1">
            <a:extLst>
              <a:ext uri="{FF2B5EF4-FFF2-40B4-BE49-F238E27FC236}">
                <a16:creationId xmlns:a16="http://schemas.microsoft.com/office/drawing/2014/main" id="{034BDCA7-EE71-738F-497A-03743E77EC47}"/>
              </a:ext>
            </a:extLst>
          </p:cNvPr>
          <p:cNvSpPr txBox="1">
            <a:spLocks/>
          </p:cNvSpPr>
          <p:nvPr/>
        </p:nvSpPr>
        <p:spPr>
          <a:xfrm>
            <a:off x="547722" y="169623"/>
            <a:ext cx="1097280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j-cs"/>
              </a:rPr>
              <a:t>氢化钇的合金化</a:t>
            </a:r>
          </a:p>
        </p:txBody>
      </p:sp>
    </p:spTree>
    <p:extLst>
      <p:ext uri="{BB962C8B-B14F-4D97-AF65-F5344CB8AC3E}">
        <p14:creationId xmlns:p14="http://schemas.microsoft.com/office/powerpoint/2010/main" val="422440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4674-096D-EB1D-A838-362F843FDD48}"/>
            </a:ext>
          </a:extLst>
        </p:cNvPr>
        <p:cNvGrpSpPr/>
        <p:nvPr/>
      </p:nvGrpSpPr>
      <p:grpSpPr>
        <a:xfrm>
          <a:off x="0" y="0"/>
          <a:ext cx="0" cy="0"/>
          <a:chOff x="0" y="0"/>
          <a:chExt cx="0" cy="0"/>
        </a:xfrm>
      </p:grpSpPr>
      <p:sp>
        <p:nvSpPr>
          <p:cNvPr id="22" name="文本框 21">
            <a:extLst>
              <a:ext uri="{FF2B5EF4-FFF2-40B4-BE49-F238E27FC236}">
                <a16:creationId xmlns:a16="http://schemas.microsoft.com/office/drawing/2014/main" id="{1B52C6C8-63ED-A6EA-0F6B-635B1602AE74}"/>
              </a:ext>
            </a:extLst>
          </p:cNvPr>
          <p:cNvSpPr txBox="1"/>
          <p:nvPr/>
        </p:nvSpPr>
        <p:spPr>
          <a:xfrm>
            <a:off x="429989" y="340681"/>
            <a:ext cx="6000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dirty="0">
                <a:solidFill>
                  <a:srgbClr val="B92917"/>
                </a:solidFill>
                <a:latin typeface="Impact" panose="020B0806030902050204" pitchFamily="34" charset="0"/>
                <a:ea typeface="微软雅黑"/>
              </a:rPr>
              <a:t>2</a:t>
            </a:r>
            <a:endParaRPr kumimoji="0" lang="zh-CN" altLang="en-US" sz="4800" b="0" i="0" u="none" strike="noStrike" kern="1200" cap="none" spc="0" normalizeH="0" baseline="0" noProof="0" dirty="0">
              <a:ln>
                <a:noFill/>
              </a:ln>
              <a:solidFill>
                <a:srgbClr val="B92917"/>
              </a:solidFill>
              <a:effectLst/>
              <a:uLnTx/>
              <a:uFillTx/>
              <a:latin typeface="Impact" panose="020B0806030902050204" pitchFamily="34" charset="0"/>
              <a:ea typeface="微软雅黑"/>
              <a:cs typeface="+mn-cs"/>
            </a:endParaRPr>
          </a:p>
        </p:txBody>
      </p:sp>
      <p:sp>
        <p:nvSpPr>
          <p:cNvPr id="34" name="文本框 33">
            <a:extLst>
              <a:ext uri="{FF2B5EF4-FFF2-40B4-BE49-F238E27FC236}">
                <a16:creationId xmlns:a16="http://schemas.microsoft.com/office/drawing/2014/main" id="{88592CF6-DE37-9D16-B5A8-86B07DEB4A01}"/>
              </a:ext>
            </a:extLst>
          </p:cNvPr>
          <p:cNvSpPr txBox="1"/>
          <p:nvPr/>
        </p:nvSpPr>
        <p:spPr>
          <a:xfrm>
            <a:off x="5261090" y="1164075"/>
            <a:ext cx="209014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979997">
                    <a:alpha val="34000"/>
                  </a:srgbClr>
                </a:solidFill>
                <a:effectLst/>
                <a:uLnTx/>
                <a:uFillTx/>
                <a:latin typeface="Impact" panose="020B0806030902050204" pitchFamily="34" charset="0"/>
                <a:ea typeface="微软雅黑"/>
                <a:cs typeface="+mn-cs"/>
              </a:rPr>
              <a:t>0</a:t>
            </a:r>
            <a:r>
              <a:rPr lang="en-US" altLang="zh-CN" sz="11500" dirty="0">
                <a:solidFill>
                  <a:srgbClr val="979997">
                    <a:alpha val="34000"/>
                  </a:srgbClr>
                </a:solidFill>
                <a:latin typeface="Impact" panose="020B0806030902050204" pitchFamily="34" charset="0"/>
                <a:ea typeface="微软雅黑"/>
              </a:rPr>
              <a:t>2</a:t>
            </a:r>
            <a:endParaRPr kumimoji="0" lang="zh-CN" altLang="en-US" sz="11500" b="0" i="0" u="none" strike="noStrike" kern="1200" cap="none" spc="0" normalizeH="0" baseline="0" noProof="0" dirty="0">
              <a:ln>
                <a:noFill/>
              </a:ln>
              <a:solidFill>
                <a:srgbClr val="979997">
                  <a:alpha val="34000"/>
                </a:srgbClr>
              </a:solidFill>
              <a:effectLst/>
              <a:uLnTx/>
              <a:uFillTx/>
              <a:latin typeface="Impact" panose="020B0806030902050204" pitchFamily="34" charset="0"/>
              <a:ea typeface="微软雅黑"/>
              <a:cs typeface="+mn-cs"/>
            </a:endParaRPr>
          </a:p>
        </p:txBody>
      </p:sp>
      <p:sp>
        <p:nvSpPr>
          <p:cNvPr id="35" name="文本框 34">
            <a:extLst>
              <a:ext uri="{FF2B5EF4-FFF2-40B4-BE49-F238E27FC236}">
                <a16:creationId xmlns:a16="http://schemas.microsoft.com/office/drawing/2014/main" id="{E96A01B6-1E7D-D117-C336-B7DF080BCC7A}"/>
              </a:ext>
            </a:extLst>
          </p:cNvPr>
          <p:cNvSpPr txBox="1"/>
          <p:nvPr/>
        </p:nvSpPr>
        <p:spPr>
          <a:xfrm>
            <a:off x="5400675" y="1727397"/>
            <a:ext cx="1390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微软雅黑"/>
                <a:cs typeface="+mn-cs"/>
              </a:rPr>
              <a:t>PART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000000"/>
                </a:solidFill>
                <a:latin typeface="Arial"/>
                <a:ea typeface="微软雅黑"/>
              </a:rPr>
              <a:t>TWO</a:t>
            </a:r>
            <a:endParaRPr kumimoji="0" lang="zh-CN" altLang="en-US" sz="20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1" name="图形 10">
            <a:extLst>
              <a:ext uri="{FF2B5EF4-FFF2-40B4-BE49-F238E27FC236}">
                <a16:creationId xmlns:a16="http://schemas.microsoft.com/office/drawing/2014/main" id="{225F12AA-0ABB-3C15-62C5-319DDC5BBD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57529" y="1086711"/>
            <a:ext cx="1713618" cy="1713618"/>
          </a:xfrm>
          <a:prstGeom prst="rect">
            <a:avLst/>
          </a:prstGeom>
        </p:spPr>
      </p:pic>
      <p:pic>
        <p:nvPicPr>
          <p:cNvPr id="12" name="图形 11">
            <a:extLst>
              <a:ext uri="{FF2B5EF4-FFF2-40B4-BE49-F238E27FC236}">
                <a16:creationId xmlns:a16="http://schemas.microsoft.com/office/drawing/2014/main" id="{BA7B3166-4FB0-CBAF-709A-E726D5D24A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468547" y="1117611"/>
            <a:ext cx="1713618" cy="1713618"/>
          </a:xfrm>
          <a:prstGeom prst="rect">
            <a:avLst/>
          </a:prstGeom>
        </p:spPr>
      </p:pic>
      <p:grpSp>
        <p:nvGrpSpPr>
          <p:cNvPr id="2" name="组合 1">
            <a:extLst>
              <a:ext uri="{FF2B5EF4-FFF2-40B4-BE49-F238E27FC236}">
                <a16:creationId xmlns:a16="http://schemas.microsoft.com/office/drawing/2014/main" id="{595B5C11-E5A0-446C-A925-EFA8349A4B34}"/>
              </a:ext>
            </a:extLst>
          </p:cNvPr>
          <p:cNvGrpSpPr/>
          <p:nvPr/>
        </p:nvGrpSpPr>
        <p:grpSpPr>
          <a:xfrm>
            <a:off x="2634259" y="2923441"/>
            <a:ext cx="7343140" cy="779780"/>
            <a:chOff x="3963669" y="727429"/>
            <a:chExt cx="7343140" cy="779780"/>
          </a:xfrm>
          <a:solidFill>
            <a:schemeClr val="bg1">
              <a:lumMod val="85000"/>
            </a:schemeClr>
          </a:solidFill>
        </p:grpSpPr>
        <p:sp>
          <p:nvSpPr>
            <p:cNvPr id="3" name="矩形 2">
              <a:extLst>
                <a:ext uri="{FF2B5EF4-FFF2-40B4-BE49-F238E27FC236}">
                  <a16:creationId xmlns:a16="http://schemas.microsoft.com/office/drawing/2014/main" id="{AFA502BB-E368-0C7B-51FC-5B33ED42AF8D}"/>
                </a:ext>
              </a:extLst>
            </p:cNvPr>
            <p:cNvSpPr>
              <a:spLocks noChangeArrowheads="1"/>
            </p:cNvSpPr>
            <p:nvPr>
              <p:custDataLst>
                <p:tags r:id="rId9"/>
              </p:custDataLst>
            </p:nvPr>
          </p:nvSpPr>
          <p:spPr bwMode="auto">
            <a:xfrm>
              <a:off x="4826704" y="727429"/>
              <a:ext cx="6480105" cy="779780"/>
            </a:xfrm>
            <a:prstGeom prst="rect">
              <a:avLst/>
            </a:prstGeom>
            <a:solidFill>
              <a:schemeClr val="bg2">
                <a:lumMod val="90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氢化钇应用微堆中子慢化剂的优势及挑战</a:t>
              </a:r>
            </a:p>
          </p:txBody>
        </p:sp>
        <p:sp>
          <p:nvSpPr>
            <p:cNvPr id="4" name="矩形 3">
              <a:extLst>
                <a:ext uri="{FF2B5EF4-FFF2-40B4-BE49-F238E27FC236}">
                  <a16:creationId xmlns:a16="http://schemas.microsoft.com/office/drawing/2014/main" id="{A059C0D8-F4E5-49F7-B76D-2F395D6EF6AB}"/>
                </a:ext>
              </a:extLst>
            </p:cNvPr>
            <p:cNvSpPr>
              <a:spLocks noChangeArrowheads="1"/>
            </p:cNvSpPr>
            <p:nvPr>
              <p:custDataLst>
                <p:tags r:id="rId10"/>
              </p:custDataLst>
            </p:nvPr>
          </p:nvSpPr>
          <p:spPr bwMode="auto">
            <a:xfrm>
              <a:off x="3963669" y="727429"/>
              <a:ext cx="863035" cy="779780"/>
            </a:xfrm>
            <a:prstGeom prst="rect">
              <a:avLst/>
            </a:prstGeom>
            <a:solidFill>
              <a:schemeClr val="bg2">
                <a:lumMod val="9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1</a:t>
              </a:r>
            </a:p>
          </p:txBody>
        </p:sp>
      </p:grpSp>
      <p:sp>
        <p:nvSpPr>
          <p:cNvPr id="6" name="矩形 5">
            <a:extLst>
              <a:ext uri="{FF2B5EF4-FFF2-40B4-BE49-F238E27FC236}">
                <a16:creationId xmlns:a16="http://schemas.microsoft.com/office/drawing/2014/main" id="{C343E0AE-8A9F-3D40-9F54-1937A1523BC1}"/>
              </a:ext>
            </a:extLst>
          </p:cNvPr>
          <p:cNvSpPr>
            <a:spLocks noChangeArrowheads="1"/>
          </p:cNvSpPr>
          <p:nvPr>
            <p:custDataLst>
              <p:tags r:id="rId1"/>
            </p:custDataLst>
          </p:nvPr>
        </p:nvSpPr>
        <p:spPr bwMode="auto">
          <a:xfrm>
            <a:off x="3497294" y="3929015"/>
            <a:ext cx="6480105" cy="779780"/>
          </a:xfrm>
          <a:prstGeom prst="rect">
            <a:avLst/>
          </a:prstGeom>
          <a:solidFill>
            <a:schemeClr val="accent1">
              <a:lumMod val="75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合金化对氢在钇中扩散行为的影响</a:t>
            </a:r>
          </a:p>
        </p:txBody>
      </p:sp>
      <p:sp>
        <p:nvSpPr>
          <p:cNvPr id="7" name="矩形 45">
            <a:extLst>
              <a:ext uri="{FF2B5EF4-FFF2-40B4-BE49-F238E27FC236}">
                <a16:creationId xmlns:a16="http://schemas.microsoft.com/office/drawing/2014/main" id="{16216219-3A36-427B-4C4C-22F2E3076F60}"/>
              </a:ext>
            </a:extLst>
          </p:cNvPr>
          <p:cNvSpPr>
            <a:spLocks noChangeArrowheads="1"/>
          </p:cNvSpPr>
          <p:nvPr>
            <p:custDataLst>
              <p:tags r:id="rId2"/>
            </p:custDataLst>
          </p:nvPr>
        </p:nvSpPr>
        <p:spPr bwMode="auto">
          <a:xfrm>
            <a:off x="3497294" y="4977225"/>
            <a:ext cx="6480105" cy="779780"/>
          </a:xfrm>
          <a:prstGeom prst="rect">
            <a:avLst/>
          </a:prstGeom>
          <a:solidFill>
            <a:schemeClr val="bg1">
              <a:lumMod val="85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金属钇氢化过程中的相转变机制</a:t>
            </a:r>
          </a:p>
        </p:txBody>
      </p:sp>
      <p:sp>
        <p:nvSpPr>
          <p:cNvPr id="8" name="矩形 46">
            <a:extLst>
              <a:ext uri="{FF2B5EF4-FFF2-40B4-BE49-F238E27FC236}">
                <a16:creationId xmlns:a16="http://schemas.microsoft.com/office/drawing/2014/main" id="{9337BA29-714F-6453-1CAD-18F87F60A3E6}"/>
              </a:ext>
            </a:extLst>
          </p:cNvPr>
          <p:cNvSpPr>
            <a:spLocks noChangeArrowheads="1"/>
          </p:cNvSpPr>
          <p:nvPr>
            <p:custDataLst>
              <p:tags r:id="rId3"/>
            </p:custDataLst>
          </p:nvPr>
        </p:nvSpPr>
        <p:spPr bwMode="auto">
          <a:xfrm>
            <a:off x="2634259" y="4977225"/>
            <a:ext cx="863035" cy="779780"/>
          </a:xfrm>
          <a:prstGeom prst="rect">
            <a:avLst/>
          </a:prstGeom>
          <a:solidFill>
            <a:schemeClr val="bg1">
              <a:lumMod val="85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3</a:t>
            </a:r>
          </a:p>
        </p:txBody>
      </p:sp>
      <p:sp>
        <p:nvSpPr>
          <p:cNvPr id="9" name="矩形 8">
            <a:extLst>
              <a:ext uri="{FF2B5EF4-FFF2-40B4-BE49-F238E27FC236}">
                <a16:creationId xmlns:a16="http://schemas.microsoft.com/office/drawing/2014/main" id="{0B443C64-06B2-6D10-AC1E-8F4CA73DB465}"/>
              </a:ext>
            </a:extLst>
          </p:cNvPr>
          <p:cNvSpPr>
            <a:spLocks noChangeArrowheads="1"/>
          </p:cNvSpPr>
          <p:nvPr>
            <p:custDataLst>
              <p:tags r:id="rId4"/>
            </p:custDataLst>
          </p:nvPr>
        </p:nvSpPr>
        <p:spPr bwMode="auto">
          <a:xfrm>
            <a:off x="2634259" y="3929015"/>
            <a:ext cx="863035" cy="779780"/>
          </a:xfrm>
          <a:prstGeom prst="rect">
            <a:avLst/>
          </a:prstGeom>
          <a:solidFill>
            <a:schemeClr val="accent1">
              <a:lumMod val="60000"/>
              <a:lumOff val="40000"/>
            </a:schemeClr>
          </a:solidFill>
          <a:ln>
            <a:solidFill>
              <a:schemeClr val="bg2">
                <a:lumMod val="90000"/>
              </a:schemeClr>
            </a:solid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2</a:t>
            </a:r>
          </a:p>
        </p:txBody>
      </p:sp>
      <p:sp>
        <p:nvSpPr>
          <p:cNvPr id="10" name="等腰三角形 58">
            <a:extLst>
              <a:ext uri="{FF2B5EF4-FFF2-40B4-BE49-F238E27FC236}">
                <a16:creationId xmlns:a16="http://schemas.microsoft.com/office/drawing/2014/main" id="{F341160F-601C-13EA-02D2-05DA23E58DCC}"/>
              </a:ext>
            </a:extLst>
          </p:cNvPr>
          <p:cNvSpPr>
            <a:spLocks noChangeAspect="1" noChangeArrowheads="1"/>
          </p:cNvSpPr>
          <p:nvPr>
            <p:custDataLst>
              <p:tags r:id="rId5"/>
            </p:custDataLst>
          </p:nvPr>
        </p:nvSpPr>
        <p:spPr bwMode="auto">
          <a:xfrm rot="5400000">
            <a:off x="3468540" y="4224247"/>
            <a:ext cx="242925" cy="185421"/>
          </a:xfrm>
          <a:prstGeom prst="triangle">
            <a:avLst>
              <a:gd name="adj" fmla="val 50000"/>
            </a:avLst>
          </a:prstGeom>
          <a:solidFill>
            <a:schemeClr val="bg2">
              <a:lumMod val="9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457200" algn="l" defTabSz="914400" rtl="0" eaLnBrk="0" fontAlgn="auto" latinLnBrk="0" hangingPunct="0">
              <a:lnSpc>
                <a:spcPct val="100000"/>
              </a:lnSpc>
              <a:spcBef>
                <a:spcPts val="0"/>
              </a:spcBef>
              <a:spcAft>
                <a:spcPts val="0"/>
              </a:spcAft>
              <a:buClrTx/>
              <a:buSzTx/>
              <a:buFontTx/>
              <a:buNone/>
              <a:tabLst/>
              <a:defRPr/>
            </a:pPr>
            <a:endParaRPr kumimoji="0" lang="zh-CN" altLang="zh-CN" sz="2800" b="1" i="0" u="none" strike="noStrike" kern="0" cap="none" spc="0" normalizeH="0" baseline="0" noProof="0" dirty="0">
              <a:ln>
                <a:noFill/>
              </a:ln>
              <a:solidFill>
                <a:prstClr val="white"/>
              </a:solidFill>
              <a:effectLst/>
              <a:uLnTx/>
              <a:uFillTx/>
              <a:latin typeface="Arial"/>
              <a:ea typeface="微软雅黑" panose="020B0503020204020204" charset="-122"/>
              <a:cs typeface="+mn-cs"/>
            </a:endParaRPr>
          </a:p>
        </p:txBody>
      </p:sp>
      <p:sp>
        <p:nvSpPr>
          <p:cNvPr id="13" name="矩形 45">
            <a:extLst>
              <a:ext uri="{FF2B5EF4-FFF2-40B4-BE49-F238E27FC236}">
                <a16:creationId xmlns:a16="http://schemas.microsoft.com/office/drawing/2014/main" id="{267EB897-D900-C9AE-AC0B-D73A3079AE49}"/>
              </a:ext>
            </a:extLst>
          </p:cNvPr>
          <p:cNvSpPr>
            <a:spLocks noChangeArrowheads="1"/>
          </p:cNvSpPr>
          <p:nvPr>
            <p:custDataLst>
              <p:tags r:id="rId6"/>
            </p:custDataLst>
          </p:nvPr>
        </p:nvSpPr>
        <p:spPr bwMode="auto">
          <a:xfrm>
            <a:off x="3497288" y="5984762"/>
            <a:ext cx="6480105" cy="779780"/>
          </a:xfrm>
          <a:prstGeom prst="rect">
            <a:avLst/>
          </a:prstGeom>
          <a:solidFill>
            <a:schemeClr val="bg1">
              <a:lumMod val="85000"/>
            </a:schemeClr>
          </a:solidFill>
          <a:ln>
            <a:noFill/>
          </a:ln>
        </p:spPr>
        <p:txBody>
          <a:bodyPr anchor="ctr"/>
          <a:lstStyle>
            <a:lvl1pPr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8000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金属氢化物</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P-C-T</a:t>
            </a: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曲线的第一性原理计算</a:t>
            </a:r>
          </a:p>
        </p:txBody>
      </p:sp>
      <p:sp>
        <p:nvSpPr>
          <p:cNvPr id="14" name="矩形 46">
            <a:extLst>
              <a:ext uri="{FF2B5EF4-FFF2-40B4-BE49-F238E27FC236}">
                <a16:creationId xmlns:a16="http://schemas.microsoft.com/office/drawing/2014/main" id="{07CD18EC-EF92-20BB-8AC2-41C87D03154D}"/>
              </a:ext>
            </a:extLst>
          </p:cNvPr>
          <p:cNvSpPr>
            <a:spLocks noChangeArrowheads="1"/>
          </p:cNvSpPr>
          <p:nvPr>
            <p:custDataLst>
              <p:tags r:id="rId7"/>
            </p:custDataLst>
          </p:nvPr>
        </p:nvSpPr>
        <p:spPr bwMode="auto">
          <a:xfrm>
            <a:off x="2634253" y="5984762"/>
            <a:ext cx="863035" cy="779780"/>
          </a:xfrm>
          <a:prstGeom prst="rect">
            <a:avLst/>
          </a:prstGeom>
          <a:solidFill>
            <a:schemeClr val="bg1">
              <a:lumMod val="85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a:ea typeface="微软雅黑" panose="020B0503020204020204" charset="-122"/>
                <a:cs typeface="+mn-cs"/>
                <a:sym typeface="Arial Unicode MS" panose="020B0604020202020204" charset="-122"/>
              </a:rPr>
              <a:t>4</a:t>
            </a:r>
          </a:p>
        </p:txBody>
      </p:sp>
      <p:sp>
        <p:nvSpPr>
          <p:cNvPr id="15" name="等腰三角形 89094">
            <a:extLst>
              <a:ext uri="{FF2B5EF4-FFF2-40B4-BE49-F238E27FC236}">
                <a16:creationId xmlns:a16="http://schemas.microsoft.com/office/drawing/2014/main" id="{D8A44775-E958-E38D-57C6-482D4D761DF3}"/>
              </a:ext>
            </a:extLst>
          </p:cNvPr>
          <p:cNvSpPr>
            <a:spLocks noChangeAspect="1" noChangeArrowheads="1"/>
          </p:cNvSpPr>
          <p:nvPr>
            <p:custDataLst>
              <p:tags r:id="rId8"/>
            </p:custDataLst>
          </p:nvPr>
        </p:nvSpPr>
        <p:spPr bwMode="auto">
          <a:xfrm rot="5400000">
            <a:off x="3468540" y="4216663"/>
            <a:ext cx="242925" cy="185421"/>
          </a:xfrm>
          <a:prstGeom prst="triangle">
            <a:avLst>
              <a:gd name="adj" fmla="val 50000"/>
            </a:avLst>
          </a:prstGeom>
          <a:solidFill>
            <a:schemeClr val="accent1">
              <a:lumMod val="60000"/>
              <a:lumOff val="4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1" i="0" u="none" strike="noStrike" kern="0" cap="none" spc="0" normalizeH="0" baseline="0" noProof="0">
              <a:ln>
                <a:noFill/>
              </a:ln>
              <a:solidFill>
                <a:srgbClr val="FFFFFF"/>
              </a:solidFill>
              <a:effectLst/>
              <a:uLnTx/>
              <a:uFillTx/>
              <a:latin typeface="Arial"/>
              <a:ea typeface="方正兰亭粗黑_GBK" charset="-122"/>
              <a:cs typeface="+mn-cs"/>
            </a:endParaRPr>
          </a:p>
        </p:txBody>
      </p:sp>
    </p:spTree>
    <p:extLst>
      <p:ext uri="{BB962C8B-B14F-4D97-AF65-F5344CB8AC3E}">
        <p14:creationId xmlns:p14="http://schemas.microsoft.com/office/powerpoint/2010/main" val="412850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778D8C8-B26C-853C-8201-3A7C098C4C86}"/>
              </a:ext>
            </a:extLst>
          </p:cNvPr>
          <p:cNvPicPr>
            <a:picLocks noChangeAspect="1"/>
          </p:cNvPicPr>
          <p:nvPr/>
        </p:nvPicPr>
        <p:blipFill>
          <a:blip r:embed="rId3" cstate="print">
            <a:extLst>
              <a:ext uri="{28A0092B-C50C-407E-A947-70E740481C1C}">
                <a14:useLocalDpi xmlns:a14="http://schemas.microsoft.com/office/drawing/2010/main" val="0"/>
              </a:ext>
            </a:extLst>
          </a:blip>
          <a:srcRect l="7978" t="9679" r="10321" b="5383"/>
          <a:stretch>
            <a:fillRect/>
          </a:stretch>
        </p:blipFill>
        <p:spPr>
          <a:xfrm>
            <a:off x="5626964" y="806026"/>
            <a:ext cx="6402469" cy="5093547"/>
          </a:xfrm>
          <a:prstGeom prst="rect">
            <a:avLst/>
          </a:prstGeom>
        </p:spPr>
      </p:pic>
      <p:pic>
        <p:nvPicPr>
          <p:cNvPr id="4" name="图片 3" descr="图示&#10;&#10;描述已自动生成">
            <a:extLst>
              <a:ext uri="{FF2B5EF4-FFF2-40B4-BE49-F238E27FC236}">
                <a16:creationId xmlns:a16="http://schemas.microsoft.com/office/drawing/2014/main" id="{D4DBAF0E-0DA1-02AF-16AE-9186E5568A35}"/>
              </a:ext>
            </a:extLst>
          </p:cNvPr>
          <p:cNvPicPr>
            <a:picLocks noChangeAspect="1"/>
          </p:cNvPicPr>
          <p:nvPr/>
        </p:nvPicPr>
        <p:blipFill>
          <a:blip r:embed="rId4">
            <a:extLst>
              <a:ext uri="{28A0092B-C50C-407E-A947-70E740481C1C}">
                <a14:useLocalDpi xmlns:a14="http://schemas.microsoft.com/office/drawing/2010/main" val="0"/>
              </a:ext>
            </a:extLst>
          </a:blip>
          <a:srcRect l="5433" t="2917" r="4047" b="5835"/>
          <a:stretch/>
        </p:blipFill>
        <p:spPr>
          <a:xfrm>
            <a:off x="439348" y="980997"/>
            <a:ext cx="5163816" cy="4365178"/>
          </a:xfrm>
          <a:prstGeom prst="rect">
            <a:avLst/>
          </a:prstGeom>
        </p:spPr>
      </p:pic>
      <p:sp>
        <p:nvSpPr>
          <p:cNvPr id="5" name="标题 1">
            <a:extLst>
              <a:ext uri="{FF2B5EF4-FFF2-40B4-BE49-F238E27FC236}">
                <a16:creationId xmlns:a16="http://schemas.microsoft.com/office/drawing/2014/main" id="{3D5CD3C5-ECEB-6286-8AF6-9E98412B3109}"/>
              </a:ext>
            </a:extLst>
          </p:cNvPr>
          <p:cNvSpPr txBox="1">
            <a:spLocks/>
          </p:cNvSpPr>
          <p:nvPr/>
        </p:nvSpPr>
        <p:spPr>
          <a:xfrm>
            <a:off x="439348" y="88343"/>
            <a:ext cx="1097280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zh-CN" altLang="en-US" sz="3600" b="1" i="0" u="none" strike="noStrike" kern="1200" cap="none" spc="0" normalizeH="0" baseline="0" noProof="0" dirty="0">
                <a:ln>
                  <a:noFill/>
                </a:ln>
                <a:solidFill>
                  <a:srgbClr val="FF2800">
                    <a:lumMod val="50000"/>
                  </a:srgbClr>
                </a:solidFill>
                <a:effectLst/>
                <a:uLnTx/>
                <a:uFillTx/>
                <a:latin typeface="Arial"/>
                <a:ea typeface="微软雅黑"/>
                <a:cs typeface="+mj-cs"/>
              </a:rPr>
              <a:t>氢在金属钇中的扩散行为</a:t>
            </a:r>
          </a:p>
        </p:txBody>
      </p:sp>
      <p:sp>
        <p:nvSpPr>
          <p:cNvPr id="8" name="矩形: 圆角 7">
            <a:extLst>
              <a:ext uri="{FF2B5EF4-FFF2-40B4-BE49-F238E27FC236}">
                <a16:creationId xmlns:a16="http://schemas.microsoft.com/office/drawing/2014/main" id="{3972290B-6AAE-1C94-671B-E8A4F111CC91}"/>
              </a:ext>
            </a:extLst>
          </p:cNvPr>
          <p:cNvSpPr/>
          <p:nvPr/>
        </p:nvSpPr>
        <p:spPr>
          <a:xfrm>
            <a:off x="902564" y="5923169"/>
            <a:ext cx="9448800" cy="626244"/>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原子内部扩散规律即</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同层</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O</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位置迁移到</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T</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位置</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，而</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向内扩散则是</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T</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到</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T</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位置</a:t>
            </a:r>
            <a:endPar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浓度增加能促进</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轴方向的扩散</a:t>
            </a:r>
          </a:p>
        </p:txBody>
      </p:sp>
      <p:pic>
        <p:nvPicPr>
          <p:cNvPr id="6" name="图片 5">
            <a:extLst>
              <a:ext uri="{FF2B5EF4-FFF2-40B4-BE49-F238E27FC236}">
                <a16:creationId xmlns:a16="http://schemas.microsoft.com/office/drawing/2014/main" id="{574ECE8F-FF37-6A6A-9BA0-FEA60818402D}"/>
              </a:ext>
            </a:extLst>
          </p:cNvPr>
          <p:cNvPicPr>
            <a:picLocks noChangeAspect="1"/>
          </p:cNvPicPr>
          <p:nvPr/>
        </p:nvPicPr>
        <p:blipFill>
          <a:blip r:embed="rId5"/>
          <a:srcRect l="-1003" t="6697" r="1003"/>
          <a:stretch>
            <a:fillRect/>
          </a:stretch>
        </p:blipFill>
        <p:spPr>
          <a:xfrm>
            <a:off x="6559323" y="3911600"/>
            <a:ext cx="3603359" cy="1216067"/>
          </a:xfrm>
          <a:prstGeom prst="rect">
            <a:avLst/>
          </a:prstGeom>
        </p:spPr>
      </p:pic>
    </p:spTree>
    <p:extLst>
      <p:ext uri="{BB962C8B-B14F-4D97-AF65-F5344CB8AC3E}">
        <p14:creationId xmlns:p14="http://schemas.microsoft.com/office/powerpoint/2010/main" val="393653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454.65,&quot;left&quot;:312.1,&quot;top&quot;:42.25,&quot;width&quot;:578.35}"/>
</p:tagLst>
</file>

<file path=ppt/theme/theme1.xml><?xml version="1.0" encoding="utf-8"?>
<a:theme xmlns:a="http://schemas.openxmlformats.org/drawingml/2006/main" name="Office Theme">
  <a:themeElements>
    <a:clrScheme name="自定义 188">
      <a:dk1>
        <a:sysClr val="windowText" lastClr="000000"/>
      </a:dk1>
      <a:lt1>
        <a:sysClr val="window" lastClr="FFFFFF"/>
      </a:lt1>
      <a:dk2>
        <a:srgbClr val="44546A"/>
      </a:dk2>
      <a:lt2>
        <a:srgbClr val="E7E6E6"/>
      </a:lt2>
      <a:accent1>
        <a:srgbClr val="ED1C24"/>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母校模板-终稿">
      <a:dk1>
        <a:srgbClr val="000000"/>
      </a:dk1>
      <a:lt1>
        <a:srgbClr val="FFFFFF"/>
      </a:lt1>
      <a:dk2>
        <a:srgbClr val="768395"/>
      </a:dk2>
      <a:lt2>
        <a:srgbClr val="F0F0F0"/>
      </a:lt2>
      <a:accent1>
        <a:srgbClr val="B92917"/>
      </a:accent1>
      <a:accent2>
        <a:srgbClr val="DA1D1C"/>
      </a:accent2>
      <a:accent3>
        <a:srgbClr val="FF2800"/>
      </a:accent3>
      <a:accent4>
        <a:srgbClr val="FF4F1E"/>
      </a:accent4>
      <a:accent5>
        <a:srgbClr val="979997"/>
      </a:accent5>
      <a:accent6>
        <a:srgbClr val="AD0000"/>
      </a:accent6>
      <a:hlink>
        <a:srgbClr val="4472C4"/>
      </a:hlink>
      <a:folHlink>
        <a:srgbClr val="BFBFBF"/>
      </a:folHlink>
    </a:clrScheme>
    <a:fontScheme name="母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31036</TotalTime>
  <Words>1664</Words>
  <Application>Microsoft Office PowerPoint</Application>
  <PresentationFormat>宽屏</PresentationFormat>
  <Paragraphs>250</Paragraphs>
  <Slides>22</Slides>
  <Notes>19</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22</vt:i4>
      </vt:variant>
    </vt:vector>
  </HeadingPairs>
  <TitlesOfParts>
    <vt:vector size="36" baseType="lpstr">
      <vt:lpstr>Kaiti SC</vt:lpstr>
      <vt:lpstr>等线</vt:lpstr>
      <vt:lpstr>黑体</vt:lpstr>
      <vt:lpstr>华文楷体</vt:lpstr>
      <vt:lpstr>Microsoft YaHei</vt:lpstr>
      <vt:lpstr>Microsoft YaHei</vt:lpstr>
      <vt:lpstr>Arial</vt:lpstr>
      <vt:lpstr>Arial Black</vt:lpstr>
      <vt:lpstr>Calibri</vt:lpstr>
      <vt:lpstr>Impact</vt:lpstr>
      <vt:lpstr>Times New Roman</vt:lpstr>
      <vt:lpstr>Wingdings</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peaterq</dc:creator>
  <cp:lastModifiedBy>楠 周</cp:lastModifiedBy>
  <cp:revision>596</cp:revision>
  <cp:lastPrinted>2022-05-31T06:25:32Z</cp:lastPrinted>
  <dcterms:created xsi:type="dcterms:W3CDTF">2021-09-10T14:11:36Z</dcterms:created>
  <dcterms:modified xsi:type="dcterms:W3CDTF">2026-05-20T13:30:38Z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2052-2.4.0.3964</vt:lpwstr>
  </property>
</Properties>
</file>