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tiff" ContentType="image/tif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media/image5.webp" ContentType="image/webp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256" r:id="rId3"/>
    <p:sldId id="285" r:id="rId4"/>
    <p:sldId id="258" r:id="rId5"/>
    <p:sldId id="279" r:id="rId6"/>
    <p:sldId id="282" r:id="rId7"/>
    <p:sldId id="284" r:id="rId8"/>
    <p:sldId id="260" r:id="rId9"/>
    <p:sldId id="261" r:id="rId10"/>
    <p:sldId id="262" r:id="rId11"/>
    <p:sldId id="264" r:id="rId12"/>
    <p:sldId id="263" r:id="rId13"/>
    <p:sldId id="265" r:id="rId14"/>
    <p:sldId id="281" r:id="rId15"/>
    <p:sldId id="266" r:id="rId16"/>
    <p:sldId id="267" r:id="rId17"/>
    <p:sldId id="278" r:id="rId18"/>
    <p:sldId id="268" r:id="rId19"/>
    <p:sldId id="276" r:id="rId20"/>
    <p:sldId id="272" r:id="rId21"/>
    <p:sldId id="277" r:id="rId22"/>
    <p:sldId id="270" r:id="rId23"/>
    <p:sldId id="271" r:id="rId24"/>
    <p:sldId id="283" r:id="rId25"/>
    <p:sldId id="273" r:id="rId26"/>
  </p:sldIdLst>
  <p:sldSz cx="12192000" cy="6858000"/>
  <p:notesSz cx="6858000" cy="9144000"/>
  <p:custDataLst>
    <p:tags r:id="rId3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24" userDrawn="1">
          <p15:clr>
            <a:srgbClr val="A4A3A4"/>
          </p15:clr>
        </p15:guide>
        <p15:guide id="2" pos="375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1249A"/>
    <a:srgbClr val="7426AA"/>
    <a:srgbClr val="7B2B8E"/>
    <a:srgbClr val="A424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116" d="100"/>
          <a:sy n="116" d="100"/>
        </p:scale>
        <p:origin x="336" y="108"/>
      </p:cViewPr>
      <p:guideLst>
        <p:guide orient="horz" pos="2124"/>
        <p:guide pos="375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2" Type="http://schemas.openxmlformats.org/officeDocument/2006/relationships/tags" Target="tags/tag60.xml"/><Relationship Id="rId31" Type="http://schemas.openxmlformats.org/officeDocument/2006/relationships/tableStyles" Target="tableStyles.xml"/><Relationship Id="rId30" Type="http://schemas.openxmlformats.org/officeDocument/2006/relationships/viewProps" Target="viewProps.xml"/><Relationship Id="rId3" Type="http://schemas.openxmlformats.org/officeDocument/2006/relationships/slide" Target="slides/slide1.xml"/><Relationship Id="rId29" Type="http://schemas.openxmlformats.org/officeDocument/2006/relationships/presProps" Target="presProps.xml"/><Relationship Id="rId28" Type="http://schemas.openxmlformats.org/officeDocument/2006/relationships/handoutMaster" Target="handoutMasters/handoutMaster1.xml"/><Relationship Id="rId27" Type="http://schemas.openxmlformats.org/officeDocument/2006/relationships/notesMaster" Target="notesMasters/notesMaster1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28.png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tags" Target="../tags/tag35.xml"/><Relationship Id="rId8" Type="http://schemas.openxmlformats.org/officeDocument/2006/relationships/image" Target="../media/image33.png"/><Relationship Id="rId7" Type="http://schemas.openxmlformats.org/officeDocument/2006/relationships/tags" Target="../tags/tag34.xml"/><Relationship Id="rId6" Type="http://schemas.openxmlformats.org/officeDocument/2006/relationships/image" Target="../media/image32.png"/><Relationship Id="rId5" Type="http://schemas.openxmlformats.org/officeDocument/2006/relationships/tags" Target="../tags/tag33.xml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8" Type="http://schemas.openxmlformats.org/officeDocument/2006/relationships/slideLayout" Target="../slideLayouts/slideLayout1.xml"/><Relationship Id="rId17" Type="http://schemas.openxmlformats.org/officeDocument/2006/relationships/tags" Target="../tags/tag41.xml"/><Relationship Id="rId16" Type="http://schemas.openxmlformats.org/officeDocument/2006/relationships/tags" Target="../tags/tag40.xml"/><Relationship Id="rId15" Type="http://schemas.openxmlformats.org/officeDocument/2006/relationships/tags" Target="../tags/tag39.xml"/><Relationship Id="rId14" Type="http://schemas.openxmlformats.org/officeDocument/2006/relationships/tags" Target="../tags/tag38.xml"/><Relationship Id="rId13" Type="http://schemas.openxmlformats.org/officeDocument/2006/relationships/tags" Target="../tags/tag37.xml"/><Relationship Id="rId12" Type="http://schemas.openxmlformats.org/officeDocument/2006/relationships/image" Target="../media/image35.png"/><Relationship Id="rId11" Type="http://schemas.openxmlformats.org/officeDocument/2006/relationships/tags" Target="../tags/tag36.xml"/><Relationship Id="rId10" Type="http://schemas.openxmlformats.org/officeDocument/2006/relationships/image" Target="../media/image34.png"/><Relationship Id="rId1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image" Target="../media/image40.png"/><Relationship Id="rId8" Type="http://schemas.openxmlformats.org/officeDocument/2006/relationships/image" Target="../media/image39.png"/><Relationship Id="rId7" Type="http://schemas.openxmlformats.org/officeDocument/2006/relationships/image" Target="../media/image38.png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1" Type="http://schemas.openxmlformats.org/officeDocument/2006/relationships/slideLayout" Target="../slideLayouts/slideLayout1.xml"/><Relationship Id="rId10" Type="http://schemas.openxmlformats.org/officeDocument/2006/relationships/image" Target="../media/image41.png"/><Relationship Id="rId1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image" Target="../media/image46.tiff"/><Relationship Id="rId8" Type="http://schemas.openxmlformats.org/officeDocument/2006/relationships/image" Target="../media/image45.png"/><Relationship Id="rId7" Type="http://schemas.openxmlformats.org/officeDocument/2006/relationships/image" Target="../media/image44.png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49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tags" Target="../tags/tag44.xml"/><Relationship Id="rId8" Type="http://schemas.openxmlformats.org/officeDocument/2006/relationships/image" Target="../media/image51.png"/><Relationship Id="rId7" Type="http://schemas.openxmlformats.org/officeDocument/2006/relationships/tags" Target="../tags/tag43.xml"/><Relationship Id="rId6" Type="http://schemas.openxmlformats.org/officeDocument/2006/relationships/image" Target="../media/image50.png"/><Relationship Id="rId5" Type="http://schemas.openxmlformats.org/officeDocument/2006/relationships/tags" Target="../tags/tag42.xml"/><Relationship Id="rId4" Type="http://schemas.openxmlformats.org/officeDocument/2006/relationships/image" Target="../media/image4.png"/><Relationship Id="rId31" Type="http://schemas.openxmlformats.org/officeDocument/2006/relationships/slideLayout" Target="../slideLayouts/slideLayout1.xml"/><Relationship Id="rId30" Type="http://schemas.openxmlformats.org/officeDocument/2006/relationships/tags" Target="../tags/tag59.xml"/><Relationship Id="rId3" Type="http://schemas.openxmlformats.org/officeDocument/2006/relationships/image" Target="../media/image3.png"/><Relationship Id="rId29" Type="http://schemas.openxmlformats.org/officeDocument/2006/relationships/tags" Target="../tags/tag58.xml"/><Relationship Id="rId28" Type="http://schemas.openxmlformats.org/officeDocument/2006/relationships/tags" Target="../tags/tag57.xml"/><Relationship Id="rId27" Type="http://schemas.openxmlformats.org/officeDocument/2006/relationships/tags" Target="../tags/tag56.xml"/><Relationship Id="rId26" Type="http://schemas.openxmlformats.org/officeDocument/2006/relationships/tags" Target="../tags/tag55.xml"/><Relationship Id="rId25" Type="http://schemas.openxmlformats.org/officeDocument/2006/relationships/tags" Target="../tags/tag54.xml"/><Relationship Id="rId24" Type="http://schemas.openxmlformats.org/officeDocument/2006/relationships/tags" Target="../tags/tag53.xml"/><Relationship Id="rId23" Type="http://schemas.openxmlformats.org/officeDocument/2006/relationships/tags" Target="../tags/tag52.xml"/><Relationship Id="rId22" Type="http://schemas.openxmlformats.org/officeDocument/2006/relationships/tags" Target="../tags/tag51.xml"/><Relationship Id="rId21" Type="http://schemas.openxmlformats.org/officeDocument/2006/relationships/tags" Target="../tags/tag50.xml"/><Relationship Id="rId20" Type="http://schemas.openxmlformats.org/officeDocument/2006/relationships/image" Target="../media/image55.png"/><Relationship Id="rId2" Type="http://schemas.openxmlformats.org/officeDocument/2006/relationships/image" Target="../media/image2.png"/><Relationship Id="rId19" Type="http://schemas.openxmlformats.org/officeDocument/2006/relationships/image" Target="../media/image35.png"/><Relationship Id="rId18" Type="http://schemas.openxmlformats.org/officeDocument/2006/relationships/image" Target="../media/image54.png"/><Relationship Id="rId17" Type="http://schemas.openxmlformats.org/officeDocument/2006/relationships/image" Target="../media/image34.png"/><Relationship Id="rId16" Type="http://schemas.openxmlformats.org/officeDocument/2006/relationships/tags" Target="../tags/tag49.xml"/><Relationship Id="rId15" Type="http://schemas.openxmlformats.org/officeDocument/2006/relationships/tags" Target="../tags/tag48.xml"/><Relationship Id="rId14" Type="http://schemas.openxmlformats.org/officeDocument/2006/relationships/tags" Target="../tags/tag47.xml"/><Relationship Id="rId13" Type="http://schemas.openxmlformats.org/officeDocument/2006/relationships/image" Target="../media/image53.png"/><Relationship Id="rId12" Type="http://schemas.openxmlformats.org/officeDocument/2006/relationships/tags" Target="../tags/tag46.xml"/><Relationship Id="rId11" Type="http://schemas.openxmlformats.org/officeDocument/2006/relationships/image" Target="../media/image52.png"/><Relationship Id="rId10" Type="http://schemas.openxmlformats.org/officeDocument/2006/relationships/tags" Target="../tags/tag45.xml"/><Relationship Id="rId1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tags" Target="../tags/tag1.xml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60.png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image" Target="../media/image64.jpeg"/><Relationship Id="rId8" Type="http://schemas.openxmlformats.org/officeDocument/2006/relationships/image" Target="../media/image63.png"/><Relationship Id="rId7" Type="http://schemas.openxmlformats.org/officeDocument/2006/relationships/image" Target="../media/image62.jpeg"/><Relationship Id="rId6" Type="http://schemas.openxmlformats.org/officeDocument/2006/relationships/image" Target="file:///C:\Users\ms\AppData\Local\Temp\wps\INetCache\2191c620970bc8a5a10a001c40bcfb72" TargetMode="External"/><Relationship Id="rId5" Type="http://schemas.openxmlformats.org/officeDocument/2006/relationships/image" Target="../media/image61.jpe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1" Type="http://schemas.openxmlformats.org/officeDocument/2006/relationships/slideLayout" Target="../slideLayouts/slideLayout1.xml"/><Relationship Id="rId10" Type="http://schemas.openxmlformats.org/officeDocument/2006/relationships/image" Target="../media/image65.png"/><Relationship Id="rId1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67.jpeg"/><Relationship Id="rId5" Type="http://schemas.openxmlformats.org/officeDocument/2006/relationships/image" Target="../media/image66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webp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tags" Target="../tags/tag2.xml"/><Relationship Id="rId5" Type="http://schemas.openxmlformats.org/officeDocument/2006/relationships/image" Target="../media/image7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14.png"/><Relationship Id="rId8" Type="http://schemas.openxmlformats.org/officeDocument/2006/relationships/image" Target="../media/image13.png"/><Relationship Id="rId7" Type="http://schemas.openxmlformats.org/officeDocument/2006/relationships/image" Target="../media/image12.png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0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19" Type="http://schemas.openxmlformats.org/officeDocument/2006/relationships/tags" Target="../tags/tag10.xml"/><Relationship Id="rId18" Type="http://schemas.openxmlformats.org/officeDocument/2006/relationships/tags" Target="../tags/tag9.xml"/><Relationship Id="rId17" Type="http://schemas.openxmlformats.org/officeDocument/2006/relationships/tags" Target="../tags/tag8.xml"/><Relationship Id="rId16" Type="http://schemas.openxmlformats.org/officeDocument/2006/relationships/tags" Target="../tags/tag7.xml"/><Relationship Id="rId15" Type="http://schemas.openxmlformats.org/officeDocument/2006/relationships/tags" Target="../tags/tag6.xml"/><Relationship Id="rId14" Type="http://schemas.openxmlformats.org/officeDocument/2006/relationships/tags" Target="../tags/tag5.xml"/><Relationship Id="rId13" Type="http://schemas.openxmlformats.org/officeDocument/2006/relationships/tags" Target="../tags/tag4.xml"/><Relationship Id="rId12" Type="http://schemas.openxmlformats.org/officeDocument/2006/relationships/tags" Target="../tags/tag3.xml"/><Relationship Id="rId11" Type="http://schemas.openxmlformats.org/officeDocument/2006/relationships/image" Target="../media/image16.png"/><Relationship Id="rId10" Type="http://schemas.openxmlformats.org/officeDocument/2006/relationships/image" Target="../media/image15.png"/><Relationship Id="rId1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14.xml"/><Relationship Id="rId8" Type="http://schemas.openxmlformats.org/officeDocument/2006/relationships/tags" Target="../tags/tag13.xml"/><Relationship Id="rId7" Type="http://schemas.openxmlformats.org/officeDocument/2006/relationships/tags" Target="../tags/tag1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31" Type="http://schemas.openxmlformats.org/officeDocument/2006/relationships/slideLayout" Target="../slideLayouts/slideLayout1.xml"/><Relationship Id="rId30" Type="http://schemas.openxmlformats.org/officeDocument/2006/relationships/tags" Target="../tags/tag32.xml"/><Relationship Id="rId3" Type="http://schemas.openxmlformats.org/officeDocument/2006/relationships/image" Target="../media/image1.png"/><Relationship Id="rId29" Type="http://schemas.openxmlformats.org/officeDocument/2006/relationships/tags" Target="../tags/tag31.xml"/><Relationship Id="rId28" Type="http://schemas.openxmlformats.org/officeDocument/2006/relationships/tags" Target="../tags/tag30.xml"/><Relationship Id="rId27" Type="http://schemas.openxmlformats.org/officeDocument/2006/relationships/tags" Target="../tags/tag29.xml"/><Relationship Id="rId26" Type="http://schemas.openxmlformats.org/officeDocument/2006/relationships/tags" Target="../tags/tag28.xml"/><Relationship Id="rId25" Type="http://schemas.openxmlformats.org/officeDocument/2006/relationships/tags" Target="../tags/tag27.xml"/><Relationship Id="rId24" Type="http://schemas.openxmlformats.org/officeDocument/2006/relationships/tags" Target="../tags/tag26.xml"/><Relationship Id="rId23" Type="http://schemas.openxmlformats.org/officeDocument/2006/relationships/tags" Target="../tags/tag25.xml"/><Relationship Id="rId22" Type="http://schemas.openxmlformats.org/officeDocument/2006/relationships/image" Target="../media/image20.png"/><Relationship Id="rId21" Type="http://schemas.openxmlformats.org/officeDocument/2006/relationships/tags" Target="../tags/tag24.xml"/><Relationship Id="rId20" Type="http://schemas.openxmlformats.org/officeDocument/2006/relationships/tags" Target="../tags/tag23.xml"/><Relationship Id="rId2" Type="http://schemas.openxmlformats.org/officeDocument/2006/relationships/image" Target="../media/image17.png"/><Relationship Id="rId19" Type="http://schemas.openxmlformats.org/officeDocument/2006/relationships/tags" Target="../tags/tag22.xml"/><Relationship Id="rId18" Type="http://schemas.openxmlformats.org/officeDocument/2006/relationships/tags" Target="../tags/tag21.xml"/><Relationship Id="rId17" Type="http://schemas.openxmlformats.org/officeDocument/2006/relationships/tags" Target="../tags/tag20.xml"/><Relationship Id="rId16" Type="http://schemas.openxmlformats.org/officeDocument/2006/relationships/image" Target="../media/image19.png"/><Relationship Id="rId15" Type="http://schemas.openxmlformats.org/officeDocument/2006/relationships/tags" Target="../tags/tag19.xml"/><Relationship Id="rId14" Type="http://schemas.openxmlformats.org/officeDocument/2006/relationships/image" Target="../media/image18.png"/><Relationship Id="rId13" Type="http://schemas.openxmlformats.org/officeDocument/2006/relationships/tags" Target="../tags/tag18.xml"/><Relationship Id="rId12" Type="http://schemas.openxmlformats.org/officeDocument/2006/relationships/tags" Target="../tags/tag17.xml"/><Relationship Id="rId11" Type="http://schemas.openxmlformats.org/officeDocument/2006/relationships/tags" Target="../tags/tag16.xml"/><Relationship Id="rId10" Type="http://schemas.openxmlformats.org/officeDocument/2006/relationships/tags" Target="../tags/tag15.xml"/><Relationship Id="rId1" Type="http://schemas.openxmlformats.org/officeDocument/2006/relationships/tags" Target="../tags/tag11.xml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25.png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584960"/>
            <a:ext cx="9144000" cy="1932940"/>
          </a:xfrm>
        </p:spPr>
        <p:txBody>
          <a:bodyPr>
            <a:normAutofit fontScale="90000"/>
          </a:bodyPr>
          <a:p>
            <a:pPr marL="0" indent="0" fontAlgn="auto">
              <a:lnSpc>
                <a:spcPct val="150000"/>
              </a:lnSpc>
            </a:pPr>
            <a:r>
              <a:rPr lang="zh-CN" altLang="en-US" sz="311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小鼠体内¹⁷⁷</a:t>
            </a:r>
            <a:r>
              <a:rPr lang="en-US" altLang="zh-CN" sz="311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Lu-FAP</a:t>
            </a:r>
            <a:r>
              <a:rPr lang="zh-CN" altLang="en-US" sz="311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临床前吸收剂量评估：</a:t>
            </a:r>
            <a:br>
              <a:rPr lang="zh-CN" altLang="en-US" sz="311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</a:br>
            <a:r>
              <a:rPr lang="zh-CN" altLang="en-US" sz="311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基于</a:t>
            </a:r>
            <a:r>
              <a:rPr lang="en-US" altLang="zh-CN" sz="311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SPECT/CT</a:t>
            </a:r>
            <a:r>
              <a:rPr lang="zh-CN" altLang="en-US" sz="311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图像的</a:t>
            </a:r>
            <a:r>
              <a:rPr lang="en-US" altLang="zh-CN" sz="311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GATE</a:t>
            </a:r>
            <a:r>
              <a:rPr lang="zh-CN" altLang="en-US" sz="311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蒙特卡洛全粒子输运与</a:t>
            </a:r>
            <a:r>
              <a:rPr lang="en-US" altLang="zh-CN" sz="311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MIRD</a:t>
            </a:r>
            <a:r>
              <a:rPr lang="zh-CN" altLang="en-US" sz="311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近似模型物理差异</a:t>
            </a:r>
            <a:endParaRPr lang="zh-CN" altLang="en-US" sz="311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21435" y="4090670"/>
            <a:ext cx="9144000" cy="2475230"/>
          </a:xfrm>
        </p:spPr>
        <p:txBody>
          <a:bodyPr>
            <a:noAutofit/>
          </a:bodyPr>
          <a:p>
            <a:pPr fontAlgn="auto">
              <a:lnSpc>
                <a:spcPct val="150000"/>
              </a:lnSpc>
            </a:pPr>
            <a:r>
              <a:rPr lang="zh-CN" altLang="en-US" b="1">
                <a:solidFill>
                  <a:srgbClr val="7030A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报告人：庞瑞磊</a:t>
            </a:r>
            <a:endParaRPr lang="zh-CN" altLang="en-US" b="1">
              <a:solidFill>
                <a:srgbClr val="7030A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b="1">
                <a:solidFill>
                  <a:srgbClr val="7030A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中国药科大学</a:t>
            </a:r>
            <a:endParaRPr lang="zh-CN" altLang="en-US" b="1">
              <a:solidFill>
                <a:srgbClr val="7030A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b="1">
                <a:solidFill>
                  <a:srgbClr val="7030A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顾月清、韩智豪老师课题组</a:t>
            </a:r>
            <a:endParaRPr lang="zh-CN" altLang="en-US" sz="1900" b="1">
              <a:solidFill>
                <a:srgbClr val="7030A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1900" b="1">
                <a:solidFill>
                  <a:srgbClr val="7030A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2026.05.24</a:t>
            </a:r>
            <a:endParaRPr lang="en-US" altLang="zh-CN" sz="1900" b="1">
              <a:solidFill>
                <a:srgbClr val="7030A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4" name="图片 3" descr="工学院院徽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9150" y="0"/>
            <a:ext cx="947420" cy="902970"/>
          </a:xfrm>
          <a:prstGeom prst="rect">
            <a:avLst/>
          </a:prstGeom>
        </p:spPr>
      </p:pic>
      <p:pic>
        <p:nvPicPr>
          <p:cNvPr id="5" name="图片 4" descr="校徽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57250" cy="85725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26190" y="0"/>
            <a:ext cx="765810" cy="82931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9700" y="0"/>
            <a:ext cx="3681730" cy="82867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908810" y="125730"/>
            <a:ext cx="5621655" cy="652145"/>
          </a:xfrm>
        </p:spPr>
        <p:txBody>
          <a:bodyPr>
            <a:noAutofit/>
          </a:bodyPr>
          <a:p>
            <a:pPr fontAlgn="auto">
              <a:lnSpc>
                <a:spcPct val="150000"/>
              </a:lnSpc>
            </a:pPr>
            <a:r>
              <a:rPr lang="zh-CN" altLang="en-US" sz="19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现状：治疗核药</a:t>
            </a:r>
            <a:r>
              <a:rPr lang="en-US" altLang="zh-CN" sz="19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r>
              <a:rPr lang="zh-CN" altLang="en-US" sz="19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量效关系模糊</a:t>
            </a:r>
            <a:r>
              <a:rPr lang="zh-CN" altLang="en-US" sz="19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  生物效应复杂</a:t>
            </a:r>
            <a:endParaRPr lang="en-US" altLang="zh-CN" sz="1900" b="1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pic>
        <p:nvPicPr>
          <p:cNvPr id="4" name="图片 3" descr="工学院院徽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9150" y="0"/>
            <a:ext cx="947420" cy="902970"/>
          </a:xfrm>
          <a:prstGeom prst="rect">
            <a:avLst/>
          </a:prstGeom>
        </p:spPr>
      </p:pic>
      <p:pic>
        <p:nvPicPr>
          <p:cNvPr id="5" name="图片 4" descr="校徽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57250" cy="85725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26190" y="0"/>
            <a:ext cx="765810" cy="82931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9700" y="0"/>
            <a:ext cx="3681730" cy="82867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82245" y="993140"/>
            <a:ext cx="5740400" cy="3835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900" b="1" dirty="0">
                <a:latin typeface="微软雅黑" panose="020B0503020204020204" charset="-122"/>
                <a:ea typeface="微软雅黑" panose="020B0503020204020204" charset="-122"/>
              </a:rPr>
              <a:t>一、量效关系模糊：（平均）剂量≠生物学效应</a:t>
            </a:r>
            <a:endParaRPr lang="zh-CN" altLang="en-US" sz="19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79730" y="1311275"/>
            <a:ext cx="1123188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fontAlgn="auto">
              <a:lnSpc>
                <a:spcPct val="150000"/>
              </a:lnSpc>
            </a:pPr>
            <a:r>
              <a:rPr lang="zh-CN" altLang="en-US"/>
              <a:t>欧洲核医学会（</a:t>
            </a:r>
            <a:r>
              <a:rPr lang="en-US" altLang="zh-CN"/>
              <a:t>EANM</a:t>
            </a:r>
            <a:r>
              <a:rPr lang="zh-CN" altLang="en-US"/>
              <a:t>）放射生物学工作组在2024年官方专家共识中明确指出的核心结论：</a:t>
            </a:r>
            <a:r>
              <a:rPr lang="zh-CN" altLang="en-US">
                <a:solidFill>
                  <a:srgbClr val="7030A0"/>
                </a:solidFill>
              </a:rPr>
              <a:t>“</a:t>
            </a:r>
            <a:r>
              <a:rPr lang="zh-CN" altLang="en-US" b="1">
                <a:solidFill>
                  <a:srgbClr val="7030A0"/>
                </a:solidFill>
              </a:rPr>
              <a:t>仅凭平均吸收剂量不足以预测治疗反应或毒性”。</a:t>
            </a:r>
            <a:endParaRPr lang="zh-CN" altLang="en-US" b="1">
              <a:solidFill>
                <a:srgbClr val="7030A0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23545" y="225742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1. 阈值效应的存在（非</a:t>
            </a:r>
            <a:r>
              <a:rPr lang="zh-CN" altLang="en-US"/>
              <a:t>线性）</a:t>
            </a:r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438150" y="269494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2. </a:t>
            </a:r>
            <a:r>
              <a:rPr lang="zh-CN" altLang="en-US"/>
              <a:t>剂量非均匀性</a:t>
            </a:r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200025" y="3232785"/>
            <a:ext cx="6054090" cy="3835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900" b="1" dirty="0">
                <a:latin typeface="微软雅黑" panose="020B0503020204020204" charset="-122"/>
                <a:ea typeface="微软雅黑" panose="020B0503020204020204" charset="-122"/>
              </a:rPr>
              <a:t>二、生物效应复杂：“杀死细胞”的方式不止一种</a:t>
            </a:r>
            <a:endParaRPr lang="zh-CN" altLang="en-US" sz="19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57250" y="3630295"/>
            <a:ext cx="306197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 b="1" dirty="0">
                <a:latin typeface="微软雅黑" panose="020B0503020204020204" charset="-122"/>
                <a:ea typeface="微软雅黑" panose="020B0503020204020204" charset="-122"/>
              </a:rPr>
              <a:t>高摄取 ≠ 高滞留 ≠ 高杀伤</a:t>
            </a:r>
            <a:endParaRPr lang="zh-CN" altLang="en-US" sz="16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768215" y="6559550"/>
            <a:ext cx="343281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FontTx/>
            </a:pPr>
            <a:r>
              <a:rPr lang="zh-CN" altLang="en-US" sz="1600" b="1" dirty="0">
                <a:latin typeface="微软雅黑" panose="020B0503020204020204" charset="-122"/>
                <a:ea typeface="微软雅黑" panose="020B0503020204020204" charset="-122"/>
              </a:rPr>
              <a:t>直接损伤、旁观者效应与远隔效应</a:t>
            </a:r>
            <a:endParaRPr lang="zh-CN" altLang="en-US" sz="16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8519795" y="3714115"/>
            <a:ext cx="3556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 </a:t>
            </a:r>
            <a:r>
              <a:rPr lang="zh-CN" altLang="en-US" sz="1600" b="1" dirty="0">
                <a:latin typeface="微软雅黑" panose="020B0503020204020204" charset="-122"/>
                <a:ea typeface="微软雅黑" panose="020B0503020204020204" charset="-122"/>
              </a:rPr>
              <a:t>肿瘤微环境、DNA修复与动态抵抗</a:t>
            </a:r>
            <a:endParaRPr lang="zh-CN" altLang="en-US" sz="16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61155" y="4664075"/>
            <a:ext cx="4156710" cy="192913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032885"/>
            <a:ext cx="4140200" cy="140017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7"/>
          <a:srcRect t="2683"/>
          <a:stretch>
            <a:fillRect/>
          </a:stretch>
        </p:blipFill>
        <p:spPr>
          <a:xfrm>
            <a:off x="8358505" y="4191635"/>
            <a:ext cx="3824605" cy="1118870"/>
          </a:xfrm>
          <a:prstGeom prst="rect">
            <a:avLst/>
          </a:prstGeom>
        </p:spPr>
      </p:pic>
      <p:sp>
        <p:nvSpPr>
          <p:cNvPr id="18" name="矩形 17"/>
          <p:cNvSpPr/>
          <p:nvPr/>
        </p:nvSpPr>
        <p:spPr>
          <a:xfrm>
            <a:off x="0" y="4023360"/>
            <a:ext cx="4160520" cy="1381760"/>
          </a:xfrm>
          <a:prstGeom prst="rect">
            <a:avLst/>
          </a:prstGeom>
          <a:noFill/>
          <a:ln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9" name="矩形 18"/>
          <p:cNvSpPr/>
          <p:nvPr/>
        </p:nvSpPr>
        <p:spPr>
          <a:xfrm>
            <a:off x="4175760" y="4664075"/>
            <a:ext cx="4160520" cy="1929130"/>
          </a:xfrm>
          <a:prstGeom prst="rect">
            <a:avLst/>
          </a:prstGeom>
          <a:noFill/>
          <a:ln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0" name="矩形 19"/>
          <p:cNvSpPr/>
          <p:nvPr/>
        </p:nvSpPr>
        <p:spPr>
          <a:xfrm>
            <a:off x="8351520" y="4089400"/>
            <a:ext cx="3841115" cy="1336040"/>
          </a:xfrm>
          <a:prstGeom prst="rect">
            <a:avLst/>
          </a:prstGeom>
          <a:noFill/>
          <a:ln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1" name="文本框 20"/>
          <p:cNvSpPr txBox="1"/>
          <p:nvPr/>
        </p:nvSpPr>
        <p:spPr>
          <a:xfrm>
            <a:off x="11839575" y="6489700"/>
            <a:ext cx="3524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 dirty="0">
                <a:latin typeface="微软雅黑" panose="020B0503020204020204" charset="-122"/>
                <a:ea typeface="微软雅黑" panose="020B0503020204020204" charset="-122"/>
              </a:rPr>
              <a:t>9</a:t>
            </a:r>
            <a:endParaRPr lang="en-US" altLang="zh-CN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908810" y="125730"/>
            <a:ext cx="5621655" cy="652145"/>
          </a:xfrm>
        </p:spPr>
        <p:txBody>
          <a:bodyPr>
            <a:noAutofit/>
          </a:bodyPr>
          <a:p>
            <a:pPr fontAlgn="auto">
              <a:lnSpc>
                <a:spcPct val="150000"/>
              </a:lnSpc>
            </a:pPr>
            <a:r>
              <a:rPr lang="zh-CN" altLang="en-US" sz="1900" b="1">
                <a:sym typeface="+mn-ea"/>
              </a:rPr>
              <a:t>研究内容</a:t>
            </a:r>
            <a:r>
              <a:rPr lang="en-US" altLang="zh-CN" sz="1900" b="1">
                <a:sym typeface="+mn-ea"/>
              </a:rPr>
              <a:t>—</a:t>
            </a:r>
            <a:r>
              <a:rPr lang="zh-CN" altLang="en-US" sz="1900" b="1">
                <a:sym typeface="+mn-ea"/>
              </a:rPr>
              <a:t>建立个性化跨尺度核药测定</a:t>
            </a:r>
            <a:r>
              <a:rPr lang="zh-CN" altLang="en-US" sz="1900" b="1">
                <a:sym typeface="+mn-ea"/>
              </a:rPr>
              <a:t>评估体系</a:t>
            </a:r>
            <a:endParaRPr lang="en-US" altLang="zh-CN" sz="1900" b="1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pic>
        <p:nvPicPr>
          <p:cNvPr id="4" name="图片 3" descr="工学院院徽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9150" y="0"/>
            <a:ext cx="947420" cy="902970"/>
          </a:xfrm>
          <a:prstGeom prst="rect">
            <a:avLst/>
          </a:prstGeom>
        </p:spPr>
      </p:pic>
      <p:pic>
        <p:nvPicPr>
          <p:cNvPr id="5" name="图片 4" descr="校徽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57250" cy="85725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26190" y="0"/>
            <a:ext cx="765810" cy="82931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9700" y="0"/>
            <a:ext cx="3681730" cy="828675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11702415" y="6489700"/>
            <a:ext cx="4895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 dirty="0">
                <a:latin typeface="微软雅黑" panose="020B0503020204020204" charset="-122"/>
                <a:ea typeface="微软雅黑" panose="020B0503020204020204" charset="-122"/>
              </a:rPr>
              <a:t>10</a:t>
            </a:r>
            <a:endParaRPr lang="en-US" altLang="zh-CN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29405" y="2885440"/>
            <a:ext cx="6349365" cy="975360"/>
          </a:xfrm>
          <a:prstGeom prst="rect">
            <a:avLst/>
          </a:prstGeom>
          <a:ln w="19050">
            <a:solidFill>
              <a:schemeClr val="bg2">
                <a:lumMod val="10000"/>
              </a:schemeClr>
            </a:solidFill>
            <a:prstDash val="sysDot"/>
          </a:ln>
        </p:spPr>
      </p:pic>
      <p:sp>
        <p:nvSpPr>
          <p:cNvPr id="2" name="文本框 1"/>
          <p:cNvSpPr txBox="1"/>
          <p:nvPr/>
        </p:nvSpPr>
        <p:spPr>
          <a:xfrm>
            <a:off x="4322302" y="1726775"/>
            <a:ext cx="1886990" cy="461665"/>
          </a:xfrm>
          <a:prstGeom prst="rect">
            <a:avLst/>
          </a:prstGeom>
          <a:solidFill>
            <a:srgbClr val="7030A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</a:rPr>
              <a:t>跨尺度影像</a:t>
            </a:r>
            <a:endParaRPr lang="zh-CN" altLang="en-US" sz="24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061447" y="4584895"/>
            <a:ext cx="2409969" cy="461665"/>
          </a:xfrm>
          <a:prstGeom prst="rect">
            <a:avLst/>
          </a:prstGeom>
          <a:solidFill>
            <a:srgbClr val="7030A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</a:rPr>
              <a:t>跨尺度生物效应</a:t>
            </a:r>
            <a:endParaRPr lang="zh-CN" altLang="en-US" sz="24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528320" y="3112135"/>
            <a:ext cx="6127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/>
              <a:t>临床</a:t>
            </a:r>
            <a:endParaRPr lang="zh-CN" altLang="en-US" sz="1400" b="1"/>
          </a:p>
          <a:p>
            <a:r>
              <a:rPr lang="zh-CN" altLang="en-US" sz="1400" b="1"/>
              <a:t>人体</a:t>
            </a:r>
            <a:endParaRPr lang="zh-CN" altLang="en-US" sz="1400" b="1"/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31925" y="2337435"/>
            <a:ext cx="716915" cy="2152015"/>
          </a:xfrm>
          <a:prstGeom prst="rect">
            <a:avLst/>
          </a:prstGeom>
        </p:spPr>
      </p:pic>
      <p:cxnSp>
        <p:nvCxnSpPr>
          <p:cNvPr id="10" name="直接连接符 9"/>
          <p:cNvCxnSpPr/>
          <p:nvPr/>
        </p:nvCxnSpPr>
        <p:spPr>
          <a:xfrm>
            <a:off x="2123440" y="2549525"/>
            <a:ext cx="1220470" cy="755650"/>
          </a:xfrm>
          <a:prstGeom prst="line">
            <a:avLst/>
          </a:prstGeom>
          <a:ln w="31750" cap="rnd">
            <a:solidFill>
              <a:srgbClr val="7030A0"/>
            </a:solidFill>
            <a:prstDash val="sysDot"/>
            <a:round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 flipV="1">
            <a:off x="2108835" y="3517265"/>
            <a:ext cx="1235075" cy="675640"/>
          </a:xfrm>
          <a:prstGeom prst="line">
            <a:avLst/>
          </a:prstGeom>
          <a:ln w="31750" cap="rnd">
            <a:solidFill>
              <a:srgbClr val="7030A0"/>
            </a:solidFill>
            <a:prstDash val="sysDot"/>
            <a:round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6" name="右箭头 15"/>
          <p:cNvSpPr/>
          <p:nvPr/>
        </p:nvSpPr>
        <p:spPr>
          <a:xfrm>
            <a:off x="6557645" y="1783080"/>
            <a:ext cx="704850" cy="312420"/>
          </a:xfrm>
          <a:prstGeom prst="rightArrow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右箭头 16"/>
          <p:cNvSpPr/>
          <p:nvPr/>
        </p:nvSpPr>
        <p:spPr>
          <a:xfrm>
            <a:off x="6557645" y="4658360"/>
            <a:ext cx="704850" cy="312420"/>
          </a:xfrm>
          <a:prstGeom prst="rightArrow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20" name="肘形连接符 19"/>
          <p:cNvCxnSpPr>
            <a:stCxn id="2" idx="1"/>
            <a:endCxn id="35" idx="0"/>
          </p:cNvCxnSpPr>
          <p:nvPr/>
        </p:nvCxnSpPr>
        <p:spPr>
          <a:xfrm rot="10800000" flipV="1">
            <a:off x="1790700" y="1957705"/>
            <a:ext cx="2531745" cy="379730"/>
          </a:xfrm>
          <a:prstGeom prst="bentConnector2">
            <a:avLst/>
          </a:prstGeom>
          <a:ln>
            <a:solidFill>
              <a:srgbClr val="7030A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1" name="肘形连接符 20"/>
          <p:cNvCxnSpPr>
            <a:stCxn id="35" idx="2"/>
            <a:endCxn id="12" idx="1"/>
          </p:cNvCxnSpPr>
          <p:nvPr/>
        </p:nvCxnSpPr>
        <p:spPr>
          <a:xfrm rot="5400000" flipV="1">
            <a:off x="2762885" y="3517265"/>
            <a:ext cx="326390" cy="2270760"/>
          </a:xfrm>
          <a:prstGeom prst="bentConnector2">
            <a:avLst/>
          </a:prstGeom>
          <a:ln>
            <a:solidFill>
              <a:srgbClr val="7030A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2" name="直接连接符 21"/>
          <p:cNvCxnSpPr>
            <a:stCxn id="2" idx="2"/>
          </p:cNvCxnSpPr>
          <p:nvPr/>
        </p:nvCxnSpPr>
        <p:spPr>
          <a:xfrm>
            <a:off x="5266055" y="2188210"/>
            <a:ext cx="3175" cy="69342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3" name="直接连接符 22"/>
          <p:cNvCxnSpPr>
            <a:stCxn id="12" idx="0"/>
          </p:cNvCxnSpPr>
          <p:nvPr/>
        </p:nvCxnSpPr>
        <p:spPr>
          <a:xfrm flipV="1">
            <a:off x="5266055" y="3867785"/>
            <a:ext cx="0" cy="716915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4" name="文本框 23"/>
          <p:cNvSpPr txBox="1"/>
          <p:nvPr/>
        </p:nvSpPr>
        <p:spPr>
          <a:xfrm>
            <a:off x="3350895" y="3152140"/>
            <a:ext cx="7715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/>
              <a:t>临床</a:t>
            </a:r>
            <a:endParaRPr lang="zh-CN" altLang="en-US" sz="1400" b="1"/>
          </a:p>
          <a:p>
            <a:r>
              <a:rPr lang="zh-CN" altLang="en-US" sz="1400" b="1"/>
              <a:t>前</a:t>
            </a:r>
            <a:r>
              <a:rPr lang="zh-CN" altLang="en-US" sz="1400" b="1"/>
              <a:t>动物</a:t>
            </a:r>
            <a:endParaRPr lang="zh-CN" altLang="en-US" sz="1400" b="1"/>
          </a:p>
        </p:txBody>
      </p:sp>
      <p:sp>
        <p:nvSpPr>
          <p:cNvPr id="28" name="文本框 27"/>
          <p:cNvSpPr txBox="1"/>
          <p:nvPr/>
        </p:nvSpPr>
        <p:spPr>
          <a:xfrm>
            <a:off x="7529052" y="1726775"/>
            <a:ext cx="1886990" cy="460375"/>
          </a:xfrm>
          <a:prstGeom prst="rect">
            <a:avLst/>
          </a:prstGeom>
          <a:solidFill>
            <a:srgbClr val="7030A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</a:rPr>
              <a:t>辐射剂量学</a:t>
            </a:r>
            <a:endParaRPr lang="zh-CN" altLang="en-US" sz="24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7528417" y="4577290"/>
            <a:ext cx="1886990" cy="460375"/>
          </a:xfrm>
          <a:prstGeom prst="rect">
            <a:avLst/>
          </a:prstGeom>
          <a:solidFill>
            <a:srgbClr val="7030A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</a:rPr>
              <a:t>放射</a:t>
            </a:r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</a:rPr>
              <a:t>生物学</a:t>
            </a:r>
            <a:endParaRPr lang="zh-CN" altLang="en-US" sz="24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10806430" y="2501265"/>
            <a:ext cx="572770" cy="1670685"/>
          </a:xfrm>
          <a:prstGeom prst="rect">
            <a:avLst/>
          </a:prstGeom>
          <a:solidFill>
            <a:srgbClr val="7030A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noAutofit/>
          </a:bodyPr>
          <a:lstStyle/>
          <a:p>
            <a:pPr algn="ctr"/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</a:rPr>
              <a:t>量效关系</a:t>
            </a:r>
            <a:endParaRPr lang="zh-CN" altLang="en-US" sz="24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31" name="肘形连接符 30"/>
          <p:cNvCxnSpPr>
            <a:stCxn id="28" idx="3"/>
            <a:endCxn id="30" idx="0"/>
          </p:cNvCxnSpPr>
          <p:nvPr/>
        </p:nvCxnSpPr>
        <p:spPr>
          <a:xfrm>
            <a:off x="9416415" y="1957070"/>
            <a:ext cx="1676400" cy="544195"/>
          </a:xfrm>
          <a:prstGeom prst="bentConnector2">
            <a:avLst/>
          </a:prstGeom>
          <a:ln>
            <a:solidFill>
              <a:srgbClr val="7030A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2" name="肘形连接符 31"/>
          <p:cNvCxnSpPr>
            <a:stCxn id="29" idx="3"/>
            <a:endCxn id="30" idx="2"/>
          </p:cNvCxnSpPr>
          <p:nvPr/>
        </p:nvCxnSpPr>
        <p:spPr>
          <a:xfrm flipV="1">
            <a:off x="9415780" y="4171950"/>
            <a:ext cx="1677035" cy="635635"/>
          </a:xfrm>
          <a:prstGeom prst="bentConnector2">
            <a:avLst/>
          </a:prstGeom>
          <a:ln>
            <a:solidFill>
              <a:srgbClr val="7030A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4" name="右箭头 33"/>
          <p:cNvSpPr/>
          <p:nvPr/>
        </p:nvSpPr>
        <p:spPr>
          <a:xfrm rot="5400000">
            <a:off x="1148715" y="5215255"/>
            <a:ext cx="515620" cy="224790"/>
          </a:xfrm>
          <a:prstGeom prst="rightArrow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6" name="右箭头 35"/>
          <p:cNvSpPr/>
          <p:nvPr/>
        </p:nvSpPr>
        <p:spPr>
          <a:xfrm rot="5400000">
            <a:off x="6423025" y="5231765"/>
            <a:ext cx="487680" cy="217805"/>
          </a:xfrm>
          <a:prstGeom prst="rightArrow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8" name="矩形 37"/>
          <p:cNvSpPr/>
          <p:nvPr/>
        </p:nvSpPr>
        <p:spPr>
          <a:xfrm>
            <a:off x="386715" y="2221865"/>
            <a:ext cx="2376805" cy="2434590"/>
          </a:xfrm>
          <a:prstGeom prst="rect">
            <a:avLst/>
          </a:prstGeom>
          <a:noFill/>
          <a:ln w="12700" cmpd="sng">
            <a:solidFill>
              <a:schemeClr val="accent1">
                <a:shade val="50000"/>
              </a:schemeClr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9" name="矩形 38"/>
          <p:cNvSpPr/>
          <p:nvPr/>
        </p:nvSpPr>
        <p:spPr>
          <a:xfrm>
            <a:off x="3245485" y="2337435"/>
            <a:ext cx="7418070" cy="2069465"/>
          </a:xfrm>
          <a:prstGeom prst="rect">
            <a:avLst/>
          </a:prstGeom>
          <a:noFill/>
          <a:ln w="12700" cmpd="sng">
            <a:solidFill>
              <a:schemeClr val="accent1">
                <a:shade val="50000"/>
              </a:schemeClr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0" name="文本框 39"/>
          <p:cNvSpPr txBox="1"/>
          <p:nvPr/>
        </p:nvSpPr>
        <p:spPr>
          <a:xfrm>
            <a:off x="946150" y="5579745"/>
            <a:ext cx="1202690" cy="3835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900" b="1"/>
              <a:t>临床数据</a:t>
            </a:r>
            <a:endParaRPr lang="zh-CN" altLang="en-US"/>
          </a:p>
        </p:txBody>
      </p:sp>
      <p:sp>
        <p:nvSpPr>
          <p:cNvPr id="41" name="文本框 40"/>
          <p:cNvSpPr txBox="1"/>
          <p:nvPr/>
        </p:nvSpPr>
        <p:spPr>
          <a:xfrm>
            <a:off x="6017260" y="5593715"/>
            <a:ext cx="1397635" cy="3835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900" b="1"/>
              <a:t>临床前数据</a:t>
            </a:r>
            <a:endParaRPr lang="zh-CN" altLang="en-US"/>
          </a:p>
        </p:txBody>
      </p:sp>
      <p:cxnSp>
        <p:nvCxnSpPr>
          <p:cNvPr id="43" name="直接箭头连接符 42"/>
          <p:cNvCxnSpPr/>
          <p:nvPr/>
        </p:nvCxnSpPr>
        <p:spPr>
          <a:xfrm flipV="1">
            <a:off x="2152650" y="5765800"/>
            <a:ext cx="3861435" cy="10795"/>
          </a:xfrm>
          <a:prstGeom prst="straightConnector1">
            <a:avLst/>
          </a:prstGeom>
          <a:ln>
            <a:solidFill>
              <a:srgbClr val="7030A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8" name="圆角矩形 7"/>
          <p:cNvSpPr/>
          <p:nvPr/>
        </p:nvSpPr>
        <p:spPr>
          <a:xfrm>
            <a:off x="3802380" y="1321435"/>
            <a:ext cx="6258560" cy="1252855"/>
          </a:xfrm>
          <a:prstGeom prst="roundRect">
            <a:avLst/>
          </a:prstGeom>
          <a:noFill/>
          <a:ln w="254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2878442" y="5878390"/>
            <a:ext cx="2409969" cy="460375"/>
          </a:xfrm>
          <a:prstGeom prst="rect">
            <a:avLst/>
          </a:prstGeom>
          <a:solidFill>
            <a:srgbClr val="7030A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</a:rPr>
              <a:t>跨尺度种属</a:t>
            </a:r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</a:rPr>
              <a:t>放大</a:t>
            </a:r>
            <a:endParaRPr lang="zh-CN" altLang="en-US" sz="24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3245485" y="3991610"/>
            <a:ext cx="132207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 b="1">
                <a:latin typeface="微软雅黑" panose="020B0503020204020204" charset="-122"/>
                <a:ea typeface="微软雅黑" panose="020B0503020204020204" charset="-122"/>
              </a:rPr>
              <a:t>PET/SPECT/CT</a:t>
            </a:r>
            <a:endParaRPr lang="en-US" altLang="zh-CN" sz="120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8" name="直角上箭头 17"/>
          <p:cNvSpPr/>
          <p:nvPr/>
        </p:nvSpPr>
        <p:spPr>
          <a:xfrm>
            <a:off x="6261100" y="3933825"/>
            <a:ext cx="433705" cy="231140"/>
          </a:xfrm>
          <a:prstGeom prst="bentUpArrow">
            <a:avLst/>
          </a:prstGeom>
          <a:solidFill>
            <a:srgbClr val="FFFF0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5" name="文本框 24"/>
          <p:cNvSpPr txBox="1"/>
          <p:nvPr/>
        </p:nvSpPr>
        <p:spPr>
          <a:xfrm>
            <a:off x="5235575" y="3991610"/>
            <a:ext cx="110680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200" b="1">
                <a:latin typeface="微软雅黑" panose="020B0503020204020204" charset="-122"/>
                <a:ea typeface="微软雅黑" panose="020B0503020204020204" charset="-122"/>
              </a:rPr>
              <a:t>解剖</a:t>
            </a:r>
            <a:r>
              <a:rPr lang="zh-CN" altLang="en-US" sz="1200" b="1">
                <a:latin typeface="微软雅黑" panose="020B0503020204020204" charset="-122"/>
                <a:ea typeface="微软雅黑" panose="020B0503020204020204" charset="-122"/>
              </a:rPr>
              <a:t>生物分布</a:t>
            </a:r>
            <a:endParaRPr lang="zh-CN" altLang="en-US" sz="120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6" name="直角上箭头 25"/>
          <p:cNvSpPr/>
          <p:nvPr/>
        </p:nvSpPr>
        <p:spPr>
          <a:xfrm>
            <a:off x="4585335" y="3940810"/>
            <a:ext cx="433705" cy="231140"/>
          </a:xfrm>
          <a:prstGeom prst="bentUpArrow">
            <a:avLst/>
          </a:prstGeom>
          <a:solidFill>
            <a:srgbClr val="FFFF0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7" name="直角上箭头 26"/>
          <p:cNvSpPr/>
          <p:nvPr/>
        </p:nvSpPr>
        <p:spPr>
          <a:xfrm>
            <a:off x="7981950" y="3917950"/>
            <a:ext cx="433705" cy="231140"/>
          </a:xfrm>
          <a:prstGeom prst="bentUpArrow">
            <a:avLst/>
          </a:prstGeom>
          <a:solidFill>
            <a:srgbClr val="FFFF0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3" name="直角上箭头 32"/>
          <p:cNvSpPr/>
          <p:nvPr/>
        </p:nvSpPr>
        <p:spPr>
          <a:xfrm>
            <a:off x="9639935" y="3919855"/>
            <a:ext cx="433705" cy="231140"/>
          </a:xfrm>
          <a:prstGeom prst="bentUpArrow">
            <a:avLst/>
          </a:prstGeom>
          <a:solidFill>
            <a:srgbClr val="FFFF0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2" name="文本框 41"/>
          <p:cNvSpPr txBox="1"/>
          <p:nvPr/>
        </p:nvSpPr>
        <p:spPr>
          <a:xfrm>
            <a:off x="7161530" y="3883025"/>
            <a:ext cx="86931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200" b="1">
                <a:latin typeface="微软雅黑" panose="020B0503020204020204" charset="-122"/>
                <a:ea typeface="微软雅黑" panose="020B0503020204020204" charset="-122"/>
              </a:rPr>
              <a:t>细胞克隆、死亡</a:t>
            </a:r>
            <a:r>
              <a:rPr lang="zh-CN" altLang="en-US" sz="1200" b="1">
                <a:latin typeface="微软雅黑" panose="020B0503020204020204" charset="-122"/>
                <a:ea typeface="微软雅黑" panose="020B0503020204020204" charset="-122"/>
              </a:rPr>
              <a:t>实验</a:t>
            </a:r>
            <a:endParaRPr lang="zh-CN" altLang="en-US" sz="120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4" name="文本框 43"/>
          <p:cNvSpPr txBox="1"/>
          <p:nvPr/>
        </p:nvSpPr>
        <p:spPr>
          <a:xfrm>
            <a:off x="9112885" y="3940810"/>
            <a:ext cx="49911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200" b="1">
                <a:latin typeface="微软雅黑" panose="020B0503020204020204" charset="-122"/>
                <a:ea typeface="微软雅黑" panose="020B0503020204020204" charset="-122"/>
              </a:rPr>
              <a:t>染色</a:t>
            </a:r>
            <a:endParaRPr lang="zh-CN" altLang="en-US" sz="1200" b="1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39" grpId="1" animBg="1"/>
      <p:bldP spid="38" grpId="0" animBg="1"/>
      <p:bldP spid="38" grpId="1" animBg="1"/>
      <p:bldP spid="34" grpId="0" animBg="1"/>
      <p:bldP spid="34" grpId="1" animBg="1"/>
      <p:bldP spid="36" grpId="0" animBg="1"/>
      <p:bldP spid="36" grpId="1" animBg="1"/>
      <p:bldP spid="40" grpId="0"/>
      <p:bldP spid="40" grpId="1"/>
      <p:bldP spid="41" grpId="0"/>
      <p:bldP spid="41" grpId="1"/>
      <p:bldP spid="8" grpId="0" animBg="1"/>
      <p:bldP spid="8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766570" y="125730"/>
            <a:ext cx="5992495" cy="652145"/>
          </a:xfrm>
        </p:spPr>
        <p:txBody>
          <a:bodyPr>
            <a:noAutofit/>
          </a:bodyPr>
          <a:p>
            <a:pPr fontAlgn="auto">
              <a:lnSpc>
                <a:spcPct val="150000"/>
              </a:lnSpc>
            </a:pPr>
            <a:r>
              <a:rPr lang="zh-CN" altLang="en-US" sz="1900" b="1">
                <a:sym typeface="+mn-ea"/>
              </a:rPr>
              <a:t>研究内容</a:t>
            </a:r>
            <a:r>
              <a:rPr lang="en-US" altLang="zh-CN" sz="1900" b="1">
                <a:sym typeface="+mn-ea"/>
              </a:rPr>
              <a:t>—</a:t>
            </a:r>
            <a:r>
              <a:rPr lang="zh-CN" altLang="en-US" sz="1900" b="1">
                <a:sym typeface="+mn-ea"/>
              </a:rPr>
              <a:t>建立个性化的核药内照射剂量测定基本体系</a:t>
            </a:r>
            <a:endParaRPr lang="en-US" altLang="zh-CN" sz="1900" b="1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pic>
        <p:nvPicPr>
          <p:cNvPr id="4" name="图片 3" descr="工学院院徽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9150" y="0"/>
            <a:ext cx="947420" cy="902970"/>
          </a:xfrm>
          <a:prstGeom prst="rect">
            <a:avLst/>
          </a:prstGeom>
        </p:spPr>
      </p:pic>
      <p:pic>
        <p:nvPicPr>
          <p:cNvPr id="5" name="图片 4" descr="校徽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57250" cy="85725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26190" y="0"/>
            <a:ext cx="765810" cy="82931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9700" y="0"/>
            <a:ext cx="3681730" cy="828675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11668760" y="6489700"/>
            <a:ext cx="5232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 dirty="0">
                <a:latin typeface="微软雅黑" panose="020B0503020204020204" charset="-122"/>
                <a:ea typeface="微软雅黑" panose="020B0503020204020204" charset="-122"/>
              </a:rPr>
              <a:t>11</a:t>
            </a:r>
            <a:endParaRPr lang="en-US" altLang="zh-CN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8" name="F360BE8B-6686-4F3D-AEAF-501FE73E4058-1" descr="C:/Users/20934.PANG/AppData/Local/Temp/绘图1(11).png绘图1(11)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1930" y="1577975"/>
            <a:ext cx="5469890" cy="4176395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5868670" y="2079625"/>
            <a:ext cx="6323330" cy="30753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b="1"/>
              <a:t>1.个体化：区别每个个体的解剖结构差异</a:t>
            </a:r>
            <a:endParaRPr lang="zh-CN" altLang="en-US" b="1"/>
          </a:p>
          <a:p>
            <a:endParaRPr lang="zh-CN" altLang="en-US" b="1"/>
          </a:p>
          <a:p>
            <a:r>
              <a:rPr lang="zh-CN" altLang="en-US" b="1"/>
              <a:t>2.药代动力学模型：指数模型、隔室模型、生理药代动力学模型</a:t>
            </a:r>
            <a:endParaRPr lang="zh-CN" altLang="en-US" b="1"/>
          </a:p>
          <a:p>
            <a:endParaRPr lang="zh-CN" altLang="en-US" b="1"/>
          </a:p>
          <a:p>
            <a:r>
              <a:rPr lang="zh-CN" altLang="en-US" b="1"/>
              <a:t>3.基于MIRD方法计算：不同工具模型比较</a:t>
            </a:r>
            <a:endParaRPr lang="zh-CN" altLang="en-US" b="1"/>
          </a:p>
          <a:p>
            <a:endParaRPr lang="zh-CN" altLang="en-US" b="1"/>
          </a:p>
          <a:p>
            <a:r>
              <a:rPr lang="zh-CN" altLang="en-US" b="1"/>
              <a:t>4.基于MC模拟估算：CT图像作为体模，SPECT图像作为体源</a:t>
            </a:r>
            <a:endParaRPr lang="zh-CN" altLang="en-US" b="1"/>
          </a:p>
          <a:p>
            <a:endParaRPr lang="zh-CN" altLang="en-US" b="1"/>
          </a:p>
          <a:p>
            <a:r>
              <a:rPr lang="zh-CN" altLang="en-US" b="1"/>
              <a:t>5.“MIRD 快速筛选 + MC 精准计算”</a:t>
            </a:r>
            <a:endParaRPr lang="zh-CN" altLang="en-US" b="1"/>
          </a:p>
        </p:txBody>
      </p:sp>
      <p:sp>
        <p:nvSpPr>
          <p:cNvPr id="20" name="矩形 19"/>
          <p:cNvSpPr/>
          <p:nvPr/>
        </p:nvSpPr>
        <p:spPr>
          <a:xfrm>
            <a:off x="95250" y="1496060"/>
            <a:ext cx="5577205" cy="4258310"/>
          </a:xfrm>
          <a:prstGeom prst="rect">
            <a:avLst/>
          </a:prstGeom>
          <a:noFill/>
          <a:ln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908810" y="125730"/>
            <a:ext cx="5621655" cy="652145"/>
          </a:xfrm>
        </p:spPr>
        <p:txBody>
          <a:bodyPr>
            <a:noAutofit/>
          </a:bodyPr>
          <a:p>
            <a:pPr fontAlgn="auto">
              <a:lnSpc>
                <a:spcPct val="150000"/>
              </a:lnSpc>
            </a:pPr>
            <a:r>
              <a:rPr lang="zh-CN" altLang="en-US" sz="1900" b="1">
                <a:sym typeface="+mn-ea"/>
              </a:rPr>
              <a:t>1.个体化：区别每个个体的解剖结构差异</a:t>
            </a:r>
            <a:endParaRPr lang="en-US" altLang="zh-CN" sz="1900" b="1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pic>
        <p:nvPicPr>
          <p:cNvPr id="4" name="图片 3" descr="工学院院徽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9150" y="0"/>
            <a:ext cx="947420" cy="902970"/>
          </a:xfrm>
          <a:prstGeom prst="rect">
            <a:avLst/>
          </a:prstGeom>
        </p:spPr>
      </p:pic>
      <p:pic>
        <p:nvPicPr>
          <p:cNvPr id="5" name="图片 4" descr="校徽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57250" cy="85725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26190" y="0"/>
            <a:ext cx="765810" cy="82931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9700" y="0"/>
            <a:ext cx="3681730" cy="82867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207895" y="1887220"/>
            <a:ext cx="953135" cy="2667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rcRect r="7659"/>
          <a:stretch>
            <a:fillRect/>
          </a:stretch>
        </p:blipFill>
        <p:spPr>
          <a:xfrm>
            <a:off x="4064000" y="1881505"/>
            <a:ext cx="963295" cy="266954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6027420" y="1891030"/>
            <a:ext cx="930910" cy="266001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7958455" y="1890395"/>
            <a:ext cx="911225" cy="2664460"/>
          </a:xfrm>
          <a:prstGeom prst="rect">
            <a:avLst/>
          </a:prstGeom>
        </p:spPr>
      </p:pic>
      <p:sp>
        <p:nvSpPr>
          <p:cNvPr id="11" name="文本框 10"/>
          <p:cNvSpPr txBox="1"/>
          <p:nvPr>
            <p:custDataLst>
              <p:tags r:id="rId13"/>
            </p:custDataLst>
          </p:nvPr>
        </p:nvSpPr>
        <p:spPr>
          <a:xfrm>
            <a:off x="2414270" y="4888865"/>
            <a:ext cx="540385" cy="3835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900" b="1"/>
              <a:t>1H</a:t>
            </a:r>
            <a:endParaRPr lang="zh-CN" altLang="en-US" sz="1900" b="1"/>
          </a:p>
        </p:txBody>
      </p:sp>
      <p:sp>
        <p:nvSpPr>
          <p:cNvPr id="12" name="文本框 11"/>
          <p:cNvSpPr txBox="1"/>
          <p:nvPr>
            <p:custDataLst>
              <p:tags r:id="rId14"/>
            </p:custDataLst>
          </p:nvPr>
        </p:nvSpPr>
        <p:spPr>
          <a:xfrm>
            <a:off x="4275455" y="4888865"/>
            <a:ext cx="540385" cy="3835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900" b="1"/>
              <a:t>6</a:t>
            </a:r>
            <a:r>
              <a:rPr lang="zh-CN" altLang="en-US" sz="1900" b="1"/>
              <a:t>H</a:t>
            </a:r>
            <a:endParaRPr lang="zh-CN" altLang="en-US" sz="1900" b="1"/>
          </a:p>
        </p:txBody>
      </p:sp>
      <p:sp>
        <p:nvSpPr>
          <p:cNvPr id="13" name="文本框 12"/>
          <p:cNvSpPr txBox="1"/>
          <p:nvPr>
            <p:custDataLst>
              <p:tags r:id="rId15"/>
            </p:custDataLst>
          </p:nvPr>
        </p:nvSpPr>
        <p:spPr>
          <a:xfrm>
            <a:off x="6095365" y="4888865"/>
            <a:ext cx="605790" cy="3835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900" b="1"/>
              <a:t>1</a:t>
            </a:r>
            <a:r>
              <a:rPr lang="en-US" altLang="zh-CN" sz="1900" b="1"/>
              <a:t>2</a:t>
            </a:r>
            <a:r>
              <a:rPr lang="zh-CN" altLang="en-US" sz="1900" b="1"/>
              <a:t>H</a:t>
            </a:r>
            <a:endParaRPr lang="zh-CN" altLang="en-US" sz="1900" b="1"/>
          </a:p>
        </p:txBody>
      </p:sp>
      <p:sp>
        <p:nvSpPr>
          <p:cNvPr id="14" name="文本框 13"/>
          <p:cNvSpPr txBox="1"/>
          <p:nvPr>
            <p:custDataLst>
              <p:tags r:id="rId16"/>
            </p:custDataLst>
          </p:nvPr>
        </p:nvSpPr>
        <p:spPr>
          <a:xfrm>
            <a:off x="8143875" y="4888865"/>
            <a:ext cx="641985" cy="3835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900" b="1"/>
              <a:t>24</a:t>
            </a:r>
            <a:r>
              <a:rPr lang="zh-CN" altLang="en-US" sz="1900" b="1"/>
              <a:t>H</a:t>
            </a:r>
            <a:endParaRPr lang="zh-CN" altLang="en-US" sz="1900" b="1"/>
          </a:p>
        </p:txBody>
      </p:sp>
      <p:sp>
        <p:nvSpPr>
          <p:cNvPr id="15" name="文本框 14"/>
          <p:cNvSpPr txBox="1"/>
          <p:nvPr/>
        </p:nvSpPr>
        <p:spPr>
          <a:xfrm>
            <a:off x="297815" y="1016000"/>
            <a:ext cx="17037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/>
              <a:t>177Lu-FAP-1</a:t>
            </a:r>
            <a:endParaRPr lang="en-US" altLang="zh-CN" b="1"/>
          </a:p>
        </p:txBody>
      </p:sp>
      <p:sp>
        <p:nvSpPr>
          <p:cNvPr id="25" name="矩形 24"/>
          <p:cNvSpPr/>
          <p:nvPr>
            <p:custDataLst>
              <p:tags r:id="rId17"/>
            </p:custDataLst>
          </p:nvPr>
        </p:nvSpPr>
        <p:spPr>
          <a:xfrm>
            <a:off x="2001520" y="1731010"/>
            <a:ext cx="7018655" cy="2962910"/>
          </a:xfrm>
          <a:prstGeom prst="rect">
            <a:avLst/>
          </a:prstGeom>
          <a:noFill/>
          <a:ln w="25400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1697990" y="5556885"/>
            <a:ext cx="8091170" cy="3835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900" b="1"/>
              <a:t>每个个体不同、每个时间点扫描时的体重、体位、器官组织的大小等不同</a:t>
            </a:r>
            <a:endParaRPr lang="zh-CN" altLang="en-US" sz="1900" b="1"/>
          </a:p>
        </p:txBody>
      </p:sp>
      <p:sp>
        <p:nvSpPr>
          <p:cNvPr id="17" name="文本框 16"/>
          <p:cNvSpPr txBox="1"/>
          <p:nvPr/>
        </p:nvSpPr>
        <p:spPr>
          <a:xfrm>
            <a:off x="11694160" y="6489700"/>
            <a:ext cx="4978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 dirty="0">
                <a:latin typeface="微软雅黑" panose="020B0503020204020204" charset="-122"/>
                <a:ea typeface="微软雅黑" panose="020B0503020204020204" charset="-122"/>
              </a:rPr>
              <a:t>12</a:t>
            </a:r>
            <a:endParaRPr lang="en-US" altLang="zh-CN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908810" y="125730"/>
            <a:ext cx="5621655" cy="652145"/>
          </a:xfrm>
        </p:spPr>
        <p:txBody>
          <a:bodyPr>
            <a:noAutofit/>
          </a:bodyPr>
          <a:p>
            <a:pPr fontAlgn="auto">
              <a:lnSpc>
                <a:spcPct val="150000"/>
              </a:lnSpc>
            </a:pPr>
            <a:r>
              <a:rPr lang="zh-CN" altLang="en-US" sz="1900" b="1">
                <a:sym typeface="+mn-ea"/>
              </a:rPr>
              <a:t>2.药代动力学模型：指数模型、隔室模型、生理药代动力学模型</a:t>
            </a:r>
            <a:endParaRPr lang="en-US" altLang="zh-CN" sz="1900" b="1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pic>
        <p:nvPicPr>
          <p:cNvPr id="4" name="图片 3" descr="工学院院徽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9150" y="0"/>
            <a:ext cx="947420" cy="902970"/>
          </a:xfrm>
          <a:prstGeom prst="rect">
            <a:avLst/>
          </a:prstGeom>
        </p:spPr>
      </p:pic>
      <p:pic>
        <p:nvPicPr>
          <p:cNvPr id="5" name="图片 4" descr="校徽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57250" cy="85725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26190" y="0"/>
            <a:ext cx="765810" cy="82931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9700" y="0"/>
            <a:ext cx="3681730" cy="82867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6895" y="2290445"/>
            <a:ext cx="1797685" cy="170053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2425" y="4639310"/>
            <a:ext cx="2082165" cy="41338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39160" y="4477385"/>
            <a:ext cx="3584575" cy="75311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556895" y="5424805"/>
            <a:ext cx="205168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</a:rPr>
              <a:t>●</a:t>
            </a:r>
            <a:r>
              <a:rPr lang="zh-CN" altLang="en-US" b="1"/>
              <a:t>计算快、简单；</a:t>
            </a:r>
            <a:endParaRPr lang="zh-CN" altLang="en-US" b="1"/>
          </a:p>
          <a:p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●</a:t>
            </a:r>
            <a:r>
              <a:rPr lang="zh-CN" altLang="en-US" b="1"/>
              <a:t>纯数学函数拟合；</a:t>
            </a:r>
            <a:endParaRPr lang="zh-CN" altLang="en-US" b="1"/>
          </a:p>
          <a:p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●</a:t>
            </a:r>
            <a:r>
              <a:rPr lang="zh-CN" altLang="en-US" b="1"/>
              <a:t>缺乏生理意义；</a:t>
            </a:r>
            <a:endParaRPr lang="zh-CN" altLang="en-US" b="1"/>
          </a:p>
          <a:p>
            <a:endParaRPr lang="zh-CN" altLang="en-US" b="1"/>
          </a:p>
        </p:txBody>
      </p:sp>
      <p:sp>
        <p:nvSpPr>
          <p:cNvPr id="13" name="文本框 12"/>
          <p:cNvSpPr txBox="1"/>
          <p:nvPr/>
        </p:nvSpPr>
        <p:spPr>
          <a:xfrm>
            <a:off x="3911600" y="5526405"/>
            <a:ext cx="2974340" cy="73342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●</a:t>
            </a:r>
            <a:r>
              <a:rPr lang="zh-CN" altLang="en-US" b="1"/>
              <a:t>抽象“黑箱”连通；</a:t>
            </a:r>
            <a:endParaRPr lang="zh-CN" altLang="en-US" b="1"/>
          </a:p>
          <a:p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●</a:t>
            </a:r>
            <a:r>
              <a:rPr lang="zh-CN" altLang="en-US" b="1"/>
              <a:t>模型参数有一定生理关联；</a:t>
            </a:r>
            <a:endParaRPr lang="zh-CN" altLang="en-US"/>
          </a:p>
          <a:p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8387715" y="5424805"/>
            <a:ext cx="314071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●</a:t>
            </a:r>
            <a:r>
              <a:rPr lang="zh-CN" altLang="en-US" b="1"/>
              <a:t>更接近真实生理结构复刻；</a:t>
            </a:r>
            <a:endParaRPr lang="zh-CN" altLang="en-US" b="1"/>
          </a:p>
          <a:p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●</a:t>
            </a:r>
            <a:r>
              <a:rPr lang="zh-CN" altLang="en-US" b="1"/>
              <a:t>对生理参数需求量大，模型构建和验证复杂；</a:t>
            </a:r>
            <a:endParaRPr lang="zh-CN" altLang="en-US" b="1"/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77590" y="2487295"/>
            <a:ext cx="3446145" cy="151257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75345" y="1859915"/>
            <a:ext cx="2395855" cy="2656205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1054100" y="1437640"/>
            <a:ext cx="12312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ym typeface="+mn-ea"/>
              </a:rPr>
              <a:t>指数模型</a:t>
            </a:r>
            <a:endParaRPr lang="zh-CN" altLang="en-US"/>
          </a:p>
        </p:txBody>
      </p:sp>
      <p:sp>
        <p:nvSpPr>
          <p:cNvPr id="19" name="文本框 18"/>
          <p:cNvSpPr txBox="1"/>
          <p:nvPr/>
        </p:nvSpPr>
        <p:spPr>
          <a:xfrm>
            <a:off x="4603115" y="1448435"/>
            <a:ext cx="11734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ym typeface="+mn-ea"/>
              </a:rPr>
              <a:t>隔室模型</a:t>
            </a:r>
            <a:endParaRPr lang="zh-CN" altLang="en-US"/>
          </a:p>
        </p:txBody>
      </p:sp>
      <p:sp>
        <p:nvSpPr>
          <p:cNvPr id="20" name="文本框 19"/>
          <p:cNvSpPr txBox="1"/>
          <p:nvPr/>
        </p:nvSpPr>
        <p:spPr>
          <a:xfrm>
            <a:off x="8155940" y="1437640"/>
            <a:ext cx="32854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ym typeface="+mn-ea"/>
              </a:rPr>
              <a:t>生理药代动力学模型（进行</a:t>
            </a:r>
            <a:r>
              <a:rPr lang="zh-CN" altLang="en-US" b="1">
                <a:sym typeface="+mn-ea"/>
              </a:rPr>
              <a:t>中）</a:t>
            </a:r>
            <a:endParaRPr lang="zh-CN" altLang="en-US" b="1">
              <a:sym typeface="+mn-ea"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44155" y="4653280"/>
            <a:ext cx="4071620" cy="476250"/>
          </a:xfrm>
          <a:prstGeom prst="rect">
            <a:avLst/>
          </a:prstGeom>
        </p:spPr>
      </p:pic>
      <p:cxnSp>
        <p:nvCxnSpPr>
          <p:cNvPr id="22" name="直接连接符 21"/>
          <p:cNvCxnSpPr/>
          <p:nvPr/>
        </p:nvCxnSpPr>
        <p:spPr>
          <a:xfrm>
            <a:off x="3096260" y="1214120"/>
            <a:ext cx="2540" cy="5164455"/>
          </a:xfrm>
          <a:prstGeom prst="line">
            <a:avLst/>
          </a:prstGeom>
          <a:ln w="25400">
            <a:solidFill>
              <a:srgbClr val="7030A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3" name="直接连接符 22"/>
          <p:cNvCxnSpPr/>
          <p:nvPr/>
        </p:nvCxnSpPr>
        <p:spPr>
          <a:xfrm>
            <a:off x="7526020" y="1250315"/>
            <a:ext cx="2540" cy="5164455"/>
          </a:xfrm>
          <a:prstGeom prst="line">
            <a:avLst/>
          </a:prstGeom>
          <a:ln w="25400">
            <a:solidFill>
              <a:srgbClr val="7030A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4" name="矩形 23"/>
          <p:cNvSpPr/>
          <p:nvPr/>
        </p:nvSpPr>
        <p:spPr>
          <a:xfrm>
            <a:off x="546735" y="2258695"/>
            <a:ext cx="1889125" cy="1772920"/>
          </a:xfrm>
          <a:prstGeom prst="rect">
            <a:avLst/>
          </a:prstGeom>
          <a:noFill/>
          <a:ln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>
            <a:off x="3493135" y="2290445"/>
            <a:ext cx="3689350" cy="1772920"/>
          </a:xfrm>
          <a:prstGeom prst="rect">
            <a:avLst/>
          </a:prstGeom>
          <a:noFill/>
          <a:ln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6" name="矩形 25"/>
          <p:cNvSpPr/>
          <p:nvPr/>
        </p:nvSpPr>
        <p:spPr>
          <a:xfrm>
            <a:off x="8416290" y="1816735"/>
            <a:ext cx="2545715" cy="2745740"/>
          </a:xfrm>
          <a:prstGeom prst="rect">
            <a:avLst/>
          </a:prstGeom>
          <a:noFill/>
          <a:ln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11637010" y="6489700"/>
            <a:ext cx="5549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 dirty="0">
                <a:latin typeface="微软雅黑" panose="020B0503020204020204" charset="-122"/>
                <a:ea typeface="微软雅黑" panose="020B0503020204020204" charset="-122"/>
              </a:rPr>
              <a:t>13</a:t>
            </a:r>
            <a:endParaRPr lang="en-US" altLang="zh-CN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908810" y="0"/>
            <a:ext cx="5621655" cy="934720"/>
          </a:xfrm>
        </p:spPr>
        <p:txBody>
          <a:bodyPr>
            <a:noAutofit/>
          </a:bodyPr>
          <a:p>
            <a:pPr fontAlgn="auto">
              <a:lnSpc>
                <a:spcPct val="150000"/>
              </a:lnSpc>
            </a:pPr>
            <a:r>
              <a:rPr lang="zh-CN" altLang="en-US" sz="1900" b="1">
                <a:sym typeface="+mn-ea"/>
              </a:rPr>
              <a:t>2.药代动力学模型：指数模型、隔室模型、生理药代动力学模型</a:t>
            </a:r>
            <a:endParaRPr lang="en-US" altLang="zh-CN" sz="1900" b="1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pic>
        <p:nvPicPr>
          <p:cNvPr id="4" name="图片 3" descr="工学院院徽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9150" y="0"/>
            <a:ext cx="947420" cy="902970"/>
          </a:xfrm>
          <a:prstGeom prst="rect">
            <a:avLst/>
          </a:prstGeom>
        </p:spPr>
      </p:pic>
      <p:pic>
        <p:nvPicPr>
          <p:cNvPr id="5" name="图片 4" descr="校徽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57250" cy="85725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26190" y="0"/>
            <a:ext cx="765810" cy="82931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9700" y="0"/>
            <a:ext cx="3681730" cy="828675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95270" y="2521585"/>
            <a:ext cx="5710555" cy="53721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95270" y="1285875"/>
            <a:ext cx="3107055" cy="327025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30975" y="1967230"/>
            <a:ext cx="4221480" cy="309245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95270" y="1949450"/>
            <a:ext cx="3107055" cy="32702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561975" y="1246505"/>
            <a:ext cx="1579245" cy="3835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900" b="1"/>
              <a:t>OLINDA/EXM</a:t>
            </a:r>
            <a:endParaRPr lang="zh-CN" altLang="en-US" sz="1900" b="1"/>
          </a:p>
        </p:txBody>
      </p:sp>
      <p:sp>
        <p:nvSpPr>
          <p:cNvPr id="11" name="文本框 10"/>
          <p:cNvSpPr txBox="1"/>
          <p:nvPr/>
        </p:nvSpPr>
        <p:spPr>
          <a:xfrm>
            <a:off x="895985" y="1973580"/>
            <a:ext cx="911225" cy="3835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FontTx/>
            </a:pPr>
            <a:r>
              <a:rPr lang="zh-CN" altLang="en-US" sz="1900" b="1"/>
              <a:t>ODAM</a:t>
            </a:r>
            <a:endParaRPr lang="zh-CN" altLang="en-US" sz="1900" b="1"/>
          </a:p>
        </p:txBody>
      </p:sp>
      <p:sp>
        <p:nvSpPr>
          <p:cNvPr id="12" name="文本框 11"/>
          <p:cNvSpPr txBox="1"/>
          <p:nvPr/>
        </p:nvSpPr>
        <p:spPr>
          <a:xfrm>
            <a:off x="951230" y="2598420"/>
            <a:ext cx="897890" cy="3835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FontTx/>
            </a:pPr>
            <a:r>
              <a:rPr lang="zh-CN" altLang="en-US" sz="1900" b="1"/>
              <a:t>PKAD</a:t>
            </a:r>
            <a:endParaRPr lang="zh-CN" altLang="en-US" sz="1900" b="1"/>
          </a:p>
        </p:txBody>
      </p:sp>
      <p:pic>
        <p:nvPicPr>
          <p:cNvPr id="16" name="F360BE8B-6686-4F3D-AEAF-501FE73E4058-8" descr="C:/Users/20934.PANG/AppData/Local/Temp/绘图1(31).png绘图1(31)"/>
          <p:cNvPicPr>
            <a:picLocks noChangeAspect="1"/>
          </p:cNvPicPr>
          <p:nvPr/>
        </p:nvPicPr>
        <p:blipFill>
          <a:blip r:embed="rId8"/>
          <a:srcRect l="1405" b="7998"/>
          <a:stretch>
            <a:fillRect/>
          </a:stretch>
        </p:blipFill>
        <p:spPr>
          <a:xfrm>
            <a:off x="71755" y="3767455"/>
            <a:ext cx="7398385" cy="1840865"/>
          </a:xfrm>
          <a:prstGeom prst="rect">
            <a:avLst/>
          </a:prstGeom>
        </p:spPr>
      </p:pic>
      <p:pic>
        <p:nvPicPr>
          <p:cNvPr id="19" name="图片 18" descr="C:/Users/wanghelin/Desktop/做图/数据1.tif数据1"/>
          <p:cNvPicPr>
            <a:picLocks noChangeAspect="1"/>
          </p:cNvPicPr>
          <p:nvPr/>
        </p:nvPicPr>
        <p:blipFill>
          <a:blip r:embed="rId9"/>
          <a:srcRect l="5189" t="4685" r="11095" b="43866"/>
          <a:stretch>
            <a:fillRect/>
          </a:stretch>
        </p:blipFill>
        <p:spPr>
          <a:xfrm>
            <a:off x="7957185" y="3415030"/>
            <a:ext cx="3909695" cy="2713990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>
          <a:xfrm>
            <a:off x="71755" y="3577590"/>
            <a:ext cx="7397750" cy="2123440"/>
          </a:xfrm>
          <a:prstGeom prst="rect">
            <a:avLst/>
          </a:prstGeom>
          <a:noFill/>
          <a:ln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20" name="直接连接符 19"/>
          <p:cNvCxnSpPr/>
          <p:nvPr/>
        </p:nvCxnSpPr>
        <p:spPr>
          <a:xfrm>
            <a:off x="81915" y="3203575"/>
            <a:ext cx="12023090" cy="6985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1" name="文本框 20"/>
          <p:cNvSpPr txBox="1"/>
          <p:nvPr/>
        </p:nvSpPr>
        <p:spPr>
          <a:xfrm>
            <a:off x="9184640" y="6333490"/>
            <a:ext cx="2437765" cy="3835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900" b="1"/>
              <a:t>PKAD模型拟合结果</a:t>
            </a:r>
            <a:endParaRPr lang="zh-CN" altLang="en-US"/>
          </a:p>
        </p:txBody>
      </p:sp>
      <p:sp>
        <p:nvSpPr>
          <p:cNvPr id="26" name="文本框 25"/>
          <p:cNvSpPr txBox="1"/>
          <p:nvPr/>
        </p:nvSpPr>
        <p:spPr>
          <a:xfrm>
            <a:off x="2551430" y="6316980"/>
            <a:ext cx="2437765" cy="3835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900" b="1"/>
              <a:t>PKAD模型路线</a:t>
            </a:r>
            <a:r>
              <a:rPr lang="zh-CN" altLang="en-US" sz="1900" b="1"/>
              <a:t>图</a:t>
            </a:r>
            <a:endParaRPr lang="zh-CN" altLang="en-US" sz="1900" b="1"/>
          </a:p>
        </p:txBody>
      </p:sp>
      <p:sp>
        <p:nvSpPr>
          <p:cNvPr id="13" name="文本框 12"/>
          <p:cNvSpPr txBox="1"/>
          <p:nvPr/>
        </p:nvSpPr>
        <p:spPr>
          <a:xfrm>
            <a:off x="11695430" y="6489700"/>
            <a:ext cx="4965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 dirty="0">
                <a:latin typeface="微软雅黑" panose="020B0503020204020204" charset="-122"/>
                <a:ea typeface="微软雅黑" panose="020B0503020204020204" charset="-122"/>
              </a:rPr>
              <a:t>14</a:t>
            </a:r>
            <a:endParaRPr lang="en-US" altLang="zh-CN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908810" y="6985"/>
            <a:ext cx="5621655" cy="1065530"/>
          </a:xfrm>
        </p:spPr>
        <p:txBody>
          <a:bodyPr>
            <a:noAutofit/>
          </a:bodyPr>
          <a:p>
            <a:pPr fontAlgn="auto">
              <a:lnSpc>
                <a:spcPct val="150000"/>
              </a:lnSpc>
            </a:pPr>
            <a:r>
              <a:rPr lang="zh-CN" altLang="en-US" sz="1900" b="1">
                <a:sym typeface="+mn-ea"/>
              </a:rPr>
              <a:t>3.基于MIRD方法计算：不同工具模型比较</a:t>
            </a:r>
            <a:endParaRPr lang="zh-CN" altLang="en-US" sz="1900" b="1">
              <a:sym typeface="+mn-ea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1900" b="1">
                <a:sym typeface="+mn-ea"/>
              </a:rPr>
              <a:t>OLINDA/EXM、ODAM、PKAD</a:t>
            </a:r>
            <a:endParaRPr lang="en-US" altLang="zh-CN" sz="1900" b="1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pic>
        <p:nvPicPr>
          <p:cNvPr id="4" name="图片 3" descr="工学院院徽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9150" y="0"/>
            <a:ext cx="947420" cy="902970"/>
          </a:xfrm>
          <a:prstGeom prst="rect">
            <a:avLst/>
          </a:prstGeom>
        </p:spPr>
      </p:pic>
      <p:pic>
        <p:nvPicPr>
          <p:cNvPr id="5" name="图片 4" descr="校徽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57250" cy="85725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26190" y="0"/>
            <a:ext cx="765810" cy="82931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9700" y="0"/>
            <a:ext cx="3681730" cy="82867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79235" y="1716405"/>
            <a:ext cx="4739005" cy="348932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2150" y="1716405"/>
            <a:ext cx="4556125" cy="3488690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248920" y="5352415"/>
            <a:ext cx="5749290" cy="6756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900" b="1"/>
              <a:t>TIAC</a:t>
            </a:r>
            <a:r>
              <a:rPr lang="zh-CN" altLang="en-US" sz="1900" b="1"/>
              <a:t>上三种方法的总体平均误差为 0.19 MBq·h/MBq；</a:t>
            </a:r>
            <a:endParaRPr lang="zh-CN" altLang="en-US" sz="1900" b="1"/>
          </a:p>
          <a:p>
            <a:r>
              <a:rPr lang="zh-CN" altLang="en-US" sz="1900" b="1"/>
              <a:t>方法间平均差异约 11.1%</a:t>
            </a:r>
            <a:endParaRPr lang="zh-CN" altLang="en-US" sz="1900" b="1"/>
          </a:p>
        </p:txBody>
      </p:sp>
      <p:sp>
        <p:nvSpPr>
          <p:cNvPr id="21" name="文本框 20"/>
          <p:cNvSpPr txBox="1"/>
          <p:nvPr/>
        </p:nvSpPr>
        <p:spPr>
          <a:xfrm>
            <a:off x="6481445" y="5352415"/>
            <a:ext cx="5473065" cy="6756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900" b="1"/>
              <a:t>Dose上</a:t>
            </a:r>
            <a:r>
              <a:rPr lang="zh-CN" altLang="en-US" sz="1900" b="1">
                <a:sym typeface="+mn-ea"/>
              </a:rPr>
              <a:t>三种方法的</a:t>
            </a:r>
            <a:r>
              <a:rPr lang="zh-CN" altLang="en-US" sz="1900" b="1"/>
              <a:t>总体平均误差为 66.83 Gy/GBq；</a:t>
            </a:r>
            <a:endParaRPr lang="zh-CN" altLang="en-US" sz="1900" b="1"/>
          </a:p>
          <a:p>
            <a:r>
              <a:rPr lang="zh-CN" altLang="en-US" sz="1900" b="1">
                <a:sym typeface="+mn-ea"/>
              </a:rPr>
              <a:t>方法间</a:t>
            </a:r>
            <a:r>
              <a:rPr lang="zh-CN" altLang="en-US" sz="1900" b="1"/>
              <a:t>平均差异约 7.8%</a:t>
            </a:r>
            <a:endParaRPr lang="zh-CN" altLang="en-US" sz="1900" b="1"/>
          </a:p>
        </p:txBody>
      </p:sp>
      <p:sp>
        <p:nvSpPr>
          <p:cNvPr id="26" name="文本框 25"/>
          <p:cNvSpPr txBox="1"/>
          <p:nvPr/>
        </p:nvSpPr>
        <p:spPr>
          <a:xfrm>
            <a:off x="4062730" y="6334760"/>
            <a:ext cx="3642360" cy="3835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900" b="1">
                <a:solidFill>
                  <a:srgbClr val="7030A0"/>
                </a:solidFill>
              </a:rPr>
              <a:t>药物</a:t>
            </a:r>
            <a:r>
              <a:rPr lang="en-US" altLang="zh-CN" sz="1900" b="1">
                <a:solidFill>
                  <a:srgbClr val="7030A0"/>
                </a:solidFill>
              </a:rPr>
              <a:t>0</a:t>
            </a:r>
            <a:r>
              <a:rPr lang="zh-CN" altLang="en-US" sz="1900" b="1">
                <a:solidFill>
                  <a:srgbClr val="7030A0"/>
                </a:solidFill>
              </a:rPr>
              <a:t>1和药物</a:t>
            </a:r>
            <a:r>
              <a:rPr lang="en-US" altLang="zh-CN" sz="1900" b="1">
                <a:solidFill>
                  <a:srgbClr val="7030A0"/>
                </a:solidFill>
              </a:rPr>
              <a:t>0</a:t>
            </a:r>
            <a:r>
              <a:rPr lang="zh-CN" altLang="en-US" sz="1900" b="1">
                <a:solidFill>
                  <a:srgbClr val="7030A0"/>
                </a:solidFill>
              </a:rPr>
              <a:t>3显著优于药物</a:t>
            </a:r>
            <a:r>
              <a:rPr lang="en-US" altLang="zh-CN" sz="1900" b="1">
                <a:solidFill>
                  <a:srgbClr val="7030A0"/>
                </a:solidFill>
              </a:rPr>
              <a:t>0</a:t>
            </a:r>
            <a:r>
              <a:rPr lang="zh-CN" altLang="en-US" sz="1900" b="1">
                <a:solidFill>
                  <a:srgbClr val="7030A0"/>
                </a:solidFill>
              </a:rPr>
              <a:t>2</a:t>
            </a:r>
            <a:endParaRPr lang="zh-CN" altLang="en-US" sz="1900" b="1">
              <a:solidFill>
                <a:srgbClr val="7030A0"/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1695430" y="6489700"/>
            <a:ext cx="4965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 dirty="0">
                <a:latin typeface="微软雅黑" panose="020B0503020204020204" charset="-122"/>
                <a:ea typeface="微软雅黑" panose="020B0503020204020204" charset="-122"/>
              </a:rPr>
              <a:t>15</a:t>
            </a:r>
            <a:endParaRPr lang="en-US" altLang="zh-CN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908810" y="0"/>
            <a:ext cx="5621655" cy="913765"/>
          </a:xfrm>
        </p:spPr>
        <p:txBody>
          <a:bodyPr>
            <a:noAutofit/>
          </a:bodyPr>
          <a:p>
            <a:pPr fontAlgn="auto">
              <a:lnSpc>
                <a:spcPct val="150000"/>
              </a:lnSpc>
            </a:pPr>
            <a:r>
              <a:rPr lang="en-US" altLang="zh-CN" sz="1900" b="1">
                <a:sym typeface="+mn-ea"/>
              </a:rPr>
              <a:t>4.</a:t>
            </a:r>
            <a:r>
              <a:rPr lang="zh-CN" altLang="en-US" sz="1900" b="1">
                <a:sym typeface="+mn-ea"/>
              </a:rPr>
              <a:t>基于MC模拟估算：CT图像作为体模，SPECT图像作为体源</a:t>
            </a:r>
            <a:endParaRPr lang="en-US" altLang="zh-CN" sz="1900" b="1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pic>
        <p:nvPicPr>
          <p:cNvPr id="4" name="图片 3" descr="工学院院徽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9150" y="0"/>
            <a:ext cx="947420" cy="902970"/>
          </a:xfrm>
          <a:prstGeom prst="rect">
            <a:avLst/>
          </a:prstGeom>
        </p:spPr>
      </p:pic>
      <p:pic>
        <p:nvPicPr>
          <p:cNvPr id="5" name="图片 4" descr="校徽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57250" cy="85725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26190" y="0"/>
            <a:ext cx="765810" cy="82931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9700" y="0"/>
            <a:ext cx="3681730" cy="828675"/>
          </a:xfrm>
          <a:prstGeom prst="rect">
            <a:avLst/>
          </a:prstGeom>
        </p:spPr>
      </p:pic>
      <p:pic>
        <p:nvPicPr>
          <p:cNvPr id="17" name="F360BE8B-6686-4F3D-AEAF-501FE73E4058-4" descr="C:/Users/20934.PANG/AppData/Local/Temp/绘图1(29).png绘图1(29)"/>
          <p:cNvPicPr>
            <a:picLocks noChangeAspect="1"/>
          </p:cNvPicPr>
          <p:nvPr/>
        </p:nvPicPr>
        <p:blipFill>
          <a:blip r:embed="rId5"/>
          <a:srcRect l="2819" r="1062" b="5078"/>
          <a:stretch>
            <a:fillRect/>
          </a:stretch>
        </p:blipFill>
        <p:spPr>
          <a:xfrm>
            <a:off x="224790" y="1323975"/>
            <a:ext cx="7157085" cy="2774950"/>
          </a:xfrm>
          <a:prstGeom prst="rect">
            <a:avLst/>
          </a:prstGeom>
        </p:spPr>
      </p:pic>
      <p:graphicFrame>
        <p:nvGraphicFramePr>
          <p:cNvPr id="8" name="表格 7"/>
          <p:cNvGraphicFramePr/>
          <p:nvPr/>
        </p:nvGraphicFramePr>
        <p:xfrm>
          <a:off x="687070" y="5006658"/>
          <a:ext cx="6038850" cy="914400"/>
        </p:xfrm>
        <a:graphic>
          <a:graphicData uri="http://schemas.openxmlformats.org/drawingml/2006/table">
            <a:tbl>
              <a:tblPr/>
              <a:tblGrid>
                <a:gridCol w="1395095"/>
                <a:gridCol w="1553210"/>
                <a:gridCol w="1463040"/>
                <a:gridCol w="1627505"/>
              </a:tblGrid>
              <a:tr h="449580">
                <a:tc>
                  <a:txBody>
                    <a:bodyPr/>
                    <a:p>
                      <a:pPr marL="0" indent="0" algn="ctr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200" b="1"/>
                        <a:t>Tumor</a:t>
                      </a:r>
                      <a:endParaRPr lang="zh-CN" altLang="en-US" sz="1200" b="1"/>
                    </a:p>
                  </a:txBody>
                  <a:tcPr anchor="t" anchorCtr="0">
                    <a:lnL>
                      <a:noFill/>
                    </a:lnL>
                    <a:lnR>
                      <a:noFill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ct val="2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zh-CN" altLang="en-US" sz="1200" b="1"/>
                        <a:t>Dose-01 (Gy/GBq)</a:t>
                      </a:r>
                      <a:endParaRPr lang="zh-CN" altLang="en-US" sz="1200" b="1"/>
                    </a:p>
                  </a:txBody>
                  <a:tcPr anchor="t" anchorCtr="0">
                    <a:lnL>
                      <a:noFill/>
                    </a:lnL>
                    <a:lnR>
                      <a:noFill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ct val="2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zh-CN" altLang="en-US" sz="1200" b="1"/>
                        <a:t>Dose-02 (Gy/GBq)</a:t>
                      </a:r>
                      <a:endParaRPr lang="zh-CN" altLang="en-US" sz="1200" b="1"/>
                    </a:p>
                  </a:txBody>
                  <a:tcPr anchor="t" anchorCtr="0">
                    <a:lnL>
                      <a:noFill/>
                    </a:lnL>
                    <a:lnR>
                      <a:noFill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ct val="2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zh-CN" altLang="en-US" sz="1200" b="1"/>
                        <a:t>Dose-03 (Gy/GBq)</a:t>
                      </a:r>
                      <a:endParaRPr lang="zh-CN" altLang="en-US" sz="1200" b="1"/>
                    </a:p>
                  </a:txBody>
                  <a:tcPr anchor="t" anchorCtr="0">
                    <a:lnL>
                      <a:noFill/>
                    </a:lnL>
                    <a:lnR>
                      <a:noFill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32410">
                <a:tc>
                  <a:txBody>
                    <a:bodyPr/>
                    <a:p>
                      <a:pPr marL="0" indent="0" algn="ctr">
                        <a:lnSpc>
                          <a:spcPct val="2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zh-CN" altLang="en-US" sz="1200" b="1">
                          <a:solidFill>
                            <a:schemeClr val="bg1"/>
                          </a:solidFill>
                        </a:rPr>
                        <a:t>MC</a:t>
                      </a:r>
                      <a:endParaRPr lang="zh-CN" altLang="en-US" sz="1200" b="1">
                        <a:solidFill>
                          <a:schemeClr val="bg1"/>
                        </a:solidFill>
                      </a:endParaRPr>
                    </a:p>
                  </a:txBody>
                  <a:tcPr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7B2B8E"/>
                    </a:solidFill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ct val="2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zh-CN" altLang="en-US" sz="1200" b="1">
                          <a:solidFill>
                            <a:schemeClr val="bg1"/>
                          </a:solidFill>
                        </a:rPr>
                        <a:t>766.88±69.40</a:t>
                      </a:r>
                      <a:endParaRPr lang="zh-CN" altLang="en-US" sz="1200" b="1">
                        <a:solidFill>
                          <a:schemeClr val="bg1"/>
                        </a:solidFill>
                      </a:endParaRPr>
                    </a:p>
                  </a:txBody>
                  <a:tcPr marL="9525" marR="9525" marT="9525" marB="0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7B2B8E"/>
                    </a:solidFill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ct val="2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zh-CN" altLang="en-US" sz="1200" b="1">
                          <a:solidFill>
                            <a:schemeClr val="bg1"/>
                          </a:solidFill>
                        </a:rPr>
                        <a:t>478.16±25.41</a:t>
                      </a:r>
                      <a:endParaRPr lang="zh-CN" altLang="en-US" sz="1200" b="1">
                        <a:solidFill>
                          <a:schemeClr val="bg1"/>
                        </a:solidFill>
                      </a:endParaRPr>
                    </a:p>
                  </a:txBody>
                  <a:tcPr marL="9525" marR="9525" marT="9525" marB="0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7B2B8E"/>
                    </a:solidFill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ct val="2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zh-CN" altLang="en-US" sz="1200" b="1">
                          <a:solidFill>
                            <a:schemeClr val="bg1"/>
                          </a:solidFill>
                        </a:rPr>
                        <a:t>724.65±136.53</a:t>
                      </a:r>
                      <a:endParaRPr lang="zh-CN" altLang="en-US" sz="1200" b="1">
                        <a:solidFill>
                          <a:schemeClr val="bg1"/>
                        </a:solidFill>
                      </a:endParaRPr>
                    </a:p>
                  </a:txBody>
                  <a:tcPr marL="9525" marR="9525" marT="9525" marB="0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7B2B8E"/>
                    </a:solidFill>
                  </a:tcPr>
                </a:tc>
              </a:tr>
            </a:tbl>
          </a:graphicData>
        </a:graphic>
      </p:graphicFrame>
      <p:sp>
        <p:nvSpPr>
          <p:cNvPr id="9" name="文本框 8"/>
          <p:cNvSpPr txBox="1"/>
          <p:nvPr/>
        </p:nvSpPr>
        <p:spPr>
          <a:xfrm>
            <a:off x="7672070" y="1617345"/>
            <a:ext cx="4088765" cy="20300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/>
              <a:t>以实验获取的CT和SPECT图像，通过重建配准、转换、（上）采样等</a:t>
            </a:r>
            <a:r>
              <a:rPr lang="zh-CN" altLang="en-US" b="1"/>
              <a:t>处理，作为模拟输入，两者具有相同的体素尺寸（0.25 mm × 0.25 mm × 0.25 mm）。</a:t>
            </a:r>
            <a:endParaRPr lang="zh-CN" altLang="en-US" b="1"/>
          </a:p>
          <a:p>
            <a:endParaRPr lang="zh-CN" altLang="en-US" b="1"/>
          </a:p>
          <a:p>
            <a:r>
              <a:rPr lang="zh-CN" altLang="en-US" b="1"/>
              <a:t>考虑仪器的转换因子、斜率、截距等关键</a:t>
            </a:r>
            <a:r>
              <a:rPr lang="zh-CN" altLang="en-US" b="1"/>
              <a:t>信息。</a:t>
            </a:r>
            <a:endParaRPr lang="zh-CN" altLang="en-US" b="1"/>
          </a:p>
        </p:txBody>
      </p:sp>
      <p:sp>
        <p:nvSpPr>
          <p:cNvPr id="12" name="矩形 11"/>
          <p:cNvSpPr/>
          <p:nvPr/>
        </p:nvSpPr>
        <p:spPr>
          <a:xfrm>
            <a:off x="153035" y="1208405"/>
            <a:ext cx="7287260" cy="3006725"/>
          </a:xfrm>
          <a:prstGeom prst="rect">
            <a:avLst/>
          </a:prstGeom>
          <a:noFill/>
          <a:ln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7672070" y="4535170"/>
            <a:ext cx="4231005" cy="16109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 b="1">
              <a:solidFill>
                <a:srgbClr val="FF0000"/>
              </a:solidFill>
            </a:endParaRPr>
          </a:p>
          <a:p>
            <a:r>
              <a:rPr lang="zh-CN" altLang="en-US" b="1">
                <a:solidFill>
                  <a:schemeClr val="tx1"/>
                </a:solidFill>
              </a:rPr>
              <a:t>药物</a:t>
            </a:r>
            <a:r>
              <a:rPr lang="en-US" altLang="zh-CN" b="1">
                <a:solidFill>
                  <a:schemeClr val="tx1"/>
                </a:solidFill>
              </a:rPr>
              <a:t>01</a:t>
            </a:r>
            <a:r>
              <a:rPr lang="zh-CN" altLang="en-US" b="1">
                <a:solidFill>
                  <a:schemeClr val="tx1"/>
                </a:solidFill>
              </a:rPr>
              <a:t>和药物</a:t>
            </a:r>
            <a:r>
              <a:rPr lang="en-US" altLang="zh-CN" b="1">
                <a:solidFill>
                  <a:schemeClr val="tx1"/>
                </a:solidFill>
              </a:rPr>
              <a:t>03</a:t>
            </a:r>
            <a:r>
              <a:rPr lang="zh-CN" altLang="en-US" b="1">
                <a:solidFill>
                  <a:schemeClr val="tx1"/>
                </a:solidFill>
              </a:rPr>
              <a:t>吸收剂量结果显著优于药物</a:t>
            </a:r>
            <a:r>
              <a:rPr lang="en-US" altLang="zh-CN" b="1">
                <a:solidFill>
                  <a:schemeClr val="tx1"/>
                </a:solidFill>
              </a:rPr>
              <a:t>02</a:t>
            </a:r>
            <a:r>
              <a:rPr lang="zh-CN" altLang="en-US" b="1">
                <a:solidFill>
                  <a:schemeClr val="tx1"/>
                </a:solidFill>
              </a:rPr>
              <a:t>；</a:t>
            </a:r>
            <a:endParaRPr lang="zh-CN" altLang="en-US" b="1">
              <a:solidFill>
                <a:schemeClr val="tx1"/>
              </a:solidFill>
            </a:endParaRPr>
          </a:p>
          <a:p>
            <a:endParaRPr lang="zh-CN" altLang="en-US" b="1">
              <a:solidFill>
                <a:schemeClr val="tx1"/>
              </a:solidFill>
            </a:endParaRPr>
          </a:p>
          <a:p>
            <a:r>
              <a:rPr lang="zh-CN" altLang="en-US" b="1">
                <a:solidFill>
                  <a:schemeClr val="tx1"/>
                </a:solidFill>
              </a:rPr>
              <a:t>整体变化趋势与</a:t>
            </a:r>
            <a:r>
              <a:rPr lang="en-US" altLang="zh-CN" b="1">
                <a:solidFill>
                  <a:schemeClr val="tx1"/>
                </a:solidFill>
              </a:rPr>
              <a:t>MIRD</a:t>
            </a:r>
            <a:r>
              <a:rPr lang="zh-CN" altLang="en-US" b="1">
                <a:solidFill>
                  <a:schemeClr val="tx1"/>
                </a:solidFill>
              </a:rPr>
              <a:t>方法保持</a:t>
            </a:r>
            <a:r>
              <a:rPr lang="zh-CN" altLang="en-US" b="1">
                <a:solidFill>
                  <a:schemeClr val="tx1"/>
                </a:solidFill>
              </a:rPr>
              <a:t>一致；</a:t>
            </a:r>
            <a:endParaRPr lang="zh-CN" altLang="en-US" b="1">
              <a:solidFill>
                <a:schemeClr val="tx1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1695430" y="6489700"/>
            <a:ext cx="4965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 dirty="0">
                <a:latin typeface="微软雅黑" panose="020B0503020204020204" charset="-122"/>
                <a:ea typeface="微软雅黑" panose="020B0503020204020204" charset="-122"/>
              </a:rPr>
              <a:t>16</a:t>
            </a:r>
            <a:endParaRPr lang="en-US" altLang="zh-CN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908810" y="0"/>
            <a:ext cx="5621655" cy="913765"/>
          </a:xfrm>
        </p:spPr>
        <p:txBody>
          <a:bodyPr>
            <a:noAutofit/>
          </a:bodyPr>
          <a:p>
            <a:pPr fontAlgn="auto">
              <a:lnSpc>
                <a:spcPct val="150000"/>
              </a:lnSpc>
            </a:pPr>
            <a:r>
              <a:rPr lang="en-US" altLang="zh-CN" sz="1900" b="1">
                <a:sym typeface="+mn-ea"/>
              </a:rPr>
              <a:t>4.</a:t>
            </a:r>
            <a:r>
              <a:rPr lang="zh-CN" altLang="en-US" sz="1900" b="1">
                <a:sym typeface="+mn-ea"/>
              </a:rPr>
              <a:t>基于MC模拟估算：CT图像作为体模，SPECT图像作为体源</a:t>
            </a:r>
            <a:endParaRPr lang="en-US" altLang="zh-CN" sz="1900" b="1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pic>
        <p:nvPicPr>
          <p:cNvPr id="4" name="图片 3" descr="工学院院徽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9150" y="0"/>
            <a:ext cx="947420" cy="902970"/>
          </a:xfrm>
          <a:prstGeom prst="rect">
            <a:avLst/>
          </a:prstGeom>
        </p:spPr>
      </p:pic>
      <p:pic>
        <p:nvPicPr>
          <p:cNvPr id="5" name="图片 4" descr="校徽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57250" cy="85725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26190" y="0"/>
            <a:ext cx="765810" cy="82931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9700" y="0"/>
            <a:ext cx="3681730" cy="82867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3263900" y="1706245"/>
            <a:ext cx="978535" cy="268351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9262745" y="1723390"/>
            <a:ext cx="994410" cy="2719705"/>
          </a:xfrm>
          <a:prstGeom prst="rect">
            <a:avLst/>
          </a:prstGeom>
        </p:spPr>
      </p:pic>
      <p:sp>
        <p:nvSpPr>
          <p:cNvPr id="14" name="矩形 13"/>
          <p:cNvSpPr/>
          <p:nvPr>
            <p:custDataLst>
              <p:tags r:id="rId9"/>
            </p:custDataLst>
          </p:nvPr>
        </p:nvSpPr>
        <p:spPr>
          <a:xfrm>
            <a:off x="151765" y="1452880"/>
            <a:ext cx="5418455" cy="3634105"/>
          </a:xfrm>
          <a:prstGeom prst="rect">
            <a:avLst/>
          </a:prstGeom>
          <a:noFill/>
          <a:ln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5" name="图片 14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4359275" y="1706245"/>
            <a:ext cx="966470" cy="269113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10454005" y="1710690"/>
            <a:ext cx="897890" cy="2712085"/>
          </a:xfrm>
          <a:prstGeom prst="rect">
            <a:avLst/>
          </a:prstGeom>
        </p:spPr>
      </p:pic>
      <p:sp>
        <p:nvSpPr>
          <p:cNvPr id="17" name="矩形 16"/>
          <p:cNvSpPr/>
          <p:nvPr>
            <p:custDataLst>
              <p:tags r:id="rId14"/>
            </p:custDataLst>
          </p:nvPr>
        </p:nvSpPr>
        <p:spPr>
          <a:xfrm>
            <a:off x="6043930" y="1452880"/>
            <a:ext cx="5572125" cy="3634740"/>
          </a:xfrm>
          <a:prstGeom prst="rect">
            <a:avLst/>
          </a:prstGeom>
          <a:noFill/>
          <a:ln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>
            <p:custDataLst>
              <p:tags r:id="rId15"/>
            </p:custDataLst>
          </p:nvPr>
        </p:nvSpPr>
        <p:spPr>
          <a:xfrm>
            <a:off x="678815" y="4638040"/>
            <a:ext cx="404495" cy="3835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900" b="1"/>
              <a:t>A</a:t>
            </a:r>
            <a:endParaRPr lang="zh-CN" altLang="en-US" sz="1900" b="1"/>
          </a:p>
        </p:txBody>
      </p:sp>
      <p:sp>
        <p:nvSpPr>
          <p:cNvPr id="18" name="文本框 17"/>
          <p:cNvSpPr txBox="1"/>
          <p:nvPr>
            <p:custDataLst>
              <p:tags r:id="rId16"/>
            </p:custDataLst>
          </p:nvPr>
        </p:nvSpPr>
        <p:spPr>
          <a:xfrm>
            <a:off x="1755775" y="4638040"/>
            <a:ext cx="404495" cy="3835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900" b="1"/>
              <a:t>P</a:t>
            </a:r>
            <a:endParaRPr lang="en-US" altLang="zh-CN"/>
          </a:p>
        </p:txBody>
      </p:sp>
      <p:sp>
        <p:nvSpPr>
          <p:cNvPr id="13" name="文本框 12"/>
          <p:cNvSpPr txBox="1"/>
          <p:nvPr/>
        </p:nvSpPr>
        <p:spPr>
          <a:xfrm>
            <a:off x="11695430" y="6489700"/>
            <a:ext cx="4965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 dirty="0">
                <a:latin typeface="微软雅黑" panose="020B0503020204020204" charset="-122"/>
                <a:ea typeface="微软雅黑" panose="020B0503020204020204" charset="-122"/>
              </a:rPr>
              <a:t>17</a:t>
            </a:r>
            <a:endParaRPr lang="en-US" altLang="zh-CN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14020" y="1726565"/>
            <a:ext cx="934085" cy="267081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59230" y="1726565"/>
            <a:ext cx="998220" cy="266763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309360" y="1723390"/>
            <a:ext cx="923925" cy="270129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456170" y="1719580"/>
            <a:ext cx="867410" cy="2723515"/>
          </a:xfrm>
          <a:prstGeom prst="rect">
            <a:avLst/>
          </a:prstGeom>
        </p:spPr>
      </p:pic>
      <p:sp>
        <p:nvSpPr>
          <p:cNvPr id="20" name="矩形 19"/>
          <p:cNvSpPr/>
          <p:nvPr>
            <p:custDataLst>
              <p:tags r:id="rId21"/>
            </p:custDataLst>
          </p:nvPr>
        </p:nvSpPr>
        <p:spPr>
          <a:xfrm>
            <a:off x="288925" y="1626870"/>
            <a:ext cx="2272665" cy="2877185"/>
          </a:xfrm>
          <a:prstGeom prst="rect">
            <a:avLst/>
          </a:prstGeom>
          <a:noFill/>
          <a:ln w="12700" cmpd="sng">
            <a:solidFill>
              <a:srgbClr val="7030A0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1" name="矩形 20"/>
          <p:cNvSpPr/>
          <p:nvPr>
            <p:custDataLst>
              <p:tags r:id="rId22"/>
            </p:custDataLst>
          </p:nvPr>
        </p:nvSpPr>
        <p:spPr>
          <a:xfrm>
            <a:off x="3168015" y="1626870"/>
            <a:ext cx="2261870" cy="2877185"/>
          </a:xfrm>
          <a:prstGeom prst="rect">
            <a:avLst/>
          </a:prstGeom>
          <a:noFill/>
          <a:ln w="12700" cmpd="sng">
            <a:solidFill>
              <a:srgbClr val="7030A0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2" name="文本框 21"/>
          <p:cNvSpPr txBox="1"/>
          <p:nvPr>
            <p:custDataLst>
              <p:tags r:id="rId23"/>
            </p:custDataLst>
          </p:nvPr>
        </p:nvSpPr>
        <p:spPr>
          <a:xfrm>
            <a:off x="3457575" y="4638040"/>
            <a:ext cx="404495" cy="3835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900" b="1"/>
              <a:t>A</a:t>
            </a:r>
            <a:endParaRPr lang="zh-CN" altLang="en-US" sz="1900" b="1"/>
          </a:p>
        </p:txBody>
      </p:sp>
      <p:sp>
        <p:nvSpPr>
          <p:cNvPr id="23" name="文本框 22"/>
          <p:cNvSpPr txBox="1"/>
          <p:nvPr>
            <p:custDataLst>
              <p:tags r:id="rId24"/>
            </p:custDataLst>
          </p:nvPr>
        </p:nvSpPr>
        <p:spPr>
          <a:xfrm>
            <a:off x="4517390" y="4638040"/>
            <a:ext cx="404495" cy="3835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900" b="1"/>
              <a:t>P</a:t>
            </a:r>
            <a:endParaRPr lang="en-US" altLang="zh-CN"/>
          </a:p>
        </p:txBody>
      </p:sp>
      <p:sp>
        <p:nvSpPr>
          <p:cNvPr id="24" name="矩形 23"/>
          <p:cNvSpPr/>
          <p:nvPr>
            <p:custDataLst>
              <p:tags r:id="rId25"/>
            </p:custDataLst>
          </p:nvPr>
        </p:nvSpPr>
        <p:spPr>
          <a:xfrm>
            <a:off x="6158230" y="1626870"/>
            <a:ext cx="2322195" cy="2877185"/>
          </a:xfrm>
          <a:prstGeom prst="rect">
            <a:avLst/>
          </a:prstGeom>
          <a:noFill/>
          <a:ln w="12700" cmpd="sng">
            <a:solidFill>
              <a:srgbClr val="7030A0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5" name="矩形 24"/>
          <p:cNvSpPr/>
          <p:nvPr>
            <p:custDataLst>
              <p:tags r:id="rId26"/>
            </p:custDataLst>
          </p:nvPr>
        </p:nvSpPr>
        <p:spPr>
          <a:xfrm>
            <a:off x="9138285" y="1626870"/>
            <a:ext cx="2360930" cy="2877185"/>
          </a:xfrm>
          <a:prstGeom prst="rect">
            <a:avLst/>
          </a:prstGeom>
          <a:noFill/>
          <a:ln w="12700" cmpd="sng">
            <a:solidFill>
              <a:srgbClr val="7030A0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6" name="文本框 25"/>
          <p:cNvSpPr txBox="1"/>
          <p:nvPr>
            <p:custDataLst>
              <p:tags r:id="rId27"/>
            </p:custDataLst>
          </p:nvPr>
        </p:nvSpPr>
        <p:spPr>
          <a:xfrm>
            <a:off x="6503670" y="4638040"/>
            <a:ext cx="404495" cy="3835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900" b="1"/>
              <a:t>A</a:t>
            </a:r>
            <a:endParaRPr lang="zh-CN" altLang="en-US" sz="1900" b="1"/>
          </a:p>
        </p:txBody>
      </p:sp>
      <p:sp>
        <p:nvSpPr>
          <p:cNvPr id="27" name="文本框 26"/>
          <p:cNvSpPr txBox="1"/>
          <p:nvPr>
            <p:custDataLst>
              <p:tags r:id="rId28"/>
            </p:custDataLst>
          </p:nvPr>
        </p:nvSpPr>
        <p:spPr>
          <a:xfrm>
            <a:off x="9549765" y="4638040"/>
            <a:ext cx="404495" cy="3835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900" b="1"/>
              <a:t>A</a:t>
            </a:r>
            <a:endParaRPr lang="zh-CN" altLang="en-US" sz="1900" b="1"/>
          </a:p>
        </p:txBody>
      </p:sp>
      <p:sp>
        <p:nvSpPr>
          <p:cNvPr id="28" name="文本框 27"/>
          <p:cNvSpPr txBox="1"/>
          <p:nvPr>
            <p:custDataLst>
              <p:tags r:id="rId29"/>
            </p:custDataLst>
          </p:nvPr>
        </p:nvSpPr>
        <p:spPr>
          <a:xfrm>
            <a:off x="7651750" y="4638040"/>
            <a:ext cx="404495" cy="3835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900" b="1"/>
              <a:t>P</a:t>
            </a:r>
            <a:endParaRPr lang="en-US" altLang="zh-CN"/>
          </a:p>
        </p:txBody>
      </p:sp>
      <p:sp>
        <p:nvSpPr>
          <p:cNvPr id="29" name="文本框 28"/>
          <p:cNvSpPr txBox="1"/>
          <p:nvPr>
            <p:custDataLst>
              <p:tags r:id="rId30"/>
            </p:custDataLst>
          </p:nvPr>
        </p:nvSpPr>
        <p:spPr>
          <a:xfrm>
            <a:off x="10756900" y="4638040"/>
            <a:ext cx="404495" cy="3835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900" b="1"/>
              <a:t>P</a:t>
            </a:r>
            <a:endParaRPr lang="en-US" altLang="zh-CN"/>
          </a:p>
        </p:txBody>
      </p:sp>
      <p:sp>
        <p:nvSpPr>
          <p:cNvPr id="30" name="右箭头 29"/>
          <p:cNvSpPr/>
          <p:nvPr/>
        </p:nvSpPr>
        <p:spPr>
          <a:xfrm>
            <a:off x="2632075" y="2898140"/>
            <a:ext cx="508000" cy="276225"/>
          </a:xfrm>
          <a:prstGeom prst="rightArrow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1" name="右箭头 30"/>
          <p:cNvSpPr/>
          <p:nvPr/>
        </p:nvSpPr>
        <p:spPr>
          <a:xfrm>
            <a:off x="8589645" y="2898140"/>
            <a:ext cx="508000" cy="276225"/>
          </a:xfrm>
          <a:prstGeom prst="rightArrow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2" name="文本框 31"/>
          <p:cNvSpPr txBox="1"/>
          <p:nvPr/>
        </p:nvSpPr>
        <p:spPr>
          <a:xfrm>
            <a:off x="902970" y="5542280"/>
            <a:ext cx="1158875" cy="3835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900" b="1"/>
              <a:t>SPECT/CT</a:t>
            </a:r>
            <a:endParaRPr lang="en-US" altLang="zh-CN"/>
          </a:p>
        </p:txBody>
      </p:sp>
      <p:sp>
        <p:nvSpPr>
          <p:cNvPr id="33" name="文本框 32"/>
          <p:cNvSpPr txBox="1"/>
          <p:nvPr/>
        </p:nvSpPr>
        <p:spPr>
          <a:xfrm>
            <a:off x="6802755" y="5535295"/>
            <a:ext cx="1158875" cy="3835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900" b="1"/>
              <a:t>SPECT/CT</a:t>
            </a:r>
            <a:endParaRPr lang="en-US" altLang="zh-CN"/>
          </a:p>
        </p:txBody>
      </p:sp>
      <p:sp>
        <p:nvSpPr>
          <p:cNvPr id="34" name="文本框 33"/>
          <p:cNvSpPr txBox="1"/>
          <p:nvPr/>
        </p:nvSpPr>
        <p:spPr>
          <a:xfrm>
            <a:off x="3763010" y="5542280"/>
            <a:ext cx="1224280" cy="3835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900" b="1"/>
              <a:t>D</a:t>
            </a:r>
            <a:r>
              <a:rPr lang="en-US" altLang="zh-CN" sz="1900" b="1"/>
              <a:t>ose.map</a:t>
            </a:r>
            <a:endParaRPr lang="en-US" altLang="zh-CN" sz="1900" b="1"/>
          </a:p>
        </p:txBody>
      </p:sp>
      <p:sp>
        <p:nvSpPr>
          <p:cNvPr id="35" name="文本框 34"/>
          <p:cNvSpPr txBox="1"/>
          <p:nvPr/>
        </p:nvSpPr>
        <p:spPr>
          <a:xfrm>
            <a:off x="9777095" y="5535295"/>
            <a:ext cx="1224280" cy="3835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900" b="1"/>
              <a:t>D</a:t>
            </a:r>
            <a:r>
              <a:rPr lang="en-US" altLang="zh-CN" sz="1900" b="1"/>
              <a:t>ose.map</a:t>
            </a:r>
            <a:endParaRPr lang="en-US" altLang="zh-CN" sz="1900" b="1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908810" y="6985"/>
            <a:ext cx="5621655" cy="652145"/>
          </a:xfrm>
        </p:spPr>
        <p:txBody>
          <a:bodyPr>
            <a:noAutofit/>
          </a:bodyPr>
          <a:p>
            <a:pPr fontAlgn="auto">
              <a:lnSpc>
                <a:spcPct val="150000"/>
              </a:lnSpc>
            </a:pPr>
            <a:r>
              <a:rPr lang="en-US" altLang="zh-CN" sz="1900" b="1">
                <a:sym typeface="+mn-ea"/>
              </a:rPr>
              <a:t>4.</a:t>
            </a:r>
            <a:r>
              <a:rPr lang="zh-CN" altLang="en-US" sz="1900" b="1">
                <a:sym typeface="+mn-ea"/>
              </a:rPr>
              <a:t>基于MC模拟估算：CT图像作为体模，SPECT图像作为体源</a:t>
            </a:r>
            <a:endParaRPr lang="en-US" altLang="zh-CN" sz="1900" b="1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pic>
        <p:nvPicPr>
          <p:cNvPr id="4" name="图片 3" descr="工学院院徽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9150" y="0"/>
            <a:ext cx="947420" cy="902970"/>
          </a:xfrm>
          <a:prstGeom prst="rect">
            <a:avLst/>
          </a:prstGeom>
        </p:spPr>
      </p:pic>
      <p:pic>
        <p:nvPicPr>
          <p:cNvPr id="5" name="图片 4" descr="校徽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57250" cy="85725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26190" y="0"/>
            <a:ext cx="765810" cy="82931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9700" y="0"/>
            <a:ext cx="3681730" cy="828675"/>
          </a:xfrm>
          <a:prstGeom prst="rect">
            <a:avLst/>
          </a:prstGeom>
        </p:spPr>
      </p:pic>
      <p:pic>
        <p:nvPicPr>
          <p:cNvPr id="10" name="图片 9" descr="Energy_Deposition_Histogram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025" y="1914525"/>
            <a:ext cx="4553585" cy="3029585"/>
          </a:xfrm>
          <a:prstGeom prst="rect">
            <a:avLst/>
          </a:prstGeom>
        </p:spPr>
      </p:pic>
      <p:pic>
        <p:nvPicPr>
          <p:cNvPr id="13" name="图片 13" descr="11_z_slice_statistics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24575" y="1218565"/>
            <a:ext cx="5654040" cy="4801235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367030" y="1826895"/>
            <a:ext cx="4735830" cy="3203575"/>
          </a:xfrm>
          <a:prstGeom prst="rect">
            <a:avLst/>
          </a:prstGeom>
          <a:noFill/>
          <a:ln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6036945" y="1127760"/>
            <a:ext cx="5883275" cy="4990465"/>
          </a:xfrm>
          <a:prstGeom prst="rect">
            <a:avLst/>
          </a:prstGeom>
          <a:noFill/>
          <a:ln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9" name="文本框 18"/>
          <p:cNvSpPr txBox="1"/>
          <p:nvPr/>
        </p:nvSpPr>
        <p:spPr>
          <a:xfrm>
            <a:off x="1276985" y="5170805"/>
            <a:ext cx="2734945" cy="3835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900" b="1"/>
              <a:t>体素能量沉积统计分析</a:t>
            </a:r>
            <a:endParaRPr lang="zh-CN" altLang="en-US" sz="1900" b="1"/>
          </a:p>
        </p:txBody>
      </p:sp>
      <p:sp>
        <p:nvSpPr>
          <p:cNvPr id="9" name="文本框 8"/>
          <p:cNvSpPr txBox="1"/>
          <p:nvPr/>
        </p:nvSpPr>
        <p:spPr>
          <a:xfrm>
            <a:off x="7759700" y="6339840"/>
            <a:ext cx="2959735" cy="3835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900" b="1"/>
              <a:t>2维切片剂量分布统计分析</a:t>
            </a:r>
            <a:endParaRPr lang="zh-CN" altLang="en-US" sz="1900" b="1"/>
          </a:p>
        </p:txBody>
      </p:sp>
      <p:sp>
        <p:nvSpPr>
          <p:cNvPr id="11" name="右箭头 10"/>
          <p:cNvSpPr/>
          <p:nvPr/>
        </p:nvSpPr>
        <p:spPr>
          <a:xfrm>
            <a:off x="5265420" y="3382645"/>
            <a:ext cx="695960" cy="267970"/>
          </a:xfrm>
          <a:prstGeom prst="rightArrow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11695430" y="6489700"/>
            <a:ext cx="4965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 dirty="0">
                <a:latin typeface="微软雅黑" panose="020B0503020204020204" charset="-122"/>
                <a:ea typeface="微软雅黑" panose="020B0503020204020204" charset="-122"/>
              </a:rPr>
              <a:t>18</a:t>
            </a:r>
            <a:endParaRPr lang="en-US" altLang="zh-CN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766570" y="123190"/>
            <a:ext cx="5945505" cy="779780"/>
          </a:xfrm>
        </p:spPr>
        <p:txBody>
          <a:bodyPr>
            <a:noAutofit/>
          </a:bodyPr>
          <a:p>
            <a:pPr fontAlgn="auto">
              <a:lnSpc>
                <a:spcPct val="150000"/>
              </a:lnSpc>
            </a:pPr>
            <a:r>
              <a:rPr lang="zh-CN" altLang="en-US" sz="2800" b="1" dirty="0">
                <a:latin typeface="微软雅黑" panose="020B0503020204020204" charset="-122"/>
                <a:ea typeface="微软雅黑" panose="020B0503020204020204" charset="-122"/>
              </a:rPr>
              <a:t>目录</a:t>
            </a:r>
            <a:endParaRPr lang="zh-CN" altLang="en-US" sz="28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 descr="工学院院徽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9150" y="0"/>
            <a:ext cx="947420" cy="902970"/>
          </a:xfrm>
          <a:prstGeom prst="rect">
            <a:avLst/>
          </a:prstGeom>
        </p:spPr>
      </p:pic>
      <p:pic>
        <p:nvPicPr>
          <p:cNvPr id="5" name="图片 4" descr="校徽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57250" cy="85725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26190" y="0"/>
            <a:ext cx="765810" cy="82931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9700" y="0"/>
            <a:ext cx="3681730" cy="828675"/>
          </a:xfrm>
          <a:prstGeom prst="rect">
            <a:avLst/>
          </a:prstGeom>
        </p:spPr>
      </p:pic>
      <p:sp>
        <p:nvSpPr>
          <p:cNvPr id="17" name="文本框 16" descr="7b0a2020202022776f7264617274223a2022220a7d0a"/>
          <p:cNvSpPr txBox="1"/>
          <p:nvPr>
            <p:custDataLst>
              <p:tags r:id="rId5"/>
            </p:custDataLst>
          </p:nvPr>
        </p:nvSpPr>
        <p:spPr>
          <a:xfrm>
            <a:off x="4306570" y="2299335"/>
            <a:ext cx="3405505" cy="286067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l"/>
            <a:r>
              <a:rPr lang="zh-CN" altLang="en-US" sz="28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一、研究背景</a:t>
            </a:r>
            <a:endParaRPr lang="zh-CN" altLang="en-US" sz="28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l"/>
            <a:endParaRPr lang="zh-CN" altLang="en-US" sz="28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l"/>
            <a:r>
              <a:rPr lang="zh-CN" altLang="en-US" sz="28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二、研究内容</a:t>
            </a:r>
            <a:endParaRPr lang="zh-CN" altLang="en-US" sz="28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l"/>
            <a:endParaRPr lang="zh-CN" altLang="en-US" sz="28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l"/>
            <a:r>
              <a:rPr lang="zh-CN" altLang="en-US" sz="28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三、总结</a:t>
            </a:r>
            <a:endParaRPr lang="zh-CN" altLang="en-US" sz="28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11695430" y="6489700"/>
            <a:ext cx="4965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 dirty="0">
                <a:latin typeface="微软雅黑" panose="020B0503020204020204" charset="-122"/>
                <a:ea typeface="微软雅黑" panose="020B0503020204020204" charset="-122"/>
              </a:rPr>
              <a:t>1</a:t>
            </a:r>
            <a:endParaRPr lang="en-US" altLang="zh-CN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908810" y="0"/>
            <a:ext cx="5621655" cy="913765"/>
          </a:xfrm>
        </p:spPr>
        <p:txBody>
          <a:bodyPr>
            <a:noAutofit/>
          </a:bodyPr>
          <a:p>
            <a:pPr fontAlgn="auto">
              <a:lnSpc>
                <a:spcPct val="150000"/>
              </a:lnSpc>
            </a:pPr>
            <a:r>
              <a:rPr lang="en-US" altLang="zh-CN" sz="1900" b="1">
                <a:sym typeface="+mn-ea"/>
              </a:rPr>
              <a:t>4.</a:t>
            </a:r>
            <a:r>
              <a:rPr lang="zh-CN" altLang="en-US" sz="1900" b="1">
                <a:sym typeface="+mn-ea"/>
              </a:rPr>
              <a:t>基于MC模拟估算：CT图像作为体模，SPECT图像作为体源</a:t>
            </a:r>
            <a:endParaRPr lang="en-US" altLang="zh-CN" sz="1900" b="1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pic>
        <p:nvPicPr>
          <p:cNvPr id="4" name="图片 3" descr="工学院院徽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9150" y="0"/>
            <a:ext cx="947420" cy="902970"/>
          </a:xfrm>
          <a:prstGeom prst="rect">
            <a:avLst/>
          </a:prstGeom>
        </p:spPr>
      </p:pic>
      <p:pic>
        <p:nvPicPr>
          <p:cNvPr id="5" name="图片 4" descr="校徽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57250" cy="85725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26190" y="0"/>
            <a:ext cx="765810" cy="82931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9700" y="0"/>
            <a:ext cx="3681730" cy="828675"/>
          </a:xfrm>
          <a:prstGeom prst="rect">
            <a:avLst/>
          </a:prstGeom>
        </p:spPr>
      </p:pic>
      <p:pic>
        <p:nvPicPr>
          <p:cNvPr id="9" name="图片 8" descr="7_3plane_dose_map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6640" y="895350"/>
            <a:ext cx="9831070" cy="284353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3964940" y="4259580"/>
            <a:ext cx="2858770" cy="22358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1900" b="1"/>
              <a:t>肿瘤部位剂量分布不均匀</a:t>
            </a:r>
            <a:endParaRPr lang="zh-CN" altLang="en-US" sz="1900" b="1"/>
          </a:p>
          <a:p>
            <a:endParaRPr lang="zh-CN" altLang="en-US" sz="1900" b="1"/>
          </a:p>
          <a:p>
            <a:endParaRPr lang="zh-CN" altLang="en-US" sz="1900" b="1"/>
          </a:p>
          <a:p>
            <a:r>
              <a:rPr lang="en-US" altLang="zh-CN" sz="1900" b="1"/>
              <a:t>     </a:t>
            </a:r>
            <a:r>
              <a:rPr lang="zh-CN" altLang="en-US" sz="1900" b="1"/>
              <a:t>能量沉积结果</a:t>
            </a:r>
            <a:r>
              <a:rPr lang="zh-CN" altLang="en-US" sz="1900" b="1"/>
              <a:t>输出</a:t>
            </a:r>
            <a:endParaRPr lang="zh-CN" altLang="en-US" sz="1900" b="1"/>
          </a:p>
          <a:p>
            <a:endParaRPr lang="zh-CN" altLang="en-US" sz="1900" b="1"/>
          </a:p>
          <a:p>
            <a:endParaRPr lang="zh-CN" altLang="en-US" sz="1900" b="1"/>
          </a:p>
          <a:p>
            <a:r>
              <a:rPr lang="en-US" altLang="zh-CN" sz="1900" b="1"/>
              <a:t>     </a:t>
            </a:r>
            <a:r>
              <a:rPr lang="zh-CN" altLang="en-US" sz="1900" b="1"/>
              <a:t>吸收剂量结果</a:t>
            </a:r>
            <a:r>
              <a:rPr lang="zh-CN" altLang="en-US" sz="1900" b="1"/>
              <a:t>输出</a:t>
            </a:r>
            <a:endParaRPr lang="zh-CN" altLang="en-US" sz="1900" b="1"/>
          </a:p>
        </p:txBody>
      </p:sp>
      <p:sp>
        <p:nvSpPr>
          <p:cNvPr id="13" name="文本框 12"/>
          <p:cNvSpPr txBox="1"/>
          <p:nvPr/>
        </p:nvSpPr>
        <p:spPr>
          <a:xfrm>
            <a:off x="11695430" y="6489700"/>
            <a:ext cx="4965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 dirty="0">
                <a:latin typeface="微软雅黑" panose="020B0503020204020204" charset="-122"/>
                <a:ea typeface="微软雅黑" panose="020B0503020204020204" charset="-122"/>
              </a:rPr>
              <a:t>19</a:t>
            </a:r>
            <a:endParaRPr lang="en-US" altLang="zh-CN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rcRect b="28890"/>
          <a:stretch>
            <a:fillRect/>
          </a:stretch>
        </p:blipFill>
        <p:spPr>
          <a:xfrm>
            <a:off x="898525" y="3693160"/>
            <a:ext cx="2519045" cy="311340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22795" y="3669665"/>
            <a:ext cx="4254500" cy="3089910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751840" y="895350"/>
            <a:ext cx="10644505" cy="2788285"/>
          </a:xfrm>
          <a:prstGeom prst="rect">
            <a:avLst/>
          </a:prstGeom>
          <a:noFill/>
          <a:ln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752475" y="3721735"/>
            <a:ext cx="2609850" cy="3077845"/>
          </a:xfrm>
          <a:prstGeom prst="rect">
            <a:avLst/>
          </a:prstGeom>
          <a:noFill/>
          <a:ln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7122795" y="3721735"/>
            <a:ext cx="4273550" cy="3077845"/>
          </a:xfrm>
          <a:prstGeom prst="rect">
            <a:avLst/>
          </a:prstGeom>
          <a:noFill/>
          <a:ln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右箭头 15"/>
          <p:cNvSpPr/>
          <p:nvPr/>
        </p:nvSpPr>
        <p:spPr>
          <a:xfrm rot="16200000">
            <a:off x="5085715" y="3837305"/>
            <a:ext cx="499745" cy="267970"/>
          </a:xfrm>
          <a:prstGeom prst="rightArrow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右箭头 16"/>
          <p:cNvSpPr/>
          <p:nvPr/>
        </p:nvSpPr>
        <p:spPr>
          <a:xfrm>
            <a:off x="6476365" y="6057900"/>
            <a:ext cx="549910" cy="267970"/>
          </a:xfrm>
          <a:prstGeom prst="rightArrow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8" name="右箭头 17"/>
          <p:cNvSpPr/>
          <p:nvPr/>
        </p:nvSpPr>
        <p:spPr>
          <a:xfrm rot="10800000">
            <a:off x="3417570" y="5206365"/>
            <a:ext cx="549910" cy="267970"/>
          </a:xfrm>
          <a:prstGeom prst="rightArrow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908810" y="125730"/>
            <a:ext cx="5621655" cy="652145"/>
          </a:xfrm>
        </p:spPr>
        <p:txBody>
          <a:bodyPr>
            <a:noAutofit/>
          </a:bodyPr>
          <a:p>
            <a:pPr fontAlgn="auto">
              <a:lnSpc>
                <a:spcPct val="150000"/>
              </a:lnSpc>
            </a:pPr>
            <a:r>
              <a:rPr lang="zh-CN" altLang="en-US" sz="1900" b="1">
                <a:sym typeface="+mn-ea"/>
              </a:rPr>
              <a:t>5.“MIRD 快速筛选 + MC 精准计算”</a:t>
            </a:r>
            <a:endParaRPr lang="en-US" altLang="zh-CN" sz="1900" b="1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pic>
        <p:nvPicPr>
          <p:cNvPr id="4" name="图片 3" descr="工学院院徽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9150" y="0"/>
            <a:ext cx="947420" cy="902970"/>
          </a:xfrm>
          <a:prstGeom prst="rect">
            <a:avLst/>
          </a:prstGeom>
        </p:spPr>
      </p:pic>
      <p:pic>
        <p:nvPicPr>
          <p:cNvPr id="5" name="图片 4" descr="校徽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57250" cy="85725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26190" y="0"/>
            <a:ext cx="765810" cy="82931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9700" y="0"/>
            <a:ext cx="3681730" cy="82867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413510" y="4871085"/>
            <a:ext cx="9365615" cy="171069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en-US" altLang="zh-CN" b="1">
                <a:solidFill>
                  <a:srgbClr val="7030A0"/>
                </a:solidFill>
                <a:latin typeface="Calibri" panose="020F0502020204030204" charset="0"/>
                <a:sym typeface="+mn-ea"/>
              </a:rPr>
              <a:t>① </a:t>
            </a:r>
            <a:r>
              <a:rPr lang="en-US" altLang="zh-CN" b="1">
                <a:sym typeface="+mn-ea"/>
              </a:rPr>
              <a:t>GATE MC</a:t>
            </a:r>
            <a:r>
              <a:rPr lang="zh-CN" altLang="en-US" b="1">
                <a:sym typeface="+mn-ea"/>
              </a:rPr>
              <a:t>模拟与</a:t>
            </a:r>
            <a:r>
              <a:rPr lang="en-US" altLang="zh-CN" b="1">
                <a:sym typeface="+mn-ea"/>
              </a:rPr>
              <a:t>MIRD</a:t>
            </a:r>
            <a:r>
              <a:rPr lang="zh-CN" altLang="en-US" b="1">
                <a:sym typeface="+mn-ea"/>
              </a:rPr>
              <a:t>方法的结果比较，二者计算的剂量平均差异为</a:t>
            </a:r>
            <a:r>
              <a:rPr lang="zh-CN" altLang="en-US" b="1">
                <a:solidFill>
                  <a:srgbClr val="7030A0"/>
                </a:solidFill>
                <a:sym typeface="+mn-ea"/>
              </a:rPr>
              <a:t>14.92%；</a:t>
            </a:r>
            <a:endParaRPr lang="zh-CN" altLang="en-US" b="1">
              <a:solidFill>
                <a:srgbClr val="7030A0"/>
              </a:solidFill>
            </a:endParaRPr>
          </a:p>
          <a:p>
            <a:endParaRPr lang="zh-CN" altLang="en-US" b="1">
              <a:solidFill>
                <a:srgbClr val="FF0000"/>
              </a:solidFill>
            </a:endParaRPr>
          </a:p>
          <a:p>
            <a:r>
              <a:rPr lang="zh-CN" altLang="en-US" b="1">
                <a:solidFill>
                  <a:srgbClr val="7030A0"/>
                </a:solidFill>
                <a:latin typeface="Calibri" panose="020F0502020204030204" charset="0"/>
                <a:sym typeface="+mn-ea"/>
              </a:rPr>
              <a:t>②</a:t>
            </a:r>
            <a:r>
              <a:rPr lang="en-US" altLang="zh-CN" b="1">
                <a:latin typeface="Calibri" panose="020F0502020204030204" charset="0"/>
                <a:sym typeface="+mn-ea"/>
              </a:rPr>
              <a:t> </a:t>
            </a:r>
            <a:r>
              <a:rPr lang="zh-CN" altLang="en-US" b="1">
                <a:sym typeface="+mn-ea"/>
              </a:rPr>
              <a:t>药物</a:t>
            </a:r>
            <a:r>
              <a:rPr lang="en-US" altLang="zh-CN" b="1">
                <a:sym typeface="+mn-ea"/>
              </a:rPr>
              <a:t>01</a:t>
            </a:r>
            <a:r>
              <a:rPr lang="zh-CN" altLang="en-US" b="1">
                <a:sym typeface="+mn-ea"/>
              </a:rPr>
              <a:t>和药物</a:t>
            </a:r>
            <a:r>
              <a:rPr lang="en-US" altLang="zh-CN" b="1">
                <a:sym typeface="+mn-ea"/>
              </a:rPr>
              <a:t>03</a:t>
            </a:r>
            <a:r>
              <a:rPr lang="zh-CN" altLang="en-US" b="1">
                <a:sym typeface="+mn-ea"/>
              </a:rPr>
              <a:t>结果显著优于药物</a:t>
            </a:r>
            <a:r>
              <a:rPr lang="en-US" altLang="zh-CN" b="1">
                <a:sym typeface="+mn-ea"/>
              </a:rPr>
              <a:t>02</a:t>
            </a:r>
            <a:r>
              <a:rPr lang="zh-CN" altLang="en-US" b="1">
                <a:sym typeface="+mn-ea"/>
              </a:rPr>
              <a:t>；</a:t>
            </a:r>
            <a:endParaRPr lang="zh-CN" altLang="en-US" b="1">
              <a:solidFill>
                <a:schemeClr val="tx1"/>
              </a:solidFill>
            </a:endParaRPr>
          </a:p>
          <a:p>
            <a:endParaRPr lang="zh-CN" altLang="en-US" b="1">
              <a:solidFill>
                <a:schemeClr val="tx1"/>
              </a:solidFill>
            </a:endParaRPr>
          </a:p>
          <a:p>
            <a:r>
              <a:rPr lang="en-US" altLang="zh-CN" b="1">
                <a:solidFill>
                  <a:srgbClr val="7030A0"/>
                </a:solidFill>
                <a:latin typeface="Calibri" panose="020F0502020204030204" charset="0"/>
                <a:sym typeface="+mn-ea"/>
              </a:rPr>
              <a:t>③</a:t>
            </a:r>
            <a:r>
              <a:rPr lang="en-US" altLang="zh-CN" b="1">
                <a:latin typeface="Calibri" panose="020F0502020204030204" charset="0"/>
                <a:sym typeface="+mn-ea"/>
              </a:rPr>
              <a:t> </a:t>
            </a:r>
            <a:r>
              <a:rPr lang="en-US" altLang="zh-CN" b="1">
                <a:sym typeface="+mn-ea"/>
              </a:rPr>
              <a:t>MC</a:t>
            </a:r>
            <a:r>
              <a:rPr lang="zh-CN" altLang="en-US" b="1">
                <a:sym typeface="+mn-ea"/>
              </a:rPr>
              <a:t>模拟结果与</a:t>
            </a:r>
            <a:r>
              <a:rPr lang="en-US" altLang="zh-CN" b="1">
                <a:sym typeface="+mn-ea"/>
              </a:rPr>
              <a:t>MIRD</a:t>
            </a:r>
            <a:r>
              <a:rPr lang="zh-CN" altLang="en-US" b="1">
                <a:sym typeface="+mn-ea"/>
              </a:rPr>
              <a:t>方法计算结果呈现良好的一致性；</a:t>
            </a:r>
            <a:endParaRPr lang="zh-CN" altLang="en-US" b="1">
              <a:sym typeface="+mn-ea"/>
            </a:endParaRPr>
          </a:p>
          <a:p>
            <a:endParaRPr lang="zh-CN" altLang="en-US" b="1">
              <a:sym typeface="+mn-ea"/>
            </a:endParaRPr>
          </a:p>
          <a:p>
            <a:endParaRPr lang="zh-CN" altLang="en-US" b="1">
              <a:solidFill>
                <a:srgbClr val="7030A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aphicFrame>
        <p:nvGraphicFramePr>
          <p:cNvPr id="10" name="表格 9"/>
          <p:cNvGraphicFramePr/>
          <p:nvPr/>
        </p:nvGraphicFramePr>
        <p:xfrm>
          <a:off x="1169670" y="1402080"/>
          <a:ext cx="9737725" cy="2895600"/>
        </p:xfrm>
        <a:graphic>
          <a:graphicData uri="http://schemas.openxmlformats.org/drawingml/2006/table">
            <a:tbl>
              <a:tblPr/>
              <a:tblGrid>
                <a:gridCol w="1504315"/>
                <a:gridCol w="1485265"/>
                <a:gridCol w="1257300"/>
                <a:gridCol w="1343025"/>
                <a:gridCol w="1431290"/>
                <a:gridCol w="1252220"/>
                <a:gridCol w="1464310"/>
              </a:tblGrid>
              <a:tr h="815975">
                <a:tc>
                  <a:txBody>
                    <a:bodyPr/>
                    <a:p>
                      <a:pPr marL="0" indent="0" algn="ctr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 b="1">
                          <a:latin typeface="微软雅黑" panose="020B0503020204020204" charset="-122"/>
                          <a:ea typeface="微软雅黑" panose="020B0503020204020204" charset="-122"/>
                        </a:rPr>
                        <a:t>Tumor</a:t>
                      </a:r>
                      <a:endParaRPr lang="en-US" altLang="zh-CN" sz="1200" b="1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t" anchorCtr="0">
                    <a:lnL>
                      <a:noFill/>
                    </a:lnL>
                    <a:lnR>
                      <a:noFill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ct val="2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altLang="zh-CN" sz="1200" b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TIAC-01 (MBq*h/MBq)</a:t>
                      </a:r>
                      <a:endParaRPr lang="en-US" altLang="zh-CN" sz="1200" b="1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t" anchorCtr="0">
                    <a:lnL>
                      <a:noFill/>
                    </a:lnL>
                    <a:lnR>
                      <a:noFill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ct val="2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altLang="zh-CN" sz="1200" b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Dose-01 (Gy/GBq)</a:t>
                      </a:r>
                      <a:endParaRPr lang="en-US" altLang="zh-CN" sz="1200" b="1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t" anchorCtr="0">
                    <a:lnL>
                      <a:noFill/>
                    </a:lnL>
                    <a:lnR>
                      <a:noFill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ct val="2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altLang="zh-CN" sz="1200" b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TIAC-02 (MBq*h/MBq)</a:t>
                      </a:r>
                      <a:endParaRPr lang="en-US" altLang="zh-CN" sz="1200" b="1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t" anchorCtr="0">
                    <a:lnL>
                      <a:noFill/>
                    </a:lnL>
                    <a:lnR>
                      <a:noFill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ct val="2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altLang="zh-CN" sz="1200" b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Dose-02 (Gy/GBq)</a:t>
                      </a:r>
                      <a:endParaRPr lang="en-US" altLang="zh-CN" sz="1200" b="1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t" anchorCtr="0">
                    <a:lnL>
                      <a:noFill/>
                    </a:lnL>
                    <a:lnR>
                      <a:noFill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ct val="2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altLang="zh-CN" sz="1200" b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TIAC-03 (MBq*h/MBq)</a:t>
                      </a:r>
                      <a:endParaRPr lang="en-US" altLang="zh-CN" sz="1200" b="1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t" anchorCtr="0">
                    <a:lnL>
                      <a:noFill/>
                    </a:lnL>
                    <a:lnR>
                      <a:noFill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ct val="2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altLang="zh-CN" sz="1200" b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Dose-03 (Gy/GBq)</a:t>
                      </a:r>
                      <a:endParaRPr lang="en-US" altLang="zh-CN" sz="1200" b="1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t" anchorCtr="0">
                    <a:lnL>
                      <a:noFill/>
                    </a:lnL>
                    <a:lnR>
                      <a:noFill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18160">
                <a:tc>
                  <a:txBody>
                    <a:bodyPr/>
                    <a:p>
                      <a:pPr marL="0" indent="0" algn="ctr">
                        <a:lnSpc>
                          <a:spcPct val="2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altLang="zh-CN" sz="1200" b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OLINDA/EXM</a:t>
                      </a:r>
                      <a:endParaRPr lang="en-US" altLang="zh-CN" sz="1200" b="1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lnL>
                      <a:noFill/>
                    </a:lnL>
                    <a:lnR>
                      <a:noFill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ct val="2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altLang="zh-CN" sz="1200" b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4.44±0.30</a:t>
                      </a:r>
                      <a:endParaRPr lang="en-US" altLang="zh-CN" sz="1200" b="1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9525" marR="9525" marT="9525" marB="0" anchor="ctr" anchorCtr="0">
                    <a:lnL>
                      <a:noFill/>
                    </a:lnL>
                    <a:lnR>
                      <a:noFill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ct val="2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altLang="zh-CN" sz="1200" b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628.03±50.18</a:t>
                      </a:r>
                      <a:endParaRPr lang="en-US" altLang="zh-CN" sz="1200" b="1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9525" marR="9525" marT="9525" marB="0" anchor="ctr" anchorCtr="0">
                    <a:lnL>
                      <a:noFill/>
                    </a:lnL>
                    <a:lnR>
                      <a:noFill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ct val="2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altLang="zh-CN" sz="1200" b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1.94±0.28</a:t>
                      </a:r>
                      <a:endParaRPr lang="en-US" altLang="zh-CN" sz="1200" b="1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9525" marR="9525" marT="9525" marB="0" anchor="ctr" anchorCtr="0">
                    <a:lnL>
                      <a:noFill/>
                    </a:lnL>
                    <a:lnR>
                      <a:noFill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ct val="2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altLang="zh-CN" sz="1200" b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394.72±109.46</a:t>
                      </a:r>
                      <a:endParaRPr lang="en-US" altLang="zh-CN" sz="1200" b="1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9525" marR="9525" marT="9525" marB="0" anchor="ctr" anchorCtr="0">
                    <a:lnL>
                      <a:noFill/>
                    </a:lnL>
                    <a:lnR>
                      <a:noFill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ct val="2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altLang="zh-CN" sz="1200" b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2.89±0.16</a:t>
                      </a:r>
                      <a:endParaRPr lang="en-US" altLang="zh-CN" sz="1200" b="1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9525" marR="9525" marT="9525" marB="0" anchor="ctr" anchorCtr="0">
                    <a:lnL>
                      <a:noFill/>
                    </a:lnL>
                    <a:lnR>
                      <a:noFill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ct val="2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altLang="zh-CN" sz="1200" b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584.01±21.11</a:t>
                      </a:r>
                      <a:endParaRPr lang="en-US" altLang="zh-CN" sz="1200" b="1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9525" marR="9525" marT="9525" marB="0" anchor="ctr" anchorCtr="0">
                    <a:lnL>
                      <a:noFill/>
                    </a:lnL>
                    <a:lnR>
                      <a:noFill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</a:tr>
              <a:tr h="518160">
                <a:tc>
                  <a:txBody>
                    <a:bodyPr/>
                    <a:p>
                      <a:pPr marL="0" indent="0" algn="ctr">
                        <a:lnSpc>
                          <a:spcPct val="2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altLang="zh-CN" sz="1200" b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ODAM</a:t>
                      </a:r>
                      <a:endParaRPr lang="en-US" altLang="zh-CN" sz="1200" b="1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ct val="2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altLang="zh-CN" sz="1200" b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4.05±0.35</a:t>
                      </a:r>
                      <a:endParaRPr lang="en-US" altLang="zh-CN" sz="1200" b="1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9525" marR="9525" marT="9525" marB="0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ct val="2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altLang="zh-CN" sz="1200" b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675.08±64.94</a:t>
                      </a:r>
                      <a:endParaRPr lang="en-US" altLang="zh-CN" sz="1200" b="1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9525" marR="9525" marT="9525" marB="0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ct val="2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altLang="zh-CN" sz="1200" b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1.87±0.10</a:t>
                      </a:r>
                      <a:endParaRPr lang="en-US" altLang="zh-CN" sz="1200" b="1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9525" marR="9525" marT="9525" marB="0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ct val="2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altLang="zh-CN" sz="1200" b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396.33±66.04</a:t>
                      </a:r>
                      <a:endParaRPr lang="en-US" altLang="zh-CN" sz="1200" b="1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9525" marR="9525" marT="9525" marB="0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ct val="2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altLang="zh-CN" sz="1200" b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2.60±0.04</a:t>
                      </a:r>
                      <a:endParaRPr lang="en-US" altLang="zh-CN" sz="1200" b="1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9525" marR="9525" marT="9525" marB="0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ct val="2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altLang="zh-CN" sz="1200" b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665.71±36.92</a:t>
                      </a:r>
                      <a:endParaRPr lang="en-US" altLang="zh-CN" sz="1200" b="1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9525" marR="9525" marT="9525" marB="0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518160">
                <a:tc>
                  <a:txBody>
                    <a:bodyPr/>
                    <a:p>
                      <a:pPr marL="0" indent="0" algn="ctr">
                        <a:lnSpc>
                          <a:spcPct val="2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altLang="zh-CN" sz="1200" b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PKAD</a:t>
                      </a:r>
                      <a:endParaRPr lang="en-US" altLang="zh-CN" sz="1200" b="1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ct val="2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altLang="zh-CN" sz="1200" b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4.07±0.12</a:t>
                      </a:r>
                      <a:endParaRPr lang="en-US" altLang="zh-CN" sz="1200" b="1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9525" marR="9525" marT="9525" marB="0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ct val="2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altLang="zh-CN" sz="1200" b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631.74±83.00</a:t>
                      </a:r>
                      <a:endParaRPr lang="en-US" altLang="zh-CN" sz="1200" b="1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9525" marR="9525" marT="9525" marB="0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ct val="2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altLang="zh-CN" sz="1200" b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1.86±0.14</a:t>
                      </a:r>
                      <a:endParaRPr lang="en-US" altLang="zh-CN" sz="1200" b="1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9525" marR="9525" marT="9525" marB="0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ct val="2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altLang="zh-CN" sz="1200" b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403.45±94.22</a:t>
                      </a:r>
                      <a:endParaRPr lang="en-US" altLang="zh-CN" sz="1200" b="1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9525" marR="9525" marT="9525" marB="0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ct val="2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altLang="zh-CN" sz="1200" b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2.42±0.21</a:t>
                      </a:r>
                      <a:endParaRPr lang="en-US" altLang="zh-CN" sz="1200" b="1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9525" marR="9525" marT="9525" marB="0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ct val="2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altLang="zh-CN" sz="1200" b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660.58±75.56</a:t>
                      </a:r>
                      <a:endParaRPr lang="en-US" altLang="zh-CN" sz="1200" b="1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9525" marR="9525" marT="9525" marB="0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518160">
                <a:tc>
                  <a:txBody>
                    <a:bodyPr/>
                    <a:p>
                      <a:pPr marL="0" indent="0" algn="ctr">
                        <a:lnSpc>
                          <a:spcPct val="2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altLang="zh-CN" sz="1200" b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MC</a:t>
                      </a:r>
                      <a:endParaRPr lang="en-US" altLang="zh-CN" sz="1200" b="1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ct val="2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altLang="zh-CN" sz="1200" b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/</a:t>
                      </a:r>
                      <a:endParaRPr lang="en-US" altLang="zh-CN" sz="1200" b="1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525" marR="9525" marT="9525" marB="0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ct val="2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altLang="zh-CN" sz="1200" b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766.88±69.40</a:t>
                      </a:r>
                      <a:endParaRPr lang="en-US" altLang="zh-CN" sz="1200" b="1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9525" marR="9525" marT="9525" marB="0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ct val="2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altLang="zh-CN" sz="1200" b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/</a:t>
                      </a:r>
                      <a:endParaRPr lang="en-US" altLang="zh-CN" sz="1200" b="1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525" marR="9525" marT="9525" marB="0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ct val="2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altLang="zh-CN" sz="1200" b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478.16±25.41</a:t>
                      </a:r>
                      <a:endParaRPr lang="en-US" altLang="zh-CN" sz="1200" b="1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9525" marR="9525" marT="9525" marB="0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ct val="2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altLang="zh-CN" sz="1200" b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/</a:t>
                      </a:r>
                      <a:endParaRPr lang="en-US" altLang="zh-CN" sz="1200" b="1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525" marR="9525" marT="9525" marB="0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ct val="2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altLang="zh-CN" sz="1200" b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724.65±136.53</a:t>
                      </a:r>
                      <a:endParaRPr lang="en-US" altLang="zh-CN" sz="1200" b="1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9525" marR="9525" marT="9525" marB="0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13" name="文本框 12"/>
          <p:cNvSpPr txBox="1"/>
          <p:nvPr/>
        </p:nvSpPr>
        <p:spPr>
          <a:xfrm>
            <a:off x="11695430" y="6489700"/>
            <a:ext cx="4965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 dirty="0">
                <a:latin typeface="微软雅黑" panose="020B0503020204020204" charset="-122"/>
                <a:ea typeface="微软雅黑" panose="020B0503020204020204" charset="-122"/>
              </a:rPr>
              <a:t>20</a:t>
            </a:r>
            <a:endParaRPr lang="en-US" altLang="zh-CN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908810" y="125730"/>
            <a:ext cx="5621655" cy="652145"/>
          </a:xfrm>
        </p:spPr>
        <p:txBody>
          <a:bodyPr>
            <a:noAutofit/>
          </a:bodyPr>
          <a:p>
            <a:pPr fontAlgn="auto">
              <a:lnSpc>
                <a:spcPct val="150000"/>
              </a:lnSpc>
            </a:pPr>
            <a:r>
              <a:rPr lang="zh-CN" altLang="en-US" sz="19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总结</a:t>
            </a:r>
            <a:endParaRPr lang="zh-CN" altLang="en-US" sz="1900" b="1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4" name="图片 3" descr="工学院院徽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9150" y="0"/>
            <a:ext cx="947420" cy="902970"/>
          </a:xfrm>
          <a:prstGeom prst="rect">
            <a:avLst/>
          </a:prstGeom>
        </p:spPr>
      </p:pic>
      <p:pic>
        <p:nvPicPr>
          <p:cNvPr id="5" name="图片 4" descr="校徽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57250" cy="85725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26190" y="0"/>
            <a:ext cx="765810" cy="82931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9700" y="0"/>
            <a:ext cx="3681730" cy="82867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601470" y="1608455"/>
            <a:ext cx="8989060" cy="33077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900" b="1" dirty="0">
                <a:latin typeface="微软雅黑" panose="020B0503020204020204" charset="-122"/>
                <a:ea typeface="微软雅黑" panose="020B0503020204020204" charset="-122"/>
              </a:rPr>
              <a:t>1. 构建个性化核医学内照射剂量测定体系；</a:t>
            </a:r>
            <a:endParaRPr lang="zh-CN" altLang="en-US" sz="1900" b="1" dirty="0">
              <a:latin typeface="微软雅黑" panose="020B0503020204020204" charset="-122"/>
              <a:ea typeface="微软雅黑" panose="020B0503020204020204" charset="-122"/>
            </a:endParaRPr>
          </a:p>
          <a:p>
            <a:endParaRPr lang="zh-CN" altLang="en-US" sz="1900" b="1" dirty="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1900" b="1" dirty="0">
                <a:latin typeface="微软雅黑" panose="020B0503020204020204" charset="-122"/>
                <a:ea typeface="微软雅黑" panose="020B0503020204020204" charset="-122"/>
              </a:rPr>
              <a:t>2. 药代动力学模型的补充和优化；</a:t>
            </a:r>
            <a:endParaRPr lang="zh-CN" altLang="en-US" sz="1900" b="1" dirty="0">
              <a:latin typeface="微软雅黑" panose="020B0503020204020204" charset="-122"/>
              <a:ea typeface="微软雅黑" panose="020B0503020204020204" charset="-122"/>
            </a:endParaRPr>
          </a:p>
          <a:p>
            <a:endParaRPr lang="zh-CN" altLang="en-US" sz="1900" b="1" dirty="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1900" b="1" dirty="0">
                <a:latin typeface="微软雅黑" panose="020B0503020204020204" charset="-122"/>
                <a:ea typeface="微软雅黑" panose="020B0503020204020204" charset="-122"/>
              </a:rPr>
              <a:t>3. 采用“MIRD快速筛选 + MC精细计算”策略；</a:t>
            </a:r>
            <a:endParaRPr lang="zh-CN" altLang="en-US" sz="1900" b="1" dirty="0">
              <a:latin typeface="微软雅黑" panose="020B0503020204020204" charset="-122"/>
              <a:ea typeface="微软雅黑" panose="020B0503020204020204" charset="-122"/>
            </a:endParaRPr>
          </a:p>
          <a:p>
            <a:endParaRPr lang="zh-CN" altLang="en-US" sz="1900" b="1" dirty="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1900" b="1" dirty="0">
                <a:latin typeface="微软雅黑" panose="020B0503020204020204" charset="-122"/>
                <a:ea typeface="微软雅黑" panose="020B0503020204020204" charset="-122"/>
              </a:rPr>
              <a:t>4. 为放射生物学微观剂量学模型做铺垫；</a:t>
            </a:r>
            <a:endParaRPr lang="zh-CN" altLang="en-US" sz="1900" b="1" dirty="0">
              <a:latin typeface="微软雅黑" panose="020B0503020204020204" charset="-122"/>
              <a:ea typeface="微软雅黑" panose="020B0503020204020204" charset="-122"/>
            </a:endParaRPr>
          </a:p>
          <a:p>
            <a:endParaRPr lang="zh-CN" altLang="en-US" sz="1900" b="1" dirty="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en-US" altLang="zh-CN" sz="1900" b="1" dirty="0">
                <a:latin typeface="微软雅黑" panose="020B0503020204020204" charset="-122"/>
                <a:ea typeface="微软雅黑" panose="020B0503020204020204" charset="-122"/>
              </a:rPr>
              <a:t>5. </a:t>
            </a:r>
            <a:r>
              <a:rPr lang="zh-CN" altLang="en-US" sz="1900" b="1" dirty="0">
                <a:latin typeface="微软雅黑" panose="020B0503020204020204" charset="-122"/>
                <a:ea typeface="微软雅黑" panose="020B0503020204020204" charset="-122"/>
              </a:rPr>
              <a:t>为深度学习模型预测提供参考</a:t>
            </a:r>
            <a:r>
              <a:rPr lang="zh-CN" altLang="en-US" sz="1900" b="1" dirty="0">
                <a:latin typeface="微软雅黑" panose="020B0503020204020204" charset="-122"/>
                <a:ea typeface="微软雅黑" panose="020B0503020204020204" charset="-122"/>
              </a:rPr>
              <a:t>依据；</a:t>
            </a:r>
            <a:endParaRPr lang="zh-CN" altLang="en-US" sz="1900" b="1" dirty="0">
              <a:latin typeface="微软雅黑" panose="020B0503020204020204" charset="-122"/>
              <a:ea typeface="微软雅黑" panose="020B0503020204020204" charset="-122"/>
            </a:endParaRPr>
          </a:p>
          <a:p>
            <a:endParaRPr lang="zh-CN" altLang="en-US" sz="1900" b="1" dirty="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en-US" altLang="zh-CN" sz="1900" b="1" dirty="0">
                <a:latin typeface="微软雅黑" panose="020B0503020204020204" charset="-122"/>
                <a:ea typeface="微软雅黑" panose="020B0503020204020204" charset="-122"/>
              </a:rPr>
              <a:t>6. </a:t>
            </a:r>
            <a:r>
              <a:rPr lang="zh-CN" altLang="en-US" sz="1900" b="1" dirty="0">
                <a:latin typeface="微软雅黑" panose="020B0503020204020204" charset="-122"/>
                <a:ea typeface="微软雅黑" panose="020B0503020204020204" charset="-122"/>
              </a:rPr>
              <a:t>结合临床影像数据，进行跨物种种属放大</a:t>
            </a:r>
            <a:r>
              <a:rPr lang="zh-CN" altLang="en-US" sz="1900" b="1" dirty="0">
                <a:latin typeface="微软雅黑" panose="020B0503020204020204" charset="-122"/>
                <a:ea typeface="微软雅黑" panose="020B0503020204020204" charset="-122"/>
              </a:rPr>
              <a:t>推断；</a:t>
            </a:r>
            <a:endParaRPr lang="zh-CN" altLang="en-US" sz="19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1695430" y="6489700"/>
            <a:ext cx="4965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 dirty="0">
                <a:latin typeface="微软雅黑" panose="020B0503020204020204" charset="-122"/>
                <a:ea typeface="微软雅黑" panose="020B0503020204020204" charset="-122"/>
              </a:rPr>
              <a:t>21</a:t>
            </a:r>
            <a:endParaRPr lang="en-US" altLang="zh-CN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工学院院徽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9150" y="0"/>
            <a:ext cx="947420" cy="902970"/>
          </a:xfrm>
          <a:prstGeom prst="rect">
            <a:avLst/>
          </a:prstGeom>
        </p:spPr>
      </p:pic>
      <p:pic>
        <p:nvPicPr>
          <p:cNvPr id="5" name="图片 4" descr="校徽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57250" cy="85725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26190" y="0"/>
            <a:ext cx="765810" cy="82931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9700" y="0"/>
            <a:ext cx="3681730" cy="828675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11695430" y="6489700"/>
            <a:ext cx="4965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 dirty="0">
                <a:latin typeface="微软雅黑" panose="020B0503020204020204" charset="-122"/>
                <a:ea typeface="微软雅黑" panose="020B0503020204020204" charset="-122"/>
              </a:rPr>
              <a:t>22</a:t>
            </a:r>
            <a:endParaRPr lang="en-US" altLang="zh-CN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2422525" y="184150"/>
            <a:ext cx="491426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配套条件</a:t>
            </a:r>
            <a:r>
              <a:rPr lang="en-US" altLang="zh-CN" sz="24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—</a:t>
            </a:r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中国药科大学核药场所</a:t>
            </a:r>
            <a:endParaRPr lang="zh-CN" altLang="en-US" sz="2400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90460" y="955656"/>
            <a:ext cx="4964821" cy="50276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zh-CN" altLang="en-US" sz="2665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乙级放射性药物临床前研究平台</a:t>
            </a:r>
            <a:endParaRPr lang="zh-CN" altLang="en-US" sz="2665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190460" y="1511286"/>
            <a:ext cx="5143536" cy="3058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1865" b="1" dirty="0">
                <a:latin typeface="微软雅黑" panose="020B0503020204020204" charset="-122"/>
                <a:ea typeface="微软雅黑" panose="020B0503020204020204" charset="-122"/>
              </a:rPr>
              <a:t>建筑面积</a:t>
            </a:r>
            <a:r>
              <a:rPr lang="en-US" altLang="zh-CN" sz="1865" b="1" dirty="0">
                <a:latin typeface="微软雅黑" panose="020B0503020204020204" charset="-122"/>
                <a:ea typeface="微软雅黑" panose="020B0503020204020204" charset="-122"/>
              </a:rPr>
              <a:t>1500 </a:t>
            </a:r>
            <a:r>
              <a:rPr lang="en-US" altLang="zh-CN" sz="1865" b="1" dirty="0" err="1">
                <a:latin typeface="微软雅黑" panose="020B0503020204020204" charset="-122"/>
                <a:ea typeface="微软雅黑" panose="020B0503020204020204" charset="-122"/>
              </a:rPr>
              <a:t>m</a:t>
            </a:r>
            <a:r>
              <a:rPr lang="en-US" altLang="zh-CN" sz="1865" b="1" baseline="30000" dirty="0" err="1">
                <a:latin typeface="微软雅黑" panose="020B0503020204020204" charset="-122"/>
                <a:ea typeface="微软雅黑" panose="020B0503020204020204" charset="-122"/>
              </a:rPr>
              <a:t>2</a:t>
            </a:r>
            <a:r>
              <a:rPr lang="zh-CN" altLang="en-US" sz="1865" b="1" dirty="0">
                <a:latin typeface="微软雅黑" panose="020B0503020204020204" charset="-122"/>
                <a:ea typeface="微软雅黑" panose="020B0503020204020204" charset="-122"/>
              </a:rPr>
              <a:t>，</a:t>
            </a:r>
            <a:endParaRPr lang="zh-CN" altLang="en-US" sz="1865" b="1" dirty="0"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1865" b="1" dirty="0">
                <a:latin typeface="微软雅黑" panose="020B0503020204020204" charset="-122"/>
                <a:ea typeface="微软雅黑" panose="020B0503020204020204" charset="-122"/>
              </a:rPr>
              <a:t>SPF </a:t>
            </a:r>
            <a:r>
              <a:rPr lang="zh-CN" altLang="en-US" sz="1865" b="1" dirty="0">
                <a:latin typeface="微软雅黑" panose="020B0503020204020204" charset="-122"/>
                <a:ea typeface="微软雅黑" panose="020B0503020204020204" charset="-122"/>
              </a:rPr>
              <a:t>动物房</a:t>
            </a:r>
            <a:r>
              <a:rPr lang="en-US" altLang="zh-CN" sz="1865" b="1" dirty="0">
                <a:latin typeface="微软雅黑" panose="020B0503020204020204" charset="-122"/>
                <a:ea typeface="微软雅黑" panose="020B0503020204020204" charset="-122"/>
              </a:rPr>
              <a:t>500 m</a:t>
            </a:r>
            <a:r>
              <a:rPr lang="en-US" altLang="zh-CN" sz="1865" b="1" baseline="30000" dirty="0">
                <a:latin typeface="微软雅黑" panose="020B0503020204020204" charset="-122"/>
                <a:ea typeface="微软雅黑" panose="020B0503020204020204" charset="-122"/>
              </a:rPr>
              <a:t>2</a:t>
            </a:r>
            <a:r>
              <a:rPr lang="en-US" altLang="zh-CN" sz="1865" b="1" dirty="0">
                <a:latin typeface="微软雅黑" panose="020B0503020204020204" charset="-122"/>
                <a:ea typeface="微软雅黑" panose="020B0503020204020204" charset="-122"/>
              </a:rPr>
              <a:t> (</a:t>
            </a:r>
            <a:r>
              <a:rPr lang="zh-CN" altLang="en-US" sz="1865" b="1" dirty="0">
                <a:latin typeface="微软雅黑" panose="020B0503020204020204" charset="-122"/>
                <a:ea typeface="微软雅黑" panose="020B0503020204020204" charset="-122"/>
              </a:rPr>
              <a:t>犬、兔、鼠</a:t>
            </a:r>
            <a:r>
              <a:rPr lang="en-US" altLang="zh-CN" sz="1865" b="1" dirty="0">
                <a:latin typeface="微软雅黑" panose="020B0503020204020204" charset="-122"/>
                <a:ea typeface="微软雅黑" panose="020B0503020204020204" charset="-122"/>
              </a:rPr>
              <a:t>)</a:t>
            </a:r>
            <a:endParaRPr lang="en-US" altLang="zh-CN" sz="1865" b="1" dirty="0"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1865" b="1" dirty="0">
                <a:latin typeface="微软雅黑" panose="020B0503020204020204" charset="-122"/>
                <a:ea typeface="微软雅黑" panose="020B0503020204020204" charset="-122"/>
              </a:rPr>
              <a:t>放射性标记热室</a:t>
            </a:r>
            <a:r>
              <a:rPr lang="en-US" altLang="zh-CN" sz="1865" b="1" dirty="0">
                <a:latin typeface="微软雅黑" panose="020B0503020204020204" charset="-122"/>
                <a:ea typeface="微软雅黑" panose="020B0503020204020204" charset="-122"/>
              </a:rPr>
              <a:t>100 </a:t>
            </a:r>
            <a:r>
              <a:rPr lang="en-US" altLang="zh-CN" sz="1865" b="1" dirty="0" err="1">
                <a:latin typeface="微软雅黑" panose="020B0503020204020204" charset="-122"/>
                <a:ea typeface="微软雅黑" panose="020B0503020204020204" charset="-122"/>
              </a:rPr>
              <a:t>m</a:t>
            </a:r>
            <a:r>
              <a:rPr lang="en-US" altLang="zh-CN" sz="1865" b="1" baseline="30000" dirty="0" err="1">
                <a:latin typeface="微软雅黑" panose="020B0503020204020204" charset="-122"/>
                <a:ea typeface="微软雅黑" panose="020B0503020204020204" charset="-122"/>
              </a:rPr>
              <a:t>2</a:t>
            </a:r>
            <a:endParaRPr lang="zh-CN" altLang="en-US" sz="1865" b="1" dirty="0"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1865" b="1" dirty="0">
                <a:latin typeface="微软雅黑" panose="020B0503020204020204" charset="-122"/>
                <a:ea typeface="微软雅黑" panose="020B0503020204020204" charset="-122"/>
              </a:rPr>
              <a:t>影像与生物评价室</a:t>
            </a:r>
            <a:r>
              <a:rPr lang="en-US" altLang="zh-CN" sz="1865" b="1" dirty="0">
                <a:latin typeface="微软雅黑" panose="020B0503020204020204" charset="-122"/>
                <a:ea typeface="微软雅黑" panose="020B0503020204020204" charset="-122"/>
              </a:rPr>
              <a:t>800 </a:t>
            </a:r>
            <a:r>
              <a:rPr lang="en-US" altLang="zh-CN" sz="1865" b="1" dirty="0" err="1">
                <a:latin typeface="微软雅黑" panose="020B0503020204020204" charset="-122"/>
                <a:ea typeface="微软雅黑" panose="020B0503020204020204" charset="-122"/>
              </a:rPr>
              <a:t>m</a:t>
            </a:r>
            <a:r>
              <a:rPr lang="en-US" altLang="zh-CN" sz="1865" b="1" baseline="30000" dirty="0" err="1">
                <a:latin typeface="微软雅黑" panose="020B0503020204020204" charset="-122"/>
                <a:ea typeface="微软雅黑" panose="020B0503020204020204" charset="-122"/>
              </a:rPr>
              <a:t>2</a:t>
            </a:r>
            <a:endParaRPr lang="en-US" altLang="zh-CN" sz="1865" b="1" baseline="30000" dirty="0"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1865" b="1" dirty="0">
                <a:latin typeface="微软雅黑" panose="020B0503020204020204" charset="-122"/>
                <a:ea typeface="微软雅黑" panose="020B0503020204020204" charset="-122"/>
              </a:rPr>
              <a:t>放射性研究相关设备：</a:t>
            </a:r>
            <a:r>
              <a:rPr lang="en-US" altLang="zh-CN" sz="1865" b="1" dirty="0"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en-US" altLang="zh-CN" sz="1865" b="1" dirty="0" err="1">
                <a:latin typeface="微软雅黑" panose="020B0503020204020204" charset="-122"/>
                <a:ea typeface="微软雅黑" panose="020B0503020204020204" charset="-122"/>
              </a:rPr>
              <a:t>microSPECT</a:t>
            </a:r>
            <a:r>
              <a:rPr lang="en-US" altLang="zh-CN" sz="1865" b="1" dirty="0">
                <a:latin typeface="微软雅黑" panose="020B0503020204020204" charset="-122"/>
                <a:ea typeface="微软雅黑" panose="020B0503020204020204" charset="-122"/>
              </a:rPr>
              <a:t>/CT</a:t>
            </a:r>
            <a:r>
              <a:rPr lang="zh-CN" altLang="en-US" sz="1865" b="1" dirty="0">
                <a:latin typeface="微软雅黑" panose="020B0503020204020204" charset="-122"/>
                <a:ea typeface="微软雅黑" panose="020B0503020204020204" charset="-122"/>
              </a:rPr>
              <a:t>、</a:t>
            </a:r>
            <a:r>
              <a:rPr lang="en-US" altLang="zh-CN" sz="1865" b="1" dirty="0">
                <a:latin typeface="微软雅黑" panose="020B0503020204020204" charset="-122"/>
                <a:ea typeface="微软雅黑" panose="020B0503020204020204" charset="-122"/>
              </a:rPr>
              <a:t>PET/CT</a:t>
            </a:r>
            <a:r>
              <a:rPr lang="zh-CN" altLang="en-US" sz="1865" b="1" dirty="0">
                <a:latin typeface="微软雅黑" panose="020B0503020204020204" charset="-122"/>
                <a:ea typeface="微软雅黑" panose="020B0503020204020204" charset="-122"/>
              </a:rPr>
              <a:t>、伽玛相机、伽玛计数器、液体闪烁计数器、</a:t>
            </a:r>
            <a:r>
              <a:rPr lang="en-US" altLang="zh-CN" sz="1865" b="1" dirty="0">
                <a:latin typeface="微软雅黑" panose="020B0503020204020204" charset="-122"/>
                <a:ea typeface="微软雅黑" panose="020B0503020204020204" charset="-122"/>
              </a:rPr>
              <a:t>LC-MS</a:t>
            </a:r>
            <a:r>
              <a:rPr lang="zh-CN" altLang="en-US" sz="1865" b="1" dirty="0">
                <a:latin typeface="微软雅黑" panose="020B0503020204020204" charset="-122"/>
                <a:ea typeface="微软雅黑" panose="020B0503020204020204" charset="-122"/>
              </a:rPr>
              <a:t>、</a:t>
            </a:r>
            <a:r>
              <a:rPr lang="en-US" altLang="zh-CN" sz="1865" b="1" dirty="0">
                <a:latin typeface="微软雅黑" panose="020B0503020204020204" charset="-122"/>
                <a:ea typeface="微软雅黑" panose="020B0503020204020204" charset="-122"/>
              </a:rPr>
              <a:t>HPLC</a:t>
            </a:r>
            <a:r>
              <a:rPr lang="zh-CN" altLang="en-US" sz="1865" b="1" dirty="0">
                <a:latin typeface="微软雅黑" panose="020B0503020204020204" charset="-122"/>
                <a:ea typeface="微软雅黑" panose="020B0503020204020204" charset="-122"/>
              </a:rPr>
              <a:t>、</a:t>
            </a:r>
            <a:r>
              <a:rPr lang="en-US" altLang="zh-CN" sz="1865" b="1" dirty="0">
                <a:latin typeface="微软雅黑" panose="020B0503020204020204" charset="-122"/>
                <a:ea typeface="微软雅黑" panose="020B0503020204020204" charset="-122"/>
              </a:rPr>
              <a:t>UPLC-MS-MS</a:t>
            </a:r>
            <a:endParaRPr lang="en-US" altLang="zh-CN" sz="1865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30" name="图片 29"/>
          <p:cNvPicPr/>
          <p:nvPr/>
        </p:nvPicPr>
        <p:blipFill>
          <a:blip r:embed="rId5" r:link="rId6"/>
          <a:srcRect l="22758" t="16647" r="8442" b="27329"/>
          <a:stretch>
            <a:fillRect/>
          </a:stretch>
        </p:blipFill>
        <p:spPr>
          <a:xfrm>
            <a:off x="5551170" y="1611630"/>
            <a:ext cx="6384290" cy="2958465"/>
          </a:xfrm>
          <a:prstGeom prst="rect">
            <a:avLst/>
          </a:prstGeom>
          <a:noFill/>
          <a:ln w="9525">
            <a:noFill/>
          </a:ln>
          <a:effectLst>
            <a:glow rad="228600">
              <a:schemeClr val="bg1">
                <a:alpha val="98000"/>
              </a:schemeClr>
            </a:glow>
          </a:effectLst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410" y="4771390"/>
            <a:ext cx="2308225" cy="16033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84220" y="4736465"/>
            <a:ext cx="2103755" cy="167830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0735" y="4736465"/>
            <a:ext cx="2331720" cy="16389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0"/>
          <a:srcRect l="13322" t="1287" r="10038" b="8167"/>
          <a:stretch>
            <a:fillRect/>
          </a:stretch>
        </p:blipFill>
        <p:spPr>
          <a:xfrm>
            <a:off x="8841105" y="4770755"/>
            <a:ext cx="1993265" cy="1644015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777875" y="6473190"/>
            <a:ext cx="17246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r>
              <a:rPr lang="en-US" altLang="zh-CN" b="1" dirty="0" err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SPECT</a:t>
            </a:r>
            <a:r>
              <a:rPr lang="en-US" altLang="zh-CN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/CT</a:t>
            </a:r>
            <a:endParaRPr lang="zh-CN" altLang="en-US"/>
          </a:p>
        </p:txBody>
      </p:sp>
      <p:sp>
        <p:nvSpPr>
          <p:cNvPr id="17" name="文本框 16"/>
          <p:cNvSpPr txBox="1"/>
          <p:nvPr/>
        </p:nvSpPr>
        <p:spPr>
          <a:xfrm>
            <a:off x="3408680" y="6473190"/>
            <a:ext cx="19164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PET/SPECT/CT</a:t>
            </a:r>
            <a:endParaRPr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6405880" y="6473190"/>
            <a:ext cx="12661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伽玛相机</a:t>
            </a:r>
            <a:endParaRPr lang="zh-CN" altLang="en-US"/>
          </a:p>
        </p:txBody>
      </p:sp>
      <p:sp>
        <p:nvSpPr>
          <p:cNvPr id="19" name="文本框 18"/>
          <p:cNvSpPr txBox="1"/>
          <p:nvPr/>
        </p:nvSpPr>
        <p:spPr>
          <a:xfrm>
            <a:off x="9068435" y="6473190"/>
            <a:ext cx="13760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伽玛计数器</a:t>
            </a:r>
            <a:endParaRPr lang="zh-CN" altLang="en-US"/>
          </a:p>
        </p:txBody>
      </p:sp>
      <p:sp>
        <p:nvSpPr>
          <p:cNvPr id="21" name="文本框 20"/>
          <p:cNvSpPr txBox="1"/>
          <p:nvPr/>
        </p:nvSpPr>
        <p:spPr>
          <a:xfrm>
            <a:off x="5880735" y="955675"/>
            <a:ext cx="514667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江苏高校  具备</a:t>
            </a:r>
            <a:r>
              <a:rPr lang="en-US" altLang="zh-CN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α</a:t>
            </a:r>
            <a:r>
              <a:rPr lang="zh-CN" alt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核素操作资质</a:t>
            </a:r>
            <a:r>
              <a:rPr lang="en-US" altLang="zh-CN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(Ac225/Pb203/212/Tb161/Ra223/Th227/Ti201/At211)</a:t>
            </a:r>
            <a:endParaRPr lang="zh-CN" altLang="en-US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73660" y="655955"/>
            <a:ext cx="5306695" cy="1033780"/>
          </a:xfrm>
        </p:spPr>
        <p:txBody>
          <a:bodyPr>
            <a:noAutofit/>
          </a:bodyPr>
          <a:p>
            <a:pPr fontAlgn="auto">
              <a:lnSpc>
                <a:spcPct val="150000"/>
              </a:lnSpc>
            </a:pPr>
            <a:r>
              <a:rPr lang="zh-CN" altLang="en-US" sz="48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谢谢</a:t>
            </a:r>
            <a:endParaRPr lang="zh-CN" altLang="en-US" sz="4800" b="1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4" name="图片 3" descr="工学院院徽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9150" y="0"/>
            <a:ext cx="947420" cy="902970"/>
          </a:xfrm>
          <a:prstGeom prst="rect">
            <a:avLst/>
          </a:prstGeom>
        </p:spPr>
      </p:pic>
      <p:pic>
        <p:nvPicPr>
          <p:cNvPr id="5" name="图片 4" descr="校徽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57250" cy="85725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26190" y="0"/>
            <a:ext cx="765810" cy="82931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9700" y="0"/>
            <a:ext cx="3681730" cy="82867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55285" y="1357630"/>
            <a:ext cx="6633845" cy="497967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968500" y="1954530"/>
            <a:ext cx="151701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 dirty="0">
                <a:latin typeface="微软雅黑" panose="020B0503020204020204" charset="-122"/>
                <a:ea typeface="微软雅黑" panose="020B0503020204020204" charset="-122"/>
              </a:rPr>
              <a:t>2026.05.24</a:t>
            </a:r>
            <a:endParaRPr lang="en-US" altLang="zh-CN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44" b="7582"/>
          <a:stretch>
            <a:fillRect/>
          </a:stretch>
        </p:blipFill>
        <p:spPr>
          <a:xfrm>
            <a:off x="1675130" y="4317365"/>
            <a:ext cx="2200910" cy="254063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128905" y="2720340"/>
            <a:ext cx="53263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400" b="1"/>
              <a:t>欢迎各位硕士、博士学习交流！</a:t>
            </a:r>
            <a:endParaRPr lang="zh-CN" altLang="en-US" sz="2400" b="1"/>
          </a:p>
          <a:p>
            <a:pPr algn="ctr"/>
            <a:endParaRPr lang="zh-CN" altLang="en-US" sz="2400" b="1"/>
          </a:p>
          <a:p>
            <a:pPr algn="ctr"/>
            <a:r>
              <a:rPr lang="zh-CN" altLang="en-US" sz="2400" b="1"/>
              <a:t>欢迎各位专家、老师</a:t>
            </a:r>
            <a:r>
              <a:rPr lang="zh-CN" altLang="en-US" sz="2400" b="1"/>
              <a:t>指导，合作交流！</a:t>
            </a:r>
            <a:endParaRPr lang="zh-CN" altLang="en-US" sz="2400" b="1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7295515" y="1473835"/>
            <a:ext cx="4255135" cy="4622800"/>
          </a:xfrm>
        </p:spPr>
        <p:txBody>
          <a:bodyPr>
            <a:noAutofit/>
          </a:bodyPr>
          <a:p>
            <a:pPr fontAlgn="auto">
              <a:lnSpc>
                <a:spcPct val="150000"/>
              </a:lnSpc>
            </a:pPr>
            <a:r>
              <a:rPr lang="zh-CN" altLang="en-US" sz="1800" b="1" dirty="0">
                <a:latin typeface="微软雅黑" panose="020B0503020204020204" charset="-122"/>
                <a:ea typeface="微软雅黑" panose="020B0503020204020204" charset="-122"/>
              </a:rPr>
              <a:t>FAP（成纤维细胞活化蛋白）在核医学领域备受瞩目，被誉为是“诊疗一体化的十亿美元级靶点”。</a:t>
            </a:r>
            <a:endParaRPr lang="zh-CN" altLang="en-US" sz="1800" b="1" dirty="0">
              <a:latin typeface="微软雅黑" panose="020B0503020204020204" charset="-122"/>
              <a:ea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endParaRPr lang="zh-CN" altLang="en-US" sz="1800" b="1" dirty="0">
              <a:latin typeface="微软雅黑" panose="020B0503020204020204" charset="-122"/>
              <a:ea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1800" b="1" dirty="0">
                <a:latin typeface="微软雅黑" panose="020B0503020204020204" charset="-122"/>
                <a:ea typeface="微软雅黑" panose="020B0503020204020204" charset="-122"/>
              </a:rPr>
              <a:t>中国FAP核药创新也在加速前进。</a:t>
            </a:r>
            <a:endParaRPr lang="zh-CN" altLang="en-US" sz="1800" b="1" dirty="0">
              <a:latin typeface="微软雅黑" panose="020B0503020204020204" charset="-122"/>
              <a:ea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1800" b="1" dirty="0">
                <a:latin typeface="微软雅黑" panose="020B0503020204020204" charset="-122"/>
                <a:ea typeface="微软雅黑" panose="020B0503020204020204" charset="-122"/>
              </a:rPr>
              <a:t>特别是治疗性放射药物。</a:t>
            </a:r>
            <a:endParaRPr lang="zh-CN" altLang="en-US" sz="1800" b="1" dirty="0">
              <a:latin typeface="微软雅黑" panose="020B0503020204020204" charset="-122"/>
              <a:ea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1800" b="1" dirty="0">
                <a:latin typeface="微软雅黑" panose="020B0503020204020204" charset="-122"/>
                <a:ea typeface="微软雅黑" panose="020B0503020204020204" charset="-122"/>
              </a:rPr>
              <a:t>177Lu标记的FAP靶向核药正在快速扩张。</a:t>
            </a:r>
            <a:endParaRPr lang="zh-CN" altLang="en-US" sz="18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 descr="工学院院徽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9150" y="0"/>
            <a:ext cx="947420" cy="902970"/>
          </a:xfrm>
          <a:prstGeom prst="rect">
            <a:avLst/>
          </a:prstGeom>
        </p:spPr>
      </p:pic>
      <p:pic>
        <p:nvPicPr>
          <p:cNvPr id="5" name="图片 4" descr="校徽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57250" cy="85725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26190" y="0"/>
            <a:ext cx="765810" cy="82931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9700" y="0"/>
            <a:ext cx="3681730" cy="828675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64135" y="6393180"/>
            <a:ext cx="289433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000"/>
              <a:t>信息源自智慧芽数据库，检索词条为</a:t>
            </a:r>
            <a:r>
              <a:rPr lang="en-US" altLang="zh-CN" sz="1000"/>
              <a:t>FAP</a:t>
            </a:r>
            <a:endParaRPr lang="en-US" altLang="zh-CN" sz="1000"/>
          </a:p>
          <a:p>
            <a:r>
              <a:rPr lang="en-US" altLang="zh-CN" sz="1000"/>
              <a:t>Copyright © </a:t>
            </a:r>
            <a:r>
              <a:rPr lang="zh-CN" altLang="en-US" sz="1000"/>
              <a:t>夸克医药   </a:t>
            </a:r>
            <a:r>
              <a:rPr lang="en-US" altLang="zh-CN" sz="1000"/>
              <a:t>All Rights Reserved.</a:t>
            </a:r>
            <a:endParaRPr lang="en-US" altLang="zh-CN" sz="1000"/>
          </a:p>
        </p:txBody>
      </p:sp>
      <p:sp>
        <p:nvSpPr>
          <p:cNvPr id="12" name="文本框 11"/>
          <p:cNvSpPr txBox="1"/>
          <p:nvPr/>
        </p:nvSpPr>
        <p:spPr>
          <a:xfrm>
            <a:off x="2493645" y="6393180"/>
            <a:ext cx="2473325" cy="3835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9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2025年</a:t>
            </a:r>
            <a:r>
              <a:rPr lang="en-US" altLang="zh-CN" sz="19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FAP</a:t>
            </a:r>
            <a:r>
              <a:rPr lang="zh-CN" altLang="en-US" sz="19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市场分析</a:t>
            </a:r>
            <a:endParaRPr lang="zh-CN" altLang="en-US" sz="1900" b="1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pic>
        <p:nvPicPr>
          <p:cNvPr id="13" name="图片 12"/>
          <p:cNvPicPr/>
          <p:nvPr/>
        </p:nvPicPr>
        <p:blipFill>
          <a:blip r:embed="rId5"/>
          <a:stretch>
            <a:fillRect/>
          </a:stretch>
        </p:blipFill>
        <p:spPr>
          <a:xfrm>
            <a:off x="64135" y="965200"/>
            <a:ext cx="6732270" cy="5184140"/>
          </a:xfrm>
          <a:prstGeom prst="rect">
            <a:avLst/>
          </a:prstGeom>
        </p:spPr>
      </p:pic>
      <p:pic>
        <p:nvPicPr>
          <p:cNvPr id="8" name="图片 7" descr="202512101746291944556732 (1)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965200"/>
            <a:ext cx="7168515" cy="518414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4064000" y="229870"/>
            <a:ext cx="15938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 dirty="0">
                <a:latin typeface="微软雅黑" panose="020B0503020204020204" charset="-122"/>
                <a:ea typeface="微软雅黑" panose="020B0503020204020204" charset="-122"/>
              </a:rPr>
              <a:t>研究背景</a:t>
            </a:r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11839575" y="6489700"/>
            <a:ext cx="3524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 dirty="0">
                <a:latin typeface="微软雅黑" panose="020B0503020204020204" charset="-122"/>
                <a:ea typeface="微软雅黑" panose="020B0503020204020204" charset="-122"/>
              </a:rPr>
              <a:t>2</a:t>
            </a:r>
            <a:endParaRPr lang="en-US" altLang="zh-CN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908810" y="125730"/>
            <a:ext cx="5621655" cy="652145"/>
          </a:xfrm>
        </p:spPr>
        <p:txBody>
          <a:bodyPr>
            <a:noAutofit/>
          </a:bodyPr>
          <a:p>
            <a:pPr fontAlgn="auto">
              <a:lnSpc>
                <a:spcPct val="150000"/>
              </a:lnSpc>
            </a:pPr>
            <a:r>
              <a:rPr lang="zh-CN" altLang="en-US" sz="19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研究背景</a:t>
            </a:r>
            <a:endParaRPr lang="zh-CN" altLang="en-US" sz="1900" b="1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4" name="图片 3" descr="工学院院徽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9150" y="0"/>
            <a:ext cx="947420" cy="902970"/>
          </a:xfrm>
          <a:prstGeom prst="rect">
            <a:avLst/>
          </a:prstGeom>
        </p:spPr>
      </p:pic>
      <p:pic>
        <p:nvPicPr>
          <p:cNvPr id="5" name="图片 4" descr="校徽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57250" cy="85725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26190" y="0"/>
            <a:ext cx="765810" cy="82931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9700" y="0"/>
            <a:ext cx="3681730" cy="82867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0865" y="1504950"/>
            <a:ext cx="4461510" cy="436181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74930" y="6581140"/>
            <a:ext cx="568960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000"/>
              <a:t>图文源自：</a:t>
            </a:r>
            <a:r>
              <a:rPr lang="en-US" altLang="zh-CN" sz="1000"/>
              <a:t>Pharm Patent Anal. 2024;13(4-6):149-160.</a:t>
            </a:r>
            <a:endParaRPr lang="en-US" altLang="zh-CN" sz="1000"/>
          </a:p>
        </p:txBody>
      </p:sp>
      <p:sp>
        <p:nvSpPr>
          <p:cNvPr id="9" name="文本框 8"/>
          <p:cNvSpPr txBox="1"/>
          <p:nvPr/>
        </p:nvSpPr>
        <p:spPr>
          <a:xfrm>
            <a:off x="6083300" y="4496435"/>
            <a:ext cx="55378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900" b="1" dirty="0">
                <a:latin typeface="微软雅黑" panose="020B0503020204020204" charset="-122"/>
                <a:ea typeface="微软雅黑" panose="020B0503020204020204" charset="-122"/>
              </a:rPr>
              <a:t>从</a:t>
            </a:r>
            <a:r>
              <a:rPr lang="zh-CN" altLang="en-US" sz="2400" b="1" dirty="0">
                <a:solidFill>
                  <a:srgbClr val="7030A0"/>
                </a:solidFill>
                <a:latin typeface="微软雅黑" panose="020B0503020204020204" charset="-122"/>
                <a:ea typeface="微软雅黑" panose="020B0503020204020204" charset="-122"/>
              </a:rPr>
              <a:t>“能治疗”</a:t>
            </a:r>
            <a:r>
              <a:rPr lang="zh-CN" altLang="en-US" sz="1900" b="1" dirty="0">
                <a:latin typeface="微软雅黑" panose="020B0503020204020204" charset="-122"/>
                <a:ea typeface="微软雅黑" panose="020B0503020204020204" charset="-122"/>
              </a:rPr>
              <a:t>走向</a:t>
            </a:r>
            <a:r>
              <a:rPr lang="zh-CN" altLang="en-US" sz="2400" b="1" dirty="0">
                <a:solidFill>
                  <a:srgbClr val="7030A0"/>
                </a:solidFill>
                <a:latin typeface="微软雅黑" panose="020B0503020204020204" charset="-122"/>
                <a:ea typeface="微软雅黑" panose="020B0503020204020204" charset="-122"/>
              </a:rPr>
              <a:t>“精准治疗”</a:t>
            </a:r>
            <a:r>
              <a:rPr lang="zh-CN" altLang="en-US" sz="1900" b="1" dirty="0">
                <a:latin typeface="微软雅黑" panose="020B0503020204020204" charset="-122"/>
                <a:ea typeface="微软雅黑" panose="020B0503020204020204" charset="-122"/>
              </a:rPr>
              <a:t>的关键一步。</a:t>
            </a:r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6278880" y="1338580"/>
            <a:ext cx="5147310" cy="191389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indent="0" fontAlgn="auto">
              <a:lnSpc>
                <a:spcPct val="150000"/>
              </a:lnSpc>
            </a:pPr>
            <a:r>
              <a:rPr lang="zh-CN" altLang="en-US" sz="1900" b="1" dirty="0">
                <a:latin typeface="微软雅黑" panose="020B0503020204020204" charset="-122"/>
                <a:ea typeface="微软雅黑" panose="020B0503020204020204" charset="-122"/>
              </a:rPr>
              <a:t>一个理想的治疗性核药，应该像精确“导弹”，让肿瘤吸收尽可能高的辐射剂量以杀死癌细胞，而在血液、肾脏、骨髓等健康组织中的分布和滞留尽可能少，避免严重的副作用。</a:t>
            </a:r>
            <a:endParaRPr lang="zh-CN" altLang="en-US" sz="1900" b="1" dirty="0">
              <a:latin typeface="微软雅黑" panose="020B0503020204020204" charset="-122"/>
              <a:ea typeface="微软雅黑" panose="020B0503020204020204" charset="-122"/>
            </a:endParaRPr>
          </a:p>
          <a:p>
            <a:endParaRPr lang="zh-CN" altLang="en-US" sz="1900" b="1" dirty="0">
              <a:latin typeface="微软雅黑" panose="020B0503020204020204" charset="-122"/>
              <a:ea typeface="微软雅黑" panose="020B0503020204020204" charset="-122"/>
            </a:endParaRPr>
          </a:p>
          <a:p>
            <a:pPr algn="ctr"/>
            <a:endParaRPr lang="zh-CN" altLang="en-US" sz="19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239010" y="1049020"/>
            <a:ext cx="1470660" cy="3835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900" b="1" dirty="0">
                <a:latin typeface="微软雅黑" panose="020B0503020204020204" charset="-122"/>
                <a:ea typeface="微软雅黑" panose="020B0503020204020204" charset="-122"/>
              </a:rPr>
              <a:t>诊疗一体化</a:t>
            </a:r>
            <a:endParaRPr lang="zh-CN" altLang="en-US" sz="19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6278880" y="5374005"/>
            <a:ext cx="5255260" cy="968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fontAlgn="auto">
              <a:lnSpc>
                <a:spcPct val="150000"/>
              </a:lnSpc>
            </a:pPr>
            <a:r>
              <a:rPr lang="zh-CN" altLang="en-US" sz="1900" b="1" dirty="0">
                <a:latin typeface="微软雅黑" panose="020B0503020204020204" charset="-122"/>
                <a:ea typeface="微软雅黑" panose="020B0503020204020204" charset="-122"/>
              </a:rPr>
              <a:t>精准的剂量学数据不仅用于评估初代药物的安全性，更是推动下一代药物结构优化的科学罗盘。</a:t>
            </a:r>
            <a:endParaRPr lang="zh-CN" altLang="en-US" sz="19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5" name="矩形 24"/>
          <p:cNvSpPr/>
          <p:nvPr>
            <p:custDataLst>
              <p:tags r:id="rId6"/>
            </p:custDataLst>
          </p:nvPr>
        </p:nvSpPr>
        <p:spPr>
          <a:xfrm>
            <a:off x="302260" y="981710"/>
            <a:ext cx="5041900" cy="5104765"/>
          </a:xfrm>
          <a:prstGeom prst="rect">
            <a:avLst/>
          </a:prstGeom>
          <a:noFill/>
          <a:ln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11839575" y="6489700"/>
            <a:ext cx="3524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 dirty="0">
                <a:latin typeface="微软雅黑" panose="020B0503020204020204" charset="-122"/>
                <a:ea typeface="微软雅黑" panose="020B0503020204020204" charset="-122"/>
              </a:rPr>
              <a:t>3</a:t>
            </a:r>
            <a:endParaRPr lang="en-US" altLang="zh-CN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7672070" y="3356610"/>
            <a:ext cx="2468880" cy="645160"/>
          </a:xfrm>
          <a:prstGeom prst="rect">
            <a:avLst/>
          </a:prstGeom>
          <a:noFill/>
          <a:ln w="25400">
            <a:solidFill>
              <a:srgbClr val="7030A0"/>
            </a:solidFill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3600" b="1"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</a:rPr>
              <a:t>有效、安全</a:t>
            </a:r>
            <a:endParaRPr lang="zh-CN" altLang="en-US" sz="3600" b="1">
              <a:solidFill>
                <a:srgbClr val="7030A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4141470" y="1269365"/>
            <a:ext cx="12026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400" b="1" dirty="0">
                <a:latin typeface="微软雅黑" panose="020B0503020204020204" charset="-122"/>
                <a:ea typeface="微软雅黑" panose="020B0503020204020204" charset="-122"/>
              </a:rPr>
              <a:t>Tc99m-FAP</a:t>
            </a:r>
            <a:endParaRPr lang="zh-CN" altLang="en-US" sz="1400" b="1" dirty="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1400" b="1" dirty="0">
                <a:latin typeface="微软雅黑" panose="020B0503020204020204" charset="-122"/>
                <a:ea typeface="微软雅黑" panose="020B0503020204020204" charset="-122"/>
              </a:rPr>
              <a:t>18F-FAP</a:t>
            </a:r>
            <a:endParaRPr lang="zh-CN" altLang="en-US" sz="14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4200525" y="3746500"/>
            <a:ext cx="114363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 b="1" dirty="0">
                <a:latin typeface="微软雅黑" panose="020B0503020204020204" charset="-122"/>
                <a:ea typeface="微软雅黑" panose="020B0503020204020204" charset="-122"/>
              </a:rPr>
              <a:t>1</a:t>
            </a:r>
            <a:r>
              <a:rPr lang="en-US" altLang="zh-CN" sz="1400" b="1" dirty="0">
                <a:latin typeface="微软雅黑" panose="020B0503020204020204" charset="-122"/>
                <a:ea typeface="微软雅黑" panose="020B0503020204020204" charset="-122"/>
              </a:rPr>
              <a:t>77Lu</a:t>
            </a:r>
            <a:r>
              <a:rPr lang="zh-CN" altLang="en-US" sz="1400" b="1" dirty="0">
                <a:latin typeface="微软雅黑" panose="020B0503020204020204" charset="-122"/>
                <a:ea typeface="微软雅黑" panose="020B0503020204020204" charset="-122"/>
              </a:rPr>
              <a:t>-FAP</a:t>
            </a:r>
            <a:endParaRPr lang="zh-CN" altLang="en-US" sz="14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766570" y="123190"/>
            <a:ext cx="5945505" cy="652145"/>
          </a:xfrm>
        </p:spPr>
        <p:txBody>
          <a:bodyPr>
            <a:noAutofit/>
          </a:bodyPr>
          <a:p>
            <a:pPr fontAlgn="auto">
              <a:lnSpc>
                <a:spcPct val="150000"/>
              </a:lnSpc>
            </a:pPr>
            <a:r>
              <a:rPr lang="zh-CN" altLang="en-US" sz="1800" b="1" dirty="0">
                <a:latin typeface="微软雅黑" panose="020B0503020204020204" charset="-122"/>
                <a:ea typeface="微软雅黑" panose="020B0503020204020204" charset="-122"/>
              </a:rPr>
              <a:t>实验室团队平台</a:t>
            </a:r>
            <a:r>
              <a:rPr lang="zh-CN" altLang="en-US" sz="1800" b="1" dirty="0">
                <a:latin typeface="微软雅黑" panose="020B0503020204020204" charset="-122"/>
                <a:ea typeface="微软雅黑" panose="020B0503020204020204" charset="-122"/>
              </a:rPr>
              <a:t>和工作</a:t>
            </a:r>
            <a:r>
              <a:rPr lang="zh-CN" altLang="en-US" sz="1800" b="1" dirty="0">
                <a:latin typeface="微软雅黑" panose="020B0503020204020204" charset="-122"/>
                <a:ea typeface="微软雅黑" panose="020B0503020204020204" charset="-122"/>
              </a:rPr>
              <a:t>成果</a:t>
            </a:r>
            <a:endParaRPr lang="zh-CN" altLang="en-US" sz="18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 descr="工学院院徽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9150" y="0"/>
            <a:ext cx="947420" cy="902970"/>
          </a:xfrm>
          <a:prstGeom prst="rect">
            <a:avLst/>
          </a:prstGeom>
        </p:spPr>
      </p:pic>
      <p:pic>
        <p:nvPicPr>
          <p:cNvPr id="5" name="图片 4" descr="校徽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57250" cy="85725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26190" y="0"/>
            <a:ext cx="765810" cy="82931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9700" y="0"/>
            <a:ext cx="3681730" cy="828675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445" y="1164590"/>
            <a:ext cx="4518025" cy="338836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6"/>
          <a:srcRect l="7936" t="6881" r="20417"/>
          <a:stretch>
            <a:fillRect/>
          </a:stretch>
        </p:blipFill>
        <p:spPr>
          <a:xfrm>
            <a:off x="6031230" y="1222375"/>
            <a:ext cx="4573905" cy="3330575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11224260" y="2270760"/>
            <a:ext cx="6800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...</a:t>
            </a:r>
            <a:endParaRPr lang="en-US" altLang="zh-CN"/>
          </a:p>
        </p:txBody>
      </p:sp>
      <p:sp>
        <p:nvSpPr>
          <p:cNvPr id="17" name="文本框 16"/>
          <p:cNvSpPr txBox="1"/>
          <p:nvPr/>
        </p:nvSpPr>
        <p:spPr>
          <a:xfrm>
            <a:off x="3044190" y="5481955"/>
            <a:ext cx="6588125" cy="55118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24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2025年先后完成 </a:t>
            </a:r>
            <a:r>
              <a:rPr lang="en-US" altLang="zh-CN" sz="2400" b="1" dirty="0">
                <a:solidFill>
                  <a:srgbClr val="7030A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两笔  千万级</a:t>
            </a:r>
            <a:r>
              <a:rPr lang="en-US" altLang="zh-CN" sz="24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  核药BD交易</a:t>
            </a:r>
            <a:endParaRPr lang="en-US" altLang="zh-CN" sz="24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11840845" y="6489700"/>
            <a:ext cx="3511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 dirty="0">
                <a:latin typeface="微软雅黑" panose="020B0503020204020204" charset="-122"/>
                <a:ea typeface="微软雅黑" panose="020B0503020204020204" charset="-122"/>
              </a:rPr>
              <a:t>4</a:t>
            </a:r>
            <a:endParaRPr lang="en-US" altLang="zh-CN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2348865" y="4675505"/>
            <a:ext cx="15201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/>
              <a:t>Tc99m-FAP</a:t>
            </a:r>
            <a:endParaRPr lang="en-US" altLang="zh-CN" b="1"/>
          </a:p>
        </p:txBody>
      </p:sp>
      <p:sp>
        <p:nvSpPr>
          <p:cNvPr id="20" name="文本框 19"/>
          <p:cNvSpPr txBox="1"/>
          <p:nvPr/>
        </p:nvSpPr>
        <p:spPr>
          <a:xfrm>
            <a:off x="7557770" y="4675505"/>
            <a:ext cx="15201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/>
              <a:t>18F-FAP</a:t>
            </a:r>
            <a:endParaRPr lang="en-US" altLang="zh-CN" b="1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766570" y="123190"/>
            <a:ext cx="5945505" cy="652145"/>
          </a:xfrm>
        </p:spPr>
        <p:txBody>
          <a:bodyPr>
            <a:noAutofit/>
          </a:bodyPr>
          <a:p>
            <a:pPr fontAlgn="auto">
              <a:lnSpc>
                <a:spcPct val="150000"/>
              </a:lnSpc>
            </a:pPr>
            <a:r>
              <a:rPr lang="zh-CN" altLang="en-US" sz="1800" b="1" dirty="0">
                <a:latin typeface="微软雅黑" panose="020B0503020204020204" charset="-122"/>
                <a:ea typeface="微软雅黑" panose="020B0503020204020204" charset="-122"/>
              </a:rPr>
              <a:t>实验室团队平台</a:t>
            </a:r>
            <a:r>
              <a:rPr lang="zh-CN" altLang="en-US" sz="1800" b="1" dirty="0">
                <a:latin typeface="微软雅黑" panose="020B0503020204020204" charset="-122"/>
                <a:ea typeface="微软雅黑" panose="020B0503020204020204" charset="-122"/>
              </a:rPr>
              <a:t>和工作</a:t>
            </a:r>
            <a:r>
              <a:rPr lang="zh-CN" altLang="en-US" sz="1800" b="1" dirty="0">
                <a:latin typeface="微软雅黑" panose="020B0503020204020204" charset="-122"/>
                <a:ea typeface="微软雅黑" panose="020B0503020204020204" charset="-122"/>
              </a:rPr>
              <a:t>成果</a:t>
            </a:r>
            <a:endParaRPr lang="zh-CN" altLang="en-US" sz="18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 descr="工学院院徽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9150" y="0"/>
            <a:ext cx="947420" cy="902970"/>
          </a:xfrm>
          <a:prstGeom prst="rect">
            <a:avLst/>
          </a:prstGeom>
        </p:spPr>
      </p:pic>
      <p:pic>
        <p:nvPicPr>
          <p:cNvPr id="5" name="图片 4" descr="校徽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57250" cy="85725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26190" y="0"/>
            <a:ext cx="765810" cy="82931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9700" y="0"/>
            <a:ext cx="3681730" cy="828675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11224260" y="2270760"/>
            <a:ext cx="6800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...</a:t>
            </a:r>
            <a:endParaRPr lang="en-US" altLang="zh-CN"/>
          </a:p>
        </p:txBody>
      </p:sp>
      <p:sp>
        <p:nvSpPr>
          <p:cNvPr id="17" name="文本框 16"/>
          <p:cNvSpPr txBox="1"/>
          <p:nvPr/>
        </p:nvSpPr>
        <p:spPr>
          <a:xfrm>
            <a:off x="6372860" y="5066665"/>
            <a:ext cx="5531485" cy="8134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000" b="1" dirty="0">
                <a:latin typeface="微软雅黑" panose="020B0503020204020204" charset="-122"/>
                <a:ea typeface="微软雅黑" panose="020B0503020204020204" charset="-122"/>
              </a:rPr>
              <a:t>肿瘤滞留时间长达2周，辐射剂量评估显著优于竞品分子。</a:t>
            </a:r>
            <a:endParaRPr lang="zh-CN" altLang="en-US" sz="20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11827510" y="6489700"/>
            <a:ext cx="3644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 dirty="0">
                <a:latin typeface="微软雅黑" panose="020B0503020204020204" charset="-122"/>
                <a:ea typeface="微软雅黑" panose="020B0503020204020204" charset="-122"/>
              </a:rPr>
              <a:t>5</a:t>
            </a:r>
            <a:endParaRPr lang="en-US" altLang="zh-CN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8436610" y="4307205"/>
            <a:ext cx="15201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/>
              <a:t>177L</a:t>
            </a:r>
            <a:r>
              <a:rPr lang="en-US" altLang="zh-CN" b="1"/>
              <a:t>u-FAP</a:t>
            </a:r>
            <a:endParaRPr lang="en-US" altLang="zh-CN" b="1"/>
          </a:p>
        </p:txBody>
      </p:sp>
      <p:pic>
        <p:nvPicPr>
          <p:cNvPr id="40" name="图片 3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652" y="1432906"/>
            <a:ext cx="5394795" cy="2676369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2292350" y="4307205"/>
            <a:ext cx="15201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/>
              <a:t>Tc99m-FAP</a:t>
            </a:r>
            <a:endParaRPr lang="en-US" altLang="zh-CN" b="1"/>
          </a:p>
        </p:txBody>
      </p:sp>
      <p:pic>
        <p:nvPicPr>
          <p:cNvPr id="16" name="图片 15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32" t="14457" r="41349" b="7649"/>
          <a:stretch>
            <a:fillRect/>
          </a:stretch>
        </p:blipFill>
        <p:spPr>
          <a:xfrm>
            <a:off x="902335" y="1704340"/>
            <a:ext cx="747395" cy="2385695"/>
          </a:xfrm>
          <a:prstGeom prst="rect">
            <a:avLst/>
          </a:prstGeom>
        </p:spPr>
      </p:pic>
      <p:pic>
        <p:nvPicPr>
          <p:cNvPr id="21" name="图片 20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52" t="6737" r="40975" b="12000"/>
          <a:stretch>
            <a:fillRect/>
          </a:stretch>
        </p:blipFill>
        <p:spPr>
          <a:xfrm>
            <a:off x="1643380" y="1704340"/>
            <a:ext cx="726440" cy="2385060"/>
          </a:xfrm>
          <a:prstGeom prst="rect">
            <a:avLst/>
          </a:prstGeom>
        </p:spPr>
      </p:pic>
      <p:pic>
        <p:nvPicPr>
          <p:cNvPr id="22" name="图片 21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78" t="8421" r="42095" b="8210"/>
          <a:stretch>
            <a:fillRect/>
          </a:stretch>
        </p:blipFill>
        <p:spPr>
          <a:xfrm>
            <a:off x="2369820" y="1704340"/>
            <a:ext cx="726440" cy="2385060"/>
          </a:xfrm>
          <a:prstGeom prst="rect">
            <a:avLst/>
          </a:prstGeom>
        </p:spPr>
      </p:pic>
      <p:pic>
        <p:nvPicPr>
          <p:cNvPr id="23" name="图片 22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39" t="13614" r="41535" b="8210"/>
          <a:stretch>
            <a:fillRect/>
          </a:stretch>
        </p:blipFill>
        <p:spPr>
          <a:xfrm>
            <a:off x="3096260" y="1704340"/>
            <a:ext cx="726440" cy="2385060"/>
          </a:xfrm>
          <a:prstGeom prst="rect">
            <a:avLst/>
          </a:prstGeom>
        </p:spPr>
      </p:pic>
      <p:pic>
        <p:nvPicPr>
          <p:cNvPr id="24" name="图片 23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26" t="19088" r="42468" b="8211"/>
          <a:stretch>
            <a:fillRect/>
          </a:stretch>
        </p:blipFill>
        <p:spPr>
          <a:xfrm>
            <a:off x="3812540" y="1704340"/>
            <a:ext cx="726440" cy="2384425"/>
          </a:xfrm>
          <a:prstGeom prst="rect">
            <a:avLst/>
          </a:prstGeom>
        </p:spPr>
      </p:pic>
      <p:pic>
        <p:nvPicPr>
          <p:cNvPr id="26" name="图片 25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39" t="10526" r="42468" b="8210"/>
          <a:stretch>
            <a:fillRect/>
          </a:stretch>
        </p:blipFill>
        <p:spPr>
          <a:xfrm>
            <a:off x="4528185" y="1704975"/>
            <a:ext cx="726440" cy="2383155"/>
          </a:xfrm>
          <a:prstGeom prst="rect">
            <a:avLst/>
          </a:prstGeom>
        </p:spPr>
      </p:pic>
      <p:sp>
        <p:nvSpPr>
          <p:cNvPr id="27" name="文本框 26"/>
          <p:cNvSpPr txBox="1"/>
          <p:nvPr>
            <p:custDataLst>
              <p:tags r:id="rId12"/>
            </p:custDataLst>
          </p:nvPr>
        </p:nvSpPr>
        <p:spPr>
          <a:xfrm>
            <a:off x="924560" y="1388110"/>
            <a:ext cx="539115" cy="33401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altLang="zh-CN" sz="1400" b="1" dirty="0">
                <a:latin typeface="Arial" panose="020B0604020202020204" pitchFamily="34" charset="0"/>
                <a:cs typeface="Arial" panose="020B0604020202020204" pitchFamily="34" charset="0"/>
              </a:rPr>
              <a:t>0.5h</a:t>
            </a:r>
            <a:endParaRPr lang="en-US" altLang="zh-CN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zh-CN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文本框 27"/>
          <p:cNvSpPr txBox="1"/>
          <p:nvPr>
            <p:custDataLst>
              <p:tags r:id="rId13"/>
            </p:custDataLst>
          </p:nvPr>
        </p:nvSpPr>
        <p:spPr>
          <a:xfrm>
            <a:off x="1782445" y="1381760"/>
            <a:ext cx="390525" cy="33972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altLang="zh-CN" sz="1400" b="1" dirty="0">
                <a:latin typeface="Arial" panose="020B0604020202020204" pitchFamily="34" charset="0"/>
                <a:cs typeface="Arial" panose="020B0604020202020204" pitchFamily="34" charset="0"/>
              </a:rPr>
              <a:t>1h</a:t>
            </a:r>
            <a:endParaRPr lang="en-US" altLang="zh-CN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zh-CN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文本框 28"/>
          <p:cNvSpPr txBox="1"/>
          <p:nvPr>
            <p:custDataLst>
              <p:tags r:id="rId14"/>
            </p:custDataLst>
          </p:nvPr>
        </p:nvSpPr>
        <p:spPr>
          <a:xfrm>
            <a:off x="2538095" y="1381760"/>
            <a:ext cx="390525" cy="31369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altLang="zh-CN" sz="1400" b="1" dirty="0">
                <a:latin typeface="Arial" panose="020B0604020202020204" pitchFamily="34" charset="0"/>
                <a:cs typeface="Arial" panose="020B0604020202020204" pitchFamily="34" charset="0"/>
              </a:rPr>
              <a:t>2h</a:t>
            </a:r>
            <a:endParaRPr lang="en-US" altLang="zh-CN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zh-CN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文本框 29"/>
          <p:cNvSpPr txBox="1"/>
          <p:nvPr>
            <p:custDataLst>
              <p:tags r:id="rId15"/>
            </p:custDataLst>
          </p:nvPr>
        </p:nvSpPr>
        <p:spPr>
          <a:xfrm>
            <a:off x="3293745" y="1376045"/>
            <a:ext cx="390525" cy="34163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altLang="zh-CN" sz="1400" b="1" dirty="0">
                <a:latin typeface="Arial" panose="020B0604020202020204" pitchFamily="34" charset="0"/>
                <a:cs typeface="Arial" panose="020B0604020202020204" pitchFamily="34" charset="0"/>
              </a:rPr>
              <a:t>4h</a:t>
            </a:r>
            <a:endParaRPr lang="en-US" altLang="zh-CN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zh-CN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文本框 30"/>
          <p:cNvSpPr txBox="1"/>
          <p:nvPr>
            <p:custDataLst>
              <p:tags r:id="rId16"/>
            </p:custDataLst>
          </p:nvPr>
        </p:nvSpPr>
        <p:spPr>
          <a:xfrm>
            <a:off x="4049395" y="1378585"/>
            <a:ext cx="390525" cy="39624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altLang="zh-CN" sz="1400" b="1" dirty="0">
                <a:latin typeface="Arial" panose="020B0604020202020204" pitchFamily="34" charset="0"/>
                <a:cs typeface="Arial" panose="020B0604020202020204" pitchFamily="34" charset="0"/>
              </a:rPr>
              <a:t>8h</a:t>
            </a:r>
            <a:endParaRPr lang="en-US" altLang="zh-CN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zh-CN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文本框 31"/>
          <p:cNvSpPr txBox="1"/>
          <p:nvPr>
            <p:custDataLst>
              <p:tags r:id="rId17"/>
            </p:custDataLst>
          </p:nvPr>
        </p:nvSpPr>
        <p:spPr>
          <a:xfrm>
            <a:off x="4646930" y="1376045"/>
            <a:ext cx="489585" cy="32004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altLang="zh-CN" sz="1400" b="1" dirty="0">
                <a:latin typeface="Arial" panose="020B0604020202020204" pitchFamily="34" charset="0"/>
                <a:cs typeface="Arial" panose="020B0604020202020204" pitchFamily="34" charset="0"/>
              </a:rPr>
              <a:t>12h</a:t>
            </a:r>
            <a:endParaRPr lang="en-US" altLang="zh-CN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zh-CN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222885" y="5066665"/>
            <a:ext cx="5531485" cy="8134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2000" b="1" dirty="0">
                <a:latin typeface="微软雅黑" panose="020B0503020204020204" charset="-122"/>
                <a:ea typeface="微软雅黑" panose="020B0503020204020204" charset="-122"/>
              </a:rPr>
              <a:t>12h</a:t>
            </a:r>
            <a:r>
              <a:rPr lang="zh-CN" altLang="en-US" sz="2000" b="1" dirty="0">
                <a:latin typeface="微软雅黑" panose="020B0503020204020204" charset="-122"/>
                <a:ea typeface="微软雅黑" panose="020B0503020204020204" charset="-122"/>
              </a:rPr>
              <a:t>时肿瘤滞留信号仍然很高，其他关键限制性器官信号摄取</a:t>
            </a:r>
            <a:r>
              <a:rPr lang="zh-CN" altLang="en-US" sz="2000" b="1" dirty="0">
                <a:latin typeface="微软雅黑" panose="020B0503020204020204" charset="-122"/>
                <a:ea typeface="微软雅黑" panose="020B0503020204020204" charset="-122"/>
              </a:rPr>
              <a:t>低。</a:t>
            </a:r>
            <a:endParaRPr lang="zh-CN" altLang="en-US" sz="20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4" name="矩形 33"/>
          <p:cNvSpPr/>
          <p:nvPr>
            <p:custDataLst>
              <p:tags r:id="rId18"/>
            </p:custDataLst>
          </p:nvPr>
        </p:nvSpPr>
        <p:spPr>
          <a:xfrm>
            <a:off x="163830" y="981710"/>
            <a:ext cx="5540375" cy="5507990"/>
          </a:xfrm>
          <a:prstGeom prst="rect">
            <a:avLst/>
          </a:prstGeom>
          <a:noFill/>
          <a:ln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5" name="矩形 34"/>
          <p:cNvSpPr/>
          <p:nvPr>
            <p:custDataLst>
              <p:tags r:id="rId19"/>
            </p:custDataLst>
          </p:nvPr>
        </p:nvSpPr>
        <p:spPr>
          <a:xfrm>
            <a:off x="6098540" y="981710"/>
            <a:ext cx="5857875" cy="5507990"/>
          </a:xfrm>
          <a:prstGeom prst="rect">
            <a:avLst/>
          </a:prstGeom>
          <a:noFill/>
          <a:ln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2" name="图片 3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65332" t="2009" r="857" b="913"/>
          <a:stretch>
            <a:fillRect/>
          </a:stretch>
        </p:blipFill>
        <p:spPr>
          <a:xfrm>
            <a:off x="10546080" y="4765040"/>
            <a:ext cx="1418590" cy="1892935"/>
          </a:xfrm>
          <a:prstGeom prst="rect">
            <a:avLst/>
          </a:prstGeom>
        </p:spPr>
      </p:pic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908810" y="125730"/>
            <a:ext cx="5621655" cy="652145"/>
          </a:xfrm>
        </p:spPr>
        <p:txBody>
          <a:bodyPr>
            <a:noAutofit/>
          </a:bodyPr>
          <a:p>
            <a:pPr fontAlgn="auto">
              <a:lnSpc>
                <a:spcPct val="150000"/>
              </a:lnSpc>
            </a:pPr>
            <a:r>
              <a:rPr lang="zh-CN" altLang="en-US" sz="19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现状：治疗核药</a:t>
            </a:r>
            <a:r>
              <a:rPr lang="en-US" altLang="zh-CN" sz="19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r>
              <a:rPr lang="zh-CN" altLang="en-US" sz="19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r>
              <a:rPr lang="zh-CN" altLang="en-US" sz="1900" b="1" dirty="0">
                <a:latin typeface="微软雅黑" panose="020B0503020204020204" charset="-122"/>
                <a:ea typeface="微软雅黑" panose="020B0503020204020204" charset="-122"/>
              </a:rPr>
              <a:t>依据外照射经验</a:t>
            </a:r>
            <a:endParaRPr lang="zh-CN" altLang="en-US" sz="1900" b="1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fontAlgn="auto">
              <a:lnSpc>
                <a:spcPct val="150000"/>
              </a:lnSpc>
            </a:pPr>
            <a:endParaRPr lang="zh-CN" altLang="en-US" sz="1900" b="1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pic>
        <p:nvPicPr>
          <p:cNvPr id="4" name="图片 3" descr="工学院院徽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150" y="0"/>
            <a:ext cx="947420" cy="902970"/>
          </a:xfrm>
          <a:prstGeom prst="rect">
            <a:avLst/>
          </a:prstGeom>
        </p:spPr>
      </p:pic>
      <p:pic>
        <p:nvPicPr>
          <p:cNvPr id="5" name="图片 4" descr="校徽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857250" cy="85725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26190" y="0"/>
            <a:ext cx="765810" cy="82931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59700" y="0"/>
            <a:ext cx="3681730" cy="828675"/>
          </a:xfrm>
          <a:prstGeom prst="rect">
            <a:avLst/>
          </a:prstGeom>
        </p:spPr>
      </p:pic>
      <p:sp>
        <p:nvSpPr>
          <p:cNvPr id="2" name="文本框 1"/>
          <p:cNvSpPr txBox="1"/>
          <p:nvPr>
            <p:custDataLst>
              <p:tags r:id="rId7"/>
            </p:custDataLst>
          </p:nvPr>
        </p:nvSpPr>
        <p:spPr>
          <a:xfrm>
            <a:off x="301625" y="1430020"/>
            <a:ext cx="3552190" cy="3835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900" b="1" dirty="0">
                <a:latin typeface="微软雅黑" panose="020B0503020204020204" charset="-122"/>
                <a:ea typeface="微软雅黑" panose="020B0503020204020204" charset="-122"/>
              </a:rPr>
              <a:t>1、剂量率不同，底层逻辑有变</a:t>
            </a:r>
            <a:endParaRPr lang="zh-CN" altLang="en-US" sz="19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8"/>
            </p:custDataLst>
          </p:nvPr>
        </p:nvSpPr>
        <p:spPr>
          <a:xfrm>
            <a:off x="4260215" y="1434465"/>
            <a:ext cx="3672205" cy="3835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900" b="1" dirty="0">
                <a:latin typeface="微软雅黑" panose="020B0503020204020204" charset="-122"/>
                <a:ea typeface="微软雅黑" panose="020B0503020204020204" charset="-122"/>
              </a:rPr>
              <a:t>2、剂量分布的宏观与微观鸿沟</a:t>
            </a:r>
            <a:endParaRPr lang="zh-CN" altLang="en-US"/>
          </a:p>
        </p:txBody>
      </p:sp>
      <p:sp>
        <p:nvSpPr>
          <p:cNvPr id="9" name="文本框 8"/>
          <p:cNvSpPr txBox="1"/>
          <p:nvPr>
            <p:custDataLst>
              <p:tags r:id="rId9"/>
            </p:custDataLst>
          </p:nvPr>
        </p:nvSpPr>
        <p:spPr>
          <a:xfrm>
            <a:off x="8029575" y="1434465"/>
            <a:ext cx="4064000" cy="3835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900" b="1" dirty="0">
                <a:latin typeface="微软雅黑" panose="020B0503020204020204" charset="-122"/>
                <a:ea typeface="微软雅黑" panose="020B0503020204020204" charset="-122"/>
              </a:rPr>
              <a:t>3、核素类型的物理与生物学异质性</a:t>
            </a:r>
            <a:endParaRPr lang="zh-CN" altLang="en-US" sz="19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" name="圆角矩形 9"/>
          <p:cNvSpPr/>
          <p:nvPr>
            <p:custDataLst>
              <p:tags r:id="rId10"/>
            </p:custDataLst>
          </p:nvPr>
        </p:nvSpPr>
        <p:spPr>
          <a:xfrm>
            <a:off x="257810" y="1346200"/>
            <a:ext cx="3661410" cy="551815"/>
          </a:xfrm>
          <a:prstGeom prst="roundRect">
            <a:avLst/>
          </a:prstGeom>
          <a:noFill/>
          <a:ln w="19050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圆角矩形 10"/>
          <p:cNvSpPr/>
          <p:nvPr>
            <p:custDataLst>
              <p:tags r:id="rId11"/>
            </p:custDataLst>
          </p:nvPr>
        </p:nvSpPr>
        <p:spPr>
          <a:xfrm>
            <a:off x="4182745" y="1339850"/>
            <a:ext cx="3661410" cy="551815"/>
          </a:xfrm>
          <a:prstGeom prst="roundRect">
            <a:avLst/>
          </a:prstGeom>
          <a:noFill/>
          <a:ln w="19050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圆角矩形 11"/>
          <p:cNvSpPr/>
          <p:nvPr>
            <p:custDataLst>
              <p:tags r:id="rId12"/>
            </p:custDataLst>
          </p:nvPr>
        </p:nvSpPr>
        <p:spPr>
          <a:xfrm>
            <a:off x="8064500" y="1339850"/>
            <a:ext cx="3914140" cy="551815"/>
          </a:xfrm>
          <a:prstGeom prst="roundRect">
            <a:avLst/>
          </a:prstGeom>
          <a:noFill/>
          <a:ln w="19050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301625" y="929640"/>
            <a:ext cx="4064000" cy="3835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900" b="1" dirty="0">
                <a:latin typeface="微软雅黑" panose="020B0503020204020204" charset="-122"/>
                <a:ea typeface="微软雅黑" panose="020B0503020204020204" charset="-122"/>
              </a:rPr>
              <a:t>局限性</a:t>
            </a:r>
            <a:endParaRPr lang="zh-CN" altLang="en-US" sz="19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9" name="图片 18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4"/>
          <a:srcRect l="52693" r="2222"/>
          <a:stretch>
            <a:fillRect/>
          </a:stretch>
        </p:blipFill>
        <p:spPr>
          <a:xfrm>
            <a:off x="1873250" y="4610735"/>
            <a:ext cx="1906905" cy="204724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6"/>
          <a:srcRect l="1493" r="50583" b="52578"/>
          <a:stretch>
            <a:fillRect/>
          </a:stretch>
        </p:blipFill>
        <p:spPr>
          <a:xfrm>
            <a:off x="4686935" y="2904490"/>
            <a:ext cx="2700020" cy="1322705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14"/>
          <a:srcRect l="1554" t="805" r="52373"/>
          <a:stretch>
            <a:fillRect/>
          </a:stretch>
        </p:blipFill>
        <p:spPr>
          <a:xfrm>
            <a:off x="335915" y="2105660"/>
            <a:ext cx="1899920" cy="1978660"/>
          </a:xfrm>
          <a:prstGeom prst="rect">
            <a:avLst/>
          </a:prstGeom>
        </p:spPr>
      </p:pic>
      <p:sp>
        <p:nvSpPr>
          <p:cNvPr id="22" name="文本框 21"/>
          <p:cNvSpPr txBox="1"/>
          <p:nvPr>
            <p:custDataLst>
              <p:tags r:id="rId18"/>
            </p:custDataLst>
          </p:nvPr>
        </p:nvSpPr>
        <p:spPr>
          <a:xfrm>
            <a:off x="2404110" y="2788285"/>
            <a:ext cx="1403985" cy="10445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1600" b="1" dirty="0">
                <a:latin typeface="微软雅黑" panose="020B0503020204020204" charset="-122"/>
                <a:ea typeface="微软雅黑" panose="020B0503020204020204" charset="-122"/>
              </a:rPr>
              <a:t>外照射通常采用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高剂量率</a:t>
            </a:r>
            <a:r>
              <a:rPr lang="zh-CN" altLang="en-US" sz="1600" b="1" dirty="0">
                <a:latin typeface="微软雅黑" panose="020B0503020204020204" charset="-122"/>
                <a:ea typeface="微软雅黑" panose="020B0503020204020204" charset="-122"/>
              </a:rPr>
              <a:t>照射</a:t>
            </a:r>
            <a:endParaRPr lang="zh-CN" altLang="en-US" sz="1600"/>
          </a:p>
        </p:txBody>
      </p:sp>
      <p:sp>
        <p:nvSpPr>
          <p:cNvPr id="23" name="文本框 22"/>
          <p:cNvSpPr txBox="1"/>
          <p:nvPr>
            <p:custDataLst>
              <p:tags r:id="rId19"/>
            </p:custDataLst>
          </p:nvPr>
        </p:nvSpPr>
        <p:spPr>
          <a:xfrm>
            <a:off x="285750" y="5126990"/>
            <a:ext cx="1406525" cy="101473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1600" b="1" dirty="0">
                <a:latin typeface="微软雅黑" panose="020B0503020204020204" charset="-122"/>
                <a:ea typeface="微软雅黑" panose="020B0503020204020204" charset="-122"/>
              </a:rPr>
              <a:t>内照射属于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持续性低剂量率</a:t>
            </a:r>
            <a:r>
              <a:rPr lang="zh-CN" altLang="en-US" sz="1600" b="1" dirty="0">
                <a:latin typeface="微软雅黑" panose="020B0503020204020204" charset="-122"/>
                <a:ea typeface="微软雅黑" panose="020B0503020204020204" charset="-122"/>
              </a:rPr>
              <a:t>照射</a:t>
            </a:r>
            <a:endParaRPr lang="zh-CN" altLang="en-US" sz="1600"/>
          </a:p>
        </p:txBody>
      </p:sp>
      <p:sp>
        <p:nvSpPr>
          <p:cNvPr id="25" name="矩形 24"/>
          <p:cNvSpPr/>
          <p:nvPr>
            <p:custDataLst>
              <p:tags r:id="rId20"/>
            </p:custDataLst>
          </p:nvPr>
        </p:nvSpPr>
        <p:spPr>
          <a:xfrm>
            <a:off x="250825" y="2044700"/>
            <a:ext cx="3662045" cy="4657090"/>
          </a:xfrm>
          <a:prstGeom prst="rect">
            <a:avLst/>
          </a:prstGeom>
          <a:noFill/>
          <a:ln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6" name="图片 25"/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22"/>
          <a:srcRect l="596" t="1449" r="674" b="3259"/>
          <a:stretch>
            <a:fillRect/>
          </a:stretch>
        </p:blipFill>
        <p:spPr>
          <a:xfrm>
            <a:off x="4689475" y="4312920"/>
            <a:ext cx="2670175" cy="1290955"/>
          </a:xfrm>
          <a:prstGeom prst="rect">
            <a:avLst/>
          </a:prstGeom>
        </p:spPr>
      </p:pic>
      <p:sp>
        <p:nvSpPr>
          <p:cNvPr id="27" name="文本框 26"/>
          <p:cNvSpPr txBox="1"/>
          <p:nvPr>
            <p:custDataLst>
              <p:tags r:id="rId23"/>
            </p:custDataLst>
          </p:nvPr>
        </p:nvSpPr>
        <p:spPr>
          <a:xfrm>
            <a:off x="4217670" y="2074545"/>
            <a:ext cx="358394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 b="1" dirty="0">
                <a:latin typeface="微软雅黑" panose="020B0503020204020204" charset="-122"/>
                <a:ea typeface="微软雅黑" panose="020B0503020204020204" charset="-122"/>
              </a:rPr>
              <a:t>外照射放疗依靠多野聚焦与影像引导，构建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相对均匀的高剂量分布，剂量场规整、整体覆盖均衡</a:t>
            </a:r>
            <a:r>
              <a:rPr lang="zh-CN" altLang="en-US" sz="1600"/>
              <a:t>。</a:t>
            </a:r>
            <a:endParaRPr lang="zh-CN" altLang="en-US" sz="1600"/>
          </a:p>
        </p:txBody>
      </p:sp>
      <p:sp>
        <p:nvSpPr>
          <p:cNvPr id="28" name="文本框 27"/>
          <p:cNvSpPr txBox="1"/>
          <p:nvPr>
            <p:custDataLst>
              <p:tags r:id="rId24"/>
            </p:custDataLst>
          </p:nvPr>
        </p:nvSpPr>
        <p:spPr>
          <a:xfrm>
            <a:off x="4172585" y="5607050"/>
            <a:ext cx="371411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 b="1" dirty="0">
                <a:latin typeface="微软雅黑" panose="020B0503020204020204" charset="-122"/>
                <a:ea typeface="微软雅黑" panose="020B0503020204020204" charset="-122"/>
              </a:rPr>
              <a:t>核素靶向药物的体内分布，高度依赖靶点的肿瘤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表达异质性</a:t>
            </a:r>
            <a:r>
              <a:rPr lang="zh-CN" altLang="en-US" sz="1600" b="1" dirty="0">
                <a:latin typeface="微软雅黑" panose="020B0503020204020204" charset="-122"/>
                <a:ea typeface="微软雅黑" panose="020B0503020204020204" charset="-122"/>
              </a:rPr>
              <a:t>，以及组织药物灌注的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不均衡性</a:t>
            </a:r>
            <a:r>
              <a:rPr lang="zh-CN" altLang="en-US" sz="1600" b="1" dirty="0">
                <a:latin typeface="微软雅黑" panose="020B0503020204020204" charset="-122"/>
                <a:ea typeface="微软雅黑" panose="020B0503020204020204" charset="-122"/>
              </a:rPr>
              <a:t>，最终辐射剂量呈现微观点状离散分布特征。</a:t>
            </a:r>
            <a:endParaRPr lang="zh-CN" altLang="en-US" sz="16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9" name="矩形 28"/>
          <p:cNvSpPr/>
          <p:nvPr>
            <p:custDataLst>
              <p:tags r:id="rId25"/>
            </p:custDataLst>
          </p:nvPr>
        </p:nvSpPr>
        <p:spPr>
          <a:xfrm>
            <a:off x="4178935" y="2044700"/>
            <a:ext cx="3662045" cy="4657090"/>
          </a:xfrm>
          <a:prstGeom prst="rect">
            <a:avLst/>
          </a:prstGeom>
          <a:noFill/>
          <a:ln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31" name="图片 30"/>
          <p:cNvPicPr>
            <a:picLocks noChangeAspect="1"/>
          </p:cNvPicPr>
          <p:nvPr>
            <p:custDataLst>
              <p:tags r:id="rId26"/>
            </p:custDataLst>
          </p:nvPr>
        </p:nvPicPr>
        <p:blipFill>
          <a:blip r:embed="rId2"/>
          <a:srcRect l="942" t="1644" r="65476" b="785"/>
          <a:stretch>
            <a:fillRect/>
          </a:stretch>
        </p:blipFill>
        <p:spPr>
          <a:xfrm>
            <a:off x="8132445" y="2059940"/>
            <a:ext cx="1469390" cy="198437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>
            <p:custDataLst>
              <p:tags r:id="rId27"/>
            </p:custDataLst>
          </p:nvPr>
        </p:nvPicPr>
        <p:blipFill>
          <a:blip r:embed="rId2"/>
          <a:srcRect l="36492" t="27557" r="37307" b="21950"/>
          <a:stretch>
            <a:fillRect/>
          </a:stretch>
        </p:blipFill>
        <p:spPr>
          <a:xfrm>
            <a:off x="9391015" y="3886835"/>
            <a:ext cx="1155065" cy="1034415"/>
          </a:xfrm>
          <a:prstGeom prst="rect">
            <a:avLst/>
          </a:prstGeom>
        </p:spPr>
      </p:pic>
      <p:sp>
        <p:nvSpPr>
          <p:cNvPr id="33" name="矩形 32"/>
          <p:cNvSpPr/>
          <p:nvPr>
            <p:custDataLst>
              <p:tags r:id="rId28"/>
            </p:custDataLst>
          </p:nvPr>
        </p:nvSpPr>
        <p:spPr>
          <a:xfrm>
            <a:off x="8100695" y="2044700"/>
            <a:ext cx="3898900" cy="4657090"/>
          </a:xfrm>
          <a:prstGeom prst="rect">
            <a:avLst/>
          </a:prstGeom>
          <a:noFill/>
          <a:ln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4" name="文本框 33"/>
          <p:cNvSpPr txBox="1"/>
          <p:nvPr>
            <p:custDataLst>
              <p:tags r:id="rId29"/>
            </p:custDataLst>
          </p:nvPr>
        </p:nvSpPr>
        <p:spPr>
          <a:xfrm>
            <a:off x="8171180" y="5346065"/>
            <a:ext cx="2313940" cy="10744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1600" b="1" dirty="0">
                <a:latin typeface="微软雅黑" panose="020B0503020204020204" charset="-122"/>
                <a:ea typeface="微软雅黑" panose="020B0503020204020204" charset="-122"/>
              </a:rPr>
              <a:t>α核素则因高LET、短射程、直接打断DNA双链、且杀伤完全独立于氧气和细胞周期</a:t>
            </a:r>
            <a:endParaRPr lang="zh-CN" altLang="en-US"/>
          </a:p>
        </p:txBody>
      </p:sp>
      <p:sp>
        <p:nvSpPr>
          <p:cNvPr id="35" name="文本框 34"/>
          <p:cNvSpPr txBox="1"/>
          <p:nvPr>
            <p:custDataLst>
              <p:tags r:id="rId30"/>
            </p:custDataLst>
          </p:nvPr>
        </p:nvSpPr>
        <p:spPr>
          <a:xfrm>
            <a:off x="9719310" y="2737485"/>
            <a:ext cx="2156460" cy="6546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16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β核素尚可部分延伸外照射经验</a:t>
            </a:r>
            <a:endParaRPr lang="zh-CN" altLang="en-US" sz="16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1929745" y="6489700"/>
            <a:ext cx="2273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 dirty="0">
                <a:latin typeface="微软雅黑" panose="020B0503020204020204" charset="-122"/>
                <a:ea typeface="微软雅黑" panose="020B0503020204020204" charset="-122"/>
              </a:rPr>
              <a:t>6</a:t>
            </a:r>
            <a:endParaRPr lang="en-US" altLang="zh-CN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908810" y="125730"/>
            <a:ext cx="5621655" cy="652145"/>
          </a:xfrm>
        </p:spPr>
        <p:txBody>
          <a:bodyPr>
            <a:noAutofit/>
          </a:bodyPr>
          <a:p>
            <a:pPr fontAlgn="auto">
              <a:lnSpc>
                <a:spcPct val="150000"/>
              </a:lnSpc>
            </a:pPr>
            <a:r>
              <a:rPr lang="zh-CN" altLang="en-US" sz="19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现状：治疗核药剂量</a:t>
            </a:r>
            <a:r>
              <a:rPr lang="en-US" altLang="zh-CN" sz="19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  </a:t>
            </a:r>
            <a:r>
              <a:rPr lang="zh-CN" altLang="en-US" sz="19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基于</a:t>
            </a:r>
            <a:r>
              <a:rPr lang="en-US" altLang="zh-CN" sz="19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MIRD</a:t>
            </a:r>
            <a:r>
              <a:rPr lang="zh-CN" altLang="en-US" sz="19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方案</a:t>
            </a:r>
            <a:r>
              <a:rPr lang="zh-CN" altLang="en-US" sz="19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计算</a:t>
            </a:r>
            <a:endParaRPr lang="zh-CN" altLang="en-US" sz="1900" b="1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4" name="图片 3" descr="工学院院徽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9150" y="0"/>
            <a:ext cx="947420" cy="902970"/>
          </a:xfrm>
          <a:prstGeom prst="rect">
            <a:avLst/>
          </a:prstGeom>
        </p:spPr>
      </p:pic>
      <p:pic>
        <p:nvPicPr>
          <p:cNvPr id="5" name="图片 4" descr="校徽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57250" cy="85725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26190" y="0"/>
            <a:ext cx="765810" cy="82931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9700" y="0"/>
            <a:ext cx="3681730" cy="82867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8" name="文本框 17"/>
              <p:cNvSpPr txBox="1"/>
              <p:nvPr/>
            </p:nvSpPr>
            <p:spPr>
              <a:xfrm>
                <a:off x="4705286" y="1440434"/>
                <a:ext cx="2282190" cy="744220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900" b="1" dirty="0">
                              <a:latin typeface="微软雅黑" panose="020B0503020204020204" charset="-122"/>
                              <a:ea typeface="微软雅黑" panose="020B0503020204020204" charset="-122"/>
                            </a:rPr>
                          </m:ctrlPr>
                        </m:sSubPr>
                        <m:e>
                          <m:r>
                            <a:rPr lang="en-US" altLang="zh-CN" sz="1900" b="1" dirty="0">
                              <a:latin typeface="微软雅黑" panose="020B0503020204020204" charset="-122"/>
                              <a:ea typeface="微软雅黑" panose="020B0503020204020204" charset="-122"/>
                            </a:rPr>
                            <m:t>𝐷</m:t>
                          </m:r>
                        </m:e>
                        <m:sub>
                          <m:r>
                            <a:rPr lang="en-US" altLang="zh-CN" sz="1900" b="1" dirty="0">
                              <a:latin typeface="微软雅黑" panose="020B0503020204020204" charset="-122"/>
                              <a:ea typeface="微软雅黑" panose="020B0503020204020204" charset="-122"/>
                            </a:rPr>
                            <m:t>𝑟</m:t>
                          </m:r>
                        </m:sub>
                      </m:sSub>
                      <m:r>
                        <a:rPr lang="en-US" altLang="zh-CN" sz="1900" b="1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m:t>=</m:t>
                      </m:r>
                      <m:nary>
                        <m:naryPr>
                          <m:chr m:val="∑"/>
                          <m:limLoc m:val="undOvr"/>
                          <m:supHide m:val="on"/>
                          <m:ctrlPr>
                            <a:rPr lang="en-US" altLang="zh-CN" sz="1900" b="1" dirty="0">
                              <a:latin typeface="微软雅黑" panose="020B0503020204020204" charset="-122"/>
                              <a:ea typeface="微软雅黑" panose="020B0503020204020204" charset="-122"/>
                            </a:rPr>
                          </m:ctrlPr>
                        </m:naryPr>
                        <m:sub>
                          <m:r>
                            <a:rPr lang="en-US" altLang="zh-CN" sz="1900" b="1" dirty="0">
                              <a:latin typeface="微软雅黑" panose="020B0503020204020204" charset="-122"/>
                              <a:ea typeface="微软雅黑" panose="020B0503020204020204" charset="-122"/>
                            </a:rPr>
                            <m:t>ℎ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altLang="zh-CN" sz="1900" b="1" dirty="0">
                                  <a:latin typeface="微软雅黑" panose="020B0503020204020204" charset="-122"/>
                                  <a:ea typeface="微软雅黑" panose="020B0503020204020204" charset="-122"/>
                                </a:rPr>
                              </m:ctrlPr>
                            </m:sSubPr>
                            <m:e>
                              <m:r>
                                <a:rPr lang="en-US" altLang="zh-CN" sz="1900" b="1" dirty="0">
                                  <a:latin typeface="微软雅黑" panose="020B0503020204020204" charset="-122"/>
                                  <a:ea typeface="微软雅黑" panose="020B0503020204020204" charset="-122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altLang="zh-CN" sz="1900" b="1" dirty="0">
                                  <a:latin typeface="微软雅黑" panose="020B0503020204020204" charset="-122"/>
                                  <a:ea typeface="微软雅黑" panose="020B0503020204020204" charset="-122"/>
                                </a:rPr>
                                <m:t>ℎ</m:t>
                              </m:r>
                            </m:sub>
                          </m:sSub>
                          <m:r>
                            <a:rPr lang="en-US" altLang="zh-CN" sz="1900" b="1" dirty="0">
                              <a:latin typeface="微软雅黑" panose="020B0503020204020204" charset="-122"/>
                              <a:ea typeface="微软雅黑" panose="020B0503020204020204" charset="-122"/>
                            </a:rPr>
                            <m:t>∗</m:t>
                          </m:r>
                          <m:sSub>
                            <m:sSubPr>
                              <m:ctrlPr>
                                <a:rPr lang="en-US" altLang="zh-CN" sz="1900" b="1" dirty="0">
                                  <a:latin typeface="微软雅黑" panose="020B0503020204020204" charset="-122"/>
                                  <a:ea typeface="微软雅黑" panose="020B0503020204020204" charset="-122"/>
                                </a:rPr>
                              </m:ctrlPr>
                            </m:sSubPr>
                            <m:e>
                              <m:r>
                                <a:rPr lang="en-US" altLang="zh-CN" sz="1900" b="1" dirty="0">
                                  <a:latin typeface="微软雅黑" panose="020B0503020204020204" charset="-122"/>
                                  <a:ea typeface="微软雅黑" panose="020B0503020204020204" charset="-122"/>
                                </a:rPr>
                                <m:t>𝑆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altLang="zh-CN" sz="1900" b="1" dirty="0">
                                      <a:latin typeface="微软雅黑" panose="020B0503020204020204" charset="-122"/>
                                      <a:ea typeface="微软雅黑" panose="020B0503020204020204" charset="-122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900" b="1" dirty="0">
                                      <a:latin typeface="微软雅黑" panose="020B0503020204020204" charset="-122"/>
                                      <a:ea typeface="微软雅黑" panose="020B0503020204020204" charset="-122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US" altLang="zh-CN" sz="1900" b="1" dirty="0">
                                      <a:latin typeface="微软雅黑" panose="020B0503020204020204" charset="-122"/>
                                      <a:ea typeface="微软雅黑" panose="020B0503020204020204" charset="-122"/>
                                    </a:rPr>
                                    <m:t>𝑠</m:t>
                                  </m:r>
                                </m:sub>
                              </m:sSub>
                              <m:r>
                                <a:rPr lang="en-US" altLang="zh-CN" sz="1900" b="1" dirty="0">
                                  <a:latin typeface="微软雅黑" panose="020B0503020204020204" charset="-122"/>
                                  <a:ea typeface="微软雅黑" panose="020B0503020204020204" charset="-122"/>
                                </a:rPr>
                                <m:t>←</m:t>
                              </m:r>
                              <m:sSub>
                                <m:sSubPr>
                                  <m:ctrlPr>
                                    <a:rPr lang="en-US" altLang="zh-CN" sz="1900" b="1" dirty="0">
                                      <a:latin typeface="微软雅黑" panose="020B0503020204020204" charset="-122"/>
                                      <a:ea typeface="微软雅黑" panose="020B0503020204020204" charset="-122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900" b="1" dirty="0">
                                      <a:latin typeface="微软雅黑" panose="020B0503020204020204" charset="-122"/>
                                      <a:ea typeface="微软雅黑" panose="020B0503020204020204" charset="-122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US" altLang="zh-CN" sz="1900" b="1" dirty="0">
                                      <a:latin typeface="微软雅黑" panose="020B0503020204020204" charset="-122"/>
                                      <a:ea typeface="微软雅黑" panose="020B0503020204020204" charset="-122"/>
                                    </a:rPr>
                                    <m:t>ℎ</m:t>
                                  </m:r>
                                </m:sub>
                              </m:sSub>
                            </m:sub>
                          </m:sSub>
                        </m:e>
                      </m:nary>
                    </m:oMath>
                  </m:oMathPara>
                </a14:m>
                <a:endParaRPr lang="zh-CN" altLang="en-US"/>
              </a:p>
            </p:txBody>
          </p:sp>
        </mc:Choice>
        <mc:Fallback>
          <p:sp>
            <p:nvSpPr>
              <p:cNvPr id="18" name="文本框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5286" y="1440434"/>
                <a:ext cx="2282190" cy="744220"/>
              </a:xfrm>
              <a:prstGeom prst="rect">
                <a:avLst/>
              </a:prstGeom>
              <a:blipFill rotWithShape="1">
                <a:blip r:embed="rId5"/>
                <a:stretch>
                  <a:fillRect l="-25" t="-34" r="25" b="3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文本框 1"/>
          <p:cNvSpPr txBox="1"/>
          <p:nvPr/>
        </p:nvSpPr>
        <p:spPr>
          <a:xfrm>
            <a:off x="234315" y="987425"/>
            <a:ext cx="95910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 dirty="0">
                <a:latin typeface="微软雅黑" panose="020B0503020204020204" charset="-122"/>
                <a:ea typeface="微软雅黑" panose="020B0503020204020204" charset="-122"/>
              </a:rPr>
              <a:t>美国核医学协会下的</a:t>
            </a:r>
            <a:r>
              <a:rPr lang="en-US" altLang="zh-CN" b="1" dirty="0">
                <a:latin typeface="微软雅黑" panose="020B0503020204020204" charset="-122"/>
                <a:ea typeface="微软雅黑" panose="020B0503020204020204" charset="-122"/>
              </a:rPr>
              <a:t>MIRD（Medical Internal Radiation Dose）</a:t>
            </a:r>
            <a:r>
              <a:rPr lang="zh-CN" altLang="en-US" b="1" dirty="0">
                <a:latin typeface="微软雅黑" panose="020B0503020204020204" charset="-122"/>
                <a:ea typeface="微软雅黑" panose="020B0503020204020204" charset="-122"/>
              </a:rPr>
              <a:t>委员会提出：</a:t>
            </a:r>
            <a:endParaRPr lang="zh-CN" altLang="en-US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文本框 11"/>
              <p:cNvSpPr txBox="1"/>
              <p:nvPr/>
            </p:nvSpPr>
            <p:spPr>
              <a:xfrm>
                <a:off x="4418965" y="2127885"/>
                <a:ext cx="2825115" cy="721995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900" b="1" dirty="0">
                              <a:latin typeface="微软雅黑" panose="020B0503020204020204" charset="-122"/>
                              <a:ea typeface="微软雅黑" panose="020B0503020204020204" charset="-122"/>
                            </a:rPr>
                          </m:ctrlPr>
                        </m:sSubPr>
                        <m:e>
                          <m:r>
                            <a:rPr lang="en-US" altLang="zh-CN" sz="1900" b="1" dirty="0">
                              <a:latin typeface="微软雅黑" panose="020B0503020204020204" charset="-122"/>
                              <a:ea typeface="微软雅黑" panose="020B0503020204020204" charset="-122"/>
                            </a:rPr>
                            <m:t>𝐴</m:t>
                          </m:r>
                        </m:e>
                        <m:sub>
                          <m:r>
                            <a:rPr lang="en-US" altLang="zh-CN" sz="1900" b="1" dirty="0">
                              <a:latin typeface="微软雅黑" panose="020B0503020204020204" charset="-122"/>
                              <a:ea typeface="微软雅黑" panose="020B0503020204020204" charset="-122"/>
                            </a:rPr>
                            <m:t>ℎ</m:t>
                          </m:r>
                        </m:sub>
                      </m:sSub>
                      <m:r>
                        <a:rPr lang="en-US" altLang="zh-CN" sz="1900" b="1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m:t>=</m:t>
                      </m:r>
                      <m:r>
                        <a:rPr lang="en-US" altLang="zh-CN" sz="1900" b="1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m:t>𝑇𝐼𝐴𝐶</m:t>
                      </m:r>
                      <m:r>
                        <a:rPr lang="en-US" altLang="zh-CN" sz="1900" b="1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m:t>=</m:t>
                      </m:r>
                      <m:nary>
                        <m:naryPr>
                          <m:limLoc m:val="subSup"/>
                          <m:ctrlPr>
                            <a:rPr lang="en-US" altLang="zh-CN" sz="1900" b="1" dirty="0">
                              <a:latin typeface="微软雅黑" panose="020B0503020204020204" charset="-122"/>
                              <a:ea typeface="微软雅黑" panose="020B0503020204020204" charset="-122"/>
                            </a:rPr>
                          </m:ctrlPr>
                        </m:naryPr>
                        <m:sub>
                          <m:r>
                            <a:rPr lang="en-US" altLang="zh-CN" sz="1900" b="1" dirty="0">
                              <a:latin typeface="微软雅黑" panose="020B0503020204020204" charset="-122"/>
                              <a:ea typeface="微软雅黑" panose="020B0503020204020204" charset="-122"/>
                            </a:rPr>
                            <m:t>0</m:t>
                          </m:r>
                        </m:sub>
                        <m:sup>
                          <m:r>
                            <a:rPr lang="en-US" altLang="zh-CN" sz="1900" b="1" dirty="0">
                              <a:latin typeface="微软雅黑" panose="020B0503020204020204" charset="-122"/>
                              <a:ea typeface="微软雅黑" panose="020B0503020204020204" charset="-122"/>
                            </a:rPr>
                            <m:t>∞</m:t>
                          </m:r>
                        </m:sup>
                        <m:e>
                          <m:r>
                            <a:rPr lang="en-US" altLang="zh-CN" sz="1900" b="1" dirty="0">
                              <a:latin typeface="微软雅黑" panose="020B0503020204020204" charset="-122"/>
                              <a:ea typeface="微软雅黑" panose="020B0503020204020204" charset="-122"/>
                            </a:rPr>
                            <m:t>𝐴</m:t>
                          </m:r>
                          <m:d>
                            <m:dPr>
                              <m:ctrlPr>
                                <a:rPr lang="en-US" altLang="zh-CN" sz="1900" b="1" dirty="0">
                                  <a:latin typeface="微软雅黑" panose="020B0503020204020204" charset="-122"/>
                                  <a:ea typeface="微软雅黑" panose="020B0503020204020204" charset="-122"/>
                                </a:rPr>
                              </m:ctrlPr>
                            </m:dPr>
                            <m:e>
                              <m:r>
                                <a:rPr lang="en-US" altLang="zh-CN" sz="1900" b="1" dirty="0">
                                  <a:latin typeface="微软雅黑" panose="020B0503020204020204" charset="-122"/>
                                  <a:ea typeface="微软雅黑" panose="020B0503020204020204" charset="-122"/>
                                </a:rPr>
                                <m:t>𝑡</m:t>
                              </m:r>
                            </m:e>
                          </m:d>
                          <m:r>
                            <a:rPr lang="en-US" altLang="zh-CN" sz="1900" b="1" dirty="0">
                              <a:latin typeface="微软雅黑" panose="020B0503020204020204" charset="-122"/>
                              <a:ea typeface="微软雅黑" panose="020B0503020204020204" charset="-122"/>
                            </a:rPr>
                            <m:t>𝑑𝑡</m:t>
                          </m:r>
                        </m:e>
                      </m:nary>
                    </m:oMath>
                  </m:oMathPara>
                </a14:m>
                <a:endParaRPr lang="en-US" altLang="zh-CN" i="1">
                  <a:latin typeface="Cambria Math" panose="02040503050406030204" charset="0"/>
                  <a:cs typeface="Cambria Math" panose="02040503050406030204" charset="0"/>
                </a:endParaRPr>
              </a:p>
            </p:txBody>
          </p:sp>
        </mc:Choice>
        <mc:Fallback>
          <p:sp>
            <p:nvSpPr>
              <p:cNvPr id="12" name="文本框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8965" y="2127885"/>
                <a:ext cx="2825115" cy="721995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1" name="表格 10"/>
          <p:cNvGraphicFramePr/>
          <p:nvPr/>
        </p:nvGraphicFramePr>
        <p:xfrm>
          <a:off x="2264410" y="2914650"/>
          <a:ext cx="7216140" cy="2179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2400"/>
                <a:gridCol w="2868295"/>
                <a:gridCol w="1386205"/>
                <a:gridCol w="1539240"/>
              </a:tblGrid>
              <a:tr h="3810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400">
                          <a:solidFill>
                            <a:schemeClr val="tx1"/>
                          </a:solidFill>
                        </a:rPr>
                        <a:t>软件</a:t>
                      </a:r>
                      <a:endParaRPr lang="zh-CN" altLang="en-US" sz="14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400">
                          <a:solidFill>
                            <a:schemeClr val="tx1"/>
                          </a:solidFill>
                        </a:rPr>
                        <a:t>开发机构</a:t>
                      </a:r>
                      <a:endParaRPr lang="zh-CN" altLang="en-US" sz="14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400">
                          <a:solidFill>
                            <a:schemeClr val="tx1"/>
                          </a:solidFill>
                        </a:rPr>
                        <a:t>模体</a:t>
                      </a:r>
                      <a:endParaRPr lang="zh-CN" altLang="en-US" sz="14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400">
                          <a:solidFill>
                            <a:schemeClr val="tx1"/>
                          </a:solidFill>
                        </a:rPr>
                        <a:t>拟合</a:t>
                      </a:r>
                      <a:endParaRPr lang="zh-CN" altLang="en-US" sz="14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10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400" b="1" dirty="0"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OLINDA/EXM</a:t>
                      </a:r>
                      <a:endParaRPr lang="zh-CN" altLang="en-US" sz="1400" b="1" dirty="0">
                        <a:latin typeface="微软雅黑" panose="020B0503020204020204" charset="-122"/>
                        <a:ea typeface="微软雅黑" panose="020B0503020204020204" charset="-122"/>
                        <a:sym typeface="+mn-ea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400"/>
                        <a:t>范德堡大学（现由</a:t>
                      </a:r>
                      <a:r>
                        <a:rPr lang="en-US" altLang="zh-CN" sz="1400"/>
                        <a:t>HERMES Medical Solutions</a:t>
                      </a:r>
                      <a:r>
                        <a:rPr lang="zh-CN" altLang="en-US" sz="1400"/>
                        <a:t>商业授权）</a:t>
                      </a:r>
                      <a:endParaRPr lang="zh-CN" altLang="en-US" sz="140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400"/>
                        <a:t>参考人</a:t>
                      </a:r>
                      <a:r>
                        <a:rPr lang="en-US" altLang="zh-CN" sz="1400"/>
                        <a:t>/</a:t>
                      </a:r>
                      <a:r>
                        <a:rPr lang="zh-CN" altLang="en-US" sz="1400"/>
                        <a:t>鼠</a:t>
                      </a:r>
                      <a:endParaRPr lang="zh-CN" altLang="en-US" sz="140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400"/>
                        <a:t>指数拟合</a:t>
                      </a:r>
                      <a:endParaRPr lang="zh-CN" altLang="en-US" sz="140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10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400" b="1" dirty="0"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MIRDcalc</a:t>
                      </a:r>
                      <a:endParaRPr lang="zh-CN" altLang="en-US" sz="1400" b="1" dirty="0">
                        <a:latin typeface="微软雅黑" panose="020B0503020204020204" charset="-122"/>
                        <a:ea typeface="微软雅黑" panose="020B0503020204020204" charset="-122"/>
                        <a:sym typeface="+mn-ea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400"/>
                        <a:t>美国核医学与分子影像学会（</a:t>
                      </a:r>
                      <a:r>
                        <a:rPr lang="en-US" altLang="zh-CN" sz="1400"/>
                        <a:t>SNMMI）MIRD</a:t>
                      </a:r>
                      <a:r>
                        <a:rPr lang="zh-CN" altLang="en-US" sz="1400"/>
                        <a:t>委员会</a:t>
                      </a:r>
                      <a:endParaRPr lang="zh-CN" altLang="en-US" sz="140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400"/>
                        <a:t>参考人</a:t>
                      </a:r>
                      <a:endParaRPr lang="zh-CN" altLang="en-US" sz="140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400"/>
                        <a:t>指数拟合</a:t>
                      </a:r>
                      <a:endParaRPr lang="zh-CN" altLang="en-US" sz="140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10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400" b="1" dirty="0"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IDAC-Dose</a:t>
                      </a:r>
                      <a:endParaRPr lang="zh-CN" altLang="en-US" sz="1400" b="1" dirty="0">
                        <a:latin typeface="微软雅黑" panose="020B0503020204020204" charset="-122"/>
                        <a:ea typeface="微软雅黑" panose="020B0503020204020204" charset="-122"/>
                        <a:sym typeface="+mn-ea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400">
                          <a:sym typeface="+mn-ea"/>
                        </a:rPr>
                        <a:t>瑞典哥德堡大学</a:t>
                      </a:r>
                      <a:endParaRPr lang="zh-CN" altLang="en-US" sz="1400">
                        <a:sym typeface="+mn-ea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400"/>
                        <a:t>参考人</a:t>
                      </a:r>
                      <a:endParaRPr lang="zh-CN" altLang="en-US" sz="140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400"/>
                        <a:t>指数拟合</a:t>
                      </a:r>
                      <a:endParaRPr lang="zh-CN" altLang="en-US" sz="140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10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400" b="1" dirty="0"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ODAM</a:t>
                      </a:r>
                      <a:endParaRPr lang="zh-CN" altLang="en-US" sz="1400" b="1" dirty="0">
                        <a:latin typeface="微软雅黑" panose="020B0503020204020204" charset="-122"/>
                        <a:ea typeface="微软雅黑" panose="020B0503020204020204" charset="-122"/>
                        <a:sym typeface="+mn-ea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400"/>
                        <a:t>平生医疗科技有限公司</a:t>
                      </a:r>
                      <a:endParaRPr lang="zh-CN" altLang="en-US" sz="140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400"/>
                        <a:t>参考人</a:t>
                      </a:r>
                      <a:r>
                        <a:rPr lang="en-US" altLang="zh-CN" sz="1400"/>
                        <a:t>/</a:t>
                      </a:r>
                      <a:r>
                        <a:rPr lang="zh-CN" altLang="en-US" sz="1400"/>
                        <a:t>鼠</a:t>
                      </a:r>
                      <a:endParaRPr lang="zh-CN" altLang="en-US" sz="140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400"/>
                        <a:t>指数拟合</a:t>
                      </a:r>
                      <a:endParaRPr lang="zh-CN" altLang="en-US" sz="140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4" name="文本框 13"/>
          <p:cNvSpPr txBox="1"/>
          <p:nvPr/>
        </p:nvSpPr>
        <p:spPr>
          <a:xfrm>
            <a:off x="2743835" y="5426710"/>
            <a:ext cx="6546850" cy="1337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fontAlgn="auto">
              <a:lnSpc>
                <a:spcPct val="150000"/>
              </a:lnSpc>
            </a:pPr>
            <a:r>
              <a:rPr lang="zh-CN" altLang="en-US" b="1" dirty="0">
                <a:solidFill>
                  <a:srgbClr val="7030A0"/>
                </a:solidFill>
                <a:latin typeface="微软雅黑" panose="020B0503020204020204" charset="-122"/>
                <a:ea typeface="微软雅黑" panose="020B0503020204020204" charset="-122"/>
              </a:rPr>
              <a:t>●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altLang="en-US" b="1" dirty="0">
                <a:latin typeface="微软雅黑" panose="020B0503020204020204" charset="-122"/>
                <a:ea typeface="微软雅黑" panose="020B0503020204020204" charset="-122"/>
              </a:rPr>
              <a:t>用标准模型算平均剂量，模型与真实解剖结构的系统性偏差；</a:t>
            </a:r>
            <a:endParaRPr lang="zh-CN" altLang="en-US" b="1" dirty="0">
              <a:latin typeface="微软雅黑" panose="020B0503020204020204" charset="-122"/>
              <a:ea typeface="微软雅黑" panose="020B0503020204020204" charset="-122"/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b="1" dirty="0">
                <a:solidFill>
                  <a:srgbClr val="7030A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●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r>
              <a:rPr lang="zh-CN" altLang="en-US" b="1" dirty="0">
                <a:latin typeface="微软雅黑" panose="020B0503020204020204" charset="-122"/>
                <a:ea typeface="微软雅黑" panose="020B0503020204020204" charset="-122"/>
              </a:rPr>
              <a:t>忽略个体化、器官异质性；</a:t>
            </a:r>
            <a:endParaRPr lang="zh-CN" altLang="en-US" b="1" dirty="0">
              <a:latin typeface="微软雅黑" panose="020B0503020204020204" charset="-122"/>
              <a:ea typeface="微软雅黑" panose="020B0503020204020204" charset="-122"/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b="1" dirty="0">
                <a:solidFill>
                  <a:srgbClr val="7030A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●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r>
              <a:rPr lang="zh-CN" altLang="en-US" b="1" dirty="0">
                <a:latin typeface="微软雅黑" panose="020B0503020204020204" charset="-122"/>
                <a:ea typeface="微软雅黑" panose="020B0503020204020204" charset="-122"/>
              </a:rPr>
              <a:t>动态生理过程的静态化假设；</a:t>
            </a:r>
            <a:endParaRPr lang="zh-CN" altLang="en-US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1839575" y="6489700"/>
            <a:ext cx="3524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 dirty="0">
                <a:latin typeface="微软雅黑" panose="020B0503020204020204" charset="-122"/>
                <a:ea typeface="微软雅黑" panose="020B0503020204020204" charset="-122"/>
              </a:rPr>
              <a:t>7</a:t>
            </a:r>
            <a:endParaRPr lang="en-US" altLang="zh-CN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6" name="矩形 25"/>
          <p:cNvSpPr/>
          <p:nvPr/>
        </p:nvSpPr>
        <p:spPr>
          <a:xfrm>
            <a:off x="742950" y="1118235"/>
            <a:ext cx="10396220" cy="813435"/>
          </a:xfrm>
          <a:prstGeom prst="rect">
            <a:avLst/>
          </a:prstGeom>
          <a:solidFill>
            <a:srgbClr val="61249A"/>
          </a:solidFill>
          <a:ln>
            <a:solidFill>
              <a:srgbClr val="7030A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908810" y="125730"/>
            <a:ext cx="5621655" cy="652145"/>
          </a:xfrm>
        </p:spPr>
        <p:txBody>
          <a:bodyPr>
            <a:noAutofit/>
          </a:bodyPr>
          <a:p>
            <a:pPr fontAlgn="auto">
              <a:lnSpc>
                <a:spcPct val="150000"/>
              </a:lnSpc>
            </a:pPr>
            <a:r>
              <a:rPr lang="zh-CN" altLang="en-US" sz="19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现状：治疗核药剂量</a:t>
            </a:r>
            <a:r>
              <a:rPr lang="en-US" altLang="zh-CN" sz="19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  </a:t>
            </a:r>
            <a:r>
              <a:rPr lang="zh-CN" altLang="en-US" sz="19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基于</a:t>
            </a:r>
            <a:r>
              <a:rPr lang="en-US" altLang="zh-CN" sz="19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Monte Carlo</a:t>
            </a:r>
            <a:r>
              <a:rPr lang="zh-CN" altLang="en-US" sz="19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模拟</a:t>
            </a:r>
            <a:endParaRPr lang="zh-CN" altLang="en-US" sz="1900" b="1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4" name="图片 3" descr="工学院院徽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9150" y="0"/>
            <a:ext cx="947420" cy="902970"/>
          </a:xfrm>
          <a:prstGeom prst="rect">
            <a:avLst/>
          </a:prstGeom>
        </p:spPr>
      </p:pic>
      <p:pic>
        <p:nvPicPr>
          <p:cNvPr id="5" name="图片 4" descr="校徽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57250" cy="85725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26190" y="0"/>
            <a:ext cx="765810" cy="82931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9700" y="0"/>
            <a:ext cx="3681730" cy="82867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038225" y="1343660"/>
            <a:ext cx="2985770" cy="3835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9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“标准模型计算平均剂量”</a:t>
            </a:r>
            <a:endParaRPr lang="zh-CN" altLang="en-US" sz="19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右箭头 7"/>
          <p:cNvSpPr/>
          <p:nvPr/>
        </p:nvSpPr>
        <p:spPr>
          <a:xfrm>
            <a:off x="4756150" y="1393825"/>
            <a:ext cx="695960" cy="26797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6097270" y="1371600"/>
            <a:ext cx="4615180" cy="41275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19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“基于个体化图像的精准剂量计算”</a:t>
            </a:r>
            <a:endParaRPr lang="zh-CN" altLang="en-US" sz="1900" b="1" dirty="0">
              <a:latin typeface="微软雅黑" panose="020B0503020204020204" charset="-122"/>
              <a:ea typeface="微软雅黑" panose="020B0503020204020204" charset="-122"/>
            </a:endParaRPr>
          </a:p>
          <a:p>
            <a:endParaRPr lang="zh-CN" altLang="en-US"/>
          </a:p>
        </p:txBody>
      </p:sp>
      <p:sp>
        <p:nvSpPr>
          <p:cNvPr id="10" name="圆角矩形 9"/>
          <p:cNvSpPr/>
          <p:nvPr/>
        </p:nvSpPr>
        <p:spPr>
          <a:xfrm>
            <a:off x="1048385" y="1299845"/>
            <a:ext cx="3063240" cy="508635"/>
          </a:xfrm>
          <a:prstGeom prst="round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圆角矩形 10"/>
          <p:cNvSpPr/>
          <p:nvPr/>
        </p:nvSpPr>
        <p:spPr>
          <a:xfrm>
            <a:off x="5993130" y="1299845"/>
            <a:ext cx="4720590" cy="508635"/>
          </a:xfrm>
          <a:prstGeom prst="round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8950" y="2733675"/>
            <a:ext cx="2464435" cy="93408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8950" y="4141470"/>
            <a:ext cx="2464435" cy="74803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5965" y="5544185"/>
            <a:ext cx="1819910" cy="723900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488950" y="2717800"/>
            <a:ext cx="2464435" cy="944880"/>
          </a:xfrm>
          <a:prstGeom prst="rect">
            <a:avLst/>
          </a:prstGeom>
          <a:noFill/>
          <a:ln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矩形 15"/>
          <p:cNvSpPr/>
          <p:nvPr/>
        </p:nvSpPr>
        <p:spPr>
          <a:xfrm>
            <a:off x="488950" y="4206240"/>
            <a:ext cx="2464435" cy="720725"/>
          </a:xfrm>
          <a:prstGeom prst="rect">
            <a:avLst/>
          </a:prstGeom>
          <a:noFill/>
          <a:ln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矩形 16"/>
          <p:cNvSpPr/>
          <p:nvPr/>
        </p:nvSpPr>
        <p:spPr>
          <a:xfrm>
            <a:off x="493395" y="5481320"/>
            <a:ext cx="2459990" cy="857250"/>
          </a:xfrm>
          <a:prstGeom prst="rect">
            <a:avLst/>
          </a:prstGeom>
          <a:noFill/>
          <a:ln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3772535" y="4602480"/>
            <a:ext cx="2894330" cy="3835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900" b="1" dirty="0">
                <a:latin typeface="微软雅黑" panose="020B0503020204020204" charset="-122"/>
                <a:ea typeface="微软雅黑" panose="020B0503020204020204" charset="-122"/>
              </a:rPr>
              <a:t>微观尺度剂量学持续深化</a:t>
            </a:r>
            <a:endParaRPr lang="zh-CN" altLang="en-US" sz="19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493395" y="2181860"/>
            <a:ext cx="2952115" cy="3835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9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计算工具生态已形成</a:t>
            </a:r>
            <a:endParaRPr lang="zh-CN" altLang="en-US"/>
          </a:p>
        </p:txBody>
      </p:sp>
      <p:sp>
        <p:nvSpPr>
          <p:cNvPr id="20" name="文本框 19"/>
          <p:cNvSpPr txBox="1"/>
          <p:nvPr/>
        </p:nvSpPr>
        <p:spPr>
          <a:xfrm>
            <a:off x="4023995" y="3147060"/>
            <a:ext cx="2035810" cy="6813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/>
              <a:t>端到端参考剂量学基准</a:t>
            </a:r>
            <a:endParaRPr lang="zh-CN" altLang="en-US"/>
          </a:p>
        </p:txBody>
      </p:sp>
      <p:sp>
        <p:nvSpPr>
          <p:cNvPr id="21" name="文本框 20"/>
          <p:cNvSpPr txBox="1"/>
          <p:nvPr/>
        </p:nvSpPr>
        <p:spPr>
          <a:xfrm>
            <a:off x="3940810" y="2524760"/>
            <a:ext cx="2555240" cy="3835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9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全流程验证体系建立</a:t>
            </a:r>
            <a:endParaRPr lang="zh-CN" altLang="en-US"/>
          </a:p>
        </p:txBody>
      </p:sp>
      <p:sp>
        <p:nvSpPr>
          <p:cNvPr id="22" name="文本框 21"/>
          <p:cNvSpPr txBox="1"/>
          <p:nvPr/>
        </p:nvSpPr>
        <p:spPr>
          <a:xfrm>
            <a:off x="7813040" y="4573905"/>
            <a:ext cx="3087370" cy="3835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9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治疗前剂量预计算路径打通</a:t>
            </a:r>
            <a:endParaRPr lang="zh-CN" altLang="en-US"/>
          </a:p>
        </p:txBody>
      </p:sp>
      <p:sp>
        <p:nvSpPr>
          <p:cNvPr id="23" name="文本框 22"/>
          <p:cNvSpPr txBox="1"/>
          <p:nvPr/>
        </p:nvSpPr>
        <p:spPr>
          <a:xfrm>
            <a:off x="8254365" y="2524760"/>
            <a:ext cx="2473960" cy="3835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9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计算速度显著提升</a:t>
            </a:r>
            <a:endParaRPr lang="zh-CN" altLang="en-US" sz="19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3928745" y="5178425"/>
            <a:ext cx="25812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可深入细胞及亚细胞尺度</a:t>
            </a:r>
            <a:endParaRPr lang="zh-CN" altLang="en-US"/>
          </a:p>
        </p:txBody>
      </p:sp>
      <p:sp>
        <p:nvSpPr>
          <p:cNvPr id="25" name="文本框 24"/>
          <p:cNvSpPr txBox="1"/>
          <p:nvPr/>
        </p:nvSpPr>
        <p:spPr>
          <a:xfrm>
            <a:off x="7882890" y="3275330"/>
            <a:ext cx="31127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已实现从小时到分钟的</a:t>
            </a:r>
            <a:r>
              <a:rPr lang="zh-CN" altLang="en-US"/>
              <a:t>处理</a:t>
            </a:r>
            <a:endParaRPr lang="zh-CN" altLang="en-US"/>
          </a:p>
        </p:txBody>
      </p:sp>
      <p:sp>
        <p:nvSpPr>
          <p:cNvPr id="27" name="圆角矩形 26"/>
          <p:cNvSpPr/>
          <p:nvPr/>
        </p:nvSpPr>
        <p:spPr>
          <a:xfrm>
            <a:off x="3692525" y="2447925"/>
            <a:ext cx="2934970" cy="1387475"/>
          </a:xfrm>
          <a:prstGeom prst="roundRect">
            <a:avLst/>
          </a:prstGeom>
          <a:noFill/>
          <a:ln w="22225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8" name="圆角矩形 27"/>
          <p:cNvSpPr/>
          <p:nvPr/>
        </p:nvSpPr>
        <p:spPr>
          <a:xfrm>
            <a:off x="3692525" y="4466590"/>
            <a:ext cx="2934970" cy="1387475"/>
          </a:xfrm>
          <a:prstGeom prst="roundRect">
            <a:avLst/>
          </a:prstGeom>
          <a:noFill/>
          <a:ln w="22225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9" name="圆角矩形 28"/>
          <p:cNvSpPr/>
          <p:nvPr/>
        </p:nvSpPr>
        <p:spPr>
          <a:xfrm>
            <a:off x="7882890" y="2446655"/>
            <a:ext cx="2934970" cy="1387475"/>
          </a:xfrm>
          <a:prstGeom prst="roundRect">
            <a:avLst/>
          </a:prstGeom>
          <a:noFill/>
          <a:ln w="22225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0" name="圆角矩形 29"/>
          <p:cNvSpPr/>
          <p:nvPr/>
        </p:nvSpPr>
        <p:spPr>
          <a:xfrm>
            <a:off x="7882890" y="4452620"/>
            <a:ext cx="2934970" cy="1387475"/>
          </a:xfrm>
          <a:prstGeom prst="roundRect">
            <a:avLst/>
          </a:prstGeom>
          <a:noFill/>
          <a:ln w="22225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31" name="直接箭头连接符 30"/>
          <p:cNvCxnSpPr/>
          <p:nvPr/>
        </p:nvCxnSpPr>
        <p:spPr>
          <a:xfrm>
            <a:off x="6562090" y="3770630"/>
            <a:ext cx="1358265" cy="770255"/>
          </a:xfrm>
          <a:prstGeom prst="straightConnector1">
            <a:avLst/>
          </a:prstGeom>
          <a:ln w="19050">
            <a:solidFill>
              <a:srgbClr val="7030A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2" name="直接箭头连接符 31"/>
          <p:cNvCxnSpPr/>
          <p:nvPr/>
        </p:nvCxnSpPr>
        <p:spPr>
          <a:xfrm flipV="1">
            <a:off x="6562090" y="3756025"/>
            <a:ext cx="1380490" cy="796925"/>
          </a:xfrm>
          <a:prstGeom prst="straightConnector1">
            <a:avLst/>
          </a:prstGeom>
          <a:ln w="19050">
            <a:solidFill>
              <a:srgbClr val="7030A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3" name="文本框 32"/>
          <p:cNvSpPr txBox="1"/>
          <p:nvPr/>
        </p:nvSpPr>
        <p:spPr>
          <a:xfrm>
            <a:off x="8458200" y="5281295"/>
            <a:ext cx="18923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先计划，再</a:t>
            </a:r>
            <a:r>
              <a:rPr lang="zh-CN" altLang="en-US"/>
              <a:t>治疗</a:t>
            </a:r>
            <a:endParaRPr lang="zh-CN" altLang="en-US"/>
          </a:p>
        </p:txBody>
      </p:sp>
      <p:sp>
        <p:nvSpPr>
          <p:cNvPr id="34" name="文本框 33"/>
          <p:cNvSpPr txBox="1"/>
          <p:nvPr/>
        </p:nvSpPr>
        <p:spPr>
          <a:xfrm>
            <a:off x="11839575" y="6489700"/>
            <a:ext cx="3524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 dirty="0">
                <a:latin typeface="微软雅黑" panose="020B0503020204020204" charset="-122"/>
                <a:ea typeface="微软雅黑" panose="020B0503020204020204" charset="-122"/>
              </a:rPr>
              <a:t>8</a:t>
            </a:r>
            <a:endParaRPr lang="en-US" altLang="zh-CN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DOCER_RESOURCE_TRACE_INFO" val="{&quot;id&quot;:&quot;25001410&quot;,&quot;origin&quot;:0,&quot;type&quot;:&quot;wordart&quot;,&quot;user&quot;:&quot;1149727898&quot;}"/>
</p:tagLst>
</file>

<file path=ppt/tags/tag10.xml><?xml version="1.0" encoding="utf-8"?>
<p:tagLst xmlns:p="http://schemas.openxmlformats.org/presentationml/2006/main">
  <p:tag name="KSO_WM_DIAGRAM_VIRTUALLY_FRAME" val="{&quot;height&quot;:421.35,&quot;left&quot;:19.75,&quot;top&quot;:117,&quot;width&quot;:950.8}"/>
</p:tagLst>
</file>

<file path=ppt/tags/tag11.xml><?xml version="1.0" encoding="utf-8"?>
<p:tagLst xmlns:p="http://schemas.openxmlformats.org/presentationml/2006/main">
  <p:tag name="KSO_WM_DIAGRAM_VIRTUALLY_FRAME" val="{&quot;height&quot;:432.85,&quot;left&quot;:19.75,&quot;top&quot;:105.5,&quot;width&quot;:950.8}"/>
</p:tagLst>
</file>

<file path=ppt/tags/tag12.xml><?xml version="1.0" encoding="utf-8"?>
<p:tagLst xmlns:p="http://schemas.openxmlformats.org/presentationml/2006/main">
  <p:tag name="KSO_WM_DIAGRAM_VIRTUALLY_FRAME" val="{&quot;height&quot;:432.85,&quot;left&quot;:19.75,&quot;top&quot;:105.5,&quot;width&quot;:950.8}"/>
</p:tagLst>
</file>

<file path=ppt/tags/tag13.xml><?xml version="1.0" encoding="utf-8"?>
<p:tagLst xmlns:p="http://schemas.openxmlformats.org/presentationml/2006/main">
  <p:tag name="KSO_WM_DIAGRAM_VIRTUALLY_FRAME" val="{&quot;height&quot;:432.85,&quot;left&quot;:19.75,&quot;top&quot;:105.5,&quot;width&quot;:950.8}"/>
</p:tagLst>
</file>

<file path=ppt/tags/tag14.xml><?xml version="1.0" encoding="utf-8"?>
<p:tagLst xmlns:p="http://schemas.openxmlformats.org/presentationml/2006/main">
  <p:tag name="KSO_WM_DIAGRAM_VIRTUALLY_FRAME" val="{&quot;height&quot;:432.85,&quot;left&quot;:19.75,&quot;top&quot;:105.5,&quot;width&quot;:950.8}"/>
</p:tagLst>
</file>

<file path=ppt/tags/tag15.xml><?xml version="1.0" encoding="utf-8"?>
<p:tagLst xmlns:p="http://schemas.openxmlformats.org/presentationml/2006/main">
  <p:tag name="KSO_WM_DIAGRAM_VIRTUALLY_FRAME" val="{&quot;height&quot;:432.85,&quot;left&quot;:19.75,&quot;top&quot;:105.5,&quot;width&quot;:950.8}"/>
</p:tagLst>
</file>

<file path=ppt/tags/tag16.xml><?xml version="1.0" encoding="utf-8"?>
<p:tagLst xmlns:p="http://schemas.openxmlformats.org/presentationml/2006/main">
  <p:tag name="KSO_WM_DIAGRAM_VIRTUALLY_FRAME" val="{&quot;height&quot;:432.85,&quot;left&quot;:19.75,&quot;top&quot;:105.5,&quot;width&quot;:950.8}"/>
</p:tagLst>
</file>

<file path=ppt/tags/tag17.xml><?xml version="1.0" encoding="utf-8"?>
<p:tagLst xmlns:p="http://schemas.openxmlformats.org/presentationml/2006/main">
  <p:tag name="KSO_WM_DIAGRAM_VIRTUALLY_FRAME" val="{&quot;height&quot;:432.85,&quot;left&quot;:19.75,&quot;top&quot;:105.5,&quot;width&quot;:950.8}"/>
</p:tagLst>
</file>

<file path=ppt/tags/tag18.xml><?xml version="1.0" encoding="utf-8"?>
<p:tagLst xmlns:p="http://schemas.openxmlformats.org/presentationml/2006/main">
  <p:tag name="KSO_WM_DIAGRAM_VIRTUALLY_FRAME" val="{&quot;height&quot;:432.85,&quot;left&quot;:19.75,&quot;top&quot;:105.5,&quot;width&quot;:950.8}"/>
</p:tagLst>
</file>

<file path=ppt/tags/tag19.xml><?xml version="1.0" encoding="utf-8"?>
<p:tagLst xmlns:p="http://schemas.openxmlformats.org/presentationml/2006/main">
  <p:tag name="KSO_WM_DIAGRAM_VIRTUALLY_FRAME" val="{&quot;height&quot;:432.85,&quot;left&quot;:19.75,&quot;top&quot;:105.5,&quot;width&quot;:950.8}"/>
</p:tagLst>
</file>

<file path=ppt/tags/tag2.xml><?xml version="1.0" encoding="utf-8"?>
<p:tagLst xmlns:p="http://schemas.openxmlformats.org/presentationml/2006/main">
  <p:tag name="KSO_WM_DIAGRAM_VIRTUALLY_FRAME" val="{&quot;height&quot;:421.35,&quot;left&quot;:19.75,&quot;top&quot;:117,&quot;width&quot;:950.8}"/>
</p:tagLst>
</file>

<file path=ppt/tags/tag20.xml><?xml version="1.0" encoding="utf-8"?>
<p:tagLst xmlns:p="http://schemas.openxmlformats.org/presentationml/2006/main">
  <p:tag name="KSO_WM_DIAGRAM_VIRTUALLY_FRAME" val="{&quot;height&quot;:432.85,&quot;left&quot;:19.75,&quot;top&quot;:105.5,&quot;width&quot;:950.8}"/>
</p:tagLst>
</file>

<file path=ppt/tags/tag21.xml><?xml version="1.0" encoding="utf-8"?>
<p:tagLst xmlns:p="http://schemas.openxmlformats.org/presentationml/2006/main">
  <p:tag name="KSO_WM_DIAGRAM_VIRTUALLY_FRAME" val="{&quot;height&quot;:432.85,&quot;left&quot;:19.75,&quot;top&quot;:105.5,&quot;width&quot;:950.8}"/>
</p:tagLst>
</file>

<file path=ppt/tags/tag22.xml><?xml version="1.0" encoding="utf-8"?>
<p:tagLst xmlns:p="http://schemas.openxmlformats.org/presentationml/2006/main">
  <p:tag name="KSO_WM_DIAGRAM_VIRTUALLY_FRAME" val="{&quot;height&quot;:432.85,&quot;left&quot;:19.75,&quot;top&quot;:105.5,&quot;width&quot;:950.8}"/>
</p:tagLst>
</file>

<file path=ppt/tags/tag23.xml><?xml version="1.0" encoding="utf-8"?>
<p:tagLst xmlns:p="http://schemas.openxmlformats.org/presentationml/2006/main">
  <p:tag name="KSO_WM_DIAGRAM_VIRTUALLY_FRAME" val="{&quot;height&quot;:432.85,&quot;left&quot;:19.75,&quot;top&quot;:105.5,&quot;width&quot;:950.8}"/>
</p:tagLst>
</file>

<file path=ppt/tags/tag24.xml><?xml version="1.0" encoding="utf-8"?>
<p:tagLst xmlns:p="http://schemas.openxmlformats.org/presentationml/2006/main">
  <p:tag name="KSO_WM_DIAGRAM_VIRTUALLY_FRAME" val="{&quot;height&quot;:432.85,&quot;left&quot;:19.75,&quot;top&quot;:105.5,&quot;width&quot;:950.8}"/>
</p:tagLst>
</file>

<file path=ppt/tags/tag25.xml><?xml version="1.0" encoding="utf-8"?>
<p:tagLst xmlns:p="http://schemas.openxmlformats.org/presentationml/2006/main">
  <p:tag name="KSO_WM_DIAGRAM_VIRTUALLY_FRAME" val="{&quot;height&quot;:432.85,&quot;left&quot;:19.75,&quot;top&quot;:105.5,&quot;width&quot;:950.8}"/>
</p:tagLst>
</file>

<file path=ppt/tags/tag26.xml><?xml version="1.0" encoding="utf-8"?>
<p:tagLst xmlns:p="http://schemas.openxmlformats.org/presentationml/2006/main">
  <p:tag name="KSO_WM_DIAGRAM_VIRTUALLY_FRAME" val="{&quot;height&quot;:432.85,&quot;left&quot;:19.75,&quot;top&quot;:105.5,&quot;width&quot;:950.8}"/>
</p:tagLst>
</file>

<file path=ppt/tags/tag27.xml><?xml version="1.0" encoding="utf-8"?>
<p:tagLst xmlns:p="http://schemas.openxmlformats.org/presentationml/2006/main">
  <p:tag name="KSO_WM_DIAGRAM_VIRTUALLY_FRAME" val="{&quot;height&quot;:432.85,&quot;left&quot;:19.75,&quot;top&quot;:105.5,&quot;width&quot;:950.8}"/>
</p:tagLst>
</file>

<file path=ppt/tags/tag28.xml><?xml version="1.0" encoding="utf-8"?>
<p:tagLst xmlns:p="http://schemas.openxmlformats.org/presentationml/2006/main">
  <p:tag name="KSO_WM_DIAGRAM_VIRTUALLY_FRAME" val="{&quot;height&quot;:432.85,&quot;left&quot;:19.75,&quot;top&quot;:105.5,&quot;width&quot;:950.8}"/>
</p:tagLst>
</file>

<file path=ppt/tags/tag29.xml><?xml version="1.0" encoding="utf-8"?>
<p:tagLst xmlns:p="http://schemas.openxmlformats.org/presentationml/2006/main">
  <p:tag name="KSO_WM_DIAGRAM_VIRTUALLY_FRAME" val="{&quot;height&quot;:432.85,&quot;left&quot;:19.75,&quot;top&quot;:105.5,&quot;width&quot;:950.8}"/>
</p:tagLst>
</file>

<file path=ppt/tags/tag3.xml><?xml version="1.0" encoding="utf-8"?>
<p:tagLst xmlns:p="http://schemas.openxmlformats.org/presentationml/2006/main">
  <p:tag name="KSO_WM_DIAGRAM_VIRTUALLY_FRAME" val="{&quot;height&quot;:443.9,&quot;left&quot;:84.56692913385827,&quot;top&quot;:54.75590551181102,&quot;width&quot;:790.8661417322835}"/>
</p:tagLst>
</file>

<file path=ppt/tags/tag30.xml><?xml version="1.0" encoding="utf-8"?>
<p:tagLst xmlns:p="http://schemas.openxmlformats.org/presentationml/2006/main">
  <p:tag name="KSO_WM_DIAGRAM_VIRTUALLY_FRAME" val="{&quot;height&quot;:432.85,&quot;left&quot;:19.75,&quot;top&quot;:105.5,&quot;width&quot;:950.8}"/>
</p:tagLst>
</file>

<file path=ppt/tags/tag31.xml><?xml version="1.0" encoding="utf-8"?>
<p:tagLst xmlns:p="http://schemas.openxmlformats.org/presentationml/2006/main">
  <p:tag name="KSO_WM_DIAGRAM_VIRTUALLY_FRAME" val="{&quot;height&quot;:432.85,&quot;left&quot;:19.75,&quot;top&quot;:105.5,&quot;width&quot;:950.8}"/>
</p:tagLst>
</file>

<file path=ppt/tags/tag32.xml><?xml version="1.0" encoding="utf-8"?>
<p:tagLst xmlns:p="http://schemas.openxmlformats.org/presentationml/2006/main">
  <p:tag name="KSO_WM_DIAGRAM_VIRTUALLY_FRAME" val="{&quot;height&quot;:432.85,&quot;left&quot;:19.75,&quot;top&quot;:105.5,&quot;width&quot;:950.8}"/>
</p:tagLst>
</file>

<file path=ppt/tags/tag33.xml><?xml version="1.0" encoding="utf-8"?>
<p:tagLst xmlns:p="http://schemas.openxmlformats.org/presentationml/2006/main">
  <p:tag name="KSO_WM_DIAGRAM_VIRTUALLY_FRAME" val="{&quot;height&quot;:278.85,&quot;left&quot;:157.6,&quot;top&quot;:136.3,&quot;width&quot;:552.65}"/>
</p:tagLst>
</file>

<file path=ppt/tags/tag34.xml><?xml version="1.0" encoding="utf-8"?>
<p:tagLst xmlns:p="http://schemas.openxmlformats.org/presentationml/2006/main">
  <p:tag name="KSO_WM_DIAGRAM_VIRTUALLY_FRAME" val="{&quot;height&quot;:278.85,&quot;left&quot;:157.6,&quot;top&quot;:136.3,&quot;width&quot;:552.65}"/>
</p:tagLst>
</file>

<file path=ppt/tags/tag35.xml><?xml version="1.0" encoding="utf-8"?>
<p:tagLst xmlns:p="http://schemas.openxmlformats.org/presentationml/2006/main">
  <p:tag name="KSO_WM_DIAGRAM_VIRTUALLY_FRAME" val="{&quot;height&quot;:278.85,&quot;left&quot;:157.6,&quot;top&quot;:136.3,&quot;width&quot;:552.65}"/>
</p:tagLst>
</file>

<file path=ppt/tags/tag36.xml><?xml version="1.0" encoding="utf-8"?>
<p:tagLst xmlns:p="http://schemas.openxmlformats.org/presentationml/2006/main">
  <p:tag name="KSO_WM_DIAGRAM_VIRTUALLY_FRAME" val="{&quot;height&quot;:278.85,&quot;left&quot;:157.6,&quot;top&quot;:136.3,&quot;width&quot;:552.65}"/>
</p:tagLst>
</file>

<file path=ppt/tags/tag37.xml><?xml version="1.0" encoding="utf-8"?>
<p:tagLst xmlns:p="http://schemas.openxmlformats.org/presentationml/2006/main">
  <p:tag name="KSO_WM_DIAGRAM_VIRTUALLY_FRAME" val="{&quot;height&quot;:278.85,&quot;left&quot;:157.6,&quot;top&quot;:136.3,&quot;width&quot;:552.65}"/>
</p:tagLst>
</file>

<file path=ppt/tags/tag38.xml><?xml version="1.0" encoding="utf-8"?>
<p:tagLst xmlns:p="http://schemas.openxmlformats.org/presentationml/2006/main">
  <p:tag name="KSO_WM_DIAGRAM_VIRTUALLY_FRAME" val="{&quot;height&quot;:278.85,&quot;left&quot;:157.6,&quot;top&quot;:136.3,&quot;width&quot;:552.65}"/>
</p:tagLst>
</file>

<file path=ppt/tags/tag39.xml><?xml version="1.0" encoding="utf-8"?>
<p:tagLst xmlns:p="http://schemas.openxmlformats.org/presentationml/2006/main">
  <p:tag name="KSO_WM_DIAGRAM_VIRTUALLY_FRAME" val="{&quot;height&quot;:278.85,&quot;left&quot;:157.6,&quot;top&quot;:136.3,&quot;width&quot;:552.65}"/>
</p:tagLst>
</file>

<file path=ppt/tags/tag4.xml><?xml version="1.0" encoding="utf-8"?>
<p:tagLst xmlns:p="http://schemas.openxmlformats.org/presentationml/2006/main">
  <p:tag name="KSO_WM_DIAGRAM_VIRTUALLY_FRAME" val="{&quot;height&quot;:443.9,&quot;left&quot;:84.56692913385827,&quot;top&quot;:54.75590551181102,&quot;width&quot;:790.8661417322835}"/>
</p:tagLst>
</file>

<file path=ppt/tags/tag40.xml><?xml version="1.0" encoding="utf-8"?>
<p:tagLst xmlns:p="http://schemas.openxmlformats.org/presentationml/2006/main">
  <p:tag name="KSO_WM_DIAGRAM_VIRTUALLY_FRAME" val="{&quot;height&quot;:278.85,&quot;left&quot;:157.6,&quot;top&quot;:136.3,&quot;width&quot;:552.65}"/>
</p:tagLst>
</file>

<file path=ppt/tags/tag41.xml><?xml version="1.0" encoding="utf-8"?>
<p:tagLst xmlns:p="http://schemas.openxmlformats.org/presentationml/2006/main">
  <p:tag name="KSO_WM_DIAGRAM_VIRTUALLY_FRAME" val="{&quot;height&quot;:278.85,&quot;left&quot;:157.6,&quot;top&quot;:136.3,&quot;width&quot;:552.65}"/>
</p:tagLst>
</file>

<file path=ppt/tags/tag42.xml><?xml version="1.0" encoding="utf-8"?>
<p:tagLst xmlns:p="http://schemas.openxmlformats.org/presentationml/2006/main">
  <p:tag name="KSO_WM_DIAGRAM_VIRTUALLY_FRAME" val="{&quot;height&quot;:365.7,&quot;left&quot;:11.95,&quot;top&quot;:46.35,&quot;width&quot;:902.7}"/>
</p:tagLst>
</file>

<file path=ppt/tags/tag43.xml><?xml version="1.0" encoding="utf-8"?>
<p:tagLst xmlns:p="http://schemas.openxmlformats.org/presentationml/2006/main">
  <p:tag name="KSO_WM_DIAGRAM_VIRTUALLY_FRAME" val="{&quot;height&quot;:365.7,&quot;left&quot;:11.95,&quot;top&quot;:46.35,&quot;width&quot;:902.7}"/>
</p:tagLst>
</file>

<file path=ppt/tags/tag44.xml><?xml version="1.0" encoding="utf-8"?>
<p:tagLst xmlns:p="http://schemas.openxmlformats.org/presentationml/2006/main">
  <p:tag name="KSO_WM_DIAGRAM_VIRTUALLY_FRAME" val="{&quot;height&quot;:365.7,&quot;left&quot;:11.95,&quot;top&quot;:46.35,&quot;width&quot;:902.7}"/>
</p:tagLst>
</file>

<file path=ppt/tags/tag45.xml><?xml version="1.0" encoding="utf-8"?>
<p:tagLst xmlns:p="http://schemas.openxmlformats.org/presentationml/2006/main">
  <p:tag name="KSO_WM_DIAGRAM_VIRTUALLY_FRAME" val="{&quot;height&quot;:365.7,&quot;left&quot;:11.95,&quot;top&quot;:46.35,&quot;width&quot;:902.7}"/>
</p:tagLst>
</file>

<file path=ppt/tags/tag46.xml><?xml version="1.0" encoding="utf-8"?>
<p:tagLst xmlns:p="http://schemas.openxmlformats.org/presentationml/2006/main">
  <p:tag name="KSO_WM_DIAGRAM_VIRTUALLY_FRAME" val="{&quot;height&quot;:365.7,&quot;left&quot;:11.95,&quot;top&quot;:46.35,&quot;width&quot;:902.7}"/>
</p:tagLst>
</file>

<file path=ppt/tags/tag47.xml><?xml version="1.0" encoding="utf-8"?>
<p:tagLst xmlns:p="http://schemas.openxmlformats.org/presentationml/2006/main">
  <p:tag name="KSO_WM_DIAGRAM_VIRTUALLY_FRAME" val="{&quot;height&quot;:365.7,&quot;left&quot;:11.95,&quot;top&quot;:46.35,&quot;width&quot;:902.7}"/>
</p:tagLst>
</file>

<file path=ppt/tags/tag48.xml><?xml version="1.0" encoding="utf-8"?>
<p:tagLst xmlns:p="http://schemas.openxmlformats.org/presentationml/2006/main">
  <p:tag name="KSO_WM_DIAGRAM_VIRTUALLY_FRAME" val="{&quot;height&quot;:365.7,&quot;left&quot;:11.95,&quot;top&quot;:46.35,&quot;width&quot;:902.7}"/>
</p:tagLst>
</file>

<file path=ppt/tags/tag49.xml><?xml version="1.0" encoding="utf-8"?>
<p:tagLst xmlns:p="http://schemas.openxmlformats.org/presentationml/2006/main">
  <p:tag name="KSO_WM_DIAGRAM_VIRTUALLY_FRAME" val="{&quot;height&quot;:365.7,&quot;left&quot;:11.95,&quot;top&quot;:46.35,&quot;width&quot;:902.7}"/>
</p:tagLst>
</file>

<file path=ppt/tags/tag5.xml><?xml version="1.0" encoding="utf-8"?>
<p:tagLst xmlns:p="http://schemas.openxmlformats.org/presentationml/2006/main">
  <p:tag name="KSO_WM_DIAGRAM_VIRTUALLY_FRAME" val="{&quot;height&quot;:443.9,&quot;left&quot;:84.56692913385827,&quot;top&quot;:54.75590551181102,&quot;width&quot;:790.8661417322835}"/>
</p:tagLst>
</file>

<file path=ppt/tags/tag50.xml><?xml version="1.0" encoding="utf-8"?>
<p:tagLst xmlns:p="http://schemas.openxmlformats.org/presentationml/2006/main">
  <p:tag name="KSO_WM_DIAGRAM_VIRTUALLY_FRAME" val="{&quot;height&quot;:357.9,&quot;left&quot;:13.65,&quot;top&quot;:46.35,&quot;width&quot;:901}"/>
</p:tagLst>
</file>

<file path=ppt/tags/tag51.xml><?xml version="1.0" encoding="utf-8"?>
<p:tagLst xmlns:p="http://schemas.openxmlformats.org/presentationml/2006/main">
  <p:tag name="KSO_WM_DIAGRAM_VIRTUALLY_FRAME" val="{&quot;height&quot;:357.9,&quot;left&quot;:13.65,&quot;top&quot;:46.35,&quot;width&quot;:901}"/>
</p:tagLst>
</file>

<file path=ppt/tags/tag52.xml><?xml version="1.0" encoding="utf-8"?>
<p:tagLst xmlns:p="http://schemas.openxmlformats.org/presentationml/2006/main">
  <p:tag name="KSO_WM_DIAGRAM_VIRTUALLY_FRAME" val="{&quot;height&quot;:365.7,&quot;left&quot;:11.95,&quot;top&quot;:46.35,&quot;width&quot;:902.7}"/>
</p:tagLst>
</file>

<file path=ppt/tags/tag53.xml><?xml version="1.0" encoding="utf-8"?>
<p:tagLst xmlns:p="http://schemas.openxmlformats.org/presentationml/2006/main">
  <p:tag name="KSO_WM_DIAGRAM_VIRTUALLY_FRAME" val="{&quot;height&quot;:365.7,&quot;left&quot;:11.95,&quot;top&quot;:46.35,&quot;width&quot;:902.7}"/>
</p:tagLst>
</file>

<file path=ppt/tags/tag54.xml><?xml version="1.0" encoding="utf-8"?>
<p:tagLst xmlns:p="http://schemas.openxmlformats.org/presentationml/2006/main">
  <p:tag name="KSO_WM_DIAGRAM_VIRTUALLY_FRAME" val="{&quot;height&quot;:357.9,&quot;left&quot;:13.65,&quot;top&quot;:46.35,&quot;width&quot;:901}"/>
</p:tagLst>
</file>

<file path=ppt/tags/tag55.xml><?xml version="1.0" encoding="utf-8"?>
<p:tagLst xmlns:p="http://schemas.openxmlformats.org/presentationml/2006/main">
  <p:tag name="KSO_WM_DIAGRAM_VIRTUALLY_FRAME" val="{&quot;height&quot;:357.9,&quot;left&quot;:13.65,&quot;top&quot;:46.35,&quot;width&quot;:901}"/>
</p:tagLst>
</file>

<file path=ppt/tags/tag56.xml><?xml version="1.0" encoding="utf-8"?>
<p:tagLst xmlns:p="http://schemas.openxmlformats.org/presentationml/2006/main">
  <p:tag name="KSO_WM_DIAGRAM_VIRTUALLY_FRAME" val="{&quot;height&quot;:365.7,&quot;left&quot;:11.95,&quot;top&quot;:46.35,&quot;width&quot;:902.7}"/>
</p:tagLst>
</file>

<file path=ppt/tags/tag57.xml><?xml version="1.0" encoding="utf-8"?>
<p:tagLst xmlns:p="http://schemas.openxmlformats.org/presentationml/2006/main">
  <p:tag name="KSO_WM_DIAGRAM_VIRTUALLY_FRAME" val="{&quot;height&quot;:365.7,&quot;left&quot;:11.95,&quot;top&quot;:46.35,&quot;width&quot;:902.7}"/>
</p:tagLst>
</file>

<file path=ppt/tags/tag58.xml><?xml version="1.0" encoding="utf-8"?>
<p:tagLst xmlns:p="http://schemas.openxmlformats.org/presentationml/2006/main">
  <p:tag name="KSO_WM_DIAGRAM_VIRTUALLY_FRAME" val="{&quot;height&quot;:365.7,&quot;left&quot;:11.95,&quot;top&quot;:46.35,&quot;width&quot;:902.7}"/>
</p:tagLst>
</file>

<file path=ppt/tags/tag59.xml><?xml version="1.0" encoding="utf-8"?>
<p:tagLst xmlns:p="http://schemas.openxmlformats.org/presentationml/2006/main">
  <p:tag name="KSO_WM_DIAGRAM_VIRTUALLY_FRAME" val="{&quot;height&quot;:365.7,&quot;left&quot;:11.95,&quot;top&quot;:46.35,&quot;width&quot;:902.7}"/>
</p:tagLst>
</file>

<file path=ppt/tags/tag6.xml><?xml version="1.0" encoding="utf-8"?>
<p:tagLst xmlns:p="http://schemas.openxmlformats.org/presentationml/2006/main">
  <p:tag name="KSO_WM_DIAGRAM_VIRTUALLY_FRAME" val="{&quot;height&quot;:443.9,&quot;left&quot;:84.56692913385827,&quot;top&quot;:54.75590551181102,&quot;width&quot;:790.8661417322835}"/>
</p:tagLst>
</file>

<file path=ppt/tags/tag60.xml><?xml version="1.0" encoding="utf-8"?>
<p:tagLst xmlns:p="http://schemas.openxmlformats.org/presentationml/2006/main">
  <p:tag name="resource_record_key" val="{&quot;12&quot;:[25001410]}"/>
</p:tagLst>
</file>

<file path=ppt/tags/tag7.xml><?xml version="1.0" encoding="utf-8"?>
<p:tagLst xmlns:p="http://schemas.openxmlformats.org/presentationml/2006/main">
  <p:tag name="KSO_WM_DIAGRAM_VIRTUALLY_FRAME" val="{&quot;height&quot;:443.9,&quot;left&quot;:84.56692913385827,&quot;top&quot;:54.75590551181102,&quot;width&quot;:790.8661417322835}"/>
</p:tagLst>
</file>

<file path=ppt/tags/tag8.xml><?xml version="1.0" encoding="utf-8"?>
<p:tagLst xmlns:p="http://schemas.openxmlformats.org/presentationml/2006/main">
  <p:tag name="KSO_WM_DIAGRAM_VIRTUALLY_FRAME" val="{&quot;height&quot;:443.9,&quot;left&quot;:84.56692913385827,&quot;top&quot;:54.75590551181102,&quot;width&quot;:790.8661417322835}"/>
</p:tagLst>
</file>

<file path=ppt/tags/tag9.xml><?xml version="1.0" encoding="utf-8"?>
<p:tagLst xmlns:p="http://schemas.openxmlformats.org/presentationml/2006/main">
  <p:tag name="KSO_WM_DIAGRAM_VIRTUALLY_FRAME" val="{&quot;height&quot;:421.35,&quot;left&quot;:19.75,&quot;top&quot;:117,&quot;width&quot;:950.8}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3682</Words>
  <Application>WPS 演示</Application>
  <PresentationFormat>宽屏</PresentationFormat>
  <Paragraphs>542</Paragraphs>
  <Slides>24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33" baseType="lpstr">
      <vt:lpstr>Arial</vt:lpstr>
      <vt:lpstr>宋体</vt:lpstr>
      <vt:lpstr>Wingdings</vt:lpstr>
      <vt:lpstr>微软雅黑</vt:lpstr>
      <vt:lpstr>黑体</vt:lpstr>
      <vt:lpstr>Cambria Math</vt:lpstr>
      <vt:lpstr>Arial Unicode MS</vt:lpstr>
      <vt:lpstr>Calibri</vt:lpstr>
      <vt:lpstr>WPS</vt:lpstr>
      <vt:lpstr>小鼠体内¹⁷⁷Lu-FAP临床前吸收剂量评估： 基于SPECT/CT图像的GATE蒙特卡洛全粒子输运与MIRD近似模型物理差异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庞瑞磊</dc:creator>
  <cp:lastModifiedBy>庞瑞磊</cp:lastModifiedBy>
  <cp:revision>25</cp:revision>
  <dcterms:created xsi:type="dcterms:W3CDTF">2023-08-09T12:44:00Z</dcterms:created>
  <dcterms:modified xsi:type="dcterms:W3CDTF">2026-05-21T07:42:32Z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2052-12.1.0.26375</vt:lpwstr>
  </property>
  <property fmtid="{D5CDD505-2E9C-101B-9397-08002B2CF9AE}" pid="3" name="ICV">
    <vt:lpwstr>66D3355EAD2049369A0D663A1C4C215E_12</vt:lpwstr>
  </property>
</Properties>
</file>