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8" r:id="rId2"/>
    <p:sldId id="257" r:id="rId3"/>
    <p:sldId id="1879" r:id="rId4"/>
    <p:sldId id="1880" r:id="rId5"/>
    <p:sldId id="1838" r:id="rId6"/>
    <p:sldId id="1859" r:id="rId7"/>
    <p:sldId id="1860" r:id="rId8"/>
    <p:sldId id="1875" r:id="rId9"/>
    <p:sldId id="1844" r:id="rId10"/>
    <p:sldId id="1863" r:id="rId11"/>
    <p:sldId id="1865" r:id="rId12"/>
    <p:sldId id="1866" r:id="rId13"/>
    <p:sldId id="1872" r:id="rId14"/>
    <p:sldId id="1869" r:id="rId15"/>
    <p:sldId id="1874" r:id="rId16"/>
    <p:sldId id="1850" r:id="rId17"/>
    <p:sldId id="1878" r:id="rId18"/>
    <p:sldId id="1848" r:id="rId19"/>
    <p:sldId id="259" r:id="rId20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8F"/>
    <a:srgbClr val="4F7DA9"/>
    <a:srgbClr val="517DA8"/>
    <a:srgbClr val="00DA00"/>
    <a:srgbClr val="E78032"/>
    <a:srgbClr val="011766"/>
    <a:srgbClr val="F08C00"/>
    <a:srgbClr val="001766"/>
    <a:srgbClr val="057E48"/>
    <a:srgbClr val="FE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7" autoAdjust="0"/>
    <p:restoredTop sz="88596" autoAdjust="0"/>
  </p:normalViewPr>
  <p:slideViewPr>
    <p:cSldViewPr snapToGrid="0">
      <p:cViewPr varScale="1">
        <p:scale>
          <a:sx n="85" d="100"/>
          <a:sy n="85" d="100"/>
        </p:scale>
        <p:origin x="424" y="52"/>
      </p:cViewPr>
      <p:guideLst/>
    </p:cSldViewPr>
  </p:slideViewPr>
  <p:outlineViewPr>
    <p:cViewPr>
      <p:scale>
        <a:sx n="33" d="100"/>
        <a:sy n="33" d="100"/>
      </p:scale>
      <p:origin x="0" y="-4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88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14149-B9E0-458D-AAB8-DA3EA6CC8D5E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C0C45-2F0D-48AA-BDB5-A0B8E87976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2FCD4-DD5B-4B52-A535-9A9F6E1BC20B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F0F05-F2DD-45BF-A581-E3B9A845F0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但现有的光阴极及热阴极射频电子枪因存在光热辅助系统复杂、</a:t>
            </a:r>
            <a:r>
              <a:rPr lang="zh-CN" altLang="zh-CN" sz="18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成本高昂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等固有问题，难以从根本上满足加速器对小型化的迫切需求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b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DGN 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为了提高电流、电流密度，但发现不行，为此需在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I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E0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之间找到平衡点，开展了阵列工作，大晶粒的工作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buNone/>
            </a:pPr>
            <a:r>
              <a:rPr lang="zh-CN" altLang="en-US" b="1" dirty="0"/>
              <a:t>振荡区</a:t>
            </a:r>
            <a:r>
              <a:rPr lang="zh-CN" altLang="en-US" dirty="0"/>
              <a:t>（</a:t>
            </a:r>
            <a:r>
              <a:rPr lang="en-US" altLang="zh-CN" dirty="0"/>
              <a:t>E&gt;V</a:t>
            </a:r>
            <a:r>
              <a:rPr lang="zh-CN" altLang="en-US" dirty="0"/>
              <a:t>）：波函数振荡，粒子可以自由运动。</a:t>
            </a:r>
          </a:p>
          <a:p>
            <a:pPr>
              <a:buNone/>
            </a:pPr>
            <a:r>
              <a:rPr lang="zh-CN" altLang="en-US" b="1" dirty="0"/>
              <a:t>势垒区</a:t>
            </a:r>
            <a:r>
              <a:rPr lang="zh-CN" altLang="en-US" dirty="0"/>
              <a:t>（</a:t>
            </a:r>
            <a:r>
              <a:rPr lang="en-US" altLang="zh-CN" dirty="0"/>
              <a:t>E&lt;V</a:t>
            </a:r>
            <a:r>
              <a:rPr lang="zh-CN" altLang="en-US" dirty="0"/>
              <a:t>）：波函数指数衰减，但不为零，产生“隧穿”可能。</a:t>
            </a:r>
          </a:p>
          <a:p>
            <a:r>
              <a:rPr lang="zh-CN" altLang="en-US" b="1" dirty="0"/>
              <a:t>透射区</a:t>
            </a:r>
            <a:r>
              <a:rPr lang="zh-CN" altLang="en-US" dirty="0"/>
              <a:t>（</a:t>
            </a:r>
            <a:r>
              <a:rPr lang="en-US" altLang="zh-CN" dirty="0"/>
              <a:t>E&gt;V</a:t>
            </a:r>
            <a:r>
              <a:rPr lang="zh-CN" altLang="en-US" dirty="0"/>
              <a:t>）：衰减后剩余的波振荡即为隧穿成功后的粒子波。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zh-CN" dirty="0"/>
              <a:t>场发射冷阴极可直接利用射频电场驱动电子发射，无需外部加热或驱动激光，具有</a:t>
            </a:r>
            <a:r>
              <a:rPr lang="zh-CN" altLang="zh-CN" b="1" dirty="0"/>
              <a:t>结构紧凑、系统简化及高重复频率发射</a:t>
            </a:r>
            <a:r>
              <a:rPr lang="zh-CN" altLang="zh-CN" dirty="0"/>
              <a:t>的潜力。然而，在高梯度 RF 环境下实现</a:t>
            </a:r>
            <a:r>
              <a:rPr lang="zh-CN" altLang="zh-CN" b="1" dirty="0"/>
              <a:t>高电流密度、稳定发射和较长使用寿命</a:t>
            </a:r>
            <a:r>
              <a:rPr lang="zh-CN" altLang="zh-CN" dirty="0"/>
              <a:t>仍面临挑战。因此，开发适用于微波电子枪的</a:t>
            </a:r>
            <a:r>
              <a:rPr lang="zh-CN" altLang="zh-CN" b="1" dirty="0"/>
              <a:t>高性能金刚石场发射阴极</a:t>
            </a:r>
            <a:r>
              <a:rPr lang="zh-CN" altLang="zh-CN" dirty="0"/>
              <a:t>具有重要研究价值。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发射材料由以铝为代表 的难熔金属和以硅为代表的半导体 转移到碳纳米管 金刚石以及碳类发射体材料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/>
              <a:t>图4展示的是两个实验阶段下，随着阴极所经历的最大老炼场强变化而测量得到的电荷—场强曲线。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CF0F05-F2DD-45BF-A581-E3B9A845F00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流程图: 过程 16"/>
          <p:cNvSpPr/>
          <p:nvPr userDrawn="1"/>
        </p:nvSpPr>
        <p:spPr>
          <a:xfrm>
            <a:off x="11406252" y="6356349"/>
            <a:ext cx="785748" cy="501649"/>
          </a:xfrm>
          <a:prstGeom prst="flowChartProcess">
            <a:avLst/>
          </a:prstGeom>
          <a:solidFill>
            <a:srgbClr val="004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灯片编号占位符 5"/>
          <p:cNvSpPr txBox="1"/>
          <p:nvPr userDrawn="1"/>
        </p:nvSpPr>
        <p:spPr>
          <a:xfrm>
            <a:off x="11604171" y="6429609"/>
            <a:ext cx="4136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AE222DE-FFCC-41CA-903D-6E2DA37BC3EC}" type="slidenum">
              <a:rPr lang="zh-CN" altLang="en-US" smtClean="0">
                <a:solidFill>
                  <a:prstClr val="white"/>
                </a:solidFill>
              </a:rPr>
              <a:t>‹#›</a:t>
            </a:fld>
            <a:endParaRPr lang="zh-CN" altLang="en-US" dirty="0">
              <a:solidFill>
                <a:prstClr val="white"/>
              </a:solidFill>
            </a:endParaRPr>
          </a:p>
        </p:txBody>
      </p:sp>
      <p:cxnSp>
        <p:nvCxnSpPr>
          <p:cNvPr id="19" name="直接连接符 18"/>
          <p:cNvCxnSpPr/>
          <p:nvPr userDrawn="1"/>
        </p:nvCxnSpPr>
        <p:spPr>
          <a:xfrm>
            <a:off x="11517086" y="6388001"/>
            <a:ext cx="0" cy="43834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 userDrawn="1"/>
        </p:nvSpPr>
        <p:spPr>
          <a:xfrm>
            <a:off x="0" y="224114"/>
            <a:ext cx="12202369" cy="456923"/>
          </a:xfrm>
          <a:prstGeom prst="rect">
            <a:avLst/>
          </a:prstGeom>
          <a:solidFill>
            <a:srgbClr val="0049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660401" y="224114"/>
            <a:ext cx="1918094" cy="45692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/>
              <a:t>单击此处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660400" y="1130300"/>
            <a:ext cx="5711825" cy="3260725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pic>
        <p:nvPicPr>
          <p:cNvPr id="6" name="图片 5" descr="图片包含 图示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040" y="1071908"/>
            <a:ext cx="2023212" cy="444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A26C94-5361-409B-9CF6-CBC499F982D9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2075B3-BEF7-44FA-BA09-8009B9FBBE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tiff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tiff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tiff"/><Relationship Id="rId9" Type="http://schemas.openxmlformats.org/officeDocument/2006/relationships/image" Target="../media/image34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tiff"/><Relationship Id="rId13" Type="http://schemas.openxmlformats.org/officeDocument/2006/relationships/image" Target="../media/image58.tiff"/><Relationship Id="rId18" Type="http://schemas.openxmlformats.org/officeDocument/2006/relationships/image" Target="../media/image63.tiff"/><Relationship Id="rId3" Type="http://schemas.openxmlformats.org/officeDocument/2006/relationships/image" Target="../media/image48.jpeg"/><Relationship Id="rId7" Type="http://schemas.openxmlformats.org/officeDocument/2006/relationships/image" Target="../media/image52.tiff"/><Relationship Id="rId12" Type="http://schemas.openxmlformats.org/officeDocument/2006/relationships/image" Target="../media/image57.tiff"/><Relationship Id="rId17" Type="http://schemas.openxmlformats.org/officeDocument/2006/relationships/image" Target="../media/image62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tiff"/><Relationship Id="rId11" Type="http://schemas.openxmlformats.org/officeDocument/2006/relationships/image" Target="../media/image56.tiff"/><Relationship Id="rId5" Type="http://schemas.openxmlformats.org/officeDocument/2006/relationships/image" Target="../media/image50.tiff"/><Relationship Id="rId15" Type="http://schemas.openxmlformats.org/officeDocument/2006/relationships/image" Target="../media/image60.tiff"/><Relationship Id="rId10" Type="http://schemas.openxmlformats.org/officeDocument/2006/relationships/image" Target="../media/image55.tiff"/><Relationship Id="rId4" Type="http://schemas.openxmlformats.org/officeDocument/2006/relationships/image" Target="../media/image49.tiff"/><Relationship Id="rId9" Type="http://schemas.openxmlformats.org/officeDocument/2006/relationships/image" Target="../media/image54.tiff"/><Relationship Id="rId14" Type="http://schemas.openxmlformats.org/officeDocument/2006/relationships/image" Target="../media/image5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emf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4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77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accent1"/>
            </a:solidFill>
          </a:ln>
          <a:effectLst/>
        </p:spPr>
      </p:pic>
      <p:sp>
        <p:nvSpPr>
          <p:cNvPr id="6" name="矩形 5"/>
          <p:cNvSpPr>
            <a:spLocks noChangeAspect="1"/>
          </p:cNvSpPr>
          <p:nvPr/>
        </p:nvSpPr>
        <p:spPr>
          <a:xfrm>
            <a:off x="1607652" y="1079947"/>
            <a:ext cx="8976696" cy="5049391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  <a:effectLst>
            <a:glow rad="63500">
              <a:schemeClr val="bg1">
                <a:alpha val="3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4"/>
          <p:cNvSpPr txBox="1"/>
          <p:nvPr/>
        </p:nvSpPr>
        <p:spPr>
          <a:xfrm>
            <a:off x="3455797" y="3698986"/>
            <a:ext cx="595950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报告人：龙超</a:t>
            </a:r>
            <a:r>
              <a:rPr lang="en-US" altLang="zh-CN" sz="2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指导老师：吴岱</a:t>
            </a:r>
            <a:r>
              <a:rPr lang="en-US" altLang="zh-CN" sz="2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、胥汉勋</a:t>
            </a:r>
            <a:endParaRPr lang="en-US" altLang="zh-CN" sz="2000" b="1" dirty="0">
              <a:solidFill>
                <a:srgbClr val="0073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 中国工程物理研究院应用电子学研究所</a:t>
            </a:r>
            <a:endParaRPr lang="en-US" altLang="zh-CN" sz="2000" b="1" dirty="0">
              <a:solidFill>
                <a:srgbClr val="0073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44596" y="1768260"/>
            <a:ext cx="75028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用于射频电子枪阴极的金刚石薄膜制备、场发射性能及机理研究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259811" y="5729228"/>
            <a:ext cx="1423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3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2026 .10 </a:t>
            </a:r>
            <a:endParaRPr lang="zh-CN" altLang="en-US" sz="2000" b="1" dirty="0">
              <a:solidFill>
                <a:srgbClr val="0073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FD6A638-A6AF-201F-91B1-346F4BAE1AB4}"/>
              </a:ext>
            </a:extLst>
          </p:cNvPr>
          <p:cNvSpPr txBox="1"/>
          <p:nvPr/>
        </p:nvSpPr>
        <p:spPr>
          <a:xfrm>
            <a:off x="4424596" y="4725286"/>
            <a:ext cx="334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0049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Email:lc1146483113@163.com</a:t>
            </a:r>
            <a:endParaRPr lang="zh-CN" altLang="en-US">
              <a:solidFill>
                <a:srgbClr val="0049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92500" lnSpcReduction="1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Contents</a:t>
            </a:r>
            <a:endParaRPr lang="zh-CN" altLang="en-US" sz="3200" b="1" dirty="0">
              <a:solidFill>
                <a:srgbClr val="00498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0086" y="1023090"/>
            <a:ext cx="273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498F"/>
                </a:solidFill>
              </a:rPr>
              <a:t>研究背景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90086" y="1972251"/>
            <a:ext cx="273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498F"/>
                </a:solidFill>
              </a:rPr>
              <a:t>研究内容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90086" y="3018692"/>
            <a:ext cx="273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498F"/>
                </a:solidFill>
              </a:rPr>
              <a:t>结果讨论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90086" y="1356699"/>
            <a:ext cx="27375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Backgrounds</a:t>
            </a:r>
            <a:endParaRPr lang="zh-CN" altLang="en-US" b="1" dirty="0">
              <a:solidFill>
                <a:srgbClr val="0049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0086" y="2314885"/>
            <a:ext cx="27375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Contents</a:t>
            </a:r>
            <a:endParaRPr lang="zh-CN" altLang="en-US" b="1" dirty="0">
              <a:solidFill>
                <a:srgbClr val="0049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0086" y="3361325"/>
            <a:ext cx="27375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Discussions</a:t>
            </a:r>
            <a:endParaRPr lang="zh-CN" altLang="en-US" b="1" dirty="0">
              <a:solidFill>
                <a:srgbClr val="0049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4064393" y="1022224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-150" dirty="0">
                <a:solidFill>
                  <a:srgbClr val="FF8C00"/>
                </a:solidFill>
                <a:latin typeface="思源黑体 CN Regular" pitchFamily="34" charset="-122"/>
                <a:ea typeface="思源黑体 CN Regular" pitchFamily="34" charset="-122"/>
              </a:rPr>
              <a:t>01</a:t>
            </a:r>
            <a:endParaRPr lang="zh-CN" altLang="en-US" sz="4000" spc="-150" dirty="0">
              <a:solidFill>
                <a:srgbClr val="FF8C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064393" y="1972251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-150" dirty="0">
                <a:solidFill>
                  <a:srgbClr val="FF8C00"/>
                </a:solidFill>
                <a:latin typeface="思源黑体 CN Regular" pitchFamily="34" charset="-122"/>
                <a:ea typeface="思源黑体 CN Regular" pitchFamily="34" charset="-122"/>
              </a:rPr>
              <a:t>02</a:t>
            </a:r>
            <a:endParaRPr lang="zh-CN" altLang="en-US" sz="4000" spc="-150" dirty="0">
              <a:solidFill>
                <a:srgbClr val="FF8C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4064393" y="3018692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-150" dirty="0">
                <a:solidFill>
                  <a:srgbClr val="FF8C00"/>
                </a:solidFill>
                <a:latin typeface="思源黑体 CN Regular" pitchFamily="34" charset="-122"/>
                <a:ea typeface="思源黑体 CN Regular" pitchFamily="34" charset="-122"/>
              </a:rPr>
              <a:t>03</a:t>
            </a:r>
            <a:endParaRPr lang="zh-CN" altLang="en-US" sz="4000" spc="-150" dirty="0">
              <a:solidFill>
                <a:srgbClr val="FF8C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90086" y="4073290"/>
            <a:ext cx="273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498F"/>
                </a:solidFill>
              </a:rPr>
              <a:t>总结展望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90086" y="4415923"/>
            <a:ext cx="27375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and Outlook</a:t>
            </a:r>
            <a:endParaRPr lang="zh-CN" altLang="en-US" b="1" dirty="0">
              <a:solidFill>
                <a:srgbClr val="0049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4064393" y="4073290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spc="-150" dirty="0">
                <a:solidFill>
                  <a:srgbClr val="FF8C00"/>
                </a:solidFill>
                <a:latin typeface="思源黑体 CN Regular" pitchFamily="34" charset="-122"/>
                <a:ea typeface="思源黑体 CN Regular" pitchFamily="34" charset="-122"/>
              </a:rPr>
              <a:t>04</a:t>
            </a:r>
            <a:endParaRPr lang="zh-CN" altLang="en-US" sz="4000" spc="-150" dirty="0">
              <a:solidFill>
                <a:srgbClr val="FF8C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5" y="860891"/>
            <a:ext cx="2430309" cy="1822732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28448" y="1011628"/>
            <a:ext cx="5861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498F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随着高能物理、紧凑型光源、医疗放疗及工业应用的发展，电子加速器对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高性能、高梯度及系统紧凑化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提出了更高要求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4"/>
          <a:stretch>
            <a:fillRect/>
          </a:stretch>
        </p:blipFill>
        <p:spPr>
          <a:xfrm>
            <a:off x="6417119" y="3084684"/>
            <a:ext cx="4996240" cy="2540176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tretch>
            <a:fillRect/>
          </a:stretch>
        </p:blipFill>
        <p:spPr>
          <a:xfrm>
            <a:off x="9444322" y="930035"/>
            <a:ext cx="2117228" cy="157611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889356" y="5746631"/>
            <a:ext cx="2963198" cy="306616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IBA Rhodotron工业射频电子加速器</a:t>
            </a:r>
            <a:endParaRPr lang="zh-CN" altLang="en-US" sz="14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10159" y="5743762"/>
            <a:ext cx="1636166" cy="306616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慕尼黑紧凑型光源</a:t>
            </a:r>
          </a:p>
        </p:txBody>
      </p:sp>
      <p:sp>
        <p:nvSpPr>
          <p:cNvPr id="19" name="矩形 18"/>
          <p:cNvSpPr/>
          <p:nvPr/>
        </p:nvSpPr>
        <p:spPr>
          <a:xfrm>
            <a:off x="7191452" y="2659782"/>
            <a:ext cx="1630430" cy="306000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螺旋断层放疗系统</a:t>
            </a:r>
            <a:endParaRPr lang="zh-CN" altLang="en-US" sz="14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41313" y="2659782"/>
            <a:ext cx="2322000" cy="306000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498F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Elekta</a:t>
            </a:r>
            <a:r>
              <a:rPr lang="zh-CN" altLang="en-US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放疗医用直线加速器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26128" y="2048156"/>
            <a:ext cx="58642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面向实际应用，加速器还需兼顾建设成本、设备体积、运行可靠性及维护便利性。发展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高梯度加速技术与紧凑型电子源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是推动加速器小型化的重要途径。</a:t>
            </a:r>
          </a:p>
          <a:p>
            <a:pPr marL="285750" indent="-285750">
              <a:buClr>
                <a:srgbClr val="C00000"/>
              </a:buClr>
              <a:buSzPct val="75000"/>
              <a:buFont typeface="Wingdings" panose="05000000000000000000" pitchFamily="2" charset="2"/>
              <a:buChar char="l"/>
            </a:pP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/>
          <p:nvPr/>
        </p:nvPicPr>
        <p:blipFill>
          <a:blip r:embed="rId6"/>
          <a:stretch>
            <a:fillRect/>
          </a:stretch>
        </p:blipFill>
        <p:spPr>
          <a:xfrm>
            <a:off x="778641" y="3084684"/>
            <a:ext cx="4996240" cy="25401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6" name="矩形 5"/>
          <p:cNvSpPr/>
          <p:nvPr/>
        </p:nvSpPr>
        <p:spPr>
          <a:xfrm>
            <a:off x="959391" y="3279738"/>
            <a:ext cx="54386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498F"/>
              </a:buClr>
              <a:buFont typeface="Wingdings" panose="05000000000000000000" pitchFamily="2" charset="2"/>
              <a:buChar char="Ø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技术成熟、无需驱动激光，可提供较高束流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电流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反轰电子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导致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阴极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升温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及发射电流波动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，影响运行稳定性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发射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相位较宽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，可能造成较大能散，影响束流品质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86595" y="3279738"/>
            <a:ext cx="48616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498F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由激光驱动可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获得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高亮度、低发射度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电子束。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依赖高性能驱动激光及同步系统，增加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设备成本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系统复杂度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部分高量子效率光阴极对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真空环境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运行维护要求较高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59391" y="1781901"/>
            <a:ext cx="101237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小型化、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紧凑型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加速器应用，传统热阴极和光阴极微波电子枪仍面临反轰效应、辅助系统复杂及运行维护成本等方面的挑战。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9391" y="1022838"/>
            <a:ext cx="101237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微波电子枪可在阴极附近提供较高的加速梯度（数十至上百 MV/m），使电子快速获得能量，减轻低能段空间电荷效应引起的发射度增长，有利于产生高亮度电子束。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1347952" y="2650050"/>
            <a:ext cx="3743592" cy="380292"/>
          </a:xfrm>
          <a:prstGeom prst="roundRect">
            <a:avLst/>
          </a:prstGeom>
          <a:noFill/>
          <a:ln w="28575">
            <a:solidFill>
              <a:srgbClr val="0073B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热阴极微波电子枪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6786595" y="2650050"/>
            <a:ext cx="3743592" cy="380292"/>
          </a:xfrm>
          <a:prstGeom prst="roundRect">
            <a:avLst/>
          </a:prstGeom>
          <a:noFill/>
          <a:ln w="28575">
            <a:solidFill>
              <a:srgbClr val="0073B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光阴极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微波电子枪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59391" y="4911833"/>
            <a:ext cx="68733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场发射阴极可直接利用射频电场驱动电子发射，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无需外部加热或驱动激光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结构紧凑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系统简化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及高重复频率发射的潜力。然而</a:t>
            </a:r>
            <a:r>
              <a:rPr lang="zh-CN" altLang="zh-CN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射频工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况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下，同时实现高电流密度、稳定发射</a:t>
            </a:r>
            <a:r>
              <a:rPr lang="zh-CN" altLang="zh-CN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和长寿命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zh-CN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面临挑战。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阴极材料的</a:t>
            </a:r>
            <a:r>
              <a:rPr lang="zh-CN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发射性能与长期稳定性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，是制约该技术实际应用的关键因素之一。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4411" y="4736970"/>
            <a:ext cx="3376890" cy="16103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接连接符 31"/>
          <p:cNvCxnSpPr>
            <a:stCxn id="31" idx="3"/>
            <a:endCxn id="30" idx="1"/>
          </p:cNvCxnSpPr>
          <p:nvPr/>
        </p:nvCxnSpPr>
        <p:spPr>
          <a:xfrm>
            <a:off x="8268015" y="3769208"/>
            <a:ext cx="844456" cy="0"/>
          </a:xfrm>
          <a:prstGeom prst="line">
            <a:avLst/>
          </a:prstGeom>
          <a:ln w="19050">
            <a:solidFill>
              <a:srgbClr val="205A9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91760" y="923305"/>
            <a:ext cx="1502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冷阴极材料</a:t>
            </a:r>
            <a:endParaRPr lang="en-US" altLang="zh-CN" sz="1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6" descr="F:\CAEP\Notes\figures\Ganter2006a-F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03" y="1535127"/>
            <a:ext cx="3586352" cy="189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401203" y="3132584"/>
            <a:ext cx="1620000" cy="306000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err="1">
                <a:solidFill>
                  <a:srgbClr val="00498F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Spindt</a:t>
            </a:r>
            <a:r>
              <a:rPr lang="en-US" altLang="zh-CN" sz="1400" b="1" dirty="0">
                <a:solidFill>
                  <a:srgbClr val="00498F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-type</a:t>
            </a:r>
            <a:r>
              <a:rPr lang="en-US" altLang="zh-CN" sz="1400" b="1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阵列</a:t>
            </a:r>
            <a:endParaRPr lang="en-US" altLang="zh-CN" sz="14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82435" y="3132584"/>
            <a:ext cx="1260000" cy="306000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 dirty="0" err="1">
                <a:solidFill>
                  <a:srgbClr val="00498F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ZrC</a:t>
            </a:r>
            <a:r>
              <a:rPr lang="en-US" altLang="zh-CN" sz="1400" b="1" dirty="0">
                <a:solidFill>
                  <a:srgbClr val="00498F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00498F"/>
                </a:solidFill>
                <a:latin typeface="Aharoni" panose="02010803020104030203" pitchFamily="2" charset="-79"/>
                <a:ea typeface="黑体" panose="02010609060101010101" charset="-122"/>
                <a:cs typeface="Aharoni" panose="02010803020104030203" pitchFamily="2" charset="-79"/>
              </a:rPr>
              <a:t>针尖阴极</a:t>
            </a:r>
          </a:p>
        </p:txBody>
      </p:sp>
      <p:pic>
        <p:nvPicPr>
          <p:cNvPr id="16" name="Picture 7" descr="F:\Study\Ref\Articles\Jarvis2012-DFE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55" y="3873649"/>
            <a:ext cx="2718592" cy="203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/>
          <a:srcRect l="6333" t="9980" r="6493"/>
          <a:stretch>
            <a:fillRect/>
          </a:stretch>
        </p:blipFill>
        <p:spPr>
          <a:xfrm>
            <a:off x="565824" y="3893112"/>
            <a:ext cx="2910757" cy="201501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4842" y="1424789"/>
            <a:ext cx="2904125" cy="1919813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203667" y="3132584"/>
            <a:ext cx="1260000" cy="306000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碳纳米管阵列</a:t>
            </a:r>
            <a:endParaRPr lang="en-US" altLang="zh-CN" sz="14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1203" y="5755131"/>
            <a:ext cx="1440000" cy="306000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纳米金刚石薄膜</a:t>
            </a:r>
            <a:endParaRPr lang="en-US" altLang="zh-CN" sz="14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850114" y="5755131"/>
            <a:ext cx="1072800" cy="306000"/>
          </a:xfrm>
          <a:prstGeom prst="rect">
            <a:avLst/>
          </a:prstGeom>
          <a:solidFill>
            <a:schemeClr val="bg1"/>
          </a:solidFill>
          <a:ln>
            <a:solidFill>
              <a:srgbClr val="0049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金刚石阵列</a:t>
            </a:r>
            <a:endParaRPr lang="en-US" altLang="zh-CN" sz="14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9242752" y="1571840"/>
            <a:ext cx="2183047" cy="725757"/>
          </a:xfrm>
          <a:prstGeom prst="roundRect">
            <a:avLst/>
          </a:prstGeom>
          <a:solidFill>
            <a:schemeClr val="bg1"/>
          </a:solidFill>
          <a:ln w="76200" cap="rnd" cmpd="tri">
            <a:solidFill>
              <a:schemeClr val="tx1">
                <a:alpha val="80000"/>
              </a:schemeClr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难熔金属：钨、钼、等，如</a:t>
            </a:r>
            <a:r>
              <a:rPr lang="en-US" altLang="zh-CN" b="1" dirty="0" err="1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Spindt</a:t>
            </a:r>
            <a:r>
              <a:rPr lang="en-US" altLang="zh-CN" b="1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阴极</a:t>
            </a:r>
            <a:endParaRPr lang="zh-CN" altLang="en-US" b="1" dirty="0">
              <a:solidFill>
                <a:srgbClr val="205A92"/>
              </a:solidFill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7489168" y="1747588"/>
            <a:ext cx="778847" cy="37841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49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1961</a:t>
            </a:r>
            <a:endParaRPr lang="zh-CN" altLang="en-US" b="1" dirty="0">
              <a:solidFill>
                <a:srgbClr val="0049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/>
          <p:cNvCxnSpPr>
            <a:stCxn id="24" idx="3"/>
            <a:endCxn id="20" idx="1"/>
          </p:cNvCxnSpPr>
          <p:nvPr/>
        </p:nvCxnSpPr>
        <p:spPr>
          <a:xfrm flipV="1">
            <a:off x="8268015" y="1934719"/>
            <a:ext cx="974737" cy="2078"/>
          </a:xfrm>
          <a:prstGeom prst="line">
            <a:avLst/>
          </a:prstGeom>
          <a:ln w="19050">
            <a:solidFill>
              <a:srgbClr val="205A9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: 圆角 29"/>
          <p:cNvSpPr/>
          <p:nvPr/>
        </p:nvSpPr>
        <p:spPr>
          <a:xfrm>
            <a:off x="9112471" y="3406329"/>
            <a:ext cx="2430780" cy="725757"/>
          </a:xfrm>
          <a:prstGeom prst="roundRect">
            <a:avLst/>
          </a:prstGeom>
          <a:solidFill>
            <a:schemeClr val="bg1"/>
          </a:solidFill>
          <a:ln w="76200" cap="rnd" cmpd="tri">
            <a:solidFill>
              <a:schemeClr val="tx1">
                <a:alpha val="80000"/>
              </a:schemeClr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半导体材料：氮化镓、氮化硼</a:t>
            </a:r>
            <a:r>
              <a:rPr lang="zh-CN" altLang="en-US" b="1" dirty="0">
                <a:solidFill>
                  <a:srgbClr val="205A92"/>
                </a:solidFill>
              </a:rPr>
              <a:t>，</a:t>
            </a:r>
            <a:r>
              <a:rPr lang="zh-CN" altLang="en-US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氮化硼、硅</a:t>
            </a:r>
          </a:p>
        </p:txBody>
      </p:sp>
      <p:sp>
        <p:nvSpPr>
          <p:cNvPr id="31" name="矩形: 圆角 30"/>
          <p:cNvSpPr/>
          <p:nvPr/>
        </p:nvSpPr>
        <p:spPr>
          <a:xfrm>
            <a:off x="7489168" y="3579999"/>
            <a:ext cx="778847" cy="37841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49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1986</a:t>
            </a:r>
            <a:endParaRPr lang="zh-CN" altLang="en-US" b="1" dirty="0">
              <a:solidFill>
                <a:srgbClr val="0049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9048331" y="5257780"/>
            <a:ext cx="2577845" cy="725757"/>
          </a:xfrm>
          <a:prstGeom prst="roundRect">
            <a:avLst/>
          </a:prstGeom>
          <a:solidFill>
            <a:schemeClr val="bg1"/>
          </a:solidFill>
          <a:ln w="76200" cap="rnd" cmpd="tri">
            <a:solidFill>
              <a:schemeClr val="tx1">
                <a:alpha val="80000"/>
              </a:schemeClr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碳纳米材料：碳纳米管、</a:t>
            </a:r>
            <a:r>
              <a:rPr lang="zh-CN" altLang="en-US" b="1" dirty="0">
                <a:solidFill>
                  <a:srgbClr val="E780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金刚石</a:t>
            </a:r>
            <a:r>
              <a:rPr lang="zh-CN" altLang="en-US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、类金刚石等</a:t>
            </a:r>
          </a:p>
        </p:txBody>
      </p:sp>
      <p:sp>
        <p:nvSpPr>
          <p:cNvPr id="42" name="矩形: 圆角 41"/>
          <p:cNvSpPr/>
          <p:nvPr/>
        </p:nvSpPr>
        <p:spPr>
          <a:xfrm>
            <a:off x="7489169" y="5431451"/>
            <a:ext cx="778847" cy="37841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49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</a:t>
            </a:r>
            <a:endParaRPr lang="zh-CN" altLang="en-US" b="1" dirty="0">
              <a:solidFill>
                <a:srgbClr val="0049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接连接符 46"/>
          <p:cNvCxnSpPr>
            <a:stCxn id="42" idx="3"/>
            <a:endCxn id="41" idx="1"/>
          </p:cNvCxnSpPr>
          <p:nvPr/>
        </p:nvCxnSpPr>
        <p:spPr>
          <a:xfrm flipV="1">
            <a:off x="8268015" y="5620659"/>
            <a:ext cx="802800" cy="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 rot="5400000">
            <a:off x="7302698" y="2533481"/>
            <a:ext cx="1143505" cy="702816"/>
            <a:chOff x="6778733" y="1810671"/>
            <a:chExt cx="4126958" cy="2607884"/>
          </a:xfrm>
          <a:gradFill>
            <a:gsLst>
              <a:gs pos="8000">
                <a:schemeClr val="accent1">
                  <a:alpha val="92000"/>
                  <a:lumMod val="4000"/>
                  <a:lumOff val="96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1594000" scaled="0"/>
          </a:gradFill>
          <a:effectLst/>
        </p:grpSpPr>
        <p:sp>
          <p:nvSpPr>
            <p:cNvPr id="57" name="任意多边形: 形状 56"/>
            <p:cNvSpPr/>
            <p:nvPr/>
          </p:nvSpPr>
          <p:spPr>
            <a:xfrm rot="16200000">
              <a:off x="8190241" y="399163"/>
              <a:ext cx="1303942" cy="4126958"/>
            </a:xfrm>
            <a:custGeom>
              <a:avLst/>
              <a:gdLst>
                <a:gd name="connsiteX0" fmla="*/ 1303942 w 1303942"/>
                <a:gd name="connsiteY0" fmla="*/ 0 h 4126958"/>
                <a:gd name="connsiteX1" fmla="*/ 423098 w 1303942"/>
                <a:gd name="connsiteY1" fmla="*/ 3109965 h 4126958"/>
                <a:gd name="connsiteX2" fmla="*/ 837123 w 1303942"/>
                <a:gd name="connsiteY2" fmla="*/ 3109965 h 4126958"/>
                <a:gd name="connsiteX3" fmla="*/ 9074 w 1303942"/>
                <a:gd name="connsiteY3" fmla="*/ 4126958 h 4126958"/>
                <a:gd name="connsiteX4" fmla="*/ 0 w 1303942"/>
                <a:gd name="connsiteY4" fmla="*/ 4115814 h 4126958"/>
                <a:gd name="connsiteX5" fmla="*/ 0 w 1303942"/>
                <a:gd name="connsiteY5" fmla="*/ 15724 h 412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942" h="4126958">
                  <a:moveTo>
                    <a:pt x="1303942" y="0"/>
                  </a:moveTo>
                  <a:cubicBezTo>
                    <a:pt x="204979" y="830606"/>
                    <a:pt x="490209" y="1042995"/>
                    <a:pt x="423098" y="3109965"/>
                  </a:cubicBezTo>
                  <a:lnTo>
                    <a:pt x="837123" y="3109965"/>
                  </a:lnTo>
                  <a:lnTo>
                    <a:pt x="9074" y="4126958"/>
                  </a:lnTo>
                  <a:lnTo>
                    <a:pt x="0" y="4115814"/>
                  </a:lnTo>
                  <a:lnTo>
                    <a:pt x="0" y="157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: 形状 57"/>
            <p:cNvSpPr/>
            <p:nvPr/>
          </p:nvSpPr>
          <p:spPr>
            <a:xfrm rot="5400000" flipV="1">
              <a:off x="8190241" y="1703105"/>
              <a:ext cx="1303942" cy="4126958"/>
            </a:xfrm>
            <a:custGeom>
              <a:avLst/>
              <a:gdLst>
                <a:gd name="connsiteX0" fmla="*/ 1303942 w 1303942"/>
                <a:gd name="connsiteY0" fmla="*/ 0 h 4126958"/>
                <a:gd name="connsiteX1" fmla="*/ 423098 w 1303942"/>
                <a:gd name="connsiteY1" fmla="*/ 3109965 h 4126958"/>
                <a:gd name="connsiteX2" fmla="*/ 837123 w 1303942"/>
                <a:gd name="connsiteY2" fmla="*/ 3109965 h 4126958"/>
                <a:gd name="connsiteX3" fmla="*/ 9074 w 1303942"/>
                <a:gd name="connsiteY3" fmla="*/ 4126958 h 4126958"/>
                <a:gd name="connsiteX4" fmla="*/ 0 w 1303942"/>
                <a:gd name="connsiteY4" fmla="*/ 4115814 h 4126958"/>
                <a:gd name="connsiteX5" fmla="*/ 0 w 1303942"/>
                <a:gd name="connsiteY5" fmla="*/ 15724 h 412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942" h="4126958">
                  <a:moveTo>
                    <a:pt x="1303942" y="0"/>
                  </a:moveTo>
                  <a:cubicBezTo>
                    <a:pt x="204979" y="830606"/>
                    <a:pt x="490209" y="1042995"/>
                    <a:pt x="423098" y="3109965"/>
                  </a:cubicBezTo>
                  <a:lnTo>
                    <a:pt x="837123" y="3109965"/>
                  </a:lnTo>
                  <a:lnTo>
                    <a:pt x="9074" y="4126958"/>
                  </a:lnTo>
                  <a:lnTo>
                    <a:pt x="0" y="4115814"/>
                  </a:lnTo>
                  <a:lnTo>
                    <a:pt x="0" y="157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 rot="5400000">
            <a:off x="7378908" y="4365892"/>
            <a:ext cx="1143505" cy="702816"/>
            <a:chOff x="6778733" y="1810671"/>
            <a:chExt cx="4126958" cy="2607884"/>
          </a:xfrm>
          <a:gradFill>
            <a:gsLst>
              <a:gs pos="8000">
                <a:schemeClr val="accent1">
                  <a:alpha val="92000"/>
                  <a:lumMod val="4000"/>
                  <a:lumOff val="96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1594000" scaled="0"/>
          </a:gradFill>
          <a:effectLst/>
        </p:grpSpPr>
        <p:sp>
          <p:nvSpPr>
            <p:cNvPr id="60" name="任意多边形: 形状 59"/>
            <p:cNvSpPr/>
            <p:nvPr/>
          </p:nvSpPr>
          <p:spPr>
            <a:xfrm rot="16200000">
              <a:off x="8190241" y="399163"/>
              <a:ext cx="1303942" cy="4126958"/>
            </a:xfrm>
            <a:custGeom>
              <a:avLst/>
              <a:gdLst>
                <a:gd name="connsiteX0" fmla="*/ 1303942 w 1303942"/>
                <a:gd name="connsiteY0" fmla="*/ 0 h 4126958"/>
                <a:gd name="connsiteX1" fmla="*/ 423098 w 1303942"/>
                <a:gd name="connsiteY1" fmla="*/ 3109965 h 4126958"/>
                <a:gd name="connsiteX2" fmla="*/ 837123 w 1303942"/>
                <a:gd name="connsiteY2" fmla="*/ 3109965 h 4126958"/>
                <a:gd name="connsiteX3" fmla="*/ 9074 w 1303942"/>
                <a:gd name="connsiteY3" fmla="*/ 4126958 h 4126958"/>
                <a:gd name="connsiteX4" fmla="*/ 0 w 1303942"/>
                <a:gd name="connsiteY4" fmla="*/ 4115814 h 4126958"/>
                <a:gd name="connsiteX5" fmla="*/ 0 w 1303942"/>
                <a:gd name="connsiteY5" fmla="*/ 15724 h 412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942" h="4126958">
                  <a:moveTo>
                    <a:pt x="1303942" y="0"/>
                  </a:moveTo>
                  <a:cubicBezTo>
                    <a:pt x="204979" y="830606"/>
                    <a:pt x="490209" y="1042995"/>
                    <a:pt x="423098" y="3109965"/>
                  </a:cubicBezTo>
                  <a:lnTo>
                    <a:pt x="837123" y="3109965"/>
                  </a:lnTo>
                  <a:lnTo>
                    <a:pt x="9074" y="4126958"/>
                  </a:lnTo>
                  <a:lnTo>
                    <a:pt x="0" y="4115814"/>
                  </a:lnTo>
                  <a:lnTo>
                    <a:pt x="0" y="157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: 形状 60"/>
            <p:cNvSpPr/>
            <p:nvPr/>
          </p:nvSpPr>
          <p:spPr>
            <a:xfrm rot="5400000" flipV="1">
              <a:off x="8190241" y="1703105"/>
              <a:ext cx="1303942" cy="4126958"/>
            </a:xfrm>
            <a:custGeom>
              <a:avLst/>
              <a:gdLst>
                <a:gd name="connsiteX0" fmla="*/ 1303942 w 1303942"/>
                <a:gd name="connsiteY0" fmla="*/ 0 h 4126958"/>
                <a:gd name="connsiteX1" fmla="*/ 423098 w 1303942"/>
                <a:gd name="connsiteY1" fmla="*/ 3109965 h 4126958"/>
                <a:gd name="connsiteX2" fmla="*/ 837123 w 1303942"/>
                <a:gd name="connsiteY2" fmla="*/ 3109965 h 4126958"/>
                <a:gd name="connsiteX3" fmla="*/ 9074 w 1303942"/>
                <a:gd name="connsiteY3" fmla="*/ 4126958 h 4126958"/>
                <a:gd name="connsiteX4" fmla="*/ 0 w 1303942"/>
                <a:gd name="connsiteY4" fmla="*/ 4115814 h 4126958"/>
                <a:gd name="connsiteX5" fmla="*/ 0 w 1303942"/>
                <a:gd name="connsiteY5" fmla="*/ 15724 h 412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3942" h="4126958">
                  <a:moveTo>
                    <a:pt x="1303942" y="0"/>
                  </a:moveTo>
                  <a:cubicBezTo>
                    <a:pt x="204979" y="830606"/>
                    <a:pt x="490209" y="1042995"/>
                    <a:pt x="423098" y="3109965"/>
                  </a:cubicBezTo>
                  <a:lnTo>
                    <a:pt x="837123" y="3109965"/>
                  </a:lnTo>
                  <a:lnTo>
                    <a:pt x="9074" y="4126958"/>
                  </a:lnTo>
                  <a:lnTo>
                    <a:pt x="0" y="4115814"/>
                  </a:lnTo>
                  <a:lnTo>
                    <a:pt x="0" y="157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9360205" y="1264063"/>
            <a:ext cx="218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加工难度大，均匀性差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9577558" y="3098552"/>
            <a:ext cx="1748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微尖易损坏、污染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9215621" y="4734560"/>
            <a:ext cx="2327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良好机械性能、导热率、化学稳定性及负电子亲和势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29"/>
          <a:stretch>
            <a:fillRect/>
          </a:stretch>
        </p:blipFill>
        <p:spPr bwMode="auto">
          <a:xfrm>
            <a:off x="8670685" y="3753915"/>
            <a:ext cx="2915740" cy="206930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9" name="Rectangle 2"/>
          <p:cNvSpPr>
            <a:spLocks noGrp="1"/>
          </p:cNvSpPr>
          <p:nvPr/>
        </p:nvSpPr>
        <p:spPr>
          <a:xfrm>
            <a:off x="345256" y="872900"/>
            <a:ext cx="2060666" cy="4687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国内外研究现状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862" y="1341685"/>
            <a:ext cx="2569942" cy="17884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321" y="1341685"/>
            <a:ext cx="3930288" cy="20575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90179" y="1540798"/>
                <a:ext cx="4374100" cy="1594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Clr>
                    <a:srgbClr val="F08C00"/>
                  </a:buClr>
                  <a:buSzPct val="130000"/>
                  <a:buFont typeface="Wingdings" panose="05000000000000000000" pitchFamily="2" charset="2"/>
                  <a:buChar char="ü"/>
                </a:pPr>
                <a:r>
                  <a:rPr lang="en-US" altLang="zh-CN" sz="1600" b="1" dirty="0">
                    <a:solidFill>
                      <a:srgbClr val="205A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2014</a:t>
                </a:r>
                <a:r>
                  <a:rPr lang="zh-CN" altLang="en-US" sz="1600" b="1" dirty="0">
                    <a:solidFill>
                      <a:srgbClr val="205A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年</a:t>
                </a:r>
                <a:r>
                  <a:rPr lang="zh-CN" altLang="en-US" sz="1600" b="1" dirty="0">
                    <a:solidFill>
                      <a:srgbClr val="205A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1600" b="1" i="0" dirty="0">
                    <a:solidFill>
                      <a:srgbClr val="205A92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zh-CN" altLang="en-US" sz="1600" b="1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欧几</a:t>
                </a:r>
                <a:r>
                  <a:rPr lang="zh-CN" altLang="en-US" sz="1600" b="1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里得实</a:t>
                </a:r>
                <a:r>
                  <a:rPr lang="zh-CN" altLang="en-US" sz="1600" b="1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验室</a:t>
                </a:r>
                <a:r>
                  <a:rPr lang="zh-CN" altLang="en-US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研究了掺氮超纳米金刚石</a:t>
                </a:r>
                <a:r>
                  <a:rPr lang="en-US" altLang="zh-CN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(N-UNCD)</a:t>
                </a:r>
                <a:r>
                  <a:rPr lang="zh-CN" altLang="en-US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 </a:t>
                </a:r>
                <a:r>
                  <a:rPr lang="en-US" altLang="zh-CN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1.3 GHz </a:t>
                </a:r>
                <a:r>
                  <a:rPr lang="zh-CN" altLang="en-US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射频电子枪中的场发射性能， </a:t>
                </a:r>
                <a:r>
                  <a:rPr lang="en-US" altLang="zh-CN" sz="1600" b="1" i="0" dirty="0">
                    <a:solidFill>
                      <a:schemeClr val="accent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45–65 MV/m</a:t>
                </a:r>
                <a:r>
                  <a:rPr lang="zh-CN" altLang="en-US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下可实现</a:t>
                </a:r>
                <a:r>
                  <a:rPr lang="en-US" altLang="zh-CN" sz="1600" b="1" i="0" dirty="0">
                    <a:solidFill>
                      <a:schemeClr val="accent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1–80 mA </a:t>
                </a:r>
                <a:r>
                  <a:rPr lang="zh-CN" altLang="en-US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的峰值电流（电流密度 </a:t>
                </a:r>
                <a:r>
                  <a:rPr lang="en-US" altLang="zh-CN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0.3–25 mA/cm²</a:t>
                </a:r>
                <a:r>
                  <a:rPr lang="zh-CN" altLang="en-US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）发</a:t>
                </a:r>
                <a:r>
                  <a:rPr lang="zh-CN" altLang="en-US" sz="1600" b="1" i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射，测得束</a:t>
                </a:r>
                <a:r>
                  <a:rPr lang="zh-CN" altLang="en-US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流发射度</a:t>
                </a:r>
                <a:r>
                  <a:rPr lang="zh-CN" altLang="en-US" sz="1600" b="1" i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1600" b="1" i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15 </a:t>
                </a:r>
                <a:r>
                  <a:rPr lang="en-US" altLang="zh-CN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mm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600" i="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·</m:t>
                    </m:r>
                  </m:oMath>
                </a14:m>
                <a:r>
                  <a:rPr lang="en-US" altLang="zh-CN" sz="1600" b="1" i="0" dirty="0">
                    <a:solidFill>
                      <a:srgbClr val="205A92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mrad</a:t>
                </a:r>
                <a:r>
                  <a:rPr lang="zh-CN" altLang="en-US" sz="1600" b="1" dirty="0">
                    <a:solidFill>
                      <a:srgbClr val="205A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1600" b="1" dirty="0">
                  <a:solidFill>
                    <a:srgbClr val="205A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79" y="1540798"/>
                <a:ext cx="4374100" cy="1594091"/>
              </a:xfrm>
              <a:prstGeom prst="rect">
                <a:avLst/>
              </a:prstGeom>
              <a:blipFill rotWithShape="1">
                <a:blip r:embed="rId6"/>
                <a:stretch>
                  <a:fillRect l="-14" t="-18" r="5" b="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/>
          <p:cNvSpPr txBox="1"/>
          <p:nvPr/>
        </p:nvSpPr>
        <p:spPr>
          <a:xfrm>
            <a:off x="6868465" y="1341685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485540" y="1435935"/>
            <a:ext cx="314309" cy="192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8701182" y="1341685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362858" y="3352334"/>
            <a:ext cx="61281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i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Appl. Phys. Lett. </a:t>
            </a:r>
            <a:r>
              <a:rPr lang="en-US" altLang="zh-CN" sz="1200" i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2019,</a:t>
            </a:r>
            <a:r>
              <a:rPr lang="zh-CN" altLang="en-US" sz="1200" i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 203505 (2014).</a:t>
            </a:r>
          </a:p>
        </p:txBody>
      </p:sp>
      <p:sp>
        <p:nvSpPr>
          <p:cNvPr id="2" name="矩形 1"/>
          <p:cNvSpPr/>
          <p:nvPr/>
        </p:nvSpPr>
        <p:spPr>
          <a:xfrm>
            <a:off x="6078381" y="3395547"/>
            <a:ext cx="53608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1.3GHz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电子枪实验平台示意图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a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， 场致发射特性曲线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b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0177" y="4009654"/>
            <a:ext cx="44999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08C00"/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altLang="zh-CN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2015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，清华大学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李相坤博士设计研制了</a:t>
            </a:r>
            <a:r>
              <a:rPr lang="en-US" altLang="zh-CN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波段冷阴极微波电子枪，阴极面宏观电场可达</a:t>
            </a:r>
            <a:r>
              <a:rPr lang="en-US" altLang="zh-CN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80MV/m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。对金刚石薄膜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(5.5 mA)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和碳纳米管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(72 mA)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阴极进行了场发射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测试。</a:t>
            </a:r>
            <a:endParaRPr lang="en-US" altLang="zh-CN" sz="1600" b="1" dirty="0">
              <a:solidFill>
                <a:srgbClr val="205A9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rcRect r="51159"/>
          <a:stretch>
            <a:fillRect/>
          </a:stretch>
        </p:blipFill>
        <p:spPr>
          <a:xfrm>
            <a:off x="5584950" y="3895264"/>
            <a:ext cx="2752062" cy="191957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127675" y="5799665"/>
            <a:ext cx="31470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N-UNCD(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c</a:t>
            </a:r>
            <a:r>
              <a:rPr lang="en-US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、</a:t>
            </a:r>
            <a:r>
              <a:rPr lang="en-US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CNT(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d</a:t>
            </a:r>
            <a:r>
              <a:rPr lang="en-US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场致发射特性曲线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84950" y="3884824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01183" y="3895264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4845" y="5768942"/>
            <a:ext cx="425243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0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李相坤</a:t>
            </a:r>
            <a:r>
              <a:rPr lang="en-US" altLang="zh-CN" sz="10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. </a:t>
            </a:r>
            <a:r>
              <a:rPr lang="zh-CN" altLang="zh-CN" sz="10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场致发射阴极微波电子枪模拟与实验研究</a:t>
            </a:r>
            <a:r>
              <a:rPr lang="en-US" altLang="zh-CN" sz="10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[D]. </a:t>
            </a:r>
            <a:r>
              <a:rPr lang="zh-CN" altLang="zh-CN" sz="10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清华大学</a:t>
            </a:r>
            <a:r>
              <a:rPr lang="en-US" altLang="zh-CN" sz="10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</a:rPr>
              <a:t>, 2015</a:t>
            </a:r>
            <a:endParaRPr lang="zh-CN" altLang="en-US" sz="10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9" name="Rectangle 2"/>
          <p:cNvSpPr>
            <a:spLocks noGrp="1"/>
          </p:cNvSpPr>
          <p:nvPr/>
        </p:nvSpPr>
        <p:spPr>
          <a:xfrm>
            <a:off x="345256" y="872900"/>
            <a:ext cx="2060666" cy="4687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80707"/>
                </a:solidFill>
                <a:latin typeface="MS PMincho" pitchFamily="18" charset="-128"/>
                <a:ea typeface="华文新魏" panose="02010800040101010101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国内外研究现状</a:t>
            </a:r>
          </a:p>
        </p:txBody>
      </p:sp>
      <p:pic>
        <p:nvPicPr>
          <p:cNvPr id="18" name="图片 17"/>
          <p:cNvPicPr/>
          <p:nvPr/>
        </p:nvPicPr>
        <p:blipFill>
          <a:blip r:embed="rId3"/>
          <a:stretch>
            <a:fillRect/>
          </a:stretch>
        </p:blipFill>
        <p:spPr>
          <a:xfrm>
            <a:off x="5940307" y="3922100"/>
            <a:ext cx="2339102" cy="1852831"/>
          </a:xfrm>
          <a:prstGeom prst="rect">
            <a:avLst/>
          </a:prstGeom>
        </p:spPr>
      </p:pic>
      <p:pic>
        <p:nvPicPr>
          <p:cNvPr id="19" name="图片 18"/>
          <p:cNvPicPr/>
          <p:nvPr/>
        </p:nvPicPr>
        <p:blipFill>
          <a:blip r:embed="rId4"/>
          <a:stretch>
            <a:fillRect/>
          </a:stretch>
        </p:blipFill>
        <p:spPr>
          <a:xfrm>
            <a:off x="8956923" y="3884234"/>
            <a:ext cx="2297658" cy="1928562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974787" y="5736705"/>
            <a:ext cx="31307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Accel. Beams., 24, 123401 (2021)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90178" y="4007164"/>
            <a:ext cx="44999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08C00"/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altLang="zh-CN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2021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密歇根州立大学等机构利用阿贡实验平台，在1.3 GHz 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射频</a:t>
            </a:r>
            <a:r>
              <a:rPr lang="zh-CN" altLang="zh-CN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电子枪中实现了UNCD阴极</a:t>
            </a:r>
            <a:r>
              <a:rPr lang="zh-CN" altLang="zh-CN" sz="16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约100 MV/m</a:t>
            </a:r>
            <a:r>
              <a:rPr lang="zh-CN" altLang="zh-CN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的高梯度运行。在</a:t>
            </a:r>
            <a:r>
              <a:rPr lang="zh-CN" altLang="zh-CN" sz="16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70 MV/m</a:t>
            </a:r>
            <a:r>
              <a:rPr lang="zh-CN" altLang="zh-CN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条件下获得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了</a:t>
            </a:r>
            <a:r>
              <a:rPr lang="zh-CN" altLang="zh-CN" sz="16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最高300 nC</a:t>
            </a:r>
            <a:r>
              <a:rPr lang="zh-CN" altLang="zh-CN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的宏脉冲电荷（</a:t>
            </a:r>
            <a:r>
              <a:rPr lang="zh-CN" altLang="zh-CN" sz="16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约120 mA脉冲电流</a:t>
            </a:r>
            <a:r>
              <a:rPr lang="zh-CN" altLang="zh-CN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），并揭示了高电荷密度下的二维空间电荷限制发射行为。</a:t>
            </a:r>
            <a:endParaRPr lang="en-US" altLang="zh-CN" sz="1600" b="1" dirty="0">
              <a:solidFill>
                <a:srgbClr val="205A9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584950" y="3857049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670685" y="3857049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78381" y="5839981"/>
            <a:ext cx="48246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(N)UNCD阴极形貌(</a:t>
            </a:r>
            <a:r>
              <a:rPr lang="en-US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c</a:t>
            </a:r>
            <a:r>
              <a:rPr lang="zh-CN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)及不同老炼条件下的电荷—场强特性(</a:t>
            </a:r>
            <a:r>
              <a:rPr lang="en-US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d</a:t>
            </a:r>
            <a:r>
              <a:rPr lang="zh-CN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r="51972"/>
          <a:stretch>
            <a:fillRect/>
          </a:stretch>
        </p:blipFill>
        <p:spPr>
          <a:xfrm>
            <a:off x="8885060" y="1466820"/>
            <a:ext cx="2547554" cy="1949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321" y="1448895"/>
            <a:ext cx="3930288" cy="175205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90178" y="1540093"/>
            <a:ext cx="43914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08C00"/>
              </a:buClr>
              <a:buSzPct val="130000"/>
              <a:buFont typeface="Wingdings" panose="05000000000000000000" pitchFamily="2" charset="2"/>
              <a:buChar char="ü"/>
            </a:pPr>
            <a:r>
              <a:rPr lang="en-US" altLang="zh-CN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阿贡国家实验室等机构开展了(N)UNCD阴极的高功率老炼与可靠性评估。</a:t>
            </a:r>
            <a:r>
              <a:rPr lang="zh-CN" altLang="en-US" sz="1600" b="1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</a:t>
            </a:r>
            <a:r>
              <a:rPr lang="en-US" altLang="zh-CN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2.5μs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的发射时间内得到了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 mA(42 MV/m)</a:t>
            </a:r>
            <a:r>
              <a:rPr lang="zh-CN" altLang="en-US" sz="1600" b="1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的平均发射电流。 </a:t>
            </a:r>
            <a:endParaRPr lang="en-US" altLang="zh-CN" sz="1600" b="1" dirty="0">
              <a:solidFill>
                <a:srgbClr val="205A9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68465" y="1386204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78381" y="3395547"/>
            <a:ext cx="53608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L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波段电子枪实验平台示意图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a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， 场致发射特性曲线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b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481758" y="1578060"/>
            <a:ext cx="2143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8670685" y="1386203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4787" y="3395547"/>
            <a:ext cx="29871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i="1">
                <a:solidFill>
                  <a:srgbClr val="00498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Accel. Beams 22, 123402 (2019)</a:t>
            </a:r>
            <a:endParaRPr lang="zh-CN" altLang="en-US" sz="1200" i="1">
              <a:solidFill>
                <a:srgbClr val="0049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0864" y="1331942"/>
            <a:ext cx="2216264" cy="2074352"/>
            <a:chOff x="385934" y="1314764"/>
            <a:chExt cx="2216264" cy="207435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934" y="1314764"/>
              <a:ext cx="2216264" cy="2074352"/>
            </a:xfrm>
            <a:prstGeom prst="rect">
              <a:avLst/>
            </a:prstGeom>
          </p:spPr>
        </p:pic>
        <p:sp>
          <p:nvSpPr>
            <p:cNvPr id="24" name="圆柱体 23"/>
            <p:cNvSpPr/>
            <p:nvPr/>
          </p:nvSpPr>
          <p:spPr>
            <a:xfrm>
              <a:off x="1427700" y="2245135"/>
              <a:ext cx="207433" cy="285750"/>
            </a:xfrm>
            <a:prstGeom prst="can">
              <a:avLst/>
            </a:prstGeom>
            <a:solidFill>
              <a:srgbClr val="BFBFB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22885" y="2238497"/>
              <a:ext cx="56726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Mo</a:t>
              </a:r>
              <a:endParaRPr lang="zh-CN" alt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研究内容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60400" y="797828"/>
            <a:ext cx="3299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平面型金刚石薄膜阴极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0581" y="1087292"/>
            <a:ext cx="644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 rot="16200000">
            <a:off x="4201418" y="1971972"/>
            <a:ext cx="310065" cy="1184913"/>
            <a:chOff x="8783964" y="2597504"/>
            <a:chExt cx="310065" cy="1184913"/>
          </a:xfrm>
        </p:grpSpPr>
        <p:sp>
          <p:nvSpPr>
            <p:cNvPr id="46" name="矩形 45"/>
            <p:cNvSpPr/>
            <p:nvPr/>
          </p:nvSpPr>
          <p:spPr>
            <a:xfrm rot="5400000">
              <a:off x="8559835" y="3110756"/>
              <a:ext cx="777875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8783964" y="3576972"/>
              <a:ext cx="310065" cy="205445"/>
            </a:xfrm>
            <a:prstGeom prst="triangle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5400000">
              <a:off x="8893119" y="2641829"/>
              <a:ext cx="108147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 rot="5400000">
              <a:off x="8924856" y="2541521"/>
              <a:ext cx="45719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8" name="矩形 107"/>
          <p:cNvSpPr/>
          <p:nvPr/>
        </p:nvSpPr>
        <p:spPr>
          <a:xfrm>
            <a:off x="3531682" y="2078107"/>
            <a:ext cx="17688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机械研磨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超声播种</a:t>
            </a:r>
          </a:p>
        </p:txBody>
      </p:sp>
      <p:pic>
        <p:nvPicPr>
          <p:cNvPr id="7" name="图片 6"/>
          <p:cNvPicPr/>
          <p:nvPr/>
        </p:nvPicPr>
        <p:blipFill>
          <a:blip r:embed="rId4"/>
          <a:srcRect t="9277"/>
          <a:stretch>
            <a:fillRect/>
          </a:stretch>
        </p:blipFill>
        <p:spPr>
          <a:xfrm>
            <a:off x="7601828" y="1439265"/>
            <a:ext cx="1968864" cy="1968866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5"/>
          <a:srcRect t="14458" b="15507"/>
          <a:stretch>
            <a:fillRect/>
          </a:stretch>
        </p:blipFill>
        <p:spPr>
          <a:xfrm rot="16200000">
            <a:off x="5235700" y="1432846"/>
            <a:ext cx="1968864" cy="196886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00688" y="3425639"/>
            <a:ext cx="17246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a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CVD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沉积示意图</a:t>
            </a:r>
          </a:p>
        </p:txBody>
      </p:sp>
      <p:pic>
        <p:nvPicPr>
          <p:cNvPr id="14" name="图片 13"/>
          <p:cNvPicPr/>
          <p:nvPr/>
        </p:nvPicPr>
        <p:blipFill>
          <a:blip r:embed="rId6"/>
          <a:srcRect t="5361"/>
          <a:stretch>
            <a:fillRect/>
          </a:stretch>
        </p:blipFill>
        <p:spPr>
          <a:xfrm>
            <a:off x="9635042" y="3916413"/>
            <a:ext cx="1878948" cy="1968866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891877" y="3427145"/>
            <a:ext cx="70494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钼基</a:t>
            </a:r>
            <a:r>
              <a:rPr lang="en-US" altLang="zh-CN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UNCD</a:t>
            </a:r>
            <a:r>
              <a:rPr lang="zh-CN" altLang="en-US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薄膜表面随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取出后冷却时间长短的变化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)30 min,(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Wingdings" panose="05000000000000000000" pitchFamily="2" charset="2"/>
              </a:rPr>
              <a:t>d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)60 min,(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)120 min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 l="22812" t="15693" r="24154" b="8936"/>
          <a:stretch>
            <a:fillRect/>
          </a:stretch>
        </p:blipFill>
        <p:spPr>
          <a:xfrm>
            <a:off x="9967955" y="1420250"/>
            <a:ext cx="1878948" cy="1968866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480260" y="4240216"/>
            <a:ext cx="86403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沉积过程中，钼基底和薄膜在高温（通常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&gt;700 ℃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）下处于膨胀状态，冷却到室温时，钼的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收缩程度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远大于金刚石薄膜，导致薄膜受到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压缩残余应</a:t>
            </a:r>
            <a:r>
              <a:rPr lang="zh-CN" altLang="en-US" sz="16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。而</a:t>
            </a:r>
            <a:r>
              <a:rPr lang="zh-CN" altLang="zh-CN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冷却过程中产生的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这种</a:t>
            </a:r>
            <a:r>
              <a:rPr lang="zh-CN" altLang="zh-CN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应力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能使薄膜逐渐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翘曲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甚至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剥离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460294" y="5209456"/>
            <a:ext cx="86403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解决方法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(1)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优化冷却速率，避免骤冷导致应力集中；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在钼基底上引入中间缓冲层；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采用后处理退火以释放应力；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）减少沉积时间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）更换衬底</a:t>
            </a:r>
          </a:p>
        </p:txBody>
      </p:sp>
      <p:sp>
        <p:nvSpPr>
          <p:cNvPr id="60" name="矩形 59"/>
          <p:cNvSpPr/>
          <p:nvPr/>
        </p:nvSpPr>
        <p:spPr>
          <a:xfrm>
            <a:off x="9300445" y="5922025"/>
            <a:ext cx="24424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f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）沉积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22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 min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得到的样品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189723" y="1366328"/>
            <a:ext cx="421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9616813" y="1366327"/>
            <a:ext cx="421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232180" y="1366327"/>
            <a:ext cx="421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9256699" y="3879667"/>
            <a:ext cx="421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05768" y="894625"/>
            <a:ext cx="186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热膨胀系数差异</a:t>
            </a:r>
            <a:r>
              <a:rPr lang="en-US" altLang="zh-CN" b="1" dirty="0">
                <a:solidFill>
                  <a:srgbClr val="F08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500" b="1" dirty="0">
              <a:solidFill>
                <a:srgbClr val="F08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7713651" y="816575"/>
            <a:ext cx="1747741" cy="494387"/>
          </a:xfrm>
          <a:prstGeom prst="roundRect">
            <a:avLst/>
          </a:prstGeom>
          <a:noFill/>
          <a:ln w="28575">
            <a:solidFill>
              <a:srgbClr val="01176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093548" y="887818"/>
            <a:ext cx="1651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膜基结合力弱</a:t>
            </a:r>
            <a:endParaRPr lang="zh-CN" altLang="en-US" b="1" dirty="0">
              <a:solidFill>
                <a:srgbClr val="F08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10093547" y="809768"/>
            <a:ext cx="1565661" cy="494387"/>
          </a:xfrm>
          <a:prstGeom prst="roundRect">
            <a:avLst/>
          </a:prstGeom>
          <a:noFill/>
          <a:ln w="28575">
            <a:solidFill>
              <a:srgbClr val="01176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8"/>
          <a:srcRect l="26892" t="30760" r="30900" b="27034"/>
          <a:stretch>
            <a:fillRect/>
          </a:stretch>
        </p:blipFill>
        <p:spPr>
          <a:xfrm rot="16200000">
            <a:off x="2563967" y="2043154"/>
            <a:ext cx="830997" cy="915968"/>
          </a:xfrm>
          <a:prstGeom prst="rect">
            <a:avLst/>
          </a:prstGeom>
        </p:spPr>
      </p:pic>
      <p:sp>
        <p:nvSpPr>
          <p:cNvPr id="86" name="文本框 85"/>
          <p:cNvSpPr txBox="1"/>
          <p:nvPr/>
        </p:nvSpPr>
        <p:spPr>
          <a:xfrm>
            <a:off x="2438492" y="2059764"/>
            <a:ext cx="421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91877" y="1366327"/>
            <a:ext cx="421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438492" y="3421931"/>
            <a:ext cx="12892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b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金属钼柱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: 圆角 60"/>
          <p:cNvSpPr/>
          <p:nvPr/>
        </p:nvSpPr>
        <p:spPr>
          <a:xfrm>
            <a:off x="8173518" y="4500134"/>
            <a:ext cx="3874482" cy="5090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研究内容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60400" y="797828"/>
            <a:ext cx="3299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平面型金刚石薄膜阴极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317518" y="1863667"/>
            <a:ext cx="3874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通过系统调控沉积工艺参数以控制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形核密度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来实现不同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晶粒大小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的金刚石薄膜制备</a:t>
            </a:r>
            <a:endParaRPr lang="en-US" altLang="zh-CN" sz="16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64752" y="5291042"/>
            <a:ext cx="34676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引入</a:t>
            </a:r>
            <a:r>
              <a:rPr lang="zh-CN" altLang="en-US" sz="1600" b="1" kern="10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氮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sz="1600" b="1" kern="10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硼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掺杂源对金刚石薄膜进行掺杂改性，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赋予其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半导体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或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导电特性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0581" y="1087292"/>
            <a:ext cx="644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图片 4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8"/>
          <a:stretch>
            <a:fillRect/>
          </a:stretch>
        </p:blipFill>
        <p:spPr>
          <a:xfrm>
            <a:off x="698713" y="1374008"/>
            <a:ext cx="2281074" cy="1752383"/>
          </a:xfrm>
          <a:prstGeom prst="rect">
            <a:avLst/>
          </a:prstGeom>
        </p:spPr>
      </p:pic>
      <p:pic>
        <p:nvPicPr>
          <p:cNvPr id="50" name="图片 4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518" y="1372804"/>
            <a:ext cx="962838" cy="804951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2372963" y="1449311"/>
            <a:ext cx="20230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488520" y="1372367"/>
            <a:ext cx="1587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图片 5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23"/>
          <a:stretch>
            <a:fillRect/>
          </a:stretch>
        </p:blipFill>
        <p:spPr>
          <a:xfrm>
            <a:off x="3070314" y="1372804"/>
            <a:ext cx="2282643" cy="1753587"/>
          </a:xfrm>
          <a:prstGeom prst="rect">
            <a:avLst/>
          </a:prstGeom>
        </p:spPr>
      </p:pic>
      <p:pic>
        <p:nvPicPr>
          <p:cNvPr id="55" name="图片 5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14" y="1371114"/>
            <a:ext cx="962838" cy="804951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4743587" y="1424464"/>
            <a:ext cx="20230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953007" y="1335028"/>
            <a:ext cx="1587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39848" y="3026298"/>
            <a:ext cx="277200" cy="6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3" name="文本框 62"/>
          <p:cNvSpPr txBox="1"/>
          <p:nvPr/>
        </p:nvSpPr>
        <p:spPr>
          <a:xfrm>
            <a:off x="662746" y="2735534"/>
            <a:ext cx="8779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nm</a:t>
            </a:r>
            <a:endParaRPr lang="zh-CN" alt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219783" y="3026298"/>
            <a:ext cx="277200" cy="6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5" name="文本框 64"/>
          <p:cNvSpPr txBox="1"/>
          <p:nvPr/>
        </p:nvSpPr>
        <p:spPr>
          <a:xfrm>
            <a:off x="3042681" y="2735534"/>
            <a:ext cx="8779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nm</a:t>
            </a:r>
            <a:endParaRPr lang="zh-CN" alt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图片 6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3"/>
          <a:stretch>
            <a:fillRect/>
          </a:stretch>
        </p:blipFill>
        <p:spPr>
          <a:xfrm>
            <a:off x="5438792" y="1371113"/>
            <a:ext cx="2282643" cy="1753587"/>
          </a:xfrm>
          <a:prstGeom prst="rect">
            <a:avLst/>
          </a:prstGeom>
        </p:spPr>
      </p:pic>
      <p:sp>
        <p:nvSpPr>
          <p:cNvPr id="67" name="矩形 66"/>
          <p:cNvSpPr/>
          <p:nvPr/>
        </p:nvSpPr>
        <p:spPr>
          <a:xfrm>
            <a:off x="5571580" y="3027313"/>
            <a:ext cx="414000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文本框 67"/>
          <p:cNvSpPr txBox="1"/>
          <p:nvPr/>
        </p:nvSpPr>
        <p:spPr>
          <a:xfrm>
            <a:off x="5461987" y="2739004"/>
            <a:ext cx="877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zh-CN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图片 6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457" y="1369423"/>
            <a:ext cx="962838" cy="804951"/>
          </a:xfrm>
          <a:prstGeom prst="rect">
            <a:avLst/>
          </a:prstGeom>
        </p:spPr>
      </p:pic>
      <p:pic>
        <p:nvPicPr>
          <p:cNvPr id="70" name="图片 69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5"/>
          <a:stretch>
            <a:fillRect/>
          </a:stretch>
        </p:blipFill>
        <p:spPr>
          <a:xfrm>
            <a:off x="695526" y="3177124"/>
            <a:ext cx="2282643" cy="1753587"/>
          </a:xfrm>
          <a:prstGeom prst="rect">
            <a:avLst/>
          </a:prstGeom>
        </p:spPr>
      </p:pic>
      <p:sp>
        <p:nvSpPr>
          <p:cNvPr id="73" name="矩形 72"/>
          <p:cNvSpPr/>
          <p:nvPr/>
        </p:nvSpPr>
        <p:spPr>
          <a:xfrm>
            <a:off x="692150" y="4614817"/>
            <a:ext cx="648187" cy="312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95393" y="4838304"/>
            <a:ext cx="414000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2" name="文本框 71"/>
          <p:cNvSpPr txBox="1"/>
          <p:nvPr/>
        </p:nvSpPr>
        <p:spPr>
          <a:xfrm>
            <a:off x="660400" y="4562695"/>
            <a:ext cx="648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zh-CN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4" name="图片 7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4"/>
          <a:stretch>
            <a:fillRect/>
          </a:stretch>
        </p:blipFill>
        <p:spPr>
          <a:xfrm>
            <a:off x="3068622" y="3173561"/>
            <a:ext cx="2282643" cy="1753587"/>
          </a:xfrm>
          <a:prstGeom prst="rect">
            <a:avLst/>
          </a:prstGeom>
        </p:spPr>
      </p:pic>
      <p:sp>
        <p:nvSpPr>
          <p:cNvPr id="75" name="矩形 74"/>
          <p:cNvSpPr/>
          <p:nvPr/>
        </p:nvSpPr>
        <p:spPr>
          <a:xfrm>
            <a:off x="3122888" y="4824805"/>
            <a:ext cx="414000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文本框 75"/>
          <p:cNvSpPr txBox="1"/>
          <p:nvPr/>
        </p:nvSpPr>
        <p:spPr>
          <a:xfrm>
            <a:off x="3013295" y="4536496"/>
            <a:ext cx="877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zh-CN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图片 76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8" t="7887" r="11965" b="45303"/>
          <a:stretch>
            <a:fillRect/>
          </a:stretch>
        </p:blipFill>
        <p:spPr>
          <a:xfrm>
            <a:off x="5438792" y="3173560"/>
            <a:ext cx="2282643" cy="1753587"/>
          </a:xfrm>
          <a:prstGeom prst="rect">
            <a:avLst/>
          </a:prstGeom>
        </p:spPr>
      </p:pic>
      <p:pic>
        <p:nvPicPr>
          <p:cNvPr id="78" name="图片 77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208" y="3171870"/>
            <a:ext cx="962838" cy="804951"/>
          </a:xfrm>
          <a:prstGeom prst="rect">
            <a:avLst/>
          </a:prstGeom>
        </p:spPr>
      </p:pic>
      <p:pic>
        <p:nvPicPr>
          <p:cNvPr id="81" name="图片 80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450" y="3171870"/>
            <a:ext cx="962838" cy="804951"/>
          </a:xfrm>
          <a:prstGeom prst="rect">
            <a:avLst/>
          </a:prstGeom>
        </p:spPr>
      </p:pic>
      <p:pic>
        <p:nvPicPr>
          <p:cNvPr id="82" name="图片 81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91" y="3171870"/>
            <a:ext cx="962838" cy="80495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59209" y="3204869"/>
            <a:ext cx="15875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48978" y="3493057"/>
            <a:ext cx="20230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9955726" y="2704969"/>
            <a:ext cx="310065" cy="1184913"/>
            <a:chOff x="8783964" y="2597504"/>
            <a:chExt cx="310065" cy="1184913"/>
          </a:xfrm>
        </p:grpSpPr>
        <p:sp>
          <p:nvSpPr>
            <p:cNvPr id="35" name="矩形 34"/>
            <p:cNvSpPr/>
            <p:nvPr/>
          </p:nvSpPr>
          <p:spPr>
            <a:xfrm rot="5400000">
              <a:off x="8559835" y="3110756"/>
              <a:ext cx="777875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10800000">
              <a:off x="8783964" y="3576972"/>
              <a:ext cx="310065" cy="205445"/>
            </a:xfrm>
            <a:prstGeom prst="triangle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 rot="5400000">
              <a:off x="8893119" y="2641829"/>
              <a:ext cx="108147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矩形 40"/>
            <p:cNvSpPr/>
            <p:nvPr/>
          </p:nvSpPr>
          <p:spPr>
            <a:xfrm rot="5400000">
              <a:off x="8924856" y="2541521"/>
              <a:ext cx="45719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 rot="16200000">
            <a:off x="6470248" y="4990974"/>
            <a:ext cx="310065" cy="1184913"/>
            <a:chOff x="8783964" y="2597504"/>
            <a:chExt cx="310065" cy="1184913"/>
          </a:xfrm>
        </p:grpSpPr>
        <p:sp>
          <p:nvSpPr>
            <p:cNvPr id="46" name="矩形 45"/>
            <p:cNvSpPr/>
            <p:nvPr/>
          </p:nvSpPr>
          <p:spPr>
            <a:xfrm rot="5400000">
              <a:off x="8559835" y="3110756"/>
              <a:ext cx="777875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8783964" y="3576972"/>
              <a:ext cx="310065" cy="205445"/>
            </a:xfrm>
            <a:prstGeom prst="triangle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5400000">
              <a:off x="8893119" y="2641829"/>
              <a:ext cx="108147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 rot="5400000">
              <a:off x="8924856" y="2541521"/>
              <a:ext cx="45719" cy="157686"/>
            </a:xfrm>
            <a:prstGeom prst="rect">
              <a:avLst/>
            </a:prstGeom>
            <a:solidFill>
              <a:srgbClr val="057E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矩形: 圆角 78"/>
          <p:cNvSpPr/>
          <p:nvPr/>
        </p:nvSpPr>
        <p:spPr>
          <a:xfrm>
            <a:off x="8260828" y="4576277"/>
            <a:ext cx="3672000" cy="358126"/>
          </a:xfrm>
          <a:prstGeom prst="roundRect">
            <a:avLst/>
          </a:prstGeom>
          <a:solidFill>
            <a:srgbClr val="011766"/>
          </a:solidFill>
          <a:ln>
            <a:solidFill>
              <a:srgbClr val="0017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303104" y="4576277"/>
            <a:ext cx="3615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高开启场、高击穿场、高场稳定性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: 圆角 82"/>
          <p:cNvSpPr/>
          <p:nvPr/>
        </p:nvSpPr>
        <p:spPr>
          <a:xfrm>
            <a:off x="9370684" y="5305549"/>
            <a:ext cx="1331182" cy="5090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矩形: 圆角 83"/>
          <p:cNvSpPr/>
          <p:nvPr/>
        </p:nvSpPr>
        <p:spPr>
          <a:xfrm>
            <a:off x="9457994" y="5381692"/>
            <a:ext cx="1159205" cy="358126"/>
          </a:xfrm>
          <a:prstGeom prst="roundRect">
            <a:avLst/>
          </a:prstGeom>
          <a:solidFill>
            <a:srgbClr val="011766"/>
          </a:solidFill>
          <a:ln>
            <a:solidFill>
              <a:srgbClr val="0017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9474869" y="5381692"/>
            <a:ext cx="111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发射电流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7" name="直接连接符 86"/>
          <p:cNvCxnSpPr/>
          <p:nvPr/>
        </p:nvCxnSpPr>
        <p:spPr>
          <a:xfrm>
            <a:off x="8928463" y="4905997"/>
            <a:ext cx="546406" cy="491948"/>
          </a:xfrm>
          <a:prstGeom prst="line">
            <a:avLst/>
          </a:prstGeom>
          <a:ln w="28575">
            <a:solidFill>
              <a:srgbClr val="0117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endCxn id="85" idx="0"/>
          </p:cNvCxnSpPr>
          <p:nvPr/>
        </p:nvCxnSpPr>
        <p:spPr>
          <a:xfrm>
            <a:off x="10033334" y="4870472"/>
            <a:ext cx="0" cy="511220"/>
          </a:xfrm>
          <a:prstGeom prst="line">
            <a:avLst/>
          </a:prstGeom>
          <a:ln w="28575">
            <a:solidFill>
              <a:srgbClr val="0117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H="1">
            <a:off x="10591798" y="4905997"/>
            <a:ext cx="583866" cy="491948"/>
          </a:xfrm>
          <a:prstGeom prst="line">
            <a:avLst/>
          </a:prstGeom>
          <a:ln w="28575">
            <a:solidFill>
              <a:srgbClr val="0117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本框 101"/>
          <p:cNvSpPr txBox="1"/>
          <p:nvPr/>
        </p:nvSpPr>
        <p:spPr>
          <a:xfrm>
            <a:off x="660400" y="1364672"/>
            <a:ext cx="8013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UNCD</a:t>
            </a:r>
            <a:endParaRPr lang="zh-CN" alt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039564" y="1364671"/>
            <a:ext cx="117376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N-UNCD</a:t>
            </a:r>
            <a:endParaRPr lang="zh-CN" alt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5433354" y="1339825"/>
            <a:ext cx="6626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MCD</a:t>
            </a:r>
            <a:endParaRPr lang="zh-CN" alt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3031986" y="3148437"/>
            <a:ext cx="8013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BDD</a:t>
            </a:r>
            <a:endParaRPr lang="zh-CN" alt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5418469" y="3148437"/>
            <a:ext cx="8013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661787" y="3175677"/>
            <a:ext cx="6647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DGN</a:t>
            </a:r>
            <a:endParaRPr lang="zh-CN" alt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3263538" y="4945836"/>
            <a:ext cx="23080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平面型薄膜阴极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SEM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图像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研究内容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0402" y="797828"/>
            <a:ext cx="283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阵列型金刚石阴极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44" y="1348955"/>
            <a:ext cx="1362189" cy="25974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96439" y="1506952"/>
            <a:ext cx="414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dobe Myungjo Std M" panose="02020600000000000000" pitchFamily="18" charset="-128"/>
                <a:cs typeface="Arial" panose="020B0604020202020204" pitchFamily="34" charset="0"/>
              </a:rPr>
              <a:t>Si</a:t>
            </a:r>
            <a:endParaRPr lang="zh-CN" altLang="en-US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3227" y="1285404"/>
            <a:ext cx="663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dobe Myungjo Std M" panose="02020600000000000000" pitchFamily="18" charset="-128"/>
                <a:cs typeface="Arial" panose="020B0604020202020204" pitchFamily="34" charset="0"/>
              </a:rPr>
              <a:t>SiN</a:t>
            </a:r>
            <a:endParaRPr lang="zh-CN" altLang="en-US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2305270" y="1383348"/>
            <a:ext cx="31320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586058" y="1423904"/>
            <a:ext cx="31146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2314192" y="1649161"/>
            <a:ext cx="31146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571271" y="4890583"/>
            <a:ext cx="10443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dobe Myungjo Std M" panose="02020600000000000000" pitchFamily="18" charset="-128"/>
                <a:cs typeface="Arial" panose="020B0604020202020204" pitchFamily="34" charset="0"/>
              </a:rPr>
              <a:t>Diamond</a:t>
            </a:r>
            <a:endParaRPr lang="zh-CN" altLang="en-US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2297414" y="5032792"/>
            <a:ext cx="31146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571272" y="5749591"/>
            <a:ext cx="1212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 </a:t>
            </a:r>
          </a:p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conductive</a:t>
            </a:r>
          </a:p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</a:t>
            </a:r>
            <a:endParaRPr lang="zh-CN" altLang="en-US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2297985" y="5932089"/>
            <a:ext cx="31146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62342" y="4297223"/>
            <a:ext cx="1298401" cy="199120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583707" y="1246852"/>
            <a:ext cx="119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2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hotoresist</a:t>
            </a:r>
            <a:endParaRPr lang="zh-CN" altLang="en-US" sz="1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577300" y="3261300"/>
            <a:ext cx="261938" cy="6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220" y="3307145"/>
            <a:ext cx="2261180" cy="1505869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892303" y="5526229"/>
            <a:ext cx="1490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11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机械研磨</a:t>
            </a:r>
            <a:r>
              <a:rPr lang="en-US" altLang="zh-CN" b="1" dirty="0">
                <a:solidFill>
                  <a:srgbClr val="011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500" b="1" dirty="0">
              <a:solidFill>
                <a:srgbClr val="011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355181" y="5526229"/>
            <a:ext cx="1212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11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静电吸附</a:t>
            </a:r>
            <a:endParaRPr lang="zh-CN" altLang="en-US" dirty="0">
              <a:solidFill>
                <a:srgbClr val="011766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769792" y="5508896"/>
            <a:ext cx="1595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11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负压吸附</a:t>
            </a:r>
            <a:endParaRPr lang="zh-CN" altLang="en-US" dirty="0">
              <a:solidFill>
                <a:srgbClr val="011766"/>
              </a:solidFill>
            </a:endParaRPr>
          </a:p>
        </p:txBody>
      </p:sp>
      <p:pic>
        <p:nvPicPr>
          <p:cNvPr id="38" name="图片 37"/>
          <p:cNvPicPr/>
          <p:nvPr/>
        </p:nvPicPr>
        <p:blipFill>
          <a:blip r:embed="rId6"/>
          <a:stretch>
            <a:fillRect/>
          </a:stretch>
        </p:blipFill>
        <p:spPr>
          <a:xfrm>
            <a:off x="6315196" y="3307146"/>
            <a:ext cx="2261180" cy="1505869"/>
          </a:xfrm>
          <a:prstGeom prst="rect">
            <a:avLst/>
          </a:prstGeom>
        </p:spPr>
      </p:pic>
      <p:pic>
        <p:nvPicPr>
          <p:cNvPr id="41" name="图片 40"/>
          <p:cNvPicPr/>
          <p:nvPr/>
        </p:nvPicPr>
        <p:blipFill>
          <a:blip r:embed="rId7"/>
          <a:stretch>
            <a:fillRect/>
          </a:stretch>
        </p:blipFill>
        <p:spPr>
          <a:xfrm>
            <a:off x="3940995" y="1308791"/>
            <a:ext cx="1502758" cy="1476602"/>
          </a:xfrm>
          <a:prstGeom prst="rect">
            <a:avLst/>
          </a:prstGeom>
        </p:spPr>
      </p:pic>
      <p:pic>
        <p:nvPicPr>
          <p:cNvPr id="43" name="图片 42"/>
          <p:cNvPicPr/>
          <p:nvPr/>
        </p:nvPicPr>
        <p:blipFill>
          <a:blip r:embed="rId8"/>
          <a:stretch>
            <a:fillRect/>
          </a:stretch>
        </p:blipFill>
        <p:spPr>
          <a:xfrm>
            <a:off x="5704626" y="1318076"/>
            <a:ext cx="1502758" cy="147660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615654" y="1224908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64713" y="1249955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 20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8" t="24296" r="30272" b="54484"/>
          <a:stretch>
            <a:fillRect/>
          </a:stretch>
        </p:blipFill>
        <p:spPr>
          <a:xfrm>
            <a:off x="9270105" y="1285468"/>
            <a:ext cx="1577932" cy="1505869"/>
          </a:xfrm>
          <a:prstGeom prst="rect">
            <a:avLst/>
          </a:prstGeom>
        </p:spPr>
      </p:pic>
      <p:pic>
        <p:nvPicPr>
          <p:cNvPr id="22" name="图片 21"/>
          <p:cNvPicPr/>
          <p:nvPr/>
        </p:nvPicPr>
        <p:blipFill>
          <a:blip r:embed="rId10"/>
          <a:stretch>
            <a:fillRect/>
          </a:stretch>
        </p:blipFill>
        <p:spPr>
          <a:xfrm>
            <a:off x="3850728" y="3319728"/>
            <a:ext cx="2261180" cy="1505869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926805" y="1263209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56054" y="3292436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038246" y="3271595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493177" y="3271594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7154" y="2852059"/>
            <a:ext cx="400110" cy="20405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制备流程示意图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35069" y="2528773"/>
            <a:ext cx="422557" cy="319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13663" y="1417825"/>
            <a:ext cx="422557" cy="319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136607" y="2749217"/>
            <a:ext cx="122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刻蚀去胶</a:t>
            </a:r>
          </a:p>
        </p:txBody>
      </p:sp>
      <p:sp>
        <p:nvSpPr>
          <p:cNvPr id="36" name="矩形 35"/>
          <p:cNvSpPr/>
          <p:nvPr/>
        </p:nvSpPr>
        <p:spPr>
          <a:xfrm>
            <a:off x="5935067" y="2749216"/>
            <a:ext cx="122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 KOH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腐蚀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7" name="图片 36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30" y="1318076"/>
            <a:ext cx="1502758" cy="1476602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7145759" y="1263936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561290" y="2749215"/>
            <a:ext cx="1538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倒金字塔结构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191261" y="2749215"/>
            <a:ext cx="17908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阵列模板实物图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230299" y="4812803"/>
            <a:ext cx="21352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残缺金字塔微尖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882862" y="4812803"/>
            <a:ext cx="23524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负压吸附后的硅片表面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90581" y="5472368"/>
            <a:ext cx="5243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endParaRPr lang="zh-CN" altLang="en-US" sz="2500" dirty="0"/>
          </a:p>
        </p:txBody>
      </p:sp>
      <p:sp>
        <p:nvSpPr>
          <p:cNvPr id="51" name="文本框 50"/>
          <p:cNvSpPr txBox="1"/>
          <p:nvPr/>
        </p:nvSpPr>
        <p:spPr>
          <a:xfrm>
            <a:off x="8342229" y="5455035"/>
            <a:ext cx="5243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endParaRPr lang="zh-CN" altLang="en-US" sz="2500" dirty="0"/>
          </a:p>
        </p:txBody>
      </p:sp>
      <p:sp>
        <p:nvSpPr>
          <p:cNvPr id="52" name="文本框 51"/>
          <p:cNvSpPr txBox="1"/>
          <p:nvPr/>
        </p:nvSpPr>
        <p:spPr>
          <a:xfrm>
            <a:off x="9796914" y="5455035"/>
            <a:ext cx="5243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  <a:endParaRPr lang="zh-CN" altLang="en-US" sz="2500" dirty="0"/>
          </a:p>
        </p:txBody>
      </p:sp>
      <p:sp>
        <p:nvSpPr>
          <p:cNvPr id="54" name="文本框 53"/>
          <p:cNvSpPr txBox="1"/>
          <p:nvPr/>
        </p:nvSpPr>
        <p:spPr>
          <a:xfrm>
            <a:off x="5027430" y="5526229"/>
            <a:ext cx="998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预处理：</a:t>
            </a:r>
            <a:r>
              <a:rPr lang="en-US" altLang="zh-CN" b="1" dirty="0">
                <a:solidFill>
                  <a:srgbClr val="F08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500" b="1" dirty="0">
              <a:solidFill>
                <a:srgbClr val="F08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4941116" y="5455035"/>
            <a:ext cx="5301842" cy="494387"/>
          </a:xfrm>
          <a:prstGeom prst="roundRect">
            <a:avLst/>
          </a:prstGeom>
          <a:noFill/>
          <a:ln w="28575">
            <a:solidFill>
              <a:srgbClr val="01176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6" t="34046" r="41718" b="48927"/>
          <a:stretch>
            <a:fillRect/>
          </a:stretch>
        </p:blipFill>
        <p:spPr>
          <a:xfrm>
            <a:off x="852394" y="1252742"/>
            <a:ext cx="1016607" cy="995776"/>
          </a:xfrm>
          <a:prstGeom prst="flowChartConnector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研究内容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0402" y="797828"/>
            <a:ext cx="20180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阵列型金刚石阴极</a:t>
            </a:r>
          </a:p>
        </p:txBody>
      </p:sp>
      <p:sp>
        <p:nvSpPr>
          <p:cNvPr id="19" name="矩形 18"/>
          <p:cNvSpPr/>
          <p:nvPr/>
        </p:nvSpPr>
        <p:spPr>
          <a:xfrm>
            <a:off x="5359323" y="6145117"/>
            <a:ext cx="261938" cy="6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4" name="内容占位符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1"/>
          <a:stretch>
            <a:fillRect/>
          </a:stretch>
        </p:blipFill>
        <p:spPr>
          <a:xfrm>
            <a:off x="4943985" y="4862947"/>
            <a:ext cx="1926054" cy="1322751"/>
          </a:xfrm>
          <a:prstGeom prst="rect">
            <a:avLst/>
          </a:prstGeom>
        </p:spPr>
      </p:pic>
      <p:pic>
        <p:nvPicPr>
          <p:cNvPr id="125" name="内容占位符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1"/>
          <a:stretch>
            <a:fillRect/>
          </a:stretch>
        </p:blipFill>
        <p:spPr>
          <a:xfrm>
            <a:off x="3021702" y="4862947"/>
            <a:ext cx="1926054" cy="1322751"/>
          </a:xfrm>
          <a:prstGeom prst="rect">
            <a:avLst/>
          </a:prstGeom>
        </p:spPr>
      </p:pic>
      <p:pic>
        <p:nvPicPr>
          <p:cNvPr id="126" name="图片 12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1"/>
          <a:stretch>
            <a:fillRect/>
          </a:stretch>
        </p:blipFill>
        <p:spPr>
          <a:xfrm>
            <a:off x="6870039" y="4862947"/>
            <a:ext cx="1926054" cy="1322751"/>
          </a:xfrm>
          <a:prstGeom prst="rect">
            <a:avLst/>
          </a:prstGeom>
        </p:spPr>
      </p:pic>
      <p:pic>
        <p:nvPicPr>
          <p:cNvPr id="127" name="图片 12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1"/>
          <a:stretch>
            <a:fillRect/>
          </a:stretch>
        </p:blipFill>
        <p:spPr>
          <a:xfrm>
            <a:off x="4947756" y="848752"/>
            <a:ext cx="1926054" cy="1322751"/>
          </a:xfrm>
          <a:prstGeom prst="rect">
            <a:avLst/>
          </a:prstGeom>
        </p:spPr>
      </p:pic>
      <p:pic>
        <p:nvPicPr>
          <p:cNvPr id="128" name="图片 12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1"/>
          <a:stretch>
            <a:fillRect/>
          </a:stretch>
        </p:blipFill>
        <p:spPr>
          <a:xfrm>
            <a:off x="3021702" y="848753"/>
            <a:ext cx="1926054" cy="1322751"/>
          </a:xfrm>
          <a:prstGeom prst="rect">
            <a:avLst/>
          </a:prstGeom>
        </p:spPr>
      </p:pic>
      <p:pic>
        <p:nvPicPr>
          <p:cNvPr id="129" name="图片 128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1"/>
          <a:stretch>
            <a:fillRect/>
          </a:stretch>
        </p:blipFill>
        <p:spPr>
          <a:xfrm>
            <a:off x="6870039" y="853404"/>
            <a:ext cx="1926054" cy="1322751"/>
          </a:xfrm>
          <a:prstGeom prst="rect">
            <a:avLst/>
          </a:prstGeom>
        </p:spPr>
      </p:pic>
      <p:pic>
        <p:nvPicPr>
          <p:cNvPr id="130" name="图片 129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6" b="10397"/>
          <a:stretch>
            <a:fillRect/>
          </a:stretch>
        </p:blipFill>
        <p:spPr>
          <a:xfrm>
            <a:off x="3021702" y="2185522"/>
            <a:ext cx="1926054" cy="1322751"/>
          </a:xfrm>
          <a:prstGeom prst="rect">
            <a:avLst/>
          </a:prstGeom>
        </p:spPr>
      </p:pic>
      <p:pic>
        <p:nvPicPr>
          <p:cNvPr id="131" name="图片 13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" b="18653"/>
          <a:stretch>
            <a:fillRect/>
          </a:stretch>
        </p:blipFill>
        <p:spPr>
          <a:xfrm>
            <a:off x="4947756" y="2185522"/>
            <a:ext cx="1926054" cy="1322751"/>
          </a:xfrm>
          <a:prstGeom prst="rect">
            <a:avLst/>
          </a:prstGeom>
        </p:spPr>
      </p:pic>
      <p:pic>
        <p:nvPicPr>
          <p:cNvPr id="133" name="图片 132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97"/>
          <a:stretch>
            <a:fillRect/>
          </a:stretch>
        </p:blipFill>
        <p:spPr>
          <a:xfrm>
            <a:off x="6870039" y="2186529"/>
            <a:ext cx="1926054" cy="1322751"/>
          </a:xfrm>
          <a:prstGeom prst="rect">
            <a:avLst/>
          </a:prstGeom>
        </p:spPr>
      </p:pic>
      <p:pic>
        <p:nvPicPr>
          <p:cNvPr id="136" name="图片 135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5"/>
          <a:stretch>
            <a:fillRect/>
          </a:stretch>
        </p:blipFill>
        <p:spPr>
          <a:xfrm>
            <a:off x="6859730" y="3523680"/>
            <a:ext cx="1926054" cy="1322751"/>
          </a:xfrm>
          <a:prstGeom prst="rect">
            <a:avLst/>
          </a:prstGeom>
          <a:effectLst/>
        </p:spPr>
      </p:pic>
      <p:pic>
        <p:nvPicPr>
          <p:cNvPr id="137" name="图片 136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5"/>
          <a:stretch>
            <a:fillRect/>
          </a:stretch>
        </p:blipFill>
        <p:spPr>
          <a:xfrm>
            <a:off x="3021702" y="3525206"/>
            <a:ext cx="1926054" cy="1322751"/>
          </a:xfrm>
          <a:prstGeom prst="rect">
            <a:avLst/>
          </a:prstGeom>
        </p:spPr>
      </p:pic>
      <p:pic>
        <p:nvPicPr>
          <p:cNvPr id="138" name="图片 137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5"/>
          <a:stretch>
            <a:fillRect/>
          </a:stretch>
        </p:blipFill>
        <p:spPr>
          <a:xfrm>
            <a:off x="4939146" y="3524443"/>
            <a:ext cx="1926054" cy="1322751"/>
          </a:xfrm>
          <a:prstGeom prst="rect">
            <a:avLst/>
          </a:prstGeom>
        </p:spPr>
      </p:pic>
      <p:sp>
        <p:nvSpPr>
          <p:cNvPr id="162" name="矩形 161"/>
          <p:cNvSpPr/>
          <p:nvPr/>
        </p:nvSpPr>
        <p:spPr>
          <a:xfrm>
            <a:off x="3130319" y="2075096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3017393" y="1828493"/>
            <a:ext cx="677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5052602" y="2068952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4941347" y="1828493"/>
            <a:ext cx="571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6974885" y="2068952"/>
            <a:ext cx="261938" cy="54000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6858320" y="1822332"/>
            <a:ext cx="495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1 μm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3138399" y="3415701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3025473" y="3169098"/>
            <a:ext cx="677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矩形 180"/>
          <p:cNvSpPr/>
          <p:nvPr/>
        </p:nvSpPr>
        <p:spPr>
          <a:xfrm>
            <a:off x="5060682" y="3413713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4947756" y="3166485"/>
            <a:ext cx="571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矩形 182"/>
          <p:cNvSpPr/>
          <p:nvPr/>
        </p:nvSpPr>
        <p:spPr>
          <a:xfrm>
            <a:off x="6972973" y="3417805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6858320" y="3197723"/>
            <a:ext cx="495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3130319" y="4749022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3017393" y="4502419"/>
            <a:ext cx="677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矩形 186"/>
          <p:cNvSpPr/>
          <p:nvPr/>
        </p:nvSpPr>
        <p:spPr>
          <a:xfrm>
            <a:off x="5052602" y="4747034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4939676" y="4499806"/>
            <a:ext cx="571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6964893" y="4751126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6850240" y="4531044"/>
            <a:ext cx="495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174469" y="6069749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3061543" y="5823146"/>
            <a:ext cx="677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5096752" y="6067761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4983826" y="5820533"/>
            <a:ext cx="571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矩形 197"/>
          <p:cNvSpPr/>
          <p:nvPr/>
        </p:nvSpPr>
        <p:spPr>
          <a:xfrm>
            <a:off x="6964893" y="6066754"/>
            <a:ext cx="261938" cy="54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6873810" y="5820533"/>
            <a:ext cx="5126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μm</a:t>
            </a:r>
            <a:endParaRPr lang="zh-CN" alt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2956724" y="786804"/>
            <a:ext cx="47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文本框 200"/>
          <p:cNvSpPr txBox="1"/>
          <p:nvPr/>
        </p:nvSpPr>
        <p:spPr>
          <a:xfrm>
            <a:off x="2973085" y="2129096"/>
            <a:ext cx="47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文本框 201"/>
          <p:cNvSpPr txBox="1"/>
          <p:nvPr/>
        </p:nvSpPr>
        <p:spPr>
          <a:xfrm>
            <a:off x="2956724" y="3469701"/>
            <a:ext cx="47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文本框 202"/>
          <p:cNvSpPr txBox="1"/>
          <p:nvPr/>
        </p:nvSpPr>
        <p:spPr>
          <a:xfrm>
            <a:off x="2970110" y="4796228"/>
            <a:ext cx="47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53846" y="824533"/>
            <a:ext cx="47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内容占位符 5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5" t="24031" r="30463" b="26644"/>
          <a:stretch>
            <a:fillRect/>
          </a:stretch>
        </p:blipFill>
        <p:spPr>
          <a:xfrm>
            <a:off x="852393" y="2617845"/>
            <a:ext cx="1016607" cy="995776"/>
          </a:xfrm>
          <a:prstGeom prst="flowChartConnector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2" t="19043" r="41062" b="26617"/>
          <a:stretch>
            <a:fillRect/>
          </a:stretch>
        </p:blipFill>
        <p:spPr>
          <a:xfrm>
            <a:off x="450945" y="4084553"/>
            <a:ext cx="1819501" cy="1782217"/>
          </a:xfrm>
          <a:prstGeom prst="flowChartConnector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39900" y="2279293"/>
            <a:ext cx="2138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打火后的导电银胶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3253" y="3644396"/>
            <a:ext cx="2138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改用双面导电碳胶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39900" y="5866770"/>
            <a:ext cx="2138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组装完成的阵列阴极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9337406" y="1039706"/>
            <a:ext cx="2617420" cy="1780677"/>
            <a:chOff x="9317234" y="1385808"/>
            <a:chExt cx="2617420" cy="178067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91"/>
            <a:stretch>
              <a:fillRect/>
            </a:stretch>
          </p:blipFill>
          <p:spPr>
            <a:xfrm>
              <a:off x="9317234" y="1385808"/>
              <a:ext cx="2617420" cy="1780677"/>
            </a:xfrm>
            <a:prstGeom prst="rect">
              <a:avLst/>
            </a:prstGeom>
          </p:spPr>
        </p:pic>
        <p:cxnSp>
          <p:nvCxnSpPr>
            <p:cNvPr id="46" name="直接连接符 45"/>
            <p:cNvCxnSpPr/>
            <p:nvPr/>
          </p:nvCxnSpPr>
          <p:spPr>
            <a:xfrm>
              <a:off x="10043580" y="2198222"/>
              <a:ext cx="108000" cy="0"/>
            </a:xfrm>
            <a:prstGeom prst="line">
              <a:avLst/>
            </a:prstGeom>
            <a:ln w="12700">
              <a:solidFill>
                <a:srgbClr val="00D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10044640" y="2717334"/>
              <a:ext cx="108000" cy="0"/>
            </a:xfrm>
            <a:prstGeom prst="line">
              <a:avLst/>
            </a:prstGeom>
            <a:ln w="12700">
              <a:solidFill>
                <a:srgbClr val="00D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9688720" y="2325459"/>
              <a:ext cx="7969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solidFill>
                    <a:srgbClr val="00DA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</a:t>
              </a:r>
              <a:r>
                <a:rPr lang="en-US" altLang="zh-CN" sz="800" b="1" dirty="0" err="1">
                  <a:solidFill>
                    <a:srgbClr val="00DA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endParaRPr lang="zh-CN" altLang="en-US" sz="800" b="1" dirty="0">
                <a:solidFill>
                  <a:srgbClr val="00DA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 rot="5400000">
              <a:off x="9840813" y="2455476"/>
              <a:ext cx="522000" cy="0"/>
            </a:xfrm>
            <a:prstGeom prst="line">
              <a:avLst/>
            </a:prstGeom>
            <a:ln w="12700">
              <a:solidFill>
                <a:srgbClr val="00DA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9243313" y="3488965"/>
            <a:ext cx="127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几何大小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480507" y="3472268"/>
            <a:ext cx="1700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微纳复合结构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9930469" y="4622916"/>
            <a:ext cx="1116000" cy="5090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: 圆角 7"/>
          <p:cNvSpPr/>
          <p:nvPr/>
        </p:nvSpPr>
        <p:spPr>
          <a:xfrm>
            <a:off x="10017779" y="4699059"/>
            <a:ext cx="936000" cy="358126"/>
          </a:xfrm>
          <a:prstGeom prst="roundRect">
            <a:avLst/>
          </a:prstGeom>
          <a:solidFill>
            <a:srgbClr val="011766"/>
          </a:solidFill>
          <a:ln>
            <a:solidFill>
              <a:srgbClr val="0017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43741" y="4687853"/>
            <a:ext cx="10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开启场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9855779" y="5469169"/>
            <a:ext cx="1332000" cy="5090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: 圆角 11"/>
          <p:cNvSpPr/>
          <p:nvPr/>
        </p:nvSpPr>
        <p:spPr>
          <a:xfrm>
            <a:off x="9943089" y="5545312"/>
            <a:ext cx="1152000" cy="358126"/>
          </a:xfrm>
          <a:prstGeom prst="roundRect">
            <a:avLst/>
          </a:prstGeom>
          <a:solidFill>
            <a:srgbClr val="011766"/>
          </a:solidFill>
          <a:ln>
            <a:solidFill>
              <a:srgbClr val="0017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969051" y="5534106"/>
            <a:ext cx="11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电流密度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9708892" y="4436533"/>
            <a:ext cx="1640562" cy="1738014"/>
          </a:xfrm>
          <a:prstGeom prst="roundRect">
            <a:avLst/>
          </a:prstGeom>
          <a:noFill/>
          <a:ln w="28575">
            <a:solidFill>
              <a:srgbClr val="01176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25" idx="2"/>
            <a:endCxn id="15" idx="0"/>
          </p:cNvCxnSpPr>
          <p:nvPr/>
        </p:nvCxnSpPr>
        <p:spPr>
          <a:xfrm flipH="1">
            <a:off x="10529173" y="3841600"/>
            <a:ext cx="721401" cy="594933"/>
          </a:xfrm>
          <a:prstGeom prst="line">
            <a:avLst/>
          </a:prstGeom>
          <a:ln w="28575">
            <a:solidFill>
              <a:srgbClr val="0117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endCxn id="15" idx="0"/>
          </p:cNvCxnSpPr>
          <p:nvPr/>
        </p:nvCxnSpPr>
        <p:spPr>
          <a:xfrm>
            <a:off x="9708892" y="3841600"/>
            <a:ext cx="820281" cy="594933"/>
          </a:xfrm>
          <a:prstGeom prst="line">
            <a:avLst/>
          </a:prstGeom>
          <a:ln w="28575">
            <a:solidFill>
              <a:srgbClr val="0117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24"/>
          <p:cNvSpPr/>
          <p:nvPr/>
        </p:nvSpPr>
        <p:spPr>
          <a:xfrm>
            <a:off x="10512349" y="3488965"/>
            <a:ext cx="1476450" cy="352635"/>
          </a:xfrm>
          <a:prstGeom prst="roundRect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/>
          <p:cNvSpPr/>
          <p:nvPr/>
        </p:nvSpPr>
        <p:spPr>
          <a:xfrm>
            <a:off x="9254301" y="3488964"/>
            <a:ext cx="1059748" cy="352635"/>
          </a:xfrm>
          <a:prstGeom prst="roundRect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9149055" y="2851170"/>
            <a:ext cx="3066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截面：总厚度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40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微尖高度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5 </a:t>
            </a:r>
            <a:r>
              <a:rPr lang="en-US" altLang="zh-CN" sz="1400" dirty="0" err="1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μm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553845" y="2174506"/>
            <a:ext cx="47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553845" y="3550459"/>
            <a:ext cx="54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542571" y="4852630"/>
            <a:ext cx="479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9147" y="6209917"/>
            <a:ext cx="1763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阵列阴极的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SEM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图像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310701" y="6508896"/>
            <a:ext cx="50088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zh-CN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1200"/>
              <a:t> </a:t>
            </a:r>
            <a:r>
              <a:rPr lang="zh-CN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= base side length</a:t>
            </a:r>
            <a:r>
              <a:rPr lang="zh-CN" altLang="zh-CN" sz="1200"/>
              <a:t>（底边边长）</a:t>
            </a:r>
            <a:r>
              <a:rPr lang="zh-CN" altLang="zh-CN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 = spacing</a:t>
            </a:r>
            <a:r>
              <a:rPr lang="zh-CN" altLang="zh-CN" sz="1200"/>
              <a:t>（间距）</a:t>
            </a:r>
            <a:r>
              <a:rPr lang="zh-CN" altLang="zh-CN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 = height</a:t>
            </a:r>
            <a:r>
              <a:rPr lang="zh-CN" altLang="zh-CN" sz="1200"/>
              <a:t>（高度）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407954" y="830172"/>
            <a:ext cx="1153550" cy="28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a/s/h=8/12/3μm</a:t>
            </a:r>
            <a:endParaRPr lang="zh-CN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12249" y="2169161"/>
            <a:ext cx="1285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a/s/h=12/20/4μm</a:t>
            </a:r>
            <a:endParaRPr lang="zh-CN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99788" y="3517282"/>
            <a:ext cx="1233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a/s/h=20/40/7μm</a:t>
            </a:r>
            <a:endParaRPr lang="zh-CN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414807" y="4834147"/>
            <a:ext cx="1233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a/s/h=20/40/7μm</a:t>
            </a:r>
            <a:endParaRPr lang="zh-CN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研究内容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0402" y="797828"/>
            <a:ext cx="283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阵列型金刚石阴极</a:t>
            </a:r>
          </a:p>
        </p:txBody>
      </p:sp>
      <p:sp>
        <p:nvSpPr>
          <p:cNvPr id="40" name="矩形 39"/>
          <p:cNvSpPr/>
          <p:nvPr/>
        </p:nvSpPr>
        <p:spPr>
          <a:xfrm>
            <a:off x="1228556" y="2765099"/>
            <a:ext cx="261938" cy="6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631" y="1900812"/>
            <a:ext cx="2340000" cy="66802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矩形 18"/>
          <p:cNvSpPr/>
          <p:nvPr/>
        </p:nvSpPr>
        <p:spPr>
          <a:xfrm>
            <a:off x="281456" y="1836120"/>
            <a:ext cx="2343600" cy="66802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矩形 20"/>
          <p:cNvSpPr/>
          <p:nvPr/>
        </p:nvSpPr>
        <p:spPr>
          <a:xfrm>
            <a:off x="4754654" y="1797550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矩形 21"/>
          <p:cNvSpPr/>
          <p:nvPr/>
        </p:nvSpPr>
        <p:spPr>
          <a:xfrm>
            <a:off x="3520680" y="1954247"/>
            <a:ext cx="2335966" cy="577122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23" name="矩形 22"/>
          <p:cNvSpPr/>
          <p:nvPr/>
        </p:nvSpPr>
        <p:spPr>
          <a:xfrm>
            <a:off x="5109601" y="1800219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4379463" y="1800219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4023322" y="1801878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6" name="矩形 25"/>
          <p:cNvSpPr/>
          <p:nvPr/>
        </p:nvSpPr>
        <p:spPr>
          <a:xfrm>
            <a:off x="3672951" y="1800219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7" name="矩形 26"/>
          <p:cNvSpPr/>
          <p:nvPr/>
        </p:nvSpPr>
        <p:spPr>
          <a:xfrm>
            <a:off x="5468017" y="1797429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矩形 27"/>
          <p:cNvSpPr/>
          <p:nvPr/>
        </p:nvSpPr>
        <p:spPr>
          <a:xfrm>
            <a:off x="8198302" y="1816993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3" name="矩形 32"/>
          <p:cNvSpPr/>
          <p:nvPr/>
        </p:nvSpPr>
        <p:spPr>
          <a:xfrm>
            <a:off x="3520680" y="1885927"/>
            <a:ext cx="2335966" cy="66802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4" name="矩形 33"/>
          <p:cNvSpPr/>
          <p:nvPr/>
        </p:nvSpPr>
        <p:spPr>
          <a:xfrm>
            <a:off x="8196879" y="1906446"/>
            <a:ext cx="180000" cy="68400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5" name="矩形 34"/>
          <p:cNvSpPr/>
          <p:nvPr/>
        </p:nvSpPr>
        <p:spPr>
          <a:xfrm>
            <a:off x="8552120" y="1816993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6" name="矩形 35"/>
          <p:cNvSpPr/>
          <p:nvPr/>
        </p:nvSpPr>
        <p:spPr>
          <a:xfrm>
            <a:off x="8552285" y="1906446"/>
            <a:ext cx="180000" cy="68400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矩形 36"/>
          <p:cNvSpPr/>
          <p:nvPr/>
        </p:nvSpPr>
        <p:spPr>
          <a:xfrm>
            <a:off x="7835798" y="1814679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7835963" y="1904132"/>
            <a:ext cx="180000" cy="68400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2" name="矩形 41"/>
          <p:cNvSpPr/>
          <p:nvPr/>
        </p:nvSpPr>
        <p:spPr>
          <a:xfrm>
            <a:off x="7468828" y="1813522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44" name="矩形 43"/>
          <p:cNvSpPr/>
          <p:nvPr/>
        </p:nvSpPr>
        <p:spPr>
          <a:xfrm>
            <a:off x="7468993" y="1902975"/>
            <a:ext cx="180000" cy="68400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5" name="矩形 44"/>
          <p:cNvSpPr/>
          <p:nvPr/>
        </p:nvSpPr>
        <p:spPr>
          <a:xfrm>
            <a:off x="7107425" y="1819479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6" name="矩形 45"/>
          <p:cNvSpPr/>
          <p:nvPr/>
        </p:nvSpPr>
        <p:spPr>
          <a:xfrm>
            <a:off x="7107590" y="1906893"/>
            <a:ext cx="180000" cy="68400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7" name="矩形 46"/>
          <p:cNvSpPr/>
          <p:nvPr/>
        </p:nvSpPr>
        <p:spPr>
          <a:xfrm>
            <a:off x="6759914" y="1813522"/>
            <a:ext cx="180000" cy="90256"/>
          </a:xfrm>
          <a:prstGeom prst="rect">
            <a:avLst/>
          </a:prstGeom>
          <a:solidFill>
            <a:srgbClr val="C25662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8" name="矩形 47"/>
          <p:cNvSpPr/>
          <p:nvPr/>
        </p:nvSpPr>
        <p:spPr>
          <a:xfrm>
            <a:off x="6760608" y="1902975"/>
            <a:ext cx="180000" cy="68400"/>
          </a:xfrm>
          <a:prstGeom prst="rect">
            <a:avLst/>
          </a:prstGeom>
          <a:solidFill>
            <a:srgbClr val="DDC7B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9" name="矩形 48"/>
          <p:cNvSpPr/>
          <p:nvPr/>
        </p:nvSpPr>
        <p:spPr>
          <a:xfrm>
            <a:off x="9666984" y="1977705"/>
            <a:ext cx="2335966" cy="57712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50" name="矩形 49"/>
          <p:cNvSpPr/>
          <p:nvPr/>
        </p:nvSpPr>
        <p:spPr>
          <a:xfrm>
            <a:off x="9679758" y="1976391"/>
            <a:ext cx="130176" cy="124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0026602" y="1977705"/>
            <a:ext cx="130176" cy="124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0372442" y="1977705"/>
            <a:ext cx="144000" cy="124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10734771" y="1983064"/>
            <a:ext cx="144000" cy="124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1096614" y="1983064"/>
            <a:ext cx="144000" cy="124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11455483" y="1971021"/>
            <a:ext cx="144000" cy="124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11824860" y="1977705"/>
            <a:ext cx="180000" cy="124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6609381" y="1971021"/>
            <a:ext cx="2335966" cy="577122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58" name="矩形 57"/>
          <p:cNvSpPr/>
          <p:nvPr/>
        </p:nvSpPr>
        <p:spPr>
          <a:xfrm>
            <a:off x="284631" y="1967615"/>
            <a:ext cx="2340000" cy="577122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59" name="箭头: 右 58"/>
          <p:cNvSpPr/>
          <p:nvPr/>
        </p:nvSpPr>
        <p:spPr>
          <a:xfrm>
            <a:off x="2808051" y="2176480"/>
            <a:ext cx="385894" cy="1593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箭头: 右 59"/>
          <p:cNvSpPr/>
          <p:nvPr/>
        </p:nvSpPr>
        <p:spPr>
          <a:xfrm>
            <a:off x="6075966" y="2176480"/>
            <a:ext cx="385894" cy="1593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箭头: 右 60"/>
          <p:cNvSpPr/>
          <p:nvPr/>
        </p:nvSpPr>
        <p:spPr>
          <a:xfrm>
            <a:off x="9113218" y="2176480"/>
            <a:ext cx="385894" cy="1593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/>
          <p:cNvCxnSpPr/>
          <p:nvPr/>
        </p:nvCxnSpPr>
        <p:spPr>
          <a:xfrm flipH="1">
            <a:off x="2646375" y="1756203"/>
            <a:ext cx="185255" cy="196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283940" y="1305203"/>
            <a:ext cx="8472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HSQ</a:t>
            </a:r>
            <a:endParaRPr lang="zh-CN" altLang="en-US" sz="15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64" name="直接箭头连接符 63"/>
          <p:cNvCxnSpPr/>
          <p:nvPr/>
        </p:nvCxnSpPr>
        <p:spPr>
          <a:xfrm>
            <a:off x="1783984" y="1563195"/>
            <a:ext cx="446337" cy="2342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2435396" y="1466785"/>
            <a:ext cx="11312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Cd Mask</a:t>
            </a:r>
            <a:endParaRPr lang="zh-CN" altLang="en-US" sz="15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604795" y="1106949"/>
            <a:ext cx="27660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Electron Beam Lithography</a:t>
            </a:r>
            <a:r>
              <a:rPr lang="zh-CN" altLang="en-US" sz="15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zh-CN" sz="15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Resist Removal</a:t>
            </a:r>
            <a:endParaRPr lang="zh-CN" altLang="en-US" sz="15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736583" y="1114048"/>
            <a:ext cx="24185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NLD Plasma Etching</a:t>
            </a:r>
            <a:endParaRPr lang="zh-CN" altLang="en-US" sz="15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591699" y="2214952"/>
            <a:ext cx="117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Diamond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827921" y="2215853"/>
            <a:ext cx="117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Diamond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0957031" y="2233402"/>
            <a:ext cx="117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Diamond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916622" y="2234879"/>
            <a:ext cx="117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Diamond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568310" y="2609126"/>
            <a:ext cx="27660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电子束光刻结合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NLD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物理刻蚀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3" name="图片 7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40" y="3093353"/>
            <a:ext cx="1868094" cy="1401070"/>
          </a:xfrm>
          <a:prstGeom prst="rect">
            <a:avLst/>
          </a:prstGeom>
        </p:spPr>
      </p:pic>
      <p:sp>
        <p:nvSpPr>
          <p:cNvPr id="74" name="矩形 73"/>
          <p:cNvSpPr/>
          <p:nvPr/>
        </p:nvSpPr>
        <p:spPr>
          <a:xfrm>
            <a:off x="715793" y="4507199"/>
            <a:ext cx="20670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曝光后光刻胶脱落</a:t>
            </a:r>
          </a:p>
        </p:txBody>
      </p:sp>
      <p:pic>
        <p:nvPicPr>
          <p:cNvPr id="75" name="图片 7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69" y="3093353"/>
            <a:ext cx="1868094" cy="1401070"/>
          </a:xfrm>
          <a:prstGeom prst="rect">
            <a:avLst/>
          </a:prstGeom>
        </p:spPr>
      </p:pic>
      <p:sp>
        <p:nvSpPr>
          <p:cNvPr id="76" name="矩形 75"/>
          <p:cNvSpPr/>
          <p:nvPr/>
        </p:nvSpPr>
        <p:spPr>
          <a:xfrm>
            <a:off x="3011550" y="4507199"/>
            <a:ext cx="2140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刻蚀后无图案出现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-42806" y="1794696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34905" y="3039872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627734" y="3088649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36099" y="4949801"/>
            <a:ext cx="103073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微米晶、纳米晶、单晶等样品表面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粗糙度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过大，导致掩膜层无法均匀覆盖甚至发生脱落，进而刻蚀后无法出现设计图案。</a:t>
            </a:r>
            <a:endParaRPr lang="en-US" altLang="zh-CN" sz="16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36099" y="5601344"/>
            <a:ext cx="103073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E1818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对经抛光至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表面粗糙度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3-5 nm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的单晶金刚石进行光刻</a:t>
            </a:r>
            <a:r>
              <a:rPr lang="en-US" altLang="zh-CN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刻蚀工艺后，观察到不规则分布的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刻蚀坑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副产物沉积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现象，推测其成因可能与晶体内部缺陷导致的刻蚀选择性差异相关。</a:t>
            </a:r>
            <a:endParaRPr lang="en-US" altLang="zh-CN" sz="16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24466" y="3093353"/>
            <a:ext cx="394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96000" y="4507199"/>
            <a:ext cx="26743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(d),(e)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刻蚀坑及不明副产物</a:t>
            </a:r>
          </a:p>
        </p:txBody>
      </p:sp>
      <p:pic>
        <p:nvPicPr>
          <p:cNvPr id="12" name="图片 11"/>
          <p:cNvPicPr/>
          <p:nvPr/>
        </p:nvPicPr>
        <p:blipFill>
          <a:blip r:embed="rId5"/>
          <a:stretch>
            <a:fillRect/>
          </a:stretch>
        </p:blipFill>
        <p:spPr>
          <a:xfrm>
            <a:off x="5151988" y="3095145"/>
            <a:ext cx="1888023" cy="140107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6"/>
          <a:stretch>
            <a:fillRect/>
          </a:stretch>
        </p:blipFill>
        <p:spPr>
          <a:xfrm>
            <a:off x="7377567" y="3078649"/>
            <a:ext cx="1888023" cy="140107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052182" y="3088328"/>
            <a:ext cx="394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15924" y="3103990"/>
            <a:ext cx="394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/>
          <p:cNvPicPr/>
          <p:nvPr/>
        </p:nvPicPr>
        <p:blipFill>
          <a:blip r:embed="rId7"/>
          <a:stretch>
            <a:fillRect/>
          </a:stretch>
        </p:blipFill>
        <p:spPr>
          <a:xfrm>
            <a:off x="9595661" y="3078649"/>
            <a:ext cx="1888023" cy="140107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513398" y="4513144"/>
            <a:ext cx="2396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(f)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刻蚀成</a:t>
            </a:r>
            <a:r>
              <a:rPr lang="zh-CN" altLang="en-US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功的单晶阵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列</a:t>
            </a:r>
            <a:r>
              <a:rPr lang="zh-CN" altLang="en-US" sz="140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</a:rPr>
              <a:t>阴极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结果讨论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0401" y="797828"/>
            <a:ext cx="3869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波段冷阴极微波电子枪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540396" y="5271481"/>
            <a:ext cx="55677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i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实验条件</a:t>
            </a:r>
            <a:r>
              <a:rPr lang="en-US" altLang="zh-CN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频率</a:t>
            </a:r>
            <a:r>
              <a:rPr lang="en-US" altLang="zh-CN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2.856 GHz</a:t>
            </a:r>
            <a:r>
              <a:rPr lang="zh-CN" altLang="en-US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，脉宽</a:t>
            </a:r>
            <a:r>
              <a:rPr lang="en-US" altLang="zh-CN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3-4 </a:t>
            </a:r>
            <a:r>
              <a:rPr lang="en-US" altLang="zh-CN" sz="1600" b="1" i="0" dirty="0" err="1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μs</a:t>
            </a:r>
            <a:r>
              <a:rPr lang="zh-CN" altLang="en-US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，重复频率</a:t>
            </a:r>
            <a:r>
              <a:rPr lang="en-US" altLang="zh-CN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 Hz</a:t>
            </a:r>
            <a:r>
              <a:rPr lang="zh-CN" altLang="en-US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b="1" i="0" dirty="0">
              <a:solidFill>
                <a:schemeClr val="accent5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87" y="3429736"/>
            <a:ext cx="4499444" cy="16500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9279"/>
          <a:stretch>
            <a:fillRect/>
          </a:stretch>
        </p:blipFill>
        <p:spPr>
          <a:xfrm>
            <a:off x="2755738" y="1347913"/>
            <a:ext cx="2725873" cy="17060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1" y="1378207"/>
            <a:ext cx="1636375" cy="170608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202270" y="3399677"/>
            <a:ext cx="517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8429" y="1371866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5347" y="3054000"/>
            <a:ext cx="13996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阴极托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72641" y="3017705"/>
            <a:ext cx="16363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电子枪实物图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59621" y="4880293"/>
            <a:ext cx="24636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场发射测试平台示意图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09943" y="1347913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0453" y="3489088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8209" y="5683440"/>
            <a:ext cx="5340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i="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测试参数</a:t>
            </a:r>
            <a:r>
              <a:rPr lang="en-US" altLang="zh-CN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宏脉冲峰值电</a:t>
            </a:r>
            <a:r>
              <a:rPr lang="zh-CN" altLang="en-US" sz="1600" b="1" i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流 </a:t>
            </a:r>
            <a:r>
              <a:rPr lang="en-US" altLang="zh-CN" sz="1600" b="1" i="1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，梯度场强 </a:t>
            </a:r>
            <a:r>
              <a:rPr lang="en-US" altLang="zh-CN" sz="1600" b="1" i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</a:t>
            </a:r>
            <a:r>
              <a:rPr lang="zh-CN" altLang="en-US" sz="1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电子束横向束斑。</a:t>
            </a:r>
            <a:endParaRPr lang="en-US" altLang="zh-CN" sz="1600" b="1" dirty="0">
              <a:solidFill>
                <a:srgbClr val="F08C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1" name="图片 2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539" y="3489088"/>
            <a:ext cx="3151680" cy="2571676"/>
          </a:xfrm>
          <a:prstGeom prst="rect">
            <a:avLst/>
          </a:prstGeom>
        </p:spPr>
      </p:pic>
      <p:pic>
        <p:nvPicPr>
          <p:cNvPr id="25" name="图片 24"/>
          <p:cNvPicPr/>
          <p:nvPr/>
        </p:nvPicPr>
        <p:blipFill>
          <a:blip r:embed="rId7"/>
          <a:stretch>
            <a:fillRect/>
          </a:stretch>
        </p:blipFill>
        <p:spPr>
          <a:xfrm>
            <a:off x="6014584" y="3599732"/>
            <a:ext cx="2725873" cy="222423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6204269" y="922222"/>
            <a:ext cx="2214489" cy="2450665"/>
            <a:chOff x="6014584" y="942021"/>
            <a:chExt cx="2214489" cy="2450665"/>
          </a:xfrm>
        </p:grpSpPr>
        <p:pic>
          <p:nvPicPr>
            <p:cNvPr id="33" name="图片 3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6232992" y="1009225"/>
              <a:ext cx="1996081" cy="2383461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6014584" y="942021"/>
              <a:ext cx="457161" cy="305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737487" y="899683"/>
            <a:ext cx="2253425" cy="2469229"/>
            <a:chOff x="8429205" y="856253"/>
            <a:chExt cx="2253425" cy="2469229"/>
          </a:xfrm>
        </p:grpSpPr>
        <p:pic>
          <p:nvPicPr>
            <p:cNvPr id="34" name="图片 33"/>
            <p:cNvPicPr/>
            <p:nvPr/>
          </p:nvPicPr>
          <p:blipFill>
            <a:blip r:embed="rId9"/>
            <a:srcRect t="2038" b="2290"/>
            <a:stretch>
              <a:fillRect/>
            </a:stretch>
          </p:blipFill>
          <p:spPr>
            <a:xfrm>
              <a:off x="8686549" y="942021"/>
              <a:ext cx="1996081" cy="2383461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8429205" y="856253"/>
              <a:ext cx="457161" cy="3059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6327258" y="924733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856539" y="957938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653316" y="3584336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55230" y="3584335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661947" y="674178"/>
            <a:ext cx="32774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冷却系统，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e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)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微波功率源</a:t>
            </a:r>
            <a:endParaRPr lang="zh-CN" altLang="en-US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420509" y="6024606"/>
            <a:ext cx="50517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kern="100" dirty="0">
                <a:solidFill>
                  <a:srgbClr val="00498F"/>
                </a:solidFill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100" dirty="0">
                <a:solidFill>
                  <a:srgbClr val="00498F"/>
                </a:solidFill>
                <a:effectLst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f</a:t>
            </a:r>
            <a:r>
              <a:rPr lang="en-US" altLang="zh-CN" sz="1400" kern="100" dirty="0">
                <a:solidFill>
                  <a:srgbClr val="00498F"/>
                </a:solidFill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r>
              <a:rPr lang="zh-CN" altLang="zh-CN" sz="1400" kern="100" dirty="0">
                <a:solidFill>
                  <a:srgbClr val="00498F"/>
                </a:solidFill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示波器采集的</a:t>
            </a:r>
            <a:r>
              <a:rPr lang="en-US" altLang="zh-CN" sz="1400" kern="100" dirty="0">
                <a:solidFill>
                  <a:srgbClr val="00498F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UNCD</a:t>
            </a:r>
            <a:r>
              <a:rPr lang="zh-CN" altLang="zh-CN" sz="1400" kern="100" dirty="0">
                <a:solidFill>
                  <a:srgbClr val="00498F"/>
                </a:solidFill>
                <a:effectLst/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阴极的波形信号</a:t>
            </a:r>
            <a:r>
              <a:rPr lang="zh-CN" altLang="en-US" sz="1400" kern="1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lang="en-US" altLang="zh-CN" sz="1400" kern="1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en-US" altLang="zh-CN" sz="1400" kern="100" dirty="0">
                <a:solidFill>
                  <a:srgbClr val="00498F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g</a:t>
            </a:r>
            <a:r>
              <a:rPr lang="en-US" altLang="zh-CN" sz="1400" kern="1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r>
              <a:rPr lang="zh-CN" altLang="en-US" sz="1400" kern="100" dirty="0">
                <a:solidFill>
                  <a:srgbClr val="00498F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电流波形</a:t>
            </a:r>
            <a:endParaRPr lang="en-US" altLang="zh-CN" sz="1400" dirty="0">
              <a:solidFill>
                <a:srgbClr val="00498F"/>
              </a:solidFill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结果讨论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02270" y="3399677"/>
            <a:ext cx="517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401" y="797828"/>
            <a:ext cx="3004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平面型阴极场发射性能测试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224656" y="1371866"/>
          <a:ext cx="5688330" cy="18348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0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9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1592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zh-CN" sz="12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阴极类型</a:t>
                      </a:r>
                      <a:endParaRPr lang="zh-CN" sz="12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zh-CN" sz="1200" kern="100" dirty="0">
                          <a:effectLst/>
                        </a:rPr>
                        <a:t>拟合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zh-CN" sz="1200" kern="100" dirty="0">
                          <a:effectLst/>
                        </a:rPr>
                        <a:t>电流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(mA)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zh-CN" sz="1200" kern="100" dirty="0">
                          <a:effectLst/>
                        </a:rPr>
                        <a:t>电场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(MV/m)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zh-CN" sz="1200" kern="100" dirty="0">
                          <a:effectLst/>
                        </a:rPr>
                        <a:t>开启场</a:t>
                      </a: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200" kern="1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(MV/m)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UNCD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427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N-UNCD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981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DGN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391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MCD</a:t>
                      </a:r>
                      <a:endParaRPr lang="zh-CN" sz="1200" kern="1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549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b="1" kern="1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en-US" altLang="zh-CN" sz="1200" b="1" kern="1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zh-CN" sz="1200" b="1" kern="1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b="1" kern="1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zh-CN" sz="1200" b="1" kern="1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zh-CN" sz="1200" kern="100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B-MCD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1384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SCD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1028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zh-CN" sz="12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200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zh-CN" sz="12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8187655" y="1065362"/>
            <a:ext cx="2223083" cy="30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平面型阴极测试结果汇总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54889" y="5636178"/>
            <a:ext cx="4082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平面型薄膜阴极的场发射特性曲线与</a:t>
            </a:r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FN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曲线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28" y="1408741"/>
            <a:ext cx="4949566" cy="419056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79014" y="1371866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42796" y="1408741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9014" y="3589594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42796" y="3589594"/>
            <a:ext cx="58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zh-CN" altLang="en-US" sz="1400" dirty="0">
              <a:solidFill>
                <a:srgbClr val="205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24656" y="3519410"/>
            <a:ext cx="5843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N-UNCD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场发射电流较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UNCD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提升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3.3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倍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(3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→10 mA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，开启场强有所降低。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DGN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薄膜场发射性能与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UNCD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相当（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3mA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），但打火最为严重；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224656" y="4502772"/>
            <a:ext cx="56883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MCD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展现出最优场发射性能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(204mA, 1A/cm</a:t>
            </a:r>
            <a:r>
              <a:rPr lang="en-US" altLang="zh-CN" sz="1600" b="1" kern="100" baseline="30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，开启场强较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B-MCD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更高。但其最大电流仅有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24 mA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SCD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场发射能力最弱（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9mA</a:t>
            </a:r>
            <a:r>
              <a:rPr lang="zh-CN" altLang="en-US" sz="1600" b="1" kern="10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），开启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场最高（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24 MV/m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en-US" sz="1600" b="1" kern="1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24656" y="5486134"/>
            <a:ext cx="56883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首次测试后，所有样品暴露于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大气环境储存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，二次测试均观测到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发射电流显著衰减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（推测为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阴极中毒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效应所致）。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结果讨论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02270" y="3399677"/>
            <a:ext cx="517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04401" y="3425513"/>
            <a:ext cx="58750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带有微尖阵列的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SCD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阴极</a:t>
            </a:r>
            <a:r>
              <a:rPr lang="zh-CN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sz="1600" b="1" kern="10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52 MV/m</a:t>
            </a:r>
            <a:r>
              <a:rPr lang="zh-CN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下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发射电流为</a:t>
            </a:r>
            <a:r>
              <a:rPr lang="en-US" altLang="zh-CN" sz="1600" b="1" kern="10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 mA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阴极场发射性能较平面型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SCD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提升</a:t>
            </a:r>
            <a:r>
              <a:rPr lang="en-US" altLang="zh-CN" sz="1600" b="1" kern="100" dirty="0">
                <a:solidFill>
                  <a:schemeClr val="accent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111%</a:t>
            </a:r>
            <a:r>
              <a:rPr lang="zh-CN" altLang="en-US" sz="1600" b="1" kern="100" dirty="0">
                <a:solidFill>
                  <a:srgbClr val="F08C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sz="1600" b="1" dirty="0">
              <a:solidFill>
                <a:srgbClr val="F08C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04402" y="4078190"/>
            <a:ext cx="58750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金字塔型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阵列阴极的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场发射电流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随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微尖尺寸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周期间距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的增大而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显著提升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的最大发射电流分别为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6.7 mA@49 MV/m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13.1 mA@52 MV/m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20.2 mA@50 MV/m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21.6 mA@53 MV/m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（提升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214%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1600" b="1" kern="1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4245" y="2860287"/>
            <a:ext cx="3114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c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）金字塔型阵列阴极的束斑分布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12801" y="950228"/>
            <a:ext cx="3199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08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阵列型阴极场发射性能测试</a:t>
            </a:r>
          </a:p>
        </p:txBody>
      </p:sp>
      <p:pic>
        <p:nvPicPr>
          <p:cNvPr id="4" name="图片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425" y="1427911"/>
            <a:ext cx="1276847" cy="1404531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885" y="1415761"/>
            <a:ext cx="1276847" cy="1404531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065" y="1427910"/>
            <a:ext cx="1276847" cy="1404531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6"/>
          <a:stretch>
            <a:fillRect/>
          </a:stretch>
        </p:blipFill>
        <p:spPr>
          <a:xfrm>
            <a:off x="7834245" y="1427911"/>
            <a:ext cx="1276847" cy="140453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096000" y="5223310"/>
            <a:ext cx="56967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束斑呈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三角形状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，表明发射电子大多源自三角形阵列区域。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束斑形状也与阵列形状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一致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。而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E1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未能表现出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对应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束斑可能与薄膜的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成分分布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以及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空间电荷影响</a:t>
            </a:r>
            <a:r>
              <a:rPr lang="zh-CN" altLang="zh-CN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有关</a:t>
            </a:r>
            <a:r>
              <a:rPr lang="zh-CN" altLang="en-US" sz="1600" b="1" kern="1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sz="1600" b="1" kern="1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3878" y="5925716"/>
            <a:ext cx="52177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en-US" altLang="zh-CN" sz="1400" dirty="0">
                <a:solidFill>
                  <a:srgbClr val="205A9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) 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微尖单晶阵列阴极与（</a:t>
            </a:r>
            <a:r>
              <a:rPr lang="en-US" altLang="zh-CN" sz="1400" dirty="0">
                <a:solidFill>
                  <a:srgbClr val="205A92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b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）金字塔阵列阴极的场发射特性</a:t>
            </a:r>
          </a:p>
        </p:txBody>
      </p:sp>
      <p:pic>
        <p:nvPicPr>
          <p:cNvPr id="16" name="图片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26" y="3717900"/>
            <a:ext cx="2685631" cy="2175937"/>
          </a:xfrm>
          <a:prstGeom prst="rect">
            <a:avLst/>
          </a:prstGeom>
        </p:spPr>
      </p:pic>
      <p:pic>
        <p:nvPicPr>
          <p:cNvPr id="17" name="图片 16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22" y="3690259"/>
            <a:ext cx="2685631" cy="2175937"/>
          </a:xfrm>
          <a:prstGeom prst="rect">
            <a:avLst/>
          </a:prstGeom>
        </p:spPr>
      </p:pic>
      <p:pic>
        <p:nvPicPr>
          <p:cNvPr id="19" name="图片 18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22" y="1450762"/>
            <a:ext cx="2685631" cy="2175937"/>
          </a:xfrm>
          <a:prstGeom prst="rect">
            <a:avLst/>
          </a:prstGeom>
        </p:spPr>
      </p:pic>
      <p:pic>
        <p:nvPicPr>
          <p:cNvPr id="20" name="图片 19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26" y="1450762"/>
            <a:ext cx="2685631" cy="217593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0" y="1450762"/>
            <a:ext cx="60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517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400" dirty="0">
              <a:solidFill>
                <a:srgbClr val="517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-1" y="3673659"/>
            <a:ext cx="60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517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400" dirty="0">
              <a:solidFill>
                <a:srgbClr val="517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21122" y="1427910"/>
            <a:ext cx="607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517D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1400" dirty="0">
              <a:solidFill>
                <a:srgbClr val="517D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15406" y="1450762"/>
            <a:ext cx="418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78286" y="1450762"/>
            <a:ext cx="418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097045" y="1427910"/>
            <a:ext cx="418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437865" y="1427910"/>
            <a:ext cx="418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总结展望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60401" y="797828"/>
            <a:ext cx="3289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08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440338" y="1765420"/>
            <a:ext cx="8986603" cy="658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290" indent="-720090" algn="just">
              <a:lnSpc>
                <a:spcPct val="120000"/>
              </a:lnSpc>
            </a:pP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通过不同的沉积工艺和掺杂源并结合光刻图案化技术</a:t>
            </a:r>
            <a:r>
              <a:rPr lang="zh-CN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，成功制备了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种平面型</a:t>
            </a:r>
            <a:r>
              <a:rPr lang="zh-CN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金刚石薄膜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以及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种阵列金刚石阴极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zh-CN" altLang="zh-CN" sz="1600" b="1" kern="100" dirty="0">
              <a:solidFill>
                <a:srgbClr val="00498F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40339" y="2618497"/>
            <a:ext cx="8986603" cy="1249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290" indent="-720090" algn="just">
              <a:lnSpc>
                <a:spcPct val="120000"/>
              </a:lnSpc>
            </a:pPr>
            <a:r>
              <a:rPr lang="en-US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场发射测试表明：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MCD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阴极具有最优场发射性能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204@53MV/m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，可满足冷阴极射频电子枪的应用要求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（高开启场、高电流密度）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。其余平面型阴极发射电流在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3-24 mA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阵列型阴极中，</a:t>
            </a:r>
            <a:r>
              <a:rPr lang="zh-CN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发现微尖间距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40 </a:t>
            </a:r>
            <a:r>
              <a:rPr lang="en-US" altLang="zh-CN" sz="1600" b="1" kern="10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μm</a:t>
            </a:r>
            <a:r>
              <a:rPr lang="zh-CN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时空间电荷效应抑制效果最佳，发射电流提升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214%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13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→ </a:t>
            </a:r>
            <a:r>
              <a:rPr lang="en-US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 mA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zh-CN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40338" y="3767040"/>
            <a:ext cx="8986603" cy="953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290" indent="-720090" algn="just">
              <a:lnSpc>
                <a:spcPct val="120000"/>
              </a:lnSpc>
            </a:pP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MCD</a:t>
            </a:r>
            <a:r>
              <a:rPr lang="zh-CN" altLang="en-US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的进一步测试发现阴极电流分别衰减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47%</a:t>
            </a:r>
            <a:r>
              <a:rPr lang="zh-CN" altLang="en-US" sz="16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46 MV/m,2 Hz,3 h</a:t>
            </a:r>
            <a:r>
              <a:rPr lang="zh-CN" altLang="en-US" sz="16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），但等离子体刻蚀</a:t>
            </a:r>
            <a:r>
              <a:rPr lang="en-US" altLang="zh-CN" sz="16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12min</a:t>
            </a:r>
            <a:r>
              <a:rPr lang="zh-CN" altLang="en-US" sz="16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后性能恢复接近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r>
              <a:rPr lang="zh-CN" altLang="en-US" sz="16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证实该处理可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逆转性能衰减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，推测与金刚石（</a:t>
            </a:r>
            <a:r>
              <a:rPr lang="en-US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111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）面重构引起的</a:t>
            </a:r>
            <a:r>
              <a:rPr lang="zh-CN" altLang="en-US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负电子亲和势变化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有关。</a:t>
            </a:r>
            <a:endParaRPr lang="zh-CN" altLang="zh-CN" sz="1600" b="1" kern="100" dirty="0">
              <a:solidFill>
                <a:srgbClr val="00498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0338" y="4915583"/>
            <a:ext cx="8986603" cy="658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290" indent="-720090" algn="just">
              <a:lnSpc>
                <a:spcPct val="120000"/>
              </a:lnSpc>
            </a:pPr>
            <a:r>
              <a:rPr lang="en-US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en-US" altLang="zh-CN" sz="1600" b="1" kern="100" dirty="0">
                <a:solidFill>
                  <a:srgbClr val="00498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直流模式下的</a:t>
            </a:r>
            <a:r>
              <a:rPr lang="en-US" altLang="zh-CN" sz="1600" b="1" kern="100" dirty="0" err="1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PeakForce</a:t>
            </a:r>
            <a:r>
              <a:rPr lang="en-US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TUNA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隧道电流成像揭示电子发射主要位于晶界，支持晶界主导发射机制，</a:t>
            </a:r>
            <a:r>
              <a:rPr lang="zh-CN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但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晶面缺陷</a:t>
            </a:r>
            <a:r>
              <a:rPr lang="zh-CN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辅助场增强效应可能是</a:t>
            </a:r>
            <a:r>
              <a:rPr lang="en-US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MCD</a:t>
            </a:r>
            <a:r>
              <a:rPr lang="zh-CN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性能优势的</a:t>
            </a:r>
            <a:r>
              <a:rPr lang="zh-CN" altLang="zh-CN" sz="1600" b="1" kern="1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主要原因</a:t>
            </a:r>
            <a:r>
              <a:rPr lang="zh-CN" altLang="zh-CN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1069977" y="1560786"/>
            <a:ext cx="9727324" cy="4177862"/>
          </a:xfrm>
          <a:prstGeom prst="roundRect">
            <a:avLst/>
          </a:prstGeom>
          <a:noFill/>
          <a:ln w="28575">
            <a:solidFill>
              <a:srgbClr val="01176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总结展望</a:t>
            </a:r>
          </a:p>
        </p:txBody>
      </p:sp>
      <p:sp>
        <p:nvSpPr>
          <p:cNvPr id="5" name="矩形 4"/>
          <p:cNvSpPr/>
          <p:nvPr/>
        </p:nvSpPr>
        <p:spPr>
          <a:xfrm>
            <a:off x="619082" y="1386838"/>
            <a:ext cx="42351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50486" y="1421323"/>
            <a:ext cx="42351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 t="7124"/>
          <a:stretch>
            <a:fillRect/>
          </a:stretch>
        </p:blipFill>
        <p:spPr>
          <a:xfrm>
            <a:off x="5877303" y="994786"/>
            <a:ext cx="4885002" cy="254223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912" y="3627408"/>
            <a:ext cx="4883393" cy="296882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38" y="1421323"/>
            <a:ext cx="4784608" cy="4592097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660401" y="797828"/>
            <a:ext cx="3289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08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未来展望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660401" y="224113"/>
            <a:ext cx="1918094" cy="468785"/>
          </a:xfrm>
        </p:spPr>
        <p:txBody>
          <a:bodyPr anchor="ctr">
            <a:normAutofit fontScale="77500" lnSpcReduction="20000"/>
          </a:bodyPr>
          <a:lstStyle/>
          <a:p>
            <a:pPr algn="ctr"/>
            <a:r>
              <a:rPr lang="en-US" altLang="zh-CN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32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总结展望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837044" y="4123566"/>
            <a:ext cx="517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401" y="797828"/>
            <a:ext cx="3289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08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未来展望</a:t>
            </a:r>
          </a:p>
        </p:txBody>
      </p:sp>
      <p:sp>
        <p:nvSpPr>
          <p:cNvPr id="5" name="矩形 4"/>
          <p:cNvSpPr/>
          <p:nvPr/>
        </p:nvSpPr>
        <p:spPr>
          <a:xfrm>
            <a:off x="619082" y="1386838"/>
            <a:ext cx="42351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50486" y="1421323"/>
            <a:ext cx="42351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11830" y="4876216"/>
            <a:ext cx="19462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S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波段场发射测试平台</a:t>
            </a:r>
          </a:p>
        </p:txBody>
      </p:sp>
      <p:sp>
        <p:nvSpPr>
          <p:cNvPr id="18" name="矩形 17"/>
          <p:cNvSpPr/>
          <p:nvPr/>
        </p:nvSpPr>
        <p:spPr>
          <a:xfrm>
            <a:off x="7837044" y="4876216"/>
            <a:ext cx="1946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C</a:t>
            </a:r>
            <a:r>
              <a:rPr lang="zh-CN" altLang="en-US" sz="1400" dirty="0">
                <a:solidFill>
                  <a:srgbClr val="205A92"/>
                </a:solidFill>
                <a:latin typeface="黑体" panose="02010609060101010101" charset="-122"/>
                <a:ea typeface="黑体" panose="02010609060101010101" charset="-122"/>
                <a:cs typeface="Arial" panose="020B0604020202020204" pitchFamily="34" charset="0"/>
              </a:rPr>
              <a:t>波段场发射测试平台</a:t>
            </a:r>
            <a:endParaRPr lang="en-US" altLang="zh-CN" sz="1400" dirty="0">
              <a:solidFill>
                <a:srgbClr val="205A92"/>
              </a:solidFill>
              <a:latin typeface="黑体" panose="02010609060101010101" charset="-122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6026" y="5638033"/>
            <a:ext cx="10056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600" b="1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进一步完善电子枪的测试参数：</a:t>
            </a:r>
            <a:r>
              <a:rPr lang="zh-CN" altLang="en-US" sz="1600" b="1" kern="100" dirty="0">
                <a:solidFill>
                  <a:srgbClr val="0049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逐步增加螺线管、分析磁铁、红外测温窗口等部件，增加发射度、能散、阴极表面温度等参数的测试；</a:t>
            </a:r>
            <a:endParaRPr lang="en-US" altLang="zh-CN" sz="1600" dirty="0"/>
          </a:p>
        </p:txBody>
      </p:sp>
      <p:pic>
        <p:nvPicPr>
          <p:cNvPr id="2" name="图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598513" y="1321911"/>
            <a:ext cx="5203425" cy="1794284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592163" y="3081932"/>
            <a:ext cx="5203425" cy="179428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253" y="2163556"/>
            <a:ext cx="5637841" cy="22586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380668" y="2272177"/>
            <a:ext cx="9417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路漫漫其修远兮，吾将上下而求索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235850" y="3931810"/>
            <a:ext cx="3893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感谢各位老师，请批评指正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661923" y="4162643"/>
            <a:ext cx="3487258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8131012" y="4139560"/>
            <a:ext cx="3474556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2cb7eccb-01ec-408d-9e52-55d485c799c8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4069</Words>
  <Application>Microsoft Office PowerPoint</Application>
  <PresentationFormat>宽屏</PresentationFormat>
  <Paragraphs>335</Paragraphs>
  <Slides>19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等线</vt:lpstr>
      <vt:lpstr>等线 Light</vt:lpstr>
      <vt:lpstr>黑体</vt:lpstr>
      <vt:lpstr>华文行楷</vt:lpstr>
      <vt:lpstr>思源黑体 CN Regular</vt:lpstr>
      <vt:lpstr>微软雅黑</vt:lpstr>
      <vt:lpstr>Aharoni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Clarke</dc:creator>
  <cp:lastModifiedBy>Clarke Kent</cp:lastModifiedBy>
  <cp:revision>294</cp:revision>
  <dcterms:created xsi:type="dcterms:W3CDTF">2022-11-24T08:53:00Z</dcterms:created>
  <dcterms:modified xsi:type="dcterms:W3CDTF">2026-10-19T14:31:18Z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2052-12.1.0.29158</vt:lpwstr>
  </property>
  <property fmtid="{D5CDD505-2E9C-101B-9397-08002B2CF9AE}" pid="3" name="ICV">
    <vt:lpwstr>E2BBC4E78DE54D679CA18CE7D8462119_12</vt:lpwstr>
  </property>
</Properties>
</file>