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32" y="5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79019"/>
            <a:ext cx="11303000" cy="483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7102" y="2247989"/>
            <a:ext cx="5777865" cy="3121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3817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raop.com/wp-content/uploads/IntraOp_Mobetron_HDR_Data_Sheet-2.pdf" TargetMode="External"/><Relationship Id="rId5" Type="http://schemas.openxmlformats.org/officeDocument/2006/relationships/hyperlink" Target="https://www-pub.iaea.org/MTCD/Publications/PDF/Pub1196_web.pdf" TargetMode="External"/><Relationship Id="rId4" Type="http://schemas.openxmlformats.org/officeDocument/2006/relationships/hyperlink" Target="https://doi.org/10.1120/jacmp.v17i5.632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ncercare.siemens-healthineers.com/products/radiotherapy/treatment-delivery/truebeam" TargetMode="External"/><Relationship Id="rId4" Type="http://schemas.openxmlformats.org/officeDocument/2006/relationships/hyperlink" Target="https://doi.org/10.1120/jacmp.v17i5.6323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intraop.com/wp-content/uploads/IntraOp_Mobetron_HDR_Data_Sheet-2.pdf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www.elekta.com/focus/from-acceptance-testing-to-linac-go-live-in-nine-days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-pub.iaea.org/MTCD/Publications/PDF/Pub1196_web.pdf" TargetMode="External"/><Relationship Id="rId5" Type="http://schemas.openxmlformats.org/officeDocument/2006/relationships/hyperlink" Target="https://doi.org/10.1002/acm2.13633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251" y="1200150"/>
            <a:ext cx="6781165" cy="1810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2900" dirty="0"/>
              <a:t>An</a:t>
            </a:r>
            <a:r>
              <a:rPr sz="2900" spc="45" dirty="0"/>
              <a:t> </a:t>
            </a:r>
            <a:r>
              <a:rPr sz="2900" dirty="0"/>
              <a:t>S-Band</a:t>
            </a:r>
            <a:r>
              <a:rPr sz="2900" spc="45" dirty="0"/>
              <a:t> </a:t>
            </a:r>
            <a:r>
              <a:rPr sz="2900" dirty="0"/>
              <a:t>Interlaced</a:t>
            </a:r>
            <a:r>
              <a:rPr sz="2900" spc="10" dirty="0"/>
              <a:t> </a:t>
            </a:r>
            <a:r>
              <a:rPr sz="2900" spc="-10" dirty="0"/>
              <a:t>Side-Coupled </a:t>
            </a:r>
            <a:r>
              <a:rPr sz="2900" dirty="0"/>
              <a:t>Standing-Wave</a:t>
            </a:r>
            <a:r>
              <a:rPr sz="2900" spc="-50" dirty="0"/>
              <a:t> </a:t>
            </a:r>
            <a:r>
              <a:rPr sz="2900" dirty="0"/>
              <a:t>Linac</a:t>
            </a:r>
            <a:r>
              <a:rPr sz="2900" spc="-35" dirty="0"/>
              <a:t> </a:t>
            </a:r>
            <a:r>
              <a:rPr sz="2900" dirty="0"/>
              <a:t>with</a:t>
            </a:r>
            <a:r>
              <a:rPr sz="2900" spc="-30" dirty="0"/>
              <a:t> </a:t>
            </a:r>
            <a:r>
              <a:rPr sz="2900" spc="-10" dirty="0"/>
              <a:t>Continuous </a:t>
            </a:r>
            <a:r>
              <a:rPr sz="2900" dirty="0"/>
              <a:t>Energy</a:t>
            </a:r>
            <a:r>
              <a:rPr sz="2900" spc="-30" dirty="0"/>
              <a:t> </a:t>
            </a:r>
            <a:r>
              <a:rPr sz="2900" dirty="0"/>
              <a:t>Tunability</a:t>
            </a:r>
            <a:r>
              <a:rPr sz="2900" spc="-40" dirty="0"/>
              <a:t> </a:t>
            </a:r>
            <a:r>
              <a:rPr sz="2900" dirty="0"/>
              <a:t>from</a:t>
            </a:r>
            <a:r>
              <a:rPr sz="2900" spc="-5" dirty="0"/>
              <a:t> </a:t>
            </a:r>
            <a:r>
              <a:rPr sz="2900" dirty="0"/>
              <a:t>1</a:t>
            </a:r>
            <a:r>
              <a:rPr sz="2900" spc="-20" dirty="0"/>
              <a:t> </a:t>
            </a:r>
            <a:r>
              <a:rPr sz="2900" dirty="0"/>
              <a:t>to</a:t>
            </a:r>
            <a:r>
              <a:rPr sz="2900" spc="-5" dirty="0"/>
              <a:t> </a:t>
            </a:r>
            <a:r>
              <a:rPr sz="2900" dirty="0"/>
              <a:t>10</a:t>
            </a:r>
            <a:r>
              <a:rPr sz="2900" spc="-25" dirty="0"/>
              <a:t> MeV</a:t>
            </a:r>
            <a:r>
              <a:rPr sz="2900" spc="725" dirty="0"/>
              <a:t> </a:t>
            </a:r>
            <a:r>
              <a:rPr sz="2900" dirty="0"/>
              <a:t>for</a:t>
            </a:r>
            <a:r>
              <a:rPr sz="2900" spc="30" dirty="0"/>
              <a:t> </a:t>
            </a:r>
            <a:r>
              <a:rPr sz="2900" spc="-10" dirty="0"/>
              <a:t>Radiotherapy</a:t>
            </a:r>
            <a:endParaRPr sz="2900"/>
          </a:p>
        </p:txBody>
      </p:sp>
      <p:sp>
        <p:nvSpPr>
          <p:cNvPr id="4" name="object 4"/>
          <p:cNvSpPr/>
          <p:nvPr/>
        </p:nvSpPr>
        <p:spPr>
          <a:xfrm>
            <a:off x="542925" y="3476625"/>
            <a:ext cx="7496175" cy="635"/>
          </a:xfrm>
          <a:custGeom>
            <a:avLst/>
            <a:gdLst/>
            <a:ahLst/>
            <a:cxnLst/>
            <a:rect l="l" t="t" r="r" b="b"/>
            <a:pathLst>
              <a:path w="7496175" h="635">
                <a:moveTo>
                  <a:pt x="0" y="0"/>
                </a:moveTo>
                <a:lnTo>
                  <a:pt x="7496175" y="126"/>
                </a:lnTo>
              </a:path>
            </a:pathLst>
          </a:custGeom>
          <a:ln w="1905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9902" y="3721353"/>
            <a:ext cx="6346190" cy="2567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dirty="0">
                <a:solidFill>
                  <a:srgbClr val="38175F"/>
                </a:solidFill>
                <a:latin typeface="Arial"/>
                <a:cs typeface="Arial"/>
              </a:rPr>
              <a:t>Haipeng</a:t>
            </a:r>
            <a:r>
              <a:rPr sz="2300" b="1" spc="8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300" b="1" spc="-25" dirty="0">
                <a:solidFill>
                  <a:srgbClr val="38175F"/>
                </a:solidFill>
                <a:latin typeface="Arial"/>
                <a:cs typeface="Arial"/>
              </a:rPr>
              <a:t>Zhi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Jiaru</a:t>
            </a:r>
            <a:r>
              <a:rPr sz="1700" spc="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Shi,</a:t>
            </a:r>
            <a:r>
              <a:rPr sz="170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Hao</a:t>
            </a:r>
            <a:r>
              <a:rPr sz="170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Zha,</a:t>
            </a:r>
            <a:r>
              <a:rPr sz="170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Xiancai</a:t>
            </a:r>
            <a:r>
              <a:rPr sz="170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Lin,</a:t>
            </a:r>
            <a:r>
              <a:rPr sz="1700" spc="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Jiaqi</a:t>
            </a:r>
            <a:r>
              <a:rPr sz="170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Qiu,</a:t>
            </a:r>
            <a:r>
              <a:rPr sz="170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21A16"/>
                </a:solidFill>
                <a:latin typeface="Arial"/>
                <a:cs typeface="Arial"/>
              </a:rPr>
              <a:t>Huaibi</a:t>
            </a:r>
            <a:r>
              <a:rPr sz="170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700" spc="-20" dirty="0">
                <a:solidFill>
                  <a:srgbClr val="221A16"/>
                </a:solidFill>
                <a:latin typeface="Arial"/>
                <a:cs typeface="Arial"/>
              </a:rPr>
              <a:t>Chen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Department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of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Engineering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Physics,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21A16"/>
                </a:solidFill>
                <a:latin typeface="Arial"/>
                <a:cs typeface="Arial"/>
              </a:rPr>
              <a:t>Tsinghua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21A16"/>
                </a:solidFill>
                <a:latin typeface="Arial"/>
                <a:cs typeface="Arial"/>
              </a:rPr>
              <a:t>University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5"/>
              </a:spcBef>
            </a:pP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Key</a:t>
            </a:r>
            <a:r>
              <a:rPr sz="1550" spc="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Laboratory</a:t>
            </a:r>
            <a:r>
              <a:rPr sz="15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of</a:t>
            </a:r>
            <a:r>
              <a:rPr sz="15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Particle</a:t>
            </a:r>
            <a:r>
              <a:rPr sz="1550" spc="4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and</a:t>
            </a:r>
            <a:r>
              <a:rPr sz="15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Radiation</a:t>
            </a:r>
            <a:r>
              <a:rPr sz="1550" spc="4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Imaging,</a:t>
            </a:r>
            <a:r>
              <a:rPr sz="15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Ministry</a:t>
            </a:r>
            <a:r>
              <a:rPr sz="1550" spc="5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of</a:t>
            </a:r>
            <a:r>
              <a:rPr sz="15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21A16"/>
                </a:solidFill>
                <a:latin typeface="Arial"/>
                <a:cs typeface="Arial"/>
              </a:rPr>
              <a:t>Education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With</a:t>
            </a:r>
            <a:r>
              <a:rPr sz="1550" spc="-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University of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Electronic</a:t>
            </a:r>
            <a:r>
              <a:rPr sz="1550" spc="4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Science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and</a:t>
            </a:r>
            <a:r>
              <a:rPr sz="1550" spc="-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Technology</a:t>
            </a:r>
            <a:r>
              <a:rPr sz="1550" spc="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21A16"/>
                </a:solidFill>
                <a:latin typeface="Arial"/>
                <a:cs typeface="Arial"/>
              </a:rPr>
              <a:t>of</a:t>
            </a:r>
            <a:r>
              <a:rPr sz="15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21A16"/>
                </a:solidFill>
                <a:latin typeface="Arial"/>
                <a:cs typeface="Arial"/>
              </a:rPr>
              <a:t>China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14"/>
              </a:spcBef>
            </a:pP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76374"/>
                </a:solidFill>
                <a:latin typeface="Arial"/>
                <a:cs typeface="Arial"/>
              </a:rPr>
              <a:t>OPAC2026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191125"/>
          </a:xfrm>
          <a:custGeom>
            <a:avLst/>
            <a:gdLst/>
            <a:ahLst/>
            <a:cxnLst/>
            <a:rect l="l" t="t" r="r" b="b"/>
            <a:pathLst>
              <a:path w="11458575" h="5191125">
                <a:moveTo>
                  <a:pt x="11458575" y="0"/>
                </a:moveTo>
                <a:lnTo>
                  <a:pt x="0" y="0"/>
                </a:lnTo>
                <a:lnTo>
                  <a:pt x="0" y="5191125"/>
                </a:lnTo>
                <a:lnTo>
                  <a:pt x="11458575" y="5191125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Medical</a:t>
            </a:r>
            <a:r>
              <a:rPr sz="3000" spc="-35" dirty="0"/>
              <a:t> </a:t>
            </a:r>
            <a:r>
              <a:rPr sz="3000" dirty="0"/>
              <a:t>motivation</a:t>
            </a:r>
            <a:r>
              <a:rPr sz="3000" spc="5" dirty="0"/>
              <a:t> </a:t>
            </a:r>
            <a:r>
              <a:rPr sz="3000" dirty="0"/>
              <a:t>for</a:t>
            </a:r>
            <a:r>
              <a:rPr sz="3000" spc="-25" dirty="0"/>
              <a:t> </a:t>
            </a:r>
            <a:r>
              <a:rPr sz="3000" dirty="0"/>
              <a:t>1–10</a:t>
            </a:r>
            <a:r>
              <a:rPr sz="3000" spc="-45" dirty="0"/>
              <a:t> </a:t>
            </a:r>
            <a:r>
              <a:rPr sz="3000" dirty="0"/>
              <a:t>MeV</a:t>
            </a:r>
            <a:r>
              <a:rPr sz="3000" spc="-40" dirty="0"/>
              <a:t> </a:t>
            </a:r>
            <a:r>
              <a:rPr sz="3000" spc="-10" dirty="0"/>
              <a:t>tuning</a:t>
            </a:r>
            <a:endParaRPr sz="3000"/>
          </a:p>
        </p:txBody>
      </p:sp>
      <p:sp>
        <p:nvSpPr>
          <p:cNvPr id="5" name="object 5"/>
          <p:cNvSpPr/>
          <p:nvPr/>
        </p:nvSpPr>
        <p:spPr>
          <a:xfrm>
            <a:off x="457200" y="6105525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9525">
            <a:solidFill>
              <a:srgbClr val="9A6F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534647" y="6501180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16C7B"/>
                </a:solidFill>
                <a:latin typeface="Arial"/>
                <a:cs typeface="Arial"/>
              </a:rPr>
              <a:t>02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800" y="949197"/>
            <a:ext cx="719772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Different</a:t>
            </a:r>
            <a:r>
              <a:rPr sz="1650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medical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applications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motivate</a:t>
            </a:r>
            <a:r>
              <a:rPr sz="1650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38175F"/>
                </a:solidFill>
                <a:latin typeface="Arial"/>
                <a:cs typeface="Arial"/>
              </a:rPr>
              <a:t>broad-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range</a:t>
            </a:r>
            <a:r>
              <a:rPr sz="1650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38175F"/>
                </a:solidFill>
                <a:latin typeface="Arial"/>
                <a:cs typeface="Arial"/>
              </a:rPr>
              <a:t>electron-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650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38175F"/>
                </a:solidFill>
                <a:latin typeface="Arial"/>
                <a:cs typeface="Arial"/>
              </a:rPr>
              <a:t>flexibility.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19500" y="1714500"/>
            <a:ext cx="6312535" cy="0"/>
          </a:xfrm>
          <a:custGeom>
            <a:avLst/>
            <a:gdLst/>
            <a:ahLst/>
            <a:cxnLst/>
            <a:rect l="l" t="t" r="r" b="b"/>
            <a:pathLst>
              <a:path w="6312534">
                <a:moveTo>
                  <a:pt x="0" y="0"/>
                </a:moveTo>
                <a:lnTo>
                  <a:pt x="6312534" y="0"/>
                </a:lnTo>
              </a:path>
            </a:pathLst>
          </a:custGeom>
          <a:ln w="50800">
            <a:solidFill>
              <a:srgbClr val="3817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07053" y="1331467"/>
            <a:ext cx="50279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This</a:t>
            </a:r>
            <a:r>
              <a:rPr sz="15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work:</a:t>
            </a:r>
            <a:r>
              <a:rPr sz="150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continuous</a:t>
            </a:r>
            <a:r>
              <a:rPr sz="15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1–10</a:t>
            </a:r>
            <a:r>
              <a:rPr sz="15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5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source</a:t>
            </a:r>
            <a:r>
              <a:rPr sz="15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(design</a:t>
            </a:r>
            <a:r>
              <a:rPr sz="15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8175F"/>
                </a:solidFill>
                <a:latin typeface="Arial"/>
                <a:cs typeface="Arial"/>
              </a:rPr>
              <a:t>target)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14420" y="2019300"/>
            <a:ext cx="7725409" cy="114300"/>
            <a:chOff x="3614420" y="2019300"/>
            <a:chExt cx="7725409" cy="114300"/>
          </a:xfrm>
        </p:grpSpPr>
        <p:sp>
          <p:nvSpPr>
            <p:cNvPr id="11" name="object 11"/>
            <p:cNvSpPr/>
            <p:nvPr/>
          </p:nvSpPr>
          <p:spPr>
            <a:xfrm>
              <a:off x="3619500" y="2076450"/>
              <a:ext cx="7715250" cy="0"/>
            </a:xfrm>
            <a:custGeom>
              <a:avLst/>
              <a:gdLst/>
              <a:ahLst/>
              <a:cxnLst/>
              <a:rect l="l" t="t" r="r" b="b"/>
              <a:pathLst>
                <a:path w="7715250">
                  <a:moveTo>
                    <a:pt x="0" y="0"/>
                  </a:moveTo>
                  <a:lnTo>
                    <a:pt x="7715250" y="0"/>
                  </a:lnTo>
                </a:path>
              </a:pathLst>
            </a:custGeom>
            <a:ln w="12700">
              <a:solidFill>
                <a:srgbClr val="616C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19500" y="2019300"/>
              <a:ext cx="7715250" cy="114300"/>
            </a:xfrm>
            <a:custGeom>
              <a:avLst/>
              <a:gdLst/>
              <a:ahLst/>
              <a:cxnLst/>
              <a:rect l="l" t="t" r="r" b="b"/>
              <a:pathLst>
                <a:path w="7715250" h="114300">
                  <a:moveTo>
                    <a:pt x="0" y="0"/>
                  </a:moveTo>
                  <a:lnTo>
                    <a:pt x="0" y="114300"/>
                  </a:lnTo>
                </a:path>
                <a:path w="7715250" h="114300">
                  <a:moveTo>
                    <a:pt x="1052067" y="0"/>
                  </a:moveTo>
                  <a:lnTo>
                    <a:pt x="1052067" y="114300"/>
                  </a:lnTo>
                </a:path>
                <a:path w="7715250" h="114300">
                  <a:moveTo>
                    <a:pt x="2104136" y="0"/>
                  </a:moveTo>
                  <a:lnTo>
                    <a:pt x="2104136" y="114300"/>
                  </a:lnTo>
                </a:path>
                <a:path w="7715250" h="114300">
                  <a:moveTo>
                    <a:pt x="3506978" y="0"/>
                  </a:moveTo>
                  <a:lnTo>
                    <a:pt x="3506978" y="114300"/>
                  </a:lnTo>
                </a:path>
                <a:path w="7715250" h="114300">
                  <a:moveTo>
                    <a:pt x="5611114" y="0"/>
                  </a:moveTo>
                  <a:lnTo>
                    <a:pt x="5611114" y="114300"/>
                  </a:lnTo>
                </a:path>
                <a:path w="7715250" h="114300">
                  <a:moveTo>
                    <a:pt x="6312534" y="0"/>
                  </a:moveTo>
                  <a:lnTo>
                    <a:pt x="6312534" y="114300"/>
                  </a:lnTo>
                </a:path>
                <a:path w="7715250" h="114300">
                  <a:moveTo>
                    <a:pt x="7715250" y="0"/>
                  </a:moveTo>
                  <a:lnTo>
                    <a:pt x="7715250" y="114300"/>
                  </a:lnTo>
                </a:path>
              </a:pathLst>
            </a:custGeom>
            <a:ln w="10160">
              <a:solidFill>
                <a:srgbClr val="616C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58032" y="2172970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616C7B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35551" y="2172970"/>
            <a:ext cx="2743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616C7B"/>
                </a:solidFill>
                <a:latin typeface="Arial"/>
                <a:cs typeface="Arial"/>
              </a:rPr>
              <a:t>2.5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70034" y="2172970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616C7B"/>
                </a:solidFill>
                <a:latin typeface="Arial"/>
                <a:cs typeface="Arial"/>
              </a:rPr>
              <a:t>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66478" y="1755088"/>
            <a:ext cx="1873250" cy="657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Electron</a:t>
            </a:r>
            <a:r>
              <a:rPr sz="1450" spc="-5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energy</a:t>
            </a:r>
            <a:r>
              <a:rPr sz="14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spc="-20" dirty="0">
                <a:solidFill>
                  <a:srgbClr val="616C7B"/>
                </a:solidFill>
                <a:latin typeface="Arial"/>
                <a:cs typeface="Arial"/>
              </a:rPr>
              <a:t>(MeV)</a:t>
            </a:r>
            <a:endParaRPr sz="1450">
              <a:latin typeface="Arial"/>
              <a:cs typeface="Arial"/>
            </a:endParaRPr>
          </a:p>
          <a:p>
            <a:pPr marL="167005">
              <a:lnSpc>
                <a:spcPct val="100000"/>
              </a:lnSpc>
              <a:spcBef>
                <a:spcPts val="1550"/>
              </a:spcBef>
              <a:tabLst>
                <a:tab pos="1569720" algn="l"/>
              </a:tabLst>
            </a:pPr>
            <a:r>
              <a:rPr sz="1400" spc="-25" dirty="0">
                <a:solidFill>
                  <a:srgbClr val="616C7B"/>
                </a:solidFill>
                <a:latin typeface="Arial"/>
                <a:cs typeface="Arial"/>
              </a:rPr>
              <a:t>10</a:t>
            </a:r>
            <a:r>
              <a:rPr sz="1400" dirty="0">
                <a:solidFill>
                  <a:srgbClr val="616C7B"/>
                </a:solidFill>
                <a:latin typeface="Arial"/>
                <a:cs typeface="Arial"/>
              </a:rPr>
              <a:t>	</a:t>
            </a:r>
            <a:r>
              <a:rPr sz="1400" spc="-25" dirty="0">
                <a:solidFill>
                  <a:srgbClr val="616C7B"/>
                </a:solidFill>
                <a:latin typeface="Arial"/>
                <a:cs typeface="Arial"/>
              </a:rPr>
              <a:t>12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6653" y="2604696"/>
            <a:ext cx="2590165" cy="61722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Portal</a:t>
            </a:r>
            <a:r>
              <a:rPr sz="1800" b="1" spc="-2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6749E"/>
                </a:solidFill>
                <a:latin typeface="Arial"/>
                <a:cs typeface="Arial"/>
              </a:rPr>
              <a:t>X-</a:t>
            </a: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ray</a:t>
            </a:r>
            <a:r>
              <a:rPr sz="1800" b="1" spc="-25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imaging</a:t>
            </a:r>
            <a:r>
              <a:rPr sz="1800" b="1" spc="-2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16749E"/>
                </a:solidFill>
                <a:latin typeface="Arial"/>
                <a:cs typeface="Arial"/>
              </a:rPr>
              <a:t>[1]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Electrons</a:t>
            </a:r>
            <a:r>
              <a:rPr sz="14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converted</a:t>
            </a:r>
            <a:r>
              <a:rPr sz="1450" spc="-1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at</a:t>
            </a:r>
            <a:r>
              <a:rPr sz="1450" spc="-3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a</a:t>
            </a:r>
            <a:r>
              <a:rPr sz="14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spc="-10" dirty="0">
                <a:solidFill>
                  <a:srgbClr val="616C7B"/>
                </a:solidFill>
                <a:latin typeface="Arial"/>
                <a:cs typeface="Arial"/>
              </a:rPr>
              <a:t>target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18863" y="2457450"/>
            <a:ext cx="105410" cy="452755"/>
            <a:chOff x="4618863" y="2457450"/>
            <a:chExt cx="105410" cy="452755"/>
          </a:xfrm>
        </p:grpSpPr>
        <p:sp>
          <p:nvSpPr>
            <p:cNvPr id="19" name="object 19"/>
            <p:cNvSpPr/>
            <p:nvPr/>
          </p:nvSpPr>
          <p:spPr>
            <a:xfrm>
              <a:off x="4671568" y="2457450"/>
              <a:ext cx="0" cy="419100"/>
            </a:xfrm>
            <a:custGeom>
              <a:avLst/>
              <a:gdLst/>
              <a:ahLst/>
              <a:cxnLst/>
              <a:rect l="l" t="t" r="r" b="b"/>
              <a:pathLst>
                <a:path h="419100">
                  <a:moveTo>
                    <a:pt x="0" y="0"/>
                  </a:moveTo>
                  <a:lnTo>
                    <a:pt x="0" y="419100"/>
                  </a:lnTo>
                </a:path>
              </a:pathLst>
            </a:custGeom>
            <a:ln w="10160">
              <a:solidFill>
                <a:srgbClr val="DED4E8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8863" y="2804795"/>
              <a:ext cx="105409" cy="10540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897628" y="2172970"/>
            <a:ext cx="4287520" cy="1012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105"/>
              </a:spcBef>
              <a:tabLst>
                <a:tab pos="2179955" algn="l"/>
              </a:tabLst>
            </a:pPr>
            <a:r>
              <a:rPr sz="1400" spc="-50" dirty="0">
                <a:solidFill>
                  <a:srgbClr val="616C7B"/>
                </a:solidFill>
                <a:latin typeface="Arial"/>
                <a:cs typeface="Arial"/>
              </a:rPr>
              <a:t>4</a:t>
            </a:r>
            <a:r>
              <a:rPr sz="1400" dirty="0">
                <a:solidFill>
                  <a:srgbClr val="616C7B"/>
                </a:solidFill>
                <a:latin typeface="Arial"/>
                <a:cs typeface="Arial"/>
              </a:rPr>
              <a:t>	</a:t>
            </a:r>
            <a:r>
              <a:rPr sz="1400" spc="-50" dirty="0">
                <a:solidFill>
                  <a:srgbClr val="616C7B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b="1" dirty="0">
                <a:solidFill>
                  <a:srgbClr val="16749E"/>
                </a:solidFill>
                <a:latin typeface="Arial"/>
                <a:cs typeface="Arial"/>
              </a:rPr>
              <a:t>Incident</a:t>
            </a:r>
            <a:r>
              <a:rPr sz="1700" b="1" spc="-25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6749E"/>
                </a:solidFill>
                <a:latin typeface="Arial"/>
                <a:cs typeface="Arial"/>
              </a:rPr>
              <a:t>2.5 MeV</a:t>
            </a:r>
            <a:r>
              <a:rPr sz="1700" b="1" spc="-2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6749E"/>
                </a:solidFill>
                <a:latin typeface="Arial"/>
                <a:cs typeface="Arial"/>
              </a:rPr>
              <a:t>electrons</a:t>
            </a:r>
            <a:r>
              <a:rPr sz="1700" b="1" spc="-1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6749E"/>
                </a:solidFill>
                <a:latin typeface="Arial"/>
                <a:cs typeface="Arial"/>
              </a:rPr>
              <a:t>→</a:t>
            </a:r>
            <a:r>
              <a:rPr sz="1700" b="1" spc="-2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6749E"/>
                </a:solidFill>
                <a:latin typeface="Arial"/>
                <a:cs typeface="Arial"/>
              </a:rPr>
              <a:t>Cu</a:t>
            </a:r>
            <a:r>
              <a:rPr sz="1700" b="1" spc="-3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6749E"/>
                </a:solidFill>
                <a:latin typeface="Arial"/>
                <a:cs typeface="Arial"/>
              </a:rPr>
              <a:t>target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Dedicated</a:t>
            </a:r>
            <a:r>
              <a:rPr sz="1550" spc="-3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2.5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MV</a:t>
            </a:r>
            <a:r>
              <a:rPr sz="1550" spc="-3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bremsstrahlung</a:t>
            </a:r>
            <a:r>
              <a:rPr sz="1550" spc="-5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imaging</a:t>
            </a:r>
            <a:r>
              <a:rPr sz="15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20" dirty="0">
                <a:solidFill>
                  <a:srgbClr val="292F39"/>
                </a:solidFill>
                <a:latin typeface="Arial"/>
                <a:cs typeface="Arial"/>
              </a:rPr>
              <a:t>beam</a:t>
            </a:r>
            <a:endParaRPr sz="15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6653" y="3508616"/>
            <a:ext cx="2729865" cy="82105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Electron</a:t>
            </a:r>
            <a:r>
              <a:rPr sz="18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radiotherapy</a:t>
            </a:r>
            <a:r>
              <a:rPr sz="18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[2]</a:t>
            </a:r>
            <a:endParaRPr sz="1800">
              <a:latin typeface="Arial"/>
              <a:cs typeface="Arial"/>
            </a:endParaRPr>
          </a:p>
          <a:p>
            <a:pPr marL="12700" marR="1169035">
              <a:lnSpc>
                <a:spcPts val="1600"/>
              </a:lnSpc>
              <a:spcBef>
                <a:spcPts val="509"/>
              </a:spcBef>
            </a:pP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Depth</a:t>
            </a:r>
            <a:r>
              <a:rPr sz="1450" spc="-5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selection</a:t>
            </a:r>
            <a:r>
              <a:rPr sz="1450" spc="-5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spc="-25" dirty="0">
                <a:solidFill>
                  <a:srgbClr val="616C7B"/>
                </a:solidFill>
                <a:latin typeface="Arial"/>
                <a:cs typeface="Arial"/>
              </a:rPr>
              <a:t>for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superficial</a:t>
            </a:r>
            <a:r>
              <a:rPr sz="1450" spc="-7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spc="-10" dirty="0">
                <a:solidFill>
                  <a:srgbClr val="616C7B"/>
                </a:solidFill>
                <a:latin typeface="Arial"/>
                <a:cs typeface="Arial"/>
              </a:rPr>
              <a:t>targets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14110" y="3629025"/>
            <a:ext cx="5621020" cy="114300"/>
            <a:chOff x="5714110" y="3629025"/>
            <a:chExt cx="5621020" cy="114300"/>
          </a:xfrm>
        </p:grpSpPr>
        <p:sp>
          <p:nvSpPr>
            <p:cNvPr id="24" name="object 24"/>
            <p:cNvSpPr/>
            <p:nvPr/>
          </p:nvSpPr>
          <p:spPr>
            <a:xfrm>
              <a:off x="5723635" y="3648075"/>
              <a:ext cx="5611495" cy="76200"/>
            </a:xfrm>
            <a:custGeom>
              <a:avLst/>
              <a:gdLst/>
              <a:ahLst/>
              <a:cxnLst/>
              <a:rect l="l" t="t" r="r" b="b"/>
              <a:pathLst>
                <a:path w="5611495" h="76200">
                  <a:moveTo>
                    <a:pt x="5534914" y="0"/>
                  </a:moveTo>
                  <a:lnTo>
                    <a:pt x="5534914" y="76200"/>
                  </a:lnTo>
                  <a:lnTo>
                    <a:pt x="5573014" y="57150"/>
                  </a:lnTo>
                  <a:lnTo>
                    <a:pt x="5553964" y="57150"/>
                  </a:lnTo>
                  <a:lnTo>
                    <a:pt x="5553964" y="19050"/>
                  </a:lnTo>
                  <a:lnTo>
                    <a:pt x="5573014" y="19050"/>
                  </a:lnTo>
                  <a:lnTo>
                    <a:pt x="5534914" y="0"/>
                  </a:lnTo>
                  <a:close/>
                </a:path>
                <a:path w="5611495" h="76200">
                  <a:moveTo>
                    <a:pt x="5534914" y="19050"/>
                  </a:moveTo>
                  <a:lnTo>
                    <a:pt x="0" y="19050"/>
                  </a:lnTo>
                  <a:lnTo>
                    <a:pt x="0" y="57150"/>
                  </a:lnTo>
                  <a:lnTo>
                    <a:pt x="5534914" y="57150"/>
                  </a:lnTo>
                  <a:lnTo>
                    <a:pt x="5534914" y="19050"/>
                  </a:lnTo>
                  <a:close/>
                </a:path>
                <a:path w="5611495" h="76200">
                  <a:moveTo>
                    <a:pt x="5573014" y="19050"/>
                  </a:moveTo>
                  <a:lnTo>
                    <a:pt x="5553964" y="19050"/>
                  </a:lnTo>
                  <a:lnTo>
                    <a:pt x="5553964" y="57150"/>
                  </a:lnTo>
                  <a:lnTo>
                    <a:pt x="5573014" y="57150"/>
                  </a:lnTo>
                  <a:lnTo>
                    <a:pt x="5611114" y="38100"/>
                  </a:lnTo>
                  <a:lnTo>
                    <a:pt x="5573014" y="19050"/>
                  </a:lnTo>
                  <a:close/>
                </a:path>
              </a:pathLst>
            </a:custGeom>
            <a:solidFill>
              <a:srgbClr val="381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23635" y="362902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19050">
              <a:solidFill>
                <a:srgbClr val="3817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787897" y="3774723"/>
            <a:ext cx="3047365" cy="58483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600" dirty="0">
                <a:solidFill>
                  <a:srgbClr val="38175F"/>
                </a:solidFill>
                <a:latin typeface="Arial"/>
                <a:cs typeface="Arial"/>
              </a:rPr>
              <a:t>Nominal</a:t>
            </a:r>
            <a:r>
              <a:rPr sz="1600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8175F"/>
                </a:solidFill>
                <a:latin typeface="Arial"/>
                <a:cs typeface="Arial"/>
              </a:rPr>
              <a:t>clinical</a:t>
            </a:r>
            <a:r>
              <a:rPr sz="1600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8175F"/>
                </a:solidFill>
                <a:latin typeface="Arial"/>
                <a:cs typeface="Arial"/>
              </a:rPr>
              <a:t>range:</a:t>
            </a:r>
            <a:r>
              <a:rPr sz="1600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8175F"/>
                </a:solidFill>
                <a:latin typeface="Arial"/>
                <a:cs typeface="Arial"/>
              </a:rPr>
              <a:t>4–22</a:t>
            </a:r>
            <a:r>
              <a:rPr sz="160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continues</a:t>
            </a:r>
            <a:r>
              <a:rPr sz="1250" spc="-3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beyond</a:t>
            </a:r>
            <a:r>
              <a:rPr sz="12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this</a:t>
            </a:r>
            <a:r>
              <a:rPr sz="12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spc="-20" dirty="0">
                <a:solidFill>
                  <a:srgbClr val="616C7B"/>
                </a:solidFill>
                <a:latin typeface="Arial"/>
                <a:cs typeface="Arial"/>
              </a:rPr>
              <a:t>axis</a:t>
            </a:r>
            <a:endParaRPr sz="12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6653" y="4433096"/>
            <a:ext cx="2604135" cy="61849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800" b="1" dirty="0">
                <a:solidFill>
                  <a:srgbClr val="80682C"/>
                </a:solidFill>
                <a:latin typeface="Arial"/>
                <a:cs typeface="Arial"/>
              </a:rPr>
              <a:t>Electron</a:t>
            </a:r>
            <a:r>
              <a:rPr sz="1800" b="1" spc="-40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80682C"/>
                </a:solidFill>
                <a:latin typeface="Arial"/>
                <a:cs typeface="Arial"/>
              </a:rPr>
              <a:t>IORT</a:t>
            </a:r>
            <a:r>
              <a:rPr sz="1800" b="1" spc="-45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80682C"/>
                </a:solidFill>
                <a:latin typeface="Arial"/>
                <a:cs typeface="Arial"/>
              </a:rPr>
              <a:t>[3]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Direct</a:t>
            </a:r>
            <a:r>
              <a:rPr sz="1450" spc="-7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irradiation</a:t>
            </a:r>
            <a:r>
              <a:rPr sz="14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616C7B"/>
                </a:solidFill>
                <a:latin typeface="Arial"/>
                <a:cs typeface="Arial"/>
              </a:rPr>
              <a:t>during</a:t>
            </a:r>
            <a:r>
              <a:rPr sz="1450" spc="-4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450" spc="-10" dirty="0">
                <a:solidFill>
                  <a:srgbClr val="616C7B"/>
                </a:solidFill>
                <a:latin typeface="Arial"/>
                <a:cs typeface="Arial"/>
              </a:rPr>
              <a:t>surgery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073772" y="4585970"/>
            <a:ext cx="4314190" cy="105410"/>
            <a:chOff x="7073772" y="4585970"/>
            <a:chExt cx="4314190" cy="105410"/>
          </a:xfrm>
        </p:grpSpPr>
        <p:sp>
          <p:nvSpPr>
            <p:cNvPr id="29" name="object 29"/>
            <p:cNvSpPr/>
            <p:nvPr/>
          </p:nvSpPr>
          <p:spPr>
            <a:xfrm>
              <a:off x="7126477" y="4638675"/>
              <a:ext cx="4208780" cy="0"/>
            </a:xfrm>
            <a:custGeom>
              <a:avLst/>
              <a:gdLst/>
              <a:ahLst/>
              <a:cxnLst/>
              <a:rect l="l" t="t" r="r" b="b"/>
              <a:pathLst>
                <a:path w="4208780">
                  <a:moveTo>
                    <a:pt x="0" y="0"/>
                  </a:moveTo>
                  <a:lnTo>
                    <a:pt x="4208272" y="0"/>
                  </a:lnTo>
                </a:path>
              </a:pathLst>
            </a:custGeom>
            <a:ln w="12700">
              <a:solidFill>
                <a:srgbClr val="DED4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3772" y="4585970"/>
              <a:ext cx="105409" cy="1054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7908" y="4585970"/>
              <a:ext cx="105409" cy="10541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82044" y="4585970"/>
              <a:ext cx="105409" cy="105410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6885813" y="4788153"/>
            <a:ext cx="3733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80682C"/>
                </a:solidFill>
                <a:latin typeface="Arial"/>
                <a:cs typeface="Arial"/>
              </a:rPr>
              <a:t>Mobetron</a:t>
            </a:r>
            <a:r>
              <a:rPr sz="1600" spc="-10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80682C"/>
                </a:solidFill>
                <a:latin typeface="Arial"/>
                <a:cs typeface="Arial"/>
              </a:rPr>
              <a:t>IORT:</a:t>
            </a:r>
            <a:r>
              <a:rPr sz="1600" dirty="0">
                <a:solidFill>
                  <a:srgbClr val="80682C"/>
                </a:solidFill>
                <a:latin typeface="Arial"/>
                <a:cs typeface="Arial"/>
              </a:rPr>
              <a:t> 6,</a:t>
            </a:r>
            <a:r>
              <a:rPr sz="1600" spc="-20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80682C"/>
                </a:solidFill>
                <a:latin typeface="Arial"/>
                <a:cs typeface="Arial"/>
              </a:rPr>
              <a:t>9</a:t>
            </a:r>
            <a:r>
              <a:rPr sz="1600" spc="-35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80682C"/>
                </a:solidFill>
                <a:latin typeface="Arial"/>
                <a:cs typeface="Arial"/>
              </a:rPr>
              <a:t>and</a:t>
            </a:r>
            <a:r>
              <a:rPr sz="1600" spc="-25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80682C"/>
                </a:solidFill>
                <a:latin typeface="Arial"/>
                <a:cs typeface="Arial"/>
              </a:rPr>
              <a:t>12</a:t>
            </a:r>
            <a:r>
              <a:rPr sz="1600" spc="-20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80682C"/>
                </a:solidFill>
                <a:latin typeface="Arial"/>
                <a:cs typeface="Arial"/>
              </a:rPr>
              <a:t>MeV</a:t>
            </a:r>
            <a:r>
              <a:rPr sz="1600" spc="-25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80682C"/>
                </a:solidFill>
                <a:latin typeface="Arial"/>
                <a:cs typeface="Arial"/>
              </a:rPr>
              <a:t>presets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19125" y="5105400"/>
            <a:ext cx="10953750" cy="0"/>
          </a:xfrm>
          <a:custGeom>
            <a:avLst/>
            <a:gdLst/>
            <a:ahLst/>
            <a:cxnLst/>
            <a:rect l="l" t="t" r="r" b="b"/>
            <a:pathLst>
              <a:path w="10953750">
                <a:moveTo>
                  <a:pt x="0" y="0"/>
                </a:moveTo>
                <a:lnTo>
                  <a:pt x="10953750" y="0"/>
                </a:lnTo>
              </a:path>
            </a:pathLst>
          </a:custGeom>
          <a:ln w="8890">
            <a:solidFill>
              <a:srgbClr val="DED4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6653" y="5106161"/>
            <a:ext cx="3903979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Imaging</a:t>
            </a:r>
            <a:r>
              <a:rPr sz="1800" b="1" spc="-6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6749E"/>
                </a:solidFill>
                <a:latin typeface="Arial"/>
                <a:cs typeface="Arial"/>
              </a:rPr>
              <a:t>needs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86100"/>
              </a:lnSpc>
              <a:spcBef>
                <a:spcPts val="254"/>
              </a:spcBef>
            </a:pP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Electron</a:t>
            </a:r>
            <a:r>
              <a:rPr sz="1550" spc="-6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energy</a:t>
            </a:r>
            <a:r>
              <a:rPr sz="1550" spc="-5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and</a:t>
            </a:r>
            <a:r>
              <a:rPr sz="1550" spc="-5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target</a:t>
            </a:r>
            <a:r>
              <a:rPr sz="1550" spc="-8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design</a:t>
            </a:r>
            <a:r>
              <a:rPr sz="1550" spc="-5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determine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the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X-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ray</a:t>
            </a:r>
            <a:r>
              <a:rPr sz="1550" spc="-6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spectrum</a:t>
            </a:r>
            <a:r>
              <a:rPr sz="1550" spc="-5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and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influence</a:t>
            </a:r>
            <a:r>
              <a:rPr sz="1550" spc="-4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image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contrast,</a:t>
            </a:r>
            <a:r>
              <a:rPr sz="1550" spc="-6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penetration</a:t>
            </a:r>
            <a:r>
              <a:rPr sz="1550" spc="-4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and</a:t>
            </a:r>
            <a:r>
              <a:rPr sz="15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20" dirty="0">
                <a:solidFill>
                  <a:srgbClr val="292F39"/>
                </a:solidFill>
                <a:latin typeface="Arial"/>
                <a:cs typeface="Arial"/>
              </a:rPr>
              <a:t>dose.</a:t>
            </a:r>
            <a:endParaRPr sz="15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79311" y="5106161"/>
            <a:ext cx="4221480" cy="94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Treatment</a:t>
            </a:r>
            <a:r>
              <a:rPr sz="18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needs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1600"/>
              </a:lnSpc>
              <a:spcBef>
                <a:spcPts val="265"/>
              </a:spcBef>
            </a:pP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Electron</a:t>
            </a:r>
            <a:r>
              <a:rPr sz="1550" spc="-8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energy</a:t>
            </a:r>
            <a:r>
              <a:rPr sz="1550" spc="-7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governs</a:t>
            </a:r>
            <a:r>
              <a:rPr sz="1550" spc="-9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therapeutic</a:t>
            </a:r>
            <a:r>
              <a:rPr sz="1550" spc="-9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penetration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and</a:t>
            </a:r>
            <a:r>
              <a:rPr sz="1550" spc="-4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distal</a:t>
            </a:r>
            <a:r>
              <a:rPr sz="1550" spc="-4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dose</a:t>
            </a:r>
            <a:r>
              <a:rPr sz="1550" spc="-5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falloff,</a:t>
            </a:r>
            <a:r>
              <a:rPr sz="1550" spc="-6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enabling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depth-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matched</a:t>
            </a:r>
            <a:r>
              <a:rPr sz="1550" spc="-5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treatment.</a:t>
            </a:r>
            <a:endParaRPr sz="15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4500" y="6144564"/>
            <a:ext cx="10939145" cy="642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Complementary</a:t>
            </a:r>
            <a:r>
              <a:rPr sz="15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imaging</a:t>
            </a:r>
            <a:r>
              <a:rPr sz="15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5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therapy</a:t>
            </a:r>
            <a:r>
              <a:rPr sz="15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applications</a:t>
            </a:r>
            <a:r>
              <a:rPr sz="15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motivate</a:t>
            </a:r>
            <a:r>
              <a:rPr sz="15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broad-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range</a:t>
            </a:r>
            <a:r>
              <a:rPr sz="15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5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flexibility</a:t>
            </a:r>
            <a:r>
              <a:rPr sz="1550" b="1" spc="-8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in</a:t>
            </a:r>
            <a:r>
              <a:rPr sz="15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compact</a:t>
            </a:r>
            <a:r>
              <a:rPr sz="15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electron</a:t>
            </a:r>
            <a:r>
              <a:rPr sz="15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linacs.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[1]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Gräfe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et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al.,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JACMP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17(5):222–234</a:t>
            </a:r>
            <a:r>
              <a:rPr sz="850" u="sng" spc="7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(2016).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doi:10.1120/jacmp.v17i5.6323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.</a:t>
            </a:r>
            <a:r>
              <a:rPr sz="850" u="sng" spc="3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[2]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IAEA,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Radiation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Oncology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Physics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(2005),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Ch.</a:t>
            </a:r>
            <a:r>
              <a:rPr sz="850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8.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[3]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IntraOp,</a:t>
            </a:r>
            <a:r>
              <a:rPr sz="850" u="sng" spc="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Mobetron</a:t>
            </a:r>
            <a:r>
              <a:rPr sz="850" u="sng" spc="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HDR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Product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Datasheet,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Rev.</a:t>
            </a:r>
            <a:r>
              <a:rPr sz="850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D. Clinical</a:t>
            </a:r>
            <a:r>
              <a:rPr sz="850" u="sng" spc="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presets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are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nominal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energies;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source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and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patient-surface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energie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s</a:t>
            </a:r>
            <a:r>
              <a:rPr sz="850" u="sng" spc="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can</a:t>
            </a:r>
            <a:r>
              <a:rPr sz="850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differ.</a:t>
            </a:r>
            <a:endParaRPr sz="8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6653" y="1454277"/>
            <a:ext cx="2837815" cy="10160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77470">
              <a:lnSpc>
                <a:spcPts val="2100"/>
              </a:lnSpc>
              <a:spcBef>
                <a:spcPts val="315"/>
              </a:spcBef>
            </a:pPr>
            <a:r>
              <a:rPr sz="1900" b="1" dirty="0">
                <a:solidFill>
                  <a:srgbClr val="38175F"/>
                </a:solidFill>
                <a:latin typeface="Arial"/>
                <a:cs typeface="Arial"/>
              </a:rPr>
              <a:t>Representative</a:t>
            </a:r>
            <a:r>
              <a:rPr sz="1900" b="1" spc="-8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38175F"/>
                </a:solidFill>
                <a:latin typeface="Arial"/>
                <a:cs typeface="Arial"/>
              </a:rPr>
              <a:t>electron energies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450"/>
              </a:lnSpc>
              <a:spcBef>
                <a:spcPts val="480"/>
              </a:spcBef>
            </a:pP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Representative</a:t>
            </a:r>
            <a:r>
              <a:rPr sz="1250" spc="-8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616C7B"/>
                </a:solidFill>
                <a:latin typeface="Arial"/>
                <a:cs typeface="Arial"/>
              </a:rPr>
              <a:t>applications;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ts val="1450"/>
              </a:lnSpc>
            </a:pP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energy</a:t>
            </a:r>
            <a:r>
              <a:rPr sz="12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ranges</a:t>
            </a:r>
            <a:r>
              <a:rPr sz="12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are</a:t>
            </a:r>
            <a:r>
              <a:rPr sz="12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not</a:t>
            </a:r>
            <a:r>
              <a:rPr sz="12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strict</a:t>
            </a:r>
            <a:r>
              <a:rPr sz="12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616C7B"/>
                </a:solidFill>
                <a:latin typeface="Arial"/>
                <a:cs typeface="Arial"/>
              </a:rPr>
              <a:t>boundaries.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191125"/>
          </a:xfrm>
          <a:custGeom>
            <a:avLst/>
            <a:gdLst/>
            <a:ahLst/>
            <a:cxnLst/>
            <a:rect l="l" t="t" r="r" b="b"/>
            <a:pathLst>
              <a:path w="11458575" h="5191125">
                <a:moveTo>
                  <a:pt x="11458575" y="0"/>
                </a:moveTo>
                <a:lnTo>
                  <a:pt x="0" y="0"/>
                </a:lnTo>
                <a:lnTo>
                  <a:pt x="0" y="5191125"/>
                </a:lnTo>
                <a:lnTo>
                  <a:pt x="11458575" y="5191125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30" dirty="0"/>
              <a:t>Low-</a:t>
            </a:r>
            <a:r>
              <a:rPr sz="3000" dirty="0"/>
              <a:t>MeV</a:t>
            </a:r>
            <a:r>
              <a:rPr sz="3000" spc="10" dirty="0"/>
              <a:t> </a:t>
            </a:r>
            <a:r>
              <a:rPr sz="3000" dirty="0"/>
              <a:t>electrons</a:t>
            </a:r>
            <a:r>
              <a:rPr sz="3000" spc="5" dirty="0"/>
              <a:t> </a:t>
            </a:r>
            <a:r>
              <a:rPr sz="3000" dirty="0"/>
              <a:t>for</a:t>
            </a:r>
            <a:r>
              <a:rPr sz="3000" spc="-10" dirty="0"/>
              <a:t> </a:t>
            </a:r>
            <a:r>
              <a:rPr sz="3000" spc="-25" dirty="0"/>
              <a:t>low-</a:t>
            </a:r>
            <a:r>
              <a:rPr sz="3000" dirty="0"/>
              <a:t>MV</a:t>
            </a:r>
            <a:r>
              <a:rPr sz="3000" spc="25" dirty="0"/>
              <a:t> </a:t>
            </a:r>
            <a:r>
              <a:rPr sz="3000" spc="-10" dirty="0"/>
              <a:t>imaging</a:t>
            </a:r>
            <a:endParaRPr sz="3000"/>
          </a:p>
        </p:txBody>
      </p:sp>
      <p:sp>
        <p:nvSpPr>
          <p:cNvPr id="5" name="object 5"/>
          <p:cNvSpPr/>
          <p:nvPr/>
        </p:nvSpPr>
        <p:spPr>
          <a:xfrm>
            <a:off x="457200" y="6019800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9525">
            <a:solidFill>
              <a:srgbClr val="9A6F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534647" y="6501180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16C7B"/>
                </a:solidFill>
                <a:latin typeface="Arial"/>
                <a:cs typeface="Arial"/>
              </a:rPr>
              <a:t>03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708" y="1781175"/>
            <a:ext cx="2523109" cy="2124075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191250" y="1974850"/>
            <a:ext cx="457200" cy="50800"/>
          </a:xfrm>
          <a:custGeom>
            <a:avLst/>
            <a:gdLst/>
            <a:ahLst/>
            <a:cxnLst/>
            <a:rect l="l" t="t" r="r" b="b"/>
            <a:pathLst>
              <a:path w="457200" h="50800">
                <a:moveTo>
                  <a:pt x="406400" y="0"/>
                </a:moveTo>
                <a:lnTo>
                  <a:pt x="406400" y="50800"/>
                </a:lnTo>
                <a:lnTo>
                  <a:pt x="441959" y="33020"/>
                </a:lnTo>
                <a:lnTo>
                  <a:pt x="419100" y="33020"/>
                </a:lnTo>
                <a:lnTo>
                  <a:pt x="419100" y="17779"/>
                </a:lnTo>
                <a:lnTo>
                  <a:pt x="441959" y="17779"/>
                </a:lnTo>
                <a:lnTo>
                  <a:pt x="406400" y="0"/>
                </a:lnTo>
                <a:close/>
              </a:path>
              <a:path w="457200" h="50800">
                <a:moveTo>
                  <a:pt x="406400" y="17779"/>
                </a:moveTo>
                <a:lnTo>
                  <a:pt x="0" y="17779"/>
                </a:lnTo>
                <a:lnTo>
                  <a:pt x="0" y="33020"/>
                </a:lnTo>
                <a:lnTo>
                  <a:pt x="406400" y="33020"/>
                </a:lnTo>
                <a:lnTo>
                  <a:pt x="406400" y="17779"/>
                </a:lnTo>
                <a:close/>
              </a:path>
              <a:path w="457200" h="50800">
                <a:moveTo>
                  <a:pt x="441959" y="17779"/>
                </a:moveTo>
                <a:lnTo>
                  <a:pt x="419100" y="17779"/>
                </a:lnTo>
                <a:lnTo>
                  <a:pt x="419100" y="33020"/>
                </a:lnTo>
                <a:lnTo>
                  <a:pt x="441959" y="33020"/>
                </a:lnTo>
                <a:lnTo>
                  <a:pt x="457200" y="25400"/>
                </a:lnTo>
                <a:lnTo>
                  <a:pt x="441959" y="17779"/>
                </a:lnTo>
                <a:close/>
              </a:path>
            </a:pathLst>
          </a:custGeom>
          <a:solidFill>
            <a:srgbClr val="616C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15400" y="1974850"/>
            <a:ext cx="514350" cy="50800"/>
          </a:xfrm>
          <a:custGeom>
            <a:avLst/>
            <a:gdLst/>
            <a:ahLst/>
            <a:cxnLst/>
            <a:rect l="l" t="t" r="r" b="b"/>
            <a:pathLst>
              <a:path w="514350" h="50800">
                <a:moveTo>
                  <a:pt x="463550" y="0"/>
                </a:moveTo>
                <a:lnTo>
                  <a:pt x="463550" y="50800"/>
                </a:lnTo>
                <a:lnTo>
                  <a:pt x="499109" y="33020"/>
                </a:lnTo>
                <a:lnTo>
                  <a:pt x="476250" y="33020"/>
                </a:lnTo>
                <a:lnTo>
                  <a:pt x="476250" y="17779"/>
                </a:lnTo>
                <a:lnTo>
                  <a:pt x="499109" y="17779"/>
                </a:lnTo>
                <a:lnTo>
                  <a:pt x="463550" y="0"/>
                </a:lnTo>
                <a:close/>
              </a:path>
              <a:path w="514350" h="50800">
                <a:moveTo>
                  <a:pt x="463550" y="17779"/>
                </a:moveTo>
                <a:lnTo>
                  <a:pt x="0" y="17779"/>
                </a:lnTo>
                <a:lnTo>
                  <a:pt x="0" y="33020"/>
                </a:lnTo>
                <a:lnTo>
                  <a:pt x="463550" y="33020"/>
                </a:lnTo>
                <a:lnTo>
                  <a:pt x="463550" y="17779"/>
                </a:lnTo>
                <a:close/>
              </a:path>
              <a:path w="514350" h="50800">
                <a:moveTo>
                  <a:pt x="499109" y="17779"/>
                </a:moveTo>
                <a:lnTo>
                  <a:pt x="476250" y="17779"/>
                </a:lnTo>
                <a:lnTo>
                  <a:pt x="476250" y="33020"/>
                </a:lnTo>
                <a:lnTo>
                  <a:pt x="499109" y="33020"/>
                </a:lnTo>
                <a:lnTo>
                  <a:pt x="514350" y="25400"/>
                </a:lnTo>
                <a:lnTo>
                  <a:pt x="499109" y="17779"/>
                </a:lnTo>
                <a:close/>
              </a:path>
            </a:pathLst>
          </a:custGeom>
          <a:solidFill>
            <a:srgbClr val="616C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8800" y="949197"/>
            <a:ext cx="10564495" cy="2122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A</a:t>
            </a:r>
            <a:r>
              <a:rPr sz="1650" spc="-1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clinical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38175F"/>
                </a:solidFill>
                <a:latin typeface="Arial"/>
                <a:cs typeface="Arial"/>
              </a:rPr>
              <a:t>example:</a:t>
            </a:r>
            <a:r>
              <a:rPr sz="1650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TrueBeam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portal</a:t>
            </a:r>
            <a:r>
              <a:rPr sz="1650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imaging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uses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2.5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650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electrons</a:t>
            </a:r>
            <a:r>
              <a:rPr sz="1650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incident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on</a:t>
            </a:r>
            <a:r>
              <a:rPr sz="1650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a</a:t>
            </a:r>
            <a:r>
              <a:rPr sz="1650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copper</a:t>
            </a:r>
            <a:r>
              <a:rPr sz="1650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target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38175F"/>
                </a:solidFill>
                <a:latin typeface="Arial"/>
                <a:cs typeface="Arial"/>
              </a:rPr>
              <a:t>[1].</a:t>
            </a:r>
            <a:endParaRPr sz="16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1535"/>
              </a:spcBef>
              <a:tabLst>
                <a:tab pos="3346450" algn="l"/>
              </a:tabLst>
            </a:pPr>
            <a:r>
              <a:rPr sz="1900" b="1" dirty="0">
                <a:solidFill>
                  <a:srgbClr val="38175F"/>
                </a:solidFill>
                <a:latin typeface="Arial"/>
                <a:cs typeface="Arial"/>
              </a:rPr>
              <a:t>Clinical</a:t>
            </a:r>
            <a:r>
              <a:rPr sz="190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38175F"/>
                </a:solidFill>
                <a:latin typeface="Arial"/>
                <a:cs typeface="Arial"/>
              </a:rPr>
              <a:t>platform</a:t>
            </a:r>
            <a:r>
              <a:rPr sz="1900" b="1" dirty="0">
                <a:solidFill>
                  <a:srgbClr val="38175F"/>
                </a:solidFill>
                <a:latin typeface="Arial"/>
                <a:cs typeface="Arial"/>
              </a:rPr>
              <a:t>	</a:t>
            </a:r>
            <a:r>
              <a:rPr sz="1900" b="1" spc="-10" dirty="0">
                <a:solidFill>
                  <a:srgbClr val="38175F"/>
                </a:solidFill>
                <a:latin typeface="Arial"/>
                <a:cs typeface="Arial"/>
              </a:rPr>
              <a:t>Electron-to-</a:t>
            </a:r>
            <a:r>
              <a:rPr sz="1900" b="1" dirty="0">
                <a:solidFill>
                  <a:srgbClr val="38175F"/>
                </a:solidFill>
                <a:latin typeface="Arial"/>
                <a:cs typeface="Arial"/>
              </a:rPr>
              <a:t>photon</a:t>
            </a:r>
            <a:r>
              <a:rPr sz="19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38175F"/>
                </a:solidFill>
                <a:latin typeface="Arial"/>
                <a:cs typeface="Arial"/>
              </a:rPr>
              <a:t>conversion</a:t>
            </a:r>
            <a:r>
              <a:rPr sz="1900" b="1" spc="-25" dirty="0">
                <a:solidFill>
                  <a:srgbClr val="38175F"/>
                </a:solidFill>
                <a:latin typeface="Arial"/>
                <a:cs typeface="Arial"/>
              </a:rPr>
              <a:t> [1]</a:t>
            </a:r>
            <a:endParaRPr sz="1900">
              <a:latin typeface="Arial"/>
              <a:cs typeface="Arial"/>
            </a:endParaRPr>
          </a:p>
          <a:p>
            <a:pPr marL="3346450">
              <a:lnSpc>
                <a:spcPct val="100000"/>
              </a:lnSpc>
              <a:spcBef>
                <a:spcPts val="1200"/>
              </a:spcBef>
              <a:tabLst>
                <a:tab pos="6280785" algn="l"/>
                <a:tab pos="9081135" algn="l"/>
              </a:tabLst>
            </a:pP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2.5</a:t>
            </a:r>
            <a:r>
              <a:rPr sz="1800" b="1" spc="-15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MeV</a:t>
            </a:r>
            <a:r>
              <a:rPr sz="1800" b="1" spc="-5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6749E"/>
                </a:solidFill>
                <a:latin typeface="Arial"/>
                <a:cs typeface="Arial"/>
              </a:rPr>
              <a:t>electrons</a:t>
            </a:r>
            <a:r>
              <a:rPr sz="1800" b="1" dirty="0">
                <a:solidFill>
                  <a:srgbClr val="16749E"/>
                </a:solidFill>
                <a:latin typeface="Arial"/>
                <a:cs typeface="Arial"/>
              </a:rPr>
              <a:t>	</a:t>
            </a:r>
            <a:r>
              <a:rPr sz="1800" b="1" dirty="0">
                <a:solidFill>
                  <a:srgbClr val="80682C"/>
                </a:solidFill>
                <a:latin typeface="Arial"/>
                <a:cs typeface="Arial"/>
              </a:rPr>
              <a:t>2</a:t>
            </a:r>
            <a:r>
              <a:rPr sz="1800" b="1" spc="-15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80682C"/>
                </a:solidFill>
                <a:latin typeface="Arial"/>
                <a:cs typeface="Arial"/>
              </a:rPr>
              <a:t>mm</a:t>
            </a:r>
            <a:r>
              <a:rPr sz="1800" b="1" spc="-10" dirty="0">
                <a:solidFill>
                  <a:srgbClr val="8068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80682C"/>
                </a:solidFill>
                <a:latin typeface="Arial"/>
                <a:cs typeface="Arial"/>
              </a:rPr>
              <a:t>Cu</a:t>
            </a:r>
            <a:r>
              <a:rPr sz="1800" b="1" spc="-10" dirty="0">
                <a:solidFill>
                  <a:srgbClr val="80682C"/>
                </a:solidFill>
                <a:latin typeface="Arial"/>
                <a:cs typeface="Arial"/>
              </a:rPr>
              <a:t> target</a:t>
            </a:r>
            <a:r>
              <a:rPr sz="1800" b="1" dirty="0">
                <a:solidFill>
                  <a:srgbClr val="80682C"/>
                </a:solidFill>
                <a:latin typeface="Arial"/>
                <a:cs typeface="Arial"/>
              </a:rPr>
              <a:t>	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2.5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MV X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rays</a:t>
            </a:r>
            <a:endParaRPr sz="1800">
              <a:latin typeface="Arial"/>
              <a:cs typeface="Arial"/>
            </a:endParaRPr>
          </a:p>
          <a:p>
            <a:pPr marL="3346450" marR="1151890">
              <a:lnSpc>
                <a:spcPts val="1700"/>
              </a:lnSpc>
              <a:spcBef>
                <a:spcPts val="1180"/>
              </a:spcBef>
            </a:pP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Bremsstrahlung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has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a</a:t>
            </a:r>
            <a:r>
              <a:rPr sz="1550" spc="-1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broad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photon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292F39"/>
                </a:solidFill>
                <a:latin typeface="Arial"/>
                <a:cs typeface="Arial"/>
              </a:rPr>
              <a:t>spectrum.</a:t>
            </a:r>
            <a:r>
              <a:rPr sz="1550" spc="-7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The</a:t>
            </a:r>
            <a:r>
              <a:rPr sz="1550" spc="-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MV</a:t>
            </a:r>
            <a:r>
              <a:rPr sz="1550" spc="-2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label</a:t>
            </a:r>
            <a:r>
              <a:rPr sz="1550" spc="-3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does</a:t>
            </a:r>
            <a:r>
              <a:rPr sz="1550" spc="-25" dirty="0">
                <a:solidFill>
                  <a:srgbClr val="292F39"/>
                </a:solidFill>
                <a:latin typeface="Arial"/>
                <a:cs typeface="Arial"/>
              </a:rPr>
              <a:t> not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mean</a:t>
            </a:r>
            <a:r>
              <a:rPr sz="1550" spc="-3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that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every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photon</a:t>
            </a:r>
            <a:r>
              <a:rPr sz="1550" spc="-3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has</a:t>
            </a:r>
            <a:r>
              <a:rPr sz="15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an</a:t>
            </a:r>
            <a:r>
              <a:rPr sz="15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energy</a:t>
            </a:r>
            <a:r>
              <a:rPr sz="1550" spc="-3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of</a:t>
            </a:r>
            <a:r>
              <a:rPr sz="1550" spc="-5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92F39"/>
                </a:solidFill>
                <a:latin typeface="Arial"/>
                <a:cs typeface="Arial"/>
              </a:rPr>
              <a:t>2.5</a:t>
            </a:r>
            <a:r>
              <a:rPr sz="1550" spc="-3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550" spc="-20" dirty="0">
                <a:solidFill>
                  <a:srgbClr val="292F39"/>
                </a:solidFill>
                <a:latin typeface="Arial"/>
                <a:cs typeface="Arial"/>
              </a:rPr>
              <a:t>MeV.</a:t>
            </a:r>
            <a:endParaRPr sz="1550">
              <a:latin typeface="Arial"/>
              <a:cs typeface="Arial"/>
            </a:endParaRPr>
          </a:p>
          <a:p>
            <a:pPr marL="3346450">
              <a:lnSpc>
                <a:spcPct val="100000"/>
              </a:lnSpc>
              <a:spcBef>
                <a:spcPts val="610"/>
              </a:spcBef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Published</a:t>
            </a:r>
            <a:r>
              <a:rPr sz="180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image-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quality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comparison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82084" y="3133725"/>
            <a:ext cx="7513955" cy="25241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893058" y="5695289"/>
            <a:ext cx="462534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MV</a:t>
            </a:r>
            <a:r>
              <a:rPr sz="1150" spc="-10" dirty="0">
                <a:solidFill>
                  <a:srgbClr val="616C7B"/>
                </a:solidFill>
                <a:latin typeface="Arial"/>
                <a:cs typeface="Arial"/>
              </a:rPr>
              <a:t> high-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quality</a:t>
            </a:r>
            <a:r>
              <a:rPr sz="1150" spc="-1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mode;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DMI detector. Gräfe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et</a:t>
            </a:r>
            <a:r>
              <a:rPr sz="1150" spc="-1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al., Fig.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5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[1], CC</a:t>
            </a:r>
            <a:r>
              <a:rPr sz="11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BY</a:t>
            </a:r>
            <a:r>
              <a:rPr sz="11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3.0.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500" y="6036665"/>
            <a:ext cx="8967470" cy="750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30"/>
              </a:lnSpc>
              <a:spcBef>
                <a:spcPts val="100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5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2.5</a:t>
            </a:r>
            <a:r>
              <a:rPr sz="15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MV</a:t>
            </a:r>
            <a:r>
              <a:rPr sz="15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imaging</a:t>
            </a:r>
            <a:r>
              <a:rPr sz="15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beam</a:t>
            </a:r>
            <a:r>
              <a:rPr sz="15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shows</a:t>
            </a:r>
            <a:r>
              <a:rPr sz="15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improved</a:t>
            </a:r>
            <a:r>
              <a:rPr sz="15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low-contrast</a:t>
            </a:r>
            <a:r>
              <a:rPr sz="15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visibility</a:t>
            </a:r>
            <a:r>
              <a:rPr sz="15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compared</a:t>
            </a:r>
            <a:r>
              <a:rPr sz="15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with</a:t>
            </a:r>
            <a:r>
              <a:rPr sz="15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5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6</a:t>
            </a:r>
            <a:r>
              <a:rPr sz="15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MV</a:t>
            </a:r>
            <a:r>
              <a:rPr sz="15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38175F"/>
                </a:solidFill>
                <a:latin typeface="Arial"/>
                <a:cs typeface="Arial"/>
              </a:rPr>
              <a:t>beam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ts val="1730"/>
              </a:lnSpc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under</a:t>
            </a:r>
            <a:r>
              <a:rPr sz="15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5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reported</a:t>
            </a:r>
            <a:r>
              <a:rPr sz="15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phantom</a:t>
            </a:r>
            <a:r>
              <a:rPr sz="15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conditions.</a:t>
            </a:r>
            <a:endParaRPr sz="1550">
              <a:latin typeface="Arial"/>
              <a:cs typeface="Arial"/>
            </a:endParaRPr>
          </a:p>
          <a:p>
            <a:pPr marL="134620" indent="-133350">
              <a:lnSpc>
                <a:spcPct val="100000"/>
              </a:lnSpc>
              <a:spcBef>
                <a:spcPts val="175"/>
              </a:spcBef>
              <a:buAutoNum type="arabicPlain"/>
              <a:tabLst>
                <a:tab pos="134620" algn="l"/>
              </a:tabLst>
            </a:pPr>
            <a:r>
              <a:rPr sz="85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Gräfe et al., “Characterization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of a 2.5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MV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inline</a:t>
            </a:r>
            <a:r>
              <a:rPr sz="850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portal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imaging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beam,”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JACMP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17(5):222–234</a:t>
            </a:r>
            <a:r>
              <a:rPr sz="850" u="sng" spc="6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(2016).</a:t>
            </a:r>
            <a:r>
              <a:rPr sz="850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sz="85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doi:10.1120/jacmp.v17i5.6323.</a:t>
            </a:r>
            <a:endParaRPr sz="850">
              <a:latin typeface="Arial"/>
              <a:cs typeface="Arial"/>
            </a:endParaRPr>
          </a:p>
          <a:p>
            <a:pPr marL="134620" indent="-133350">
              <a:lnSpc>
                <a:spcPct val="100000"/>
              </a:lnSpc>
              <a:spcBef>
                <a:spcPts val="30"/>
              </a:spcBef>
              <a:buAutoNum type="arabicPlain"/>
              <a:tabLst>
                <a:tab pos="134620" algn="l"/>
              </a:tabLst>
            </a:pP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Varian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/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Siemens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Healthineers,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TrueBeam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official</a:t>
            </a:r>
            <a:r>
              <a:rPr sz="85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product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page.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The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phantom</a:t>
            </a:r>
            <a:r>
              <a:rPr sz="850" u="sng" spc="6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comparison</a:t>
            </a:r>
            <a:r>
              <a:rPr sz="850" u="sng" spc="6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establishes</a:t>
            </a:r>
            <a:r>
              <a:rPr sz="850" u="sng" spc="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an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advantage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over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6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MV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,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not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general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superiority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over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kV.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800" y="3926004"/>
            <a:ext cx="2474595" cy="20561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900" b="1" spc="-10" dirty="0">
                <a:solidFill>
                  <a:srgbClr val="38175F"/>
                </a:solidFill>
                <a:latin typeface="Arial"/>
                <a:cs typeface="Arial"/>
              </a:rPr>
              <a:t>TrueBeam</a:t>
            </a:r>
            <a:r>
              <a:rPr sz="19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38175F"/>
                </a:solidFill>
                <a:latin typeface="Arial"/>
                <a:cs typeface="Arial"/>
              </a:rPr>
              <a:t>—</a:t>
            </a:r>
            <a:r>
              <a:rPr sz="1900" b="1" spc="-8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38175F"/>
                </a:solidFill>
                <a:latin typeface="Arial"/>
                <a:cs typeface="Arial"/>
              </a:rPr>
              <a:t>Varian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350"/>
              </a:spcBef>
            </a:pP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Manufacturer</a:t>
            </a:r>
            <a:r>
              <a:rPr sz="12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image</a:t>
            </a:r>
            <a:r>
              <a:rPr sz="1250" spc="-6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spc="-25" dirty="0">
                <a:solidFill>
                  <a:srgbClr val="616C7B"/>
                </a:solidFill>
                <a:latin typeface="Arial"/>
                <a:cs typeface="Arial"/>
              </a:rPr>
              <a:t>[2]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Representative</a:t>
            </a:r>
            <a:r>
              <a:rPr sz="12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616C7B"/>
                </a:solidFill>
                <a:latin typeface="Arial"/>
                <a:cs typeface="Arial"/>
              </a:rPr>
              <a:t>platform</a:t>
            </a:r>
            <a:r>
              <a:rPr sz="1250" spc="-6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616C7B"/>
                </a:solidFill>
                <a:latin typeface="Arial"/>
                <a:cs typeface="Arial"/>
              </a:rPr>
              <a:t>illustration</a:t>
            </a:r>
            <a:endParaRPr sz="1250">
              <a:latin typeface="Arial"/>
              <a:cs typeface="Arial"/>
            </a:endParaRPr>
          </a:p>
          <a:p>
            <a:pPr marL="12700" marR="139065">
              <a:lnSpc>
                <a:spcPct val="97300"/>
              </a:lnSpc>
              <a:spcBef>
                <a:spcPts val="275"/>
              </a:spcBef>
            </a:pPr>
            <a:r>
              <a:rPr sz="1300" dirty="0">
                <a:solidFill>
                  <a:srgbClr val="292F39"/>
                </a:solidFill>
                <a:latin typeface="Arial"/>
                <a:cs typeface="Arial"/>
              </a:rPr>
              <a:t>Leeds</a:t>
            </a:r>
            <a:r>
              <a:rPr sz="1300" spc="-4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92F39"/>
                </a:solidFill>
                <a:latin typeface="Arial"/>
                <a:cs typeface="Arial"/>
              </a:rPr>
              <a:t>TOR</a:t>
            </a:r>
            <a:r>
              <a:rPr sz="1300" spc="-4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92F39"/>
                </a:solidFill>
                <a:latin typeface="Arial"/>
                <a:cs typeface="Arial"/>
              </a:rPr>
              <a:t>18FG</a:t>
            </a:r>
            <a:r>
              <a:rPr sz="1300" spc="-1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92F39"/>
                </a:solidFill>
                <a:latin typeface="Arial"/>
                <a:cs typeface="Arial"/>
              </a:rPr>
              <a:t>phantom, </a:t>
            </a:r>
            <a:r>
              <a:rPr sz="1300" dirty="0">
                <a:solidFill>
                  <a:srgbClr val="292F39"/>
                </a:solidFill>
                <a:latin typeface="Arial"/>
                <a:cs typeface="Arial"/>
              </a:rPr>
              <a:t>without</a:t>
            </a:r>
            <a:r>
              <a:rPr sz="130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92F39"/>
                </a:solidFill>
                <a:latin typeface="Arial"/>
                <a:cs typeface="Arial"/>
              </a:rPr>
              <a:t>overlying</a:t>
            </a:r>
            <a:r>
              <a:rPr sz="1300" spc="-1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92F39"/>
                </a:solidFill>
                <a:latin typeface="Arial"/>
                <a:cs typeface="Arial"/>
              </a:rPr>
              <a:t>Solid</a:t>
            </a:r>
            <a:r>
              <a:rPr sz="1300" spc="-6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92F39"/>
                </a:solidFill>
                <a:latin typeface="Arial"/>
                <a:cs typeface="Arial"/>
              </a:rPr>
              <a:t>Water. </a:t>
            </a:r>
            <a:r>
              <a:rPr sz="1350" spc="-10" dirty="0">
                <a:solidFill>
                  <a:srgbClr val="616C7B"/>
                </a:solidFill>
                <a:latin typeface="Arial"/>
                <a:cs typeface="Arial"/>
              </a:rPr>
              <a:t>Low-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contrast</a:t>
            </a:r>
            <a:r>
              <a:rPr sz="1350" spc="-5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targets</a:t>
            </a:r>
            <a:r>
              <a:rPr sz="1350" spc="-4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visible</a:t>
            </a:r>
            <a:r>
              <a:rPr sz="13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616C7B"/>
                </a:solidFill>
                <a:latin typeface="Arial"/>
                <a:cs typeface="Arial"/>
              </a:rPr>
              <a:t>[1]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200" b="1" dirty="0">
                <a:solidFill>
                  <a:srgbClr val="16749E"/>
                </a:solidFill>
                <a:latin typeface="Arial"/>
                <a:cs typeface="Arial"/>
              </a:rPr>
              <a:t>18/18</a:t>
            </a:r>
            <a:r>
              <a:rPr sz="2200" b="1" spc="-4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749E"/>
                </a:solidFill>
                <a:latin typeface="Arial"/>
                <a:cs typeface="Arial"/>
              </a:rPr>
              <a:t>at</a:t>
            </a:r>
            <a:r>
              <a:rPr sz="2200" b="1" spc="-35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749E"/>
                </a:solidFill>
                <a:latin typeface="Arial"/>
                <a:cs typeface="Arial"/>
              </a:rPr>
              <a:t>2.5</a:t>
            </a:r>
            <a:r>
              <a:rPr sz="2200" b="1" spc="-40" dirty="0">
                <a:solidFill>
                  <a:srgbClr val="16749E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16749E"/>
                </a:solidFill>
                <a:latin typeface="Arial"/>
                <a:cs typeface="Arial"/>
              </a:rPr>
              <a:t>MV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000" b="1" dirty="0">
                <a:solidFill>
                  <a:srgbClr val="292F39"/>
                </a:solidFill>
                <a:latin typeface="Arial"/>
                <a:cs typeface="Arial"/>
              </a:rPr>
              <a:t>10/18</a:t>
            </a:r>
            <a:r>
              <a:rPr sz="2000" b="1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92F39"/>
                </a:solidFill>
                <a:latin typeface="Arial"/>
                <a:cs typeface="Arial"/>
              </a:rPr>
              <a:t>at</a:t>
            </a:r>
            <a:r>
              <a:rPr sz="2000" b="1" spc="-2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92F39"/>
                </a:solidFill>
                <a:latin typeface="Arial"/>
                <a:cs typeface="Arial"/>
              </a:rPr>
              <a:t>6</a:t>
            </a:r>
            <a:r>
              <a:rPr sz="2000" b="1" spc="-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92F39"/>
                </a:solidFill>
                <a:latin typeface="Arial"/>
                <a:cs typeface="Arial"/>
              </a:rPr>
              <a:t>MV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191125"/>
          </a:xfrm>
          <a:custGeom>
            <a:avLst/>
            <a:gdLst/>
            <a:ahLst/>
            <a:cxnLst/>
            <a:rect l="l" t="t" r="r" b="b"/>
            <a:pathLst>
              <a:path w="11458575" h="5191125">
                <a:moveTo>
                  <a:pt x="11458575" y="0"/>
                </a:moveTo>
                <a:lnTo>
                  <a:pt x="0" y="0"/>
                </a:lnTo>
                <a:lnTo>
                  <a:pt x="0" y="5191125"/>
                </a:lnTo>
                <a:lnTo>
                  <a:pt x="11458575" y="5191125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Electron</a:t>
            </a:r>
            <a:r>
              <a:rPr sz="3000" spc="-50" dirty="0"/>
              <a:t> </a:t>
            </a:r>
            <a:r>
              <a:rPr sz="3000" dirty="0"/>
              <a:t>radiotherapy</a:t>
            </a:r>
            <a:r>
              <a:rPr sz="3000" spc="-45" dirty="0"/>
              <a:t> </a:t>
            </a:r>
            <a:r>
              <a:rPr sz="3000" dirty="0"/>
              <a:t>and</a:t>
            </a:r>
            <a:r>
              <a:rPr sz="3000" spc="-50" dirty="0"/>
              <a:t> </a:t>
            </a:r>
            <a:r>
              <a:rPr sz="3000" dirty="0"/>
              <a:t>depth</a:t>
            </a:r>
            <a:r>
              <a:rPr sz="3000" spc="-45" dirty="0"/>
              <a:t> </a:t>
            </a:r>
            <a:r>
              <a:rPr sz="3000" spc="-10" dirty="0"/>
              <a:t>matching</a:t>
            </a:r>
            <a:endParaRPr sz="3000"/>
          </a:p>
        </p:txBody>
      </p:sp>
      <p:sp>
        <p:nvSpPr>
          <p:cNvPr id="5" name="object 5"/>
          <p:cNvSpPr/>
          <p:nvPr/>
        </p:nvSpPr>
        <p:spPr>
          <a:xfrm>
            <a:off x="457200" y="6105525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600" y="0"/>
                </a:lnTo>
              </a:path>
            </a:pathLst>
          </a:custGeom>
          <a:ln w="9525">
            <a:solidFill>
              <a:srgbClr val="9A6F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534647" y="6501180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16C7B"/>
                </a:solidFill>
                <a:latin typeface="Arial"/>
                <a:cs typeface="Arial"/>
              </a:rPr>
              <a:t>04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6249" y="1790700"/>
            <a:ext cx="5776976" cy="39052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06653" y="5718454"/>
            <a:ext cx="5260340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40"/>
              </a:lnSpc>
              <a:spcBef>
                <a:spcPts val="100"/>
              </a:spcBef>
            </a:pP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Gao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et</a:t>
            </a:r>
            <a:r>
              <a:rPr sz="1150" spc="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al.,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Fig.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1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[1],</a:t>
            </a:r>
            <a:r>
              <a:rPr sz="1150" spc="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CC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BY</a:t>
            </a:r>
            <a:r>
              <a:rPr sz="11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4.0.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10</a:t>
            </a:r>
            <a:r>
              <a:rPr sz="1150" spc="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×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10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cm²</a:t>
            </a:r>
            <a:r>
              <a:rPr sz="11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cone,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SSD</a:t>
            </a:r>
            <a:r>
              <a:rPr sz="11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=</a:t>
            </a:r>
            <a:r>
              <a:rPr sz="1150" spc="-1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100 </a:t>
            </a:r>
            <a:r>
              <a:rPr sz="1150" spc="-25" dirty="0">
                <a:solidFill>
                  <a:srgbClr val="616C7B"/>
                </a:solidFill>
                <a:latin typeface="Arial"/>
                <a:cs typeface="Arial"/>
              </a:rPr>
              <a:t>cm.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ts val="1340"/>
              </a:lnSpc>
            </a:pP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The</a:t>
            </a:r>
            <a:r>
              <a:rPr sz="11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11/12</a:t>
            </a:r>
            <a:r>
              <a:rPr sz="11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MeV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beams</a:t>
            </a:r>
            <a:r>
              <a:rPr sz="1150" spc="-3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provide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clinical</a:t>
            </a:r>
            <a:r>
              <a:rPr sz="11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context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beyond</a:t>
            </a:r>
            <a:r>
              <a:rPr sz="11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this</a:t>
            </a:r>
            <a:r>
              <a:rPr sz="11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design’s</a:t>
            </a:r>
            <a:r>
              <a:rPr sz="11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10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616C7B"/>
                </a:solidFill>
                <a:latin typeface="Arial"/>
                <a:cs typeface="Arial"/>
              </a:rPr>
              <a:t>MeV</a:t>
            </a:r>
            <a:r>
              <a:rPr sz="11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616C7B"/>
                </a:solidFill>
                <a:latin typeface="Arial"/>
                <a:cs typeface="Arial"/>
              </a:rPr>
              <a:t>limit.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800" y="949197"/>
            <a:ext cx="10301605" cy="750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Clinical</a:t>
            </a:r>
            <a:r>
              <a:rPr sz="1650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650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presets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control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distal</a:t>
            </a:r>
            <a:r>
              <a:rPr sz="1650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dose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falloff.</a:t>
            </a:r>
            <a:r>
              <a:rPr sz="1650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Intermediate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energies</a:t>
            </a:r>
            <a:r>
              <a:rPr sz="1650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provide</a:t>
            </a:r>
            <a:r>
              <a:rPr sz="1650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finer</a:t>
            </a:r>
            <a:r>
              <a:rPr sz="16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depth</a:t>
            </a:r>
            <a:r>
              <a:rPr sz="1650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38175F"/>
                </a:solidFill>
                <a:latin typeface="Arial"/>
                <a:cs typeface="Arial"/>
              </a:rPr>
              <a:t>selection</a:t>
            </a:r>
            <a:r>
              <a:rPr sz="1650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38175F"/>
                </a:solidFill>
                <a:latin typeface="Arial"/>
                <a:cs typeface="Arial"/>
              </a:rPr>
              <a:t>[1,2].</a:t>
            </a:r>
            <a:endParaRPr sz="165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1565"/>
              </a:spcBef>
              <a:tabLst>
                <a:tab pos="6585584" algn="l"/>
              </a:tabLst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Direct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electrons: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rapid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distal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dose</a:t>
            </a:r>
            <a:r>
              <a:rPr sz="18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falloff</a:t>
            </a:r>
            <a:r>
              <a:rPr sz="180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[2]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	</a:t>
            </a:r>
            <a:r>
              <a:rPr sz="1750" b="1" dirty="0">
                <a:solidFill>
                  <a:srgbClr val="38175F"/>
                </a:solidFill>
                <a:latin typeface="Arial"/>
                <a:cs typeface="Arial"/>
              </a:rPr>
              <a:t>Clinical</a:t>
            </a:r>
            <a:r>
              <a:rPr sz="17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50" b="1" spc="-20" dirty="0">
                <a:solidFill>
                  <a:srgbClr val="38175F"/>
                </a:solidFill>
                <a:latin typeface="Arial"/>
                <a:cs typeface="Arial"/>
              </a:rPr>
              <a:t>energy-</a:t>
            </a:r>
            <a:r>
              <a:rPr sz="1750" b="1" dirty="0">
                <a:solidFill>
                  <a:srgbClr val="38175F"/>
                </a:solidFill>
                <a:latin typeface="Arial"/>
                <a:cs typeface="Arial"/>
              </a:rPr>
              <a:t>selection</a:t>
            </a:r>
            <a:r>
              <a:rPr sz="1750" b="1" spc="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50" b="1" spc="-10" dirty="0">
                <a:solidFill>
                  <a:srgbClr val="38175F"/>
                </a:solidFill>
                <a:latin typeface="Arial"/>
                <a:cs typeface="Arial"/>
              </a:rPr>
              <a:t>platforms</a:t>
            </a:r>
            <a:endParaRPr sz="17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36357" y="1809750"/>
            <a:ext cx="1510411" cy="13811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49967" y="1809750"/>
            <a:ext cx="750239" cy="13811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316469" y="3172028"/>
            <a:ext cx="1749425" cy="8083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Versa</a:t>
            </a:r>
            <a:r>
              <a:rPr sz="16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HD</a:t>
            </a:r>
            <a:r>
              <a:rPr sz="1650" b="1" spc="-8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·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Elekta</a:t>
            </a:r>
            <a:endParaRPr sz="1650">
              <a:latin typeface="Arial"/>
              <a:cs typeface="Arial"/>
            </a:endParaRPr>
          </a:p>
          <a:p>
            <a:pPr marL="73025" marR="60325" algn="ctr">
              <a:lnSpc>
                <a:spcPts val="1500"/>
              </a:lnSpc>
              <a:spcBef>
                <a:spcPts val="630"/>
              </a:spcBef>
            </a:pP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Photon/electron</a:t>
            </a:r>
            <a:r>
              <a:rPr sz="1350" spc="-5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spc="-20" dirty="0">
                <a:solidFill>
                  <a:srgbClr val="292F39"/>
                </a:solidFill>
                <a:latin typeface="Arial"/>
                <a:cs typeface="Arial"/>
              </a:rPr>
              <a:t>linac </a:t>
            </a: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Clinical</a:t>
            </a:r>
            <a:r>
              <a:rPr sz="1350" spc="-4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presets</a:t>
            </a:r>
            <a:r>
              <a:rPr sz="1350" spc="-1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292F39"/>
                </a:solidFill>
                <a:latin typeface="Arial"/>
                <a:cs typeface="Arial"/>
              </a:rPr>
              <a:t>[3]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68053" y="3172028"/>
            <a:ext cx="1916430" cy="80835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Mobetron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·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IntraOp</a:t>
            </a:r>
            <a:endParaRPr sz="1650">
              <a:latin typeface="Arial"/>
              <a:cs typeface="Arial"/>
            </a:endParaRPr>
          </a:p>
          <a:p>
            <a:pPr marL="352425" marR="345440" indent="-635" algn="ctr">
              <a:lnSpc>
                <a:spcPts val="1500"/>
              </a:lnSpc>
              <a:spcBef>
                <a:spcPts val="630"/>
              </a:spcBef>
            </a:pP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Electron</a:t>
            </a:r>
            <a:r>
              <a:rPr sz="1350" spc="-5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spc="-20" dirty="0">
                <a:solidFill>
                  <a:srgbClr val="292F39"/>
                </a:solidFill>
                <a:latin typeface="Arial"/>
                <a:cs typeface="Arial"/>
              </a:rPr>
              <a:t>IORT </a:t>
            </a: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6,</a:t>
            </a:r>
            <a:r>
              <a:rPr sz="1350" spc="-1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9,</a:t>
            </a:r>
            <a:r>
              <a:rPr sz="1350" spc="-1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12</a:t>
            </a:r>
            <a:r>
              <a:rPr sz="1350" spc="-2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92F39"/>
                </a:solidFill>
                <a:latin typeface="Arial"/>
                <a:cs typeface="Arial"/>
              </a:rPr>
              <a:t>MeV</a:t>
            </a:r>
            <a:r>
              <a:rPr sz="1350" spc="-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292F39"/>
                </a:solidFill>
                <a:latin typeface="Arial"/>
                <a:cs typeface="Arial"/>
              </a:rPr>
              <a:t>[4]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1811" y="4087825"/>
            <a:ext cx="346329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Custom</a:t>
            </a:r>
            <a:r>
              <a:rPr sz="17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7</a:t>
            </a:r>
            <a:r>
              <a:rPr sz="17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7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38175F"/>
                </a:solidFill>
                <a:latin typeface="Arial"/>
                <a:cs typeface="Arial"/>
              </a:rPr>
              <a:t>11</a:t>
            </a:r>
            <a:r>
              <a:rPr sz="17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7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settings</a:t>
            </a:r>
            <a:r>
              <a:rPr sz="17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25" dirty="0">
                <a:solidFill>
                  <a:srgbClr val="38175F"/>
                </a:solidFill>
                <a:latin typeface="Arial"/>
                <a:cs typeface="Arial"/>
              </a:rPr>
              <a:t>[1]</a:t>
            </a:r>
            <a:endParaRPr sz="1700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7141844" y="4408170"/>
          <a:ext cx="4509135" cy="781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5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3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Electron</a:t>
                      </a:r>
                      <a:r>
                        <a:rPr sz="1450" b="1" spc="-5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b="1" spc="-1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setting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6350">
                      <a:solidFill>
                        <a:srgbClr val="DDD4E6"/>
                      </a:solidFill>
                      <a:prstDash val="solid"/>
                    </a:lnL>
                    <a:lnR w="6350">
                      <a:solidFill>
                        <a:srgbClr val="DDD4E6"/>
                      </a:solidFill>
                      <a:prstDash val="solid"/>
                    </a:lnR>
                    <a:lnT w="6350">
                      <a:solidFill>
                        <a:srgbClr val="DDD4E6"/>
                      </a:solidFill>
                      <a:prstDash val="solid"/>
                    </a:lnT>
                    <a:lnB w="6350">
                      <a:solidFill>
                        <a:srgbClr val="DDD4E6"/>
                      </a:solidFill>
                      <a:prstDash val="solid"/>
                    </a:lnB>
                    <a:solidFill>
                      <a:srgbClr val="F1EC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Target</a:t>
                      </a:r>
                      <a:r>
                        <a:rPr sz="1450" b="1" spc="-6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b="1" spc="-2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450" b="1" spc="-25" dirty="0">
                          <a:solidFill>
                            <a:srgbClr val="38175F"/>
                          </a:solidFill>
                          <a:latin typeface="Cambria Math"/>
                          <a:cs typeface="Cambria Math"/>
                        </a:rPr>
                        <a:t>₅₀</a:t>
                      </a:r>
                      <a:endParaRPr sz="1450">
                        <a:latin typeface="Cambria Math"/>
                        <a:cs typeface="Cambria Math"/>
                      </a:endParaRPr>
                    </a:p>
                  </a:txBody>
                  <a:tcPr marL="0" marR="0" marT="14604" marB="0">
                    <a:lnL w="6350">
                      <a:solidFill>
                        <a:srgbClr val="DDD4E6"/>
                      </a:solidFill>
                      <a:prstDash val="solid"/>
                    </a:lnL>
                    <a:lnR w="6350">
                      <a:solidFill>
                        <a:srgbClr val="DDD4E6"/>
                      </a:solidFill>
                      <a:prstDash val="solid"/>
                    </a:lnR>
                    <a:lnT w="6350">
                      <a:solidFill>
                        <a:srgbClr val="DDD4E6"/>
                      </a:solidFill>
                      <a:prstDash val="solid"/>
                    </a:lnT>
                    <a:lnB w="6350">
                      <a:solidFill>
                        <a:srgbClr val="DDD4E6"/>
                      </a:solidFill>
                      <a:prstDash val="solid"/>
                    </a:lnB>
                    <a:solidFill>
                      <a:srgbClr val="F1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50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7</a:t>
                      </a:r>
                      <a:r>
                        <a:rPr sz="1450" spc="-10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spc="-25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MeV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6350">
                      <a:solidFill>
                        <a:srgbClr val="DDD4E6"/>
                      </a:solidFill>
                      <a:prstDash val="solid"/>
                    </a:lnL>
                    <a:lnR w="6350">
                      <a:solidFill>
                        <a:srgbClr val="DDD4E6"/>
                      </a:solidFill>
                      <a:prstDash val="solid"/>
                    </a:lnR>
                    <a:lnT w="6350">
                      <a:solidFill>
                        <a:srgbClr val="DDD4E6"/>
                      </a:solidFill>
                      <a:prstDash val="solid"/>
                    </a:lnT>
                    <a:lnB w="6350">
                      <a:solidFill>
                        <a:srgbClr val="DDD4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945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450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2.9</a:t>
                      </a:r>
                      <a:r>
                        <a:rPr sz="1450" spc="-35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spc="-25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cm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6350">
                      <a:solidFill>
                        <a:srgbClr val="DDD4E6"/>
                      </a:solidFill>
                      <a:prstDash val="solid"/>
                    </a:lnL>
                    <a:lnR w="6350">
                      <a:solidFill>
                        <a:srgbClr val="DDD4E6"/>
                      </a:solidFill>
                      <a:prstDash val="solid"/>
                    </a:lnR>
                    <a:lnT w="6350">
                      <a:solidFill>
                        <a:srgbClr val="DDD4E6"/>
                      </a:solidFill>
                      <a:prstDash val="solid"/>
                    </a:lnT>
                    <a:lnB w="6350">
                      <a:solidFill>
                        <a:srgbClr val="DDD4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50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sz="1450" spc="-20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spc="-25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MeV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6350">
                      <a:solidFill>
                        <a:srgbClr val="DDD4E6"/>
                      </a:solidFill>
                      <a:prstDash val="solid"/>
                    </a:lnL>
                    <a:lnR w="6350">
                      <a:solidFill>
                        <a:srgbClr val="DDD4E6"/>
                      </a:solidFill>
                      <a:prstDash val="solid"/>
                    </a:lnR>
                    <a:lnT w="6350">
                      <a:solidFill>
                        <a:srgbClr val="DDD4E6"/>
                      </a:solidFill>
                      <a:prstDash val="solid"/>
                    </a:lnT>
                    <a:lnB w="6350">
                      <a:solidFill>
                        <a:srgbClr val="DDD4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945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50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4.2</a:t>
                      </a:r>
                      <a:r>
                        <a:rPr sz="1450" spc="-35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50" spc="-25" dirty="0">
                          <a:solidFill>
                            <a:srgbClr val="292F39"/>
                          </a:solidFill>
                          <a:latin typeface="Arial"/>
                          <a:cs typeface="Arial"/>
                        </a:rPr>
                        <a:t>cm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6350">
                      <a:solidFill>
                        <a:srgbClr val="DDD4E6"/>
                      </a:solidFill>
                      <a:prstDash val="solid"/>
                    </a:lnL>
                    <a:lnR w="6350">
                      <a:solidFill>
                        <a:srgbClr val="DDD4E6"/>
                      </a:solidFill>
                      <a:prstDash val="solid"/>
                    </a:lnR>
                    <a:lnT w="6350">
                      <a:solidFill>
                        <a:srgbClr val="DDD4E6"/>
                      </a:solidFill>
                      <a:prstDash val="solid"/>
                    </a:lnT>
                    <a:lnB w="6350">
                      <a:solidFill>
                        <a:srgbClr val="DDD4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7131811" y="5234432"/>
            <a:ext cx="3053080" cy="827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sz="1350" spc="-20" dirty="0">
                <a:solidFill>
                  <a:srgbClr val="616C7B"/>
                </a:solidFill>
                <a:latin typeface="Arial"/>
                <a:cs typeface="Arial"/>
              </a:rPr>
              <a:t>Target</a:t>
            </a:r>
            <a:r>
              <a:rPr sz="1350" spc="-5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I</a:t>
            </a:r>
            <a:r>
              <a:rPr sz="1350" dirty="0">
                <a:solidFill>
                  <a:srgbClr val="616C7B"/>
                </a:solidFill>
                <a:latin typeface="Cambria Math"/>
                <a:cs typeface="Cambria Math"/>
              </a:rPr>
              <a:t>₅₀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:</a:t>
            </a:r>
            <a:r>
              <a:rPr sz="13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50%</a:t>
            </a:r>
            <a:r>
              <a:rPr sz="13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ionization</a:t>
            </a:r>
            <a:r>
              <a:rPr sz="1350" spc="-4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616C7B"/>
                </a:solidFill>
                <a:latin typeface="Arial"/>
                <a:cs typeface="Arial"/>
              </a:rPr>
              <a:t>depth.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560"/>
              </a:lnSpc>
            </a:pP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15</a:t>
            </a:r>
            <a:r>
              <a:rPr sz="13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×</a:t>
            </a:r>
            <a:r>
              <a:rPr sz="1350" spc="-1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15</a:t>
            </a:r>
            <a:r>
              <a:rPr sz="1350" spc="-20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cm²</a:t>
            </a:r>
            <a:r>
              <a:rPr sz="1350" spc="-2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cone,</a:t>
            </a:r>
            <a:r>
              <a:rPr sz="1350" spc="-3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SSD</a:t>
            </a:r>
            <a:r>
              <a:rPr sz="1350" spc="-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=</a:t>
            </a:r>
            <a:r>
              <a:rPr sz="13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616C7B"/>
                </a:solidFill>
                <a:latin typeface="Arial"/>
                <a:cs typeface="Arial"/>
              </a:rPr>
              <a:t>100</a:t>
            </a:r>
            <a:r>
              <a:rPr sz="1350" spc="-15" dirty="0">
                <a:solidFill>
                  <a:srgbClr val="616C7B"/>
                </a:solidFill>
                <a:latin typeface="Arial"/>
                <a:cs typeface="Arial"/>
              </a:rPr>
              <a:t> </a:t>
            </a:r>
            <a:r>
              <a:rPr sz="1350" spc="-25" dirty="0">
                <a:solidFill>
                  <a:srgbClr val="616C7B"/>
                </a:solidFill>
                <a:latin typeface="Arial"/>
                <a:cs typeface="Arial"/>
              </a:rPr>
              <a:t>cm.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450"/>
              </a:lnSpc>
              <a:spcBef>
                <a:spcPts val="285"/>
              </a:spcBef>
            </a:pP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≈0.5</a:t>
            </a:r>
            <a:r>
              <a:rPr sz="12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cm</a:t>
            </a:r>
            <a:r>
              <a:rPr sz="1250" spc="-3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R</a:t>
            </a:r>
            <a:r>
              <a:rPr sz="1250" dirty="0">
                <a:solidFill>
                  <a:srgbClr val="292F39"/>
                </a:solidFill>
                <a:latin typeface="Cambria Math"/>
                <a:cs typeface="Cambria Math"/>
              </a:rPr>
              <a:t>₈₀</a:t>
            </a:r>
            <a:r>
              <a:rPr sz="1250" spc="60" dirty="0">
                <a:solidFill>
                  <a:srgbClr val="292F39"/>
                </a:solidFill>
                <a:latin typeface="Cambria Math"/>
                <a:cs typeface="Cambria Math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shift</a:t>
            </a:r>
            <a:r>
              <a:rPr sz="1250" spc="-3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for</a:t>
            </a:r>
            <a:r>
              <a:rPr sz="12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6→7</a:t>
            </a:r>
            <a:r>
              <a:rPr sz="1250" spc="-2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and</a:t>
            </a:r>
            <a:r>
              <a:rPr sz="1250" spc="-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292F39"/>
                </a:solidFill>
                <a:latin typeface="Arial"/>
                <a:cs typeface="Arial"/>
              </a:rPr>
              <a:t>11→12 </a:t>
            </a:r>
            <a:r>
              <a:rPr sz="1250" spc="-25" dirty="0">
                <a:solidFill>
                  <a:srgbClr val="292F39"/>
                </a:solidFill>
                <a:latin typeface="Arial"/>
                <a:cs typeface="Arial"/>
              </a:rPr>
              <a:t>MeV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ts val="1450"/>
              </a:lnSpc>
            </a:pP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(10</a:t>
            </a:r>
            <a:r>
              <a:rPr sz="1250" spc="-1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×</a:t>
            </a:r>
            <a:r>
              <a:rPr sz="1250" spc="-1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10</a:t>
            </a:r>
            <a:r>
              <a:rPr sz="1250" spc="-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cm²</a:t>
            </a:r>
            <a:r>
              <a:rPr sz="12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cone,</a:t>
            </a:r>
            <a:r>
              <a:rPr sz="1250" spc="-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SSD</a:t>
            </a:r>
            <a:r>
              <a:rPr sz="1250" spc="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=</a:t>
            </a:r>
            <a:r>
              <a:rPr sz="12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100</a:t>
            </a:r>
            <a:r>
              <a:rPr sz="1250" spc="10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92F39"/>
                </a:solidFill>
                <a:latin typeface="Arial"/>
                <a:cs typeface="Arial"/>
              </a:rPr>
              <a:t>cm)</a:t>
            </a:r>
            <a:r>
              <a:rPr sz="1250" spc="-25" dirty="0">
                <a:solidFill>
                  <a:srgbClr val="292F39"/>
                </a:solidFill>
                <a:latin typeface="Arial"/>
                <a:cs typeface="Arial"/>
              </a:rPr>
              <a:t> </a:t>
            </a:r>
            <a:r>
              <a:rPr sz="1250" spc="-20" dirty="0">
                <a:solidFill>
                  <a:srgbClr val="292F39"/>
                </a:solidFill>
                <a:latin typeface="Arial"/>
                <a:cs typeface="Arial"/>
              </a:rPr>
              <a:t>[1].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500" y="6141516"/>
            <a:ext cx="9675495" cy="645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Clinical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demand</a:t>
            </a:r>
            <a:r>
              <a:rPr sz="16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for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finer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depth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matching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motivates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continuous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1–10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6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source-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control.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[1]</a:t>
            </a:r>
            <a:r>
              <a:rPr sz="85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Gao</a:t>
            </a:r>
            <a:r>
              <a:rPr sz="850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et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al.,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JACMP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23:e13633</a:t>
            </a:r>
            <a:r>
              <a:rPr sz="850" u="sng" spc="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(2022).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doi:10.1002/acm2.13633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.</a:t>
            </a:r>
            <a:r>
              <a:rPr sz="850" u="sng" spc="3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[2]</a:t>
            </a:r>
            <a:r>
              <a:rPr sz="85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IAEA, Radiation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Oncology</a:t>
            </a:r>
            <a:r>
              <a:rPr sz="850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Physics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(2005),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Ch.</a:t>
            </a:r>
            <a:r>
              <a:rPr sz="85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85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6"/>
              </a:rPr>
              <a:t>8.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[3]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Elekta,</a:t>
            </a:r>
            <a:r>
              <a:rPr sz="850" u="sng" spc="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Versa</a:t>
            </a:r>
            <a:r>
              <a:rPr sz="850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HD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official</a:t>
            </a:r>
            <a:r>
              <a:rPr sz="85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product</a:t>
            </a:r>
            <a:r>
              <a:rPr sz="850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and</a:t>
            </a:r>
            <a:r>
              <a:rPr sz="850" u="sng" spc="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commissioning</a:t>
            </a:r>
            <a:r>
              <a:rPr sz="850" u="sng" spc="8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7"/>
              </a:rPr>
              <a:t>materials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.</a:t>
            </a:r>
            <a:r>
              <a:rPr sz="850" u="sng" spc="29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[4]</a:t>
            </a:r>
            <a:r>
              <a:rPr sz="850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IntraOp,</a:t>
            </a:r>
            <a:r>
              <a:rPr sz="850" u="sng" spc="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Mobetron</a:t>
            </a:r>
            <a:r>
              <a:rPr sz="850" u="sng" spc="7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HDR</a:t>
            </a:r>
            <a:r>
              <a:rPr sz="850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Product</a:t>
            </a:r>
            <a:r>
              <a:rPr sz="850" u="sng" spc="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Datasheet,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Rev.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D.</a:t>
            </a:r>
            <a:r>
              <a:rPr sz="850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Device</a:t>
            </a:r>
            <a:r>
              <a:rPr sz="85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images:</a:t>
            </a:r>
            <a:r>
              <a:rPr sz="85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sz="85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manufacturers.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040" y="883754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Conventional</a:t>
            </a:r>
            <a:r>
              <a:rPr spc="-50" dirty="0"/>
              <a:t> </a:t>
            </a:r>
            <a:r>
              <a:rPr spc="-20" dirty="0"/>
              <a:t>energy-</a:t>
            </a:r>
            <a:r>
              <a:rPr dirty="0"/>
              <a:t>tuning</a:t>
            </a:r>
            <a:r>
              <a:rPr spc="-15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05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2684" y="903554"/>
            <a:ext cx="39630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38175F"/>
                </a:solidFill>
                <a:latin typeface="Arial"/>
                <a:cs typeface="Arial"/>
              </a:rPr>
              <a:t>ndependently</a:t>
            </a:r>
            <a:r>
              <a:rPr sz="200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8175F"/>
                </a:solidFill>
                <a:latin typeface="Arial"/>
                <a:cs typeface="Arial"/>
              </a:rPr>
              <a:t>powered</a:t>
            </a:r>
            <a:r>
              <a:rPr sz="200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8175F"/>
                </a:solidFill>
                <a:latin typeface="Arial"/>
                <a:cs typeface="Arial"/>
              </a:rPr>
              <a:t>sections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684" y="2331847"/>
            <a:ext cx="35077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spc="-10" dirty="0">
                <a:solidFill>
                  <a:srgbClr val="38175F"/>
                </a:solidFill>
                <a:latin typeface="Arial"/>
                <a:cs typeface="Arial"/>
              </a:rPr>
              <a:t>S</a:t>
            </a:r>
            <a:r>
              <a:rPr sz="2000" b="1" spc="-10" dirty="0">
                <a:solidFill>
                  <a:srgbClr val="38175F"/>
                </a:solidFill>
                <a:latin typeface="Arial"/>
                <a:cs typeface="Arial"/>
              </a:rPr>
              <a:t>ide-</a:t>
            </a:r>
            <a:r>
              <a:rPr sz="2000" b="1" dirty="0">
                <a:solidFill>
                  <a:srgbClr val="38175F"/>
                </a:solidFill>
                <a:latin typeface="Arial"/>
                <a:cs typeface="Arial"/>
              </a:rPr>
              <a:t>cavity</a:t>
            </a:r>
            <a:r>
              <a:rPr sz="20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20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8175F"/>
                </a:solidFill>
                <a:latin typeface="Arial"/>
                <a:cs typeface="Arial"/>
              </a:rPr>
              <a:t>switching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4500" y="6098235"/>
            <a:ext cx="8382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How</a:t>
            </a:r>
            <a:r>
              <a:rPr sz="180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can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net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gain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be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reduced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without</a:t>
            </a:r>
            <a:r>
              <a:rPr sz="180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sacrificing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strong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focusing?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651" y="1277111"/>
            <a:ext cx="4327017" cy="1007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514" y="2722752"/>
            <a:ext cx="4201287" cy="144005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750" y="4394530"/>
            <a:ext cx="4514850" cy="144005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92684" y="4081093"/>
            <a:ext cx="4583430" cy="324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FF0000"/>
                </a:solidFill>
                <a:latin typeface="Arial"/>
                <a:cs typeface="Arial"/>
              </a:rPr>
              <a:t>Proposed:</a:t>
            </a:r>
            <a:r>
              <a:rPr sz="195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FF0000"/>
                </a:solidFill>
                <a:latin typeface="Arial"/>
                <a:cs typeface="Arial"/>
              </a:rPr>
              <a:t>Interlaced</a:t>
            </a:r>
            <a:r>
              <a:rPr sz="195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FF0000"/>
                </a:solidFill>
                <a:latin typeface="Arial"/>
                <a:cs typeface="Arial"/>
              </a:rPr>
              <a:t>Dual-Chain</a:t>
            </a:r>
            <a:r>
              <a:rPr sz="195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FF0000"/>
                </a:solidFill>
                <a:latin typeface="Arial"/>
                <a:cs typeface="Arial"/>
              </a:rPr>
              <a:t>Linac</a:t>
            </a:r>
            <a:endParaRPr sz="1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15534" y="4776342"/>
            <a:ext cx="6252845" cy="621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Key</a:t>
            </a:r>
            <a:r>
              <a:rPr sz="19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challenge:</a:t>
            </a:r>
            <a:r>
              <a:rPr sz="19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Reducing</a:t>
            </a:r>
            <a:r>
              <a:rPr sz="19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9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net</a:t>
            </a:r>
            <a:r>
              <a:rPr sz="19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9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gain</a:t>
            </a:r>
            <a:r>
              <a:rPr sz="19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38175F"/>
                </a:solidFill>
                <a:latin typeface="Arial"/>
                <a:cs typeface="Arial"/>
              </a:rPr>
              <a:t>without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weakening</a:t>
            </a:r>
            <a:r>
              <a:rPr sz="19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local</a:t>
            </a:r>
            <a:r>
              <a:rPr sz="19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9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38175F"/>
                </a:solidFill>
                <a:latin typeface="Arial"/>
                <a:cs typeface="Arial"/>
              </a:rPr>
              <a:t>focusing.</a:t>
            </a:r>
            <a:endParaRPr sz="1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26811" y="964819"/>
            <a:ext cx="310769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Principles</a:t>
            </a:r>
            <a:r>
              <a:rPr sz="19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9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38175F"/>
                </a:solidFill>
                <a:latin typeface="Arial"/>
                <a:cs typeface="Arial"/>
              </a:rPr>
              <a:t>Limitations</a:t>
            </a:r>
            <a:endParaRPr sz="1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61609" y="1707260"/>
            <a:ext cx="2808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01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|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RF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Power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Modulation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61609" y="2215133"/>
            <a:ext cx="64890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Reduced</a:t>
            </a:r>
            <a:r>
              <a:rPr sz="1400" spc="-6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bunching</a:t>
            </a:r>
            <a:r>
              <a:rPr sz="1400" spc="-5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fields</a:t>
            </a:r>
            <a:r>
              <a:rPr sz="1400" spc="-4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→</a:t>
            </a:r>
            <a:r>
              <a:rPr sz="1400" spc="-2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lower</a:t>
            </a:r>
            <a:r>
              <a:rPr sz="1400" spc="-1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capture</a:t>
            </a:r>
            <a:r>
              <a:rPr sz="1400" spc="-7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efficiency</a:t>
            </a:r>
            <a:r>
              <a:rPr sz="1400" spc="-5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and</a:t>
            </a:r>
            <a:r>
              <a:rPr sz="1400" spc="-4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increased</a:t>
            </a:r>
            <a:r>
              <a:rPr sz="1400" spc="-5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energy</a:t>
            </a:r>
            <a:r>
              <a:rPr sz="1400" spc="-5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737"/>
                </a:solidFill>
                <a:latin typeface="Arial"/>
                <a:cs typeface="Arial"/>
              </a:rPr>
              <a:t>spread.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61609" y="2683002"/>
            <a:ext cx="5804535" cy="1275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02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| Independently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Powered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Sections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40"/>
              </a:spcBef>
            </a:pPr>
            <a:r>
              <a:rPr sz="1400" spc="-10" dirty="0">
                <a:solidFill>
                  <a:srgbClr val="3A3737"/>
                </a:solidFill>
                <a:latin typeface="Arial"/>
                <a:cs typeface="Arial"/>
              </a:rPr>
              <a:t>Independent</a:t>
            </a:r>
            <a:r>
              <a:rPr sz="1400" spc="-6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RF</a:t>
            </a:r>
            <a:r>
              <a:rPr sz="1400" spc="-1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amplitude/phase</a:t>
            </a:r>
            <a:r>
              <a:rPr sz="1400" spc="-4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control</a:t>
            </a:r>
            <a:r>
              <a:rPr sz="1400" spc="-5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→</a:t>
            </a:r>
            <a:r>
              <a:rPr sz="1400" spc="-1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increased</a:t>
            </a:r>
            <a:r>
              <a:rPr sz="1400" spc="-4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system</a:t>
            </a:r>
            <a:r>
              <a:rPr sz="1400" spc="-3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737"/>
                </a:solidFill>
                <a:latin typeface="Arial"/>
                <a:cs typeface="Arial"/>
              </a:rPr>
              <a:t>complexity.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03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|</a:t>
            </a:r>
            <a:r>
              <a:rPr sz="1800" b="1" spc="-10" dirty="0">
                <a:latin typeface="Arial"/>
                <a:cs typeface="Arial"/>
              </a:rPr>
              <a:t> Side-</a:t>
            </a:r>
            <a:r>
              <a:rPr sz="1800" b="1" dirty="0">
                <a:latin typeface="Arial"/>
                <a:cs typeface="Arial"/>
              </a:rPr>
              <a:t>Cavity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Energy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Switching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1609" y="4166108"/>
            <a:ext cx="46024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Downstream</a:t>
            </a:r>
            <a:r>
              <a:rPr sz="1400" spc="-6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field</a:t>
            </a:r>
            <a:r>
              <a:rPr sz="1400" spc="-3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adjustment</a:t>
            </a:r>
            <a:r>
              <a:rPr sz="1400" spc="-5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→</a:t>
            </a:r>
            <a:r>
              <a:rPr sz="1400" spc="-20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discrete</a:t>
            </a:r>
            <a:r>
              <a:rPr sz="1400" spc="-5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A3737"/>
                </a:solidFill>
                <a:latin typeface="Arial"/>
                <a:cs typeface="Arial"/>
              </a:rPr>
              <a:t>energy</a:t>
            </a:r>
            <a:r>
              <a:rPr sz="1400" spc="-45" dirty="0">
                <a:solidFill>
                  <a:srgbClr val="3A3737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A3737"/>
                </a:solidFill>
                <a:latin typeface="Arial"/>
                <a:cs typeface="Arial"/>
              </a:rPr>
              <a:t>selection.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4985" y="1008570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Interlaced</a:t>
            </a:r>
            <a:r>
              <a:rPr spc="-50" dirty="0"/>
              <a:t> </a:t>
            </a:r>
            <a:r>
              <a:rPr spc="-10" dirty="0"/>
              <a:t>dual-</a:t>
            </a:r>
            <a:r>
              <a:rPr dirty="0"/>
              <a:t>chain</a:t>
            </a:r>
            <a:r>
              <a:rPr spc="-55" dirty="0"/>
              <a:t> </a:t>
            </a:r>
            <a:r>
              <a:rPr spc="-10" dirty="0"/>
              <a:t>architecture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06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380" y="2233688"/>
            <a:ext cx="2413508" cy="10799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7214" y="2219464"/>
            <a:ext cx="2484501" cy="107999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86562" y="3166237"/>
            <a:ext cx="5433695" cy="85915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3478529" algn="l"/>
              </a:tabLst>
            </a:pP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2</a:t>
            </a:r>
            <a:r>
              <a:rPr sz="1800" spc="-4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bunching+5</a:t>
            </a:r>
            <a:r>
              <a:rPr sz="1800" spc="-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accelerating</a:t>
            </a:r>
            <a:r>
              <a:rPr sz="1800" spc="-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21A16"/>
                </a:solidFill>
                <a:latin typeface="Arial"/>
                <a:cs typeface="Arial"/>
              </a:rPr>
              <a:t>cells</a:t>
            </a: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	6</a:t>
            </a:r>
            <a:r>
              <a:rPr sz="1800" spc="-4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accelerating</a:t>
            </a:r>
            <a:r>
              <a:rPr sz="1800" spc="-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21A16"/>
                </a:solidFill>
                <a:latin typeface="Arial"/>
                <a:cs typeface="Arial"/>
              </a:rPr>
              <a:t>cells</a:t>
            </a:r>
            <a:endParaRPr sz="18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1120"/>
              </a:spcBef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COMBINED</a:t>
            </a:r>
            <a:r>
              <a:rPr sz="1850" b="1" spc="9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INTERLACED</a:t>
            </a:r>
            <a:r>
              <a:rPr sz="1850" b="1" spc="9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STRUCTURE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7200" y="1278127"/>
            <a:ext cx="11277600" cy="4710430"/>
            <a:chOff x="457200" y="1278127"/>
            <a:chExt cx="11277600" cy="47104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859" y="4134104"/>
              <a:ext cx="2209546" cy="179997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5981699"/>
              <a:ext cx="11277600" cy="635"/>
            </a:xfrm>
            <a:custGeom>
              <a:avLst/>
              <a:gdLst/>
              <a:ahLst/>
              <a:cxnLst/>
              <a:rect l="l" t="t" r="r" b="b"/>
              <a:pathLst>
                <a:path w="11277600" h="635">
                  <a:moveTo>
                    <a:pt x="0" y="0"/>
                  </a:moveTo>
                  <a:lnTo>
                    <a:pt x="11277600" y="88"/>
                  </a:lnTo>
                </a:path>
              </a:pathLst>
            </a:custGeom>
            <a:ln w="12383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05422" y="1278127"/>
              <a:ext cx="0" cy="4441825"/>
            </a:xfrm>
            <a:custGeom>
              <a:avLst/>
              <a:gdLst/>
              <a:ahLst/>
              <a:cxnLst/>
              <a:rect l="l" t="t" r="r" b="b"/>
              <a:pathLst>
                <a:path h="4441825">
                  <a:moveTo>
                    <a:pt x="0" y="0"/>
                  </a:moveTo>
                  <a:lnTo>
                    <a:pt x="0" y="4441405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47307" y="3713352"/>
              <a:ext cx="4373880" cy="1572895"/>
            </a:xfrm>
            <a:custGeom>
              <a:avLst/>
              <a:gdLst/>
              <a:ahLst/>
              <a:cxnLst/>
              <a:rect l="l" t="t" r="r" b="b"/>
              <a:pathLst>
                <a:path w="4373880" h="1572895">
                  <a:moveTo>
                    <a:pt x="4320032" y="0"/>
                  </a:moveTo>
                  <a:lnTo>
                    <a:pt x="0" y="0"/>
                  </a:lnTo>
                </a:path>
                <a:path w="4373880" h="1572895">
                  <a:moveTo>
                    <a:pt x="4352671" y="868299"/>
                  </a:moveTo>
                  <a:lnTo>
                    <a:pt x="32639" y="868299"/>
                  </a:lnTo>
                </a:path>
                <a:path w="4373880" h="1572895">
                  <a:moveTo>
                    <a:pt x="4373880" y="1572768"/>
                  </a:moveTo>
                  <a:lnTo>
                    <a:pt x="53848" y="1572768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4500" y="6098235"/>
            <a:ext cx="100806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Functional</a:t>
            </a:r>
            <a:r>
              <a:rPr sz="18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separation</a:t>
            </a:r>
            <a:r>
              <a:rPr sz="18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+</a:t>
            </a:r>
            <a:r>
              <a:rPr sz="180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electromagnetic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independence</a:t>
            </a:r>
            <a:r>
              <a:rPr sz="18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enable</a:t>
            </a:r>
            <a:r>
              <a:rPr sz="18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voltage-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superposition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tuning.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65302" y="2214194"/>
            <a:ext cx="3487420" cy="1121410"/>
            <a:chOff x="6865302" y="2214194"/>
            <a:chExt cx="3487420" cy="1121410"/>
          </a:xfrm>
        </p:grpSpPr>
        <p:sp>
          <p:nvSpPr>
            <p:cNvPr id="16" name="object 16"/>
            <p:cNvSpPr/>
            <p:nvPr/>
          </p:nvSpPr>
          <p:spPr>
            <a:xfrm>
              <a:off x="6879590" y="2240927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5">
                  <a:moveTo>
                    <a:pt x="1440052" y="0"/>
                  </a:moveTo>
                  <a:lnTo>
                    <a:pt x="0" y="0"/>
                  </a:lnTo>
                  <a:lnTo>
                    <a:pt x="0" y="1079995"/>
                  </a:lnTo>
                  <a:lnTo>
                    <a:pt x="1440052" y="1079995"/>
                  </a:lnTo>
                  <a:lnTo>
                    <a:pt x="1440052" y="0"/>
                  </a:lnTo>
                  <a:close/>
                </a:path>
              </a:pathLst>
            </a:custGeom>
            <a:solidFill>
              <a:srgbClr val="EEF7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879590" y="2240927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5">
                  <a:moveTo>
                    <a:pt x="0" y="1079995"/>
                  </a:moveTo>
                  <a:lnTo>
                    <a:pt x="1440052" y="1079995"/>
                  </a:lnTo>
                  <a:lnTo>
                    <a:pt x="1440052" y="0"/>
                  </a:lnTo>
                  <a:lnTo>
                    <a:pt x="0" y="0"/>
                  </a:lnTo>
                  <a:lnTo>
                    <a:pt x="0" y="1079995"/>
                  </a:lnTo>
                  <a:close/>
                </a:path>
              </a:pathLst>
            </a:custGeom>
            <a:ln w="2857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97874" y="2228481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5">
                  <a:moveTo>
                    <a:pt x="1440052" y="0"/>
                  </a:moveTo>
                  <a:lnTo>
                    <a:pt x="0" y="0"/>
                  </a:lnTo>
                  <a:lnTo>
                    <a:pt x="0" y="1079995"/>
                  </a:lnTo>
                  <a:lnTo>
                    <a:pt x="1440052" y="1079995"/>
                  </a:lnTo>
                  <a:lnTo>
                    <a:pt x="1440052" y="0"/>
                  </a:lnTo>
                  <a:close/>
                </a:path>
              </a:pathLst>
            </a:custGeom>
            <a:solidFill>
              <a:srgbClr val="FFF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97874" y="2228481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5">
                  <a:moveTo>
                    <a:pt x="0" y="1079995"/>
                  </a:moveTo>
                  <a:lnTo>
                    <a:pt x="1440052" y="1079995"/>
                  </a:lnTo>
                  <a:lnTo>
                    <a:pt x="1440052" y="0"/>
                  </a:lnTo>
                  <a:lnTo>
                    <a:pt x="0" y="0"/>
                  </a:lnTo>
                  <a:lnTo>
                    <a:pt x="0" y="1079995"/>
                  </a:lnTo>
                  <a:close/>
                </a:path>
              </a:pathLst>
            </a:custGeom>
            <a:ln w="2857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340344" y="2604261"/>
              <a:ext cx="557530" cy="371475"/>
            </a:xfrm>
            <a:custGeom>
              <a:avLst/>
              <a:gdLst/>
              <a:ahLst/>
              <a:cxnLst/>
              <a:rect l="l" t="t" r="r" b="b"/>
              <a:pathLst>
                <a:path w="557529" h="371475">
                  <a:moveTo>
                    <a:pt x="557529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557529" y="371475"/>
                  </a:lnTo>
                  <a:lnTo>
                    <a:pt x="5575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40344" y="2604261"/>
              <a:ext cx="557530" cy="371475"/>
            </a:xfrm>
            <a:custGeom>
              <a:avLst/>
              <a:gdLst/>
              <a:ahLst/>
              <a:cxnLst/>
              <a:rect l="l" t="t" r="r" b="b"/>
              <a:pathLst>
                <a:path w="557529" h="371475">
                  <a:moveTo>
                    <a:pt x="0" y="371475"/>
                  </a:moveTo>
                  <a:lnTo>
                    <a:pt x="557529" y="371475"/>
                  </a:lnTo>
                  <a:lnTo>
                    <a:pt x="557529" y="0"/>
                  </a:lnTo>
                  <a:lnTo>
                    <a:pt x="0" y="0"/>
                  </a:lnTo>
                  <a:lnTo>
                    <a:pt x="0" y="371475"/>
                  </a:lnTo>
                  <a:close/>
                </a:path>
              </a:pathLst>
            </a:custGeom>
            <a:ln w="19050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069071" y="3348609"/>
            <a:ext cx="1216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221A16"/>
                </a:solidFill>
                <a:latin typeface="Arial"/>
                <a:cs typeface="Arial"/>
              </a:rPr>
              <a:t>Φ6</a:t>
            </a:r>
            <a:r>
              <a:rPr sz="1800" b="1" spc="-1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21A16"/>
                </a:solidFill>
                <a:latin typeface="Arial"/>
                <a:cs typeface="Arial"/>
              </a:rPr>
              <a:t>mm</a:t>
            </a:r>
            <a:r>
              <a:rPr sz="1800" b="1" spc="-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21A16"/>
                </a:solidFill>
                <a:latin typeface="Arial"/>
                <a:cs typeface="Arial"/>
              </a:rPr>
              <a:t>iris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879463" y="2725801"/>
            <a:ext cx="4320540" cy="85725"/>
          </a:xfrm>
          <a:custGeom>
            <a:avLst/>
            <a:gdLst/>
            <a:ahLst/>
            <a:cxnLst/>
            <a:rect l="l" t="t" r="r" b="b"/>
            <a:pathLst>
              <a:path w="4320540" h="85725">
                <a:moveTo>
                  <a:pt x="4234180" y="0"/>
                </a:moveTo>
                <a:lnTo>
                  <a:pt x="4234264" y="28616"/>
                </a:lnTo>
                <a:lnTo>
                  <a:pt x="4234349" y="57191"/>
                </a:lnTo>
                <a:lnTo>
                  <a:pt x="4234433" y="85725"/>
                </a:lnTo>
                <a:lnTo>
                  <a:pt x="4291165" y="57191"/>
                </a:lnTo>
                <a:lnTo>
                  <a:pt x="4248658" y="57191"/>
                </a:lnTo>
                <a:lnTo>
                  <a:pt x="4248658" y="28616"/>
                </a:lnTo>
                <a:lnTo>
                  <a:pt x="4291753" y="28616"/>
                </a:lnTo>
                <a:lnTo>
                  <a:pt x="4234180" y="0"/>
                </a:lnTo>
                <a:close/>
              </a:path>
              <a:path w="4320540" h="85725">
                <a:moveTo>
                  <a:pt x="4234264" y="28616"/>
                </a:moveTo>
                <a:lnTo>
                  <a:pt x="0" y="40766"/>
                </a:lnTo>
                <a:lnTo>
                  <a:pt x="126" y="69341"/>
                </a:lnTo>
                <a:lnTo>
                  <a:pt x="4234349" y="57191"/>
                </a:lnTo>
                <a:lnTo>
                  <a:pt x="4234264" y="28616"/>
                </a:lnTo>
                <a:close/>
              </a:path>
              <a:path w="4320540" h="85725">
                <a:moveTo>
                  <a:pt x="4291753" y="28616"/>
                </a:moveTo>
                <a:lnTo>
                  <a:pt x="4248658" y="28616"/>
                </a:lnTo>
                <a:lnTo>
                  <a:pt x="4248658" y="57191"/>
                </a:lnTo>
                <a:lnTo>
                  <a:pt x="4291165" y="57191"/>
                </a:lnTo>
                <a:lnTo>
                  <a:pt x="4320032" y="42672"/>
                </a:lnTo>
                <a:lnTo>
                  <a:pt x="4291753" y="28616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443596" y="2317496"/>
            <a:ext cx="280035" cy="4483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27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12161" y="2286127"/>
            <a:ext cx="1411605" cy="4483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20"/>
              </a:spcBef>
            </a:pPr>
            <a:r>
              <a:rPr sz="2750" b="1" spc="-50" dirty="0">
                <a:solidFill>
                  <a:srgbClr val="AC7400"/>
                </a:solidFill>
                <a:latin typeface="Arial"/>
                <a:cs typeface="Arial"/>
              </a:rPr>
              <a:t>B</a:t>
            </a:r>
            <a:endParaRPr sz="27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417809" y="2355850"/>
            <a:ext cx="862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Electron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1731" y="1092453"/>
            <a:ext cx="345249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DUAL-CHAIN</a:t>
            </a:r>
            <a:r>
              <a:rPr sz="18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ARCHITECTURE</a:t>
            </a:r>
            <a:endParaRPr sz="18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1731" y="1362901"/>
            <a:ext cx="2912745" cy="77279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850" b="1" dirty="0">
                <a:solidFill>
                  <a:srgbClr val="0079B9"/>
                </a:solidFill>
                <a:latin typeface="Arial"/>
                <a:cs typeface="Arial"/>
              </a:rPr>
              <a:t>CHAIN</a:t>
            </a:r>
            <a:r>
              <a:rPr sz="1850" b="1" spc="-20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8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Fixed</a:t>
            </a:r>
            <a:r>
              <a:rPr sz="1600" spc="-3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RF: bunching</a:t>
            </a:r>
            <a:r>
              <a:rPr sz="1600" spc="-3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and</a:t>
            </a:r>
            <a:r>
              <a:rPr sz="1600" spc="-2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capture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66820" y="1411962"/>
            <a:ext cx="2477770" cy="7372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900"/>
              </a:spcBef>
            </a:pPr>
            <a:r>
              <a:rPr sz="1850" b="1" dirty="0">
                <a:solidFill>
                  <a:srgbClr val="AC7400"/>
                </a:solidFill>
                <a:latin typeface="Arial"/>
                <a:cs typeface="Arial"/>
              </a:rPr>
              <a:t>CHAIN</a:t>
            </a:r>
            <a:r>
              <a:rPr sz="1850" b="1" spc="40" dirty="0">
                <a:solidFill>
                  <a:srgbClr val="AC7400"/>
                </a:solidFill>
                <a:latin typeface="Arial"/>
                <a:cs typeface="Arial"/>
              </a:rPr>
              <a:t> </a:t>
            </a:r>
            <a:r>
              <a:rPr sz="1850" b="1" spc="-50" dirty="0">
                <a:solidFill>
                  <a:srgbClr val="AC7400"/>
                </a:solidFill>
                <a:latin typeface="Arial"/>
                <a:cs typeface="Arial"/>
              </a:rPr>
              <a:t>B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Tunable</a:t>
            </a:r>
            <a:r>
              <a:rPr sz="1600" spc="-6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RF:</a:t>
            </a:r>
            <a:r>
              <a:rPr sz="1600" spc="-5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energy</a:t>
            </a:r>
            <a:r>
              <a:rPr sz="1600" spc="-4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control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06292" y="4376420"/>
            <a:ext cx="2463800" cy="7366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0"/>
              </a:spcBef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350 mm</a:t>
            </a:r>
            <a:r>
              <a:rPr sz="185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×</a:t>
            </a:r>
            <a:r>
              <a:rPr sz="18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Φ150mm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13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 on-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axis</a:t>
            </a:r>
            <a:r>
              <a:rPr sz="1600" spc="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cells</a:t>
            </a:r>
            <a:r>
              <a:rPr sz="1600" spc="-3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I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2998MHz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73654" y="5306695"/>
            <a:ext cx="2755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Two</a:t>
            </a:r>
            <a:r>
              <a:rPr sz="1800" spc="-6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independent</a:t>
            </a:r>
            <a:r>
              <a:rPr sz="1800" spc="-5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21A16"/>
                </a:solidFill>
                <a:latin typeface="Arial"/>
                <a:cs typeface="Arial"/>
              </a:rPr>
              <a:t>RF</a:t>
            </a:r>
            <a:r>
              <a:rPr sz="1800" spc="-8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21A16"/>
                </a:solidFill>
                <a:latin typeface="Arial"/>
                <a:cs typeface="Arial"/>
              </a:rPr>
              <a:t>feeds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86576" y="1060830"/>
            <a:ext cx="5398135" cy="7169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MICROWAVE</a:t>
            </a:r>
            <a:r>
              <a:rPr sz="18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ISOLATION</a:t>
            </a:r>
            <a:endParaRPr sz="1850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1280"/>
              </a:spcBef>
            </a:pP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Adjacent</a:t>
            </a:r>
            <a:r>
              <a:rPr sz="1600" spc="-10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A/B</a:t>
            </a:r>
            <a:r>
              <a:rPr sz="1600" spc="-3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cells</a:t>
            </a:r>
            <a:r>
              <a:rPr sz="1600" spc="-4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are</a:t>
            </a:r>
            <a:r>
              <a:rPr sz="1600" spc="-1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connected</a:t>
            </a:r>
            <a:r>
              <a:rPr sz="1600" spc="-2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only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through</a:t>
            </a:r>
            <a:r>
              <a:rPr sz="1600" spc="-1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the</a:t>
            </a:r>
            <a:r>
              <a:rPr sz="1600" spc="-1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beam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776D6D"/>
                </a:solidFill>
                <a:latin typeface="Arial"/>
                <a:cs typeface="Arial"/>
              </a:rPr>
              <a:t>iris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45402" y="3763383"/>
            <a:ext cx="1660525" cy="7404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RF</a:t>
            </a:r>
            <a:r>
              <a:rPr sz="1600" spc="-4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operating</a:t>
            </a:r>
            <a:r>
              <a:rPr sz="1600" spc="-4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776D6D"/>
                </a:solidFill>
                <a:latin typeface="Arial"/>
                <a:cs typeface="Arial"/>
              </a:rPr>
              <a:t>freq.</a:t>
            </a:r>
            <a:endParaRPr sz="1600">
              <a:latin typeface="Arial"/>
              <a:cs typeface="Arial"/>
            </a:endParaRPr>
          </a:p>
          <a:p>
            <a:pPr marL="350520">
              <a:lnSpc>
                <a:spcPct val="100000"/>
              </a:lnSpc>
              <a:spcBef>
                <a:spcPts val="815"/>
              </a:spcBef>
            </a:pP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2.998GHz</a:t>
            </a:r>
            <a:endParaRPr sz="18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99295" y="3768559"/>
            <a:ext cx="1361440" cy="73533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TE11</a:t>
            </a:r>
            <a:r>
              <a:rPr sz="1600" spc="-6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iris</a:t>
            </a:r>
            <a:r>
              <a:rPr sz="1600" spc="-4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cutoff</a:t>
            </a:r>
            <a:endParaRPr sz="1600">
              <a:latin typeface="Arial"/>
              <a:cs typeface="Arial"/>
            </a:endParaRPr>
          </a:p>
          <a:p>
            <a:pPr marR="34290" algn="ctr">
              <a:lnSpc>
                <a:spcPct val="100000"/>
              </a:lnSpc>
              <a:spcBef>
                <a:spcPts val="790"/>
              </a:spcBef>
            </a:pP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~29GHz</a:t>
            </a:r>
            <a:endParaRPr sz="18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32193" y="4647946"/>
            <a:ext cx="185864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Inter-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chain</a:t>
            </a:r>
            <a:r>
              <a:rPr sz="1600" spc="2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coupling.</a:t>
            </a:r>
            <a:endParaRPr sz="1600">
              <a:latin typeface="Arial"/>
              <a:cs typeface="Arial"/>
            </a:endParaRPr>
          </a:p>
          <a:p>
            <a:pPr marL="424180">
              <a:lnSpc>
                <a:spcPct val="100000"/>
              </a:lnSpc>
              <a:spcBef>
                <a:spcPts val="55"/>
              </a:spcBef>
            </a:pPr>
            <a:r>
              <a:rPr sz="1850" b="1" spc="-10" dirty="0">
                <a:solidFill>
                  <a:srgbClr val="38175F"/>
                </a:solidFill>
                <a:latin typeface="微软雅黑"/>
                <a:cs typeface="微软雅黑"/>
              </a:rPr>
              <a:t>＜</a:t>
            </a: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0.01%</a:t>
            </a:r>
            <a:endParaRPr sz="18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89618" y="4658105"/>
            <a:ext cx="1856739" cy="554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776D6D"/>
                </a:solidFill>
                <a:latin typeface="Arial"/>
                <a:cs typeface="Arial"/>
              </a:rPr>
              <a:t>Intra-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chain</a:t>
            </a:r>
            <a:r>
              <a:rPr sz="1600" spc="4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coupling.</a:t>
            </a:r>
            <a:endParaRPr sz="1600">
              <a:latin typeface="Arial"/>
              <a:cs typeface="Arial"/>
            </a:endParaRPr>
          </a:p>
          <a:p>
            <a:pPr marL="524510">
              <a:lnSpc>
                <a:spcPct val="100000"/>
              </a:lnSpc>
              <a:spcBef>
                <a:spcPts val="20"/>
              </a:spcBef>
            </a:pPr>
            <a:r>
              <a:rPr sz="1850" b="1" spc="-20" dirty="0">
                <a:solidFill>
                  <a:srgbClr val="38175F"/>
                </a:solidFill>
                <a:latin typeface="Arial"/>
                <a:cs typeface="Arial"/>
              </a:rPr>
              <a:t>0.8%</a:t>
            </a:r>
            <a:endParaRPr sz="18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36766" y="5417311"/>
            <a:ext cx="36906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Strong</a:t>
            </a:r>
            <a:r>
              <a:rPr sz="1600" spc="-3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RF</a:t>
            </a:r>
            <a:r>
              <a:rPr sz="1600" spc="-3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isolation</a:t>
            </a:r>
            <a:r>
              <a:rPr sz="1600" spc="-6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enables</a:t>
            </a:r>
            <a:r>
              <a:rPr sz="1600" spc="-50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independent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amplitude</a:t>
            </a:r>
            <a:r>
              <a:rPr sz="1600" spc="-4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and</a:t>
            </a:r>
            <a:r>
              <a:rPr sz="1600" spc="-4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776D6D"/>
                </a:solidFill>
                <a:latin typeface="Arial"/>
                <a:cs typeface="Arial"/>
              </a:rPr>
              <a:t>phase</a:t>
            </a:r>
            <a:r>
              <a:rPr sz="1600" spc="-45" dirty="0">
                <a:solidFill>
                  <a:srgbClr val="776D6D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776D6D"/>
                </a:solidFill>
                <a:latin typeface="Arial"/>
                <a:cs typeface="Arial"/>
              </a:rPr>
              <a:t>control.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RF</a:t>
            </a:r>
            <a:r>
              <a:rPr spc="-55" dirty="0"/>
              <a:t> </a:t>
            </a:r>
            <a:r>
              <a:rPr dirty="0"/>
              <a:t>design</a:t>
            </a:r>
            <a:r>
              <a:rPr spc="-30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dirty="0"/>
              <a:t>phase</a:t>
            </a:r>
            <a:r>
              <a:rPr spc="-20" dirty="0"/>
              <a:t> </a:t>
            </a:r>
            <a:r>
              <a:rPr spc="-10" dirty="0"/>
              <a:t>synchronization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07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800" y="1071498"/>
            <a:ext cx="471551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424305" algn="l"/>
                <a:tab pos="1669414" algn="l"/>
              </a:tabLst>
            </a:pPr>
            <a:r>
              <a:rPr sz="2150" b="1" dirty="0">
                <a:solidFill>
                  <a:srgbClr val="38175F"/>
                </a:solidFill>
                <a:latin typeface="Arial"/>
                <a:cs typeface="Arial"/>
              </a:rPr>
              <a:t>2998</a:t>
            </a:r>
            <a:r>
              <a:rPr sz="215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50" b="1" spc="-25" dirty="0">
                <a:solidFill>
                  <a:srgbClr val="38175F"/>
                </a:solidFill>
                <a:latin typeface="Arial"/>
                <a:cs typeface="Arial"/>
              </a:rPr>
              <a:t>MHz</a:t>
            </a:r>
            <a:r>
              <a:rPr sz="2150" b="1" dirty="0">
                <a:solidFill>
                  <a:srgbClr val="38175F"/>
                </a:solidFill>
                <a:latin typeface="Arial"/>
                <a:cs typeface="Arial"/>
              </a:rPr>
              <a:t>	</a:t>
            </a:r>
            <a:r>
              <a:rPr sz="2150" b="1" spc="-50" dirty="0">
                <a:solidFill>
                  <a:srgbClr val="38175F"/>
                </a:solidFill>
                <a:latin typeface="Arial"/>
                <a:cs typeface="Arial"/>
              </a:rPr>
              <a:t>·</a:t>
            </a:r>
            <a:r>
              <a:rPr sz="2150" b="1" dirty="0">
                <a:solidFill>
                  <a:srgbClr val="38175F"/>
                </a:solidFill>
                <a:latin typeface="Arial"/>
                <a:cs typeface="Arial"/>
              </a:rPr>
              <a:t>	π/2 side-coupled</a:t>
            </a:r>
            <a:r>
              <a:rPr sz="215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38175F"/>
                </a:solidFill>
                <a:latin typeface="Arial"/>
                <a:cs typeface="Arial"/>
              </a:rPr>
              <a:t>mode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6653" y="5293233"/>
            <a:ext cx="1868805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dirty="0">
                <a:solidFill>
                  <a:srgbClr val="576374"/>
                </a:solidFill>
                <a:latin typeface="Arial"/>
                <a:cs typeface="Arial"/>
              </a:rPr>
              <a:t>Rising</a:t>
            </a:r>
            <a:r>
              <a:rPr sz="15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576374"/>
                </a:solidFill>
                <a:latin typeface="Arial"/>
                <a:cs typeface="Arial"/>
              </a:rPr>
              <a:t>bunching</a:t>
            </a:r>
            <a:r>
              <a:rPr sz="1550" spc="3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576374"/>
                </a:solidFill>
                <a:latin typeface="Arial"/>
                <a:cs typeface="Arial"/>
              </a:rPr>
              <a:t>field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9210" y="5293233"/>
            <a:ext cx="2281555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50" dirty="0">
                <a:solidFill>
                  <a:srgbClr val="576374"/>
                </a:solidFill>
                <a:latin typeface="Arial"/>
                <a:cs typeface="Arial"/>
              </a:rPr>
              <a:t>Uniform</a:t>
            </a:r>
            <a:r>
              <a:rPr sz="1550" spc="7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576374"/>
                </a:solidFill>
                <a:latin typeface="Arial"/>
                <a:cs typeface="Arial"/>
              </a:rPr>
              <a:t>accelerating</a:t>
            </a:r>
            <a:r>
              <a:rPr sz="1550" spc="6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576374"/>
                </a:solidFill>
                <a:latin typeface="Arial"/>
                <a:cs typeface="Arial"/>
              </a:rPr>
              <a:t>field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0875" y="1876425"/>
            <a:ext cx="1028700" cy="704850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0"/>
              </a:spcBef>
            </a:pPr>
            <a:endParaRPr sz="125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7250" y="1876425"/>
            <a:ext cx="1028700" cy="704850"/>
          </a:xfrm>
          <a:prstGeom prst="rect">
            <a:avLst/>
          </a:prstGeom>
          <a:solidFill>
            <a:srgbClr val="FFFFFF"/>
          </a:solidFill>
          <a:ln w="24765">
            <a:solidFill>
              <a:srgbClr val="F1A900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53625" y="1876425"/>
            <a:ext cx="1028700" cy="704850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0"/>
              </a:spcBef>
            </a:pPr>
            <a:endParaRPr sz="1250">
              <a:latin typeface="Times New Roman"/>
              <a:cs typeface="Times New Roman"/>
            </a:endParaRPr>
          </a:p>
          <a:p>
            <a:pPr marL="6350" algn="ctr">
              <a:lnSpc>
                <a:spcPct val="100000"/>
              </a:lnSpc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4009" y="2761234"/>
            <a:ext cx="4218305" cy="1164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93165">
              <a:lnSpc>
                <a:spcPct val="100000"/>
              </a:lnSpc>
              <a:spcBef>
                <a:spcPts val="105"/>
              </a:spcBef>
              <a:tabLst>
                <a:tab pos="2669540" algn="l"/>
              </a:tabLst>
            </a:pPr>
            <a:r>
              <a:rPr sz="1650" dirty="0">
                <a:solidFill>
                  <a:srgbClr val="221A16"/>
                </a:solidFill>
                <a:latin typeface="Arial"/>
                <a:cs typeface="Arial"/>
              </a:rPr>
              <a:t>90°</a:t>
            </a:r>
            <a:r>
              <a:rPr sz="1650" spc="-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221A16"/>
                </a:solidFill>
                <a:latin typeface="Arial"/>
                <a:cs typeface="Arial"/>
              </a:rPr>
              <a:t>flight</a:t>
            </a:r>
            <a:r>
              <a:rPr sz="1650" dirty="0">
                <a:solidFill>
                  <a:srgbClr val="221A16"/>
                </a:solidFill>
                <a:latin typeface="Arial"/>
                <a:cs typeface="Arial"/>
              </a:rPr>
              <a:t>	90°</a:t>
            </a:r>
            <a:r>
              <a:rPr sz="1650" spc="-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221A16"/>
                </a:solidFill>
                <a:latin typeface="Arial"/>
                <a:cs typeface="Arial"/>
              </a:rPr>
              <a:t>flight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01099"/>
              </a:lnSpc>
              <a:spcBef>
                <a:spcPts val="5"/>
              </a:spcBef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180°</a:t>
            </a:r>
            <a:r>
              <a:rPr sz="1850" b="1" spc="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transit</a:t>
            </a:r>
            <a:r>
              <a:rPr sz="18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between</a:t>
            </a:r>
            <a:r>
              <a:rPr sz="18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A</a:t>
            </a:r>
            <a:r>
              <a:rPr sz="18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20" dirty="0">
                <a:solidFill>
                  <a:srgbClr val="38175F"/>
                </a:solidFill>
                <a:latin typeface="Arial"/>
                <a:cs typeface="Arial"/>
              </a:rPr>
              <a:t>cells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compensates</a:t>
            </a:r>
            <a:r>
              <a:rPr sz="18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their</a:t>
            </a:r>
            <a:r>
              <a:rPr sz="1850" b="1" spc="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180°</a:t>
            </a:r>
            <a:r>
              <a:rPr sz="185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field</a:t>
            </a:r>
            <a:r>
              <a:rPr sz="1850" b="1" spc="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38175F"/>
                </a:solidFill>
                <a:latin typeface="Arial"/>
                <a:cs typeface="Arial"/>
              </a:rPr>
              <a:t>reversal</a:t>
            </a:r>
            <a:endParaRPr sz="1850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6692106" y="4106640"/>
          <a:ext cx="4893310" cy="151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4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Regular</a:t>
                      </a:r>
                      <a:r>
                        <a:rPr sz="15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cell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Value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4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b="1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Length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45134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25.0</a:t>
                      </a:r>
                      <a:r>
                        <a:rPr sz="1550" spc="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3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mm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4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Transit-time</a:t>
                      </a:r>
                      <a:r>
                        <a:rPr sz="1550" b="1" spc="8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factor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0.952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4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ZT²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55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99.25</a:t>
                      </a:r>
                      <a:r>
                        <a:rPr sz="1550" spc="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MΩ/m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4500" y="6098235"/>
            <a:ext cx="8406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Quarter-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wavelength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cells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maintain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synchronism</a:t>
            </a:r>
            <a:r>
              <a:rPr sz="18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within</a:t>
            </a:r>
            <a:r>
              <a:rPr sz="180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each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interlaced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chain.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22249" y="1743075"/>
            <a:ext cx="5629910" cy="3577590"/>
            <a:chOff x="522249" y="1743075"/>
            <a:chExt cx="5629910" cy="357759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249" y="1743075"/>
              <a:ext cx="5623052" cy="33337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66127" y="4954016"/>
              <a:ext cx="5279390" cy="360045"/>
            </a:xfrm>
            <a:custGeom>
              <a:avLst/>
              <a:gdLst/>
              <a:ahLst/>
              <a:cxnLst/>
              <a:rect l="l" t="t" r="r" b="b"/>
              <a:pathLst>
                <a:path w="5279390" h="360045">
                  <a:moveTo>
                    <a:pt x="959116" y="0"/>
                  </a:moveTo>
                  <a:lnTo>
                    <a:pt x="956755" y="70090"/>
                  </a:lnTo>
                  <a:lnTo>
                    <a:pt x="950321" y="127333"/>
                  </a:lnTo>
                  <a:lnTo>
                    <a:pt x="940792" y="165931"/>
                  </a:lnTo>
                  <a:lnTo>
                    <a:pt x="929144" y="180085"/>
                  </a:lnTo>
                  <a:lnTo>
                    <a:pt x="509536" y="180085"/>
                  </a:lnTo>
                  <a:lnTo>
                    <a:pt x="497888" y="194220"/>
                  </a:lnTo>
                  <a:lnTo>
                    <a:pt x="488359" y="232775"/>
                  </a:lnTo>
                  <a:lnTo>
                    <a:pt x="481926" y="289974"/>
                  </a:lnTo>
                  <a:lnTo>
                    <a:pt x="479564" y="360044"/>
                  </a:lnTo>
                  <a:lnTo>
                    <a:pt x="477203" y="289974"/>
                  </a:lnTo>
                  <a:lnTo>
                    <a:pt x="470769" y="232775"/>
                  </a:lnTo>
                  <a:lnTo>
                    <a:pt x="461240" y="194220"/>
                  </a:lnTo>
                  <a:lnTo>
                    <a:pt x="449592" y="180085"/>
                  </a:lnTo>
                  <a:lnTo>
                    <a:pt x="29997" y="180085"/>
                  </a:lnTo>
                  <a:lnTo>
                    <a:pt x="18318" y="165931"/>
                  </a:lnTo>
                  <a:lnTo>
                    <a:pt x="8783" y="127333"/>
                  </a:lnTo>
                  <a:lnTo>
                    <a:pt x="2356" y="70090"/>
                  </a:lnTo>
                  <a:lnTo>
                    <a:pt x="0" y="0"/>
                  </a:lnTo>
                </a:path>
                <a:path w="5279390" h="360045">
                  <a:moveTo>
                    <a:pt x="5279148" y="0"/>
                  </a:moveTo>
                  <a:lnTo>
                    <a:pt x="5276787" y="70090"/>
                  </a:lnTo>
                  <a:lnTo>
                    <a:pt x="5270353" y="127333"/>
                  </a:lnTo>
                  <a:lnTo>
                    <a:pt x="5260824" y="165931"/>
                  </a:lnTo>
                  <a:lnTo>
                    <a:pt x="5249176" y="180085"/>
                  </a:lnTo>
                  <a:lnTo>
                    <a:pt x="3149104" y="180085"/>
                  </a:lnTo>
                  <a:lnTo>
                    <a:pt x="3137456" y="194220"/>
                  </a:lnTo>
                  <a:lnTo>
                    <a:pt x="3127927" y="232775"/>
                  </a:lnTo>
                  <a:lnTo>
                    <a:pt x="3121494" y="289974"/>
                  </a:lnTo>
                  <a:lnTo>
                    <a:pt x="3119132" y="360044"/>
                  </a:lnTo>
                  <a:lnTo>
                    <a:pt x="3116771" y="289974"/>
                  </a:lnTo>
                  <a:lnTo>
                    <a:pt x="3110337" y="232775"/>
                  </a:lnTo>
                  <a:lnTo>
                    <a:pt x="3100808" y="194220"/>
                  </a:lnTo>
                  <a:lnTo>
                    <a:pt x="3089160" y="180085"/>
                  </a:lnTo>
                  <a:lnTo>
                    <a:pt x="989088" y="180085"/>
                  </a:lnTo>
                  <a:lnTo>
                    <a:pt x="977440" y="165931"/>
                  </a:lnTo>
                  <a:lnTo>
                    <a:pt x="967911" y="127333"/>
                  </a:lnTo>
                  <a:lnTo>
                    <a:pt x="961478" y="70090"/>
                  </a:lnTo>
                  <a:lnTo>
                    <a:pt x="959116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275701" y="1349197"/>
            <a:ext cx="1345565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221A16"/>
                </a:solidFill>
                <a:latin typeface="Cambria Math"/>
                <a:cs typeface="Cambria Math"/>
              </a:rPr>
              <a:t>𝜆</a:t>
            </a:r>
            <a:r>
              <a:rPr sz="2475" baseline="1683" dirty="0">
                <a:solidFill>
                  <a:srgbClr val="221A16"/>
                </a:solidFill>
                <a:latin typeface="Cambria Math"/>
                <a:cs typeface="Cambria Math"/>
              </a:rPr>
              <a:t>Τ</a:t>
            </a:r>
            <a:r>
              <a:rPr sz="1650" dirty="0">
                <a:solidFill>
                  <a:srgbClr val="221A16"/>
                </a:solidFill>
                <a:latin typeface="Cambria Math"/>
                <a:cs typeface="Cambria Math"/>
              </a:rPr>
              <a:t>4</a:t>
            </a:r>
            <a:r>
              <a:rPr sz="1650" spc="60" dirty="0">
                <a:solidFill>
                  <a:srgbClr val="221A16"/>
                </a:solidFill>
                <a:latin typeface="Cambria Math"/>
                <a:cs typeface="Cambria Math"/>
              </a:rPr>
              <a:t> </a:t>
            </a:r>
            <a:r>
              <a:rPr sz="1650" dirty="0">
                <a:solidFill>
                  <a:srgbClr val="221A16"/>
                </a:solidFill>
                <a:latin typeface="Arial"/>
                <a:cs typeface="Arial"/>
              </a:rPr>
              <a:t>single</a:t>
            </a:r>
            <a:r>
              <a:rPr sz="1650" spc="-8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221A16"/>
                </a:solidFill>
                <a:latin typeface="Arial"/>
                <a:cs typeface="Arial"/>
              </a:rPr>
              <a:t>cell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Two</a:t>
            </a:r>
            <a:r>
              <a:rPr spc="-75" dirty="0"/>
              <a:t> </a:t>
            </a:r>
            <a:r>
              <a:rPr dirty="0"/>
              <a:t>tuning</a:t>
            </a:r>
            <a:r>
              <a:rPr spc="-70" dirty="0"/>
              <a:t> </a:t>
            </a:r>
            <a:r>
              <a:rPr dirty="0"/>
              <a:t>modes</a:t>
            </a:r>
            <a:r>
              <a:rPr spc="-65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transition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08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702" y="1005407"/>
            <a:ext cx="1680845" cy="100647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2250" b="1" dirty="0">
                <a:solidFill>
                  <a:srgbClr val="38175F"/>
                </a:solidFill>
                <a:latin typeface="Arial"/>
                <a:cs typeface="Arial"/>
              </a:rPr>
              <a:t>High</a:t>
            </a:r>
            <a:r>
              <a:rPr sz="2250" b="1" spc="-10" dirty="0">
                <a:solidFill>
                  <a:srgbClr val="38175F"/>
                </a:solidFill>
                <a:latin typeface="Arial"/>
                <a:cs typeface="Arial"/>
              </a:rPr>
              <a:t> energy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5</a:t>
            </a:r>
            <a:r>
              <a:rPr sz="185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&lt;</a:t>
            </a:r>
            <a:r>
              <a:rPr sz="1850" spc="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E</a:t>
            </a:r>
            <a:r>
              <a:rPr sz="1850" spc="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≤</a:t>
            </a:r>
            <a:r>
              <a:rPr sz="1850" spc="1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10 </a:t>
            </a:r>
            <a:r>
              <a:rPr sz="1850" spc="-25" dirty="0">
                <a:solidFill>
                  <a:srgbClr val="221A16"/>
                </a:solidFill>
                <a:latin typeface="Arial"/>
                <a:cs typeface="Arial"/>
              </a:rPr>
              <a:t>MeV</a:t>
            </a:r>
            <a:endParaRPr sz="18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9575" y="260515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8476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25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0703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599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02904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45118" y="2605151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7739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87459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9673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71887" y="260515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87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3875" y="2419350"/>
            <a:ext cx="394970" cy="371475"/>
          </a:xfrm>
          <a:prstGeom prst="rect">
            <a:avLst/>
          </a:prstGeom>
          <a:solidFill>
            <a:srgbClr val="FFFFFF"/>
          </a:solidFill>
          <a:ln w="24764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6101" y="2419350"/>
            <a:ext cx="394970" cy="371475"/>
          </a:xfrm>
          <a:prstGeom prst="rect">
            <a:avLst/>
          </a:prstGeom>
          <a:solidFill>
            <a:srgbClr val="FFFFFF"/>
          </a:solidFill>
          <a:ln w="24764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08302" y="2419350"/>
            <a:ext cx="394970" cy="371475"/>
          </a:xfrm>
          <a:prstGeom prst="rect">
            <a:avLst/>
          </a:prstGeom>
          <a:solidFill>
            <a:srgbClr val="FFFFFF"/>
          </a:solidFill>
          <a:ln w="24764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50517" y="2419350"/>
            <a:ext cx="394970" cy="371475"/>
          </a:xfrm>
          <a:prstGeom prst="rect">
            <a:avLst/>
          </a:prstGeom>
          <a:solidFill>
            <a:srgbClr val="FFFFFF"/>
          </a:solidFill>
          <a:ln w="24764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2857" y="2419350"/>
            <a:ext cx="394970" cy="371475"/>
          </a:xfrm>
          <a:prstGeom prst="rect">
            <a:avLst/>
          </a:prstGeom>
          <a:solidFill>
            <a:srgbClr val="FFFFFF"/>
          </a:solidFill>
          <a:ln w="24764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5072" y="2419350"/>
            <a:ext cx="394970" cy="371475"/>
          </a:xfrm>
          <a:prstGeom prst="rect">
            <a:avLst/>
          </a:prstGeom>
          <a:solidFill>
            <a:srgbClr val="FFFFFF"/>
          </a:solidFill>
          <a:ln w="24764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77285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3534" y="2803397"/>
            <a:ext cx="280797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54659" algn="l"/>
                <a:tab pos="896619" algn="l"/>
                <a:tab pos="1339215" algn="l"/>
                <a:tab pos="1781175" algn="l"/>
                <a:tab pos="2223770" algn="l"/>
                <a:tab pos="2666365" algn="l"/>
              </a:tabLst>
            </a:pP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F1A900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F1A900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F1A900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+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4750" y="2548001"/>
            <a:ext cx="238125" cy="114300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511492" y="3654742"/>
            <a:ext cx="3168015" cy="462915"/>
            <a:chOff x="511492" y="3654742"/>
            <a:chExt cx="3168015" cy="462915"/>
          </a:xfrm>
        </p:grpSpPr>
        <p:sp>
          <p:nvSpPr>
            <p:cNvPr id="25" name="object 25"/>
            <p:cNvSpPr/>
            <p:nvPr/>
          </p:nvSpPr>
          <p:spPr>
            <a:xfrm>
              <a:off x="523875" y="4105274"/>
              <a:ext cx="3143250" cy="635"/>
            </a:xfrm>
            <a:custGeom>
              <a:avLst/>
              <a:gdLst/>
              <a:ahLst/>
              <a:cxnLst/>
              <a:rect l="l" t="t" r="r" b="b"/>
              <a:pathLst>
                <a:path w="3143250" h="635">
                  <a:moveTo>
                    <a:pt x="0" y="0"/>
                  </a:moveTo>
                  <a:lnTo>
                    <a:pt x="3143250" y="126"/>
                  </a:lnTo>
                </a:path>
              </a:pathLst>
            </a:custGeom>
            <a:ln w="9525">
              <a:solidFill>
                <a:srgbClr val="8787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3875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80" h="438150">
                  <a:moveTo>
                    <a:pt x="0" y="438150"/>
                  </a:moveTo>
                  <a:lnTo>
                    <a:pt x="22453" y="369569"/>
                  </a:lnTo>
                  <a:lnTo>
                    <a:pt x="44907" y="302768"/>
                  </a:lnTo>
                  <a:lnTo>
                    <a:pt x="67360" y="239268"/>
                  </a:lnTo>
                  <a:lnTo>
                    <a:pt x="89801" y="180594"/>
                  </a:lnTo>
                  <a:lnTo>
                    <a:pt x="112255" y="128269"/>
                  </a:lnTo>
                  <a:lnTo>
                    <a:pt x="134708" y="83693"/>
                  </a:lnTo>
                  <a:lnTo>
                    <a:pt x="157162" y="47751"/>
                  </a:lnTo>
                  <a:lnTo>
                    <a:pt x="202069" y="5333"/>
                  </a:lnTo>
                  <a:lnTo>
                    <a:pt x="224523" y="0"/>
                  </a:lnTo>
                  <a:lnTo>
                    <a:pt x="246964" y="5333"/>
                  </a:lnTo>
                  <a:lnTo>
                    <a:pt x="291871" y="47751"/>
                  </a:lnTo>
                  <a:lnTo>
                    <a:pt x="314325" y="83693"/>
                  </a:lnTo>
                  <a:lnTo>
                    <a:pt x="336778" y="128269"/>
                  </a:lnTo>
                  <a:lnTo>
                    <a:pt x="359232" y="180594"/>
                  </a:lnTo>
                  <a:lnTo>
                    <a:pt x="381685" y="239268"/>
                  </a:lnTo>
                  <a:lnTo>
                    <a:pt x="404126" y="302768"/>
                  </a:lnTo>
                  <a:lnTo>
                    <a:pt x="426580" y="369569"/>
                  </a:lnTo>
                  <a:lnTo>
                    <a:pt x="449033" y="43815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72908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80" h="438150">
                  <a:moveTo>
                    <a:pt x="0" y="438150"/>
                  </a:moveTo>
                  <a:lnTo>
                    <a:pt x="22453" y="369569"/>
                  </a:lnTo>
                  <a:lnTo>
                    <a:pt x="44907" y="302768"/>
                  </a:lnTo>
                  <a:lnTo>
                    <a:pt x="67360" y="239268"/>
                  </a:lnTo>
                  <a:lnTo>
                    <a:pt x="89814" y="180594"/>
                  </a:lnTo>
                  <a:lnTo>
                    <a:pt x="112255" y="128269"/>
                  </a:lnTo>
                  <a:lnTo>
                    <a:pt x="134708" y="83693"/>
                  </a:lnTo>
                  <a:lnTo>
                    <a:pt x="157162" y="47751"/>
                  </a:lnTo>
                  <a:lnTo>
                    <a:pt x="202069" y="5333"/>
                  </a:lnTo>
                  <a:lnTo>
                    <a:pt x="224523" y="0"/>
                  </a:lnTo>
                  <a:lnTo>
                    <a:pt x="246976" y="5333"/>
                  </a:lnTo>
                  <a:lnTo>
                    <a:pt x="291871" y="47751"/>
                  </a:lnTo>
                  <a:lnTo>
                    <a:pt x="314363" y="83693"/>
                  </a:lnTo>
                  <a:lnTo>
                    <a:pt x="336842" y="128269"/>
                  </a:lnTo>
                  <a:lnTo>
                    <a:pt x="359194" y="180594"/>
                  </a:lnTo>
                  <a:lnTo>
                    <a:pt x="381673" y="239268"/>
                  </a:lnTo>
                  <a:lnTo>
                    <a:pt x="404152" y="302768"/>
                  </a:lnTo>
                  <a:lnTo>
                    <a:pt x="426631" y="369569"/>
                  </a:lnTo>
                  <a:lnTo>
                    <a:pt x="448983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21891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80" h="438150">
                  <a:moveTo>
                    <a:pt x="0" y="438150"/>
                  </a:moveTo>
                  <a:lnTo>
                    <a:pt x="22479" y="369569"/>
                  </a:lnTo>
                  <a:lnTo>
                    <a:pt x="44958" y="302768"/>
                  </a:lnTo>
                  <a:lnTo>
                    <a:pt x="67437" y="239268"/>
                  </a:lnTo>
                  <a:lnTo>
                    <a:pt x="89916" y="180594"/>
                  </a:lnTo>
                  <a:lnTo>
                    <a:pt x="112268" y="128269"/>
                  </a:lnTo>
                  <a:lnTo>
                    <a:pt x="134747" y="83693"/>
                  </a:lnTo>
                  <a:lnTo>
                    <a:pt x="157226" y="47751"/>
                  </a:lnTo>
                  <a:lnTo>
                    <a:pt x="202057" y="5333"/>
                  </a:lnTo>
                  <a:lnTo>
                    <a:pt x="224535" y="0"/>
                  </a:lnTo>
                  <a:lnTo>
                    <a:pt x="247015" y="5333"/>
                  </a:lnTo>
                  <a:lnTo>
                    <a:pt x="291972" y="47751"/>
                  </a:lnTo>
                  <a:lnTo>
                    <a:pt x="314325" y="83693"/>
                  </a:lnTo>
                  <a:lnTo>
                    <a:pt x="336803" y="128269"/>
                  </a:lnTo>
                  <a:lnTo>
                    <a:pt x="359283" y="180594"/>
                  </a:lnTo>
                  <a:lnTo>
                    <a:pt x="381762" y="239268"/>
                  </a:lnTo>
                  <a:lnTo>
                    <a:pt x="404241" y="302768"/>
                  </a:lnTo>
                  <a:lnTo>
                    <a:pt x="426593" y="369569"/>
                  </a:lnTo>
                  <a:lnTo>
                    <a:pt x="449072" y="43815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70963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80" h="438150">
                  <a:moveTo>
                    <a:pt x="0" y="438150"/>
                  </a:moveTo>
                  <a:lnTo>
                    <a:pt x="22479" y="369569"/>
                  </a:lnTo>
                  <a:lnTo>
                    <a:pt x="44958" y="302768"/>
                  </a:lnTo>
                  <a:lnTo>
                    <a:pt x="67310" y="239268"/>
                  </a:lnTo>
                  <a:lnTo>
                    <a:pt x="89788" y="180594"/>
                  </a:lnTo>
                  <a:lnTo>
                    <a:pt x="112268" y="128269"/>
                  </a:lnTo>
                  <a:lnTo>
                    <a:pt x="134747" y="83693"/>
                  </a:lnTo>
                  <a:lnTo>
                    <a:pt x="157225" y="47751"/>
                  </a:lnTo>
                  <a:lnTo>
                    <a:pt x="202056" y="5333"/>
                  </a:lnTo>
                  <a:lnTo>
                    <a:pt x="224536" y="0"/>
                  </a:lnTo>
                  <a:lnTo>
                    <a:pt x="247015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804" y="128269"/>
                  </a:lnTo>
                  <a:lnTo>
                    <a:pt x="359283" y="180594"/>
                  </a:lnTo>
                  <a:lnTo>
                    <a:pt x="381635" y="239268"/>
                  </a:lnTo>
                  <a:lnTo>
                    <a:pt x="404113" y="302768"/>
                  </a:lnTo>
                  <a:lnTo>
                    <a:pt x="426593" y="369569"/>
                  </a:lnTo>
                  <a:lnTo>
                    <a:pt x="449072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320036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80" h="438150">
                  <a:moveTo>
                    <a:pt x="0" y="438150"/>
                  </a:moveTo>
                  <a:lnTo>
                    <a:pt x="22478" y="369569"/>
                  </a:lnTo>
                  <a:lnTo>
                    <a:pt x="44831" y="302768"/>
                  </a:lnTo>
                  <a:lnTo>
                    <a:pt x="67309" y="239268"/>
                  </a:lnTo>
                  <a:lnTo>
                    <a:pt x="89788" y="180594"/>
                  </a:lnTo>
                  <a:lnTo>
                    <a:pt x="112268" y="128269"/>
                  </a:lnTo>
                  <a:lnTo>
                    <a:pt x="134746" y="83693"/>
                  </a:lnTo>
                  <a:lnTo>
                    <a:pt x="157099" y="47751"/>
                  </a:lnTo>
                  <a:lnTo>
                    <a:pt x="202056" y="5333"/>
                  </a:lnTo>
                  <a:lnTo>
                    <a:pt x="224536" y="0"/>
                  </a:lnTo>
                  <a:lnTo>
                    <a:pt x="247014" y="5333"/>
                  </a:lnTo>
                  <a:lnTo>
                    <a:pt x="291845" y="47751"/>
                  </a:lnTo>
                  <a:lnTo>
                    <a:pt x="314325" y="83693"/>
                  </a:lnTo>
                  <a:lnTo>
                    <a:pt x="336803" y="128269"/>
                  </a:lnTo>
                  <a:lnTo>
                    <a:pt x="359156" y="180594"/>
                  </a:lnTo>
                  <a:lnTo>
                    <a:pt x="381634" y="239268"/>
                  </a:lnTo>
                  <a:lnTo>
                    <a:pt x="404113" y="302768"/>
                  </a:lnTo>
                  <a:lnTo>
                    <a:pt x="426593" y="369569"/>
                  </a:lnTo>
                  <a:lnTo>
                    <a:pt x="449071" y="43815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769108" y="3667124"/>
              <a:ext cx="448945" cy="438150"/>
            </a:xfrm>
            <a:custGeom>
              <a:avLst/>
              <a:gdLst/>
              <a:ahLst/>
              <a:cxnLst/>
              <a:rect l="l" t="t" r="r" b="b"/>
              <a:pathLst>
                <a:path w="448944" h="438150">
                  <a:moveTo>
                    <a:pt x="0" y="438150"/>
                  </a:moveTo>
                  <a:lnTo>
                    <a:pt x="22352" y="369569"/>
                  </a:lnTo>
                  <a:lnTo>
                    <a:pt x="44831" y="302768"/>
                  </a:lnTo>
                  <a:lnTo>
                    <a:pt x="67310" y="239268"/>
                  </a:lnTo>
                  <a:lnTo>
                    <a:pt x="89789" y="180594"/>
                  </a:lnTo>
                  <a:lnTo>
                    <a:pt x="112268" y="128269"/>
                  </a:lnTo>
                  <a:lnTo>
                    <a:pt x="134619" y="83693"/>
                  </a:lnTo>
                  <a:lnTo>
                    <a:pt x="157099" y="47751"/>
                  </a:lnTo>
                  <a:lnTo>
                    <a:pt x="202056" y="5333"/>
                  </a:lnTo>
                  <a:lnTo>
                    <a:pt x="224409" y="0"/>
                  </a:lnTo>
                  <a:lnTo>
                    <a:pt x="246887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677" y="128269"/>
                  </a:lnTo>
                  <a:lnTo>
                    <a:pt x="359156" y="180594"/>
                  </a:lnTo>
                  <a:lnTo>
                    <a:pt x="381635" y="239268"/>
                  </a:lnTo>
                  <a:lnTo>
                    <a:pt x="404114" y="302768"/>
                  </a:lnTo>
                  <a:lnTo>
                    <a:pt x="426593" y="369569"/>
                  </a:lnTo>
                  <a:lnTo>
                    <a:pt x="448944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18053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438150"/>
                  </a:moveTo>
                  <a:lnTo>
                    <a:pt x="22479" y="369569"/>
                  </a:lnTo>
                  <a:lnTo>
                    <a:pt x="44958" y="302768"/>
                  </a:lnTo>
                  <a:lnTo>
                    <a:pt x="67437" y="239268"/>
                  </a:lnTo>
                  <a:lnTo>
                    <a:pt x="89788" y="180594"/>
                  </a:lnTo>
                  <a:lnTo>
                    <a:pt x="112268" y="128269"/>
                  </a:lnTo>
                  <a:lnTo>
                    <a:pt x="134747" y="83693"/>
                  </a:lnTo>
                  <a:lnTo>
                    <a:pt x="157225" y="47751"/>
                  </a:lnTo>
                  <a:lnTo>
                    <a:pt x="202057" y="5333"/>
                  </a:lnTo>
                  <a:lnTo>
                    <a:pt x="224536" y="0"/>
                  </a:lnTo>
                  <a:lnTo>
                    <a:pt x="247014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804" y="128269"/>
                  </a:lnTo>
                  <a:lnTo>
                    <a:pt x="359283" y="180594"/>
                  </a:lnTo>
                  <a:lnTo>
                    <a:pt x="381762" y="239268"/>
                  </a:lnTo>
                  <a:lnTo>
                    <a:pt x="404113" y="302768"/>
                  </a:lnTo>
                  <a:lnTo>
                    <a:pt x="426593" y="369569"/>
                  </a:lnTo>
                  <a:lnTo>
                    <a:pt x="449072" y="43815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416933" y="1005407"/>
            <a:ext cx="2080260" cy="100647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2250" b="1" spc="-10" dirty="0">
                <a:solidFill>
                  <a:srgbClr val="38175F"/>
                </a:solidFill>
                <a:latin typeface="Arial"/>
                <a:cs typeface="Arial"/>
              </a:rPr>
              <a:t>Transition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Nominal</a:t>
            </a:r>
            <a:r>
              <a:rPr sz="1850" spc="-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E</a:t>
            </a:r>
            <a:r>
              <a:rPr sz="18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=</a:t>
            </a:r>
            <a:r>
              <a:rPr sz="18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5</a:t>
            </a:r>
            <a:r>
              <a:rPr sz="185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spc="-25" dirty="0">
                <a:solidFill>
                  <a:srgbClr val="221A16"/>
                </a:solidFill>
                <a:latin typeface="Arial"/>
                <a:cs typeface="Arial"/>
              </a:rPr>
              <a:t>MeV</a:t>
            </a:r>
            <a:endParaRPr sz="18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362450" y="260515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71351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13565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55779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197993" y="2605151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7739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40334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2549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24762" y="260515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87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476750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C7CCD1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C7CCD1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18964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61178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C7CCD1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C7CCD1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03391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5733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C7CCD1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C7CCD1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87946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30160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C7CCD1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C7CCD1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99813" y="2803397"/>
            <a:ext cx="280162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52120" algn="l"/>
                <a:tab pos="897255" algn="l"/>
                <a:tab pos="1336675" algn="l"/>
                <a:tab pos="1781810" algn="l"/>
                <a:tab pos="2221230" algn="l"/>
                <a:tab pos="2666365" algn="l"/>
              </a:tabLst>
            </a:pPr>
            <a:r>
              <a:rPr sz="1700" b="1" spc="-50" dirty="0">
                <a:solidFill>
                  <a:srgbClr val="C7CCD1"/>
                </a:solidFill>
                <a:latin typeface="Arial"/>
                <a:cs typeface="Arial"/>
              </a:rPr>
              <a:t>0</a:t>
            </a:r>
            <a:r>
              <a:rPr sz="1700" b="1" dirty="0">
                <a:solidFill>
                  <a:srgbClr val="C7CCD1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C7CCD1"/>
                </a:solidFill>
                <a:latin typeface="Arial"/>
                <a:cs typeface="Arial"/>
              </a:rPr>
              <a:t>0</a:t>
            </a:r>
            <a:r>
              <a:rPr sz="1700" b="1" dirty="0">
                <a:solidFill>
                  <a:srgbClr val="C7CCD1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C7CCD1"/>
                </a:solidFill>
                <a:latin typeface="Arial"/>
                <a:cs typeface="Arial"/>
              </a:rPr>
              <a:t>0</a:t>
            </a:r>
            <a:r>
              <a:rPr sz="1700" b="1" dirty="0">
                <a:solidFill>
                  <a:srgbClr val="C7CCD1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C7CCD1"/>
                </a:solidFill>
                <a:latin typeface="Arial"/>
                <a:cs typeface="Arial"/>
              </a:rPr>
              <a:t>0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50" name="object 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7625" y="2548001"/>
            <a:ext cx="238125" cy="114300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4476750" y="3654742"/>
            <a:ext cx="3143250" cy="462915"/>
            <a:chOff x="4476750" y="3654742"/>
            <a:chExt cx="3143250" cy="462915"/>
          </a:xfrm>
        </p:grpSpPr>
        <p:sp>
          <p:nvSpPr>
            <p:cNvPr id="52" name="object 52"/>
            <p:cNvSpPr/>
            <p:nvPr/>
          </p:nvSpPr>
          <p:spPr>
            <a:xfrm>
              <a:off x="4476750" y="4105274"/>
              <a:ext cx="3143250" cy="635"/>
            </a:xfrm>
            <a:custGeom>
              <a:avLst/>
              <a:gdLst/>
              <a:ahLst/>
              <a:cxnLst/>
              <a:rect l="l" t="t" r="r" b="b"/>
              <a:pathLst>
                <a:path w="3143250" h="635">
                  <a:moveTo>
                    <a:pt x="0" y="0"/>
                  </a:moveTo>
                  <a:lnTo>
                    <a:pt x="3143250" y="126"/>
                  </a:lnTo>
                </a:path>
              </a:pathLst>
            </a:custGeom>
            <a:ln w="9525">
              <a:solidFill>
                <a:srgbClr val="8787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76750" y="4105274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79">
                  <a:moveTo>
                    <a:pt x="0" y="0"/>
                  </a:moveTo>
                  <a:lnTo>
                    <a:pt x="0" y="0"/>
                  </a:lnTo>
                  <a:lnTo>
                    <a:pt x="426592" y="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25822" y="3667124"/>
              <a:ext cx="448945" cy="438150"/>
            </a:xfrm>
            <a:custGeom>
              <a:avLst/>
              <a:gdLst/>
              <a:ahLst/>
              <a:cxnLst/>
              <a:rect l="l" t="t" r="r" b="b"/>
              <a:pathLst>
                <a:path w="448945" h="438150">
                  <a:moveTo>
                    <a:pt x="0" y="438150"/>
                  </a:moveTo>
                  <a:lnTo>
                    <a:pt x="22478" y="369569"/>
                  </a:lnTo>
                  <a:lnTo>
                    <a:pt x="44830" y="302768"/>
                  </a:lnTo>
                  <a:lnTo>
                    <a:pt x="67310" y="239268"/>
                  </a:lnTo>
                  <a:lnTo>
                    <a:pt x="89788" y="180594"/>
                  </a:lnTo>
                  <a:lnTo>
                    <a:pt x="112267" y="128269"/>
                  </a:lnTo>
                  <a:lnTo>
                    <a:pt x="134619" y="83693"/>
                  </a:lnTo>
                  <a:lnTo>
                    <a:pt x="157099" y="47751"/>
                  </a:lnTo>
                  <a:lnTo>
                    <a:pt x="202056" y="5333"/>
                  </a:lnTo>
                  <a:lnTo>
                    <a:pt x="224536" y="0"/>
                  </a:lnTo>
                  <a:lnTo>
                    <a:pt x="246887" y="5333"/>
                  </a:lnTo>
                  <a:lnTo>
                    <a:pt x="291845" y="47751"/>
                  </a:lnTo>
                  <a:lnTo>
                    <a:pt x="314325" y="83693"/>
                  </a:lnTo>
                  <a:lnTo>
                    <a:pt x="336803" y="128269"/>
                  </a:lnTo>
                  <a:lnTo>
                    <a:pt x="359155" y="180594"/>
                  </a:lnTo>
                  <a:lnTo>
                    <a:pt x="381635" y="239268"/>
                  </a:lnTo>
                  <a:lnTo>
                    <a:pt x="404113" y="302768"/>
                  </a:lnTo>
                  <a:lnTo>
                    <a:pt x="426592" y="369569"/>
                  </a:lnTo>
                  <a:lnTo>
                    <a:pt x="448944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74766" y="4105274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79">
                  <a:moveTo>
                    <a:pt x="0" y="0"/>
                  </a:moveTo>
                  <a:lnTo>
                    <a:pt x="0" y="0"/>
                  </a:lnTo>
                  <a:lnTo>
                    <a:pt x="426593" y="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823838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438150"/>
                  </a:moveTo>
                  <a:lnTo>
                    <a:pt x="22478" y="369569"/>
                  </a:lnTo>
                  <a:lnTo>
                    <a:pt x="44958" y="302768"/>
                  </a:lnTo>
                  <a:lnTo>
                    <a:pt x="67310" y="239268"/>
                  </a:lnTo>
                  <a:lnTo>
                    <a:pt x="89788" y="180594"/>
                  </a:lnTo>
                  <a:lnTo>
                    <a:pt x="112268" y="128269"/>
                  </a:lnTo>
                  <a:lnTo>
                    <a:pt x="134747" y="83693"/>
                  </a:lnTo>
                  <a:lnTo>
                    <a:pt x="157225" y="47751"/>
                  </a:lnTo>
                  <a:lnTo>
                    <a:pt x="202057" y="5333"/>
                  </a:lnTo>
                  <a:lnTo>
                    <a:pt x="224536" y="0"/>
                  </a:lnTo>
                  <a:lnTo>
                    <a:pt x="247014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803" y="128269"/>
                  </a:lnTo>
                  <a:lnTo>
                    <a:pt x="359283" y="180594"/>
                  </a:lnTo>
                  <a:lnTo>
                    <a:pt x="381635" y="239268"/>
                  </a:lnTo>
                  <a:lnTo>
                    <a:pt x="404113" y="302768"/>
                  </a:lnTo>
                  <a:lnTo>
                    <a:pt x="426593" y="369569"/>
                  </a:lnTo>
                  <a:lnTo>
                    <a:pt x="449072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272910" y="4105274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79">
                  <a:moveTo>
                    <a:pt x="0" y="0"/>
                  </a:moveTo>
                  <a:lnTo>
                    <a:pt x="0" y="0"/>
                  </a:lnTo>
                  <a:lnTo>
                    <a:pt x="426592" y="0"/>
                  </a:lnTo>
                  <a:lnTo>
                    <a:pt x="449071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721982" y="3667124"/>
              <a:ext cx="448945" cy="438150"/>
            </a:xfrm>
            <a:custGeom>
              <a:avLst/>
              <a:gdLst/>
              <a:ahLst/>
              <a:cxnLst/>
              <a:rect l="l" t="t" r="r" b="b"/>
              <a:pathLst>
                <a:path w="448945" h="438150">
                  <a:moveTo>
                    <a:pt x="0" y="438150"/>
                  </a:moveTo>
                  <a:lnTo>
                    <a:pt x="22351" y="369569"/>
                  </a:lnTo>
                  <a:lnTo>
                    <a:pt x="44831" y="302768"/>
                  </a:lnTo>
                  <a:lnTo>
                    <a:pt x="67310" y="239268"/>
                  </a:lnTo>
                  <a:lnTo>
                    <a:pt x="89789" y="180594"/>
                  </a:lnTo>
                  <a:lnTo>
                    <a:pt x="112268" y="128269"/>
                  </a:lnTo>
                  <a:lnTo>
                    <a:pt x="134620" y="83693"/>
                  </a:lnTo>
                  <a:lnTo>
                    <a:pt x="157099" y="47751"/>
                  </a:lnTo>
                  <a:lnTo>
                    <a:pt x="202057" y="5333"/>
                  </a:lnTo>
                  <a:lnTo>
                    <a:pt x="224409" y="0"/>
                  </a:lnTo>
                  <a:lnTo>
                    <a:pt x="246888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676" y="128269"/>
                  </a:lnTo>
                  <a:lnTo>
                    <a:pt x="359156" y="180594"/>
                  </a:lnTo>
                  <a:lnTo>
                    <a:pt x="381635" y="239268"/>
                  </a:lnTo>
                  <a:lnTo>
                    <a:pt x="404114" y="302768"/>
                  </a:lnTo>
                  <a:lnTo>
                    <a:pt x="426593" y="369569"/>
                  </a:lnTo>
                  <a:lnTo>
                    <a:pt x="448945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170927" y="4105274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79">
                  <a:moveTo>
                    <a:pt x="0" y="0"/>
                  </a:moveTo>
                  <a:lnTo>
                    <a:pt x="0" y="0"/>
                  </a:lnTo>
                  <a:lnTo>
                    <a:pt x="426593" y="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4416933" y="4744339"/>
            <a:ext cx="2558415" cy="10985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A</a:t>
            </a:r>
            <a:r>
              <a:rPr sz="2000" spc="-10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21A16"/>
                </a:solidFill>
                <a:latin typeface="Arial"/>
                <a:cs typeface="Arial"/>
              </a:rPr>
              <a:t>accelerates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B</a:t>
            </a:r>
            <a:r>
              <a:rPr sz="200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is</a:t>
            </a:r>
            <a:r>
              <a:rPr sz="2000" spc="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221A16"/>
                </a:solidFill>
                <a:latin typeface="Arial"/>
                <a:cs typeface="Arial"/>
              </a:rPr>
              <a:t>off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Chain</a:t>
            </a:r>
            <a:r>
              <a:rPr sz="1950" b="1" spc="-4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B</a:t>
            </a:r>
            <a:r>
              <a:rPr sz="1950" b="1" spc="-2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voltage:</a:t>
            </a:r>
            <a:r>
              <a:rPr sz="1950" b="1" spc="-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079B9"/>
                </a:solidFill>
                <a:latin typeface="Arial"/>
                <a:cs typeface="Arial"/>
              </a:rPr>
              <a:t>zero</a:t>
            </a:r>
            <a:endParaRPr sz="19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370189" y="1005407"/>
            <a:ext cx="1616710" cy="100647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2250" b="1" dirty="0">
                <a:solidFill>
                  <a:srgbClr val="38175F"/>
                </a:solidFill>
                <a:latin typeface="Arial"/>
                <a:cs typeface="Arial"/>
              </a:rPr>
              <a:t>Low</a:t>
            </a:r>
            <a:r>
              <a:rPr sz="22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1</a:t>
            </a:r>
            <a:r>
              <a:rPr sz="185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≤</a:t>
            </a:r>
            <a:r>
              <a:rPr sz="1850" spc="1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E</a:t>
            </a:r>
            <a:r>
              <a:rPr sz="185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&lt;</a:t>
            </a:r>
            <a:r>
              <a:rPr sz="185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21A16"/>
                </a:solidFill>
                <a:latin typeface="Arial"/>
                <a:cs typeface="Arial"/>
              </a:rPr>
              <a:t>5</a:t>
            </a:r>
            <a:r>
              <a:rPr sz="1850" spc="1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850" spc="-25" dirty="0">
                <a:solidFill>
                  <a:srgbClr val="221A16"/>
                </a:solidFill>
                <a:latin typeface="Arial"/>
                <a:cs typeface="Arial"/>
              </a:rPr>
              <a:t>MeV</a:t>
            </a:r>
            <a:endParaRPr sz="185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8315325" y="260515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24226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266440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708654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150868" y="2605151"/>
            <a:ext cx="48260" cy="0"/>
          </a:xfrm>
          <a:custGeom>
            <a:avLst/>
            <a:gdLst/>
            <a:ahLst/>
            <a:cxnLst/>
            <a:rect l="l" t="t" r="r" b="b"/>
            <a:pathLst>
              <a:path w="48259">
                <a:moveTo>
                  <a:pt x="0" y="0"/>
                </a:moveTo>
                <a:lnTo>
                  <a:pt x="47739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593209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035424" y="260515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612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477637" y="260515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287" y="0"/>
                </a:lnTo>
              </a:path>
            </a:pathLst>
          </a:custGeom>
          <a:ln w="19050">
            <a:solidFill>
              <a:srgbClr val="A9AE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8429625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871839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314053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756267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198607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640821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0079B9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0079B9"/>
                </a:solidFill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1083035" y="2419350"/>
            <a:ext cx="394970" cy="371475"/>
          </a:xfrm>
          <a:prstGeom prst="rect">
            <a:avLst/>
          </a:prstGeom>
          <a:solidFill>
            <a:srgbClr val="FFFFFF"/>
          </a:solidFill>
          <a:ln w="24765">
            <a:solidFill>
              <a:srgbClr val="F1A9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85"/>
              </a:spcBef>
            </a:pPr>
            <a:r>
              <a:rPr sz="1250" b="1" spc="-50" dirty="0">
                <a:solidFill>
                  <a:srgbClr val="F1A900"/>
                </a:solidFill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550402" y="2803397"/>
            <a:ext cx="280733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54659" algn="l"/>
                <a:tab pos="896619" algn="l"/>
                <a:tab pos="1339215" algn="l"/>
                <a:tab pos="1781175" algn="l"/>
                <a:tab pos="2223770" algn="l"/>
                <a:tab pos="2665730" algn="l"/>
              </a:tabLst>
            </a:pP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−</a:t>
            </a:r>
            <a:r>
              <a:rPr sz="1700" b="1" dirty="0">
                <a:solidFill>
                  <a:srgbClr val="F1A900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−</a:t>
            </a:r>
            <a:r>
              <a:rPr sz="1700" b="1" dirty="0">
                <a:solidFill>
                  <a:srgbClr val="F1A900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−</a:t>
            </a:r>
            <a:r>
              <a:rPr sz="1700" b="1" dirty="0">
                <a:solidFill>
                  <a:srgbClr val="F1A900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0079B9"/>
                </a:solidFill>
                <a:latin typeface="Arial"/>
                <a:cs typeface="Arial"/>
              </a:rPr>
              <a:t>+</a:t>
            </a:r>
            <a:r>
              <a:rPr sz="1700" b="1" dirty="0">
                <a:solidFill>
                  <a:srgbClr val="0079B9"/>
                </a:solidFill>
                <a:latin typeface="Arial"/>
                <a:cs typeface="Arial"/>
              </a:rPr>
              <a:t>	</a:t>
            </a:r>
            <a:r>
              <a:rPr sz="1700" b="1" spc="-50" dirty="0">
                <a:solidFill>
                  <a:srgbClr val="F1A900"/>
                </a:solidFill>
                <a:latin typeface="Arial"/>
                <a:cs typeface="Arial"/>
              </a:rPr>
              <a:t>−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78" name="object 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0500" y="2548001"/>
            <a:ext cx="238125" cy="114300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8417242" y="3654742"/>
            <a:ext cx="3168015" cy="901065"/>
            <a:chOff x="8417242" y="3654742"/>
            <a:chExt cx="3168015" cy="901065"/>
          </a:xfrm>
        </p:grpSpPr>
        <p:sp>
          <p:nvSpPr>
            <p:cNvPr id="80" name="object 80"/>
            <p:cNvSpPr/>
            <p:nvPr/>
          </p:nvSpPr>
          <p:spPr>
            <a:xfrm>
              <a:off x="8429625" y="4105274"/>
              <a:ext cx="3143250" cy="635"/>
            </a:xfrm>
            <a:custGeom>
              <a:avLst/>
              <a:gdLst/>
              <a:ahLst/>
              <a:cxnLst/>
              <a:rect l="l" t="t" r="r" b="b"/>
              <a:pathLst>
                <a:path w="3143250" h="635">
                  <a:moveTo>
                    <a:pt x="0" y="0"/>
                  </a:moveTo>
                  <a:lnTo>
                    <a:pt x="3143250" y="126"/>
                  </a:lnTo>
                </a:path>
              </a:pathLst>
            </a:custGeom>
            <a:ln w="9525">
              <a:solidFill>
                <a:srgbClr val="8787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429625" y="410527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0"/>
                  </a:moveTo>
                  <a:lnTo>
                    <a:pt x="22478" y="68580"/>
                  </a:lnTo>
                  <a:lnTo>
                    <a:pt x="44957" y="135381"/>
                  </a:lnTo>
                  <a:lnTo>
                    <a:pt x="67309" y="198881"/>
                  </a:lnTo>
                  <a:lnTo>
                    <a:pt x="89789" y="257556"/>
                  </a:lnTo>
                  <a:lnTo>
                    <a:pt x="112268" y="309880"/>
                  </a:lnTo>
                  <a:lnTo>
                    <a:pt x="134747" y="354456"/>
                  </a:lnTo>
                  <a:lnTo>
                    <a:pt x="157225" y="390398"/>
                  </a:lnTo>
                  <a:lnTo>
                    <a:pt x="202056" y="432816"/>
                  </a:lnTo>
                  <a:lnTo>
                    <a:pt x="224535" y="438150"/>
                  </a:lnTo>
                  <a:lnTo>
                    <a:pt x="247015" y="432816"/>
                  </a:lnTo>
                  <a:lnTo>
                    <a:pt x="291846" y="390398"/>
                  </a:lnTo>
                  <a:lnTo>
                    <a:pt x="314325" y="354456"/>
                  </a:lnTo>
                  <a:lnTo>
                    <a:pt x="336803" y="309880"/>
                  </a:lnTo>
                  <a:lnTo>
                    <a:pt x="359282" y="257556"/>
                  </a:lnTo>
                  <a:lnTo>
                    <a:pt x="381634" y="198881"/>
                  </a:lnTo>
                  <a:lnTo>
                    <a:pt x="404114" y="135381"/>
                  </a:lnTo>
                  <a:lnTo>
                    <a:pt x="426593" y="6858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878697" y="3667124"/>
              <a:ext cx="448945" cy="438150"/>
            </a:xfrm>
            <a:custGeom>
              <a:avLst/>
              <a:gdLst/>
              <a:ahLst/>
              <a:cxnLst/>
              <a:rect l="l" t="t" r="r" b="b"/>
              <a:pathLst>
                <a:path w="448945" h="438150">
                  <a:moveTo>
                    <a:pt x="0" y="438150"/>
                  </a:moveTo>
                  <a:lnTo>
                    <a:pt x="22478" y="369569"/>
                  </a:lnTo>
                  <a:lnTo>
                    <a:pt x="44830" y="302768"/>
                  </a:lnTo>
                  <a:lnTo>
                    <a:pt x="67309" y="239268"/>
                  </a:lnTo>
                  <a:lnTo>
                    <a:pt x="89788" y="180594"/>
                  </a:lnTo>
                  <a:lnTo>
                    <a:pt x="112268" y="128269"/>
                  </a:lnTo>
                  <a:lnTo>
                    <a:pt x="134620" y="83693"/>
                  </a:lnTo>
                  <a:lnTo>
                    <a:pt x="157099" y="47751"/>
                  </a:lnTo>
                  <a:lnTo>
                    <a:pt x="202056" y="5333"/>
                  </a:lnTo>
                  <a:lnTo>
                    <a:pt x="224535" y="0"/>
                  </a:lnTo>
                  <a:lnTo>
                    <a:pt x="246887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803" y="128269"/>
                  </a:lnTo>
                  <a:lnTo>
                    <a:pt x="359155" y="180594"/>
                  </a:lnTo>
                  <a:lnTo>
                    <a:pt x="381634" y="239268"/>
                  </a:lnTo>
                  <a:lnTo>
                    <a:pt x="404113" y="302768"/>
                  </a:lnTo>
                  <a:lnTo>
                    <a:pt x="426593" y="369569"/>
                  </a:lnTo>
                  <a:lnTo>
                    <a:pt x="448945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327642" y="410527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0"/>
                  </a:moveTo>
                  <a:lnTo>
                    <a:pt x="22478" y="68580"/>
                  </a:lnTo>
                  <a:lnTo>
                    <a:pt x="44957" y="135381"/>
                  </a:lnTo>
                  <a:lnTo>
                    <a:pt x="67436" y="198881"/>
                  </a:lnTo>
                  <a:lnTo>
                    <a:pt x="89915" y="257556"/>
                  </a:lnTo>
                  <a:lnTo>
                    <a:pt x="112267" y="309880"/>
                  </a:lnTo>
                  <a:lnTo>
                    <a:pt x="134747" y="354456"/>
                  </a:lnTo>
                  <a:lnTo>
                    <a:pt x="157225" y="390398"/>
                  </a:lnTo>
                  <a:lnTo>
                    <a:pt x="202056" y="432816"/>
                  </a:lnTo>
                  <a:lnTo>
                    <a:pt x="224535" y="438150"/>
                  </a:lnTo>
                  <a:lnTo>
                    <a:pt x="247014" y="432816"/>
                  </a:lnTo>
                  <a:lnTo>
                    <a:pt x="291973" y="390398"/>
                  </a:lnTo>
                  <a:lnTo>
                    <a:pt x="314325" y="354456"/>
                  </a:lnTo>
                  <a:lnTo>
                    <a:pt x="336803" y="309880"/>
                  </a:lnTo>
                  <a:lnTo>
                    <a:pt x="359282" y="257556"/>
                  </a:lnTo>
                  <a:lnTo>
                    <a:pt x="381761" y="198881"/>
                  </a:lnTo>
                  <a:lnTo>
                    <a:pt x="404240" y="135381"/>
                  </a:lnTo>
                  <a:lnTo>
                    <a:pt x="426592" y="6858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776714" y="366712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438150"/>
                  </a:moveTo>
                  <a:lnTo>
                    <a:pt x="22478" y="369569"/>
                  </a:lnTo>
                  <a:lnTo>
                    <a:pt x="44957" y="302768"/>
                  </a:lnTo>
                  <a:lnTo>
                    <a:pt x="67309" y="239268"/>
                  </a:lnTo>
                  <a:lnTo>
                    <a:pt x="89788" y="180594"/>
                  </a:lnTo>
                  <a:lnTo>
                    <a:pt x="112267" y="128269"/>
                  </a:lnTo>
                  <a:lnTo>
                    <a:pt x="134746" y="83693"/>
                  </a:lnTo>
                  <a:lnTo>
                    <a:pt x="157225" y="47751"/>
                  </a:lnTo>
                  <a:lnTo>
                    <a:pt x="202056" y="5333"/>
                  </a:lnTo>
                  <a:lnTo>
                    <a:pt x="224535" y="0"/>
                  </a:lnTo>
                  <a:lnTo>
                    <a:pt x="247014" y="5333"/>
                  </a:lnTo>
                  <a:lnTo>
                    <a:pt x="291845" y="47751"/>
                  </a:lnTo>
                  <a:lnTo>
                    <a:pt x="314325" y="83693"/>
                  </a:lnTo>
                  <a:lnTo>
                    <a:pt x="336803" y="128269"/>
                  </a:lnTo>
                  <a:lnTo>
                    <a:pt x="359282" y="180594"/>
                  </a:lnTo>
                  <a:lnTo>
                    <a:pt x="381634" y="239268"/>
                  </a:lnTo>
                  <a:lnTo>
                    <a:pt x="404113" y="302768"/>
                  </a:lnTo>
                  <a:lnTo>
                    <a:pt x="426592" y="369569"/>
                  </a:lnTo>
                  <a:lnTo>
                    <a:pt x="449071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225786" y="410527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0"/>
                  </a:moveTo>
                  <a:lnTo>
                    <a:pt x="22479" y="68580"/>
                  </a:lnTo>
                  <a:lnTo>
                    <a:pt x="44831" y="135381"/>
                  </a:lnTo>
                  <a:lnTo>
                    <a:pt x="67310" y="198881"/>
                  </a:lnTo>
                  <a:lnTo>
                    <a:pt x="89789" y="257556"/>
                  </a:lnTo>
                  <a:lnTo>
                    <a:pt x="112268" y="309880"/>
                  </a:lnTo>
                  <a:lnTo>
                    <a:pt x="134747" y="354456"/>
                  </a:lnTo>
                  <a:lnTo>
                    <a:pt x="157099" y="390398"/>
                  </a:lnTo>
                  <a:lnTo>
                    <a:pt x="202057" y="432816"/>
                  </a:lnTo>
                  <a:lnTo>
                    <a:pt x="224536" y="438150"/>
                  </a:lnTo>
                  <a:lnTo>
                    <a:pt x="247015" y="432816"/>
                  </a:lnTo>
                  <a:lnTo>
                    <a:pt x="291846" y="390398"/>
                  </a:lnTo>
                  <a:lnTo>
                    <a:pt x="314325" y="354456"/>
                  </a:lnTo>
                  <a:lnTo>
                    <a:pt x="336804" y="309880"/>
                  </a:lnTo>
                  <a:lnTo>
                    <a:pt x="359156" y="257556"/>
                  </a:lnTo>
                  <a:lnTo>
                    <a:pt x="381635" y="198881"/>
                  </a:lnTo>
                  <a:lnTo>
                    <a:pt x="404114" y="135381"/>
                  </a:lnTo>
                  <a:lnTo>
                    <a:pt x="426593" y="6858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0674858" y="3667124"/>
              <a:ext cx="448945" cy="438150"/>
            </a:xfrm>
            <a:custGeom>
              <a:avLst/>
              <a:gdLst/>
              <a:ahLst/>
              <a:cxnLst/>
              <a:rect l="l" t="t" r="r" b="b"/>
              <a:pathLst>
                <a:path w="448945" h="438150">
                  <a:moveTo>
                    <a:pt x="0" y="438150"/>
                  </a:moveTo>
                  <a:lnTo>
                    <a:pt x="22351" y="369569"/>
                  </a:lnTo>
                  <a:lnTo>
                    <a:pt x="44831" y="302768"/>
                  </a:lnTo>
                  <a:lnTo>
                    <a:pt x="67310" y="239268"/>
                  </a:lnTo>
                  <a:lnTo>
                    <a:pt x="89789" y="180594"/>
                  </a:lnTo>
                  <a:lnTo>
                    <a:pt x="112141" y="128269"/>
                  </a:lnTo>
                  <a:lnTo>
                    <a:pt x="134620" y="83693"/>
                  </a:lnTo>
                  <a:lnTo>
                    <a:pt x="157099" y="47751"/>
                  </a:lnTo>
                  <a:lnTo>
                    <a:pt x="202057" y="5333"/>
                  </a:lnTo>
                  <a:lnTo>
                    <a:pt x="224409" y="0"/>
                  </a:lnTo>
                  <a:lnTo>
                    <a:pt x="246888" y="5333"/>
                  </a:lnTo>
                  <a:lnTo>
                    <a:pt x="291846" y="47751"/>
                  </a:lnTo>
                  <a:lnTo>
                    <a:pt x="314325" y="83693"/>
                  </a:lnTo>
                  <a:lnTo>
                    <a:pt x="336676" y="128269"/>
                  </a:lnTo>
                  <a:lnTo>
                    <a:pt x="359156" y="180594"/>
                  </a:lnTo>
                  <a:lnTo>
                    <a:pt x="381635" y="239268"/>
                  </a:lnTo>
                  <a:lnTo>
                    <a:pt x="404114" y="302768"/>
                  </a:lnTo>
                  <a:lnTo>
                    <a:pt x="426466" y="369569"/>
                  </a:lnTo>
                  <a:lnTo>
                    <a:pt x="448945" y="438150"/>
                  </a:lnTo>
                </a:path>
              </a:pathLst>
            </a:custGeom>
            <a:ln w="24765">
              <a:solidFill>
                <a:srgbClr val="0079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123803" y="4105274"/>
              <a:ext cx="449580" cy="438150"/>
            </a:xfrm>
            <a:custGeom>
              <a:avLst/>
              <a:gdLst/>
              <a:ahLst/>
              <a:cxnLst/>
              <a:rect l="l" t="t" r="r" b="b"/>
              <a:pathLst>
                <a:path w="449579" h="438150">
                  <a:moveTo>
                    <a:pt x="0" y="0"/>
                  </a:moveTo>
                  <a:lnTo>
                    <a:pt x="22478" y="68580"/>
                  </a:lnTo>
                  <a:lnTo>
                    <a:pt x="44957" y="135381"/>
                  </a:lnTo>
                  <a:lnTo>
                    <a:pt x="67437" y="198881"/>
                  </a:lnTo>
                  <a:lnTo>
                    <a:pt x="89789" y="257556"/>
                  </a:lnTo>
                  <a:lnTo>
                    <a:pt x="112268" y="309880"/>
                  </a:lnTo>
                  <a:lnTo>
                    <a:pt x="134747" y="354456"/>
                  </a:lnTo>
                  <a:lnTo>
                    <a:pt x="157225" y="390398"/>
                  </a:lnTo>
                  <a:lnTo>
                    <a:pt x="202056" y="432816"/>
                  </a:lnTo>
                  <a:lnTo>
                    <a:pt x="224536" y="438150"/>
                  </a:lnTo>
                  <a:lnTo>
                    <a:pt x="247015" y="432816"/>
                  </a:lnTo>
                  <a:lnTo>
                    <a:pt x="291846" y="390398"/>
                  </a:lnTo>
                  <a:lnTo>
                    <a:pt x="314325" y="354456"/>
                  </a:lnTo>
                  <a:lnTo>
                    <a:pt x="336803" y="309880"/>
                  </a:lnTo>
                  <a:lnTo>
                    <a:pt x="359282" y="257556"/>
                  </a:lnTo>
                  <a:lnTo>
                    <a:pt x="381762" y="198881"/>
                  </a:lnTo>
                  <a:lnTo>
                    <a:pt x="404114" y="135381"/>
                  </a:lnTo>
                  <a:lnTo>
                    <a:pt x="426593" y="68580"/>
                  </a:lnTo>
                  <a:lnTo>
                    <a:pt x="449072" y="0"/>
                  </a:lnTo>
                </a:path>
              </a:pathLst>
            </a:custGeom>
            <a:ln w="24765">
              <a:solidFill>
                <a:srgbClr val="F1A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8370189" y="4744339"/>
            <a:ext cx="1600835" cy="10985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A</a:t>
            </a:r>
            <a:r>
              <a:rPr sz="2000" spc="-10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21A16"/>
                </a:solidFill>
                <a:latin typeface="Arial"/>
                <a:cs typeface="Arial"/>
              </a:rPr>
              <a:t>accelerates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B</a:t>
            </a:r>
            <a:r>
              <a:rPr sz="200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21A16"/>
                </a:solidFill>
                <a:latin typeface="Arial"/>
                <a:cs typeface="Arial"/>
              </a:rPr>
              <a:t>decelerates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950" b="1" dirty="0">
                <a:solidFill>
                  <a:srgbClr val="AC7400"/>
                </a:solidFill>
                <a:latin typeface="Arial"/>
                <a:cs typeface="Arial"/>
              </a:rPr>
              <a:t>Δφ</a:t>
            </a:r>
            <a:r>
              <a:rPr sz="1950" b="1" spc="-20" dirty="0">
                <a:solidFill>
                  <a:srgbClr val="AC7400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AC7400"/>
                </a:solidFill>
                <a:latin typeface="Arial"/>
                <a:cs typeface="Arial"/>
              </a:rPr>
              <a:t>=</a:t>
            </a:r>
            <a:r>
              <a:rPr sz="1950" b="1" spc="-5" dirty="0">
                <a:solidFill>
                  <a:srgbClr val="AC7400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AC7400"/>
                </a:solidFill>
                <a:latin typeface="Arial"/>
                <a:cs typeface="Arial"/>
              </a:rPr>
              <a:t>+90°</a:t>
            </a:r>
            <a:endParaRPr sz="1950">
              <a:latin typeface="Arial"/>
              <a:cs typeface="Arial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444500" y="6098235"/>
            <a:ext cx="8754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Reversing</a:t>
            </a:r>
            <a:r>
              <a:rPr sz="180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Chain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B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by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180°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reduces</a:t>
            </a:r>
            <a:r>
              <a:rPr sz="18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net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gain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while</a:t>
            </a:r>
            <a:r>
              <a:rPr sz="18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preserving</a:t>
            </a:r>
            <a:r>
              <a:rPr sz="1800" b="1" spc="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strong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local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fields.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63702" y="4092266"/>
            <a:ext cx="2760345" cy="175006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1475"/>
              </a:spcBef>
            </a:pPr>
            <a:r>
              <a:rPr sz="1950" b="1" spc="-10" dirty="0">
                <a:solidFill>
                  <a:srgbClr val="0079B9"/>
                </a:solidFill>
                <a:latin typeface="Arial"/>
                <a:cs typeface="Arial"/>
              </a:rPr>
              <a:t>Definition:</a:t>
            </a:r>
            <a:r>
              <a:rPr sz="1950" b="1" spc="-110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Δφ</a:t>
            </a:r>
            <a:r>
              <a:rPr sz="1950" b="1" spc="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=φB-</a:t>
            </a:r>
            <a:r>
              <a:rPr sz="1950" b="1" spc="30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0079B9"/>
                </a:solidFill>
                <a:latin typeface="Arial"/>
                <a:cs typeface="Arial"/>
              </a:rPr>
              <a:t>φA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A</a:t>
            </a:r>
            <a:r>
              <a:rPr sz="2000" spc="-10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21A16"/>
                </a:solidFill>
                <a:latin typeface="Arial"/>
                <a:cs typeface="Arial"/>
              </a:rPr>
              <a:t>accelerates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dirty="0">
                <a:solidFill>
                  <a:srgbClr val="221A16"/>
                </a:solidFill>
                <a:latin typeface="Arial"/>
                <a:cs typeface="Arial"/>
              </a:rPr>
              <a:t>B</a:t>
            </a:r>
            <a:r>
              <a:rPr sz="2000" spc="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21A16"/>
                </a:solidFill>
                <a:latin typeface="Arial"/>
                <a:cs typeface="Arial"/>
              </a:rPr>
              <a:t>accelerates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Δφ</a:t>
            </a:r>
            <a:r>
              <a:rPr sz="1950" b="1" spc="-1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079B9"/>
                </a:solidFill>
                <a:latin typeface="Arial"/>
                <a:cs typeface="Arial"/>
              </a:rPr>
              <a:t>=</a:t>
            </a:r>
            <a:r>
              <a:rPr sz="1950" b="1" spc="-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079B9"/>
                </a:solidFill>
                <a:latin typeface="Arial"/>
                <a:cs typeface="Arial"/>
              </a:rPr>
              <a:t>−90°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712" y="847725"/>
            <a:ext cx="11458575" cy="5153025"/>
          </a:xfrm>
          <a:custGeom>
            <a:avLst/>
            <a:gdLst/>
            <a:ahLst/>
            <a:cxnLst/>
            <a:rect l="l" t="t" r="r" b="b"/>
            <a:pathLst>
              <a:path w="11458575" h="5153025">
                <a:moveTo>
                  <a:pt x="11458575" y="0"/>
                </a:moveTo>
                <a:lnTo>
                  <a:pt x="0" y="0"/>
                </a:lnTo>
                <a:lnTo>
                  <a:pt x="0" y="5153025"/>
                </a:lnTo>
                <a:lnTo>
                  <a:pt x="11458575" y="5153025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Circuit</a:t>
            </a:r>
            <a:r>
              <a:rPr spc="-55" dirty="0"/>
              <a:t> </a:t>
            </a:r>
            <a:r>
              <a:rPr dirty="0"/>
              <a:t>model</a:t>
            </a:r>
            <a:r>
              <a:rPr spc="-5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operating</a:t>
            </a:r>
            <a:r>
              <a:rPr spc="-40" dirty="0"/>
              <a:t> </a:t>
            </a:r>
            <a:r>
              <a:rPr spc="-10" dirty="0"/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09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" y="1399082"/>
            <a:ext cx="3447288" cy="7388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6967" y="2254021"/>
            <a:ext cx="2898648" cy="90891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00531" y="950722"/>
            <a:ext cx="4166870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dirty="0">
                <a:solidFill>
                  <a:srgbClr val="576374"/>
                </a:solidFill>
                <a:latin typeface="Arial"/>
                <a:cs typeface="Arial"/>
              </a:rPr>
              <a:t>Resonant</a:t>
            </a:r>
            <a:r>
              <a:rPr sz="1650" spc="6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76374"/>
                </a:solidFill>
                <a:latin typeface="Arial"/>
                <a:cs typeface="Arial"/>
              </a:rPr>
              <a:t>power</a:t>
            </a:r>
            <a:r>
              <a:rPr sz="1650" spc="9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76374"/>
                </a:solidFill>
                <a:latin typeface="Arial"/>
                <a:cs typeface="Arial"/>
              </a:rPr>
              <a:t>balance</a:t>
            </a:r>
            <a:r>
              <a:rPr sz="165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76374"/>
                </a:solidFill>
                <a:latin typeface="Arial"/>
                <a:cs typeface="Arial"/>
              </a:rPr>
              <a:t>with</a:t>
            </a:r>
            <a:r>
              <a:rPr sz="165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76374"/>
                </a:solidFill>
                <a:latin typeface="Arial"/>
                <a:cs typeface="Arial"/>
              </a:rPr>
              <a:t>beam</a:t>
            </a:r>
            <a:r>
              <a:rPr sz="1650" spc="7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76374"/>
                </a:solidFill>
                <a:latin typeface="Arial"/>
                <a:cs typeface="Arial"/>
              </a:rPr>
              <a:t>loading</a:t>
            </a:r>
            <a:endParaRPr sz="165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72738" y="3313143"/>
          <a:ext cx="10953750" cy="2529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Circuit</a:t>
                      </a:r>
                      <a:r>
                        <a:rPr sz="16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quantity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6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MeV</a:t>
                      </a:r>
                      <a:r>
                        <a:rPr sz="16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mode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16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MeV</a:t>
                      </a:r>
                      <a:r>
                        <a:rPr sz="16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mode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6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MeV</a:t>
                      </a:r>
                      <a:r>
                        <a:rPr sz="16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mode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622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sz="165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5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1650" b="1" spc="-6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(MW)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2.10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2.10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2.10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sz="165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1650" b="1" spc="-3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1650" b="1" spc="-6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(MW)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2.10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0.15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1.00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sz="1650" b="1" spc="-5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50" b="1" spc="-5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voltage</a:t>
                      </a:r>
                      <a:r>
                        <a:rPr sz="165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(MV)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5.45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5.45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5.45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sz="1650" b="1" spc="-5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1650" b="1" spc="-5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voltage</a:t>
                      </a:r>
                      <a:r>
                        <a:rPr sz="165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(MV)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4.90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0.84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−4.48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Relative</a:t>
                      </a:r>
                      <a:r>
                        <a:rPr sz="1650" b="1" spc="-7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phase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−90°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−90°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+90°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650" b="1" spc="-7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voltage</a:t>
                      </a:r>
                      <a:r>
                        <a:rPr sz="1650" b="1" spc="-5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(MV)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10.35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6.29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650" spc="-2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0.97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5016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57200" y="5916167"/>
            <a:ext cx="11275060" cy="0"/>
          </a:xfrm>
          <a:custGeom>
            <a:avLst/>
            <a:gdLst/>
            <a:ahLst/>
            <a:cxnLst/>
            <a:rect l="l" t="t" r="r" b="b"/>
            <a:pathLst>
              <a:path w="11275060">
                <a:moveTo>
                  <a:pt x="0" y="0"/>
                </a:moveTo>
                <a:lnTo>
                  <a:pt x="11274552" y="0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4500" y="5991859"/>
            <a:ext cx="7700009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0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6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power</a:t>
            </a:r>
            <a:r>
              <a:rPr sz="1600" b="1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8175F"/>
                </a:solidFill>
                <a:latin typeface="Arial"/>
                <a:cs typeface="Arial"/>
              </a:rPr>
              <a:t>determines</a:t>
            </a:r>
            <a:r>
              <a:rPr sz="160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voltage</a:t>
            </a:r>
            <a:r>
              <a:rPr sz="16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branches,</a:t>
            </a:r>
            <a:r>
              <a:rPr sz="16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while</a:t>
            </a:r>
            <a:r>
              <a:rPr sz="1600" b="1" spc="-8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0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relative</a:t>
            </a:r>
            <a:r>
              <a:rPr sz="16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phase</a:t>
            </a:r>
            <a:r>
              <a:rPr sz="16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8175F"/>
                </a:solidFill>
                <a:latin typeface="Arial"/>
                <a:cs typeface="Arial"/>
              </a:rPr>
              <a:t>selects acceleration</a:t>
            </a:r>
            <a:r>
              <a:rPr sz="160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8175F"/>
                </a:solidFill>
                <a:latin typeface="Arial"/>
                <a:cs typeface="Arial"/>
              </a:rPr>
              <a:t>or</a:t>
            </a:r>
            <a:r>
              <a:rPr sz="16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8175F"/>
                </a:solidFill>
                <a:latin typeface="Arial"/>
                <a:cs typeface="Arial"/>
              </a:rPr>
              <a:t>deceleration.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52544" y="1409039"/>
            <a:ext cx="7059168" cy="68671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40478" y="2188591"/>
            <a:ext cx="337820" cy="24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30"/>
              </a:lnSpc>
            </a:pPr>
            <a:r>
              <a:rPr sz="3375" i="1" baseline="-29629" dirty="0">
                <a:solidFill>
                  <a:srgbClr val="0079B9"/>
                </a:solidFill>
                <a:latin typeface="Calibri"/>
                <a:cs typeface="Calibri"/>
              </a:rPr>
              <a:t>V</a:t>
            </a:r>
            <a:r>
              <a:rPr sz="3375" i="1" spc="-75" baseline="-29629" dirty="0">
                <a:solidFill>
                  <a:srgbClr val="0079B9"/>
                </a:solidFill>
                <a:latin typeface="Calibri"/>
                <a:cs typeface="Calibri"/>
              </a:rPr>
              <a:t> </a:t>
            </a:r>
            <a:r>
              <a:rPr sz="1450" spc="-50" dirty="0">
                <a:solidFill>
                  <a:srgbClr val="0079B9"/>
                </a:solidFill>
                <a:latin typeface="Calibri"/>
                <a:cs typeface="Calibri"/>
              </a:rPr>
              <a:t>+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52542" y="2277872"/>
            <a:ext cx="231394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dirty="0">
                <a:solidFill>
                  <a:srgbClr val="0079B9"/>
                </a:solidFill>
                <a:latin typeface="Arial"/>
                <a:cs typeface="Arial"/>
              </a:rPr>
              <a:t>Accelerating</a:t>
            </a:r>
            <a:r>
              <a:rPr sz="1750" b="1" spc="5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1750" b="1" spc="-10" dirty="0">
                <a:solidFill>
                  <a:srgbClr val="0079B9"/>
                </a:solidFill>
                <a:latin typeface="Arial"/>
                <a:cs typeface="Arial"/>
              </a:rPr>
              <a:t>solution</a:t>
            </a:r>
            <a:endParaRPr sz="1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49622" y="2610103"/>
            <a:ext cx="2218690" cy="522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Energy</a:t>
            </a:r>
            <a:r>
              <a:rPr sz="1600" spc="7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transferred</a:t>
            </a:r>
            <a:r>
              <a:rPr sz="1600" spc="1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21A16"/>
                </a:solidFill>
                <a:latin typeface="Arial"/>
                <a:cs typeface="Arial"/>
              </a:rPr>
              <a:t>from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RF</a:t>
            </a:r>
            <a:r>
              <a:rPr sz="1600" spc="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field</a:t>
            </a:r>
            <a:r>
              <a:rPr sz="1600" spc="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to</a:t>
            </a:r>
            <a:r>
              <a:rPr sz="1600" spc="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21A16"/>
                </a:solidFill>
                <a:latin typeface="Arial"/>
                <a:cs typeface="Arial"/>
              </a:rPr>
              <a:t>beam.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90356" y="2188591"/>
            <a:ext cx="336550" cy="24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30"/>
              </a:lnSpc>
            </a:pPr>
            <a:r>
              <a:rPr sz="3375" i="1" baseline="-29629" dirty="0">
                <a:solidFill>
                  <a:srgbClr val="B57B00"/>
                </a:solidFill>
                <a:latin typeface="Calibri"/>
                <a:cs typeface="Calibri"/>
              </a:rPr>
              <a:t>V</a:t>
            </a:r>
            <a:r>
              <a:rPr sz="3375" i="1" spc="-97" baseline="-29629" dirty="0">
                <a:solidFill>
                  <a:srgbClr val="B57B00"/>
                </a:solidFill>
                <a:latin typeface="Calibri"/>
                <a:cs typeface="Calibri"/>
              </a:rPr>
              <a:t> </a:t>
            </a:r>
            <a:r>
              <a:rPr sz="1450" spc="-50" dirty="0">
                <a:solidFill>
                  <a:srgbClr val="B57B00"/>
                </a:solidFill>
                <a:latin typeface="Calibri"/>
                <a:cs typeface="Calibri"/>
              </a:rPr>
              <a:t>−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30233" y="2277872"/>
            <a:ext cx="231394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dirty="0">
                <a:solidFill>
                  <a:srgbClr val="B57B00"/>
                </a:solidFill>
                <a:latin typeface="Arial"/>
                <a:cs typeface="Arial"/>
              </a:rPr>
              <a:t>Decelerating</a:t>
            </a:r>
            <a:r>
              <a:rPr sz="1750" b="1" spc="50" dirty="0">
                <a:solidFill>
                  <a:srgbClr val="B57B00"/>
                </a:solidFill>
                <a:latin typeface="Arial"/>
                <a:cs typeface="Arial"/>
              </a:rPr>
              <a:t> </a:t>
            </a:r>
            <a:r>
              <a:rPr sz="1750" b="1" spc="-10" dirty="0">
                <a:solidFill>
                  <a:srgbClr val="B57B00"/>
                </a:solidFill>
                <a:latin typeface="Arial"/>
                <a:cs typeface="Arial"/>
              </a:rPr>
              <a:t>solution</a:t>
            </a:r>
            <a:endParaRPr sz="17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99501" y="2610103"/>
            <a:ext cx="2218690" cy="522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Energy</a:t>
            </a:r>
            <a:r>
              <a:rPr sz="1600" spc="7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transferred</a:t>
            </a:r>
            <a:r>
              <a:rPr sz="1600" spc="11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21A16"/>
                </a:solidFill>
                <a:latin typeface="Arial"/>
                <a:cs typeface="Arial"/>
              </a:rPr>
              <a:t>from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beam</a:t>
            </a:r>
            <a:r>
              <a:rPr sz="1600" spc="4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to</a:t>
            </a:r>
            <a:r>
              <a:rPr sz="1600" spc="4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21A16"/>
                </a:solidFill>
                <a:latin typeface="Arial"/>
                <a:cs typeface="Arial"/>
              </a:rPr>
              <a:t>RF</a:t>
            </a:r>
            <a:r>
              <a:rPr sz="1600" spc="4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21A16"/>
                </a:solidFill>
                <a:latin typeface="Arial"/>
                <a:cs typeface="Arial"/>
              </a:rPr>
              <a:t>field.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09229" y="919708"/>
            <a:ext cx="1987550" cy="4737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500"/>
              </a:lnSpc>
              <a:spcBef>
                <a:spcPts val="95"/>
              </a:spcBef>
            </a:pP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I</a:t>
            </a:r>
            <a:r>
              <a:rPr sz="1200" b="1" spc="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=</a:t>
            </a:r>
            <a:r>
              <a:rPr sz="1200" b="1" spc="2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100</a:t>
            </a:r>
            <a:r>
              <a:rPr sz="1200" b="1" spc="3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mA</a:t>
            </a:r>
            <a:r>
              <a:rPr sz="1200" b="1" spc="32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;</a:t>
            </a:r>
            <a:r>
              <a:rPr sz="1200" b="1" spc="36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βc</a:t>
            </a:r>
            <a:r>
              <a:rPr sz="1200" b="1" spc="2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=</a:t>
            </a:r>
            <a:r>
              <a:rPr sz="1200" b="1" spc="1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391760"/>
                </a:solidFill>
                <a:latin typeface="Arial"/>
                <a:cs typeface="Arial"/>
              </a:rPr>
              <a:t>1.30</a:t>
            </a:r>
            <a:r>
              <a:rPr sz="1200" b="1" spc="50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R_A</a:t>
            </a:r>
            <a:r>
              <a:rPr sz="1200" b="1" spc="-1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/</a:t>
            </a:r>
            <a:r>
              <a:rPr sz="1200" b="1" spc="2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R_B</a:t>
            </a:r>
            <a:r>
              <a:rPr sz="1200" b="1" spc="3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=</a:t>
            </a:r>
            <a:r>
              <a:rPr sz="1200" b="1" spc="2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19.1</a:t>
            </a:r>
            <a:r>
              <a:rPr sz="1200" b="1" spc="4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/</a:t>
            </a:r>
            <a:r>
              <a:rPr sz="1200" b="1" spc="15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91760"/>
                </a:solidFill>
                <a:latin typeface="Arial"/>
                <a:cs typeface="Arial"/>
              </a:rPr>
              <a:t>14.9</a:t>
            </a:r>
            <a:r>
              <a:rPr sz="1200" b="1" spc="40" dirty="0">
                <a:solidFill>
                  <a:srgbClr val="39176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391760"/>
                </a:solidFill>
                <a:latin typeface="Arial"/>
                <a:cs typeface="Arial"/>
              </a:rPr>
              <a:t>MΩ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712" y="8477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Continuous</a:t>
            </a:r>
            <a:r>
              <a:rPr spc="-80" dirty="0"/>
              <a:t> </a:t>
            </a:r>
            <a:r>
              <a:rPr dirty="0"/>
              <a:t>tuning</a:t>
            </a:r>
            <a:r>
              <a:rPr spc="-60" dirty="0"/>
              <a:t> </a:t>
            </a:r>
            <a:r>
              <a:rPr dirty="0"/>
              <a:t>by</a:t>
            </a:r>
            <a:r>
              <a:rPr spc="-45" dirty="0"/>
              <a:t> </a:t>
            </a:r>
            <a:r>
              <a:rPr dirty="0"/>
              <a:t>voltage</a:t>
            </a:r>
            <a:r>
              <a:rPr spc="-40" dirty="0"/>
              <a:t> </a:t>
            </a:r>
            <a:r>
              <a:rPr spc="-10" dirty="0"/>
              <a:t>superposition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347" y="1314450"/>
            <a:ext cx="5539105" cy="432435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246619" y="954913"/>
            <a:ext cx="4146550" cy="1687830"/>
            <a:chOff x="7246619" y="954913"/>
            <a:chExt cx="4146550" cy="1687830"/>
          </a:xfrm>
        </p:grpSpPr>
        <p:sp>
          <p:nvSpPr>
            <p:cNvPr id="9" name="object 9"/>
            <p:cNvSpPr/>
            <p:nvPr/>
          </p:nvSpPr>
          <p:spPr>
            <a:xfrm>
              <a:off x="7252334" y="960628"/>
              <a:ext cx="4135120" cy="1676400"/>
            </a:xfrm>
            <a:custGeom>
              <a:avLst/>
              <a:gdLst/>
              <a:ahLst/>
              <a:cxnLst/>
              <a:rect l="l" t="t" r="r" b="b"/>
              <a:pathLst>
                <a:path w="4135120" h="1676400">
                  <a:moveTo>
                    <a:pt x="4017645" y="0"/>
                  </a:moveTo>
                  <a:lnTo>
                    <a:pt x="117348" y="0"/>
                  </a:lnTo>
                  <a:lnTo>
                    <a:pt x="71687" y="9227"/>
                  </a:lnTo>
                  <a:lnTo>
                    <a:pt x="34385" y="34385"/>
                  </a:lnTo>
                  <a:lnTo>
                    <a:pt x="9227" y="71687"/>
                  </a:lnTo>
                  <a:lnTo>
                    <a:pt x="0" y="117348"/>
                  </a:lnTo>
                  <a:lnTo>
                    <a:pt x="0" y="1558544"/>
                  </a:lnTo>
                  <a:lnTo>
                    <a:pt x="9227" y="1604204"/>
                  </a:lnTo>
                  <a:lnTo>
                    <a:pt x="34385" y="1641506"/>
                  </a:lnTo>
                  <a:lnTo>
                    <a:pt x="71687" y="1666664"/>
                  </a:lnTo>
                  <a:lnTo>
                    <a:pt x="117348" y="1675892"/>
                  </a:lnTo>
                  <a:lnTo>
                    <a:pt x="4017645" y="1675892"/>
                  </a:lnTo>
                  <a:lnTo>
                    <a:pt x="4063305" y="1666664"/>
                  </a:lnTo>
                  <a:lnTo>
                    <a:pt x="4100607" y="1641506"/>
                  </a:lnTo>
                  <a:lnTo>
                    <a:pt x="4125765" y="1604204"/>
                  </a:lnTo>
                  <a:lnTo>
                    <a:pt x="4134993" y="1558544"/>
                  </a:lnTo>
                  <a:lnTo>
                    <a:pt x="4134993" y="117348"/>
                  </a:lnTo>
                  <a:lnTo>
                    <a:pt x="4125765" y="71687"/>
                  </a:lnTo>
                  <a:lnTo>
                    <a:pt x="4100607" y="34385"/>
                  </a:lnTo>
                  <a:lnTo>
                    <a:pt x="4063305" y="9227"/>
                  </a:lnTo>
                  <a:lnTo>
                    <a:pt x="40176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52334" y="960628"/>
              <a:ext cx="4135120" cy="1676400"/>
            </a:xfrm>
            <a:custGeom>
              <a:avLst/>
              <a:gdLst/>
              <a:ahLst/>
              <a:cxnLst/>
              <a:rect l="l" t="t" r="r" b="b"/>
              <a:pathLst>
                <a:path w="4135120" h="1676400">
                  <a:moveTo>
                    <a:pt x="0" y="117348"/>
                  </a:moveTo>
                  <a:lnTo>
                    <a:pt x="9227" y="71687"/>
                  </a:lnTo>
                  <a:lnTo>
                    <a:pt x="34385" y="34385"/>
                  </a:lnTo>
                  <a:lnTo>
                    <a:pt x="71687" y="9227"/>
                  </a:lnTo>
                  <a:lnTo>
                    <a:pt x="117348" y="0"/>
                  </a:lnTo>
                  <a:lnTo>
                    <a:pt x="4017645" y="0"/>
                  </a:lnTo>
                  <a:lnTo>
                    <a:pt x="4063305" y="9227"/>
                  </a:lnTo>
                  <a:lnTo>
                    <a:pt x="4100607" y="34385"/>
                  </a:lnTo>
                  <a:lnTo>
                    <a:pt x="4125765" y="71687"/>
                  </a:lnTo>
                  <a:lnTo>
                    <a:pt x="4134993" y="117348"/>
                  </a:lnTo>
                  <a:lnTo>
                    <a:pt x="4134993" y="1558544"/>
                  </a:lnTo>
                  <a:lnTo>
                    <a:pt x="4125765" y="1604204"/>
                  </a:lnTo>
                  <a:lnTo>
                    <a:pt x="4100607" y="1641506"/>
                  </a:lnTo>
                  <a:lnTo>
                    <a:pt x="4063305" y="1666664"/>
                  </a:lnTo>
                  <a:lnTo>
                    <a:pt x="4017645" y="1675892"/>
                  </a:lnTo>
                  <a:lnTo>
                    <a:pt x="117348" y="1675892"/>
                  </a:lnTo>
                  <a:lnTo>
                    <a:pt x="71687" y="1666664"/>
                  </a:lnTo>
                  <a:lnTo>
                    <a:pt x="34385" y="1641506"/>
                  </a:lnTo>
                  <a:lnTo>
                    <a:pt x="9227" y="1604204"/>
                  </a:lnTo>
                  <a:lnTo>
                    <a:pt x="0" y="1558544"/>
                  </a:lnTo>
                  <a:lnTo>
                    <a:pt x="0" y="117348"/>
                  </a:lnTo>
                  <a:close/>
                </a:path>
              </a:pathLst>
            </a:custGeom>
            <a:ln w="11430">
              <a:solidFill>
                <a:srgbClr val="DCD5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52334" y="985901"/>
              <a:ext cx="3566160" cy="59690"/>
            </a:xfrm>
            <a:custGeom>
              <a:avLst/>
              <a:gdLst/>
              <a:ahLst/>
              <a:cxnLst/>
              <a:rect l="l" t="t" r="r" b="b"/>
              <a:pathLst>
                <a:path w="3566159" h="59690">
                  <a:moveTo>
                    <a:pt x="3566159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3566159" y="59436"/>
                  </a:lnTo>
                  <a:lnTo>
                    <a:pt x="3566159" y="0"/>
                  </a:lnTo>
                  <a:close/>
                </a:path>
              </a:pathLst>
            </a:custGeom>
            <a:solidFill>
              <a:srgbClr val="007D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1606" y="1720215"/>
              <a:ext cx="2227453" cy="54000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331202" y="927506"/>
            <a:ext cx="1807210" cy="73533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600" b="1" spc="-20" dirty="0">
                <a:solidFill>
                  <a:srgbClr val="007EB5"/>
                </a:solidFill>
                <a:latin typeface="Arial"/>
                <a:cs typeface="Arial"/>
              </a:rPr>
              <a:t>High-</a:t>
            </a:r>
            <a:r>
              <a:rPr sz="1600" b="1" dirty="0">
                <a:solidFill>
                  <a:srgbClr val="007EB5"/>
                </a:solidFill>
                <a:latin typeface="Arial"/>
                <a:cs typeface="Arial"/>
              </a:rPr>
              <a:t>energy</a:t>
            </a:r>
            <a:r>
              <a:rPr sz="1600" b="1" spc="-10" dirty="0">
                <a:solidFill>
                  <a:srgbClr val="007EB5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7EB5"/>
                </a:solidFill>
                <a:latin typeface="Arial"/>
                <a:cs typeface="Arial"/>
              </a:rPr>
              <a:t>mode</a:t>
            </a:r>
            <a:endParaRPr sz="1600">
              <a:latin typeface="Arial"/>
              <a:cs typeface="Arial"/>
            </a:endParaRPr>
          </a:p>
          <a:p>
            <a:pPr marL="59055">
              <a:lnSpc>
                <a:spcPct val="100000"/>
              </a:lnSpc>
              <a:spcBef>
                <a:spcPts val="869"/>
              </a:spcBef>
            </a:pP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5</a:t>
            </a:r>
            <a:r>
              <a:rPr sz="1600" spc="-10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&lt;</a:t>
            </a:r>
            <a:r>
              <a:rPr sz="1600" spc="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≤</a:t>
            </a:r>
            <a:r>
              <a:rPr sz="1600" spc="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10</a:t>
            </a:r>
            <a:r>
              <a:rPr sz="1600" spc="-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56074"/>
                </a:solidFill>
                <a:latin typeface="Arial"/>
                <a:cs typeface="Arial"/>
              </a:rPr>
              <a:t>MeV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265669" y="4265295"/>
            <a:ext cx="4146550" cy="1583055"/>
            <a:chOff x="7265669" y="4265295"/>
            <a:chExt cx="4146550" cy="1583055"/>
          </a:xfrm>
        </p:grpSpPr>
        <p:sp>
          <p:nvSpPr>
            <p:cNvPr id="15" name="object 15"/>
            <p:cNvSpPr/>
            <p:nvPr/>
          </p:nvSpPr>
          <p:spPr>
            <a:xfrm>
              <a:off x="7271384" y="4271010"/>
              <a:ext cx="4135120" cy="1571625"/>
            </a:xfrm>
            <a:custGeom>
              <a:avLst/>
              <a:gdLst/>
              <a:ahLst/>
              <a:cxnLst/>
              <a:rect l="l" t="t" r="r" b="b"/>
              <a:pathLst>
                <a:path w="4135120" h="1571625">
                  <a:moveTo>
                    <a:pt x="4025011" y="0"/>
                  </a:moveTo>
                  <a:lnTo>
                    <a:pt x="109982" y="0"/>
                  </a:lnTo>
                  <a:lnTo>
                    <a:pt x="67186" y="8647"/>
                  </a:lnTo>
                  <a:lnTo>
                    <a:pt x="32226" y="32226"/>
                  </a:lnTo>
                  <a:lnTo>
                    <a:pt x="8647" y="67186"/>
                  </a:lnTo>
                  <a:lnTo>
                    <a:pt x="0" y="109981"/>
                  </a:lnTo>
                  <a:lnTo>
                    <a:pt x="0" y="1461312"/>
                  </a:lnTo>
                  <a:lnTo>
                    <a:pt x="8647" y="1504123"/>
                  </a:lnTo>
                  <a:lnTo>
                    <a:pt x="32226" y="1539082"/>
                  </a:lnTo>
                  <a:lnTo>
                    <a:pt x="67186" y="1562652"/>
                  </a:lnTo>
                  <a:lnTo>
                    <a:pt x="109982" y="1571294"/>
                  </a:lnTo>
                  <a:lnTo>
                    <a:pt x="4025011" y="1571294"/>
                  </a:lnTo>
                  <a:lnTo>
                    <a:pt x="4067806" y="1562652"/>
                  </a:lnTo>
                  <a:lnTo>
                    <a:pt x="4102766" y="1539082"/>
                  </a:lnTo>
                  <a:lnTo>
                    <a:pt x="4126345" y="1504123"/>
                  </a:lnTo>
                  <a:lnTo>
                    <a:pt x="4134993" y="1461312"/>
                  </a:lnTo>
                  <a:lnTo>
                    <a:pt x="4134993" y="109981"/>
                  </a:lnTo>
                  <a:lnTo>
                    <a:pt x="4126345" y="67186"/>
                  </a:lnTo>
                  <a:lnTo>
                    <a:pt x="4102766" y="32226"/>
                  </a:lnTo>
                  <a:lnTo>
                    <a:pt x="4067806" y="8647"/>
                  </a:lnTo>
                  <a:lnTo>
                    <a:pt x="40250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71384" y="4271010"/>
              <a:ext cx="4135120" cy="1571625"/>
            </a:xfrm>
            <a:custGeom>
              <a:avLst/>
              <a:gdLst/>
              <a:ahLst/>
              <a:cxnLst/>
              <a:rect l="l" t="t" r="r" b="b"/>
              <a:pathLst>
                <a:path w="4135120" h="1571625">
                  <a:moveTo>
                    <a:pt x="0" y="109981"/>
                  </a:moveTo>
                  <a:lnTo>
                    <a:pt x="8647" y="67186"/>
                  </a:lnTo>
                  <a:lnTo>
                    <a:pt x="32226" y="32226"/>
                  </a:lnTo>
                  <a:lnTo>
                    <a:pt x="67186" y="8647"/>
                  </a:lnTo>
                  <a:lnTo>
                    <a:pt x="109982" y="0"/>
                  </a:lnTo>
                  <a:lnTo>
                    <a:pt x="4025011" y="0"/>
                  </a:lnTo>
                  <a:lnTo>
                    <a:pt x="4067806" y="8647"/>
                  </a:lnTo>
                  <a:lnTo>
                    <a:pt x="4102766" y="32226"/>
                  </a:lnTo>
                  <a:lnTo>
                    <a:pt x="4126345" y="67186"/>
                  </a:lnTo>
                  <a:lnTo>
                    <a:pt x="4134993" y="109981"/>
                  </a:lnTo>
                  <a:lnTo>
                    <a:pt x="4134993" y="1461312"/>
                  </a:lnTo>
                  <a:lnTo>
                    <a:pt x="4126345" y="1504123"/>
                  </a:lnTo>
                  <a:lnTo>
                    <a:pt x="4102766" y="1539082"/>
                  </a:lnTo>
                  <a:lnTo>
                    <a:pt x="4067806" y="1562652"/>
                  </a:lnTo>
                  <a:lnTo>
                    <a:pt x="4025011" y="1571294"/>
                  </a:lnTo>
                  <a:lnTo>
                    <a:pt x="109982" y="1571294"/>
                  </a:lnTo>
                  <a:lnTo>
                    <a:pt x="67186" y="1562652"/>
                  </a:lnTo>
                  <a:lnTo>
                    <a:pt x="32226" y="1539082"/>
                  </a:lnTo>
                  <a:lnTo>
                    <a:pt x="8647" y="1504123"/>
                  </a:lnTo>
                  <a:lnTo>
                    <a:pt x="0" y="1461312"/>
                  </a:lnTo>
                  <a:lnTo>
                    <a:pt x="0" y="109981"/>
                  </a:lnTo>
                  <a:close/>
                </a:path>
              </a:pathLst>
            </a:custGeom>
            <a:ln w="11430">
              <a:solidFill>
                <a:srgbClr val="DCD5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71384" y="4271010"/>
              <a:ext cx="3566160" cy="59690"/>
            </a:xfrm>
            <a:custGeom>
              <a:avLst/>
              <a:gdLst/>
              <a:ahLst/>
              <a:cxnLst/>
              <a:rect l="l" t="t" r="r" b="b"/>
              <a:pathLst>
                <a:path w="3566159" h="59689">
                  <a:moveTo>
                    <a:pt x="3566159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3566159" y="59436"/>
                  </a:lnTo>
                  <a:lnTo>
                    <a:pt x="3566159" y="0"/>
                  </a:lnTo>
                  <a:close/>
                </a:path>
              </a:pathLst>
            </a:custGeom>
            <a:solidFill>
              <a:srgbClr val="BA7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6564" y="4978273"/>
              <a:ext cx="2223007" cy="540004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7246619" y="2734945"/>
            <a:ext cx="4146550" cy="1401445"/>
            <a:chOff x="7246619" y="2734945"/>
            <a:chExt cx="4146550" cy="1401445"/>
          </a:xfrm>
        </p:grpSpPr>
        <p:sp>
          <p:nvSpPr>
            <p:cNvPr id="20" name="object 20"/>
            <p:cNvSpPr/>
            <p:nvPr/>
          </p:nvSpPr>
          <p:spPr>
            <a:xfrm>
              <a:off x="7252334" y="2740660"/>
              <a:ext cx="4135120" cy="1390015"/>
            </a:xfrm>
            <a:custGeom>
              <a:avLst/>
              <a:gdLst/>
              <a:ahLst/>
              <a:cxnLst/>
              <a:rect l="l" t="t" r="r" b="b"/>
              <a:pathLst>
                <a:path w="4135120" h="1390014">
                  <a:moveTo>
                    <a:pt x="4037711" y="0"/>
                  </a:moveTo>
                  <a:lnTo>
                    <a:pt x="97282" y="0"/>
                  </a:lnTo>
                  <a:lnTo>
                    <a:pt x="59418" y="7645"/>
                  </a:lnTo>
                  <a:lnTo>
                    <a:pt x="28495" y="28495"/>
                  </a:lnTo>
                  <a:lnTo>
                    <a:pt x="7645" y="59418"/>
                  </a:lnTo>
                  <a:lnTo>
                    <a:pt x="0" y="97281"/>
                  </a:lnTo>
                  <a:lnTo>
                    <a:pt x="0" y="1292606"/>
                  </a:lnTo>
                  <a:lnTo>
                    <a:pt x="7645" y="1330469"/>
                  </a:lnTo>
                  <a:lnTo>
                    <a:pt x="28495" y="1361392"/>
                  </a:lnTo>
                  <a:lnTo>
                    <a:pt x="59418" y="1382242"/>
                  </a:lnTo>
                  <a:lnTo>
                    <a:pt x="97282" y="1389888"/>
                  </a:lnTo>
                  <a:lnTo>
                    <a:pt x="4037711" y="1389888"/>
                  </a:lnTo>
                  <a:lnTo>
                    <a:pt x="4075574" y="1382242"/>
                  </a:lnTo>
                  <a:lnTo>
                    <a:pt x="4106497" y="1361392"/>
                  </a:lnTo>
                  <a:lnTo>
                    <a:pt x="4127347" y="1330469"/>
                  </a:lnTo>
                  <a:lnTo>
                    <a:pt x="4134993" y="1292606"/>
                  </a:lnTo>
                  <a:lnTo>
                    <a:pt x="4134993" y="97281"/>
                  </a:lnTo>
                  <a:lnTo>
                    <a:pt x="4127347" y="59418"/>
                  </a:lnTo>
                  <a:lnTo>
                    <a:pt x="4106497" y="28495"/>
                  </a:lnTo>
                  <a:lnTo>
                    <a:pt x="4075574" y="7645"/>
                  </a:lnTo>
                  <a:lnTo>
                    <a:pt x="40377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52334" y="2740660"/>
              <a:ext cx="4135120" cy="1390015"/>
            </a:xfrm>
            <a:custGeom>
              <a:avLst/>
              <a:gdLst/>
              <a:ahLst/>
              <a:cxnLst/>
              <a:rect l="l" t="t" r="r" b="b"/>
              <a:pathLst>
                <a:path w="4135120" h="1390014">
                  <a:moveTo>
                    <a:pt x="0" y="97281"/>
                  </a:moveTo>
                  <a:lnTo>
                    <a:pt x="7645" y="59418"/>
                  </a:lnTo>
                  <a:lnTo>
                    <a:pt x="28495" y="28495"/>
                  </a:lnTo>
                  <a:lnTo>
                    <a:pt x="59418" y="7645"/>
                  </a:lnTo>
                  <a:lnTo>
                    <a:pt x="97282" y="0"/>
                  </a:lnTo>
                  <a:lnTo>
                    <a:pt x="4037711" y="0"/>
                  </a:lnTo>
                  <a:lnTo>
                    <a:pt x="4075574" y="7645"/>
                  </a:lnTo>
                  <a:lnTo>
                    <a:pt x="4106497" y="28495"/>
                  </a:lnTo>
                  <a:lnTo>
                    <a:pt x="4127347" y="59418"/>
                  </a:lnTo>
                  <a:lnTo>
                    <a:pt x="4134993" y="97281"/>
                  </a:lnTo>
                  <a:lnTo>
                    <a:pt x="4134993" y="1292606"/>
                  </a:lnTo>
                  <a:lnTo>
                    <a:pt x="4127347" y="1330469"/>
                  </a:lnTo>
                  <a:lnTo>
                    <a:pt x="4106497" y="1361392"/>
                  </a:lnTo>
                  <a:lnTo>
                    <a:pt x="4075574" y="1382242"/>
                  </a:lnTo>
                  <a:lnTo>
                    <a:pt x="4037711" y="1389888"/>
                  </a:lnTo>
                  <a:lnTo>
                    <a:pt x="97282" y="1389888"/>
                  </a:lnTo>
                  <a:lnTo>
                    <a:pt x="59418" y="1382242"/>
                  </a:lnTo>
                  <a:lnTo>
                    <a:pt x="28495" y="1361392"/>
                  </a:lnTo>
                  <a:lnTo>
                    <a:pt x="7645" y="1330469"/>
                  </a:lnTo>
                  <a:lnTo>
                    <a:pt x="0" y="1292606"/>
                  </a:lnTo>
                  <a:lnTo>
                    <a:pt x="0" y="97281"/>
                  </a:lnTo>
                  <a:close/>
                </a:path>
              </a:pathLst>
            </a:custGeom>
            <a:ln w="11430">
              <a:solidFill>
                <a:srgbClr val="DCD5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52334" y="2740717"/>
              <a:ext cx="3566160" cy="85725"/>
            </a:xfrm>
            <a:custGeom>
              <a:avLst/>
              <a:gdLst/>
              <a:ahLst/>
              <a:cxnLst/>
              <a:rect l="l" t="t" r="r" b="b"/>
              <a:pathLst>
                <a:path w="3566159" h="85725">
                  <a:moveTo>
                    <a:pt x="3566159" y="0"/>
                  </a:moveTo>
                  <a:lnTo>
                    <a:pt x="0" y="0"/>
                  </a:lnTo>
                  <a:lnTo>
                    <a:pt x="0" y="85667"/>
                  </a:lnTo>
                  <a:lnTo>
                    <a:pt x="3566159" y="85667"/>
                  </a:lnTo>
                  <a:lnTo>
                    <a:pt x="3566159" y="0"/>
                  </a:lnTo>
                  <a:close/>
                </a:path>
              </a:pathLst>
            </a:custGeom>
            <a:solidFill>
              <a:srgbClr val="391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44500" y="2300478"/>
            <a:ext cx="9927590" cy="3961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757680" algn="r">
              <a:lnSpc>
                <a:spcPct val="100000"/>
              </a:lnSpc>
              <a:spcBef>
                <a:spcPts val="105"/>
              </a:spcBef>
            </a:pPr>
            <a:r>
              <a:rPr sz="1950" dirty="0">
                <a:solidFill>
                  <a:srgbClr val="221A16"/>
                </a:solidFill>
                <a:latin typeface="Arial"/>
                <a:cs typeface="Arial"/>
              </a:rPr>
              <a:t>Δφ</a:t>
            </a:r>
            <a:r>
              <a:rPr sz="1950" spc="-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221A16"/>
                </a:solidFill>
                <a:latin typeface="Arial"/>
                <a:cs typeface="Arial"/>
              </a:rPr>
              <a:t>=</a:t>
            </a:r>
            <a:r>
              <a:rPr sz="1950" spc="-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221A16"/>
                </a:solidFill>
                <a:latin typeface="Arial"/>
                <a:cs typeface="Arial"/>
              </a:rPr>
              <a:t>−90°</a:t>
            </a:r>
            <a:endParaRPr sz="1950">
              <a:latin typeface="Arial"/>
              <a:cs typeface="Arial"/>
            </a:endParaRPr>
          </a:p>
          <a:p>
            <a:pPr marL="6945630">
              <a:lnSpc>
                <a:spcPct val="100000"/>
              </a:lnSpc>
              <a:spcBef>
                <a:spcPts val="2170"/>
              </a:spcBef>
            </a:pPr>
            <a:r>
              <a:rPr sz="1600" b="1" spc="-10" dirty="0">
                <a:solidFill>
                  <a:srgbClr val="381C61"/>
                </a:solidFill>
                <a:latin typeface="Arial"/>
                <a:cs typeface="Arial"/>
              </a:rPr>
              <a:t>Transition</a:t>
            </a:r>
            <a:endParaRPr sz="1600">
              <a:latin typeface="Arial"/>
              <a:cs typeface="Arial"/>
            </a:endParaRPr>
          </a:p>
          <a:p>
            <a:pPr marL="6945630">
              <a:lnSpc>
                <a:spcPct val="100000"/>
              </a:lnSpc>
              <a:spcBef>
                <a:spcPts val="20"/>
              </a:spcBef>
            </a:pP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≈</a:t>
            </a:r>
            <a:r>
              <a:rPr sz="1600" spc="-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5</a:t>
            </a:r>
            <a:r>
              <a:rPr sz="1600" spc="10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56074"/>
                </a:solidFill>
                <a:latin typeface="Arial"/>
                <a:cs typeface="Arial"/>
              </a:rPr>
              <a:t>MeV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20"/>
              </a:spcBef>
            </a:pPr>
            <a:endParaRPr sz="1600">
              <a:latin typeface="Arial"/>
              <a:cs typeface="Arial"/>
            </a:endParaRPr>
          </a:p>
          <a:p>
            <a:pPr marR="1751330" algn="r">
              <a:lnSpc>
                <a:spcPct val="100000"/>
              </a:lnSpc>
            </a:pPr>
            <a:r>
              <a:rPr sz="1950" dirty="0">
                <a:solidFill>
                  <a:srgbClr val="221A16"/>
                </a:solidFill>
                <a:latin typeface="Arial"/>
                <a:cs typeface="Arial"/>
              </a:rPr>
              <a:t>Chain</a:t>
            </a:r>
            <a:r>
              <a:rPr sz="1950" spc="-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221A16"/>
                </a:solidFill>
                <a:latin typeface="Arial"/>
                <a:cs typeface="Arial"/>
              </a:rPr>
              <a:t>B</a:t>
            </a:r>
            <a:r>
              <a:rPr sz="1950" spc="-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221A16"/>
                </a:solidFill>
                <a:latin typeface="Arial"/>
                <a:cs typeface="Arial"/>
              </a:rPr>
              <a:t>off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950">
              <a:latin typeface="Arial"/>
              <a:cs typeface="Arial"/>
            </a:endParaRPr>
          </a:p>
          <a:p>
            <a:pPr marL="6964680">
              <a:lnSpc>
                <a:spcPct val="100000"/>
              </a:lnSpc>
            </a:pPr>
            <a:r>
              <a:rPr sz="1600" b="1" spc="-10" dirty="0">
                <a:solidFill>
                  <a:srgbClr val="A97700"/>
                </a:solidFill>
                <a:latin typeface="Arial"/>
                <a:cs typeface="Arial"/>
              </a:rPr>
              <a:t>Low-</a:t>
            </a:r>
            <a:r>
              <a:rPr sz="1600" b="1" dirty="0">
                <a:solidFill>
                  <a:srgbClr val="A97700"/>
                </a:solidFill>
                <a:latin typeface="Arial"/>
                <a:cs typeface="Arial"/>
              </a:rPr>
              <a:t>energy</a:t>
            </a:r>
            <a:r>
              <a:rPr sz="1600" b="1" spc="-10" dirty="0">
                <a:solidFill>
                  <a:srgbClr val="A977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A97700"/>
                </a:solidFill>
                <a:latin typeface="Arial"/>
                <a:cs typeface="Arial"/>
              </a:rPr>
              <a:t>mode</a:t>
            </a:r>
            <a:endParaRPr sz="1600">
              <a:latin typeface="Arial"/>
              <a:cs typeface="Arial"/>
            </a:endParaRPr>
          </a:p>
          <a:p>
            <a:pPr marL="6993890">
              <a:lnSpc>
                <a:spcPct val="100000"/>
              </a:lnSpc>
              <a:spcBef>
                <a:spcPts val="365"/>
              </a:spcBef>
            </a:pP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1</a:t>
            </a:r>
            <a:r>
              <a:rPr sz="1600" spc="-10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≤</a:t>
            </a:r>
            <a:r>
              <a:rPr sz="1600" spc="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&lt;</a:t>
            </a:r>
            <a:r>
              <a:rPr sz="1600" spc="10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56074"/>
                </a:solidFill>
                <a:latin typeface="Arial"/>
                <a:cs typeface="Arial"/>
              </a:rPr>
              <a:t>5</a:t>
            </a:r>
            <a:r>
              <a:rPr sz="1600" spc="-5" dirty="0">
                <a:solidFill>
                  <a:srgbClr val="556074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556074"/>
                </a:solidFill>
                <a:latin typeface="Arial"/>
                <a:cs typeface="Arial"/>
              </a:rPr>
              <a:t>MeV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600">
              <a:latin typeface="Arial"/>
              <a:cs typeface="Arial"/>
            </a:endParaRPr>
          </a:p>
          <a:p>
            <a:pPr marR="1738630" algn="r">
              <a:lnSpc>
                <a:spcPct val="100000"/>
              </a:lnSpc>
            </a:pPr>
            <a:r>
              <a:rPr sz="1950" dirty="0">
                <a:solidFill>
                  <a:srgbClr val="221A16"/>
                </a:solidFill>
                <a:latin typeface="Arial"/>
                <a:cs typeface="Arial"/>
              </a:rPr>
              <a:t>Δφ</a:t>
            </a:r>
            <a:r>
              <a:rPr sz="1950" spc="-3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221A16"/>
                </a:solidFill>
                <a:latin typeface="Arial"/>
                <a:cs typeface="Arial"/>
              </a:rPr>
              <a:t>=</a:t>
            </a:r>
            <a:r>
              <a:rPr sz="1950" spc="-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221A16"/>
                </a:solidFill>
                <a:latin typeface="Arial"/>
                <a:cs typeface="Arial"/>
              </a:rPr>
              <a:t>+90°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90"/>
              </a:spcBef>
            </a:pP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Amplitude</a:t>
            </a:r>
            <a:r>
              <a:rPr sz="1800" b="1" spc="-2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controls</a:t>
            </a:r>
            <a:r>
              <a:rPr sz="1800" b="1" spc="-6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voltage</a:t>
            </a:r>
            <a:r>
              <a:rPr sz="1800" b="1" spc="-2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magnitude;</a:t>
            </a:r>
            <a:r>
              <a:rPr sz="1800" b="1" spc="-6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phase</a:t>
            </a:r>
            <a:r>
              <a:rPr sz="1800" b="1" spc="-5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reversal</a:t>
            </a:r>
            <a:r>
              <a:rPr sz="1800" b="1" spc="1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selects</a:t>
            </a:r>
            <a:r>
              <a:rPr sz="1800" b="1" spc="-5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acceleration</a:t>
            </a:r>
            <a:r>
              <a:rPr sz="1800" b="1" spc="-5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C61"/>
                </a:solidFill>
                <a:latin typeface="Arial"/>
                <a:cs typeface="Arial"/>
              </a:rPr>
              <a:t>or</a:t>
            </a:r>
            <a:r>
              <a:rPr sz="1800" b="1" spc="-5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C61"/>
                </a:solidFill>
                <a:latin typeface="Arial"/>
                <a:cs typeface="Arial"/>
              </a:rPr>
              <a:t>deceleration.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2870" y="3287661"/>
            <a:ext cx="1304798" cy="5399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3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dirty="0"/>
              <a:t>Comparison</a:t>
            </a:r>
            <a:r>
              <a:rPr sz="2550" spc="-75" dirty="0"/>
              <a:t> </a:t>
            </a:r>
            <a:r>
              <a:rPr sz="2550" dirty="0"/>
              <a:t>of</a:t>
            </a:r>
            <a:r>
              <a:rPr sz="2550" spc="-95" dirty="0"/>
              <a:t> </a:t>
            </a:r>
            <a:r>
              <a:rPr sz="2550" dirty="0"/>
              <a:t>Four</a:t>
            </a:r>
            <a:r>
              <a:rPr sz="2550" spc="-60" dirty="0"/>
              <a:t> </a:t>
            </a:r>
            <a:r>
              <a:rPr sz="2550" spc="-20" dirty="0"/>
              <a:t>Energy-</a:t>
            </a:r>
            <a:r>
              <a:rPr sz="2550" spc="-10" dirty="0"/>
              <a:t>Tuning</a:t>
            </a:r>
            <a:r>
              <a:rPr sz="2550" spc="-60" dirty="0"/>
              <a:t> </a:t>
            </a:r>
            <a:r>
              <a:rPr sz="2550" spc="-10" dirty="0"/>
              <a:t>Methods</a:t>
            </a:r>
            <a:endParaRPr sz="2550"/>
          </a:p>
        </p:txBody>
      </p:sp>
      <p:sp>
        <p:nvSpPr>
          <p:cNvPr id="5" name="object 5"/>
          <p:cNvSpPr/>
          <p:nvPr/>
        </p:nvSpPr>
        <p:spPr>
          <a:xfrm>
            <a:off x="457200" y="598170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549380" y="6506541"/>
            <a:ext cx="185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11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748" y="2200275"/>
            <a:ext cx="4518279" cy="35909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5191" y="2200275"/>
            <a:ext cx="4360418" cy="359092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275714" y="1761998"/>
            <a:ext cx="238125" cy="635"/>
          </a:xfrm>
          <a:custGeom>
            <a:avLst/>
            <a:gdLst/>
            <a:ahLst/>
            <a:cxnLst/>
            <a:rect l="l" t="t" r="r" b="b"/>
            <a:pathLst>
              <a:path w="238125" h="635">
                <a:moveTo>
                  <a:pt x="0" y="0"/>
                </a:moveTo>
                <a:lnTo>
                  <a:pt x="238125" y="126"/>
                </a:lnTo>
              </a:path>
            </a:pathLst>
          </a:custGeom>
          <a:ln w="28575">
            <a:solidFill>
              <a:srgbClr val="007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66464" y="1761998"/>
            <a:ext cx="238125" cy="635"/>
          </a:xfrm>
          <a:custGeom>
            <a:avLst/>
            <a:gdLst/>
            <a:ahLst/>
            <a:cxnLst/>
            <a:rect l="l" t="t" r="r" b="b"/>
            <a:pathLst>
              <a:path w="238125" h="635">
                <a:moveTo>
                  <a:pt x="0" y="0"/>
                </a:moveTo>
                <a:lnTo>
                  <a:pt x="238125" y="126"/>
                </a:lnTo>
              </a:path>
            </a:pathLst>
          </a:custGeom>
          <a:ln w="28575">
            <a:solidFill>
              <a:srgbClr val="D952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57340" y="1761998"/>
            <a:ext cx="238125" cy="635"/>
          </a:xfrm>
          <a:custGeom>
            <a:avLst/>
            <a:gdLst/>
            <a:ahLst/>
            <a:cxnLst/>
            <a:rect l="l" t="t" r="r" b="b"/>
            <a:pathLst>
              <a:path w="238125" h="635">
                <a:moveTo>
                  <a:pt x="0" y="0"/>
                </a:moveTo>
                <a:lnTo>
                  <a:pt x="238125" y="126"/>
                </a:lnTo>
              </a:path>
            </a:pathLst>
          </a:custGeom>
          <a:ln w="28575">
            <a:solidFill>
              <a:srgbClr val="77AC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48089" y="1761998"/>
            <a:ext cx="238125" cy="635"/>
          </a:xfrm>
          <a:custGeom>
            <a:avLst/>
            <a:gdLst/>
            <a:ahLst/>
            <a:cxnLst/>
            <a:rect l="l" t="t" r="r" b="b"/>
            <a:pathLst>
              <a:path w="238125" h="635">
                <a:moveTo>
                  <a:pt x="0" y="0"/>
                </a:moveTo>
                <a:lnTo>
                  <a:pt x="238125" y="126"/>
                </a:lnTo>
              </a:path>
            </a:pathLst>
          </a:custGeom>
          <a:ln w="28575">
            <a:solidFill>
              <a:srgbClr val="7D2E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641585" y="1648205"/>
            <a:ext cx="1571625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b="1" dirty="0">
                <a:solidFill>
                  <a:srgbClr val="7D2E8E"/>
                </a:solidFill>
                <a:latin typeface="Arial"/>
                <a:cs typeface="Arial"/>
              </a:rPr>
              <a:t>D</a:t>
            </a:r>
            <a:r>
              <a:rPr sz="1250" b="1" spc="385" dirty="0">
                <a:solidFill>
                  <a:srgbClr val="7D2E8E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7D2E8E"/>
                </a:solidFill>
                <a:latin typeface="Arial"/>
                <a:cs typeface="Arial"/>
              </a:rPr>
              <a:t>Energy</a:t>
            </a:r>
            <a:r>
              <a:rPr sz="1250" b="1" spc="30" dirty="0">
                <a:solidFill>
                  <a:srgbClr val="7D2E8E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7D2E8E"/>
                </a:solidFill>
                <a:latin typeface="Arial"/>
                <a:cs typeface="Arial"/>
              </a:rPr>
              <a:t>switching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800" y="956225"/>
            <a:ext cx="7319009" cy="60325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Same</a:t>
            </a:r>
            <a:r>
              <a:rPr sz="16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11-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cell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downstream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section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identical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post-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buncher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distribution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1.2</a:t>
            </a:r>
            <a:r>
              <a:rPr sz="18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85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average</a:t>
            </a:r>
            <a:r>
              <a:rPr sz="18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energy,</a:t>
            </a:r>
            <a:r>
              <a:rPr sz="185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5.4%</a:t>
            </a:r>
            <a:r>
              <a:rPr sz="185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rms</a:t>
            </a:r>
            <a:r>
              <a:rPr sz="185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85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spread,</a:t>
            </a:r>
            <a:r>
              <a:rPr sz="185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σx</a:t>
            </a:r>
            <a:r>
              <a:rPr sz="18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=</a:t>
            </a:r>
            <a:r>
              <a:rPr sz="185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1.1</a:t>
            </a:r>
            <a:r>
              <a:rPr sz="185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38175F"/>
                </a:solidFill>
                <a:latin typeface="Arial"/>
                <a:cs typeface="Arial"/>
              </a:rPr>
              <a:t>mm.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1266" y="1568927"/>
            <a:ext cx="4650105" cy="6705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745"/>
              </a:spcBef>
              <a:tabLst>
                <a:tab pos="2769870" algn="l"/>
              </a:tabLst>
            </a:pPr>
            <a:r>
              <a:rPr sz="1250" b="1" dirty="0">
                <a:solidFill>
                  <a:srgbClr val="0071BC"/>
                </a:solidFill>
                <a:latin typeface="Arial"/>
                <a:cs typeface="Arial"/>
              </a:rPr>
              <a:t>A</a:t>
            </a:r>
            <a:r>
              <a:rPr sz="1250" b="1" spc="275" dirty="0">
                <a:solidFill>
                  <a:srgbClr val="0071BC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0071BC"/>
                </a:solidFill>
                <a:latin typeface="Arial"/>
                <a:cs typeface="Arial"/>
              </a:rPr>
              <a:t>Alternating</a:t>
            </a:r>
            <a:r>
              <a:rPr sz="1250" b="1" spc="60" dirty="0">
                <a:solidFill>
                  <a:srgbClr val="0071BC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0071BC"/>
                </a:solidFill>
                <a:latin typeface="Arial"/>
                <a:cs typeface="Arial"/>
              </a:rPr>
              <a:t>accel./decel.</a:t>
            </a:r>
            <a:r>
              <a:rPr sz="1250" b="1" dirty="0">
                <a:solidFill>
                  <a:srgbClr val="0071BC"/>
                </a:solidFill>
                <a:latin typeface="Arial"/>
                <a:cs typeface="Arial"/>
              </a:rPr>
              <a:t>	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B</a:t>
            </a:r>
            <a:r>
              <a:rPr sz="1250" b="1" spc="390" dirty="0">
                <a:solidFill>
                  <a:srgbClr val="D95218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Uniform</a:t>
            </a:r>
            <a:r>
              <a:rPr sz="1250" b="1" spc="45" dirty="0">
                <a:solidFill>
                  <a:srgbClr val="D95218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RF</a:t>
            </a:r>
            <a:r>
              <a:rPr sz="1250" b="1" spc="25" dirty="0">
                <a:solidFill>
                  <a:srgbClr val="D95218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D95218"/>
                </a:solidFill>
                <a:latin typeface="Arial"/>
                <a:cs typeface="Arial"/>
              </a:rPr>
              <a:t>reduction</a:t>
            </a: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Axial</a:t>
            </a:r>
            <a:r>
              <a:rPr sz="170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field</a:t>
            </a:r>
            <a:r>
              <a:rPr sz="170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38175F"/>
                </a:solidFill>
                <a:latin typeface="Arial"/>
                <a:cs typeface="Arial"/>
              </a:rPr>
              <a:t>(MV/m)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50202" y="1578876"/>
            <a:ext cx="2503805" cy="6464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C</a:t>
            </a:r>
            <a:r>
              <a:rPr sz="1250" b="1" spc="395" dirty="0">
                <a:solidFill>
                  <a:srgbClr val="77AC2F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Sectioned</a:t>
            </a:r>
            <a:r>
              <a:rPr sz="1250" b="1" spc="40" dirty="0">
                <a:solidFill>
                  <a:srgbClr val="77AC2F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phase</a:t>
            </a:r>
            <a:r>
              <a:rPr sz="1250" b="1" spc="25" dirty="0">
                <a:solidFill>
                  <a:srgbClr val="77AC2F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77AC2F"/>
                </a:solidFill>
                <a:latin typeface="Arial"/>
                <a:cs typeface="Arial"/>
              </a:rPr>
              <a:t>control</a:t>
            </a:r>
            <a:endParaRPr sz="1250">
              <a:latin typeface="Arial"/>
              <a:cs typeface="Arial"/>
            </a:endParaRPr>
          </a:p>
          <a:p>
            <a:pPr marL="260985">
              <a:lnSpc>
                <a:spcPct val="100000"/>
              </a:lnSpc>
              <a:spcBef>
                <a:spcPts val="775"/>
              </a:spcBef>
            </a:pP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Particle</a:t>
            </a:r>
            <a:r>
              <a:rPr sz="170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70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38175F"/>
                </a:solidFill>
                <a:latin typeface="Arial"/>
                <a:cs typeface="Arial"/>
              </a:rPr>
              <a:t>(MeV)</a:t>
            </a:r>
            <a:endParaRPr sz="1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500" y="6098235"/>
            <a:ext cx="9460865" cy="61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Equal</a:t>
            </a:r>
            <a:r>
              <a:rPr sz="180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3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80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exit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8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provides a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common</a:t>
            </a:r>
            <a:r>
              <a:rPr sz="18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basis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for</a:t>
            </a:r>
            <a:r>
              <a:rPr sz="18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comparing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transverse</a:t>
            </a:r>
            <a:r>
              <a:rPr sz="180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transport.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50" spc="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III.A,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Fig.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576374"/>
                </a:solidFill>
                <a:latin typeface="Arial"/>
                <a:cs typeface="Arial"/>
              </a:rPr>
              <a:t>5(a,b)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3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spc="-25" dirty="0"/>
              <a:t>Single-</a:t>
            </a:r>
            <a:r>
              <a:rPr sz="2550" dirty="0"/>
              <a:t>Particle</a:t>
            </a:r>
            <a:r>
              <a:rPr sz="2550" spc="-20" dirty="0"/>
              <a:t> </a:t>
            </a:r>
            <a:r>
              <a:rPr sz="2550" spc="-10" dirty="0"/>
              <a:t>Transverse</a:t>
            </a:r>
            <a:r>
              <a:rPr sz="2550" spc="-55" dirty="0"/>
              <a:t> </a:t>
            </a:r>
            <a:r>
              <a:rPr sz="2550" dirty="0"/>
              <a:t>Dynamics</a:t>
            </a:r>
            <a:r>
              <a:rPr sz="2550" spc="-30" dirty="0"/>
              <a:t> </a:t>
            </a:r>
            <a:r>
              <a:rPr sz="2550" spc="-10" dirty="0"/>
              <a:t>Model</a:t>
            </a:r>
            <a:endParaRPr sz="2550"/>
          </a:p>
        </p:txBody>
      </p:sp>
      <p:sp>
        <p:nvSpPr>
          <p:cNvPr id="5" name="object 5"/>
          <p:cNvSpPr/>
          <p:nvPr/>
        </p:nvSpPr>
        <p:spPr>
          <a:xfrm>
            <a:off x="457200" y="598170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4500" y="6007709"/>
            <a:ext cx="6912609" cy="706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Both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accelerating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decelerating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cells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can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provide</a:t>
            </a:r>
            <a:r>
              <a:rPr sz="1650" b="1" spc="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net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focusing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due to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energy-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dependent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field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weighting.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III.B.1,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Eqs.</a:t>
            </a:r>
            <a:r>
              <a:rPr sz="9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(4–6);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β</a:t>
            </a:r>
            <a:r>
              <a:rPr sz="950" spc="3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=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v/c,</a:t>
            </a:r>
            <a:r>
              <a:rPr sz="950" spc="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prime</a:t>
            </a:r>
            <a:r>
              <a:rPr sz="950" spc="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=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d/dz,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e</a:t>
            </a:r>
            <a:r>
              <a:rPr sz="950" spc="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&gt;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spc="-50" dirty="0">
                <a:solidFill>
                  <a:srgbClr val="576374"/>
                </a:solidFill>
                <a:latin typeface="Arial"/>
                <a:cs typeface="Arial"/>
              </a:rPr>
              <a:t>0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9220" y="6501797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653" y="998296"/>
            <a:ext cx="267081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Linearized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paraxial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motion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8828" y="1660093"/>
            <a:ext cx="63246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dirty="0">
                <a:latin typeface="Cambria Math"/>
                <a:cs typeface="Cambria Math"/>
              </a:rPr>
              <a:t>𝑥″</a:t>
            </a:r>
            <a:r>
              <a:rPr sz="2450" spc="15" dirty="0">
                <a:latin typeface="Cambria Math"/>
                <a:cs typeface="Cambria Math"/>
              </a:rPr>
              <a:t> </a:t>
            </a:r>
            <a:r>
              <a:rPr sz="2450" spc="-50" dirty="0">
                <a:latin typeface="Cambria Math"/>
                <a:cs typeface="Cambria Math"/>
              </a:rPr>
              <a:t>+</a:t>
            </a:r>
            <a:endParaRPr sz="245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88185" y="1887601"/>
            <a:ext cx="520065" cy="20320"/>
          </a:xfrm>
          <a:custGeom>
            <a:avLst/>
            <a:gdLst/>
            <a:ahLst/>
            <a:cxnLst/>
            <a:rect l="l" t="t" r="r" b="b"/>
            <a:pathLst>
              <a:path w="520064" h="20319">
                <a:moveTo>
                  <a:pt x="519684" y="0"/>
                </a:moveTo>
                <a:lnTo>
                  <a:pt x="0" y="0"/>
                </a:lnTo>
                <a:lnTo>
                  <a:pt x="0" y="19812"/>
                </a:lnTo>
                <a:lnTo>
                  <a:pt x="519684" y="19812"/>
                </a:lnTo>
                <a:lnTo>
                  <a:pt x="5196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13026" y="1422653"/>
            <a:ext cx="27114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25" dirty="0">
                <a:latin typeface="Cambria Math"/>
                <a:cs typeface="Cambria Math"/>
              </a:rPr>
              <a:t>𝛾′</a:t>
            </a:r>
            <a:endParaRPr sz="24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5510" y="1861261"/>
            <a:ext cx="158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75866" y="1870405"/>
            <a:ext cx="536575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58140" algn="l"/>
              </a:tabLst>
            </a:pPr>
            <a:r>
              <a:rPr sz="2450" spc="-50" dirty="0">
                <a:latin typeface="Cambria Math"/>
                <a:cs typeface="Cambria Math"/>
              </a:rPr>
              <a:t>𝛽</a:t>
            </a:r>
            <a:r>
              <a:rPr sz="2450" dirty="0">
                <a:latin typeface="Cambria Math"/>
                <a:cs typeface="Cambria Math"/>
              </a:rPr>
              <a:t>	</a:t>
            </a:r>
            <a:r>
              <a:rPr sz="2450" spc="-50" dirty="0">
                <a:latin typeface="Cambria Math"/>
                <a:cs typeface="Cambria Math"/>
              </a:rPr>
              <a:t>𝛾</a:t>
            </a:r>
            <a:endParaRPr sz="2450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04231" y="1706879"/>
            <a:ext cx="70485" cy="379730"/>
          </a:xfrm>
          <a:custGeom>
            <a:avLst/>
            <a:gdLst/>
            <a:ahLst/>
            <a:cxnLst/>
            <a:rect l="l" t="t" r="r" b="b"/>
            <a:pathLst>
              <a:path w="70485" h="379730">
                <a:moveTo>
                  <a:pt x="69977" y="0"/>
                </a:moveTo>
                <a:lnTo>
                  <a:pt x="0" y="0"/>
                </a:lnTo>
                <a:lnTo>
                  <a:pt x="0" y="12700"/>
                </a:lnTo>
                <a:lnTo>
                  <a:pt x="41402" y="12700"/>
                </a:lnTo>
                <a:lnTo>
                  <a:pt x="41402" y="367030"/>
                </a:lnTo>
                <a:lnTo>
                  <a:pt x="0" y="367030"/>
                </a:lnTo>
                <a:lnTo>
                  <a:pt x="0" y="379730"/>
                </a:lnTo>
                <a:lnTo>
                  <a:pt x="69977" y="379730"/>
                </a:lnTo>
                <a:lnTo>
                  <a:pt x="69977" y="367030"/>
                </a:lnTo>
                <a:lnTo>
                  <a:pt x="69977" y="12700"/>
                </a:lnTo>
                <a:lnTo>
                  <a:pt x="699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17926" y="1706879"/>
            <a:ext cx="70485" cy="379730"/>
          </a:xfrm>
          <a:custGeom>
            <a:avLst/>
            <a:gdLst/>
            <a:ahLst/>
            <a:cxnLst/>
            <a:rect l="l" t="t" r="r" b="b"/>
            <a:pathLst>
              <a:path w="70485" h="379730">
                <a:moveTo>
                  <a:pt x="69977" y="0"/>
                </a:moveTo>
                <a:lnTo>
                  <a:pt x="0" y="0"/>
                </a:lnTo>
                <a:lnTo>
                  <a:pt x="0" y="12700"/>
                </a:lnTo>
                <a:lnTo>
                  <a:pt x="0" y="367030"/>
                </a:lnTo>
                <a:lnTo>
                  <a:pt x="0" y="379730"/>
                </a:lnTo>
                <a:lnTo>
                  <a:pt x="69977" y="379730"/>
                </a:lnTo>
                <a:lnTo>
                  <a:pt x="69977" y="367030"/>
                </a:lnTo>
                <a:lnTo>
                  <a:pt x="28575" y="367030"/>
                </a:lnTo>
                <a:lnTo>
                  <a:pt x="28575" y="12700"/>
                </a:lnTo>
                <a:lnTo>
                  <a:pt x="69977" y="12700"/>
                </a:lnTo>
                <a:lnTo>
                  <a:pt x="699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547366" y="1660093"/>
            <a:ext cx="93345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746760" algn="l"/>
              </a:tabLst>
            </a:pPr>
            <a:r>
              <a:rPr sz="2450" dirty="0">
                <a:latin typeface="Cambria Math"/>
                <a:cs typeface="Cambria Math"/>
              </a:rPr>
              <a:t>𝑥′</a:t>
            </a:r>
            <a:r>
              <a:rPr sz="2450" spc="10" dirty="0">
                <a:latin typeface="Cambria Math"/>
                <a:cs typeface="Cambria Math"/>
              </a:rPr>
              <a:t> </a:t>
            </a:r>
            <a:r>
              <a:rPr sz="2450" spc="-50" dirty="0">
                <a:latin typeface="Cambria Math"/>
                <a:cs typeface="Cambria Math"/>
              </a:rPr>
              <a:t>+</a:t>
            </a:r>
            <a:r>
              <a:rPr sz="2450" dirty="0">
                <a:latin typeface="Cambria Math"/>
                <a:cs typeface="Cambria Math"/>
              </a:rPr>
              <a:t>	</a:t>
            </a:r>
            <a:r>
              <a:rPr sz="2450" spc="-50" dirty="0">
                <a:latin typeface="Cambria Math"/>
                <a:cs typeface="Cambria Math"/>
              </a:rPr>
              <a:t>𝑘</a:t>
            </a:r>
            <a:endParaRPr sz="245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55670" y="1622297"/>
            <a:ext cx="317500" cy="49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>
              <a:lnSpc>
                <a:spcPts val="1860"/>
              </a:lnSpc>
              <a:spcBef>
                <a:spcPts val="100"/>
              </a:spcBef>
            </a:pPr>
            <a:r>
              <a:rPr sz="1800" spc="-50" dirty="0"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ts val="1860"/>
              </a:lnSpc>
            </a:pPr>
            <a:r>
              <a:rPr sz="1800" spc="75" dirty="0">
                <a:latin typeface="Cambria Math"/>
                <a:cs typeface="Cambria Math"/>
              </a:rPr>
              <a:t>RF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01871" y="1751457"/>
            <a:ext cx="363220" cy="290830"/>
          </a:xfrm>
          <a:custGeom>
            <a:avLst/>
            <a:gdLst/>
            <a:ahLst/>
            <a:cxnLst/>
            <a:rect l="l" t="t" r="r" b="b"/>
            <a:pathLst>
              <a:path w="363220" h="290830">
                <a:moveTo>
                  <a:pt x="270382" y="0"/>
                </a:moveTo>
                <a:lnTo>
                  <a:pt x="266318" y="11810"/>
                </a:lnTo>
                <a:lnTo>
                  <a:pt x="283152" y="19048"/>
                </a:lnTo>
                <a:lnTo>
                  <a:pt x="297640" y="29130"/>
                </a:lnTo>
                <a:lnTo>
                  <a:pt x="327032" y="76025"/>
                </a:lnTo>
                <a:lnTo>
                  <a:pt x="335564" y="118792"/>
                </a:lnTo>
                <a:lnTo>
                  <a:pt x="335605" y="119078"/>
                </a:lnTo>
                <a:lnTo>
                  <a:pt x="335603" y="169560"/>
                </a:lnTo>
                <a:lnTo>
                  <a:pt x="326979" y="213756"/>
                </a:lnTo>
                <a:lnTo>
                  <a:pt x="309669" y="248263"/>
                </a:lnTo>
                <a:lnTo>
                  <a:pt x="266700" y="278891"/>
                </a:lnTo>
                <a:lnTo>
                  <a:pt x="270382" y="290702"/>
                </a:lnTo>
                <a:lnTo>
                  <a:pt x="310086" y="272113"/>
                </a:lnTo>
                <a:lnTo>
                  <a:pt x="339216" y="239902"/>
                </a:lnTo>
                <a:lnTo>
                  <a:pt x="357219" y="196754"/>
                </a:lnTo>
                <a:lnTo>
                  <a:pt x="363219" y="145414"/>
                </a:lnTo>
                <a:lnTo>
                  <a:pt x="361735" y="119078"/>
                </a:lnTo>
                <a:lnTo>
                  <a:pt x="349718" y="71548"/>
                </a:lnTo>
                <a:lnTo>
                  <a:pt x="325907" y="33039"/>
                </a:lnTo>
                <a:lnTo>
                  <a:pt x="291478" y="7600"/>
                </a:lnTo>
                <a:lnTo>
                  <a:pt x="270382" y="0"/>
                </a:lnTo>
                <a:close/>
              </a:path>
              <a:path w="363220" h="290830">
                <a:moveTo>
                  <a:pt x="92837" y="0"/>
                </a:moveTo>
                <a:lnTo>
                  <a:pt x="53228" y="18605"/>
                </a:lnTo>
                <a:lnTo>
                  <a:pt x="24002" y="50926"/>
                </a:lnTo>
                <a:lnTo>
                  <a:pt x="6000" y="94170"/>
                </a:lnTo>
                <a:lnTo>
                  <a:pt x="85" y="143890"/>
                </a:lnTo>
                <a:lnTo>
                  <a:pt x="0" y="145414"/>
                </a:lnTo>
                <a:lnTo>
                  <a:pt x="6000" y="196754"/>
                </a:lnTo>
                <a:lnTo>
                  <a:pt x="24002" y="239902"/>
                </a:lnTo>
                <a:lnTo>
                  <a:pt x="53133" y="272113"/>
                </a:lnTo>
                <a:lnTo>
                  <a:pt x="92837" y="290702"/>
                </a:lnTo>
                <a:lnTo>
                  <a:pt x="96392" y="278891"/>
                </a:lnTo>
                <a:lnTo>
                  <a:pt x="79873" y="271555"/>
                </a:lnTo>
                <a:lnTo>
                  <a:pt x="65579" y="261350"/>
                </a:lnTo>
                <a:lnTo>
                  <a:pt x="36240" y="213756"/>
                </a:lnTo>
                <a:lnTo>
                  <a:pt x="27616" y="169560"/>
                </a:lnTo>
                <a:lnTo>
                  <a:pt x="26606" y="145414"/>
                </a:lnTo>
                <a:lnTo>
                  <a:pt x="26542" y="143890"/>
                </a:lnTo>
                <a:lnTo>
                  <a:pt x="30845" y="96456"/>
                </a:lnTo>
                <a:lnTo>
                  <a:pt x="43814" y="57784"/>
                </a:lnTo>
                <a:lnTo>
                  <a:pt x="80140" y="19048"/>
                </a:lnTo>
                <a:lnTo>
                  <a:pt x="96900" y="11810"/>
                </a:lnTo>
                <a:lnTo>
                  <a:pt x="928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66388" y="1660093"/>
            <a:ext cx="114935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94335" algn="l"/>
              </a:tabLst>
            </a:pPr>
            <a:r>
              <a:rPr sz="2450" spc="-50" dirty="0">
                <a:latin typeface="Cambria Math"/>
                <a:cs typeface="Cambria Math"/>
              </a:rPr>
              <a:t>𝑧</a:t>
            </a:r>
            <a:r>
              <a:rPr sz="2450" dirty="0">
                <a:latin typeface="Cambria Math"/>
                <a:cs typeface="Cambria Math"/>
              </a:rPr>
              <a:t>	−</a:t>
            </a:r>
            <a:r>
              <a:rPr sz="2450" spc="25" dirty="0">
                <a:latin typeface="Cambria Math"/>
                <a:cs typeface="Cambria Math"/>
              </a:rPr>
              <a:t> </a:t>
            </a:r>
            <a:r>
              <a:rPr sz="2450" spc="45" dirty="0">
                <a:latin typeface="Cambria Math"/>
                <a:cs typeface="Cambria Math"/>
              </a:rPr>
              <a:t>𝑘</a:t>
            </a:r>
            <a:r>
              <a:rPr sz="2700" spc="67" baseline="-15432" dirty="0">
                <a:latin typeface="Cambria Math"/>
                <a:cs typeface="Cambria Math"/>
              </a:rPr>
              <a:t>sc</a:t>
            </a:r>
            <a:endParaRPr sz="2700" baseline="-15432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42179" y="1631441"/>
            <a:ext cx="158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05832" y="1751457"/>
            <a:ext cx="365125" cy="290830"/>
          </a:xfrm>
          <a:custGeom>
            <a:avLst/>
            <a:gdLst/>
            <a:ahLst/>
            <a:cxnLst/>
            <a:rect l="l" t="t" r="r" b="b"/>
            <a:pathLst>
              <a:path w="365125" h="290830">
                <a:moveTo>
                  <a:pt x="271906" y="0"/>
                </a:moveTo>
                <a:lnTo>
                  <a:pt x="267842" y="11810"/>
                </a:lnTo>
                <a:lnTo>
                  <a:pt x="284676" y="19048"/>
                </a:lnTo>
                <a:lnTo>
                  <a:pt x="299164" y="29130"/>
                </a:lnTo>
                <a:lnTo>
                  <a:pt x="328556" y="76025"/>
                </a:lnTo>
                <a:lnTo>
                  <a:pt x="337088" y="118792"/>
                </a:lnTo>
                <a:lnTo>
                  <a:pt x="337129" y="119078"/>
                </a:lnTo>
                <a:lnTo>
                  <a:pt x="337127" y="169560"/>
                </a:lnTo>
                <a:lnTo>
                  <a:pt x="328503" y="213756"/>
                </a:lnTo>
                <a:lnTo>
                  <a:pt x="311193" y="248263"/>
                </a:lnTo>
                <a:lnTo>
                  <a:pt x="268223" y="278891"/>
                </a:lnTo>
                <a:lnTo>
                  <a:pt x="271906" y="290702"/>
                </a:lnTo>
                <a:lnTo>
                  <a:pt x="311610" y="272113"/>
                </a:lnTo>
                <a:lnTo>
                  <a:pt x="340740" y="239902"/>
                </a:lnTo>
                <a:lnTo>
                  <a:pt x="358743" y="196754"/>
                </a:lnTo>
                <a:lnTo>
                  <a:pt x="364743" y="145414"/>
                </a:lnTo>
                <a:lnTo>
                  <a:pt x="363259" y="119078"/>
                </a:lnTo>
                <a:lnTo>
                  <a:pt x="351242" y="71548"/>
                </a:lnTo>
                <a:lnTo>
                  <a:pt x="327431" y="33039"/>
                </a:lnTo>
                <a:lnTo>
                  <a:pt x="293002" y="7600"/>
                </a:lnTo>
                <a:lnTo>
                  <a:pt x="271906" y="0"/>
                </a:lnTo>
                <a:close/>
              </a:path>
              <a:path w="365125" h="290830">
                <a:moveTo>
                  <a:pt x="92837" y="0"/>
                </a:moveTo>
                <a:lnTo>
                  <a:pt x="53228" y="18605"/>
                </a:lnTo>
                <a:lnTo>
                  <a:pt x="24002" y="50926"/>
                </a:lnTo>
                <a:lnTo>
                  <a:pt x="6000" y="94170"/>
                </a:lnTo>
                <a:lnTo>
                  <a:pt x="85" y="143890"/>
                </a:lnTo>
                <a:lnTo>
                  <a:pt x="0" y="145414"/>
                </a:lnTo>
                <a:lnTo>
                  <a:pt x="6000" y="196754"/>
                </a:lnTo>
                <a:lnTo>
                  <a:pt x="24002" y="239902"/>
                </a:lnTo>
                <a:lnTo>
                  <a:pt x="53133" y="272113"/>
                </a:lnTo>
                <a:lnTo>
                  <a:pt x="92837" y="290702"/>
                </a:lnTo>
                <a:lnTo>
                  <a:pt x="96392" y="278891"/>
                </a:lnTo>
                <a:lnTo>
                  <a:pt x="79873" y="271555"/>
                </a:lnTo>
                <a:lnTo>
                  <a:pt x="65579" y="261350"/>
                </a:lnTo>
                <a:lnTo>
                  <a:pt x="36240" y="213756"/>
                </a:lnTo>
                <a:lnTo>
                  <a:pt x="27616" y="169560"/>
                </a:lnTo>
                <a:lnTo>
                  <a:pt x="26606" y="145414"/>
                </a:lnTo>
                <a:lnTo>
                  <a:pt x="26542" y="143890"/>
                </a:lnTo>
                <a:lnTo>
                  <a:pt x="30845" y="96456"/>
                </a:lnTo>
                <a:lnTo>
                  <a:pt x="43814" y="57784"/>
                </a:lnTo>
                <a:lnTo>
                  <a:pt x="80140" y="19048"/>
                </a:lnTo>
                <a:lnTo>
                  <a:pt x="96900" y="11810"/>
                </a:lnTo>
                <a:lnTo>
                  <a:pt x="928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97271" y="1660093"/>
            <a:ext cx="1184275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11480" algn="l"/>
              </a:tabLst>
            </a:pPr>
            <a:r>
              <a:rPr sz="2450" spc="-50" dirty="0">
                <a:latin typeface="Cambria Math"/>
                <a:cs typeface="Cambria Math"/>
              </a:rPr>
              <a:t>𝑧</a:t>
            </a:r>
            <a:r>
              <a:rPr sz="2450" dirty="0">
                <a:latin typeface="Cambria Math"/>
                <a:cs typeface="Cambria Math"/>
              </a:rPr>
              <a:t>	𝑥</a:t>
            </a:r>
            <a:r>
              <a:rPr sz="2450" spc="229" dirty="0">
                <a:latin typeface="Cambria Math"/>
                <a:cs typeface="Cambria Math"/>
              </a:rPr>
              <a:t> </a:t>
            </a:r>
            <a:r>
              <a:rPr sz="2450" dirty="0">
                <a:latin typeface="Cambria Math"/>
                <a:cs typeface="Cambria Math"/>
              </a:rPr>
              <a:t>=</a:t>
            </a:r>
            <a:r>
              <a:rPr sz="2450" spc="155" dirty="0">
                <a:latin typeface="Cambria Math"/>
                <a:cs typeface="Cambria Math"/>
              </a:rPr>
              <a:t> </a:t>
            </a:r>
            <a:r>
              <a:rPr sz="2450" spc="-50" dirty="0">
                <a:latin typeface="Cambria Math"/>
                <a:cs typeface="Cambria Math"/>
              </a:rPr>
              <a:t>0</a:t>
            </a:r>
            <a:endParaRPr sz="2450">
              <a:latin typeface="Cambria Math"/>
              <a:cs typeface="Cambria Math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17511" y="1640585"/>
            <a:ext cx="2597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576374"/>
                </a:solidFill>
                <a:latin typeface="Arial"/>
                <a:cs typeface="Arial"/>
              </a:rPr>
              <a:t>(4)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6653" y="2427859"/>
            <a:ext cx="238188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restoring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coefficient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03628" y="3174618"/>
            <a:ext cx="32321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100" dirty="0">
                <a:latin typeface="Cambria Math"/>
                <a:cs typeface="Cambria Math"/>
              </a:rPr>
              <a:t>RF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01444" y="2885058"/>
            <a:ext cx="40322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750" spc="104" baseline="-22222" dirty="0">
                <a:latin typeface="Cambria Math"/>
                <a:cs typeface="Cambria Math"/>
              </a:rPr>
              <a:t>𝑘</a:t>
            </a:r>
            <a:r>
              <a:rPr sz="1800" spc="70" dirty="0">
                <a:latin typeface="Cambria Math"/>
                <a:cs typeface="Cambria Math"/>
              </a:rPr>
              <a:t>2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956816" y="3103879"/>
            <a:ext cx="369570" cy="296545"/>
          </a:xfrm>
          <a:custGeom>
            <a:avLst/>
            <a:gdLst/>
            <a:ahLst/>
            <a:cxnLst/>
            <a:rect l="l" t="t" r="r" b="b"/>
            <a:pathLst>
              <a:path w="369569" h="296545">
                <a:moveTo>
                  <a:pt x="274573" y="0"/>
                </a:moveTo>
                <a:lnTo>
                  <a:pt x="270382" y="12065"/>
                </a:lnTo>
                <a:lnTo>
                  <a:pt x="287553" y="19496"/>
                </a:lnTo>
                <a:lnTo>
                  <a:pt x="302307" y="29797"/>
                </a:lnTo>
                <a:lnTo>
                  <a:pt x="332279" y="77606"/>
                </a:lnTo>
                <a:lnTo>
                  <a:pt x="340998" y="121165"/>
                </a:lnTo>
                <a:lnTo>
                  <a:pt x="342138" y="146812"/>
                </a:lnTo>
                <a:lnTo>
                  <a:pt x="341042" y="172938"/>
                </a:lnTo>
                <a:lnTo>
                  <a:pt x="332279" y="217999"/>
                </a:lnTo>
                <a:lnTo>
                  <a:pt x="314610" y="253243"/>
                </a:lnTo>
                <a:lnTo>
                  <a:pt x="270890" y="284480"/>
                </a:lnTo>
                <a:lnTo>
                  <a:pt x="274573" y="296418"/>
                </a:lnTo>
                <a:lnTo>
                  <a:pt x="315071" y="277479"/>
                </a:lnTo>
                <a:lnTo>
                  <a:pt x="344804" y="244729"/>
                </a:lnTo>
                <a:lnTo>
                  <a:pt x="363092" y="200723"/>
                </a:lnTo>
                <a:lnTo>
                  <a:pt x="369188" y="148336"/>
                </a:lnTo>
                <a:lnTo>
                  <a:pt x="367680" y="121473"/>
                </a:lnTo>
                <a:lnTo>
                  <a:pt x="355419" y="72969"/>
                </a:lnTo>
                <a:lnTo>
                  <a:pt x="331152" y="33754"/>
                </a:lnTo>
                <a:lnTo>
                  <a:pt x="296100" y="7758"/>
                </a:lnTo>
                <a:lnTo>
                  <a:pt x="274573" y="0"/>
                </a:lnTo>
                <a:close/>
              </a:path>
              <a:path w="369569" h="296545">
                <a:moveTo>
                  <a:pt x="94487" y="0"/>
                </a:moveTo>
                <a:lnTo>
                  <a:pt x="54213" y="19018"/>
                </a:lnTo>
                <a:lnTo>
                  <a:pt x="24510" y="51943"/>
                </a:lnTo>
                <a:lnTo>
                  <a:pt x="6111" y="96043"/>
                </a:lnTo>
                <a:lnTo>
                  <a:pt x="85" y="146812"/>
                </a:lnTo>
                <a:lnTo>
                  <a:pt x="0" y="148336"/>
                </a:lnTo>
                <a:lnTo>
                  <a:pt x="6095" y="200723"/>
                </a:lnTo>
                <a:lnTo>
                  <a:pt x="24383" y="244729"/>
                </a:lnTo>
                <a:lnTo>
                  <a:pt x="54101" y="277479"/>
                </a:lnTo>
                <a:lnTo>
                  <a:pt x="94487" y="296418"/>
                </a:lnTo>
                <a:lnTo>
                  <a:pt x="98297" y="284480"/>
                </a:lnTo>
                <a:lnTo>
                  <a:pt x="81385" y="277004"/>
                </a:lnTo>
                <a:lnTo>
                  <a:pt x="66817" y="266588"/>
                </a:lnTo>
                <a:lnTo>
                  <a:pt x="36909" y="217999"/>
                </a:lnTo>
                <a:lnTo>
                  <a:pt x="28146" y="172938"/>
                </a:lnTo>
                <a:lnTo>
                  <a:pt x="27114" y="148336"/>
                </a:lnTo>
                <a:lnTo>
                  <a:pt x="27050" y="146812"/>
                </a:lnTo>
                <a:lnTo>
                  <a:pt x="31432" y="98409"/>
                </a:lnTo>
                <a:lnTo>
                  <a:pt x="44576" y="59055"/>
                </a:lnTo>
                <a:lnTo>
                  <a:pt x="81706" y="19496"/>
                </a:lnTo>
                <a:lnTo>
                  <a:pt x="98806" y="12065"/>
                </a:lnTo>
                <a:lnTo>
                  <a:pt x="94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049017" y="3011550"/>
            <a:ext cx="64452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91795" algn="l"/>
              </a:tabLst>
            </a:pPr>
            <a:r>
              <a:rPr sz="2500" spc="-50" dirty="0">
                <a:latin typeface="Cambria Math"/>
                <a:cs typeface="Cambria Math"/>
              </a:rPr>
              <a:t>𝑧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-50" dirty="0">
                <a:latin typeface="Cambria Math"/>
                <a:cs typeface="Cambria Math"/>
              </a:rPr>
              <a:t>=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768345" y="3241294"/>
            <a:ext cx="1290955" cy="21590"/>
          </a:xfrm>
          <a:custGeom>
            <a:avLst/>
            <a:gdLst/>
            <a:ahLst/>
            <a:cxnLst/>
            <a:rect l="l" t="t" r="r" b="b"/>
            <a:pathLst>
              <a:path w="1290954" h="21589">
                <a:moveTo>
                  <a:pt x="1290828" y="0"/>
                </a:moveTo>
                <a:lnTo>
                  <a:pt x="0" y="0"/>
                </a:lnTo>
                <a:lnTo>
                  <a:pt x="0" y="21336"/>
                </a:lnTo>
                <a:lnTo>
                  <a:pt x="1290828" y="21336"/>
                </a:lnTo>
                <a:lnTo>
                  <a:pt x="1290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318509" y="2769235"/>
            <a:ext cx="18478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-50" dirty="0">
                <a:latin typeface="Cambria Math"/>
                <a:cs typeface="Cambria Math"/>
              </a:rPr>
              <a:t>𝑒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30754" y="3224911"/>
            <a:ext cx="136017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500" spc="70" dirty="0">
                <a:latin typeface="Cambria Math"/>
                <a:cs typeface="Cambria Math"/>
              </a:rPr>
              <a:t>2𝑚𝑐</a:t>
            </a:r>
            <a:r>
              <a:rPr sz="2700" spc="104" baseline="23148" dirty="0">
                <a:latin typeface="Cambria Math"/>
                <a:cs typeface="Cambria Math"/>
              </a:rPr>
              <a:t>2</a:t>
            </a:r>
            <a:r>
              <a:rPr sz="2500" spc="70" dirty="0">
                <a:latin typeface="Cambria Math"/>
                <a:cs typeface="Cambria Math"/>
              </a:rPr>
              <a:t>𝛽</a:t>
            </a:r>
            <a:r>
              <a:rPr sz="2700" spc="104" baseline="23148" dirty="0">
                <a:latin typeface="Cambria Math"/>
                <a:cs typeface="Cambria Math"/>
              </a:rPr>
              <a:t>2</a:t>
            </a:r>
            <a:r>
              <a:rPr sz="2500" spc="70" dirty="0">
                <a:latin typeface="Cambria Math"/>
                <a:cs typeface="Cambria Math"/>
              </a:rPr>
              <a:t>𝛾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138803" y="2843783"/>
            <a:ext cx="1974214" cy="816610"/>
          </a:xfrm>
          <a:custGeom>
            <a:avLst/>
            <a:gdLst/>
            <a:ahLst/>
            <a:cxnLst/>
            <a:rect l="l" t="t" r="r" b="b"/>
            <a:pathLst>
              <a:path w="1974214" h="816610">
                <a:moveTo>
                  <a:pt x="147066" y="11811"/>
                </a:moveTo>
                <a:lnTo>
                  <a:pt x="109245" y="30911"/>
                </a:lnTo>
                <a:lnTo>
                  <a:pt x="82080" y="68567"/>
                </a:lnTo>
                <a:lnTo>
                  <a:pt x="58242" y="112966"/>
                </a:lnTo>
                <a:lnTo>
                  <a:pt x="37719" y="164084"/>
                </a:lnTo>
                <a:lnTo>
                  <a:pt x="24130" y="208762"/>
                </a:lnTo>
                <a:lnTo>
                  <a:pt x="13576" y="255447"/>
                </a:lnTo>
                <a:lnTo>
                  <a:pt x="6032" y="304152"/>
                </a:lnTo>
                <a:lnTo>
                  <a:pt x="1498" y="354901"/>
                </a:lnTo>
                <a:lnTo>
                  <a:pt x="0" y="407797"/>
                </a:lnTo>
                <a:lnTo>
                  <a:pt x="1447" y="457619"/>
                </a:lnTo>
                <a:lnTo>
                  <a:pt x="1498" y="459701"/>
                </a:lnTo>
                <a:lnTo>
                  <a:pt x="6032" y="510019"/>
                </a:lnTo>
                <a:lnTo>
                  <a:pt x="13576" y="558622"/>
                </a:lnTo>
                <a:lnTo>
                  <a:pt x="24130" y="605485"/>
                </a:lnTo>
                <a:lnTo>
                  <a:pt x="37719" y="650621"/>
                </a:lnTo>
                <a:lnTo>
                  <a:pt x="58242" y="702538"/>
                </a:lnTo>
                <a:lnTo>
                  <a:pt x="82080" y="747420"/>
                </a:lnTo>
                <a:lnTo>
                  <a:pt x="109245" y="785266"/>
                </a:lnTo>
                <a:lnTo>
                  <a:pt x="139700" y="816102"/>
                </a:lnTo>
                <a:lnTo>
                  <a:pt x="147066" y="804545"/>
                </a:lnTo>
                <a:lnTo>
                  <a:pt x="120929" y="773188"/>
                </a:lnTo>
                <a:lnTo>
                  <a:pt x="97993" y="735507"/>
                </a:lnTo>
                <a:lnTo>
                  <a:pt x="78206" y="691515"/>
                </a:lnTo>
                <a:lnTo>
                  <a:pt x="61595" y="641223"/>
                </a:lnTo>
                <a:lnTo>
                  <a:pt x="50812" y="597687"/>
                </a:lnTo>
                <a:lnTo>
                  <a:pt x="42430" y="552577"/>
                </a:lnTo>
                <a:lnTo>
                  <a:pt x="36423" y="505879"/>
                </a:lnTo>
                <a:lnTo>
                  <a:pt x="32816" y="457619"/>
                </a:lnTo>
                <a:lnTo>
                  <a:pt x="31623" y="407797"/>
                </a:lnTo>
                <a:lnTo>
                  <a:pt x="32816" y="356958"/>
                </a:lnTo>
                <a:lnTo>
                  <a:pt x="36436" y="308076"/>
                </a:lnTo>
                <a:lnTo>
                  <a:pt x="42456" y="261162"/>
                </a:lnTo>
                <a:lnTo>
                  <a:pt x="50876" y="216204"/>
                </a:lnTo>
                <a:lnTo>
                  <a:pt x="61722" y="173228"/>
                </a:lnTo>
                <a:lnTo>
                  <a:pt x="78333" y="123774"/>
                </a:lnTo>
                <a:lnTo>
                  <a:pt x="98094" y="80378"/>
                </a:lnTo>
                <a:lnTo>
                  <a:pt x="121005" y="43053"/>
                </a:lnTo>
                <a:lnTo>
                  <a:pt x="147066" y="11811"/>
                </a:lnTo>
                <a:close/>
              </a:path>
              <a:path w="1974214" h="816610">
                <a:moveTo>
                  <a:pt x="668642" y="397510"/>
                </a:moveTo>
                <a:lnTo>
                  <a:pt x="158115" y="397510"/>
                </a:lnTo>
                <a:lnTo>
                  <a:pt x="158115" y="418846"/>
                </a:lnTo>
                <a:lnTo>
                  <a:pt x="668642" y="418846"/>
                </a:lnTo>
                <a:lnTo>
                  <a:pt x="668642" y="397510"/>
                </a:lnTo>
                <a:close/>
              </a:path>
              <a:path w="1974214" h="816610">
                <a:moveTo>
                  <a:pt x="1973694" y="407797"/>
                </a:moveTo>
                <a:lnTo>
                  <a:pt x="1972246" y="356958"/>
                </a:lnTo>
                <a:lnTo>
                  <a:pt x="1972195" y="354901"/>
                </a:lnTo>
                <a:lnTo>
                  <a:pt x="1967661" y="304152"/>
                </a:lnTo>
                <a:lnTo>
                  <a:pt x="1960092" y="255447"/>
                </a:lnTo>
                <a:lnTo>
                  <a:pt x="1949500" y="208762"/>
                </a:lnTo>
                <a:lnTo>
                  <a:pt x="1935861" y="164084"/>
                </a:lnTo>
                <a:lnTo>
                  <a:pt x="1915350" y="112966"/>
                </a:lnTo>
                <a:lnTo>
                  <a:pt x="1891550" y="68567"/>
                </a:lnTo>
                <a:lnTo>
                  <a:pt x="1864436" y="30911"/>
                </a:lnTo>
                <a:lnTo>
                  <a:pt x="1834007" y="0"/>
                </a:lnTo>
                <a:lnTo>
                  <a:pt x="1826641" y="11811"/>
                </a:lnTo>
                <a:lnTo>
                  <a:pt x="1852612" y="43053"/>
                </a:lnTo>
                <a:lnTo>
                  <a:pt x="1875497" y="80378"/>
                </a:lnTo>
                <a:lnTo>
                  <a:pt x="1895284" y="123774"/>
                </a:lnTo>
                <a:lnTo>
                  <a:pt x="1911985" y="173228"/>
                </a:lnTo>
                <a:lnTo>
                  <a:pt x="1922818" y="216204"/>
                </a:lnTo>
                <a:lnTo>
                  <a:pt x="1931238" y="261162"/>
                </a:lnTo>
                <a:lnTo>
                  <a:pt x="1937258" y="308076"/>
                </a:lnTo>
                <a:lnTo>
                  <a:pt x="1940877" y="356958"/>
                </a:lnTo>
                <a:lnTo>
                  <a:pt x="1942084" y="407797"/>
                </a:lnTo>
                <a:lnTo>
                  <a:pt x="1940877" y="457619"/>
                </a:lnTo>
                <a:lnTo>
                  <a:pt x="1937270" y="505879"/>
                </a:lnTo>
                <a:lnTo>
                  <a:pt x="1931263" y="552577"/>
                </a:lnTo>
                <a:lnTo>
                  <a:pt x="1922881" y="597687"/>
                </a:lnTo>
                <a:lnTo>
                  <a:pt x="1912112" y="641223"/>
                </a:lnTo>
                <a:lnTo>
                  <a:pt x="1895487" y="691515"/>
                </a:lnTo>
                <a:lnTo>
                  <a:pt x="1875701" y="735507"/>
                </a:lnTo>
                <a:lnTo>
                  <a:pt x="1852764" y="773188"/>
                </a:lnTo>
                <a:lnTo>
                  <a:pt x="1826641" y="804545"/>
                </a:lnTo>
                <a:lnTo>
                  <a:pt x="1834007" y="816102"/>
                </a:lnTo>
                <a:lnTo>
                  <a:pt x="1864436" y="785266"/>
                </a:lnTo>
                <a:lnTo>
                  <a:pt x="1891550" y="747420"/>
                </a:lnTo>
                <a:lnTo>
                  <a:pt x="1915350" y="702538"/>
                </a:lnTo>
                <a:lnTo>
                  <a:pt x="1935861" y="650621"/>
                </a:lnTo>
                <a:lnTo>
                  <a:pt x="1949500" y="605485"/>
                </a:lnTo>
                <a:lnTo>
                  <a:pt x="1960092" y="558622"/>
                </a:lnTo>
                <a:lnTo>
                  <a:pt x="1967661" y="510019"/>
                </a:lnTo>
                <a:lnTo>
                  <a:pt x="1972195" y="459701"/>
                </a:lnTo>
                <a:lnTo>
                  <a:pt x="1973694" y="4077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284726" y="2769235"/>
            <a:ext cx="41148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-25" dirty="0">
                <a:latin typeface="Cambria Math"/>
                <a:cs typeface="Cambria Math"/>
              </a:rPr>
              <a:t>𝜕𝐸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71594" y="3224911"/>
            <a:ext cx="35941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-25" dirty="0">
                <a:latin typeface="Cambria Math"/>
                <a:cs typeface="Cambria Math"/>
              </a:rPr>
              <a:t>𝜕𝑧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28388" y="2834767"/>
            <a:ext cx="52895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800" spc="95" dirty="0">
                <a:latin typeface="Cambria Math"/>
                <a:cs typeface="Cambria Math"/>
              </a:rPr>
              <a:t>𝑧</a:t>
            </a:r>
            <a:r>
              <a:rPr sz="1800" spc="315" dirty="0">
                <a:latin typeface="Cambria Math"/>
                <a:cs typeface="Cambria Math"/>
              </a:rPr>
              <a:t> </a:t>
            </a:r>
            <a:r>
              <a:rPr sz="3750" spc="-75" baseline="-31111" dirty="0">
                <a:latin typeface="Cambria Math"/>
                <a:cs typeface="Cambria Math"/>
              </a:rPr>
              <a:t>+</a:t>
            </a:r>
            <a:endParaRPr sz="3750" baseline="-31111">
              <a:latin typeface="Cambria Math"/>
              <a:cs typeface="Cambria Math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188458" y="3241293"/>
            <a:ext cx="767080" cy="21590"/>
          </a:xfrm>
          <a:custGeom>
            <a:avLst/>
            <a:gdLst/>
            <a:ahLst/>
            <a:cxnLst/>
            <a:rect l="l" t="t" r="r" b="b"/>
            <a:pathLst>
              <a:path w="767079" h="21589">
                <a:moveTo>
                  <a:pt x="202692" y="0"/>
                </a:moveTo>
                <a:lnTo>
                  <a:pt x="0" y="0"/>
                </a:lnTo>
                <a:lnTo>
                  <a:pt x="0" y="21336"/>
                </a:lnTo>
                <a:lnTo>
                  <a:pt x="202692" y="21336"/>
                </a:lnTo>
                <a:lnTo>
                  <a:pt x="202692" y="0"/>
                </a:lnTo>
                <a:close/>
              </a:path>
              <a:path w="767079" h="21589">
                <a:moveTo>
                  <a:pt x="766572" y="0"/>
                </a:moveTo>
                <a:lnTo>
                  <a:pt x="256032" y="0"/>
                </a:lnTo>
                <a:lnTo>
                  <a:pt x="256032" y="21336"/>
                </a:lnTo>
                <a:lnTo>
                  <a:pt x="766572" y="21336"/>
                </a:lnTo>
                <a:lnTo>
                  <a:pt x="766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176520" y="2769235"/>
            <a:ext cx="66738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dirty="0">
                <a:latin typeface="Cambria Math"/>
                <a:cs typeface="Cambria Math"/>
              </a:rPr>
              <a:t>𝛽</a:t>
            </a:r>
            <a:r>
              <a:rPr sz="2500" spc="-65" dirty="0">
                <a:latin typeface="Cambria Math"/>
                <a:cs typeface="Cambria Math"/>
              </a:rPr>
              <a:t> </a:t>
            </a:r>
            <a:r>
              <a:rPr sz="2500" spc="-25" dirty="0">
                <a:latin typeface="Cambria Math"/>
                <a:cs typeface="Cambria Math"/>
              </a:rPr>
              <a:t>𝜕𝐸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01359" y="2921635"/>
            <a:ext cx="14922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45" dirty="0">
                <a:latin typeface="Cambria Math"/>
                <a:cs typeface="Cambria Math"/>
              </a:rPr>
              <a:t>𝑧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97855" y="3224911"/>
            <a:ext cx="664845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46075" algn="l"/>
              </a:tabLst>
            </a:pPr>
            <a:r>
              <a:rPr sz="2500" spc="-50" dirty="0">
                <a:latin typeface="Cambria Math"/>
                <a:cs typeface="Cambria Math"/>
              </a:rPr>
              <a:t>𝑐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-25" dirty="0">
                <a:latin typeface="Cambria Math"/>
                <a:cs typeface="Cambria Math"/>
              </a:rPr>
              <a:t>𝜕𝑡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17511" y="3079241"/>
            <a:ext cx="2597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576374"/>
                </a:solidFill>
                <a:latin typeface="Arial"/>
                <a:cs typeface="Arial"/>
              </a:rPr>
              <a:t>(5)</a:t>
            </a:r>
            <a:endParaRPr sz="15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6653" y="3818889"/>
            <a:ext cx="261239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Uniform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cylindrical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bunch</a:t>
            </a:r>
            <a:endParaRPr sz="16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65630" y="4493209"/>
            <a:ext cx="217170" cy="258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00" spc="65" dirty="0">
                <a:latin typeface="Cambria Math"/>
                <a:cs typeface="Cambria Math"/>
              </a:rPr>
              <a:t>sc</a:t>
            </a:r>
            <a:endParaRPr sz="1500">
              <a:latin typeface="Cambria Math"/>
              <a:cs typeface="Cambria Math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93901" y="4269181"/>
            <a:ext cx="346710" cy="344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150" spc="52" baseline="-19841" dirty="0">
                <a:latin typeface="Cambria Math"/>
                <a:cs typeface="Cambria Math"/>
              </a:rPr>
              <a:t>𝑘</a:t>
            </a:r>
            <a:r>
              <a:rPr sz="1500" spc="35" dirty="0">
                <a:latin typeface="Cambria Math"/>
                <a:cs typeface="Cambria Math"/>
              </a:rPr>
              <a:t>2</a:t>
            </a:r>
            <a:endParaRPr sz="1500">
              <a:latin typeface="Cambria Math"/>
              <a:cs typeface="Cambria Math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602486" y="4446142"/>
            <a:ext cx="306070" cy="245745"/>
          </a:xfrm>
          <a:custGeom>
            <a:avLst/>
            <a:gdLst/>
            <a:ahLst/>
            <a:cxnLst/>
            <a:rect l="l" t="t" r="r" b="b"/>
            <a:pathLst>
              <a:path w="306069" h="245745">
                <a:moveTo>
                  <a:pt x="227456" y="0"/>
                </a:moveTo>
                <a:lnTo>
                  <a:pt x="223900" y="10032"/>
                </a:lnTo>
                <a:lnTo>
                  <a:pt x="238140" y="16176"/>
                </a:lnTo>
                <a:lnTo>
                  <a:pt x="250380" y="24701"/>
                </a:lnTo>
                <a:lnTo>
                  <a:pt x="275193" y="64299"/>
                </a:lnTo>
                <a:lnTo>
                  <a:pt x="282396" y="100381"/>
                </a:lnTo>
                <a:lnTo>
                  <a:pt x="282432" y="100633"/>
                </a:lnTo>
                <a:lnTo>
                  <a:pt x="283337" y="121538"/>
                </a:lnTo>
                <a:lnTo>
                  <a:pt x="282432" y="143210"/>
                </a:lnTo>
                <a:lnTo>
                  <a:pt x="279717" y="162893"/>
                </a:lnTo>
                <a:lnTo>
                  <a:pt x="260592" y="209798"/>
                </a:lnTo>
                <a:lnTo>
                  <a:pt x="224408" y="235711"/>
                </a:lnTo>
                <a:lnTo>
                  <a:pt x="227456" y="245617"/>
                </a:lnTo>
                <a:lnTo>
                  <a:pt x="274409" y="217739"/>
                </a:lnTo>
                <a:lnTo>
                  <a:pt x="300767" y="166290"/>
                </a:lnTo>
                <a:lnTo>
                  <a:pt x="305815" y="122935"/>
                </a:lnTo>
                <a:lnTo>
                  <a:pt x="304566" y="100633"/>
                </a:lnTo>
                <a:lnTo>
                  <a:pt x="294403" y="60463"/>
                </a:lnTo>
                <a:lnTo>
                  <a:pt x="274284" y="27932"/>
                </a:lnTo>
                <a:lnTo>
                  <a:pt x="245240" y="6405"/>
                </a:lnTo>
                <a:lnTo>
                  <a:pt x="227456" y="0"/>
                </a:lnTo>
                <a:close/>
              </a:path>
              <a:path w="306069" h="245745">
                <a:moveTo>
                  <a:pt x="78358" y="0"/>
                </a:moveTo>
                <a:lnTo>
                  <a:pt x="31531" y="27932"/>
                </a:lnTo>
                <a:lnTo>
                  <a:pt x="11412" y="60463"/>
                </a:lnTo>
                <a:lnTo>
                  <a:pt x="1264" y="100381"/>
                </a:lnTo>
                <a:lnTo>
                  <a:pt x="78" y="121538"/>
                </a:lnTo>
                <a:lnTo>
                  <a:pt x="0" y="122935"/>
                </a:lnTo>
                <a:lnTo>
                  <a:pt x="5048" y="166290"/>
                </a:lnTo>
                <a:lnTo>
                  <a:pt x="20192" y="202691"/>
                </a:lnTo>
                <a:lnTo>
                  <a:pt x="60501" y="239214"/>
                </a:lnTo>
                <a:lnTo>
                  <a:pt x="78358" y="245617"/>
                </a:lnTo>
                <a:lnTo>
                  <a:pt x="81533" y="235711"/>
                </a:lnTo>
                <a:lnTo>
                  <a:pt x="67532" y="229471"/>
                </a:lnTo>
                <a:lnTo>
                  <a:pt x="55435" y="220837"/>
                </a:lnTo>
                <a:lnTo>
                  <a:pt x="30622" y="180599"/>
                </a:lnTo>
                <a:lnTo>
                  <a:pt x="22537" y="122935"/>
                </a:lnTo>
                <a:lnTo>
                  <a:pt x="22478" y="121538"/>
                </a:lnTo>
                <a:lnTo>
                  <a:pt x="26098" y="81549"/>
                </a:lnTo>
                <a:lnTo>
                  <a:pt x="45267" y="35607"/>
                </a:lnTo>
                <a:lnTo>
                  <a:pt x="81914" y="10032"/>
                </a:lnTo>
                <a:lnTo>
                  <a:pt x="78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676526" y="4366717"/>
            <a:ext cx="539750" cy="344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27660" algn="l"/>
              </a:tabLst>
            </a:pPr>
            <a:r>
              <a:rPr sz="2100" spc="-50" dirty="0">
                <a:latin typeface="Cambria Math"/>
                <a:cs typeface="Cambria Math"/>
              </a:rPr>
              <a:t>𝑧</a:t>
            </a:r>
            <a:r>
              <a:rPr sz="2100" dirty="0">
                <a:latin typeface="Cambria Math"/>
                <a:cs typeface="Cambria Math"/>
              </a:rPr>
              <a:t>	</a:t>
            </a:r>
            <a:r>
              <a:rPr sz="2100" spc="-50" dirty="0">
                <a:latin typeface="Cambria Math"/>
                <a:cs typeface="Cambria Math"/>
              </a:rPr>
              <a:t>=</a:t>
            </a:r>
            <a:endParaRPr sz="2100">
              <a:latin typeface="Cambria Math"/>
              <a:cs typeface="Cambria Math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275713" y="4560061"/>
            <a:ext cx="859790" cy="17145"/>
          </a:xfrm>
          <a:custGeom>
            <a:avLst/>
            <a:gdLst/>
            <a:ahLst/>
            <a:cxnLst/>
            <a:rect l="l" t="t" r="r" b="b"/>
            <a:pathLst>
              <a:path w="859789" h="17145">
                <a:moveTo>
                  <a:pt x="859536" y="0"/>
                </a:moveTo>
                <a:lnTo>
                  <a:pt x="0" y="0"/>
                </a:lnTo>
                <a:lnTo>
                  <a:pt x="0" y="16763"/>
                </a:lnTo>
                <a:lnTo>
                  <a:pt x="859536" y="16763"/>
                </a:lnTo>
                <a:lnTo>
                  <a:pt x="8595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597023" y="4165853"/>
            <a:ext cx="210820" cy="3441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spc="-50" dirty="0">
                <a:latin typeface="Cambria Math"/>
                <a:cs typeface="Cambria Math"/>
              </a:rPr>
              <a:t>𝐾</a:t>
            </a:r>
            <a:endParaRPr sz="2050">
              <a:latin typeface="Cambria Math"/>
              <a:cs typeface="Cambria Math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67354" y="4681220"/>
            <a:ext cx="140335" cy="257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00" spc="45" dirty="0">
                <a:latin typeface="Cambria Math"/>
                <a:cs typeface="Cambria Math"/>
              </a:rPr>
              <a:t>𝑥</a:t>
            </a:r>
            <a:endParaRPr sz="1500">
              <a:latin typeface="Cambria Math"/>
              <a:cs typeface="Cambria Math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237867" y="4554728"/>
            <a:ext cx="926465" cy="3441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050" spc="100" dirty="0">
                <a:latin typeface="Cambria Math"/>
                <a:cs typeface="Cambria Math"/>
              </a:rPr>
              <a:t>𝛽</a:t>
            </a:r>
            <a:r>
              <a:rPr sz="2250" spc="150" baseline="22222" dirty="0">
                <a:latin typeface="Cambria Math"/>
                <a:cs typeface="Cambria Math"/>
              </a:rPr>
              <a:t>2</a:t>
            </a:r>
            <a:r>
              <a:rPr sz="2050" spc="100" dirty="0">
                <a:latin typeface="Cambria Math"/>
                <a:cs typeface="Cambria Math"/>
              </a:rPr>
              <a:t>𝛾</a:t>
            </a:r>
            <a:r>
              <a:rPr sz="2250" spc="150" baseline="22222" dirty="0">
                <a:latin typeface="Cambria Math"/>
                <a:cs typeface="Cambria Math"/>
              </a:rPr>
              <a:t>3</a:t>
            </a:r>
            <a:r>
              <a:rPr sz="2050" spc="100" dirty="0">
                <a:latin typeface="Cambria Math"/>
                <a:cs typeface="Cambria Math"/>
              </a:rPr>
              <a:t>𝜎</a:t>
            </a:r>
            <a:r>
              <a:rPr sz="2250" spc="150" baseline="27777" dirty="0">
                <a:latin typeface="Cambria Math"/>
                <a:cs typeface="Cambria Math"/>
              </a:rPr>
              <a:t>2</a:t>
            </a:r>
            <a:endParaRPr sz="2250" baseline="27777">
              <a:latin typeface="Cambria Math"/>
              <a:cs typeface="Cambria Math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40658" y="4402912"/>
            <a:ext cx="2603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576374"/>
                </a:solidFill>
                <a:latin typeface="Arial"/>
                <a:cs typeface="Arial"/>
              </a:rPr>
              <a:t>(6)</a:t>
            </a:r>
            <a:endParaRPr sz="15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87646" y="4366386"/>
            <a:ext cx="50800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Cambria Math"/>
                <a:cs typeface="Cambria Math"/>
              </a:rPr>
              <a:t>𝐾</a:t>
            </a:r>
            <a:r>
              <a:rPr sz="2150" spc="200" dirty="0">
                <a:latin typeface="Cambria Math"/>
                <a:cs typeface="Cambria Math"/>
              </a:rPr>
              <a:t> </a:t>
            </a:r>
            <a:r>
              <a:rPr sz="2150" spc="-50" dirty="0">
                <a:latin typeface="Cambria Math"/>
                <a:cs typeface="Cambria Math"/>
              </a:rPr>
              <a:t>=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357495" y="4565396"/>
            <a:ext cx="1073150" cy="18415"/>
          </a:xfrm>
          <a:custGeom>
            <a:avLst/>
            <a:gdLst/>
            <a:ahLst/>
            <a:cxnLst/>
            <a:rect l="l" t="t" r="r" b="b"/>
            <a:pathLst>
              <a:path w="1073150" h="18414">
                <a:moveTo>
                  <a:pt x="1072895" y="0"/>
                </a:moveTo>
                <a:lnTo>
                  <a:pt x="0" y="0"/>
                </a:lnTo>
                <a:lnTo>
                  <a:pt x="0" y="18287"/>
                </a:lnTo>
                <a:lnTo>
                  <a:pt x="1072895" y="18287"/>
                </a:lnTo>
                <a:lnTo>
                  <a:pt x="1072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756909" y="4159122"/>
            <a:ext cx="264795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5" dirty="0">
                <a:latin typeface="Cambria Math"/>
                <a:cs typeface="Cambria Math"/>
              </a:rPr>
              <a:t>𝑒𝐼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87390" y="4678807"/>
            <a:ext cx="14224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Cambria Math"/>
                <a:cs typeface="Cambria Math"/>
              </a:rPr>
              <a:t>0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20029" y="4549266"/>
            <a:ext cx="113792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150" dirty="0">
                <a:latin typeface="Cambria Math"/>
                <a:cs typeface="Cambria Math"/>
              </a:rPr>
              <a:t>2𝜋𝜀</a:t>
            </a:r>
            <a:r>
              <a:rPr sz="2150" spc="35" dirty="0">
                <a:latin typeface="Cambria Math"/>
                <a:cs typeface="Cambria Math"/>
              </a:rPr>
              <a:t>  </a:t>
            </a:r>
            <a:r>
              <a:rPr sz="2150" spc="40" dirty="0">
                <a:latin typeface="Cambria Math"/>
                <a:cs typeface="Cambria Math"/>
              </a:rPr>
              <a:t>𝑚𝑐</a:t>
            </a:r>
            <a:r>
              <a:rPr sz="2325" spc="60" baseline="23297" dirty="0">
                <a:latin typeface="Cambria Math"/>
                <a:cs typeface="Cambria Math"/>
              </a:rPr>
              <a:t>3</a:t>
            </a:r>
            <a:endParaRPr sz="2325" baseline="23297">
              <a:latin typeface="Cambria Math"/>
              <a:cs typeface="Cambria Math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98689" y="998296"/>
            <a:ext cx="1904364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Local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mechanisms</a:t>
            </a:r>
            <a:endParaRPr sz="16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98689" y="1466469"/>
            <a:ext cx="2451100" cy="5511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dirty="0">
                <a:solidFill>
                  <a:srgbClr val="232323"/>
                </a:solidFill>
                <a:latin typeface="Arial"/>
                <a:cs typeface="Arial"/>
              </a:rPr>
              <a:t>γ′</a:t>
            </a:r>
            <a:r>
              <a:rPr sz="1700" spc="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32323"/>
                </a:solidFill>
                <a:latin typeface="Arial"/>
                <a:cs typeface="Arial"/>
              </a:rPr>
              <a:t>&gt;</a:t>
            </a:r>
            <a:r>
              <a:rPr sz="1700" spc="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32323"/>
                </a:solidFill>
                <a:latin typeface="Arial"/>
                <a:cs typeface="Arial"/>
              </a:rPr>
              <a:t>0:</a:t>
            </a:r>
            <a:r>
              <a:rPr sz="1700" spc="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32323"/>
                </a:solidFill>
                <a:latin typeface="Arial"/>
                <a:cs typeface="Arial"/>
              </a:rPr>
              <a:t>adiabatic</a:t>
            </a:r>
            <a:r>
              <a:rPr sz="1700" spc="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232323"/>
                </a:solidFill>
                <a:latin typeface="Arial"/>
                <a:cs typeface="Arial"/>
              </a:rPr>
              <a:t>damping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700" dirty="0">
                <a:solidFill>
                  <a:srgbClr val="232323"/>
                </a:solidFill>
                <a:latin typeface="Arial"/>
                <a:cs typeface="Arial"/>
              </a:rPr>
              <a:t>γ′</a:t>
            </a:r>
            <a:r>
              <a:rPr sz="1700" spc="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232323"/>
                </a:solidFill>
                <a:latin typeface="Arial"/>
                <a:cs typeface="Arial"/>
              </a:rPr>
              <a:t>&lt; 0:</a:t>
            </a:r>
            <a:r>
              <a:rPr sz="1700" spc="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700" spc="-10" dirty="0">
                <a:solidFill>
                  <a:srgbClr val="232323"/>
                </a:solidFill>
                <a:latin typeface="Arial"/>
                <a:cs typeface="Arial"/>
              </a:rPr>
              <a:t>antidamping</a:t>
            </a:r>
            <a:endParaRPr sz="17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98689" y="2444877"/>
            <a:ext cx="313182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RF</a:t>
            </a:r>
            <a:r>
              <a:rPr sz="16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focusing</a:t>
            </a:r>
            <a:r>
              <a:rPr sz="165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depends</a:t>
            </a:r>
            <a:r>
              <a:rPr sz="1650" spc="-6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on</a:t>
            </a:r>
            <a:r>
              <a:rPr sz="165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the</a:t>
            </a:r>
            <a:r>
              <a:rPr sz="165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Arial"/>
                <a:cs typeface="Arial"/>
              </a:rPr>
              <a:t>local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field</a:t>
            </a:r>
            <a:r>
              <a:rPr sz="16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and</a:t>
            </a:r>
            <a:r>
              <a:rPr sz="165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particle</a:t>
            </a:r>
            <a:r>
              <a:rPr sz="165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Arial"/>
                <a:cs typeface="Arial"/>
              </a:rPr>
              <a:t>energy.</a:t>
            </a:r>
            <a:endParaRPr sz="16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798689" y="3359658"/>
            <a:ext cx="302704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Lower</a:t>
            </a:r>
            <a:r>
              <a:rPr sz="165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beam</a:t>
            </a:r>
            <a:r>
              <a:rPr sz="165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energy</a:t>
            </a:r>
            <a:r>
              <a:rPr sz="165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Arial"/>
                <a:cs typeface="Arial"/>
              </a:rPr>
              <a:t>strengthens space-</a:t>
            </a:r>
            <a:r>
              <a:rPr sz="1650" dirty="0">
                <a:solidFill>
                  <a:srgbClr val="232323"/>
                </a:solidFill>
                <a:latin typeface="Arial"/>
                <a:cs typeface="Arial"/>
              </a:rPr>
              <a:t>charge</a:t>
            </a:r>
            <a:r>
              <a:rPr sz="1650" spc="-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232323"/>
                </a:solidFill>
                <a:latin typeface="Arial"/>
                <a:cs typeface="Arial"/>
              </a:rPr>
              <a:t>defocusing.</a:t>
            </a:r>
            <a:endParaRPr sz="16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798689" y="4315205"/>
            <a:ext cx="308737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Ez</a:t>
            </a:r>
            <a:r>
              <a:rPr sz="1350" spc="-2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=</a:t>
            </a:r>
            <a:r>
              <a:rPr sz="1350" spc="-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Ea(z)</a:t>
            </a:r>
            <a:r>
              <a:rPr sz="1350" spc="-2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sin(ωt</a:t>
            </a:r>
            <a:r>
              <a:rPr sz="1350" spc="-2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+</a:t>
            </a:r>
            <a:r>
              <a:rPr sz="1350" spc="-1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spc="-35" dirty="0">
                <a:solidFill>
                  <a:srgbClr val="576374"/>
                </a:solidFill>
                <a:latin typeface="Arial"/>
                <a:cs typeface="Arial"/>
              </a:rPr>
              <a:t>φ)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σx: rms</a:t>
            </a:r>
            <a:r>
              <a:rPr sz="1350" spc="-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size.</a:t>
            </a:r>
            <a:r>
              <a:rPr sz="1350" spc="3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K:</a:t>
            </a:r>
            <a:r>
              <a:rPr sz="1350" spc="-1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576374"/>
                </a:solidFill>
                <a:latin typeface="Arial"/>
                <a:cs typeface="Arial"/>
              </a:rPr>
              <a:t>generalized</a:t>
            </a:r>
            <a:r>
              <a:rPr sz="1350" spc="-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576374"/>
                </a:solidFill>
                <a:latin typeface="Arial"/>
                <a:cs typeface="Arial"/>
              </a:rPr>
              <a:t>perveance.</a:t>
            </a:r>
            <a:endParaRPr sz="13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06653" y="5037328"/>
            <a:ext cx="7345680" cy="73088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999865" algn="l"/>
              </a:tabLst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Accelerating</a:t>
            </a:r>
            <a:r>
              <a:rPr sz="1550" b="1" spc="8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cell:</a:t>
            </a:r>
            <a:r>
              <a:rPr sz="1550" b="1" spc="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entrance</a:t>
            </a:r>
            <a:r>
              <a:rPr sz="155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half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focuses.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	Decelerating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cell:</a:t>
            </a:r>
            <a:r>
              <a:rPr sz="15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exit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half</a:t>
            </a:r>
            <a:r>
              <a:rPr sz="15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focuses.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Lower</a:t>
            </a:r>
            <a:r>
              <a:rPr sz="1550" spc="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local</a:t>
            </a:r>
            <a:r>
              <a:rPr sz="1550" spc="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energy</a:t>
            </a:r>
            <a:r>
              <a:rPr sz="1550" spc="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gives</a:t>
            </a:r>
            <a:r>
              <a:rPr sz="1550" spc="1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these</a:t>
            </a:r>
            <a:r>
              <a:rPr sz="1550" spc="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intervals</a:t>
            </a:r>
            <a:r>
              <a:rPr sz="1550" spc="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greater</a:t>
            </a:r>
            <a:r>
              <a:rPr sz="1550" spc="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weight,</a:t>
            </a:r>
            <a:r>
              <a:rPr sz="1550" spc="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with</a:t>
            </a:r>
            <a:r>
              <a:rPr sz="1550" spc="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Arial"/>
                <a:cs typeface="Arial"/>
              </a:rPr>
              <a:t>|k²RF|</a:t>
            </a:r>
            <a:r>
              <a:rPr sz="1550" spc="7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32323"/>
                </a:solidFill>
                <a:latin typeface="Cambria Math"/>
                <a:cs typeface="Cambria Math"/>
              </a:rPr>
              <a:t>∝</a:t>
            </a:r>
            <a:r>
              <a:rPr sz="1550" spc="130" dirty="0">
                <a:solidFill>
                  <a:srgbClr val="232323"/>
                </a:solidFill>
                <a:latin typeface="Cambria Math"/>
                <a:cs typeface="Cambria Math"/>
              </a:rPr>
              <a:t> </a:t>
            </a:r>
            <a:r>
              <a:rPr sz="1550" spc="-10" dirty="0">
                <a:solidFill>
                  <a:srgbClr val="232323"/>
                </a:solidFill>
                <a:latin typeface="Arial"/>
                <a:cs typeface="Arial"/>
              </a:rPr>
              <a:t>1/(β²γ).</a:t>
            </a:r>
            <a:endParaRPr sz="15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17511" y="4412995"/>
            <a:ext cx="2597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576374"/>
                </a:solidFill>
                <a:latin typeface="Arial"/>
                <a:cs typeface="Arial"/>
              </a:rPr>
              <a:t>(7)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96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/>
              <a:t>RF</a:t>
            </a:r>
            <a:r>
              <a:rPr sz="2250" spc="-40" dirty="0"/>
              <a:t> </a:t>
            </a:r>
            <a:r>
              <a:rPr sz="2250" dirty="0"/>
              <a:t>Focusing</a:t>
            </a:r>
            <a:r>
              <a:rPr sz="2250" spc="-30" dirty="0"/>
              <a:t> </a:t>
            </a:r>
            <a:r>
              <a:rPr sz="2250" dirty="0"/>
              <a:t>versus</a:t>
            </a:r>
            <a:r>
              <a:rPr sz="2250" spc="-60" dirty="0"/>
              <a:t> </a:t>
            </a:r>
            <a:r>
              <a:rPr sz="2250" spc="-10" dirty="0"/>
              <a:t>Space-</a:t>
            </a:r>
            <a:r>
              <a:rPr sz="2250" dirty="0"/>
              <a:t>Charge</a:t>
            </a:r>
            <a:r>
              <a:rPr sz="2250" spc="-60" dirty="0"/>
              <a:t> </a:t>
            </a:r>
            <a:r>
              <a:rPr sz="2250" spc="-10" dirty="0"/>
              <a:t>Defocusing</a:t>
            </a:r>
            <a:endParaRPr sz="2250"/>
          </a:p>
        </p:txBody>
      </p:sp>
      <p:sp>
        <p:nvSpPr>
          <p:cNvPr id="5" name="object 5"/>
          <p:cNvSpPr/>
          <p:nvPr/>
        </p:nvSpPr>
        <p:spPr>
          <a:xfrm>
            <a:off x="457200" y="598170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4500" y="6133896"/>
            <a:ext cx="9305925" cy="581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Method</a:t>
            </a:r>
            <a:r>
              <a:rPr sz="1650" b="1" spc="-10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</a:t>
            </a:r>
            <a:r>
              <a:rPr sz="1650" b="1" spc="-10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maintains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stronger</a:t>
            </a:r>
            <a:r>
              <a:rPr sz="16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transverse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focusing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despite</a:t>
            </a:r>
            <a:r>
              <a:rPr sz="16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stronger</a:t>
            </a:r>
            <a:r>
              <a:rPr sz="16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space-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charge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defocusing.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50" spc="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III.B.1,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Fig.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6(a,b);</a:t>
            </a:r>
            <a:r>
              <a:rPr sz="950" spc="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k²RF</a:t>
            </a:r>
            <a:r>
              <a:rPr sz="950" spc="6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is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a</a:t>
            </a:r>
            <a:r>
              <a:rPr sz="9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signed</a:t>
            </a:r>
            <a:r>
              <a:rPr sz="9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576374"/>
                </a:solidFill>
                <a:latin typeface="Arial"/>
                <a:cs typeface="Arial"/>
              </a:rPr>
              <a:t>coefficient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9220" y="6507680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13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9300" y="998296"/>
            <a:ext cx="941070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737860" algn="l"/>
              </a:tabLst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focusing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coefficient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	Space-charge</a:t>
            </a:r>
            <a:r>
              <a:rPr sz="16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defocusing</a:t>
            </a:r>
            <a:r>
              <a:rPr sz="16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coefficient</a:t>
            </a:r>
            <a:endParaRPr sz="16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979" y="1343025"/>
            <a:ext cx="4569841" cy="36004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40448" y="1343025"/>
            <a:ext cx="4550029" cy="36004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369811" y="5075046"/>
            <a:ext cx="392302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A:</a:t>
            </a:r>
            <a:r>
              <a:rPr sz="150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lower</a:t>
            </a:r>
            <a:r>
              <a:rPr sz="150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mean</a:t>
            </a:r>
            <a:r>
              <a:rPr sz="150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232323"/>
                </a:solidFill>
                <a:latin typeface="Arial"/>
                <a:cs typeface="Arial"/>
              </a:rPr>
              <a:t>energy,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stronger</a:t>
            </a:r>
            <a:r>
              <a:rPr sz="1500" spc="-6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space</a:t>
            </a:r>
            <a:r>
              <a:rPr sz="150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charge.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C:</a:t>
            </a:r>
            <a:r>
              <a:rPr sz="150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higher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mean</a:t>
            </a:r>
            <a:r>
              <a:rPr sz="150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232323"/>
                </a:solidFill>
                <a:latin typeface="Arial"/>
                <a:cs typeface="Arial"/>
              </a:rPr>
              <a:t>energy,</a:t>
            </a:r>
            <a:r>
              <a:rPr sz="150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weaker</a:t>
            </a:r>
            <a:r>
              <a:rPr sz="15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space</a:t>
            </a:r>
            <a:r>
              <a:rPr sz="150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charge.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202" y="5075046"/>
            <a:ext cx="5718810" cy="81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5488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A,</a:t>
            </a:r>
            <a:r>
              <a:rPr sz="15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C:</a:t>
            </a:r>
            <a:r>
              <a:rPr sz="150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strong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local</a:t>
            </a:r>
            <a:r>
              <a:rPr sz="150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RF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fields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and</a:t>
            </a:r>
            <a:r>
              <a:rPr sz="150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focusing.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B,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D: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substantially</a:t>
            </a:r>
            <a:r>
              <a:rPr sz="1500" spc="-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weaker</a:t>
            </a:r>
            <a:r>
              <a:rPr sz="150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RF</a:t>
            </a:r>
            <a:r>
              <a:rPr sz="150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focusing.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Typical</a:t>
            </a:r>
            <a:r>
              <a:rPr sz="15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|k²RF|</a:t>
            </a:r>
            <a:r>
              <a:rPr sz="155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is</a:t>
            </a:r>
            <a:r>
              <a:rPr sz="155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about</a:t>
            </a:r>
            <a:r>
              <a:rPr sz="15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10²</a:t>
            </a:r>
            <a:r>
              <a:rPr sz="155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times</a:t>
            </a:r>
            <a:r>
              <a:rPr sz="155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k²sc</a:t>
            </a:r>
            <a:r>
              <a:rPr sz="155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at</a:t>
            </a:r>
            <a:r>
              <a:rPr sz="1550" b="1" spc="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this</a:t>
            </a:r>
            <a:r>
              <a:rPr sz="15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operating</a:t>
            </a:r>
            <a:r>
              <a:rPr sz="15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point.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66712" y="942975"/>
              <a:ext cx="11458575" cy="5048250"/>
            </a:xfrm>
            <a:custGeom>
              <a:avLst/>
              <a:gdLst/>
              <a:ahLst/>
              <a:cxnLst/>
              <a:rect l="l" t="t" r="r" b="b"/>
              <a:pathLst>
                <a:path w="11458575" h="5048250">
                  <a:moveTo>
                    <a:pt x="11458575" y="0"/>
                  </a:moveTo>
                  <a:lnTo>
                    <a:pt x="0" y="0"/>
                  </a:lnTo>
                  <a:lnTo>
                    <a:pt x="0" y="5048250"/>
                  </a:lnTo>
                  <a:lnTo>
                    <a:pt x="11458575" y="5048250"/>
                  </a:lnTo>
                  <a:lnTo>
                    <a:pt x="1145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819150"/>
              <a:ext cx="11277600" cy="635"/>
            </a:xfrm>
            <a:custGeom>
              <a:avLst/>
              <a:gdLst/>
              <a:ahLst/>
              <a:cxnLst/>
              <a:rect l="l" t="t" r="r" b="b"/>
              <a:pathLst>
                <a:path w="11277600" h="634">
                  <a:moveTo>
                    <a:pt x="0" y="0"/>
                  </a:moveTo>
                  <a:lnTo>
                    <a:pt x="11277600" y="126"/>
                  </a:lnTo>
                </a:path>
              </a:pathLst>
            </a:custGeom>
            <a:ln w="9525">
              <a:solidFill>
                <a:srgbClr val="D2CE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3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dirty="0"/>
              <a:t>Cumulative</a:t>
            </a:r>
            <a:r>
              <a:rPr sz="2550" spc="-85" dirty="0"/>
              <a:t> </a:t>
            </a:r>
            <a:r>
              <a:rPr sz="2550" dirty="0"/>
              <a:t>Focusing</a:t>
            </a:r>
            <a:r>
              <a:rPr sz="2550" spc="-60" dirty="0"/>
              <a:t> </a:t>
            </a:r>
            <a:r>
              <a:rPr sz="2550" dirty="0"/>
              <a:t>and</a:t>
            </a:r>
            <a:r>
              <a:rPr sz="2550" spc="-80" dirty="0"/>
              <a:t> </a:t>
            </a:r>
            <a:r>
              <a:rPr sz="2550" dirty="0"/>
              <a:t>Particle</a:t>
            </a:r>
            <a:r>
              <a:rPr sz="2550" spc="-105" dirty="0"/>
              <a:t> </a:t>
            </a:r>
            <a:r>
              <a:rPr sz="2550" spc="-10" dirty="0"/>
              <a:t>Trajectories</a:t>
            </a:r>
            <a:endParaRPr sz="2550"/>
          </a:p>
        </p:txBody>
      </p:sp>
      <p:sp>
        <p:nvSpPr>
          <p:cNvPr id="6" name="object 6"/>
          <p:cNvSpPr/>
          <p:nvPr/>
        </p:nvSpPr>
        <p:spPr>
          <a:xfrm>
            <a:off x="457200" y="598170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500" y="6007709"/>
            <a:ext cx="6751320" cy="706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alternating</a:t>
            </a:r>
            <a:r>
              <a:rPr sz="16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method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provides</a:t>
            </a:r>
            <a:r>
              <a:rPr sz="16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strongest</a:t>
            </a:r>
            <a:r>
              <a:rPr sz="16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cumulative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focusing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superior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confinement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of</a:t>
            </a:r>
            <a:r>
              <a:rPr sz="16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probe</a:t>
            </a:r>
            <a:r>
              <a:rPr sz="16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particle.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III.B.1,</a:t>
            </a:r>
            <a:r>
              <a:rPr sz="950" spc="7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Eqs.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(7–9),</a:t>
            </a:r>
            <a:r>
              <a:rPr sz="950" spc="7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Fig.</a:t>
            </a:r>
            <a:r>
              <a:rPr sz="950" spc="6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576374"/>
                </a:solidFill>
                <a:latin typeface="Arial"/>
                <a:cs typeface="Arial"/>
              </a:rPr>
              <a:t>6(c,d)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27155" y="6506185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3285" y="1052829"/>
            <a:ext cx="28594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I</a:t>
            </a:r>
            <a:r>
              <a:rPr sz="150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=</a:t>
            </a:r>
            <a:r>
              <a:rPr sz="1500" spc="-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100</a:t>
            </a:r>
            <a:r>
              <a:rPr sz="1500" spc="-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mA,</a:t>
            </a:r>
            <a:r>
              <a:rPr sz="1500" spc="-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σx,0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=</a:t>
            </a:r>
            <a:r>
              <a:rPr sz="1500" spc="-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1.1</a:t>
            </a:r>
            <a:r>
              <a:rPr sz="1500" spc="-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mm</a:t>
            </a:r>
            <a:r>
              <a:rPr sz="1500" spc="-1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(fixed)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x0</a:t>
            </a:r>
            <a:r>
              <a:rPr sz="1500" spc="-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=</a:t>
            </a:r>
            <a:r>
              <a:rPr sz="15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σx,0,</a:t>
            </a:r>
            <a:r>
              <a:rPr sz="150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x′0</a:t>
            </a:r>
            <a:r>
              <a:rPr sz="1500" spc="1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=</a:t>
            </a:r>
            <a:r>
              <a:rPr sz="15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50" dirty="0">
                <a:solidFill>
                  <a:srgbClr val="232323"/>
                </a:solidFill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653" y="5525211"/>
            <a:ext cx="358076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A</a:t>
            </a:r>
            <a:r>
              <a:rPr sz="1350" spc="-9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has</a:t>
            </a:r>
            <a:r>
              <a:rPr sz="13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the</a:t>
            </a:r>
            <a:r>
              <a:rPr sz="13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largest</a:t>
            </a:r>
            <a:r>
              <a:rPr sz="135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cumulative</a:t>
            </a:r>
            <a:r>
              <a:rPr sz="13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232323"/>
                </a:solidFill>
                <a:latin typeface="Arial"/>
                <a:cs typeface="Arial"/>
              </a:rPr>
              <a:t>focusing.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C:</a:t>
            </a:r>
            <a:r>
              <a:rPr sz="135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sustained</a:t>
            </a:r>
            <a:r>
              <a:rPr sz="1350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deceleration</a:t>
            </a:r>
            <a:r>
              <a:rPr sz="1350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causes</a:t>
            </a:r>
            <a:r>
              <a:rPr sz="13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232323"/>
                </a:solidFill>
                <a:latin typeface="Arial"/>
                <a:cs typeface="Arial"/>
              </a:rPr>
              <a:t>antidamping.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31711" y="5525211"/>
            <a:ext cx="4123054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B,</a:t>
            </a:r>
            <a:r>
              <a:rPr sz="135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D:</a:t>
            </a:r>
            <a:r>
              <a:rPr sz="1350" spc="-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weaker</a:t>
            </a:r>
            <a:r>
              <a:rPr sz="135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RF</a:t>
            </a:r>
            <a:r>
              <a:rPr sz="135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fields</a:t>
            </a:r>
            <a:r>
              <a:rPr sz="1350" spc="-2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and</a:t>
            </a:r>
            <a:r>
              <a:rPr sz="13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progressive</a:t>
            </a:r>
            <a:r>
              <a:rPr sz="135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232323"/>
                </a:solidFill>
                <a:latin typeface="Arial"/>
                <a:cs typeface="Arial"/>
              </a:rPr>
              <a:t>divergence.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Probe</a:t>
            </a:r>
            <a:r>
              <a:rPr sz="1350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trajectories</a:t>
            </a:r>
            <a:r>
              <a:rPr sz="1350" spc="-6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support</a:t>
            </a:r>
            <a:r>
              <a:rPr sz="135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the</a:t>
            </a:r>
            <a:r>
              <a:rPr sz="135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232323"/>
                </a:solidFill>
                <a:latin typeface="Arial"/>
                <a:cs typeface="Arial"/>
              </a:rPr>
              <a:t>cumulative</a:t>
            </a:r>
            <a:r>
              <a:rPr sz="1350" spc="-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232323"/>
                </a:solidFill>
                <a:latin typeface="Arial"/>
                <a:cs typeface="Arial"/>
              </a:rPr>
              <a:t>comparison.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3186" y="2413761"/>
            <a:ext cx="325056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Cumulative</a:t>
            </a:r>
            <a:r>
              <a:rPr sz="1700" b="1" spc="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focusing</a:t>
            </a:r>
            <a:r>
              <a:rPr sz="1700" b="1" spc="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Φeff</a:t>
            </a:r>
            <a:r>
              <a:rPr sz="170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38175F"/>
                </a:solidFill>
                <a:latin typeface="Arial"/>
                <a:cs typeface="Arial"/>
              </a:rPr>
              <a:t>(m</a:t>
            </a:r>
            <a:r>
              <a:rPr sz="1700" b="1" spc="-20" dirty="0">
                <a:solidFill>
                  <a:srgbClr val="38175F"/>
                </a:solidFill>
                <a:latin typeface="Cambria Math"/>
                <a:cs typeface="Cambria Math"/>
              </a:rPr>
              <a:t>⁻</a:t>
            </a:r>
            <a:r>
              <a:rPr sz="1700" b="1" spc="-20" dirty="0">
                <a:solidFill>
                  <a:srgbClr val="38175F"/>
                </a:solidFill>
                <a:latin typeface="Arial"/>
                <a:cs typeface="Arial"/>
              </a:rPr>
              <a:t>¹)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12418" y="937767"/>
            <a:ext cx="10008235" cy="4338320"/>
            <a:chOff x="1112418" y="937767"/>
            <a:chExt cx="10008235" cy="433832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337" y="2749803"/>
              <a:ext cx="4619625" cy="25241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0749" y="2751582"/>
              <a:ext cx="4619625" cy="25241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2418" y="937767"/>
              <a:ext cx="6499098" cy="7334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5633" y="1702688"/>
              <a:ext cx="3211830" cy="53340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243320" y="1790446"/>
            <a:ext cx="5283835" cy="923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RF</a:t>
            </a:r>
            <a:r>
              <a:rPr sz="170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force</a:t>
            </a:r>
            <a:r>
              <a:rPr sz="170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dominates</a:t>
            </a:r>
            <a:r>
              <a:rPr sz="170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space</a:t>
            </a:r>
            <a:r>
              <a:rPr sz="170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charge</a:t>
            </a:r>
            <a:r>
              <a:rPr sz="170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in</a:t>
            </a:r>
            <a:r>
              <a:rPr sz="1700" b="1" spc="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this</a:t>
            </a:r>
            <a:r>
              <a:rPr sz="170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38175F"/>
                </a:solidFill>
                <a:latin typeface="Arial"/>
                <a:cs typeface="Arial"/>
              </a:rPr>
              <a:t>reference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700" b="1" spc="-10" dirty="0">
                <a:solidFill>
                  <a:srgbClr val="38175F"/>
                </a:solidFill>
                <a:latin typeface="Arial"/>
                <a:cs typeface="Arial"/>
              </a:rPr>
              <a:t>calculation.</a:t>
            </a:r>
            <a:endParaRPr sz="170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  <a:spcBef>
                <a:spcPts val="890"/>
              </a:spcBef>
            </a:pP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Probe-particle</a:t>
            </a:r>
            <a:r>
              <a:rPr sz="1700" b="1" spc="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displacement</a:t>
            </a:r>
            <a:r>
              <a:rPr sz="170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38175F"/>
                </a:solidFill>
                <a:latin typeface="Arial"/>
                <a:cs typeface="Arial"/>
              </a:rPr>
              <a:t>x</a:t>
            </a:r>
            <a:r>
              <a:rPr sz="170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38175F"/>
                </a:solidFill>
                <a:latin typeface="Arial"/>
                <a:cs typeface="Arial"/>
              </a:rPr>
              <a:t>(mm)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61520" cy="6858000"/>
            <a:chOff x="0" y="0"/>
            <a:chExt cx="1216152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61266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6712" y="904875"/>
              <a:ext cx="11458575" cy="5048250"/>
            </a:xfrm>
            <a:custGeom>
              <a:avLst/>
              <a:gdLst/>
              <a:ahLst/>
              <a:cxnLst/>
              <a:rect l="l" t="t" r="r" b="b"/>
              <a:pathLst>
                <a:path w="11458575" h="5048250">
                  <a:moveTo>
                    <a:pt x="11458575" y="0"/>
                  </a:moveTo>
                  <a:lnTo>
                    <a:pt x="0" y="0"/>
                  </a:lnTo>
                  <a:lnTo>
                    <a:pt x="0" y="5048250"/>
                  </a:lnTo>
                  <a:lnTo>
                    <a:pt x="11458575" y="5048250"/>
                  </a:lnTo>
                  <a:lnTo>
                    <a:pt x="1145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199" y="819150"/>
              <a:ext cx="11277600" cy="9525"/>
            </a:xfrm>
            <a:custGeom>
              <a:avLst/>
              <a:gdLst/>
              <a:ahLst/>
              <a:cxnLst/>
              <a:rect l="l" t="t" r="r" b="b"/>
              <a:pathLst>
                <a:path w="11277600" h="9525">
                  <a:moveTo>
                    <a:pt x="1127760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11277600" y="9525"/>
                  </a:lnTo>
                  <a:lnTo>
                    <a:pt x="11277600" y="0"/>
                  </a:lnTo>
                  <a:close/>
                </a:path>
              </a:pathLst>
            </a:custGeom>
            <a:solidFill>
              <a:srgbClr val="D5D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3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spc="-20" dirty="0"/>
              <a:t>Multi-</a:t>
            </a:r>
            <a:r>
              <a:rPr sz="2550" dirty="0"/>
              <a:t>Particle</a:t>
            </a:r>
            <a:r>
              <a:rPr sz="2550" spc="-45" dirty="0"/>
              <a:t> </a:t>
            </a:r>
            <a:r>
              <a:rPr sz="2550" spc="-10" dirty="0"/>
              <a:t>Validation</a:t>
            </a:r>
            <a:r>
              <a:rPr sz="2550" spc="-15" dirty="0"/>
              <a:t> </a:t>
            </a:r>
            <a:r>
              <a:rPr sz="2550" dirty="0"/>
              <a:t>with</a:t>
            </a:r>
            <a:r>
              <a:rPr sz="2550" spc="-150" dirty="0"/>
              <a:t> </a:t>
            </a:r>
            <a:r>
              <a:rPr sz="2550" spc="-10" dirty="0"/>
              <a:t>ASTRA</a:t>
            </a:r>
            <a:endParaRPr sz="2550"/>
          </a:p>
        </p:txBody>
      </p:sp>
      <p:sp>
        <p:nvSpPr>
          <p:cNvPr id="7" name="object 7"/>
          <p:cNvSpPr/>
          <p:nvPr/>
        </p:nvSpPr>
        <p:spPr>
          <a:xfrm>
            <a:off x="457200" y="598170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4500" y="6007709"/>
            <a:ext cx="8247380" cy="706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Self-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consistent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multi-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particle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tracking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confirms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transverse-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focusing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advantage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of</a:t>
            </a:r>
            <a:r>
              <a:rPr sz="16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alternating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acceleration–deceleration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method.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50" spc="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III.A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and</a:t>
            </a:r>
            <a:r>
              <a:rPr sz="9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III.B.2,</a:t>
            </a:r>
            <a:r>
              <a:rPr sz="950" spc="6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Fig.</a:t>
            </a:r>
            <a:r>
              <a:rPr sz="950" spc="5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576374"/>
                </a:solidFill>
                <a:latin typeface="Arial"/>
                <a:cs typeface="Arial"/>
              </a:rPr>
              <a:t>7(a,b)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39219" y="6511736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15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28445" y="1767967"/>
            <a:ext cx="9594215" cy="3273425"/>
            <a:chOff x="1228445" y="1767967"/>
            <a:chExt cx="9594215" cy="327342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8445" y="1767967"/>
              <a:ext cx="4145661" cy="31718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3567" y="1869186"/>
              <a:ext cx="4118864" cy="31718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68502" y="4995798"/>
            <a:ext cx="849757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A:</a:t>
            </a:r>
            <a:r>
              <a:rPr sz="1400" spc="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bounded</a:t>
            </a:r>
            <a:r>
              <a:rPr sz="1400" spc="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after</a:t>
            </a:r>
            <a:r>
              <a:rPr sz="1400" spc="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initial</a:t>
            </a:r>
            <a:r>
              <a:rPr sz="1400" spc="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oscillations.</a:t>
            </a:r>
            <a:r>
              <a:rPr sz="1400" spc="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B,</a:t>
            </a:r>
            <a:r>
              <a:rPr sz="1400" spc="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D:</a:t>
            </a:r>
            <a:r>
              <a:rPr sz="1400" spc="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growth.</a:t>
            </a:r>
            <a:r>
              <a:rPr sz="1400" spc="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C:</a:t>
            </a:r>
            <a:r>
              <a:rPr sz="1400" spc="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envelope</a:t>
            </a:r>
            <a:r>
              <a:rPr sz="1400" spc="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growth</a:t>
            </a:r>
            <a:r>
              <a:rPr sz="1400" spc="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in</a:t>
            </a:r>
            <a:r>
              <a:rPr sz="1400" spc="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the</a:t>
            </a:r>
            <a:r>
              <a:rPr sz="1400" spc="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consecutive</a:t>
            </a:r>
            <a:r>
              <a:rPr sz="1400" spc="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32323"/>
                </a:solidFill>
                <a:latin typeface="Arial"/>
                <a:cs typeface="Arial"/>
              </a:rPr>
              <a:t>decelerating</a:t>
            </a:r>
            <a:r>
              <a:rPr sz="1400" spc="2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32323"/>
                </a:solidFill>
                <a:latin typeface="Arial"/>
                <a:cs typeface="Arial"/>
              </a:rPr>
              <a:t>cells.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6653" y="5186186"/>
            <a:ext cx="9582150" cy="76009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536700">
              <a:lnSpc>
                <a:spcPct val="100000"/>
              </a:lnSpc>
              <a:spcBef>
                <a:spcPts val="1085"/>
              </a:spcBef>
              <a:tabLst>
                <a:tab pos="1854835" algn="l"/>
                <a:tab pos="3860800" algn="l"/>
                <a:tab pos="4189729" algn="l"/>
                <a:tab pos="6184900" algn="l"/>
                <a:tab pos="6514465" algn="l"/>
                <a:tab pos="8509635" algn="l"/>
                <a:tab pos="8838565" algn="l"/>
              </a:tabLst>
            </a:pPr>
            <a:r>
              <a:rPr sz="2000" b="1" spc="-50" dirty="0">
                <a:solidFill>
                  <a:srgbClr val="0071BC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0071BC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0071BC"/>
                </a:solidFill>
                <a:latin typeface="Arial"/>
                <a:cs typeface="Arial"/>
              </a:rPr>
              <a:t>29.1%</a:t>
            </a:r>
            <a:r>
              <a:rPr sz="2000" b="1" dirty="0">
                <a:solidFill>
                  <a:srgbClr val="0071BC"/>
                </a:solidFill>
                <a:latin typeface="Arial"/>
                <a:cs typeface="Arial"/>
              </a:rPr>
              <a:t>	</a:t>
            </a:r>
            <a:r>
              <a:rPr sz="2000" b="1" spc="-50" dirty="0">
                <a:solidFill>
                  <a:srgbClr val="D95218"/>
                </a:solidFill>
                <a:latin typeface="Arial"/>
                <a:cs typeface="Arial"/>
              </a:rPr>
              <a:t>B</a:t>
            </a:r>
            <a:r>
              <a:rPr sz="2000" b="1" dirty="0">
                <a:solidFill>
                  <a:srgbClr val="D95218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D95218"/>
                </a:solidFill>
                <a:latin typeface="Arial"/>
                <a:cs typeface="Arial"/>
              </a:rPr>
              <a:t>21.2%</a:t>
            </a:r>
            <a:r>
              <a:rPr sz="2000" b="1" dirty="0">
                <a:solidFill>
                  <a:srgbClr val="D95218"/>
                </a:solidFill>
                <a:latin typeface="Arial"/>
                <a:cs typeface="Arial"/>
              </a:rPr>
              <a:t>	</a:t>
            </a:r>
            <a:r>
              <a:rPr sz="2000" b="1" spc="-50" dirty="0">
                <a:solidFill>
                  <a:srgbClr val="77AC2F"/>
                </a:solidFill>
                <a:latin typeface="Arial"/>
                <a:cs typeface="Arial"/>
              </a:rPr>
              <a:t>C</a:t>
            </a:r>
            <a:r>
              <a:rPr sz="2000" b="1" dirty="0">
                <a:solidFill>
                  <a:srgbClr val="77AC2F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77AC2F"/>
                </a:solidFill>
                <a:latin typeface="Arial"/>
                <a:cs typeface="Arial"/>
              </a:rPr>
              <a:t>25.8%</a:t>
            </a:r>
            <a:r>
              <a:rPr sz="2000" b="1" dirty="0">
                <a:solidFill>
                  <a:srgbClr val="77AC2F"/>
                </a:solidFill>
                <a:latin typeface="Arial"/>
                <a:cs typeface="Arial"/>
              </a:rPr>
              <a:t>	</a:t>
            </a:r>
            <a:r>
              <a:rPr sz="2000" b="1" spc="-50" dirty="0">
                <a:solidFill>
                  <a:srgbClr val="7D2E8E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7D2E8E"/>
                </a:solidFill>
                <a:latin typeface="Arial"/>
                <a:cs typeface="Arial"/>
              </a:rPr>
              <a:t>	</a:t>
            </a:r>
            <a:r>
              <a:rPr sz="2000" b="1" spc="-10" dirty="0">
                <a:solidFill>
                  <a:srgbClr val="7D2E8E"/>
                </a:solidFill>
                <a:latin typeface="Arial"/>
                <a:cs typeface="Arial"/>
              </a:rPr>
              <a:t>24.7%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400" b="1" dirty="0">
                <a:solidFill>
                  <a:srgbClr val="38175F"/>
                </a:solidFill>
                <a:latin typeface="Arial"/>
                <a:cs typeface="Arial"/>
              </a:rPr>
              <a:t>A</a:t>
            </a:r>
            <a:r>
              <a:rPr sz="14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8175F"/>
                </a:solidFill>
                <a:latin typeface="Arial"/>
                <a:cs typeface="Arial"/>
              </a:rPr>
              <a:t>versus</a:t>
            </a:r>
            <a:r>
              <a:rPr sz="1400" b="1" spc="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8175F"/>
                </a:solidFill>
                <a:latin typeface="Arial"/>
                <a:cs typeface="Arial"/>
              </a:rPr>
              <a:t>B:</a:t>
            </a:r>
            <a:r>
              <a:rPr sz="140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8175F"/>
                </a:solidFill>
                <a:latin typeface="Arial"/>
                <a:cs typeface="Arial"/>
              </a:rPr>
              <a:t>+7.9</a:t>
            </a:r>
            <a:r>
              <a:rPr sz="140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8175F"/>
                </a:solidFill>
                <a:latin typeface="Arial"/>
                <a:cs typeface="Arial"/>
              </a:rPr>
              <a:t>percentage</a:t>
            </a:r>
            <a:r>
              <a:rPr sz="140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38175F"/>
                </a:solidFill>
                <a:latin typeface="Arial"/>
                <a:cs typeface="Arial"/>
              </a:rPr>
              <a:t>points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40934" y="5719978"/>
            <a:ext cx="6304915" cy="203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Capture</a:t>
            </a:r>
            <a:r>
              <a:rPr sz="11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includes</a:t>
            </a:r>
            <a:r>
              <a:rPr sz="11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bunching</a:t>
            </a:r>
            <a:r>
              <a:rPr sz="1150" spc="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losses.</a:t>
            </a:r>
            <a:r>
              <a:rPr sz="1150" spc="4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Nonlinear</a:t>
            </a:r>
            <a:r>
              <a:rPr sz="1150" spc="2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space</a:t>
            </a:r>
            <a:r>
              <a:rPr sz="1150" spc="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charge</a:t>
            </a:r>
            <a:r>
              <a:rPr sz="1150" spc="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and</a:t>
            </a:r>
            <a:r>
              <a:rPr sz="1150" spc="2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finite</a:t>
            </a:r>
            <a:r>
              <a:rPr sz="1150" spc="2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aperture</a:t>
            </a:r>
            <a:r>
              <a:rPr sz="1150" spc="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affect</a:t>
            </a:r>
            <a:r>
              <a:rPr sz="1150" spc="1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576374"/>
                </a:solidFill>
                <a:latin typeface="Arial"/>
                <a:cs typeface="Arial"/>
              </a:rPr>
              <a:t>the</a:t>
            </a:r>
            <a:r>
              <a:rPr sz="1150" spc="2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576374"/>
                </a:solidFill>
                <a:latin typeface="Arial"/>
                <a:cs typeface="Arial"/>
              </a:rPr>
              <a:t>results.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1500" y="1585912"/>
            <a:ext cx="8310880" cy="29209"/>
            <a:chOff x="571500" y="1585912"/>
            <a:chExt cx="8310880" cy="29209"/>
          </a:xfrm>
        </p:grpSpPr>
        <p:sp>
          <p:nvSpPr>
            <p:cNvPr id="17" name="object 17"/>
            <p:cNvSpPr/>
            <p:nvPr/>
          </p:nvSpPr>
          <p:spPr>
            <a:xfrm>
              <a:off x="571500" y="1600200"/>
              <a:ext cx="238125" cy="635"/>
            </a:xfrm>
            <a:custGeom>
              <a:avLst/>
              <a:gdLst/>
              <a:ahLst/>
              <a:cxnLst/>
              <a:rect l="l" t="t" r="r" b="b"/>
              <a:pathLst>
                <a:path w="238125" h="634">
                  <a:moveTo>
                    <a:pt x="0" y="0"/>
                  </a:moveTo>
                  <a:lnTo>
                    <a:pt x="238125" y="126"/>
                  </a:lnTo>
                </a:path>
              </a:pathLst>
            </a:custGeom>
            <a:ln w="28575">
              <a:solidFill>
                <a:srgbClr val="007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62376" y="1600200"/>
              <a:ext cx="238125" cy="635"/>
            </a:xfrm>
            <a:custGeom>
              <a:avLst/>
              <a:gdLst/>
              <a:ahLst/>
              <a:cxnLst/>
              <a:rect l="l" t="t" r="r" b="b"/>
              <a:pathLst>
                <a:path w="238125" h="634">
                  <a:moveTo>
                    <a:pt x="0" y="0"/>
                  </a:moveTo>
                  <a:lnTo>
                    <a:pt x="238125" y="126"/>
                  </a:lnTo>
                </a:path>
              </a:pathLst>
            </a:custGeom>
            <a:ln w="28575">
              <a:solidFill>
                <a:srgbClr val="D952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53125" y="1600200"/>
              <a:ext cx="238125" cy="635"/>
            </a:xfrm>
            <a:custGeom>
              <a:avLst/>
              <a:gdLst/>
              <a:ahLst/>
              <a:cxnLst/>
              <a:rect l="l" t="t" r="r" b="b"/>
              <a:pathLst>
                <a:path w="238125" h="634">
                  <a:moveTo>
                    <a:pt x="0" y="0"/>
                  </a:moveTo>
                  <a:lnTo>
                    <a:pt x="238125" y="126"/>
                  </a:lnTo>
                </a:path>
              </a:pathLst>
            </a:custGeom>
            <a:ln w="28575">
              <a:solidFill>
                <a:srgbClr val="77AC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44001" y="1600200"/>
              <a:ext cx="238125" cy="635"/>
            </a:xfrm>
            <a:custGeom>
              <a:avLst/>
              <a:gdLst/>
              <a:ahLst/>
              <a:cxnLst/>
              <a:rect l="l" t="t" r="r" b="b"/>
              <a:pathLst>
                <a:path w="238125" h="634">
                  <a:moveTo>
                    <a:pt x="0" y="0"/>
                  </a:moveTo>
                  <a:lnTo>
                    <a:pt x="238125" y="126"/>
                  </a:lnTo>
                </a:path>
              </a:pathLst>
            </a:custGeom>
            <a:ln w="28575">
              <a:solidFill>
                <a:srgbClr val="7D2E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9902" y="958238"/>
            <a:ext cx="9968865" cy="74739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235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ASTRA:</a:t>
            </a:r>
            <a:r>
              <a:rPr sz="1550" b="1" spc="10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10⁵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macroparticles</a:t>
            </a:r>
            <a:r>
              <a:rPr sz="1550" b="1" spc="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with</a:t>
            </a:r>
            <a:r>
              <a:rPr sz="15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self-consistent</a:t>
            </a:r>
            <a:r>
              <a:rPr sz="15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space</a:t>
            </a:r>
            <a:r>
              <a:rPr sz="155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charge.</a:t>
            </a:r>
            <a:r>
              <a:rPr sz="1550" b="1" spc="50" dirty="0">
                <a:solidFill>
                  <a:srgbClr val="38175F"/>
                </a:solidFill>
                <a:latin typeface="Arial"/>
                <a:cs typeface="Arial"/>
              </a:rPr>
              <a:t> 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Reference</a:t>
            </a:r>
            <a:r>
              <a:rPr sz="15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current:</a:t>
            </a:r>
            <a:r>
              <a:rPr sz="1550" b="1" spc="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100</a:t>
            </a:r>
            <a:r>
              <a:rPr sz="1550" b="1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38175F"/>
                </a:solidFill>
                <a:latin typeface="Arial"/>
                <a:cs typeface="Arial"/>
              </a:rPr>
              <a:t>mA.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Same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32323"/>
                </a:solidFill>
                <a:latin typeface="Arial"/>
                <a:cs typeface="Arial"/>
              </a:rPr>
              <a:t>post-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buncher</a:t>
            </a:r>
            <a:r>
              <a:rPr sz="1500" spc="-7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distribution,</a:t>
            </a:r>
            <a:r>
              <a:rPr sz="1500" spc="-6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same</a:t>
            </a:r>
            <a:r>
              <a:rPr sz="1500" spc="-40" dirty="0">
                <a:solidFill>
                  <a:srgbClr val="232323"/>
                </a:solidFill>
                <a:latin typeface="Arial"/>
                <a:cs typeface="Arial"/>
              </a:rPr>
              <a:t> 11-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cell</a:t>
            </a:r>
            <a:r>
              <a:rPr sz="150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section</a:t>
            </a:r>
            <a:r>
              <a:rPr sz="1500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and</a:t>
            </a:r>
            <a:r>
              <a:rPr sz="15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identical</a:t>
            </a:r>
            <a:r>
              <a:rPr sz="1500" spc="-5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final</a:t>
            </a:r>
            <a:r>
              <a:rPr sz="1500" spc="-3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energy</a:t>
            </a:r>
            <a:r>
              <a:rPr sz="1500" spc="-45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of</a:t>
            </a:r>
            <a:r>
              <a:rPr sz="1500" spc="-5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2323"/>
                </a:solidFill>
                <a:latin typeface="Arial"/>
                <a:cs typeface="Arial"/>
              </a:rPr>
              <a:t>3.0</a:t>
            </a:r>
            <a:r>
              <a:rPr sz="1500" spc="-3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232323"/>
                </a:solidFill>
                <a:latin typeface="Arial"/>
                <a:cs typeface="Arial"/>
              </a:rPr>
              <a:t>MeV.</a:t>
            </a:r>
            <a:endParaRPr sz="1500">
              <a:latin typeface="Arial"/>
              <a:cs typeface="Arial"/>
            </a:endParaRPr>
          </a:p>
          <a:p>
            <a:pPr marL="335915">
              <a:lnSpc>
                <a:spcPct val="100000"/>
              </a:lnSpc>
              <a:spcBef>
                <a:spcPts val="275"/>
              </a:spcBef>
              <a:tabLst>
                <a:tab pos="3027680" algn="l"/>
                <a:tab pos="5718810" algn="l"/>
                <a:tab pos="8409305" algn="l"/>
              </a:tabLst>
            </a:pPr>
            <a:r>
              <a:rPr sz="1250" b="1" dirty="0">
                <a:solidFill>
                  <a:srgbClr val="0071BC"/>
                </a:solidFill>
                <a:latin typeface="Arial"/>
                <a:cs typeface="Arial"/>
              </a:rPr>
              <a:t>A</a:t>
            </a:r>
            <a:r>
              <a:rPr sz="1250" b="1" spc="275" dirty="0">
                <a:solidFill>
                  <a:srgbClr val="0071BC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0071BC"/>
                </a:solidFill>
                <a:latin typeface="Arial"/>
                <a:cs typeface="Arial"/>
              </a:rPr>
              <a:t>Alternating</a:t>
            </a:r>
            <a:r>
              <a:rPr sz="1250" b="1" spc="60" dirty="0">
                <a:solidFill>
                  <a:srgbClr val="0071BC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0071BC"/>
                </a:solidFill>
                <a:latin typeface="Arial"/>
                <a:cs typeface="Arial"/>
              </a:rPr>
              <a:t>accel./decel.</a:t>
            </a:r>
            <a:r>
              <a:rPr sz="1250" b="1" dirty="0">
                <a:solidFill>
                  <a:srgbClr val="0071BC"/>
                </a:solidFill>
                <a:latin typeface="Arial"/>
                <a:cs typeface="Arial"/>
              </a:rPr>
              <a:t>	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B</a:t>
            </a:r>
            <a:r>
              <a:rPr sz="1250" b="1" spc="390" dirty="0">
                <a:solidFill>
                  <a:srgbClr val="D95218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Uniform</a:t>
            </a:r>
            <a:r>
              <a:rPr sz="1250" b="1" spc="45" dirty="0">
                <a:solidFill>
                  <a:srgbClr val="D95218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RF</a:t>
            </a:r>
            <a:r>
              <a:rPr sz="1250" b="1" spc="25" dirty="0">
                <a:solidFill>
                  <a:srgbClr val="D95218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D95218"/>
                </a:solidFill>
                <a:latin typeface="Arial"/>
                <a:cs typeface="Arial"/>
              </a:rPr>
              <a:t>reduction</a:t>
            </a:r>
            <a:r>
              <a:rPr sz="1250" b="1" dirty="0">
                <a:solidFill>
                  <a:srgbClr val="D95218"/>
                </a:solidFill>
                <a:latin typeface="Arial"/>
                <a:cs typeface="Arial"/>
              </a:rPr>
              <a:t>	</a:t>
            </a: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C</a:t>
            </a:r>
            <a:r>
              <a:rPr sz="1250" b="1" spc="395" dirty="0">
                <a:solidFill>
                  <a:srgbClr val="77AC2F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Sectioned</a:t>
            </a:r>
            <a:r>
              <a:rPr sz="1250" b="1" spc="40" dirty="0">
                <a:solidFill>
                  <a:srgbClr val="77AC2F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phase</a:t>
            </a:r>
            <a:r>
              <a:rPr sz="1250" b="1" spc="25" dirty="0">
                <a:solidFill>
                  <a:srgbClr val="77AC2F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77AC2F"/>
                </a:solidFill>
                <a:latin typeface="Arial"/>
                <a:cs typeface="Arial"/>
              </a:rPr>
              <a:t>control</a:t>
            </a:r>
            <a:r>
              <a:rPr sz="1250" b="1" dirty="0">
                <a:solidFill>
                  <a:srgbClr val="77AC2F"/>
                </a:solidFill>
                <a:latin typeface="Arial"/>
                <a:cs typeface="Arial"/>
              </a:rPr>
              <a:t>	</a:t>
            </a:r>
            <a:r>
              <a:rPr sz="1250" b="1" dirty="0">
                <a:solidFill>
                  <a:srgbClr val="7D2E8E"/>
                </a:solidFill>
                <a:latin typeface="Arial"/>
                <a:cs typeface="Arial"/>
              </a:rPr>
              <a:t>D</a:t>
            </a:r>
            <a:r>
              <a:rPr sz="1250" b="1" spc="385" dirty="0">
                <a:solidFill>
                  <a:srgbClr val="7D2E8E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7D2E8E"/>
                </a:solidFill>
                <a:latin typeface="Arial"/>
                <a:cs typeface="Arial"/>
              </a:rPr>
              <a:t>Energy</a:t>
            </a:r>
            <a:r>
              <a:rPr sz="1250" b="1" spc="30" dirty="0">
                <a:solidFill>
                  <a:srgbClr val="7D2E8E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7D2E8E"/>
                </a:solidFill>
                <a:latin typeface="Arial"/>
                <a:cs typeface="Arial"/>
              </a:rPr>
              <a:t>switching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3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50" dirty="0"/>
              <a:t>Beam</a:t>
            </a:r>
            <a:r>
              <a:rPr sz="2550" spc="-90" dirty="0"/>
              <a:t> </a:t>
            </a:r>
            <a:r>
              <a:rPr sz="2550" dirty="0"/>
              <a:t>Quality</a:t>
            </a:r>
            <a:r>
              <a:rPr sz="2550" spc="-30" dirty="0"/>
              <a:t> </a:t>
            </a:r>
            <a:r>
              <a:rPr sz="2550" dirty="0"/>
              <a:t>across</a:t>
            </a:r>
            <a:r>
              <a:rPr sz="2550" spc="-75" dirty="0"/>
              <a:t> </a:t>
            </a:r>
            <a:r>
              <a:rPr sz="2550" dirty="0"/>
              <a:t>the</a:t>
            </a:r>
            <a:r>
              <a:rPr sz="2550" spc="-50" dirty="0"/>
              <a:t> </a:t>
            </a:r>
            <a:r>
              <a:rPr sz="2550" dirty="0"/>
              <a:t>1–10</a:t>
            </a:r>
            <a:r>
              <a:rPr sz="2550" spc="-75" dirty="0"/>
              <a:t> </a:t>
            </a:r>
            <a:r>
              <a:rPr sz="2550" dirty="0"/>
              <a:t>MeV</a:t>
            </a:r>
            <a:r>
              <a:rPr sz="2550" spc="-60" dirty="0"/>
              <a:t> </a:t>
            </a:r>
            <a:r>
              <a:rPr sz="2550" spc="-20" dirty="0"/>
              <a:t>Tuning</a:t>
            </a:r>
            <a:r>
              <a:rPr sz="2550" dirty="0"/>
              <a:t> </a:t>
            </a:r>
            <a:r>
              <a:rPr sz="2550" spc="-10" dirty="0"/>
              <a:t>Range</a:t>
            </a:r>
            <a:endParaRPr sz="2550"/>
          </a:p>
        </p:txBody>
      </p:sp>
      <p:sp>
        <p:nvSpPr>
          <p:cNvPr id="5" name="object 5"/>
          <p:cNvSpPr/>
          <p:nvPr/>
        </p:nvSpPr>
        <p:spPr>
          <a:xfrm>
            <a:off x="457200" y="600075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4500" y="6017767"/>
            <a:ext cx="7613650" cy="694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Beam</a:t>
            </a:r>
            <a:r>
              <a:rPr sz="16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quality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varies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smoothly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across</a:t>
            </a:r>
            <a:r>
              <a:rPr sz="16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1–10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MeV,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with</a:t>
            </a:r>
            <a:r>
              <a:rPr sz="16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no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abrupt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deterioration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at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5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mode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transition.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00" spc="9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III.C,</a:t>
            </a:r>
            <a:r>
              <a:rPr sz="900" spc="9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Fig.</a:t>
            </a:r>
            <a:r>
              <a:rPr sz="900" spc="10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8</a:t>
            </a:r>
            <a:r>
              <a:rPr sz="900" spc="7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and</a:t>
            </a:r>
            <a:r>
              <a:rPr sz="900" spc="114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Table</a:t>
            </a:r>
            <a:r>
              <a:rPr sz="900" spc="12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IV;</a:t>
            </a:r>
            <a:r>
              <a:rPr sz="90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0.5</a:t>
            </a:r>
            <a:r>
              <a:rPr sz="900" spc="9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MeV</a:t>
            </a:r>
            <a:r>
              <a:rPr sz="900" spc="11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scan</a:t>
            </a:r>
            <a:r>
              <a:rPr sz="900" spc="11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with</a:t>
            </a:r>
            <a:r>
              <a:rPr sz="900" spc="9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synchronous-phase</a:t>
            </a:r>
            <a:r>
              <a:rPr sz="900" spc="1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576374"/>
                </a:solidFill>
                <a:latin typeface="Arial"/>
                <a:cs typeface="Arial"/>
              </a:rPr>
              <a:t>optimization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4647" y="6512762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5012" y="1009650"/>
            <a:ext cx="3054350" cy="2400300"/>
            <a:chOff x="635012" y="1009650"/>
            <a:chExt cx="3054350" cy="24003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012" y="1009650"/>
              <a:ext cx="3054349" cy="24003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76856" y="1029843"/>
              <a:ext cx="0" cy="2023110"/>
            </a:xfrm>
            <a:custGeom>
              <a:avLst/>
              <a:gdLst/>
              <a:ahLst/>
              <a:cxnLst/>
              <a:rect l="l" t="t" r="r" b="b"/>
              <a:pathLst>
                <a:path h="2023110">
                  <a:moveTo>
                    <a:pt x="0" y="0"/>
                  </a:moveTo>
                  <a:lnTo>
                    <a:pt x="0" y="2022729"/>
                  </a:lnTo>
                </a:path>
              </a:pathLst>
            </a:custGeom>
            <a:ln w="10000">
              <a:solidFill>
                <a:srgbClr val="9A6FB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3948" y="976960"/>
            <a:ext cx="2120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38175F"/>
                </a:solidFill>
                <a:latin typeface="Arial"/>
                <a:cs typeface="Arial"/>
              </a:rPr>
              <a:t>(a)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36288" y="1009650"/>
            <a:ext cx="3081655" cy="2400300"/>
            <a:chOff x="4336288" y="1009650"/>
            <a:chExt cx="3081655" cy="240030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6288" y="1009650"/>
              <a:ext cx="3081273" cy="24003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998336" y="1029843"/>
              <a:ext cx="0" cy="2009775"/>
            </a:xfrm>
            <a:custGeom>
              <a:avLst/>
              <a:gdLst/>
              <a:ahLst/>
              <a:cxnLst/>
              <a:rect l="l" t="t" r="r" b="b"/>
              <a:pathLst>
                <a:path h="2009775">
                  <a:moveTo>
                    <a:pt x="0" y="0"/>
                  </a:moveTo>
                  <a:lnTo>
                    <a:pt x="0" y="2009267"/>
                  </a:lnTo>
                </a:path>
              </a:pathLst>
            </a:custGeom>
            <a:ln w="10000">
              <a:solidFill>
                <a:srgbClr val="9A6FB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69155" y="976960"/>
            <a:ext cx="2203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38175F"/>
                </a:solidFill>
                <a:latin typeface="Arial"/>
                <a:cs typeface="Arial"/>
              </a:rPr>
              <a:t>(b)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6234" y="3533775"/>
            <a:ext cx="3012440" cy="2400300"/>
            <a:chOff x="656234" y="3533775"/>
            <a:chExt cx="3012440" cy="240030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234" y="3533775"/>
              <a:ext cx="3011932" cy="24003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90444" y="3612642"/>
              <a:ext cx="0" cy="1972945"/>
            </a:xfrm>
            <a:custGeom>
              <a:avLst/>
              <a:gdLst/>
              <a:ahLst/>
              <a:cxnLst/>
              <a:rect l="l" t="t" r="r" b="b"/>
              <a:pathLst>
                <a:path h="1972945">
                  <a:moveTo>
                    <a:pt x="0" y="0"/>
                  </a:moveTo>
                  <a:lnTo>
                    <a:pt x="0" y="1972944"/>
                  </a:lnTo>
                </a:path>
              </a:pathLst>
            </a:custGeom>
            <a:ln w="10000">
              <a:solidFill>
                <a:srgbClr val="9A6FB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3948" y="3502279"/>
            <a:ext cx="212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38175F"/>
                </a:solidFill>
                <a:latin typeface="Arial"/>
                <a:cs typeface="Arial"/>
              </a:rPr>
              <a:t>(c)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57623" y="3533775"/>
            <a:ext cx="3039110" cy="2400300"/>
            <a:chOff x="4357623" y="3533775"/>
            <a:chExt cx="3039110" cy="240030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7623" y="3533775"/>
              <a:ext cx="3038602" cy="24003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996558" y="3586988"/>
              <a:ext cx="0" cy="2001520"/>
            </a:xfrm>
            <a:custGeom>
              <a:avLst/>
              <a:gdLst/>
              <a:ahLst/>
              <a:cxnLst/>
              <a:rect l="l" t="t" r="r" b="b"/>
              <a:pathLst>
                <a:path h="2001520">
                  <a:moveTo>
                    <a:pt x="0" y="0"/>
                  </a:moveTo>
                  <a:lnTo>
                    <a:pt x="0" y="2001342"/>
                  </a:lnTo>
                </a:path>
              </a:pathLst>
            </a:custGeom>
            <a:ln w="10000">
              <a:solidFill>
                <a:srgbClr val="9A6FB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169155" y="3502279"/>
            <a:ext cx="220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38175F"/>
                </a:solidFill>
                <a:latin typeface="Arial"/>
                <a:cs typeface="Arial"/>
              </a:rPr>
              <a:t>(d)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94066" y="970066"/>
            <a:ext cx="2988945" cy="87693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Capture</a:t>
            </a:r>
            <a:r>
              <a:rPr sz="15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above</a:t>
            </a:r>
            <a:r>
              <a:rPr sz="1550" b="1" spc="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29%</a:t>
            </a:r>
            <a:r>
              <a:rPr sz="15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throughout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dirty="0">
                <a:solidFill>
                  <a:srgbClr val="272727"/>
                </a:solidFill>
                <a:latin typeface="Arial"/>
                <a:cs typeface="Arial"/>
              </a:rPr>
              <a:t>Overall</a:t>
            </a:r>
            <a:r>
              <a:rPr sz="1500" spc="-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72727"/>
                </a:solidFill>
                <a:latin typeface="Arial"/>
                <a:cs typeface="Arial"/>
              </a:rPr>
              <a:t>capture</a:t>
            </a:r>
            <a:r>
              <a:rPr sz="1500" spc="-7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72727"/>
                </a:solidFill>
                <a:latin typeface="Arial"/>
                <a:cs typeface="Arial"/>
              </a:rPr>
              <a:t>increases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272727"/>
                </a:solidFill>
                <a:latin typeface="Arial"/>
                <a:cs typeface="Arial"/>
              </a:rPr>
              <a:t>with</a:t>
            </a:r>
            <a:r>
              <a:rPr sz="1500" spc="-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72727"/>
                </a:solidFill>
                <a:latin typeface="Arial"/>
                <a:cs typeface="Arial"/>
              </a:rPr>
              <a:t>output</a:t>
            </a:r>
            <a:r>
              <a:rPr sz="1500" spc="-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72727"/>
                </a:solidFill>
                <a:latin typeface="Arial"/>
                <a:cs typeface="Arial"/>
              </a:rPr>
              <a:t>energy.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94066" y="1976177"/>
            <a:ext cx="3367404" cy="103886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Smaller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transverse</a:t>
            </a:r>
            <a:r>
              <a:rPr sz="1550" b="1" spc="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rms</a:t>
            </a:r>
            <a:r>
              <a:rPr sz="1550" b="1" spc="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20" dirty="0">
                <a:solidFill>
                  <a:srgbClr val="38175F"/>
                </a:solidFill>
                <a:latin typeface="Arial"/>
                <a:cs typeface="Arial"/>
              </a:rPr>
              <a:t>size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ct val="101800"/>
              </a:lnSpc>
              <a:spcBef>
                <a:spcPts val="459"/>
              </a:spcBef>
            </a:pP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0.89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mm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at</a:t>
            </a:r>
            <a:r>
              <a:rPr sz="1400" spc="3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1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MeV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to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0.60</a:t>
            </a:r>
            <a:r>
              <a:rPr sz="1400" spc="3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mm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at</a:t>
            </a:r>
            <a:r>
              <a:rPr sz="1400" spc="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10</a:t>
            </a:r>
            <a:r>
              <a:rPr sz="1400" spc="2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272727"/>
                </a:solidFill>
                <a:latin typeface="Arial"/>
                <a:cs typeface="Arial"/>
              </a:rPr>
              <a:t>MeV.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Consistent</a:t>
            </a:r>
            <a:r>
              <a:rPr sz="1400" spc="6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with</a:t>
            </a:r>
            <a:r>
              <a:rPr sz="1400" spc="10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weaker</a:t>
            </a:r>
            <a:r>
              <a:rPr sz="1400" spc="8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space-</a:t>
            </a:r>
            <a:r>
              <a:rPr sz="1400" spc="-10" dirty="0">
                <a:solidFill>
                  <a:srgbClr val="272727"/>
                </a:solidFill>
                <a:latin typeface="Arial"/>
                <a:cs typeface="Arial"/>
              </a:rPr>
              <a:t>charge defocusing.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94066" y="3039281"/>
            <a:ext cx="3146425" cy="92075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Lower</a:t>
            </a:r>
            <a:r>
              <a:rPr sz="155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spread</a:t>
            </a:r>
            <a:r>
              <a:rPr sz="155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near</a:t>
            </a:r>
            <a:r>
              <a:rPr sz="1550" b="1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6</a:t>
            </a:r>
            <a:r>
              <a:rPr sz="155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Strong</a:t>
            </a:r>
            <a:r>
              <a:rPr sz="140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decrease</a:t>
            </a:r>
            <a:r>
              <a:rPr sz="1400" spc="2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from</a:t>
            </a:r>
            <a:r>
              <a:rPr sz="1400" spc="6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low</a:t>
            </a:r>
            <a:r>
              <a:rPr sz="1400" spc="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72727"/>
                </a:solidFill>
                <a:latin typeface="Arial"/>
                <a:cs typeface="Arial"/>
              </a:rPr>
              <a:t>energy,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followed</a:t>
            </a:r>
            <a:r>
              <a:rPr sz="1400" spc="2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by</a:t>
            </a:r>
            <a:r>
              <a:rPr sz="1400" spc="2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a</a:t>
            </a:r>
            <a:r>
              <a:rPr sz="140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slight</a:t>
            </a:r>
            <a:r>
              <a:rPr sz="1400" spc="1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rise</a:t>
            </a:r>
            <a:r>
              <a:rPr sz="1400" spc="1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at</a:t>
            </a:r>
            <a:r>
              <a:rPr sz="140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high</a:t>
            </a:r>
            <a:r>
              <a:rPr sz="1400" spc="1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72727"/>
                </a:solidFill>
                <a:latin typeface="Arial"/>
                <a:cs typeface="Arial"/>
              </a:rPr>
              <a:t>energy.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94066" y="4046004"/>
            <a:ext cx="3058795" cy="1926589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Shallow</a:t>
            </a:r>
            <a:r>
              <a:rPr sz="1550" b="1" spc="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U-shaped</a:t>
            </a:r>
            <a:r>
              <a:rPr sz="1550" b="1" spc="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8175F"/>
                </a:solidFill>
                <a:latin typeface="Arial"/>
                <a:cs typeface="Arial"/>
              </a:rPr>
              <a:t>bunch</a:t>
            </a:r>
            <a:r>
              <a:rPr sz="1550" b="1" spc="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38175F"/>
                </a:solidFill>
                <a:latin typeface="Arial"/>
                <a:cs typeface="Arial"/>
              </a:rPr>
              <a:t>length</a:t>
            </a:r>
            <a:endParaRPr sz="1550">
              <a:latin typeface="Arial"/>
              <a:cs typeface="Arial"/>
            </a:endParaRPr>
          </a:p>
          <a:p>
            <a:pPr marL="12700" marR="55880">
              <a:lnSpc>
                <a:spcPct val="102099"/>
              </a:lnSpc>
              <a:spcBef>
                <a:spcPts val="975"/>
              </a:spcBef>
            </a:pP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Longitudinal</a:t>
            </a:r>
            <a:r>
              <a:rPr sz="140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phase</a:t>
            </a:r>
            <a:r>
              <a:rPr sz="1400" spc="5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focusing</a:t>
            </a:r>
            <a:r>
              <a:rPr sz="1400" spc="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72727"/>
                </a:solidFill>
                <a:latin typeface="Arial"/>
                <a:cs typeface="Arial"/>
              </a:rPr>
              <a:t>shifts</a:t>
            </a:r>
            <a:r>
              <a:rPr sz="1400" spc="50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the</a:t>
            </a:r>
            <a:r>
              <a:rPr sz="140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waist</a:t>
            </a:r>
            <a:r>
              <a:rPr sz="140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relative</a:t>
            </a:r>
            <a:r>
              <a:rPr sz="140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to</a:t>
            </a:r>
            <a:r>
              <a:rPr sz="140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the</a:t>
            </a:r>
            <a:r>
              <a:rPr sz="140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72727"/>
                </a:solidFill>
                <a:latin typeface="Arial"/>
                <a:cs typeface="Arial"/>
              </a:rPr>
              <a:t>structure</a:t>
            </a:r>
            <a:r>
              <a:rPr sz="1400" spc="2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272727"/>
                </a:solidFill>
                <a:latin typeface="Arial"/>
                <a:cs typeface="Arial"/>
              </a:rPr>
              <a:t>exit.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5</a:t>
            </a:r>
            <a:r>
              <a:rPr sz="15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8175F"/>
                </a:solidFill>
                <a:latin typeface="Arial"/>
                <a:cs typeface="Arial"/>
              </a:rPr>
              <a:t>MeV:</a:t>
            </a:r>
            <a:r>
              <a:rPr sz="15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Chain</a:t>
            </a:r>
            <a:r>
              <a:rPr sz="15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B</a:t>
            </a:r>
            <a:r>
              <a:rPr sz="150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38175F"/>
                </a:solidFill>
                <a:latin typeface="Arial"/>
                <a:cs typeface="Arial"/>
              </a:rPr>
              <a:t>changes</a:t>
            </a:r>
            <a:r>
              <a:rPr sz="150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38175F"/>
                </a:solidFill>
                <a:latin typeface="Arial"/>
                <a:cs typeface="Arial"/>
              </a:rPr>
              <a:t>phase</a:t>
            </a:r>
            <a:endParaRPr sz="1500">
              <a:latin typeface="Arial"/>
              <a:cs typeface="Arial"/>
            </a:endParaRPr>
          </a:p>
          <a:p>
            <a:pPr marL="12700" marR="24765">
              <a:lnSpc>
                <a:spcPct val="100000"/>
              </a:lnSpc>
              <a:spcBef>
                <a:spcPts val="400"/>
              </a:spcBef>
            </a:pP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Purple</a:t>
            </a:r>
            <a:r>
              <a:rPr sz="1350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dashed</a:t>
            </a:r>
            <a:r>
              <a:rPr sz="1350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lines</a:t>
            </a:r>
            <a:r>
              <a:rPr sz="1350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mark</a:t>
            </a:r>
            <a:r>
              <a:rPr sz="1350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350" spc="-10" dirty="0">
                <a:solidFill>
                  <a:srgbClr val="38175F"/>
                </a:solidFill>
                <a:latin typeface="Arial"/>
                <a:cs typeface="Arial"/>
              </a:rPr>
              <a:t> transition.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No</a:t>
            </a:r>
            <a:r>
              <a:rPr sz="1350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abrupt</a:t>
            </a:r>
            <a:r>
              <a:rPr sz="1350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8175F"/>
                </a:solidFill>
                <a:latin typeface="Arial"/>
                <a:cs typeface="Arial"/>
              </a:rPr>
              <a:t>beam-quality</a:t>
            </a:r>
            <a:r>
              <a:rPr sz="1350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spc="-10" dirty="0">
                <a:solidFill>
                  <a:srgbClr val="38175F"/>
                </a:solidFill>
                <a:latin typeface="Arial"/>
                <a:cs typeface="Arial"/>
              </a:rPr>
              <a:t>degradation.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200" y="190"/>
            <a:ext cx="11734800" cy="824230"/>
            <a:chOff x="457200" y="190"/>
            <a:chExt cx="11734800" cy="824230"/>
          </a:xfrm>
        </p:grpSpPr>
        <p:sp>
          <p:nvSpPr>
            <p:cNvPr id="4" name="object 4"/>
            <p:cNvSpPr/>
            <p:nvPr/>
          </p:nvSpPr>
          <p:spPr>
            <a:xfrm>
              <a:off x="457200" y="819150"/>
              <a:ext cx="11277600" cy="635"/>
            </a:xfrm>
            <a:custGeom>
              <a:avLst/>
              <a:gdLst/>
              <a:ahLst/>
              <a:cxnLst/>
              <a:rect l="l" t="t" r="r" b="b"/>
              <a:pathLst>
                <a:path w="11277600" h="634">
                  <a:moveTo>
                    <a:pt x="0" y="0"/>
                  </a:moveTo>
                  <a:lnTo>
                    <a:pt x="11277600" y="126"/>
                  </a:lnTo>
                </a:path>
              </a:pathLst>
            </a:custGeom>
            <a:ln w="9525">
              <a:solidFill>
                <a:srgbClr val="D2CE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91725" y="190"/>
              <a:ext cx="2200275" cy="81870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57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00" spc="-10" dirty="0"/>
              <a:t>Representative</a:t>
            </a:r>
            <a:r>
              <a:rPr sz="2300" spc="-80" dirty="0"/>
              <a:t> </a:t>
            </a:r>
            <a:r>
              <a:rPr sz="2300" dirty="0"/>
              <a:t>Energy</a:t>
            </a:r>
            <a:r>
              <a:rPr sz="2300" spc="-85" dirty="0"/>
              <a:t> </a:t>
            </a:r>
            <a:r>
              <a:rPr sz="2300" dirty="0"/>
              <a:t>Spectra</a:t>
            </a:r>
            <a:r>
              <a:rPr sz="2300" spc="-85" dirty="0"/>
              <a:t> </a:t>
            </a:r>
            <a:r>
              <a:rPr sz="2300" dirty="0"/>
              <a:t>and</a:t>
            </a:r>
            <a:r>
              <a:rPr sz="2300" spc="-80" dirty="0"/>
              <a:t> </a:t>
            </a:r>
            <a:r>
              <a:rPr sz="2300" spc="-20" dirty="0"/>
              <a:t>Transverse</a:t>
            </a:r>
            <a:r>
              <a:rPr sz="2300" spc="-80" dirty="0"/>
              <a:t> </a:t>
            </a:r>
            <a:r>
              <a:rPr sz="2300" dirty="0"/>
              <a:t>Phase</a:t>
            </a:r>
            <a:r>
              <a:rPr sz="2300" spc="-75" dirty="0"/>
              <a:t> </a:t>
            </a:r>
            <a:r>
              <a:rPr sz="2300" spc="-10" dirty="0"/>
              <a:t>Space</a:t>
            </a:r>
            <a:endParaRPr sz="2300"/>
          </a:p>
        </p:txBody>
      </p:sp>
      <p:sp>
        <p:nvSpPr>
          <p:cNvPr id="7" name="object 7"/>
          <p:cNvSpPr/>
          <p:nvPr/>
        </p:nvSpPr>
        <p:spPr>
          <a:xfrm>
            <a:off x="457200" y="6000750"/>
            <a:ext cx="11277600" cy="9525"/>
          </a:xfrm>
          <a:custGeom>
            <a:avLst/>
            <a:gdLst/>
            <a:ahLst/>
            <a:cxnLst/>
            <a:rect l="l" t="t" r="r" b="b"/>
            <a:pathLst>
              <a:path w="11277600" h="9525">
                <a:moveTo>
                  <a:pt x="11277600" y="0"/>
                </a:moveTo>
                <a:lnTo>
                  <a:pt x="0" y="0"/>
                </a:lnTo>
                <a:lnTo>
                  <a:pt x="0" y="9525"/>
                </a:lnTo>
                <a:lnTo>
                  <a:pt x="11277600" y="9525"/>
                </a:lnTo>
                <a:lnTo>
                  <a:pt x="11277600" y="0"/>
                </a:lnTo>
                <a:close/>
              </a:path>
            </a:pathLst>
          </a:custGeom>
          <a:solidFill>
            <a:srgbClr val="9A6F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4500" y="6017767"/>
            <a:ext cx="7941309" cy="694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1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mode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shows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stronger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nonlinear</a:t>
            </a:r>
            <a:r>
              <a:rPr sz="16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distortion.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The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6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10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6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modes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maintain</a:t>
            </a:r>
            <a:r>
              <a:rPr sz="1650" b="1" spc="-7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improved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transverse</a:t>
            </a:r>
            <a:r>
              <a:rPr sz="16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beam</a:t>
            </a:r>
            <a:r>
              <a:rPr sz="165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quality.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Sec.</a:t>
            </a:r>
            <a:r>
              <a:rPr sz="900" spc="8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III.C,</a:t>
            </a:r>
            <a:r>
              <a:rPr sz="900" spc="7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Fig.</a:t>
            </a:r>
            <a:r>
              <a:rPr sz="90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9</a:t>
            </a:r>
            <a:r>
              <a:rPr sz="900" spc="6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and</a:t>
            </a:r>
            <a:r>
              <a:rPr sz="900" spc="10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Table</a:t>
            </a:r>
            <a:r>
              <a:rPr sz="900" spc="10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IV;</a:t>
            </a:r>
            <a:r>
              <a:rPr sz="900" spc="7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100</a:t>
            </a:r>
            <a:r>
              <a:rPr sz="900" spc="9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mA</a:t>
            </a:r>
            <a:r>
              <a:rPr sz="90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pulse</a:t>
            </a:r>
            <a:r>
              <a:rPr sz="900" spc="10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current;</a:t>
            </a:r>
            <a:r>
              <a:rPr sz="900" spc="114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nominal</a:t>
            </a:r>
            <a:r>
              <a:rPr sz="900" spc="1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modes</a:t>
            </a:r>
            <a:r>
              <a:rPr sz="900" spc="11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and</a:t>
            </a:r>
            <a:r>
              <a:rPr sz="900" spc="9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mean</a:t>
            </a:r>
            <a:r>
              <a:rPr sz="900" spc="10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76374"/>
                </a:solidFill>
                <a:latin typeface="Arial"/>
                <a:cs typeface="Arial"/>
              </a:rPr>
              <a:t>energies</a:t>
            </a:r>
            <a:r>
              <a:rPr sz="900" spc="14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576374"/>
                </a:solidFill>
                <a:latin typeface="Arial"/>
                <a:cs typeface="Arial"/>
              </a:rPr>
              <a:t>distinguished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34647" y="6512762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06525" y="1238250"/>
            <a:ext cx="2797175" cy="4029075"/>
            <a:chOff x="906525" y="1238250"/>
            <a:chExt cx="2797175" cy="402907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5587" y="1238250"/>
              <a:ext cx="2058797" cy="16287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6525" y="2905125"/>
              <a:ext cx="2797048" cy="236220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46861" y="5293619"/>
            <a:ext cx="3116580" cy="7067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algn="ctr">
              <a:lnSpc>
                <a:spcPct val="112100"/>
              </a:lnSpc>
              <a:spcBef>
                <a:spcPts val="254"/>
              </a:spcBef>
              <a:tabLst>
                <a:tab pos="1640205" algn="l"/>
              </a:tabLst>
            </a:pP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Mean</a:t>
            </a:r>
            <a:r>
              <a:rPr sz="13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E: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1.06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spc="-25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	Rms</a:t>
            </a:r>
            <a:r>
              <a:rPr sz="13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x′:</a:t>
            </a:r>
            <a:r>
              <a:rPr sz="13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2.01</a:t>
            </a:r>
            <a:r>
              <a:rPr sz="135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mrad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Nonlinear</a:t>
            </a:r>
            <a:r>
              <a:rPr sz="125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space</a:t>
            </a:r>
            <a:r>
              <a:rPr sz="125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charge</a:t>
            </a:r>
            <a:r>
              <a:rPr sz="125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and</a:t>
            </a:r>
            <a:r>
              <a:rPr sz="125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larger</a:t>
            </a:r>
            <a:r>
              <a:rPr sz="125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spc="-20" dirty="0">
                <a:solidFill>
                  <a:srgbClr val="272727"/>
                </a:solidFill>
                <a:latin typeface="Arial"/>
                <a:cs typeface="Arial"/>
              </a:rPr>
              <a:t>size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increase</a:t>
            </a:r>
            <a:r>
              <a:rPr sz="1250" spc="5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nonlinear</a:t>
            </a:r>
            <a:r>
              <a:rPr sz="1250" spc="7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RF-field</a:t>
            </a:r>
            <a:r>
              <a:rPr sz="1250" spc="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272727"/>
                </a:solidFill>
                <a:latin typeface="Arial"/>
                <a:cs typeface="Arial"/>
              </a:rPr>
              <a:t>sampling.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98422" y="924559"/>
            <a:ext cx="520509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803650" algn="l"/>
              </a:tabLst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1</a:t>
            </a:r>
            <a:r>
              <a:rPr sz="18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85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20" dirty="0">
                <a:solidFill>
                  <a:srgbClr val="38175F"/>
                </a:solidFill>
                <a:latin typeface="Arial"/>
                <a:cs typeface="Arial"/>
              </a:rPr>
              <a:t>mode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	6</a:t>
            </a:r>
            <a:r>
              <a:rPr sz="18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850" b="1" spc="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20" dirty="0">
                <a:solidFill>
                  <a:srgbClr val="38175F"/>
                </a:solidFill>
                <a:latin typeface="Arial"/>
                <a:cs typeface="Arial"/>
              </a:rPr>
              <a:t>mode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697476" y="1238250"/>
            <a:ext cx="2797175" cy="4029075"/>
            <a:chOff x="4697476" y="1238250"/>
            <a:chExt cx="2797175" cy="402907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6538" y="1238250"/>
              <a:ext cx="2058796" cy="16287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7476" y="2905125"/>
              <a:ext cx="2797048" cy="236220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476750" y="5293619"/>
            <a:ext cx="3238500" cy="7067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-1270" algn="ctr">
              <a:lnSpc>
                <a:spcPct val="112100"/>
              </a:lnSpc>
              <a:spcBef>
                <a:spcPts val="254"/>
              </a:spcBef>
              <a:tabLst>
                <a:tab pos="1639570" algn="l"/>
              </a:tabLst>
            </a:pP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Mean</a:t>
            </a:r>
            <a:r>
              <a:rPr sz="13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E: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6.05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spc="-25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	Rms</a:t>
            </a:r>
            <a:r>
              <a:rPr sz="13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x′:</a:t>
            </a:r>
            <a:r>
              <a:rPr sz="13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1.29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mrad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Less</a:t>
            </a:r>
            <a:r>
              <a:rPr sz="1250" spc="2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distortion,</a:t>
            </a:r>
            <a:r>
              <a:rPr sz="125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with</a:t>
            </a:r>
            <a:r>
              <a:rPr sz="1250" spc="5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the</a:t>
            </a:r>
            <a:r>
              <a:rPr sz="125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smallest</a:t>
            </a:r>
            <a:r>
              <a:rPr sz="1250" spc="1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272727"/>
                </a:solidFill>
                <a:latin typeface="Arial"/>
                <a:cs typeface="Arial"/>
              </a:rPr>
              <a:t>divergence.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Favorable</a:t>
            </a:r>
            <a:r>
              <a:rPr sz="1250" spc="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energy</a:t>
            </a:r>
            <a:r>
              <a:rPr sz="1250" spc="5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spread</a:t>
            </a:r>
            <a:r>
              <a:rPr sz="1250" spc="7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and</a:t>
            </a:r>
            <a:r>
              <a:rPr sz="1250" spc="4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bunch</a:t>
            </a:r>
            <a:r>
              <a:rPr sz="1250" spc="5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272727"/>
                </a:solidFill>
                <a:latin typeface="Arial"/>
                <a:cs typeface="Arial"/>
              </a:rPr>
              <a:t>length.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115806" y="924559"/>
            <a:ext cx="154495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10</a:t>
            </a:r>
            <a:r>
              <a:rPr sz="1850" b="1" spc="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850" b="1" spc="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50" b="1" spc="-20" dirty="0">
                <a:solidFill>
                  <a:srgbClr val="38175F"/>
                </a:solidFill>
                <a:latin typeface="Arial"/>
                <a:cs typeface="Arial"/>
              </a:rPr>
              <a:t>mode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488426" y="1238250"/>
            <a:ext cx="2797175" cy="4029075"/>
            <a:chOff x="8488426" y="1238250"/>
            <a:chExt cx="2797175" cy="402907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7488" y="1238250"/>
              <a:ext cx="2058797" cy="16287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88426" y="2905125"/>
              <a:ext cx="2797048" cy="236220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8156829" y="5293619"/>
            <a:ext cx="3461385" cy="7067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125095" algn="just">
              <a:lnSpc>
                <a:spcPct val="112100"/>
              </a:lnSpc>
              <a:spcBef>
                <a:spcPts val="254"/>
              </a:spcBef>
            </a:pP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Mean</a:t>
            </a:r>
            <a:r>
              <a:rPr sz="13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E: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10.03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r>
              <a:rPr sz="1350" b="1" spc="350" dirty="0">
                <a:solidFill>
                  <a:srgbClr val="38175F"/>
                </a:solidFill>
                <a:latin typeface="Arial"/>
                <a:cs typeface="Arial"/>
              </a:rPr>
              <a:t> 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Rms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x′:</a:t>
            </a:r>
            <a:r>
              <a:rPr sz="1350" b="1" spc="-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38175F"/>
                </a:solidFill>
                <a:latin typeface="Arial"/>
                <a:cs typeface="Arial"/>
              </a:rPr>
              <a:t>1.36</a:t>
            </a:r>
            <a:r>
              <a:rPr sz="13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350" b="1" spc="-20" dirty="0">
                <a:solidFill>
                  <a:srgbClr val="38175F"/>
                </a:solidFill>
                <a:latin typeface="Arial"/>
                <a:cs typeface="Arial"/>
              </a:rPr>
              <a:t>mrad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Weaker</a:t>
            </a:r>
            <a:r>
              <a:rPr sz="125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space</a:t>
            </a:r>
            <a:r>
              <a:rPr sz="125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charge</a:t>
            </a:r>
            <a:r>
              <a:rPr sz="1250" spc="8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improves</a:t>
            </a:r>
            <a:r>
              <a:rPr sz="1250" spc="4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spc="-10" dirty="0">
                <a:solidFill>
                  <a:srgbClr val="272727"/>
                </a:solidFill>
                <a:latin typeface="Arial"/>
                <a:cs typeface="Arial"/>
              </a:rPr>
              <a:t>confinement.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Waist proximity</a:t>
            </a:r>
            <a:r>
              <a:rPr sz="1250" spc="3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raises</a:t>
            </a:r>
            <a:r>
              <a:rPr sz="1250" spc="5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divergence</a:t>
            </a:r>
            <a:r>
              <a:rPr sz="1250" spc="6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above</a:t>
            </a:r>
            <a:r>
              <a:rPr sz="1250" spc="30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272727"/>
                </a:solidFill>
                <a:latin typeface="Arial"/>
                <a:cs typeface="Arial"/>
              </a:rPr>
              <a:t>6</a:t>
            </a:r>
            <a:r>
              <a:rPr sz="1250" spc="35" dirty="0">
                <a:solidFill>
                  <a:srgbClr val="272727"/>
                </a:solidFill>
                <a:latin typeface="Arial"/>
                <a:cs typeface="Arial"/>
              </a:rPr>
              <a:t> </a:t>
            </a:r>
            <a:r>
              <a:rPr sz="1250" spc="-20" dirty="0">
                <a:solidFill>
                  <a:srgbClr val="272727"/>
                </a:solidFill>
                <a:latin typeface="Arial"/>
                <a:cs typeface="Arial"/>
              </a:rPr>
              <a:t>MeV.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RF</a:t>
            </a:r>
            <a:r>
              <a:rPr spc="-45" dirty="0"/>
              <a:t> </a:t>
            </a:r>
            <a:r>
              <a:rPr dirty="0"/>
              <a:t>implementation</a:t>
            </a:r>
            <a:r>
              <a:rPr spc="-6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tuning</a:t>
            </a:r>
            <a:r>
              <a:rPr spc="-60" dirty="0"/>
              <a:t> </a:t>
            </a:r>
            <a:r>
              <a:rPr spc="-10" dirty="0"/>
              <a:t>accuracy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8800" y="1048639"/>
            <a:ext cx="76276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5" dirty="0">
                <a:solidFill>
                  <a:srgbClr val="38175F"/>
                </a:solidFill>
                <a:latin typeface="Arial"/>
                <a:cs typeface="Arial"/>
              </a:rPr>
              <a:t>Two</a:t>
            </a:r>
            <a:r>
              <a:rPr sz="21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38175F"/>
                </a:solidFill>
                <a:latin typeface="Arial"/>
                <a:cs typeface="Arial"/>
              </a:rPr>
              <a:t>2.5</a:t>
            </a:r>
            <a:r>
              <a:rPr sz="210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38175F"/>
                </a:solidFill>
                <a:latin typeface="Arial"/>
                <a:cs typeface="Arial"/>
              </a:rPr>
              <a:t>MW</a:t>
            </a:r>
            <a:r>
              <a:rPr sz="21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38175F"/>
                </a:solidFill>
                <a:latin typeface="Arial"/>
                <a:cs typeface="Arial"/>
              </a:rPr>
              <a:t>magnetrons</a:t>
            </a:r>
            <a:r>
              <a:rPr sz="21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38175F"/>
                </a:solidFill>
                <a:latin typeface="Arial"/>
                <a:cs typeface="Arial"/>
              </a:rPr>
              <a:t>with</a:t>
            </a:r>
            <a:r>
              <a:rPr sz="21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38175F"/>
                </a:solidFill>
                <a:latin typeface="Arial"/>
                <a:cs typeface="Arial"/>
              </a:rPr>
              <a:t>master-</a:t>
            </a:r>
            <a:r>
              <a:rPr sz="2100" b="1" dirty="0">
                <a:solidFill>
                  <a:srgbClr val="38175F"/>
                </a:solidFill>
                <a:latin typeface="Arial"/>
                <a:cs typeface="Arial"/>
              </a:rPr>
              <a:t>slave</a:t>
            </a:r>
            <a:r>
              <a:rPr sz="210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38175F"/>
                </a:solidFill>
                <a:latin typeface="Arial"/>
                <a:cs typeface="Arial"/>
              </a:rPr>
              <a:t>injection</a:t>
            </a:r>
            <a:r>
              <a:rPr sz="21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38175F"/>
                </a:solidFill>
                <a:latin typeface="Arial"/>
                <a:cs typeface="Arial"/>
              </a:rPr>
              <a:t>locking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4117" y="4371975"/>
            <a:ext cx="1805812" cy="5524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9375" y="4371975"/>
            <a:ext cx="3207893" cy="55245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15617" y="4945635"/>
            <a:ext cx="3248660" cy="82105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85140">
              <a:lnSpc>
                <a:spcPct val="100000"/>
              </a:lnSpc>
              <a:spcBef>
                <a:spcPts val="830"/>
              </a:spcBef>
            </a:pPr>
            <a:r>
              <a:rPr sz="1950" b="1" dirty="0">
                <a:solidFill>
                  <a:srgbClr val="221A16"/>
                </a:solidFill>
                <a:latin typeface="Arial"/>
                <a:cs typeface="Arial"/>
              </a:rPr>
              <a:t>1°</a:t>
            </a:r>
            <a:r>
              <a:rPr sz="1950" b="1" spc="-2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221A16"/>
                </a:solidFill>
                <a:latin typeface="Arial"/>
                <a:cs typeface="Arial"/>
              </a:rPr>
              <a:t>phase</a:t>
            </a:r>
            <a:r>
              <a:rPr sz="1950" b="1" spc="-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221A16"/>
                </a:solidFill>
                <a:latin typeface="Arial"/>
                <a:cs typeface="Arial"/>
              </a:rPr>
              <a:t>precision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000" b="1" dirty="0">
                <a:solidFill>
                  <a:srgbClr val="0079B9"/>
                </a:solidFill>
                <a:latin typeface="Arial"/>
                <a:cs typeface="Arial"/>
              </a:rPr>
              <a:t>&lt;0.1%</a:t>
            </a:r>
            <a:r>
              <a:rPr sz="2000" b="1" spc="2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79B9"/>
                </a:solidFill>
                <a:latin typeface="Arial"/>
                <a:cs typeface="Arial"/>
              </a:rPr>
              <a:t>energy</a:t>
            </a:r>
            <a:r>
              <a:rPr sz="2000" b="1" spc="25" dirty="0">
                <a:solidFill>
                  <a:srgbClr val="0079B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79B9"/>
                </a:solidFill>
                <a:latin typeface="Arial"/>
                <a:cs typeface="Arial"/>
              </a:rPr>
              <a:t>contribution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17309" y="4903757"/>
            <a:ext cx="4337050" cy="871219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950" b="1" dirty="0">
                <a:solidFill>
                  <a:srgbClr val="221A16"/>
                </a:solidFill>
                <a:latin typeface="Arial"/>
                <a:cs typeface="Arial"/>
              </a:rPr>
              <a:t>0.1</a:t>
            </a:r>
            <a:r>
              <a:rPr sz="1950" b="1" spc="-25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221A16"/>
                </a:solidFill>
                <a:latin typeface="Arial"/>
                <a:cs typeface="Arial"/>
              </a:rPr>
              <a:t>dB</a:t>
            </a:r>
            <a:r>
              <a:rPr sz="1950" b="1" spc="-3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221A16"/>
                </a:solidFill>
                <a:latin typeface="Arial"/>
                <a:cs typeface="Arial"/>
              </a:rPr>
              <a:t>attenuation</a:t>
            </a:r>
            <a:r>
              <a:rPr sz="1950" b="1" spc="-50" dirty="0">
                <a:solidFill>
                  <a:srgbClr val="221A16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221A16"/>
                </a:solidFill>
                <a:latin typeface="Arial"/>
                <a:cs typeface="Arial"/>
              </a:rPr>
              <a:t>resolution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Up</a:t>
            </a:r>
            <a:r>
              <a:rPr sz="1850" b="1" spc="30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to</a:t>
            </a:r>
            <a:r>
              <a:rPr sz="1850" b="1" spc="45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5.2%</a:t>
            </a:r>
            <a:r>
              <a:rPr sz="1850" b="1" spc="30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at</a:t>
            </a:r>
            <a:r>
              <a:rPr sz="1850" b="1" spc="25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1</a:t>
            </a:r>
            <a:r>
              <a:rPr sz="1850" b="1" spc="30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MeV</a:t>
            </a:r>
            <a:r>
              <a:rPr sz="1850" b="1" spc="35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A76F00"/>
                </a:solidFill>
                <a:latin typeface="Arial"/>
                <a:cs typeface="Arial"/>
              </a:rPr>
              <a:t>before</a:t>
            </a:r>
            <a:r>
              <a:rPr sz="1850" b="1" spc="40" dirty="0">
                <a:solidFill>
                  <a:srgbClr val="A76F00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A76F00"/>
                </a:solidFill>
                <a:latin typeface="Arial"/>
                <a:cs typeface="Arial"/>
              </a:rPr>
              <a:t>calibration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44500" y="6098235"/>
            <a:ext cx="9943465" cy="60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Near-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cancellation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makes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low-energy</a:t>
            </a:r>
            <a:r>
              <a:rPr sz="1800" b="1" spc="-5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accuracy most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sensitive</a:t>
            </a:r>
            <a:r>
              <a:rPr sz="1800" b="1" spc="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to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Chain</a:t>
            </a:r>
            <a:r>
              <a:rPr sz="1800" b="1" spc="-2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B</a:t>
            </a:r>
            <a:r>
              <a:rPr sz="180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8175F"/>
                </a:solidFill>
                <a:latin typeface="Arial"/>
                <a:cs typeface="Arial"/>
              </a:rPr>
              <a:t>amplitude</a:t>
            </a:r>
            <a:r>
              <a:rPr sz="180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8175F"/>
                </a:solidFill>
                <a:latin typeface="Arial"/>
                <a:cs typeface="Arial"/>
              </a:rPr>
              <a:t>control.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Manuscript</a:t>
            </a:r>
            <a:r>
              <a:rPr sz="950" spc="7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Figs.</a:t>
            </a:r>
            <a:r>
              <a:rPr sz="95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10–11,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Eqs.</a:t>
            </a:r>
            <a:r>
              <a:rPr sz="950" spc="8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(10–11);</a:t>
            </a:r>
            <a:r>
              <a:rPr sz="950" spc="6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proposed</a:t>
            </a:r>
            <a:r>
              <a:rPr sz="950" spc="5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system,</a:t>
            </a:r>
            <a:r>
              <a:rPr sz="950" spc="9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supported</a:t>
            </a:r>
            <a:r>
              <a:rPr sz="950" spc="6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by</a:t>
            </a:r>
            <a:r>
              <a:rPr sz="950" spc="6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cited</a:t>
            </a:r>
            <a:r>
              <a:rPr sz="950" spc="60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dirty="0">
                <a:solidFill>
                  <a:srgbClr val="576374"/>
                </a:solidFill>
                <a:latin typeface="Arial"/>
                <a:cs typeface="Arial"/>
              </a:rPr>
              <a:t>magnetron-locking</a:t>
            </a:r>
            <a:r>
              <a:rPr sz="950" spc="35" dirty="0">
                <a:solidFill>
                  <a:srgbClr val="576374"/>
                </a:solidFill>
                <a:latin typeface="Arial"/>
                <a:cs typeface="Arial"/>
              </a:rPr>
              <a:t> </a:t>
            </a:r>
            <a:r>
              <a:rPr sz="950" spc="-10" dirty="0">
                <a:solidFill>
                  <a:srgbClr val="576374"/>
                </a:solidFill>
                <a:latin typeface="Arial"/>
                <a:cs typeface="Arial"/>
              </a:rPr>
              <a:t>experiments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7936" y="1578483"/>
            <a:ext cx="9409811" cy="252006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712" y="876300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72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Cooling</a:t>
            </a:r>
            <a:r>
              <a:rPr spc="-75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differential</a:t>
            </a:r>
            <a:r>
              <a:rPr spc="-40" dirty="0"/>
              <a:t> </a:t>
            </a:r>
            <a:r>
              <a:rPr dirty="0"/>
              <a:t>thermal</a:t>
            </a:r>
            <a:r>
              <a:rPr spc="-45" dirty="0"/>
              <a:t> </a:t>
            </a:r>
            <a:r>
              <a:rPr spc="-10" dirty="0"/>
              <a:t>detuning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34013" y="65027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76374"/>
                </a:solidFill>
                <a:latin typeface="Arial"/>
                <a:cs typeface="Arial"/>
              </a:rPr>
              <a:t>19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66712" y="872965"/>
          <a:ext cx="11461748" cy="502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3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6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0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43300">
                <a:tc gridSpan="5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Inlet</a:t>
                      </a:r>
                      <a:r>
                        <a:rPr sz="1950" b="1" spc="-5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water:</a:t>
                      </a:r>
                      <a:r>
                        <a:rPr sz="1950" b="1" spc="-4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sz="1950" b="1" spc="-1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°C</a:t>
                      </a:r>
                      <a:r>
                        <a:rPr sz="1950" b="1" spc="-2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;</a:t>
                      </a:r>
                      <a:r>
                        <a:rPr sz="1950" b="1" spc="-1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Mean</a:t>
                      </a:r>
                      <a:r>
                        <a:rPr sz="1950" b="1" spc="-2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velocity: 2</a:t>
                      </a:r>
                      <a:r>
                        <a:rPr sz="1950" b="1" spc="-1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m/s</a:t>
                      </a:r>
                      <a:r>
                        <a:rPr sz="1950" b="1" spc="-2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;</a:t>
                      </a:r>
                      <a:r>
                        <a:rPr sz="1950" b="1" spc="-2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Flow</a:t>
                      </a:r>
                      <a:r>
                        <a:rPr sz="1950" b="1" spc="-2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rate:</a:t>
                      </a:r>
                      <a:r>
                        <a:rPr sz="1950" b="1" spc="-1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38</a:t>
                      </a:r>
                      <a:r>
                        <a:rPr sz="1950" b="1" spc="-15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spc="-10" dirty="0">
                          <a:solidFill>
                            <a:srgbClr val="38175F"/>
                          </a:solidFill>
                          <a:latin typeface="Arial"/>
                          <a:cs typeface="Arial"/>
                        </a:rPr>
                        <a:t>L/min</a:t>
                      </a:r>
                      <a:endParaRPr sz="1950">
                        <a:latin typeface="Arial"/>
                        <a:cs typeface="Arial"/>
                      </a:endParaRPr>
                    </a:p>
                    <a:p>
                      <a:pPr marL="4453890">
                        <a:lnSpc>
                          <a:spcPct val="100000"/>
                        </a:lnSpc>
                        <a:spcBef>
                          <a:spcPts val="810"/>
                        </a:spcBef>
                        <a:tabLst>
                          <a:tab pos="8382634" algn="l"/>
                        </a:tabLst>
                      </a:pPr>
                      <a:r>
                        <a:rPr sz="1800" b="1" dirty="0">
                          <a:solidFill>
                            <a:srgbClr val="381C61"/>
                          </a:solidFill>
                          <a:latin typeface="Arial"/>
                          <a:cs typeface="Arial"/>
                        </a:rPr>
                        <a:t>Symmetric</a:t>
                      </a:r>
                      <a:r>
                        <a:rPr sz="1800" b="1" spc="-40" dirty="0">
                          <a:solidFill>
                            <a:srgbClr val="381C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381C61"/>
                          </a:solidFill>
                          <a:latin typeface="Arial"/>
                          <a:cs typeface="Arial"/>
                        </a:rPr>
                        <a:t>operation</a:t>
                      </a:r>
                      <a:r>
                        <a:rPr sz="1800" b="1" dirty="0">
                          <a:solidFill>
                            <a:srgbClr val="381C61"/>
                          </a:solidFill>
                          <a:latin typeface="Arial"/>
                          <a:cs typeface="Arial"/>
                        </a:rPr>
                        <a:t>	Asymmetric</a:t>
                      </a:r>
                      <a:r>
                        <a:rPr sz="1800" b="1" spc="-70" dirty="0">
                          <a:solidFill>
                            <a:srgbClr val="381C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381C61"/>
                          </a:solidFill>
                          <a:latin typeface="Arial"/>
                          <a:cs typeface="Arial"/>
                        </a:rPr>
                        <a:t>operation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  <a:tabLst>
                          <a:tab pos="4591050" algn="l"/>
                          <a:tab pos="8444865" algn="l"/>
                        </a:tabLst>
                      </a:pP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Embedded</a:t>
                      </a:r>
                      <a:r>
                        <a:rPr sz="1700" b="1" spc="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serpentine</a:t>
                      </a:r>
                      <a:r>
                        <a:rPr sz="1700" b="1" spc="4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channels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	Both</a:t>
                      </a:r>
                      <a:r>
                        <a:rPr sz="1700" b="1" spc="1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chains</a:t>
                      </a:r>
                      <a:r>
                        <a:rPr sz="1700" b="1" spc="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sz="1700" b="1" spc="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2.1</a:t>
                      </a:r>
                      <a:r>
                        <a:rPr sz="1700" b="1" spc="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MW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	Chain</a:t>
                      </a:r>
                      <a:r>
                        <a:rPr sz="1700" b="1" spc="-5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70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on,</a:t>
                      </a:r>
                      <a:r>
                        <a:rPr sz="1700" b="1" spc="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sz="1700" b="1" spc="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1700" b="1" spc="3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off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3746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D4CFDD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Thermal</a:t>
                      </a:r>
                      <a:r>
                        <a:rPr sz="15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result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Symmetric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Asymmetric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38175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4CFDD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D4CFDD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Peak</a:t>
                      </a:r>
                      <a:r>
                        <a:rPr sz="1500" b="1" spc="-4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temperature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2936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38.4</a:t>
                      </a:r>
                      <a:r>
                        <a:rPr sz="1500" b="1" spc="-3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°C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2999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29.3</a:t>
                      </a:r>
                      <a:r>
                        <a:rPr sz="1500" b="1" spc="-3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°C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D4CFDD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D4CFDD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Frequency</a:t>
                      </a:r>
                      <a:r>
                        <a:rPr sz="150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shift</a:t>
                      </a:r>
                      <a:r>
                        <a:rPr sz="1500" b="1" spc="-3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4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−219</a:t>
                      </a:r>
                      <a:r>
                        <a:rPr sz="150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4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−205</a:t>
                      </a:r>
                      <a:r>
                        <a:rPr sz="150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kHz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−84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3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−76</a:t>
                      </a:r>
                      <a:r>
                        <a:rPr sz="1500" b="1" spc="-4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kHz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5F1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D4CFDD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D4CFDD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Differential</a:t>
                      </a:r>
                      <a:r>
                        <a:rPr sz="1500" b="1" spc="-8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shift</a:t>
                      </a:r>
                      <a:r>
                        <a:rPr sz="1500" b="1" spc="-5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magnitude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kHz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500" b="1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sz="1500" b="1" spc="-1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221A16"/>
                          </a:solidFill>
                          <a:latin typeface="Arial"/>
                          <a:cs typeface="Arial"/>
                        </a:rPr>
                        <a:t>kHz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9525">
                      <a:solidFill>
                        <a:srgbClr val="D4CFDD"/>
                      </a:solidFill>
                      <a:prstDash val="solid"/>
                    </a:lnL>
                    <a:lnR w="9525">
                      <a:solidFill>
                        <a:srgbClr val="D4CFDD"/>
                      </a:solidFill>
                      <a:prstDash val="solid"/>
                    </a:lnR>
                    <a:lnT w="9525">
                      <a:solidFill>
                        <a:srgbClr val="D4CFDD"/>
                      </a:solidFill>
                      <a:prstDash val="solid"/>
                    </a:lnT>
                    <a:lnB w="9525">
                      <a:solidFill>
                        <a:srgbClr val="D4CF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D4CFDD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172" y="1619250"/>
            <a:ext cx="3446779" cy="2247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6485" y="1619250"/>
            <a:ext cx="3446652" cy="22479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1608" y="1619250"/>
            <a:ext cx="3446779" cy="224790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8274" y="6057696"/>
            <a:ext cx="8357234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Differential</a:t>
            </a:r>
            <a:r>
              <a:rPr sz="1650" b="1" spc="-5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thermal</a:t>
            </a:r>
            <a:r>
              <a:rPr sz="1650" b="1" spc="-5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detuning</a:t>
            </a:r>
            <a:r>
              <a:rPr sz="1650" b="1" spc="-2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stays</a:t>
            </a:r>
            <a:r>
              <a:rPr sz="1650" b="1" spc="-5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below</a:t>
            </a:r>
            <a:r>
              <a:rPr sz="1650" b="1" spc="-2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20</a:t>
            </a:r>
            <a:r>
              <a:rPr sz="1650" b="1" spc="-3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kHz</a:t>
            </a:r>
            <a:r>
              <a:rPr sz="1650" b="1" spc="-5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in</a:t>
            </a:r>
            <a:r>
              <a:rPr sz="1650" b="1" spc="-1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both</a:t>
            </a:r>
            <a:r>
              <a:rPr sz="1650" b="1" spc="-20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simulated</a:t>
            </a:r>
            <a:r>
              <a:rPr sz="1650" b="1" spc="-5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C61"/>
                </a:solidFill>
                <a:latin typeface="Arial"/>
                <a:cs typeface="Arial"/>
              </a:rPr>
              <a:t>operating</a:t>
            </a:r>
            <a:r>
              <a:rPr sz="1650" b="1" spc="-35" dirty="0">
                <a:solidFill>
                  <a:srgbClr val="381C61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C61"/>
                </a:solidFill>
                <a:latin typeface="Arial"/>
                <a:cs typeface="Arial"/>
              </a:rPr>
              <a:t>cases.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950" y="885825"/>
            <a:ext cx="11458575" cy="5048250"/>
          </a:xfrm>
          <a:custGeom>
            <a:avLst/>
            <a:gdLst/>
            <a:ahLst/>
            <a:cxnLst/>
            <a:rect l="l" t="t" r="r" b="b"/>
            <a:pathLst>
              <a:path w="11458575" h="5048250">
                <a:moveTo>
                  <a:pt x="11458575" y="0"/>
                </a:moveTo>
                <a:lnTo>
                  <a:pt x="0" y="0"/>
                </a:lnTo>
                <a:lnTo>
                  <a:pt x="0" y="5048250"/>
                </a:lnTo>
                <a:lnTo>
                  <a:pt x="11458575" y="5048250"/>
                </a:lnTo>
                <a:lnTo>
                  <a:pt x="1145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81915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4">
                <a:moveTo>
                  <a:pt x="0" y="0"/>
                </a:moveTo>
                <a:lnTo>
                  <a:pt x="11277600" y="126"/>
                </a:lnTo>
              </a:path>
            </a:pathLst>
          </a:custGeom>
          <a:ln w="9525">
            <a:solidFill>
              <a:srgbClr val="D2CE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5981700"/>
            <a:ext cx="11277600" cy="635"/>
          </a:xfrm>
          <a:custGeom>
            <a:avLst/>
            <a:gdLst/>
            <a:ahLst/>
            <a:cxnLst/>
            <a:rect l="l" t="t" r="r" b="b"/>
            <a:pathLst>
              <a:path w="11277600" h="635">
                <a:moveTo>
                  <a:pt x="0" y="0"/>
                </a:moveTo>
                <a:lnTo>
                  <a:pt x="11277600" y="88"/>
                </a:lnTo>
              </a:path>
            </a:pathLst>
          </a:custGeom>
          <a:ln w="12383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224409"/>
            <a:ext cx="4639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38175F"/>
                </a:solidFill>
                <a:latin typeface="Arial"/>
                <a:cs typeface="Arial"/>
              </a:rPr>
              <a:t>Conclusions</a:t>
            </a:r>
            <a:r>
              <a:rPr sz="30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38175F"/>
                </a:solidFill>
                <a:latin typeface="Arial"/>
                <a:cs typeface="Arial"/>
              </a:rPr>
              <a:t>and</a:t>
            </a:r>
            <a:r>
              <a:rPr sz="300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3000" b="1" spc="-10" dirty="0">
                <a:solidFill>
                  <a:srgbClr val="38175F"/>
                </a:solidFill>
                <a:latin typeface="Arial"/>
                <a:cs typeface="Arial"/>
              </a:rPr>
              <a:t>Outlook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8002" y="950722"/>
            <a:ext cx="202247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dirty="0"/>
              <a:t>1–10</a:t>
            </a:r>
            <a:r>
              <a:rPr sz="3450" spc="-45" dirty="0"/>
              <a:t> </a:t>
            </a:r>
            <a:r>
              <a:rPr sz="3450" spc="-25" dirty="0"/>
              <a:t>MeV</a:t>
            </a:r>
            <a:endParaRPr sz="3450"/>
          </a:p>
        </p:txBody>
      </p:sp>
      <p:sp>
        <p:nvSpPr>
          <p:cNvPr id="7" name="object 7"/>
          <p:cNvSpPr txBox="1"/>
          <p:nvPr/>
        </p:nvSpPr>
        <p:spPr>
          <a:xfrm>
            <a:off x="578002" y="1437790"/>
            <a:ext cx="2974340" cy="6038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Continuous</a:t>
            </a:r>
            <a:r>
              <a:rPr sz="1650" b="1" spc="-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Energy</a:t>
            </a:r>
            <a:r>
              <a:rPr sz="1650" b="1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Tuning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Independent</a:t>
            </a:r>
            <a:r>
              <a:rPr sz="1300" spc="-6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chain</a:t>
            </a:r>
            <a:r>
              <a:rPr sz="1300" spc="-2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amplitude</a:t>
            </a:r>
            <a:r>
              <a:rPr sz="1300" spc="-5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and</a:t>
            </a:r>
            <a:r>
              <a:rPr sz="1300" spc="-2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636F80"/>
                </a:solidFill>
                <a:latin typeface="Arial"/>
                <a:cs typeface="Arial"/>
              </a:rPr>
              <a:t>phase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00525" y="1057275"/>
            <a:ext cx="0" cy="933450"/>
          </a:xfrm>
          <a:custGeom>
            <a:avLst/>
            <a:gdLst/>
            <a:ahLst/>
            <a:cxnLst/>
            <a:rect l="l" t="t" r="r" b="b"/>
            <a:pathLst>
              <a:path h="933450">
                <a:moveTo>
                  <a:pt x="0" y="0"/>
                </a:moveTo>
                <a:lnTo>
                  <a:pt x="0" y="933450"/>
                </a:lnTo>
              </a:path>
            </a:pathLst>
          </a:custGeom>
          <a:ln w="9525">
            <a:solidFill>
              <a:srgbClr val="DDD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59909" y="885840"/>
            <a:ext cx="3145155" cy="11557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3450" b="1" spc="-10" dirty="0">
                <a:solidFill>
                  <a:srgbClr val="38175F"/>
                </a:solidFill>
                <a:latin typeface="Arial"/>
                <a:cs typeface="Arial"/>
              </a:rPr>
              <a:t>29.1%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Capture</a:t>
            </a:r>
            <a:r>
              <a:rPr sz="1650" b="1" spc="-5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Ratio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at</a:t>
            </a:r>
            <a:r>
              <a:rPr sz="1650" b="1" spc="-3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3</a:t>
            </a:r>
            <a:r>
              <a:rPr sz="1650" b="1" spc="-1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MeV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Highest</a:t>
            </a:r>
            <a:r>
              <a:rPr sz="1300" spc="-3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simulated</a:t>
            </a:r>
            <a:r>
              <a:rPr sz="1300" spc="-4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capture</a:t>
            </a:r>
            <a:r>
              <a:rPr sz="1300" spc="-2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of</a:t>
            </a:r>
            <a:r>
              <a:rPr sz="1300" spc="-2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four</a:t>
            </a:r>
            <a:r>
              <a:rPr sz="1300" spc="-10" dirty="0">
                <a:solidFill>
                  <a:srgbClr val="636F80"/>
                </a:solidFill>
                <a:latin typeface="Arial"/>
                <a:cs typeface="Arial"/>
              </a:rPr>
              <a:t> methods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81950" y="1057275"/>
            <a:ext cx="0" cy="933450"/>
          </a:xfrm>
          <a:custGeom>
            <a:avLst/>
            <a:gdLst/>
            <a:ahLst/>
            <a:cxnLst/>
            <a:rect l="l" t="t" r="r" b="b"/>
            <a:pathLst>
              <a:path h="933450">
                <a:moveTo>
                  <a:pt x="0" y="0"/>
                </a:moveTo>
                <a:lnTo>
                  <a:pt x="0" y="933450"/>
                </a:lnTo>
              </a:path>
            </a:pathLst>
          </a:custGeom>
          <a:ln w="9525">
            <a:solidFill>
              <a:srgbClr val="DDD4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141589" y="885840"/>
            <a:ext cx="3336925" cy="11557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3450" b="1" dirty="0">
                <a:solidFill>
                  <a:srgbClr val="38175F"/>
                </a:solidFill>
                <a:latin typeface="Arial"/>
                <a:cs typeface="Arial"/>
              </a:rPr>
              <a:t>&lt;20</a:t>
            </a:r>
            <a:r>
              <a:rPr sz="3450" b="1" spc="-3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3450" b="1" spc="-25" dirty="0">
                <a:solidFill>
                  <a:srgbClr val="38175F"/>
                </a:solidFill>
                <a:latin typeface="Arial"/>
                <a:cs typeface="Arial"/>
              </a:rPr>
              <a:t>kHz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Inter-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Chain</a:t>
            </a:r>
            <a:r>
              <a:rPr sz="1650" b="1" spc="-2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Frequency</a:t>
            </a:r>
            <a:r>
              <a:rPr sz="16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Difference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Thermal</a:t>
            </a:r>
            <a:r>
              <a:rPr sz="1300" spc="-5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simulations,</a:t>
            </a:r>
            <a:r>
              <a:rPr sz="1300" spc="-5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both</a:t>
            </a:r>
            <a:r>
              <a:rPr sz="1300" spc="-2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operating</a:t>
            </a:r>
            <a:r>
              <a:rPr sz="1300" spc="-4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636F80"/>
                </a:solidFill>
                <a:latin typeface="Arial"/>
                <a:cs typeface="Arial"/>
              </a:rPr>
              <a:t>cases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553" y="2377897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8A6AA6"/>
                </a:solid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553" y="3426332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8A6AA6"/>
                </a:solidFill>
                <a:latin typeface="Arial"/>
                <a:cs typeface="Arial"/>
              </a:rPr>
              <a:t>02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553" y="447420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8A6AA6"/>
                </a:solidFill>
                <a:latin typeface="Arial"/>
                <a:cs typeface="Arial"/>
              </a:rPr>
              <a:t>03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/>
              <a:t>Continuous</a:t>
            </a:r>
            <a:r>
              <a:rPr spc="65" dirty="0"/>
              <a:t> </a:t>
            </a:r>
            <a:r>
              <a:rPr dirty="0"/>
              <a:t>Energy</a:t>
            </a:r>
            <a:r>
              <a:rPr spc="50" dirty="0"/>
              <a:t> </a:t>
            </a:r>
            <a:r>
              <a:rPr spc="-10" dirty="0"/>
              <a:t>Tunability</a:t>
            </a:r>
          </a:p>
          <a:p>
            <a:pPr marL="12700" marR="1131570">
              <a:lnSpc>
                <a:spcPct val="100600"/>
              </a:lnSpc>
              <a:spcBef>
                <a:spcPts val="700"/>
              </a:spcBef>
            </a:pP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Independent</a:t>
            </a:r>
            <a:r>
              <a:rPr sz="1600" b="0" spc="-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chain</a:t>
            </a:r>
            <a:r>
              <a:rPr sz="1600" b="0" spc="1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voltages</a:t>
            </a:r>
            <a:r>
              <a:rPr sz="1600" b="0" spc="2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tune</a:t>
            </a:r>
            <a:r>
              <a:rPr sz="1600" b="0" spc="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the</a:t>
            </a:r>
            <a:r>
              <a:rPr sz="1600" b="0" spc="1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output</a:t>
            </a:r>
            <a:r>
              <a:rPr sz="1600" b="0" spc="-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energy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while</a:t>
            </a:r>
            <a:r>
              <a:rPr sz="1600" b="0" spc="3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Chain</a:t>
            </a:r>
            <a:r>
              <a:rPr sz="1600" b="0" spc="-8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</a:t>
            </a:r>
            <a:r>
              <a:rPr sz="1600" b="0" spc="-8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keeps</a:t>
            </a:r>
            <a:r>
              <a:rPr sz="1600" b="0" spc="1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the</a:t>
            </a:r>
            <a:r>
              <a:rPr sz="1600" b="0" spc="1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bunching</a:t>
            </a:r>
            <a:r>
              <a:rPr sz="1600" b="0" spc="1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conditions</a:t>
            </a:r>
            <a:r>
              <a:rPr sz="1600" b="0" spc="2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fixed.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/>
              <a:t>Enhanced</a:t>
            </a:r>
            <a:r>
              <a:rPr spc="60" dirty="0"/>
              <a:t> </a:t>
            </a:r>
            <a:r>
              <a:rPr dirty="0"/>
              <a:t>Low-Energy</a:t>
            </a:r>
            <a:r>
              <a:rPr spc="40" dirty="0"/>
              <a:t> </a:t>
            </a:r>
            <a:r>
              <a:rPr dirty="0"/>
              <a:t>RF</a:t>
            </a:r>
            <a:r>
              <a:rPr spc="85" dirty="0"/>
              <a:t> </a:t>
            </a:r>
            <a:r>
              <a:rPr spc="-10" dirty="0"/>
              <a:t>Focusing</a:t>
            </a: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Alternating</a:t>
            </a:r>
            <a:r>
              <a:rPr sz="1600" b="0" spc="1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acceleration</a:t>
            </a:r>
            <a:r>
              <a:rPr sz="1600" b="0" spc="3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and deceleration</a:t>
            </a:r>
            <a:r>
              <a:rPr sz="1600" b="0" spc="2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maintains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strong</a:t>
            </a:r>
            <a:r>
              <a:rPr sz="1600" b="0" spc="1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RF</a:t>
            </a:r>
            <a:r>
              <a:rPr sz="1600" b="0" spc="1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fields,</a:t>
            </a:r>
            <a:r>
              <a:rPr sz="1600" b="0" spc="3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improving</a:t>
            </a:r>
            <a:r>
              <a:rPr sz="1600" b="0" spc="1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confinement</a:t>
            </a:r>
            <a:r>
              <a:rPr sz="1600" b="0" spc="2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and simulated</a:t>
            </a:r>
            <a:r>
              <a:rPr sz="1600" b="0" spc="2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capture.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/>
              <a:t>Engineering</a:t>
            </a:r>
            <a:r>
              <a:rPr spc="100" dirty="0"/>
              <a:t> </a:t>
            </a:r>
            <a:r>
              <a:rPr spc="-10" dirty="0"/>
              <a:t>Feasibility</a:t>
            </a:r>
          </a:p>
          <a:p>
            <a:pPr marL="12700" marR="814069">
              <a:lnSpc>
                <a:spcPct val="100600"/>
              </a:lnSpc>
              <a:spcBef>
                <a:spcPts val="700"/>
              </a:spcBef>
            </a:pP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Phase-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locked</a:t>
            </a:r>
            <a:r>
              <a:rPr sz="1600" b="0" spc="4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dual-magnetron</a:t>
            </a:r>
            <a:r>
              <a:rPr sz="1600" b="0" spc="2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RF</a:t>
            </a:r>
            <a:r>
              <a:rPr sz="1600" b="0" spc="2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and</a:t>
            </a:r>
            <a:r>
              <a:rPr sz="1600" b="0" spc="3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cooling</a:t>
            </a:r>
            <a:r>
              <a:rPr sz="1600" b="0" spc="2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designs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support</a:t>
            </a:r>
            <a:r>
              <a:rPr sz="1600" b="0" spc="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independent</a:t>
            </a:r>
            <a:r>
              <a:rPr sz="1600" b="0" spc="10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RF control</a:t>
            </a:r>
            <a:r>
              <a:rPr sz="1600" b="0" spc="1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and</a:t>
            </a:r>
            <a:r>
              <a:rPr sz="1600" b="0" spc="1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rgbClr val="2D2D31"/>
                </a:solidFill>
                <a:latin typeface="Arial"/>
                <a:cs typeface="Arial"/>
              </a:rPr>
              <a:t>thermal</a:t>
            </a:r>
            <a:r>
              <a:rPr sz="1600" b="0" spc="-5" dirty="0">
                <a:solidFill>
                  <a:srgbClr val="2D2D31"/>
                </a:solidFill>
                <a:latin typeface="Arial"/>
                <a:cs typeface="Arial"/>
              </a:rPr>
              <a:t> </a:t>
            </a:r>
            <a:r>
              <a:rPr sz="1600" b="0" spc="-10" dirty="0">
                <a:solidFill>
                  <a:srgbClr val="2D2D31"/>
                </a:solidFill>
                <a:latin typeface="Arial"/>
                <a:cs typeface="Arial"/>
              </a:rPr>
              <a:t>stability.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7910" y="2095500"/>
            <a:ext cx="2236978" cy="324802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349743" y="5314538"/>
            <a:ext cx="4303395" cy="5715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0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Compact</a:t>
            </a:r>
            <a:r>
              <a:rPr sz="1650" b="1" spc="-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Interlaced</a:t>
            </a:r>
            <a:r>
              <a:rPr sz="1650" b="1" spc="-7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38175F"/>
                </a:solidFill>
                <a:latin typeface="Arial"/>
                <a:cs typeface="Arial"/>
              </a:rPr>
              <a:t>Linac</a:t>
            </a:r>
            <a:endParaRPr sz="1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34"/>
              </a:spcBef>
            </a:pP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Accelerating</a:t>
            </a:r>
            <a:r>
              <a:rPr sz="1300" spc="-2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structure:</a:t>
            </a:r>
            <a:r>
              <a:rPr sz="1300" spc="1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350</a:t>
            </a:r>
            <a:r>
              <a:rPr sz="1300" spc="-2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mm</a:t>
            </a:r>
            <a:r>
              <a:rPr sz="1300" spc="-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length</a:t>
            </a:r>
            <a:r>
              <a:rPr sz="1300" spc="-3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×</a:t>
            </a:r>
            <a:r>
              <a:rPr sz="1300" spc="-1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150</a:t>
            </a:r>
            <a:r>
              <a:rPr sz="1300" spc="-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636F80"/>
                </a:solidFill>
                <a:latin typeface="Arial"/>
                <a:cs typeface="Arial"/>
              </a:rPr>
              <a:t>mm</a:t>
            </a:r>
            <a:r>
              <a:rPr sz="1300" spc="-2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636F80"/>
                </a:solidFill>
                <a:latin typeface="Arial"/>
                <a:cs typeface="Arial"/>
              </a:rPr>
              <a:t>diameter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22552" y="6052515"/>
            <a:ext cx="219583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Prototype</a:t>
            </a:r>
            <a:r>
              <a:rPr sz="1650" b="1" spc="-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Fabrication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83811" y="5866891"/>
            <a:ext cx="48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9A6FBE"/>
                </a:solidFill>
                <a:latin typeface="Arial"/>
                <a:cs typeface="Arial"/>
              </a:rPr>
              <a:t>→</a:t>
            </a:r>
            <a:endParaRPr sz="3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84491" y="5895238"/>
            <a:ext cx="482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9A6FBE"/>
                </a:solidFill>
                <a:latin typeface="Arial"/>
                <a:cs typeface="Arial"/>
              </a:rPr>
              <a:t>→</a:t>
            </a:r>
            <a:endParaRPr sz="3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93683" y="6075375"/>
            <a:ext cx="2122170" cy="278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Beam</a:t>
            </a:r>
            <a:r>
              <a:rPr sz="1650" b="1" spc="-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Measurements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07763" y="6043371"/>
            <a:ext cx="2505710" cy="503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935">
              <a:lnSpc>
                <a:spcPts val="1964"/>
              </a:lnSpc>
              <a:spcBef>
                <a:spcPts val="105"/>
              </a:spcBef>
            </a:pPr>
            <a:r>
              <a:rPr sz="1650" b="1" dirty="0">
                <a:solidFill>
                  <a:srgbClr val="38175F"/>
                </a:solidFill>
                <a:latin typeface="Arial"/>
                <a:cs typeface="Arial"/>
              </a:rPr>
              <a:t>RF </a:t>
            </a:r>
            <a:r>
              <a:rPr sz="1650" b="1" spc="-10" dirty="0">
                <a:solidFill>
                  <a:srgbClr val="38175F"/>
                </a:solidFill>
                <a:latin typeface="Arial"/>
                <a:cs typeface="Arial"/>
              </a:rPr>
              <a:t>Commissioning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ts val="1785"/>
              </a:lnSpc>
            </a:pPr>
            <a:r>
              <a:rPr sz="1500" dirty="0">
                <a:solidFill>
                  <a:srgbClr val="38175F"/>
                </a:solidFill>
                <a:latin typeface="Arial"/>
                <a:cs typeface="Arial"/>
              </a:rPr>
              <a:t>Thank</a:t>
            </a:r>
            <a:r>
              <a:rPr sz="1500" spc="4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8175F"/>
                </a:solidFill>
                <a:latin typeface="Arial"/>
                <a:cs typeface="Arial"/>
              </a:rPr>
              <a:t>you</a:t>
            </a:r>
            <a:r>
              <a:rPr sz="1500" spc="60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8175F"/>
                </a:solidFill>
                <a:latin typeface="Arial"/>
                <a:cs typeface="Arial"/>
              </a:rPr>
              <a:t>for</a:t>
            </a:r>
            <a:r>
              <a:rPr sz="1500" spc="4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38175F"/>
                </a:solidFill>
                <a:latin typeface="Arial"/>
                <a:cs typeface="Arial"/>
              </a:rPr>
              <a:t>your</a:t>
            </a:r>
            <a:r>
              <a:rPr sz="1500" spc="65" dirty="0">
                <a:solidFill>
                  <a:srgbClr val="38175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38175F"/>
                </a:solidFill>
                <a:latin typeface="Arial"/>
                <a:cs typeface="Arial"/>
              </a:rPr>
              <a:t>attention.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4500" y="6570370"/>
            <a:ext cx="4460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Sec.</a:t>
            </a:r>
            <a:r>
              <a:rPr sz="900" spc="-1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V</a:t>
            </a:r>
            <a:r>
              <a:rPr sz="900" spc="-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and</a:t>
            </a:r>
            <a:r>
              <a:rPr sz="900" spc="-2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Fig.</a:t>
            </a:r>
            <a:r>
              <a:rPr sz="900" spc="-1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14;</a:t>
            </a:r>
            <a:r>
              <a:rPr sz="900" spc="-1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design</a:t>
            </a:r>
            <a:r>
              <a:rPr sz="900" spc="-2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and</a:t>
            </a:r>
            <a:r>
              <a:rPr sz="900" spc="-1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simulation</a:t>
            </a:r>
            <a:r>
              <a:rPr sz="900" spc="-5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results.</a:t>
            </a:r>
            <a:r>
              <a:rPr sz="900" spc="-3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Prototype</a:t>
            </a:r>
            <a:r>
              <a:rPr sz="900" spc="-2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validation</a:t>
            </a:r>
            <a:r>
              <a:rPr sz="900" spc="-2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is</a:t>
            </a:r>
            <a:r>
              <a:rPr sz="900" spc="-10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36F80"/>
                </a:solidFill>
                <a:latin typeface="Arial"/>
                <a:cs typeface="Arial"/>
              </a:rPr>
              <a:t>next</a:t>
            </a:r>
            <a:r>
              <a:rPr sz="900" spc="-5" dirty="0">
                <a:solidFill>
                  <a:srgbClr val="636F80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636F80"/>
                </a:solidFill>
                <a:latin typeface="Arial"/>
                <a:cs typeface="Arial"/>
              </a:rPr>
              <a:t>stage.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534647" y="6531661"/>
            <a:ext cx="19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36F80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2642</Words>
  <Application>Microsoft Office PowerPoint</Application>
  <PresentationFormat>宽屏</PresentationFormat>
  <Paragraphs>440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微软雅黑</vt:lpstr>
      <vt:lpstr>Arial</vt:lpstr>
      <vt:lpstr>Calibri</vt:lpstr>
      <vt:lpstr>Cambria Math</vt:lpstr>
      <vt:lpstr>Times New Roman</vt:lpstr>
      <vt:lpstr>Office Theme</vt:lpstr>
      <vt:lpstr>An S-Band Interlaced Side-Coupled Standing-Wave Linac with Continuous Energy Tunability from 1 to 10 MeV for Radiotherapy</vt:lpstr>
      <vt:lpstr>Medical motivation for 1–10 MeV tuning</vt:lpstr>
      <vt:lpstr>Low-MeV electrons for low-MV imaging</vt:lpstr>
      <vt:lpstr>Electron radiotherapy and depth matching</vt:lpstr>
      <vt:lpstr>Conventional energy-tuning methods</vt:lpstr>
      <vt:lpstr>Interlaced dual-chain architecture</vt:lpstr>
      <vt:lpstr>RF design and phase synchronization</vt:lpstr>
      <vt:lpstr>Two tuning modes and the transition</vt:lpstr>
      <vt:lpstr>Circuit model and operating points</vt:lpstr>
      <vt:lpstr>Continuous tuning by voltage superposition</vt:lpstr>
      <vt:lpstr>Comparison of Four Energy-Tuning Methods</vt:lpstr>
      <vt:lpstr>Single-Particle Transverse Dynamics Model</vt:lpstr>
      <vt:lpstr>RF Focusing versus Space-Charge Defocusing</vt:lpstr>
      <vt:lpstr>Cumulative Focusing and Particle Trajectories</vt:lpstr>
      <vt:lpstr>Multi-Particle Validation with ASTRA</vt:lpstr>
      <vt:lpstr>Beam Quality across the 1–10 MeV Tuning Range</vt:lpstr>
      <vt:lpstr>Representative Energy Spectra and Transverse Phase Space</vt:lpstr>
      <vt:lpstr>RF implementation and tuning accuracy</vt:lpstr>
      <vt:lpstr>Cooling and differential thermal detuning</vt:lpstr>
      <vt:lpstr>1–10 MeV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海鹏 支</cp:lastModifiedBy>
  <cp:revision>1</cp:revision>
  <dcterms:created xsi:type="dcterms:W3CDTF">2026-10-19T01:35:39Z</dcterms:created>
  <dcterms:modified xsi:type="dcterms:W3CDTF">2026-10-19T01:37:03Z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2026-10-19T00:00:00Z</vt:filetime>
  </property>
  <property fmtid="{D5CDD505-2E9C-101B-9397-08002B2CF9AE}" pid="3" name="Creator">
    <vt:lpwstr>福建福昕软件开发股份有限公司</vt:lpwstr>
  </property>
  <property fmtid="{D5CDD505-2E9C-101B-9397-08002B2CF9AE}" pid="4" name="LastSaved">
    <vt:filetime>2026-10-19T00:00:00Z</vt:filetime>
  </property>
  <property fmtid="{D5CDD505-2E9C-101B-9397-08002B2CF9AE}" pid="5" name="Producer">
    <vt:lpwstr>福昕PDF生成器版本2024.3.0.16038</vt:lpwstr>
  </property>
</Properties>
</file>