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3"/>
    <p:sldId id="287" r:id="rId4"/>
    <p:sldId id="258" r:id="rId5"/>
    <p:sldId id="304" r:id="rId6"/>
    <p:sldId id="314" r:id="rId8"/>
    <p:sldId id="306" r:id="rId9"/>
    <p:sldId id="297" r:id="rId10"/>
    <p:sldId id="307" r:id="rId11"/>
    <p:sldId id="294" r:id="rId12"/>
    <p:sldId id="275" r:id="rId13"/>
    <p:sldId id="309" r:id="rId14"/>
    <p:sldId id="315" r:id="rId15"/>
    <p:sldId id="310" r:id="rId16"/>
    <p:sldId id="277" r:id="rId17"/>
    <p:sldId id="316" r:id="rId18"/>
    <p:sldId id="311" r:id="rId19"/>
    <p:sldId id="312" r:id="rId20"/>
    <p:sldId id="26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45" userDrawn="1">
          <p15:clr>
            <a:srgbClr val="A4A3A4"/>
          </p15:clr>
        </p15:guide>
        <p15:guide id="2" pos="27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87" d="100"/>
          <a:sy n="87" d="100"/>
        </p:scale>
        <p:origin x="504" y="43"/>
      </p:cViewPr>
      <p:guideLst>
        <p:guide orient="horz" pos="2345"/>
        <p:guide pos="27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943" y="1143000"/>
            <a:ext cx="5486114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这个调试结果状态未知？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这个调试结果状态未知？</a:t>
            </a:r>
            <a:endParaRPr lang="zh-CN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/>
              <a:t>这个调试结果状态未知？</a:t>
            </a:r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2" Type="http://schemas.openxmlformats.org/officeDocument/2006/relationships/slideLayout" Target="../slideLayouts/slideLayout7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8.xml"/><Relationship Id="rId8" Type="http://schemas.openxmlformats.org/officeDocument/2006/relationships/tags" Target="../tags/tag27.xml"/><Relationship Id="rId7" Type="http://schemas.openxmlformats.org/officeDocument/2006/relationships/image" Target="../media/image2.png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2" Type="http://schemas.openxmlformats.org/officeDocument/2006/relationships/slideLayout" Target="../slideLayouts/slideLayout7.xml"/><Relationship Id="rId21" Type="http://schemas.openxmlformats.org/officeDocument/2006/relationships/image" Target="../media/image5.png"/><Relationship Id="rId20" Type="http://schemas.openxmlformats.org/officeDocument/2006/relationships/tags" Target="../tags/tag37.xml"/><Relationship Id="rId2" Type="http://schemas.openxmlformats.org/officeDocument/2006/relationships/image" Target="../media/image1.png"/><Relationship Id="rId19" Type="http://schemas.openxmlformats.org/officeDocument/2006/relationships/tags" Target="../tags/tag36.xml"/><Relationship Id="rId18" Type="http://schemas.openxmlformats.org/officeDocument/2006/relationships/image" Target="../media/image4.png"/><Relationship Id="rId17" Type="http://schemas.openxmlformats.org/officeDocument/2006/relationships/tags" Target="../tags/tag35.xml"/><Relationship Id="rId16" Type="http://schemas.openxmlformats.org/officeDocument/2006/relationships/tags" Target="../tags/tag34.xml"/><Relationship Id="rId15" Type="http://schemas.openxmlformats.org/officeDocument/2006/relationships/tags" Target="../tags/tag33.xml"/><Relationship Id="rId14" Type="http://schemas.openxmlformats.org/officeDocument/2006/relationships/tags" Target="../tags/tag32.xml"/><Relationship Id="rId13" Type="http://schemas.openxmlformats.org/officeDocument/2006/relationships/image" Target="../media/image3.png"/><Relationship Id="rId12" Type="http://schemas.openxmlformats.org/officeDocument/2006/relationships/tags" Target="../tags/tag31.xml"/><Relationship Id="rId11" Type="http://schemas.openxmlformats.org/officeDocument/2006/relationships/tags" Target="../tags/tag30.xml"/><Relationship Id="rId10" Type="http://schemas.openxmlformats.org/officeDocument/2006/relationships/tags" Target="../tags/tag29.xml"/><Relationship Id="rId1" Type="http://schemas.openxmlformats.org/officeDocument/2006/relationships/tags" Target="../tags/tag2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2" Type="http://schemas.openxmlformats.org/officeDocument/2006/relationships/notesSlide" Target="../notesSlides/notesSlide1.xml"/><Relationship Id="rId71" Type="http://schemas.openxmlformats.org/officeDocument/2006/relationships/slideLayout" Target="../slideLayouts/slideLayout7.xml"/><Relationship Id="rId70" Type="http://schemas.openxmlformats.org/officeDocument/2006/relationships/image" Target="../media/image5.png"/><Relationship Id="rId7" Type="http://schemas.openxmlformats.org/officeDocument/2006/relationships/image" Target="../media/image6.png"/><Relationship Id="rId69" Type="http://schemas.openxmlformats.org/officeDocument/2006/relationships/tags" Target="../tags/tag98.xml"/><Relationship Id="rId68" Type="http://schemas.openxmlformats.org/officeDocument/2006/relationships/image" Target="../media/image1.png"/><Relationship Id="rId67" Type="http://schemas.openxmlformats.org/officeDocument/2006/relationships/tags" Target="../tags/tag97.xml"/><Relationship Id="rId66" Type="http://schemas.openxmlformats.org/officeDocument/2006/relationships/tags" Target="../tags/tag96.xml"/><Relationship Id="rId65" Type="http://schemas.openxmlformats.org/officeDocument/2006/relationships/tags" Target="../tags/tag95.xml"/><Relationship Id="rId64" Type="http://schemas.openxmlformats.org/officeDocument/2006/relationships/tags" Target="../tags/tag94.xml"/><Relationship Id="rId63" Type="http://schemas.openxmlformats.org/officeDocument/2006/relationships/tags" Target="../tags/tag93.xml"/><Relationship Id="rId62" Type="http://schemas.openxmlformats.org/officeDocument/2006/relationships/tags" Target="../tags/tag92.xml"/><Relationship Id="rId61" Type="http://schemas.openxmlformats.org/officeDocument/2006/relationships/image" Target="../media/image12.png"/><Relationship Id="rId60" Type="http://schemas.openxmlformats.org/officeDocument/2006/relationships/tags" Target="../tags/tag91.xml"/><Relationship Id="rId6" Type="http://schemas.openxmlformats.org/officeDocument/2006/relationships/tags" Target="../tags/tag43.xml"/><Relationship Id="rId59" Type="http://schemas.openxmlformats.org/officeDocument/2006/relationships/tags" Target="../tags/tag90.xml"/><Relationship Id="rId58" Type="http://schemas.openxmlformats.org/officeDocument/2006/relationships/tags" Target="../tags/tag89.xml"/><Relationship Id="rId57" Type="http://schemas.openxmlformats.org/officeDocument/2006/relationships/tags" Target="../tags/tag88.xml"/><Relationship Id="rId56" Type="http://schemas.openxmlformats.org/officeDocument/2006/relationships/tags" Target="../tags/tag87.xml"/><Relationship Id="rId55" Type="http://schemas.openxmlformats.org/officeDocument/2006/relationships/tags" Target="../tags/tag86.xml"/><Relationship Id="rId54" Type="http://schemas.openxmlformats.org/officeDocument/2006/relationships/tags" Target="../tags/tag85.xml"/><Relationship Id="rId53" Type="http://schemas.openxmlformats.org/officeDocument/2006/relationships/tags" Target="../tags/tag84.xml"/><Relationship Id="rId52" Type="http://schemas.openxmlformats.org/officeDocument/2006/relationships/image" Target="../media/image11.png"/><Relationship Id="rId51" Type="http://schemas.openxmlformats.org/officeDocument/2006/relationships/tags" Target="../tags/tag83.xml"/><Relationship Id="rId50" Type="http://schemas.openxmlformats.org/officeDocument/2006/relationships/tags" Target="../tags/tag82.xml"/><Relationship Id="rId5" Type="http://schemas.openxmlformats.org/officeDocument/2006/relationships/tags" Target="../tags/tag42.xml"/><Relationship Id="rId49" Type="http://schemas.openxmlformats.org/officeDocument/2006/relationships/tags" Target="../tags/tag81.xml"/><Relationship Id="rId48" Type="http://schemas.openxmlformats.org/officeDocument/2006/relationships/tags" Target="../tags/tag80.xml"/><Relationship Id="rId47" Type="http://schemas.openxmlformats.org/officeDocument/2006/relationships/tags" Target="../tags/tag79.xml"/><Relationship Id="rId46" Type="http://schemas.openxmlformats.org/officeDocument/2006/relationships/tags" Target="../tags/tag78.xml"/><Relationship Id="rId45" Type="http://schemas.openxmlformats.org/officeDocument/2006/relationships/tags" Target="../tags/tag77.xml"/><Relationship Id="rId44" Type="http://schemas.openxmlformats.org/officeDocument/2006/relationships/tags" Target="../tags/tag76.xml"/><Relationship Id="rId43" Type="http://schemas.openxmlformats.org/officeDocument/2006/relationships/image" Target="../media/image10.png"/><Relationship Id="rId42" Type="http://schemas.openxmlformats.org/officeDocument/2006/relationships/tags" Target="../tags/tag75.xml"/><Relationship Id="rId41" Type="http://schemas.openxmlformats.org/officeDocument/2006/relationships/tags" Target="../tags/tag74.xml"/><Relationship Id="rId40" Type="http://schemas.openxmlformats.org/officeDocument/2006/relationships/tags" Target="../tags/tag73.xml"/><Relationship Id="rId4" Type="http://schemas.openxmlformats.org/officeDocument/2006/relationships/tags" Target="../tags/tag41.xml"/><Relationship Id="rId39" Type="http://schemas.openxmlformats.org/officeDocument/2006/relationships/tags" Target="../tags/tag72.xml"/><Relationship Id="rId38" Type="http://schemas.openxmlformats.org/officeDocument/2006/relationships/tags" Target="../tags/tag71.xml"/><Relationship Id="rId37" Type="http://schemas.openxmlformats.org/officeDocument/2006/relationships/tags" Target="../tags/tag70.xml"/><Relationship Id="rId36" Type="http://schemas.openxmlformats.org/officeDocument/2006/relationships/tags" Target="../tags/tag69.xml"/><Relationship Id="rId35" Type="http://schemas.openxmlformats.org/officeDocument/2006/relationships/tags" Target="../tags/tag68.xml"/><Relationship Id="rId34" Type="http://schemas.openxmlformats.org/officeDocument/2006/relationships/image" Target="../media/image9.png"/><Relationship Id="rId33" Type="http://schemas.openxmlformats.org/officeDocument/2006/relationships/tags" Target="../tags/tag67.xml"/><Relationship Id="rId32" Type="http://schemas.openxmlformats.org/officeDocument/2006/relationships/tags" Target="../tags/tag66.xml"/><Relationship Id="rId31" Type="http://schemas.openxmlformats.org/officeDocument/2006/relationships/tags" Target="../tags/tag65.xml"/><Relationship Id="rId30" Type="http://schemas.openxmlformats.org/officeDocument/2006/relationships/tags" Target="../tags/tag64.xml"/><Relationship Id="rId3" Type="http://schemas.openxmlformats.org/officeDocument/2006/relationships/tags" Target="../tags/tag40.xml"/><Relationship Id="rId29" Type="http://schemas.openxmlformats.org/officeDocument/2006/relationships/tags" Target="../tags/tag63.xml"/><Relationship Id="rId28" Type="http://schemas.openxmlformats.org/officeDocument/2006/relationships/tags" Target="../tags/tag62.xml"/><Relationship Id="rId27" Type="http://schemas.openxmlformats.org/officeDocument/2006/relationships/tags" Target="../tags/tag61.xml"/><Relationship Id="rId26" Type="http://schemas.openxmlformats.org/officeDocument/2006/relationships/tags" Target="../tags/tag60.xml"/><Relationship Id="rId25" Type="http://schemas.openxmlformats.org/officeDocument/2006/relationships/image" Target="../media/image8.png"/><Relationship Id="rId24" Type="http://schemas.openxmlformats.org/officeDocument/2006/relationships/tags" Target="../tags/tag59.xml"/><Relationship Id="rId23" Type="http://schemas.openxmlformats.org/officeDocument/2006/relationships/tags" Target="../tags/tag58.xml"/><Relationship Id="rId22" Type="http://schemas.openxmlformats.org/officeDocument/2006/relationships/tags" Target="../tags/tag57.xml"/><Relationship Id="rId21" Type="http://schemas.openxmlformats.org/officeDocument/2006/relationships/tags" Target="../tags/tag56.xml"/><Relationship Id="rId20" Type="http://schemas.openxmlformats.org/officeDocument/2006/relationships/tags" Target="../tags/tag55.xml"/><Relationship Id="rId2" Type="http://schemas.openxmlformats.org/officeDocument/2006/relationships/tags" Target="../tags/tag39.xml"/><Relationship Id="rId19" Type="http://schemas.openxmlformats.org/officeDocument/2006/relationships/tags" Target="../tags/tag54.xml"/><Relationship Id="rId18" Type="http://schemas.openxmlformats.org/officeDocument/2006/relationships/tags" Target="../tags/tag53.xml"/><Relationship Id="rId17" Type="http://schemas.openxmlformats.org/officeDocument/2006/relationships/tags" Target="../tags/tag52.xml"/><Relationship Id="rId16" Type="http://schemas.openxmlformats.org/officeDocument/2006/relationships/image" Target="../media/image7.png"/><Relationship Id="rId15" Type="http://schemas.openxmlformats.org/officeDocument/2006/relationships/tags" Target="../tags/tag51.xml"/><Relationship Id="rId14" Type="http://schemas.openxmlformats.org/officeDocument/2006/relationships/tags" Target="../tags/tag50.xml"/><Relationship Id="rId13" Type="http://schemas.openxmlformats.org/officeDocument/2006/relationships/tags" Target="../tags/tag49.xml"/><Relationship Id="rId12" Type="http://schemas.openxmlformats.org/officeDocument/2006/relationships/tags" Target="../tags/tag48.xml"/><Relationship Id="rId11" Type="http://schemas.openxmlformats.org/officeDocument/2006/relationships/tags" Target="../tags/tag47.xml"/><Relationship Id="rId10" Type="http://schemas.openxmlformats.org/officeDocument/2006/relationships/tags" Target="../tags/tag46.xml"/><Relationship Id="rId1" Type="http://schemas.openxmlformats.org/officeDocument/2006/relationships/tags" Target="../tags/tag38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tags" Target="../tags/tag99.xml"/><Relationship Id="rId2" Type="http://schemas.openxmlformats.org/officeDocument/2006/relationships/image" Target="../media/image1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image" Target="../media/image1.png"/><Relationship Id="rId7" Type="http://schemas.openxmlformats.org/officeDocument/2006/relationships/image" Target="../media/image20.GIF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5.png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tags" Target="../tags/tag101.xml"/><Relationship Id="rId2" Type="http://schemas.openxmlformats.org/officeDocument/2006/relationships/image" Target="../media/image1.png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6" Type="http://schemas.openxmlformats.org/officeDocument/2006/relationships/tags" Target="../tags/tag104.xml"/><Relationship Id="rId5" Type="http://schemas.openxmlformats.org/officeDocument/2006/relationships/image" Target="../media/image1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tags" Target="../tags/tag103.xml"/><Relationship Id="rId1" Type="http://schemas.openxmlformats.org/officeDocument/2006/relationships/tags" Target="../tags/tag102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5.png"/><Relationship Id="rId3" Type="http://schemas.openxmlformats.org/officeDocument/2006/relationships/tags" Target="../tags/tag105.xml"/><Relationship Id="rId2" Type="http://schemas.openxmlformats.org/officeDocument/2006/relationships/image" Target="../media/image1.png"/><Relationship Id="rId1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tags" Target="../tags/tag106.xml"/><Relationship Id="rId3" Type="http://schemas.openxmlformats.org/officeDocument/2006/relationships/image" Target="../media/image1.png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tags" Target="../tags/tag107.xml"/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tags" Target="../tags/tag108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tags" Target="../tags/tag109.xml"/><Relationship Id="rId3" Type="http://schemas.openxmlformats.org/officeDocument/2006/relationships/image" Target="../media/image1.png"/><Relationship Id="rId2" Type="http://schemas.openxmlformats.org/officeDocument/2006/relationships/image" Target="../media/image29.png"/><Relationship Id="rId1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8.png"/><Relationship Id="rId8" Type="http://schemas.openxmlformats.org/officeDocument/2006/relationships/image" Target="../media/image37.png"/><Relationship Id="rId7" Type="http://schemas.openxmlformats.org/officeDocument/2006/relationships/image" Target="../media/image36.png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4" Type="http://schemas.openxmlformats.org/officeDocument/2006/relationships/notesSlide" Target="../notesSlides/notesSlide6.x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5.png"/><Relationship Id="rId11" Type="http://schemas.openxmlformats.org/officeDocument/2006/relationships/tags" Target="../tags/tag110.xml"/><Relationship Id="rId10" Type="http://schemas.openxmlformats.org/officeDocument/2006/relationships/image" Target="../media/image1.png"/><Relationship Id="rId1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tags" Target="../tags/tag111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tags" Target="../tags/tag112.xml"/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tags" Target="../tags/tag113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480560"/>
            <a:ext cx="12191695" cy="38100"/>
          </a:xfrm>
          <a:prstGeom prst="rect">
            <a:avLst/>
          </a:prstGeom>
          <a:solidFill>
            <a:srgbClr val="009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618615"/>
            <a:ext cx="128016" cy="2377440"/>
          </a:xfrm>
          <a:prstGeom prst="rect">
            <a:avLst/>
          </a:prstGeom>
          <a:solidFill>
            <a:srgbClr val="009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1572895"/>
            <a:ext cx="9607550" cy="2380615"/>
          </a:xfrm>
          <a:prstGeom prst="rect">
            <a:avLst/>
          </a:prstGeom>
          <a:solidFill>
            <a:schemeClr val="tx2"/>
          </a:solidFill>
        </p:spPr>
        <p:txBody>
          <a:bodyPr wrap="square" anchor="t">
            <a:noAutofit/>
          </a:bodyPr>
          <a:lstStyle/>
          <a:p>
            <a:pPr algn="l">
              <a:spcAft>
                <a:spcPts val="1400"/>
              </a:spcAft>
            </a:pPr>
            <a:r>
              <a:rPr lang="en-US" altLang="zh-CN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Development of a Milliampere-Level </a:t>
            </a:r>
            <a:endParaRPr lang="en-US" altLang="zh-CN" sz="4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Aft>
                <a:spcPts val="1400"/>
              </a:spcAft>
            </a:pPr>
            <a:r>
              <a:rPr lang="en-US" altLang="zh-CN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C⁴⁺ Ion Beam Injection System for </a:t>
            </a:r>
            <a:endParaRPr lang="en-US" altLang="zh-CN" sz="4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Aft>
                <a:spcPts val="1400"/>
              </a:spcAft>
            </a:pPr>
            <a:r>
              <a:rPr lang="en-US" altLang="zh-CN" sz="4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SIMM</a:t>
            </a:r>
            <a:endParaRPr lang="en-US" altLang="zh-CN" sz="4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Aft>
                <a:spcPts val="1400"/>
              </a:spcAft>
            </a:pPr>
            <a:endParaRPr lang="en-US" altLang="zh-CN" sz="4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3000" y="4937760"/>
            <a:ext cx="8942832" cy="116955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dirty="0" err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汇报人</a:t>
            </a:r>
            <a:r>
              <a:rPr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郑翰恺</a:t>
            </a:r>
            <a:endParaRPr lang="en-US" altLang="zh-CN" sz="20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Aft>
                <a:spcPts val="600"/>
              </a:spcAft>
            </a:pPr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中国科学院近代物理研究所</a:t>
            </a:r>
            <a:r>
              <a:rPr lang="en-US" altLang="zh-CN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低能粒子束技术中心 离子源室</a:t>
            </a:r>
            <a:endParaRPr sz="20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spcAft>
                <a:spcPts val="600"/>
              </a:spcAft>
            </a:pPr>
            <a:r>
              <a:rPr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日期：2026年</a:t>
            </a:r>
            <a:r>
              <a:rPr 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endParaRPr sz="2000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8" y="0"/>
            <a:ext cx="3145536" cy="6858000"/>
          </a:xfrm>
          <a:prstGeom prst="rect">
            <a:avLst/>
          </a:prstGeom>
          <a:solidFill>
            <a:srgbClr val="1430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6118" y="2743200"/>
            <a:ext cx="2194560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目 录</a:t>
            </a:r>
            <a:endParaRPr sz="4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4406" y="3611880"/>
            <a:ext cx="2194560" cy="321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4FD1C5"/>
                </a:solidFill>
                <a:latin typeface="微软雅黑" panose="020B0503020204020204" charset="-122"/>
                <a:ea typeface="微软雅黑" panose="020B0503020204020204" charset="-122"/>
              </a:rPr>
              <a:t>CONTENTS</a:t>
            </a:r>
            <a:endParaRPr sz="1500" b="0">
              <a:solidFill>
                <a:srgbClr val="4FD1C5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Rounded Rectangle 5"/>
          <p:cNvSpPr/>
          <p:nvPr>
            <p:custDataLst>
              <p:tags r:id="rId1"/>
            </p:custDataLst>
          </p:nvPr>
        </p:nvSpPr>
        <p:spPr>
          <a:xfrm>
            <a:off x="3767646" y="621792"/>
            <a:ext cx="7498079" cy="8961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E6EC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7" name="Rounded Rectangle 6"/>
          <p:cNvSpPr/>
          <p:nvPr>
            <p:custDataLst>
              <p:tags r:id="rId2"/>
            </p:custDataLst>
          </p:nvPr>
        </p:nvSpPr>
        <p:spPr>
          <a:xfrm>
            <a:off x="3767646" y="621792"/>
            <a:ext cx="82296" cy="896112"/>
          </a:xfrm>
          <a:prstGeom prst="roundRect">
            <a:avLst>
              <a:gd name="adj" fmla="val 50000"/>
            </a:avLst>
          </a:prstGeom>
          <a:solidFill>
            <a:srgbClr val="12A5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8" name="TextBox 7"/>
          <p:cNvSpPr txBox="1"/>
          <p:nvPr>
            <p:custDataLst>
              <p:tags r:id="rId3"/>
            </p:custDataLst>
          </p:nvPr>
        </p:nvSpPr>
        <p:spPr>
          <a:xfrm>
            <a:off x="4224846" y="850392"/>
            <a:ext cx="82296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2A5A0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2400" b="1">
              <a:solidFill>
                <a:srgbClr val="12A5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8"/>
          <p:cNvSpPr/>
          <p:nvPr>
            <p:custDataLst>
              <p:tags r:id="rId4"/>
            </p:custDataLst>
          </p:nvPr>
        </p:nvSpPr>
        <p:spPr>
          <a:xfrm>
            <a:off x="5002086" y="859536"/>
            <a:ext cx="19050" cy="420624"/>
          </a:xfrm>
          <a:prstGeom prst="rect">
            <a:avLst/>
          </a:prstGeom>
          <a:solidFill>
            <a:srgbClr val="E3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0" name="TextBox 9"/>
          <p:cNvSpPr txBox="1"/>
          <p:nvPr>
            <p:custDataLst>
              <p:tags r:id="rId5"/>
            </p:custDataLst>
          </p:nvPr>
        </p:nvSpPr>
        <p:spPr>
          <a:xfrm>
            <a:off x="4984115" y="850265"/>
            <a:ext cx="629666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</a:rPr>
              <a:t>重离子医疗概述及发展历史</a:t>
            </a:r>
            <a:endParaRPr sz="24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>
            <p:custDataLst>
              <p:tags r:id="rId6"/>
            </p:custDataLst>
          </p:nvPr>
        </p:nvSpPr>
        <p:spPr>
          <a:xfrm>
            <a:off x="3767646" y="2164588"/>
            <a:ext cx="7498079" cy="8961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E6EC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2" name="Rounded Rectangle 11"/>
          <p:cNvSpPr/>
          <p:nvPr>
            <p:custDataLst>
              <p:tags r:id="rId7"/>
            </p:custDataLst>
          </p:nvPr>
        </p:nvSpPr>
        <p:spPr>
          <a:xfrm>
            <a:off x="3767646" y="2164588"/>
            <a:ext cx="82296" cy="896112"/>
          </a:xfrm>
          <a:prstGeom prst="roundRect">
            <a:avLst>
              <a:gd name="adj" fmla="val 50000"/>
            </a:avLst>
          </a:prstGeom>
          <a:solidFill>
            <a:srgbClr val="E8A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3" name="TextBox 12"/>
          <p:cNvSpPr txBox="1"/>
          <p:nvPr>
            <p:custDataLst>
              <p:tags r:id="rId8"/>
            </p:custDataLst>
          </p:nvPr>
        </p:nvSpPr>
        <p:spPr>
          <a:xfrm>
            <a:off x="4224846" y="2393188"/>
            <a:ext cx="82296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E8A24A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2400" b="1">
              <a:solidFill>
                <a:srgbClr val="E8A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ectangle 13"/>
          <p:cNvSpPr/>
          <p:nvPr>
            <p:custDataLst>
              <p:tags r:id="rId9"/>
            </p:custDataLst>
          </p:nvPr>
        </p:nvSpPr>
        <p:spPr>
          <a:xfrm>
            <a:off x="5002086" y="2402332"/>
            <a:ext cx="19050" cy="420624"/>
          </a:xfrm>
          <a:prstGeom prst="rect">
            <a:avLst/>
          </a:prstGeom>
          <a:solidFill>
            <a:srgbClr val="E3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6" name="Rounded Rectangle 15"/>
          <p:cNvSpPr/>
          <p:nvPr>
            <p:custDataLst>
              <p:tags r:id="rId10"/>
            </p:custDataLst>
          </p:nvPr>
        </p:nvSpPr>
        <p:spPr>
          <a:xfrm>
            <a:off x="5020945" y="3658235"/>
            <a:ext cx="6244590" cy="895985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E6EC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SIMM</a:t>
            </a: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离子源注入系统调试</a:t>
            </a:r>
            <a:endParaRPr lang="zh-CN" altLang="en-US" sz="2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>
            <p:custDataLst>
              <p:tags r:id="rId11"/>
            </p:custDataLst>
          </p:nvPr>
        </p:nvSpPr>
        <p:spPr>
          <a:xfrm>
            <a:off x="3767646" y="3658489"/>
            <a:ext cx="82296" cy="896112"/>
          </a:xfrm>
          <a:prstGeom prst="roundRect">
            <a:avLst>
              <a:gd name="adj" fmla="val 50000"/>
            </a:avLst>
          </a:prstGeom>
          <a:solidFill>
            <a:srgbClr val="E8A2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18" name="TextBox 17"/>
          <p:cNvSpPr txBox="1"/>
          <p:nvPr>
            <p:custDataLst>
              <p:tags r:id="rId12"/>
            </p:custDataLst>
          </p:nvPr>
        </p:nvSpPr>
        <p:spPr>
          <a:xfrm>
            <a:off x="4224846" y="3887089"/>
            <a:ext cx="82296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E8A24A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2400" b="1">
              <a:solidFill>
                <a:srgbClr val="E8A24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angle 18"/>
          <p:cNvSpPr/>
          <p:nvPr>
            <p:custDataLst>
              <p:tags r:id="rId13"/>
            </p:custDataLst>
          </p:nvPr>
        </p:nvSpPr>
        <p:spPr>
          <a:xfrm>
            <a:off x="5002086" y="3896233"/>
            <a:ext cx="19050" cy="420624"/>
          </a:xfrm>
          <a:prstGeom prst="rect">
            <a:avLst/>
          </a:prstGeom>
          <a:solidFill>
            <a:srgbClr val="E3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0" name="TextBox 19"/>
          <p:cNvSpPr txBox="1"/>
          <p:nvPr>
            <p:custDataLst>
              <p:tags r:id="rId14"/>
            </p:custDataLst>
          </p:nvPr>
        </p:nvSpPr>
        <p:spPr>
          <a:xfrm>
            <a:off x="7248716" y="4099687"/>
            <a:ext cx="5669280" cy="614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sz="17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endParaRPr sz="17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Rounded Rectangle 20"/>
          <p:cNvSpPr/>
          <p:nvPr>
            <p:custDataLst>
              <p:tags r:id="rId15"/>
            </p:custDataLst>
          </p:nvPr>
        </p:nvSpPr>
        <p:spPr>
          <a:xfrm>
            <a:off x="3767646" y="5186680"/>
            <a:ext cx="7498079" cy="89611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E6EC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24" name="Rectangle 23"/>
          <p:cNvSpPr/>
          <p:nvPr>
            <p:custDataLst>
              <p:tags r:id="rId16"/>
            </p:custDataLst>
          </p:nvPr>
        </p:nvSpPr>
        <p:spPr>
          <a:xfrm>
            <a:off x="5002086" y="5424424"/>
            <a:ext cx="19050" cy="420624"/>
          </a:xfrm>
          <a:prstGeom prst="rect">
            <a:avLst/>
          </a:prstGeom>
          <a:solidFill>
            <a:srgbClr val="E3E9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2" name="Rounded Rectangle 6"/>
          <p:cNvSpPr/>
          <p:nvPr>
            <p:custDataLst>
              <p:tags r:id="rId17"/>
            </p:custDataLst>
          </p:nvPr>
        </p:nvSpPr>
        <p:spPr>
          <a:xfrm>
            <a:off x="3767646" y="5186807"/>
            <a:ext cx="82296" cy="896112"/>
          </a:xfrm>
          <a:prstGeom prst="roundRect">
            <a:avLst>
              <a:gd name="adj" fmla="val 50000"/>
            </a:avLst>
          </a:prstGeom>
          <a:solidFill>
            <a:srgbClr val="12A5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3" name="TextBox 7"/>
          <p:cNvSpPr txBox="1"/>
          <p:nvPr>
            <p:custDataLst>
              <p:tags r:id="rId18"/>
            </p:custDataLst>
          </p:nvPr>
        </p:nvSpPr>
        <p:spPr>
          <a:xfrm>
            <a:off x="4230561" y="5417947"/>
            <a:ext cx="82296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12A5A0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en-US" sz="2400" b="1">
                <a:solidFill>
                  <a:srgbClr val="12A5A0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sz="2400" b="1">
              <a:solidFill>
                <a:srgbClr val="12A5A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14"/>
          <p:cNvSpPr txBox="1"/>
          <p:nvPr>
            <p:custDataLst>
              <p:tags r:id="rId19"/>
            </p:custDataLst>
          </p:nvPr>
        </p:nvSpPr>
        <p:spPr>
          <a:xfrm>
            <a:off x="5021580" y="2417445"/>
            <a:ext cx="622490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</a:rPr>
              <a:t>SIMM</a:t>
            </a:r>
            <a:r>
              <a:rPr lang="zh-CN" altLang="en-US" sz="2400" b="1" dirty="0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</a:rPr>
              <a:t>离子源</a:t>
            </a:r>
            <a:r>
              <a:rPr lang="zh-CN" sz="2400" b="1" dirty="0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</a:rPr>
              <a:t>注入系统</a:t>
            </a:r>
            <a:r>
              <a:rPr sz="2400" b="1" dirty="0" err="1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</a:rPr>
              <a:t>设计</a:t>
            </a:r>
            <a:endParaRPr sz="2400" b="1" dirty="0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Box 19"/>
          <p:cNvSpPr txBox="1"/>
          <p:nvPr>
            <p:custDataLst>
              <p:tags r:id="rId20"/>
            </p:custDataLst>
          </p:nvPr>
        </p:nvSpPr>
        <p:spPr>
          <a:xfrm>
            <a:off x="7249351" y="4099687"/>
            <a:ext cx="5669280" cy="614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sz="17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endParaRPr sz="1700" b="1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4"/>
          <p:cNvSpPr txBox="1"/>
          <p:nvPr>
            <p:custDataLst>
              <p:tags r:id="rId21"/>
            </p:custDataLst>
          </p:nvPr>
        </p:nvSpPr>
        <p:spPr>
          <a:xfrm>
            <a:off x="4984115" y="5443220"/>
            <a:ext cx="628078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下一步</a:t>
            </a:r>
            <a:r>
              <a:rPr lang="zh-CN" sz="2400" b="1" dirty="0">
                <a:solidFill>
                  <a:srgbClr val="1C2B3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计划</a:t>
            </a:r>
            <a:endParaRPr lang="zh-CN" sz="2400" b="1" dirty="0">
              <a:solidFill>
                <a:srgbClr val="1C2B3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7"/>
          <p:cNvSpPr/>
          <p:nvPr>
            <p:custDataLst>
              <p:tags r:id="rId1"/>
            </p:custDataLst>
          </p:nvPr>
        </p:nvSpPr>
        <p:spPr>
          <a:xfrm>
            <a:off x="241300" y="1842135"/>
            <a:ext cx="3611880" cy="685800"/>
          </a:xfrm>
          <a:prstGeom prst="roundRect">
            <a:avLst>
              <a:gd name="adj" fmla="val 8000"/>
            </a:avLst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0800"/>
          </a:xfrm>
          <a:prstGeom prst="rect">
            <a:avLst/>
          </a:prstGeom>
          <a:solidFill>
            <a:srgbClr val="009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重离子医疗概述</a:t>
            </a:r>
            <a:r>
              <a:rPr 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及发展历史</a:t>
            </a:r>
            <a:endParaRPr 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1308080" y="6473952"/>
            <a:ext cx="608965" cy="245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8FA8BC"/>
                </a:solidFill>
                <a:latin typeface="微软雅黑" panose="020B0503020204020204" charset="-122"/>
                <a:ea typeface="微软雅黑" panose="020B0503020204020204" charset="-122"/>
              </a:rPr>
              <a:t>03 / 2</a:t>
            </a:r>
            <a:r>
              <a:rPr lang="en-US" sz="1000" b="0">
                <a:solidFill>
                  <a:srgbClr val="8FA8BC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endParaRPr lang="en-US" sz="1000" b="0">
              <a:solidFill>
                <a:srgbClr val="8FA8B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240665" y="1939925"/>
            <a:ext cx="358775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重离子</a:t>
            </a:r>
            <a:r>
              <a:rPr 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定义</a:t>
            </a:r>
            <a:endParaRPr lang="zh-CN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4" name="Rounded Rectangle 6"/>
          <p:cNvSpPr/>
          <p:nvPr>
            <p:custDataLst>
              <p:tags r:id="rId4"/>
            </p:custDataLst>
          </p:nvPr>
        </p:nvSpPr>
        <p:spPr>
          <a:xfrm>
            <a:off x="216535" y="2527935"/>
            <a:ext cx="3611880" cy="262064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241935" y="2715895"/>
            <a:ext cx="361124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Aft>
                <a:spcPts val="500"/>
              </a:spcAft>
            </a:pPr>
            <a:r>
              <a:rPr sz="1600" b="1">
                <a:solidFill>
                  <a:srgbClr val="0B2A4A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质量大于质子的带电粒子</a:t>
            </a:r>
            <a:endParaRPr lang="zh-CN" altLang="en-US" sz="1600" b="1">
              <a:solidFill>
                <a:srgbClr val="0B2A4A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044575" y="3241040"/>
            <a:ext cx="1955165" cy="1711960"/>
          </a:xfrm>
          <a:prstGeom prst="rect">
            <a:avLst/>
          </a:prstGeom>
        </p:spPr>
      </p:pic>
      <p:sp>
        <p:nvSpPr>
          <p:cNvPr id="68" name="Rectangle 67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7"/>
          <p:cNvSpPr/>
          <p:nvPr>
            <p:custDataLst>
              <p:tags r:id="rId8"/>
            </p:custDataLst>
          </p:nvPr>
        </p:nvSpPr>
        <p:spPr>
          <a:xfrm>
            <a:off x="4367530" y="1842135"/>
            <a:ext cx="3611880" cy="685800"/>
          </a:xfrm>
          <a:prstGeom prst="roundRect">
            <a:avLst>
              <a:gd name="adj" fmla="val 8000"/>
            </a:avLst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9"/>
            </p:custDataLst>
          </p:nvPr>
        </p:nvSpPr>
        <p:spPr>
          <a:xfrm>
            <a:off x="4366895" y="1939925"/>
            <a:ext cx="358775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治疗原理</a:t>
            </a:r>
            <a:endParaRPr lang="zh-CN"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34" name="Rounded Rectangle 6"/>
          <p:cNvSpPr/>
          <p:nvPr>
            <p:custDataLst>
              <p:tags r:id="rId10"/>
            </p:custDataLst>
          </p:nvPr>
        </p:nvSpPr>
        <p:spPr>
          <a:xfrm>
            <a:off x="4342765" y="2527935"/>
            <a:ext cx="3611880" cy="262064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11"/>
            </p:custDataLst>
          </p:nvPr>
        </p:nvSpPr>
        <p:spPr>
          <a:xfrm>
            <a:off x="4368165" y="2715895"/>
            <a:ext cx="361124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布拉格峰 —— 能量在射程末端集中释放，精准轰击肿瘤</a:t>
            </a:r>
            <a:endParaRPr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38" name="Picture 25" descr="card2_therapy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547870" y="3779520"/>
            <a:ext cx="3289300" cy="886460"/>
          </a:xfrm>
          <a:prstGeom prst="rect">
            <a:avLst/>
          </a:prstGeom>
        </p:spPr>
      </p:pic>
      <p:sp>
        <p:nvSpPr>
          <p:cNvPr id="45" name="Rounded Rectangle 7"/>
          <p:cNvSpPr/>
          <p:nvPr>
            <p:custDataLst>
              <p:tags r:id="rId14"/>
            </p:custDataLst>
          </p:nvPr>
        </p:nvSpPr>
        <p:spPr>
          <a:xfrm>
            <a:off x="8429625" y="1840230"/>
            <a:ext cx="3611880" cy="685800"/>
          </a:xfrm>
          <a:prstGeom prst="roundRect">
            <a:avLst>
              <a:gd name="adj" fmla="val 8000"/>
            </a:avLst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文本框 45"/>
          <p:cNvSpPr txBox="1"/>
          <p:nvPr>
            <p:custDataLst>
              <p:tags r:id="rId15"/>
            </p:custDataLst>
          </p:nvPr>
        </p:nvSpPr>
        <p:spPr>
          <a:xfrm>
            <a:off x="8428990" y="1938020"/>
            <a:ext cx="358775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治疗优势</a:t>
            </a:r>
            <a:endParaRPr lang="zh-CN"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47" name="Rounded Rectangle 6"/>
          <p:cNvSpPr/>
          <p:nvPr>
            <p:custDataLst>
              <p:tags r:id="rId16"/>
            </p:custDataLst>
          </p:nvPr>
        </p:nvSpPr>
        <p:spPr>
          <a:xfrm>
            <a:off x="8404860" y="2526030"/>
            <a:ext cx="3611880" cy="2620645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0" name="Picture 22" descr="bragg_curve.png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8468995" y="3553460"/>
            <a:ext cx="3346450" cy="1338580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19"/>
            </p:custDataLst>
          </p:nvPr>
        </p:nvSpPr>
        <p:spPr>
          <a:xfrm>
            <a:off x="8423910" y="2724150"/>
            <a:ext cx="3611245" cy="9321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800"/>
              </a:spcAft>
            </a:pPr>
            <a:r>
              <a:rPr sz="1600" b="1">
                <a:solidFill>
                  <a:srgbClr val="D98A2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● 碳离子（金）：</a:t>
            </a:r>
            <a:r>
              <a:rPr sz="1600">
                <a:solidFill>
                  <a:srgbClr val="334455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峰更窄更陡，剂量最集中，正常组织受量最低</a:t>
            </a:r>
            <a:endParaRPr sz="1600">
              <a:solidFill>
                <a:srgbClr val="334455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spcAft>
                <a:spcPts val="800"/>
              </a:spcAft>
            </a:pPr>
            <a:endParaRPr lang="zh-CN" altLang="en-US" sz="16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10540" y="6444615"/>
            <a:ext cx="8572500" cy="276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重离子治疗实现了“精准打击、保护正常组织”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7" name="图片 6" descr="所徽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965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1009650"/>
            <a:ext cx="12192000" cy="38100"/>
          </a:xfrm>
          <a:prstGeom prst="rect">
            <a:avLst/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1047750"/>
            <a:ext cx="1219200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1. 重离子医疗概述</a:t>
            </a:r>
            <a:r>
              <a:rPr 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及发展历史</a:t>
            </a:r>
            <a:endParaRPr 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Rounded Rectangle 9"/>
          <p:cNvSpPr/>
          <p:nvPr>
            <p:custDataLst>
              <p:tags r:id="rId1"/>
            </p:custDataLst>
          </p:nvPr>
        </p:nvSpPr>
        <p:spPr>
          <a:xfrm>
            <a:off x="228600" y="2947670"/>
            <a:ext cx="11734800" cy="38100"/>
          </a:xfrm>
          <a:prstGeom prst="roundRect">
            <a:avLst>
              <a:gd name="adj" fmla="val 50000"/>
            </a:avLst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>
            <p:custDataLst>
              <p:tags r:id="rId2"/>
            </p:custDataLst>
          </p:nvPr>
        </p:nvSpPr>
        <p:spPr>
          <a:xfrm>
            <a:off x="228600" y="3014345"/>
            <a:ext cx="11734800" cy="28575"/>
          </a:xfrm>
          <a:prstGeom prst="roundRect">
            <a:avLst>
              <a:gd name="adj" fmla="val 50000"/>
            </a:avLst>
          </a:prstGeom>
          <a:solidFill>
            <a:srgbClr val="BFE3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>
            <p:custDataLst>
              <p:tags r:id="rId3"/>
            </p:custDataLst>
          </p:nvPr>
        </p:nvSpPr>
        <p:spPr>
          <a:xfrm>
            <a:off x="1028700" y="2490470"/>
            <a:ext cx="19050" cy="390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>
            <p:custDataLst>
              <p:tags r:id="rId4"/>
            </p:custDataLst>
          </p:nvPr>
        </p:nvSpPr>
        <p:spPr>
          <a:xfrm>
            <a:off x="952500" y="2880995"/>
            <a:ext cx="171450" cy="171450"/>
          </a:xfrm>
          <a:prstGeom prst="roundRect">
            <a:avLst>
              <a:gd name="adj" fmla="val 25000"/>
            </a:avLst>
          </a:prstGeom>
          <a:solidFill>
            <a:srgbClr val="1F8A8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>
            <p:custDataLst>
              <p:tags r:id="rId5"/>
            </p:custDataLst>
          </p:nvPr>
        </p:nvSpPr>
        <p:spPr>
          <a:xfrm>
            <a:off x="190500" y="1172845"/>
            <a:ext cx="1695450" cy="16200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crop_node_1946_wilson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276225" y="1242060"/>
            <a:ext cx="1524000" cy="838200"/>
          </a:xfrm>
          <a:prstGeom prst="rect">
            <a:avLst/>
          </a:prstGeom>
        </p:spPr>
      </p:pic>
      <p:sp>
        <p:nvSpPr>
          <p:cNvPr id="16" name="Rounded Rectangle 15"/>
          <p:cNvSpPr/>
          <p:nvPr>
            <p:custDataLst>
              <p:tags r:id="rId8"/>
            </p:custDataLst>
          </p:nvPr>
        </p:nvSpPr>
        <p:spPr>
          <a:xfrm>
            <a:off x="276225" y="2146935"/>
            <a:ext cx="38100" cy="171450"/>
          </a:xfrm>
          <a:prstGeom prst="roundRect">
            <a:avLst>
              <a:gd name="adj" fmla="val 50000"/>
            </a:avLst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>
            <p:custDataLst>
              <p:tags r:id="rId9"/>
            </p:custDataLst>
          </p:nvPr>
        </p:nvSpPr>
        <p:spPr>
          <a:xfrm>
            <a:off x="371475" y="2137410"/>
            <a:ext cx="1143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425" b="1">
                <a:solidFill>
                  <a:srgbClr val="1F8A80"/>
                </a:solidFill>
                <a:latin typeface="微软雅黑" panose="020B0503020204020204" charset="-122"/>
                <a:ea typeface="微软雅黑" panose="020B0503020204020204" charset="-122"/>
              </a:rPr>
              <a:t>1946</a:t>
            </a:r>
            <a:endParaRPr lang="zh-CN" sz="1425" b="1">
              <a:solidFill>
                <a:srgbClr val="1F8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>
            <p:custDataLst>
              <p:tags r:id="rId10"/>
            </p:custDataLst>
          </p:nvPr>
        </p:nvSpPr>
        <p:spPr>
          <a:xfrm>
            <a:off x="276225" y="2404110"/>
            <a:ext cx="1524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sz="975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Wilson 提出治疗设想</a:t>
            </a:r>
            <a:endParaRPr lang="zh-CN" sz="975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>
            <p:custDataLst>
              <p:tags r:id="rId11"/>
            </p:custDataLst>
          </p:nvPr>
        </p:nvSpPr>
        <p:spPr>
          <a:xfrm>
            <a:off x="276225" y="2623185"/>
            <a:ext cx="1524000" cy="1384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9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夯实理论基础</a:t>
            </a:r>
            <a:endParaRPr lang="zh-CN" sz="9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ectangle 19"/>
          <p:cNvSpPr/>
          <p:nvPr>
            <p:custDataLst>
              <p:tags r:id="rId12"/>
            </p:custDataLst>
          </p:nvPr>
        </p:nvSpPr>
        <p:spPr>
          <a:xfrm>
            <a:off x="2714625" y="3033395"/>
            <a:ext cx="19050" cy="40957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>
            <p:custDataLst>
              <p:tags r:id="rId13"/>
            </p:custDataLst>
          </p:nvPr>
        </p:nvSpPr>
        <p:spPr>
          <a:xfrm>
            <a:off x="2638425" y="2880995"/>
            <a:ext cx="171450" cy="171450"/>
          </a:xfrm>
          <a:prstGeom prst="roundRect">
            <a:avLst>
              <a:gd name="adj" fmla="val 25000"/>
            </a:avLst>
          </a:prstGeom>
          <a:solidFill>
            <a:srgbClr val="E8913A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>
            <p:custDataLst>
              <p:tags r:id="rId14"/>
            </p:custDataLst>
          </p:nvPr>
        </p:nvSpPr>
        <p:spPr>
          <a:xfrm>
            <a:off x="1876425" y="3129280"/>
            <a:ext cx="1695450" cy="16200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crop_node_1975_berkeley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962150" y="3215005"/>
            <a:ext cx="1524000" cy="838200"/>
          </a:xfrm>
          <a:prstGeom prst="rect">
            <a:avLst/>
          </a:prstGeom>
        </p:spPr>
      </p:pic>
      <p:sp>
        <p:nvSpPr>
          <p:cNvPr id="24" name="Rounded Rectangle 23"/>
          <p:cNvSpPr/>
          <p:nvPr>
            <p:custDataLst>
              <p:tags r:id="rId17"/>
            </p:custDataLst>
          </p:nvPr>
        </p:nvSpPr>
        <p:spPr>
          <a:xfrm>
            <a:off x="1962150" y="4119880"/>
            <a:ext cx="38100" cy="171450"/>
          </a:xfrm>
          <a:prstGeom prst="roundRect">
            <a:avLst>
              <a:gd name="adj" fmla="val 50000"/>
            </a:avLst>
          </a:prstGeom>
          <a:solidFill>
            <a:srgbClr val="E89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>
            <p:custDataLst>
              <p:tags r:id="rId18"/>
            </p:custDataLst>
          </p:nvPr>
        </p:nvSpPr>
        <p:spPr>
          <a:xfrm>
            <a:off x="2057400" y="4110355"/>
            <a:ext cx="1143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425" b="1">
                <a:solidFill>
                  <a:srgbClr val="E8913A"/>
                </a:solidFill>
                <a:latin typeface="微软雅黑" panose="020B0503020204020204" charset="-122"/>
                <a:ea typeface="微软雅黑" panose="020B0503020204020204" charset="-122"/>
              </a:rPr>
              <a:t>1975</a:t>
            </a:r>
            <a:endParaRPr lang="zh-CN" sz="1425" b="1">
              <a:solidFill>
                <a:srgbClr val="E891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5"/>
          <p:cNvSpPr txBox="1"/>
          <p:nvPr>
            <p:custDataLst>
              <p:tags r:id="rId19"/>
            </p:custDataLst>
          </p:nvPr>
        </p:nvSpPr>
        <p:spPr>
          <a:xfrm>
            <a:off x="1962150" y="4377055"/>
            <a:ext cx="1524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sz="975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伯克利重离子试验</a:t>
            </a:r>
            <a:endParaRPr lang="zh-CN" sz="975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>
            <p:custDataLst>
              <p:tags r:id="rId20"/>
            </p:custDataLst>
          </p:nvPr>
        </p:nvSpPr>
        <p:spPr>
          <a:xfrm>
            <a:off x="1962150" y="4567555"/>
            <a:ext cx="1524000" cy="1384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9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首次临床探索</a:t>
            </a:r>
            <a:endParaRPr lang="zh-CN" sz="9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angle 27"/>
          <p:cNvSpPr/>
          <p:nvPr>
            <p:custDataLst>
              <p:tags r:id="rId21"/>
            </p:custDataLst>
          </p:nvPr>
        </p:nvSpPr>
        <p:spPr>
          <a:xfrm>
            <a:off x="4400550" y="2490470"/>
            <a:ext cx="19050" cy="390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>
            <p:custDataLst>
              <p:tags r:id="rId22"/>
            </p:custDataLst>
          </p:nvPr>
        </p:nvSpPr>
        <p:spPr>
          <a:xfrm>
            <a:off x="4324350" y="2880995"/>
            <a:ext cx="171450" cy="171450"/>
          </a:xfrm>
          <a:prstGeom prst="roundRect">
            <a:avLst>
              <a:gd name="adj" fmla="val 25000"/>
            </a:avLst>
          </a:prstGeom>
          <a:solidFill>
            <a:srgbClr val="1F8A8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>
            <p:custDataLst>
              <p:tags r:id="rId23"/>
            </p:custDataLst>
          </p:nvPr>
        </p:nvSpPr>
        <p:spPr>
          <a:xfrm>
            <a:off x="3562350" y="1172845"/>
            <a:ext cx="1695450" cy="16200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crop_node_1994_himac.png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3648075" y="1242060"/>
            <a:ext cx="1524000" cy="838200"/>
          </a:xfrm>
          <a:prstGeom prst="rect">
            <a:avLst/>
          </a:prstGeom>
        </p:spPr>
      </p:pic>
      <p:sp>
        <p:nvSpPr>
          <p:cNvPr id="32" name="Rounded Rectangle 31"/>
          <p:cNvSpPr/>
          <p:nvPr>
            <p:custDataLst>
              <p:tags r:id="rId26"/>
            </p:custDataLst>
          </p:nvPr>
        </p:nvSpPr>
        <p:spPr>
          <a:xfrm>
            <a:off x="3648075" y="2146935"/>
            <a:ext cx="38100" cy="171450"/>
          </a:xfrm>
          <a:prstGeom prst="roundRect">
            <a:avLst>
              <a:gd name="adj" fmla="val 50000"/>
            </a:avLst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>
            <p:custDataLst>
              <p:tags r:id="rId27"/>
            </p:custDataLst>
          </p:nvPr>
        </p:nvSpPr>
        <p:spPr>
          <a:xfrm>
            <a:off x="3743325" y="2137410"/>
            <a:ext cx="1143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425" b="1">
                <a:solidFill>
                  <a:srgbClr val="1F8A80"/>
                </a:solidFill>
                <a:latin typeface="微软雅黑" panose="020B0503020204020204" charset="-122"/>
                <a:ea typeface="微软雅黑" panose="020B0503020204020204" charset="-122"/>
              </a:rPr>
              <a:t>1994</a:t>
            </a:r>
            <a:endParaRPr lang="zh-CN" sz="1425" b="1">
              <a:solidFill>
                <a:srgbClr val="1F8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>
            <p:custDataLst>
              <p:tags r:id="rId28"/>
            </p:custDataLst>
          </p:nvPr>
        </p:nvSpPr>
        <p:spPr>
          <a:xfrm>
            <a:off x="3648075" y="2404110"/>
            <a:ext cx="1524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sz="975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日本 HIMAC</a:t>
            </a:r>
            <a:endParaRPr lang="zh-CN" sz="975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TextBox 34"/>
          <p:cNvSpPr txBox="1"/>
          <p:nvPr>
            <p:custDataLst>
              <p:tags r:id="rId29"/>
            </p:custDataLst>
          </p:nvPr>
        </p:nvSpPr>
        <p:spPr>
          <a:xfrm>
            <a:off x="3648075" y="2623185"/>
            <a:ext cx="1524000" cy="1384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9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碳离子进入系统临床</a:t>
            </a:r>
            <a:endParaRPr lang="zh-CN" sz="9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ectangle 35"/>
          <p:cNvSpPr/>
          <p:nvPr>
            <p:custDataLst>
              <p:tags r:id="rId30"/>
            </p:custDataLst>
          </p:nvPr>
        </p:nvSpPr>
        <p:spPr>
          <a:xfrm>
            <a:off x="6086475" y="3033395"/>
            <a:ext cx="19050" cy="40957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>
            <p:custDataLst>
              <p:tags r:id="rId31"/>
            </p:custDataLst>
          </p:nvPr>
        </p:nvSpPr>
        <p:spPr>
          <a:xfrm>
            <a:off x="6010275" y="2880995"/>
            <a:ext cx="171450" cy="171450"/>
          </a:xfrm>
          <a:prstGeom prst="roundRect">
            <a:avLst>
              <a:gd name="adj" fmla="val 25000"/>
            </a:avLst>
          </a:prstGeom>
          <a:solidFill>
            <a:srgbClr val="E8913A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>
            <p:custDataLst>
              <p:tags r:id="rId32"/>
            </p:custDataLst>
          </p:nvPr>
        </p:nvSpPr>
        <p:spPr>
          <a:xfrm>
            <a:off x="5248275" y="3129280"/>
            <a:ext cx="1695450" cy="16200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9" name="Picture 38" descr="crop_node_1997_gsi.png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tretch>
            <a:fillRect/>
          </a:stretch>
        </p:blipFill>
        <p:spPr>
          <a:xfrm>
            <a:off x="5334000" y="3215005"/>
            <a:ext cx="1524000" cy="838200"/>
          </a:xfrm>
          <a:prstGeom prst="rect">
            <a:avLst/>
          </a:prstGeom>
        </p:spPr>
      </p:pic>
      <p:sp>
        <p:nvSpPr>
          <p:cNvPr id="40" name="Rounded Rectangle 39"/>
          <p:cNvSpPr/>
          <p:nvPr>
            <p:custDataLst>
              <p:tags r:id="rId35"/>
            </p:custDataLst>
          </p:nvPr>
        </p:nvSpPr>
        <p:spPr>
          <a:xfrm>
            <a:off x="5334000" y="4119880"/>
            <a:ext cx="38100" cy="171450"/>
          </a:xfrm>
          <a:prstGeom prst="roundRect">
            <a:avLst>
              <a:gd name="adj" fmla="val 50000"/>
            </a:avLst>
          </a:prstGeom>
          <a:solidFill>
            <a:srgbClr val="E89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>
            <p:custDataLst>
              <p:tags r:id="rId36"/>
            </p:custDataLst>
          </p:nvPr>
        </p:nvSpPr>
        <p:spPr>
          <a:xfrm>
            <a:off x="5429250" y="4110355"/>
            <a:ext cx="1143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425" b="1">
                <a:solidFill>
                  <a:srgbClr val="E8913A"/>
                </a:solidFill>
                <a:latin typeface="微软雅黑" panose="020B0503020204020204" charset="-122"/>
                <a:ea typeface="微软雅黑" panose="020B0503020204020204" charset="-122"/>
              </a:rPr>
              <a:t>1997</a:t>
            </a:r>
            <a:endParaRPr lang="zh-CN" sz="1425" b="1">
              <a:solidFill>
                <a:srgbClr val="E891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>
            <p:custDataLst>
              <p:tags r:id="rId37"/>
            </p:custDataLst>
          </p:nvPr>
        </p:nvSpPr>
        <p:spPr>
          <a:xfrm>
            <a:off x="5334000" y="4377055"/>
            <a:ext cx="1524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sz="975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德国 GSI</a:t>
            </a:r>
            <a:endParaRPr lang="zh-CN" sz="975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TextBox 42"/>
          <p:cNvSpPr txBox="1"/>
          <p:nvPr>
            <p:custDataLst>
              <p:tags r:id="rId38"/>
            </p:custDataLst>
          </p:nvPr>
        </p:nvSpPr>
        <p:spPr>
          <a:xfrm>
            <a:off x="5334000" y="4596130"/>
            <a:ext cx="1524000" cy="1384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9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欧洲碳离子临床起步</a:t>
            </a:r>
            <a:endParaRPr lang="zh-CN" sz="9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Rectangle 43"/>
          <p:cNvSpPr/>
          <p:nvPr>
            <p:custDataLst>
              <p:tags r:id="rId39"/>
            </p:custDataLst>
          </p:nvPr>
        </p:nvSpPr>
        <p:spPr>
          <a:xfrm>
            <a:off x="7772400" y="2490470"/>
            <a:ext cx="19050" cy="390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>
            <p:custDataLst>
              <p:tags r:id="rId40"/>
            </p:custDataLst>
          </p:nvPr>
        </p:nvSpPr>
        <p:spPr>
          <a:xfrm>
            <a:off x="7696200" y="2880995"/>
            <a:ext cx="171450" cy="171450"/>
          </a:xfrm>
          <a:prstGeom prst="roundRect">
            <a:avLst>
              <a:gd name="adj" fmla="val 25000"/>
            </a:avLst>
          </a:prstGeom>
          <a:solidFill>
            <a:srgbClr val="1F8A8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>
            <p:custDataLst>
              <p:tags r:id="rId41"/>
            </p:custDataLst>
          </p:nvPr>
        </p:nvSpPr>
        <p:spPr>
          <a:xfrm>
            <a:off x="6934200" y="1172845"/>
            <a:ext cx="1695450" cy="16200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7" name="Picture 46" descr="crop_node_2009_heidelberg.png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/>
          <a:stretch>
            <a:fillRect/>
          </a:stretch>
        </p:blipFill>
        <p:spPr>
          <a:xfrm>
            <a:off x="7019925" y="1242060"/>
            <a:ext cx="1524000" cy="838200"/>
          </a:xfrm>
          <a:prstGeom prst="rect">
            <a:avLst/>
          </a:prstGeom>
        </p:spPr>
      </p:pic>
      <p:sp>
        <p:nvSpPr>
          <p:cNvPr id="48" name="Rounded Rectangle 47"/>
          <p:cNvSpPr/>
          <p:nvPr>
            <p:custDataLst>
              <p:tags r:id="rId44"/>
            </p:custDataLst>
          </p:nvPr>
        </p:nvSpPr>
        <p:spPr>
          <a:xfrm>
            <a:off x="7019925" y="2146935"/>
            <a:ext cx="38100" cy="171450"/>
          </a:xfrm>
          <a:prstGeom prst="roundRect">
            <a:avLst>
              <a:gd name="adj" fmla="val 50000"/>
            </a:avLst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>
            <p:custDataLst>
              <p:tags r:id="rId45"/>
            </p:custDataLst>
          </p:nvPr>
        </p:nvSpPr>
        <p:spPr>
          <a:xfrm>
            <a:off x="7115175" y="2137410"/>
            <a:ext cx="1143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425" b="1">
                <a:solidFill>
                  <a:srgbClr val="1F8A80"/>
                </a:solidFill>
                <a:latin typeface="微软雅黑" panose="020B0503020204020204" charset="-122"/>
                <a:ea typeface="微软雅黑" panose="020B0503020204020204" charset="-122"/>
              </a:rPr>
              <a:t>2009</a:t>
            </a:r>
            <a:endParaRPr lang="zh-CN" sz="1425" b="1">
              <a:solidFill>
                <a:srgbClr val="1F8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TextBox 49"/>
          <p:cNvSpPr txBox="1"/>
          <p:nvPr>
            <p:custDataLst>
              <p:tags r:id="rId46"/>
            </p:custDataLst>
          </p:nvPr>
        </p:nvSpPr>
        <p:spPr>
          <a:xfrm>
            <a:off x="7019925" y="2404110"/>
            <a:ext cx="1524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sz="975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海德堡重离子中心</a:t>
            </a:r>
            <a:endParaRPr lang="zh-CN" sz="975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TextBox 50"/>
          <p:cNvSpPr txBox="1"/>
          <p:nvPr>
            <p:custDataLst>
              <p:tags r:id="rId47"/>
            </p:custDataLst>
          </p:nvPr>
        </p:nvSpPr>
        <p:spPr>
          <a:xfrm>
            <a:off x="7019925" y="2623185"/>
            <a:ext cx="1524000" cy="1384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9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医院化、规模化</a:t>
            </a:r>
            <a:endParaRPr lang="zh-CN" sz="9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Rectangle 51"/>
          <p:cNvSpPr/>
          <p:nvPr>
            <p:custDataLst>
              <p:tags r:id="rId48"/>
            </p:custDataLst>
          </p:nvPr>
        </p:nvSpPr>
        <p:spPr>
          <a:xfrm>
            <a:off x="9458325" y="3033395"/>
            <a:ext cx="19050" cy="40957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>
            <p:custDataLst>
              <p:tags r:id="rId49"/>
            </p:custDataLst>
          </p:nvPr>
        </p:nvSpPr>
        <p:spPr>
          <a:xfrm>
            <a:off x="9382125" y="2880995"/>
            <a:ext cx="171450" cy="171450"/>
          </a:xfrm>
          <a:prstGeom prst="roundRect">
            <a:avLst>
              <a:gd name="adj" fmla="val 25000"/>
            </a:avLst>
          </a:prstGeom>
          <a:solidFill>
            <a:srgbClr val="E8913A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>
            <p:custDataLst>
              <p:tags r:id="rId50"/>
            </p:custDataLst>
          </p:nvPr>
        </p:nvSpPr>
        <p:spPr>
          <a:xfrm>
            <a:off x="8620125" y="3129280"/>
            <a:ext cx="1695450" cy="16200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crop_node_2015_shanghai.png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/>
          <a:stretch>
            <a:fillRect/>
          </a:stretch>
        </p:blipFill>
        <p:spPr>
          <a:xfrm>
            <a:off x="8705850" y="3215005"/>
            <a:ext cx="1524000" cy="838200"/>
          </a:xfrm>
          <a:prstGeom prst="rect">
            <a:avLst/>
          </a:prstGeom>
        </p:spPr>
      </p:pic>
      <p:sp>
        <p:nvSpPr>
          <p:cNvPr id="56" name="Rounded Rectangle 55"/>
          <p:cNvSpPr/>
          <p:nvPr>
            <p:custDataLst>
              <p:tags r:id="rId53"/>
            </p:custDataLst>
          </p:nvPr>
        </p:nvSpPr>
        <p:spPr>
          <a:xfrm>
            <a:off x="8705850" y="4119880"/>
            <a:ext cx="38100" cy="171450"/>
          </a:xfrm>
          <a:prstGeom prst="roundRect">
            <a:avLst>
              <a:gd name="adj" fmla="val 50000"/>
            </a:avLst>
          </a:prstGeom>
          <a:solidFill>
            <a:srgbClr val="E89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>
            <p:custDataLst>
              <p:tags r:id="rId54"/>
            </p:custDataLst>
          </p:nvPr>
        </p:nvSpPr>
        <p:spPr>
          <a:xfrm>
            <a:off x="8801100" y="4110355"/>
            <a:ext cx="1143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425" b="1">
                <a:solidFill>
                  <a:srgbClr val="E8913A"/>
                </a:solidFill>
                <a:latin typeface="微软雅黑" panose="020B0503020204020204" charset="-122"/>
                <a:ea typeface="微软雅黑" panose="020B0503020204020204" charset="-122"/>
              </a:rPr>
              <a:t>2015</a:t>
            </a:r>
            <a:endParaRPr lang="zh-CN" sz="1425" b="1">
              <a:solidFill>
                <a:srgbClr val="E891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TextBox 57"/>
          <p:cNvSpPr txBox="1"/>
          <p:nvPr>
            <p:custDataLst>
              <p:tags r:id="rId55"/>
            </p:custDataLst>
          </p:nvPr>
        </p:nvSpPr>
        <p:spPr>
          <a:xfrm>
            <a:off x="8705850" y="4377055"/>
            <a:ext cx="1524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sz="975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上海质子重离子医院</a:t>
            </a:r>
            <a:endParaRPr lang="zh-CN" sz="975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TextBox 58"/>
          <p:cNvSpPr txBox="1"/>
          <p:nvPr>
            <p:custDataLst>
              <p:tags r:id="rId56"/>
            </p:custDataLst>
          </p:nvPr>
        </p:nvSpPr>
        <p:spPr>
          <a:xfrm>
            <a:off x="8705850" y="4596130"/>
            <a:ext cx="1524000" cy="1384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9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中国引入</a:t>
            </a:r>
            <a:endParaRPr lang="zh-CN" sz="9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Rectangle 59"/>
          <p:cNvSpPr/>
          <p:nvPr>
            <p:custDataLst>
              <p:tags r:id="rId57"/>
            </p:custDataLst>
          </p:nvPr>
        </p:nvSpPr>
        <p:spPr>
          <a:xfrm>
            <a:off x="11144250" y="2490470"/>
            <a:ext cx="19050" cy="39052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>
            <p:custDataLst>
              <p:tags r:id="rId58"/>
            </p:custDataLst>
          </p:nvPr>
        </p:nvSpPr>
        <p:spPr>
          <a:xfrm>
            <a:off x="11068050" y="2880995"/>
            <a:ext cx="171450" cy="171450"/>
          </a:xfrm>
          <a:prstGeom prst="roundRect">
            <a:avLst>
              <a:gd name="adj" fmla="val 25000"/>
            </a:avLst>
          </a:prstGeom>
          <a:solidFill>
            <a:srgbClr val="1F8A80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>
            <p:custDataLst>
              <p:tags r:id="rId59"/>
            </p:custDataLst>
          </p:nvPr>
        </p:nvSpPr>
        <p:spPr>
          <a:xfrm>
            <a:off x="10306050" y="1156335"/>
            <a:ext cx="1695450" cy="16200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3" name="Picture 62" descr="crop_node_2020_wuwei.png"/>
          <p:cNvPicPr>
            <a:picLocks noChangeAspect="1"/>
          </p:cNvPicPr>
          <p:nvPr>
            <p:custDataLst>
              <p:tags r:id="rId60"/>
            </p:custDataLst>
          </p:nvPr>
        </p:nvPicPr>
        <p:blipFill>
          <a:blip r:embed="rId61"/>
          <a:stretch>
            <a:fillRect/>
          </a:stretch>
        </p:blipFill>
        <p:spPr>
          <a:xfrm>
            <a:off x="10391775" y="1242060"/>
            <a:ext cx="1524000" cy="838200"/>
          </a:xfrm>
          <a:prstGeom prst="rect">
            <a:avLst/>
          </a:prstGeom>
        </p:spPr>
      </p:pic>
      <p:sp>
        <p:nvSpPr>
          <p:cNvPr id="64" name="Rounded Rectangle 63"/>
          <p:cNvSpPr/>
          <p:nvPr>
            <p:custDataLst>
              <p:tags r:id="rId62"/>
            </p:custDataLst>
          </p:nvPr>
        </p:nvSpPr>
        <p:spPr>
          <a:xfrm>
            <a:off x="10391775" y="2146935"/>
            <a:ext cx="38100" cy="171450"/>
          </a:xfrm>
          <a:prstGeom prst="roundRect">
            <a:avLst>
              <a:gd name="adj" fmla="val 50000"/>
            </a:avLst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>
            <p:custDataLst>
              <p:tags r:id="rId63"/>
            </p:custDataLst>
          </p:nvPr>
        </p:nvSpPr>
        <p:spPr>
          <a:xfrm>
            <a:off x="10487025" y="2137410"/>
            <a:ext cx="1143000" cy="2095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425" b="1">
                <a:solidFill>
                  <a:srgbClr val="1F8A80"/>
                </a:solidFill>
                <a:latin typeface="微软雅黑" panose="020B0503020204020204" charset="-122"/>
                <a:ea typeface="微软雅黑" panose="020B0503020204020204" charset="-122"/>
              </a:rPr>
              <a:t>2020</a:t>
            </a:r>
            <a:endParaRPr lang="zh-CN" sz="1425" b="1">
              <a:solidFill>
                <a:srgbClr val="1F8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TextBox 65"/>
          <p:cNvSpPr txBox="1"/>
          <p:nvPr>
            <p:custDataLst>
              <p:tags r:id="rId64"/>
            </p:custDataLst>
          </p:nvPr>
        </p:nvSpPr>
        <p:spPr>
          <a:xfrm>
            <a:off x="10391775" y="2404110"/>
            <a:ext cx="1524000" cy="1905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lang="zh-CN" sz="975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武威碳离子系统</a:t>
            </a:r>
            <a:endParaRPr lang="zh-CN" sz="975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TextBox 66"/>
          <p:cNvSpPr txBox="1"/>
          <p:nvPr>
            <p:custDataLst>
              <p:tags r:id="rId65"/>
            </p:custDataLst>
          </p:nvPr>
        </p:nvSpPr>
        <p:spPr>
          <a:xfrm>
            <a:off x="10391775" y="2623185"/>
            <a:ext cx="1524000" cy="1384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9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国产设备临床</a:t>
            </a:r>
            <a:endParaRPr lang="zh-CN" sz="9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Rounded Rectangle 31"/>
          <p:cNvSpPr/>
          <p:nvPr>
            <p:custDataLst>
              <p:tags r:id="rId66"/>
            </p:custDataLst>
          </p:nvPr>
        </p:nvSpPr>
        <p:spPr>
          <a:xfrm>
            <a:off x="7037070" y="2148205"/>
            <a:ext cx="38100" cy="171450"/>
          </a:xfrm>
          <a:prstGeom prst="roundRect">
            <a:avLst>
              <a:gd name="adj" fmla="val 50000"/>
            </a:avLst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84" name="表格 83"/>
          <p:cNvGraphicFramePr/>
          <p:nvPr>
            <p:custDataLst>
              <p:tags r:id="rId67"/>
            </p:custDataLst>
          </p:nvPr>
        </p:nvGraphicFramePr>
        <p:xfrm>
          <a:off x="494030" y="4973066"/>
          <a:ext cx="11259185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1895"/>
                <a:gridCol w="2602230"/>
                <a:gridCol w="3221990"/>
                <a:gridCol w="4243070"/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装置</a:t>
                      </a:r>
                      <a:endParaRPr lang="zh-CN" altLang="en-US" sz="14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HIMAC</a:t>
                      </a:r>
                      <a:endParaRPr lang="zh-CN" altLang="en-US" sz="140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海德堡重离子中心</a:t>
                      </a:r>
                      <a:endParaRPr lang="zh-CN" altLang="en-US" sz="1400" b="1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sz="1400" dirty="0">
                          <a:solidFill>
                            <a:schemeClr val="bg1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武威碳离子系统</a:t>
                      </a:r>
                      <a:endParaRPr lang="zh-CN" altLang="en-US" sz="1400" b="1" dirty="0">
                        <a:solidFill>
                          <a:schemeClr val="bg1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离子源种类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ECR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离子源（全永磁）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ECR</a:t>
                      </a: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离子源（全永磁）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ECR</a:t>
                      </a:r>
                      <a:r>
                        <a:rPr lang="zh-CN" altLang="en-US" sz="140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离子源（全永磁）</a:t>
                      </a:r>
                      <a:endParaRPr lang="zh-CN" altLang="en-US" sz="14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400">
                          <a:latin typeface="微软雅黑" panose="020B0503020204020204" charset="-122"/>
                          <a:ea typeface="微软雅黑" panose="020B0503020204020204" charset="-122"/>
                        </a:rPr>
                        <a:t>微波情况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10 GHz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14.5 GHz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4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14.5 GHz</a:t>
                      </a:r>
                      <a:endParaRPr lang="en-US" altLang="zh-CN" sz="140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" name="图片 2"/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4" name="图片 3" descr="所徽"/>
          <p:cNvPicPr>
            <a:picLocks noChangeAspect="1"/>
          </p:cNvPicPr>
          <p:nvPr>
            <p:custDataLst>
              <p:tags r:id="rId69"/>
            </p:custDataLst>
          </p:nvPr>
        </p:nvPicPr>
        <p:blipFill>
          <a:blip r:embed="rId70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70" name="TextBox 69"/>
          <p:cNvSpPr txBox="1"/>
          <p:nvPr/>
        </p:nvSpPr>
        <p:spPr>
          <a:xfrm>
            <a:off x="510540" y="6444615"/>
            <a:ext cx="8572500" cy="276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重离子治疗装置已迈入了国产自研阶段</a:t>
            </a: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1"/>
          <a:srcRect l="4527" t="11944" r="7977" b="9444"/>
          <a:stretch>
            <a:fillRect/>
          </a:stretch>
        </p:blipFill>
        <p:spPr>
          <a:xfrm>
            <a:off x="201930" y="2244090"/>
            <a:ext cx="6421120" cy="396621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0"/>
            <a:ext cx="12192000" cy="100965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09650"/>
            <a:ext cx="12192000" cy="38100"/>
          </a:xfrm>
          <a:prstGeom prst="rect">
            <a:avLst/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047750"/>
            <a:ext cx="1219200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0999" y="1169670"/>
            <a:ext cx="10940515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SIMM </a:t>
            </a:r>
            <a:r>
              <a:rPr lang="zh-CN" altLang="en-US"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</a:t>
            </a:r>
            <a:r>
              <a:rPr lang="en-US" altLang="zh-CN"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econd generation heavy 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</a:t>
            </a:r>
            <a:r>
              <a:rPr lang="en-US" altLang="zh-CN"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on 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lang="en-US" altLang="zh-CN"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edical 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lang="en-US" altLang="zh-CN"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achine</a:t>
            </a:r>
            <a:r>
              <a:rPr lang="zh-CN" altLang="en-US"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2000" b="1" dirty="0" err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治疗装置组成</a:t>
            </a:r>
            <a:endParaRPr sz="2000" b="1" dirty="0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97515" y="1670050"/>
            <a:ext cx="1524000" cy="495300"/>
          </a:xfrm>
          <a:prstGeom prst="roundRect">
            <a:avLst>
              <a:gd name="adj" fmla="val 12000"/>
            </a:avLst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7515" y="1794828"/>
            <a:ext cx="1524000" cy="2457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注入系统</a:t>
            </a:r>
            <a:endParaRPr lang="zh-CN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2363515" y="1810800"/>
            <a:ext cx="190500" cy="171450"/>
          </a:xfrm>
          <a:prstGeom prst="chevron">
            <a:avLst/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595905" y="1670050"/>
            <a:ext cx="1524000" cy="495300"/>
          </a:xfrm>
          <a:prstGeom prst="roundRect">
            <a:avLst>
              <a:gd name="adj" fmla="val 12000"/>
            </a:avLst>
          </a:prstGeom>
          <a:solidFill>
            <a:srgbClr val="0FA2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595905" y="1810068"/>
            <a:ext cx="1524000" cy="2152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直线加速器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397515" y="1663700"/>
            <a:ext cx="1524000" cy="495300"/>
          </a:xfrm>
          <a:prstGeom prst="roundRect">
            <a:avLst>
              <a:gd name="adj" fmla="val 12000"/>
            </a:avLst>
          </a:prstGeom>
          <a:solidFill>
            <a:srgbClr val="E89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397515" y="1803718"/>
            <a:ext cx="1524000" cy="2152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同步加速器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Chevron 18"/>
          <p:cNvSpPr/>
          <p:nvPr/>
        </p:nvSpPr>
        <p:spPr>
          <a:xfrm>
            <a:off x="4163515" y="1810385"/>
            <a:ext cx="190500" cy="171450"/>
          </a:xfrm>
          <a:prstGeom prst="chevron">
            <a:avLst/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6197515" y="1670050"/>
            <a:ext cx="1524000" cy="495300"/>
          </a:xfrm>
          <a:prstGeom prst="roundRect">
            <a:avLst>
              <a:gd name="adj" fmla="val 12000"/>
            </a:avLst>
          </a:prstGeom>
          <a:solidFill>
            <a:srgbClr val="7C5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97515" y="1810068"/>
            <a:ext cx="1524000" cy="2152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高能引出线段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Chevron 21"/>
          <p:cNvSpPr/>
          <p:nvPr/>
        </p:nvSpPr>
        <p:spPr>
          <a:xfrm>
            <a:off x="7763515" y="1854200"/>
            <a:ext cx="190500" cy="171450"/>
          </a:xfrm>
          <a:prstGeom prst="chevron">
            <a:avLst/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7997515" y="1670050"/>
            <a:ext cx="1524000" cy="495300"/>
          </a:xfrm>
          <a:prstGeom prst="roundRect">
            <a:avLst>
              <a:gd name="adj" fmla="val 12000"/>
            </a:avLst>
          </a:prstGeom>
          <a:solidFill>
            <a:srgbClr val="C06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997515" y="1810068"/>
            <a:ext cx="1524000" cy="2152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旋转机架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9947275" y="1831975"/>
            <a:ext cx="190500" cy="171450"/>
          </a:xfrm>
          <a:prstGeom prst="chevron">
            <a:avLst/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9797515" y="1670050"/>
            <a:ext cx="1524000" cy="495300"/>
          </a:xfrm>
          <a:prstGeom prst="roundRect">
            <a:avLst>
              <a:gd name="adj" fmla="val 12000"/>
            </a:avLst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9797515" y="1810068"/>
            <a:ext cx="1524000" cy="2152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治疗终端</a:t>
            </a:r>
            <a:endParaRPr sz="1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094220" y="2266950"/>
            <a:ext cx="4762500" cy="394335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633335" y="2319020"/>
            <a:ext cx="38100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注入系统</a:t>
            </a:r>
            <a:r>
              <a:rPr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设计指标</a:t>
            </a:r>
            <a:endParaRPr sz="24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7246620" y="2762250"/>
            <a:ext cx="4457700" cy="8001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246620" y="2762250"/>
            <a:ext cx="38100" cy="800100"/>
          </a:xfrm>
          <a:prstGeom prst="roundRect">
            <a:avLst>
              <a:gd name="adj" fmla="val 50000"/>
            </a:avLst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296785" y="2895600"/>
            <a:ext cx="440690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离子种类</a:t>
            </a:r>
            <a:endParaRPr sz="16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84720" y="3176270"/>
            <a:ext cx="4420235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baseline="30000" dirty="0">
                <a:solidFill>
                  <a:srgbClr val="1F8A80"/>
                </a:solidFill>
                <a:latin typeface="微软雅黑" panose="020B0503020204020204" charset="-122"/>
                <a:ea typeface="微软雅黑" panose="020B0503020204020204" charset="-122"/>
              </a:rPr>
              <a:t>12</a:t>
            </a:r>
            <a:r>
              <a:rPr sz="2000" b="1" dirty="0">
                <a:solidFill>
                  <a:srgbClr val="1F8A80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sz="2000" b="1" baseline="30000" dirty="0">
                <a:solidFill>
                  <a:srgbClr val="1F8A80"/>
                </a:solidFill>
                <a:latin typeface="微软雅黑" panose="020B0503020204020204" charset="-122"/>
                <a:ea typeface="微软雅黑" panose="020B0503020204020204" charset="-122"/>
              </a:rPr>
              <a:t>4+</a:t>
            </a:r>
            <a:endParaRPr sz="2000" b="1" baseline="30000" dirty="0">
              <a:solidFill>
                <a:srgbClr val="1F8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246620" y="3657600"/>
            <a:ext cx="4457700" cy="8001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7246620" y="3657600"/>
            <a:ext cx="38100" cy="800100"/>
          </a:xfrm>
          <a:prstGeom prst="roundRect">
            <a:avLst>
              <a:gd name="adj" fmla="val 50000"/>
            </a:avLst>
          </a:prstGeom>
          <a:solidFill>
            <a:srgbClr val="E89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284720" y="4071620"/>
            <a:ext cx="4420235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E8913A"/>
                </a:solidFill>
                <a:latin typeface="微软雅黑" panose="020B0503020204020204" charset="-122"/>
                <a:ea typeface="微软雅黑" panose="020B0503020204020204" charset="-122"/>
              </a:rPr>
              <a:t>10 keV/u</a:t>
            </a:r>
            <a:endParaRPr sz="2000" b="1">
              <a:solidFill>
                <a:srgbClr val="E8913A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7246620" y="4552950"/>
            <a:ext cx="4457700" cy="8001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7246620" y="4552950"/>
            <a:ext cx="38100" cy="800100"/>
          </a:xfrm>
          <a:prstGeom prst="roundRect">
            <a:avLst>
              <a:gd name="adj" fmla="val 50000"/>
            </a:avLst>
          </a:prstGeom>
          <a:solidFill>
            <a:srgbClr val="7C5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84720" y="4933950"/>
            <a:ext cx="4418965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7C5AC8"/>
                </a:solidFill>
                <a:latin typeface="微软雅黑" panose="020B0503020204020204" charset="-122"/>
                <a:ea typeface="微软雅黑" panose="020B0503020204020204" charset="-122"/>
              </a:rPr>
              <a:t>≥ 1.2 emA</a:t>
            </a:r>
            <a:endParaRPr sz="2000" b="1">
              <a:solidFill>
                <a:srgbClr val="7C5AC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7246620" y="5448300"/>
            <a:ext cx="4457700" cy="8001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7246620" y="5448300"/>
            <a:ext cx="38100" cy="800100"/>
          </a:xfrm>
          <a:prstGeom prst="roundRect">
            <a:avLst>
              <a:gd name="adj" fmla="val 50000"/>
            </a:avLst>
          </a:prstGeom>
          <a:solidFill>
            <a:srgbClr val="C06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284720" y="5829300"/>
            <a:ext cx="4418965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C0631F"/>
                </a:solidFill>
                <a:latin typeface="微软雅黑" panose="020B0503020204020204" charset="-122"/>
                <a:ea typeface="微软雅黑" panose="020B0503020204020204" charset="-122"/>
              </a:rPr>
              <a:t>≤ 0.20 π·mm·mrad</a:t>
            </a:r>
            <a:endParaRPr sz="2000" b="1">
              <a:solidFill>
                <a:srgbClr val="C0631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38480" y="6458585"/>
            <a:ext cx="8572500" cy="276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SIMM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治癌装置组成</a:t>
            </a: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：离子产生 → 直线加速 → 同步加速 → 高能引出 → 旋转照射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SIMM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离子源</a:t>
            </a:r>
            <a:r>
              <a:rPr 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注入系统设计</a:t>
            </a:r>
            <a:endParaRPr 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36"/>
          <p:cNvSpPr txBox="1"/>
          <p:nvPr/>
        </p:nvSpPr>
        <p:spPr>
          <a:xfrm>
            <a:off x="7279640" y="3733165"/>
            <a:ext cx="4425315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能量</a:t>
            </a:r>
            <a:endParaRPr sz="16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TextBox 40"/>
          <p:cNvSpPr txBox="1"/>
          <p:nvPr/>
        </p:nvSpPr>
        <p:spPr>
          <a:xfrm>
            <a:off x="7287895" y="4645025"/>
            <a:ext cx="441579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流强</a:t>
            </a:r>
            <a:endParaRPr sz="16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TextBox 44"/>
          <p:cNvSpPr txBox="1"/>
          <p:nvPr/>
        </p:nvSpPr>
        <p:spPr>
          <a:xfrm>
            <a:off x="7284085" y="5532120"/>
            <a:ext cx="4421505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归一化 RMS 发射度</a:t>
            </a:r>
            <a:endParaRPr sz="16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Chevron 18"/>
          <p:cNvSpPr/>
          <p:nvPr/>
        </p:nvSpPr>
        <p:spPr>
          <a:xfrm>
            <a:off x="5963515" y="1810385"/>
            <a:ext cx="190500" cy="171450"/>
          </a:xfrm>
          <a:prstGeom prst="chevron">
            <a:avLst/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Chevron 21"/>
          <p:cNvSpPr/>
          <p:nvPr/>
        </p:nvSpPr>
        <p:spPr>
          <a:xfrm>
            <a:off x="9563515" y="1810800"/>
            <a:ext cx="190500" cy="171450"/>
          </a:xfrm>
          <a:prstGeom prst="chevron">
            <a:avLst/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4" name="图片 3" descr="所徽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965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1009650"/>
            <a:ext cx="12192000" cy="38100"/>
          </a:xfrm>
          <a:prstGeom prst="rect">
            <a:avLst/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1047750"/>
            <a:ext cx="1219200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SIMM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离子源</a:t>
            </a:r>
            <a:r>
              <a:rPr 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注入系统设计</a:t>
            </a:r>
            <a:endParaRPr 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1300" y="3337560"/>
            <a:ext cx="4647565" cy="248539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62735" y="5749925"/>
            <a:ext cx="1524000" cy="5365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ECR</a:t>
            </a:r>
            <a:r>
              <a:rPr lang="zh-CN" altLang="en-US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离子源</a:t>
            </a:r>
            <a:endParaRPr lang="zh-CN" altLang="en-US" sz="16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541135" y="1537335"/>
            <a:ext cx="1979930" cy="4000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rPr>
              <a:t>电子回旋共振：</a:t>
            </a:r>
            <a:endParaRPr lang="zh-CN" altLang="en-US" sz="2000" dirty="0"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>
            <a:grpSpLocks noChangeAspect="1"/>
          </p:cNvGrpSpPr>
          <p:nvPr/>
        </p:nvGrpSpPr>
        <p:grpSpPr>
          <a:xfrm>
            <a:off x="2466340" y="1444625"/>
            <a:ext cx="3672840" cy="1892935"/>
            <a:chOff x="2725005" y="981836"/>
            <a:chExt cx="3192257" cy="1761284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6" t="9894" r="24013" b="36631"/>
            <a:stretch>
              <a:fillRect/>
            </a:stretch>
          </p:blipFill>
          <p:spPr>
            <a:xfrm>
              <a:off x="2725005" y="981836"/>
              <a:ext cx="3192257" cy="1761284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 bwMode="auto">
            <a:xfrm>
              <a:off x="3635107" y="1151406"/>
              <a:ext cx="2239106" cy="371045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 rtlCol="0">
              <a:spAutoFit/>
            </a:bodyPr>
            <a:lstStyle/>
            <a:p>
              <a:pPr eaLnBrk="1" hangingPunct="1"/>
              <a:r>
                <a:rPr lang="en-US" altLang="zh-CN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Min-B </a:t>
              </a:r>
              <a:r>
                <a:rPr lang="zh-CN" altLang="en-US" sz="2000" dirty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约束磁场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059604" y="5211445"/>
            <a:ext cx="5283833" cy="399415"/>
            <a:chOff x="5447001" y="1697235"/>
            <a:chExt cx="1853219" cy="399372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文本框 30"/>
                <p:cNvSpPr txBox="1"/>
                <p:nvPr/>
              </p:nvSpPr>
              <p:spPr>
                <a:xfrm>
                  <a:off x="6411138" y="1697235"/>
                  <a:ext cx="889082" cy="35175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∝</m:t>
                        </m:r>
                        <m:sSup>
                          <m:sSupPr>
                            <m:ctrlP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𝐵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zh-CN" altLang="en-US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，</m:t>
                        </m:r>
                        <m:sSub>
                          <m:sSubPr>
                            <m:ctrlPr>
                              <a:rPr lang="en-US" altLang="zh-CN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altLang="zh-CN" sz="2000" i="1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𝑞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altLang="zh-CN" sz="2000" b="0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altLang="zh-CN" sz="2000" i="1" dirty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∝</m:t>
                        </m:r>
                        <m:r>
                          <m:rPr>
                            <m:nor/>
                          </m:rPr>
                          <a:rPr lang="en-US" altLang="zh-CN" sz="2000" b="0" i="1" dirty="0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MS Mincho" charset="0"/>
                            <a:cs typeface="Cambria Math" panose="02040503050406030204" pitchFamily="18" charset="0"/>
                          </a:rPr>
                          <m:t> </m:t>
                        </m:r>
                        <m:sSubSup>
                          <m:sSubSupPr>
                            <m:ctrlPr>
                              <a:rPr lang="en-US" altLang="zh-CN" sz="20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0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altLang="zh-CN" sz="20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微软雅黑" panose="020B0503020204020204" charset="-122"/>
                                <a:cs typeface="Cambria Math" panose="02040503050406030204" pitchFamily="18" charset="0"/>
                              </a:rPr>
                              <m:t>𝑟𝑓</m:t>
                            </m:r>
                          </m:sub>
                          <m:sup>
                            <m:r>
                              <a:rPr lang="en-US" altLang="zh-CN" sz="2000" b="0" i="1" dirty="0" smtClean="0"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ea typeface="MS Mincho" charset="0"/>
                                <a:cs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en-US" altLang="zh-CN" sz="2000" i="1" dirty="0">
                    <a:solidFill>
                      <a:srgbClr val="0000FF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mc:Choice>
          <mc:Fallback>
            <p:sp>
              <p:nvSpPr>
                <p:cNvPr id="31" name="文本框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1138" y="1697235"/>
                  <a:ext cx="889082" cy="351752"/>
                </a:xfrm>
                <a:prstGeom prst="rect">
                  <a:avLst/>
                </a:prstGeom>
                <a:blipFill rotWithShape="1">
                  <a:blip r:embed="rId3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2" name="文本框 31"/>
                <p:cNvSpPr txBox="1"/>
                <p:nvPr/>
              </p:nvSpPr>
              <p:spPr>
                <a:xfrm>
                  <a:off x="5447001" y="1697235"/>
                  <a:ext cx="1515860" cy="39937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zh-CN" altLang="en-US" sz="2000" dirty="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引出电荷态离子流强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altLang="zh-CN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a14:m>
                  <a:r>
                    <a:rPr lang="en-US" altLang="zh-CN" sz="2000" dirty="0">
                      <a:latin typeface="微软雅黑" panose="020B0503020204020204" charset="-122"/>
                      <a:ea typeface="微软雅黑" panose="020B0503020204020204" charset="-122"/>
                      <a:cs typeface="微软雅黑" panose="020B0503020204020204" charset="-122"/>
                    </a:rPr>
                    <a:t>:</a:t>
                  </a:r>
                  <a:endParaRPr lang="zh-CN" altLang="en-US" sz="2000" dirty="0"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endParaRPr>
                </a:p>
              </p:txBody>
            </p:sp>
          </mc:Choice>
          <mc:Fallback>
            <p:sp>
              <p:nvSpPr>
                <p:cNvPr id="32" name="文本框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47001" y="1697235"/>
                  <a:ext cx="1515860" cy="399372"/>
                </a:xfrm>
                <a:prstGeom prst="rect">
                  <a:avLst/>
                </a:prstGeom>
                <a:blipFill rotWithShape="1">
                  <a:blip r:embed="rId4"/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8" name="肘形连接符 7"/>
          <p:cNvCxnSpPr/>
          <p:nvPr/>
        </p:nvCxnSpPr>
        <p:spPr>
          <a:xfrm rot="16200000">
            <a:off x="1562735" y="2566035"/>
            <a:ext cx="1523365" cy="28321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0" y="1047750"/>
            <a:ext cx="2818130" cy="5226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ECR</a:t>
            </a:r>
            <a:r>
              <a:rPr lang="zh-CN" altLang="en-US" sz="28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源基本原理</a:t>
            </a:r>
            <a:endParaRPr lang="zh-CN" altLang="en-US" sz="28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文本框 13"/>
              <p:cNvSpPr txBox="1"/>
              <p:nvPr/>
            </p:nvSpPr>
            <p:spPr bwMode="auto">
              <a:xfrm>
                <a:off x="8441288" y="1360138"/>
                <a:ext cx="1966757" cy="75360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 wrap="none" lIns="0" tIns="0" rIns="0" bIns="0" rtlCol="0">
                <a:spAutoFit/>
              </a:bodyPr>
              <a:lstStyle/>
              <a:p>
                <a:pPr eaLnBrk="1" hangingPunct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sz="2400" b="1" i="1" smtClean="0">
                              <a:solidFill>
                                <a:srgbClr val="0D02E0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sz="2400" b="1" i="1" smtClean="0">
                              <a:solidFill>
                                <a:srgbClr val="0D02E0"/>
                              </a:solidFill>
                              <a:latin typeface="Cambria Math" panose="02040503050406030204" pitchFamily="18" charset="0"/>
                              <a:ea typeface="MS Mincho" charset="0"/>
                              <a:cs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lang="en-US" altLang="zh-CN" sz="2400" b="1" i="1" smtClean="0">
                              <a:solidFill>
                                <a:srgbClr val="0D02E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  <m:t>𝒄𝒆</m:t>
                          </m:r>
                        </m:sub>
                      </m:sSub>
                      <m:r>
                        <a:rPr lang="en-US" altLang="zh-CN" sz="2400" b="1" i="1">
                          <a:solidFill>
                            <a:srgbClr val="0D02E0"/>
                          </a:solidFill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2400" b="1" i="1">
                              <a:solidFill>
                                <a:srgbClr val="0D02E0"/>
                              </a:solidFill>
                              <a:latin typeface="Cambria Math" panose="02040503050406030204" pitchFamily="18" charset="0"/>
                              <a:ea typeface="微软雅黑" panose="020B0503020204020204" charset="-122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D02E0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D02E0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  <m:t>𝒆</m:t>
                              </m:r>
                              <m:r>
                                <a:rPr lang="en-US" altLang="zh-CN" sz="2400" b="1" i="1" smtClean="0">
                                  <a:solidFill>
                                    <a:srgbClr val="0D02E0"/>
                                  </a:solidFill>
                                  <a:latin typeface="Cambria Math" panose="02040503050406030204" pitchFamily="18" charset="0"/>
                                  <a:ea typeface="MS Mincho" charset="0"/>
                                  <a:cs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altLang="zh-CN" sz="2400" b="1" i="1" smtClean="0">
                                  <a:solidFill>
                                    <a:srgbClr val="0D02E0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D02E0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  <m:t>𝒆𝒄𝒓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zh-CN" sz="2400" b="1" i="1" smtClean="0">
                                  <a:solidFill>
                                    <a:srgbClr val="0D02E0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1" i="1" smtClean="0">
                                  <a:solidFill>
                                    <a:srgbClr val="0D02E0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altLang="zh-CN" sz="2400" b="1" i="1" smtClean="0">
                                  <a:solidFill>
                                    <a:srgbClr val="0D02E0"/>
                                  </a:solidFill>
                                  <a:latin typeface="Cambria Math" panose="02040503050406030204" pitchFamily="18" charset="0"/>
                                  <a:ea typeface="微软雅黑" panose="020B0503020204020204" charset="-122"/>
                                  <a:cs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2400" b="1" dirty="0">
                  <a:solidFill>
                    <a:srgbClr val="0D02E0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</mc:Choice>
        <mc:Fallback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441288" y="1360138"/>
                <a:ext cx="1966757" cy="753604"/>
              </a:xfrm>
              <a:prstGeom prst="rect">
                <a:avLst/>
              </a:prstGeom>
              <a:blipFill rotWithShape="1">
                <a:blip r:embed="rId5"/>
                <a:stretch>
                  <a:fillRect l="-12" t="-80" r="-6211" b="61"/>
                </a:stretch>
              </a:blipFill>
              <a:ln w="9525">
                <a:noFill/>
                <a:miter lim="800000"/>
              </a:ln>
              <a:effectLst/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组合 10"/>
          <p:cNvGrpSpPr/>
          <p:nvPr/>
        </p:nvGrpSpPr>
        <p:grpSpPr>
          <a:xfrm>
            <a:off x="6806029" y="2575552"/>
            <a:ext cx="4492992" cy="2295557"/>
            <a:chOff x="8112224" y="1059807"/>
            <a:chExt cx="4492992" cy="2295557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98410" y="1549457"/>
              <a:ext cx="1836000" cy="1805907"/>
            </a:xfrm>
            <a:prstGeom prst="rect">
              <a:avLst/>
            </a:prstGeom>
          </p:spPr>
        </p:pic>
        <p:sp>
          <p:nvSpPr>
            <p:cNvPr id="34" name="文本框 33"/>
            <p:cNvSpPr txBox="1"/>
            <p:nvPr/>
          </p:nvSpPr>
          <p:spPr>
            <a:xfrm>
              <a:off x="9120336" y="1059807"/>
              <a:ext cx="3484880" cy="3987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charset="-122"/>
                  <a:ea typeface="微软雅黑" panose="020B0503020204020204" charset="-122"/>
                  <a:cs typeface="Times New Roman" panose="02020603050405020304" pitchFamily="18" charset="0"/>
                </a:rPr>
                <a:t>高电荷态离子电离：多步电离</a:t>
              </a:r>
              <a:endParaRPr lang="zh-CN" altLang="en-US" sz="2000" dirty="0"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12224" y="1870800"/>
              <a:ext cx="1828800" cy="1028700"/>
            </a:xfrm>
            <a:prstGeom prst="rect">
              <a:avLst/>
            </a:prstGeom>
          </p:spPr>
        </p:pic>
      </p:grpSp>
      <p:sp>
        <p:nvSpPr>
          <p:cNvPr id="50" name="TextBox 49"/>
          <p:cNvSpPr txBox="1"/>
          <p:nvPr/>
        </p:nvSpPr>
        <p:spPr>
          <a:xfrm>
            <a:off x="398780" y="6437630"/>
            <a:ext cx="8572500" cy="553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ECR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源：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Min-B</a:t>
            </a: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约束等离子体，电子回旋共振加热产生高电荷态离子并引出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​</a:t>
            </a:r>
            <a:endParaRPr lang="en-US" altLang="zh-CN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zh-CN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10" name="图片 9" descr="所徽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965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1009650"/>
            <a:ext cx="12192000" cy="38100"/>
          </a:xfrm>
          <a:prstGeom prst="rect">
            <a:avLst/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1047750"/>
            <a:ext cx="1219200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3240" y="1320800"/>
            <a:ext cx="7419975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dirty="0" err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混合超导</a:t>
            </a:r>
            <a:r>
              <a:rPr sz="24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 ECR </a:t>
            </a:r>
            <a:r>
              <a:rPr sz="2400" b="1" dirty="0" err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离子源</a:t>
            </a:r>
            <a:r>
              <a:rPr lang="zh-CN" sz="24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（采用无液氦超导技术）</a:t>
            </a:r>
            <a:endParaRPr lang="zh-CN" sz="2400" b="1" dirty="0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81000" y="1981200"/>
            <a:ext cx="4762500" cy="42291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3235" y="2023745"/>
            <a:ext cx="1245235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磁体结构</a:t>
            </a:r>
            <a:endParaRPr sz="24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448300" y="1981200"/>
            <a:ext cx="6362700" cy="42291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48300" y="2008505"/>
            <a:ext cx="6362700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优势</a:t>
            </a:r>
            <a:endParaRPr sz="24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5600700" y="2457450"/>
            <a:ext cx="6057900" cy="8001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5600700" y="2457450"/>
            <a:ext cx="38100" cy="800100"/>
          </a:xfrm>
          <a:prstGeom prst="roundRect">
            <a:avLst>
              <a:gd name="adj" fmla="val 50000"/>
            </a:avLst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791200" y="2647950"/>
            <a:ext cx="419100" cy="419100"/>
          </a:xfrm>
          <a:prstGeom prst="roundRect">
            <a:avLst>
              <a:gd name="adj" fmla="val 22000"/>
            </a:avLst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1" name="TextBox 30"/>
          <p:cNvSpPr txBox="1"/>
          <p:nvPr/>
        </p:nvSpPr>
        <p:spPr>
          <a:xfrm>
            <a:off x="5791200" y="2703830"/>
            <a:ext cx="419100" cy="3073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00800" y="2703830"/>
            <a:ext cx="5143500" cy="3073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可匹配</a:t>
            </a:r>
            <a:r>
              <a:rPr lang="en-US"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14</a:t>
            </a:r>
            <a:r>
              <a:rPr lang="zh-CN" altLang="en-US"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～</a:t>
            </a:r>
            <a:r>
              <a:rPr lang="en-US" altLang="zh-CN"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18 </a:t>
            </a:r>
            <a:r>
              <a:rPr lang="en-US" altLang="zh-CN" sz="2000" b="1" dirty="0" err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GHz</a:t>
            </a:r>
            <a:r>
              <a:rPr sz="2000" b="1" dirty="0" err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的微波频率</a:t>
            </a:r>
            <a:endParaRPr sz="2000" b="1" dirty="0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600700" y="3390900"/>
            <a:ext cx="6057900" cy="8001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4" name="Rounded Rectangle 33"/>
          <p:cNvSpPr/>
          <p:nvPr/>
        </p:nvSpPr>
        <p:spPr>
          <a:xfrm>
            <a:off x="5600700" y="3390900"/>
            <a:ext cx="38100" cy="800100"/>
          </a:xfrm>
          <a:prstGeom prst="roundRect">
            <a:avLst>
              <a:gd name="adj" fmla="val 50000"/>
            </a:avLst>
          </a:prstGeom>
          <a:solidFill>
            <a:srgbClr val="E89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5" name="Rounded Rectangle 34"/>
          <p:cNvSpPr/>
          <p:nvPr/>
        </p:nvSpPr>
        <p:spPr>
          <a:xfrm>
            <a:off x="5791200" y="3581400"/>
            <a:ext cx="419100" cy="419100"/>
          </a:xfrm>
          <a:prstGeom prst="roundRect">
            <a:avLst>
              <a:gd name="adj" fmla="val 22000"/>
            </a:avLst>
          </a:prstGeom>
          <a:solidFill>
            <a:srgbClr val="E89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6" name="TextBox 35"/>
          <p:cNvSpPr txBox="1"/>
          <p:nvPr/>
        </p:nvSpPr>
        <p:spPr>
          <a:xfrm>
            <a:off x="5791200" y="3637280"/>
            <a:ext cx="419100" cy="3073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400800" y="3637280"/>
            <a:ext cx="5143500" cy="3073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dirty="0" err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运行</a:t>
            </a:r>
            <a:r>
              <a:rPr lang="zh-CN" altLang="en-US"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功耗</a:t>
            </a:r>
            <a:r>
              <a:rPr sz="2000" b="1" dirty="0" err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较小</a:t>
            </a:r>
            <a:endParaRPr sz="2000" b="1" dirty="0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600700" y="4324350"/>
            <a:ext cx="6057900" cy="8001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39" name="Rounded Rectangle 38"/>
          <p:cNvSpPr/>
          <p:nvPr/>
        </p:nvSpPr>
        <p:spPr>
          <a:xfrm>
            <a:off x="5600700" y="4324350"/>
            <a:ext cx="38100" cy="800100"/>
          </a:xfrm>
          <a:prstGeom prst="roundRect">
            <a:avLst>
              <a:gd name="adj" fmla="val 50000"/>
            </a:avLst>
          </a:prstGeom>
          <a:solidFill>
            <a:srgbClr val="7C5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0" name="Rounded Rectangle 39"/>
          <p:cNvSpPr/>
          <p:nvPr/>
        </p:nvSpPr>
        <p:spPr>
          <a:xfrm>
            <a:off x="5791200" y="4514850"/>
            <a:ext cx="419100" cy="419100"/>
          </a:xfrm>
          <a:prstGeom prst="roundRect">
            <a:avLst>
              <a:gd name="adj" fmla="val 22000"/>
            </a:avLst>
          </a:prstGeom>
          <a:solidFill>
            <a:srgbClr val="7C5A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1" name="TextBox 40"/>
          <p:cNvSpPr txBox="1"/>
          <p:nvPr/>
        </p:nvSpPr>
        <p:spPr>
          <a:xfrm>
            <a:off x="5791200" y="4570730"/>
            <a:ext cx="419100" cy="3073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6400800" y="4570730"/>
            <a:ext cx="5143500" cy="3073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成本低维护方便</a:t>
            </a:r>
            <a:endParaRPr sz="2000" b="1" dirty="0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600700" y="5257800"/>
            <a:ext cx="6057900" cy="800100"/>
          </a:xfrm>
          <a:prstGeom prst="roundRect">
            <a:avLst>
              <a:gd name="adj" fmla="val 8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4" name="Rounded Rectangle 43"/>
          <p:cNvSpPr/>
          <p:nvPr/>
        </p:nvSpPr>
        <p:spPr>
          <a:xfrm>
            <a:off x="5600700" y="5257800"/>
            <a:ext cx="38100" cy="800100"/>
          </a:xfrm>
          <a:prstGeom prst="roundRect">
            <a:avLst>
              <a:gd name="adj" fmla="val 50000"/>
            </a:avLst>
          </a:prstGeom>
          <a:solidFill>
            <a:srgbClr val="C06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5" name="Rounded Rectangle 44"/>
          <p:cNvSpPr/>
          <p:nvPr/>
        </p:nvSpPr>
        <p:spPr>
          <a:xfrm>
            <a:off x="5791200" y="5448300"/>
            <a:ext cx="419100" cy="419100"/>
          </a:xfrm>
          <a:prstGeom prst="roundRect">
            <a:avLst>
              <a:gd name="adj" fmla="val 22000"/>
            </a:avLst>
          </a:prstGeom>
          <a:solidFill>
            <a:srgbClr val="C06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6" name="TextBox 45"/>
          <p:cNvSpPr txBox="1"/>
          <p:nvPr/>
        </p:nvSpPr>
        <p:spPr>
          <a:xfrm>
            <a:off x="5791200" y="5504180"/>
            <a:ext cx="419100" cy="3073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sz="2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400800" y="5504180"/>
            <a:ext cx="5143500" cy="3073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dirty="0" err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可产生mA</a:t>
            </a:r>
            <a:r>
              <a:rPr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sz="2000" b="1" dirty="0" err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量级</a:t>
            </a:r>
            <a:r>
              <a:rPr lang="zh-CN" altLang="en-US" sz="20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多电荷态离子束</a:t>
            </a:r>
            <a:endParaRPr sz="2000" b="1" dirty="0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98780" y="6437630"/>
            <a:ext cx="8572500" cy="276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混合超导 ECR 离子源：无液氦超导 · 24GHz 以下 · 低耗电 · mA 量级碳束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SIMM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离子源</a:t>
            </a:r>
            <a:r>
              <a:rPr 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注入系统设计</a:t>
            </a:r>
            <a:endParaRPr 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/>
          <a:srcRect l="4379"/>
          <a:stretch>
            <a:fillRect/>
          </a:stretch>
        </p:blipFill>
        <p:spPr>
          <a:xfrm>
            <a:off x="759460" y="2647950"/>
            <a:ext cx="4079240" cy="32181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760220" y="2176780"/>
            <a:ext cx="15881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轴向超导线圈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1760413" y="2457767"/>
            <a:ext cx="351790" cy="382905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3716213" y="2648267"/>
            <a:ext cx="351790" cy="118364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636645" y="2310765"/>
            <a:ext cx="1354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径向永磁铁</a:t>
            </a:r>
            <a:endParaRPr lang="zh-CN" altLang="en-US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4" name="图片 3" descr="所徽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965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1009650"/>
            <a:ext cx="12192000" cy="38100"/>
          </a:xfrm>
          <a:prstGeom prst="rect">
            <a:avLst/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1047750"/>
            <a:ext cx="1219200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23240" y="1320800"/>
            <a:ext cx="7419975" cy="4305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28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离子</a:t>
            </a:r>
            <a:r>
              <a:rPr lang="zh-CN" altLang="en-US" sz="28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束</a:t>
            </a:r>
            <a:r>
              <a:rPr lang="zh-CN" sz="28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产生技术</a:t>
            </a:r>
            <a:endParaRPr lang="zh-CN" sz="2800" b="1" dirty="0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26770" y="1981200"/>
            <a:ext cx="4762500" cy="42291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4550" y="2098675"/>
            <a:ext cx="4744085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CW</a:t>
            </a:r>
            <a:r>
              <a:rPr lang="zh-CN" altLang="en-US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模式</a:t>
            </a:r>
            <a:endParaRPr lang="zh-CN" altLang="en-US" sz="24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98780" y="6437630"/>
            <a:ext cx="8572500" cy="276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CW：</a:t>
            </a:r>
            <a:r>
              <a:rPr lang="zh-CN" altLang="en-US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直流稳定 · </a:t>
            </a:r>
            <a:r>
              <a:rPr lang="en-US" altLang="zh-CN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Afterglow：</a:t>
            </a:r>
            <a:r>
              <a:rPr lang="zh-CN" altLang="en-US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脉冲峰值 </a:t>
            </a:r>
            <a:endParaRPr lang="zh-CN" altLang="en-US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SIMM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离子源</a:t>
            </a:r>
            <a:r>
              <a:rPr 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注入系统的设计</a:t>
            </a:r>
            <a:endParaRPr 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Rounded Rectangle 14"/>
          <p:cNvSpPr/>
          <p:nvPr/>
        </p:nvSpPr>
        <p:spPr>
          <a:xfrm>
            <a:off x="6426835" y="1978660"/>
            <a:ext cx="4762500" cy="42291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16"/>
          <p:cNvSpPr txBox="1"/>
          <p:nvPr/>
        </p:nvSpPr>
        <p:spPr>
          <a:xfrm>
            <a:off x="6444615" y="2096135"/>
            <a:ext cx="4744085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Afterg</a:t>
            </a:r>
            <a:r>
              <a:rPr lang="en-US" altLang="zh-CN" sz="24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l</a:t>
            </a:r>
            <a:r>
              <a:rPr lang="en-US" sz="24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ow</a:t>
            </a:r>
            <a:r>
              <a:rPr lang="zh-CN" altLang="en-US" sz="24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模式</a:t>
            </a:r>
            <a:endParaRPr lang="zh-CN" altLang="en-US" sz="2400" b="1" dirty="0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16"/>
          <p:cNvSpPr txBox="1"/>
          <p:nvPr>
            <p:custDataLst>
              <p:tags r:id="rId1"/>
            </p:custDataLst>
          </p:nvPr>
        </p:nvSpPr>
        <p:spPr>
          <a:xfrm>
            <a:off x="1120775" y="5216208"/>
            <a:ext cx="4000500" cy="4921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600" b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工作原理：</a:t>
            </a:r>
            <a:r>
              <a:rPr sz="1600" b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微波持续馈入，等离子体持续维持</a:t>
            </a:r>
            <a:r>
              <a:rPr lang="zh-CN" sz="1600" b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，输出直流束。</a:t>
            </a:r>
            <a:endParaRPr lang="zh-CN" sz="1600" b="0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16"/>
          <p:cNvSpPr txBox="1"/>
          <p:nvPr>
            <p:custDataLst>
              <p:tags r:id="rId2"/>
            </p:custDataLst>
          </p:nvPr>
        </p:nvSpPr>
        <p:spPr>
          <a:xfrm>
            <a:off x="6895465" y="5089208"/>
            <a:ext cx="4000500" cy="73850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1600" b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工作原理：</a:t>
            </a:r>
            <a:r>
              <a:rPr sz="160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微波脉冲关断后，等离子体快速去约束</a:t>
            </a:r>
            <a:r>
              <a:rPr lang="zh-CN" sz="1600" b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后，离子被大量引出，输出脉冲束流，流强比</a:t>
            </a:r>
            <a:r>
              <a:rPr lang="en-US" altLang="zh-CN" sz="1600" b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CW</a:t>
            </a:r>
            <a:r>
              <a:rPr lang="zh-CN" altLang="en-US" sz="1600" b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状态</a:t>
            </a:r>
            <a:r>
              <a:rPr lang="zh-CN" sz="1600" b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会有</a:t>
            </a:r>
            <a:r>
              <a:rPr lang="en-US" altLang="zh-CN" sz="1600" b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2-3</a:t>
            </a:r>
            <a:r>
              <a:rPr lang="zh-CN" altLang="en-US" sz="1600" b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倍增益</a:t>
            </a:r>
            <a:endParaRPr lang="zh-CN" altLang="en-US" sz="1600" b="0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rcRect t="8226" r="979"/>
          <a:stretch>
            <a:fillRect/>
          </a:stretch>
        </p:blipFill>
        <p:spPr>
          <a:xfrm>
            <a:off x="1120775" y="2837180"/>
            <a:ext cx="4167505" cy="184023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rcRect l="4035" t="7033" r="4859" b="4078"/>
          <a:stretch>
            <a:fillRect/>
          </a:stretch>
        </p:blipFill>
        <p:spPr>
          <a:xfrm>
            <a:off x="6895465" y="2606040"/>
            <a:ext cx="4000500" cy="23114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14" name="图片 13" descr="所徽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100965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1009650"/>
            <a:ext cx="12192000" cy="38100"/>
          </a:xfrm>
          <a:prstGeom prst="rect">
            <a:avLst/>
          </a:prstGeom>
          <a:solidFill>
            <a:srgbClr val="2AA7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1047750"/>
            <a:ext cx="12192000" cy="2857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1238250"/>
            <a:ext cx="3810000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束流包络图</a:t>
            </a:r>
            <a:r>
              <a:rPr lang="en-US" sz="20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sz="20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 TraceWin 模拟</a:t>
            </a:r>
            <a:endParaRPr sz="20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772400" y="1219200"/>
            <a:ext cx="4038600" cy="2857500"/>
          </a:xfrm>
          <a:prstGeom prst="roundRect">
            <a:avLst>
              <a:gd name="adj" fmla="val 55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7962900" y="1409700"/>
            <a:ext cx="1905000" cy="342900"/>
          </a:xfrm>
          <a:prstGeom prst="roundRect">
            <a:avLst>
              <a:gd name="adj" fmla="val 50000"/>
            </a:avLst>
          </a:prstGeom>
          <a:solidFill>
            <a:srgbClr val="1F8A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62900" y="1458278"/>
            <a:ext cx="1905000" cy="2457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紧凑型设计结构</a:t>
            </a:r>
            <a:endParaRPr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76565" y="1924685"/>
            <a:ext cx="2381250" cy="666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42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4277</a:t>
            </a:r>
            <a:endParaRPr sz="42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30385" y="1986915"/>
            <a:ext cx="1184275" cy="4921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1F8A80"/>
                </a:solidFill>
                <a:latin typeface="微软雅黑" panose="020B0503020204020204" charset="-122"/>
                <a:ea typeface="微软雅黑" panose="020B0503020204020204" charset="-122"/>
              </a:rPr>
              <a:t>mm</a:t>
            </a:r>
            <a:endParaRPr sz="3200" b="1">
              <a:solidFill>
                <a:srgbClr val="1F8A8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962900" y="2603500"/>
            <a:ext cx="361950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二极铁后束流传输线长度</a:t>
            </a:r>
            <a:endParaRPr sz="16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962900" y="3009900"/>
            <a:ext cx="36576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62900" y="3143250"/>
            <a:ext cx="3619500" cy="24574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6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低能束线段采用紧凑型设计结构</a:t>
            </a:r>
            <a:endParaRPr sz="16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7962900" y="3448050"/>
            <a:ext cx="2001520" cy="414655"/>
          </a:xfrm>
          <a:prstGeom prst="roundRect">
            <a:avLst>
              <a:gd name="adj" fmla="val 50000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94650" y="3532505"/>
            <a:ext cx="2001520" cy="2457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64748B"/>
                </a:solidFill>
                <a:latin typeface="微软雅黑" panose="020B0503020204020204" charset="-122"/>
                <a:ea typeface="微软雅黑" panose="020B0503020204020204" charset="-122"/>
              </a:rPr>
              <a:t>TraceWin 模拟验证</a:t>
            </a:r>
            <a:endParaRPr sz="1600" b="0">
              <a:solidFill>
                <a:srgbClr val="64748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81000" y="4191000"/>
            <a:ext cx="11430000" cy="200025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7700" y="4218305"/>
            <a:ext cx="4762500" cy="3073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sz="20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注入系统</a:t>
            </a:r>
            <a:r>
              <a:rPr sz="20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sz="20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sz="20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 元件排布</a:t>
            </a:r>
            <a:endParaRPr sz="20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SIMM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离子源</a:t>
            </a:r>
            <a:r>
              <a:rPr 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注入系统设计</a:t>
            </a:r>
            <a:endParaRPr lang="zh-CN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31495" y="4351020"/>
            <a:ext cx="11323949" cy="1961515"/>
            <a:chOff x="3538995" y="1075237"/>
            <a:chExt cx="12419053" cy="2306210"/>
          </a:xfrm>
        </p:grpSpPr>
        <p:grpSp>
          <p:nvGrpSpPr>
            <p:cNvPr id="8" name="组合 7"/>
            <p:cNvGrpSpPr/>
            <p:nvPr/>
          </p:nvGrpSpPr>
          <p:grpSpPr>
            <a:xfrm>
              <a:off x="3538995" y="1075237"/>
              <a:ext cx="12419053" cy="2306210"/>
              <a:chOff x="3538995" y="1075237"/>
              <a:chExt cx="12419053" cy="2306210"/>
            </a:xfrm>
          </p:grpSpPr>
          <p:grpSp>
            <p:nvGrpSpPr>
              <p:cNvPr id="29" name="组合 28"/>
              <p:cNvGrpSpPr/>
              <p:nvPr/>
            </p:nvGrpSpPr>
            <p:grpSpPr>
              <a:xfrm>
                <a:off x="3943456" y="1320779"/>
                <a:ext cx="11757194" cy="2060668"/>
                <a:chOff x="3943456" y="1431479"/>
                <a:chExt cx="11757194" cy="2060668"/>
              </a:xfrm>
            </p:grpSpPr>
            <p:grpSp>
              <p:nvGrpSpPr>
                <p:cNvPr id="32" name="组合 31"/>
                <p:cNvGrpSpPr/>
                <p:nvPr/>
              </p:nvGrpSpPr>
              <p:grpSpPr>
                <a:xfrm>
                  <a:off x="11663687" y="1580831"/>
                  <a:ext cx="1128058" cy="1008000"/>
                  <a:chOff x="11618061" y="1595941"/>
                  <a:chExt cx="1173684" cy="1008000"/>
                </a:xfrm>
                <a:gradFill>
                  <a:gsLst>
                    <a:gs pos="0">
                      <a:srgbClr val="9933FF"/>
                    </a:gs>
                    <a:gs pos="45000">
                      <a:schemeClr val="bg1"/>
                    </a:gs>
                    <a:gs pos="100000">
                      <a:srgbClr val="9933FF"/>
                    </a:gs>
                    <a:gs pos="55000">
                      <a:schemeClr val="bg1"/>
                    </a:gs>
                  </a:gsLst>
                  <a:lin ang="5400000" scaled="0"/>
                </a:gradFill>
              </p:grpSpPr>
              <p:sp>
                <p:nvSpPr>
                  <p:cNvPr id="108" name="矩形: 圆角 107"/>
                  <p:cNvSpPr/>
                  <p:nvPr/>
                </p:nvSpPr>
                <p:spPr>
                  <a:xfrm>
                    <a:off x="11618061" y="1595941"/>
                    <a:ext cx="1173684" cy="1008000"/>
                  </a:xfrm>
                  <a:prstGeom prst="roundRect">
                    <a:avLst>
                      <a:gd name="adj" fmla="val 7242"/>
                    </a:avLst>
                  </a:prstGeom>
                  <a:grpFill/>
                  <a:ln w="19050">
                    <a:solidFill>
                      <a:srgbClr val="FF45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grpSp>
                <p:nvGrpSpPr>
                  <p:cNvPr id="109" name="组合 108"/>
                  <p:cNvGrpSpPr/>
                  <p:nvPr/>
                </p:nvGrpSpPr>
                <p:grpSpPr>
                  <a:xfrm>
                    <a:off x="11680640" y="1602700"/>
                    <a:ext cx="139082" cy="569241"/>
                    <a:chOff x="5504180" y="582759"/>
                    <a:chExt cx="144000" cy="569241"/>
                  </a:xfrm>
                  <a:grpFill/>
                </p:grpSpPr>
                <p:sp>
                  <p:nvSpPr>
                    <p:cNvPr id="123" name="矩形 122"/>
                    <p:cNvSpPr/>
                    <p:nvPr/>
                  </p:nvSpPr>
                  <p:spPr>
                    <a:xfrm>
                      <a:off x="5504180" y="1116000"/>
                      <a:ext cx="144000" cy="36000"/>
                    </a:xfrm>
                    <a:prstGeom prst="rect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24" name="矩形 123"/>
                    <p:cNvSpPr/>
                    <p:nvPr/>
                  </p:nvSpPr>
                  <p:spPr>
                    <a:xfrm>
                      <a:off x="5504180" y="1008000"/>
                      <a:ext cx="144000" cy="36000"/>
                    </a:xfrm>
                    <a:prstGeom prst="rect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25" name="矩形 124"/>
                    <p:cNvSpPr/>
                    <p:nvPr/>
                  </p:nvSpPr>
                  <p:spPr>
                    <a:xfrm>
                      <a:off x="5550473" y="582759"/>
                      <a:ext cx="50400" cy="424800"/>
                    </a:xfrm>
                    <a:prstGeom prst="rect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10" name="组合 109"/>
                  <p:cNvGrpSpPr/>
                  <p:nvPr/>
                </p:nvGrpSpPr>
                <p:grpSpPr>
                  <a:xfrm>
                    <a:off x="12129181" y="1602700"/>
                    <a:ext cx="139082" cy="569241"/>
                    <a:chOff x="5504180" y="582759"/>
                    <a:chExt cx="144000" cy="569241"/>
                  </a:xfrm>
                  <a:grpFill/>
                </p:grpSpPr>
                <p:sp>
                  <p:nvSpPr>
                    <p:cNvPr id="120" name="矩形 119"/>
                    <p:cNvSpPr/>
                    <p:nvPr/>
                  </p:nvSpPr>
                  <p:spPr>
                    <a:xfrm>
                      <a:off x="5504180" y="1116000"/>
                      <a:ext cx="144000" cy="36000"/>
                    </a:xfrm>
                    <a:prstGeom prst="rect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21" name="矩形 120"/>
                    <p:cNvSpPr/>
                    <p:nvPr/>
                  </p:nvSpPr>
                  <p:spPr>
                    <a:xfrm>
                      <a:off x="5504180" y="1008000"/>
                      <a:ext cx="144000" cy="36000"/>
                    </a:xfrm>
                    <a:prstGeom prst="rect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22" name="矩形 121"/>
                    <p:cNvSpPr/>
                    <p:nvPr/>
                  </p:nvSpPr>
                  <p:spPr>
                    <a:xfrm>
                      <a:off x="5550980" y="582759"/>
                      <a:ext cx="50400" cy="424800"/>
                    </a:xfrm>
                    <a:prstGeom prst="rect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11" name="组合 110"/>
                  <p:cNvGrpSpPr/>
                  <p:nvPr/>
                </p:nvGrpSpPr>
                <p:grpSpPr>
                  <a:xfrm>
                    <a:off x="12577722" y="1602700"/>
                    <a:ext cx="139082" cy="569964"/>
                    <a:chOff x="5504180" y="582036"/>
                    <a:chExt cx="144000" cy="569964"/>
                  </a:xfrm>
                  <a:grpFill/>
                </p:grpSpPr>
                <p:sp>
                  <p:nvSpPr>
                    <p:cNvPr id="117" name="矩形 116"/>
                    <p:cNvSpPr/>
                    <p:nvPr/>
                  </p:nvSpPr>
                  <p:spPr>
                    <a:xfrm>
                      <a:off x="5504180" y="1116000"/>
                      <a:ext cx="144000" cy="36000"/>
                    </a:xfrm>
                    <a:prstGeom prst="rect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18" name="矩形 117"/>
                    <p:cNvSpPr/>
                    <p:nvPr/>
                  </p:nvSpPr>
                  <p:spPr>
                    <a:xfrm>
                      <a:off x="5504180" y="1008000"/>
                      <a:ext cx="144000" cy="36000"/>
                    </a:xfrm>
                    <a:prstGeom prst="rect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19" name="矩形 118"/>
                    <p:cNvSpPr/>
                    <p:nvPr/>
                  </p:nvSpPr>
                  <p:spPr>
                    <a:xfrm>
                      <a:off x="5550537" y="582036"/>
                      <a:ext cx="50400" cy="424800"/>
                    </a:xfrm>
                    <a:prstGeom prst="rect">
                      <a:avLst/>
                    </a:prstGeom>
                    <a:grpFill/>
                    <a:ln w="9525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12" name="组合 111"/>
                  <p:cNvGrpSpPr/>
                  <p:nvPr/>
                </p:nvGrpSpPr>
                <p:grpSpPr>
                  <a:xfrm>
                    <a:off x="11878763" y="1600038"/>
                    <a:ext cx="182709" cy="992667"/>
                    <a:chOff x="940201" y="629370"/>
                    <a:chExt cx="182709" cy="860507"/>
                  </a:xfrm>
                  <a:grpFill/>
                </p:grpSpPr>
                <p:sp>
                  <p:nvSpPr>
                    <p:cNvPr id="113" name="矩形 112"/>
                    <p:cNvSpPr/>
                    <p:nvPr/>
                  </p:nvSpPr>
                  <p:spPr>
                    <a:xfrm>
                      <a:off x="942122" y="973291"/>
                      <a:ext cx="178177" cy="45719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14" name="矩形 113"/>
                    <p:cNvSpPr/>
                    <p:nvPr/>
                  </p:nvSpPr>
                  <p:spPr>
                    <a:xfrm>
                      <a:off x="1005957" y="629370"/>
                      <a:ext cx="45719" cy="334181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15" name="矩形 114"/>
                    <p:cNvSpPr/>
                    <p:nvPr/>
                  </p:nvSpPr>
                  <p:spPr>
                    <a:xfrm>
                      <a:off x="1008477" y="1154396"/>
                      <a:ext cx="45719" cy="335481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16" name="矩形 115"/>
                    <p:cNvSpPr/>
                    <p:nvPr/>
                  </p:nvSpPr>
                  <p:spPr>
                    <a:xfrm>
                      <a:off x="940201" y="1108676"/>
                      <a:ext cx="182709" cy="45719"/>
                    </a:xfrm>
                    <a:prstGeom prst="rect">
                      <a:avLst/>
                    </a:prstGeom>
                    <a:grpFill/>
                    <a:ln w="12700"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</p:grpSp>
            </p:grpSp>
            <p:grpSp>
              <p:nvGrpSpPr>
                <p:cNvPr id="33" name="组合 32"/>
                <p:cNvGrpSpPr/>
                <p:nvPr/>
              </p:nvGrpSpPr>
              <p:grpSpPr>
                <a:xfrm>
                  <a:off x="15136604" y="1629384"/>
                  <a:ext cx="564046" cy="927643"/>
                  <a:chOff x="2445199" y="609580"/>
                  <a:chExt cx="239912" cy="927643"/>
                </a:xfrm>
              </p:grpSpPr>
              <p:sp>
                <p:nvSpPr>
                  <p:cNvPr id="105" name="矩形 104"/>
                  <p:cNvSpPr/>
                  <p:nvPr/>
                </p:nvSpPr>
                <p:spPr>
                  <a:xfrm>
                    <a:off x="2445199" y="609580"/>
                    <a:ext cx="239912" cy="536271"/>
                  </a:xfrm>
                  <a:prstGeom prst="rect">
                    <a:avLst/>
                  </a:prstGeom>
                  <a:gradFill>
                    <a:gsLst>
                      <a:gs pos="1000">
                        <a:srgbClr val="FF0000"/>
                      </a:gs>
                      <a:gs pos="100000">
                        <a:srgbClr val="FBFDFF"/>
                      </a:gs>
                    </a:gsLst>
                    <a:lin ang="5400000" scaled="0"/>
                  </a:gradFill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6" name="矩形 105"/>
                  <p:cNvSpPr/>
                  <p:nvPr/>
                </p:nvSpPr>
                <p:spPr>
                  <a:xfrm>
                    <a:off x="2445199" y="1001844"/>
                    <a:ext cx="239912" cy="535379"/>
                  </a:xfrm>
                  <a:prstGeom prst="rect">
                    <a:avLst/>
                  </a:prstGeom>
                  <a:gradFill>
                    <a:gsLst>
                      <a:gs pos="0">
                        <a:srgbClr val="FBFDFF"/>
                      </a:gs>
                      <a:gs pos="100000">
                        <a:srgbClr val="FF0000"/>
                      </a:gs>
                    </a:gsLst>
                    <a:lin ang="5400000" scaled="0"/>
                  </a:gradFill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7" name="矩形 106"/>
                  <p:cNvSpPr/>
                  <p:nvPr/>
                </p:nvSpPr>
                <p:spPr>
                  <a:xfrm>
                    <a:off x="2445199" y="1001844"/>
                    <a:ext cx="239912" cy="144008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34" name="组合 33"/>
                <p:cNvGrpSpPr/>
                <p:nvPr/>
              </p:nvGrpSpPr>
              <p:grpSpPr>
                <a:xfrm>
                  <a:off x="7548414" y="1607436"/>
                  <a:ext cx="318548" cy="927643"/>
                  <a:chOff x="2445199" y="609580"/>
                  <a:chExt cx="239912" cy="927643"/>
                </a:xfrm>
              </p:grpSpPr>
              <p:sp>
                <p:nvSpPr>
                  <p:cNvPr id="102" name="矩形 101"/>
                  <p:cNvSpPr/>
                  <p:nvPr/>
                </p:nvSpPr>
                <p:spPr>
                  <a:xfrm>
                    <a:off x="2445199" y="609580"/>
                    <a:ext cx="239912" cy="536271"/>
                  </a:xfrm>
                  <a:prstGeom prst="rect">
                    <a:avLst/>
                  </a:prstGeom>
                  <a:gradFill>
                    <a:gsLst>
                      <a:gs pos="1000">
                        <a:srgbClr val="FF0000"/>
                      </a:gs>
                      <a:gs pos="100000">
                        <a:srgbClr val="FBFDFF"/>
                      </a:gs>
                    </a:gsLst>
                    <a:lin ang="5400000" scaled="0"/>
                  </a:gradFill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3" name="矩形 102"/>
                  <p:cNvSpPr/>
                  <p:nvPr/>
                </p:nvSpPr>
                <p:spPr>
                  <a:xfrm>
                    <a:off x="2445199" y="1001844"/>
                    <a:ext cx="239912" cy="535379"/>
                  </a:xfrm>
                  <a:prstGeom prst="rect">
                    <a:avLst/>
                  </a:prstGeom>
                  <a:gradFill>
                    <a:gsLst>
                      <a:gs pos="0">
                        <a:srgbClr val="FBFDFF"/>
                      </a:gs>
                      <a:gs pos="100000">
                        <a:srgbClr val="FF0000"/>
                      </a:gs>
                    </a:gsLst>
                    <a:lin ang="5400000" scaled="0"/>
                  </a:gradFill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4" name="矩形 103"/>
                  <p:cNvSpPr/>
                  <p:nvPr/>
                </p:nvSpPr>
                <p:spPr>
                  <a:xfrm>
                    <a:off x="2445199" y="1001844"/>
                    <a:ext cx="239912" cy="144008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35" name="组合 34"/>
                <p:cNvGrpSpPr/>
                <p:nvPr/>
              </p:nvGrpSpPr>
              <p:grpSpPr>
                <a:xfrm>
                  <a:off x="9699895" y="1602450"/>
                  <a:ext cx="535148" cy="927643"/>
                  <a:chOff x="2058982" y="3723324"/>
                  <a:chExt cx="564047" cy="927643"/>
                </a:xfrm>
              </p:grpSpPr>
              <p:sp>
                <p:nvSpPr>
                  <p:cNvPr id="97" name="矩形: 圆角 96"/>
                  <p:cNvSpPr/>
                  <p:nvPr/>
                </p:nvSpPr>
                <p:spPr>
                  <a:xfrm>
                    <a:off x="2058982" y="3723324"/>
                    <a:ext cx="564047" cy="927643"/>
                  </a:xfrm>
                  <a:prstGeom prst="roundRect">
                    <a:avLst>
                      <a:gd name="adj" fmla="val 7242"/>
                    </a:avLst>
                  </a:prstGeom>
                  <a:solidFill>
                    <a:srgbClr val="0099CC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grpSp>
                <p:nvGrpSpPr>
                  <p:cNvPr id="98" name="组合 97"/>
                  <p:cNvGrpSpPr/>
                  <p:nvPr/>
                </p:nvGrpSpPr>
                <p:grpSpPr>
                  <a:xfrm>
                    <a:off x="2109722" y="3874540"/>
                    <a:ext cx="51018" cy="655244"/>
                    <a:chOff x="2113488" y="3913704"/>
                    <a:chExt cx="51018" cy="655244"/>
                  </a:xfrm>
                </p:grpSpPr>
                <p:sp>
                  <p:nvSpPr>
                    <p:cNvPr id="100" name="矩形 99"/>
                    <p:cNvSpPr/>
                    <p:nvPr/>
                  </p:nvSpPr>
                  <p:spPr>
                    <a:xfrm>
                      <a:off x="2113488" y="3913704"/>
                      <a:ext cx="50155" cy="293165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01" name="矩形 100"/>
                    <p:cNvSpPr/>
                    <p:nvPr/>
                  </p:nvSpPr>
                  <p:spPr>
                    <a:xfrm>
                      <a:off x="2114351" y="4275783"/>
                      <a:ext cx="50155" cy="293165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158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</p:grpSp>
              <p:sp>
                <p:nvSpPr>
                  <p:cNvPr id="99" name="等腰三角形 98"/>
                  <p:cNvSpPr/>
                  <p:nvPr/>
                </p:nvSpPr>
                <p:spPr>
                  <a:xfrm rot="5400000">
                    <a:off x="2198463" y="4070471"/>
                    <a:ext cx="274949" cy="255810"/>
                  </a:xfrm>
                  <a:prstGeom prst="triangle">
                    <a:avLst/>
                  </a:prstGeom>
                  <a:solidFill>
                    <a:srgbClr val="FFFF00"/>
                  </a:solidFill>
                  <a:ln>
                    <a:solidFill>
                      <a:srgbClr val="FF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36" name="组合 35"/>
                <p:cNvGrpSpPr/>
                <p:nvPr/>
              </p:nvGrpSpPr>
              <p:grpSpPr>
                <a:xfrm>
                  <a:off x="13101401" y="1620564"/>
                  <a:ext cx="564046" cy="927643"/>
                  <a:chOff x="2445199" y="609580"/>
                  <a:chExt cx="239912" cy="927643"/>
                </a:xfrm>
              </p:grpSpPr>
              <p:sp>
                <p:nvSpPr>
                  <p:cNvPr id="94" name="矩形 93"/>
                  <p:cNvSpPr/>
                  <p:nvPr/>
                </p:nvSpPr>
                <p:spPr>
                  <a:xfrm>
                    <a:off x="2445199" y="609580"/>
                    <a:ext cx="239912" cy="536271"/>
                  </a:xfrm>
                  <a:prstGeom prst="rect">
                    <a:avLst/>
                  </a:prstGeom>
                  <a:gradFill>
                    <a:gsLst>
                      <a:gs pos="1000">
                        <a:srgbClr val="FF0000"/>
                      </a:gs>
                      <a:gs pos="100000">
                        <a:srgbClr val="FBFDFF"/>
                      </a:gs>
                    </a:gsLst>
                    <a:lin ang="5400000" scaled="0"/>
                  </a:gradFill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5" name="矩形 94"/>
                  <p:cNvSpPr/>
                  <p:nvPr/>
                </p:nvSpPr>
                <p:spPr>
                  <a:xfrm>
                    <a:off x="2445199" y="1001844"/>
                    <a:ext cx="239912" cy="535379"/>
                  </a:xfrm>
                  <a:prstGeom prst="rect">
                    <a:avLst/>
                  </a:prstGeom>
                  <a:gradFill>
                    <a:gsLst>
                      <a:gs pos="0">
                        <a:srgbClr val="FBFDFF"/>
                      </a:gs>
                      <a:gs pos="100000">
                        <a:srgbClr val="FF0000"/>
                      </a:gs>
                    </a:gsLst>
                    <a:lin ang="5400000" scaled="0"/>
                  </a:gradFill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6" name="矩形 95"/>
                  <p:cNvSpPr/>
                  <p:nvPr/>
                </p:nvSpPr>
                <p:spPr>
                  <a:xfrm>
                    <a:off x="2445199" y="1001844"/>
                    <a:ext cx="239912" cy="144008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38" name="矩形: 圆角 32"/>
                <p:cNvSpPr/>
                <p:nvPr/>
              </p:nvSpPr>
              <p:spPr>
                <a:xfrm>
                  <a:off x="6683733" y="1780601"/>
                  <a:ext cx="627294" cy="591650"/>
                </a:xfrm>
                <a:prstGeom prst="roundRect">
                  <a:avLst>
                    <a:gd name="adj" fmla="val 7242"/>
                  </a:avLst>
                </a:prstGeom>
                <a:solidFill>
                  <a:srgbClr val="0099CC"/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39" name="矩形: 圆角 33"/>
                <p:cNvSpPr/>
                <p:nvPr/>
              </p:nvSpPr>
              <p:spPr>
                <a:xfrm>
                  <a:off x="4701844" y="1431479"/>
                  <a:ext cx="1440000" cy="1257300"/>
                </a:xfrm>
                <a:prstGeom prst="roundRect">
                  <a:avLst>
                    <a:gd name="adj" fmla="val 7242"/>
                  </a:avLst>
                </a:prstGeom>
                <a:solidFill>
                  <a:srgbClr val="FF0000">
                    <a:alpha val="49000"/>
                  </a:srgbClr>
                </a:solidFill>
                <a:ln w="190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0" name="矩形: 圆角 34"/>
                <p:cNvSpPr/>
                <p:nvPr/>
              </p:nvSpPr>
              <p:spPr>
                <a:xfrm>
                  <a:off x="3943456" y="1851954"/>
                  <a:ext cx="564047" cy="504000"/>
                </a:xfrm>
                <a:prstGeom prst="roundRect">
                  <a:avLst>
                    <a:gd name="adj" fmla="val 7242"/>
                  </a:avLst>
                </a:prstGeom>
                <a:solidFill>
                  <a:srgbClr val="FF0000">
                    <a:alpha val="56000"/>
                  </a:srgbClr>
                </a:solidFill>
                <a:ln w="1905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41" name="组合 40"/>
                <p:cNvGrpSpPr/>
                <p:nvPr/>
              </p:nvGrpSpPr>
              <p:grpSpPr>
                <a:xfrm>
                  <a:off x="9181722" y="1705639"/>
                  <a:ext cx="288000" cy="503195"/>
                  <a:chOff x="821892" y="1828800"/>
                  <a:chExt cx="288000" cy="503195"/>
                </a:xfrm>
              </p:grpSpPr>
              <p:sp>
                <p:nvSpPr>
                  <p:cNvPr id="90" name="矩形 89"/>
                  <p:cNvSpPr/>
                  <p:nvPr/>
                </p:nvSpPr>
                <p:spPr>
                  <a:xfrm>
                    <a:off x="942975" y="2007635"/>
                    <a:ext cx="45719" cy="205645"/>
                  </a:xfrm>
                  <a:prstGeom prst="rect">
                    <a:avLst/>
                  </a:prstGeom>
                  <a:solidFill>
                    <a:srgbClr val="00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1" name="等腰三角形 90"/>
                  <p:cNvSpPr/>
                  <p:nvPr/>
                </p:nvSpPr>
                <p:spPr>
                  <a:xfrm rot="5400000">
                    <a:off x="775883" y="2141986"/>
                    <a:ext cx="236018" cy="144000"/>
                  </a:xfrm>
                  <a:prstGeom prst="triangle">
                    <a:avLst/>
                  </a:prstGeom>
                  <a:solidFill>
                    <a:srgbClr val="00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2" name="等腰三角形 91"/>
                  <p:cNvSpPr/>
                  <p:nvPr/>
                </p:nvSpPr>
                <p:spPr>
                  <a:xfrm rot="16200000">
                    <a:off x="919883" y="2139877"/>
                    <a:ext cx="236018" cy="144000"/>
                  </a:xfrm>
                  <a:prstGeom prst="triangle">
                    <a:avLst/>
                  </a:prstGeom>
                  <a:solidFill>
                    <a:srgbClr val="00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93" name="矩形: 圆顶角 92"/>
                  <p:cNvSpPr/>
                  <p:nvPr/>
                </p:nvSpPr>
                <p:spPr>
                  <a:xfrm>
                    <a:off x="893892" y="1828800"/>
                    <a:ext cx="144000" cy="178835"/>
                  </a:xfrm>
                  <a:prstGeom prst="round2SameRect">
                    <a:avLst/>
                  </a:prstGeom>
                  <a:solidFill>
                    <a:srgbClr val="00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42" name="组合 41"/>
                <p:cNvGrpSpPr/>
                <p:nvPr/>
              </p:nvGrpSpPr>
              <p:grpSpPr>
                <a:xfrm>
                  <a:off x="6249705" y="1595941"/>
                  <a:ext cx="318548" cy="927643"/>
                  <a:chOff x="2445199" y="609580"/>
                  <a:chExt cx="239912" cy="927643"/>
                </a:xfrm>
              </p:grpSpPr>
              <p:sp>
                <p:nvSpPr>
                  <p:cNvPr id="87" name="矩形 86"/>
                  <p:cNvSpPr/>
                  <p:nvPr/>
                </p:nvSpPr>
                <p:spPr>
                  <a:xfrm>
                    <a:off x="2445199" y="609580"/>
                    <a:ext cx="239912" cy="536271"/>
                  </a:xfrm>
                  <a:prstGeom prst="rect">
                    <a:avLst/>
                  </a:prstGeom>
                  <a:gradFill>
                    <a:gsLst>
                      <a:gs pos="1000">
                        <a:srgbClr val="FF0000"/>
                      </a:gs>
                      <a:gs pos="100000">
                        <a:srgbClr val="FBFDFF"/>
                      </a:gs>
                    </a:gsLst>
                    <a:lin ang="5400000" scaled="0"/>
                  </a:gradFill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8" name="矩形 87"/>
                  <p:cNvSpPr/>
                  <p:nvPr/>
                </p:nvSpPr>
                <p:spPr>
                  <a:xfrm>
                    <a:off x="2445199" y="1001844"/>
                    <a:ext cx="239912" cy="535379"/>
                  </a:xfrm>
                  <a:prstGeom prst="rect">
                    <a:avLst/>
                  </a:prstGeom>
                  <a:gradFill>
                    <a:gsLst>
                      <a:gs pos="0">
                        <a:srgbClr val="FBFDFF"/>
                      </a:gs>
                      <a:gs pos="100000">
                        <a:srgbClr val="FF0000"/>
                      </a:gs>
                    </a:gsLst>
                    <a:lin ang="5400000" scaled="0"/>
                  </a:gradFill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9" name="矩形 88"/>
                  <p:cNvSpPr/>
                  <p:nvPr/>
                </p:nvSpPr>
                <p:spPr>
                  <a:xfrm>
                    <a:off x="2445199" y="1001844"/>
                    <a:ext cx="239912" cy="144008"/>
                  </a:xfrm>
                  <a:prstGeom prst="rect">
                    <a:avLst/>
                  </a:prstGeom>
                  <a:noFill/>
                  <a:ln w="15875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43" name="组合 42"/>
                <p:cNvGrpSpPr/>
                <p:nvPr/>
              </p:nvGrpSpPr>
              <p:grpSpPr>
                <a:xfrm>
                  <a:off x="13959889" y="1648129"/>
                  <a:ext cx="644213" cy="927643"/>
                  <a:chOff x="2043973" y="3744576"/>
                  <a:chExt cx="564047" cy="927643"/>
                </a:xfrm>
              </p:grpSpPr>
              <p:sp>
                <p:nvSpPr>
                  <p:cNvPr id="85" name="矩形: 圆角 84"/>
                  <p:cNvSpPr/>
                  <p:nvPr/>
                </p:nvSpPr>
                <p:spPr>
                  <a:xfrm>
                    <a:off x="2043973" y="3744576"/>
                    <a:ext cx="564047" cy="927643"/>
                  </a:xfrm>
                  <a:prstGeom prst="roundRect">
                    <a:avLst>
                      <a:gd name="adj" fmla="val 7242"/>
                    </a:avLst>
                  </a:prstGeom>
                  <a:solidFill>
                    <a:srgbClr val="0099CC"/>
                  </a:solidFill>
                  <a:ln w="1905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6" name="等腰三角形 85"/>
                  <p:cNvSpPr/>
                  <p:nvPr/>
                </p:nvSpPr>
                <p:spPr>
                  <a:xfrm rot="5400000">
                    <a:off x="2144232" y="4088936"/>
                    <a:ext cx="335947" cy="190864"/>
                  </a:xfrm>
                  <a:prstGeom prst="triangle">
                    <a:avLst/>
                  </a:prstGeom>
                  <a:solidFill>
                    <a:srgbClr val="FFFF00"/>
                  </a:solidFill>
                  <a:ln>
                    <a:solidFill>
                      <a:srgbClr val="FFFF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grpSp>
              <p:nvGrpSpPr>
                <p:cNvPr id="44" name="组合 43"/>
                <p:cNvGrpSpPr/>
                <p:nvPr/>
              </p:nvGrpSpPr>
              <p:grpSpPr>
                <a:xfrm>
                  <a:off x="10370115" y="1620564"/>
                  <a:ext cx="1177489" cy="927642"/>
                  <a:chOff x="60286" y="2052000"/>
                  <a:chExt cx="790443" cy="927642"/>
                </a:xfrm>
              </p:grpSpPr>
              <p:grpSp>
                <p:nvGrpSpPr>
                  <p:cNvPr id="57" name="组合 56"/>
                  <p:cNvGrpSpPr/>
                  <p:nvPr/>
                </p:nvGrpSpPr>
                <p:grpSpPr>
                  <a:xfrm>
                    <a:off x="60286" y="2052000"/>
                    <a:ext cx="162926" cy="927642"/>
                    <a:chOff x="2221498" y="2149455"/>
                    <a:chExt cx="162926" cy="927642"/>
                  </a:xfrm>
                </p:grpSpPr>
                <p:sp>
                  <p:nvSpPr>
                    <p:cNvPr id="79" name="矩形: 圆角 78"/>
                    <p:cNvSpPr/>
                    <p:nvPr/>
                  </p:nvSpPr>
                  <p:spPr>
                    <a:xfrm>
                      <a:off x="2221498" y="2755988"/>
                      <a:ext cx="162926" cy="218998"/>
                    </a:xfrm>
                    <a:prstGeom prst="roundRect">
                      <a:avLst>
                        <a:gd name="adj" fmla="val 9652"/>
                      </a:avLst>
                    </a:prstGeom>
                    <a:solidFill>
                      <a:srgbClr val="FF9933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80" name="矩形: 圆角 79"/>
                    <p:cNvSpPr/>
                    <p:nvPr/>
                  </p:nvSpPr>
                  <p:spPr>
                    <a:xfrm>
                      <a:off x="2221498" y="2250612"/>
                      <a:ext cx="162926" cy="218998"/>
                    </a:xfrm>
                    <a:prstGeom prst="roundRect">
                      <a:avLst>
                        <a:gd name="adj" fmla="val 9652"/>
                      </a:avLst>
                    </a:prstGeom>
                    <a:solidFill>
                      <a:srgbClr val="FF9933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grpSp>
                  <p:nvGrpSpPr>
                    <p:cNvPr id="81" name="组合 80"/>
                    <p:cNvGrpSpPr/>
                    <p:nvPr/>
                  </p:nvGrpSpPr>
                  <p:grpSpPr>
                    <a:xfrm>
                      <a:off x="2255037" y="2149455"/>
                      <a:ext cx="95848" cy="927642"/>
                      <a:chOff x="2445201" y="609581"/>
                      <a:chExt cx="166266" cy="927642"/>
                    </a:xfrm>
                  </p:grpSpPr>
                  <p:sp>
                    <p:nvSpPr>
                      <p:cNvPr id="82" name="矩形 81"/>
                      <p:cNvSpPr/>
                      <p:nvPr/>
                    </p:nvSpPr>
                    <p:spPr>
                      <a:xfrm>
                        <a:off x="2445201" y="609581"/>
                        <a:ext cx="166266" cy="39226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83" name="矩形 82"/>
                      <p:cNvSpPr/>
                      <p:nvPr/>
                    </p:nvSpPr>
                    <p:spPr>
                      <a:xfrm>
                        <a:off x="2445201" y="1144959"/>
                        <a:ext cx="166266" cy="39226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84" name="矩形 83"/>
                      <p:cNvSpPr/>
                      <p:nvPr/>
                    </p:nvSpPr>
                    <p:spPr>
                      <a:xfrm>
                        <a:off x="2445201" y="1001844"/>
                        <a:ext cx="166266" cy="144008"/>
                      </a:xfrm>
                      <a:prstGeom prst="rect">
                        <a:avLst/>
                      </a:prstGeom>
                      <a:noFill/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58" name="组合 57"/>
                  <p:cNvGrpSpPr/>
                  <p:nvPr/>
                </p:nvGrpSpPr>
                <p:grpSpPr>
                  <a:xfrm>
                    <a:off x="274032" y="2052000"/>
                    <a:ext cx="162926" cy="927642"/>
                    <a:chOff x="2221498" y="2149455"/>
                    <a:chExt cx="162926" cy="927642"/>
                  </a:xfrm>
                </p:grpSpPr>
                <p:sp>
                  <p:nvSpPr>
                    <p:cNvPr id="73" name="矩形: 圆角 72"/>
                    <p:cNvSpPr/>
                    <p:nvPr/>
                  </p:nvSpPr>
                  <p:spPr>
                    <a:xfrm>
                      <a:off x="2221498" y="2755988"/>
                      <a:ext cx="162926" cy="218998"/>
                    </a:xfrm>
                    <a:prstGeom prst="roundRect">
                      <a:avLst>
                        <a:gd name="adj" fmla="val 9652"/>
                      </a:avLst>
                    </a:prstGeom>
                    <a:solidFill>
                      <a:srgbClr val="FF9933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74" name="矩形: 圆角 73"/>
                    <p:cNvSpPr/>
                    <p:nvPr/>
                  </p:nvSpPr>
                  <p:spPr>
                    <a:xfrm>
                      <a:off x="2221498" y="2250612"/>
                      <a:ext cx="162926" cy="218998"/>
                    </a:xfrm>
                    <a:prstGeom prst="roundRect">
                      <a:avLst>
                        <a:gd name="adj" fmla="val 9652"/>
                      </a:avLst>
                    </a:prstGeom>
                    <a:solidFill>
                      <a:srgbClr val="FF9933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grpSp>
                  <p:nvGrpSpPr>
                    <p:cNvPr id="75" name="组合 74"/>
                    <p:cNvGrpSpPr/>
                    <p:nvPr/>
                  </p:nvGrpSpPr>
                  <p:grpSpPr>
                    <a:xfrm>
                      <a:off x="2255037" y="2149455"/>
                      <a:ext cx="95848" cy="927642"/>
                      <a:chOff x="2445201" y="609581"/>
                      <a:chExt cx="166266" cy="927642"/>
                    </a:xfrm>
                  </p:grpSpPr>
                  <p:sp>
                    <p:nvSpPr>
                      <p:cNvPr id="76" name="矩形 75"/>
                      <p:cNvSpPr/>
                      <p:nvPr/>
                    </p:nvSpPr>
                    <p:spPr>
                      <a:xfrm>
                        <a:off x="2445201" y="609581"/>
                        <a:ext cx="166266" cy="39226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77" name="矩形 76"/>
                      <p:cNvSpPr/>
                      <p:nvPr/>
                    </p:nvSpPr>
                    <p:spPr>
                      <a:xfrm>
                        <a:off x="2445201" y="1144959"/>
                        <a:ext cx="166266" cy="39226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78" name="矩形 77"/>
                      <p:cNvSpPr/>
                      <p:nvPr/>
                    </p:nvSpPr>
                    <p:spPr>
                      <a:xfrm>
                        <a:off x="2445201" y="1001844"/>
                        <a:ext cx="166266" cy="144008"/>
                      </a:xfrm>
                      <a:prstGeom prst="rect">
                        <a:avLst/>
                      </a:prstGeom>
                      <a:noFill/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59" name="组合 58"/>
                  <p:cNvGrpSpPr/>
                  <p:nvPr/>
                </p:nvGrpSpPr>
                <p:grpSpPr>
                  <a:xfrm>
                    <a:off x="480490" y="2052000"/>
                    <a:ext cx="162926" cy="927642"/>
                    <a:chOff x="2221498" y="2149455"/>
                    <a:chExt cx="162926" cy="927642"/>
                  </a:xfrm>
                </p:grpSpPr>
                <p:sp>
                  <p:nvSpPr>
                    <p:cNvPr id="67" name="矩形: 圆角 66"/>
                    <p:cNvSpPr/>
                    <p:nvPr/>
                  </p:nvSpPr>
                  <p:spPr>
                    <a:xfrm>
                      <a:off x="2221498" y="2755988"/>
                      <a:ext cx="162926" cy="218998"/>
                    </a:xfrm>
                    <a:prstGeom prst="roundRect">
                      <a:avLst>
                        <a:gd name="adj" fmla="val 9652"/>
                      </a:avLst>
                    </a:prstGeom>
                    <a:solidFill>
                      <a:srgbClr val="FF9933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68" name="矩形: 圆角 67"/>
                    <p:cNvSpPr/>
                    <p:nvPr/>
                  </p:nvSpPr>
                  <p:spPr>
                    <a:xfrm>
                      <a:off x="2221498" y="2250612"/>
                      <a:ext cx="162926" cy="218998"/>
                    </a:xfrm>
                    <a:prstGeom prst="roundRect">
                      <a:avLst>
                        <a:gd name="adj" fmla="val 9652"/>
                      </a:avLst>
                    </a:prstGeom>
                    <a:solidFill>
                      <a:srgbClr val="FF9933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grpSp>
                  <p:nvGrpSpPr>
                    <p:cNvPr id="69" name="组合 68"/>
                    <p:cNvGrpSpPr/>
                    <p:nvPr/>
                  </p:nvGrpSpPr>
                  <p:grpSpPr>
                    <a:xfrm>
                      <a:off x="2255037" y="2149455"/>
                      <a:ext cx="95848" cy="927642"/>
                      <a:chOff x="2445201" y="609581"/>
                      <a:chExt cx="166266" cy="927642"/>
                    </a:xfrm>
                  </p:grpSpPr>
                  <p:sp>
                    <p:nvSpPr>
                      <p:cNvPr id="70" name="矩形 69"/>
                      <p:cNvSpPr/>
                      <p:nvPr/>
                    </p:nvSpPr>
                    <p:spPr>
                      <a:xfrm>
                        <a:off x="2445201" y="609581"/>
                        <a:ext cx="166266" cy="39226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71" name="矩形 70"/>
                      <p:cNvSpPr/>
                      <p:nvPr/>
                    </p:nvSpPr>
                    <p:spPr>
                      <a:xfrm>
                        <a:off x="2445201" y="1144959"/>
                        <a:ext cx="166266" cy="39226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72" name="矩形 71"/>
                      <p:cNvSpPr/>
                      <p:nvPr/>
                    </p:nvSpPr>
                    <p:spPr>
                      <a:xfrm>
                        <a:off x="2445201" y="1001844"/>
                        <a:ext cx="166266" cy="144008"/>
                      </a:xfrm>
                      <a:prstGeom prst="rect">
                        <a:avLst/>
                      </a:prstGeom>
                      <a:noFill/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60" name="组合 59"/>
                  <p:cNvGrpSpPr/>
                  <p:nvPr/>
                </p:nvGrpSpPr>
                <p:grpSpPr>
                  <a:xfrm>
                    <a:off x="687803" y="2052000"/>
                    <a:ext cx="162926" cy="927642"/>
                    <a:chOff x="2221498" y="2149455"/>
                    <a:chExt cx="162926" cy="927642"/>
                  </a:xfrm>
                </p:grpSpPr>
                <p:sp>
                  <p:nvSpPr>
                    <p:cNvPr id="61" name="矩形: 圆角 60"/>
                    <p:cNvSpPr/>
                    <p:nvPr/>
                  </p:nvSpPr>
                  <p:spPr>
                    <a:xfrm>
                      <a:off x="2221498" y="2755988"/>
                      <a:ext cx="162926" cy="218998"/>
                    </a:xfrm>
                    <a:prstGeom prst="roundRect">
                      <a:avLst>
                        <a:gd name="adj" fmla="val 9652"/>
                      </a:avLst>
                    </a:prstGeom>
                    <a:solidFill>
                      <a:srgbClr val="FF9933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62" name="矩形: 圆角 61"/>
                    <p:cNvSpPr/>
                    <p:nvPr/>
                  </p:nvSpPr>
                  <p:spPr>
                    <a:xfrm>
                      <a:off x="2221498" y="2250612"/>
                      <a:ext cx="162926" cy="218998"/>
                    </a:xfrm>
                    <a:prstGeom prst="roundRect">
                      <a:avLst>
                        <a:gd name="adj" fmla="val 9652"/>
                      </a:avLst>
                    </a:prstGeom>
                    <a:solidFill>
                      <a:srgbClr val="FF9933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等线" panose="02010600030101010101" pitchFamily="2" charset="-122"/>
                        <a:cs typeface="+mn-cs"/>
                      </a:endParaRPr>
                    </a:p>
                  </p:txBody>
                </p:sp>
                <p:grpSp>
                  <p:nvGrpSpPr>
                    <p:cNvPr id="63" name="组合 62"/>
                    <p:cNvGrpSpPr/>
                    <p:nvPr/>
                  </p:nvGrpSpPr>
                  <p:grpSpPr>
                    <a:xfrm>
                      <a:off x="2255037" y="2149455"/>
                      <a:ext cx="95848" cy="927642"/>
                      <a:chOff x="2445201" y="609581"/>
                      <a:chExt cx="166266" cy="927642"/>
                    </a:xfrm>
                  </p:grpSpPr>
                  <p:sp>
                    <p:nvSpPr>
                      <p:cNvPr id="64" name="矩形 63"/>
                      <p:cNvSpPr/>
                      <p:nvPr/>
                    </p:nvSpPr>
                    <p:spPr>
                      <a:xfrm>
                        <a:off x="2445201" y="609581"/>
                        <a:ext cx="166266" cy="39226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65" name="矩形 64"/>
                      <p:cNvSpPr/>
                      <p:nvPr/>
                    </p:nvSpPr>
                    <p:spPr>
                      <a:xfrm>
                        <a:off x="2445201" y="1144959"/>
                        <a:ext cx="166266" cy="392264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endParaRPr>
                      </a:p>
                    </p:txBody>
                  </p:sp>
                  <p:sp>
                    <p:nvSpPr>
                      <p:cNvPr id="66" name="矩形 65"/>
                      <p:cNvSpPr/>
                      <p:nvPr/>
                    </p:nvSpPr>
                    <p:spPr>
                      <a:xfrm>
                        <a:off x="2445201" y="1001844"/>
                        <a:ext cx="166266" cy="144008"/>
                      </a:xfrm>
                      <a:prstGeom prst="rect">
                        <a:avLst/>
                      </a:prstGeom>
                      <a:noFill/>
                      <a:ln w="15875">
                        <a:solidFill>
                          <a:schemeClr val="tx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marL="0" marR="0" lvl="0" indent="0" algn="ctr" defTabSz="4572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defRPr/>
                        </a:pPr>
                        <a:endParaRPr kumimoji="0" lang="zh-CN" alt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等线" panose="02010600030101010101" pitchFamily="2" charset="-122"/>
                          <a:cs typeface="+mn-cs"/>
                        </a:endParaRPr>
                      </a:p>
                    </p:txBody>
                  </p:sp>
                </p:grpSp>
              </p:grpSp>
            </p:grpSp>
            <p:grpSp>
              <p:nvGrpSpPr>
                <p:cNvPr id="45" name="组合 44"/>
                <p:cNvGrpSpPr/>
                <p:nvPr/>
              </p:nvGrpSpPr>
              <p:grpSpPr>
                <a:xfrm>
                  <a:off x="14769758" y="1717650"/>
                  <a:ext cx="288000" cy="503195"/>
                  <a:chOff x="821892" y="1828800"/>
                  <a:chExt cx="288000" cy="503195"/>
                </a:xfrm>
              </p:grpSpPr>
              <p:sp>
                <p:nvSpPr>
                  <p:cNvPr id="53" name="矩形 52"/>
                  <p:cNvSpPr/>
                  <p:nvPr/>
                </p:nvSpPr>
                <p:spPr>
                  <a:xfrm>
                    <a:off x="942975" y="2007635"/>
                    <a:ext cx="45719" cy="205645"/>
                  </a:xfrm>
                  <a:prstGeom prst="rect">
                    <a:avLst/>
                  </a:prstGeom>
                  <a:solidFill>
                    <a:srgbClr val="00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54" name="等腰三角形 53"/>
                  <p:cNvSpPr/>
                  <p:nvPr/>
                </p:nvSpPr>
                <p:spPr>
                  <a:xfrm rot="5400000">
                    <a:off x="775883" y="2141986"/>
                    <a:ext cx="236018" cy="144000"/>
                  </a:xfrm>
                  <a:prstGeom prst="triangle">
                    <a:avLst/>
                  </a:prstGeom>
                  <a:solidFill>
                    <a:srgbClr val="00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55" name="等腰三角形 54"/>
                  <p:cNvSpPr/>
                  <p:nvPr/>
                </p:nvSpPr>
                <p:spPr>
                  <a:xfrm rot="16200000">
                    <a:off x="919883" y="2139877"/>
                    <a:ext cx="236018" cy="144000"/>
                  </a:xfrm>
                  <a:prstGeom prst="triangle">
                    <a:avLst/>
                  </a:prstGeom>
                  <a:solidFill>
                    <a:srgbClr val="00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56" name="矩形: 圆顶角 55"/>
                  <p:cNvSpPr/>
                  <p:nvPr/>
                </p:nvSpPr>
                <p:spPr>
                  <a:xfrm>
                    <a:off x="893892" y="1828800"/>
                    <a:ext cx="144000" cy="178835"/>
                  </a:xfrm>
                  <a:prstGeom prst="round2SameRect">
                    <a:avLst/>
                  </a:prstGeom>
                  <a:solidFill>
                    <a:srgbClr val="00FFFF"/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  <p:cxnSp>
              <p:nvCxnSpPr>
                <p:cNvPr id="46" name="直接连接符 45"/>
                <p:cNvCxnSpPr>
                  <a:endCxn id="107" idx="3"/>
                </p:cNvCxnSpPr>
                <p:nvPr/>
              </p:nvCxnSpPr>
              <p:spPr>
                <a:xfrm>
                  <a:off x="6141556" y="2063567"/>
                  <a:ext cx="9559094" cy="30085"/>
                </a:xfrm>
                <a:prstGeom prst="line">
                  <a:avLst/>
                </a:prstGeom>
                <a:ln w="31750">
                  <a:solidFill>
                    <a:srgbClr val="FF0000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矩形 46"/>
                <p:cNvSpPr/>
                <p:nvPr/>
              </p:nvSpPr>
              <p:spPr>
                <a:xfrm>
                  <a:off x="4507503" y="2049799"/>
                  <a:ext cx="189032" cy="104775"/>
                </a:xfrm>
                <a:prstGeom prst="rect">
                  <a:avLst/>
                </a:prstGeom>
                <a:solidFill>
                  <a:srgbClr val="FFFFFF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8" name="不完整圆 42"/>
                <p:cNvSpPr/>
                <p:nvPr/>
              </p:nvSpPr>
              <p:spPr>
                <a:xfrm>
                  <a:off x="7563160" y="1538104"/>
                  <a:ext cx="1973484" cy="1954043"/>
                </a:xfrm>
                <a:prstGeom prst="pie">
                  <a:avLst>
                    <a:gd name="adj1" fmla="val 14177050"/>
                    <a:gd name="adj2" fmla="val 18189610"/>
                  </a:avLst>
                </a:prstGeom>
                <a:solidFill>
                  <a:srgbClr val="120CFC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9" name="直角三角形 48"/>
                <p:cNvSpPr/>
                <p:nvPr/>
              </p:nvSpPr>
              <p:spPr>
                <a:xfrm rot="5400000">
                  <a:off x="6041424" y="1922028"/>
                  <a:ext cx="107994" cy="92906"/>
                </a:xfrm>
                <a:prstGeom prst="rtTriangle">
                  <a:avLst/>
                </a:prstGeom>
                <a:solidFill>
                  <a:srgbClr val="FF00FF"/>
                </a:solidFill>
                <a:ln w="9525">
                  <a:solidFill>
                    <a:srgbClr val="FF00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0" name="直角三角形 49"/>
                <p:cNvSpPr/>
                <p:nvPr/>
              </p:nvSpPr>
              <p:spPr>
                <a:xfrm>
                  <a:off x="6047496" y="2094107"/>
                  <a:ext cx="94060" cy="102515"/>
                </a:xfrm>
                <a:prstGeom prst="rtTriangle">
                  <a:avLst/>
                </a:prstGeom>
                <a:solidFill>
                  <a:srgbClr val="FF00FF"/>
                </a:solidFill>
                <a:ln w="9525">
                  <a:solidFill>
                    <a:srgbClr val="FF00FF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1" name="椭圆 50"/>
                <p:cNvSpPr/>
                <p:nvPr/>
              </p:nvSpPr>
              <p:spPr>
                <a:xfrm>
                  <a:off x="5178111" y="1903826"/>
                  <a:ext cx="640114" cy="324890"/>
                </a:xfrm>
                <a:prstGeom prst="ellipse">
                  <a:avLst/>
                </a:prstGeom>
                <a:solidFill>
                  <a:srgbClr val="C00000"/>
                </a:solidFill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cxnSp>
              <p:nvCxnSpPr>
                <p:cNvPr id="52" name="直接箭头连接符 51"/>
                <p:cNvCxnSpPr/>
                <p:nvPr/>
              </p:nvCxnSpPr>
              <p:spPr>
                <a:xfrm>
                  <a:off x="7407910" y="1851531"/>
                  <a:ext cx="0" cy="421772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6" name="直接箭头连接符 125"/>
                <p:cNvCxnSpPr/>
                <p:nvPr/>
              </p:nvCxnSpPr>
              <p:spPr>
                <a:xfrm>
                  <a:off x="10645372" y="1894365"/>
                  <a:ext cx="0" cy="354330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直接箭头连接符 126"/>
                <p:cNvCxnSpPr/>
                <p:nvPr/>
              </p:nvCxnSpPr>
              <p:spPr>
                <a:xfrm>
                  <a:off x="11269470" y="1899015"/>
                  <a:ext cx="0" cy="354330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直接箭头连接符 127"/>
                <p:cNvCxnSpPr/>
                <p:nvPr/>
              </p:nvCxnSpPr>
              <p:spPr>
                <a:xfrm>
                  <a:off x="9597390" y="1848799"/>
                  <a:ext cx="0" cy="421772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直接箭头连接符 128"/>
                <p:cNvCxnSpPr/>
                <p:nvPr/>
              </p:nvCxnSpPr>
              <p:spPr>
                <a:xfrm>
                  <a:off x="12954113" y="1863147"/>
                  <a:ext cx="0" cy="421772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直接箭头连接符 129"/>
                <p:cNvCxnSpPr/>
                <p:nvPr/>
              </p:nvCxnSpPr>
              <p:spPr>
                <a:xfrm>
                  <a:off x="14685930" y="1912954"/>
                  <a:ext cx="0" cy="354330"/>
                </a:xfrm>
                <a:prstGeom prst="straightConnector1">
                  <a:avLst/>
                </a:prstGeom>
                <a:ln w="38100">
                  <a:solidFill>
                    <a:srgbClr val="7030A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1" name="文本框 130"/>
              <p:cNvSpPr txBox="1"/>
              <p:nvPr/>
            </p:nvSpPr>
            <p:spPr>
              <a:xfrm>
                <a:off x="13051940" y="2616194"/>
                <a:ext cx="997954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1SL03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文本框 131"/>
              <p:cNvSpPr txBox="1"/>
              <p:nvPr/>
            </p:nvSpPr>
            <p:spPr>
              <a:xfrm>
                <a:off x="7390136" y="2630380"/>
                <a:ext cx="867725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1SL02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3" name="文本框 132"/>
              <p:cNvSpPr txBox="1"/>
              <p:nvPr/>
            </p:nvSpPr>
            <p:spPr>
              <a:xfrm>
                <a:off x="6059299" y="2630380"/>
                <a:ext cx="967312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1SL01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4" name="文本框 133"/>
              <p:cNvSpPr txBox="1"/>
              <p:nvPr/>
            </p:nvSpPr>
            <p:spPr>
              <a:xfrm>
                <a:off x="15094501" y="2608729"/>
                <a:ext cx="863547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1SL04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5" name="文本框 134"/>
              <p:cNvSpPr txBox="1"/>
              <p:nvPr/>
            </p:nvSpPr>
            <p:spPr>
              <a:xfrm>
                <a:off x="8257861" y="2613208"/>
                <a:ext cx="764657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1D01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6" name="文本框 135"/>
              <p:cNvSpPr txBox="1"/>
              <p:nvPr/>
            </p:nvSpPr>
            <p:spPr>
              <a:xfrm>
                <a:off x="10234966" y="2696080"/>
                <a:ext cx="1739629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1Q01-02-03-04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7" name="文本框 136"/>
              <p:cNvSpPr txBox="1"/>
              <p:nvPr/>
            </p:nvSpPr>
            <p:spPr>
              <a:xfrm>
                <a:off x="11626391" y="2710267"/>
                <a:ext cx="1328052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1Col01-02-03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8" name="文本框 137"/>
              <p:cNvSpPr txBox="1"/>
              <p:nvPr/>
            </p:nvSpPr>
            <p:spPr>
              <a:xfrm>
                <a:off x="7094163" y="2335478"/>
                <a:ext cx="705462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1C01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9" name="文本框 138"/>
              <p:cNvSpPr txBox="1"/>
              <p:nvPr/>
            </p:nvSpPr>
            <p:spPr>
              <a:xfrm>
                <a:off x="9214726" y="2346678"/>
                <a:ext cx="896278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1C02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0" name="文本框 139"/>
              <p:cNvSpPr txBox="1"/>
              <p:nvPr/>
            </p:nvSpPr>
            <p:spPr>
              <a:xfrm>
                <a:off x="10370070" y="2375047"/>
                <a:ext cx="628857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1C03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1" name="文本框 140"/>
              <p:cNvSpPr txBox="1"/>
              <p:nvPr/>
            </p:nvSpPr>
            <p:spPr>
              <a:xfrm>
                <a:off x="10930679" y="2366087"/>
                <a:ext cx="681784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1C04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2" name="文本框 141"/>
              <p:cNvSpPr txBox="1"/>
              <p:nvPr/>
            </p:nvSpPr>
            <p:spPr>
              <a:xfrm>
                <a:off x="12660561" y="2370567"/>
                <a:ext cx="933188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1C05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3" name="文本框 142"/>
              <p:cNvSpPr txBox="1"/>
              <p:nvPr/>
            </p:nvSpPr>
            <p:spPr>
              <a:xfrm>
                <a:off x="14478882" y="2375046"/>
                <a:ext cx="869815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1C06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4" name="文本框 143"/>
              <p:cNvSpPr txBox="1"/>
              <p:nvPr/>
            </p:nvSpPr>
            <p:spPr>
              <a:xfrm>
                <a:off x="9569897" y="1075237"/>
                <a:ext cx="966616" cy="396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1FC01</a:t>
                </a:r>
                <a:endParaRPr lang="zh-CN" altLang="en-US" sz="1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5" name="文本框 144"/>
              <p:cNvSpPr txBox="1"/>
              <p:nvPr/>
            </p:nvSpPr>
            <p:spPr>
              <a:xfrm>
                <a:off x="13883452" y="1095395"/>
                <a:ext cx="1007704" cy="396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600" b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1FC02</a:t>
                </a:r>
                <a:endParaRPr lang="zh-CN" altLang="en-US" sz="1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6" name="文本框 145"/>
              <p:cNvSpPr txBox="1"/>
              <p:nvPr/>
            </p:nvSpPr>
            <p:spPr>
              <a:xfrm>
                <a:off x="4842672" y="2643072"/>
                <a:ext cx="1299499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1HECRAL-C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47" name="文本框 146"/>
              <p:cNvSpPr txBox="1"/>
              <p:nvPr/>
            </p:nvSpPr>
            <p:spPr>
              <a:xfrm>
                <a:off x="3538995" y="2608729"/>
                <a:ext cx="1303677" cy="360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1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18GHz-MW</a:t>
                </a:r>
                <a:endParaRPr lang="zh-CN" altLang="en-US" sz="1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48" name="文本框 147"/>
            <p:cNvSpPr txBox="1"/>
            <p:nvPr/>
          </p:nvSpPr>
          <p:spPr>
            <a:xfrm>
              <a:off x="11673051" y="2397444"/>
              <a:ext cx="1117736" cy="36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1Chopper</a:t>
              </a:r>
              <a:endParaRPr lang="en-US" altLang="zh-CN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9" name="Rounded Rectangle 23"/>
          <p:cNvSpPr/>
          <p:nvPr/>
        </p:nvSpPr>
        <p:spPr>
          <a:xfrm>
            <a:off x="381000" y="1752600"/>
            <a:ext cx="7198995" cy="2286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0" name="图片 1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56740"/>
            <a:ext cx="6724015" cy="2251710"/>
          </a:xfrm>
          <a:prstGeom prst="rect">
            <a:avLst/>
          </a:prstGeom>
        </p:spPr>
      </p:pic>
      <p:sp>
        <p:nvSpPr>
          <p:cNvPr id="151" name="TextBox 49"/>
          <p:cNvSpPr txBox="1"/>
          <p:nvPr/>
        </p:nvSpPr>
        <p:spPr>
          <a:xfrm>
            <a:off x="408305" y="6437630"/>
            <a:ext cx="8572500" cy="553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束线设计：根据束流包络图模拟的结果，确定束线元件排布，采用紧凑型设计。</a:t>
            </a: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​</a:t>
            </a:r>
            <a:endParaRPr lang="en-US" altLang="zh-CN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zh-CN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4" name="图片 3" descr="所徽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0800"/>
          </a:xfrm>
          <a:prstGeom prst="rect">
            <a:avLst/>
          </a:prstGeom>
          <a:solidFill>
            <a:srgbClr val="009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2400" b="1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SIMM</a:t>
            </a:r>
            <a:r>
              <a:rPr lang="zh-CN" altLang="en-US" sz="2400" b="1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离子源注入系统调试</a:t>
            </a:r>
            <a:endParaRPr lang="zh-CN" altLang="en-US" sz="2400" b="1" dirty="0" err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0" name="TextBox 11"/>
          <p:cNvSpPr txBox="1"/>
          <p:nvPr/>
        </p:nvSpPr>
        <p:spPr>
          <a:xfrm>
            <a:off x="2540" y="1020445"/>
            <a:ext cx="12215495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CW</a:t>
            </a:r>
            <a:r>
              <a:rPr lang="zh-CN" altLang="en-US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模式调试结果</a:t>
            </a:r>
            <a:endParaRPr lang="zh-CN" altLang="en-US" sz="24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Rounded Rectangle 23"/>
          <p:cNvSpPr/>
          <p:nvPr/>
        </p:nvSpPr>
        <p:spPr>
          <a:xfrm>
            <a:off x="285750" y="1745615"/>
            <a:ext cx="11837035" cy="45339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图片 19" descr="总图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2320290"/>
            <a:ext cx="5907405" cy="3249295"/>
          </a:xfrm>
          <a:prstGeom prst="rect">
            <a:avLst/>
          </a:prstGeom>
        </p:spPr>
      </p:pic>
      <p:sp>
        <p:nvSpPr>
          <p:cNvPr id="24" name="椭圆形标注 23"/>
          <p:cNvSpPr/>
          <p:nvPr/>
        </p:nvSpPr>
        <p:spPr>
          <a:xfrm>
            <a:off x="6928485" y="2484755"/>
            <a:ext cx="5162550" cy="3543300"/>
          </a:xfrm>
          <a:prstGeom prst="wedgeEllipseCallout">
            <a:avLst>
              <a:gd name="adj1" fmla="val -87326"/>
              <a:gd name="adj2" fmla="val -7742"/>
            </a:avLst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46735" y="1874520"/>
            <a:ext cx="7450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工作状态：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18GHz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微波（直流模式）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直流偏压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</a:t>
            </a:r>
            <a:r>
              <a:rPr lang="en-US" altLang="zh-CN" sz="200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（工质气体）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 bwMode="auto">
          <a:xfrm>
            <a:off x="8731969" y="2707149"/>
            <a:ext cx="157162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12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r>
              <a:rPr lang="en-US" altLang="zh-CN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4+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:1.3emA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51" name="TextBox 49"/>
          <p:cNvSpPr txBox="1"/>
          <p:nvPr/>
        </p:nvSpPr>
        <p:spPr>
          <a:xfrm>
            <a:off x="408305" y="6437630"/>
            <a:ext cx="8572500" cy="553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CW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模式：分析铁后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</a:t>
            </a:r>
            <a:r>
              <a:rPr lang="en-US" altLang="zh-CN" b="1" baseline="30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4+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流强可达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1.3emA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左右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endParaRPr lang="en-US" altLang="zh-CN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3980" y="3140710"/>
            <a:ext cx="3643630" cy="227393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7" name="图片 6" descr="所徽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0800"/>
          </a:xfrm>
          <a:prstGeom prst="rect">
            <a:avLst/>
          </a:prstGeom>
          <a:solidFill>
            <a:srgbClr val="009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SIMM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离子源注入系统调试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1"/>
          <p:cNvSpPr txBox="1"/>
          <p:nvPr/>
        </p:nvSpPr>
        <p:spPr>
          <a:xfrm>
            <a:off x="2540" y="1020445"/>
            <a:ext cx="12215495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Afterglow</a:t>
            </a:r>
            <a:r>
              <a:rPr lang="zh-CN" altLang="en-US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模式调试结果</a:t>
            </a:r>
            <a:endParaRPr lang="zh-CN" altLang="en-US" sz="24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Rounded Rectangle 23"/>
          <p:cNvSpPr/>
          <p:nvPr/>
        </p:nvSpPr>
        <p:spPr>
          <a:xfrm>
            <a:off x="285750" y="1745615"/>
            <a:ext cx="11837035" cy="45339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文本框 24"/>
          <p:cNvSpPr txBox="1"/>
          <p:nvPr/>
        </p:nvSpPr>
        <p:spPr>
          <a:xfrm>
            <a:off x="546735" y="1874520"/>
            <a:ext cx="8691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工作状态：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18GHz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微波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脉冲模式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直流偏压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脉冲偏压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</a:t>
            </a:r>
            <a:r>
              <a:rPr lang="en-US" altLang="zh-CN" sz="200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（工质气体）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 bwMode="auto">
          <a:xfrm>
            <a:off x="8731969" y="2707149"/>
            <a:ext cx="157162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12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r>
              <a:rPr lang="en-US" altLang="zh-CN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4+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:1.7emA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9" name="图片 19" descr="总图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" y="2365375"/>
            <a:ext cx="6276975" cy="3452495"/>
          </a:xfrm>
          <a:prstGeom prst="rect">
            <a:avLst/>
          </a:prstGeom>
        </p:spPr>
      </p:pic>
      <p:sp>
        <p:nvSpPr>
          <p:cNvPr id="7" name="椭圆形标注 6"/>
          <p:cNvSpPr/>
          <p:nvPr/>
        </p:nvSpPr>
        <p:spPr>
          <a:xfrm>
            <a:off x="6280785" y="2489200"/>
            <a:ext cx="5915025" cy="3764280"/>
          </a:xfrm>
          <a:prstGeom prst="wedgeEllipseCallout">
            <a:avLst>
              <a:gd name="adj1" fmla="val -87326"/>
              <a:gd name="adj2" fmla="val -7742"/>
            </a:avLst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830" y="3221355"/>
            <a:ext cx="3869055" cy="233426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7402830" y="5090160"/>
            <a:ext cx="567055" cy="248285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11" name="直接箭头连接符 10"/>
          <p:cNvCxnSpPr>
            <a:stCxn id="8" idx="1"/>
          </p:cNvCxnSpPr>
          <p:nvPr/>
        </p:nvCxnSpPr>
        <p:spPr>
          <a:xfrm flipH="1" flipV="1">
            <a:off x="6783070" y="4728845"/>
            <a:ext cx="619760" cy="48577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6280785" y="4438650"/>
            <a:ext cx="203390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/>
              <a:t>1V</a:t>
            </a:r>
            <a:r>
              <a:rPr lang="zh-CN" altLang="en-US" sz="1400"/>
              <a:t>对应</a:t>
            </a:r>
            <a:r>
              <a:rPr lang="en-US" altLang="zh-CN" sz="1400"/>
              <a:t>1mA</a:t>
            </a:r>
            <a:endParaRPr lang="en-US" altLang="zh-CN" sz="1400"/>
          </a:p>
        </p:txBody>
      </p:sp>
      <p:sp>
        <p:nvSpPr>
          <p:cNvPr id="50" name="TextBox 49"/>
          <p:cNvSpPr txBox="1"/>
          <p:nvPr/>
        </p:nvSpPr>
        <p:spPr>
          <a:xfrm>
            <a:off x="398780" y="6437630"/>
            <a:ext cx="8572500" cy="553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Afterglow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模式：分析铁后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</a:t>
            </a:r>
            <a:r>
              <a:rPr lang="en-US" altLang="zh-CN" b="1" baseline="30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4+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流强可达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1.7emA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左右</a:t>
            </a:r>
            <a:endParaRPr lang="en-US" altLang="zh-CN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9" name="图片 8" descr="所徽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0800"/>
          </a:xfrm>
          <a:prstGeom prst="rect">
            <a:avLst/>
          </a:prstGeom>
          <a:solidFill>
            <a:srgbClr val="009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SIMM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离子源注入系统调试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1"/>
          <p:cNvSpPr txBox="1"/>
          <p:nvPr/>
        </p:nvSpPr>
        <p:spPr>
          <a:xfrm>
            <a:off x="2540" y="1229995"/>
            <a:ext cx="12215495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CW</a:t>
            </a:r>
            <a:r>
              <a:rPr lang="zh-CN" altLang="en-US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r>
              <a:rPr lang="en-US" altLang="zh-CN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Afterglow</a:t>
            </a:r>
            <a:r>
              <a:rPr lang="zh-CN" altLang="en-US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模式</a:t>
            </a:r>
            <a:r>
              <a:rPr lang="zh-CN" altLang="en-US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调试结果</a:t>
            </a:r>
            <a:endParaRPr lang="zh-CN" altLang="en-US" sz="24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/>
        </p:nvGraphicFramePr>
        <p:xfrm>
          <a:off x="545465" y="2066290"/>
          <a:ext cx="11311255" cy="22974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094"/>
                <a:gridCol w="2308543"/>
                <a:gridCol w="1955605"/>
                <a:gridCol w="1165543"/>
                <a:gridCol w="2417348"/>
                <a:gridCol w="1696122"/>
              </a:tblGrid>
              <a:tr h="3657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实现难度</a:t>
                      </a:r>
                      <a:endParaRPr lang="zh-CN" altLang="en-US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C</a:t>
                      </a:r>
                      <a:r>
                        <a:rPr lang="en-US" altLang="zh-CN" b="0" baseline="3000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4+</a:t>
                      </a:r>
                      <a:r>
                        <a:rPr lang="zh-CN" altLang="en-US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调试流强记录</a:t>
                      </a:r>
                      <a:endParaRPr lang="zh-CN" altLang="en-US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污染程度</a:t>
                      </a:r>
                      <a:endParaRPr lang="zh-CN" altLang="en-US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稳定度</a:t>
                      </a:r>
                      <a:endParaRPr lang="zh-CN" altLang="en-US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气体消耗量</a:t>
                      </a:r>
                      <a:endParaRPr lang="zh-CN" altLang="en-US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8515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CW</a:t>
                      </a:r>
                      <a:r>
                        <a:rPr lang="zh-CN" altLang="en-US" b="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模式</a:t>
                      </a:r>
                      <a:endParaRPr lang="zh-CN" altLang="en-US" b="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物理与工程技术简单</a:t>
                      </a:r>
                      <a:endParaRPr lang="zh-CN" altLang="en-US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易实现</a:t>
                      </a:r>
                      <a:endParaRPr lang="zh-CN" altLang="en-US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1.3emA</a:t>
                      </a:r>
                      <a:endParaRPr lang="en-US" altLang="zh-CN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高</a:t>
                      </a:r>
                      <a:endParaRPr lang="zh-CN" altLang="en-US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宏观尺度稳定，微观尺度（</a:t>
                      </a:r>
                      <a:r>
                        <a:rPr lang="en-US" altLang="zh-CN" b="0" dirty="0" err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μs</a:t>
                      </a:r>
                      <a:r>
                        <a:rPr lang="zh-CN" altLang="en-US" b="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量级）仍有波动</a:t>
                      </a:r>
                      <a:endParaRPr lang="zh-CN" altLang="en-US" b="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 dirty="0">
                          <a:latin typeface="微软雅黑" panose="020B0503020204020204" charset="-122"/>
                          <a:ea typeface="微软雅黑" panose="020B0503020204020204" charset="-122"/>
                        </a:rPr>
                        <a:t>较大</a:t>
                      </a:r>
                      <a:endParaRPr lang="zh-CN" altLang="en-US" b="0" dirty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10172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0">
                          <a:solidFill>
                            <a:srgbClr val="16405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Afterglow</a:t>
                      </a:r>
                      <a:r>
                        <a:rPr lang="zh-CN" altLang="en-US" sz="1800" b="0">
                          <a:solidFill>
                            <a:srgbClr val="16405B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模式</a:t>
                      </a:r>
                      <a:endParaRPr lang="zh-CN" altLang="en-US" b="0">
                        <a:cs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物理与工程技术复杂</a:t>
                      </a:r>
                      <a:endParaRPr lang="zh-CN" altLang="en-US" sz="1800" b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8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实现较难</a:t>
                      </a:r>
                      <a:endParaRPr lang="zh-CN" altLang="en-US" sz="1800" b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8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HIAF</a:t>
                      </a:r>
                      <a:r>
                        <a:rPr lang="zh-CN" altLang="en-US" sz="1800" b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已成功运用</a:t>
                      </a:r>
                      <a:endParaRPr lang="zh-CN" altLang="en-US" sz="1800" b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1.7emA</a:t>
                      </a:r>
                      <a:endParaRPr lang="en-US" altLang="zh-CN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较小</a:t>
                      </a:r>
                      <a:endParaRPr lang="zh-CN" altLang="en-US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微观尺度（</a:t>
                      </a:r>
                      <a:r>
                        <a:rPr lang="en-US" altLang="zh-CN" sz="1800" b="0" dirty="0" err="1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μs</a:t>
                      </a:r>
                      <a:r>
                        <a:rPr lang="zh-CN" altLang="en-US" sz="1800" b="0" dirty="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sym typeface="+mn-ea"/>
                        </a:rPr>
                        <a:t>量级）波动大，有平稳期</a:t>
                      </a:r>
                      <a:endParaRPr lang="zh-CN" altLang="en-US" sz="1800" b="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endParaRPr lang="zh-CN" altLang="en-US" b="0" dirty="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0" dirty="0">
                          <a:latin typeface="微软雅黑" panose="020B0503020204020204" charset="-122"/>
                          <a:ea typeface="微软雅黑" panose="020B0503020204020204" charset="-122"/>
                          <a:sym typeface="+mn-ea"/>
                        </a:rPr>
                        <a:t>较小</a:t>
                      </a:r>
                      <a:endParaRPr lang="zh-CN" altLang="en-US" sz="1800" b="0" dirty="0">
                        <a:latin typeface="微软雅黑" panose="020B0503020204020204" charset="-122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8" name="Rectangle 47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98780" y="6437630"/>
            <a:ext cx="8572500" cy="276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离子源调试测试后，决定采用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Afterglow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模式为后端供束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7" name="图片 6" descr="所徽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3"/>
          <p:cNvSpPr/>
          <p:nvPr/>
        </p:nvSpPr>
        <p:spPr>
          <a:xfrm>
            <a:off x="285750" y="1745615"/>
            <a:ext cx="11837035" cy="45339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rcRect l="3391" r="7678"/>
          <a:stretch>
            <a:fillRect/>
          </a:stretch>
        </p:blipFill>
        <p:spPr>
          <a:xfrm>
            <a:off x="6188710" y="2781300"/>
            <a:ext cx="5651500" cy="2733040"/>
          </a:xfrm>
          <a:prstGeom prst="rect">
            <a:avLst/>
          </a:prstGeom>
        </p:spPr>
      </p:pic>
      <p:sp>
        <p:nvSpPr>
          <p:cNvPr id="48" name="Rectangle 47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0800"/>
          </a:xfrm>
          <a:prstGeom prst="rect">
            <a:avLst/>
          </a:prstGeom>
          <a:solidFill>
            <a:srgbClr val="009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. 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SIMM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离子源注入系统调试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TextBox 11"/>
          <p:cNvSpPr txBox="1"/>
          <p:nvPr/>
        </p:nvSpPr>
        <p:spPr>
          <a:xfrm>
            <a:off x="2540" y="1184275"/>
            <a:ext cx="12215495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与直线加速器联合调试结果</a:t>
            </a:r>
            <a:endParaRPr lang="zh-CN" altLang="en-US" sz="24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46735" y="1874520"/>
            <a:ext cx="86918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工作状态：注入系统（脉冲模式）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+RFQ+DTL</a:t>
            </a:r>
            <a:endParaRPr lang="en-US" altLang="zh-CN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8780" y="6437630"/>
            <a:ext cx="8572500" cy="553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与直线加速器联合调试：直线加速器出口处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</a:t>
            </a:r>
            <a:r>
              <a:rPr lang="en-US" altLang="zh-CN" b="1" baseline="30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4+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流强可达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1emA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左右</a:t>
            </a:r>
            <a:endParaRPr lang="en-US" altLang="zh-CN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endParaRPr lang="zh-CN" altLang="en-US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图片 11" descr="0512FC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335" y="2641600"/>
            <a:ext cx="5101590" cy="3011805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05510" y="5098415"/>
            <a:ext cx="619125" cy="265430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cxnSp>
        <p:nvCxnSpPr>
          <p:cNvPr id="10" name="直接箭头连接符 9"/>
          <p:cNvCxnSpPr>
            <a:stCxn id="9" idx="1"/>
          </p:cNvCxnSpPr>
          <p:nvPr/>
        </p:nvCxnSpPr>
        <p:spPr>
          <a:xfrm flipH="1" flipV="1">
            <a:off x="546735" y="5098415"/>
            <a:ext cx="358775" cy="13271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241300" y="4493895"/>
            <a:ext cx="7975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1V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对应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1mA</a:t>
            </a:r>
            <a:endParaRPr lang="en-US" altLang="zh-CN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76300" y="5784850"/>
            <a:ext cx="51276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注入系统出口处（</a:t>
            </a:r>
            <a:r>
              <a:rPr lang="en-US" altLang="zh-CN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RFQ</a:t>
            </a:r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入口前）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23685" y="5784850"/>
            <a:ext cx="512762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RFQ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DTL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出口处</a:t>
            </a:r>
            <a:endParaRPr lang="zh-CN" altLang="en-US"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 bwMode="auto">
          <a:xfrm>
            <a:off x="2654384" y="2273444"/>
            <a:ext cx="157162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12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r>
              <a:rPr lang="en-US" altLang="zh-CN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4+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:1.3emA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 bwMode="auto">
          <a:xfrm>
            <a:off x="8342714" y="2275984"/>
            <a:ext cx="138112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12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r>
              <a:rPr lang="en-US" altLang="zh-CN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4+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:1emA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7" name="图片 6" descr="所徽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679700" y="1722120"/>
            <a:ext cx="8448675" cy="22199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681605" y="3961765"/>
            <a:ext cx="8446770" cy="2197735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26465" y="3903345"/>
            <a:ext cx="1753235" cy="2256155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926465" y="1714500"/>
            <a:ext cx="1753235" cy="22161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0800"/>
          </a:xfrm>
          <a:prstGeom prst="rect">
            <a:avLst/>
          </a:prstGeom>
          <a:solidFill>
            <a:srgbClr val="009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8185" y="1771650"/>
            <a:ext cx="3645685" cy="180000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1430" y="1199515"/>
            <a:ext cx="12233275" cy="5226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 dirty="0">
                <a:latin typeface="微软雅黑" panose="020B0503020204020204" charset="-122"/>
                <a:ea typeface="微软雅黑" panose="020B0503020204020204" charset="-122"/>
              </a:rPr>
              <a:t>医院现场安装情况</a:t>
            </a:r>
            <a:endParaRPr lang="zh-CN" altLang="en-US" sz="2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图片 2" descr="c2da1798ddd0954ea1fbcfaa8b9db0e4"/>
          <p:cNvPicPr>
            <a:picLocks noChangeAspect="1"/>
          </p:cNvPicPr>
          <p:nvPr/>
        </p:nvPicPr>
        <p:blipFill>
          <a:blip r:embed="rId2"/>
          <a:srcRect l="30596" r="23809"/>
          <a:stretch>
            <a:fillRect/>
          </a:stretch>
        </p:blipFill>
        <p:spPr>
          <a:xfrm>
            <a:off x="8243845" y="1821442"/>
            <a:ext cx="562453" cy="1800000"/>
          </a:xfrm>
          <a:prstGeom prst="rect">
            <a:avLst/>
          </a:prstGeom>
        </p:spPr>
      </p:pic>
      <p:pic>
        <p:nvPicPr>
          <p:cNvPr id="15" name="图片 3" descr="2a08fd8da772c133b4ac245e9039599e"/>
          <p:cNvPicPr>
            <a:picLocks noChangeAspect="1"/>
          </p:cNvPicPr>
          <p:nvPr/>
        </p:nvPicPr>
        <p:blipFill>
          <a:blip r:embed="rId3"/>
          <a:srcRect l="27541" r="25628"/>
          <a:stretch>
            <a:fillRect/>
          </a:stretch>
        </p:blipFill>
        <p:spPr>
          <a:xfrm>
            <a:off x="9367837" y="1821498"/>
            <a:ext cx="632310" cy="180000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345305" y="3622040"/>
            <a:ext cx="1760220" cy="289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</a:rPr>
              <a:t>加速器大厅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66125" y="3622040"/>
            <a:ext cx="1760220" cy="28956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302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房间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" name="图片 3" descr="25139050f951e27b646c19f0ebe8e65d"/>
          <p:cNvPicPr>
            <a:picLocks noChangeAspect="1"/>
          </p:cNvPicPr>
          <p:nvPr/>
        </p:nvPicPr>
        <p:blipFill>
          <a:blip r:embed="rId4"/>
          <a:srcRect t="29391" b="17740"/>
          <a:stretch>
            <a:fillRect/>
          </a:stretch>
        </p:blipFill>
        <p:spPr>
          <a:xfrm rot="5400000">
            <a:off x="2673541" y="4613460"/>
            <a:ext cx="1800000" cy="847568"/>
          </a:xfrm>
          <a:prstGeom prst="rect">
            <a:avLst/>
          </a:prstGeom>
        </p:spPr>
      </p:pic>
      <p:pic>
        <p:nvPicPr>
          <p:cNvPr id="18" name="图片 5" descr="faf4e739d19957f740e819360a6b3540"/>
          <p:cNvPicPr>
            <a:picLocks noChangeAspect="1"/>
          </p:cNvPicPr>
          <p:nvPr/>
        </p:nvPicPr>
        <p:blipFill>
          <a:blip r:embed="rId5"/>
          <a:srcRect l="1584" t="15826" b="17150"/>
          <a:stretch>
            <a:fillRect/>
          </a:stretch>
        </p:blipFill>
        <p:spPr>
          <a:xfrm rot="5400000">
            <a:off x="3907911" y="4577265"/>
            <a:ext cx="1800000" cy="919462"/>
          </a:xfrm>
          <a:prstGeom prst="rect">
            <a:avLst/>
          </a:prstGeom>
        </p:spPr>
      </p:pic>
      <p:pic>
        <p:nvPicPr>
          <p:cNvPr id="19" name="图片 4" descr="cd60ed90-6084-427b-b659-fec33e17b8f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0852" y="4149275"/>
            <a:ext cx="987302" cy="1800000"/>
          </a:xfrm>
          <a:prstGeom prst="rect">
            <a:avLst/>
          </a:prstGeom>
        </p:spPr>
      </p:pic>
      <p:pic>
        <p:nvPicPr>
          <p:cNvPr id="20" name="图片 3" descr="3e163306-f9e2-47f9-847d-303152f424c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54022" y="4137210"/>
            <a:ext cx="955556" cy="1800000"/>
          </a:xfrm>
          <a:prstGeom prst="rect">
            <a:avLst/>
          </a:prstGeom>
        </p:spPr>
      </p:pic>
      <p:pic>
        <p:nvPicPr>
          <p:cNvPr id="21" name="图片 3" descr="c9abb16d-cbb3-4428-b2e6-e4ccd98d296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72592" y="4137210"/>
            <a:ext cx="930159" cy="1800000"/>
          </a:xfrm>
          <a:prstGeom prst="rect">
            <a:avLst/>
          </a:prstGeom>
        </p:spPr>
      </p:pic>
      <p:pic>
        <p:nvPicPr>
          <p:cNvPr id="22" name="图片 4" descr="d6e6490c-786f-42ac-91a8-004da72572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8797" y="4137210"/>
            <a:ext cx="802116" cy="18000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6224905" y="5894070"/>
            <a:ext cx="1760220" cy="2597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altLang="zh-CN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房</a:t>
            </a:r>
            <a:r>
              <a:rPr lang="zh-CN" altLang="en-US"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间</a:t>
            </a:r>
            <a:endParaRPr lang="zh-CN" altLang="en-US"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37565" y="2451100"/>
            <a:ext cx="1760220" cy="617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三楼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37565" y="4877435"/>
            <a:ext cx="1760220" cy="6172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</a:rPr>
              <a:t>二楼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39090" y="6424295"/>
            <a:ext cx="1118108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于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2026.8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，完成了低能束线段及各设备机柜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的安装与布线，并通过了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emc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测试。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下一步</a:t>
            </a:r>
            <a:r>
              <a:rPr lang="zh-CN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计划</a:t>
            </a:r>
            <a:endParaRPr lang="zh-CN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7" name="图片 6" descr="所徽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0800"/>
          </a:xfrm>
          <a:prstGeom prst="rect">
            <a:avLst/>
          </a:prstGeom>
          <a:solidFill>
            <a:srgbClr val="009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430" y="1135380"/>
            <a:ext cx="12233275" cy="5226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4000" b="1" dirty="0">
                <a:latin typeface="微软雅黑" panose="020B0503020204020204" charset="-122"/>
                <a:ea typeface="微软雅黑" panose="020B0503020204020204" charset="-122"/>
              </a:rPr>
              <a:t>总  结</a:t>
            </a:r>
            <a:endParaRPr lang="zh-CN" altLang="en-US" sz="4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下一步</a:t>
            </a:r>
            <a:r>
              <a:rPr lang="zh-CN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计划</a:t>
            </a:r>
            <a:endParaRPr lang="zh-CN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38655" y="2290763"/>
            <a:ext cx="9205595" cy="3538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457200" indent="-457200" algn="l">
              <a:spcAft>
                <a:spcPts val="0"/>
              </a:spcAft>
              <a:buFont typeface="Wingdings" panose="05000000000000000000" charset="0"/>
              <a:buChar char="u"/>
            </a:pPr>
            <a:r>
              <a:rPr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根据设计指标，完成了注入系统设计</a:t>
            </a:r>
            <a:endParaRPr lang="zh-CN" sz="24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spcAft>
                <a:spcPts val="0"/>
              </a:spcAft>
              <a:buFont typeface="Wingdings" panose="05000000000000000000" charset="0"/>
              <a:buChar char="u"/>
            </a:pPr>
            <a:endParaRPr lang="zh-CN" sz="24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spcAft>
                <a:spcPts val="0"/>
              </a:spcAft>
              <a:buFont typeface="Wingdings" panose="05000000000000000000" charset="0"/>
              <a:buChar char="u"/>
            </a:pPr>
            <a:r>
              <a:rPr lang="zh-CN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实现了</a:t>
            </a: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CW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模式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流强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1.3emA</a:t>
            </a: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,Afterglow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模式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流强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1.7emA</a:t>
            </a:r>
            <a:endParaRPr lang="zh-CN" altLang="en-US" sz="2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spcAft>
                <a:spcPts val="0"/>
              </a:spcAft>
              <a:buFont typeface="Wingdings" panose="05000000000000000000" charset="0"/>
              <a:buChar char="u"/>
            </a:pPr>
            <a:endParaRPr lang="zh-CN" altLang="en-US" sz="24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spcAft>
                <a:spcPts val="0"/>
              </a:spcAft>
              <a:buFont typeface="Wingdings" panose="05000000000000000000" charset="0"/>
              <a:buChar char="u"/>
            </a:pP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Afterglow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模式联调实现了</a:t>
            </a: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DTL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出口处流强</a:t>
            </a:r>
            <a:r>
              <a:rPr lang="en-US" altLang="zh-CN" sz="24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1emA</a:t>
            </a:r>
            <a:endParaRPr lang="en-US" altLang="zh-CN" sz="24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457200" indent="-457200" algn="l">
              <a:spcAft>
                <a:spcPts val="0"/>
              </a:spcAft>
              <a:buFont typeface="Wingdings" panose="05000000000000000000" charset="0"/>
              <a:buChar char="u"/>
            </a:pPr>
            <a:endParaRPr lang="en-US" altLang="zh-CN" sz="24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457200" indent="-457200" algn="l">
              <a:spcAft>
                <a:spcPts val="0"/>
              </a:spcAft>
              <a:buFont typeface="Wingdings" panose="05000000000000000000" charset="0"/>
              <a:buChar char="u"/>
            </a:pP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完成了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现场设备安装，通过了</a:t>
            </a:r>
            <a:r>
              <a:rPr lang="en-US" altLang="zh-CN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emc</a:t>
            </a:r>
            <a:r>
              <a:rPr lang="zh-CN" alt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测试</a:t>
            </a:r>
            <a:endParaRPr lang="zh-CN" altLang="en-US" sz="24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spcAft>
                <a:spcPts val="0"/>
              </a:spcAft>
              <a:buFont typeface="Wingdings" panose="05000000000000000000" charset="0"/>
              <a:buChar char="u"/>
            </a:pPr>
            <a:endParaRPr lang="zh-CN" altLang="en-US" sz="28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>
              <a:spcAft>
                <a:spcPts val="0"/>
              </a:spcAft>
              <a:buFont typeface="Wingdings" panose="05000000000000000000" charset="0"/>
              <a:buChar char="u"/>
            </a:pPr>
            <a:endParaRPr lang="zh-CN" altLang="en-US" sz="28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5" name="图片 4" descr="所徽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0" y="6286500"/>
            <a:ext cx="12192000" cy="571500"/>
          </a:xfrm>
          <a:prstGeom prst="rect">
            <a:avLst/>
          </a:prstGeom>
          <a:solidFill>
            <a:srgbClr val="16405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0800"/>
          </a:xfrm>
          <a:prstGeom prst="rect">
            <a:avLst/>
          </a:prstGeom>
          <a:solidFill>
            <a:srgbClr val="009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1"/>
          <p:cNvSpPr txBox="1"/>
          <p:nvPr/>
        </p:nvSpPr>
        <p:spPr>
          <a:xfrm>
            <a:off x="2540" y="1165225"/>
            <a:ext cx="12215495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 b="1" dirty="0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医院现场初步调试结果</a:t>
            </a:r>
            <a:endParaRPr lang="zh-CN" altLang="en-US" sz="2400" b="1" dirty="0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Rounded Rectangle 23"/>
          <p:cNvSpPr/>
          <p:nvPr/>
        </p:nvSpPr>
        <p:spPr>
          <a:xfrm>
            <a:off x="285750" y="1745615"/>
            <a:ext cx="11837035" cy="45339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E2E8F0"/>
            </a:solidFill>
          </a:ln>
          <a:effectLst>
            <a:outerShdw blurRad="76200" dist="19050" dir="5400000" rotWithShape="0">
              <a:srgbClr val="16405B">
                <a:alpha val="1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图片 19" descr="总图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" y="2320290"/>
            <a:ext cx="5907405" cy="3249295"/>
          </a:xfrm>
          <a:prstGeom prst="rect">
            <a:avLst/>
          </a:prstGeom>
        </p:spPr>
      </p:pic>
      <p:sp>
        <p:nvSpPr>
          <p:cNvPr id="24" name="椭圆形标注 23"/>
          <p:cNvSpPr/>
          <p:nvPr/>
        </p:nvSpPr>
        <p:spPr>
          <a:xfrm>
            <a:off x="6928485" y="2484755"/>
            <a:ext cx="5162550" cy="3543300"/>
          </a:xfrm>
          <a:prstGeom prst="wedgeEllipseCallout">
            <a:avLst>
              <a:gd name="adj1" fmla="val -87326"/>
              <a:gd name="adj2" fmla="val -7742"/>
            </a:avLst>
          </a:prstGeom>
          <a:noFill/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546735" y="1874520"/>
            <a:ext cx="7450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工作状态：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18GHz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微波（直流模式）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直流偏压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+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CH</a:t>
            </a:r>
            <a:r>
              <a:rPr lang="en-US" altLang="zh-CN" sz="2000" baseline="-25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（工质气体）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 bwMode="auto">
          <a:xfrm>
            <a:off x="8731969" y="2707149"/>
            <a:ext cx="1571625" cy="368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wrap="none" rtlCol="0">
            <a:spAutoFit/>
          </a:bodyPr>
          <a:lstStyle/>
          <a:p>
            <a:pPr eaLnBrk="1" hangingPunct="1"/>
            <a:r>
              <a:rPr lang="en-US" altLang="zh-CN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12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C</a:t>
            </a:r>
            <a:r>
              <a:rPr lang="en-US" altLang="zh-CN" b="1" baseline="30000" dirty="0">
                <a:solidFill>
                  <a:schemeClr val="bg1"/>
                </a:solidFill>
                <a:latin typeface="Arial" panose="020B0604020202020204" pitchFamily="34" charset="0"/>
              </a:rPr>
              <a:t>4+</a:t>
            </a:r>
            <a:r>
              <a:rPr lang="en-US" altLang="zh-CN" b="1" dirty="0">
                <a:solidFill>
                  <a:schemeClr val="bg1"/>
                </a:solidFill>
                <a:latin typeface="Arial" panose="020B0604020202020204" pitchFamily="34" charset="0"/>
              </a:rPr>
              <a:t>:0.6emA</a:t>
            </a:r>
            <a:endParaRPr lang="en-US" altLang="zh-CN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下一步</a:t>
            </a:r>
            <a:r>
              <a:rPr lang="zh-CN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计划</a:t>
            </a:r>
            <a:endParaRPr lang="zh-CN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8780" y="6437630"/>
            <a:ext cx="8572500" cy="2768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医院初步调试：离子源分析二极铁后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</a:t>
            </a:r>
            <a:r>
              <a:rPr lang="en-US" altLang="zh-CN" b="1" baseline="30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4+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流强可达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0.6emA</a:t>
            </a:r>
            <a:r>
              <a:rPr lang="zh-CN" altLang="en-US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左右，需继续进行优化</a:t>
            </a:r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220" y="3276600"/>
            <a:ext cx="3418205" cy="2181860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7" name="图片 6" descr="所徽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0800"/>
          </a:xfrm>
          <a:prstGeom prst="rect">
            <a:avLst/>
          </a:prstGeom>
          <a:solidFill>
            <a:srgbClr val="009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1"/>
          <p:cNvSpPr txBox="1"/>
          <p:nvPr/>
        </p:nvSpPr>
        <p:spPr>
          <a:xfrm>
            <a:off x="2540" y="1165225"/>
            <a:ext cx="12215495" cy="36893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 b="1">
                <a:solidFill>
                  <a:srgbClr val="16405B"/>
                </a:solidFill>
                <a:latin typeface="微软雅黑" panose="020B0503020204020204" charset="-122"/>
                <a:ea typeface="微软雅黑" panose="020B0503020204020204" charset="-122"/>
              </a:rPr>
              <a:t>后续计划</a:t>
            </a:r>
            <a:endParaRPr lang="zh-CN" altLang="en-US" sz="2400" b="1">
              <a:solidFill>
                <a:srgbClr val="16405B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1300" y="292735"/>
            <a:ext cx="10058400" cy="578485"/>
          </a:xfrm>
          <a:prstGeom prst="rect">
            <a:avLst/>
          </a:prstGeom>
          <a:noFill/>
        </p:spPr>
        <p:txBody>
          <a:bodyPr wrap="square" anchor="ctr">
            <a:noAutofit/>
          </a:bodyPr>
          <a:lstStyle/>
          <a:p>
            <a:pPr algn="l">
              <a:spcAft>
                <a:spcPts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 </a:t>
            </a:r>
            <a:r>
              <a:rPr lang="zh-CN" altLang="en-US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下一步</a:t>
            </a:r>
            <a:r>
              <a:rPr lang="zh-CN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计划</a:t>
            </a:r>
            <a:endParaRPr lang="zh-CN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3282" y="2100908"/>
            <a:ext cx="704831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01  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不同气体（</a:t>
            </a:r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CO</a:t>
            </a:r>
            <a:r>
              <a:rPr lang="en-US" altLang="zh-CN" sz="2800" b="1" baseline="-250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C</a:t>
            </a:r>
            <a:r>
              <a:rPr lang="en-US" altLang="zh-CN" sz="2800" b="1" baseline="-250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en-US" altLang="zh-CN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H</a:t>
            </a:r>
            <a:r>
              <a:rPr lang="en-US" altLang="zh-CN" sz="2800" b="1" baseline="-250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等）的调试</a:t>
            </a:r>
            <a:endParaRPr lang="zh-CN" sz="28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3661410" y="3179773"/>
            <a:ext cx="730224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02  </a:t>
            </a:r>
            <a:r>
              <a:rPr 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Afterglow</a:t>
            </a:r>
            <a:r>
              <a:rPr lang="zh-CN" alt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模式的优化以及脉冲进气</a:t>
            </a:r>
            <a:endParaRPr lang="zh-CN" altLang="en-US" sz="28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TextBox 6"/>
          <p:cNvSpPr txBox="1"/>
          <p:nvPr/>
        </p:nvSpPr>
        <p:spPr>
          <a:xfrm>
            <a:off x="3934714" y="4258638"/>
            <a:ext cx="685520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提高束流品质</a:t>
            </a:r>
            <a:endParaRPr lang="zh-CN" sz="28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TextBox 6"/>
          <p:cNvSpPr txBox="1"/>
          <p:nvPr/>
        </p:nvSpPr>
        <p:spPr>
          <a:xfrm>
            <a:off x="4135882" y="5319469"/>
            <a:ext cx="3734435" cy="52197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0</a:t>
            </a:r>
            <a:r>
              <a:rPr lang="en-US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sz="28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提高束流稳定性</a:t>
            </a:r>
            <a:endParaRPr lang="zh-CN" sz="2800" b="1" dirty="0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89920" y="0"/>
            <a:ext cx="1396365" cy="965200"/>
          </a:xfrm>
          <a:prstGeom prst="rect">
            <a:avLst/>
          </a:prstGeom>
        </p:spPr>
      </p:pic>
      <p:pic>
        <p:nvPicPr>
          <p:cNvPr id="2" name="图片 1" descr="所徽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9816598" y="0"/>
            <a:ext cx="983666" cy="964800"/>
          </a:xfrm>
          <a:prstGeom prst="rect">
            <a:avLst/>
          </a:prstGeom>
          <a:solidFill>
            <a:schemeClr val="bg1"/>
          </a:solidFill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310128"/>
            <a:ext cx="12191695" cy="38100"/>
          </a:xfrm>
          <a:prstGeom prst="rect">
            <a:avLst/>
          </a:prstGeom>
          <a:solidFill>
            <a:srgbClr val="009E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2194560"/>
            <a:ext cx="12191695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5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谢 谢</a:t>
            </a:r>
            <a:endParaRPr sz="5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3749039"/>
            <a:ext cx="12191695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0"/>
              </a:spcAft>
            </a:pPr>
            <a:r>
              <a:rPr sz="2000" b="0">
                <a:solidFill>
                  <a:srgbClr val="BFD7E8"/>
                </a:solidFill>
                <a:latin typeface="微软雅黑" panose="020B0503020204020204" charset="-122"/>
                <a:ea typeface="微软雅黑" panose="020B0503020204020204" charset="-122"/>
              </a:rPr>
              <a:t>Q &amp; A · 欢迎交流指正</a:t>
            </a:r>
            <a:endParaRPr sz="2000" b="0">
              <a:solidFill>
                <a:srgbClr val="BFD7E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2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3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4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5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6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7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8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9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10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11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12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13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14.xml><?xml version="1.0" encoding="utf-8"?>
<p:tagLst xmlns:p="http://schemas.openxmlformats.org/presentationml/2006/main">
  <p:tag name="KSO_WM_DIAGRAM_VIRTUALLY_FRAME" val="{&quot;height&quot;:442.0800000000001,&quot;left&quot;:296.665,&quot;top&quot;:48.959999999999994,&quot;width&quot;:720.5000393700788}"/>
</p:tagLst>
</file>

<file path=ppt/tags/tag15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16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17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18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19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20.xml><?xml version="1.0" encoding="utf-8"?>
<p:tagLst xmlns:p="http://schemas.openxmlformats.org/presentationml/2006/main">
  <p:tag name="KSO_WM_DIAGRAM_VIRTUALLY_FRAME" val="{&quot;height&quot;:442.0800000000001,&quot;left&quot;:296.665,&quot;top&quot;:48.959999999999994,&quot;width&quot;:720.5000393700788}"/>
</p:tagLst>
</file>

<file path=ppt/tags/tag21.xml><?xml version="1.0" encoding="utf-8"?>
<p:tagLst xmlns:p="http://schemas.openxmlformats.org/presentationml/2006/main">
  <p:tag name="KSO_WM_DIAGRAM_VIRTUALLY_FRAME" val="{&quot;height&quot;:442.0800000000001,&quot;left&quot;:294.9,&quot;top&quot;:48.959999999999994,&quot;width&quot;:722.2650393700787}"/>
</p:tagLst>
</file>

<file path=ppt/tags/tag22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23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24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25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26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27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28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29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30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31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32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33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34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35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36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37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38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39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40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41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42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43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44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45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46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47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48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49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50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51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52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53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54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55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56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57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58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59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60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61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62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63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64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65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66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67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68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69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70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71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72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73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74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75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76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77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78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79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80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81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82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83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84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85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86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87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88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89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90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91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92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93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94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95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96.xml><?xml version="1.0" encoding="utf-8"?>
<p:tagLst xmlns:p="http://schemas.openxmlformats.org/presentationml/2006/main">
  <p:tag name="KSO_WM_DIAGRAM_VIRTUALLY_FRAME" val="{&quot;height&quot;:354,&quot;left&quot;:15,&quot;top&quot;:112.5,&quot;width&quot;:930}"/>
</p:tagLst>
</file>

<file path=ppt/tags/tag97.xml><?xml version="1.0" encoding="utf-8"?>
<p:tagLst xmlns:p="http://schemas.openxmlformats.org/presentationml/2006/main">
  <p:tag name="TABLE_ENDDRAG_ORIGIN_RECT" val="926*90"/>
  <p:tag name="TABLE_ENDDRAG_RECT" val="15*389*926*90"/>
</p:tagLst>
</file>

<file path=ppt/tags/tag98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99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100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101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102.xml><?xml version="1.0" encoding="utf-8"?>
<p:tagLst xmlns:p="http://schemas.openxmlformats.org/presentationml/2006/main">
  <p:tag name="KSO_WM_DIAGRAM_VIRTUALLY_FRAME" val="{&quot;height&quot;:111,&quot;left&quot;:42,&quot;top&quot;:373.5,&quot;width&quot;:876}"/>
</p:tagLst>
</file>

<file path=ppt/tags/tag103.xml><?xml version="1.0" encoding="utf-8"?>
<p:tagLst xmlns:p="http://schemas.openxmlformats.org/presentationml/2006/main">
  <p:tag name="KSO_WM_DIAGRAM_VIRTUALLY_FRAME" val="{&quot;height&quot;:111,&quot;left&quot;:42,&quot;top&quot;:373.5,&quot;width&quot;:876}"/>
</p:tagLst>
</file>

<file path=ppt/tags/tag104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105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106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107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108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109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110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111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112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ags/tag113.xml><?xml version="1.0" encoding="utf-8"?>
<p:tagLst xmlns:p="http://schemas.openxmlformats.org/presentationml/2006/main">
  <p:tag name="KSO_WM_DIAGRAM_VIRTUALLY_FRAME" val="{&quot;height&quot;:489.6,&quot;left&quot;:17.05,&quot;top&quot;:0,&quot;width&quot;:931.1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2416</Words>
  <Application>WPS 演示</Application>
  <PresentationFormat>宽屏</PresentationFormat>
  <Paragraphs>423</Paragraphs>
  <Slides>18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2" baseType="lpstr">
      <vt:lpstr>Arial</vt:lpstr>
      <vt:lpstr>宋体</vt:lpstr>
      <vt:lpstr>Wingdings</vt:lpstr>
      <vt:lpstr>Arial</vt:lpstr>
      <vt:lpstr>微软雅黑</vt:lpstr>
      <vt:lpstr>Times New Roman</vt:lpstr>
      <vt:lpstr>Cambria Math</vt:lpstr>
      <vt:lpstr>MS Mincho</vt:lpstr>
      <vt:lpstr>Calibri</vt:lpstr>
      <vt:lpstr>等线</vt:lpstr>
      <vt:lpstr>Wingdings</vt:lpstr>
      <vt:lpstr>Arial Unicode MS</vt:lpstr>
      <vt:lpstr>SWAstro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dc:description>generated using python-pptx</dc:description>
  <cp:lastModifiedBy>ZHK</cp:lastModifiedBy>
  <cp:revision>46</cp:revision>
  <dcterms:created xsi:type="dcterms:W3CDTF">2013-01-27T09:14:00Z</dcterms:created>
  <dcterms:modified xsi:type="dcterms:W3CDTF">2026-10-19T15:00:53Z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B40084840D0F469DA4095A6C5B6FE98B_13</vt:lpwstr>
  </property>
</Properties>
</file>