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6.xml" ContentType="application/vnd.openxmlformats-officedocument.presentationml.tags+xml"/>
  <Override PartName="/ppt/notesSlides/notesSlide3.xml" ContentType="application/vnd.openxmlformats-officedocument.presentationml.notesSlide+xml"/>
  <Override PartName="/ppt/tags/tag67.xml" ContentType="application/vnd.openxmlformats-officedocument.presentationml.tags+xml"/>
  <Override PartName="/ppt/notesSlides/notesSlide4.xml" ContentType="application/vnd.openxmlformats-officedocument.presentationml.notesSlide+xml"/>
  <Override PartName="/ppt/tags/tag68.xml" ContentType="application/vnd.openxmlformats-officedocument.presentationml.tags+xml"/>
  <Override PartName="/ppt/notesSlides/notesSlide5.xml" ContentType="application/vnd.openxmlformats-officedocument.presentationml.notesSlide+xml"/>
  <Override PartName="/ppt/tags/tag69.xml" ContentType="application/vnd.openxmlformats-officedocument.presentationml.tags+xml"/>
  <Override PartName="/ppt/notesSlides/notesSlide6.xml" ContentType="application/vnd.openxmlformats-officedocument.presentationml.notesSlide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Override PartName="/ppt/tags/tag72.xml" ContentType="application/vnd.openxmlformats-officedocument.presentationml.tags+xml"/>
  <Override PartName="/ppt/notesSlides/notesSlide9.xml" ContentType="application/vnd.openxmlformats-officedocument.presentationml.notesSlide+xml"/>
  <Override PartName="/ppt/tags/tag73.xml" ContentType="application/vnd.openxmlformats-officedocument.presentationml.tags+xml"/>
  <Override PartName="/ppt/notesSlides/notesSlide10.xml" ContentType="application/vnd.openxmlformats-officedocument.presentationml.notesSlide+xml"/>
  <Override PartName="/ppt/tags/tag74.xml" ContentType="application/vnd.openxmlformats-officedocument.presentationml.tags+xml"/>
  <Override PartName="/ppt/notesSlides/notesSlide11.xml" ContentType="application/vnd.openxmlformats-officedocument.presentationml.notesSlide+xml"/>
  <Override PartName="/ppt/tags/tag75.xml" ContentType="application/vnd.openxmlformats-officedocument.presentationml.tags+xml"/>
  <Override PartName="/ppt/notesSlides/notesSlide12.xml" ContentType="application/vnd.openxmlformats-officedocument.presentationml.notesSlide+xml"/>
  <Override PartName="/ppt/tags/tag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0"/>
  </p:notesMasterIdLst>
  <p:sldIdLst>
    <p:sldId id="260" r:id="rId3"/>
    <p:sldId id="368" r:id="rId4"/>
    <p:sldId id="364" r:id="rId5"/>
    <p:sldId id="381" r:id="rId6"/>
    <p:sldId id="382" r:id="rId7"/>
    <p:sldId id="369" r:id="rId8"/>
    <p:sldId id="384" r:id="rId9"/>
    <p:sldId id="385" r:id="rId10"/>
    <p:sldId id="383" r:id="rId11"/>
    <p:sldId id="390" r:id="rId12"/>
    <p:sldId id="366" r:id="rId13"/>
    <p:sldId id="386" r:id="rId14"/>
    <p:sldId id="388" r:id="rId15"/>
    <p:sldId id="389" r:id="rId16"/>
    <p:sldId id="387" r:id="rId17"/>
    <p:sldId id="391" r:id="rId18"/>
    <p:sldId id="270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use, Terrence (NYC-FCB)" initials="RT(" lastIdx="5" clrIdx="0"/>
  <p:cmAuthor id="1" name="ZJF" initials="Z" lastIdx="9" clrIdx="0"/>
  <p:cmAuthor id="2" name="Administrator" initials="A" lastIdx="1" clrIdx="1"/>
  <p:cmAuthor id="3" name="王 聪" initials="王" lastIdx="2" clrIdx="2"/>
  <p:cmAuthor id="4" name="hebin" initials="h" lastIdx="1" clrIdx="3"/>
  <p:cmAuthor id="5" name="杨文杰" initials="杨" lastIdx="1" clrIdx="4"/>
  <p:cmAuthor id="6" name="lirongzhou@impcas.ac.cn" initials="" lastIdx="2" clrIdx="5"/>
  <p:cmAuthor id="7" name="Rosof, Simon" initials="RS" lastIdx="1" clrIdx="7"/>
  <p:cmAuthor id="8" name="Engine Yin" initials="E" lastIdx="4" clrIdx="9"/>
  <p:cmAuthor id="9" name="Sofia Padkowsky" initials="SP" lastIdx="27" clrIdx="3"/>
  <p:cmAuthor id="10" name="Kerri Dugan" initials="KD" lastIdx="44" clrIdx="10"/>
  <p:cmAuthor id="11" name="Veronica Warman" initials="" lastIdx="0" clrIdx="11"/>
  <p:cmAuthor id="12" name="Ted Yang" initials="TY" lastIdx="10" clrIdx="12"/>
  <p:cmAuthor id="13" name="Colleen McNamara" initials="CM" lastIdx="24" clrIdx="13"/>
  <p:cmAuthor id="14" name="Kerri McLeod" initials="KM" lastIdx="8" clrIdx="14"/>
  <p:cmAuthor id="15" name="Montreal" initials="M" lastIdx="4" clrIdx="15"/>
  <p:cmAuthor id="16" name="Hong, Grace" initials="HG" lastIdx="1" clrIdx="4"/>
  <p:cmAuthor id="17" name="Abe, Namiko (NYC-CDX)" initials="AN(" lastIdx="6" clrIdx="16"/>
  <p:cmAuthor id="18" name="Gladwin, Sharon (OXF-CDX)" initials="GS(" lastIdx="6" clrIdx="17"/>
  <p:cmAuthor id="19" name="Casey, Mary" initials="CM" lastIdx="159" clrIdx="18"/>
  <p:cmAuthor id="20" name="Tomas, Cristina (LDN-CDX)" initials="TC(" lastIdx="145" clrIdx="19"/>
  <p:cmAuthor id="21" name="Horne, Amy (LDN-CDX)" initials="HA(" lastIdx="495" clrIdx="20"/>
  <p:cmAuthor id="22" name="Lederman, Hannah (NYC-CDX)" initials="HL" lastIdx="57" clrIdx="21"/>
  <p:cmAuthor id="23" name="Kumpan, Katerina (OXF-CDX)" initials="KK(" lastIdx="37" clrIdx="22"/>
  <p:cmAuthor id="24" name="Zhou, Janice (NYC-CDX)" initials="ZJ(" lastIdx="16" clrIdx="23"/>
  <p:cmAuthor id="25" name="Yee, Laura (NYC-CDX)" initials="YL(" lastIdx="37" clrIdx="24"/>
  <p:cmAuthor id="26" name="Rogan, George (NYC-CDX)" initials="RG(" lastIdx="30" clrIdx="25"/>
  <p:cmAuthor id="27" name="Abt, Anna" initials="AA" lastIdx="104" clrIdx="28"/>
  <p:cmAuthor id="28" name="Musallam, Lina" initials="ML" lastIdx="79" clrIdx="27"/>
  <p:cmAuthor id="29" name="Islam, Shadman" initials="IS" lastIdx="74" clrIdx="29"/>
  <p:cmAuthor id="30" name="StemScientific" initials=" " lastIdx="31" clrIdx="4"/>
  <p:cmAuthor id="31" name="Cai, Yanwei" initials="CY" lastIdx="3" clrIdx="5"/>
  <p:cmAuthor id="32" name="Liu, Xiaojun" initials="LX" lastIdx="11" clrIdx="6"/>
  <p:cmAuthor id="33" name="Draghi, Nicole (NYC-CDX)" initials="DN( [2]" lastIdx="8" clrIdx="32"/>
  <p:cmAuthor id="34" name="Catherine Kidd" initials="CK" lastIdx="17" clrIdx="33"/>
  <p:cmAuthor id="35" name="Laird, Mhairi (OXF-CDX)" initials="LM(" lastIdx="1" clrIdx="34"/>
  <p:cmAuthor id="37" name="zys" initials="z" lastIdx="6" clrIdx="36"/>
  <p:cmAuthor id="38" name="lenovo" initials="l" lastIdx="1" clrIdx="3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0B1D2C"/>
    <a:srgbClr val="1387CB"/>
    <a:srgbClr val="4984B1"/>
    <a:srgbClr val="4478A4"/>
    <a:srgbClr val="8AC5B7"/>
    <a:srgbClr val="E5F7FC"/>
    <a:srgbClr val="A2B7B7"/>
    <a:srgbClr val="12298C"/>
    <a:srgbClr val="F2F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3" autoAdjust="0"/>
    <p:restoredTop sz="77003" autoAdjust="0"/>
  </p:normalViewPr>
  <p:slideViewPr>
    <p:cSldViewPr snapToGrid="0" showGuides="1">
      <p:cViewPr varScale="1">
        <p:scale>
          <a:sx n="74" d="100"/>
          <a:sy n="74" d="100"/>
        </p:scale>
        <p:origin x="57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各位专家、各位同仁，大家好！ 我是来自医疗技术部的算法工程师，周昕燕。今天我汇报的课题是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《DR-CT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刚性配准技术研究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——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面向精准放疗的空间定位算法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》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。 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zh-CN" altLang="en-US" dirty="0"/>
              <a:t>今天的汇报将沿着四个维度展开：首先，我们会回归临床痛点，分析空间定位的核心需求；其次，深挖底层的配准数学原理与当前的行业技术格局；第三，我将详细拆解我们自主研发的“混合架构技术方案”；最后，探讨目前面临的技术挑战与后续的攻坚计划。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首先，我们来看临床背景。在图像引导放疗（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IGRT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）及高精度外科手术中，临床面临着显著的“空间信息不对称”问题。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在术前阶段，我们通过高精度的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3D CT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或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MRI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扫描，获取了患者完整的解剖结构数据，并在此基础上完成了精确的靶区勾画与路径规划。然而，在术中阶段，当患者处于治疗床时，我们只能通过设备获取实时的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2D X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射线（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DR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）图像。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DR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图像本质上是透视投影，完全丧失了深度维度的信息，且软组织分辨率极低。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我们研究的核心任务，就是实现跨模态的空间信息统一。 即以术中实时的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2D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坐标系为基准参考，将术前的高维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3D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信息高精度地映射并叠加到患者当前的真实物理空间中，从而实现对骨盆、股骨等硬组织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6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自由度、亚毫米级的绝对定位。这是确保射线精准投递或手术器械精准导航的基础。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940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B57E1-2174-EEFC-69C5-E3AB3CB12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F203B7B-D76F-BA19-2A80-9AA83A511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91956A-985E-5071-B2E3-683F90613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</a:pPr>
            <a:r>
              <a:rPr lang="zh-CN" altLang="en-US" dirty="0"/>
              <a:t>在算法层面，这是一个典型的非凸优化难题。 </a:t>
            </a:r>
            <a:r>
              <a:rPr lang="en-US" altLang="zh-CN" dirty="0"/>
              <a:t>2D-3D </a:t>
            </a:r>
            <a:r>
              <a:rPr lang="zh-CN" altLang="en-US" dirty="0"/>
              <a:t>刚性配准的本质，是在特殊欧几里得群 </a:t>
            </a:r>
            <a:r>
              <a:rPr lang="en-US" altLang="zh-CN" dirty="0"/>
              <a:t>SE(3) </a:t>
            </a:r>
            <a:r>
              <a:rPr lang="zh-CN" altLang="en-US" dirty="0"/>
              <a:t>中求解使图像相似度最大化的最优 </a:t>
            </a:r>
            <a:r>
              <a:rPr lang="en-US" altLang="zh-CN" dirty="0"/>
              <a:t>6 </a:t>
            </a:r>
            <a:r>
              <a:rPr lang="zh-CN" altLang="en-US" dirty="0"/>
              <a:t>自由度变换矩阵。这个过程伴随着三大底层挑战： </a:t>
            </a:r>
          </a:p>
          <a:p>
            <a:r>
              <a:rPr lang="zh-CN" altLang="en-US" dirty="0"/>
              <a:t>第一，降维带来的深度模糊。</a:t>
            </a:r>
            <a:r>
              <a:rPr lang="en-US" altLang="zh-CN" dirty="0"/>
              <a:t>3D </a:t>
            </a:r>
            <a:r>
              <a:rPr lang="zh-CN" altLang="en-US" dirty="0"/>
              <a:t>向 </a:t>
            </a:r>
            <a:r>
              <a:rPr lang="en-US" altLang="zh-CN" dirty="0"/>
              <a:t>2D </a:t>
            </a:r>
            <a:r>
              <a:rPr lang="zh-CN" altLang="en-US" dirty="0"/>
              <a:t>的投影是一个不可逆的降维过程。这导致在数学优化上极其容易出现“病态（</a:t>
            </a:r>
            <a:r>
              <a:rPr lang="en-US" altLang="zh-CN" dirty="0"/>
              <a:t>Ill-posed</a:t>
            </a:r>
            <a:r>
              <a:rPr lang="zh-CN" altLang="en-US" dirty="0"/>
              <a:t>）”问题：微小的面外旋转（</a:t>
            </a:r>
            <a:r>
              <a:rPr lang="en-US" altLang="zh-CN" dirty="0"/>
              <a:t>Out-of-plane rotation</a:t>
            </a:r>
            <a:r>
              <a:rPr lang="zh-CN" altLang="en-US" dirty="0"/>
              <a:t>）在 </a:t>
            </a:r>
            <a:r>
              <a:rPr lang="en-US" altLang="zh-CN" dirty="0"/>
              <a:t>2D </a:t>
            </a:r>
            <a:r>
              <a:rPr lang="zh-CN" altLang="en-US" dirty="0"/>
              <a:t>投影平面上的表现，极易与平面内的平移发生混淆。这种多解性导致单视角配准极易陷入局部最优。 </a:t>
            </a:r>
          </a:p>
          <a:p>
            <a:r>
              <a:rPr lang="zh-CN" altLang="en-US" dirty="0"/>
              <a:t>第二，跨模态差异。</a:t>
            </a:r>
            <a:r>
              <a:rPr lang="en-US" altLang="zh-CN" dirty="0"/>
              <a:t>CT </a:t>
            </a:r>
            <a:r>
              <a:rPr lang="zh-CN" altLang="en-US" dirty="0"/>
              <a:t>是基于组织密度的体素衰减值，而 </a:t>
            </a:r>
            <a:r>
              <a:rPr lang="en-US" altLang="zh-CN" dirty="0"/>
              <a:t>DR </a:t>
            </a:r>
            <a:r>
              <a:rPr lang="zh-CN" altLang="en-US" dirty="0"/>
              <a:t>是经过复杂物理过程的强度积分，两者的映射呈现高度非线性。 </a:t>
            </a:r>
          </a:p>
          <a:p>
            <a:r>
              <a:rPr lang="zh-CN" altLang="en-US" dirty="0"/>
              <a:t>第三，严苛的临床约束。真实的临床 </a:t>
            </a:r>
            <a:r>
              <a:rPr lang="en-US" altLang="zh-CN" dirty="0"/>
              <a:t>DR </a:t>
            </a:r>
            <a:r>
              <a:rPr lang="zh-CN" altLang="en-US" dirty="0"/>
              <a:t>图像伴随着严重的康普顿散射、传感器噪声以及金属植入物伪影。在这些干扰下保障算法的鲁棒性与实时性，是工程落地的核心难点。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E2448A-5EAE-1939-ECC9-9514558C2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05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3D16D-8C71-2831-4371-31EC4BF20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F242617-6730-E7FA-8C5E-30D1C48CCF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4976037-A8D3-B54D-6E90-495AE0DB1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面对上述挑战，特别是在深度学习广泛应用于医学影像的背景下，为什么工业界和医疗监管标准，至今依然高度依赖传统的“物理渲染计算方法”？</a:t>
            </a: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这主要基于两个核心价值： 首先是解剖学先验。对于骨科导航和骨性靶区放疗，硬组织的物理特性决定了其绝对形变极小，因此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6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自由度刚性配准是最符合物理约束、临床容错率最低的“金标准”。 其次，是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DRR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物理渲染的不可替代性。要达到亚毫米级精度，必须通过数字重建放射影像（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DRR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）来严格模拟真实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X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射线的物理衰减过程。这种基于灰度迭代的算法，其数学推导完全“白盒化”，优化过程中的误差梯度是确定且可解释的。这是目前唯一能稳定通过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FDA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和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NMPA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严格医疗器械软件认证的技术路径。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872403-7193-5CD2-9AD2-122D09C147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713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B294-0DF6-9547-FBE0-B245AAE89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73DC428-D5EE-7738-E1B2-3CC947441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B61F2E-083E-D8C4-109E-5D6C5369D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</a:pPr>
            <a:r>
              <a:rPr lang="en-US" altLang="zh-CN" sz="1200" b="0" i="0" u="none" strike="noStrike" dirty="0">
                <a:solidFill>
                  <a:srgbClr val="000000"/>
                </a:solidFill>
              </a:rPr>
              <a:t>目前2D-3D配准主要有四条技术路线：传统灰度迭代精度高但慢，特征法快但依赖分割，端到端深度学习快但黑盒精度不够，而混合架构结合了两者的优势，也是我们选择的路线。</a:t>
            </a:r>
          </a:p>
          <a:p>
            <a:pPr marL="0" indent="0" algn="l">
              <a:lnSpc>
                <a:spcPct val="100000"/>
              </a:lnSpc>
            </a:pP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zh-CN" dirty="0"/>
              <a:t>数字重建放射影像（DRR）是连接 3D 体数据与 2D 投影的桥梁，基于比尔 - 朗伯定律，计算每个像素对应的射线路径上的衰减系数线积分</a:t>
            </a:r>
            <a:br>
              <a:rPr lang="en-US" altLang="zh-CN" dirty="0"/>
            </a:br>
            <a:endParaRPr lang="en-US" altLang="zh-CN" sz="12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C2DD51-FE1F-AAD0-8D80-19ADC8CDC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20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8B760-DF90-999C-9A52-5FB4A2C16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537F77-DEC1-F8CC-5B50-0288BA7D6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0A15B0A-A2CB-5163-7491-13BD2E2B4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纵观目前的行业现状，各大厂商的解决方案主要分为两类。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第一类采用“硬件辅助初定位”路线。依靠外部红外光学追踪或表面成像系统提供初始位姿，随后利用双平面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X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射线进行极小范围的灰度精调。该方案精度极高，但系统庞大且成本高昂。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第二类以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Varian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等为代表，重点优化“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GPU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加速可微渲染”。通过底层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CUDA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重写射线积分算子，将传统迭代耗时压缩至秒级。 </a:t>
            </a: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而根据调研，未来的前沿趋势正指向“混合架构”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——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利用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AI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算法完成高效的粗配准，替代外部硬件，而将最终的位姿验证交还给物理渲染引擎。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4C5986-A8AB-7E88-F4D0-765E714CB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677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沿着这个方向，我们首先完成了基线算法的开发与验证。 该基线方案基于纯物理迭代优化，无需针对患者进行前置数据训练，具备极强的通用性和可解释性。经过系统评估，目前的平移捕获范围达到 </a:t>
            </a:r>
            <a:r>
              <a:rPr lang="en-US" altLang="zh-CN" dirty="0"/>
              <a:t>±20mm</a:t>
            </a:r>
            <a:r>
              <a:rPr lang="zh-CN" altLang="en-US" dirty="0"/>
              <a:t>，旋转达到 </a:t>
            </a:r>
            <a:r>
              <a:rPr lang="en-US" altLang="zh-CN" dirty="0"/>
              <a:t>±5°</a:t>
            </a:r>
            <a:r>
              <a:rPr lang="zh-CN" altLang="en-US" dirty="0"/>
              <a:t>。 在精度指标上，我们的旋转精度达到小于 </a:t>
            </a:r>
            <a:r>
              <a:rPr lang="en-US" altLang="zh-CN" dirty="0"/>
              <a:t>0.5 </a:t>
            </a:r>
            <a:r>
              <a:rPr lang="zh-CN" altLang="en-US" dirty="0"/>
              <a:t>度，平移精度小于 </a:t>
            </a:r>
            <a:r>
              <a:rPr lang="en-US" altLang="zh-CN" dirty="0"/>
              <a:t>0.5 </a:t>
            </a:r>
            <a:r>
              <a:rPr lang="zh-CN" altLang="en-US" dirty="0"/>
              <a:t>毫米，完全符合并优于</a:t>
            </a:r>
            <a:r>
              <a:rPr lang="en-US" altLang="zh-CN" dirty="0"/>
              <a:t>《YY 1650-2019》</a:t>
            </a:r>
            <a:r>
              <a:rPr lang="zh-CN" altLang="en-US" dirty="0"/>
              <a:t>行业标准的技术要求。 </a:t>
            </a:r>
          </a:p>
          <a:p>
            <a:r>
              <a:rPr lang="zh-CN" altLang="en-US" dirty="0"/>
              <a:t>然而，传统算法的性能瓶颈在于计算耗时。 受限于高精度渲染带来的算力开销，单次粗配准盲搜加上精迭代的总耗时接近 </a:t>
            </a:r>
            <a:r>
              <a:rPr lang="en-US" altLang="zh-CN" dirty="0"/>
              <a:t>30 </a:t>
            </a:r>
            <a:r>
              <a:rPr lang="zh-CN" altLang="en-US" dirty="0"/>
              <a:t>秒。在术中高频验证或动态追踪场景下，这一延迟是无法满足临床实时性约束的。</a:t>
            </a:r>
            <a:endParaRPr lang="en-US" altLang="zh-CN" dirty="0"/>
          </a:p>
          <a:p>
            <a:br>
              <a:rPr lang="en-US" altLang="zh-CN" dirty="0"/>
            </a:br>
            <a:r>
              <a:rPr lang="zh-CN" altLang="zh-CN" b="1" dirty="0"/>
              <a:t>目标配准误差 (TRE)</a:t>
            </a:r>
            <a:r>
              <a:rPr lang="zh-CN" altLang="zh-CN" dirty="0"/>
              <a:t>：配准后解剖标志点的投影欧氏距离，是临床最相关的核心指标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《YY 1650-2019 x </a:t>
            </a:r>
            <a:r>
              <a:rPr lang="zh-CN" altLang="en-US" sz="12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射 线 图 像 引 导 放 射 治 疗 设 备性 能 和 试 验 方 法</a:t>
            </a:r>
            <a:r>
              <a:rPr lang="en-US" altLang="zh-CN" sz="12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》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251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825EE-92A0-3598-55C9-31427C64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F32A5B4-1C74-760D-188D-B006EE9D6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C383E55-2A0A-3E73-FEFA-75DB2C061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为了突破时间瓶颈，我们探索引入了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XVR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深度学习模型替代粗配准阶段。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由于成对的临床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2D-3D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数据极度匮乏，我们采用了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Sim2Real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（仿真到现实）框架，利用可微渲染器在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CT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上批量生成带有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6-DoF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绝对标签的合成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DRR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用于模型训练。 深度学习展现了其在特征提取上的优势，将位姿捕获范围大幅提升至平移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±100mm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、旋转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±10°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。 </a:t>
            </a: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但在工程实践中，我们遇到了两个严重问题：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第一，受跨模态差异影响，模型直接预测的绝对精度无法稳定进入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5mm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以内，不满足直接作为初始预测定位结果的条件。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第二，为了克服通用模型的泛化性衰减，临床上需要针对特定患者进行模型微调（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Patient-specific finetuning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），这一过程需要十几分钟的计算时间。</a:t>
            </a:r>
            <a:br>
              <a:rPr lang="en-US" altLang="zh-CN" sz="1200" b="0" i="0" u="none" strike="noStrike" dirty="0">
                <a:solidFill>
                  <a:srgbClr val="000000"/>
                </a:solidFill>
              </a:rPr>
            </a:b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zh-CN" altLang="zh-CN" dirty="0"/>
              <a:t>ResNet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DB57C5-1A77-6D78-D984-259D408B3B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668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6E7BD-CE91-2EA2-E761-67F06943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012F2B4-06E0-511E-4A41-584545E9F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7757163-56A6-65CB-E40A-BEECF8D82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将深度学习粗预测和精迭代组合在一起，构成“基于可微渲染的混合架构”。 </a:t>
            </a: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我们将耗时的微调步骤前置。在术前准备期（例如患者麻醉或摆位阶段），系统后台离线完成特异性模型的微调或多视角模板的生成，该阶段不占用实际手术时间。 进入对实时性要求极高的术中阶段： 阶段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1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（粗配准），利用微调后的深度学习模型进行单次前向推理，在亚秒级时间内输出初始预测位姿，彻底避免了传统算法容易陷入局部最优的问题。 阶段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2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（精配准），将该初始位姿作为先验，立即输入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GPU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可微渲染引擎进行物理梯度下降微调，利用高频迭代保障亚毫米级的绝对精度。 </a:t>
            </a:r>
          </a:p>
          <a:p>
            <a:pPr marL="0" indent="0" algn="l">
              <a:lnSpc>
                <a:spcPct val="10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这一架构有效平衡了计算效率与物理精度。用第一阶段的极速推理换取搜索时间，用第二阶段的迭代换取确定性精度。并且由于最终定位参数由白盒化的物理引擎输出，依然能够满足严格的医疗合规性审查。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0071F6-3760-6FBE-6DAD-E6F832D71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658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35A7-12DD-2217-C173-31D4A0E5C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39CE40A-2719-711B-AA68-DEC887F4C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3743C96-5CDB-85A1-3742-AE234AA99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当前，该技术路线的完全落地仍需克服几项关键技术壁垒。 首先是术中全链路的极低延迟约束；其次是目前行业内针对“双视角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DR”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的开源模型框架和标准训练数据集仍处于空白阶段；此外，在不进行特异性微调的情况下，通用网络模型的泛化能力依然存在瓶颈。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dirty="0">
                <a:solidFill>
                  <a:srgbClr val="000000"/>
                </a:solidFill>
              </a:rPr>
              <a:t>针对这些挑战，我们制定了以下三条攻坚路线： 第一，底层引擎优化。我们将引入多尺度图像金字塔策略，并测试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L-BFGS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等二阶优化器，从算力底层大幅压缩精迭代环节的计算耗时。 第二，双视角网络重构。我们将依托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Sim2Real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框架，开发双通道特征融合的联合约束网络。利用双平面的正交几何关系，从算法结构上消除单视角的深度模糊现象。 第三，多元化初定位探索。在深度学习之外，我们同步推进基于特征点检测以及 </a:t>
            </a:r>
            <a:r>
              <a:rPr lang="en-US" altLang="zh-CN" sz="1200" b="0" i="0" u="none" strike="noStrike" dirty="0">
                <a:solidFill>
                  <a:srgbClr val="000000"/>
                </a:solidFill>
              </a:rPr>
              <a:t>2D-2D </a:t>
            </a:r>
            <a:r>
              <a:rPr lang="zh-CN" altLang="en-US" sz="1200" b="0" i="0" u="none" strike="noStrike" dirty="0">
                <a:solidFill>
                  <a:srgbClr val="000000"/>
                </a:solidFill>
              </a:rPr>
              <a:t>匹配反演等无监督算法，拓展粗配准的技术储备。 </a:t>
            </a: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zh-CN" sz="1200" b="0" i="0" u="none" strike="noStrike" dirty="0">
                <a:solidFill>
                  <a:srgbClr val="000000"/>
                </a:solidFill>
              </a:rPr>
            </a:br>
            <a:r>
              <a:rPr lang="zh-CN" altLang="zh-CN" b="1" dirty="0">
                <a:effectLst/>
              </a:rPr>
              <a:t>DeepFluoro</a:t>
            </a:r>
            <a:r>
              <a:rPr lang="zh-CN" altLang="zh-CN" dirty="0">
                <a:effectLst/>
              </a:rPr>
              <a:t>：骨盆部位，6 例 CT+366 张透视，含相机参数与 14 个解剖标志点</a:t>
            </a:r>
          </a:p>
          <a:p>
            <a:pPr lvl="0"/>
            <a:r>
              <a:rPr lang="zh-CN" altLang="zh-CN" b="1" dirty="0">
                <a:effectLst/>
              </a:rPr>
              <a:t>Ljubljana</a:t>
            </a:r>
            <a:r>
              <a:rPr lang="zh-CN" altLang="zh-CN" dirty="0">
                <a:effectLst/>
              </a:rPr>
              <a:t>：脑血管，10 例 CBCT+20 张 DSA，金标准由基准标记对齐获得，是少数公开临床基准</a:t>
            </a:r>
          </a:p>
          <a:p>
            <a:pPr lvl="0"/>
            <a:r>
              <a:rPr lang="zh-CN" altLang="zh-CN" b="1" dirty="0">
                <a:effectLst/>
              </a:rPr>
              <a:t>CTSpine1K</a:t>
            </a:r>
            <a:r>
              <a:rPr lang="zh-CN" altLang="zh-CN" dirty="0">
                <a:effectLst/>
              </a:rPr>
              <a:t>：大规模脊柱 CT 数据集，常用于生成合成 DRR 训练深度学习模型</a:t>
            </a:r>
          </a:p>
          <a:p>
            <a:pPr lvl="0"/>
            <a:r>
              <a:rPr lang="zh-CN" altLang="zh-CN" b="1" dirty="0">
                <a:effectLst/>
              </a:rPr>
              <a:t>CTPelvic1K</a:t>
            </a:r>
            <a:r>
              <a:rPr lang="zh-CN" altLang="zh-CN" dirty="0">
                <a:effectLst/>
              </a:rPr>
              <a:t>：大规模骨盆 CT，用于深度学习配准模型的大规模训练</a:t>
            </a:r>
          </a:p>
          <a:p>
            <a:pPr marL="0" indent="0" algn="l">
              <a:lnSpc>
                <a:spcPct val="100000"/>
              </a:lnSpc>
            </a:pPr>
            <a:endParaRPr lang="en-US" altLang="zh-CN" sz="1200" b="0" i="0" u="none" strike="noStrike" dirty="0">
              <a:solidFill>
                <a:srgbClr val="000000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7BB75F-4455-C6A0-6762-DBA2EA8AF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740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FE284-0E76-29DB-1C2D-C1BA9C01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BEB25A2-A157-058B-B353-7A35B19B9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1BDF81-49EB-0F21-8154-BCAD671EB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DR-CT </a:t>
            </a:r>
            <a:r>
              <a:rPr lang="zh-CN" altLang="en-US" dirty="0"/>
              <a:t>刚性配准不仅是图像引导放疗的核心，也是未来各类骨性微创手术实现数字化空间定位的基础。 通过前期的验证，我们确认“深度学习粗配准 </a:t>
            </a:r>
            <a:r>
              <a:rPr lang="en-US" altLang="zh-CN" dirty="0"/>
              <a:t>+ </a:t>
            </a:r>
            <a:r>
              <a:rPr lang="zh-CN" altLang="en-US" dirty="0"/>
              <a:t>物理渲染精迭代”的混合架构，是目前兼顾精度、速度与监管合规性的技术演进方向。 未来，我们的核心目标是进一步突破底层渲染效率与双视角模型的开发，将配准全流程的单次耗时严格压缩至 </a:t>
            </a:r>
            <a:r>
              <a:rPr lang="en-US" altLang="zh-CN" dirty="0"/>
              <a:t>5 </a:t>
            </a:r>
            <a:r>
              <a:rPr lang="zh-CN" altLang="en-US" dirty="0"/>
              <a:t>秒以内，为精准医疗提供更加可</a:t>
            </a:r>
            <a:r>
              <a:rPr lang="zh-CN" altLang="en-US"/>
              <a:t>靠、近实</a:t>
            </a:r>
            <a:r>
              <a:rPr lang="zh-CN" altLang="en-US" dirty="0"/>
              <a:t>时空间定位支撑。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9E4ABE-8D12-E08E-A536-4E769B5F8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728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4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82" y="401250"/>
            <a:ext cx="913840" cy="225016"/>
          </a:xfrm>
          <a:prstGeom prst="rect">
            <a:avLst/>
          </a:prstGeom>
        </p:spPr>
      </p:pic>
      <p:pic>
        <p:nvPicPr>
          <p:cNvPr id="3" name="图片 2" descr="标志中英文简称横式组合（标准色稿）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4500" y="168910"/>
            <a:ext cx="1295400" cy="563245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9017365" y="6415405"/>
            <a:ext cx="3036395" cy="337185"/>
            <a:chOff x="14711" y="9729"/>
            <a:chExt cx="4227" cy="531"/>
          </a:xfrm>
        </p:grpSpPr>
        <p:sp>
          <p:nvSpPr>
            <p:cNvPr id="5" name="文本框 4"/>
            <p:cNvSpPr txBox="1"/>
            <p:nvPr/>
          </p:nvSpPr>
          <p:spPr>
            <a:xfrm>
              <a:off x="17287" y="9749"/>
              <a:ext cx="1651" cy="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200000"/>
                </a:lnSpc>
                <a:buNone/>
              </a:pPr>
              <a:r>
                <a:rPr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科技兴邦</a:t>
              </a:r>
              <a:r>
                <a:rPr lang="en-US"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  </a:t>
              </a:r>
              <a:r>
                <a:rPr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产业报国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711" y="9729"/>
              <a:ext cx="2761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200000"/>
                </a:lnSpc>
                <a:buNone/>
              </a:pPr>
              <a:r>
                <a:rPr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Sci-tech to thrive</a:t>
              </a:r>
              <a:r>
                <a:rPr lang="en-US"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, i</a:t>
              </a:r>
              <a:r>
                <a:rPr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ndustry to serve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7297" y="10005"/>
              <a:ext cx="0" cy="135"/>
            </a:xfrm>
            <a:prstGeom prst="line">
              <a:avLst/>
            </a:prstGeom>
            <a:ln w="12700">
              <a:solidFill>
                <a:srgbClr val="2E43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800"/>
    </mc:Choice>
    <mc:Fallback xmlns="">
      <p:transition spd="slow" advTm="58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2026/10/17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6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82D43-4FC1-42F1-9D84-8F4404355AF2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09A91-FAFB-4C45-A46D-D8CDE71776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_画板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0" y="2137607"/>
            <a:ext cx="12192635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DR-CT</a:t>
            </a:r>
            <a:r>
              <a:rPr lang="zh-CN" altLang="en-US" sz="4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刚性配准技术研究</a:t>
            </a:r>
          </a:p>
          <a:p>
            <a:pPr indent="0" algn="ctr" fontAlgn="auto">
              <a:lnSpc>
                <a:spcPct val="150000"/>
              </a:lnSpc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面向精准放疗的空间定位算法</a:t>
            </a:r>
            <a:endParaRPr lang="en-US" altLang="zh-CN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3801291" y="4996996"/>
            <a:ext cx="4589417" cy="160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+mj-cs"/>
              </a:rPr>
              <a:t>周 昕 燕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医疗技术部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算法工程师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2026/10/17</a:t>
            </a:r>
          </a:p>
        </p:txBody>
      </p:sp>
      <p:pic>
        <p:nvPicPr>
          <p:cNvPr id="4" name="图片 3" descr="标志中英文简称中轴组合（反白稿）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7155" y="208280"/>
            <a:ext cx="1837690" cy="20910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752" y="549212"/>
            <a:ext cx="12189648" cy="801694"/>
          </a:xfrm>
        </p:spPr>
        <p:txBody>
          <a:bodyPr vert="horz" wrap="square" lIns="91443" tIns="45721" rIns="91443" bIns="45721" anchor="ctr" anchorCtr="0"/>
          <a:lstStyle/>
          <a:p>
            <a:pPr algn="ctr" eaLnBrk="1" hangingPunct="1"/>
            <a:r>
              <a:rPr lang="zh-CN" altLang="en-US" b="1" cap="all" dirty="0">
                <a:solidFill>
                  <a:srgbClr val="0E345B"/>
                </a:solidFill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目</a:t>
            </a:r>
            <a:r>
              <a:rPr lang="en-US" altLang="zh-CN" b="1" cap="all" dirty="0">
                <a:solidFill>
                  <a:srgbClr val="0E345B"/>
                </a:solidFill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</a:t>
            </a:r>
            <a:r>
              <a:rPr lang="zh-CN" altLang="en-US" b="1" cap="all" dirty="0">
                <a:solidFill>
                  <a:srgbClr val="0E345B"/>
                </a:solidFill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录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>
          <a:xfrm>
            <a:off x="3740150" y="1301750"/>
            <a:ext cx="6174105" cy="4495800"/>
          </a:xfrm>
        </p:spPr>
        <p:txBody>
          <a:bodyPr vert="horz" wrap="square" lIns="91443" tIns="45721" rIns="91443" bIns="45721" anchor="t" anchorCtr="0">
            <a:normAutofit/>
          </a:bodyPr>
          <a:lstStyle/>
          <a:p>
            <a:pPr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4000" dirty="0">
                <a:solidFill>
                  <a:srgbClr val="0070C0"/>
                </a:solidFill>
                <a:latin typeface="隶书" panose="02010509060101010101" charset="-122"/>
                <a:ea typeface="隶书" panose="02010509060101010101" charset="-122"/>
              </a:rPr>
              <a:t>一</a:t>
            </a:r>
            <a:r>
              <a:rPr lang="zh-CN" altLang="en-US" sz="4000" dirty="0">
                <a:solidFill>
                  <a:srgbClr val="0070C0"/>
                </a:solidFill>
              </a:rPr>
              <a:t>、</a:t>
            </a:r>
            <a:r>
              <a:rPr lang="zh-CN" altLang="en-US" sz="4000" dirty="0">
                <a:solidFill>
                  <a:srgbClr val="0070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研究背景与临床意义</a:t>
            </a:r>
            <a:endParaRPr lang="en-US" altLang="zh-CN" sz="4000" dirty="0">
              <a:solidFill>
                <a:srgbClr val="0070C0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  <a:p>
            <a:pPr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4000" dirty="0">
                <a:solidFill>
                  <a:srgbClr val="0070C0"/>
                </a:solidFill>
                <a:latin typeface="隶书" panose="02010509060101010101" charset="-122"/>
                <a:ea typeface="隶书" panose="02010509060101010101" charset="-122"/>
              </a:rPr>
              <a:t>二、</a:t>
            </a:r>
            <a:r>
              <a:rPr lang="zh-CN" altLang="en-US" sz="4000" dirty="0">
                <a:solidFill>
                  <a:srgbClr val="0070C0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技术原理与行业现状</a:t>
            </a:r>
            <a:endParaRPr lang="en-US" altLang="zh-CN" sz="4000" dirty="0">
              <a:solidFill>
                <a:srgbClr val="0070C0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  <a:p>
            <a:pPr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4000" dirty="0">
                <a:solidFill>
                  <a:srgbClr val="0070C0"/>
                </a:solidFill>
                <a:latin typeface="隶书" panose="02010509060101010101" charset="-122"/>
                <a:ea typeface="隶书" panose="02010509060101010101" charset="-122"/>
              </a:rPr>
              <a:t>三、混合架构技术方案</a:t>
            </a:r>
            <a:endParaRPr lang="en-US" altLang="zh-CN" sz="4000" dirty="0">
              <a:solidFill>
                <a:srgbClr val="0070C0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zh-CN" altLang="en-US" sz="4000" dirty="0">
                <a:solidFill>
                  <a:srgbClr val="0070C0"/>
                </a:solidFill>
                <a:latin typeface="隶书" panose="02010509060101010101" charset="-122"/>
                <a:ea typeface="隶书" panose="02010509060101010101" charset="-122"/>
              </a:rPr>
              <a:t>四、挑战与未来展望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57579" y="2130425"/>
            <a:ext cx="7339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一、研究背景与临床意义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F43E-E8B3-F07D-6D24-876BEFE66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263A50B-FDA0-3F4E-620B-9E0DA04718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研究背景与临床意义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BD813FE2-DB21-919A-F15F-EC8056A07FA9}"/>
              </a:ext>
            </a:extLst>
          </p:cNvPr>
          <p:cNvSpPr/>
          <p:nvPr/>
        </p:nvSpPr>
        <p:spPr>
          <a:xfrm>
            <a:off x="762001" y="1917700"/>
            <a:ext cx="5993906" cy="3829957"/>
          </a:xfrm>
          <a:prstGeom prst="roundRect">
            <a:avLst>
              <a:gd name="adj" fmla="val 1428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A012C66D-45B7-EE17-1E9D-920FEDDBB5AA}"/>
              </a:ext>
            </a:extLst>
          </p:cNvPr>
          <p:cNvSpPr txBox="1"/>
          <p:nvPr/>
        </p:nvSpPr>
        <p:spPr>
          <a:xfrm>
            <a:off x="921658" y="2171700"/>
            <a:ext cx="5709962" cy="346253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在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图像引导放疗（IGRT）中，医生面临着核心的"信息不对称"问题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endParaRPr lang="en-US" sz="1600" dirty="0"/>
          </a:p>
          <a:p>
            <a:pPr marL="177800" indent="-177800" algn="l">
              <a:lnSpc>
                <a:spcPct val="150000"/>
              </a:lnSpc>
              <a:spcBef>
                <a:spcPts val="600"/>
              </a:spcBef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术前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(Pre-operative)：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拥有高精度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3D CT/MRI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数据（含解剖结构、靶区与规划路径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），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但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缺乏实时的空间位置信息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177800" indent="-177800" algn="l">
              <a:lnSpc>
                <a:spcPct val="150000"/>
              </a:lnSpc>
              <a:spcBef>
                <a:spcPts val="600"/>
              </a:spcBef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术中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(Intra-operative)：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拥有实时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2D X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射线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/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透视图像（DR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），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但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丢失了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3D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深度信息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，且软组织对比度极差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核心任务：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将术中实时的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2D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坐标系作为参考，把术前的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3D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高维信息完美"映射"并叠加到患者当前的真实物理空间中，实现骨盆、股骨等硬组织的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6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自由度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(6-DoF)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亚毫米级绝对定位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B1CB43F4-4AC8-F92D-B80D-7A0B961ED5BC}"/>
              </a:ext>
            </a:extLst>
          </p:cNvPr>
          <p:cNvSpPr txBox="1"/>
          <p:nvPr/>
        </p:nvSpPr>
        <p:spPr>
          <a:xfrm>
            <a:off x="762000" y="1223769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0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临床痛点</a:t>
            </a:r>
            <a:endParaRPr lang="en-US" sz="11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7336F8-3A80-E618-C4C7-FE8FDBEF1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9600" y="2222499"/>
            <a:ext cx="4939322" cy="2899078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2253012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BEFDD-E0A4-B6EC-2DDA-43B606D44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8F721331-6E31-4D2F-A9BF-06028657858C}"/>
              </a:ext>
            </a:extLst>
          </p:cNvPr>
          <p:cNvSpPr/>
          <p:nvPr/>
        </p:nvSpPr>
        <p:spPr>
          <a:xfrm>
            <a:off x="762000" y="1917700"/>
            <a:ext cx="10668000" cy="3556000"/>
          </a:xfrm>
          <a:prstGeom prst="roundRect">
            <a:avLst>
              <a:gd name="adj" fmla="val 1428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AutoShape 8">
                <a:extLst>
                  <a:ext uri="{FF2B5EF4-FFF2-40B4-BE49-F238E27FC236}">
                    <a16:creationId xmlns:a16="http://schemas.microsoft.com/office/drawing/2014/main" id="{5164059A-C734-AE30-33A7-CEC748E6D1D4}"/>
                  </a:ext>
                </a:extLst>
              </p:cNvPr>
              <p:cNvSpPr txBox="1"/>
              <p:nvPr/>
            </p:nvSpPr>
            <p:spPr>
              <a:xfrm>
                <a:off x="1016000" y="2171700"/>
                <a:ext cx="10160000" cy="2843213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2D-3D </a:t>
                </a:r>
                <a:r>
                  <a:rPr lang="zh-CN" altLang="en-US" sz="1600" dirty="0" err="1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刚性配准的本质是在特殊欧几里得群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1600">
                        <a:solidFill>
                          <a:srgbClr val="323232"/>
                        </a:solidFill>
                        <a:latin typeface="Cambria Math" panose="02040503050406030204" pitchFamily="18" charset="0"/>
                        <a:ea typeface="微软雅黑"/>
                        <a:cs typeface="微软雅黑"/>
                        <a:sym typeface="微软雅黑"/>
                      </a:rPr>
                      <m:t>𝑆𝐸</m:t>
                    </m:r>
                    <m:d>
                      <m:dPr>
                        <m:ctrlPr>
                          <a:rPr lang="en-US" altLang="zh-CN" sz="16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ea typeface="微软雅黑"/>
                            <a:cs typeface="微软雅黑"/>
                            <a:sym typeface="微软雅黑"/>
                          </a:rPr>
                        </m:ctrlPr>
                      </m:dPr>
                      <m:e>
                        <m:r>
                          <a:rPr lang="en-US" altLang="zh-CN" sz="16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ea typeface="微软雅黑"/>
                            <a:cs typeface="微软雅黑"/>
                            <a:sym typeface="微软雅黑"/>
                          </a:rPr>
                          <m:t>3</m:t>
                        </m:r>
                      </m:e>
                    </m:d>
                  </m:oMath>
                </a14:m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 </a:t>
                </a:r>
                <a:r>
                  <a:rPr lang="zh-CN" altLang="en-US" sz="1600" dirty="0" err="1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中，求解最优的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 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6 </a:t>
                </a:r>
                <a:r>
                  <a:rPr lang="zh-CN" altLang="en-US" sz="1600" dirty="0" err="1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自由度刚性变换矩阵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en-US" sz="16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ea typeface="微软雅黑"/>
                            <a:cs typeface="微软雅黑"/>
                            <a:sym typeface="微软雅黑"/>
                          </a:rPr>
                        </m:ctrlPr>
                      </m:dPr>
                      <m:e>
                        <m:r>
                          <a:rPr lang="zh-CN" altLang="en-US" sz="16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ea typeface="微软雅黑"/>
                            <a:cs typeface="微软雅黑"/>
                            <a:sym typeface="微软雅黑"/>
                          </a:rPr>
                          <m:t>𝑅</m:t>
                        </m:r>
                        <m:r>
                          <a:rPr lang="zh-CN" altLang="en-US" sz="16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ea typeface="微软雅黑"/>
                            <a:cs typeface="微软雅黑"/>
                            <a:sym typeface="微软雅黑"/>
                          </a:rPr>
                          <m:t>∣</m:t>
                        </m:r>
                        <m:r>
                          <a:rPr lang="zh-CN" altLang="en-US" sz="16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ea typeface="微软雅黑"/>
                            <a:cs typeface="微软雅黑"/>
                            <a:sym typeface="微软雅黑"/>
                          </a:rPr>
                          <m:t>𝑡</m:t>
                        </m:r>
                      </m:e>
                    </m:d>
                  </m:oMath>
                </a14:m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。</a:t>
                </a:r>
                <a:endParaRPr lang="en-US" altLang="zh-CN" sz="1600" dirty="0">
                  <a:solidFill>
                    <a:srgbClr val="3232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/>
                  <a:sym typeface="微软雅黑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核心挑战：</a:t>
                </a:r>
              </a:p>
              <a:p>
                <a:pPr marL="177800" indent="-177800">
                  <a:lnSpc>
                    <a:spcPct val="150000"/>
                  </a:lnSpc>
                  <a:buClr>
                    <a:srgbClr val="323232"/>
                  </a:buClr>
                  <a:buFont typeface="Arial"/>
                  <a:buChar char="•"/>
                </a:pPr>
                <a:r>
                  <a:rPr lang="zh-CN" altLang="en-US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非凸优化问题：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相似度函数存在大量局部最优，对初始位姿敏感。</a:t>
                </a:r>
                <a:endParaRPr lang="en-US" altLang="zh-CN" sz="1600" dirty="0">
                  <a:solidFill>
                    <a:srgbClr val="3232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/>
                  <a:sym typeface="微软雅黑"/>
                </a:endParaRPr>
              </a:p>
              <a:p>
                <a:pPr marL="177800" indent="-177800">
                  <a:lnSpc>
                    <a:spcPct val="150000"/>
                  </a:lnSpc>
                  <a:buClr>
                    <a:srgbClr val="323232"/>
                  </a:buClr>
                  <a:buFont typeface="Arial"/>
                  <a:buChar char="•"/>
                </a:pPr>
                <a:r>
                  <a:rPr lang="zh-CN" altLang="en-US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降维带来的深度模糊 </a:t>
                </a:r>
                <a:r>
                  <a:rPr lang="en-US" altLang="zh-CN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(Depth Ambiguity)</a:t>
                </a:r>
                <a:r>
                  <a:rPr lang="zh-CN" altLang="en-US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：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3D 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向 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2D 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投影会导致深度维度信息的彻底丢失。</a:t>
                </a:r>
                <a:endParaRPr lang="en-US" altLang="zh-CN" sz="1600" dirty="0">
                  <a:solidFill>
                    <a:srgbClr val="3232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/>
                  <a:sym typeface="微软雅黑"/>
                </a:endParaRPr>
              </a:p>
              <a:p>
                <a:pPr marL="177800" indent="-177800">
                  <a:lnSpc>
                    <a:spcPct val="150000"/>
                  </a:lnSpc>
                  <a:buClr>
                    <a:srgbClr val="323232"/>
                  </a:buClr>
                  <a:buFont typeface="Arial"/>
                  <a:buChar char="•"/>
                </a:pPr>
                <a:r>
                  <a:rPr lang="zh-CN" altLang="en-US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跨模态差异：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CT 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与 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X 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射线灰度成像物理机制不同，强度非线性对应。</a:t>
                </a:r>
              </a:p>
              <a:p>
                <a:pPr marL="177800" indent="-177800">
                  <a:lnSpc>
                    <a:spcPct val="150000"/>
                  </a:lnSpc>
                  <a:buClr>
                    <a:srgbClr val="323232"/>
                  </a:buClr>
                  <a:buFont typeface="Arial"/>
                  <a:buChar char="•"/>
                </a:pPr>
                <a:r>
                  <a:rPr lang="zh-CN" altLang="en-US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临床约束：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术中场景要求实时性、鲁棒性，且图像常伴随噪声、散射、金属伪影</a:t>
                </a:r>
                <a:endParaRPr lang="en-US" altLang="zh-CN" sz="1600" dirty="0">
                  <a:solidFill>
                    <a:srgbClr val="3232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/>
                  <a:sym typeface="微软雅黑"/>
                </a:endParaRPr>
              </a:p>
              <a:p>
                <a:pPr marL="177800" indent="-177800">
                  <a:lnSpc>
                    <a:spcPct val="150000"/>
                  </a:lnSpc>
                  <a:buClr>
                    <a:srgbClr val="323232"/>
                  </a:buClr>
                  <a:buFont typeface="Arial"/>
                  <a:buChar char="•"/>
                </a:pPr>
                <a:endParaRPr lang="en-US" altLang="zh-CN" sz="1600" dirty="0">
                  <a:solidFill>
                    <a:srgbClr val="3232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/>
                  <a:sym typeface="微软雅黑"/>
                </a:endParaRPr>
              </a:p>
              <a:p>
                <a:pPr>
                  <a:lnSpc>
                    <a:spcPct val="150000"/>
                  </a:lnSpc>
                  <a:buClr>
                    <a:srgbClr val="323232"/>
                  </a:buClr>
                </a:pP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DR-CT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配准多采用</a:t>
                </a:r>
                <a:r>
                  <a:rPr lang="zh-CN" altLang="en-US" sz="1600" b="1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双视角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的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DR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与定位</a:t>
                </a:r>
                <a:r>
                  <a:rPr lang="en-US" altLang="zh-CN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CT</a:t>
                </a:r>
                <a:r>
                  <a:rPr lang="zh-CN" altLang="en-US" sz="1600" dirty="0">
                    <a:solidFill>
                      <a:srgbClr val="32323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/>
                    <a:sym typeface="微软雅黑"/>
                  </a:rPr>
                  <a:t>进行。</a:t>
                </a:r>
              </a:p>
            </p:txBody>
          </p:sp>
        </mc:Choice>
        <mc:Fallback xmlns="">
          <p:sp>
            <p:nvSpPr>
              <p:cNvPr id="7" name="AutoShape 8">
                <a:extLst>
                  <a:ext uri="{FF2B5EF4-FFF2-40B4-BE49-F238E27FC236}">
                    <a16:creationId xmlns:a16="http://schemas.microsoft.com/office/drawing/2014/main" id="{5164059A-C734-AE30-33A7-CEC748E6D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0" y="2171700"/>
                <a:ext cx="10160000" cy="2843213"/>
              </a:xfrm>
              <a:prstGeom prst="rect">
                <a:avLst/>
              </a:prstGeom>
              <a:blipFill>
                <a:blip r:embed="rId4"/>
                <a:stretch>
                  <a:fillRect l="-1261" t="-214" b="-4925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utoShape 6">
            <a:extLst>
              <a:ext uri="{FF2B5EF4-FFF2-40B4-BE49-F238E27FC236}">
                <a16:creationId xmlns:a16="http://schemas.microsoft.com/office/drawing/2014/main" id="{2F727E96-F019-5C57-D42C-9F792F718F5C}"/>
              </a:ext>
            </a:extLst>
          </p:cNvPr>
          <p:cNvSpPr txBox="1"/>
          <p:nvPr/>
        </p:nvSpPr>
        <p:spPr>
          <a:xfrm>
            <a:off x="762000" y="1223769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000" b="1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2D-3D </a:t>
            </a:r>
            <a:r>
              <a:rPr lang="zh-CN" altLang="en-US" sz="2000" b="1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配准的数学本质</a:t>
            </a:r>
            <a:endParaRPr lang="en-US" sz="11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BAB5E6-6988-F85F-9489-CE429C8B898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研究背景与临床意义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0390B9-027E-0E63-24F4-9A23684654B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00" b="90000" l="1636" r="48273">
                        <a14:foregroundMark x1="3000" y1="24400" x2="3818" y2="53600"/>
                        <a14:foregroundMark x1="12545" y1="6400" x2="7182" y2="14000"/>
                        <a14:foregroundMark x1="46091" y1="79200" x2="46091" y2="79200"/>
                        <a14:foregroundMark x1="46818" y1="64000" x2="46818" y2="64000"/>
                        <a14:foregroundMark x1="25727" y1="46000" x2="25727" y2="46000"/>
                        <a14:foregroundMark x1="11727" y1="32800" x2="38364" y2="52400"/>
                        <a14:foregroundMark x1="38364" y1="52400" x2="41909" y2="68000"/>
                        <a14:foregroundMark x1="41909" y1="68000" x2="16273" y2="48000"/>
                        <a14:foregroundMark x1="41182" y1="74000" x2="13818" y2="69600"/>
                        <a14:foregroundMark x1="13818" y1="69600" x2="8182" y2="60400"/>
                        <a14:foregroundMark x1="8182" y1="60400" x2="18909" y2="48000"/>
                        <a14:foregroundMark x1="24455" y1="75600" x2="14727" y2="74400"/>
                        <a14:foregroundMark x1="14727" y1="74400" x2="13545" y2="63600"/>
                        <a14:foregroundMark x1="1909" y1="24000" x2="3818" y2="72800"/>
                        <a14:foregroundMark x1="3818" y1="72800" x2="14364" y2="61600"/>
                        <a14:foregroundMark x1="47273" y1="80000" x2="44727" y2="76000"/>
                        <a14:foregroundMark x1="48091" y1="65200" x2="46000" y2="65200"/>
                        <a14:foregroundMark x1="48273" y1="65600" x2="47000" y2="65600"/>
                        <a14:foregroundMark x1="18455" y1="44800" x2="17455" y2="42000"/>
                        <a14:foregroundMark x1="36000" y1="64000" x2="16455" y2="63200"/>
                        <a14:foregroundMark x1="22273" y1="44800" x2="12636" y2="52000"/>
                        <a14:foregroundMark x1="13909" y1="39200" x2="26364" y2="49600"/>
                        <a14:foregroundMark x1="26364" y1="49600" x2="29000" y2="48800"/>
                        <a14:foregroundMark x1="19364" y1="44800" x2="38545" y2="49600"/>
                        <a14:foregroundMark x1="18636" y1="48400" x2="27091" y2="61200"/>
                        <a14:foregroundMark x1="14636" y1="57600" x2="24727" y2="61600"/>
                        <a14:foregroundMark x1="22636" y1="51200" x2="39818" y2="53600"/>
                        <a14:foregroundMark x1="27636" y1="59200" x2="41364" y2="67200"/>
                        <a14:foregroundMark x1="26818" y1="67200" x2="30909" y2="67200"/>
                        <a14:foregroundMark x1="23727" y1="64400" x2="31818" y2="64400"/>
                        <a14:foregroundMark x1="26000" y1="62800" x2="38455" y2="65200"/>
                        <a14:foregroundMark x1="23636" y1="61200" x2="31818" y2="68000"/>
                        <a14:foregroundMark x1="22818" y1="62800" x2="35727" y2="69200"/>
                        <a14:foregroundMark x1="17000" y1="50800" x2="29818" y2="51200"/>
                        <a14:foregroundMark x1="10818" y1="49600" x2="27364" y2="53600"/>
                      </a14:backgroundRemoval>
                    </a14:imgEffect>
                  </a14:imgLayer>
                </a14:imgProps>
              </a:ext>
            </a:extLst>
          </a:blip>
          <a:srcRect r="50000"/>
          <a:stretch>
            <a:fillRect/>
          </a:stretch>
        </p:blipFill>
        <p:spPr>
          <a:xfrm>
            <a:off x="6774724" y="4622978"/>
            <a:ext cx="4655276" cy="185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8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83D67-A344-10FC-FA3F-51844007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-03">
            <a:extLst>
              <a:ext uri="{FF2B5EF4-FFF2-40B4-BE49-F238E27FC236}">
                <a16:creationId xmlns:a16="http://schemas.microsoft.com/office/drawing/2014/main" id="{95A1A744-AE4C-F855-D92B-6ADD86355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45C1C8C-716C-50B1-3AF0-471DD61D3496}"/>
              </a:ext>
            </a:extLst>
          </p:cNvPr>
          <p:cNvSpPr txBox="1"/>
          <p:nvPr/>
        </p:nvSpPr>
        <p:spPr>
          <a:xfrm>
            <a:off x="957580" y="2130425"/>
            <a:ext cx="7627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二、技术原理与行业现状</a:t>
            </a:r>
          </a:p>
        </p:txBody>
      </p:sp>
    </p:spTree>
    <p:extLst>
      <p:ext uri="{BB962C8B-B14F-4D97-AF65-F5344CB8AC3E}">
        <p14:creationId xmlns:p14="http://schemas.microsoft.com/office/powerpoint/2010/main" val="1537203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41B4-7509-A06C-6FC5-1A74218EE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6">
            <a:extLst>
              <a:ext uri="{FF2B5EF4-FFF2-40B4-BE49-F238E27FC236}">
                <a16:creationId xmlns:a16="http://schemas.microsoft.com/office/drawing/2014/main" id="{994FEC30-84E7-F999-4D49-4D512E468188}"/>
              </a:ext>
            </a:extLst>
          </p:cNvPr>
          <p:cNvSpPr txBox="1"/>
          <p:nvPr/>
        </p:nvSpPr>
        <p:spPr>
          <a:xfrm>
            <a:off x="762000" y="1223769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zh-CN" altLang="en-US" sz="2000" b="1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刚性与物理渲染的核心价值</a:t>
            </a:r>
            <a:endParaRPr lang="en-US" sz="1100" dirty="0"/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E335FD29-D943-20E6-2EA9-B76841571AD4}"/>
              </a:ext>
            </a:extLst>
          </p:cNvPr>
          <p:cNvSpPr txBox="1"/>
          <p:nvPr/>
        </p:nvSpPr>
        <p:spPr>
          <a:xfrm>
            <a:off x="762000" y="1841499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 dirty="0" err="1">
                <a:solidFill>
                  <a:srgbClr val="3C3C3C"/>
                </a:solidFill>
                <a:latin typeface="微软雅黑"/>
                <a:ea typeface="微软雅黑"/>
                <a:cs typeface="微软雅黑"/>
                <a:sym typeface="微软雅黑"/>
              </a:rPr>
              <a:t>在深度学习大模型席卷医学影像的今天，工业界与监管标准依然高度依赖传统物理方法</a:t>
            </a:r>
            <a:r>
              <a:rPr lang="en-US" sz="1600" b="0" i="0" u="none" strike="noStrike" dirty="0">
                <a:solidFill>
                  <a:srgbClr val="3C3C3C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endParaRPr lang="en-US" sz="1600" dirty="0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276EE8CF-6ECE-32E6-E671-1B97F006D2E4}"/>
              </a:ext>
            </a:extLst>
          </p:cNvPr>
          <p:cNvSpPr/>
          <p:nvPr/>
        </p:nvSpPr>
        <p:spPr>
          <a:xfrm>
            <a:off x="762000" y="2412999"/>
            <a:ext cx="5207000" cy="2540000"/>
          </a:xfrm>
          <a:prstGeom prst="roundRect">
            <a:avLst>
              <a:gd name="adj" fmla="val 2000"/>
            </a:avLst>
          </a:prstGeom>
          <a:solidFill>
            <a:srgbClr val="F0F8F0">
              <a:alpha val="100000"/>
            </a:srgbClr>
          </a:solidFill>
          <a:ln w="12700" cap="flat" cmpd="sng">
            <a:solidFill>
              <a:srgbClr val="50A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9">
            <a:extLst>
              <a:ext uri="{FF2B5EF4-FFF2-40B4-BE49-F238E27FC236}">
                <a16:creationId xmlns:a16="http://schemas.microsoft.com/office/drawing/2014/main" id="{85D4A299-1B34-3884-E2EE-49809C598CC9}"/>
              </a:ext>
            </a:extLst>
          </p:cNvPr>
          <p:cNvSpPr txBox="1"/>
          <p:nvPr/>
        </p:nvSpPr>
        <p:spPr>
          <a:xfrm>
            <a:off x="965993" y="2603499"/>
            <a:ext cx="4799013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解剖学先验（刚性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）</a:t>
            </a:r>
            <a:endParaRPr lang="en-US" sz="1600" dirty="0"/>
          </a:p>
          <a:p>
            <a:pPr marL="0" indent="0" algn="l">
              <a:lnSpc>
                <a:spcPct val="141666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骨科导航与盆腔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/脑部放疗中，目标靶区物理特性决定了其绝对形变极小，6-DoF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刚性配准是最符合物理常识、容错率最低的"金标准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"。</a:t>
            </a: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E48A602F-5744-E88C-017F-9F9F91ED8055}"/>
              </a:ext>
            </a:extLst>
          </p:cNvPr>
          <p:cNvSpPr/>
          <p:nvPr/>
        </p:nvSpPr>
        <p:spPr>
          <a:xfrm>
            <a:off x="6223000" y="2412999"/>
            <a:ext cx="5207000" cy="2540000"/>
          </a:xfrm>
          <a:prstGeom prst="roundRect">
            <a:avLst>
              <a:gd name="adj" fmla="val 2000"/>
            </a:avLst>
          </a:prstGeom>
          <a:solidFill>
            <a:srgbClr val="FFF5F0">
              <a:alpha val="100000"/>
            </a:srgbClr>
          </a:solidFill>
          <a:ln w="12700" cap="flat" cmpd="sng">
            <a:solidFill>
              <a:srgbClr val="DC8C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1">
            <a:extLst>
              <a:ext uri="{FF2B5EF4-FFF2-40B4-BE49-F238E27FC236}">
                <a16:creationId xmlns:a16="http://schemas.microsoft.com/office/drawing/2014/main" id="{9A799BD0-1C07-78E1-E1DF-AD7587CA1057}"/>
              </a:ext>
            </a:extLst>
          </p:cNvPr>
          <p:cNvSpPr txBox="1"/>
          <p:nvPr/>
        </p:nvSpPr>
        <p:spPr>
          <a:xfrm>
            <a:off x="6378500" y="2603499"/>
            <a:ext cx="4896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DRR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物理渲染的不可替代性</a:t>
            </a:r>
            <a:endParaRPr lang="en-US" sz="1600" dirty="0"/>
          </a:p>
          <a:p>
            <a:pPr marL="0" indent="0" algn="l">
              <a:lnSpc>
                <a:spcPct val="141666"/>
              </a:lnSpc>
            </a:pP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实现亚毫米级精度必须通过数字重建放射影像（DRR）严格模拟真实射线的物理衰减。基于灰度迭代的数学原理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完全白盒化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，提供稳定且可解释的误差梯度，是目前唯一能稳定通过 FDA/NMPA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认证的技术路径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B3E5F3D-9993-6F6D-4137-575639DB360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技术原理与行业现状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2827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D8A14-8294-DF47-F8AD-3B42FFBB8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>
            <a:extLst>
              <a:ext uri="{FF2B5EF4-FFF2-40B4-BE49-F238E27FC236}">
                <a16:creationId xmlns:a16="http://schemas.microsoft.com/office/drawing/2014/main" id="{174CA0F9-973A-DCFB-B3CD-003FB5395B9B}"/>
              </a:ext>
            </a:extLst>
          </p:cNvPr>
          <p:cNvSpPr txBox="1"/>
          <p:nvPr/>
        </p:nvSpPr>
        <p:spPr>
          <a:xfrm>
            <a:off x="762000" y="1273175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技术流派</a:t>
            </a:r>
            <a:endParaRPr lang="en-US" sz="1100" dirty="0"/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97571A75-D49C-C634-3BE7-D28EE8555ED5}"/>
              </a:ext>
            </a:extLst>
          </p:cNvPr>
          <p:cNvSpPr/>
          <p:nvPr/>
        </p:nvSpPr>
        <p:spPr>
          <a:xfrm>
            <a:off x="762000" y="1908175"/>
            <a:ext cx="5207000" cy="1651000"/>
          </a:xfrm>
          <a:prstGeom prst="roundRect">
            <a:avLst>
              <a:gd name="adj" fmla="val 3076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22421D62-3608-E5C3-91F8-A3FB663ADEA2}"/>
              </a:ext>
            </a:extLst>
          </p:cNvPr>
          <p:cNvSpPr txBox="1"/>
          <p:nvPr/>
        </p:nvSpPr>
        <p:spPr>
          <a:xfrm>
            <a:off x="1016000" y="2098675"/>
            <a:ext cx="4699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路线 A：传统灰度迭代 (Intensity-based)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原理：生成 DRR，与真实 DR 计算像素级相似度并迭代。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特点：精度极高、白盒化；</a:t>
            </a:r>
            <a:r>
              <a:rPr lang="en-US" sz="1300" b="1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但耗时长、捕获范围小</a:t>
            </a:r>
            <a:r>
              <a:rPr lang="en-US" sz="1300" b="0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3DC63294-854E-A80E-77BB-797471797D40}"/>
              </a:ext>
            </a:extLst>
          </p:cNvPr>
          <p:cNvSpPr/>
          <p:nvPr/>
        </p:nvSpPr>
        <p:spPr>
          <a:xfrm>
            <a:off x="6223000" y="1908175"/>
            <a:ext cx="5207000" cy="1651000"/>
          </a:xfrm>
          <a:prstGeom prst="roundRect">
            <a:avLst>
              <a:gd name="adj" fmla="val 3076"/>
            </a:avLst>
          </a:prstGeom>
          <a:solidFill>
            <a:srgbClr val="F0F8F0">
              <a:alpha val="100000"/>
            </a:srgbClr>
          </a:solidFill>
          <a:ln w="12700" cap="flat" cmpd="sng">
            <a:solidFill>
              <a:srgbClr val="50A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A1CF3675-1C3C-97EA-3649-E3679A495055}"/>
              </a:ext>
            </a:extLst>
          </p:cNvPr>
          <p:cNvSpPr txBox="1"/>
          <p:nvPr/>
        </p:nvSpPr>
        <p:spPr>
          <a:xfrm>
            <a:off x="6477000" y="2098675"/>
            <a:ext cx="4699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路线</a:t>
            </a:r>
            <a:r>
              <a:rPr lang="en-US" sz="13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  <a:r>
              <a:rPr lang="en-US" sz="13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B：基于几何特征</a:t>
            </a:r>
            <a:r>
              <a:rPr lang="en-US" sz="13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(Feature-based)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原理：提取轮廓或植入物特征进行</a:t>
            </a:r>
            <a:r>
              <a:rPr lang="en-US" sz="13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PnP </a:t>
            </a:r>
            <a:r>
              <a:rPr lang="en-US" sz="13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或点云匹配</a:t>
            </a:r>
            <a:r>
              <a:rPr lang="en-US" sz="13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特点：速度快；但极度</a:t>
            </a:r>
            <a:r>
              <a:rPr lang="en-US" sz="13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依赖分割质量</a:t>
            </a:r>
            <a:r>
              <a:rPr lang="en-US" sz="13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，对比度差时失效</a:t>
            </a:r>
            <a:r>
              <a:rPr lang="en-US" sz="13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7" name="AutoShape 11">
            <a:extLst>
              <a:ext uri="{FF2B5EF4-FFF2-40B4-BE49-F238E27FC236}">
                <a16:creationId xmlns:a16="http://schemas.microsoft.com/office/drawing/2014/main" id="{11F38DA4-1AC7-4482-C093-3E46CCE70C01}"/>
              </a:ext>
            </a:extLst>
          </p:cNvPr>
          <p:cNvSpPr/>
          <p:nvPr/>
        </p:nvSpPr>
        <p:spPr>
          <a:xfrm>
            <a:off x="762000" y="3749675"/>
            <a:ext cx="5207000" cy="1651000"/>
          </a:xfrm>
          <a:prstGeom prst="roundRect">
            <a:avLst>
              <a:gd name="adj" fmla="val 3076"/>
            </a:avLst>
          </a:prstGeom>
          <a:solidFill>
            <a:srgbClr val="FFF5F0">
              <a:alpha val="100000"/>
            </a:srgbClr>
          </a:solidFill>
          <a:ln w="12700" cap="flat" cmpd="sng">
            <a:solidFill>
              <a:srgbClr val="DC8C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2">
            <a:extLst>
              <a:ext uri="{FF2B5EF4-FFF2-40B4-BE49-F238E27FC236}">
                <a16:creationId xmlns:a16="http://schemas.microsoft.com/office/drawing/2014/main" id="{BB666E53-3919-2E08-6CF4-851AEBEA7935}"/>
              </a:ext>
            </a:extLst>
          </p:cNvPr>
          <p:cNvSpPr txBox="1"/>
          <p:nvPr/>
        </p:nvSpPr>
        <p:spPr>
          <a:xfrm>
            <a:off x="1016000" y="3940175"/>
            <a:ext cx="4699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路线 C：端到端深度学习 (End-to-End DL)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原理：CNN/Transformer 直接输出 6-DoF 位姿。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特点：极速、捕获范围大；</a:t>
            </a:r>
            <a:r>
              <a:rPr lang="en-US" sz="1300" b="1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但黑盒机制无法满足 &lt; 1mm 精度</a:t>
            </a:r>
            <a:r>
              <a:rPr lang="en-US" sz="1300" b="0" i="0" u="none" strike="noStrike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21" name="AutoShape 13">
            <a:extLst>
              <a:ext uri="{FF2B5EF4-FFF2-40B4-BE49-F238E27FC236}">
                <a16:creationId xmlns:a16="http://schemas.microsoft.com/office/drawing/2014/main" id="{D7E2E162-04DD-8EC1-3252-6A44BD38453A}"/>
              </a:ext>
            </a:extLst>
          </p:cNvPr>
          <p:cNvSpPr/>
          <p:nvPr/>
        </p:nvSpPr>
        <p:spPr>
          <a:xfrm>
            <a:off x="6223000" y="3749675"/>
            <a:ext cx="5207000" cy="1651000"/>
          </a:xfrm>
          <a:prstGeom prst="roundRect">
            <a:avLst>
              <a:gd name="adj" fmla="val 3076"/>
            </a:avLst>
          </a:prstGeom>
          <a:solidFill>
            <a:srgbClr val="E6EBFF">
              <a:alpha val="100000"/>
            </a:srgbClr>
          </a:solidFill>
          <a:ln w="25400" cap="flat" cmpd="sng">
            <a:solidFill>
              <a:srgbClr val="2E43C2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14">
            <a:extLst>
              <a:ext uri="{FF2B5EF4-FFF2-40B4-BE49-F238E27FC236}">
                <a16:creationId xmlns:a16="http://schemas.microsoft.com/office/drawing/2014/main" id="{3168F679-DC24-66D9-27F2-B036B97613F3}"/>
              </a:ext>
            </a:extLst>
          </p:cNvPr>
          <p:cNvSpPr txBox="1"/>
          <p:nvPr/>
        </p:nvSpPr>
        <p:spPr>
          <a:xfrm>
            <a:off x="6476999" y="3940175"/>
            <a:ext cx="4953001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路线</a:t>
            </a:r>
            <a:r>
              <a:rPr lang="en-US" sz="1300" b="1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  <a:r>
              <a:rPr lang="en-US" sz="1300" b="1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D：混合架构</a:t>
            </a:r>
            <a:r>
              <a:rPr lang="en-US" sz="1300" b="1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 (Hybrid) ★ </a:t>
            </a:r>
            <a:r>
              <a:rPr lang="en-US" sz="1300" b="1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我们的选择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原理：DL</a:t>
            </a:r>
            <a:r>
              <a:rPr lang="en-US" sz="13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 粗配准提供"</a:t>
            </a:r>
            <a:r>
              <a:rPr lang="en-US" sz="13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好起点</a:t>
            </a:r>
            <a:r>
              <a:rPr lang="en-US" sz="13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"，</a:t>
            </a:r>
            <a:r>
              <a:rPr lang="en-US" sz="13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可微渲染引擎进行物理精细迭代</a:t>
            </a:r>
            <a:r>
              <a:rPr lang="en-US" sz="13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0" indent="0" algn="l">
              <a:lnSpc>
                <a:spcPct val="133333"/>
              </a:lnSpc>
            </a:pPr>
            <a:r>
              <a:rPr lang="zh-CN" altLang="en-US" sz="13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特点：</a:t>
            </a:r>
            <a:r>
              <a:rPr lang="en-US" sz="13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兼顾速度与精度，监管友好</a:t>
            </a:r>
            <a:r>
              <a:rPr lang="en-US" sz="13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3FF5C6-5B7D-18A1-9412-22792A5BB8D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技术原理与行业现状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7296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685F0-D09A-89B5-E8D4-016314606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0ABEEC1-1724-6DE5-5A7B-22F82C4C262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技术原理与行业现状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BAD9AA8C-A927-A471-1BD8-7D412EF3C86D}"/>
              </a:ext>
            </a:extLst>
          </p:cNvPr>
          <p:cNvSpPr txBox="1"/>
          <p:nvPr/>
        </p:nvSpPr>
        <p:spPr>
          <a:xfrm>
            <a:off x="762000" y="1223769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zh-CN" altLang="en-US" sz="2000" b="1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工业界现状与前沿趋势</a:t>
            </a:r>
            <a:endParaRPr lang="en-US" sz="1100" dirty="0"/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F84C3EA8-97F3-FC51-BA65-B79873529EE4}"/>
              </a:ext>
            </a:extLst>
          </p:cNvPr>
          <p:cNvSpPr/>
          <p:nvPr/>
        </p:nvSpPr>
        <p:spPr>
          <a:xfrm>
            <a:off x="762000" y="1824231"/>
            <a:ext cx="5207000" cy="2286000"/>
          </a:xfrm>
          <a:prstGeom prst="roundRect">
            <a:avLst>
              <a:gd name="adj" fmla="val 2222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52D0BDAB-2774-A83F-6025-21586DFAF7BF}"/>
              </a:ext>
            </a:extLst>
          </p:cNvPr>
          <p:cNvSpPr txBox="1"/>
          <p:nvPr/>
        </p:nvSpPr>
        <p:spPr>
          <a:xfrm>
            <a:off x="1015999" y="2014731"/>
            <a:ext cx="4841875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主流路线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1：硬件辅助初定位</a:t>
            </a:r>
            <a:endParaRPr lang="en-US" sz="1600" dirty="0"/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代表：Brainlab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ExacTrac、Accuray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射波刀、天智航天玑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依赖外部硬件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（如红外光学追踪、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SGRT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体表摄像机）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提供初始位姿，双平面灰度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/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特征精迭代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纠偏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特点：精度极高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(&lt; 0.5mm)，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但系统庞大昂贵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1" name="AutoShape 9">
            <a:extLst>
              <a:ext uri="{FF2B5EF4-FFF2-40B4-BE49-F238E27FC236}">
                <a16:creationId xmlns:a16="http://schemas.microsoft.com/office/drawing/2014/main" id="{BDA4BAC4-44EC-059E-0EA0-F0A5A74F91A1}"/>
              </a:ext>
            </a:extLst>
          </p:cNvPr>
          <p:cNvSpPr/>
          <p:nvPr/>
        </p:nvSpPr>
        <p:spPr>
          <a:xfrm>
            <a:off x="6223000" y="1824231"/>
            <a:ext cx="5207000" cy="2286000"/>
          </a:xfrm>
          <a:prstGeom prst="roundRect">
            <a:avLst>
              <a:gd name="adj" fmla="val 2222"/>
            </a:avLst>
          </a:prstGeom>
          <a:solidFill>
            <a:srgbClr val="F0F8F0">
              <a:alpha val="100000"/>
            </a:srgbClr>
          </a:solidFill>
          <a:ln w="12700" cap="flat" cmpd="sng">
            <a:solidFill>
              <a:srgbClr val="50A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3F1A8E0F-8C51-43A9-26CE-EBAC9FD15422}"/>
              </a:ext>
            </a:extLst>
          </p:cNvPr>
          <p:cNvSpPr txBox="1"/>
          <p:nvPr/>
        </p:nvSpPr>
        <p:spPr>
          <a:xfrm>
            <a:off x="6476999" y="2014731"/>
            <a:ext cx="4841875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主流路线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2：GPU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加速可微渲染</a:t>
            </a:r>
            <a:endParaRPr lang="en-US" sz="1600" dirty="0"/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厂商：Varian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, Elekta,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联影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CUDA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重写射线投射与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Siddon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积分算法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传统迭代耗时从几分钟压缩至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1~3 秒</a:t>
            </a: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12882791-15EA-4BED-0441-0106A658C067}"/>
              </a:ext>
            </a:extLst>
          </p:cNvPr>
          <p:cNvSpPr/>
          <p:nvPr/>
        </p:nvSpPr>
        <p:spPr>
          <a:xfrm>
            <a:off x="762000" y="4364231"/>
            <a:ext cx="10668000" cy="1270000"/>
          </a:xfrm>
          <a:prstGeom prst="roundRect">
            <a:avLst>
              <a:gd name="adj" fmla="val 4000"/>
            </a:avLst>
          </a:prstGeom>
          <a:solidFill>
            <a:srgbClr val="E6EBFF">
              <a:alpha val="100000"/>
            </a:srgbClr>
          </a:solidFill>
          <a:ln w="25400" cap="flat" cmpd="sng">
            <a:solidFill>
              <a:srgbClr val="2E43C2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AAFA149A-6265-A387-20DD-F563E92554A9}"/>
              </a:ext>
            </a:extLst>
          </p:cNvPr>
          <p:cNvSpPr txBox="1"/>
          <p:nvPr/>
        </p:nvSpPr>
        <p:spPr>
          <a:xfrm>
            <a:off x="1016000" y="4554731"/>
            <a:ext cx="992375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zh-CN" altLang="en-US" sz="1600" b="1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前沿趋势：</a:t>
            </a:r>
            <a:r>
              <a:rPr lang="en-US" sz="16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工业界前沿正谨慎拥抱"混合架构</a:t>
            </a:r>
            <a:r>
              <a:rPr lang="en-US" sz="16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"——AI </a:t>
            </a:r>
            <a:r>
              <a:rPr lang="en-US" sz="16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仅用于粗配准</a:t>
            </a:r>
            <a:r>
              <a:rPr lang="en-US" sz="16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/</a:t>
            </a:r>
            <a:r>
              <a:rPr lang="en-US" sz="1600" b="0" i="0" u="none" strike="noStrike" dirty="0" err="1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特征提取，最终位姿决策仍交还给物理渲染引擎</a:t>
            </a:r>
            <a:r>
              <a:rPr lang="en-US" sz="1600" b="0" i="0" u="none" strike="noStrike" dirty="0">
                <a:solidFill>
                  <a:srgbClr val="1E1E5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3469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06B3-F7C7-0D78-A47B-93F7D03FE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-03">
            <a:extLst>
              <a:ext uri="{FF2B5EF4-FFF2-40B4-BE49-F238E27FC236}">
                <a16:creationId xmlns:a16="http://schemas.microsoft.com/office/drawing/2014/main" id="{638796EE-3D7C-2462-A84F-903BE38EC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89C48CED-5062-C5F7-8589-FDD9B4C4464F}"/>
              </a:ext>
            </a:extLst>
          </p:cNvPr>
          <p:cNvSpPr txBox="1"/>
          <p:nvPr/>
        </p:nvSpPr>
        <p:spPr>
          <a:xfrm>
            <a:off x="957580" y="2130425"/>
            <a:ext cx="7627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三、混合架构技术方案</a:t>
            </a:r>
          </a:p>
        </p:txBody>
      </p:sp>
    </p:spTree>
    <p:extLst>
      <p:ext uri="{BB962C8B-B14F-4D97-AF65-F5344CB8AC3E}">
        <p14:creationId xmlns:p14="http://schemas.microsoft.com/office/powerpoint/2010/main" val="1585785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>
            <a:extLst>
              <a:ext uri="{FF2B5EF4-FFF2-40B4-BE49-F238E27FC236}">
                <a16:creationId xmlns:a16="http://schemas.microsoft.com/office/drawing/2014/main" id="{13C38601-5EF0-0D5C-8E61-236ACD36B830}"/>
              </a:ext>
            </a:extLst>
          </p:cNvPr>
          <p:cNvSpPr txBox="1"/>
          <p:nvPr/>
        </p:nvSpPr>
        <p:spPr>
          <a:xfrm>
            <a:off x="762000" y="919618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基线算法方案</a:t>
            </a:r>
            <a:endParaRPr lang="en-US" sz="1100" dirty="0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258CDF9-3D4E-8976-9D87-60668662EA6E}"/>
              </a:ext>
            </a:extLst>
          </p:cNvPr>
          <p:cNvSpPr/>
          <p:nvPr/>
        </p:nvSpPr>
        <p:spPr>
          <a:xfrm>
            <a:off x="762000" y="1554617"/>
            <a:ext cx="5778820" cy="3518127"/>
          </a:xfrm>
          <a:prstGeom prst="roundRect">
            <a:avLst>
              <a:gd name="adj" fmla="val 1428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635D10BC-1F06-AD4A-FB4A-0C5C33C14B4F}"/>
              </a:ext>
            </a:extLst>
          </p:cNvPr>
          <p:cNvSpPr txBox="1"/>
          <p:nvPr/>
        </p:nvSpPr>
        <p:spPr>
          <a:xfrm>
            <a:off x="1015999" y="1745119"/>
            <a:ext cx="5377543" cy="28921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基线算法方案</a:t>
            </a:r>
            <a:endParaRPr lang="en-US" sz="1600" dirty="0"/>
          </a:p>
          <a:p>
            <a:pPr marL="0" indent="0" algn="l">
              <a:lnSpc>
                <a:spcPct val="141666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以传统迭代优化为核心，提供稳定可靠的"金标准"参考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输入：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术前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3D CT +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术中双视角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2D DR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图像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输出：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6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维空间位姿变换参数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粗配准：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多视角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DRR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暴力搜索寻优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扩大捕获范围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精配准：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基于梯度的图像相似度迭代优化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优势：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开箱即用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无需前置训练；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数学原理白盒化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，可解释性强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2" name="AutoShape 9">
            <a:extLst>
              <a:ext uri="{FF2B5EF4-FFF2-40B4-BE49-F238E27FC236}">
                <a16:creationId xmlns:a16="http://schemas.microsoft.com/office/drawing/2014/main" id="{B1EA2C76-A064-1D0F-70AC-CEAF08702D54}"/>
              </a:ext>
            </a:extLst>
          </p:cNvPr>
          <p:cNvSpPr/>
          <p:nvPr/>
        </p:nvSpPr>
        <p:spPr>
          <a:xfrm>
            <a:off x="6731000" y="1554618"/>
            <a:ext cx="4699000" cy="1737926"/>
          </a:xfrm>
          <a:prstGeom prst="roundRect">
            <a:avLst>
              <a:gd name="adj" fmla="val 1428"/>
            </a:avLst>
          </a:prstGeom>
          <a:solidFill>
            <a:srgbClr val="FFF5F0">
              <a:alpha val="100000"/>
            </a:srgbClr>
          </a:solidFill>
          <a:ln w="12700" cap="flat" cmpd="sng">
            <a:solidFill>
              <a:srgbClr val="DC8C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FB93F7F1-92D8-8F76-F1EF-CC44A29A9901}"/>
              </a:ext>
            </a:extLst>
          </p:cNvPr>
          <p:cNvSpPr txBox="1"/>
          <p:nvPr/>
        </p:nvSpPr>
        <p:spPr>
          <a:xfrm>
            <a:off x="6945086" y="1697529"/>
            <a:ext cx="4396377" cy="145891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6000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当前性能指标</a:t>
            </a:r>
            <a:endParaRPr lang="en-US" sz="1600" dirty="0"/>
          </a:p>
          <a:p>
            <a:pPr marL="165100" indent="-165100" algn="l">
              <a:lnSpc>
                <a:spcPct val="146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捕获范围：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平移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±20mm，旋转 ±5°</a:t>
            </a:r>
          </a:p>
          <a:p>
            <a:pPr marL="165100" indent="-165100" algn="l">
              <a:lnSpc>
                <a:spcPct val="146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配准精度：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达到《YY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1650-2019》行业标准</a:t>
            </a:r>
            <a:endParaRPr lang="en-US" sz="1600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lvl="2">
              <a:lnSpc>
                <a:spcPct val="146000"/>
              </a:lnSpc>
              <a:buClr>
                <a:srgbClr val="323232"/>
              </a:buClr>
            </a:pP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   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旋转精度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&lt;0.5°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，平移精度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&lt;0.5mm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7" name="AutoShape 7">
            <a:extLst>
              <a:ext uri="{FF2B5EF4-FFF2-40B4-BE49-F238E27FC236}">
                <a16:creationId xmlns:a16="http://schemas.microsoft.com/office/drawing/2014/main" id="{6D846161-39E2-DC5E-998B-B3BD8B399C57}"/>
              </a:ext>
            </a:extLst>
          </p:cNvPr>
          <p:cNvSpPr/>
          <p:nvPr/>
        </p:nvSpPr>
        <p:spPr>
          <a:xfrm>
            <a:off x="6731000" y="3483044"/>
            <a:ext cx="4699000" cy="2164149"/>
          </a:xfrm>
          <a:prstGeom prst="roundRect">
            <a:avLst>
              <a:gd name="adj" fmla="val 1428"/>
            </a:avLst>
          </a:prstGeom>
          <a:solidFill>
            <a:srgbClr val="FFF0F0">
              <a:alpha val="100000"/>
            </a:srgbClr>
          </a:solidFill>
          <a:ln w="12700" cap="flat" cmpd="sng">
            <a:solidFill>
              <a:srgbClr val="C85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632CB7E2-17EC-6D55-E369-9F7B342979B3}"/>
              </a:ext>
            </a:extLst>
          </p:cNvPr>
          <p:cNvSpPr txBox="1"/>
          <p:nvPr/>
        </p:nvSpPr>
        <p:spPr>
          <a:xfrm>
            <a:off x="6945085" y="3483042"/>
            <a:ext cx="4396377" cy="21641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存在痛点：时间瓶颈</a:t>
            </a:r>
            <a:endParaRPr lang="en-US" sz="1600" dirty="0"/>
          </a:p>
          <a:p>
            <a:pPr marL="0" indent="0" algn="l">
              <a:lnSpc>
                <a:spcPct val="150000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高精度带来了不可忽视的时间成本，基线方案难以满足术中实时性要求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粗配准耗时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&lt; 20 秒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（可离线）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精配准耗时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&lt; 10 秒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799A34F-7B8B-5171-1D85-62A9B5B7FB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混合架构技术方案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026" name="图片 1">
            <a:extLst>
              <a:ext uri="{FF2B5EF4-FFF2-40B4-BE49-F238E27FC236}">
                <a16:creationId xmlns:a16="http://schemas.microsoft.com/office/drawing/2014/main" id="{81FA430C-F57E-0040-A612-F282A5751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293" y="4419950"/>
            <a:ext cx="3491707" cy="217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77857-E771-5D21-4A80-B2FC5C969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6">
            <a:extLst>
              <a:ext uri="{FF2B5EF4-FFF2-40B4-BE49-F238E27FC236}">
                <a16:creationId xmlns:a16="http://schemas.microsoft.com/office/drawing/2014/main" id="{888AFE73-00EB-0AA1-E83F-64F4C356679B}"/>
              </a:ext>
            </a:extLst>
          </p:cNvPr>
          <p:cNvSpPr txBox="1"/>
          <p:nvPr/>
        </p:nvSpPr>
        <p:spPr>
          <a:xfrm>
            <a:off x="762000" y="94139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深度学习探索</a:t>
            </a:r>
            <a:r>
              <a:rPr lang="zh-CN" altLang="en-US" sz="20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：替代粗配准阶段</a:t>
            </a:r>
            <a:endParaRPr lang="en-US" sz="1100" dirty="0"/>
          </a:p>
        </p:txBody>
      </p:sp>
      <p:sp>
        <p:nvSpPr>
          <p:cNvPr id="25" name="AutoShape 9">
            <a:extLst>
              <a:ext uri="{FF2B5EF4-FFF2-40B4-BE49-F238E27FC236}">
                <a16:creationId xmlns:a16="http://schemas.microsoft.com/office/drawing/2014/main" id="{06B803F2-7A86-7B78-B78C-92E91BDA28E4}"/>
              </a:ext>
            </a:extLst>
          </p:cNvPr>
          <p:cNvSpPr/>
          <p:nvPr/>
        </p:nvSpPr>
        <p:spPr>
          <a:xfrm>
            <a:off x="1016000" y="1576390"/>
            <a:ext cx="5080000" cy="3097210"/>
          </a:xfrm>
          <a:prstGeom prst="roundRect">
            <a:avLst>
              <a:gd name="adj" fmla="val 1428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10">
            <a:extLst>
              <a:ext uri="{FF2B5EF4-FFF2-40B4-BE49-F238E27FC236}">
                <a16:creationId xmlns:a16="http://schemas.microsoft.com/office/drawing/2014/main" id="{AFF3E8BB-6676-2797-0D34-DCF6DFBD30BA}"/>
              </a:ext>
            </a:extLst>
          </p:cNvPr>
          <p:cNvSpPr txBox="1"/>
          <p:nvPr/>
        </p:nvSpPr>
        <p:spPr>
          <a:xfrm>
            <a:off x="1243014" y="1766890"/>
            <a:ext cx="4686299" cy="269466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基于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X-ray to Volume Registration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模型</a:t>
            </a: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微调</a:t>
            </a:r>
            <a:endParaRPr lang="en-US" sz="1600" dirty="0"/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核心思路：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神经网络直接输出粗配准结果，为精迭代提供极佳初始值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框架：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Sim2Real（仿真到现实）</a:t>
            </a: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数据：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可微渲染器在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CT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上模拟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X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光成像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训练：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海量合成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DRR 带 6-DoF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标签，解决临床数据缺失痛点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33" name="AutoShape 7">
            <a:extLst>
              <a:ext uri="{FF2B5EF4-FFF2-40B4-BE49-F238E27FC236}">
                <a16:creationId xmlns:a16="http://schemas.microsoft.com/office/drawing/2014/main" id="{E2408523-94F7-0B5E-A52E-2FB804A03A1D}"/>
              </a:ext>
            </a:extLst>
          </p:cNvPr>
          <p:cNvSpPr/>
          <p:nvPr/>
        </p:nvSpPr>
        <p:spPr>
          <a:xfrm>
            <a:off x="6223000" y="1576392"/>
            <a:ext cx="5207000" cy="1795457"/>
          </a:xfrm>
          <a:prstGeom prst="roundRect">
            <a:avLst>
              <a:gd name="adj" fmla="val 1428"/>
            </a:avLst>
          </a:prstGeom>
          <a:solidFill>
            <a:srgbClr val="FFF0F0">
              <a:alpha val="100000"/>
            </a:srgbClr>
          </a:solidFill>
          <a:ln w="12700" cap="flat" cmpd="sng">
            <a:solidFill>
              <a:srgbClr val="C85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" name="AutoShape 8">
            <a:extLst>
              <a:ext uri="{FF2B5EF4-FFF2-40B4-BE49-F238E27FC236}">
                <a16:creationId xmlns:a16="http://schemas.microsoft.com/office/drawing/2014/main" id="{414E16C2-ABA3-0387-8780-5647398688B1}"/>
              </a:ext>
            </a:extLst>
          </p:cNvPr>
          <p:cNvSpPr txBox="1"/>
          <p:nvPr/>
        </p:nvSpPr>
        <p:spPr>
          <a:xfrm>
            <a:off x="6477000" y="1576389"/>
            <a:ext cx="4699000" cy="179545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存在痛点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endParaRPr lang="en-US" sz="1600" dirty="0"/>
          </a:p>
          <a:p>
            <a:pPr marL="165100" indent="-165100">
              <a:lnSpc>
                <a:spcPct val="146000"/>
              </a:lnSpc>
              <a:buClr>
                <a:srgbClr val="323232"/>
              </a:buClr>
              <a:buChar char="•"/>
            </a:pPr>
            <a:r>
              <a:rPr lang="en-US" altLang="zh-CN" sz="1600" b="1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配准精度</a:t>
            </a:r>
            <a:r>
              <a:rPr lang="en-US" altLang="zh-CN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真实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DR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与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DRR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存在跨模态差异，模型精度未达到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5mm</a:t>
            </a: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zh-CN" altLang="en-US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术前准备：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微调特异性模型需要十几分钟</a:t>
            </a:r>
            <a:endParaRPr lang="en-US" sz="160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5FD074-7998-C455-86EA-ECB4A2D6FD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混合架构技术方案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C3E762-9A8B-240D-F22F-BDE75C3C06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465" y="3494072"/>
            <a:ext cx="2197115" cy="21971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25F55A9-76F2-94EE-E854-454B825DB5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3494072"/>
            <a:ext cx="2197115" cy="2197115"/>
          </a:xfrm>
          <a:prstGeom prst="rect">
            <a:avLst/>
          </a:prstGeom>
        </p:spPr>
      </p:pic>
      <p:sp>
        <p:nvSpPr>
          <p:cNvPr id="5" name="AutoShape 9">
            <a:extLst>
              <a:ext uri="{FF2B5EF4-FFF2-40B4-BE49-F238E27FC236}">
                <a16:creationId xmlns:a16="http://schemas.microsoft.com/office/drawing/2014/main" id="{F080CAAF-3E1B-3985-D395-798BA564F773}"/>
              </a:ext>
            </a:extLst>
          </p:cNvPr>
          <p:cNvSpPr/>
          <p:nvPr/>
        </p:nvSpPr>
        <p:spPr>
          <a:xfrm>
            <a:off x="1016000" y="4833941"/>
            <a:ext cx="5080000" cy="1500576"/>
          </a:xfrm>
          <a:prstGeom prst="roundRect">
            <a:avLst>
              <a:gd name="adj" fmla="val 1428"/>
            </a:avLst>
          </a:prstGeom>
          <a:solidFill>
            <a:srgbClr val="FFF5F0">
              <a:alpha val="100000"/>
            </a:srgbClr>
          </a:solidFill>
          <a:ln w="12700" cap="flat" cmpd="sng">
            <a:solidFill>
              <a:srgbClr val="DC8C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3E72E0B2-33A3-A6DD-7173-75F917D01DA4}"/>
              </a:ext>
            </a:extLst>
          </p:cNvPr>
          <p:cNvSpPr txBox="1"/>
          <p:nvPr/>
        </p:nvSpPr>
        <p:spPr>
          <a:xfrm>
            <a:off x="1270000" y="5024441"/>
            <a:ext cx="4711700" cy="1166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当前性能指标</a:t>
            </a:r>
            <a:endParaRPr lang="en-US" sz="1600" dirty="0"/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捕获范围：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平移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±100mm，旋转 ±10°</a:t>
            </a:r>
          </a:p>
          <a:p>
            <a:pPr marL="165100" indent="-165100" algn="l">
              <a:lnSpc>
                <a:spcPct val="150000"/>
              </a:lnSpc>
              <a:buClr>
                <a:srgbClr val="323232"/>
              </a:buClr>
              <a:buChar char="•"/>
            </a:pPr>
            <a:r>
              <a:rPr lang="zh-CN" altLang="en-US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配准时间：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术中极速推理（百毫秒级）</a:t>
            </a:r>
            <a:endParaRPr lang="en-US" sz="160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75DB549-E600-E457-5E18-C3ABE595CE87}"/>
              </a:ext>
            </a:extLst>
          </p:cNvPr>
          <p:cNvSpPr txBox="1"/>
          <p:nvPr/>
        </p:nvSpPr>
        <p:spPr>
          <a:xfrm>
            <a:off x="7543010" y="5779661"/>
            <a:ext cx="437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22B9E6-822F-068C-5DA9-72205F0C9CF2}"/>
              </a:ext>
            </a:extLst>
          </p:cNvPr>
          <p:cNvSpPr txBox="1"/>
          <p:nvPr/>
        </p:nvSpPr>
        <p:spPr>
          <a:xfrm>
            <a:off x="9518319" y="5779661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DRR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2405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16FC1-722C-F8C8-4AB1-B88D51B60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>
            <a:extLst>
              <a:ext uri="{FF2B5EF4-FFF2-40B4-BE49-F238E27FC236}">
                <a16:creationId xmlns:a16="http://schemas.microsoft.com/office/drawing/2014/main" id="{41263831-E5FF-D08C-E71B-AB1DF45A7AEC}"/>
              </a:ext>
            </a:extLst>
          </p:cNvPr>
          <p:cNvSpPr txBox="1"/>
          <p:nvPr/>
        </p:nvSpPr>
        <p:spPr>
          <a:xfrm>
            <a:off x="762000" y="1144588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0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基于可微渲染的</a:t>
            </a:r>
            <a:r>
              <a:rPr lang="en-US" altLang="zh-CN" sz="20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"</a:t>
            </a:r>
            <a:r>
              <a:rPr lang="zh-CN" altLang="en-US" sz="20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混合架构</a:t>
            </a:r>
            <a:r>
              <a:rPr lang="en-US" altLang="zh-CN" sz="20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"</a:t>
            </a:r>
            <a:endParaRPr lang="en-US" sz="1100" dirty="0"/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DE6E8600-383E-6C4C-8914-2FAE5543BD90}"/>
              </a:ext>
            </a:extLst>
          </p:cNvPr>
          <p:cNvSpPr/>
          <p:nvPr/>
        </p:nvSpPr>
        <p:spPr>
          <a:xfrm>
            <a:off x="762000" y="2064137"/>
            <a:ext cx="5207000" cy="1460500"/>
          </a:xfrm>
          <a:prstGeom prst="roundRect">
            <a:avLst>
              <a:gd name="adj" fmla="val 4000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8A9CF385-08ED-AF17-5CAC-A01F9DCE28A7}"/>
              </a:ext>
            </a:extLst>
          </p:cNvPr>
          <p:cNvSpPr txBox="1"/>
          <p:nvPr/>
        </p:nvSpPr>
        <p:spPr>
          <a:xfrm>
            <a:off x="1016000" y="2254637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阶段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1（粗配准·提速）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引入深度学习（XVR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模型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）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解决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传统算法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捕获范围小的问题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，迅速提供较好的初始位姿预测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EBB70055-E388-2073-428A-577BDBE0F0D5}"/>
              </a:ext>
            </a:extLst>
          </p:cNvPr>
          <p:cNvSpPr/>
          <p:nvPr/>
        </p:nvSpPr>
        <p:spPr>
          <a:xfrm>
            <a:off x="6223000" y="2064136"/>
            <a:ext cx="5207000" cy="1460499"/>
          </a:xfrm>
          <a:prstGeom prst="roundRect">
            <a:avLst>
              <a:gd name="adj" fmla="val 4000"/>
            </a:avLst>
          </a:prstGeom>
          <a:solidFill>
            <a:srgbClr val="F0F8F0">
              <a:alpha val="100000"/>
            </a:srgbClr>
          </a:solidFill>
          <a:ln w="12700" cap="flat" cmpd="sng">
            <a:solidFill>
              <a:srgbClr val="50A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6B685C95-23D3-1D84-C8DD-CD218307B329}"/>
              </a:ext>
            </a:extLst>
          </p:cNvPr>
          <p:cNvSpPr txBox="1"/>
          <p:nvPr/>
        </p:nvSpPr>
        <p:spPr>
          <a:xfrm>
            <a:off x="6477000" y="2254637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阶段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2（精配准·保底）</a:t>
            </a:r>
            <a:endParaRPr lang="en-US" sz="1600" dirty="0"/>
          </a:p>
          <a:p>
            <a:pPr marL="0" indent="0" algn="l">
              <a:lnSpc>
                <a:spcPct val="150000"/>
              </a:lnSpc>
            </a:pP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接入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GPU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可微渲染引擎高频微调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解决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DL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精度不达标、缺乏解释性的问题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7" name="AutoShape 12">
            <a:extLst>
              <a:ext uri="{FF2B5EF4-FFF2-40B4-BE49-F238E27FC236}">
                <a16:creationId xmlns:a16="http://schemas.microsoft.com/office/drawing/2014/main" id="{CDF4D0EE-D295-D972-6102-54F62EC2C6E2}"/>
              </a:ext>
            </a:extLst>
          </p:cNvPr>
          <p:cNvSpPr txBox="1"/>
          <p:nvPr/>
        </p:nvSpPr>
        <p:spPr>
          <a:xfrm>
            <a:off x="762000" y="3755049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路线核心优势</a:t>
            </a:r>
            <a:r>
              <a:rPr lang="en-US" sz="1600" b="1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endParaRPr lang="en-US" sz="1600" dirty="0"/>
          </a:p>
        </p:txBody>
      </p:sp>
      <p:sp>
        <p:nvSpPr>
          <p:cNvPr id="19" name="AutoShape 13">
            <a:extLst>
              <a:ext uri="{FF2B5EF4-FFF2-40B4-BE49-F238E27FC236}">
                <a16:creationId xmlns:a16="http://schemas.microsoft.com/office/drawing/2014/main" id="{4B3B9FA1-9210-628F-5DAF-02044ECC6F48}"/>
              </a:ext>
            </a:extLst>
          </p:cNvPr>
          <p:cNvSpPr txBox="1"/>
          <p:nvPr/>
        </p:nvSpPr>
        <p:spPr>
          <a:xfrm>
            <a:off x="1016000" y="4199549"/>
            <a:ext cx="1041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>
              <a:lnSpc>
                <a:spcPct val="141666"/>
              </a:lnSpc>
              <a:buClr>
                <a:srgbClr val="323232"/>
              </a:buClr>
              <a:buFont typeface="+mj-lt"/>
              <a:buAutoNum type="arabicPeriod"/>
              <a:defRPr/>
            </a:pPr>
            <a:r>
              <a:rPr lang="zh-CN" altLang="en-US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位姿捕获范围大</a:t>
            </a:r>
            <a:r>
              <a:rPr lang="en-US" altLang="zh-CN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解决传统迭代陷入局部最优的问题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Font typeface="+mj-lt"/>
              <a:buAutoNum type="arabicPeriod"/>
              <a:defRPr/>
            </a:pP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兼顾训练时间和精度</a:t>
            </a: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用 DL 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换搜索时间，用迭代换绝对精度，有望压缩至读秒级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600" dirty="0"/>
          </a:p>
          <a:p>
            <a:pPr marL="165100" indent="-165100" algn="l">
              <a:lnSpc>
                <a:spcPct val="141666"/>
              </a:lnSpc>
              <a:buClr>
                <a:srgbClr val="323232"/>
              </a:buClr>
              <a:buFont typeface="+mj-lt"/>
              <a:buAutoNum type="arabicPeriod"/>
            </a:pP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监管友好：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DL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仅作"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辅助建议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"，</a:t>
            </a:r>
            <a:r>
              <a:rPr lang="en-US" sz="1600" b="0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最终位姿由"物理引擎"决定，保障合规性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845238F-E74B-46DC-C23B-0845FF6BABC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混合架构技术方案</a:t>
            </a:r>
            <a:endParaRPr lang="zh-CN" sz="2800" b="1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3684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BB4C-730C-E2A4-153E-0209B52A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-03">
            <a:extLst>
              <a:ext uri="{FF2B5EF4-FFF2-40B4-BE49-F238E27FC236}">
                <a16:creationId xmlns:a16="http://schemas.microsoft.com/office/drawing/2014/main" id="{D6683001-648A-2CBD-10FF-B29495DC1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7D9D34D-082A-797E-EF4D-A0C0A808A207}"/>
              </a:ext>
            </a:extLst>
          </p:cNvPr>
          <p:cNvSpPr txBox="1"/>
          <p:nvPr/>
        </p:nvSpPr>
        <p:spPr>
          <a:xfrm>
            <a:off x="957580" y="2130425"/>
            <a:ext cx="66027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四、挑战与未来展望</a:t>
            </a:r>
          </a:p>
          <a:p>
            <a:pPr algn="l"/>
            <a:endParaRPr lang="zh-CN" altLang="en-US" sz="4800" b="1" dirty="0">
              <a:solidFill>
                <a:srgbClr val="1387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7022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B427-DDE5-63F6-03D0-29EF7EF79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9A0C5E1-D8A0-E7BB-299B-3F3AC46368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挑战与未来展望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A3408765-BD81-0797-CDC9-DC82ADD47920}"/>
              </a:ext>
            </a:extLst>
          </p:cNvPr>
          <p:cNvSpPr txBox="1"/>
          <p:nvPr/>
        </p:nvSpPr>
        <p:spPr>
          <a:xfrm>
            <a:off x="762000" y="1233488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C85050"/>
                </a:solidFill>
                <a:latin typeface="微软雅黑"/>
                <a:ea typeface="微软雅黑"/>
                <a:cs typeface="微软雅黑"/>
                <a:sym typeface="微软雅黑"/>
              </a:rPr>
              <a:t>当前面临的三大技术壁垒</a:t>
            </a:r>
            <a:endParaRPr lang="en-US" sz="2000" dirty="0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FC6F7ACF-67E8-0F85-A04F-1B07D26945B4}"/>
              </a:ext>
            </a:extLst>
          </p:cNvPr>
          <p:cNvSpPr/>
          <p:nvPr/>
        </p:nvSpPr>
        <p:spPr>
          <a:xfrm>
            <a:off x="762000" y="1677988"/>
            <a:ext cx="3429000" cy="1636712"/>
          </a:xfrm>
          <a:prstGeom prst="roundRect">
            <a:avLst>
              <a:gd name="adj" fmla="val 4000"/>
            </a:avLst>
          </a:prstGeom>
          <a:solidFill>
            <a:srgbClr val="FFF0F0">
              <a:alpha val="100000"/>
            </a:srgbClr>
          </a:solidFill>
          <a:ln w="12700" cap="flat" cmpd="sng">
            <a:solidFill>
              <a:srgbClr val="C85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87F922AE-D800-C6F6-1A2A-B3880304C513}"/>
              </a:ext>
            </a:extLst>
          </p:cNvPr>
          <p:cNvSpPr txBox="1"/>
          <p:nvPr/>
        </p:nvSpPr>
        <p:spPr>
          <a:xfrm>
            <a:off x="952500" y="1804988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1. </a:t>
            </a: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实时性约束</a:t>
            </a:r>
            <a:endParaRPr lang="en-US" sz="1600" dirty="0"/>
          </a:p>
          <a:p>
            <a:pPr marL="0" indent="0" algn="l">
              <a:lnSpc>
                <a:spcPct val="125000"/>
              </a:lnSpc>
            </a:pP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术中导航要求全链路（图像传输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+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预处理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+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配准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+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可视化）低延迟。</a:t>
            </a: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04E7F8D7-3DEA-903B-F12D-31164F18DCF2}"/>
              </a:ext>
            </a:extLst>
          </p:cNvPr>
          <p:cNvSpPr/>
          <p:nvPr/>
        </p:nvSpPr>
        <p:spPr>
          <a:xfrm>
            <a:off x="4381500" y="1677988"/>
            <a:ext cx="3429000" cy="1636712"/>
          </a:xfrm>
          <a:prstGeom prst="roundRect">
            <a:avLst>
              <a:gd name="adj" fmla="val 4000"/>
            </a:avLst>
          </a:prstGeom>
          <a:solidFill>
            <a:srgbClr val="FFF0F0">
              <a:alpha val="100000"/>
            </a:srgbClr>
          </a:solidFill>
          <a:ln w="12700" cap="flat" cmpd="sng">
            <a:solidFill>
              <a:srgbClr val="C85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4" name="AutoShape 11">
            <a:extLst>
              <a:ext uri="{FF2B5EF4-FFF2-40B4-BE49-F238E27FC236}">
                <a16:creationId xmlns:a16="http://schemas.microsoft.com/office/drawing/2014/main" id="{392B1D01-644B-E469-FA6D-FE08AFB78192}"/>
              </a:ext>
            </a:extLst>
          </p:cNvPr>
          <p:cNvSpPr txBox="1"/>
          <p:nvPr/>
        </p:nvSpPr>
        <p:spPr>
          <a:xfrm>
            <a:off x="4572000" y="1804988"/>
            <a:ext cx="3048000" cy="150971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2.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双视角</a:t>
            </a: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框架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数据缺失</a:t>
            </a:r>
            <a:endParaRPr lang="en-US" sz="1600" dirty="0"/>
          </a:p>
          <a:p>
            <a:pPr marL="0" indent="0" algn="l">
              <a:lnSpc>
                <a:spcPct val="125000"/>
              </a:lnSpc>
            </a:pP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目前针对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"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双视角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DR"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的开源模型框架和训练数据集严重匮乏，需从零构建。</a:t>
            </a:r>
          </a:p>
        </p:txBody>
      </p:sp>
      <p:sp>
        <p:nvSpPr>
          <p:cNvPr id="16" name="AutoShape 12">
            <a:extLst>
              <a:ext uri="{FF2B5EF4-FFF2-40B4-BE49-F238E27FC236}">
                <a16:creationId xmlns:a16="http://schemas.microsoft.com/office/drawing/2014/main" id="{1577455C-A3D0-8D12-F076-91203262528C}"/>
              </a:ext>
            </a:extLst>
          </p:cNvPr>
          <p:cNvSpPr/>
          <p:nvPr/>
        </p:nvSpPr>
        <p:spPr>
          <a:xfrm>
            <a:off x="8001000" y="1677988"/>
            <a:ext cx="3429000" cy="1636712"/>
          </a:xfrm>
          <a:prstGeom prst="roundRect">
            <a:avLst>
              <a:gd name="adj" fmla="val 4000"/>
            </a:avLst>
          </a:prstGeom>
          <a:solidFill>
            <a:srgbClr val="FFF0F0">
              <a:alpha val="100000"/>
            </a:srgbClr>
          </a:solidFill>
          <a:ln w="12700" cap="flat" cmpd="sng">
            <a:solidFill>
              <a:srgbClr val="C85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8" name="AutoShape 13">
            <a:extLst>
              <a:ext uri="{FF2B5EF4-FFF2-40B4-BE49-F238E27FC236}">
                <a16:creationId xmlns:a16="http://schemas.microsoft.com/office/drawing/2014/main" id="{C6F67F92-63CC-DB24-07F1-5C59EADF06A7}"/>
              </a:ext>
            </a:extLst>
          </p:cNvPr>
          <p:cNvSpPr txBox="1"/>
          <p:nvPr/>
        </p:nvSpPr>
        <p:spPr>
          <a:xfrm>
            <a:off x="8191500" y="1804988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3.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泛化性困境</a:t>
            </a:r>
            <a:endParaRPr lang="en-US" sz="1600" dirty="0"/>
          </a:p>
          <a:p>
            <a:pPr marL="0" indent="0" algn="l">
              <a:lnSpc>
                <a:spcPct val="125000"/>
              </a:lnSpc>
            </a:pP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通用模型存在跨部位、跨患者精度衰减。</a:t>
            </a:r>
            <a:endParaRPr lang="en-US" sz="1600" b="0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22" name="AutoShape 14">
            <a:extLst>
              <a:ext uri="{FF2B5EF4-FFF2-40B4-BE49-F238E27FC236}">
                <a16:creationId xmlns:a16="http://schemas.microsoft.com/office/drawing/2014/main" id="{6979508B-E186-316C-6FC5-6D15D12AE0EB}"/>
              </a:ext>
            </a:extLst>
          </p:cNvPr>
          <p:cNvSpPr txBox="1"/>
          <p:nvPr/>
        </p:nvSpPr>
        <p:spPr>
          <a:xfrm>
            <a:off x="762000" y="3656012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2E43C2"/>
                </a:solidFill>
                <a:latin typeface="微软雅黑"/>
                <a:ea typeface="微软雅黑"/>
                <a:cs typeface="微软雅黑"/>
                <a:sym typeface="微软雅黑"/>
              </a:rPr>
              <a:t>下一步攻坚路线</a:t>
            </a:r>
            <a:endParaRPr lang="en-US" sz="2000" dirty="0"/>
          </a:p>
        </p:txBody>
      </p:sp>
      <p:sp>
        <p:nvSpPr>
          <p:cNvPr id="26" name="AutoShape 15">
            <a:extLst>
              <a:ext uri="{FF2B5EF4-FFF2-40B4-BE49-F238E27FC236}">
                <a16:creationId xmlns:a16="http://schemas.microsoft.com/office/drawing/2014/main" id="{BEA3414A-B7CE-C3C5-CBB0-90BBDF1CDCC7}"/>
              </a:ext>
            </a:extLst>
          </p:cNvPr>
          <p:cNvSpPr/>
          <p:nvPr/>
        </p:nvSpPr>
        <p:spPr>
          <a:xfrm>
            <a:off x="762000" y="4100511"/>
            <a:ext cx="3429000" cy="1714502"/>
          </a:xfrm>
          <a:prstGeom prst="roundRect">
            <a:avLst>
              <a:gd name="adj" fmla="val 4000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29" name="AutoShape 16">
            <a:extLst>
              <a:ext uri="{FF2B5EF4-FFF2-40B4-BE49-F238E27FC236}">
                <a16:creationId xmlns:a16="http://schemas.microsoft.com/office/drawing/2014/main" id="{AD20E967-21E5-0C23-E9E2-251D028C5D10}"/>
              </a:ext>
            </a:extLst>
          </p:cNvPr>
          <p:cNvSpPr txBox="1"/>
          <p:nvPr/>
        </p:nvSpPr>
        <p:spPr>
          <a:xfrm>
            <a:off x="952500" y="4227512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1. </a:t>
            </a:r>
            <a:r>
              <a:rPr lang="en-US" sz="1600" b="1" i="0" u="none" strike="noStrike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底层引擎升级</a:t>
            </a:r>
            <a:endParaRPr lang="en-US" sz="1600" dirty="0"/>
          </a:p>
          <a:p>
            <a:pPr marL="0" indent="0" algn="l">
              <a:lnSpc>
                <a:spcPct val="125000"/>
              </a:lnSpc>
            </a:pP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全面升级底层可微渲染引擎，释放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GPU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并行算力，从物理底层优化并压缩精迭代环节耗时。</a:t>
            </a:r>
          </a:p>
        </p:txBody>
      </p:sp>
      <p:sp>
        <p:nvSpPr>
          <p:cNvPr id="31" name="AutoShape 17">
            <a:extLst>
              <a:ext uri="{FF2B5EF4-FFF2-40B4-BE49-F238E27FC236}">
                <a16:creationId xmlns:a16="http://schemas.microsoft.com/office/drawing/2014/main" id="{227F1975-7253-CD5E-CB43-ACB1A34744E2}"/>
              </a:ext>
            </a:extLst>
          </p:cNvPr>
          <p:cNvSpPr/>
          <p:nvPr/>
        </p:nvSpPr>
        <p:spPr>
          <a:xfrm>
            <a:off x="4381500" y="4100512"/>
            <a:ext cx="3429000" cy="1714502"/>
          </a:xfrm>
          <a:prstGeom prst="roundRect">
            <a:avLst>
              <a:gd name="adj" fmla="val 4000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33" name="AutoShape 18">
            <a:extLst>
              <a:ext uri="{FF2B5EF4-FFF2-40B4-BE49-F238E27FC236}">
                <a16:creationId xmlns:a16="http://schemas.microsoft.com/office/drawing/2014/main" id="{9F01B8B9-AECC-E3EA-3C66-D9B24CD470F1}"/>
              </a:ext>
            </a:extLst>
          </p:cNvPr>
          <p:cNvSpPr txBox="1"/>
          <p:nvPr/>
        </p:nvSpPr>
        <p:spPr>
          <a:xfrm>
            <a:off x="4572000" y="4227512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2.</a:t>
            </a:r>
            <a:r>
              <a:rPr lang="en-US" altLang="zh-CN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  <a:r>
              <a:rPr lang="en-US" altLang="zh-CN" sz="1600" b="1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双视角网络重构</a:t>
            </a:r>
            <a:endParaRPr lang="en-US" altLang="zh-CN" sz="1600" dirty="0"/>
          </a:p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构建双通道特征融合的双平面联合约束网络，使用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Sim2Real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框架训练模型。</a:t>
            </a:r>
            <a:endParaRPr lang="en-US" altLang="zh-CN" sz="1600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35" name="AutoShape 19">
            <a:extLst>
              <a:ext uri="{FF2B5EF4-FFF2-40B4-BE49-F238E27FC236}">
                <a16:creationId xmlns:a16="http://schemas.microsoft.com/office/drawing/2014/main" id="{D4E09CB9-03C7-60A4-0FE6-99E3A13938A0}"/>
              </a:ext>
            </a:extLst>
          </p:cNvPr>
          <p:cNvSpPr/>
          <p:nvPr/>
        </p:nvSpPr>
        <p:spPr>
          <a:xfrm>
            <a:off x="8001000" y="4100511"/>
            <a:ext cx="3429000" cy="1714502"/>
          </a:xfrm>
          <a:prstGeom prst="roundRect">
            <a:avLst>
              <a:gd name="adj" fmla="val 4000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37" name="AutoShape 20">
            <a:extLst>
              <a:ext uri="{FF2B5EF4-FFF2-40B4-BE49-F238E27FC236}">
                <a16:creationId xmlns:a16="http://schemas.microsoft.com/office/drawing/2014/main" id="{645E2A11-3776-DB1F-3F2B-7A6EDBD4D963}"/>
              </a:ext>
            </a:extLst>
          </p:cNvPr>
          <p:cNvSpPr txBox="1"/>
          <p:nvPr/>
        </p:nvSpPr>
        <p:spPr>
          <a:xfrm>
            <a:off x="8191500" y="4227512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3. </a:t>
            </a:r>
            <a:r>
              <a:rPr lang="en-US" altLang="zh-CN" sz="1600" b="1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DL </a:t>
            </a:r>
            <a:r>
              <a:rPr lang="en-US" altLang="zh-CN" sz="1600" b="1" dirty="0" err="1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路线拓展</a:t>
            </a:r>
            <a:endParaRPr lang="en-US" altLang="zh-CN" sz="1600" dirty="0"/>
          </a:p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尝试特征点热力图检测、基于图像金字塔的无监督位姿估计等其他 </a:t>
            </a:r>
            <a:r>
              <a:rPr lang="en-US" altLang="zh-CN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DL 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路线。</a:t>
            </a:r>
            <a:endParaRPr lang="en-US" altLang="zh-CN" sz="1600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8968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0D0C-2C02-30D4-6A09-0FF3B7318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7E83247-D52E-BF77-AF1C-FD9B72FF1DE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1485" y="6985"/>
            <a:ext cx="10399395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总结与展望</a:t>
            </a:r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7CEDA95D-FFE3-7D0E-B0AD-D6CFEEA424D7}"/>
              </a:ext>
            </a:extLst>
          </p:cNvPr>
          <p:cNvSpPr/>
          <p:nvPr/>
        </p:nvSpPr>
        <p:spPr>
          <a:xfrm>
            <a:off x="807720" y="1054735"/>
            <a:ext cx="10322560" cy="1386205"/>
          </a:xfrm>
          <a:prstGeom prst="roundRect">
            <a:avLst>
              <a:gd name="adj" fmla="val 3076"/>
            </a:avLst>
          </a:prstGeom>
          <a:solidFill>
            <a:srgbClr val="F0F5FF">
              <a:alpha val="100000"/>
            </a:srgbClr>
          </a:solidFill>
          <a:ln w="12700" cap="flat" cmpd="sng">
            <a:solidFill>
              <a:srgbClr val="2E43C2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lnSpc>
                <a:spcPct val="150000"/>
              </a:lnSpc>
              <a:defRPr/>
            </a:pPr>
            <a:endParaRPr sz="1600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DC27E6A5-5CCC-EE15-2640-D7E47ACA33F5}"/>
              </a:ext>
            </a:extLst>
          </p:cNvPr>
          <p:cNvSpPr txBox="1"/>
          <p:nvPr/>
        </p:nvSpPr>
        <p:spPr>
          <a:xfrm>
            <a:off x="1061720" y="1072515"/>
            <a:ext cx="9789160" cy="13862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核心价值：</a:t>
            </a:r>
            <a:endParaRPr lang="en-US" sz="1600" dirty="0"/>
          </a:p>
          <a:p>
            <a:pPr marL="0" indent="0" algn="l">
              <a:lnSpc>
                <a:spcPct val="150000"/>
              </a:lnSpc>
            </a:pP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DR-CT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刚性配准是精准放疗的核心空间定位技术，是实现精准医疗的关键基础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1" name="AutoShape 9">
            <a:extLst>
              <a:ext uri="{FF2B5EF4-FFF2-40B4-BE49-F238E27FC236}">
                <a16:creationId xmlns:a16="http://schemas.microsoft.com/office/drawing/2014/main" id="{91B8F6AD-9602-3DF8-4F1C-D2717A1EF581}"/>
              </a:ext>
            </a:extLst>
          </p:cNvPr>
          <p:cNvSpPr/>
          <p:nvPr/>
        </p:nvSpPr>
        <p:spPr>
          <a:xfrm>
            <a:off x="807720" y="2592705"/>
            <a:ext cx="10322560" cy="1386205"/>
          </a:xfrm>
          <a:prstGeom prst="roundRect">
            <a:avLst>
              <a:gd name="adj" fmla="val 3076"/>
            </a:avLst>
          </a:prstGeom>
          <a:solidFill>
            <a:srgbClr val="F0F8F0">
              <a:alpha val="100000"/>
            </a:srgbClr>
          </a:solidFill>
          <a:ln w="12700" cap="flat" cmpd="sng">
            <a:solidFill>
              <a:srgbClr val="50A0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lnSpc>
                <a:spcPct val="150000"/>
              </a:lnSpc>
              <a:defRPr/>
            </a:pPr>
            <a:endParaRPr sz="1600"/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A9CDD79C-046E-9428-75AB-93ACA32BD12D}"/>
              </a:ext>
            </a:extLst>
          </p:cNvPr>
          <p:cNvSpPr txBox="1"/>
          <p:nvPr/>
        </p:nvSpPr>
        <p:spPr>
          <a:xfrm>
            <a:off x="1061720" y="2610485"/>
            <a:ext cx="9789160" cy="13862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路线验证：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 </a:t>
            </a:r>
          </a:p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“深度学习粗配准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+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物理渲染精迭代” 的混合架构，与工业界技术演进趋势高度一致，兼顾精度、速度与监管合规性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19" name="AutoShape 11">
            <a:extLst>
              <a:ext uri="{FF2B5EF4-FFF2-40B4-BE49-F238E27FC236}">
                <a16:creationId xmlns:a16="http://schemas.microsoft.com/office/drawing/2014/main" id="{B045C5D3-DC5F-A4B7-AC62-67AEA93C246E}"/>
              </a:ext>
            </a:extLst>
          </p:cNvPr>
          <p:cNvSpPr/>
          <p:nvPr/>
        </p:nvSpPr>
        <p:spPr>
          <a:xfrm>
            <a:off x="807720" y="4130675"/>
            <a:ext cx="10322560" cy="1386205"/>
          </a:xfrm>
          <a:prstGeom prst="roundRect">
            <a:avLst>
              <a:gd name="adj" fmla="val 3076"/>
            </a:avLst>
          </a:prstGeom>
          <a:solidFill>
            <a:srgbClr val="FFF5F0">
              <a:alpha val="100000"/>
            </a:srgbClr>
          </a:solidFill>
          <a:ln w="12700" cap="flat" cmpd="sng">
            <a:solidFill>
              <a:srgbClr val="DC8C5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lnSpc>
                <a:spcPct val="150000"/>
              </a:lnSpc>
              <a:defRPr/>
            </a:pPr>
            <a:endParaRPr sz="1600"/>
          </a:p>
        </p:txBody>
      </p:sp>
      <p:sp>
        <p:nvSpPr>
          <p:cNvPr id="21" name="AutoShape 12">
            <a:extLst>
              <a:ext uri="{FF2B5EF4-FFF2-40B4-BE49-F238E27FC236}">
                <a16:creationId xmlns:a16="http://schemas.microsoft.com/office/drawing/2014/main" id="{E1147521-650D-06C8-C785-E0FD863D0D6A}"/>
              </a:ext>
            </a:extLst>
          </p:cNvPr>
          <p:cNvSpPr txBox="1"/>
          <p:nvPr/>
        </p:nvSpPr>
        <p:spPr>
          <a:xfrm>
            <a:off x="1061720" y="4130675"/>
            <a:ext cx="10068560" cy="13862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b="1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未来方向：</a:t>
            </a:r>
            <a:endParaRPr lang="en-US" altLang="zh-CN" sz="1600" b="1" i="0" u="none" strike="noStrike" dirty="0">
              <a:solidFill>
                <a:srgbClr val="323232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持续突破底层渲染引擎与双视角模型两大核心难点，目标将配准全流程耗时压缩至 </a:t>
            </a:r>
            <a:r>
              <a:rPr lang="en-US" altLang="zh-CN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5 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秒以内，为精准医疗提供可靠的</a:t>
            </a:r>
            <a:r>
              <a:rPr lang="zh-CN" altLang="en-US" sz="1600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近实时</a:t>
            </a:r>
            <a:r>
              <a:rPr lang="zh-CN" alt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空间定位支撑</a:t>
            </a:r>
            <a:r>
              <a:rPr lang="en-US" sz="1600" b="0" i="0" u="none" strike="noStrike" dirty="0">
                <a:solidFill>
                  <a:srgbClr val="323232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19393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PT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4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905" y="5338445"/>
            <a:ext cx="12192635" cy="589280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00000"/>
              </a:lnSpc>
              <a:spcAft>
                <a:spcPts val="0"/>
              </a:spcAft>
            </a:pPr>
            <a:r>
              <a:rPr sz="24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担社会责任</a:t>
            </a:r>
            <a:r>
              <a:rPr lang="en-US" sz="24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  </a:t>
            </a:r>
            <a:r>
              <a:rPr sz="24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做民族脊梁</a:t>
            </a:r>
            <a:r>
              <a:rPr lang="en-US" sz="24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  </a:t>
            </a:r>
            <a:r>
              <a:rPr sz="24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创一流企业</a:t>
            </a:r>
            <a:endParaRPr lang="zh-CN" altLang="en-US" sz="2400" dirty="0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-8255" y="2275840"/>
            <a:ext cx="12192000" cy="1912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spcAft>
                <a:spcPts val="1200"/>
              </a:spcAft>
            </a:pPr>
            <a:r>
              <a:rPr lang="zh-CN" sz="13800" b="1" spc="-200" dirty="0" err="1">
                <a:solidFill>
                  <a:schemeClr val="bg1"/>
                </a:solidFill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谢</a:t>
            </a:r>
            <a:r>
              <a:rPr lang="en-US" altLang="zh-CN" sz="13800" b="1" spc="-200" dirty="0" err="1">
                <a:solidFill>
                  <a:schemeClr val="bg1"/>
                </a:solidFill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 </a:t>
            </a:r>
            <a:r>
              <a:rPr lang="zh-CN" sz="13800" b="1" spc="-200" dirty="0" err="1">
                <a:solidFill>
                  <a:schemeClr val="bg1"/>
                </a:solidFill>
                <a:uFillTx/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谢</a:t>
            </a:r>
            <a:endParaRPr lang="en-US" altLang="zh-CN" sz="13800" b="1" spc="-200" dirty="0">
              <a:solidFill>
                <a:schemeClr val="bg1"/>
              </a:solidFill>
              <a:uFillTx/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3" name="图片 2" descr="标志中英文简称中轴组合（反白稿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155" y="208280"/>
            <a:ext cx="1837690" cy="20910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86cbaeef-8150-455a-8bb5-009c967d4e14"/>
  <p:tag name="COMMONDATA" val="eyJoZGlkIjoiZTQ4ODQwNThiYTg4YTBlNDhkZDRmNGNiNWM5NWE1Y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4456</Words>
  <Application>Microsoft Office PowerPoint</Application>
  <PresentationFormat>宽屏</PresentationFormat>
  <Paragraphs>177</Paragraphs>
  <Slides>17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等线 Light</vt:lpstr>
      <vt:lpstr>隶书</vt:lpstr>
      <vt:lpstr>微软雅黑</vt:lpstr>
      <vt:lpstr>Arial</vt:lpstr>
      <vt:lpstr>Calibri</vt:lpstr>
      <vt:lpstr>Cambria Math</vt:lpstr>
      <vt:lpstr>Wingdings</vt:lpstr>
      <vt:lpstr>Office 主题​​</vt:lpstr>
      <vt:lpstr>自定义设计方案</vt:lpstr>
      <vt:lpstr>PowerPoint 演示文稿</vt:lpstr>
      <vt:lpstr>目  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主标题文字区域</dc:title>
  <dc:creator>AutoBVT</dc:creator>
  <cp:lastModifiedBy>Z hou</cp:lastModifiedBy>
  <cp:revision>36</cp:revision>
  <dcterms:created xsi:type="dcterms:W3CDTF">2024-05-24T08:45:00Z</dcterms:created>
  <dcterms:modified xsi:type="dcterms:W3CDTF">2026-10-17T06:48:33Z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B96AF3967E2244A2BDBE0F8E8F9E5608</vt:lpwstr>
  </property>
  <property fmtid="{D5CDD505-2E9C-101B-9397-08002B2CF9AE}" pid="3" name="KSOProductBuildVer">
    <vt:lpwstr>2052-12.1.0.24657</vt:lpwstr>
  </property>
</Properties>
</file>