
<file path=[Content_Types].xml><?xml version="1.0" encoding="utf-8"?>
<Types xmlns="http://schemas.openxmlformats.org/package/2006/content-types">
  <Default Extension="jpeg" ContentType="image/jpeg"/>
  <Default Extension="png" ContentType="image/png"/>
  <Default Extension="tiff" ContentType="image/tif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handoutMasterIdLst>
    <p:handoutMasterId r:id="rId14"/>
  </p:handoutMasterIdLst>
  <p:sldIdLst>
    <p:sldId id="434" r:id="rId3"/>
    <p:sldId id="460" r:id="rId4"/>
    <p:sldId id="429" r:id="rId5"/>
    <p:sldId id="420" r:id="rId6"/>
    <p:sldId id="452" r:id="rId7"/>
    <p:sldId id="436" r:id="rId8"/>
    <p:sldId id="451" r:id="rId9"/>
    <p:sldId id="433" r:id="rId10"/>
    <p:sldId id="432" r:id="rId12"/>
    <p:sldId id="437" r:id="rId13"/>
  </p:sldIdLst>
  <p:sldSz cx="12192000" cy="6858000"/>
  <p:notesSz cx="6858000" cy="9144000"/>
  <p:embeddedFontLst>
    <p:embeddedFont>
      <p:font typeface="微软雅黑" panose="020B0503020204020204" pitchFamily="34" charset="-122"/>
      <p:regular r:id="rId19"/>
    </p:embeddedFont>
    <p:embeddedFont>
      <p:font typeface="Roboto" panose="02000000000000000000" pitchFamily="2" charset="0"/>
      <p:regular r:id="rId20"/>
      <p:bold r:id="rId21"/>
      <p:italic r:id="rId22"/>
      <p:boldItalic r:id="rId23"/>
    </p:embeddedFont>
    <p:embeddedFont>
      <p:font typeface="黑体" panose="02010609060101010101" charset="-122"/>
      <p:regular r:id="rId24"/>
    </p:embeddedFont>
    <p:embeddedFont>
      <p:font typeface="等线" panose="02010600030101010101" pitchFamily="2" charset="-122"/>
      <p:regular r:id="rId25"/>
    </p:embeddedFont>
    <p:embeddedFont>
      <p:font typeface="Calibri" panose="020F0502020204030204" charset="0"/>
      <p:regular r:id="rId26"/>
      <p:bold r:id="rId27"/>
      <p:italic r:id="rId28"/>
      <p:boldItalic r:id="rId29"/>
    </p:embeddedFont>
  </p:embeddedFontLst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1206988966@qq.com" initials="1" lastIdx="1" clrIdx="2"/>
  <p:cmAuthor id="0" name="Mia Vida Villanueva" initials="MVV" lastIdx="1" clrIdx="0"/>
  <p:cmAuthor id="1" name="kingsoft" initials="k" lastIdx="1" clrIdx="0"/>
  <p:cmAuthor id="8" name="姜伟光" initials="姜" lastIdx="1" clrIdx="0"/>
  <p:cmAuthor id="2" name="作者" initials="A" lastIdx="0" clrIdx="1"/>
  <p:cmAuthor id="3" name="222" initials="2" lastIdx="1" clrIdx="0"/>
  <p:cmAuthor id="10" name="Administrator" initials="A" lastIdx="1" clrIdx="9"/>
  <p:cmAuthor id="4" name="xbany" initials="x" lastIdx="2" clrIdx="0"/>
  <p:cmAuthor id="5" name="宋洁然" initials="宋" lastIdx="2" clrIdx="1"/>
  <p:cmAuthor id="6" name="ming qiu" initials="m" lastIdx="1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65A3"/>
    <a:srgbClr val="FFA006"/>
    <a:srgbClr val="F5F7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493" autoAdjust="0"/>
  </p:normalViewPr>
  <p:slideViewPr>
    <p:cSldViewPr snapToGrid="0">
      <p:cViewPr varScale="1">
        <p:scale>
          <a:sx n="82" d="100"/>
          <a:sy n="82" d="100"/>
        </p:scale>
        <p:origin x="60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13.xml"/><Relationship Id="rId3" Type="http://schemas.openxmlformats.org/officeDocument/2006/relationships/slide" Target="slides/slide1.xml"/><Relationship Id="rId29" Type="http://schemas.openxmlformats.org/officeDocument/2006/relationships/font" Target="fonts/font11.fntdata"/><Relationship Id="rId28" Type="http://schemas.openxmlformats.org/officeDocument/2006/relationships/font" Target="fonts/font10.fntdata"/><Relationship Id="rId27" Type="http://schemas.openxmlformats.org/officeDocument/2006/relationships/font" Target="fonts/font9.fntdata"/><Relationship Id="rId26" Type="http://schemas.openxmlformats.org/officeDocument/2006/relationships/font" Target="fonts/font8.fntdata"/><Relationship Id="rId25" Type="http://schemas.openxmlformats.org/officeDocument/2006/relationships/font" Target="fonts/font7.fntdata"/><Relationship Id="rId24" Type="http://schemas.openxmlformats.org/officeDocument/2006/relationships/font" Target="fonts/font6.fntdata"/><Relationship Id="rId23" Type="http://schemas.openxmlformats.org/officeDocument/2006/relationships/font" Target="fonts/font5.fntdata"/><Relationship Id="rId22" Type="http://schemas.openxmlformats.org/officeDocument/2006/relationships/font" Target="fonts/font4.fntdata"/><Relationship Id="rId21" Type="http://schemas.openxmlformats.org/officeDocument/2006/relationships/font" Target="fonts/font3.fntdata"/><Relationship Id="rId20" Type="http://schemas.openxmlformats.org/officeDocument/2006/relationships/font" Target="fonts/font2.fntdata"/><Relationship Id="rId2" Type="http://schemas.openxmlformats.org/officeDocument/2006/relationships/theme" Target="theme/theme1.xml"/><Relationship Id="rId19" Type="http://schemas.openxmlformats.org/officeDocument/2006/relationships/font" Target="fonts/font1.fntdata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tiff"/><Relationship Id="rId3" Type="http://schemas.openxmlformats.org/officeDocument/2006/relationships/tags" Target="../tags/tag1.xml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alphaModFix amt="80000"/>
          </a:blip>
          <a:srcRect t="28950" b="21459"/>
          <a:stretch>
            <a:fillRect/>
          </a:stretch>
        </p:blipFill>
        <p:spPr>
          <a:xfrm>
            <a:off x="0" y="3970020"/>
            <a:ext cx="12192000" cy="288798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640977" y="1602524"/>
            <a:ext cx="9707952" cy="923330"/>
          </a:xfrm>
          <a:noFill/>
        </p:spPr>
        <p:txBody>
          <a:bodyPr wrap="square" rtlCol="0">
            <a:spAutoFit/>
          </a:bodyPr>
          <a:lstStyle>
            <a:lvl1pPr>
              <a:defRPr lang="zh-CN" altLang="en-US" sz="6000" b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lvl="0"/>
            <a:r>
              <a:rPr lang="zh-CN" altLang="en-US" dirty="0"/>
              <a:t>单击此处输入标题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3014" y="2867120"/>
            <a:ext cx="9144000" cy="418191"/>
          </a:xfrm>
        </p:spPr>
        <p:txBody>
          <a:bodyPr wrap="square">
            <a:spAutoFit/>
          </a:bodyPr>
          <a:lstStyle>
            <a:lvl1pPr>
              <a:defRPr kumimoji="0" lang="zh-CN" altLang="en-US" sz="1600" b="0" i="0" u="none" strike="noStrike" cap="none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" panose="00020600040101010101" pitchFamily="18" charset="-122"/>
              </a:defRPr>
            </a:lvl1pPr>
          </a:lstStyle>
          <a:p>
            <a:pPr marL="0" marR="0" lv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pic>
        <p:nvPicPr>
          <p:cNvPr id="50" name="图片 49" descr="图形用户界面, 文本&#10;&#10;描述已自动生成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35" y="233680"/>
            <a:ext cx="3728085" cy="471170"/>
          </a:xfrm>
          <a:prstGeom prst="rect">
            <a:avLst/>
          </a:prstGeom>
        </p:spPr>
      </p:pic>
      <p:grpSp>
        <p:nvGrpSpPr>
          <p:cNvPr id="26" name="组合 25"/>
          <p:cNvGrpSpPr/>
          <p:nvPr userDrawn="1"/>
        </p:nvGrpSpPr>
        <p:grpSpPr>
          <a:xfrm>
            <a:off x="6040121" y="5352506"/>
            <a:ext cx="6579053" cy="951593"/>
            <a:chOff x="6048376" y="5376636"/>
            <a:chExt cx="6579053" cy="951593"/>
          </a:xfrm>
        </p:grpSpPr>
        <p:sp>
          <p:nvSpPr>
            <p:cNvPr id="27" name="平行四边形 26"/>
            <p:cNvSpPr/>
            <p:nvPr/>
          </p:nvSpPr>
          <p:spPr>
            <a:xfrm>
              <a:off x="6048376" y="5376636"/>
              <a:ext cx="6531428" cy="856343"/>
            </a:xfrm>
            <a:prstGeom prst="parallelogram">
              <a:avLst>
                <a:gd name="adj" fmla="val 40254"/>
              </a:avLst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平行四边形 27"/>
            <p:cNvSpPr/>
            <p:nvPr/>
          </p:nvSpPr>
          <p:spPr>
            <a:xfrm>
              <a:off x="6096001" y="5471886"/>
              <a:ext cx="6531428" cy="856343"/>
            </a:xfrm>
            <a:prstGeom prst="parallelogram">
              <a:avLst>
                <a:gd name="adj" fmla="val 4025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占位符 12"/>
            <p:cNvSpPr txBox="1"/>
            <p:nvPr/>
          </p:nvSpPr>
          <p:spPr>
            <a:xfrm>
              <a:off x="7220593" y="5630762"/>
              <a:ext cx="1226224" cy="424732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2000" dirty="0">
                  <a:solidFill>
                    <a:schemeClr val="bg1"/>
                  </a:solidFill>
                  <a:latin typeface="+mn-ea"/>
                  <a:ea typeface="+mn-ea"/>
                </a:rPr>
                <a:t>向善向上</a:t>
              </a:r>
              <a:endParaRPr lang="zh-CN" altLang="en-US" sz="20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6161994" y="5976213"/>
              <a:ext cx="2842895" cy="21399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8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Pursue Kindness and Progress</a:t>
              </a:r>
              <a:endParaRPr lang="zh-CN" altLang="en-US" sz="800" dirty="0">
                <a:solidFill>
                  <a:schemeClr val="bg1"/>
                </a:solidFill>
                <a:latin typeface="Roboto" panose="02000000000000000000" pitchFamily="2" charset="0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 flipH="1">
              <a:off x="8937549" y="5538107"/>
              <a:ext cx="292894" cy="723900"/>
            </a:xfrm>
            <a:prstGeom prst="line">
              <a:avLst/>
            </a:prstGeom>
            <a:ln w="12700">
              <a:gradFill>
                <a:gsLst>
                  <a:gs pos="0">
                    <a:schemeClr val="bg1">
                      <a:alpha val="0"/>
                    </a:schemeClr>
                  </a:gs>
                  <a:gs pos="546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占位符 12"/>
            <p:cNvSpPr txBox="1"/>
            <p:nvPr/>
          </p:nvSpPr>
          <p:spPr>
            <a:xfrm>
              <a:off x="10122543" y="5592662"/>
              <a:ext cx="1226224" cy="424732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2000" dirty="0">
                  <a:solidFill>
                    <a:schemeClr val="bg1"/>
                  </a:solidFill>
                  <a:latin typeface="+mn-ea"/>
                  <a:ea typeface="+mn-ea"/>
                </a:rPr>
                <a:t>尚德尚学</a:t>
              </a:r>
              <a:endParaRPr lang="zh-CN" altLang="en-US" sz="20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9320480" y="5952083"/>
            <a:ext cx="2830195" cy="213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Respext Virtue and Knowledge</a:t>
            </a:r>
            <a:endParaRPr lang="en-US" altLang="zh-CN" sz="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/>
        </p:nvSpPr>
        <p:spPr>
          <a:xfrm>
            <a:off x="-76200" y="264994"/>
            <a:ext cx="723900" cy="470844"/>
          </a:xfrm>
          <a:custGeom>
            <a:avLst/>
            <a:gdLst>
              <a:gd name="connsiteX0" fmla="*/ 0 w 723900"/>
              <a:gd name="connsiteY0" fmla="*/ 0 h 470844"/>
              <a:gd name="connsiteX1" fmla="*/ 723900 w 723900"/>
              <a:gd name="connsiteY1" fmla="*/ 0 h 470844"/>
              <a:gd name="connsiteX2" fmla="*/ 606189 w 723900"/>
              <a:gd name="connsiteY2" fmla="*/ 470844 h 470844"/>
              <a:gd name="connsiteX3" fmla="*/ 0 w 723900"/>
              <a:gd name="connsiteY3" fmla="*/ 470844 h 470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900" h="470844">
                <a:moveTo>
                  <a:pt x="0" y="0"/>
                </a:moveTo>
                <a:lnTo>
                  <a:pt x="723900" y="0"/>
                </a:lnTo>
                <a:lnTo>
                  <a:pt x="606189" y="470844"/>
                </a:lnTo>
                <a:lnTo>
                  <a:pt x="0" y="470844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5000"/>
              </a:lnSpc>
              <a:spcBef>
                <a:spcPts val="100"/>
              </a:spcBef>
              <a:spcAft>
                <a:spcPts val="100"/>
              </a:spcAft>
            </a:pPr>
            <a:endParaRPr lang="zh-CN" altLang="en-US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108149" y="265768"/>
            <a:ext cx="477137" cy="458132"/>
            <a:chOff x="184349" y="265768"/>
            <a:chExt cx="477137" cy="458132"/>
          </a:xfrm>
        </p:grpSpPr>
        <p:sp>
          <p:nvSpPr>
            <p:cNvPr id="10" name="平行四边形 9"/>
            <p:cNvSpPr/>
            <p:nvPr/>
          </p:nvSpPr>
          <p:spPr>
            <a:xfrm>
              <a:off x="301126" y="265768"/>
              <a:ext cx="222249" cy="458132"/>
            </a:xfrm>
            <a:prstGeom prst="parallelogram">
              <a:avLst>
                <a:gd name="adj" fmla="val 60455"/>
              </a:avLst>
            </a:prstGeom>
            <a:gradFill>
              <a:gsLst>
                <a:gs pos="0">
                  <a:schemeClr val="accent1"/>
                </a:gs>
                <a:gs pos="100000">
                  <a:schemeClr val="bg1">
                    <a:alpha val="0"/>
                  </a:schemeClr>
                </a:gs>
              </a:gsLst>
              <a:lin ang="6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5000"/>
                </a:lnSpc>
                <a:spcBef>
                  <a:spcPts val="100"/>
                </a:spcBef>
                <a:spcAft>
                  <a:spcPts val="100"/>
                </a:spcAft>
              </a:pPr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>
              <a:off x="184349" y="265768"/>
              <a:ext cx="129378" cy="348594"/>
            </a:xfrm>
            <a:prstGeom prst="parallelogram">
              <a:avLst>
                <a:gd name="adj" fmla="val 75455"/>
              </a:avLst>
            </a:prstGeom>
            <a:gradFill>
              <a:gsLst>
                <a:gs pos="0">
                  <a:schemeClr val="accent1"/>
                </a:gs>
                <a:gs pos="100000">
                  <a:schemeClr val="bg1">
                    <a:alpha val="0"/>
                  </a:schemeClr>
                </a:gs>
              </a:gsLst>
              <a:lin ang="6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5000"/>
                </a:lnSpc>
                <a:spcBef>
                  <a:spcPts val="100"/>
                </a:spcBef>
                <a:spcAft>
                  <a:spcPts val="100"/>
                </a:spcAft>
              </a:pPr>
              <a:endParaRPr lang="zh-CN" altLang="en-US"/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558948" y="265768"/>
              <a:ext cx="102538" cy="258845"/>
            </a:xfrm>
            <a:prstGeom prst="parallelogram">
              <a:avLst>
                <a:gd name="adj" fmla="val 75455"/>
              </a:avLst>
            </a:prstGeom>
            <a:gradFill>
              <a:gsLst>
                <a:gs pos="0">
                  <a:schemeClr val="accent1"/>
                </a:gs>
                <a:gs pos="100000">
                  <a:schemeClr val="bg1">
                    <a:alpha val="0"/>
                  </a:schemeClr>
                </a:gs>
              </a:gsLst>
              <a:lin ang="6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5000"/>
                </a:lnSpc>
                <a:spcBef>
                  <a:spcPts val="100"/>
                </a:spcBef>
                <a:spcAft>
                  <a:spcPts val="100"/>
                </a:spcAft>
              </a:pPr>
              <a:endParaRPr lang="zh-CN" altLang="en-US"/>
            </a:p>
          </p:txBody>
        </p:sp>
      </p:grpSp>
      <p:pic>
        <p:nvPicPr>
          <p:cNvPr id="14" name="图片 13" descr="图形用户界面, 文本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996" y="291278"/>
            <a:ext cx="3336056" cy="421874"/>
          </a:xfrm>
          <a:prstGeom prst="rect">
            <a:avLst/>
          </a:prstGeom>
        </p:spPr>
      </p:pic>
      <p:sp>
        <p:nvSpPr>
          <p:cNvPr id="4" name="标题占位符 1"/>
          <p:cNvSpPr>
            <a:spLocks noGrp="1"/>
          </p:cNvSpPr>
          <p:nvPr>
            <p:ph type="title" hasCustomPrompt="1"/>
          </p:nvPr>
        </p:nvSpPr>
        <p:spPr>
          <a:xfrm>
            <a:off x="662940" y="291278"/>
            <a:ext cx="10515600" cy="500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zh-CN" altLang="en-US" sz="3200" b="1">
                <a:latin typeface="+mj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Tx/>
            </a:pPr>
            <a:r>
              <a:rPr lang="zh-CN" altLang="en-US" dirty="0"/>
              <a:t>单击此处编辑标题内容</a:t>
            </a:r>
            <a:endParaRPr lang="zh-CN" altLang="en-US" dirty="0"/>
          </a:p>
        </p:txBody>
      </p:sp>
      <p:sp>
        <p:nvSpPr>
          <p:cNvPr id="5" name="文本占位符 2"/>
          <p:cNvSpPr>
            <a:spLocks noGrp="1"/>
          </p:cNvSpPr>
          <p:nvPr>
            <p:ph idx="1"/>
          </p:nvPr>
        </p:nvSpPr>
        <p:spPr>
          <a:xfrm>
            <a:off x="731838" y="1288854"/>
            <a:ext cx="1090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自定义版式">
    <p:bg>
      <p:bgPr>
        <a:blipFill rotWithShape="0">
          <a:blip r:embed="rId2" cstate="print">
            <a:alphaModFix amt="51999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448732" y="6412614"/>
            <a:ext cx="3743268" cy="378005"/>
          </a:xfrm>
          <a:prstGeom prst="rect">
            <a:avLst/>
          </a:prstGeom>
        </p:spPr>
      </p:pic>
      <p:sp>
        <p:nvSpPr>
          <p:cNvPr id="2" name="任意多边形: 形状 7"/>
          <p:cNvSpPr/>
          <p:nvPr userDrawn="1"/>
        </p:nvSpPr>
        <p:spPr>
          <a:xfrm>
            <a:off x="-76200" y="264994"/>
            <a:ext cx="723900" cy="470844"/>
          </a:xfrm>
          <a:custGeom>
            <a:avLst/>
            <a:gdLst>
              <a:gd name="connsiteX0" fmla="*/ 0 w 723900"/>
              <a:gd name="connsiteY0" fmla="*/ 0 h 470844"/>
              <a:gd name="connsiteX1" fmla="*/ 723900 w 723900"/>
              <a:gd name="connsiteY1" fmla="*/ 0 h 470844"/>
              <a:gd name="connsiteX2" fmla="*/ 606189 w 723900"/>
              <a:gd name="connsiteY2" fmla="*/ 470844 h 470844"/>
              <a:gd name="connsiteX3" fmla="*/ 0 w 723900"/>
              <a:gd name="connsiteY3" fmla="*/ 470844 h 470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900" h="470844">
                <a:moveTo>
                  <a:pt x="0" y="0"/>
                </a:moveTo>
                <a:lnTo>
                  <a:pt x="723900" y="0"/>
                </a:lnTo>
                <a:lnTo>
                  <a:pt x="606189" y="470844"/>
                </a:lnTo>
                <a:lnTo>
                  <a:pt x="0" y="470844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5000"/>
              </a:lnSpc>
              <a:spcBef>
                <a:spcPts val="100"/>
              </a:spcBef>
              <a:spcAft>
                <a:spcPts val="100"/>
              </a:spcAft>
            </a:pPr>
            <a:endParaRPr lang="zh-CN" altLang="en-US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108149" y="265768"/>
            <a:ext cx="477137" cy="458132"/>
            <a:chOff x="184349" y="265768"/>
            <a:chExt cx="477137" cy="458132"/>
          </a:xfrm>
        </p:grpSpPr>
        <p:sp>
          <p:nvSpPr>
            <p:cNvPr id="3" name="平行四边形 2"/>
            <p:cNvSpPr/>
            <p:nvPr/>
          </p:nvSpPr>
          <p:spPr>
            <a:xfrm>
              <a:off x="301126" y="265768"/>
              <a:ext cx="222249" cy="458132"/>
            </a:xfrm>
            <a:prstGeom prst="parallelogram">
              <a:avLst>
                <a:gd name="adj" fmla="val 60455"/>
              </a:avLst>
            </a:prstGeom>
            <a:gradFill>
              <a:gsLst>
                <a:gs pos="0">
                  <a:schemeClr val="accent1"/>
                </a:gs>
                <a:gs pos="100000">
                  <a:schemeClr val="bg1">
                    <a:alpha val="0"/>
                  </a:schemeClr>
                </a:gs>
              </a:gsLst>
              <a:lin ang="6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5000"/>
                </a:lnSpc>
                <a:spcBef>
                  <a:spcPts val="100"/>
                </a:spcBef>
                <a:spcAft>
                  <a:spcPts val="100"/>
                </a:spcAft>
              </a:pPr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>
              <a:off x="184349" y="265768"/>
              <a:ext cx="129378" cy="348594"/>
            </a:xfrm>
            <a:prstGeom prst="parallelogram">
              <a:avLst>
                <a:gd name="adj" fmla="val 75455"/>
              </a:avLst>
            </a:prstGeom>
            <a:gradFill>
              <a:gsLst>
                <a:gs pos="0">
                  <a:schemeClr val="accent1"/>
                </a:gs>
                <a:gs pos="100000">
                  <a:schemeClr val="bg1">
                    <a:alpha val="0"/>
                  </a:schemeClr>
                </a:gs>
              </a:gsLst>
              <a:lin ang="6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5000"/>
                </a:lnSpc>
                <a:spcBef>
                  <a:spcPts val="100"/>
                </a:spcBef>
                <a:spcAft>
                  <a:spcPts val="100"/>
                </a:spcAft>
              </a:pPr>
              <a:endParaRPr lang="zh-CN" altLang="en-US"/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558948" y="265768"/>
              <a:ext cx="102538" cy="258845"/>
            </a:xfrm>
            <a:prstGeom prst="parallelogram">
              <a:avLst>
                <a:gd name="adj" fmla="val 75455"/>
              </a:avLst>
            </a:prstGeom>
            <a:gradFill>
              <a:gsLst>
                <a:gs pos="0">
                  <a:schemeClr val="accent1"/>
                </a:gs>
                <a:gs pos="100000">
                  <a:schemeClr val="bg1">
                    <a:alpha val="0"/>
                  </a:schemeClr>
                </a:gs>
              </a:gsLst>
              <a:lin ang="6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5000"/>
                </a:lnSpc>
                <a:spcBef>
                  <a:spcPts val="100"/>
                </a:spcBef>
                <a:spcAft>
                  <a:spcPts val="100"/>
                </a:spcAft>
              </a:pPr>
              <a:endParaRPr lang="zh-CN" altLang="en-US"/>
            </a:p>
          </p:txBody>
        </p:sp>
      </p:grpSp>
      <p:pic>
        <p:nvPicPr>
          <p:cNvPr id="15" name="图片 14" descr="图形用户界面, 文本&#10;&#10;描述已自动生成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996" y="291278"/>
            <a:ext cx="3336056" cy="421874"/>
          </a:xfrm>
          <a:prstGeom prst="rect">
            <a:avLst/>
          </a:prstGeom>
        </p:spPr>
      </p:pic>
      <p:sp>
        <p:nvSpPr>
          <p:cNvPr id="16" name="标题占位符 1"/>
          <p:cNvSpPr>
            <a:spLocks noGrp="1"/>
          </p:cNvSpPr>
          <p:nvPr>
            <p:ph type="title" hasCustomPrompt="1"/>
          </p:nvPr>
        </p:nvSpPr>
        <p:spPr>
          <a:xfrm>
            <a:off x="662940" y="291278"/>
            <a:ext cx="10515600" cy="500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zh-CN" altLang="en-US" sz="3200" b="1">
                <a:latin typeface="+mj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Tx/>
            </a:pPr>
            <a:r>
              <a:rPr lang="zh-CN" altLang="en-US" dirty="0"/>
              <a:t>单击此处编辑标题内容</a:t>
            </a:r>
            <a:endParaRPr lang="zh-CN" altLang="en-US" dirty="0"/>
          </a:p>
        </p:txBody>
      </p:sp>
      <p:sp>
        <p:nvSpPr>
          <p:cNvPr id="17" name="文本占位符 2"/>
          <p:cNvSpPr>
            <a:spLocks noGrp="1"/>
          </p:cNvSpPr>
          <p:nvPr>
            <p:ph idx="1"/>
          </p:nvPr>
        </p:nvSpPr>
        <p:spPr>
          <a:xfrm>
            <a:off x="731838" y="1288854"/>
            <a:ext cx="1090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/>
        </p:nvSpPr>
        <p:spPr>
          <a:xfrm>
            <a:off x="-76200" y="264994"/>
            <a:ext cx="723900" cy="470844"/>
          </a:xfrm>
          <a:custGeom>
            <a:avLst/>
            <a:gdLst>
              <a:gd name="connsiteX0" fmla="*/ 0 w 723900"/>
              <a:gd name="connsiteY0" fmla="*/ 0 h 470844"/>
              <a:gd name="connsiteX1" fmla="*/ 723900 w 723900"/>
              <a:gd name="connsiteY1" fmla="*/ 0 h 470844"/>
              <a:gd name="connsiteX2" fmla="*/ 606189 w 723900"/>
              <a:gd name="connsiteY2" fmla="*/ 470844 h 470844"/>
              <a:gd name="connsiteX3" fmla="*/ 0 w 723900"/>
              <a:gd name="connsiteY3" fmla="*/ 470844 h 470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900" h="470844">
                <a:moveTo>
                  <a:pt x="0" y="0"/>
                </a:moveTo>
                <a:lnTo>
                  <a:pt x="723900" y="0"/>
                </a:lnTo>
                <a:lnTo>
                  <a:pt x="606189" y="470844"/>
                </a:lnTo>
                <a:lnTo>
                  <a:pt x="0" y="470844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5000"/>
              </a:lnSpc>
              <a:spcBef>
                <a:spcPts val="100"/>
              </a:spcBef>
              <a:spcAft>
                <a:spcPts val="100"/>
              </a:spcAft>
            </a:pPr>
            <a:endParaRPr lang="zh-CN" altLang="en-US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108149" y="265768"/>
            <a:ext cx="477137" cy="458132"/>
            <a:chOff x="184349" y="265768"/>
            <a:chExt cx="477137" cy="458132"/>
          </a:xfrm>
        </p:grpSpPr>
        <p:sp>
          <p:nvSpPr>
            <p:cNvPr id="10" name="平行四边形 9"/>
            <p:cNvSpPr/>
            <p:nvPr/>
          </p:nvSpPr>
          <p:spPr>
            <a:xfrm>
              <a:off x="301126" y="265768"/>
              <a:ext cx="222249" cy="458132"/>
            </a:xfrm>
            <a:prstGeom prst="parallelogram">
              <a:avLst>
                <a:gd name="adj" fmla="val 60455"/>
              </a:avLst>
            </a:prstGeom>
            <a:gradFill>
              <a:gsLst>
                <a:gs pos="0">
                  <a:schemeClr val="accent1"/>
                </a:gs>
                <a:gs pos="100000">
                  <a:schemeClr val="bg1">
                    <a:alpha val="0"/>
                  </a:schemeClr>
                </a:gs>
              </a:gsLst>
              <a:lin ang="6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5000"/>
                </a:lnSpc>
                <a:spcBef>
                  <a:spcPts val="100"/>
                </a:spcBef>
                <a:spcAft>
                  <a:spcPts val="100"/>
                </a:spcAft>
              </a:pPr>
              <a:endParaRPr lang="zh-CN" altLang="en-US"/>
            </a:p>
          </p:txBody>
        </p:sp>
        <p:sp>
          <p:nvSpPr>
            <p:cNvPr id="11" name="平行四边形 10"/>
            <p:cNvSpPr/>
            <p:nvPr/>
          </p:nvSpPr>
          <p:spPr>
            <a:xfrm>
              <a:off x="184349" y="265768"/>
              <a:ext cx="129378" cy="348594"/>
            </a:xfrm>
            <a:prstGeom prst="parallelogram">
              <a:avLst>
                <a:gd name="adj" fmla="val 75455"/>
              </a:avLst>
            </a:prstGeom>
            <a:gradFill>
              <a:gsLst>
                <a:gs pos="0">
                  <a:schemeClr val="accent1"/>
                </a:gs>
                <a:gs pos="100000">
                  <a:schemeClr val="bg1">
                    <a:alpha val="0"/>
                  </a:schemeClr>
                </a:gs>
              </a:gsLst>
              <a:lin ang="6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5000"/>
                </a:lnSpc>
                <a:spcBef>
                  <a:spcPts val="100"/>
                </a:spcBef>
                <a:spcAft>
                  <a:spcPts val="100"/>
                </a:spcAft>
              </a:pPr>
              <a:endParaRPr lang="zh-CN" altLang="en-US"/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558948" y="265768"/>
              <a:ext cx="102538" cy="258845"/>
            </a:xfrm>
            <a:prstGeom prst="parallelogram">
              <a:avLst>
                <a:gd name="adj" fmla="val 75455"/>
              </a:avLst>
            </a:prstGeom>
            <a:gradFill>
              <a:gsLst>
                <a:gs pos="0">
                  <a:schemeClr val="accent1"/>
                </a:gs>
                <a:gs pos="100000">
                  <a:schemeClr val="bg1">
                    <a:alpha val="0"/>
                  </a:schemeClr>
                </a:gs>
              </a:gsLst>
              <a:lin ang="6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5000"/>
                </a:lnSpc>
                <a:spcBef>
                  <a:spcPts val="100"/>
                </a:spcBef>
                <a:spcAft>
                  <a:spcPts val="100"/>
                </a:spcAft>
              </a:pPr>
              <a:endParaRPr lang="zh-CN" altLang="en-US"/>
            </a:p>
          </p:txBody>
        </p:sp>
      </p:grpSp>
      <p:pic>
        <p:nvPicPr>
          <p:cNvPr id="14" name="图片 13" descr="图形用户界面, 文本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996" y="291278"/>
            <a:ext cx="3336056" cy="421874"/>
          </a:xfrm>
          <a:prstGeom prst="rect">
            <a:avLst/>
          </a:prstGeom>
        </p:spPr>
      </p:pic>
      <p:cxnSp>
        <p:nvCxnSpPr>
          <p:cNvPr id="46" name="直接连接符 45"/>
          <p:cNvCxnSpPr/>
          <p:nvPr userDrawn="1"/>
        </p:nvCxnSpPr>
        <p:spPr>
          <a:xfrm flipV="1">
            <a:off x="4262320" y="3948646"/>
            <a:ext cx="0" cy="420154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 userDrawn="1"/>
        </p:nvCxnSpPr>
        <p:spPr>
          <a:xfrm flipV="1">
            <a:off x="7927239" y="3932518"/>
            <a:ext cx="0" cy="420154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 userDrawn="1"/>
        </p:nvCxnSpPr>
        <p:spPr>
          <a:xfrm>
            <a:off x="2428875" y="3283764"/>
            <a:ext cx="0" cy="477304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 userDrawn="1"/>
        </p:nvCxnSpPr>
        <p:spPr>
          <a:xfrm>
            <a:off x="6101895" y="3283764"/>
            <a:ext cx="0" cy="420154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 userDrawn="1"/>
        </p:nvCxnSpPr>
        <p:spPr>
          <a:xfrm>
            <a:off x="9753832" y="3283764"/>
            <a:ext cx="0" cy="420154"/>
          </a:xfrm>
          <a:prstGeom prst="line">
            <a:avLst/>
          </a:prstGeom>
          <a:ln w="15875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 userDrawn="1"/>
        </p:nvSpPr>
        <p:spPr>
          <a:xfrm>
            <a:off x="0" y="3574236"/>
            <a:ext cx="12192000" cy="4879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25000"/>
              </a:lnSpc>
              <a:spcBef>
                <a:spcPts val="100"/>
              </a:spcBef>
              <a:spcAft>
                <a:spcPts val="100"/>
              </a:spcAft>
            </a:pPr>
            <a:endParaRPr lang="zh-CN" altLang="en-US" dirty="0"/>
          </a:p>
        </p:txBody>
      </p:sp>
      <p:sp>
        <p:nvSpPr>
          <p:cNvPr id="52" name="椭圆 51"/>
          <p:cNvSpPr/>
          <p:nvPr userDrawn="1"/>
        </p:nvSpPr>
        <p:spPr>
          <a:xfrm>
            <a:off x="2314575" y="3703918"/>
            <a:ext cx="228600" cy="228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25000"/>
              </a:lnSpc>
              <a:spcBef>
                <a:spcPts val="100"/>
              </a:spcBef>
              <a:spcAft>
                <a:spcPts val="100"/>
              </a:spcAft>
            </a:pPr>
            <a:endParaRPr lang="zh-CN" altLang="en-US"/>
          </a:p>
        </p:txBody>
      </p:sp>
      <p:sp>
        <p:nvSpPr>
          <p:cNvPr id="53" name="椭圆 52"/>
          <p:cNvSpPr/>
          <p:nvPr userDrawn="1"/>
        </p:nvSpPr>
        <p:spPr>
          <a:xfrm>
            <a:off x="4150461" y="3703918"/>
            <a:ext cx="228600" cy="228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25000"/>
              </a:lnSpc>
              <a:spcBef>
                <a:spcPts val="100"/>
              </a:spcBef>
              <a:spcAft>
                <a:spcPts val="100"/>
              </a:spcAft>
            </a:pPr>
            <a:endParaRPr lang="zh-CN" altLang="en-US"/>
          </a:p>
        </p:txBody>
      </p:sp>
      <p:sp>
        <p:nvSpPr>
          <p:cNvPr id="54" name="椭圆 53"/>
          <p:cNvSpPr/>
          <p:nvPr userDrawn="1"/>
        </p:nvSpPr>
        <p:spPr>
          <a:xfrm>
            <a:off x="5987595" y="3703918"/>
            <a:ext cx="228600" cy="228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25000"/>
              </a:lnSpc>
              <a:spcBef>
                <a:spcPts val="100"/>
              </a:spcBef>
              <a:spcAft>
                <a:spcPts val="100"/>
              </a:spcAft>
            </a:pPr>
            <a:endParaRPr lang="zh-CN" altLang="en-US"/>
          </a:p>
        </p:txBody>
      </p:sp>
      <p:sp>
        <p:nvSpPr>
          <p:cNvPr id="55" name="椭圆 54"/>
          <p:cNvSpPr/>
          <p:nvPr userDrawn="1"/>
        </p:nvSpPr>
        <p:spPr>
          <a:xfrm>
            <a:off x="7806196" y="3703918"/>
            <a:ext cx="228600" cy="228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25000"/>
              </a:lnSpc>
              <a:spcBef>
                <a:spcPts val="100"/>
              </a:spcBef>
              <a:spcAft>
                <a:spcPts val="100"/>
              </a:spcAft>
            </a:pPr>
            <a:endParaRPr lang="zh-CN" altLang="en-US"/>
          </a:p>
        </p:txBody>
      </p:sp>
      <p:sp>
        <p:nvSpPr>
          <p:cNvPr id="56" name="椭圆 55"/>
          <p:cNvSpPr/>
          <p:nvPr userDrawn="1"/>
        </p:nvSpPr>
        <p:spPr>
          <a:xfrm>
            <a:off x="9639532" y="3703918"/>
            <a:ext cx="228600" cy="228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25000"/>
              </a:lnSpc>
              <a:spcBef>
                <a:spcPts val="100"/>
              </a:spcBef>
              <a:spcAft>
                <a:spcPts val="100"/>
              </a:spcAft>
            </a:pPr>
            <a:endParaRPr lang="zh-CN" altLang="en-US"/>
          </a:p>
        </p:txBody>
      </p:sp>
      <p:sp>
        <p:nvSpPr>
          <p:cNvPr id="57" name="矩形: 圆角 56"/>
          <p:cNvSpPr/>
          <p:nvPr userDrawn="1"/>
        </p:nvSpPr>
        <p:spPr>
          <a:xfrm>
            <a:off x="733192" y="1539329"/>
            <a:ext cx="3391365" cy="1649185"/>
          </a:xfrm>
          <a:prstGeom prst="roundRect">
            <a:avLst>
              <a:gd name="adj" fmla="val 1816"/>
            </a:avLst>
          </a:prstGeom>
          <a:solidFill>
            <a:schemeClr val="bg1"/>
          </a:solidFill>
          <a:effectLst>
            <a:outerShdw blurRad="304800" dist="215900" dir="5400000" sx="92000" sy="92000" algn="t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25000"/>
              </a:lnSpc>
              <a:spcBef>
                <a:spcPts val="100"/>
              </a:spcBef>
              <a:spcAft>
                <a:spcPts val="100"/>
              </a:spcAft>
            </a:pPr>
            <a:endParaRPr lang="zh-CN" altLang="en-US"/>
          </a:p>
        </p:txBody>
      </p:sp>
      <p:sp>
        <p:nvSpPr>
          <p:cNvPr id="58" name="矩形 57"/>
          <p:cNvSpPr/>
          <p:nvPr userDrawn="1"/>
        </p:nvSpPr>
        <p:spPr>
          <a:xfrm>
            <a:off x="726281" y="1512833"/>
            <a:ext cx="3409950" cy="460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25000"/>
              </a:lnSpc>
              <a:spcBef>
                <a:spcPts val="100"/>
              </a:spcBef>
              <a:spcAft>
                <a:spcPts val="100"/>
              </a:spcAft>
            </a:pPr>
            <a:endParaRPr lang="zh-CN" altLang="en-US"/>
          </a:p>
        </p:txBody>
      </p:sp>
      <p:sp>
        <p:nvSpPr>
          <p:cNvPr id="59" name="矩形: 圆角 58"/>
          <p:cNvSpPr/>
          <p:nvPr userDrawn="1"/>
        </p:nvSpPr>
        <p:spPr>
          <a:xfrm>
            <a:off x="4395671" y="1539329"/>
            <a:ext cx="3391365" cy="1649185"/>
          </a:xfrm>
          <a:prstGeom prst="roundRect">
            <a:avLst>
              <a:gd name="adj" fmla="val 1816"/>
            </a:avLst>
          </a:prstGeom>
          <a:solidFill>
            <a:schemeClr val="bg1"/>
          </a:solidFill>
          <a:effectLst>
            <a:outerShdw blurRad="304800" dist="215900" dir="5400000" sx="92000" sy="92000" algn="t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lvl="0" algn="ctr">
              <a:lnSpc>
                <a:spcPct val="125000"/>
              </a:lnSpc>
              <a:spcBef>
                <a:spcPts val="100"/>
              </a:spcBef>
              <a:spcAft>
                <a:spcPts val="100"/>
              </a:spcAft>
            </a:pPr>
            <a:endParaRPr lang="zh-CN" altLang="en-US" dirty="0"/>
          </a:p>
        </p:txBody>
      </p:sp>
      <p:sp>
        <p:nvSpPr>
          <p:cNvPr id="60" name="矩形 59"/>
          <p:cNvSpPr/>
          <p:nvPr userDrawn="1"/>
        </p:nvSpPr>
        <p:spPr>
          <a:xfrm>
            <a:off x="4386379" y="1512833"/>
            <a:ext cx="3409950" cy="526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25000"/>
              </a:lnSpc>
              <a:spcBef>
                <a:spcPts val="100"/>
              </a:spcBef>
              <a:spcAft>
                <a:spcPts val="100"/>
              </a:spcAft>
            </a:pPr>
            <a:endParaRPr lang="zh-CN" altLang="en-US"/>
          </a:p>
        </p:txBody>
      </p:sp>
      <p:sp>
        <p:nvSpPr>
          <p:cNvPr id="61" name="矩形: 圆角 60"/>
          <p:cNvSpPr/>
          <p:nvPr userDrawn="1"/>
        </p:nvSpPr>
        <p:spPr>
          <a:xfrm>
            <a:off x="8058150" y="1539329"/>
            <a:ext cx="3391365" cy="1649185"/>
          </a:xfrm>
          <a:prstGeom prst="roundRect">
            <a:avLst>
              <a:gd name="adj" fmla="val 1816"/>
            </a:avLst>
          </a:prstGeom>
          <a:solidFill>
            <a:schemeClr val="bg1"/>
          </a:solidFill>
          <a:effectLst>
            <a:outerShdw blurRad="304800" dist="215900" dir="5400000" sx="92000" sy="92000" algn="t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25000"/>
              </a:lnSpc>
              <a:spcBef>
                <a:spcPts val="100"/>
              </a:spcBef>
              <a:spcAft>
                <a:spcPts val="100"/>
              </a:spcAft>
            </a:pPr>
            <a:endParaRPr lang="zh-CN" altLang="en-US"/>
          </a:p>
        </p:txBody>
      </p:sp>
      <p:sp>
        <p:nvSpPr>
          <p:cNvPr id="62" name="矩形 61"/>
          <p:cNvSpPr/>
          <p:nvPr userDrawn="1"/>
        </p:nvSpPr>
        <p:spPr>
          <a:xfrm>
            <a:off x="8048858" y="1512833"/>
            <a:ext cx="3409950" cy="526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25000"/>
              </a:lnSpc>
              <a:spcBef>
                <a:spcPts val="100"/>
              </a:spcBef>
              <a:spcAft>
                <a:spcPts val="100"/>
              </a:spcAft>
            </a:pPr>
            <a:endParaRPr lang="zh-CN" altLang="en-US"/>
          </a:p>
        </p:txBody>
      </p:sp>
      <p:grpSp>
        <p:nvGrpSpPr>
          <p:cNvPr id="63" name="组合 62"/>
          <p:cNvGrpSpPr/>
          <p:nvPr userDrawn="1"/>
        </p:nvGrpSpPr>
        <p:grpSpPr>
          <a:xfrm>
            <a:off x="2559786" y="4445000"/>
            <a:ext cx="3409950" cy="1675681"/>
            <a:chOff x="723900" y="1712889"/>
            <a:chExt cx="4608000" cy="1675681"/>
          </a:xfrm>
        </p:grpSpPr>
        <p:sp>
          <p:nvSpPr>
            <p:cNvPr id="64" name="矩形: 圆角 63"/>
            <p:cNvSpPr/>
            <p:nvPr/>
          </p:nvSpPr>
          <p:spPr>
            <a:xfrm>
              <a:off x="736457" y="1739385"/>
              <a:ext cx="4582886" cy="1649185"/>
            </a:xfrm>
            <a:prstGeom prst="roundRect">
              <a:avLst>
                <a:gd name="adj" fmla="val 1816"/>
              </a:avLst>
            </a:prstGeom>
            <a:solidFill>
              <a:schemeClr val="bg1"/>
            </a:solidFill>
            <a:effectLst>
              <a:outerShdw blurRad="304800" dist="215900" dir="5400000" sx="92000" sy="92000" algn="t" rotWithShape="0">
                <a:schemeClr val="accent1">
                  <a:alpha val="2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>
                <a:lnSpc>
                  <a:spcPct val="125000"/>
                </a:lnSpc>
                <a:spcBef>
                  <a:spcPts val="100"/>
                </a:spcBef>
                <a:spcAft>
                  <a:spcPts val="100"/>
                </a:spcAft>
              </a:pPr>
              <a:endParaRPr lang="zh-CN" altLang="en-US" dirty="0"/>
            </a:p>
          </p:txBody>
        </p:sp>
        <p:sp>
          <p:nvSpPr>
            <p:cNvPr id="65" name="矩形 64"/>
            <p:cNvSpPr/>
            <p:nvPr/>
          </p:nvSpPr>
          <p:spPr>
            <a:xfrm>
              <a:off x="723900" y="1712889"/>
              <a:ext cx="4608000" cy="4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>
                <a:lnSpc>
                  <a:spcPct val="125000"/>
                </a:lnSpc>
                <a:spcBef>
                  <a:spcPts val="100"/>
                </a:spcBef>
                <a:spcAft>
                  <a:spcPts val="100"/>
                </a:spcAft>
              </a:pPr>
              <a:endParaRPr lang="zh-CN" altLang="en-US"/>
            </a:p>
          </p:txBody>
        </p:sp>
      </p:grpSp>
      <p:grpSp>
        <p:nvGrpSpPr>
          <p:cNvPr id="66" name="组合 65"/>
          <p:cNvGrpSpPr/>
          <p:nvPr userDrawn="1"/>
        </p:nvGrpSpPr>
        <p:grpSpPr>
          <a:xfrm>
            <a:off x="6222265" y="4445000"/>
            <a:ext cx="3409950" cy="1675681"/>
            <a:chOff x="723900" y="1712889"/>
            <a:chExt cx="4608000" cy="1675681"/>
          </a:xfrm>
        </p:grpSpPr>
        <p:sp>
          <p:nvSpPr>
            <p:cNvPr id="67" name="矩形: 圆角 66"/>
            <p:cNvSpPr/>
            <p:nvPr/>
          </p:nvSpPr>
          <p:spPr>
            <a:xfrm>
              <a:off x="736457" y="1739385"/>
              <a:ext cx="4582886" cy="1649185"/>
            </a:xfrm>
            <a:prstGeom prst="roundRect">
              <a:avLst>
                <a:gd name="adj" fmla="val 1816"/>
              </a:avLst>
            </a:prstGeom>
            <a:solidFill>
              <a:schemeClr val="bg1"/>
            </a:solidFill>
            <a:effectLst>
              <a:outerShdw blurRad="304800" dist="215900" dir="5400000" sx="92000" sy="92000" algn="t" rotWithShape="0">
                <a:schemeClr val="accent1">
                  <a:alpha val="2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>
                <a:lnSpc>
                  <a:spcPct val="125000"/>
                </a:lnSpc>
                <a:spcBef>
                  <a:spcPts val="100"/>
                </a:spcBef>
                <a:spcAft>
                  <a:spcPts val="100"/>
                </a:spcAft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723900" y="1712889"/>
              <a:ext cx="4608000" cy="4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>
                <a:lnSpc>
                  <a:spcPct val="125000"/>
                </a:lnSpc>
                <a:spcBef>
                  <a:spcPts val="100"/>
                </a:spcBef>
                <a:spcAft>
                  <a:spcPts val="100"/>
                </a:spcAft>
              </a:pPr>
              <a:endParaRPr lang="zh-CN" altLang="en-US"/>
            </a:p>
          </p:txBody>
        </p:sp>
      </p:grpSp>
      <p:sp>
        <p:nvSpPr>
          <p:cNvPr id="79" name="箭头: 右 78"/>
          <p:cNvSpPr/>
          <p:nvPr userDrawn="1"/>
        </p:nvSpPr>
        <p:spPr>
          <a:xfrm>
            <a:off x="0" y="3574236"/>
            <a:ext cx="11906250" cy="487964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25000"/>
              </a:lnSpc>
              <a:spcBef>
                <a:spcPts val="100"/>
              </a:spcBef>
              <a:spcAft>
                <a:spcPts val="100"/>
              </a:spcAft>
            </a:pPr>
            <a:endParaRPr lang="zh-CN" altLang="en-US"/>
          </a:p>
        </p:txBody>
      </p:sp>
      <p:sp>
        <p:nvSpPr>
          <p:cNvPr id="81" name="文本占位符 80"/>
          <p:cNvSpPr>
            <a:spLocks noGrp="1"/>
          </p:cNvSpPr>
          <p:nvPr>
            <p:ph type="body" sz="quarter" idx="11" hasCustomPrompt="1"/>
          </p:nvPr>
        </p:nvSpPr>
        <p:spPr>
          <a:xfrm>
            <a:off x="819032" y="1818879"/>
            <a:ext cx="3219683" cy="914400"/>
          </a:xfrm>
        </p:spPr>
        <p:txBody>
          <a:bodyPr>
            <a:noAutofit/>
          </a:bodyPr>
          <a:lstStyle>
            <a:lvl1pPr>
              <a:defRPr sz="1800"/>
            </a:lvl1pPr>
            <a:lvl2pPr marL="0" indent="0">
              <a:lnSpc>
                <a:spcPct val="120000"/>
              </a:lnSpc>
              <a:spcBef>
                <a:spcPts val="0"/>
              </a:spcBef>
              <a:buNone/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1"/>
            <a:r>
              <a:rPr lang="zh-CN" altLang="en-US" dirty="0"/>
              <a:t>此处输入工作项目内容，注意文字的精简和项目的时间发展顺序</a:t>
            </a:r>
            <a:endParaRPr lang="zh-CN" altLang="en-US" dirty="0"/>
          </a:p>
        </p:txBody>
      </p:sp>
      <p:sp>
        <p:nvSpPr>
          <p:cNvPr id="83" name="文本占位符 80"/>
          <p:cNvSpPr>
            <a:spLocks noGrp="1"/>
          </p:cNvSpPr>
          <p:nvPr>
            <p:ph type="body" sz="quarter" idx="12" hasCustomPrompt="1"/>
          </p:nvPr>
        </p:nvSpPr>
        <p:spPr>
          <a:xfrm>
            <a:off x="4492053" y="1818879"/>
            <a:ext cx="3219683" cy="914400"/>
          </a:xfrm>
        </p:spPr>
        <p:txBody>
          <a:bodyPr>
            <a:noAutofit/>
          </a:bodyPr>
          <a:lstStyle>
            <a:lvl1pPr>
              <a:defRPr sz="1800"/>
            </a:lvl1pPr>
            <a:lvl2pPr marL="0" indent="0">
              <a:lnSpc>
                <a:spcPct val="120000"/>
              </a:lnSpc>
              <a:spcBef>
                <a:spcPts val="0"/>
              </a:spcBef>
              <a:buNone/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1"/>
            <a:r>
              <a:rPr lang="zh-CN" altLang="en-US" dirty="0"/>
              <a:t>此处输入工作项目内容，注意文字的精简和项目的时间发展顺序</a:t>
            </a:r>
            <a:endParaRPr lang="zh-CN" altLang="en-US" dirty="0"/>
          </a:p>
        </p:txBody>
      </p:sp>
      <p:sp>
        <p:nvSpPr>
          <p:cNvPr id="84" name="文本占位符 80"/>
          <p:cNvSpPr>
            <a:spLocks noGrp="1"/>
          </p:cNvSpPr>
          <p:nvPr>
            <p:ph type="body" sz="quarter" idx="13" hasCustomPrompt="1"/>
          </p:nvPr>
        </p:nvSpPr>
        <p:spPr>
          <a:xfrm>
            <a:off x="8153285" y="1818879"/>
            <a:ext cx="3219683" cy="914400"/>
          </a:xfrm>
        </p:spPr>
        <p:txBody>
          <a:bodyPr>
            <a:noAutofit/>
          </a:bodyPr>
          <a:lstStyle>
            <a:lvl1pPr>
              <a:defRPr sz="1800"/>
            </a:lvl1pPr>
            <a:lvl2pPr marL="0" indent="0">
              <a:lnSpc>
                <a:spcPct val="120000"/>
              </a:lnSpc>
              <a:spcBef>
                <a:spcPts val="0"/>
              </a:spcBef>
              <a:buNone/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1"/>
            <a:r>
              <a:rPr lang="zh-CN" altLang="en-US" dirty="0"/>
              <a:t>此处输入工作项目内容，注意文字的精简和项目的时间发展顺序</a:t>
            </a:r>
            <a:endParaRPr lang="zh-CN" altLang="en-US" dirty="0"/>
          </a:p>
        </p:txBody>
      </p:sp>
      <p:sp>
        <p:nvSpPr>
          <p:cNvPr id="85" name="文本占位符 80"/>
          <p:cNvSpPr>
            <a:spLocks noGrp="1"/>
          </p:cNvSpPr>
          <p:nvPr>
            <p:ph type="body" sz="quarter" idx="14" hasCustomPrompt="1"/>
          </p:nvPr>
        </p:nvSpPr>
        <p:spPr>
          <a:xfrm>
            <a:off x="2644376" y="4769757"/>
            <a:ext cx="3219683" cy="914400"/>
          </a:xfrm>
        </p:spPr>
        <p:txBody>
          <a:bodyPr>
            <a:noAutofit/>
          </a:bodyPr>
          <a:lstStyle>
            <a:lvl1pPr>
              <a:defRPr sz="1800"/>
            </a:lvl1pPr>
            <a:lvl2pPr marL="0" indent="0">
              <a:lnSpc>
                <a:spcPct val="120000"/>
              </a:lnSpc>
              <a:spcBef>
                <a:spcPts val="0"/>
              </a:spcBef>
              <a:buNone/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1"/>
            <a:r>
              <a:rPr lang="zh-CN" altLang="en-US" dirty="0"/>
              <a:t>此处输入工作项目内容，注意文字的精简和项目的时间发展顺序</a:t>
            </a:r>
            <a:endParaRPr lang="zh-CN" altLang="en-US" dirty="0"/>
          </a:p>
        </p:txBody>
      </p:sp>
      <p:sp>
        <p:nvSpPr>
          <p:cNvPr id="86" name="文本占位符 80"/>
          <p:cNvSpPr>
            <a:spLocks noGrp="1"/>
          </p:cNvSpPr>
          <p:nvPr>
            <p:ph type="body" sz="quarter" idx="15" hasCustomPrompt="1"/>
          </p:nvPr>
        </p:nvSpPr>
        <p:spPr>
          <a:xfrm>
            <a:off x="6317397" y="4769757"/>
            <a:ext cx="3219683" cy="914400"/>
          </a:xfrm>
        </p:spPr>
        <p:txBody>
          <a:bodyPr>
            <a:noAutofit/>
          </a:bodyPr>
          <a:lstStyle>
            <a:lvl1pPr>
              <a:defRPr sz="1800"/>
            </a:lvl1pPr>
            <a:lvl2pPr marL="0" indent="0">
              <a:lnSpc>
                <a:spcPct val="120000"/>
              </a:lnSpc>
              <a:spcBef>
                <a:spcPts val="0"/>
              </a:spcBef>
              <a:buNone/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1"/>
            <a:r>
              <a:rPr lang="zh-CN" altLang="en-US" dirty="0"/>
              <a:t>此处输入工作项目内容，注意文字的精简和项目的时间发展顺序</a:t>
            </a:r>
            <a:endParaRPr lang="zh-CN" altLang="en-US" dirty="0"/>
          </a:p>
        </p:txBody>
      </p:sp>
      <p:sp>
        <p:nvSpPr>
          <p:cNvPr id="88" name="文本框 87"/>
          <p:cNvSpPr txBox="1"/>
          <p:nvPr userDrawn="1"/>
        </p:nvSpPr>
        <p:spPr>
          <a:xfrm>
            <a:off x="56007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 hasCustomPrompt="1"/>
          </p:nvPr>
        </p:nvSpPr>
        <p:spPr>
          <a:xfrm>
            <a:off x="662940" y="291278"/>
            <a:ext cx="10515600" cy="500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zh-CN" altLang="en-US" sz="3200" b="1">
                <a:latin typeface="+mj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Tx/>
            </a:pPr>
            <a:r>
              <a:rPr lang="zh-CN" altLang="en-US" dirty="0"/>
              <a:t>单击此处编辑标题内容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rotWithShape="0">
          <a:blip r:embed="rId2">
            <a:alphaModFix amt="51999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日期占位符 3"/>
          <p:cNvSpPr>
            <a:spLocks noGrp="1"/>
          </p:cNvSpPr>
          <p:nvPr>
            <p:ph type="dt" sz="half" idx="4294967295"/>
          </p:nvPr>
        </p:nvSpPr>
        <p:spPr>
          <a:xfrm>
            <a:off x="838200" y="6356351"/>
            <a:ext cx="2743200" cy="36618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735">
                <a:solidFill>
                  <a:schemeClr val="dk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735">
                <a:solidFill>
                  <a:schemeClr val="dk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735">
                <a:solidFill>
                  <a:schemeClr val="dk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735">
                <a:solidFill>
                  <a:schemeClr val="dk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735">
                <a:solidFill>
                  <a:schemeClr val="dk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</a:lstStyle>
          <a:p>
            <a:pPr lvl="0" fontAlgn="base"/>
            <a:fld id="{566ABCEB-ACFC-4714-9973-3DA970169C29}" type="datetime1">
              <a:rPr lang="zh-CN" altLang="en-US" sz="900" strike="noStrike" noProof="1">
                <a:solidFill>
                  <a:srgbClr val="7F7F7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rPr>
            </a:fld>
            <a:endParaRPr lang="zh-CN" altLang="en-US" sz="900" strike="noStrike" noProof="1">
              <a:solidFill>
                <a:srgbClr val="7F7F7F"/>
              </a:solidFill>
            </a:endParaRPr>
          </a:p>
        </p:txBody>
      </p:sp>
      <p:sp>
        <p:nvSpPr>
          <p:cNvPr id="1048591" name="灯片编号占位符 5"/>
          <p:cNvSpPr>
            <a:spLocks noGrp="1"/>
          </p:cNvSpPr>
          <p:nvPr>
            <p:ph type="sldNum" sz="quarter" idx="9"/>
          </p:nvPr>
        </p:nvSpPr>
        <p:spPr>
          <a:xfrm>
            <a:off x="8610600" y="6356351"/>
            <a:ext cx="2743200" cy="36618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735">
                <a:solidFill>
                  <a:schemeClr val="dk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735">
                <a:solidFill>
                  <a:schemeClr val="dk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735">
                <a:solidFill>
                  <a:schemeClr val="dk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735">
                <a:solidFill>
                  <a:schemeClr val="dk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735">
                <a:solidFill>
                  <a:schemeClr val="dk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</a:lstStyle>
          <a:p>
            <a:pPr lvl="0" algn="r" fontAlgn="base"/>
            <a:fld id="{566ABCEB-ACFC-4714-9973-3DA970169C29}" type="slidenum">
              <a:rPr lang="zh-CN" altLang="en-US" sz="900" strike="noStrike" noProof="1">
                <a:solidFill>
                  <a:srgbClr val="7F7F7F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rPr>
            </a:fld>
            <a:endParaRPr lang="zh-CN" altLang="en-US" sz="900" strike="noStrike" noProof="1">
              <a:solidFill>
                <a:srgbClr val="7F7F7F"/>
              </a:solidFill>
            </a:endParaRPr>
          </a:p>
        </p:txBody>
      </p:sp>
      <p:sp>
        <p:nvSpPr>
          <p:cNvPr id="1048590" name="页脚占位符 4"/>
          <p:cNvSpPr>
            <a:spLocks noGrp="1"/>
          </p:cNvSpPr>
          <p:nvPr>
            <p:ph type="ftr" sz="quarter" idx="19"/>
          </p:nvPr>
        </p:nvSpPr>
        <p:spPr>
          <a:xfrm>
            <a:off x="4038600" y="6356351"/>
            <a:ext cx="4114800" cy="36618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735">
                <a:solidFill>
                  <a:schemeClr val="dk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4572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735">
                <a:solidFill>
                  <a:schemeClr val="dk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9144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735">
                <a:solidFill>
                  <a:schemeClr val="dk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3716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735">
                <a:solidFill>
                  <a:schemeClr val="dk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1828800" indent="0" algn="l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735">
                <a:solidFill>
                  <a:schemeClr val="dk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</a:lstStyle>
          <a:p>
            <a:pPr lvl="0" algn="ctr" fontAlgn="base"/>
            <a:endParaRPr lang="zh-CN" altLang="en-US" sz="900" strike="noStrike" noProof="1">
              <a:solidFill>
                <a:srgbClr val="7F7F7F"/>
              </a:solidFill>
            </a:endParaRPr>
          </a:p>
        </p:txBody>
      </p:sp>
      <p:pic>
        <p:nvPicPr>
          <p:cNvPr id="14" name="图片 13" descr="图形用户界面, 文本&#10;&#10;描述已自动生成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996" y="291278"/>
            <a:ext cx="3336056" cy="4218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组合 38"/>
          <p:cNvGrpSpPr/>
          <p:nvPr userDrawn="1"/>
        </p:nvGrpSpPr>
        <p:grpSpPr>
          <a:xfrm>
            <a:off x="8153399" y="6318250"/>
            <a:ext cx="3859213" cy="441325"/>
            <a:chOff x="11716" y="1911"/>
            <a:chExt cx="6604" cy="694"/>
          </a:xfrm>
        </p:grpSpPr>
        <p:sp>
          <p:nvSpPr>
            <p:cNvPr id="3076" name="副标题 4"/>
            <p:cNvSpPr>
              <a:spLocks noGrp="1"/>
            </p:cNvSpPr>
            <p:nvPr userDrawn="1">
              <p:custDataLst>
                <p:tags r:id="rId3"/>
              </p:custDataLst>
            </p:nvPr>
          </p:nvSpPr>
          <p:spPr>
            <a:xfrm>
              <a:off x="12242" y="1911"/>
              <a:ext cx="6079" cy="69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91440" tIns="45720" rIns="91440" bIns="45720" anchor="t" anchorCtr="0"/>
            <a:lstStyle/>
            <a:p>
              <a:pPr lvl="0" algn="r">
                <a:lnSpc>
                  <a:spcPct val="140000"/>
                </a:lnSpc>
                <a:spcBef>
                  <a:spcPts val="1000"/>
                </a:spcBef>
              </a:pPr>
              <a:r>
                <a:rPr lang="zh-CN" altLang="en-US" sz="1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重庆市肿瘤医院  </a:t>
              </a:r>
              <a:r>
                <a:rPr lang="zh-CN" altLang="en-US" sz="1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黑体" panose="02010609060101010101" charset="-122"/>
                </a:rPr>
                <a:t>重庆大学附属肿瘤医院</a:t>
              </a:r>
              <a:endPara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charset="-122"/>
              </a:endParaRPr>
            </a:p>
          </p:txBody>
        </p:sp>
        <p:pic>
          <p:nvPicPr>
            <p:cNvPr id="3077" name="图片 16" descr="Untitled-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1716" y="1911"/>
              <a:ext cx="762" cy="68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9C17F9E5-2C3F-427E-9E18-8DB1205C1BD4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1000"/>
              </a:spcAft>
            </a:pPr>
            <a:fld id="{01635508-54A0-4FB0-A4C5-6467DE85E924}" type="slidenum">
              <a:rPr lang="zh-CN" altLang="en-US" noProof="1" smtClean="0"/>
            </a:fld>
            <a:endParaRPr lang="zh-CN" altLang="en-US" noProof="1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tags" Target="../tags/tag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0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tags" Target="../tags/tag9.xml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1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标题 34"/>
          <p:cNvSpPr>
            <a:spLocks noGrp="1"/>
          </p:cNvSpPr>
          <p:nvPr>
            <p:ph type="ctrTitle"/>
          </p:nvPr>
        </p:nvSpPr>
        <p:spPr>
          <a:xfrm>
            <a:off x="1624330" y="1160780"/>
            <a:ext cx="8851265" cy="1585595"/>
          </a:xfrm>
        </p:spPr>
        <p:txBody>
          <a:bodyPr wrap="square"/>
          <a:lstStyle/>
          <a:p>
            <a:pPr algn="ctr"/>
            <a:r>
              <a:rPr lang="zh-CN" altLang="en-US" sz="3600" dirty="0">
                <a:solidFill>
                  <a:srgbClr val="1C65A3"/>
                </a:solidFill>
                <a:cs typeface="微软雅黑" panose="020B0503020204020204" pitchFamily="34" charset="-122"/>
                <a:sym typeface="黑体" panose="02010609060101010101" charset="-122"/>
              </a:rPr>
              <a:t>Machine-Specific Prediction of MLC Position and Gantry Angle Deviations in VMAT Delivery</a:t>
            </a:r>
            <a:endParaRPr lang="zh-CN" altLang="en-US" sz="3600" dirty="0">
              <a:solidFill>
                <a:srgbClr val="1C65A3"/>
              </a:solidFill>
              <a:cs typeface="微软雅黑" panose="020B0503020204020204" pitchFamily="34" charset="-122"/>
              <a:sym typeface="黑体" panose="02010609060101010101" charset="-122"/>
            </a:endParaRPr>
          </a:p>
        </p:txBody>
      </p:sp>
      <p:sp>
        <p:nvSpPr>
          <p:cNvPr id="4" name="标题 34"/>
          <p:cNvSpPr txBox="1"/>
          <p:nvPr/>
        </p:nvSpPr>
        <p:spPr>
          <a:xfrm>
            <a:off x="840740" y="2895209"/>
            <a:ext cx="10510520" cy="87357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60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2400" dirty="0">
                <a:solidFill>
                  <a:srgbClr val="1C65A3"/>
                </a:solidFill>
                <a:cs typeface="微软雅黑" panose="020B0503020204020204" pitchFamily="34" charset="-122"/>
                <a:sym typeface="黑体" panose="02010609060101010101" charset="-122"/>
              </a:rPr>
              <a:t> </a:t>
            </a:r>
            <a:r>
              <a:rPr lang="zh-CN" altLang="en-US" sz="2000" dirty="0">
                <a:solidFill>
                  <a:srgbClr val="1C65A3"/>
                </a:solidFill>
                <a:cs typeface="微软雅黑" panose="020B0503020204020204" pitchFamily="34" charset="-122"/>
                <a:sym typeface="黑体" panose="02010609060101010101" charset="-122"/>
              </a:rPr>
              <a:t>重庆大学附属肿瘤医院</a:t>
            </a:r>
            <a:endParaRPr lang="en-US" altLang="zh-CN" sz="2000" dirty="0">
              <a:solidFill>
                <a:srgbClr val="1C65A3"/>
              </a:solidFill>
              <a:cs typeface="微软雅黑" panose="020B0503020204020204" pitchFamily="34" charset="-122"/>
              <a:sym typeface="黑体" panose="02010609060101010101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rgbClr val="1C65A3"/>
                </a:solidFill>
                <a:cs typeface="微软雅黑" panose="020B0503020204020204" pitchFamily="34" charset="-122"/>
                <a:sym typeface="黑体" panose="02010609060101010101" charset="-122"/>
              </a:rPr>
              <a:t>物理师  陈力源</a:t>
            </a:r>
            <a:endParaRPr lang="zh-CN" altLang="en-US" sz="2000" dirty="0">
              <a:solidFill>
                <a:srgbClr val="1C65A3"/>
              </a:solidFill>
              <a:cs typeface="微软雅黑" panose="020B0503020204020204" pitchFamily="34" charset="-122"/>
              <a:sym typeface="黑体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标题 43"/>
          <p:cNvSpPr>
            <a:spLocks noGrp="1"/>
          </p:cNvSpPr>
          <p:nvPr>
            <p:ph type="title"/>
          </p:nvPr>
        </p:nvSpPr>
        <p:spPr>
          <a:xfrm>
            <a:off x="662940" y="282388"/>
            <a:ext cx="10515600" cy="500399"/>
          </a:xfrm>
        </p:spPr>
        <p:txBody>
          <a:bodyPr>
            <a:normAutofit fontScale="90000"/>
          </a:bodyPr>
          <a:lstStyle/>
          <a:p>
            <a:r>
              <a:rPr dirty="0"/>
              <a:t>放疗</a:t>
            </a:r>
            <a:r>
              <a:rPr lang="en-US" altLang="zh-CN" dirty="0"/>
              <a:t>VMAT</a:t>
            </a:r>
            <a:r>
              <a:rPr dirty="0"/>
              <a:t>技术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15" y="699770"/>
            <a:ext cx="3446780" cy="2891155"/>
          </a:xfrm>
          <a:prstGeom prst="rect">
            <a:avLst/>
          </a:prstGeom>
        </p:spPr>
      </p:pic>
      <p:pic>
        <p:nvPicPr>
          <p:cNvPr id="5" name="图片 4" descr="Figur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8360" y="782955"/>
            <a:ext cx="3462655" cy="3646805"/>
          </a:xfrm>
          <a:prstGeom prst="rect">
            <a:avLst/>
          </a:prstGeom>
        </p:spPr>
      </p:pic>
      <p:sp>
        <p:nvSpPr>
          <p:cNvPr id="6" name="矩形 39"/>
          <p:cNvSpPr/>
          <p:nvPr>
            <p:custDataLst>
              <p:tags r:id="rId3"/>
            </p:custDataLst>
          </p:nvPr>
        </p:nvSpPr>
        <p:spPr>
          <a:xfrm>
            <a:off x="1235075" y="5922010"/>
            <a:ext cx="4532630" cy="766445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algn="just">
              <a:lnSpc>
                <a:spcPct val="130000"/>
              </a:lnSpc>
            </a:pPr>
            <a:r>
              <a:rPr lang="zh-CN" altLang="en-US" sz="2000" dirty="0"/>
              <a:t>多叶准直器</a:t>
            </a:r>
            <a:r>
              <a:rPr lang="en-US" altLang="zh-CN" sz="2000" dirty="0"/>
              <a:t>(multi-leaf collimator</a:t>
            </a:r>
            <a:r>
              <a:rPr lang="zh-CN" altLang="en-US" sz="2000" dirty="0"/>
              <a:t>，</a:t>
            </a:r>
            <a:r>
              <a:rPr lang="en-US" altLang="zh-CN" sz="2000" dirty="0"/>
              <a:t>MLC)</a:t>
            </a:r>
            <a:r>
              <a:rPr lang="zh-CN" altLang="en-US" sz="2000" dirty="0"/>
              <a:t>调整射束通过的形状，靠电机驱动。</a:t>
            </a:r>
            <a:endParaRPr lang="zh-CN" altLang="en-US" sz="20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525" y="1028700"/>
            <a:ext cx="4114165" cy="46443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5515" y="3716020"/>
            <a:ext cx="3445510" cy="207835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529320" y="4723130"/>
            <a:ext cx="334010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 dirty="0">
                <a:sym typeface="+mn-ea"/>
              </a:rPr>
              <a:t>VMAT</a:t>
            </a:r>
            <a:r>
              <a:rPr lang="zh-CN" altLang="en-US" sz="2000" dirty="0">
                <a:sym typeface="+mn-ea"/>
              </a:rPr>
              <a:t>：</a:t>
            </a:r>
            <a:r>
              <a:rPr lang="zh-CN" altLang="en-US" sz="2000" dirty="0">
                <a:sym typeface="+mn-ea"/>
              </a:rPr>
              <a:t>容积旋转调强放疗</a:t>
            </a:r>
            <a:endParaRPr lang="zh-CN" altLang="en-US" sz="2000" dirty="0">
              <a:sym typeface="+mn-ea"/>
            </a:endParaRPr>
          </a:p>
          <a:p>
            <a:r>
              <a:rPr lang="zh-CN" altLang="en-US" sz="2000" dirty="0">
                <a:sym typeface="+mn-ea"/>
              </a:rPr>
              <a:t>加速器机头绕患者旋转有很多控制点（</a:t>
            </a:r>
            <a:r>
              <a:rPr lang="en-US" altLang="zh-CN" sz="2000" dirty="0">
                <a:sym typeface="+mn-ea"/>
              </a:rPr>
              <a:t>CP</a:t>
            </a:r>
            <a:r>
              <a:rPr lang="zh-CN" altLang="en-US" sz="2000" dirty="0">
                <a:sym typeface="+mn-ea"/>
              </a:rPr>
              <a:t>），每个控制点不同形状的</a:t>
            </a:r>
            <a:r>
              <a:rPr lang="en-US" altLang="zh-CN" sz="2000" dirty="0">
                <a:sym typeface="+mn-ea"/>
              </a:rPr>
              <a:t>MLC</a:t>
            </a:r>
            <a:r>
              <a:rPr lang="zh-CN" altLang="en-US" sz="2000" dirty="0">
                <a:sym typeface="+mn-ea"/>
              </a:rPr>
              <a:t>和强度。</a:t>
            </a:r>
            <a:endParaRPr lang="zh-CN" altLang="en-US" sz="2000" dirty="0">
              <a:sym typeface="+mn-ea"/>
            </a:endParaRPr>
          </a:p>
        </p:txBody>
      </p:sp>
      <p:sp>
        <p:nvSpPr>
          <p:cNvPr id="20" name="右箭头 19"/>
          <p:cNvSpPr/>
          <p:nvPr/>
        </p:nvSpPr>
        <p:spPr>
          <a:xfrm>
            <a:off x="727710" y="3716020"/>
            <a:ext cx="568325" cy="20129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标题 43"/>
          <p:cNvSpPr>
            <a:spLocks noGrp="1"/>
          </p:cNvSpPr>
          <p:nvPr>
            <p:ph type="title"/>
          </p:nvPr>
        </p:nvSpPr>
        <p:spPr>
          <a:xfrm>
            <a:off x="662940" y="282388"/>
            <a:ext cx="10515600" cy="500399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MLC</a:t>
            </a:r>
            <a:r>
              <a:rPr lang="zh-CN" altLang="en-US" dirty="0"/>
              <a:t>位置偏差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070" y="1915795"/>
            <a:ext cx="4137660" cy="36068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920" y="3155950"/>
            <a:ext cx="2320290" cy="16230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9" b="11207"/>
          <a:stretch>
            <a:fillRect/>
          </a:stretch>
        </p:blipFill>
        <p:spPr>
          <a:xfrm>
            <a:off x="6557010" y="3155950"/>
            <a:ext cx="2284095" cy="1736725"/>
          </a:xfrm>
          <a:prstGeom prst="rect">
            <a:avLst/>
          </a:prstGeom>
        </p:spPr>
      </p:pic>
      <p:sp>
        <p:nvSpPr>
          <p:cNvPr id="14" name="矩形 39"/>
          <p:cNvSpPr/>
          <p:nvPr>
            <p:custDataLst>
              <p:tags r:id="rId4"/>
            </p:custDataLst>
          </p:nvPr>
        </p:nvSpPr>
        <p:spPr>
          <a:xfrm>
            <a:off x="591185" y="1087755"/>
            <a:ext cx="5789930" cy="903605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000" dirty="0"/>
              <a:t>现代放疗技术发展对剂量异质性要求更高，计划复杂性提高，对多叶准直器</a:t>
            </a:r>
            <a:r>
              <a:rPr lang="en-US" altLang="zh-CN" sz="2000" dirty="0"/>
              <a:t>(MLC)</a:t>
            </a:r>
            <a:r>
              <a:rPr lang="zh-CN" altLang="en-US" sz="2000" dirty="0"/>
              <a:t>误差更加敏感。</a:t>
            </a:r>
            <a:endParaRPr lang="zh-CN" altLang="en-US" sz="2000" dirty="0"/>
          </a:p>
        </p:txBody>
      </p: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6557010" y="1908254"/>
          <a:ext cx="4933557" cy="946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4519"/>
                <a:gridCol w="1644519"/>
                <a:gridCol w="1644519"/>
              </a:tblGrid>
              <a:tr h="4730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dirty="0"/>
                        <a:t>误差种类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dirty="0"/>
                        <a:t>绝对剂量偏差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ym typeface="+mn-ea"/>
                        </a:rPr>
                        <a:t>MLC</a:t>
                      </a:r>
                      <a:r>
                        <a:rPr lang="zh-CN" altLang="en-US" sz="1800" dirty="0">
                          <a:sym typeface="+mn-ea"/>
                        </a:rPr>
                        <a:t>位置偏差</a:t>
                      </a:r>
                      <a:endParaRPr lang="en-US" altLang="zh-CN" dirty="0"/>
                    </a:p>
                  </a:txBody>
                  <a:tcPr/>
                </a:tc>
              </a:tr>
              <a:tr h="47307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buNone/>
                      </a:pPr>
                      <a:r>
                        <a:rPr lang="zh-CN" altLang="en-U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对剂量影响</a:t>
                      </a:r>
                      <a:endParaRPr lang="en-US" altLang="zh-CN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sym typeface="+mn-ea"/>
                        </a:rPr>
                        <a:t>整体改变</a:t>
                      </a:r>
                      <a:endParaRPr lang="en-US" altLang="zh-CN" sz="1800" b="0" dirty="0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 dirty="0">
                          <a:solidFill>
                            <a:srgbClr val="C00000"/>
                          </a:solidFill>
                          <a:sym typeface="+mn-ea"/>
                        </a:rPr>
                        <a:t>模糊剂量梯度</a:t>
                      </a:r>
                      <a:endParaRPr lang="en-US" altLang="zh-CN" sz="1800" b="1" dirty="0">
                        <a:solidFill>
                          <a:srgbClr val="C00000"/>
                        </a:solidFill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矩形 39"/>
          <p:cNvSpPr/>
          <p:nvPr>
            <p:custDataLst>
              <p:tags r:id="rId5"/>
            </p:custDataLst>
          </p:nvPr>
        </p:nvSpPr>
        <p:spPr>
          <a:xfrm>
            <a:off x="7968481" y="1010828"/>
            <a:ext cx="2596088" cy="735501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/>
              <a:t>机械误差引起的剂量偏差</a:t>
            </a:r>
            <a:endParaRPr lang="zh-CN" altLang="en-US" sz="1600" dirty="0"/>
          </a:p>
        </p:txBody>
      </p:sp>
      <p:sp>
        <p:nvSpPr>
          <p:cNvPr id="17" name="矩形 39"/>
          <p:cNvSpPr/>
          <p:nvPr>
            <p:custDataLst>
              <p:tags r:id="rId6"/>
            </p:custDataLst>
          </p:nvPr>
        </p:nvSpPr>
        <p:spPr>
          <a:xfrm>
            <a:off x="6640196" y="5285154"/>
            <a:ext cx="2596088" cy="317328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Varian Millennium120</a:t>
            </a:r>
            <a:endParaRPr lang="zh-CN" altLang="en-US" sz="1600" dirty="0"/>
          </a:p>
        </p:txBody>
      </p:sp>
      <p:sp>
        <p:nvSpPr>
          <p:cNvPr id="18" name="矩形 39"/>
          <p:cNvSpPr/>
          <p:nvPr>
            <p:custDataLst>
              <p:tags r:id="rId7"/>
            </p:custDataLst>
          </p:nvPr>
        </p:nvSpPr>
        <p:spPr>
          <a:xfrm>
            <a:off x="8841075" y="5285153"/>
            <a:ext cx="2821628" cy="317328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Varian HD120</a:t>
            </a:r>
            <a:endParaRPr lang="zh-CN" altLang="en-US" sz="1600" dirty="0"/>
          </a:p>
        </p:txBody>
      </p:sp>
      <p:sp>
        <p:nvSpPr>
          <p:cNvPr id="19" name="矩形 39"/>
          <p:cNvSpPr/>
          <p:nvPr>
            <p:custDataLst>
              <p:tags r:id="rId8"/>
            </p:custDataLst>
          </p:nvPr>
        </p:nvSpPr>
        <p:spPr>
          <a:xfrm>
            <a:off x="6166485" y="5602605"/>
            <a:ext cx="6002655" cy="735330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dirty="0"/>
              <a:t>本研究通过日志文件系统研究两种泛用的</a:t>
            </a:r>
            <a:r>
              <a:rPr lang="en-US" altLang="zh-CN" dirty="0"/>
              <a:t>MLC</a:t>
            </a:r>
            <a:r>
              <a:rPr lang="zh-CN" altLang="en-US" dirty="0"/>
              <a:t>的位置偏差</a:t>
            </a:r>
            <a:endParaRPr lang="zh-CN" altLang="en-US" dirty="0"/>
          </a:p>
        </p:txBody>
      </p:sp>
      <p:sp>
        <p:nvSpPr>
          <p:cNvPr id="2" name="矩形 39"/>
          <p:cNvSpPr/>
          <p:nvPr>
            <p:custDataLst>
              <p:tags r:id="rId9"/>
            </p:custDataLst>
          </p:nvPr>
        </p:nvSpPr>
        <p:spPr>
          <a:xfrm>
            <a:off x="662940" y="5522595"/>
            <a:ext cx="4765675" cy="542290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algn="just">
              <a:lnSpc>
                <a:spcPct val="130000"/>
              </a:lnSpc>
            </a:pPr>
            <a:r>
              <a:rPr lang="zh-CN" dirty="0"/>
              <a:t>各类型包含由</a:t>
            </a:r>
            <a:r>
              <a:rPr lang="en-US" altLang="zh-CN" dirty="0"/>
              <a:t>Eclipse TPS v15.5</a:t>
            </a:r>
            <a:r>
              <a:rPr lang="zh-CN" altLang="en-US" dirty="0"/>
              <a:t>制作的</a:t>
            </a:r>
            <a:r>
              <a:rPr lang="en-US" altLang="zh-CN" dirty="0"/>
              <a:t>20</a:t>
            </a:r>
            <a:r>
              <a:rPr lang="zh-CN" altLang="en-US" dirty="0"/>
              <a:t>例计划</a:t>
            </a:r>
            <a:endParaRPr lang="zh-CN" altLang="en-US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标题 4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现有研究</a:t>
            </a:r>
            <a:endParaRPr lang="zh-CN" altLang="en-US" dirty="0">
              <a:latin typeface="+mn-ea"/>
              <a:ea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500" y="981169"/>
            <a:ext cx="6120142" cy="1672708"/>
          </a:xfrm>
          <a:prstGeom prst="rect">
            <a:avLst/>
          </a:prstGeom>
        </p:spPr>
      </p:pic>
      <p:sp>
        <p:nvSpPr>
          <p:cNvPr id="10" name="矩形 39"/>
          <p:cNvSpPr/>
          <p:nvPr>
            <p:custDataLst>
              <p:tags r:id="rId2"/>
            </p:custDataLst>
          </p:nvPr>
        </p:nvSpPr>
        <p:spPr>
          <a:xfrm>
            <a:off x="7476997" y="2286929"/>
            <a:ext cx="3278521" cy="500399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algn="just">
              <a:lnSpc>
                <a:spcPct val="130000"/>
              </a:lnSpc>
            </a:pPr>
            <a:endParaRPr lang="en-US" altLang="zh-CN" sz="1400" spc="150" dirty="0">
              <a:latin typeface="+mj-ea"/>
              <a:ea typeface="+mj-ea"/>
              <a:sym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0727" y="2982737"/>
            <a:ext cx="3040017" cy="61248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4916" y="3790631"/>
            <a:ext cx="3610374" cy="30922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596" y="2787328"/>
            <a:ext cx="4210494" cy="304389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9454" y="2787327"/>
            <a:ext cx="3843559" cy="3043893"/>
          </a:xfrm>
          <a:prstGeom prst="rect">
            <a:avLst/>
          </a:prstGeom>
        </p:spPr>
      </p:pic>
      <p:sp>
        <p:nvSpPr>
          <p:cNvPr id="20" name="矩形 39"/>
          <p:cNvSpPr/>
          <p:nvPr>
            <p:custDataLst>
              <p:tags r:id="rId7"/>
            </p:custDataLst>
          </p:nvPr>
        </p:nvSpPr>
        <p:spPr>
          <a:xfrm>
            <a:off x="7229475" y="1367155"/>
            <a:ext cx="4560570" cy="1040130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600" dirty="0"/>
              <a:t>truebeam</a:t>
            </a:r>
            <a:r>
              <a:rPr lang="zh-CN" altLang="en-US" sz="1600" dirty="0"/>
              <a:t>系统</a:t>
            </a:r>
            <a:r>
              <a:rPr lang="zh-CN" altLang="en-US" sz="1600" dirty="0"/>
              <a:t>叶片误差和计划的相关性随计划类型、病种变化。主要和叶片速度还有重力矢量相关。</a:t>
            </a:r>
            <a:endParaRPr lang="zh-CN" altLang="en-US" sz="1600" dirty="0"/>
          </a:p>
        </p:txBody>
      </p:sp>
      <p:sp>
        <p:nvSpPr>
          <p:cNvPr id="11" name="矩形 39"/>
          <p:cNvSpPr/>
          <p:nvPr>
            <p:custDataLst>
              <p:tags r:id="rId8"/>
            </p:custDataLst>
          </p:nvPr>
        </p:nvSpPr>
        <p:spPr>
          <a:xfrm>
            <a:off x="8814435" y="4396105"/>
            <a:ext cx="2912110" cy="1094105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/>
              <a:t>缺点：综合分析多个病种、多个患者的所有计划控制点，得到一个很宽的带</a:t>
            </a:r>
            <a:endParaRPr lang="zh-CN" altLang="en-US" sz="1600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MLC</a:t>
            </a:r>
            <a:r>
              <a:rPr lang="zh-CN" altLang="en-US" dirty="0"/>
              <a:t>位置偏差预测及其解释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39190" y="1127125"/>
            <a:ext cx="5753100" cy="13144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205" y="2595245"/>
            <a:ext cx="7058025" cy="3209925"/>
          </a:xfrm>
          <a:prstGeom prst="rect">
            <a:avLst/>
          </a:prstGeom>
        </p:spPr>
      </p:pic>
      <p:sp>
        <p:nvSpPr>
          <p:cNvPr id="20" name="矩形 39"/>
          <p:cNvSpPr/>
          <p:nvPr>
            <p:custDataLst>
              <p:tags r:id="rId3"/>
            </p:custDataLst>
          </p:nvPr>
        </p:nvSpPr>
        <p:spPr>
          <a:xfrm>
            <a:off x="7982585" y="1259205"/>
            <a:ext cx="4079875" cy="2647315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algn="just">
              <a:lnSpc>
                <a:spcPct val="130000"/>
              </a:lnSpc>
              <a:buClrTx/>
              <a:buSzTx/>
              <a:buFontTx/>
            </a:pPr>
            <a:r>
              <a:rPr lang="zh-CN" dirty="0"/>
              <a:t>Varian Clinac IX 加速器：</a:t>
            </a:r>
            <a:r>
              <a:rPr lang="zh-CN" dirty="0">
                <a:sym typeface="+mn-ea"/>
              </a:rPr>
              <a:t>Millennium120 MLC, </a:t>
            </a:r>
            <a:r>
              <a:rPr lang="zh-CN" dirty="0"/>
              <a:t>假设匀速运动，在控制点处发生速度突变</a:t>
            </a:r>
            <a:endParaRPr lang="zh-CN" dirty="0"/>
          </a:p>
          <a:p>
            <a:pPr algn="just">
              <a:lnSpc>
                <a:spcPct val="130000"/>
              </a:lnSpc>
              <a:buClrTx/>
              <a:buSzTx/>
              <a:buFontTx/>
            </a:pPr>
            <a:endParaRPr lang="zh-CN" dirty="0"/>
          </a:p>
          <a:p>
            <a:pPr algn="just">
              <a:lnSpc>
                <a:spcPct val="130000"/>
              </a:lnSpc>
              <a:buClrTx/>
              <a:buSzTx/>
              <a:buFontTx/>
            </a:pPr>
            <a:r>
              <a:rPr lang="zh-CN" dirty="0">
                <a:sym typeface="+mn-ea"/>
              </a:rPr>
              <a:t>Varian Edge加速器：HD120 MLC假设匀速运动，在控制点处以均匀加速度改变速度，变速时间与速度差成正比</a:t>
            </a:r>
            <a:endParaRPr lang="zh-CN" dirty="0">
              <a:sym typeface="+mn-ea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MLC</a:t>
            </a:r>
            <a:r>
              <a:rPr lang="zh-CN" altLang="en-US" dirty="0"/>
              <a:t>位置偏差预测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393680" y="2498090"/>
            <a:ext cx="1633855" cy="7410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000" dirty="0">
                <a:latin typeface="等线" panose="02010600030101010101" pitchFamily="2" charset="-122"/>
                <a:cs typeface="Times New Roman" panose="02020603050405020304" pitchFamily="18" charset="0"/>
              </a:rPr>
              <a:t>单个控制点：</a:t>
            </a:r>
            <a:r>
              <a:rPr lang="zh-CN" altLang="zh-CN" sz="2000" dirty="0">
                <a:latin typeface="等线" panose="02010600030101010101" pitchFamily="2" charset="-122"/>
                <a:cs typeface="Times New Roman" panose="02020603050405020304" pitchFamily="18" charset="0"/>
              </a:rPr>
              <a:t>平均</a:t>
            </a:r>
            <a:r>
              <a:rPr lang="en-US" altLang="zh-CN" sz="2000" dirty="0">
                <a:latin typeface="等线" panose="02010600030101010101" pitchFamily="2" charset="-122"/>
                <a:cs typeface="Times New Roman" panose="02020603050405020304" pitchFamily="18" charset="0"/>
              </a:rPr>
              <a:t>R²=0.97</a:t>
            </a:r>
            <a:endParaRPr lang="en-US" altLang="zh-CN" sz="20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0" y="791845"/>
            <a:ext cx="8394065" cy="20377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555" y="2974340"/>
            <a:ext cx="8393430" cy="3841750"/>
          </a:xfrm>
          <a:prstGeom prst="rect">
            <a:avLst/>
          </a:prstGeom>
        </p:spPr>
      </p:pic>
      <p:sp>
        <p:nvSpPr>
          <p:cNvPr id="5" name="内容占位符 2"/>
          <p:cNvSpPr>
            <a:spLocks noGrp="1"/>
          </p:cNvSpPr>
          <p:nvPr/>
        </p:nvSpPr>
        <p:spPr>
          <a:xfrm>
            <a:off x="20320" y="1646555"/>
            <a:ext cx="1686560" cy="615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sz="1800" dirty="0">
                <a:latin typeface="等线" panose="02010600030101010101" pitchFamily="2" charset="-122"/>
                <a:cs typeface="Times New Roman" panose="02020603050405020304" pitchFamily="18" charset="0"/>
              </a:rPr>
              <a:t>Millennium120</a:t>
            </a:r>
            <a:endParaRPr sz="18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内容占位符 2"/>
          <p:cNvSpPr>
            <a:spLocks noGrp="1"/>
          </p:cNvSpPr>
          <p:nvPr/>
        </p:nvSpPr>
        <p:spPr>
          <a:xfrm>
            <a:off x="401320" y="4517390"/>
            <a:ext cx="92456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等线" panose="02010600030101010101" pitchFamily="2" charset="-122"/>
                <a:cs typeface="Times New Roman" panose="02020603050405020304" pitchFamily="18" charset="0"/>
              </a:rPr>
              <a:t>HD</a:t>
            </a:r>
            <a:r>
              <a:rPr sz="1800" dirty="0">
                <a:latin typeface="等线" panose="02010600030101010101" pitchFamily="2" charset="-122"/>
                <a:cs typeface="Times New Roman" panose="02020603050405020304" pitchFamily="18" charset="0"/>
              </a:rPr>
              <a:t>120</a:t>
            </a:r>
            <a:endParaRPr sz="18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模</a:t>
            </a:r>
            <a:r>
              <a:rPr dirty="0"/>
              <a:t>型参数</a:t>
            </a:r>
            <a:r>
              <a:rPr lang="zh-CN" altLang="en-US" dirty="0"/>
              <a:t>解释</a:t>
            </a:r>
            <a:endParaRPr lang="zh-CN" altLang="en-US" dirty="0"/>
          </a:p>
        </p:txBody>
      </p:sp>
      <p:sp>
        <p:nvSpPr>
          <p:cNvPr id="11" name="内容占位符 2"/>
          <p:cNvSpPr txBox="1"/>
          <p:nvPr/>
        </p:nvSpPr>
        <p:spPr>
          <a:xfrm>
            <a:off x="586740" y="3456940"/>
            <a:ext cx="5070475" cy="1783715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800" b="0" i="0" kern="1200" baseline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rPr>
              <a:t>对于</a:t>
            </a:r>
            <a:r>
              <a:rPr lang="en-US" altLang="zh-CN" sz="1800" b="0" i="0" kern="1200" baseline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rPr>
              <a:t>Varian Millennium120</a:t>
            </a:r>
            <a:r>
              <a:rPr lang="zh-CN" altLang="en-US" sz="1800" b="0" i="0" kern="1200" baseline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rPr>
              <a:t>，斜率与机架旋转的时间偏差相关，截距与机架角度相关，呈</a:t>
            </a:r>
            <a:r>
              <a:rPr lang="en-US" altLang="zh-CN" sz="1800" b="0" i="0" kern="1200" baseline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rPr>
              <a:t>cos</a:t>
            </a:r>
            <a:r>
              <a:rPr lang="zh-CN" altLang="en-US" sz="1800" b="0" i="0" kern="1200" baseline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rPr>
              <a:t>函数关系。</a:t>
            </a:r>
            <a:endParaRPr lang="zh-CN" altLang="en-US" sz="1800" b="0" i="0" kern="1200" baseline="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微软雅黑" panose="020B0503020204020204" pitchFamily="34" charset="-122"/>
              <a:cs typeface="+mn-cs"/>
            </a:endParaRPr>
          </a:p>
          <a:p>
            <a:pPr marL="0" indent="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zh-CN" sz="1400" dirty="0">
              <a:effectLst/>
            </a:endParaRPr>
          </a:p>
          <a:p>
            <a:pPr marL="0" algn="l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zh-CN" alt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sym typeface="+mn-ea"/>
              </a:rPr>
              <a:t>Varian HD120</a:t>
            </a:r>
            <a:r>
              <a:rPr lang="zh-CN" alt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sym typeface="+mn-ea"/>
              </a:rPr>
              <a:t>斜率与截距</a:t>
            </a:r>
            <a:r>
              <a:rPr lang="zh-CN" alt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sym typeface="+mn-ea"/>
              </a:rPr>
              <a:t>存在类似关系，其他参数可以由它们推导。</a:t>
            </a:r>
            <a:endParaRPr lang="zh-CN" altLang="en-US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2" name="内容占位符 2"/>
          <p:cNvSpPr txBox="1"/>
          <p:nvPr/>
        </p:nvSpPr>
        <p:spPr>
          <a:xfrm>
            <a:off x="6028690" y="5483224"/>
            <a:ext cx="4876800" cy="67432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800" b="0" i="0" kern="1200" baseline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rPr>
              <a:t>结果与之前研究相符，但通过单个控制点分析，排除其他影响因素，大幅提高了回归优度，并得到了物理解释。</a:t>
            </a:r>
            <a:endParaRPr lang="zh-CN" altLang="zh-CN" sz="1400" dirty="0">
              <a:effectLst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b="66423"/>
          <a:stretch>
            <a:fillRect/>
          </a:stretch>
        </p:blipFill>
        <p:spPr>
          <a:xfrm>
            <a:off x="92710" y="953135"/>
            <a:ext cx="5935980" cy="24339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t="33650"/>
          <a:stretch>
            <a:fillRect/>
          </a:stretch>
        </p:blipFill>
        <p:spPr>
          <a:xfrm>
            <a:off x="5959475" y="659765"/>
            <a:ext cx="5737225" cy="464756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基</a:t>
            </a:r>
            <a:r>
              <a:rPr dirty="0"/>
              <a:t>于测量的验证</a:t>
            </a:r>
            <a:endParaRPr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1374140"/>
            <a:ext cx="2371090" cy="137541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7670" y="855345"/>
            <a:ext cx="3291840" cy="355092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/>
          <a:srcRect l="69302" t="5800" r="4309" b="2184"/>
          <a:stretch>
            <a:fillRect/>
          </a:stretch>
        </p:blipFill>
        <p:spPr>
          <a:xfrm>
            <a:off x="9667240" y="4662805"/>
            <a:ext cx="1894840" cy="1894840"/>
          </a:xfrm>
          <a:prstGeom prst="rect">
            <a:avLst/>
          </a:prstGeom>
        </p:spPr>
      </p:pic>
      <p:sp>
        <p:nvSpPr>
          <p:cNvPr id="17" name="内容占位符 2"/>
          <p:cNvSpPr txBox="1"/>
          <p:nvPr/>
        </p:nvSpPr>
        <p:spPr>
          <a:xfrm>
            <a:off x="6739210" y="5064124"/>
            <a:ext cx="2712457" cy="1178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800" b="0" i="0" kern="1200" baseline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rPr>
              <a:t>偏差粗略近似：通过预测</a:t>
            </a:r>
            <a:r>
              <a:rPr lang="en-US" altLang="zh-CN" sz="1800" b="0" i="0" kern="1200" baseline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rPr>
              <a:t>MLC</a:t>
            </a:r>
            <a:r>
              <a:rPr lang="zh-CN" altLang="en-US" sz="1800" b="0" i="0" kern="1200" baseline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rPr>
              <a:t>偏差投影</a:t>
            </a:r>
            <a:r>
              <a:rPr lang="en-US" altLang="zh-CN" sz="1800" b="0" i="0" kern="1200" baseline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rPr>
              <a:t>MU</a:t>
            </a:r>
            <a:r>
              <a:rPr lang="zh-CN" altLang="en-US" sz="1800" b="0" i="0" kern="1200" baseline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rPr>
              <a:t>值，</a:t>
            </a:r>
            <a:r>
              <a:rPr lang="zh-CN" alt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</a:rPr>
              <a:t>生成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+mn-ea"/>
              </a:rPr>
              <a:t>3D</a:t>
            </a:r>
            <a:r>
              <a:rPr lang="zh-CN" alt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</a:rPr>
              <a:t>条纹状结构</a:t>
            </a:r>
            <a:endParaRPr lang="zh-CN" altLang="zh-CN" sz="1400" dirty="0">
              <a:effectLst/>
            </a:endParaRPr>
          </a:p>
        </p:txBody>
      </p:sp>
      <p:sp>
        <p:nvSpPr>
          <p:cNvPr id="18" name="内容占位符 2"/>
          <p:cNvSpPr txBox="1"/>
          <p:nvPr/>
        </p:nvSpPr>
        <p:spPr>
          <a:xfrm>
            <a:off x="7007619" y="2192522"/>
            <a:ext cx="940041" cy="105613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altLang="zh-CN" dirty="0">
                <a:effectLst/>
              </a:rPr>
              <a:t>1.</a:t>
            </a:r>
            <a:r>
              <a:rPr lang="zh-CN" altLang="en-US" dirty="0">
                <a:effectLst/>
              </a:rPr>
              <a:t>漏射</a:t>
            </a:r>
            <a:endParaRPr lang="en-US" altLang="zh-CN" dirty="0">
              <a:effectLst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altLang="zh-CN" dirty="0"/>
              <a:t>2.</a:t>
            </a:r>
            <a:r>
              <a:rPr lang="zh-CN" altLang="en-US" dirty="0"/>
              <a:t>遮挡</a:t>
            </a:r>
            <a:endParaRPr lang="zh-CN" altLang="zh-CN" dirty="0">
              <a:effectLst/>
            </a:endParaRP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" y="1844040"/>
            <a:ext cx="2336165" cy="1752600"/>
          </a:xfr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125" y="1564005"/>
            <a:ext cx="3955415" cy="2313305"/>
          </a:xfrm>
          <a:prstGeom prst="rect">
            <a:avLst/>
          </a:prstGeom>
        </p:spPr>
      </p:pic>
      <p:sp>
        <p:nvSpPr>
          <p:cNvPr id="8" name="内容占位符 2"/>
          <p:cNvSpPr txBox="1"/>
          <p:nvPr/>
        </p:nvSpPr>
        <p:spPr>
          <a:xfrm>
            <a:off x="905510" y="4204335"/>
            <a:ext cx="4750435" cy="2038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模体质控：将患者计划完整照射到含有探测器的模体上，重建患者体积内三维剂量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  <a:p>
            <a:pPr marL="0" indent="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  <a:p>
            <a:pPr marL="0" indent="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测量剂量 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-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计划剂量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=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剂量偏差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  <a:p>
            <a:pPr marL="0" indent="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zh-CN" sz="1400" dirty="0">
              <a:effectLst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sym typeface="+mn-ea"/>
              </a:rPr>
              <a:t>基</a:t>
            </a:r>
            <a:r>
              <a:rPr dirty="0">
                <a:sym typeface="+mn-ea"/>
              </a:rPr>
              <a:t>于测量的验证</a:t>
            </a:r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5232400" y="1657350"/>
            <a:ext cx="6877685" cy="200088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232400" y="4117975"/>
            <a:ext cx="6877685" cy="19767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rcRect l="33241"/>
          <a:stretch>
            <a:fillRect/>
          </a:stretch>
        </p:blipFill>
        <p:spPr>
          <a:xfrm>
            <a:off x="34925" y="1765935"/>
            <a:ext cx="5077460" cy="2178685"/>
          </a:xfrm>
          <a:prstGeom prst="rect">
            <a:avLst/>
          </a:prstGeom>
        </p:spPr>
      </p:pic>
      <p:sp>
        <p:nvSpPr>
          <p:cNvPr id="23" name="内容占位符 2"/>
          <p:cNvSpPr txBox="1"/>
          <p:nvPr/>
        </p:nvSpPr>
        <p:spPr>
          <a:xfrm>
            <a:off x="8235315" y="1067435"/>
            <a:ext cx="980440" cy="4387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头颈癌</a:t>
            </a:r>
            <a:endParaRPr lang="zh-CN" altLang="zh-CN" sz="1400" dirty="0">
              <a:effectLst/>
            </a:endParaRPr>
          </a:p>
        </p:txBody>
      </p:sp>
      <p:sp>
        <p:nvSpPr>
          <p:cNvPr id="24" name="内容占位符 2"/>
          <p:cNvSpPr txBox="1"/>
          <p:nvPr/>
        </p:nvSpPr>
        <p:spPr>
          <a:xfrm>
            <a:off x="1867535" y="1067435"/>
            <a:ext cx="873125" cy="4387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乳腺癌</a:t>
            </a:r>
            <a:endParaRPr lang="zh-CN" altLang="zh-CN" sz="1400" dirty="0">
              <a:effectLst/>
            </a:endParaRPr>
          </a:p>
        </p:txBody>
      </p:sp>
      <p:sp>
        <p:nvSpPr>
          <p:cNvPr id="25" name="内容占位符 2"/>
          <p:cNvSpPr txBox="1"/>
          <p:nvPr/>
        </p:nvSpPr>
        <p:spPr>
          <a:xfrm>
            <a:off x="8266430" y="3658235"/>
            <a:ext cx="918210" cy="438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宫颈癌</a:t>
            </a:r>
            <a:endParaRPr lang="zh-CN" altLang="zh-CN" sz="1400" dirty="0">
              <a:effectLst/>
            </a:endParaRPr>
          </a:p>
        </p:txBody>
      </p:sp>
      <p:sp>
        <p:nvSpPr>
          <p:cNvPr id="26" name="内容占位符 2"/>
          <p:cNvSpPr txBox="1"/>
          <p:nvPr/>
        </p:nvSpPr>
        <p:spPr>
          <a:xfrm>
            <a:off x="817245" y="4620895"/>
            <a:ext cx="3354705" cy="490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患者体内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SSIM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平均为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0.81</a:t>
            </a:r>
            <a:endParaRPr lang="en-US" altLang="zh-CN" sz="1400" dirty="0">
              <a:effectLst/>
            </a:endParaRPr>
          </a:p>
        </p:txBody>
      </p:sp>
      <p:sp>
        <p:nvSpPr>
          <p:cNvPr id="3" name="内容占位符 2"/>
          <p:cNvSpPr txBox="1"/>
          <p:nvPr/>
        </p:nvSpPr>
        <p:spPr>
          <a:xfrm>
            <a:off x="363220" y="4117975"/>
            <a:ext cx="1504315" cy="5848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测量剂量偏差</a:t>
            </a:r>
            <a:endParaRPr lang="zh-CN" altLang="en-US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4" name="内容占位符 2"/>
          <p:cNvSpPr txBox="1"/>
          <p:nvPr/>
        </p:nvSpPr>
        <p:spPr>
          <a:xfrm>
            <a:off x="2998470" y="4097020"/>
            <a:ext cx="1626870" cy="5848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MLC</a:t>
            </a:r>
            <a:r>
              <a:rPr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偏差投影</a:t>
            </a:r>
            <a:endParaRPr lang="zh-CN" altLang="en-US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6" name="内容占位符 2"/>
          <p:cNvSpPr txBox="1"/>
          <p:nvPr/>
        </p:nvSpPr>
        <p:spPr>
          <a:xfrm>
            <a:off x="2521585" y="6366510"/>
            <a:ext cx="4801235" cy="4902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effectLst/>
              </a:rPr>
              <a:t>作为额外信息输入深度学习网络预测测量剂量</a:t>
            </a:r>
            <a:endParaRPr lang="zh-CN" dirty="0">
              <a:effectLst/>
            </a:endParaRPr>
          </a:p>
        </p:txBody>
      </p:sp>
      <p:sp>
        <p:nvSpPr>
          <p:cNvPr id="8" name="上箭头 7"/>
          <p:cNvSpPr/>
          <p:nvPr/>
        </p:nvSpPr>
        <p:spPr>
          <a:xfrm>
            <a:off x="6001385" y="6094730"/>
            <a:ext cx="262890" cy="386080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总结</a:t>
            </a:r>
            <a:endParaRPr lang="zh-CN" altLang="en-US" dirty="0"/>
          </a:p>
        </p:txBody>
      </p:sp>
      <p:grpSp>
        <p:nvGrpSpPr>
          <p:cNvPr id="7" name="组合 140"/>
          <p:cNvGrpSpPr/>
          <p:nvPr/>
        </p:nvGrpSpPr>
        <p:grpSpPr>
          <a:xfrm>
            <a:off x="1750695" y="1633855"/>
            <a:ext cx="8663940" cy="3827780"/>
            <a:chOff x="5366725" y="1364079"/>
            <a:chExt cx="5823083" cy="5237756"/>
          </a:xfrm>
        </p:grpSpPr>
        <p:sp>
          <p:nvSpPr>
            <p:cNvPr id="8" name="矩形 7"/>
            <p:cNvSpPr/>
            <p:nvPr/>
          </p:nvSpPr>
          <p:spPr>
            <a:xfrm>
              <a:off x="5384593" y="1364079"/>
              <a:ext cx="5805215" cy="5237756"/>
            </a:xfrm>
            <a:prstGeom prst="rect">
              <a:avLst/>
            </a:prstGeom>
            <a:gradFill flip="none" rotWithShape="1">
              <a:gsLst>
                <a:gs pos="0">
                  <a:srgbClr val="0032AB">
                    <a:alpha val="10000"/>
                  </a:srgbClr>
                </a:gs>
                <a:gs pos="100000">
                  <a:srgbClr val="0032AB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5366725" y="5897274"/>
              <a:ext cx="5823083" cy="0"/>
            </a:xfrm>
            <a:prstGeom prst="line">
              <a:avLst/>
            </a:prstGeom>
            <a:ln w="31750">
              <a:solidFill>
                <a:srgbClr val="0A41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68"/>
          <p:cNvSpPr txBox="1"/>
          <p:nvPr/>
        </p:nvSpPr>
        <p:spPr>
          <a:xfrm>
            <a:off x="2058035" y="1911350"/>
            <a:ext cx="8275955" cy="2861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>
                <a:latin typeface="+mn-ea"/>
              </a:rPr>
              <a:t>控制点级的</a:t>
            </a:r>
            <a:r>
              <a:rPr lang="en-US" altLang="zh-CN" sz="2400" b="1" dirty="0">
                <a:latin typeface="+mn-ea"/>
              </a:rPr>
              <a:t>MLC</a:t>
            </a:r>
            <a:r>
              <a:rPr lang="zh-CN" altLang="en-US" sz="2400" b="1" dirty="0">
                <a:latin typeface="+mn-ea"/>
              </a:rPr>
              <a:t>叶片运动偏差可以使用叶片运动指标预测</a:t>
            </a:r>
            <a:endParaRPr lang="en-US" altLang="zh-CN" sz="2400" b="1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>
                <a:latin typeface="+mn-ea"/>
              </a:rPr>
              <a:t>回归模型参数的物理意义与猜想运动模型符合</a:t>
            </a:r>
            <a:endParaRPr lang="en-US" altLang="zh-CN" sz="2400" b="1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>
                <a:latin typeface="+mn-ea"/>
              </a:rPr>
              <a:t>预测框架在不同病种间可通用</a:t>
            </a:r>
            <a:endParaRPr lang="en-US" altLang="zh-CN" sz="2400" b="1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>
                <a:latin typeface="+mn-ea"/>
              </a:rPr>
              <a:t>预测模型与测量纹理相似，</a:t>
            </a:r>
            <a:r>
              <a:rPr lang="en-US" altLang="zh-CN" sz="2400" b="1" dirty="0">
                <a:latin typeface="+mn-ea"/>
              </a:rPr>
              <a:t>MLC</a:t>
            </a:r>
            <a:r>
              <a:rPr lang="zh-CN" altLang="en-US" sz="2400" b="1" dirty="0">
                <a:latin typeface="+mn-ea"/>
              </a:rPr>
              <a:t>信息</a:t>
            </a:r>
            <a:r>
              <a:rPr lang="zh-CN" altLang="en-US" sz="2400" b="1" dirty="0">
                <a:latin typeface="+mn-ea"/>
              </a:rPr>
              <a:t>可用于预测蒙特卡罗等无法模拟的真实测量偏差</a:t>
            </a:r>
            <a:endParaRPr lang="zh-CN" altLang="en-US" sz="2400" b="1" dirty="0">
              <a:latin typeface="+mn-ea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TEMPLATE_CATEGORY" val="custom"/>
  <p:tag name="KSO_WM_TEMPLATE_INDEX" val="20184553"/>
  <p:tag name="KSO_WM_UNIT_CLEAR" val="0"/>
  <p:tag name="KSO_WM_UNIT_COMPATIBLE" val="0"/>
  <p:tag name="KSO_WM_UNIT_HIGHLIGHT" val="0"/>
  <p:tag name="KSO_WM_UNIT_ISCONTENTSTITLE" val="0"/>
  <p:tag name="KSO_WM_UNIT_VALUE" val="234"/>
  <p:tag name="KSO_WM_UNIT_LAYERLEVEL" val="1"/>
  <p:tag name="KSO_WM_UNIT_INDEX" val="1"/>
  <p:tag name="KSO_WM_UNIT_ID" val="custom20184553_1*b*1"/>
  <p:tag name="KSO_WM_UNIT_TYPE" val="b"/>
  <p:tag name="KSO_WM_BEAUTIFY_FLAG" val="#wm#"/>
  <p:tag name="KSO_WM_TAG_VERSION" val="1.0"/>
  <p:tag name="KSO_WM_UNIT_PRESET_TEXT" val="Lorem ipsum dolor sit amet, consectetur adipisicing elit."/>
</p:tagLst>
</file>

<file path=ppt/tags/tag2.xml><?xml version="1.0" encoding="utf-8"?>
<p:tagLst xmlns:p="http://schemas.openxmlformats.org/presentationml/2006/main">
  <p:tag name="KSO_WM_TEMPLATE_CATEGORY" val="diagram"/>
  <p:tag name="KSO_WM_TEMPLATE_INDEX" val="160284"/>
  <p:tag name="KSO_WM_UNIT_TYPE" val="n_h_f"/>
  <p:tag name="KSO_WM_UNIT_INDEX" val="1_2_1"/>
  <p:tag name="KSO_WM_UNIT_ID" val="258*n_h_f*1_2_1"/>
  <p:tag name="KSO_WM_UNIT_CLEAR" val="1"/>
  <p:tag name="KSO_WM_UNIT_LAYERLEVEL" val="1_1_1"/>
  <p:tag name="KSO_WM_UNIT_VALUE" val="16"/>
  <p:tag name="KSO_WM_UNIT_HIGHLIGHT" val="0"/>
  <p:tag name="KSO_WM_UNIT_COMPATIBLE" val="0"/>
  <p:tag name="KSO_WM_BEAUTIFY_FLAG" val="#wm#"/>
  <p:tag name="KSO_WM_UNIT_PRESET_TEXT_INDEX" val="4"/>
  <p:tag name="KSO_WM_UNIT_PRESET_TEXT_LEN" val="40"/>
  <p:tag name="KSO_WM_DIAGRAM_GROUP_CODE" val="n1-1"/>
  <p:tag name="KSO_WM_TAG_VERSION" val="1.0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.xml><?xml version="1.0" encoding="utf-8"?>
<p:tagLst xmlns:p="http://schemas.openxmlformats.org/presentationml/2006/main">
  <p:tag name="KSO_WM_TEMPLATE_CATEGORY" val="diagram"/>
  <p:tag name="KSO_WM_TEMPLATE_INDEX" val="160284"/>
  <p:tag name="KSO_WM_UNIT_TYPE" val="n_h_f"/>
  <p:tag name="KSO_WM_UNIT_INDEX" val="1_2_1"/>
  <p:tag name="KSO_WM_UNIT_ID" val="258*n_h_f*1_2_1"/>
  <p:tag name="KSO_WM_UNIT_CLEAR" val="1"/>
  <p:tag name="KSO_WM_UNIT_LAYERLEVEL" val="1_1_1"/>
  <p:tag name="KSO_WM_UNIT_VALUE" val="16"/>
  <p:tag name="KSO_WM_UNIT_HIGHLIGHT" val="0"/>
  <p:tag name="KSO_WM_UNIT_COMPATIBLE" val="0"/>
  <p:tag name="KSO_WM_BEAUTIFY_FLAG" val="#wm#"/>
  <p:tag name="KSO_WM_UNIT_PRESET_TEXT_INDEX" val="4"/>
  <p:tag name="KSO_WM_UNIT_PRESET_TEXT_LEN" val="40"/>
  <p:tag name="KSO_WM_DIAGRAM_GROUP_CODE" val="n1-1"/>
  <p:tag name="KSO_WM_TAG_VERSION" val="1.0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4.xml><?xml version="1.0" encoding="utf-8"?>
<p:tagLst xmlns:p="http://schemas.openxmlformats.org/presentationml/2006/main">
  <p:tag name="KSO_WM_TEMPLATE_CATEGORY" val="diagram"/>
  <p:tag name="KSO_WM_TEMPLATE_INDEX" val="160284"/>
  <p:tag name="KSO_WM_UNIT_TYPE" val="n_h_f"/>
  <p:tag name="KSO_WM_UNIT_INDEX" val="1_2_1"/>
  <p:tag name="KSO_WM_UNIT_ID" val="258*n_h_f*1_2_1"/>
  <p:tag name="KSO_WM_UNIT_CLEAR" val="1"/>
  <p:tag name="KSO_WM_UNIT_LAYERLEVEL" val="1_1_1"/>
  <p:tag name="KSO_WM_UNIT_VALUE" val="16"/>
  <p:tag name="KSO_WM_UNIT_HIGHLIGHT" val="0"/>
  <p:tag name="KSO_WM_UNIT_COMPATIBLE" val="0"/>
  <p:tag name="KSO_WM_BEAUTIFY_FLAG" val="#wm#"/>
  <p:tag name="KSO_WM_UNIT_PRESET_TEXT_INDEX" val="4"/>
  <p:tag name="KSO_WM_UNIT_PRESET_TEXT_LEN" val="40"/>
  <p:tag name="KSO_WM_DIAGRAM_GROUP_CODE" val="n1-1"/>
  <p:tag name="KSO_WM_TAG_VERSION" val="1.0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5.xml><?xml version="1.0" encoding="utf-8"?>
<p:tagLst xmlns:p="http://schemas.openxmlformats.org/presentationml/2006/main">
  <p:tag name="KSO_WM_TEMPLATE_CATEGORY" val="diagram"/>
  <p:tag name="KSO_WM_TEMPLATE_INDEX" val="160284"/>
  <p:tag name="KSO_WM_UNIT_TYPE" val="n_h_f"/>
  <p:tag name="KSO_WM_UNIT_INDEX" val="1_2_1"/>
  <p:tag name="KSO_WM_UNIT_ID" val="258*n_h_f*1_2_1"/>
  <p:tag name="KSO_WM_UNIT_CLEAR" val="1"/>
  <p:tag name="KSO_WM_UNIT_LAYERLEVEL" val="1_1_1"/>
  <p:tag name="KSO_WM_UNIT_VALUE" val="16"/>
  <p:tag name="KSO_WM_UNIT_HIGHLIGHT" val="0"/>
  <p:tag name="KSO_WM_UNIT_COMPATIBLE" val="0"/>
  <p:tag name="KSO_WM_BEAUTIFY_FLAG" val="#wm#"/>
  <p:tag name="KSO_WM_UNIT_PRESET_TEXT_INDEX" val="4"/>
  <p:tag name="KSO_WM_UNIT_PRESET_TEXT_LEN" val="40"/>
  <p:tag name="KSO_WM_DIAGRAM_GROUP_CODE" val="n1-1"/>
  <p:tag name="KSO_WM_TAG_VERSION" val="1.0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6.xml><?xml version="1.0" encoding="utf-8"?>
<p:tagLst xmlns:p="http://schemas.openxmlformats.org/presentationml/2006/main">
  <p:tag name="KSO_WM_TEMPLATE_CATEGORY" val="diagram"/>
  <p:tag name="KSO_WM_TEMPLATE_INDEX" val="160284"/>
  <p:tag name="KSO_WM_UNIT_TYPE" val="n_h_f"/>
  <p:tag name="KSO_WM_UNIT_INDEX" val="1_2_1"/>
  <p:tag name="KSO_WM_UNIT_ID" val="258*n_h_f*1_2_1"/>
  <p:tag name="KSO_WM_UNIT_CLEAR" val="1"/>
  <p:tag name="KSO_WM_UNIT_LAYERLEVEL" val="1_1_1"/>
  <p:tag name="KSO_WM_UNIT_VALUE" val="16"/>
  <p:tag name="KSO_WM_UNIT_HIGHLIGHT" val="0"/>
  <p:tag name="KSO_WM_UNIT_COMPATIBLE" val="0"/>
  <p:tag name="KSO_WM_BEAUTIFY_FLAG" val="#wm#"/>
  <p:tag name="KSO_WM_UNIT_PRESET_TEXT_INDEX" val="4"/>
  <p:tag name="KSO_WM_UNIT_PRESET_TEXT_LEN" val="40"/>
  <p:tag name="KSO_WM_DIAGRAM_GROUP_CODE" val="n1-1"/>
  <p:tag name="KSO_WM_TAG_VERSION" val="1.0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7.xml><?xml version="1.0" encoding="utf-8"?>
<p:tagLst xmlns:p="http://schemas.openxmlformats.org/presentationml/2006/main">
  <p:tag name="KSO_WM_TEMPLATE_CATEGORY" val="diagram"/>
  <p:tag name="KSO_WM_TEMPLATE_INDEX" val="160284"/>
  <p:tag name="KSO_WM_UNIT_TYPE" val="n_h_f"/>
  <p:tag name="KSO_WM_UNIT_INDEX" val="1_2_1"/>
  <p:tag name="KSO_WM_UNIT_ID" val="258*n_h_f*1_2_1"/>
  <p:tag name="KSO_WM_UNIT_CLEAR" val="1"/>
  <p:tag name="KSO_WM_UNIT_LAYERLEVEL" val="1_1_1"/>
  <p:tag name="KSO_WM_UNIT_VALUE" val="16"/>
  <p:tag name="KSO_WM_UNIT_HIGHLIGHT" val="0"/>
  <p:tag name="KSO_WM_UNIT_COMPATIBLE" val="0"/>
  <p:tag name="KSO_WM_BEAUTIFY_FLAG" val="#wm#"/>
  <p:tag name="KSO_WM_UNIT_PRESET_TEXT_INDEX" val="4"/>
  <p:tag name="KSO_WM_UNIT_PRESET_TEXT_LEN" val="40"/>
  <p:tag name="KSO_WM_DIAGRAM_GROUP_CODE" val="n1-1"/>
  <p:tag name="KSO_WM_TAG_VERSION" val="1.0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8.xml><?xml version="1.0" encoding="utf-8"?>
<p:tagLst xmlns:p="http://schemas.openxmlformats.org/presentationml/2006/main">
  <p:tag name="KSO_WM_TEMPLATE_CATEGORY" val="diagram"/>
  <p:tag name="KSO_WM_TEMPLATE_INDEX" val="160284"/>
  <p:tag name="KSO_WM_UNIT_TYPE" val="n_h_f"/>
  <p:tag name="KSO_WM_UNIT_INDEX" val="1_2_1"/>
  <p:tag name="KSO_WM_UNIT_ID" val="258*n_h_f*1_2_1"/>
  <p:tag name="KSO_WM_UNIT_CLEAR" val="1"/>
  <p:tag name="KSO_WM_UNIT_LAYERLEVEL" val="1_1_1"/>
  <p:tag name="KSO_WM_UNIT_VALUE" val="16"/>
  <p:tag name="KSO_WM_UNIT_HIGHLIGHT" val="0"/>
  <p:tag name="KSO_WM_UNIT_COMPATIBLE" val="0"/>
  <p:tag name="KSO_WM_BEAUTIFY_FLAG" val="#wm#"/>
  <p:tag name="KSO_WM_UNIT_PRESET_TEXT_INDEX" val="4"/>
  <p:tag name="KSO_WM_UNIT_PRESET_TEXT_LEN" val="40"/>
  <p:tag name="KSO_WM_DIAGRAM_GROUP_CODE" val="n1-1"/>
  <p:tag name="KSO_WM_TAG_VERSION" val="1.0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9.xml><?xml version="1.0" encoding="utf-8"?>
<p:tagLst xmlns:p="http://schemas.openxmlformats.org/presentationml/2006/main">
  <p:tag name="KSO_WM_TEMPLATE_CATEGORY" val="diagram"/>
  <p:tag name="KSO_WM_TEMPLATE_INDEX" val="160284"/>
  <p:tag name="KSO_WM_UNIT_TYPE" val="n_h_f"/>
  <p:tag name="KSO_WM_UNIT_INDEX" val="1_2_1"/>
  <p:tag name="KSO_WM_UNIT_ID" val="258*n_h_f*1_2_1"/>
  <p:tag name="KSO_WM_UNIT_CLEAR" val="1"/>
  <p:tag name="KSO_WM_UNIT_LAYERLEVEL" val="1_1_1"/>
  <p:tag name="KSO_WM_UNIT_VALUE" val="16"/>
  <p:tag name="KSO_WM_UNIT_HIGHLIGHT" val="0"/>
  <p:tag name="KSO_WM_UNIT_COMPATIBLE" val="0"/>
  <p:tag name="KSO_WM_BEAUTIFY_FLAG" val="#wm#"/>
  <p:tag name="KSO_WM_UNIT_PRESET_TEXT_INDEX" val="4"/>
  <p:tag name="KSO_WM_UNIT_PRESET_TEXT_LEN" val="40"/>
  <p:tag name="KSO_WM_DIAGRAM_GROUP_CODE" val="n1-1"/>
  <p:tag name="KSO_WM_TAG_VERSION" val="1.0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0.xml><?xml version="1.0" encoding="utf-8"?>
<p:tagLst xmlns:p="http://schemas.openxmlformats.org/presentationml/2006/main">
  <p:tag name="KSO_WM_TEMPLATE_CATEGORY" val="diagram"/>
  <p:tag name="KSO_WM_TEMPLATE_INDEX" val="160284"/>
  <p:tag name="KSO_WM_UNIT_TYPE" val="n_h_f"/>
  <p:tag name="KSO_WM_UNIT_INDEX" val="1_2_1"/>
  <p:tag name="KSO_WM_UNIT_ID" val="258*n_h_f*1_2_1"/>
  <p:tag name="KSO_WM_UNIT_CLEAR" val="1"/>
  <p:tag name="KSO_WM_UNIT_LAYERLEVEL" val="1_1_1"/>
  <p:tag name="KSO_WM_UNIT_VALUE" val="16"/>
  <p:tag name="KSO_WM_UNIT_HIGHLIGHT" val="0"/>
  <p:tag name="KSO_WM_UNIT_COMPATIBLE" val="0"/>
  <p:tag name="KSO_WM_BEAUTIFY_FLAG" val="#wm#"/>
  <p:tag name="KSO_WM_UNIT_PRESET_TEXT_INDEX" val="4"/>
  <p:tag name="KSO_WM_UNIT_PRESET_TEXT_LEN" val="40"/>
  <p:tag name="KSO_WM_DIAGRAM_GROUP_CODE" val="n1-1"/>
  <p:tag name="KSO_WM_TAG_VERSION" val="1.0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1.xml><?xml version="1.0" encoding="utf-8"?>
<p:tagLst xmlns:p="http://schemas.openxmlformats.org/presentationml/2006/main">
  <p:tag name="KSO_WM_TEMPLATE_CATEGORY" val="diagram"/>
  <p:tag name="KSO_WM_TEMPLATE_INDEX" val="160284"/>
  <p:tag name="KSO_WM_UNIT_TYPE" val="n_h_f"/>
  <p:tag name="KSO_WM_UNIT_INDEX" val="1_2_1"/>
  <p:tag name="KSO_WM_UNIT_ID" val="258*n_h_f*1_2_1"/>
  <p:tag name="KSO_WM_UNIT_CLEAR" val="1"/>
  <p:tag name="KSO_WM_UNIT_LAYERLEVEL" val="1_1_1"/>
  <p:tag name="KSO_WM_UNIT_VALUE" val="16"/>
  <p:tag name="KSO_WM_UNIT_HIGHLIGHT" val="0"/>
  <p:tag name="KSO_WM_UNIT_COMPATIBLE" val="0"/>
  <p:tag name="KSO_WM_BEAUTIFY_FLAG" val="#wm#"/>
  <p:tag name="KSO_WM_UNIT_PRESET_TEXT_INDEX" val="4"/>
  <p:tag name="KSO_WM_UNIT_PRESET_TEXT_LEN" val="40"/>
  <p:tag name="KSO_WM_DIAGRAM_GROUP_CODE" val="n1-1"/>
  <p:tag name="KSO_WM_TAG_VERSION" val="1.0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2.xml><?xml version="1.0" encoding="utf-8"?>
<p:tagLst xmlns:p="http://schemas.openxmlformats.org/presentationml/2006/main">
  <p:tag name="KSO_WM_TEMPLATE_CATEGORY" val="diagram"/>
  <p:tag name="KSO_WM_TEMPLATE_INDEX" val="160284"/>
  <p:tag name="KSO_WM_UNIT_TYPE" val="n_h_f"/>
  <p:tag name="KSO_WM_UNIT_INDEX" val="1_2_1"/>
  <p:tag name="KSO_WM_UNIT_ID" val="258*n_h_f*1_2_1"/>
  <p:tag name="KSO_WM_UNIT_CLEAR" val="1"/>
  <p:tag name="KSO_WM_UNIT_LAYERLEVEL" val="1_1_1"/>
  <p:tag name="KSO_WM_UNIT_VALUE" val="16"/>
  <p:tag name="KSO_WM_UNIT_HIGHLIGHT" val="0"/>
  <p:tag name="KSO_WM_UNIT_COMPATIBLE" val="0"/>
  <p:tag name="KSO_WM_BEAUTIFY_FLAG" val="#wm#"/>
  <p:tag name="KSO_WM_UNIT_PRESET_TEXT_INDEX" val="4"/>
  <p:tag name="KSO_WM_UNIT_PRESET_TEXT_LEN" val="40"/>
  <p:tag name="KSO_WM_DIAGRAM_GROUP_CODE" val="n1-1"/>
  <p:tag name="KSO_WM_TAG_VERSION" val="1.0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3.xml><?xml version="1.0" encoding="utf-8"?>
<p:tagLst xmlns:p="http://schemas.openxmlformats.org/presentationml/2006/main">
  <p:tag name="COMMONDATA" val="eyJoZGlkIjoiOWY5MTYwOGQ2YTQzNjhiMzBmOGQ4YzAzNWM1NjhmNzAifQ=="/>
  <p:tag name="KSO_WPP_MARK_KEY" val="ee802465-382b-4d0b-bcb6-c6bc1414f3d9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C65A3"/>
      </a:accent1>
      <a:accent2>
        <a:srgbClr val="FFA006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1063</Words>
  <Application>WPS 演示</Application>
  <PresentationFormat>宽屏</PresentationFormat>
  <Paragraphs>101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阿里巴巴普惠体 M</vt:lpstr>
      <vt:lpstr>Roboto</vt:lpstr>
      <vt:lpstr>黑体</vt:lpstr>
      <vt:lpstr>Times New Roman</vt:lpstr>
      <vt:lpstr>等线</vt:lpstr>
      <vt:lpstr>Arial Unicode MS</vt:lpstr>
      <vt:lpstr>Calibri</vt:lpstr>
      <vt:lpstr>Office 主题</vt:lpstr>
      <vt:lpstr>Machine-Specific Prediction of MLC Position and Gantry Angle Deviations in VMAT Delivery</vt:lpstr>
      <vt:lpstr>放疗VMAT技术</vt:lpstr>
      <vt:lpstr>MLC位置偏差</vt:lpstr>
      <vt:lpstr>现有研究</vt:lpstr>
      <vt:lpstr>MLC位置偏差预测及其解释</vt:lpstr>
      <vt:lpstr>MLC位置偏差预测</vt:lpstr>
      <vt:lpstr>模型参数解释</vt:lpstr>
      <vt:lpstr>基于测量的验证</vt:lpstr>
      <vt:lpstr>基于测量的验证</vt:lpstr>
      <vt:lpstr>总结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304</cp:revision>
  <dcterms:created xsi:type="dcterms:W3CDTF">2022-05-25T02:06:00Z</dcterms:created>
  <dcterms:modified xsi:type="dcterms:W3CDTF">2026-10-17T04:59:10Z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4D86F8CC05964E679B877BA32E3C0E73</vt:lpwstr>
  </property>
  <property fmtid="{D5CDD505-2E9C-101B-9397-08002B2CF9AE}" pid="3" name="KSOProductBuildVer">
    <vt:lpwstr>2052-11.1.0.9021</vt:lpwstr>
  </property>
</Properties>
</file>