
<file path=[Content_Types].xml><?xml version="1.0" encoding="utf-8"?>
<Types xmlns="http://schemas.openxmlformats.org/package/2006/content-types">
  <Default Extension="jpeg" ContentType="image/jpeg"/>
  <Default Extension="jpg" ContentType="image/jpeg"/>
  <Default Extension="jpg_945a68940a34663a856e720c66ea25c5"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xml" ContentType="application/vnd.openxmlformats-officedocument.presentationml.tags+xml"/>
  <Override PartName="/ppt/notesSlides/notesSlide13.xml" ContentType="application/vnd.openxmlformats-officedocument.presentationml.notesSlide+xml"/>
  <Override PartName="/ppt/tags/tag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60" r:id="rId2"/>
    <p:sldId id="8364" r:id="rId3"/>
    <p:sldId id="8372" r:id="rId4"/>
    <p:sldId id="372" r:id="rId5"/>
    <p:sldId id="8365" r:id="rId6"/>
    <p:sldId id="8366" r:id="rId7"/>
    <p:sldId id="8367" r:id="rId8"/>
    <p:sldId id="8368" r:id="rId9"/>
    <p:sldId id="8373" r:id="rId10"/>
    <p:sldId id="8375" r:id="rId11"/>
    <p:sldId id="8376" r:id="rId12"/>
    <p:sldId id="8377" r:id="rId13"/>
    <p:sldId id="8374" r:id="rId14"/>
    <p:sldId id="270" r:id="rId1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4238" autoAdjust="0"/>
  </p:normalViewPr>
  <p:slideViewPr>
    <p:cSldViewPr snapToGrid="0" showGuides="1">
      <p:cViewPr varScale="1">
        <p:scale>
          <a:sx n="70" d="100"/>
          <a:sy n="70" d="100"/>
        </p:scale>
        <p:origin x="1123" y="5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1EF79D-2AAA-4B3A-97FA-2C5B8DA631B9}" type="datetimeFigureOut">
              <a:rPr lang="zh-CN" altLang="en-US" smtClean="0"/>
              <a:t>2026/10/19 Monday</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12C4B4-085D-4D81-BE34-A8BE4065FEAF}" type="slidenum">
              <a:rPr lang="zh-CN" altLang="en-US" smtClean="0"/>
              <a:t>‹#›</a:t>
            </a:fld>
            <a:endParaRPr lang="zh-CN" altLang="en-US"/>
          </a:p>
        </p:txBody>
      </p:sp>
    </p:spTree>
    <p:extLst>
      <p:ext uri="{BB962C8B-B14F-4D97-AF65-F5344CB8AC3E}">
        <p14:creationId xmlns:p14="http://schemas.microsoft.com/office/powerpoint/2010/main" val="38906034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spect="1" noTextEdit="1"/>
          </p:cNvSpPr>
          <p:nvPr>
            <p:ph type="sldImg"/>
          </p:nvPr>
        </p:nvSpPr>
        <p:spPr/>
      </p:sp>
      <p:sp>
        <p:nvSpPr>
          <p:cNvPr id="11267" name="Rectangle 3"/>
          <p:cNvSpPr>
            <a:spLocks noGrp="1"/>
          </p:cNvSpPr>
          <p:nvPr>
            <p:ph type="body" idx="1"/>
          </p:nvPr>
        </p:nvSpPr>
        <p:spPr/>
        <p:txBody>
          <a:bodyPr wrap="square" lIns="91440" tIns="45720" rIns="91440" bIns="45720" anchor="t" anchorCtr="0"/>
          <a:lstStyle/>
          <a:p>
            <a:pPr lvl="0"/>
            <a:endParaRPr lang="en-US"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3</a:t>
            </a:fld>
            <a:endParaRPr lang="zh-CN" altLang="en-US"/>
          </a:p>
        </p:txBody>
      </p:sp>
    </p:spTree>
    <p:extLst>
      <p:ext uri="{BB962C8B-B14F-4D97-AF65-F5344CB8AC3E}">
        <p14:creationId xmlns:p14="http://schemas.microsoft.com/office/powerpoint/2010/main" val="425913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4</a:t>
            </a:fld>
            <a:endParaRPr lang="zh-CN" altLang="en-US"/>
          </a:p>
        </p:txBody>
      </p:sp>
    </p:spTree>
    <p:extLst>
      <p:ext uri="{BB962C8B-B14F-4D97-AF65-F5344CB8AC3E}">
        <p14:creationId xmlns:p14="http://schemas.microsoft.com/office/powerpoint/2010/main" val="27624127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5</a:t>
            </a:fld>
            <a:endParaRPr lang="zh-CN" altLang="en-US"/>
          </a:p>
        </p:txBody>
      </p:sp>
    </p:spTree>
    <p:extLst>
      <p:ext uri="{BB962C8B-B14F-4D97-AF65-F5344CB8AC3E}">
        <p14:creationId xmlns:p14="http://schemas.microsoft.com/office/powerpoint/2010/main" val="3829742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6</a:t>
            </a:fld>
            <a:endParaRPr lang="zh-CN" altLang="en-US"/>
          </a:p>
        </p:txBody>
      </p:sp>
    </p:spTree>
    <p:extLst>
      <p:ext uri="{BB962C8B-B14F-4D97-AF65-F5344CB8AC3E}">
        <p14:creationId xmlns:p14="http://schemas.microsoft.com/office/powerpoint/2010/main" val="638445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7</a:t>
            </a:fld>
            <a:endParaRPr lang="zh-CN" altLang="en-US"/>
          </a:p>
        </p:txBody>
      </p:sp>
    </p:spTree>
    <p:extLst>
      <p:ext uri="{BB962C8B-B14F-4D97-AF65-F5344CB8AC3E}">
        <p14:creationId xmlns:p14="http://schemas.microsoft.com/office/powerpoint/2010/main" val="32008392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8</a:t>
            </a:fld>
            <a:endParaRPr lang="zh-CN" altLang="en-US"/>
          </a:p>
        </p:txBody>
      </p:sp>
    </p:spTree>
    <p:extLst>
      <p:ext uri="{BB962C8B-B14F-4D97-AF65-F5344CB8AC3E}">
        <p14:creationId xmlns:p14="http://schemas.microsoft.com/office/powerpoint/2010/main" val="33577555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9</a:t>
            </a:fld>
            <a:endParaRPr lang="zh-CN" altLang="en-US"/>
          </a:p>
        </p:txBody>
      </p:sp>
    </p:spTree>
    <p:extLst>
      <p:ext uri="{BB962C8B-B14F-4D97-AF65-F5344CB8AC3E}">
        <p14:creationId xmlns:p14="http://schemas.microsoft.com/office/powerpoint/2010/main" val="88469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10</a:t>
            </a:fld>
            <a:endParaRPr lang="zh-CN" altLang="en-US"/>
          </a:p>
        </p:txBody>
      </p:sp>
    </p:spTree>
    <p:extLst>
      <p:ext uri="{BB962C8B-B14F-4D97-AF65-F5344CB8AC3E}">
        <p14:creationId xmlns:p14="http://schemas.microsoft.com/office/powerpoint/2010/main" val="4040532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11</a:t>
            </a:fld>
            <a:endParaRPr lang="zh-CN" altLang="en-US"/>
          </a:p>
        </p:txBody>
      </p:sp>
    </p:spTree>
    <p:extLst>
      <p:ext uri="{BB962C8B-B14F-4D97-AF65-F5344CB8AC3E}">
        <p14:creationId xmlns:p14="http://schemas.microsoft.com/office/powerpoint/2010/main" val="3284100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12</a:t>
            </a:fld>
            <a:endParaRPr lang="zh-CN" altLang="en-US"/>
          </a:p>
        </p:txBody>
      </p:sp>
    </p:spTree>
    <p:extLst>
      <p:ext uri="{BB962C8B-B14F-4D97-AF65-F5344CB8AC3E}">
        <p14:creationId xmlns:p14="http://schemas.microsoft.com/office/powerpoint/2010/main" val="4982026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1B12C4B4-085D-4D81-BE34-A8BE4065FEAF}" type="slidenum">
              <a:rPr lang="zh-CN" altLang="en-US" smtClean="0"/>
              <a:t>13</a:t>
            </a:fld>
            <a:endParaRPr lang="zh-CN" altLang="en-US"/>
          </a:p>
        </p:txBody>
      </p:sp>
    </p:spTree>
    <p:extLst>
      <p:ext uri="{BB962C8B-B14F-4D97-AF65-F5344CB8AC3E}">
        <p14:creationId xmlns:p14="http://schemas.microsoft.com/office/powerpoint/2010/main" val="35032160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2026/10/19 Monday</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1982" y="401250"/>
            <a:ext cx="913840" cy="225016"/>
          </a:xfrm>
          <a:prstGeom prst="rect">
            <a:avLst/>
          </a:prstGeom>
        </p:spPr>
      </p:pic>
      <p:grpSp>
        <p:nvGrpSpPr>
          <p:cNvPr id="4" name="组合 3"/>
          <p:cNvGrpSpPr/>
          <p:nvPr userDrawn="1"/>
        </p:nvGrpSpPr>
        <p:grpSpPr>
          <a:xfrm>
            <a:off x="9070975" y="6415405"/>
            <a:ext cx="3010535" cy="337185"/>
            <a:chOff x="14699" y="9729"/>
            <a:chExt cx="4191" cy="531"/>
          </a:xfrm>
        </p:grpSpPr>
        <p:sp>
          <p:nvSpPr>
            <p:cNvPr id="27" name="文本框 26"/>
            <p:cNvSpPr txBox="1"/>
            <p:nvPr/>
          </p:nvSpPr>
          <p:spPr>
            <a:xfrm>
              <a:off x="17239" y="9749"/>
              <a:ext cx="1651" cy="507"/>
            </a:xfrm>
            <a:prstGeom prst="rect">
              <a:avLst/>
            </a:prstGeom>
            <a:noFill/>
          </p:spPr>
          <p:txBody>
            <a:bodyPr wrap="square" rtlCol="0">
              <a:spAutoFit/>
            </a:bodyPr>
            <a:lstStyle/>
            <a:p>
              <a:pPr indent="0" algn="l">
                <a:lnSpc>
                  <a:spcPct val="200000"/>
                </a:lnSpc>
                <a:buNone/>
              </a:pPr>
              <a:r>
                <a:rPr sz="750" dirty="0">
                  <a:solidFill>
                    <a:srgbClr val="4F80BD"/>
                  </a:solidFill>
                  <a:latin typeface="微软雅黑" panose="020B0503020204020204" pitchFamily="34" charset="-122"/>
                  <a:ea typeface="微软雅黑" panose="020B0503020204020204" pitchFamily="34" charset="-122"/>
                  <a:cs typeface="+mj-cs"/>
                </a:rPr>
                <a:t>科技兴邦</a:t>
              </a:r>
              <a:r>
                <a:rPr lang="en-US" sz="750" dirty="0">
                  <a:solidFill>
                    <a:srgbClr val="4F80BD"/>
                  </a:solidFill>
                  <a:latin typeface="微软雅黑" panose="020B0503020204020204" pitchFamily="34" charset="-122"/>
                  <a:ea typeface="微软雅黑" panose="020B0503020204020204" pitchFamily="34" charset="-122"/>
                  <a:cs typeface="+mj-cs"/>
                </a:rPr>
                <a:t>  </a:t>
              </a:r>
              <a:r>
                <a:rPr sz="750" dirty="0">
                  <a:solidFill>
                    <a:srgbClr val="4F80BD"/>
                  </a:solidFill>
                  <a:latin typeface="微软雅黑" panose="020B0503020204020204" pitchFamily="34" charset="-122"/>
                  <a:ea typeface="微软雅黑" panose="020B0503020204020204" pitchFamily="34" charset="-122"/>
                  <a:cs typeface="+mj-cs"/>
                </a:rPr>
                <a:t>产业报国</a:t>
              </a:r>
            </a:p>
          </p:txBody>
        </p:sp>
        <p:sp>
          <p:nvSpPr>
            <p:cNvPr id="30" name="文本框 29"/>
            <p:cNvSpPr txBox="1"/>
            <p:nvPr/>
          </p:nvSpPr>
          <p:spPr>
            <a:xfrm>
              <a:off x="14699" y="9729"/>
              <a:ext cx="2761" cy="531"/>
            </a:xfrm>
            <a:prstGeom prst="rect">
              <a:avLst/>
            </a:prstGeom>
            <a:noFill/>
          </p:spPr>
          <p:txBody>
            <a:bodyPr wrap="square" rtlCol="0">
              <a:spAutoFit/>
            </a:bodyPr>
            <a:lstStyle/>
            <a:p>
              <a:pPr indent="0" algn="l">
                <a:lnSpc>
                  <a:spcPct val="200000"/>
                </a:lnSpc>
                <a:buNone/>
              </a:pPr>
              <a:r>
                <a:rPr sz="800" dirty="0">
                  <a:solidFill>
                    <a:srgbClr val="4F80BD"/>
                  </a:solidFill>
                  <a:latin typeface="微软雅黑" panose="020B0503020204020204" pitchFamily="34" charset="-122"/>
                  <a:ea typeface="微软雅黑" panose="020B0503020204020204" pitchFamily="34" charset="-122"/>
                  <a:cs typeface="+mj-cs"/>
                </a:rPr>
                <a:t>Sci-tech to thrive</a:t>
              </a:r>
              <a:r>
                <a:rPr lang="en-US" sz="800" dirty="0">
                  <a:solidFill>
                    <a:srgbClr val="4F80BD"/>
                  </a:solidFill>
                  <a:latin typeface="微软雅黑" panose="020B0503020204020204" pitchFamily="34" charset="-122"/>
                  <a:ea typeface="微软雅黑" panose="020B0503020204020204" pitchFamily="34" charset="-122"/>
                  <a:cs typeface="+mj-cs"/>
                </a:rPr>
                <a:t>, i</a:t>
              </a:r>
              <a:r>
                <a:rPr sz="800" dirty="0">
                  <a:solidFill>
                    <a:srgbClr val="4F80BD"/>
                  </a:solidFill>
                  <a:latin typeface="微软雅黑" panose="020B0503020204020204" pitchFamily="34" charset="-122"/>
                  <a:ea typeface="微软雅黑" panose="020B0503020204020204" pitchFamily="34" charset="-122"/>
                  <a:cs typeface="+mj-cs"/>
                </a:rPr>
                <a:t>ndustry to serve</a:t>
              </a:r>
            </a:p>
          </p:txBody>
        </p:sp>
        <p:cxnSp>
          <p:nvCxnSpPr>
            <p:cNvPr id="32" name="直接连接符 31"/>
            <p:cNvCxnSpPr/>
            <p:nvPr/>
          </p:nvCxnSpPr>
          <p:spPr>
            <a:xfrm>
              <a:off x="17297" y="10005"/>
              <a:ext cx="0" cy="135"/>
            </a:xfrm>
            <a:prstGeom prst="line">
              <a:avLst/>
            </a:prstGeom>
            <a:ln w="12700">
              <a:solidFill>
                <a:srgbClr val="2E43C2"/>
              </a:solidFill>
            </a:ln>
          </p:spPr>
          <p:style>
            <a:lnRef idx="1">
              <a:schemeClr val="accent1"/>
            </a:lnRef>
            <a:fillRef idx="0">
              <a:schemeClr val="accent1"/>
            </a:fillRef>
            <a:effectRef idx="0">
              <a:schemeClr val="accent1"/>
            </a:effectRef>
            <a:fontRef idx="minor">
              <a:schemeClr val="tx1"/>
            </a:fontRef>
          </p:style>
        </p:cxnSp>
      </p:grpSp>
      <p:pic>
        <p:nvPicPr>
          <p:cNvPr id="3" name="图片 2" descr="标志中英文简称横式组合（标准色稿）"/>
          <p:cNvPicPr>
            <a:picLocks noChangeAspect="1"/>
          </p:cNvPicPr>
          <p:nvPr userDrawn="1"/>
        </p:nvPicPr>
        <p:blipFill>
          <a:blip r:embed="rId3"/>
          <a:stretch>
            <a:fillRect/>
          </a:stretch>
        </p:blipFill>
        <p:spPr>
          <a:xfrm>
            <a:off x="10604500" y="168910"/>
            <a:ext cx="1295400" cy="563245"/>
          </a:xfrm>
          <a:prstGeom prst="rect">
            <a:avLst/>
          </a:prstGeom>
        </p:spPr>
      </p:pic>
    </p:spTree>
    <p:extLst>
      <p:ext uri="{BB962C8B-B14F-4D97-AF65-F5344CB8AC3E}">
        <p14:creationId xmlns:p14="http://schemas.microsoft.com/office/powerpoint/2010/main" val="944983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2026/10/19 Monday</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6.jpg_945a68940a34663a856e720c66ea25c5"/></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ags" Target="../tags/tag3.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12.xml"/><Relationship Id="rId1" Type="http://schemas.openxmlformats.org/officeDocument/2006/relationships/tags" Target="../tags/tag4.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PPT_画板 1"/>
          <p:cNvPicPr>
            <a:picLocks noChangeAspect="1"/>
          </p:cNvPicPr>
          <p:nvPr/>
        </p:nvPicPr>
        <p:blipFill>
          <a:blip r:embed="rId5"/>
          <a:stretch>
            <a:fillRect/>
          </a:stretch>
        </p:blipFill>
        <p:spPr>
          <a:xfrm>
            <a:off x="0" y="0"/>
            <a:ext cx="12192000" cy="6858000"/>
          </a:xfrm>
          <a:prstGeom prst="rect">
            <a:avLst/>
          </a:prstGeom>
        </p:spPr>
      </p:pic>
      <p:sp>
        <p:nvSpPr>
          <p:cNvPr id="6" name="文本框 5"/>
          <p:cNvSpPr txBox="1"/>
          <p:nvPr>
            <p:custDataLst>
              <p:tags r:id="rId1"/>
            </p:custDataLst>
          </p:nvPr>
        </p:nvSpPr>
        <p:spPr>
          <a:xfrm>
            <a:off x="0" y="2199939"/>
            <a:ext cx="12192635" cy="2438488"/>
          </a:xfrm>
          <a:prstGeom prst="rect">
            <a:avLst/>
          </a:prstGeom>
          <a:noFill/>
        </p:spPr>
        <p:txBody>
          <a:bodyPr wrap="square" rtlCol="0">
            <a:spAutoFit/>
          </a:bodyPr>
          <a:lstStyle/>
          <a:p>
            <a:pPr indent="0" algn="ctr" fontAlgn="auto">
              <a:lnSpc>
                <a:spcPct val="150000"/>
              </a:lnSpc>
            </a:pPr>
            <a:r>
              <a:rPr lang="zh-CN" altLang="en-US" sz="5400" b="1" kern="0" dirty="0">
                <a:solidFill>
                  <a:schemeClr val="bg1"/>
                </a:solidFill>
                <a:effectLst>
                  <a:outerShdw blurRad="38100" dist="38100" dir="2700000" algn="tl">
                    <a:srgbClr val="000000">
                      <a:alpha val="43137"/>
                    </a:srgbClr>
                  </a:outerShdw>
                </a:effectLst>
                <a:uFillTx/>
                <a:latin typeface="微软雅黑" panose="020B0503020204020204" pitchFamily="34" charset="-122"/>
                <a:ea typeface="微软雅黑" panose="020B0503020204020204" pitchFamily="34" charset="-122"/>
                <a:cs typeface="微软雅黑" panose="020B0503020204020204" pitchFamily="34" charset="-122"/>
              </a:rPr>
              <a:t>医用质子重离子装置运行维护问题与发展建议</a:t>
            </a:r>
          </a:p>
        </p:txBody>
      </p:sp>
      <p:sp>
        <p:nvSpPr>
          <p:cNvPr id="8" name="文本框 7"/>
          <p:cNvSpPr txBox="1"/>
          <p:nvPr>
            <p:custDataLst>
              <p:tags r:id="rId2"/>
            </p:custDataLst>
          </p:nvPr>
        </p:nvSpPr>
        <p:spPr>
          <a:xfrm>
            <a:off x="4923790" y="5125720"/>
            <a:ext cx="2355215" cy="1145955"/>
          </a:xfrm>
          <a:prstGeom prst="rect">
            <a:avLst/>
          </a:prstGeom>
          <a:noFill/>
        </p:spPr>
        <p:txBody>
          <a:bodyPr wrap="square" rtlCol="0">
            <a:spAutoFit/>
          </a:bodyPr>
          <a:lstStyle/>
          <a:p>
            <a:pPr algn="ctr">
              <a:lnSpc>
                <a:spcPct val="150000"/>
              </a:lnSpc>
            </a:pPr>
            <a:r>
              <a:rPr lang="zh-CN" altLang="en-US" sz="2800" b="1" dirty="0">
                <a:solidFill>
                  <a:schemeClr val="bg1"/>
                </a:solidFill>
                <a:latin typeface="隶书" panose="02010509060101010101" charset="-122"/>
                <a:ea typeface="隶书" panose="02010509060101010101" charset="-122"/>
                <a:cs typeface="+mj-cs"/>
              </a:rPr>
              <a:t>邹  喜  仁</a:t>
            </a:r>
            <a:endParaRPr lang="zh-CN" altLang="en-US" sz="2000" b="1" dirty="0">
              <a:solidFill>
                <a:schemeClr val="bg1"/>
              </a:solidFill>
              <a:latin typeface="微软雅黑" panose="020B0503020204020204" pitchFamily="34" charset="-122"/>
              <a:ea typeface="微软雅黑" panose="020B0503020204020204" pitchFamily="34" charset="-122"/>
              <a:cs typeface="+mj-cs"/>
            </a:endParaRPr>
          </a:p>
          <a:p>
            <a:pPr algn="ctr">
              <a:lnSpc>
                <a:spcPct val="150000"/>
              </a:lnSpc>
            </a:pPr>
            <a:fld id="{DE3D5FC1-A495-495F-A1EC-8341FC756E55}" type="datetime2">
              <a:rPr lang="zh-CN" altLang="en-US" sz="2000" b="1" smtClean="0">
                <a:solidFill>
                  <a:schemeClr val="bg1"/>
                </a:solidFill>
                <a:latin typeface="微软雅黑" panose="020B0503020204020204" pitchFamily="34" charset="-122"/>
                <a:ea typeface="微软雅黑" panose="020B0503020204020204" pitchFamily="34" charset="-122"/>
                <a:cs typeface="+mj-cs"/>
              </a:rPr>
              <a:t>2026年10月19日</a:t>
            </a:fld>
            <a:endParaRPr lang="zh-CN" altLang="en-US" sz="2000" b="1" dirty="0">
              <a:solidFill>
                <a:schemeClr val="bg1"/>
              </a:solidFill>
              <a:latin typeface="微软雅黑" panose="020B0503020204020204" pitchFamily="34" charset="-122"/>
              <a:ea typeface="微软雅黑" panose="020B0503020204020204" pitchFamily="34" charset="-122"/>
              <a:cs typeface="+mj-cs"/>
            </a:endParaRPr>
          </a:p>
        </p:txBody>
      </p:sp>
      <p:pic>
        <p:nvPicPr>
          <p:cNvPr id="4" name="图片 3" descr="标志中英文简称中轴组合（反白稿）"/>
          <p:cNvPicPr>
            <a:picLocks noChangeAspect="1"/>
          </p:cNvPicPr>
          <p:nvPr/>
        </p:nvPicPr>
        <p:blipFill>
          <a:blip r:embed="rId6"/>
          <a:stretch>
            <a:fillRect/>
          </a:stretch>
        </p:blipFill>
        <p:spPr>
          <a:xfrm>
            <a:off x="5177155" y="208280"/>
            <a:ext cx="1837690" cy="20910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p:cNvSpPr>
          <p:nvPr>
            <p:ph type="title"/>
          </p:nvPr>
        </p:nvSpPr>
        <p:spPr>
          <a:xfrm>
            <a:off x="2352" y="56353"/>
            <a:ext cx="12189648" cy="801694"/>
          </a:xfrm>
        </p:spPr>
        <p:txBody>
          <a:bodyPr vert="horz" wrap="square" lIns="91443" tIns="45721" rIns="91443" bIns="45721" anchor="ctr" anchorCtr="0"/>
          <a:lstStyle/>
          <a:p>
            <a:pPr algn="ctr" eaLnBrk="1" hangingPunct="1"/>
            <a:r>
              <a:rPr lang="zh-CN" altLang="en-US" b="1" cap="all" dirty="0">
                <a:solidFill>
                  <a:srgbClr val="0E345B"/>
                </a:solidFill>
                <a:uFillTx/>
                <a:latin typeface="隶书" panose="02010509060101010101" charset="-122"/>
                <a:ea typeface="隶书" panose="02010509060101010101" charset="-122"/>
                <a:cs typeface="隶书" panose="02010509060101010101" charset="-122"/>
              </a:rPr>
              <a:t>目</a:t>
            </a:r>
            <a:r>
              <a:rPr lang="en-US" altLang="zh-CN" b="1" cap="all" dirty="0">
                <a:solidFill>
                  <a:srgbClr val="0E345B"/>
                </a:solidFill>
                <a:uFillTx/>
                <a:latin typeface="隶书" panose="02010509060101010101" charset="-122"/>
                <a:ea typeface="隶书" panose="02010509060101010101" charset="-122"/>
                <a:cs typeface="隶书" panose="02010509060101010101" charset="-122"/>
              </a:rPr>
              <a:t>  </a:t>
            </a:r>
            <a:r>
              <a:rPr lang="zh-CN" altLang="en-US" b="1" cap="all" dirty="0">
                <a:solidFill>
                  <a:srgbClr val="0E345B"/>
                </a:solidFill>
                <a:uFillTx/>
                <a:latin typeface="隶书" panose="02010509060101010101" charset="-122"/>
                <a:ea typeface="隶书" panose="02010509060101010101" charset="-122"/>
                <a:cs typeface="隶书" panose="02010509060101010101" charset="-122"/>
              </a:rPr>
              <a:t>录</a:t>
            </a:r>
          </a:p>
        </p:txBody>
      </p:sp>
      <p:cxnSp>
        <p:nvCxnSpPr>
          <p:cNvPr id="4" name="Connector 3">
            <a:extLst>
              <a:ext uri="{FF2B5EF4-FFF2-40B4-BE49-F238E27FC236}">
                <a16:creationId xmlns:a16="http://schemas.microsoft.com/office/drawing/2014/main" id="{412686B2-0B51-BDC0-C0DC-C0BAE59613CA}"/>
              </a:ext>
            </a:extLst>
          </p:cNvPr>
          <p:cNvCxnSpPr/>
          <p:nvPr/>
        </p:nvCxnSpPr>
        <p:spPr>
          <a:xfrm rot="-4092">
            <a:off x="762004" y="1200150"/>
            <a:ext cx="10668000" cy="12700"/>
          </a:xfrm>
          <a:prstGeom prst="straightConnector1">
            <a:avLst/>
          </a:prstGeom>
          <a:solidFill>
            <a:srgbClr val="DEE0E3">
              <a:alpha val="100000"/>
            </a:srgbClr>
          </a:solidFill>
          <a:ln w="12700" cap="flat" cmpd="sng">
            <a:solidFill>
              <a:srgbClr val="DCDCDC">
                <a:alpha val="100000"/>
              </a:srgbClr>
            </a:solidFill>
            <a:prstDash val="solid"/>
            <a:round/>
            <a:headEnd type="none" w="med" len="med"/>
            <a:tailEnd type="none" w="med" len="med"/>
          </a:ln>
        </p:spPr>
      </p:cxnSp>
      <p:sp>
        <p:nvSpPr>
          <p:cNvPr id="5" name="AutoShape 4">
            <a:extLst>
              <a:ext uri="{FF2B5EF4-FFF2-40B4-BE49-F238E27FC236}">
                <a16:creationId xmlns:a16="http://schemas.microsoft.com/office/drawing/2014/main" id="{097CD155-C9D5-1D16-005D-ACA5B370D888}"/>
              </a:ext>
            </a:extLst>
          </p:cNvPr>
          <p:cNvSpPr txBox="1"/>
          <p:nvPr/>
        </p:nvSpPr>
        <p:spPr>
          <a:xfrm>
            <a:off x="762000" y="1778000"/>
            <a:ext cx="101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200" b="1" i="0" u="none" strike="noStrike">
                <a:solidFill>
                  <a:srgbClr val="1E3A5F"/>
                </a:solidFill>
                <a:latin typeface="Noto Sans SC"/>
                <a:ea typeface="Noto Sans SC"/>
                <a:cs typeface="Noto Sans SC"/>
                <a:sym typeface="Noto Sans SC"/>
              </a:rPr>
              <a:t>01</a:t>
            </a:r>
            <a:endParaRPr lang="en-US" sz="1100"/>
          </a:p>
        </p:txBody>
      </p:sp>
      <p:sp>
        <p:nvSpPr>
          <p:cNvPr id="6" name="AutoShape 5">
            <a:extLst>
              <a:ext uri="{FF2B5EF4-FFF2-40B4-BE49-F238E27FC236}">
                <a16:creationId xmlns:a16="http://schemas.microsoft.com/office/drawing/2014/main" id="{2737009D-F134-CBBD-7232-3C6D2D9F47BC}"/>
              </a:ext>
            </a:extLst>
          </p:cNvPr>
          <p:cNvSpPr txBox="1"/>
          <p:nvPr/>
        </p:nvSpPr>
        <p:spPr>
          <a:xfrm>
            <a:off x="2032000" y="1905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dirty="0" err="1">
                <a:solidFill>
                  <a:srgbClr val="1E3A5F"/>
                </a:solidFill>
                <a:latin typeface="Noto Sans SC"/>
                <a:ea typeface="Noto Sans SC"/>
                <a:cs typeface="Noto Sans SC"/>
                <a:sym typeface="Noto Sans SC"/>
              </a:rPr>
              <a:t>行业概览</a:t>
            </a:r>
            <a:endParaRPr lang="en-US" sz="1100" dirty="0"/>
          </a:p>
        </p:txBody>
      </p:sp>
      <p:sp>
        <p:nvSpPr>
          <p:cNvPr id="8" name="AutoShape 7">
            <a:extLst>
              <a:ext uri="{FF2B5EF4-FFF2-40B4-BE49-F238E27FC236}">
                <a16:creationId xmlns:a16="http://schemas.microsoft.com/office/drawing/2014/main" id="{435F9BB8-A9C2-3643-90C2-6CD46AA4F9EF}"/>
              </a:ext>
            </a:extLst>
          </p:cNvPr>
          <p:cNvSpPr txBox="1"/>
          <p:nvPr/>
        </p:nvSpPr>
        <p:spPr>
          <a:xfrm>
            <a:off x="6604000" y="1778000"/>
            <a:ext cx="101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200" b="1" i="0" u="none" strike="noStrike">
                <a:solidFill>
                  <a:srgbClr val="1E3A5F"/>
                </a:solidFill>
                <a:latin typeface="Noto Sans SC"/>
                <a:ea typeface="Noto Sans SC"/>
                <a:cs typeface="Noto Sans SC"/>
                <a:sym typeface="Noto Sans SC"/>
              </a:rPr>
              <a:t>02</a:t>
            </a:r>
            <a:endParaRPr lang="en-US" sz="1100"/>
          </a:p>
        </p:txBody>
      </p:sp>
      <p:sp>
        <p:nvSpPr>
          <p:cNvPr id="9" name="AutoShape 8">
            <a:extLst>
              <a:ext uri="{FF2B5EF4-FFF2-40B4-BE49-F238E27FC236}">
                <a16:creationId xmlns:a16="http://schemas.microsoft.com/office/drawing/2014/main" id="{A7843AB5-1B97-B206-EB70-19A8EC3E5E4E}"/>
              </a:ext>
            </a:extLst>
          </p:cNvPr>
          <p:cNvSpPr txBox="1"/>
          <p:nvPr/>
        </p:nvSpPr>
        <p:spPr>
          <a:xfrm>
            <a:off x="7874000" y="1905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dirty="0" err="1">
                <a:solidFill>
                  <a:srgbClr val="1E3A5F"/>
                </a:solidFill>
                <a:latin typeface="Noto Sans SC"/>
                <a:ea typeface="Noto Sans SC"/>
                <a:cs typeface="Noto Sans SC"/>
                <a:sym typeface="Noto Sans SC"/>
              </a:rPr>
              <a:t>运维</a:t>
            </a:r>
            <a:r>
              <a:rPr lang="zh-CN" altLang="en-US" sz="2000" b="1" i="0" u="none" strike="noStrike" dirty="0">
                <a:solidFill>
                  <a:srgbClr val="1E3A5F"/>
                </a:solidFill>
                <a:latin typeface="Noto Sans SC"/>
                <a:ea typeface="Noto Sans SC"/>
                <a:cs typeface="Noto Sans SC"/>
                <a:sym typeface="Noto Sans SC"/>
              </a:rPr>
              <a:t>成本</a:t>
            </a:r>
            <a:endParaRPr lang="en-US" sz="1100" dirty="0"/>
          </a:p>
        </p:txBody>
      </p:sp>
      <p:cxnSp>
        <p:nvCxnSpPr>
          <p:cNvPr id="11" name="Connector 10">
            <a:extLst>
              <a:ext uri="{FF2B5EF4-FFF2-40B4-BE49-F238E27FC236}">
                <a16:creationId xmlns:a16="http://schemas.microsoft.com/office/drawing/2014/main" id="{15E23F29-7765-4163-71D0-2317838CC5B0}"/>
              </a:ext>
            </a:extLst>
          </p:cNvPr>
          <p:cNvCxnSpPr/>
          <p:nvPr/>
        </p:nvCxnSpPr>
        <p:spPr>
          <a:xfrm rot="-4092">
            <a:off x="762004" y="3549650"/>
            <a:ext cx="10668000" cy="12700"/>
          </a:xfrm>
          <a:prstGeom prst="straightConnector1">
            <a:avLst/>
          </a:prstGeom>
          <a:solidFill>
            <a:srgbClr val="DEE0E3">
              <a:alpha val="100000"/>
            </a:srgbClr>
          </a:solidFill>
          <a:ln w="12700" cap="flat" cmpd="sng">
            <a:solidFill>
              <a:srgbClr val="DCDCDC">
                <a:alpha val="100000"/>
              </a:srgbClr>
            </a:solidFill>
            <a:prstDash val="solid"/>
            <a:round/>
            <a:headEnd type="none" w="med" len="med"/>
            <a:tailEnd type="none" w="med" len="med"/>
          </a:ln>
        </p:spPr>
      </p:cxnSp>
      <p:sp>
        <p:nvSpPr>
          <p:cNvPr id="12" name="AutoShape 11">
            <a:extLst>
              <a:ext uri="{FF2B5EF4-FFF2-40B4-BE49-F238E27FC236}">
                <a16:creationId xmlns:a16="http://schemas.microsoft.com/office/drawing/2014/main" id="{A8C7B6E6-05C9-314F-1279-CED8B130C0A2}"/>
              </a:ext>
            </a:extLst>
          </p:cNvPr>
          <p:cNvSpPr txBox="1"/>
          <p:nvPr/>
        </p:nvSpPr>
        <p:spPr>
          <a:xfrm>
            <a:off x="762000" y="4064000"/>
            <a:ext cx="101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200" b="1" i="0" u="none" strike="noStrike">
                <a:solidFill>
                  <a:srgbClr val="1E3A5F"/>
                </a:solidFill>
                <a:latin typeface="Noto Sans SC"/>
                <a:ea typeface="Noto Sans SC"/>
                <a:cs typeface="Noto Sans SC"/>
                <a:sym typeface="Noto Sans SC"/>
              </a:rPr>
              <a:t>03</a:t>
            </a:r>
            <a:endParaRPr lang="en-US" sz="1100"/>
          </a:p>
        </p:txBody>
      </p:sp>
      <p:sp>
        <p:nvSpPr>
          <p:cNvPr id="13" name="AutoShape 12">
            <a:extLst>
              <a:ext uri="{FF2B5EF4-FFF2-40B4-BE49-F238E27FC236}">
                <a16:creationId xmlns:a16="http://schemas.microsoft.com/office/drawing/2014/main" id="{3422ECCE-C2E3-0AF3-0373-0FAC26706043}"/>
              </a:ext>
            </a:extLst>
          </p:cNvPr>
          <p:cNvSpPr txBox="1"/>
          <p:nvPr/>
        </p:nvSpPr>
        <p:spPr>
          <a:xfrm>
            <a:off x="2032000" y="4191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dirty="0" err="1">
                <a:solidFill>
                  <a:srgbClr val="1E3A5F"/>
                </a:solidFill>
                <a:latin typeface="Noto Sans SC"/>
                <a:ea typeface="Noto Sans SC"/>
                <a:cs typeface="Noto Sans SC"/>
                <a:sym typeface="Noto Sans SC"/>
              </a:rPr>
              <a:t>核心痛点</a:t>
            </a:r>
            <a:endParaRPr lang="en-US" sz="1100" dirty="0"/>
          </a:p>
        </p:txBody>
      </p:sp>
      <p:sp>
        <p:nvSpPr>
          <p:cNvPr id="15" name="AutoShape 14">
            <a:extLst>
              <a:ext uri="{FF2B5EF4-FFF2-40B4-BE49-F238E27FC236}">
                <a16:creationId xmlns:a16="http://schemas.microsoft.com/office/drawing/2014/main" id="{9602A8FE-D5B3-AD41-BC62-5261995B1523}"/>
              </a:ext>
            </a:extLst>
          </p:cNvPr>
          <p:cNvSpPr txBox="1"/>
          <p:nvPr/>
        </p:nvSpPr>
        <p:spPr>
          <a:xfrm>
            <a:off x="6604000" y="4064000"/>
            <a:ext cx="101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200" b="1" i="0" u="none" strike="noStrike">
                <a:solidFill>
                  <a:srgbClr val="1E3A5F"/>
                </a:solidFill>
                <a:latin typeface="Noto Sans SC"/>
                <a:ea typeface="Noto Sans SC"/>
                <a:cs typeface="Noto Sans SC"/>
                <a:sym typeface="Noto Sans SC"/>
              </a:rPr>
              <a:t>04</a:t>
            </a:r>
            <a:endParaRPr lang="en-US" sz="1100"/>
          </a:p>
        </p:txBody>
      </p:sp>
      <p:sp>
        <p:nvSpPr>
          <p:cNvPr id="16" name="AutoShape 15">
            <a:extLst>
              <a:ext uri="{FF2B5EF4-FFF2-40B4-BE49-F238E27FC236}">
                <a16:creationId xmlns:a16="http://schemas.microsoft.com/office/drawing/2014/main" id="{7A98B480-145D-5018-97DD-0E39CEEE918C}"/>
              </a:ext>
            </a:extLst>
          </p:cNvPr>
          <p:cNvSpPr txBox="1"/>
          <p:nvPr/>
        </p:nvSpPr>
        <p:spPr>
          <a:xfrm>
            <a:off x="7874000" y="41910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dirty="0" err="1">
                <a:solidFill>
                  <a:srgbClr val="1E3A5F"/>
                </a:solidFill>
                <a:latin typeface="Noto Sans SC"/>
                <a:ea typeface="Noto Sans SC"/>
                <a:cs typeface="Noto Sans SC"/>
                <a:sym typeface="Noto Sans SC"/>
              </a:rPr>
              <a:t>展望</a:t>
            </a:r>
            <a:r>
              <a:rPr lang="zh-CN" altLang="en-US" sz="2000" b="1" i="0" u="none" strike="noStrike" dirty="0">
                <a:solidFill>
                  <a:srgbClr val="1E3A5F"/>
                </a:solidFill>
                <a:latin typeface="Noto Sans SC"/>
                <a:ea typeface="Noto Sans SC"/>
                <a:cs typeface="Noto Sans SC"/>
                <a:sym typeface="Noto Sans SC"/>
              </a:rPr>
              <a:t>及建议</a:t>
            </a:r>
            <a:endParaRPr lang="en-US" sz="1100" dirty="0"/>
          </a:p>
        </p:txBody>
      </p:sp>
      <p:cxnSp>
        <p:nvCxnSpPr>
          <p:cNvPr id="18" name="Connector 17">
            <a:extLst>
              <a:ext uri="{FF2B5EF4-FFF2-40B4-BE49-F238E27FC236}">
                <a16:creationId xmlns:a16="http://schemas.microsoft.com/office/drawing/2014/main" id="{9A480858-2C79-7D13-D644-B9B15B393D68}"/>
              </a:ext>
            </a:extLst>
          </p:cNvPr>
          <p:cNvCxnSpPr/>
          <p:nvPr/>
        </p:nvCxnSpPr>
        <p:spPr>
          <a:xfrm rot="-4092">
            <a:off x="762004" y="6216650"/>
            <a:ext cx="10668000" cy="12700"/>
          </a:xfrm>
          <a:prstGeom prst="straightConnector1">
            <a:avLst/>
          </a:prstGeom>
          <a:solidFill>
            <a:srgbClr val="DEE0E3">
              <a:alpha val="100000"/>
            </a:srgbClr>
          </a:solidFill>
          <a:ln w="12700" cap="flat" cmpd="sng">
            <a:solidFill>
              <a:srgbClr val="DCDCDC">
                <a:alpha val="100000"/>
              </a:srgbClr>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E0CFA-024D-2FEA-7C82-42F16C0BFC78}"/>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F220ED22-D1CA-FA41-ED47-3F16BA2A2EF2}"/>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医疗质子</a:t>
            </a:r>
            <a:r>
              <a:rPr lang="en-US" altLang="zh-CN"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a:t>
            </a: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重离子运营情况</a:t>
            </a:r>
          </a:p>
        </p:txBody>
      </p:sp>
      <p:sp>
        <p:nvSpPr>
          <p:cNvPr id="12" name="Freeform 2">
            <a:extLst>
              <a:ext uri="{FF2B5EF4-FFF2-40B4-BE49-F238E27FC236}">
                <a16:creationId xmlns:a16="http://schemas.microsoft.com/office/drawing/2014/main" id="{706A8AAB-85CC-4BB0-E883-C8E702F1D598}"/>
              </a:ext>
            </a:extLst>
          </p:cNvPr>
          <p:cNvSpPr/>
          <p:nvPr/>
        </p:nvSpPr>
        <p:spPr bwMode="auto">
          <a:xfrm>
            <a:off x="4237038" y="774268"/>
            <a:ext cx="1800801" cy="3087758"/>
          </a:xfrm>
          <a:custGeom>
            <a:avLst/>
            <a:gdLst>
              <a:gd name="T0" fmla="*/ 548 w 548"/>
              <a:gd name="T1" fmla="*/ 627 h 939"/>
              <a:gd name="T2" fmla="*/ 548 w 548"/>
              <a:gd name="T3" fmla="*/ 7 h 939"/>
              <a:gd name="T4" fmla="*/ 543 w 548"/>
              <a:gd name="T5" fmla="*/ 1 h 939"/>
              <a:gd name="T6" fmla="*/ 541 w 548"/>
              <a:gd name="T7" fmla="*/ 0 h 939"/>
              <a:gd name="T8" fmla="*/ 536 w 548"/>
              <a:gd name="T9" fmla="*/ 3 h 939"/>
              <a:gd name="T10" fmla="*/ 2 w 548"/>
              <a:gd name="T11" fmla="*/ 928 h 939"/>
              <a:gd name="T12" fmla="*/ 3 w 548"/>
              <a:gd name="T13" fmla="*/ 936 h 939"/>
              <a:gd name="T14" fmla="*/ 11 w 548"/>
              <a:gd name="T15" fmla="*/ 937 h 939"/>
              <a:gd name="T16" fmla="*/ 17 w 548"/>
              <a:gd name="T17" fmla="*/ 934 h 939"/>
              <a:gd name="T18" fmla="*/ 548 w 548"/>
              <a:gd name="T19" fmla="*/ 627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939">
                <a:moveTo>
                  <a:pt x="548" y="627"/>
                </a:moveTo>
                <a:cubicBezTo>
                  <a:pt x="548" y="7"/>
                  <a:pt x="548" y="7"/>
                  <a:pt x="548" y="7"/>
                </a:cubicBezTo>
                <a:cubicBezTo>
                  <a:pt x="548" y="2"/>
                  <a:pt x="545" y="1"/>
                  <a:pt x="543" y="1"/>
                </a:cubicBezTo>
                <a:cubicBezTo>
                  <a:pt x="543" y="0"/>
                  <a:pt x="542" y="0"/>
                  <a:pt x="541" y="0"/>
                </a:cubicBezTo>
                <a:cubicBezTo>
                  <a:pt x="540" y="0"/>
                  <a:pt x="538" y="1"/>
                  <a:pt x="536" y="3"/>
                </a:cubicBezTo>
                <a:cubicBezTo>
                  <a:pt x="2" y="928"/>
                  <a:pt x="2" y="928"/>
                  <a:pt x="2" y="928"/>
                </a:cubicBezTo>
                <a:cubicBezTo>
                  <a:pt x="0" y="932"/>
                  <a:pt x="2" y="935"/>
                  <a:pt x="3" y="936"/>
                </a:cubicBezTo>
                <a:cubicBezTo>
                  <a:pt x="4" y="937"/>
                  <a:pt x="7" y="939"/>
                  <a:pt x="11" y="937"/>
                </a:cubicBezTo>
                <a:cubicBezTo>
                  <a:pt x="17" y="934"/>
                  <a:pt x="17" y="934"/>
                  <a:pt x="17" y="934"/>
                </a:cubicBezTo>
                <a:lnTo>
                  <a:pt x="548" y="627"/>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cs typeface="思源黑体 CN Regular" panose="020B0500000000000000" pitchFamily="34" charset="-122"/>
              <a:sym typeface="思源黑体 CN Regular" panose="020B0500000000000000" pitchFamily="34" charset="-122"/>
            </a:endParaRPr>
          </a:p>
        </p:txBody>
      </p:sp>
      <p:sp>
        <p:nvSpPr>
          <p:cNvPr id="13" name="Freeform 3">
            <a:extLst>
              <a:ext uri="{FF2B5EF4-FFF2-40B4-BE49-F238E27FC236}">
                <a16:creationId xmlns:a16="http://schemas.microsoft.com/office/drawing/2014/main" id="{8249EE36-7F74-0548-0DE2-A8CD6288B55D}"/>
              </a:ext>
            </a:extLst>
          </p:cNvPr>
          <p:cNvSpPr/>
          <p:nvPr/>
        </p:nvSpPr>
        <p:spPr bwMode="auto">
          <a:xfrm>
            <a:off x="6111221" y="777938"/>
            <a:ext cx="1804470" cy="3091428"/>
          </a:xfrm>
          <a:custGeom>
            <a:avLst/>
            <a:gdLst>
              <a:gd name="T0" fmla="*/ 12 w 549"/>
              <a:gd name="T1" fmla="*/ 4 h 940"/>
              <a:gd name="T2" fmla="*/ 5 w 549"/>
              <a:gd name="T3" fmla="*/ 1 h 940"/>
              <a:gd name="T4" fmla="*/ 0 w 549"/>
              <a:gd name="T5" fmla="*/ 7 h 940"/>
              <a:gd name="T6" fmla="*/ 0 w 549"/>
              <a:gd name="T7" fmla="*/ 626 h 940"/>
              <a:gd name="T8" fmla="*/ 539 w 549"/>
              <a:gd name="T9" fmla="*/ 938 h 940"/>
              <a:gd name="T10" fmla="*/ 546 w 549"/>
              <a:gd name="T11" fmla="*/ 937 h 940"/>
              <a:gd name="T12" fmla="*/ 547 w 549"/>
              <a:gd name="T13" fmla="*/ 930 h 940"/>
              <a:gd name="T14" fmla="*/ 12 w 549"/>
              <a:gd name="T15" fmla="*/ 4 h 9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9" h="940">
                <a:moveTo>
                  <a:pt x="12" y="4"/>
                </a:moveTo>
                <a:cubicBezTo>
                  <a:pt x="10" y="0"/>
                  <a:pt x="6" y="0"/>
                  <a:pt x="5" y="1"/>
                </a:cubicBezTo>
                <a:cubicBezTo>
                  <a:pt x="3" y="1"/>
                  <a:pt x="0" y="3"/>
                  <a:pt x="0" y="7"/>
                </a:cubicBezTo>
                <a:cubicBezTo>
                  <a:pt x="0" y="626"/>
                  <a:pt x="0" y="626"/>
                  <a:pt x="0" y="626"/>
                </a:cubicBezTo>
                <a:cubicBezTo>
                  <a:pt x="539" y="938"/>
                  <a:pt x="539" y="938"/>
                  <a:pt x="539" y="938"/>
                </a:cubicBezTo>
                <a:cubicBezTo>
                  <a:pt x="543" y="940"/>
                  <a:pt x="545" y="938"/>
                  <a:pt x="546" y="937"/>
                </a:cubicBezTo>
                <a:cubicBezTo>
                  <a:pt x="547" y="936"/>
                  <a:pt x="549" y="933"/>
                  <a:pt x="547" y="930"/>
                </a:cubicBezTo>
                <a:lnTo>
                  <a:pt x="12" y="4"/>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txBody>
          <a:bodyPr vert="horz" wrap="square" lIns="91440" tIns="45720" rIns="91440" bIns="45720"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en-US">
              <a:cs typeface="思源黑体 CN Regular" panose="020B0500000000000000" pitchFamily="34" charset="-122"/>
              <a:sym typeface="思源黑体 CN Regular" panose="020B0500000000000000" pitchFamily="34" charset="-122"/>
            </a:endParaRPr>
          </a:p>
        </p:txBody>
      </p:sp>
      <p:sp>
        <p:nvSpPr>
          <p:cNvPr id="14" name="Freeform 4">
            <a:extLst>
              <a:ext uri="{FF2B5EF4-FFF2-40B4-BE49-F238E27FC236}">
                <a16:creationId xmlns:a16="http://schemas.microsoft.com/office/drawing/2014/main" id="{0C62805F-DB30-B149-DFFE-69C7EF69F7DC}"/>
              </a:ext>
            </a:extLst>
          </p:cNvPr>
          <p:cNvSpPr/>
          <p:nvPr/>
        </p:nvSpPr>
        <p:spPr bwMode="auto">
          <a:xfrm>
            <a:off x="4316291" y="2899074"/>
            <a:ext cx="3517213" cy="1049559"/>
          </a:xfrm>
          <a:custGeom>
            <a:avLst/>
            <a:gdLst>
              <a:gd name="T0" fmla="*/ 1062 w 1070"/>
              <a:gd name="T1" fmla="*/ 319 h 319"/>
              <a:gd name="T2" fmla="*/ 1069 w 1070"/>
              <a:gd name="T3" fmla="*/ 314 h 319"/>
              <a:gd name="T4" fmla="*/ 1066 w 1070"/>
              <a:gd name="T5" fmla="*/ 307 h 319"/>
              <a:gd name="T6" fmla="*/ 535 w 1070"/>
              <a:gd name="T7" fmla="*/ 0 h 319"/>
              <a:gd name="T8" fmla="*/ 4 w 1070"/>
              <a:gd name="T9" fmla="*/ 307 h 319"/>
              <a:gd name="T10" fmla="*/ 1 w 1070"/>
              <a:gd name="T11" fmla="*/ 314 h 319"/>
              <a:gd name="T12" fmla="*/ 7 w 1070"/>
              <a:gd name="T13" fmla="*/ 319 h 319"/>
              <a:gd name="T14" fmla="*/ 1062 w 1070"/>
              <a:gd name="T15" fmla="*/ 319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70" h="319">
                <a:moveTo>
                  <a:pt x="1062" y="319"/>
                </a:moveTo>
                <a:cubicBezTo>
                  <a:pt x="1067" y="319"/>
                  <a:pt x="1068" y="316"/>
                  <a:pt x="1069" y="314"/>
                </a:cubicBezTo>
                <a:cubicBezTo>
                  <a:pt x="1069" y="313"/>
                  <a:pt x="1070" y="309"/>
                  <a:pt x="1066" y="307"/>
                </a:cubicBezTo>
                <a:cubicBezTo>
                  <a:pt x="535" y="0"/>
                  <a:pt x="535" y="0"/>
                  <a:pt x="535" y="0"/>
                </a:cubicBezTo>
                <a:cubicBezTo>
                  <a:pt x="4" y="307"/>
                  <a:pt x="4" y="307"/>
                  <a:pt x="4" y="307"/>
                </a:cubicBezTo>
                <a:cubicBezTo>
                  <a:pt x="0" y="309"/>
                  <a:pt x="1" y="313"/>
                  <a:pt x="1" y="314"/>
                </a:cubicBezTo>
                <a:cubicBezTo>
                  <a:pt x="1" y="316"/>
                  <a:pt x="3" y="319"/>
                  <a:pt x="7" y="319"/>
                </a:cubicBezTo>
                <a:lnTo>
                  <a:pt x="1062" y="319"/>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txBody>
          <a:bodyPr vert="horz" wrap="square" lIns="91440" tIns="45720" rIns="91440" bIns="45720" numCol="1" anchor="t" anchorCtr="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en-US">
              <a:cs typeface="思源黑体 CN Regular" panose="020B0500000000000000" pitchFamily="34" charset="-122"/>
              <a:sym typeface="思源黑体 CN Regular" panose="020B0500000000000000" pitchFamily="34" charset="-122"/>
            </a:endParaRPr>
          </a:p>
        </p:txBody>
      </p:sp>
      <p:grpSp>
        <p:nvGrpSpPr>
          <p:cNvPr id="15" name="组合 14">
            <a:extLst>
              <a:ext uri="{FF2B5EF4-FFF2-40B4-BE49-F238E27FC236}">
                <a16:creationId xmlns:a16="http://schemas.microsoft.com/office/drawing/2014/main" id="{F02A3BA4-A452-A4FB-EA5D-F3F46F028D11}"/>
              </a:ext>
            </a:extLst>
          </p:cNvPr>
          <p:cNvGrpSpPr/>
          <p:nvPr/>
        </p:nvGrpSpPr>
        <p:grpSpPr>
          <a:xfrm>
            <a:off x="5245945" y="2233375"/>
            <a:ext cx="599634" cy="574689"/>
            <a:chOff x="4178" y="2786"/>
            <a:chExt cx="947" cy="907"/>
          </a:xfrm>
        </p:grpSpPr>
        <p:sp>
          <p:nvSpPr>
            <p:cNvPr id="16" name="菱形 15">
              <a:extLst>
                <a:ext uri="{FF2B5EF4-FFF2-40B4-BE49-F238E27FC236}">
                  <a16:creationId xmlns:a16="http://schemas.microsoft.com/office/drawing/2014/main" id="{A17B684A-C0A4-9220-3ECE-F420DD014C95}"/>
                </a:ext>
              </a:extLst>
            </p:cNvPr>
            <p:cNvSpPr/>
            <p:nvPr/>
          </p:nvSpPr>
          <p:spPr>
            <a:xfrm>
              <a:off x="4238" y="2786"/>
              <a:ext cx="815" cy="356"/>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7" name="菱形 16">
              <a:extLst>
                <a:ext uri="{FF2B5EF4-FFF2-40B4-BE49-F238E27FC236}">
                  <a16:creationId xmlns:a16="http://schemas.microsoft.com/office/drawing/2014/main" id="{F035DA45-E348-BFFA-319D-D8BDCE805F2F}"/>
                </a:ext>
              </a:extLst>
            </p:cNvPr>
            <p:cNvSpPr/>
            <p:nvPr/>
          </p:nvSpPr>
          <p:spPr>
            <a:xfrm rot="3392643">
              <a:off x="4050" y="3072"/>
              <a:ext cx="743" cy="488"/>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8" name="菱形 17">
              <a:extLst>
                <a:ext uri="{FF2B5EF4-FFF2-40B4-BE49-F238E27FC236}">
                  <a16:creationId xmlns:a16="http://schemas.microsoft.com/office/drawing/2014/main" id="{8B94C84E-C83A-C1B8-D34B-F9AD01C73327}"/>
                </a:ext>
              </a:extLst>
            </p:cNvPr>
            <p:cNvSpPr/>
            <p:nvPr/>
          </p:nvSpPr>
          <p:spPr>
            <a:xfrm rot="18196018" flipH="1">
              <a:off x="4502" y="3070"/>
              <a:ext cx="746" cy="500"/>
            </a:xfrm>
            <a:prstGeom prst="diamon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grpSp>
        <p:nvGrpSpPr>
          <p:cNvPr id="19" name="组合 18">
            <a:extLst>
              <a:ext uri="{FF2B5EF4-FFF2-40B4-BE49-F238E27FC236}">
                <a16:creationId xmlns:a16="http://schemas.microsoft.com/office/drawing/2014/main" id="{5F850809-392B-D3A5-BE75-8299AD09B257}"/>
              </a:ext>
            </a:extLst>
          </p:cNvPr>
          <p:cNvGrpSpPr/>
          <p:nvPr/>
        </p:nvGrpSpPr>
        <p:grpSpPr>
          <a:xfrm>
            <a:off x="6390074" y="2228236"/>
            <a:ext cx="436625" cy="507769"/>
            <a:chOff x="9962" y="5240"/>
            <a:chExt cx="722" cy="839"/>
          </a:xfrm>
        </p:grpSpPr>
        <p:sp>
          <p:nvSpPr>
            <p:cNvPr id="20" name="任意多边形: 形状 19">
              <a:extLst>
                <a:ext uri="{FF2B5EF4-FFF2-40B4-BE49-F238E27FC236}">
                  <a16:creationId xmlns:a16="http://schemas.microsoft.com/office/drawing/2014/main" id="{1AE2A4F4-8116-A19E-D47C-E550CF612E82}"/>
                </a:ext>
              </a:extLst>
            </p:cNvPr>
            <p:cNvSpPr/>
            <p:nvPr/>
          </p:nvSpPr>
          <p:spPr>
            <a:xfrm>
              <a:off x="9962" y="5240"/>
              <a:ext cx="722" cy="839"/>
            </a:xfrm>
            <a:custGeom>
              <a:avLst/>
              <a:gdLst>
                <a:gd name="connsiteX0" fmla="*/ 0 w 462839"/>
                <a:gd name="connsiteY0" fmla="*/ 0 h 537845"/>
                <a:gd name="connsiteX1" fmla="*/ 336510 w 462839"/>
                <a:gd name="connsiteY1" fmla="*/ 0 h 537845"/>
                <a:gd name="connsiteX2" fmla="*/ 336510 w 462839"/>
                <a:gd name="connsiteY2" fmla="*/ 144304 h 537845"/>
                <a:gd name="connsiteX3" fmla="*/ 462839 w 462839"/>
                <a:gd name="connsiteY3" fmla="*/ 144304 h 537845"/>
                <a:gd name="connsiteX4" fmla="*/ 462839 w 462839"/>
                <a:gd name="connsiteY4" fmla="*/ 537845 h 537845"/>
                <a:gd name="connsiteX5" fmla="*/ 0 w 462839"/>
                <a:gd name="connsiteY5" fmla="*/ 537845 h 53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839" h="537845">
                  <a:moveTo>
                    <a:pt x="0" y="0"/>
                  </a:moveTo>
                  <a:lnTo>
                    <a:pt x="336510" y="0"/>
                  </a:lnTo>
                  <a:lnTo>
                    <a:pt x="336510" y="144304"/>
                  </a:lnTo>
                  <a:lnTo>
                    <a:pt x="462839" y="144304"/>
                  </a:lnTo>
                  <a:lnTo>
                    <a:pt x="462839" y="537845"/>
                  </a:lnTo>
                  <a:lnTo>
                    <a:pt x="0" y="53784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22" name="直角三角形 21">
              <a:extLst>
                <a:ext uri="{FF2B5EF4-FFF2-40B4-BE49-F238E27FC236}">
                  <a16:creationId xmlns:a16="http://schemas.microsoft.com/office/drawing/2014/main" id="{21E21D7A-AED3-68A0-9E78-44CB0476C1B0}"/>
                </a:ext>
              </a:extLst>
            </p:cNvPr>
            <p:cNvSpPr/>
            <p:nvPr/>
          </p:nvSpPr>
          <p:spPr>
            <a:xfrm>
              <a:off x="10506" y="5240"/>
              <a:ext cx="178" cy="209"/>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cxnSp>
          <p:nvCxnSpPr>
            <p:cNvPr id="23" name="直接连接符 22">
              <a:extLst>
                <a:ext uri="{FF2B5EF4-FFF2-40B4-BE49-F238E27FC236}">
                  <a16:creationId xmlns:a16="http://schemas.microsoft.com/office/drawing/2014/main" id="{43FD690D-CF61-4C71-1F39-43BE7A2E9B1A}"/>
                </a:ext>
              </a:extLst>
            </p:cNvPr>
            <p:cNvCxnSpPr/>
            <p:nvPr/>
          </p:nvCxnSpPr>
          <p:spPr>
            <a:xfrm>
              <a:off x="10121" y="5705"/>
              <a:ext cx="384" cy="0"/>
            </a:xfrm>
            <a:prstGeom prst="line">
              <a:avLst/>
            </a:prstGeom>
            <a:ln w="19050">
              <a:solidFill>
                <a:srgbClr val="15B8FD"/>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E82E30BC-8130-C1E5-C9C8-27AB26B346BC}"/>
                </a:ext>
              </a:extLst>
            </p:cNvPr>
            <p:cNvCxnSpPr/>
            <p:nvPr/>
          </p:nvCxnSpPr>
          <p:spPr>
            <a:xfrm>
              <a:off x="10121" y="5870"/>
              <a:ext cx="384" cy="0"/>
            </a:xfrm>
            <a:prstGeom prst="line">
              <a:avLst/>
            </a:prstGeom>
            <a:ln w="19050">
              <a:solidFill>
                <a:srgbClr val="15B8FD"/>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19945CB9-3A13-0549-1BD3-4D1E6732A883}"/>
                </a:ext>
              </a:extLst>
            </p:cNvPr>
            <p:cNvCxnSpPr/>
            <p:nvPr/>
          </p:nvCxnSpPr>
          <p:spPr>
            <a:xfrm>
              <a:off x="10121" y="5529"/>
              <a:ext cx="384" cy="0"/>
            </a:xfrm>
            <a:prstGeom prst="line">
              <a:avLst/>
            </a:prstGeom>
            <a:ln w="19050">
              <a:solidFill>
                <a:srgbClr val="15B8FD"/>
              </a:solidFill>
            </a:ln>
          </p:spPr>
          <p:style>
            <a:lnRef idx="1">
              <a:schemeClr val="accent1"/>
            </a:lnRef>
            <a:fillRef idx="0">
              <a:schemeClr val="accent1"/>
            </a:fillRef>
            <a:effectRef idx="0">
              <a:schemeClr val="accent1"/>
            </a:effectRef>
            <a:fontRef idx="minor">
              <a:schemeClr val="tx1"/>
            </a:fontRef>
          </p:style>
        </p:cxnSp>
      </p:grpSp>
      <p:grpSp>
        <p:nvGrpSpPr>
          <p:cNvPr id="26" name="组合 25">
            <a:extLst>
              <a:ext uri="{FF2B5EF4-FFF2-40B4-BE49-F238E27FC236}">
                <a16:creationId xmlns:a16="http://schemas.microsoft.com/office/drawing/2014/main" id="{D12C8485-764C-F230-42CF-69BD5EB21CEE}"/>
              </a:ext>
            </a:extLst>
          </p:cNvPr>
          <p:cNvGrpSpPr/>
          <p:nvPr/>
        </p:nvGrpSpPr>
        <p:grpSpPr>
          <a:xfrm>
            <a:off x="5800807" y="3246236"/>
            <a:ext cx="569446" cy="565881"/>
            <a:chOff x="4966335" y="-450694"/>
            <a:chExt cx="746525" cy="740521"/>
          </a:xfrm>
        </p:grpSpPr>
        <p:sp>
          <p:nvSpPr>
            <p:cNvPr id="27" name="椭圆 26">
              <a:extLst>
                <a:ext uri="{FF2B5EF4-FFF2-40B4-BE49-F238E27FC236}">
                  <a16:creationId xmlns:a16="http://schemas.microsoft.com/office/drawing/2014/main" id="{79095751-7F41-4518-080D-D7CEE9CFBC90}"/>
                </a:ext>
              </a:extLst>
            </p:cNvPr>
            <p:cNvSpPr/>
            <p:nvPr/>
          </p:nvSpPr>
          <p:spPr>
            <a:xfrm>
              <a:off x="5479722" y="-415606"/>
              <a:ext cx="98476" cy="984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28" name="空心弧 27">
              <a:extLst>
                <a:ext uri="{FF2B5EF4-FFF2-40B4-BE49-F238E27FC236}">
                  <a16:creationId xmlns:a16="http://schemas.microsoft.com/office/drawing/2014/main" id="{9D70B15C-0F3A-D1DC-4632-CA7B6A7F0BC5}"/>
                </a:ext>
              </a:extLst>
            </p:cNvPr>
            <p:cNvSpPr/>
            <p:nvPr/>
          </p:nvSpPr>
          <p:spPr>
            <a:xfrm rot="17329311">
              <a:off x="4978267" y="-450694"/>
              <a:ext cx="713695" cy="713695"/>
            </a:xfrm>
            <a:prstGeom prst="blockArc">
              <a:avLst>
                <a:gd name="adj1" fmla="val 16337628"/>
                <a:gd name="adj2" fmla="val 21291116"/>
                <a:gd name="adj3" fmla="val 88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29" name="空心弧 28">
              <a:extLst>
                <a:ext uri="{FF2B5EF4-FFF2-40B4-BE49-F238E27FC236}">
                  <a16:creationId xmlns:a16="http://schemas.microsoft.com/office/drawing/2014/main" id="{06383F0E-AFB2-1305-32B2-1C5843AEA26F}"/>
                </a:ext>
              </a:extLst>
            </p:cNvPr>
            <p:cNvSpPr/>
            <p:nvPr/>
          </p:nvSpPr>
          <p:spPr>
            <a:xfrm rot="9916843">
              <a:off x="4983031" y="-423868"/>
              <a:ext cx="713695" cy="713695"/>
            </a:xfrm>
            <a:prstGeom prst="blockArc">
              <a:avLst>
                <a:gd name="adj1" fmla="val 16337628"/>
                <a:gd name="adj2" fmla="val 21291116"/>
                <a:gd name="adj3" fmla="val 88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30" name="空心弧 29">
              <a:extLst>
                <a:ext uri="{FF2B5EF4-FFF2-40B4-BE49-F238E27FC236}">
                  <a16:creationId xmlns:a16="http://schemas.microsoft.com/office/drawing/2014/main" id="{94F39622-C12A-C818-66C8-C160508D9C63}"/>
                </a:ext>
              </a:extLst>
            </p:cNvPr>
            <p:cNvSpPr/>
            <p:nvPr/>
          </p:nvSpPr>
          <p:spPr>
            <a:xfrm rot="3002349">
              <a:off x="4999165" y="-440193"/>
              <a:ext cx="713695" cy="713695"/>
            </a:xfrm>
            <a:prstGeom prst="blockArc">
              <a:avLst>
                <a:gd name="adj1" fmla="val 16337628"/>
                <a:gd name="adj2" fmla="val 21291116"/>
                <a:gd name="adj3" fmla="val 88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nvGrpSpPr>
            <p:cNvPr id="31" name="组合 30">
              <a:extLst>
                <a:ext uri="{FF2B5EF4-FFF2-40B4-BE49-F238E27FC236}">
                  <a16:creationId xmlns:a16="http://schemas.microsoft.com/office/drawing/2014/main" id="{AD99359A-2128-40C0-4990-2E62A3E3D1D0}"/>
                </a:ext>
              </a:extLst>
            </p:cNvPr>
            <p:cNvGrpSpPr/>
            <p:nvPr/>
          </p:nvGrpSpPr>
          <p:grpSpPr>
            <a:xfrm>
              <a:off x="5168809" y="-302418"/>
              <a:ext cx="356578" cy="389025"/>
              <a:chOff x="4816384" y="-592930"/>
              <a:chExt cx="356578" cy="389025"/>
            </a:xfrm>
            <a:solidFill>
              <a:schemeClr val="bg1"/>
            </a:solidFill>
          </p:grpSpPr>
          <p:sp>
            <p:nvSpPr>
              <p:cNvPr id="34" name="椭圆 33">
                <a:extLst>
                  <a:ext uri="{FF2B5EF4-FFF2-40B4-BE49-F238E27FC236}">
                    <a16:creationId xmlns:a16="http://schemas.microsoft.com/office/drawing/2014/main" id="{29186462-44ED-7169-B1DD-58C1BF8130B7}"/>
                  </a:ext>
                </a:extLst>
              </p:cNvPr>
              <p:cNvSpPr/>
              <p:nvPr/>
            </p:nvSpPr>
            <p:spPr>
              <a:xfrm>
                <a:off x="4872039" y="-592930"/>
                <a:ext cx="245268" cy="2452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35" name="任意多边形: 形状 34">
                <a:extLst>
                  <a:ext uri="{FF2B5EF4-FFF2-40B4-BE49-F238E27FC236}">
                    <a16:creationId xmlns:a16="http://schemas.microsoft.com/office/drawing/2014/main" id="{005FDAC8-7934-B5FF-031A-E7979F6CC933}"/>
                  </a:ext>
                </a:extLst>
              </p:cNvPr>
              <p:cNvSpPr/>
              <p:nvPr/>
            </p:nvSpPr>
            <p:spPr>
              <a:xfrm>
                <a:off x="4816384" y="-373858"/>
                <a:ext cx="356578" cy="169953"/>
              </a:xfrm>
              <a:custGeom>
                <a:avLst/>
                <a:gdLst>
                  <a:gd name="connsiteX0" fmla="*/ 178289 w 356578"/>
                  <a:gd name="connsiteY0" fmla="*/ 0 h 192548"/>
                  <a:gd name="connsiteX1" fmla="*/ 356578 w 356578"/>
                  <a:gd name="connsiteY1" fmla="*/ 178289 h 192548"/>
                  <a:gd name="connsiteX2" fmla="*/ 353699 w 356578"/>
                  <a:gd name="connsiteY2" fmla="*/ 192548 h 192548"/>
                  <a:gd name="connsiteX3" fmla="*/ 2879 w 356578"/>
                  <a:gd name="connsiteY3" fmla="*/ 192548 h 192548"/>
                  <a:gd name="connsiteX4" fmla="*/ 0 w 356578"/>
                  <a:gd name="connsiteY4" fmla="*/ 178289 h 192548"/>
                  <a:gd name="connsiteX5" fmla="*/ 178289 w 356578"/>
                  <a:gd name="connsiteY5" fmla="*/ 0 h 19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578" h="192548">
                    <a:moveTo>
                      <a:pt x="178289" y="0"/>
                    </a:moveTo>
                    <a:cubicBezTo>
                      <a:pt x="276755" y="0"/>
                      <a:pt x="356578" y="79823"/>
                      <a:pt x="356578" y="178289"/>
                    </a:cubicBezTo>
                    <a:lnTo>
                      <a:pt x="353699" y="192548"/>
                    </a:lnTo>
                    <a:lnTo>
                      <a:pt x="2879" y="192548"/>
                    </a:lnTo>
                    <a:lnTo>
                      <a:pt x="0" y="178289"/>
                    </a:lnTo>
                    <a:cubicBezTo>
                      <a:pt x="0" y="79823"/>
                      <a:pt x="79823" y="0"/>
                      <a:pt x="17828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32" name="椭圆 31">
              <a:extLst>
                <a:ext uri="{FF2B5EF4-FFF2-40B4-BE49-F238E27FC236}">
                  <a16:creationId xmlns:a16="http://schemas.microsoft.com/office/drawing/2014/main" id="{D51F19DA-196D-66D5-0C49-04995AB9449D}"/>
                </a:ext>
              </a:extLst>
            </p:cNvPr>
            <p:cNvSpPr/>
            <p:nvPr/>
          </p:nvSpPr>
          <p:spPr>
            <a:xfrm>
              <a:off x="4966335" y="-131393"/>
              <a:ext cx="98476" cy="984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33" name="椭圆 32">
              <a:extLst>
                <a:ext uri="{FF2B5EF4-FFF2-40B4-BE49-F238E27FC236}">
                  <a16:creationId xmlns:a16="http://schemas.microsoft.com/office/drawing/2014/main" id="{158D4015-A370-F8FD-4A0E-55E0FF03F047}"/>
                </a:ext>
              </a:extLst>
            </p:cNvPr>
            <p:cNvSpPr/>
            <p:nvPr/>
          </p:nvSpPr>
          <p:spPr>
            <a:xfrm>
              <a:off x="5467238" y="163113"/>
              <a:ext cx="98476" cy="984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36" name="图形">
            <a:extLst>
              <a:ext uri="{FF2B5EF4-FFF2-40B4-BE49-F238E27FC236}">
                <a16:creationId xmlns:a16="http://schemas.microsoft.com/office/drawing/2014/main" id="{56D9A4B4-F93E-7A97-A403-1B92EBA51FCB}"/>
              </a:ext>
            </a:extLst>
          </p:cNvPr>
          <p:cNvSpPr/>
          <p:nvPr/>
        </p:nvSpPr>
        <p:spPr>
          <a:xfrm>
            <a:off x="1122091" y="2169836"/>
            <a:ext cx="3032760" cy="1078885"/>
          </a:xfrm>
          <a:prstGeom prst="rect">
            <a:avLst/>
          </a:prstGeom>
        </p:spPr>
        <p:txBody>
          <a:bodyPr wrap="square" lIns="0" tIns="0" rIns="0" bIns="0">
            <a:spAutoFit/>
          </a:bodyPr>
          <a:lstStyle/>
          <a:p>
            <a:pPr algn="ctr">
              <a:lnSpc>
                <a:spcPct val="130000"/>
              </a:lnSpc>
            </a:pPr>
            <a:r>
              <a:rPr lang="zh-CN" altLang="en-US" sz="1100" dirty="0">
                <a:latin typeface="+mn-ea"/>
                <a:cs typeface="字魂58号-创中黑" panose="00000500000000000000" charset="-122"/>
                <a:sym typeface="+mn-ea"/>
              </a:rPr>
              <a:t>上海质子重离子医院、</a:t>
            </a:r>
            <a:endParaRPr lang="en-US" altLang="zh-CN" sz="1100" dirty="0">
              <a:latin typeface="+mn-ea"/>
              <a:cs typeface="字魂58号-创中黑" panose="00000500000000000000" charset="-122"/>
              <a:sym typeface="+mn-ea"/>
            </a:endParaRPr>
          </a:p>
          <a:p>
            <a:pPr algn="ctr">
              <a:lnSpc>
                <a:spcPct val="130000"/>
              </a:lnSpc>
            </a:pPr>
            <a:r>
              <a:rPr lang="zh-CN" altLang="en-US" sz="1100" dirty="0">
                <a:latin typeface="+mn-ea"/>
                <a:cs typeface="字魂58号-创中黑" panose="00000500000000000000" charset="-122"/>
                <a:sym typeface="+mn-ea"/>
              </a:rPr>
              <a:t>甘肃省武威肿瘤医院</a:t>
            </a:r>
            <a:endParaRPr lang="en-US" altLang="zh-CN" sz="1100" dirty="0">
              <a:latin typeface="+mn-ea"/>
              <a:cs typeface="字魂58号-创中黑" panose="00000500000000000000" charset="-122"/>
              <a:sym typeface="+mn-ea"/>
            </a:endParaRPr>
          </a:p>
          <a:p>
            <a:pPr algn="ctr">
              <a:lnSpc>
                <a:spcPct val="130000"/>
              </a:lnSpc>
            </a:pPr>
            <a:r>
              <a:rPr lang="zh-CN" altLang="en-US" sz="1100" dirty="0">
                <a:latin typeface="+mn-ea"/>
                <a:cs typeface="字魂58号-创中黑" panose="00000500000000000000" charset="-122"/>
                <a:sym typeface="+mn-ea"/>
              </a:rPr>
              <a:t>兰州重离子医院</a:t>
            </a:r>
            <a:endParaRPr lang="en-US" altLang="zh-CN" sz="1100" dirty="0">
              <a:latin typeface="+mn-ea"/>
              <a:cs typeface="字魂58号-创中黑" panose="00000500000000000000" charset="-122"/>
              <a:sym typeface="+mn-ea"/>
            </a:endParaRPr>
          </a:p>
          <a:p>
            <a:pPr algn="ctr">
              <a:lnSpc>
                <a:spcPct val="130000"/>
              </a:lnSpc>
            </a:pPr>
            <a:r>
              <a:rPr lang="zh-CN" altLang="en-US" sz="1100" dirty="0">
                <a:latin typeface="+mn-ea"/>
                <a:cs typeface="字魂58号-创中黑" panose="00000500000000000000" charset="-122"/>
                <a:sym typeface="+mn-ea"/>
              </a:rPr>
              <a:t>浙江省肿瘤医院</a:t>
            </a:r>
            <a:endParaRPr lang="en-US" altLang="zh-CN" sz="1100" dirty="0">
              <a:latin typeface="+mn-ea"/>
              <a:cs typeface="字魂58号-创中黑" panose="00000500000000000000" charset="-122"/>
              <a:sym typeface="+mn-ea"/>
            </a:endParaRPr>
          </a:p>
          <a:p>
            <a:pPr algn="ctr">
              <a:lnSpc>
                <a:spcPct val="130000"/>
              </a:lnSpc>
            </a:pPr>
            <a:r>
              <a:rPr lang="zh-CN" altLang="en-US" sz="1100" dirty="0">
                <a:latin typeface="+mn-ea"/>
                <a:cs typeface="字魂58号-创中黑" panose="00000500000000000000" charset="-122"/>
                <a:sym typeface="+mn-ea"/>
              </a:rPr>
              <a:t>莆田妈祖重离子中心</a:t>
            </a:r>
          </a:p>
        </p:txBody>
      </p:sp>
      <p:sp>
        <p:nvSpPr>
          <p:cNvPr id="37" name="图形">
            <a:extLst>
              <a:ext uri="{FF2B5EF4-FFF2-40B4-BE49-F238E27FC236}">
                <a16:creationId xmlns:a16="http://schemas.microsoft.com/office/drawing/2014/main" id="{523CE9FA-AF03-399C-4F6C-813882407D61}"/>
              </a:ext>
            </a:extLst>
          </p:cNvPr>
          <p:cNvSpPr/>
          <p:nvPr/>
        </p:nvSpPr>
        <p:spPr>
          <a:xfrm>
            <a:off x="1169352" y="1515250"/>
            <a:ext cx="2609215" cy="368935"/>
          </a:xfrm>
          <a:prstGeom prst="rect">
            <a:avLst/>
          </a:prstGeom>
          <a:noFill/>
        </p:spPr>
        <p:txBody>
          <a:bodyPr wrap="square" lIns="0" tIns="0" rIns="0" bIns="0">
            <a:spAutoFit/>
          </a:bodyPr>
          <a:lstStyle/>
          <a:p>
            <a:pPr algn="ctr"/>
            <a:r>
              <a:rPr kumimoji="0" lang="zh-CN" altLang="en-US" sz="2400" i="0" u="none" strike="noStrike" kern="1200" cap="none" spc="0" normalizeH="0" baseline="0" noProof="0" dirty="0">
                <a:ln>
                  <a:noFill/>
                </a:ln>
                <a:solidFill>
                  <a:srgbClr val="00B050"/>
                </a:solidFill>
                <a:effectLst/>
                <a:uLnTx/>
                <a:uFillTx/>
                <a:latin typeface="+mj-ea"/>
                <a:ea typeface="+mj-ea"/>
                <a:cs typeface="字魂58号-创中黑" panose="00000500000000000000" charset="-122"/>
                <a:sym typeface="+mn-ea"/>
              </a:rPr>
              <a:t>已运营装置</a:t>
            </a:r>
            <a:r>
              <a:rPr kumimoji="0" lang="en-US" altLang="zh-CN" sz="2400" i="0" u="none" strike="noStrike" kern="1200" cap="none" spc="0" normalizeH="0" baseline="0" noProof="0" dirty="0">
                <a:ln>
                  <a:noFill/>
                </a:ln>
                <a:solidFill>
                  <a:srgbClr val="00B050"/>
                </a:solidFill>
                <a:effectLst/>
                <a:uLnTx/>
                <a:uFillTx/>
                <a:latin typeface="+mj-ea"/>
                <a:ea typeface="+mj-ea"/>
                <a:cs typeface="字魂58号-创中黑" panose="00000500000000000000" charset="-122"/>
                <a:sym typeface="+mn-ea"/>
              </a:rPr>
              <a:t>(5</a:t>
            </a:r>
            <a:r>
              <a:rPr kumimoji="0" lang="zh-CN" altLang="en-US" sz="2400" i="0" u="none" strike="noStrike" kern="1200" cap="none" spc="0" normalizeH="0" baseline="0" noProof="0" dirty="0">
                <a:ln>
                  <a:noFill/>
                </a:ln>
                <a:solidFill>
                  <a:srgbClr val="00B050"/>
                </a:solidFill>
                <a:effectLst/>
                <a:uLnTx/>
                <a:uFillTx/>
                <a:latin typeface="+mj-ea"/>
                <a:ea typeface="+mj-ea"/>
                <a:cs typeface="字魂58号-创中黑" panose="00000500000000000000" charset="-122"/>
                <a:sym typeface="+mn-ea"/>
              </a:rPr>
              <a:t>台</a:t>
            </a:r>
            <a:r>
              <a:rPr kumimoji="0" lang="en-US" altLang="zh-CN" sz="2400" i="0" u="none" strike="noStrike" kern="1200" cap="none" spc="0" normalizeH="0" baseline="0" noProof="0" dirty="0">
                <a:ln>
                  <a:noFill/>
                </a:ln>
                <a:solidFill>
                  <a:srgbClr val="00B050"/>
                </a:solidFill>
                <a:effectLst/>
                <a:uLnTx/>
                <a:uFillTx/>
                <a:latin typeface="+mj-ea"/>
                <a:ea typeface="+mj-ea"/>
                <a:cs typeface="字魂58号-创中黑" panose="00000500000000000000" charset="-122"/>
                <a:sym typeface="+mn-ea"/>
              </a:rPr>
              <a:t>)</a:t>
            </a:r>
            <a:endParaRPr kumimoji="0" lang="zh-CN" altLang="en-US" sz="2400" i="0" u="none" strike="noStrike" kern="1200" cap="none" spc="0" normalizeH="0" baseline="0" noProof="0" dirty="0">
              <a:ln>
                <a:noFill/>
              </a:ln>
              <a:solidFill>
                <a:srgbClr val="00B050"/>
              </a:solidFill>
              <a:effectLst/>
              <a:uLnTx/>
              <a:uFillTx/>
              <a:latin typeface="+mj-ea"/>
              <a:ea typeface="+mj-ea"/>
              <a:cs typeface="字魂58号-创中黑" panose="00000500000000000000" charset="-122"/>
              <a:sym typeface="+mn-ea"/>
            </a:endParaRPr>
          </a:p>
        </p:txBody>
      </p:sp>
      <p:sp>
        <p:nvSpPr>
          <p:cNvPr id="38" name="图形">
            <a:extLst>
              <a:ext uri="{FF2B5EF4-FFF2-40B4-BE49-F238E27FC236}">
                <a16:creationId xmlns:a16="http://schemas.microsoft.com/office/drawing/2014/main" id="{F239006D-1ECA-692F-E8E7-957162F47A93}"/>
              </a:ext>
            </a:extLst>
          </p:cNvPr>
          <p:cNvSpPr/>
          <p:nvPr/>
        </p:nvSpPr>
        <p:spPr>
          <a:xfrm>
            <a:off x="4696157" y="4710084"/>
            <a:ext cx="3150048" cy="418704"/>
          </a:xfrm>
          <a:prstGeom prst="rect">
            <a:avLst/>
          </a:prstGeom>
        </p:spPr>
        <p:txBody>
          <a:bodyPr wrap="square" lIns="0" tIns="0" rIns="0" bIns="0">
            <a:spAutoFit/>
          </a:bodyPr>
          <a:lstStyle/>
          <a:p>
            <a:pPr algn="ctr">
              <a:lnSpc>
                <a:spcPct val="130000"/>
              </a:lnSpc>
            </a:pPr>
            <a:r>
              <a:rPr lang="zh-CN" altLang="en-US" sz="1100" dirty="0">
                <a:latin typeface="+mn-ea"/>
                <a:cs typeface="字魂58号-创中黑" panose="00000500000000000000" charset="-122"/>
                <a:sym typeface="+mn-ea"/>
              </a:rPr>
              <a:t>武汉大学重离子医学中心</a:t>
            </a:r>
            <a:endParaRPr kumimoji="0" lang="zh-CN" altLang="en-US" sz="1100" b="0" i="0" u="none" strike="noStrike" kern="1200" cap="none" spc="100" normalizeH="0" baseline="0" noProof="0" dirty="0">
              <a:ln>
                <a:noFill/>
              </a:ln>
              <a:effectLst/>
              <a:uLnTx/>
              <a:uFillTx/>
              <a:latin typeface="+mn-ea"/>
              <a:cs typeface="字魂58号-创中黑" panose="00000500000000000000" charset="-122"/>
              <a:sym typeface="+mn-ea"/>
            </a:endParaRPr>
          </a:p>
          <a:p>
            <a:pPr algn="ctr">
              <a:lnSpc>
                <a:spcPct val="130000"/>
              </a:lnSpc>
            </a:pPr>
            <a:endParaRPr kumimoji="0" lang="zh-CN" altLang="en-US" sz="1100" b="0" i="0" u="none" strike="noStrike" kern="1200" cap="none" spc="100" normalizeH="0" baseline="0" noProof="0" dirty="0">
              <a:ln>
                <a:noFill/>
              </a:ln>
              <a:effectLst/>
              <a:uLnTx/>
              <a:uFillTx/>
              <a:latin typeface="+mn-ea"/>
              <a:cs typeface="字魂58号-创中黑" panose="00000500000000000000" charset="-122"/>
              <a:sym typeface="+mn-ea"/>
            </a:endParaRPr>
          </a:p>
        </p:txBody>
      </p:sp>
      <p:sp>
        <p:nvSpPr>
          <p:cNvPr id="39" name="图形">
            <a:extLst>
              <a:ext uri="{FF2B5EF4-FFF2-40B4-BE49-F238E27FC236}">
                <a16:creationId xmlns:a16="http://schemas.microsoft.com/office/drawing/2014/main" id="{3CD8BCD1-8FA4-77B0-13B6-9C0682295901}"/>
              </a:ext>
            </a:extLst>
          </p:cNvPr>
          <p:cNvSpPr/>
          <p:nvPr/>
        </p:nvSpPr>
        <p:spPr>
          <a:xfrm>
            <a:off x="4806613" y="4189794"/>
            <a:ext cx="2609215" cy="368935"/>
          </a:xfrm>
          <a:prstGeom prst="rect">
            <a:avLst/>
          </a:prstGeom>
          <a:noFill/>
        </p:spPr>
        <p:txBody>
          <a:bodyPr wrap="square" lIns="0" tIns="0" rIns="0" bIns="0">
            <a:spAutoFit/>
          </a:bodyPr>
          <a:lstStyle/>
          <a:p>
            <a:pPr algn="ctr"/>
            <a:r>
              <a:rPr kumimoji="0" lang="zh-CN" altLang="en-US" sz="2400" i="0" u="none" strike="noStrike" kern="1200" cap="none" spc="0" normalizeH="0" baseline="0" noProof="0" dirty="0">
                <a:ln>
                  <a:noFill/>
                </a:ln>
                <a:solidFill>
                  <a:srgbClr val="00B0F0"/>
                </a:solidFill>
                <a:effectLst/>
                <a:uLnTx/>
                <a:uFillTx/>
                <a:latin typeface="+mj-ea"/>
                <a:ea typeface="+mj-ea"/>
                <a:cs typeface="字魂58号-创中黑" panose="00000500000000000000" charset="-122"/>
                <a:sym typeface="+mn-ea"/>
              </a:rPr>
              <a:t>待运营装置</a:t>
            </a:r>
            <a:r>
              <a:rPr kumimoji="0" lang="en-US" altLang="zh-CN" sz="2400" i="0" u="none" strike="noStrike" kern="1200" cap="none" spc="0" normalizeH="0" baseline="0" noProof="0" dirty="0">
                <a:ln>
                  <a:noFill/>
                </a:ln>
                <a:solidFill>
                  <a:srgbClr val="00B0F0"/>
                </a:solidFill>
                <a:effectLst/>
                <a:uLnTx/>
                <a:uFillTx/>
                <a:latin typeface="+mj-ea"/>
                <a:ea typeface="+mj-ea"/>
                <a:cs typeface="字魂58号-创中黑" panose="00000500000000000000" charset="-122"/>
                <a:sym typeface="+mn-ea"/>
              </a:rPr>
              <a:t>(1</a:t>
            </a:r>
            <a:r>
              <a:rPr kumimoji="0" lang="zh-CN" altLang="en-US" sz="2400" i="0" u="none" strike="noStrike" kern="1200" cap="none" spc="0" normalizeH="0" baseline="0" noProof="0" dirty="0">
                <a:ln>
                  <a:noFill/>
                </a:ln>
                <a:solidFill>
                  <a:srgbClr val="00B0F0"/>
                </a:solidFill>
                <a:effectLst/>
                <a:uLnTx/>
                <a:uFillTx/>
                <a:latin typeface="+mj-ea"/>
                <a:ea typeface="+mj-ea"/>
                <a:cs typeface="字魂58号-创中黑" panose="00000500000000000000" charset="-122"/>
                <a:sym typeface="+mn-ea"/>
              </a:rPr>
              <a:t>台</a:t>
            </a:r>
            <a:r>
              <a:rPr kumimoji="0" lang="en-US" altLang="zh-CN" sz="2400" i="0" u="none" strike="noStrike" kern="1200" cap="none" spc="0" normalizeH="0" baseline="0" noProof="0" dirty="0">
                <a:ln>
                  <a:noFill/>
                </a:ln>
                <a:solidFill>
                  <a:srgbClr val="00B0F0"/>
                </a:solidFill>
                <a:effectLst/>
                <a:uLnTx/>
                <a:uFillTx/>
                <a:latin typeface="+mj-ea"/>
                <a:ea typeface="+mj-ea"/>
                <a:cs typeface="字魂58号-创中黑" panose="00000500000000000000" charset="-122"/>
                <a:sym typeface="+mn-ea"/>
              </a:rPr>
              <a:t>)</a:t>
            </a:r>
            <a:endParaRPr kumimoji="0" lang="zh-CN" altLang="en-US" sz="2400" i="0" u="none" strike="noStrike" kern="1200" cap="none" spc="0" normalizeH="0" baseline="0" noProof="0" dirty="0">
              <a:ln>
                <a:noFill/>
              </a:ln>
              <a:solidFill>
                <a:srgbClr val="00B0F0"/>
              </a:solidFill>
              <a:effectLst/>
              <a:uLnTx/>
              <a:uFillTx/>
              <a:latin typeface="+mj-ea"/>
              <a:ea typeface="+mj-ea"/>
              <a:cs typeface="字魂58号-创中黑" panose="00000500000000000000" charset="-122"/>
              <a:sym typeface="+mn-ea"/>
            </a:endParaRPr>
          </a:p>
        </p:txBody>
      </p:sp>
      <p:sp>
        <p:nvSpPr>
          <p:cNvPr id="40" name="图形">
            <a:extLst>
              <a:ext uri="{FF2B5EF4-FFF2-40B4-BE49-F238E27FC236}">
                <a16:creationId xmlns:a16="http://schemas.microsoft.com/office/drawing/2014/main" id="{47E621AE-A28E-1B74-570A-83967629B314}"/>
              </a:ext>
            </a:extLst>
          </p:cNvPr>
          <p:cNvSpPr/>
          <p:nvPr/>
        </p:nvSpPr>
        <p:spPr>
          <a:xfrm>
            <a:off x="8037149" y="2268262"/>
            <a:ext cx="3032760" cy="1739066"/>
          </a:xfrm>
          <a:prstGeom prst="rect">
            <a:avLst/>
          </a:prstGeom>
        </p:spPr>
        <p:txBody>
          <a:bodyPr wrap="square" lIns="0" tIns="0" rIns="0" bIns="0">
            <a:spAutoFit/>
          </a:bodyPr>
          <a:lstStyle/>
          <a:p>
            <a:pPr algn="ctr">
              <a:lnSpc>
                <a:spcPct val="130000"/>
              </a:lnSpc>
            </a:pPr>
            <a:r>
              <a:rPr lang="zh-CN" altLang="en-US" sz="1100" dirty="0">
                <a:latin typeface="+mn-ea"/>
                <a:cs typeface="字魂58号-创中黑" panose="00000500000000000000" charset="-122"/>
                <a:sym typeface="+mn-ea"/>
              </a:rPr>
              <a:t>惠州重离子医学中心</a:t>
            </a:r>
            <a:endParaRPr lang="en-US" altLang="zh-CN" sz="1100" dirty="0">
              <a:latin typeface="+mn-ea"/>
              <a:cs typeface="字魂58号-创中黑" panose="00000500000000000000" charset="-122"/>
              <a:sym typeface="+mn-ea"/>
            </a:endParaRPr>
          </a:p>
          <a:p>
            <a:pPr algn="ctr">
              <a:lnSpc>
                <a:spcPct val="130000"/>
              </a:lnSpc>
            </a:pPr>
            <a:r>
              <a:rPr lang="zh-CN" altLang="en-US" sz="1100" dirty="0">
                <a:latin typeface="+mn-ea"/>
                <a:cs typeface="字魂58号-创中黑" panose="00000500000000000000" charset="-122"/>
                <a:sym typeface="+mn-ea"/>
              </a:rPr>
              <a:t>石家庄爱迪森肿瘤医院</a:t>
            </a:r>
            <a:endParaRPr lang="en-US" altLang="zh-CN" sz="1100" dirty="0">
              <a:latin typeface="+mn-ea"/>
              <a:cs typeface="字魂58号-创中黑" panose="00000500000000000000" charset="-122"/>
              <a:sym typeface="+mn-ea"/>
            </a:endParaRPr>
          </a:p>
          <a:p>
            <a:pPr algn="ctr">
              <a:lnSpc>
                <a:spcPct val="130000"/>
              </a:lnSpc>
            </a:pPr>
            <a:r>
              <a:rPr lang="zh-CN" altLang="en-US" sz="1100" dirty="0">
                <a:latin typeface="+mn-ea"/>
                <a:cs typeface="字魂58号-创中黑" panose="00000500000000000000" charset="-122"/>
                <a:sym typeface="+mn-ea"/>
              </a:rPr>
              <a:t>吉林大学第一医院</a:t>
            </a:r>
            <a:endParaRPr lang="en-US" altLang="zh-CN" sz="1100" dirty="0">
              <a:latin typeface="+mn-ea"/>
              <a:cs typeface="字魂58号-创中黑" panose="00000500000000000000" charset="-122"/>
              <a:sym typeface="+mn-ea"/>
            </a:endParaRPr>
          </a:p>
          <a:p>
            <a:pPr algn="ctr">
              <a:lnSpc>
                <a:spcPct val="130000"/>
              </a:lnSpc>
            </a:pPr>
            <a:r>
              <a:rPr lang="zh-CN" altLang="en-US" sz="1100" dirty="0">
                <a:latin typeface="+mn-ea"/>
                <a:cs typeface="字魂58号-创中黑" panose="00000500000000000000" charset="-122"/>
                <a:sym typeface="+mn-ea"/>
              </a:rPr>
              <a:t>福建省肿瘤医院</a:t>
            </a:r>
            <a:endParaRPr lang="en-US" altLang="zh-CN" sz="1100" dirty="0">
              <a:latin typeface="+mn-ea"/>
              <a:cs typeface="字魂58号-创中黑" panose="00000500000000000000" charset="-122"/>
              <a:sym typeface="+mn-ea"/>
            </a:endParaRPr>
          </a:p>
          <a:p>
            <a:pPr algn="ctr">
              <a:lnSpc>
                <a:spcPct val="130000"/>
              </a:lnSpc>
            </a:pPr>
            <a:r>
              <a:rPr lang="zh-CN" altLang="en-US" sz="1100" dirty="0">
                <a:latin typeface="+mn-ea"/>
                <a:cs typeface="字魂58号-创中黑" panose="00000500000000000000" charset="-122"/>
                <a:sym typeface="+mn-ea"/>
              </a:rPr>
              <a:t>山东省肿瘤医院</a:t>
            </a:r>
            <a:endParaRPr lang="en-US" altLang="zh-CN" sz="1100" dirty="0">
              <a:latin typeface="+mn-ea"/>
              <a:cs typeface="字魂58号-创中黑" panose="00000500000000000000" charset="-122"/>
              <a:sym typeface="+mn-ea"/>
            </a:endParaRPr>
          </a:p>
          <a:p>
            <a:pPr algn="ctr">
              <a:lnSpc>
                <a:spcPct val="130000"/>
              </a:lnSpc>
            </a:pPr>
            <a:r>
              <a:rPr lang="zh-CN" altLang="en-US" sz="1100" dirty="0">
                <a:latin typeface="+mn-ea"/>
                <a:cs typeface="字魂58号-创中黑" panose="00000500000000000000" charset="-122"/>
                <a:sym typeface="+mn-ea"/>
              </a:rPr>
              <a:t>上海质子重离子医院二期</a:t>
            </a:r>
            <a:endParaRPr lang="en-US" altLang="zh-CN" sz="1100" dirty="0">
              <a:latin typeface="+mn-ea"/>
              <a:cs typeface="字魂58号-创中黑" panose="00000500000000000000" charset="-122"/>
              <a:sym typeface="+mn-ea"/>
            </a:endParaRPr>
          </a:p>
          <a:p>
            <a:pPr algn="ctr">
              <a:lnSpc>
                <a:spcPct val="130000"/>
              </a:lnSpc>
            </a:pPr>
            <a:r>
              <a:rPr lang="en-US" altLang="zh-CN" sz="1100" dirty="0">
                <a:latin typeface="+mn-ea"/>
                <a:cs typeface="字魂58号-创中黑" panose="00000500000000000000" charset="-122"/>
                <a:sym typeface="+mn-ea"/>
              </a:rPr>
              <a:t>…….</a:t>
            </a:r>
            <a:endParaRPr lang="zh-CN" altLang="en-US" sz="1100" dirty="0">
              <a:latin typeface="+mn-ea"/>
              <a:cs typeface="字魂58号-创中黑" panose="00000500000000000000" charset="-122"/>
              <a:sym typeface="+mn-ea"/>
            </a:endParaRPr>
          </a:p>
          <a:p>
            <a:pPr algn="ctr">
              <a:lnSpc>
                <a:spcPct val="130000"/>
              </a:lnSpc>
            </a:pPr>
            <a:endParaRPr kumimoji="0" lang="zh-CN" altLang="en-US" sz="1100" b="0" i="0" u="none" strike="noStrike" kern="1200" cap="none" spc="100" normalizeH="0" baseline="0" noProof="0" dirty="0">
              <a:ln>
                <a:noFill/>
              </a:ln>
              <a:effectLst/>
              <a:uLnTx/>
              <a:uFillTx/>
              <a:latin typeface="+mn-ea"/>
              <a:cs typeface="字魂58号-创中黑" panose="00000500000000000000" charset="-122"/>
              <a:sym typeface="+mn-ea"/>
            </a:endParaRPr>
          </a:p>
        </p:txBody>
      </p:sp>
      <p:sp>
        <p:nvSpPr>
          <p:cNvPr id="41" name="图形">
            <a:extLst>
              <a:ext uri="{FF2B5EF4-FFF2-40B4-BE49-F238E27FC236}">
                <a16:creationId xmlns:a16="http://schemas.microsoft.com/office/drawing/2014/main" id="{70DBDAAD-F383-3572-58E1-32A8089A68D8}"/>
              </a:ext>
            </a:extLst>
          </p:cNvPr>
          <p:cNvSpPr/>
          <p:nvPr/>
        </p:nvSpPr>
        <p:spPr>
          <a:xfrm>
            <a:off x="8202683" y="1515249"/>
            <a:ext cx="2609215" cy="368935"/>
          </a:xfrm>
          <a:prstGeom prst="rect">
            <a:avLst/>
          </a:prstGeom>
          <a:noFill/>
        </p:spPr>
        <p:txBody>
          <a:bodyPr wrap="square" lIns="0" tIns="0" rIns="0" bIns="0">
            <a:spAutoFit/>
          </a:bodyPr>
          <a:lstStyle/>
          <a:p>
            <a:pPr algn="ctr"/>
            <a:r>
              <a:rPr kumimoji="0" lang="zh-CN" altLang="en-US" sz="2400" i="0" u="none" strike="noStrike" kern="1200" cap="none" spc="0" normalizeH="0" baseline="0" noProof="0" dirty="0">
                <a:ln>
                  <a:noFill/>
                </a:ln>
                <a:solidFill>
                  <a:schemeClr val="accent6"/>
                </a:solidFill>
                <a:effectLst/>
                <a:uLnTx/>
                <a:uFillTx/>
                <a:latin typeface="+mj-ea"/>
                <a:ea typeface="+mj-ea"/>
                <a:cs typeface="字魂58号-创中黑" panose="00000500000000000000" charset="-122"/>
                <a:sym typeface="+mn-ea"/>
              </a:rPr>
              <a:t>在建装置</a:t>
            </a:r>
            <a:r>
              <a:rPr kumimoji="0" lang="en-US" altLang="zh-CN" sz="2400" i="0" u="none" strike="noStrike" kern="1200" cap="none" spc="0" normalizeH="0" baseline="0" noProof="0" dirty="0">
                <a:ln>
                  <a:noFill/>
                </a:ln>
                <a:solidFill>
                  <a:schemeClr val="accent6"/>
                </a:solidFill>
                <a:effectLst/>
                <a:uLnTx/>
                <a:uFillTx/>
                <a:latin typeface="+mj-ea"/>
                <a:ea typeface="+mj-ea"/>
                <a:cs typeface="字魂58号-创中黑" panose="00000500000000000000" charset="-122"/>
                <a:sym typeface="+mn-ea"/>
              </a:rPr>
              <a:t>(13</a:t>
            </a:r>
            <a:r>
              <a:rPr lang="zh-CN" altLang="en-US" sz="2400" dirty="0">
                <a:solidFill>
                  <a:schemeClr val="accent6"/>
                </a:solidFill>
                <a:latin typeface="+mj-ea"/>
                <a:ea typeface="+mj-ea"/>
                <a:cs typeface="字魂58号-创中黑" panose="00000500000000000000" charset="-122"/>
                <a:sym typeface="+mn-ea"/>
              </a:rPr>
              <a:t>台</a:t>
            </a:r>
            <a:r>
              <a:rPr kumimoji="0" lang="en-US" altLang="zh-CN" sz="2400" i="0" u="none" strike="noStrike" kern="1200" cap="none" spc="0" normalizeH="0" baseline="0" noProof="0" dirty="0">
                <a:ln>
                  <a:noFill/>
                </a:ln>
                <a:solidFill>
                  <a:schemeClr val="accent6"/>
                </a:solidFill>
                <a:effectLst/>
                <a:uLnTx/>
                <a:uFillTx/>
                <a:latin typeface="+mj-ea"/>
                <a:ea typeface="+mj-ea"/>
                <a:cs typeface="字魂58号-创中黑" panose="00000500000000000000" charset="-122"/>
                <a:sym typeface="+mn-ea"/>
              </a:rPr>
              <a:t>)</a:t>
            </a:r>
            <a:endParaRPr kumimoji="0" lang="zh-CN" altLang="en-US" sz="2400" i="0" u="none" strike="noStrike" kern="1200" cap="none" spc="0" normalizeH="0" baseline="0" noProof="0" dirty="0">
              <a:ln>
                <a:noFill/>
              </a:ln>
              <a:solidFill>
                <a:schemeClr val="accent6"/>
              </a:solidFill>
              <a:effectLst/>
              <a:uLnTx/>
              <a:uFillTx/>
              <a:latin typeface="+mj-ea"/>
              <a:ea typeface="+mj-ea"/>
              <a:cs typeface="字魂58号-创中黑" panose="00000500000000000000" charset="-122"/>
              <a:sym typeface="+mn-ea"/>
            </a:endParaRPr>
          </a:p>
        </p:txBody>
      </p:sp>
      <p:pic>
        <p:nvPicPr>
          <p:cNvPr id="43" name="图片 42">
            <a:extLst>
              <a:ext uri="{FF2B5EF4-FFF2-40B4-BE49-F238E27FC236}">
                <a16:creationId xmlns:a16="http://schemas.microsoft.com/office/drawing/2014/main" id="{B2B23D11-8CE4-6CF2-C077-B689225D45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537" y="3313944"/>
            <a:ext cx="3160510" cy="2100339"/>
          </a:xfrm>
          <a:prstGeom prst="rect">
            <a:avLst/>
          </a:prstGeom>
        </p:spPr>
      </p:pic>
      <p:pic>
        <p:nvPicPr>
          <p:cNvPr id="44" name="图片 43">
            <a:extLst>
              <a:ext uri="{FF2B5EF4-FFF2-40B4-BE49-F238E27FC236}">
                <a16:creationId xmlns:a16="http://schemas.microsoft.com/office/drawing/2014/main" id="{E7E1ADFC-2354-711D-D1AB-AF19D2918FB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9359" y="5085602"/>
            <a:ext cx="2982186" cy="1767807"/>
          </a:xfrm>
          <a:prstGeom prst="rect">
            <a:avLst/>
          </a:prstGeom>
        </p:spPr>
      </p:pic>
      <p:pic>
        <p:nvPicPr>
          <p:cNvPr id="46" name="图片 45">
            <a:extLst>
              <a:ext uri="{FF2B5EF4-FFF2-40B4-BE49-F238E27FC236}">
                <a16:creationId xmlns:a16="http://schemas.microsoft.com/office/drawing/2014/main" id="{4DF91D43-BA3B-8629-CC0A-9B1AAC3DA5A7}"/>
              </a:ext>
            </a:extLst>
          </p:cNvPr>
          <p:cNvPicPr>
            <a:picLocks noChangeAspect="1"/>
          </p:cNvPicPr>
          <p:nvPr/>
        </p:nvPicPr>
        <p:blipFill>
          <a:blip r:embed="rId5"/>
          <a:stretch>
            <a:fillRect/>
          </a:stretch>
        </p:blipFill>
        <p:spPr>
          <a:xfrm>
            <a:off x="8366980" y="3968639"/>
            <a:ext cx="3119882" cy="2124531"/>
          </a:xfrm>
          <a:prstGeom prst="rect">
            <a:avLst/>
          </a:prstGeom>
        </p:spPr>
      </p:pic>
    </p:spTree>
    <p:extLst>
      <p:ext uri="{BB962C8B-B14F-4D97-AF65-F5344CB8AC3E}">
        <p14:creationId xmlns:p14="http://schemas.microsoft.com/office/powerpoint/2010/main" val="37907241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0677F-1F7B-85A0-3A77-6F0C402A9A70}"/>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F2D2F0A0-F8B9-7CBE-A2E0-0FA09281DF5E}"/>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运维成本构成</a:t>
            </a:r>
          </a:p>
        </p:txBody>
      </p:sp>
      <p:sp>
        <p:nvSpPr>
          <p:cNvPr id="2" name="AutoShape 5">
            <a:extLst>
              <a:ext uri="{FF2B5EF4-FFF2-40B4-BE49-F238E27FC236}">
                <a16:creationId xmlns:a16="http://schemas.microsoft.com/office/drawing/2014/main" id="{00A13732-6C50-AE40-3001-4B34AAF87212}"/>
              </a:ext>
            </a:extLst>
          </p:cNvPr>
          <p:cNvSpPr txBox="1"/>
          <p:nvPr/>
        </p:nvSpPr>
        <p:spPr>
          <a:xfrm>
            <a:off x="1029855" y="3603336"/>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dirty="0" err="1">
                <a:solidFill>
                  <a:srgbClr val="1E3A5F"/>
                </a:solidFill>
                <a:latin typeface="Noto Sans SC"/>
                <a:ea typeface="Noto Sans SC"/>
                <a:cs typeface="Noto Sans SC"/>
                <a:sym typeface="Noto Sans SC"/>
              </a:rPr>
              <a:t>维保合同</a:t>
            </a:r>
            <a:endParaRPr lang="en-US" sz="1100" dirty="0"/>
          </a:p>
        </p:txBody>
      </p:sp>
      <p:sp>
        <p:nvSpPr>
          <p:cNvPr id="4" name="AutoShape 6">
            <a:extLst>
              <a:ext uri="{FF2B5EF4-FFF2-40B4-BE49-F238E27FC236}">
                <a16:creationId xmlns:a16="http://schemas.microsoft.com/office/drawing/2014/main" id="{2287835E-ECB9-79BB-0424-4EDF8C10F7ED}"/>
              </a:ext>
            </a:extLst>
          </p:cNvPr>
          <p:cNvSpPr/>
          <p:nvPr/>
        </p:nvSpPr>
        <p:spPr>
          <a:xfrm>
            <a:off x="3188855" y="3628736"/>
            <a:ext cx="3810000" cy="254000"/>
          </a:xfrm>
          <a:prstGeom prst="roundRect">
            <a:avLst>
              <a:gd name="adj" fmla="val 0"/>
            </a:avLst>
          </a:prstGeom>
          <a:solidFill>
            <a:srgbClr val="1E3A5F">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5" name="AutoShape 7">
            <a:extLst>
              <a:ext uri="{FF2B5EF4-FFF2-40B4-BE49-F238E27FC236}">
                <a16:creationId xmlns:a16="http://schemas.microsoft.com/office/drawing/2014/main" id="{22C6733F-25A5-0263-6E88-2BFC2D012496}"/>
              </a:ext>
            </a:extLst>
          </p:cNvPr>
          <p:cNvSpPr txBox="1"/>
          <p:nvPr/>
        </p:nvSpPr>
        <p:spPr>
          <a:xfrm>
            <a:off x="7125855" y="3603336"/>
            <a:ext cx="101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E3A5F"/>
                </a:solidFill>
                <a:latin typeface="Noto Sans SC"/>
                <a:ea typeface="Noto Sans SC"/>
                <a:cs typeface="Noto Sans SC"/>
                <a:sym typeface="Noto Sans SC"/>
              </a:rPr>
              <a:t>40%–50%</a:t>
            </a:r>
            <a:endParaRPr lang="en-US" sz="1100"/>
          </a:p>
        </p:txBody>
      </p:sp>
      <p:sp>
        <p:nvSpPr>
          <p:cNvPr id="6" name="AutoShape 8">
            <a:extLst>
              <a:ext uri="{FF2B5EF4-FFF2-40B4-BE49-F238E27FC236}">
                <a16:creationId xmlns:a16="http://schemas.microsoft.com/office/drawing/2014/main" id="{8D1F1CB3-CD38-445E-E9C5-51F81144B6F4}"/>
              </a:ext>
            </a:extLst>
          </p:cNvPr>
          <p:cNvSpPr txBox="1"/>
          <p:nvPr/>
        </p:nvSpPr>
        <p:spPr>
          <a:xfrm>
            <a:off x="8268855" y="3603336"/>
            <a:ext cx="3429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100" b="0" i="0" u="none" strike="noStrike" dirty="0" err="1">
                <a:solidFill>
                  <a:srgbClr val="646464"/>
                </a:solidFill>
                <a:latin typeface="Noto Sans SC"/>
                <a:ea typeface="Noto Sans SC"/>
                <a:cs typeface="Noto Sans SC"/>
                <a:sym typeface="Noto Sans SC"/>
              </a:rPr>
              <a:t>加速器</a:t>
            </a:r>
            <a:r>
              <a:rPr lang="en-US" sz="1100" b="0" i="0" u="none" strike="noStrike" dirty="0">
                <a:solidFill>
                  <a:srgbClr val="646464"/>
                </a:solidFill>
                <a:latin typeface="Noto Sans SC"/>
                <a:ea typeface="Noto Sans SC"/>
                <a:cs typeface="Noto Sans SC"/>
                <a:sym typeface="Noto Sans SC"/>
              </a:rPr>
              <a:t>/</a:t>
            </a:r>
            <a:r>
              <a:rPr lang="en-US" sz="1100" b="0" i="0" u="none" strike="noStrike" dirty="0" err="1">
                <a:solidFill>
                  <a:srgbClr val="646464"/>
                </a:solidFill>
                <a:latin typeface="Noto Sans SC"/>
                <a:ea typeface="Noto Sans SC"/>
                <a:cs typeface="Noto Sans SC"/>
                <a:sym typeface="Noto Sans SC"/>
              </a:rPr>
              <a:t>射频</a:t>
            </a:r>
            <a:r>
              <a:rPr lang="en-US" sz="1100" b="0" i="0" u="none" strike="noStrike" dirty="0">
                <a:solidFill>
                  <a:srgbClr val="646464"/>
                </a:solidFill>
                <a:latin typeface="Noto Sans SC"/>
                <a:ea typeface="Noto Sans SC"/>
                <a:cs typeface="Noto Sans SC"/>
                <a:sym typeface="Noto Sans SC"/>
              </a:rPr>
              <a:t>/</a:t>
            </a:r>
            <a:r>
              <a:rPr lang="en-US" sz="1100" b="0" i="0" u="none" strike="noStrike" dirty="0" err="1">
                <a:solidFill>
                  <a:srgbClr val="646464"/>
                </a:solidFill>
                <a:latin typeface="Noto Sans SC"/>
                <a:ea typeface="Noto Sans SC"/>
                <a:cs typeface="Noto Sans SC"/>
                <a:sym typeface="Noto Sans SC"/>
              </a:rPr>
              <a:t>磁体</a:t>
            </a:r>
            <a:r>
              <a:rPr lang="en-US" sz="1100" b="0" i="0" u="none" strike="noStrike" dirty="0">
                <a:solidFill>
                  <a:srgbClr val="646464"/>
                </a:solidFill>
                <a:latin typeface="Noto Sans SC"/>
                <a:ea typeface="Noto Sans SC"/>
                <a:cs typeface="Noto Sans SC"/>
                <a:sym typeface="Noto Sans SC"/>
              </a:rPr>
              <a:t>/</a:t>
            </a:r>
            <a:r>
              <a:rPr lang="zh-CN" altLang="en-US" sz="1100" dirty="0">
                <a:solidFill>
                  <a:srgbClr val="646464"/>
                </a:solidFill>
                <a:latin typeface="Noto Sans SC"/>
                <a:ea typeface="Noto Sans SC"/>
                <a:cs typeface="Noto Sans SC"/>
                <a:sym typeface="Noto Sans SC"/>
              </a:rPr>
              <a:t>图像</a:t>
            </a:r>
            <a:r>
              <a:rPr lang="en-US" sz="1100" b="0" i="0" u="none" strike="noStrike" dirty="0" err="1">
                <a:solidFill>
                  <a:srgbClr val="646464"/>
                </a:solidFill>
                <a:latin typeface="Noto Sans SC"/>
                <a:ea typeface="Noto Sans SC"/>
                <a:cs typeface="Noto Sans SC"/>
                <a:sym typeface="Noto Sans SC"/>
              </a:rPr>
              <a:t>全包，驻场工程师</a:t>
            </a:r>
            <a:endParaRPr lang="en-US" sz="1100" dirty="0"/>
          </a:p>
        </p:txBody>
      </p:sp>
      <p:sp>
        <p:nvSpPr>
          <p:cNvPr id="7" name="AutoShape 9">
            <a:extLst>
              <a:ext uri="{FF2B5EF4-FFF2-40B4-BE49-F238E27FC236}">
                <a16:creationId xmlns:a16="http://schemas.microsoft.com/office/drawing/2014/main" id="{CC76706D-1F15-64CA-C1EA-E58475D3C7B3}"/>
              </a:ext>
            </a:extLst>
          </p:cNvPr>
          <p:cNvSpPr txBox="1"/>
          <p:nvPr/>
        </p:nvSpPr>
        <p:spPr>
          <a:xfrm>
            <a:off x="1029855" y="4238336"/>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E3A5F"/>
                </a:solidFill>
                <a:latin typeface="Noto Sans SC"/>
                <a:ea typeface="Noto Sans SC"/>
                <a:cs typeface="Noto Sans SC"/>
                <a:sym typeface="Noto Sans SC"/>
              </a:rPr>
              <a:t>能耗电费</a:t>
            </a:r>
            <a:endParaRPr lang="en-US" sz="1100"/>
          </a:p>
        </p:txBody>
      </p:sp>
      <p:sp>
        <p:nvSpPr>
          <p:cNvPr id="8" name="AutoShape 10">
            <a:extLst>
              <a:ext uri="{FF2B5EF4-FFF2-40B4-BE49-F238E27FC236}">
                <a16:creationId xmlns:a16="http://schemas.microsoft.com/office/drawing/2014/main" id="{E6EC5055-6F33-3894-6A1B-0DF164FD16EC}"/>
              </a:ext>
            </a:extLst>
          </p:cNvPr>
          <p:cNvSpPr/>
          <p:nvPr/>
        </p:nvSpPr>
        <p:spPr>
          <a:xfrm>
            <a:off x="3188855" y="4263736"/>
            <a:ext cx="1524000" cy="254000"/>
          </a:xfrm>
          <a:prstGeom prst="roundRect">
            <a:avLst>
              <a:gd name="adj" fmla="val 0"/>
            </a:avLst>
          </a:prstGeom>
          <a:solidFill>
            <a:srgbClr val="3B6EA5">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9" name="AutoShape 11">
            <a:extLst>
              <a:ext uri="{FF2B5EF4-FFF2-40B4-BE49-F238E27FC236}">
                <a16:creationId xmlns:a16="http://schemas.microsoft.com/office/drawing/2014/main" id="{DD745A9B-1591-16B6-ECE0-5920EABAB04F}"/>
              </a:ext>
            </a:extLst>
          </p:cNvPr>
          <p:cNvSpPr txBox="1"/>
          <p:nvPr/>
        </p:nvSpPr>
        <p:spPr>
          <a:xfrm>
            <a:off x="4839855" y="4238336"/>
            <a:ext cx="101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B6EA5"/>
                </a:solidFill>
                <a:latin typeface="Noto Sans SC"/>
                <a:ea typeface="Noto Sans SC"/>
                <a:cs typeface="Noto Sans SC"/>
                <a:sym typeface="Noto Sans SC"/>
              </a:rPr>
              <a:t>15%–20%</a:t>
            </a:r>
            <a:endParaRPr lang="en-US" sz="1100"/>
          </a:p>
        </p:txBody>
      </p:sp>
      <p:sp>
        <p:nvSpPr>
          <p:cNvPr id="10" name="AutoShape 12">
            <a:extLst>
              <a:ext uri="{FF2B5EF4-FFF2-40B4-BE49-F238E27FC236}">
                <a16:creationId xmlns:a16="http://schemas.microsoft.com/office/drawing/2014/main" id="{0002ED4B-EEEB-CBAE-72B5-9FD4255FDD42}"/>
              </a:ext>
            </a:extLst>
          </p:cNvPr>
          <p:cNvSpPr txBox="1"/>
          <p:nvPr/>
        </p:nvSpPr>
        <p:spPr>
          <a:xfrm>
            <a:off x="5982855" y="4212936"/>
            <a:ext cx="4826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100" b="0" i="0" u="none" strike="noStrike" dirty="0" err="1">
                <a:solidFill>
                  <a:srgbClr val="646464"/>
                </a:solidFill>
                <a:latin typeface="Noto Sans SC"/>
                <a:ea typeface="Noto Sans SC"/>
                <a:cs typeface="Noto Sans SC"/>
                <a:sym typeface="Noto Sans SC"/>
              </a:rPr>
              <a:t>加速器功率达MW级，水冷</a:t>
            </a:r>
            <a:r>
              <a:rPr lang="en-US" sz="1100" b="0" i="0" u="none" strike="noStrike" dirty="0">
                <a:solidFill>
                  <a:srgbClr val="646464"/>
                </a:solidFill>
                <a:latin typeface="Noto Sans SC"/>
                <a:ea typeface="Noto Sans SC"/>
                <a:cs typeface="Noto Sans SC"/>
                <a:sym typeface="Noto Sans SC"/>
              </a:rPr>
              <a:t>/</a:t>
            </a:r>
            <a:r>
              <a:rPr lang="en-US" sz="1100" b="0" i="0" u="none" strike="noStrike" dirty="0" err="1">
                <a:solidFill>
                  <a:srgbClr val="646464"/>
                </a:solidFill>
                <a:latin typeface="Noto Sans SC"/>
                <a:ea typeface="Noto Sans SC"/>
                <a:cs typeface="Noto Sans SC"/>
                <a:sym typeface="Noto Sans SC"/>
              </a:rPr>
              <a:t>真空</a:t>
            </a:r>
            <a:r>
              <a:rPr lang="en-US" sz="1100" b="0" i="0" u="none" strike="noStrike" dirty="0">
                <a:solidFill>
                  <a:srgbClr val="646464"/>
                </a:solidFill>
                <a:latin typeface="Noto Sans SC"/>
                <a:ea typeface="Noto Sans SC"/>
                <a:cs typeface="Noto Sans SC"/>
                <a:sym typeface="Noto Sans SC"/>
              </a:rPr>
              <a:t>/磁体24小时运行，年电费500–1000万+</a:t>
            </a:r>
            <a:endParaRPr lang="en-US" sz="1100" dirty="0"/>
          </a:p>
        </p:txBody>
      </p:sp>
      <p:sp>
        <p:nvSpPr>
          <p:cNvPr id="11" name="AutoShape 13">
            <a:extLst>
              <a:ext uri="{FF2B5EF4-FFF2-40B4-BE49-F238E27FC236}">
                <a16:creationId xmlns:a16="http://schemas.microsoft.com/office/drawing/2014/main" id="{D45E0701-753B-E488-80B3-3BBDF59EFFB1}"/>
              </a:ext>
            </a:extLst>
          </p:cNvPr>
          <p:cNvSpPr txBox="1"/>
          <p:nvPr/>
        </p:nvSpPr>
        <p:spPr>
          <a:xfrm>
            <a:off x="1029855" y="4873336"/>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E3A5F"/>
                </a:solidFill>
                <a:latin typeface="Noto Sans SC"/>
                <a:ea typeface="Noto Sans SC"/>
                <a:cs typeface="Noto Sans SC"/>
                <a:sym typeface="Noto Sans SC"/>
              </a:rPr>
              <a:t>专业人力成本</a:t>
            </a:r>
            <a:endParaRPr lang="en-US" sz="1100"/>
          </a:p>
        </p:txBody>
      </p:sp>
      <p:sp>
        <p:nvSpPr>
          <p:cNvPr id="12" name="AutoShape 14">
            <a:extLst>
              <a:ext uri="{FF2B5EF4-FFF2-40B4-BE49-F238E27FC236}">
                <a16:creationId xmlns:a16="http://schemas.microsoft.com/office/drawing/2014/main" id="{41EB5BA2-33C6-F17E-0DDB-084E771AF334}"/>
              </a:ext>
            </a:extLst>
          </p:cNvPr>
          <p:cNvSpPr/>
          <p:nvPr/>
        </p:nvSpPr>
        <p:spPr>
          <a:xfrm>
            <a:off x="3188855" y="4898736"/>
            <a:ext cx="1397000" cy="254000"/>
          </a:xfrm>
          <a:prstGeom prst="roundRect">
            <a:avLst>
              <a:gd name="adj" fmla="val 0"/>
            </a:avLst>
          </a:prstGeom>
          <a:solidFill>
            <a:srgbClr val="3B6EA5">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3" name="AutoShape 15">
            <a:extLst>
              <a:ext uri="{FF2B5EF4-FFF2-40B4-BE49-F238E27FC236}">
                <a16:creationId xmlns:a16="http://schemas.microsoft.com/office/drawing/2014/main" id="{F9E5F8E2-B50E-3C51-A0B4-1CB570230079}"/>
              </a:ext>
            </a:extLst>
          </p:cNvPr>
          <p:cNvSpPr txBox="1"/>
          <p:nvPr/>
        </p:nvSpPr>
        <p:spPr>
          <a:xfrm>
            <a:off x="4712855" y="4873336"/>
            <a:ext cx="101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3B6EA5"/>
                </a:solidFill>
                <a:latin typeface="Noto Sans SC"/>
                <a:ea typeface="Noto Sans SC"/>
                <a:cs typeface="Noto Sans SC"/>
                <a:sym typeface="Noto Sans SC"/>
              </a:rPr>
              <a:t>15%–18%</a:t>
            </a:r>
            <a:endParaRPr lang="en-US" sz="1100"/>
          </a:p>
        </p:txBody>
      </p:sp>
      <p:sp>
        <p:nvSpPr>
          <p:cNvPr id="14" name="AutoShape 16">
            <a:extLst>
              <a:ext uri="{FF2B5EF4-FFF2-40B4-BE49-F238E27FC236}">
                <a16:creationId xmlns:a16="http://schemas.microsoft.com/office/drawing/2014/main" id="{B351D83B-364F-2FD5-FD61-FE71B0970149}"/>
              </a:ext>
            </a:extLst>
          </p:cNvPr>
          <p:cNvSpPr txBox="1"/>
          <p:nvPr/>
        </p:nvSpPr>
        <p:spPr>
          <a:xfrm>
            <a:off x="5855855" y="4847936"/>
            <a:ext cx="495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100" b="0" i="0" u="none" strike="noStrike" dirty="0">
                <a:solidFill>
                  <a:srgbClr val="646464"/>
                </a:solidFill>
                <a:latin typeface="Noto Sans SC"/>
                <a:ea typeface="Noto Sans SC"/>
                <a:cs typeface="Noto Sans SC"/>
                <a:sym typeface="Noto Sans SC"/>
              </a:rPr>
              <a:t>医学物理师、加速器工程师、束流调试、质控团队，国内年人力成本500–1000万</a:t>
            </a:r>
            <a:endParaRPr lang="en-US" sz="1100" dirty="0"/>
          </a:p>
        </p:txBody>
      </p:sp>
      <p:sp>
        <p:nvSpPr>
          <p:cNvPr id="15" name="AutoShape 17">
            <a:extLst>
              <a:ext uri="{FF2B5EF4-FFF2-40B4-BE49-F238E27FC236}">
                <a16:creationId xmlns:a16="http://schemas.microsoft.com/office/drawing/2014/main" id="{6DA76A96-10DE-2415-3F7B-5C5AE38240CE}"/>
              </a:ext>
            </a:extLst>
          </p:cNvPr>
          <p:cNvSpPr txBox="1"/>
          <p:nvPr/>
        </p:nvSpPr>
        <p:spPr>
          <a:xfrm>
            <a:off x="1029855" y="5508336"/>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E3A5F"/>
                </a:solidFill>
                <a:latin typeface="Noto Sans SC"/>
                <a:ea typeface="Noto Sans SC"/>
                <a:cs typeface="Noto Sans SC"/>
                <a:sym typeface="Noto Sans SC"/>
              </a:rPr>
              <a:t>耗材与备件</a:t>
            </a:r>
            <a:endParaRPr lang="en-US" sz="1100"/>
          </a:p>
        </p:txBody>
      </p:sp>
      <p:sp>
        <p:nvSpPr>
          <p:cNvPr id="16" name="AutoShape 18">
            <a:extLst>
              <a:ext uri="{FF2B5EF4-FFF2-40B4-BE49-F238E27FC236}">
                <a16:creationId xmlns:a16="http://schemas.microsoft.com/office/drawing/2014/main" id="{A796BC58-B86F-0A58-F888-F0E96E18620D}"/>
              </a:ext>
            </a:extLst>
          </p:cNvPr>
          <p:cNvSpPr/>
          <p:nvPr/>
        </p:nvSpPr>
        <p:spPr>
          <a:xfrm>
            <a:off x="3188855" y="5533736"/>
            <a:ext cx="1016000" cy="254000"/>
          </a:xfrm>
          <a:prstGeom prst="roundRect">
            <a:avLst>
              <a:gd name="adj" fmla="val 0"/>
            </a:avLst>
          </a:prstGeom>
          <a:solidFill>
            <a:srgbClr val="82AAD2">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17" name="AutoShape 19">
            <a:extLst>
              <a:ext uri="{FF2B5EF4-FFF2-40B4-BE49-F238E27FC236}">
                <a16:creationId xmlns:a16="http://schemas.microsoft.com/office/drawing/2014/main" id="{C5A30C06-B9E1-4CF7-6680-72A914544219}"/>
              </a:ext>
            </a:extLst>
          </p:cNvPr>
          <p:cNvSpPr txBox="1"/>
          <p:nvPr/>
        </p:nvSpPr>
        <p:spPr>
          <a:xfrm>
            <a:off x="4331855" y="5508336"/>
            <a:ext cx="101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648CB4"/>
                </a:solidFill>
                <a:latin typeface="Noto Sans SC"/>
                <a:ea typeface="Noto Sans SC"/>
                <a:cs typeface="Noto Sans SC"/>
                <a:sym typeface="Noto Sans SC"/>
              </a:rPr>
              <a:t>10%–15%</a:t>
            </a:r>
            <a:endParaRPr lang="en-US" sz="1100"/>
          </a:p>
        </p:txBody>
      </p:sp>
      <p:sp>
        <p:nvSpPr>
          <p:cNvPr id="18" name="AutoShape 20">
            <a:extLst>
              <a:ext uri="{FF2B5EF4-FFF2-40B4-BE49-F238E27FC236}">
                <a16:creationId xmlns:a16="http://schemas.microsoft.com/office/drawing/2014/main" id="{6437F539-6C45-7D62-A423-6CECE99712CB}"/>
              </a:ext>
            </a:extLst>
          </p:cNvPr>
          <p:cNvSpPr txBox="1"/>
          <p:nvPr/>
        </p:nvSpPr>
        <p:spPr>
          <a:xfrm>
            <a:off x="5474855" y="5482936"/>
            <a:ext cx="5334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100" b="0" i="0" u="none" strike="noStrike">
                <a:solidFill>
                  <a:srgbClr val="646464"/>
                </a:solidFill>
                <a:latin typeface="Noto Sans SC"/>
                <a:ea typeface="Noto Sans SC"/>
                <a:cs typeface="Noto Sans SC"/>
                <a:sym typeface="Noto Sans SC"/>
              </a:rPr>
              <a:t>离子源、真空部件、靶膜、电源模块、探测器——多为定制件，长交期</a:t>
            </a:r>
            <a:endParaRPr lang="en-US" sz="1100"/>
          </a:p>
        </p:txBody>
      </p:sp>
      <p:sp>
        <p:nvSpPr>
          <p:cNvPr id="19" name="AutoShape 21">
            <a:extLst>
              <a:ext uri="{FF2B5EF4-FFF2-40B4-BE49-F238E27FC236}">
                <a16:creationId xmlns:a16="http://schemas.microsoft.com/office/drawing/2014/main" id="{F8AA0EC9-F272-F5FD-7845-596D177027AF}"/>
              </a:ext>
            </a:extLst>
          </p:cNvPr>
          <p:cNvSpPr txBox="1"/>
          <p:nvPr/>
        </p:nvSpPr>
        <p:spPr>
          <a:xfrm>
            <a:off x="1029855" y="6143336"/>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1E3A5F"/>
                </a:solidFill>
                <a:latin typeface="Noto Sans SC"/>
                <a:ea typeface="Noto Sans SC"/>
                <a:cs typeface="Noto Sans SC"/>
                <a:sym typeface="Noto Sans SC"/>
              </a:rPr>
              <a:t>质控与合规</a:t>
            </a:r>
            <a:endParaRPr lang="en-US" sz="1100"/>
          </a:p>
        </p:txBody>
      </p:sp>
      <p:sp>
        <p:nvSpPr>
          <p:cNvPr id="20" name="AutoShape 22">
            <a:extLst>
              <a:ext uri="{FF2B5EF4-FFF2-40B4-BE49-F238E27FC236}">
                <a16:creationId xmlns:a16="http://schemas.microsoft.com/office/drawing/2014/main" id="{7C644DFF-9478-8864-C8F2-16E0B94B887A}"/>
              </a:ext>
            </a:extLst>
          </p:cNvPr>
          <p:cNvSpPr/>
          <p:nvPr/>
        </p:nvSpPr>
        <p:spPr>
          <a:xfrm>
            <a:off x="3188855" y="6168736"/>
            <a:ext cx="571500" cy="254000"/>
          </a:xfrm>
          <a:prstGeom prst="roundRect">
            <a:avLst>
              <a:gd name="adj" fmla="val 0"/>
            </a:avLst>
          </a:prstGeom>
          <a:solidFill>
            <a:srgbClr val="B4C8E1">
              <a:alpha val="100000"/>
            </a:srgbClr>
          </a:solidFill>
          <a:ln w="25400" cap="flat" cmpd="sng">
            <a:noFill/>
            <a:prstDash val="solid"/>
            <a:round/>
          </a:ln>
        </p:spPr>
        <p:txBody>
          <a:bodyPr vert="horz" wrap="square" lIns="63500" tIns="63500" rIns="63500" bIns="63500" rtlCol="0" anchor="ctr"/>
          <a:lstStyle/>
          <a:p>
            <a:pPr algn="ctr">
              <a:defRPr/>
            </a:pPr>
            <a:endParaRPr/>
          </a:p>
        </p:txBody>
      </p:sp>
      <p:sp>
        <p:nvSpPr>
          <p:cNvPr id="22" name="AutoShape 23">
            <a:extLst>
              <a:ext uri="{FF2B5EF4-FFF2-40B4-BE49-F238E27FC236}">
                <a16:creationId xmlns:a16="http://schemas.microsoft.com/office/drawing/2014/main" id="{1908FD26-2166-4B6C-1176-65A36EFD1E7B}"/>
              </a:ext>
            </a:extLst>
          </p:cNvPr>
          <p:cNvSpPr txBox="1"/>
          <p:nvPr/>
        </p:nvSpPr>
        <p:spPr>
          <a:xfrm>
            <a:off x="3887355" y="6143336"/>
            <a:ext cx="1016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8296B4"/>
                </a:solidFill>
                <a:latin typeface="Noto Sans SC"/>
                <a:ea typeface="Noto Sans SC"/>
                <a:cs typeface="Noto Sans SC"/>
                <a:sym typeface="Noto Sans SC"/>
              </a:rPr>
              <a:t>5%–8%</a:t>
            </a:r>
            <a:endParaRPr lang="en-US" sz="1100"/>
          </a:p>
        </p:txBody>
      </p:sp>
      <p:sp>
        <p:nvSpPr>
          <p:cNvPr id="23" name="AutoShape 24">
            <a:extLst>
              <a:ext uri="{FF2B5EF4-FFF2-40B4-BE49-F238E27FC236}">
                <a16:creationId xmlns:a16="http://schemas.microsoft.com/office/drawing/2014/main" id="{B8D94E6A-B48E-5264-7DFA-2FC76DCDF3AE}"/>
              </a:ext>
            </a:extLst>
          </p:cNvPr>
          <p:cNvSpPr txBox="1"/>
          <p:nvPr/>
        </p:nvSpPr>
        <p:spPr>
          <a:xfrm>
            <a:off x="5030355" y="6117936"/>
            <a:ext cx="5778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1100" b="0" i="0" u="none" strike="noStrike">
                <a:solidFill>
                  <a:srgbClr val="646464"/>
                </a:solidFill>
                <a:latin typeface="Noto Sans SC"/>
                <a:ea typeface="Noto Sans SC"/>
                <a:cs typeface="Noto Sans SC"/>
                <a:sym typeface="Noto Sans SC"/>
              </a:rPr>
              <a:t>辐射环评年检、剂量质控、第三方检测、放射防护监测——强制合规支出</a:t>
            </a:r>
            <a:endParaRPr lang="en-US" sz="1100"/>
          </a:p>
        </p:txBody>
      </p:sp>
      <p:graphicFrame>
        <p:nvGraphicFramePr>
          <p:cNvPr id="24" name="Table 5">
            <a:extLst>
              <a:ext uri="{FF2B5EF4-FFF2-40B4-BE49-F238E27FC236}">
                <a16:creationId xmlns:a16="http://schemas.microsoft.com/office/drawing/2014/main" id="{DB227A2E-92B2-518C-EDA7-ABF6A68A37BE}"/>
              </a:ext>
            </a:extLst>
          </p:cNvPr>
          <p:cNvGraphicFramePr>
            <a:graphicFrameLocks noGrp="1"/>
          </p:cNvGraphicFramePr>
          <p:nvPr>
            <p:extLst>
              <p:ext uri="{D42A27DB-BD31-4B8C-83A1-F6EECF244321}">
                <p14:modId xmlns:p14="http://schemas.microsoft.com/office/powerpoint/2010/main" val="231590881"/>
              </p:ext>
            </p:extLst>
          </p:nvPr>
        </p:nvGraphicFramePr>
        <p:xfrm>
          <a:off x="762000" y="983672"/>
          <a:ext cx="10668000" cy="2111664"/>
        </p:xfrm>
        <a:graphic>
          <a:graphicData uri="http://schemas.openxmlformats.org/drawingml/2006/table">
            <a:tbl>
              <a:tblPr>
                <a:effectLst/>
              </a:tblPr>
              <a:tblGrid>
                <a:gridCol w="2540000">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286000">
                  <a:extLst>
                    <a:ext uri="{9D8B030D-6E8A-4147-A177-3AD203B41FA5}">
                      <a16:colId xmlns:a16="http://schemas.microsoft.com/office/drawing/2014/main" val="20002"/>
                    </a:ext>
                  </a:extLst>
                </a:gridCol>
                <a:gridCol w="3810000">
                  <a:extLst>
                    <a:ext uri="{9D8B030D-6E8A-4147-A177-3AD203B41FA5}">
                      <a16:colId xmlns:a16="http://schemas.microsoft.com/office/drawing/2014/main" val="20003"/>
                    </a:ext>
                  </a:extLst>
                </a:gridCol>
              </a:tblGrid>
              <a:tr h="451035">
                <a:tc>
                  <a:txBody>
                    <a:bodyPr/>
                    <a:lstStyle/>
                    <a:p>
                      <a:pPr marL="0" indent="0" algn="ctr">
                        <a:lnSpc>
                          <a:spcPct val="100000"/>
                        </a:lnSpc>
                        <a:defRPr/>
                      </a:pPr>
                      <a:r>
                        <a:rPr lang="en-US" sz="1300" b="1" i="0" u="none" strike="noStrike">
                          <a:solidFill>
                            <a:srgbClr val="FFFFFF"/>
                          </a:solidFill>
                          <a:latin typeface="Noto Sans SC"/>
                          <a:ea typeface="Noto Sans SC"/>
                          <a:cs typeface="Noto Sans SC"/>
                          <a:sym typeface="Noto Sans SC"/>
                        </a:rPr>
                        <a:t>设备类型</a:t>
                      </a:r>
                      <a:endParaRPr lang="en-US" sz="1100"/>
                    </a:p>
                  </a:txBody>
                  <a:tcPr marL="101600" marR="101600" marT="101600" marB="101600" anchor="ctr">
                    <a:lnL>
                      <a:noFill/>
                    </a:lnL>
                    <a:lnR>
                      <a:noFill/>
                    </a:lnR>
                    <a:lnT>
                      <a:noFill/>
                    </a:lnT>
                    <a:lnB>
                      <a:noFill/>
                    </a:lnB>
                    <a:solidFill>
                      <a:srgbClr val="1E3A5F">
                        <a:alpha val="100000"/>
                      </a:srgbClr>
                    </a:solidFill>
                  </a:tcPr>
                </a:tc>
                <a:tc>
                  <a:txBody>
                    <a:bodyPr/>
                    <a:lstStyle/>
                    <a:p>
                      <a:pPr marL="0" indent="0" algn="ctr">
                        <a:lnSpc>
                          <a:spcPct val="100000"/>
                        </a:lnSpc>
                        <a:defRPr/>
                      </a:pPr>
                      <a:r>
                        <a:rPr lang="en-US" sz="1300" b="1" i="0" u="none" strike="noStrike" dirty="0" err="1">
                          <a:solidFill>
                            <a:srgbClr val="FFFFFF"/>
                          </a:solidFill>
                          <a:latin typeface="Noto Sans SC"/>
                          <a:ea typeface="Noto Sans SC"/>
                          <a:cs typeface="Noto Sans SC"/>
                          <a:sym typeface="Noto Sans SC"/>
                        </a:rPr>
                        <a:t>年度维保合同价</a:t>
                      </a:r>
                      <a:endParaRPr lang="en-US" sz="1100" dirty="0"/>
                    </a:p>
                  </a:txBody>
                  <a:tcPr marL="101600" marR="101600" marT="101600" marB="101600" anchor="ctr">
                    <a:lnL>
                      <a:noFill/>
                    </a:lnL>
                    <a:lnR>
                      <a:noFill/>
                    </a:lnR>
                    <a:lnT>
                      <a:noFill/>
                    </a:lnT>
                    <a:lnB>
                      <a:noFill/>
                    </a:lnB>
                    <a:solidFill>
                      <a:srgbClr val="1E3A5F">
                        <a:alpha val="100000"/>
                      </a:srgbClr>
                    </a:solidFill>
                  </a:tcPr>
                </a:tc>
                <a:tc>
                  <a:txBody>
                    <a:bodyPr/>
                    <a:lstStyle/>
                    <a:p>
                      <a:pPr marL="0" indent="0" algn="ctr">
                        <a:lnSpc>
                          <a:spcPct val="100000"/>
                        </a:lnSpc>
                        <a:defRPr/>
                      </a:pPr>
                      <a:r>
                        <a:rPr lang="en-US" sz="1300" b="1" i="0" u="none" strike="noStrike">
                          <a:solidFill>
                            <a:srgbClr val="FFFFFF"/>
                          </a:solidFill>
                          <a:latin typeface="Noto Sans SC"/>
                          <a:ea typeface="Noto Sans SC"/>
                          <a:cs typeface="Noto Sans SC"/>
                          <a:sym typeface="Noto Sans SC"/>
                        </a:rPr>
                        <a:t>占设备原值比例</a:t>
                      </a:r>
                      <a:endParaRPr lang="en-US" sz="1100"/>
                    </a:p>
                  </a:txBody>
                  <a:tcPr marL="101600" marR="101600" marT="101600" marB="101600" anchor="ctr">
                    <a:lnL>
                      <a:noFill/>
                    </a:lnL>
                    <a:lnR>
                      <a:noFill/>
                    </a:lnR>
                    <a:lnT>
                      <a:noFill/>
                    </a:lnT>
                    <a:lnB>
                      <a:noFill/>
                    </a:lnB>
                    <a:solidFill>
                      <a:srgbClr val="1E3A5F">
                        <a:alpha val="100000"/>
                      </a:srgbClr>
                    </a:solidFill>
                  </a:tcPr>
                </a:tc>
                <a:tc>
                  <a:txBody>
                    <a:bodyPr/>
                    <a:lstStyle/>
                    <a:p>
                      <a:pPr marL="0" indent="0" algn="ctr">
                        <a:lnSpc>
                          <a:spcPct val="100000"/>
                        </a:lnSpc>
                        <a:defRPr/>
                      </a:pPr>
                      <a:r>
                        <a:rPr lang="en-US" sz="1300" b="1" i="0" u="none" strike="noStrike">
                          <a:solidFill>
                            <a:srgbClr val="FFFFFF"/>
                          </a:solidFill>
                          <a:latin typeface="Noto Sans SC"/>
                          <a:ea typeface="Noto Sans SC"/>
                          <a:cs typeface="Noto Sans SC"/>
                          <a:sym typeface="Noto Sans SC"/>
                        </a:rPr>
                        <a:t>备注</a:t>
                      </a:r>
                      <a:endParaRPr lang="en-US" sz="1100"/>
                    </a:p>
                  </a:txBody>
                  <a:tcPr marL="101600" marR="101600" marT="101600" marB="101600" anchor="ctr">
                    <a:lnL>
                      <a:noFill/>
                    </a:lnL>
                    <a:lnR>
                      <a:noFill/>
                    </a:lnR>
                    <a:lnT>
                      <a:noFill/>
                    </a:lnT>
                    <a:lnB>
                      <a:noFill/>
                    </a:lnB>
                    <a:solidFill>
                      <a:srgbClr val="1E3A5F">
                        <a:alpha val="100000"/>
                      </a:srgbClr>
                    </a:solidFill>
                  </a:tcPr>
                </a:tc>
                <a:extLst>
                  <a:ext uri="{0D108BD9-81ED-4DB2-BD59-A6C34878D82A}">
                    <a16:rowId xmlns:a16="http://schemas.microsoft.com/office/drawing/2014/main" val="10000"/>
                  </a:ext>
                </a:extLst>
              </a:tr>
              <a:tr h="553543">
                <a:tc>
                  <a:txBody>
                    <a:bodyPr/>
                    <a:lstStyle/>
                    <a:p>
                      <a:pPr marL="0" indent="0" algn="l">
                        <a:lnSpc>
                          <a:spcPct val="100000"/>
                        </a:lnSpc>
                        <a:defRPr/>
                      </a:pPr>
                      <a:r>
                        <a:rPr lang="en-US" sz="1200" b="1" i="0" u="none" strike="noStrike" dirty="0" err="1">
                          <a:solidFill>
                            <a:srgbClr val="1E3A5F"/>
                          </a:solidFill>
                          <a:latin typeface="Noto Sans SC"/>
                          <a:ea typeface="Noto Sans SC"/>
                          <a:cs typeface="Noto Sans SC"/>
                          <a:sym typeface="Noto Sans SC"/>
                        </a:rPr>
                        <a:t>紧凑型单室质子</a:t>
                      </a:r>
                      <a:endParaRPr lang="en-US" sz="1100" dirty="0"/>
                    </a:p>
                  </a:txBody>
                  <a:tcPr marL="101600" marR="101600" marT="101600" marB="101600" anchor="ctr">
                    <a:lnL>
                      <a:noFill/>
                    </a:lnL>
                    <a:lnR>
                      <a:noFill/>
                    </a:lnR>
                    <a:lnT>
                      <a:noFill/>
                    </a:lnT>
                    <a:lnB>
                      <a:noFill/>
                    </a:lnB>
                    <a:noFill/>
                  </a:tcPr>
                </a:tc>
                <a:tc>
                  <a:txBody>
                    <a:bodyPr/>
                    <a:lstStyle/>
                    <a:p>
                      <a:pPr marL="0" indent="0" algn="ctr">
                        <a:lnSpc>
                          <a:spcPct val="100000"/>
                        </a:lnSpc>
                        <a:defRPr/>
                      </a:pPr>
                      <a:r>
                        <a:rPr lang="en-US" sz="1200" b="0" i="0" u="none" strike="noStrike">
                          <a:solidFill>
                            <a:srgbClr val="1F2329"/>
                          </a:solidFill>
                          <a:latin typeface="Noto Sans SC"/>
                          <a:ea typeface="Noto Sans SC"/>
                          <a:cs typeface="Noto Sans SC"/>
                          <a:sym typeface="Noto Sans SC"/>
                        </a:rPr>
                        <a:t>600 – 1,200万元</a:t>
                      </a:r>
                      <a:endParaRPr lang="en-US" sz="1100"/>
                    </a:p>
                  </a:txBody>
                  <a:tcPr marL="101600" marR="101600" marT="101600" marB="101600" anchor="ctr">
                    <a:lnL>
                      <a:noFill/>
                    </a:lnL>
                    <a:lnR>
                      <a:noFill/>
                    </a:lnR>
                    <a:lnT>
                      <a:noFill/>
                    </a:lnT>
                    <a:lnB>
                      <a:noFill/>
                    </a:lnB>
                    <a:noFill/>
                  </a:tcPr>
                </a:tc>
                <a:tc>
                  <a:txBody>
                    <a:bodyPr/>
                    <a:lstStyle/>
                    <a:p>
                      <a:pPr marL="0" indent="0" algn="ctr">
                        <a:lnSpc>
                          <a:spcPct val="100000"/>
                        </a:lnSpc>
                        <a:defRPr/>
                      </a:pPr>
                      <a:r>
                        <a:rPr lang="en-US" sz="1200" b="0" i="0" u="none" strike="noStrike">
                          <a:solidFill>
                            <a:srgbClr val="1F2329"/>
                          </a:solidFill>
                          <a:latin typeface="Noto Sans SC"/>
                          <a:ea typeface="Noto Sans SC"/>
                          <a:cs typeface="Noto Sans SC"/>
                          <a:sym typeface="Noto Sans SC"/>
                        </a:rPr>
                        <a:t>5% – 7%</a:t>
                      </a:r>
                      <a:endParaRPr lang="en-US" sz="1100"/>
                    </a:p>
                  </a:txBody>
                  <a:tcPr marL="101600" marR="101600" marT="101600" marB="101600" anchor="ctr">
                    <a:lnL>
                      <a:noFill/>
                    </a:lnL>
                    <a:lnR>
                      <a:noFill/>
                    </a:lnR>
                    <a:lnT>
                      <a:noFill/>
                    </a:lnT>
                    <a:lnB>
                      <a:noFill/>
                    </a:lnB>
                    <a:noFill/>
                  </a:tcPr>
                </a:tc>
                <a:tc>
                  <a:txBody>
                    <a:bodyPr/>
                    <a:lstStyle/>
                    <a:p>
                      <a:pPr marL="0" indent="0" algn="l">
                        <a:lnSpc>
                          <a:spcPct val="100000"/>
                        </a:lnSpc>
                        <a:defRPr/>
                      </a:pPr>
                      <a:r>
                        <a:rPr lang="en-US" sz="1100" b="0" i="0" u="none" strike="noStrike" dirty="0" err="1">
                          <a:solidFill>
                            <a:srgbClr val="505050"/>
                          </a:solidFill>
                          <a:latin typeface="Noto Sans SC"/>
                          <a:ea typeface="Noto Sans SC"/>
                          <a:cs typeface="Noto Sans SC"/>
                          <a:sym typeface="Noto Sans SC"/>
                        </a:rPr>
                        <a:t>Mevion</a:t>
                      </a:r>
                      <a:r>
                        <a:rPr lang="en-US" sz="1100" b="0" i="0" u="none" strike="noStrike" dirty="0">
                          <a:solidFill>
                            <a:srgbClr val="505050"/>
                          </a:solidFill>
                          <a:latin typeface="Noto Sans SC"/>
                          <a:ea typeface="Noto Sans SC"/>
                          <a:cs typeface="Noto Sans SC"/>
                          <a:sym typeface="Noto Sans SC"/>
                        </a:rPr>
                        <a:t> </a:t>
                      </a:r>
                      <a:r>
                        <a:rPr lang="en-US" sz="1100" b="0" i="0" u="none" strike="noStrike" dirty="0" err="1">
                          <a:solidFill>
                            <a:srgbClr val="505050"/>
                          </a:solidFill>
                          <a:latin typeface="Noto Sans SC"/>
                          <a:ea typeface="Noto Sans SC"/>
                          <a:cs typeface="Noto Sans SC"/>
                          <a:sym typeface="Noto Sans SC"/>
                        </a:rPr>
                        <a:t>等小型化方案，系统复杂度较低</a:t>
                      </a:r>
                      <a:endParaRPr lang="en-US" sz="1100" dirty="0"/>
                    </a:p>
                  </a:txBody>
                  <a:tcPr marL="101600" marR="101600" marT="101600" marB="101600" anchor="ctr">
                    <a:lnL>
                      <a:noFill/>
                    </a:lnL>
                    <a:lnR>
                      <a:noFill/>
                    </a:lnR>
                    <a:lnT>
                      <a:noFill/>
                    </a:lnT>
                    <a:lnB>
                      <a:noFill/>
                    </a:lnB>
                    <a:noFill/>
                  </a:tcPr>
                </a:tc>
                <a:extLst>
                  <a:ext uri="{0D108BD9-81ED-4DB2-BD59-A6C34878D82A}">
                    <a16:rowId xmlns:a16="http://schemas.microsoft.com/office/drawing/2014/main" val="10002"/>
                  </a:ext>
                </a:extLst>
              </a:tr>
              <a:tr h="553543">
                <a:tc>
                  <a:txBody>
                    <a:bodyPr/>
                    <a:lstStyle/>
                    <a:p>
                      <a:pPr marL="0" indent="0" algn="l">
                        <a:lnSpc>
                          <a:spcPct val="100000"/>
                        </a:lnSpc>
                        <a:defRPr/>
                      </a:pPr>
                      <a:r>
                        <a:rPr lang="en-US" sz="1200" b="1" i="0" u="none" strike="noStrike">
                          <a:solidFill>
                            <a:srgbClr val="1E3A5F"/>
                          </a:solidFill>
                          <a:latin typeface="Noto Sans SC"/>
                          <a:ea typeface="Noto Sans SC"/>
                          <a:cs typeface="Noto Sans SC"/>
                          <a:sym typeface="Noto Sans SC"/>
                        </a:rPr>
                        <a:t>国产质子</a:t>
                      </a:r>
                      <a:endParaRPr lang="en-US" sz="1100"/>
                    </a:p>
                  </a:txBody>
                  <a:tcPr marL="101600" marR="101600" marT="101600" marB="101600" anchor="ctr">
                    <a:lnL>
                      <a:noFill/>
                    </a:lnL>
                    <a:lnR>
                      <a:noFill/>
                    </a:lnR>
                    <a:lnT>
                      <a:noFill/>
                    </a:lnT>
                    <a:lnB>
                      <a:noFill/>
                    </a:lnB>
                    <a:noFill/>
                  </a:tcPr>
                </a:tc>
                <a:tc>
                  <a:txBody>
                    <a:bodyPr/>
                    <a:lstStyle/>
                    <a:p>
                      <a:pPr marL="0" indent="0" algn="ctr">
                        <a:lnSpc>
                          <a:spcPct val="100000"/>
                        </a:lnSpc>
                        <a:defRPr/>
                      </a:pPr>
                      <a:r>
                        <a:rPr lang="en-US" sz="1200" b="0" i="0" u="none" strike="noStrike">
                          <a:solidFill>
                            <a:srgbClr val="1F2329"/>
                          </a:solidFill>
                          <a:latin typeface="Noto Sans SC"/>
                          <a:ea typeface="Noto Sans SC"/>
                          <a:cs typeface="Noto Sans SC"/>
                          <a:sym typeface="Noto Sans SC"/>
                        </a:rPr>
                        <a:t>1,200 – 2,500万元</a:t>
                      </a:r>
                      <a:endParaRPr lang="en-US" sz="1100"/>
                    </a:p>
                  </a:txBody>
                  <a:tcPr marL="101600" marR="101600" marT="101600" marB="101600" anchor="ctr">
                    <a:lnL>
                      <a:noFill/>
                    </a:lnL>
                    <a:lnR>
                      <a:noFill/>
                    </a:lnR>
                    <a:lnT>
                      <a:noFill/>
                    </a:lnT>
                    <a:lnB>
                      <a:noFill/>
                    </a:lnB>
                    <a:noFill/>
                  </a:tcPr>
                </a:tc>
                <a:tc>
                  <a:txBody>
                    <a:bodyPr/>
                    <a:lstStyle/>
                    <a:p>
                      <a:pPr marL="0" indent="0" algn="ctr">
                        <a:lnSpc>
                          <a:spcPct val="100000"/>
                        </a:lnSpc>
                        <a:defRPr/>
                      </a:pPr>
                      <a:r>
                        <a:rPr lang="en-US" sz="1200" b="0" i="0" u="none" strike="noStrike">
                          <a:solidFill>
                            <a:srgbClr val="1F2329"/>
                          </a:solidFill>
                          <a:latin typeface="Noto Sans SC"/>
                          <a:ea typeface="Noto Sans SC"/>
                          <a:cs typeface="Noto Sans SC"/>
                          <a:sym typeface="Noto Sans SC"/>
                        </a:rPr>
                        <a:t>5% – 8%</a:t>
                      </a:r>
                      <a:endParaRPr lang="en-US" sz="1100"/>
                    </a:p>
                  </a:txBody>
                  <a:tcPr marL="101600" marR="101600" marT="101600" marB="101600" anchor="ctr">
                    <a:lnL>
                      <a:noFill/>
                    </a:lnL>
                    <a:lnR>
                      <a:noFill/>
                    </a:lnR>
                    <a:lnT>
                      <a:noFill/>
                    </a:lnT>
                    <a:lnB>
                      <a:noFill/>
                    </a:lnB>
                    <a:noFill/>
                  </a:tcPr>
                </a:tc>
                <a:tc>
                  <a:txBody>
                    <a:bodyPr/>
                    <a:lstStyle/>
                    <a:p>
                      <a:pPr marL="0" indent="0" algn="l">
                        <a:lnSpc>
                          <a:spcPct val="100000"/>
                        </a:lnSpc>
                        <a:defRPr/>
                      </a:pPr>
                      <a:r>
                        <a:rPr lang="en-US" sz="1100" b="0" i="0" u="none" strike="noStrike" dirty="0" err="1">
                          <a:solidFill>
                            <a:srgbClr val="505050"/>
                          </a:solidFill>
                          <a:latin typeface="Noto Sans SC"/>
                          <a:ea typeface="Noto Sans SC"/>
                          <a:cs typeface="Noto Sans SC"/>
                          <a:sym typeface="Noto Sans SC"/>
                        </a:rPr>
                        <a:t>艾普强</a:t>
                      </a:r>
                      <a:r>
                        <a:rPr lang="en-US" sz="1100" b="0" i="0" u="none" strike="noStrike" dirty="0">
                          <a:solidFill>
                            <a:srgbClr val="505050"/>
                          </a:solidFill>
                          <a:latin typeface="Noto Sans SC"/>
                          <a:ea typeface="Noto Sans SC"/>
                          <a:cs typeface="Noto Sans SC"/>
                          <a:sym typeface="Noto Sans SC"/>
                        </a:rPr>
                        <a:t> / 中科离子，约为进口价60%–75%</a:t>
                      </a:r>
                      <a:endParaRPr lang="en-US" sz="1100" dirty="0"/>
                    </a:p>
                  </a:txBody>
                  <a:tcPr marL="101600" marR="101600" marT="101600" marB="101600" anchor="ctr">
                    <a:lnL>
                      <a:noFill/>
                    </a:lnL>
                    <a:lnR>
                      <a:noFill/>
                    </a:lnR>
                    <a:lnT>
                      <a:noFill/>
                    </a:lnT>
                    <a:lnB>
                      <a:noFill/>
                    </a:lnB>
                    <a:noFill/>
                  </a:tcPr>
                </a:tc>
                <a:extLst>
                  <a:ext uri="{0D108BD9-81ED-4DB2-BD59-A6C34878D82A}">
                    <a16:rowId xmlns:a16="http://schemas.microsoft.com/office/drawing/2014/main" val="10003"/>
                  </a:ext>
                </a:extLst>
              </a:tr>
              <a:tr h="553543">
                <a:tc>
                  <a:txBody>
                    <a:bodyPr/>
                    <a:lstStyle/>
                    <a:p>
                      <a:pPr marL="0" indent="0" algn="l">
                        <a:lnSpc>
                          <a:spcPct val="100000"/>
                        </a:lnSpc>
                        <a:defRPr/>
                      </a:pPr>
                      <a:r>
                        <a:rPr lang="en-US" sz="1200" b="1" i="0" u="none" strike="noStrike" dirty="0" err="1">
                          <a:solidFill>
                            <a:srgbClr val="B84C3A"/>
                          </a:solidFill>
                          <a:latin typeface="Noto Sans SC"/>
                          <a:ea typeface="Noto Sans SC"/>
                          <a:cs typeface="Noto Sans SC"/>
                          <a:sym typeface="Noto Sans SC"/>
                        </a:rPr>
                        <a:t>重离子（碳离子</a:t>
                      </a:r>
                      <a:r>
                        <a:rPr lang="en-US" sz="1200" b="1" i="0" u="none" strike="noStrike" dirty="0">
                          <a:solidFill>
                            <a:srgbClr val="B84C3A"/>
                          </a:solidFill>
                          <a:latin typeface="Noto Sans SC"/>
                          <a:ea typeface="Noto Sans SC"/>
                          <a:cs typeface="Noto Sans SC"/>
                          <a:sym typeface="Noto Sans SC"/>
                        </a:rPr>
                        <a:t>）</a:t>
                      </a:r>
                      <a:endParaRPr lang="en-US" sz="1100" dirty="0"/>
                    </a:p>
                  </a:txBody>
                  <a:tcPr marL="101600" marR="101600" marT="101600" marB="101600" anchor="ctr">
                    <a:lnL>
                      <a:noFill/>
                    </a:lnL>
                    <a:lnR>
                      <a:noFill/>
                    </a:lnR>
                    <a:lnT>
                      <a:noFill/>
                    </a:lnT>
                    <a:lnB>
                      <a:noFill/>
                    </a:lnB>
                    <a:noFill/>
                  </a:tcPr>
                </a:tc>
                <a:tc>
                  <a:txBody>
                    <a:bodyPr/>
                    <a:lstStyle/>
                    <a:p>
                      <a:pPr marL="0" indent="0" algn="ctr">
                        <a:lnSpc>
                          <a:spcPct val="100000"/>
                        </a:lnSpc>
                        <a:defRPr/>
                      </a:pPr>
                      <a:r>
                        <a:rPr lang="en-US" sz="1200" b="1" i="0" u="none" strike="noStrike" dirty="0">
                          <a:solidFill>
                            <a:srgbClr val="B84C3A"/>
                          </a:solidFill>
                          <a:latin typeface="Noto Sans SC"/>
                          <a:ea typeface="Noto Sans SC"/>
                          <a:cs typeface="Noto Sans SC"/>
                          <a:sym typeface="Noto Sans SC"/>
                        </a:rPr>
                        <a:t>1.5 – 3亿元</a:t>
                      </a:r>
                      <a:endParaRPr lang="en-US" sz="1100" dirty="0"/>
                    </a:p>
                  </a:txBody>
                  <a:tcPr marL="101600" marR="101600" marT="101600" marB="101600" anchor="ctr">
                    <a:lnL>
                      <a:noFill/>
                    </a:lnL>
                    <a:lnR>
                      <a:noFill/>
                    </a:lnR>
                    <a:lnT>
                      <a:noFill/>
                    </a:lnT>
                    <a:lnB>
                      <a:noFill/>
                    </a:lnB>
                    <a:noFill/>
                  </a:tcPr>
                </a:tc>
                <a:tc>
                  <a:txBody>
                    <a:bodyPr/>
                    <a:lstStyle/>
                    <a:p>
                      <a:pPr marL="0" indent="0" algn="ctr">
                        <a:lnSpc>
                          <a:spcPct val="100000"/>
                        </a:lnSpc>
                        <a:defRPr/>
                      </a:pPr>
                      <a:r>
                        <a:rPr lang="en-US" sz="1200" b="0" i="0" u="none" strike="noStrike">
                          <a:solidFill>
                            <a:srgbClr val="1F2329"/>
                          </a:solidFill>
                          <a:latin typeface="Noto Sans SC"/>
                          <a:ea typeface="Noto Sans SC"/>
                          <a:cs typeface="Noto Sans SC"/>
                          <a:sym typeface="Noto Sans SC"/>
                        </a:rPr>
                        <a:t>8% – 12%</a:t>
                      </a:r>
                      <a:endParaRPr lang="en-US" sz="1100"/>
                    </a:p>
                  </a:txBody>
                  <a:tcPr marL="101600" marR="101600" marT="101600" marB="101600" anchor="ctr">
                    <a:lnL>
                      <a:noFill/>
                    </a:lnL>
                    <a:lnR>
                      <a:noFill/>
                    </a:lnR>
                    <a:lnT>
                      <a:noFill/>
                    </a:lnT>
                    <a:lnB>
                      <a:noFill/>
                    </a:lnB>
                    <a:noFill/>
                  </a:tcPr>
                </a:tc>
                <a:tc>
                  <a:txBody>
                    <a:bodyPr/>
                    <a:lstStyle/>
                    <a:p>
                      <a:pPr marL="0" indent="0" algn="l">
                        <a:lnSpc>
                          <a:spcPct val="100000"/>
                        </a:lnSpc>
                        <a:defRPr/>
                      </a:pPr>
                      <a:r>
                        <a:rPr lang="en-US" sz="1100" b="0" i="0" u="none" strike="noStrike" dirty="0" err="1">
                          <a:solidFill>
                            <a:srgbClr val="505050"/>
                          </a:solidFill>
                          <a:latin typeface="Noto Sans SC"/>
                          <a:ea typeface="Noto Sans SC"/>
                          <a:cs typeface="Noto Sans SC"/>
                          <a:sym typeface="Noto Sans SC"/>
                        </a:rPr>
                        <a:t>含能耗</a:t>
                      </a:r>
                      <a:r>
                        <a:rPr lang="en-US" sz="1100" b="0" i="0" u="none" strike="noStrike" dirty="0">
                          <a:solidFill>
                            <a:srgbClr val="505050"/>
                          </a:solidFill>
                          <a:latin typeface="Noto Sans SC"/>
                          <a:ea typeface="Noto Sans SC"/>
                          <a:cs typeface="Noto Sans SC"/>
                          <a:sym typeface="Noto Sans SC"/>
                        </a:rPr>
                        <a:t>/</a:t>
                      </a:r>
                      <a:r>
                        <a:rPr lang="en-US" sz="1100" b="0" i="0" u="none" strike="noStrike" dirty="0" err="1">
                          <a:solidFill>
                            <a:srgbClr val="505050"/>
                          </a:solidFill>
                          <a:latin typeface="Noto Sans SC"/>
                          <a:ea typeface="Noto Sans SC"/>
                          <a:cs typeface="Noto Sans SC"/>
                          <a:sym typeface="Noto Sans SC"/>
                        </a:rPr>
                        <a:t>人力</a:t>
                      </a:r>
                      <a:r>
                        <a:rPr lang="en-US" sz="1100" b="0" i="0" u="none" strike="noStrike" dirty="0">
                          <a:solidFill>
                            <a:srgbClr val="505050"/>
                          </a:solidFill>
                          <a:latin typeface="Noto Sans SC"/>
                          <a:ea typeface="Noto Sans SC"/>
                          <a:cs typeface="Noto Sans SC"/>
                          <a:sym typeface="Noto Sans SC"/>
                        </a:rPr>
                        <a:t>/</a:t>
                      </a:r>
                      <a:r>
                        <a:rPr lang="en-US" sz="1100" b="0" i="0" u="none" strike="noStrike" dirty="0" err="1">
                          <a:solidFill>
                            <a:srgbClr val="505050"/>
                          </a:solidFill>
                          <a:latin typeface="Noto Sans SC"/>
                          <a:ea typeface="Noto Sans SC"/>
                          <a:cs typeface="Noto Sans SC"/>
                          <a:sym typeface="Noto Sans SC"/>
                        </a:rPr>
                        <a:t>耗材</a:t>
                      </a:r>
                      <a:r>
                        <a:rPr lang="en-US" sz="1100" b="0" i="0" u="none" strike="noStrike" dirty="0">
                          <a:solidFill>
                            <a:srgbClr val="505050"/>
                          </a:solidFill>
                          <a:latin typeface="Noto Sans SC"/>
                          <a:ea typeface="Noto Sans SC"/>
                          <a:cs typeface="Noto Sans SC"/>
                          <a:sym typeface="Noto Sans SC"/>
                        </a:rPr>
                        <a:t>/维保全成本，仅设备维保3,000万+</a:t>
                      </a:r>
                      <a:endParaRPr lang="en-US" sz="1100" dirty="0"/>
                    </a:p>
                  </a:txBody>
                  <a:tcPr marL="101600" marR="101600" marT="101600" marB="101600" anchor="ctr">
                    <a:lnL>
                      <a:noFill/>
                    </a:lnL>
                    <a:lnR>
                      <a:noFill/>
                    </a:lnR>
                    <a:lnT>
                      <a:noFill/>
                    </a:lnT>
                    <a:lnB>
                      <a:noFill/>
                    </a:lnB>
                    <a:no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755807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A3F06-CAB2-4144-4000-FB8FF1BB33A6}"/>
            </a:ext>
          </a:extLst>
        </p:cNvPr>
        <p:cNvGrpSpPr/>
        <p:nvPr/>
      </p:nvGrpSpPr>
      <p:grpSpPr>
        <a:xfrm>
          <a:off x="0" y="0"/>
          <a:ext cx="0" cy="0"/>
          <a:chOff x="0" y="0"/>
          <a:chExt cx="0" cy="0"/>
        </a:xfrm>
      </p:grpSpPr>
      <p:sp>
        <p:nvSpPr>
          <p:cNvPr id="21" name="文本框 20">
            <a:extLst>
              <a:ext uri="{FF2B5EF4-FFF2-40B4-BE49-F238E27FC236}">
                <a16:creationId xmlns:a16="http://schemas.microsoft.com/office/drawing/2014/main" id="{99A15519-1A3A-19A7-A912-F18CF2DF013D}"/>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重离子设备的特点</a:t>
            </a:r>
          </a:p>
        </p:txBody>
      </p:sp>
      <p:sp>
        <p:nvSpPr>
          <p:cNvPr id="4" name="AutoShape 3">
            <a:extLst>
              <a:ext uri="{FF2B5EF4-FFF2-40B4-BE49-F238E27FC236}">
                <a16:creationId xmlns:a16="http://schemas.microsoft.com/office/drawing/2014/main" id="{305F1510-F2A6-6987-5745-606FF94ADE96}"/>
              </a:ext>
            </a:extLst>
          </p:cNvPr>
          <p:cNvSpPr txBox="1"/>
          <p:nvPr/>
        </p:nvSpPr>
        <p:spPr>
          <a:xfrm>
            <a:off x="1598085" y="5880419"/>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6666"/>
              </a:lnSpc>
              <a:defRPr/>
            </a:pPr>
            <a:r>
              <a:rPr lang="en-US" sz="2400" b="1" i="0" u="none" strike="noStrike" dirty="0" err="1">
                <a:solidFill>
                  <a:srgbClr val="1E3A5F"/>
                </a:solidFill>
                <a:latin typeface="Noto Sans SC"/>
                <a:ea typeface="Noto Sans SC"/>
                <a:cs typeface="Noto Sans SC"/>
                <a:sym typeface="Noto Sans SC"/>
              </a:rPr>
              <a:t>质子重离子运维成本高昂的根源：九大子系统强耦合的大科学装置</a:t>
            </a:r>
            <a:endParaRPr lang="en-US" sz="1100" dirty="0"/>
          </a:p>
        </p:txBody>
      </p:sp>
      <p:sp>
        <p:nvSpPr>
          <p:cNvPr id="5" name="AutoShape 6">
            <a:extLst>
              <a:ext uri="{FF2B5EF4-FFF2-40B4-BE49-F238E27FC236}">
                <a16:creationId xmlns:a16="http://schemas.microsoft.com/office/drawing/2014/main" id="{7554C86B-3121-AEE9-1EC2-112CE28A21D5}"/>
              </a:ext>
            </a:extLst>
          </p:cNvPr>
          <p:cNvSpPr txBox="1"/>
          <p:nvPr/>
        </p:nvSpPr>
        <p:spPr>
          <a:xfrm>
            <a:off x="589755" y="1012388"/>
            <a:ext cx="4548909" cy="4606072"/>
          </a:xfrm>
          <a:prstGeom prst="rect">
            <a:avLst/>
          </a:prstGeom>
          <a:noFill/>
          <a:ln w="12700" cap="flat" cmpd="sng">
            <a:noFill/>
            <a:prstDash val="solid"/>
            <a:round/>
          </a:ln>
        </p:spPr>
        <p:txBody>
          <a:bodyPr vert="horz" wrap="square" lIns="0" tIns="0" rIns="0" bIns="0" rtlCol="0" anchor="ctr" anchorCtr="0"/>
          <a:lstStyle/>
          <a:p>
            <a:pPr marL="165100" indent="-165100">
              <a:lnSpc>
                <a:spcPct val="200000"/>
              </a:lnSpc>
              <a:buClr>
                <a:srgbClr val="3C3C3C"/>
              </a:buClr>
              <a:buFontTx/>
              <a:buChar char="•"/>
              <a:defRPr/>
            </a:pPr>
            <a:r>
              <a:rPr lang="zh-CN" altLang="en-US" sz="1300" b="1" dirty="0">
                <a:solidFill>
                  <a:srgbClr val="3C3C3C"/>
                </a:solidFill>
                <a:latin typeface="Noto Sans SC"/>
                <a:ea typeface="Noto Sans SC"/>
                <a:cs typeface="Noto Sans SC"/>
                <a:sym typeface="Noto Sans SC"/>
              </a:rPr>
              <a:t>离子源</a:t>
            </a:r>
            <a:r>
              <a:rPr lang="en-US" altLang="zh-CN" sz="1300" b="1" i="0" u="none" strike="noStrike" dirty="0" err="1">
                <a:solidFill>
                  <a:srgbClr val="3C3C3C"/>
                </a:solidFill>
                <a:latin typeface="Noto Sans SC"/>
                <a:ea typeface="Noto Sans SC"/>
                <a:cs typeface="Noto Sans SC"/>
                <a:sym typeface="Noto Sans SC"/>
              </a:rPr>
              <a:t>系统</a:t>
            </a:r>
            <a:r>
              <a:rPr lang="en-US" altLang="zh-CN" sz="1300" b="0" i="0" u="none" strike="noStrike" dirty="0">
                <a:solidFill>
                  <a:srgbClr val="3C3C3C"/>
                </a:solidFill>
                <a:latin typeface="Noto Sans SC"/>
                <a:ea typeface="Noto Sans SC"/>
                <a:cs typeface="Noto Sans SC"/>
                <a:sym typeface="Noto Sans SC"/>
              </a:rPr>
              <a:t>——</a:t>
            </a:r>
            <a:r>
              <a:rPr lang="zh-CN" altLang="en-US" sz="1300" b="0" i="0" u="none" strike="noStrike" dirty="0">
                <a:solidFill>
                  <a:srgbClr val="3C3C3C"/>
                </a:solidFill>
                <a:latin typeface="Noto Sans SC"/>
                <a:ea typeface="Noto Sans SC"/>
                <a:cs typeface="Noto Sans SC"/>
                <a:sym typeface="Noto Sans SC"/>
              </a:rPr>
              <a:t>中性原子</a:t>
            </a:r>
            <a:r>
              <a:rPr lang="en-US" altLang="zh-CN" sz="1300" b="0" i="0" u="none" strike="noStrike" dirty="0">
                <a:solidFill>
                  <a:srgbClr val="3C3C3C"/>
                </a:solidFill>
                <a:latin typeface="Noto Sans SC"/>
                <a:ea typeface="Noto Sans SC"/>
                <a:cs typeface="Noto Sans SC"/>
                <a:sym typeface="Noto Sans SC"/>
              </a:rPr>
              <a:t>/</a:t>
            </a:r>
            <a:r>
              <a:rPr lang="zh-CN" altLang="en-US" sz="1300" b="0" i="0" u="none" strike="noStrike" dirty="0">
                <a:solidFill>
                  <a:srgbClr val="3C3C3C"/>
                </a:solidFill>
                <a:latin typeface="Noto Sans SC"/>
                <a:ea typeface="Noto Sans SC"/>
                <a:cs typeface="Noto Sans SC"/>
                <a:sym typeface="Noto Sans SC"/>
              </a:rPr>
              <a:t>分子电离并形成可控离子束</a:t>
            </a:r>
            <a:endParaRPr lang="en-US" altLang="zh-CN" sz="1100" dirty="0"/>
          </a:p>
          <a:p>
            <a:pPr marL="165100" indent="-165100" algn="l">
              <a:lnSpc>
                <a:spcPct val="200000"/>
              </a:lnSpc>
              <a:buClr>
                <a:srgbClr val="3C3C3C"/>
              </a:buClr>
              <a:buChar char="•"/>
            </a:pPr>
            <a:r>
              <a:rPr lang="en-US" sz="1300" b="1" i="0" u="none" strike="noStrike" dirty="0">
                <a:solidFill>
                  <a:srgbClr val="3C3C3C"/>
                </a:solidFill>
                <a:latin typeface="Noto Sans SC"/>
                <a:ea typeface="Noto Sans SC"/>
                <a:cs typeface="Noto Sans SC"/>
                <a:sym typeface="Noto Sans SC"/>
              </a:rPr>
              <a:t>射频功率源</a:t>
            </a:r>
            <a:r>
              <a:rPr lang="zh-CN" altLang="en-US" sz="1300" b="1" i="0" u="none" strike="noStrike" dirty="0">
                <a:solidFill>
                  <a:srgbClr val="3C3C3C"/>
                </a:solidFill>
                <a:latin typeface="Noto Sans SC"/>
                <a:ea typeface="Noto Sans SC"/>
                <a:cs typeface="Noto Sans SC"/>
                <a:sym typeface="Noto Sans SC"/>
              </a:rPr>
              <a:t>（回旋</a:t>
            </a:r>
            <a:r>
              <a:rPr lang="en-US" altLang="zh-CN" sz="1300" b="1" i="0" u="none" strike="noStrike" dirty="0">
                <a:solidFill>
                  <a:srgbClr val="3C3C3C"/>
                </a:solidFill>
                <a:latin typeface="Noto Sans SC"/>
                <a:ea typeface="Noto Sans SC"/>
                <a:cs typeface="Noto Sans SC"/>
                <a:sym typeface="Noto Sans SC"/>
              </a:rPr>
              <a:t>/</a:t>
            </a:r>
            <a:r>
              <a:rPr lang="zh-CN" altLang="en-US" sz="1300" b="1" i="0" u="none" strike="noStrike" dirty="0">
                <a:solidFill>
                  <a:srgbClr val="3C3C3C"/>
                </a:solidFill>
                <a:latin typeface="Noto Sans SC"/>
                <a:ea typeface="Noto Sans SC"/>
                <a:cs typeface="Noto Sans SC"/>
                <a:sym typeface="Noto Sans SC"/>
              </a:rPr>
              <a:t>直线</a:t>
            </a:r>
            <a:r>
              <a:rPr lang="en-US" altLang="zh-CN" sz="1300" b="1" i="0" u="none" strike="noStrike" dirty="0">
                <a:solidFill>
                  <a:srgbClr val="3C3C3C"/>
                </a:solidFill>
                <a:latin typeface="Noto Sans SC"/>
                <a:ea typeface="Noto Sans SC"/>
                <a:cs typeface="Noto Sans SC"/>
                <a:sym typeface="Noto Sans SC"/>
              </a:rPr>
              <a:t>/</a:t>
            </a:r>
            <a:r>
              <a:rPr lang="zh-CN" altLang="en-US" sz="1300" b="1" i="0" u="none" strike="noStrike" dirty="0">
                <a:solidFill>
                  <a:srgbClr val="3C3C3C"/>
                </a:solidFill>
                <a:latin typeface="Noto Sans SC"/>
                <a:ea typeface="Noto Sans SC"/>
                <a:cs typeface="Noto Sans SC"/>
                <a:sym typeface="Noto Sans SC"/>
              </a:rPr>
              <a:t>同步）</a:t>
            </a:r>
            <a:r>
              <a:rPr lang="en-US" sz="1300" b="0" i="0" u="none" strike="noStrike" dirty="0">
                <a:solidFill>
                  <a:srgbClr val="3C3C3C"/>
                </a:solidFill>
                <a:latin typeface="Noto Sans SC"/>
                <a:ea typeface="Noto Sans SC"/>
                <a:cs typeface="Noto Sans SC"/>
                <a:sym typeface="Noto Sans SC"/>
              </a:rPr>
              <a:t>——</a:t>
            </a:r>
            <a:r>
              <a:rPr lang="en-US" sz="1300" b="0" i="0" u="none" strike="noStrike" dirty="0" err="1">
                <a:solidFill>
                  <a:srgbClr val="3C3C3C"/>
                </a:solidFill>
                <a:latin typeface="Noto Sans SC"/>
                <a:ea typeface="Noto Sans SC"/>
                <a:cs typeface="Noto Sans SC"/>
                <a:sym typeface="Noto Sans SC"/>
              </a:rPr>
              <a:t>高频加速电场</a:t>
            </a:r>
            <a:r>
              <a:rPr lang="zh-CN" altLang="en-US" sz="1300" b="0" i="0" u="none" strike="noStrike" dirty="0">
                <a:solidFill>
                  <a:srgbClr val="3C3C3C"/>
                </a:solidFill>
                <a:latin typeface="Noto Sans SC"/>
                <a:ea typeface="Noto Sans SC"/>
                <a:cs typeface="Noto Sans SC"/>
                <a:sym typeface="Noto Sans SC"/>
              </a:rPr>
              <a:t>，实现束流的加速</a:t>
            </a:r>
            <a:endParaRPr lang="en-US" sz="1300" b="0" i="0" u="none" strike="noStrike" dirty="0">
              <a:solidFill>
                <a:srgbClr val="3C3C3C"/>
              </a:solidFill>
              <a:latin typeface="Noto Sans SC"/>
              <a:ea typeface="Noto Sans SC"/>
              <a:cs typeface="Noto Sans SC"/>
              <a:sym typeface="Noto Sans SC"/>
            </a:endParaRPr>
          </a:p>
          <a:p>
            <a:pPr marL="165100" indent="-165100" algn="l">
              <a:lnSpc>
                <a:spcPct val="200000"/>
              </a:lnSpc>
              <a:buClr>
                <a:srgbClr val="3C3C3C"/>
              </a:buClr>
              <a:buChar char="•"/>
            </a:pPr>
            <a:r>
              <a:rPr lang="en-US" sz="1300" b="1" i="0" u="none" strike="noStrike" dirty="0" err="1">
                <a:solidFill>
                  <a:srgbClr val="3C3C3C"/>
                </a:solidFill>
                <a:latin typeface="Noto Sans SC"/>
                <a:ea typeface="Noto Sans SC"/>
                <a:cs typeface="Noto Sans SC"/>
                <a:sym typeface="Noto Sans SC"/>
              </a:rPr>
              <a:t>磁铁系统</a:t>
            </a:r>
            <a:r>
              <a:rPr lang="en-US" sz="1300" b="0" i="0" u="none" strike="noStrike" dirty="0">
                <a:solidFill>
                  <a:srgbClr val="3C3C3C"/>
                </a:solidFill>
                <a:latin typeface="Noto Sans SC"/>
                <a:ea typeface="Noto Sans SC"/>
                <a:cs typeface="Noto Sans SC"/>
                <a:sym typeface="Noto Sans SC"/>
              </a:rPr>
              <a:t>——</a:t>
            </a:r>
            <a:r>
              <a:rPr lang="en-US" sz="1300" b="0" i="0" u="none" strike="noStrike" dirty="0" err="1">
                <a:solidFill>
                  <a:srgbClr val="3C3C3C"/>
                </a:solidFill>
                <a:latin typeface="Noto Sans SC"/>
                <a:ea typeface="Noto Sans SC"/>
                <a:cs typeface="Noto Sans SC"/>
                <a:sym typeface="Noto Sans SC"/>
              </a:rPr>
              <a:t>二极</a:t>
            </a:r>
            <a:r>
              <a:rPr lang="en-US" sz="1300" b="0" i="0" u="none" strike="noStrike" dirty="0">
                <a:solidFill>
                  <a:srgbClr val="3C3C3C"/>
                </a:solidFill>
                <a:latin typeface="Noto Sans SC"/>
                <a:ea typeface="Noto Sans SC"/>
                <a:cs typeface="Noto Sans SC"/>
                <a:sym typeface="Noto Sans SC"/>
              </a:rPr>
              <a:t>/</a:t>
            </a:r>
            <a:r>
              <a:rPr lang="en-US" sz="1300" b="0" i="0" u="none" strike="noStrike" dirty="0" err="1">
                <a:solidFill>
                  <a:srgbClr val="3C3C3C"/>
                </a:solidFill>
                <a:latin typeface="Noto Sans SC"/>
                <a:ea typeface="Noto Sans SC"/>
                <a:cs typeface="Noto Sans SC"/>
                <a:sym typeface="Noto Sans SC"/>
              </a:rPr>
              <a:t>四极</a:t>
            </a:r>
            <a:r>
              <a:rPr lang="en-US" sz="1300" b="0" i="0" u="none" strike="noStrike" dirty="0">
                <a:solidFill>
                  <a:srgbClr val="3C3C3C"/>
                </a:solidFill>
                <a:latin typeface="Noto Sans SC"/>
                <a:ea typeface="Noto Sans SC"/>
                <a:cs typeface="Noto Sans SC"/>
                <a:sym typeface="Noto Sans SC"/>
              </a:rPr>
              <a:t>/</a:t>
            </a:r>
            <a:r>
              <a:rPr lang="en-US" sz="1300" b="0" i="0" u="none" strike="noStrike" dirty="0" err="1">
                <a:solidFill>
                  <a:srgbClr val="3C3C3C"/>
                </a:solidFill>
                <a:latin typeface="Noto Sans SC"/>
                <a:ea typeface="Noto Sans SC"/>
                <a:cs typeface="Noto Sans SC"/>
                <a:sym typeface="Noto Sans SC"/>
              </a:rPr>
              <a:t>六极磁铁</a:t>
            </a:r>
            <a:r>
              <a:rPr lang="zh-CN" altLang="en-US" sz="1300" b="0" i="0" u="none" strike="noStrike" dirty="0">
                <a:solidFill>
                  <a:srgbClr val="3C3C3C"/>
                </a:solidFill>
                <a:latin typeface="Noto Sans SC"/>
                <a:ea typeface="Noto Sans SC"/>
                <a:cs typeface="Noto Sans SC"/>
                <a:sym typeface="Noto Sans SC"/>
              </a:rPr>
              <a:t>，实现</a:t>
            </a:r>
            <a:r>
              <a:rPr lang="en-US" sz="1300" b="0" i="0" u="none" strike="noStrike" dirty="0" err="1">
                <a:solidFill>
                  <a:srgbClr val="3C3C3C"/>
                </a:solidFill>
                <a:latin typeface="Noto Sans SC"/>
                <a:ea typeface="Noto Sans SC"/>
                <a:cs typeface="Noto Sans SC"/>
                <a:sym typeface="Noto Sans SC"/>
              </a:rPr>
              <a:t>束流</a:t>
            </a:r>
            <a:r>
              <a:rPr lang="zh-CN" altLang="en-US" sz="1300" b="0" i="0" u="none" strike="noStrike" dirty="0">
                <a:solidFill>
                  <a:srgbClr val="3C3C3C"/>
                </a:solidFill>
                <a:latin typeface="Noto Sans SC"/>
                <a:ea typeface="Noto Sans SC"/>
                <a:cs typeface="Noto Sans SC"/>
                <a:sym typeface="Noto Sans SC"/>
              </a:rPr>
              <a:t>的</a:t>
            </a:r>
            <a:r>
              <a:rPr lang="en-US" sz="1300" b="0" i="0" u="none" strike="noStrike" dirty="0" err="1">
                <a:solidFill>
                  <a:srgbClr val="3C3C3C"/>
                </a:solidFill>
                <a:latin typeface="Noto Sans SC"/>
                <a:ea typeface="Noto Sans SC"/>
                <a:cs typeface="Noto Sans SC"/>
                <a:sym typeface="Noto Sans SC"/>
              </a:rPr>
              <a:t>聚焦</a:t>
            </a:r>
            <a:r>
              <a:rPr lang="zh-CN" altLang="en-US" sz="1300" b="0" i="0" u="none" strike="noStrike" dirty="0">
                <a:solidFill>
                  <a:srgbClr val="3C3C3C"/>
                </a:solidFill>
                <a:latin typeface="Noto Sans SC"/>
                <a:ea typeface="Noto Sans SC"/>
                <a:cs typeface="Noto Sans SC"/>
                <a:sym typeface="Noto Sans SC"/>
              </a:rPr>
              <a:t>散焦</a:t>
            </a:r>
            <a:endParaRPr lang="en-US" sz="1300" b="0" i="0" u="none" strike="noStrike" dirty="0">
              <a:solidFill>
                <a:srgbClr val="3C3C3C"/>
              </a:solidFill>
              <a:latin typeface="Noto Sans SC"/>
              <a:ea typeface="Noto Sans SC"/>
              <a:cs typeface="Noto Sans SC"/>
              <a:sym typeface="Noto Sans SC"/>
            </a:endParaRPr>
          </a:p>
          <a:p>
            <a:pPr marL="165100" indent="-165100" algn="l">
              <a:lnSpc>
                <a:spcPct val="200000"/>
              </a:lnSpc>
              <a:buClr>
                <a:srgbClr val="3C3C3C"/>
              </a:buClr>
              <a:buChar char="•"/>
            </a:pPr>
            <a:r>
              <a:rPr lang="en-US" sz="1300" b="1" i="0" u="none" strike="noStrike" dirty="0" err="1">
                <a:solidFill>
                  <a:srgbClr val="3C3C3C"/>
                </a:solidFill>
                <a:latin typeface="Noto Sans SC"/>
                <a:ea typeface="Noto Sans SC"/>
                <a:cs typeface="Noto Sans SC"/>
                <a:sym typeface="Noto Sans SC"/>
              </a:rPr>
              <a:t>真空系统</a:t>
            </a:r>
            <a:r>
              <a:rPr lang="en-US" sz="1300" b="0" i="0" u="none" strike="noStrike" dirty="0">
                <a:solidFill>
                  <a:srgbClr val="3C3C3C"/>
                </a:solidFill>
                <a:latin typeface="Noto Sans SC"/>
                <a:ea typeface="Noto Sans SC"/>
                <a:cs typeface="Noto Sans SC"/>
                <a:sym typeface="Noto Sans SC"/>
              </a:rPr>
              <a:t>——</a:t>
            </a:r>
            <a:r>
              <a:rPr lang="en-US" sz="1300" b="0" i="0" u="none" strike="noStrike" dirty="0" err="1">
                <a:solidFill>
                  <a:srgbClr val="3C3C3C"/>
                </a:solidFill>
                <a:latin typeface="Noto Sans SC"/>
                <a:ea typeface="Noto Sans SC"/>
                <a:cs typeface="Noto Sans SC"/>
                <a:sym typeface="Noto Sans SC"/>
              </a:rPr>
              <a:t>束流管道真空环境维持</a:t>
            </a:r>
            <a:endParaRPr lang="en-US" sz="1300" b="0" i="0" u="none" strike="noStrike" dirty="0">
              <a:solidFill>
                <a:srgbClr val="3C3C3C"/>
              </a:solidFill>
              <a:latin typeface="Noto Sans SC"/>
              <a:ea typeface="Noto Sans SC"/>
              <a:cs typeface="Noto Sans SC"/>
              <a:sym typeface="Noto Sans SC"/>
            </a:endParaRPr>
          </a:p>
          <a:p>
            <a:pPr marL="165100" indent="-165100" algn="l">
              <a:lnSpc>
                <a:spcPct val="200000"/>
              </a:lnSpc>
              <a:buClr>
                <a:srgbClr val="3C3C3C"/>
              </a:buClr>
              <a:buChar char="•"/>
            </a:pPr>
            <a:r>
              <a:rPr lang="en-US" sz="1300" b="1" i="0" u="none" strike="noStrike" dirty="0" err="1">
                <a:solidFill>
                  <a:srgbClr val="3C3C3C"/>
                </a:solidFill>
                <a:latin typeface="Noto Sans SC"/>
                <a:ea typeface="Noto Sans SC"/>
                <a:cs typeface="Noto Sans SC"/>
                <a:sym typeface="Noto Sans SC"/>
              </a:rPr>
              <a:t>束流诊断系统</a:t>
            </a:r>
            <a:r>
              <a:rPr lang="en-US" sz="1300" b="0" i="0" u="none" strike="noStrike" dirty="0">
                <a:solidFill>
                  <a:srgbClr val="3C3C3C"/>
                </a:solidFill>
                <a:latin typeface="Noto Sans SC"/>
                <a:ea typeface="Noto Sans SC"/>
                <a:cs typeface="Noto Sans SC"/>
                <a:sym typeface="Noto Sans SC"/>
              </a:rPr>
              <a:t>——</a:t>
            </a:r>
            <a:r>
              <a:rPr lang="en-US" sz="1300" b="0" i="0" u="none" strike="noStrike" dirty="0" err="1">
                <a:solidFill>
                  <a:srgbClr val="3C3C3C"/>
                </a:solidFill>
                <a:latin typeface="Noto Sans SC"/>
                <a:ea typeface="Noto Sans SC"/>
                <a:cs typeface="Noto Sans SC"/>
                <a:sym typeface="Noto Sans SC"/>
              </a:rPr>
              <a:t>束流位置</a:t>
            </a:r>
            <a:r>
              <a:rPr lang="zh-CN" altLang="en-US" sz="1300" dirty="0">
                <a:solidFill>
                  <a:srgbClr val="3C3C3C"/>
                </a:solidFill>
                <a:latin typeface="Noto Sans SC"/>
                <a:ea typeface="Noto Sans SC"/>
                <a:cs typeface="Noto Sans SC"/>
                <a:sym typeface="Noto Sans SC"/>
              </a:rPr>
              <a:t>、</a:t>
            </a:r>
            <a:r>
              <a:rPr lang="en-US" sz="1300" b="0" i="0" u="none" strike="noStrike" dirty="0" err="1">
                <a:solidFill>
                  <a:srgbClr val="3C3C3C"/>
                </a:solidFill>
                <a:latin typeface="Noto Sans SC"/>
                <a:ea typeface="Noto Sans SC"/>
                <a:cs typeface="Noto Sans SC"/>
                <a:sym typeface="Noto Sans SC"/>
              </a:rPr>
              <a:t>强度</a:t>
            </a:r>
            <a:r>
              <a:rPr lang="zh-CN" altLang="en-US" sz="1300" b="0" i="0" u="none" strike="noStrike" dirty="0">
                <a:solidFill>
                  <a:srgbClr val="3C3C3C"/>
                </a:solidFill>
                <a:latin typeface="Noto Sans SC"/>
                <a:ea typeface="Noto Sans SC"/>
                <a:cs typeface="Noto Sans SC"/>
                <a:sym typeface="Noto Sans SC"/>
              </a:rPr>
              <a:t>的</a:t>
            </a:r>
            <a:r>
              <a:rPr lang="en-US" sz="1300" b="0" i="0" u="none" strike="noStrike" dirty="0" err="1">
                <a:solidFill>
                  <a:srgbClr val="3C3C3C"/>
                </a:solidFill>
                <a:latin typeface="Noto Sans SC"/>
                <a:ea typeface="Noto Sans SC"/>
                <a:cs typeface="Noto Sans SC"/>
                <a:sym typeface="Noto Sans SC"/>
              </a:rPr>
              <a:t>监测</a:t>
            </a:r>
            <a:endParaRPr lang="en-US" sz="1300" b="0" i="0" u="none" strike="noStrike" dirty="0">
              <a:solidFill>
                <a:srgbClr val="3C3C3C"/>
              </a:solidFill>
              <a:latin typeface="Noto Sans SC"/>
              <a:ea typeface="Noto Sans SC"/>
              <a:cs typeface="Noto Sans SC"/>
              <a:sym typeface="Noto Sans SC"/>
            </a:endParaRPr>
          </a:p>
          <a:p>
            <a:pPr marL="165100" indent="-165100" algn="l">
              <a:lnSpc>
                <a:spcPct val="200000"/>
              </a:lnSpc>
              <a:buClr>
                <a:srgbClr val="3C3C3C"/>
              </a:buClr>
              <a:buChar char="•"/>
            </a:pPr>
            <a:r>
              <a:rPr lang="en-US" sz="1300" b="1" i="0" u="none" strike="noStrike" dirty="0" err="1">
                <a:solidFill>
                  <a:srgbClr val="3C3C3C"/>
                </a:solidFill>
                <a:latin typeface="Noto Sans SC"/>
                <a:ea typeface="Noto Sans SC"/>
                <a:cs typeface="Noto Sans SC"/>
                <a:sym typeface="Noto Sans SC"/>
              </a:rPr>
              <a:t>影像引导</a:t>
            </a:r>
            <a:r>
              <a:rPr lang="zh-CN" altLang="en-US" sz="1300" b="1" i="0" u="none" strike="noStrike" dirty="0">
                <a:solidFill>
                  <a:srgbClr val="3C3C3C"/>
                </a:solidFill>
                <a:latin typeface="Noto Sans SC"/>
                <a:ea typeface="Noto Sans SC"/>
                <a:cs typeface="Noto Sans SC"/>
                <a:sym typeface="Noto Sans SC"/>
              </a:rPr>
              <a:t>定位系统</a:t>
            </a:r>
            <a:r>
              <a:rPr lang="en-US" sz="1300" b="0" i="0" u="none" strike="noStrike" dirty="0">
                <a:solidFill>
                  <a:srgbClr val="3C3C3C"/>
                </a:solidFill>
                <a:latin typeface="Noto Sans SC"/>
                <a:ea typeface="Noto Sans SC"/>
                <a:cs typeface="Noto Sans SC"/>
                <a:sym typeface="Noto Sans SC"/>
              </a:rPr>
              <a:t>——CBCT</a:t>
            </a:r>
            <a:r>
              <a:rPr lang="zh-CN" altLang="en-US" sz="1300" b="0" i="0" u="none" strike="noStrike" dirty="0">
                <a:solidFill>
                  <a:srgbClr val="3C3C3C"/>
                </a:solidFill>
                <a:latin typeface="Noto Sans SC"/>
                <a:ea typeface="Noto Sans SC"/>
                <a:cs typeface="Noto Sans SC"/>
                <a:sym typeface="Noto Sans SC"/>
              </a:rPr>
              <a:t>、</a:t>
            </a:r>
            <a:r>
              <a:rPr lang="en-US" sz="1300" b="0" i="0" u="none" strike="noStrike" dirty="0">
                <a:solidFill>
                  <a:srgbClr val="3C3C3C"/>
                </a:solidFill>
                <a:latin typeface="Noto Sans SC"/>
                <a:ea typeface="Noto Sans SC"/>
                <a:cs typeface="Noto Sans SC"/>
                <a:sym typeface="Noto Sans SC"/>
              </a:rPr>
              <a:t>MRI</a:t>
            </a:r>
            <a:r>
              <a:rPr lang="zh-CN" altLang="en-US" sz="1300" b="0" i="0" u="none" strike="noStrike" dirty="0">
                <a:solidFill>
                  <a:srgbClr val="3C3C3C"/>
                </a:solidFill>
                <a:latin typeface="Noto Sans SC"/>
                <a:ea typeface="Noto Sans SC"/>
                <a:cs typeface="Noto Sans SC"/>
                <a:sym typeface="Noto Sans SC"/>
              </a:rPr>
              <a:t>、</a:t>
            </a:r>
            <a:r>
              <a:rPr lang="en-US" altLang="zh-CN" sz="1300" b="0" i="0" u="none" strike="noStrike" dirty="0" err="1">
                <a:solidFill>
                  <a:srgbClr val="3C3C3C"/>
                </a:solidFill>
                <a:latin typeface="Noto Sans SC"/>
                <a:ea typeface="Noto Sans SC"/>
                <a:cs typeface="Noto Sans SC"/>
                <a:sym typeface="Noto Sans SC"/>
              </a:rPr>
              <a:t>DR</a:t>
            </a:r>
            <a:r>
              <a:rPr lang="en-US" sz="1300" b="0" i="0" u="none" strike="noStrike" dirty="0" err="1">
                <a:solidFill>
                  <a:srgbClr val="3C3C3C"/>
                </a:solidFill>
                <a:latin typeface="Noto Sans SC"/>
                <a:ea typeface="Noto Sans SC"/>
                <a:cs typeface="Noto Sans SC"/>
                <a:sym typeface="Noto Sans SC"/>
              </a:rPr>
              <a:t>实时摆位校正</a:t>
            </a:r>
            <a:endParaRPr lang="en-US" sz="1300" b="0" i="0" u="none" strike="noStrike" dirty="0">
              <a:solidFill>
                <a:srgbClr val="3C3C3C"/>
              </a:solidFill>
              <a:latin typeface="Noto Sans SC"/>
              <a:ea typeface="Noto Sans SC"/>
              <a:cs typeface="Noto Sans SC"/>
              <a:sym typeface="Noto Sans SC"/>
            </a:endParaRPr>
          </a:p>
          <a:p>
            <a:pPr marL="165100" indent="-165100" algn="l">
              <a:lnSpc>
                <a:spcPct val="200000"/>
              </a:lnSpc>
              <a:buClr>
                <a:srgbClr val="3C3C3C"/>
              </a:buClr>
              <a:buChar char="•"/>
            </a:pPr>
            <a:r>
              <a:rPr lang="en-US" sz="1300" b="1" i="0" u="none" strike="noStrike" dirty="0" err="1">
                <a:solidFill>
                  <a:srgbClr val="3C3C3C"/>
                </a:solidFill>
                <a:latin typeface="Noto Sans SC"/>
                <a:ea typeface="Noto Sans SC"/>
                <a:cs typeface="Noto Sans SC"/>
                <a:sym typeface="Noto Sans SC"/>
              </a:rPr>
              <a:t>辐射安全联锁系统</a:t>
            </a:r>
            <a:r>
              <a:rPr lang="en-US" sz="1300" b="0" i="0" u="none" strike="noStrike" dirty="0">
                <a:solidFill>
                  <a:srgbClr val="3C3C3C"/>
                </a:solidFill>
                <a:latin typeface="Noto Sans SC"/>
                <a:ea typeface="Noto Sans SC"/>
                <a:cs typeface="Noto Sans SC"/>
                <a:sym typeface="Noto Sans SC"/>
              </a:rPr>
              <a:t>——</a:t>
            </a:r>
            <a:r>
              <a:rPr lang="en-US" sz="1300" b="0" i="0" u="none" strike="noStrike" dirty="0" err="1">
                <a:solidFill>
                  <a:srgbClr val="3C3C3C"/>
                </a:solidFill>
                <a:latin typeface="Noto Sans SC"/>
                <a:ea typeface="Noto Sans SC"/>
                <a:cs typeface="Noto Sans SC"/>
                <a:sym typeface="Noto Sans SC"/>
              </a:rPr>
              <a:t>多重安全门禁与监测</a:t>
            </a:r>
            <a:endParaRPr lang="en-US" sz="1300" b="0" i="0" u="none" strike="noStrike" dirty="0">
              <a:solidFill>
                <a:srgbClr val="3C3C3C"/>
              </a:solidFill>
              <a:latin typeface="Noto Sans SC"/>
              <a:ea typeface="Noto Sans SC"/>
              <a:cs typeface="Noto Sans SC"/>
              <a:sym typeface="Noto Sans SC"/>
            </a:endParaRPr>
          </a:p>
          <a:p>
            <a:pPr marL="165100" indent="-165100" algn="l">
              <a:lnSpc>
                <a:spcPct val="200000"/>
              </a:lnSpc>
              <a:buClr>
                <a:srgbClr val="3C3C3C"/>
              </a:buClr>
              <a:buChar char="•"/>
            </a:pPr>
            <a:r>
              <a:rPr lang="en-US" sz="1300" b="1" i="0" u="none" strike="noStrike" dirty="0" err="1">
                <a:solidFill>
                  <a:srgbClr val="3C3C3C"/>
                </a:solidFill>
                <a:latin typeface="Noto Sans SC"/>
                <a:ea typeface="Noto Sans SC"/>
                <a:cs typeface="Noto Sans SC"/>
                <a:sym typeface="Noto Sans SC"/>
              </a:rPr>
              <a:t>工艺冷却与供电</a:t>
            </a:r>
            <a:r>
              <a:rPr lang="en-US" sz="1300" b="0" i="0" u="none" strike="noStrike" dirty="0">
                <a:solidFill>
                  <a:srgbClr val="3C3C3C"/>
                </a:solidFill>
                <a:latin typeface="Noto Sans SC"/>
                <a:ea typeface="Noto Sans SC"/>
                <a:cs typeface="Noto Sans SC"/>
                <a:sym typeface="Noto Sans SC"/>
              </a:rPr>
              <a:t>——</a:t>
            </a:r>
            <a:r>
              <a:rPr lang="en-US" sz="1300" b="0" i="0" u="none" strike="noStrike" dirty="0" err="1">
                <a:solidFill>
                  <a:srgbClr val="3C3C3C"/>
                </a:solidFill>
                <a:latin typeface="Noto Sans SC"/>
                <a:ea typeface="Noto Sans SC"/>
                <a:cs typeface="Noto Sans SC"/>
                <a:sym typeface="Noto Sans SC"/>
              </a:rPr>
              <a:t>大功率水冷、不间断电源</a:t>
            </a:r>
            <a:r>
              <a:rPr lang="zh-CN" altLang="en-US" sz="1300" b="0" i="0" u="none" strike="noStrike" dirty="0">
                <a:solidFill>
                  <a:srgbClr val="3C3C3C"/>
                </a:solidFill>
                <a:latin typeface="Noto Sans SC"/>
                <a:ea typeface="Noto Sans SC"/>
                <a:cs typeface="Noto Sans SC"/>
                <a:sym typeface="Noto Sans SC"/>
              </a:rPr>
              <a:t>、通风空调等</a:t>
            </a:r>
            <a:endParaRPr lang="en-US" altLang="zh-CN" sz="1300" b="0" i="0" u="none" strike="noStrike" dirty="0">
              <a:solidFill>
                <a:srgbClr val="3C3C3C"/>
              </a:solidFill>
              <a:latin typeface="Noto Sans SC"/>
              <a:ea typeface="Noto Sans SC"/>
              <a:cs typeface="Noto Sans SC"/>
              <a:sym typeface="Noto Sans SC"/>
            </a:endParaRPr>
          </a:p>
          <a:p>
            <a:pPr marL="165100" indent="-165100" algn="l">
              <a:lnSpc>
                <a:spcPct val="200000"/>
              </a:lnSpc>
              <a:buClr>
                <a:srgbClr val="3C3C3C"/>
              </a:buClr>
              <a:buChar char="•"/>
            </a:pPr>
            <a:r>
              <a:rPr lang="zh-CN" altLang="en-US" sz="1300" b="1" dirty="0">
                <a:solidFill>
                  <a:srgbClr val="3C3C3C"/>
                </a:solidFill>
                <a:latin typeface="Noto Sans SC"/>
                <a:ea typeface="Noto Sans SC"/>
                <a:sym typeface="Noto Sans SC"/>
              </a:rPr>
              <a:t>加速器控制系统</a:t>
            </a:r>
            <a:r>
              <a:rPr lang="en-US" altLang="zh-CN" sz="1300" b="1" dirty="0">
                <a:solidFill>
                  <a:srgbClr val="3C3C3C"/>
                </a:solidFill>
                <a:latin typeface="Noto Sans SC"/>
                <a:ea typeface="Noto Sans SC"/>
                <a:sym typeface="Noto Sans SC"/>
              </a:rPr>
              <a:t>——</a:t>
            </a:r>
            <a:r>
              <a:rPr lang="zh-CN" altLang="en-US" sz="1300" b="0" i="0" u="none" strike="noStrike" dirty="0">
                <a:solidFill>
                  <a:srgbClr val="3C3C3C"/>
                </a:solidFill>
                <a:latin typeface="Noto Sans SC"/>
                <a:ea typeface="Noto Sans SC"/>
                <a:cs typeface="Noto Sans SC"/>
                <a:sym typeface="Noto Sans SC"/>
              </a:rPr>
              <a:t>实现加速器设备监控与运行管理</a:t>
            </a:r>
          </a:p>
        </p:txBody>
      </p:sp>
      <p:pic>
        <p:nvPicPr>
          <p:cNvPr id="2" name="图片 1">
            <a:extLst>
              <a:ext uri="{FF2B5EF4-FFF2-40B4-BE49-F238E27FC236}">
                <a16:creationId xmlns:a16="http://schemas.microsoft.com/office/drawing/2014/main" id="{A7B43C59-60DD-98E8-CCB5-90F504164E25}"/>
              </a:ext>
            </a:extLst>
          </p:cNvPr>
          <p:cNvPicPr>
            <a:picLocks noChangeAspect="1"/>
          </p:cNvPicPr>
          <p:nvPr/>
        </p:nvPicPr>
        <p:blipFill>
          <a:blip r:embed="rId3"/>
          <a:stretch>
            <a:fillRect/>
          </a:stretch>
        </p:blipFill>
        <p:spPr>
          <a:xfrm>
            <a:off x="5372420" y="1335372"/>
            <a:ext cx="6392270" cy="3960104"/>
          </a:xfrm>
          <a:prstGeom prst="rect">
            <a:avLst/>
          </a:prstGeom>
        </p:spPr>
      </p:pic>
    </p:spTree>
    <p:extLst>
      <p:ext uri="{BB962C8B-B14F-4D97-AF65-F5344CB8AC3E}">
        <p14:creationId xmlns:p14="http://schemas.microsoft.com/office/powerpoint/2010/main" val="3793815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288D1-8C3B-30D6-18ED-B9CA9276BA70}"/>
            </a:ext>
          </a:extLst>
        </p:cNvPr>
        <p:cNvGrpSpPr/>
        <p:nvPr/>
      </p:nvGrpSpPr>
      <p:grpSpPr>
        <a:xfrm>
          <a:off x="0" y="0"/>
          <a:ext cx="0" cy="0"/>
          <a:chOff x="0" y="0"/>
          <a:chExt cx="0" cy="0"/>
        </a:xfrm>
      </p:grpSpPr>
      <p:sp>
        <p:nvSpPr>
          <p:cNvPr id="3" name="TextBox 4">
            <a:extLst>
              <a:ext uri="{FF2B5EF4-FFF2-40B4-BE49-F238E27FC236}">
                <a16:creationId xmlns:a16="http://schemas.microsoft.com/office/drawing/2014/main" id="{F83CFFA9-A597-9BBC-244A-01B6E6B258EB}"/>
              </a:ext>
            </a:extLst>
          </p:cNvPr>
          <p:cNvSpPr txBox="1"/>
          <p:nvPr/>
        </p:nvSpPr>
        <p:spPr>
          <a:xfrm>
            <a:off x="457086" y="76200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dirty="0">
                <a:ln/>
                <a:solidFill>
                  <a:srgbClr val="0A1F3D">
                    <a:alpha val="100000"/>
                  </a:srgbClr>
                </a:solidFill>
                <a:latin typeface="Alibaba PuHuiTi 3.0 55 Regular"/>
                <a:ea typeface="Alibaba PuHuiTi 3.0 55 Regular"/>
                <a:cs typeface="Alibaba PuHuiTi 3.0 55 Regular"/>
              </a:rPr>
              <a:t>痛点一：设备体积庞大，院区改造难度大且土建成本极高</a:t>
            </a:r>
            <a:endParaRPr lang="en-US" sz="1100" dirty="0"/>
          </a:p>
        </p:txBody>
      </p:sp>
      <p:sp>
        <p:nvSpPr>
          <p:cNvPr id="4" name="AutoShape 5">
            <a:extLst>
              <a:ext uri="{FF2B5EF4-FFF2-40B4-BE49-F238E27FC236}">
                <a16:creationId xmlns:a16="http://schemas.microsoft.com/office/drawing/2014/main" id="{179EDAE6-0344-1F06-A90B-4A47CBB9DED2}"/>
              </a:ext>
            </a:extLst>
          </p:cNvPr>
          <p:cNvSpPr/>
          <p:nvPr/>
        </p:nvSpPr>
        <p:spPr>
          <a:xfrm>
            <a:off x="457086" y="1390650"/>
            <a:ext cx="9522" cy="649486"/>
          </a:xfrm>
          <a:prstGeom prst="line">
            <a:avLst/>
          </a:prstGeom>
          <a:ln w="9525">
            <a:solidFill>
              <a:srgbClr val="5B8CB8">
                <a:alpha val="78039"/>
              </a:srgbClr>
            </a:solidFill>
            <a:prstDash val="solid"/>
            <a:headEnd type="none"/>
            <a:tailEnd type="none"/>
          </a:ln>
        </p:spPr>
      </p:sp>
      <p:sp>
        <p:nvSpPr>
          <p:cNvPr id="5" name="TextBox 6">
            <a:extLst>
              <a:ext uri="{FF2B5EF4-FFF2-40B4-BE49-F238E27FC236}">
                <a16:creationId xmlns:a16="http://schemas.microsoft.com/office/drawing/2014/main" id="{5235638E-F76E-84A5-50F4-0628D51098A7}"/>
              </a:ext>
            </a:extLst>
          </p:cNvPr>
          <p:cNvSpPr txBox="1"/>
          <p:nvPr/>
        </p:nvSpPr>
        <p:spPr>
          <a:xfrm>
            <a:off x="580880" y="142875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dirty="0">
                <a:ln/>
                <a:solidFill>
                  <a:srgbClr val="0A1F3D">
                    <a:alpha val="78039"/>
                  </a:srgbClr>
                </a:solidFill>
                <a:latin typeface="FZYaYiHei GB18030L2 R"/>
                <a:ea typeface="FZYaYiHei GB18030L2 R"/>
                <a:cs typeface="FZYaYiHei GB18030L2 R"/>
              </a:rPr>
              <a:t>传统常温质子重离子加速器整体占地通常达数千平方米，对建筑承重与辐射防护要求极为苛刻。多数老院区无法直接承</a:t>
            </a:r>
            <a:endParaRPr lang="en-US" sz="1100" dirty="0"/>
          </a:p>
          <a:p>
            <a:pPr algn="l"/>
            <a:r>
              <a:rPr sz="1600" b="0" i="1" strike="noStrike" dirty="0">
                <a:ln/>
                <a:solidFill>
                  <a:srgbClr val="0A1F3D">
                    <a:alpha val="78039"/>
                  </a:srgbClr>
                </a:solidFill>
                <a:latin typeface="FZYaYiHei GB18030L2 R"/>
                <a:ea typeface="FZYaYiHei GB18030L2 R"/>
                <a:cs typeface="FZYaYiHei GB18030L2 R"/>
              </a:rPr>
              <a:t>接，必须新建独立院区或专门治疗楼，长达3至6年的建设周期大幅抬高了项目的时间与资金门槛。</a:t>
            </a:r>
            <a:endParaRPr dirty="0"/>
          </a:p>
        </p:txBody>
      </p:sp>
      <p:sp>
        <p:nvSpPr>
          <p:cNvPr id="6" name="TextBox 7">
            <a:extLst>
              <a:ext uri="{FF2B5EF4-FFF2-40B4-BE49-F238E27FC236}">
                <a16:creationId xmlns:a16="http://schemas.microsoft.com/office/drawing/2014/main" id="{9FF62C99-70ED-C7F9-B287-81798A9508E9}"/>
              </a:ext>
            </a:extLst>
          </p:cNvPr>
          <p:cNvSpPr txBox="1"/>
          <p:nvPr/>
        </p:nvSpPr>
        <p:spPr>
          <a:xfrm>
            <a:off x="609448" y="2679948"/>
            <a:ext cx="155785" cy="133350"/>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1F3D">
                    <a:alpha val="45098"/>
                  </a:srgbClr>
                </a:solidFill>
                <a:latin typeface="Alibaba PuHuiTi 3.0 55 Regular"/>
                <a:ea typeface="Alibaba PuHuiTi 3.0 55 Regular"/>
                <a:cs typeface="Alibaba PuHuiTi 3.0 55 Regular"/>
              </a:rPr>
              <a:t>01</a:t>
            </a:r>
            <a:endParaRPr lang="en-US" sz="1100"/>
          </a:p>
        </p:txBody>
      </p:sp>
      <p:sp>
        <p:nvSpPr>
          <p:cNvPr id="7" name="TextBox 8">
            <a:extLst>
              <a:ext uri="{FF2B5EF4-FFF2-40B4-BE49-F238E27FC236}">
                <a16:creationId xmlns:a16="http://schemas.microsoft.com/office/drawing/2014/main" id="{58FB9F72-2D45-6468-05ED-E051E3B0D6FC}"/>
              </a:ext>
            </a:extLst>
          </p:cNvPr>
          <p:cNvSpPr txBox="1"/>
          <p:nvPr/>
        </p:nvSpPr>
        <p:spPr>
          <a:xfrm>
            <a:off x="831891" y="2670423"/>
            <a:ext cx="5872033" cy="398116"/>
          </a:xfrm>
          <a:prstGeom prst="rect">
            <a:avLst/>
          </a:prstGeom>
          <a:ln>
            <a:headEnd type="none"/>
            <a:tailEnd type="none"/>
          </a:ln>
        </p:spPr>
        <p:txBody>
          <a:bodyPr vert="horz" wrap="square" lIns="0" tIns="0" rIns="0" bIns="0" rtlCol="0" anchor="t" anchorCtr="0"/>
          <a:lstStyle/>
          <a:p>
            <a:pPr algn="l">
              <a:defRPr/>
            </a:pPr>
            <a:r>
              <a:rPr lang="en-US" sz="1200" b="1" i="0" strike="noStrike" dirty="0">
                <a:ln/>
                <a:solidFill>
                  <a:srgbClr val="0A1F3D">
                    <a:alpha val="85098"/>
                  </a:srgbClr>
                </a:solidFill>
                <a:latin typeface="FZYaYiHei GB18030L2 R"/>
                <a:ea typeface="FZYaYiHei GB18030L2 R"/>
                <a:cs typeface="FZYaYiHei GB18030L2 R"/>
              </a:rPr>
              <a:t>巨型设备体量：</a:t>
            </a:r>
            <a:r>
              <a:rPr sz="1200" b="0" i="0" strike="noStrike" dirty="0">
                <a:ln/>
                <a:solidFill>
                  <a:srgbClr val="0A1F3D">
                    <a:alpha val="85098"/>
                  </a:srgbClr>
                </a:solidFill>
                <a:latin typeface="FZYaYiHei GB18030L2 R"/>
                <a:ea typeface="FZYaYiHei GB18030L2 R"/>
                <a:cs typeface="FZYaYiHei GB18030L2 R"/>
              </a:rPr>
              <a:t>传统同步或常规回旋加速器需配备</a:t>
            </a:r>
            <a:r>
              <a:rPr lang="en-US" sz="1200" dirty="0">
                <a:ln/>
                <a:solidFill>
                  <a:srgbClr val="0A1F3D">
                    <a:alpha val="85098"/>
                  </a:srgbClr>
                </a:solidFill>
                <a:latin typeface="FZYaYiHei GB18030L2 R"/>
                <a:ea typeface="FZYaYiHei GB18030L2 R"/>
                <a:cs typeface="FZYaYiHei GB18030L2 R"/>
              </a:rPr>
              <a:t>65</a:t>
            </a:r>
            <a:r>
              <a:rPr lang="en-US" altLang="zh-CN" sz="1200" dirty="0">
                <a:ln/>
                <a:solidFill>
                  <a:srgbClr val="0A1F3D">
                    <a:alpha val="85098"/>
                  </a:srgbClr>
                </a:solidFill>
                <a:latin typeface="FZYaYiHei GB18030L2 R"/>
                <a:ea typeface="FZYaYiHei GB18030L2 R"/>
                <a:cs typeface="FZYaYiHei GB18030L2 R"/>
              </a:rPr>
              <a:t>m</a:t>
            </a:r>
            <a:r>
              <a:rPr sz="1200" b="0" i="0" strike="noStrike" dirty="0">
                <a:ln/>
                <a:solidFill>
                  <a:srgbClr val="0A1F3D">
                    <a:alpha val="85098"/>
                  </a:srgbClr>
                </a:solidFill>
                <a:latin typeface="FZYaYiHei GB18030L2 R"/>
                <a:ea typeface="FZYaYiHei GB18030L2 R"/>
                <a:cs typeface="FZYaYiHei GB18030L2 R"/>
              </a:rPr>
              <a:t>，单套系统占地面积普遍超过3000平方米。</a:t>
            </a:r>
            <a:endParaRPr dirty="0"/>
          </a:p>
        </p:txBody>
      </p:sp>
      <p:sp>
        <p:nvSpPr>
          <p:cNvPr id="8" name="TextBox 9">
            <a:extLst>
              <a:ext uri="{FF2B5EF4-FFF2-40B4-BE49-F238E27FC236}">
                <a16:creationId xmlns:a16="http://schemas.microsoft.com/office/drawing/2014/main" id="{BEAD17AC-DDB4-B422-1026-6D16972A81DA}"/>
              </a:ext>
            </a:extLst>
          </p:cNvPr>
          <p:cNvSpPr txBox="1"/>
          <p:nvPr/>
        </p:nvSpPr>
        <p:spPr>
          <a:xfrm>
            <a:off x="609448" y="4108103"/>
            <a:ext cx="155785" cy="133350"/>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1F3D">
                    <a:alpha val="45098"/>
                  </a:srgbClr>
                </a:solidFill>
                <a:latin typeface="Alibaba PuHuiTi 3.0 55 Regular"/>
                <a:ea typeface="Alibaba PuHuiTi 3.0 55 Regular"/>
                <a:cs typeface="Alibaba PuHuiTi 3.0 55 Regular"/>
              </a:rPr>
              <a:t>02</a:t>
            </a:r>
            <a:endParaRPr lang="en-US" sz="1100"/>
          </a:p>
        </p:txBody>
      </p:sp>
      <p:sp>
        <p:nvSpPr>
          <p:cNvPr id="9" name="TextBox 10">
            <a:extLst>
              <a:ext uri="{FF2B5EF4-FFF2-40B4-BE49-F238E27FC236}">
                <a16:creationId xmlns:a16="http://schemas.microsoft.com/office/drawing/2014/main" id="{50272420-5BEB-AFCE-FECC-BA1EE1DD09E9}"/>
              </a:ext>
            </a:extLst>
          </p:cNvPr>
          <p:cNvSpPr txBox="1"/>
          <p:nvPr/>
        </p:nvSpPr>
        <p:spPr>
          <a:xfrm>
            <a:off x="831891" y="4098578"/>
            <a:ext cx="5872033" cy="398116"/>
          </a:xfrm>
          <a:prstGeom prst="rect">
            <a:avLst/>
          </a:prstGeom>
          <a:ln>
            <a:headEnd type="none"/>
            <a:tailEnd type="none"/>
          </a:ln>
        </p:spPr>
        <p:txBody>
          <a:bodyPr vert="horz" wrap="square" lIns="0" tIns="0" rIns="0" bIns="0" rtlCol="0" anchor="t" anchorCtr="0"/>
          <a:lstStyle/>
          <a:p>
            <a:pPr algn="l">
              <a:defRPr/>
            </a:pPr>
            <a:r>
              <a:rPr lang="en-US" sz="1200" b="1" i="0" strike="noStrike">
                <a:ln/>
                <a:solidFill>
                  <a:srgbClr val="0A1F3D">
                    <a:alpha val="85098"/>
                  </a:srgbClr>
                </a:solidFill>
                <a:latin typeface="FZYaYiHei GB18030L2 R"/>
                <a:ea typeface="FZYaYiHei GB18030L2 R"/>
                <a:cs typeface="FZYaYiHei GB18030L2 R"/>
              </a:rPr>
              <a:t>院区适配瓶颈：</a:t>
            </a:r>
            <a:r>
              <a:rPr sz="1200" b="0" i="0" strike="noStrike">
                <a:ln/>
                <a:solidFill>
                  <a:srgbClr val="0A1F3D">
                    <a:alpha val="85098"/>
                  </a:srgbClr>
                </a:solidFill>
                <a:latin typeface="FZYaYiHei GB18030L2 R"/>
                <a:ea typeface="FZYaYiHei GB18030L2 R"/>
                <a:cs typeface="FZYaYiHei GB18030L2 R"/>
              </a:rPr>
              <a:t>多数老旧院区在空间布局、楼板承重及防辐射墙体厚度上无法满足安装</a:t>
            </a:r>
            <a:endParaRPr lang="en-US" sz="1100"/>
          </a:p>
          <a:p>
            <a:pPr algn="l"/>
            <a:r>
              <a:rPr sz="1200" b="0" i="0" strike="noStrike">
                <a:ln/>
                <a:solidFill>
                  <a:srgbClr val="0A1F3D">
                    <a:alpha val="85098"/>
                  </a:srgbClr>
                </a:solidFill>
                <a:latin typeface="FZYaYiHei GB18030L2 R"/>
                <a:ea typeface="FZYaYiHei GB18030L2 R"/>
                <a:cs typeface="FZYaYiHei GB18030L2 R"/>
              </a:rPr>
              <a:t>标准，难以在现有建筑内直接落地改造。</a:t>
            </a:r>
            <a:endParaRPr/>
          </a:p>
        </p:txBody>
      </p:sp>
      <p:sp>
        <p:nvSpPr>
          <p:cNvPr id="10" name="TextBox 11">
            <a:extLst>
              <a:ext uri="{FF2B5EF4-FFF2-40B4-BE49-F238E27FC236}">
                <a16:creationId xmlns:a16="http://schemas.microsoft.com/office/drawing/2014/main" id="{22287D27-B0F3-BC98-E655-B37F003B4196}"/>
              </a:ext>
            </a:extLst>
          </p:cNvPr>
          <p:cNvSpPr txBox="1"/>
          <p:nvPr/>
        </p:nvSpPr>
        <p:spPr>
          <a:xfrm>
            <a:off x="609448" y="5536258"/>
            <a:ext cx="155785" cy="133350"/>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1F3D">
                    <a:alpha val="45098"/>
                  </a:srgbClr>
                </a:solidFill>
                <a:latin typeface="Alibaba PuHuiTi 3.0 55 Regular"/>
                <a:ea typeface="Alibaba PuHuiTi 3.0 55 Regular"/>
                <a:cs typeface="Alibaba PuHuiTi 3.0 55 Regular"/>
              </a:rPr>
              <a:t>03</a:t>
            </a:r>
            <a:endParaRPr lang="en-US" sz="1100"/>
          </a:p>
        </p:txBody>
      </p:sp>
      <p:sp>
        <p:nvSpPr>
          <p:cNvPr id="11" name="TextBox 12">
            <a:extLst>
              <a:ext uri="{FF2B5EF4-FFF2-40B4-BE49-F238E27FC236}">
                <a16:creationId xmlns:a16="http://schemas.microsoft.com/office/drawing/2014/main" id="{5861204A-D23A-5622-3170-27245403712B}"/>
              </a:ext>
            </a:extLst>
          </p:cNvPr>
          <p:cNvSpPr txBox="1"/>
          <p:nvPr/>
        </p:nvSpPr>
        <p:spPr>
          <a:xfrm>
            <a:off x="831891" y="5526733"/>
            <a:ext cx="5872033" cy="398116"/>
          </a:xfrm>
          <a:prstGeom prst="rect">
            <a:avLst/>
          </a:prstGeom>
          <a:ln>
            <a:headEnd type="none"/>
            <a:tailEnd type="none"/>
          </a:ln>
        </p:spPr>
        <p:txBody>
          <a:bodyPr vert="horz" wrap="square" lIns="0" tIns="0" rIns="0" bIns="0" rtlCol="0" anchor="t" anchorCtr="0"/>
          <a:lstStyle/>
          <a:p>
            <a:pPr algn="l">
              <a:defRPr/>
            </a:pPr>
            <a:r>
              <a:rPr lang="en-US" sz="1200" b="1" i="0" strike="noStrike">
                <a:ln/>
                <a:solidFill>
                  <a:srgbClr val="0A1F3D">
                    <a:alpha val="85098"/>
                  </a:srgbClr>
                </a:solidFill>
                <a:latin typeface="FZYaYiHei GB18030L2 R"/>
                <a:ea typeface="FZYaYiHei GB18030L2 R"/>
                <a:cs typeface="FZYaYiHei GB18030L2 R"/>
              </a:rPr>
              <a:t>建设周期拖累：</a:t>
            </a:r>
            <a:r>
              <a:rPr sz="1200" b="0" i="0" strike="noStrike">
                <a:ln/>
                <a:solidFill>
                  <a:srgbClr val="0A1F3D">
                    <a:alpha val="85098"/>
                  </a:srgbClr>
                </a:solidFill>
                <a:latin typeface="FZYaYiHei GB18030L2 R"/>
                <a:ea typeface="FZYaYiHei GB18030L2 R"/>
                <a:cs typeface="FZYaYiHei GB18030L2 R"/>
              </a:rPr>
              <a:t>医院被迫新建独立院区或专用粒子治疗楼，配套土建与防护建设投入巨</a:t>
            </a:r>
            <a:endParaRPr lang="en-US" sz="1100"/>
          </a:p>
          <a:p>
            <a:pPr algn="l"/>
            <a:r>
              <a:rPr sz="1200" b="0" i="0" strike="noStrike">
                <a:ln/>
                <a:solidFill>
                  <a:srgbClr val="0A1F3D">
                    <a:alpha val="85098"/>
                  </a:srgbClr>
                </a:solidFill>
                <a:latin typeface="FZYaYiHei GB18030L2 R"/>
                <a:ea typeface="FZYaYiHei GB18030L2 R"/>
                <a:cs typeface="FZYaYiHei GB18030L2 R"/>
              </a:rPr>
              <a:t>大，导致建设周期长达3至6年，严重拖累投资回报。</a:t>
            </a:r>
            <a:endParaRPr/>
          </a:p>
        </p:txBody>
      </p:sp>
      <p:sp>
        <p:nvSpPr>
          <p:cNvPr id="13" name="TextBox 14">
            <a:extLst>
              <a:ext uri="{FF2B5EF4-FFF2-40B4-BE49-F238E27FC236}">
                <a16:creationId xmlns:a16="http://schemas.microsoft.com/office/drawing/2014/main" id="{6E481651-46E7-E0B3-8056-DC966ED06B48}"/>
              </a:ext>
            </a:extLst>
          </p:cNvPr>
          <p:cNvSpPr txBox="1"/>
          <p:nvPr/>
        </p:nvSpPr>
        <p:spPr>
          <a:xfrm>
            <a:off x="8444864" y="5725791"/>
            <a:ext cx="2648010" cy="199058"/>
          </a:xfrm>
          <a:prstGeom prst="rect">
            <a:avLst/>
          </a:prstGeom>
          <a:ln>
            <a:headEnd type="none"/>
            <a:tailEnd type="none"/>
          </a:ln>
        </p:spPr>
        <p:txBody>
          <a:bodyPr vert="horz" wrap="none" lIns="0" tIns="0" rIns="0" bIns="0" rtlCol="0" anchor="t" anchorCtr="0"/>
          <a:lstStyle/>
          <a:p>
            <a:pPr algn="l">
              <a:defRPr/>
            </a:pPr>
            <a:r>
              <a:rPr lang="en-US" sz="900" b="0" i="0" strike="noStrike" dirty="0" err="1">
                <a:ln/>
                <a:solidFill>
                  <a:srgbClr val="0A1F3D">
                    <a:alpha val="50196"/>
                  </a:srgbClr>
                </a:solidFill>
                <a:latin typeface="Alibaba PuHuiTi 3.0 55 Regular"/>
                <a:ea typeface="Alibaba PuHuiTi 3.0 55 Regular"/>
                <a:cs typeface="Alibaba PuHuiTi 3.0 55 Regular"/>
              </a:rPr>
              <a:t>传统质子重离子加速器设备与环形隧道结构</a:t>
            </a:r>
            <a:endParaRPr lang="en-US" sz="1100" dirty="0"/>
          </a:p>
        </p:txBody>
      </p:sp>
      <p:pic>
        <p:nvPicPr>
          <p:cNvPr id="14" name="图片 13">
            <a:extLst>
              <a:ext uri="{FF2B5EF4-FFF2-40B4-BE49-F238E27FC236}">
                <a16:creationId xmlns:a16="http://schemas.microsoft.com/office/drawing/2014/main" id="{F8523B1C-CF64-17DB-80CE-15E695B9F2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13769" y="2475816"/>
            <a:ext cx="4597847" cy="3060442"/>
          </a:xfrm>
          <a:prstGeom prst="rect">
            <a:avLst/>
          </a:prstGeom>
        </p:spPr>
      </p:pic>
      <p:sp>
        <p:nvSpPr>
          <p:cNvPr id="15" name="文本框 14">
            <a:extLst>
              <a:ext uri="{FF2B5EF4-FFF2-40B4-BE49-F238E27FC236}">
                <a16:creationId xmlns:a16="http://schemas.microsoft.com/office/drawing/2014/main" id="{A764E2BF-9612-3E00-C156-08E5E8056E73}"/>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核心痛点</a:t>
            </a:r>
          </a:p>
        </p:txBody>
      </p:sp>
    </p:spTree>
    <p:extLst>
      <p:ext uri="{BB962C8B-B14F-4D97-AF65-F5344CB8AC3E}">
        <p14:creationId xmlns:p14="http://schemas.microsoft.com/office/powerpoint/2010/main" val="10247685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7AADB5-6677-C65A-5CE6-9B0EB98D1102}"/>
            </a:ext>
          </a:extLst>
        </p:cNvPr>
        <p:cNvGrpSpPr/>
        <p:nvPr/>
      </p:nvGrpSpPr>
      <p:grpSpPr>
        <a:xfrm>
          <a:off x="0" y="0"/>
          <a:ext cx="0" cy="0"/>
          <a:chOff x="0" y="0"/>
          <a:chExt cx="0" cy="0"/>
        </a:xfrm>
      </p:grpSpPr>
      <p:sp>
        <p:nvSpPr>
          <p:cNvPr id="15" name="文本框 14">
            <a:extLst>
              <a:ext uri="{FF2B5EF4-FFF2-40B4-BE49-F238E27FC236}">
                <a16:creationId xmlns:a16="http://schemas.microsoft.com/office/drawing/2014/main" id="{387507F8-12DF-580F-CF5C-E36BB1360380}"/>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核心痛点</a:t>
            </a:r>
          </a:p>
        </p:txBody>
      </p:sp>
      <p:sp>
        <p:nvSpPr>
          <p:cNvPr id="2" name="TextBox 4">
            <a:extLst>
              <a:ext uri="{FF2B5EF4-FFF2-40B4-BE49-F238E27FC236}">
                <a16:creationId xmlns:a16="http://schemas.microsoft.com/office/drawing/2014/main" id="{43F6D31F-FA2C-45DA-508E-DBFB3E413A72}"/>
              </a:ext>
            </a:extLst>
          </p:cNvPr>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zh-CN" altLang="en-US" sz="3000" b="1" i="0" strike="noStrike" dirty="0">
                <a:ln/>
                <a:solidFill>
                  <a:srgbClr val="0A1F3D">
                    <a:alpha val="100000"/>
                  </a:srgbClr>
                </a:solidFill>
                <a:latin typeface="Alibaba PuHuiTi 3.0 55 Regular"/>
                <a:ea typeface="Alibaba PuHuiTi 3.0 55 Regular"/>
                <a:cs typeface="Alibaba PuHuiTi 3.0 55 Regular"/>
              </a:rPr>
              <a:t>痛点二：</a:t>
            </a:r>
            <a:r>
              <a:rPr lang="en-US" sz="3000" b="1" i="0" strike="noStrike" dirty="0">
                <a:ln/>
                <a:solidFill>
                  <a:srgbClr val="0A1F3D">
                    <a:alpha val="100000"/>
                  </a:srgbClr>
                </a:solidFill>
                <a:latin typeface="Alibaba PuHuiTi 3.0 55 Regular"/>
                <a:ea typeface="Alibaba PuHuiTi 3.0 55 Regular"/>
                <a:cs typeface="Alibaba PuHuiTi 3.0 55 Regular"/>
              </a:rPr>
              <a:t>系统构成极其复杂，设备制造与现场安装成本高昂</a:t>
            </a:r>
            <a:endParaRPr lang="en-US" sz="1100" dirty="0"/>
          </a:p>
        </p:txBody>
      </p:sp>
      <p:sp>
        <p:nvSpPr>
          <p:cNvPr id="12" name="AutoShape 5">
            <a:extLst>
              <a:ext uri="{FF2B5EF4-FFF2-40B4-BE49-F238E27FC236}">
                <a16:creationId xmlns:a16="http://schemas.microsoft.com/office/drawing/2014/main" id="{9138B541-9674-80D2-D3CD-4D30AB2F0482}"/>
              </a:ext>
            </a:extLst>
          </p:cNvPr>
          <p:cNvSpPr/>
          <p:nvPr/>
        </p:nvSpPr>
        <p:spPr>
          <a:xfrm>
            <a:off x="457086" y="1390650"/>
            <a:ext cx="9522" cy="649486"/>
          </a:xfrm>
          <a:prstGeom prst="line">
            <a:avLst/>
          </a:prstGeom>
          <a:ln w="9525">
            <a:solidFill>
              <a:srgbClr val="5B8CB8">
                <a:alpha val="78039"/>
              </a:srgbClr>
            </a:solidFill>
            <a:prstDash val="solid"/>
            <a:headEnd type="none"/>
            <a:tailEnd type="none"/>
          </a:ln>
        </p:spPr>
      </p:sp>
      <p:sp>
        <p:nvSpPr>
          <p:cNvPr id="16" name="TextBox 6">
            <a:extLst>
              <a:ext uri="{FF2B5EF4-FFF2-40B4-BE49-F238E27FC236}">
                <a16:creationId xmlns:a16="http://schemas.microsoft.com/office/drawing/2014/main" id="{B612B304-30A5-C888-8945-F026D6F178BD}"/>
              </a:ext>
            </a:extLst>
          </p:cNvPr>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a:ln/>
                <a:solidFill>
                  <a:srgbClr val="0A1F3D">
                    <a:alpha val="78039"/>
                  </a:srgbClr>
                </a:solidFill>
                <a:latin typeface="FZYaYiHei GB18030L2 R"/>
                <a:ea typeface="FZYaYiHei GB18030L2 R"/>
                <a:cs typeface="FZYaYiHei GB18030L2 R"/>
              </a:rPr>
              <a:t>医用质子重离子系统高度集成加速器、束流传输、治疗终端与计划系统四大核心模块。海量精密磁体与高频电源的耦合导</a:t>
            </a:r>
            <a:endParaRPr lang="en-US" sz="1100" dirty="0"/>
          </a:p>
          <a:p>
            <a:pPr algn="l"/>
            <a:r>
              <a:rPr sz="1600" b="0" i="1" strike="noStrike" dirty="0" err="1">
                <a:ln/>
                <a:solidFill>
                  <a:srgbClr val="0A1F3D">
                    <a:alpha val="78039"/>
                  </a:srgbClr>
                </a:solidFill>
                <a:latin typeface="FZYaYiHei GB18030L2 R"/>
                <a:ea typeface="FZYaYiHei GB18030L2 R"/>
                <a:cs typeface="FZYaYiHei GB18030L2 R"/>
              </a:rPr>
              <a:t>致系统集成难度极大，漫长的现场安装与束流调试周期使得设备本体与工程实施成本居高不下</a:t>
            </a:r>
            <a:r>
              <a:rPr sz="1600" b="0" i="1" strike="noStrike" dirty="0">
                <a:ln/>
                <a:solidFill>
                  <a:srgbClr val="0A1F3D">
                    <a:alpha val="78039"/>
                  </a:srgbClr>
                </a:solidFill>
                <a:latin typeface="FZYaYiHei GB18030L2 R"/>
                <a:ea typeface="FZYaYiHei GB18030L2 R"/>
                <a:cs typeface="FZYaYiHei GB18030L2 R"/>
              </a:rPr>
              <a:t>。</a:t>
            </a:r>
            <a:endParaRPr dirty="0"/>
          </a:p>
        </p:txBody>
      </p:sp>
      <p:sp>
        <p:nvSpPr>
          <p:cNvPr id="17" name="AutoShape 7">
            <a:extLst>
              <a:ext uri="{FF2B5EF4-FFF2-40B4-BE49-F238E27FC236}">
                <a16:creationId xmlns:a16="http://schemas.microsoft.com/office/drawing/2014/main" id="{A0D2F64F-36AE-579D-AF51-105A085BA19B}"/>
              </a:ext>
            </a:extLst>
          </p:cNvPr>
          <p:cNvSpPr/>
          <p:nvPr/>
        </p:nvSpPr>
        <p:spPr>
          <a:xfrm>
            <a:off x="457086" y="2268736"/>
            <a:ext cx="3605799" cy="4132064"/>
          </a:xfrm>
          <a:prstGeom prst="rect">
            <a:avLst/>
          </a:prstGeom>
          <a:solidFill>
            <a:srgbClr val="E8EBEF">
              <a:alpha val="100000"/>
            </a:srgbClr>
          </a:solidFill>
          <a:ln w="9525">
            <a:solidFill>
              <a:srgbClr val="C5CDD6">
                <a:alpha val="100000"/>
              </a:srgbClr>
            </a:solidFill>
            <a:prstDash val="solid"/>
            <a:headEnd type="none"/>
            <a:tailEnd type="none"/>
          </a:ln>
        </p:spPr>
      </p:sp>
      <p:sp>
        <p:nvSpPr>
          <p:cNvPr id="18" name="AutoShape 8">
            <a:extLst>
              <a:ext uri="{FF2B5EF4-FFF2-40B4-BE49-F238E27FC236}">
                <a16:creationId xmlns:a16="http://schemas.microsoft.com/office/drawing/2014/main" id="{D5F3FFD3-EFB2-11F5-944A-DCE3B3FCCD3E}"/>
              </a:ext>
            </a:extLst>
          </p:cNvPr>
          <p:cNvSpPr/>
          <p:nvPr/>
        </p:nvSpPr>
        <p:spPr>
          <a:xfrm>
            <a:off x="457086" y="2268736"/>
            <a:ext cx="3605799" cy="9525"/>
          </a:xfrm>
          <a:prstGeom prst="line">
            <a:avLst/>
          </a:prstGeom>
          <a:ln w="28575">
            <a:solidFill>
              <a:srgbClr val="5B8CB8">
                <a:alpha val="100000"/>
              </a:srgbClr>
            </a:solidFill>
            <a:prstDash val="solid"/>
            <a:headEnd type="none"/>
            <a:tailEnd type="none"/>
          </a:ln>
        </p:spPr>
      </p:sp>
      <p:sp>
        <p:nvSpPr>
          <p:cNvPr id="19" name="AutoShape 9">
            <a:extLst>
              <a:ext uri="{FF2B5EF4-FFF2-40B4-BE49-F238E27FC236}">
                <a16:creationId xmlns:a16="http://schemas.microsoft.com/office/drawing/2014/main" id="{C5511A85-B26A-90D5-69B3-01AA3C4872E3}"/>
              </a:ext>
            </a:extLst>
          </p:cNvPr>
          <p:cNvSpPr/>
          <p:nvPr/>
        </p:nvSpPr>
        <p:spPr>
          <a:xfrm>
            <a:off x="695151" y="2564011"/>
            <a:ext cx="418996" cy="419100"/>
          </a:xfrm>
          <a:custGeom>
            <a:avLst/>
            <a:gdLst/>
            <a:ahLst/>
            <a:cxnLst/>
            <a:rect l="l" t="t" r="r" b="b"/>
            <a:pathLst>
              <a:path w="9998" h="10000">
                <a:moveTo>
                  <a:pt x="4999" y="8990"/>
                </a:moveTo>
                <a:lnTo>
                  <a:pt x="9246" y="6676"/>
                </a:lnTo>
                <a:lnTo>
                  <a:pt x="9877" y="7019"/>
                </a:lnTo>
                <a:cubicBezTo>
                  <a:pt x="9940" y="7057"/>
                  <a:pt x="9980" y="7107"/>
                  <a:pt x="9998" y="7171"/>
                </a:cubicBezTo>
                <a:cubicBezTo>
                  <a:pt x="10015" y="7235"/>
                  <a:pt x="10006" y="7295"/>
                  <a:pt x="9972" y="7352"/>
                </a:cubicBezTo>
                <a:cubicBezTo>
                  <a:pt x="9950" y="7384"/>
                  <a:pt x="9919" y="7409"/>
                  <a:pt x="9877" y="7429"/>
                </a:cubicBezTo>
                <a:lnTo>
                  <a:pt x="5272" y="9933"/>
                </a:lnTo>
                <a:cubicBezTo>
                  <a:pt x="5188" y="9977"/>
                  <a:pt x="5097" y="10000"/>
                  <a:pt x="4999" y="10000"/>
                </a:cubicBezTo>
                <a:cubicBezTo>
                  <a:pt x="4901" y="10000"/>
                  <a:pt x="4810" y="9977"/>
                  <a:pt x="4726" y="9933"/>
                </a:cubicBezTo>
                <a:lnTo>
                  <a:pt x="121" y="7429"/>
                </a:lnTo>
                <a:cubicBezTo>
                  <a:pt x="57" y="7397"/>
                  <a:pt x="17" y="7349"/>
                  <a:pt x="0" y="7286"/>
                </a:cubicBezTo>
                <a:cubicBezTo>
                  <a:pt x="-17" y="7222"/>
                  <a:pt x="-8" y="7161"/>
                  <a:pt x="26" y="7105"/>
                </a:cubicBezTo>
                <a:cubicBezTo>
                  <a:pt x="47" y="7073"/>
                  <a:pt x="79" y="7044"/>
                  <a:pt x="121" y="7019"/>
                </a:cubicBezTo>
                <a:lnTo>
                  <a:pt x="752" y="6676"/>
                </a:lnTo>
                <a:lnTo>
                  <a:pt x="4999" y="8990"/>
                </a:lnTo>
                <a:moveTo>
                  <a:pt x="4999" y="6752"/>
                </a:moveTo>
                <a:lnTo>
                  <a:pt x="9246" y="4438"/>
                </a:lnTo>
                <a:lnTo>
                  <a:pt x="9877" y="4781"/>
                </a:lnTo>
                <a:cubicBezTo>
                  <a:pt x="9940" y="4819"/>
                  <a:pt x="9980" y="4869"/>
                  <a:pt x="9998" y="4933"/>
                </a:cubicBezTo>
                <a:cubicBezTo>
                  <a:pt x="10015" y="4997"/>
                  <a:pt x="10006" y="5057"/>
                  <a:pt x="9972" y="5114"/>
                </a:cubicBezTo>
                <a:cubicBezTo>
                  <a:pt x="9950" y="5146"/>
                  <a:pt x="9919" y="5171"/>
                  <a:pt x="9877" y="5190"/>
                </a:cubicBezTo>
                <a:lnTo>
                  <a:pt x="4999" y="7848"/>
                </a:lnTo>
                <a:lnTo>
                  <a:pt x="121" y="5190"/>
                </a:lnTo>
                <a:cubicBezTo>
                  <a:pt x="57" y="5158"/>
                  <a:pt x="17" y="5111"/>
                  <a:pt x="0" y="5048"/>
                </a:cubicBezTo>
                <a:cubicBezTo>
                  <a:pt x="-17" y="4984"/>
                  <a:pt x="-8" y="4923"/>
                  <a:pt x="26" y="4867"/>
                </a:cubicBezTo>
                <a:cubicBezTo>
                  <a:pt x="47" y="4835"/>
                  <a:pt x="79" y="4806"/>
                  <a:pt x="121" y="4781"/>
                </a:cubicBezTo>
                <a:lnTo>
                  <a:pt x="752" y="4438"/>
                </a:lnTo>
                <a:lnTo>
                  <a:pt x="4999" y="6752"/>
                </a:lnTo>
                <a:moveTo>
                  <a:pt x="5272" y="67"/>
                </a:moveTo>
                <a:lnTo>
                  <a:pt x="9877" y="2571"/>
                </a:lnTo>
                <a:cubicBezTo>
                  <a:pt x="9940" y="2603"/>
                  <a:pt x="9980" y="2650"/>
                  <a:pt x="9998" y="2714"/>
                </a:cubicBezTo>
                <a:cubicBezTo>
                  <a:pt x="10015" y="2778"/>
                  <a:pt x="10006" y="2838"/>
                  <a:pt x="9972" y="2895"/>
                </a:cubicBezTo>
                <a:cubicBezTo>
                  <a:pt x="9950" y="2927"/>
                  <a:pt x="9919" y="2955"/>
                  <a:pt x="9877" y="2981"/>
                </a:cubicBezTo>
                <a:lnTo>
                  <a:pt x="4999" y="5629"/>
                </a:lnTo>
                <a:lnTo>
                  <a:pt x="121" y="2981"/>
                </a:lnTo>
                <a:cubicBezTo>
                  <a:pt x="57" y="2943"/>
                  <a:pt x="17" y="2892"/>
                  <a:pt x="0" y="2829"/>
                </a:cubicBezTo>
                <a:cubicBezTo>
                  <a:pt x="-17" y="2765"/>
                  <a:pt x="-8" y="2704"/>
                  <a:pt x="26" y="2648"/>
                </a:cubicBezTo>
                <a:cubicBezTo>
                  <a:pt x="47" y="2616"/>
                  <a:pt x="79" y="2590"/>
                  <a:pt x="121" y="2571"/>
                </a:cubicBezTo>
                <a:lnTo>
                  <a:pt x="4726" y="67"/>
                </a:lnTo>
                <a:cubicBezTo>
                  <a:pt x="4810" y="22"/>
                  <a:pt x="4901" y="0"/>
                  <a:pt x="4999" y="0"/>
                </a:cubicBezTo>
                <a:cubicBezTo>
                  <a:pt x="5097" y="0"/>
                  <a:pt x="5188" y="22"/>
                  <a:pt x="5272" y="67"/>
                </a:cubicBezTo>
                <a:moveTo>
                  <a:pt x="8216" y="2771"/>
                </a:moveTo>
                <a:lnTo>
                  <a:pt x="4999" y="1029"/>
                </a:lnTo>
                <a:lnTo>
                  <a:pt x="1782" y="2771"/>
                </a:lnTo>
                <a:lnTo>
                  <a:pt x="4999" y="4524"/>
                </a:lnTo>
              </a:path>
            </a:pathLst>
          </a:custGeom>
          <a:solidFill>
            <a:srgbClr val="5B8CB8">
              <a:alpha val="100000"/>
            </a:srgbClr>
          </a:solidFill>
          <a:ln>
            <a:headEnd type="none"/>
            <a:tailEnd type="none"/>
          </a:ln>
        </p:spPr>
      </p:sp>
      <p:sp>
        <p:nvSpPr>
          <p:cNvPr id="20" name="TextBox 10">
            <a:extLst>
              <a:ext uri="{FF2B5EF4-FFF2-40B4-BE49-F238E27FC236}">
                <a16:creationId xmlns:a16="http://schemas.microsoft.com/office/drawing/2014/main" id="{22BEC4F2-D9C2-E2C1-4F14-492F3F149721}"/>
              </a:ext>
            </a:extLst>
          </p:cNvPr>
          <p:cNvSpPr txBox="1"/>
          <p:nvPr/>
        </p:nvSpPr>
        <p:spPr>
          <a:xfrm>
            <a:off x="695151" y="3816697"/>
            <a:ext cx="3129669" cy="257175"/>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1F3D">
                    <a:alpha val="100000"/>
                  </a:srgbClr>
                </a:solidFill>
                <a:latin typeface="Alibaba PuHuiTi 3.0 55 Regular"/>
                <a:ea typeface="Alibaba PuHuiTi 3.0 55 Regular"/>
                <a:cs typeface="Alibaba PuHuiTi 3.0 55 Regular"/>
              </a:rPr>
              <a:t>四大模块精密耦合</a:t>
            </a:r>
            <a:endParaRPr lang="en-US" sz="1100"/>
          </a:p>
        </p:txBody>
      </p:sp>
      <p:sp>
        <p:nvSpPr>
          <p:cNvPr id="21" name="TextBox 11">
            <a:extLst>
              <a:ext uri="{FF2B5EF4-FFF2-40B4-BE49-F238E27FC236}">
                <a16:creationId xmlns:a16="http://schemas.microsoft.com/office/drawing/2014/main" id="{57021BAB-6677-5551-36E8-90A48E9636EE}"/>
              </a:ext>
            </a:extLst>
          </p:cNvPr>
          <p:cNvSpPr txBox="1"/>
          <p:nvPr/>
        </p:nvSpPr>
        <p:spPr>
          <a:xfrm>
            <a:off x="695151" y="4237584"/>
            <a:ext cx="3367734" cy="619125"/>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1F3D">
                    <a:alpha val="81960"/>
                  </a:srgbClr>
                </a:solidFill>
                <a:latin typeface="FZYaYiHei GB18030L2 R"/>
                <a:ea typeface="FZYaYiHei GB18030L2 R"/>
                <a:cs typeface="FZYaYiHei GB18030L2 R"/>
              </a:rPr>
              <a:t>核心系统涵盖加速器主体、束流传输通道、旋转</a:t>
            </a:r>
            <a:endParaRPr lang="en-US" sz="1100"/>
          </a:p>
          <a:p>
            <a:pPr algn="l"/>
            <a:r>
              <a:rPr sz="1100" b="0" i="0" strike="noStrike">
                <a:ln/>
                <a:solidFill>
                  <a:srgbClr val="0A1F3D">
                    <a:alpha val="81960"/>
                  </a:srgbClr>
                </a:solidFill>
                <a:latin typeface="FZYaYiHei GB18030L2 R"/>
                <a:ea typeface="FZYaYiHei GB18030L2 R"/>
                <a:cs typeface="FZYaYiHei GB18030L2 R"/>
              </a:rPr>
              <a:t>机架治疗头及TPS计划系统，四大模块需实现微</a:t>
            </a:r>
            <a:endParaRPr/>
          </a:p>
          <a:p>
            <a:pPr algn="l"/>
            <a:r>
              <a:rPr sz="1100" b="0" i="0" strike="noStrike">
                <a:ln/>
                <a:solidFill>
                  <a:srgbClr val="0A1F3D">
                    <a:alpha val="81960"/>
                  </a:srgbClr>
                </a:solidFill>
                <a:latin typeface="FZYaYiHei GB18030L2 R"/>
                <a:ea typeface="FZYaYiHei GB18030L2 R"/>
                <a:cs typeface="FZYaYiHei GB18030L2 R"/>
              </a:rPr>
              <a:t>米级精度的物理与软件耦合。</a:t>
            </a:r>
            <a:endParaRPr/>
          </a:p>
        </p:txBody>
      </p:sp>
      <p:sp>
        <p:nvSpPr>
          <p:cNvPr id="22" name="AutoShape 12">
            <a:extLst>
              <a:ext uri="{FF2B5EF4-FFF2-40B4-BE49-F238E27FC236}">
                <a16:creationId xmlns:a16="http://schemas.microsoft.com/office/drawing/2014/main" id="{F3843AAF-0689-3C5C-FAA2-01DDAD498978}"/>
              </a:ext>
            </a:extLst>
          </p:cNvPr>
          <p:cNvSpPr/>
          <p:nvPr/>
        </p:nvSpPr>
        <p:spPr>
          <a:xfrm>
            <a:off x="695151" y="5709345"/>
            <a:ext cx="3129669" cy="9525"/>
          </a:xfrm>
          <a:prstGeom prst="line">
            <a:avLst/>
          </a:prstGeom>
          <a:ln w="9525">
            <a:solidFill>
              <a:srgbClr val="C5CDD6">
                <a:alpha val="100000"/>
              </a:srgbClr>
            </a:solidFill>
            <a:prstDash val="solid"/>
            <a:headEnd type="none"/>
            <a:tailEnd type="none"/>
          </a:ln>
        </p:spPr>
      </p:sp>
      <p:sp>
        <p:nvSpPr>
          <p:cNvPr id="23" name="TextBox 13">
            <a:extLst>
              <a:ext uri="{FF2B5EF4-FFF2-40B4-BE49-F238E27FC236}">
                <a16:creationId xmlns:a16="http://schemas.microsoft.com/office/drawing/2014/main" id="{816FFC59-795A-2726-5510-A3B7FDCC2157}"/>
              </a:ext>
            </a:extLst>
          </p:cNvPr>
          <p:cNvSpPr txBox="1"/>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5B8CB8">
                    <a:alpha val="100000"/>
                  </a:srgbClr>
                </a:solidFill>
                <a:latin typeface="Alibaba PuHuiTi 3.0 55 Regular"/>
                <a:ea typeface="Alibaba PuHuiTi 3.0 55 Regular"/>
                <a:cs typeface="Alibaba PuHuiTi 3.0 55 Regular"/>
              </a:rPr>
              <a:t>微米级精度</a:t>
            </a:r>
            <a:endParaRPr lang="en-US" sz="1100"/>
          </a:p>
        </p:txBody>
      </p:sp>
      <p:sp>
        <p:nvSpPr>
          <p:cNvPr id="24" name="AutoShape 14">
            <a:extLst>
              <a:ext uri="{FF2B5EF4-FFF2-40B4-BE49-F238E27FC236}">
                <a16:creationId xmlns:a16="http://schemas.microsoft.com/office/drawing/2014/main" id="{B79420F0-B38C-3022-924E-4E54020B5654}"/>
              </a:ext>
            </a:extLst>
          </p:cNvPr>
          <p:cNvSpPr/>
          <p:nvPr/>
        </p:nvSpPr>
        <p:spPr>
          <a:xfrm>
            <a:off x="4291428" y="2268736"/>
            <a:ext cx="3605948" cy="4132064"/>
          </a:xfrm>
          <a:prstGeom prst="rect">
            <a:avLst/>
          </a:prstGeom>
          <a:solidFill>
            <a:srgbClr val="E8EBEF">
              <a:alpha val="100000"/>
            </a:srgbClr>
          </a:solidFill>
          <a:ln w="9525">
            <a:solidFill>
              <a:srgbClr val="C5CDD6">
                <a:alpha val="100000"/>
              </a:srgbClr>
            </a:solidFill>
            <a:prstDash val="solid"/>
            <a:headEnd type="none"/>
            <a:tailEnd type="none"/>
          </a:ln>
        </p:spPr>
      </p:sp>
      <p:sp>
        <p:nvSpPr>
          <p:cNvPr id="25" name="AutoShape 15">
            <a:extLst>
              <a:ext uri="{FF2B5EF4-FFF2-40B4-BE49-F238E27FC236}">
                <a16:creationId xmlns:a16="http://schemas.microsoft.com/office/drawing/2014/main" id="{260CB709-4CF6-52C6-6900-C249C1E42C24}"/>
              </a:ext>
            </a:extLst>
          </p:cNvPr>
          <p:cNvSpPr/>
          <p:nvPr/>
        </p:nvSpPr>
        <p:spPr>
          <a:xfrm>
            <a:off x="4291428" y="2268736"/>
            <a:ext cx="3605948" cy="9525"/>
          </a:xfrm>
          <a:prstGeom prst="line">
            <a:avLst/>
          </a:prstGeom>
          <a:ln w="28575">
            <a:solidFill>
              <a:srgbClr val="5B8CB8">
                <a:alpha val="100000"/>
              </a:srgbClr>
            </a:solidFill>
            <a:prstDash val="solid"/>
            <a:headEnd type="none"/>
            <a:tailEnd type="none"/>
          </a:ln>
        </p:spPr>
      </p:sp>
      <p:sp>
        <p:nvSpPr>
          <p:cNvPr id="26" name="AutoShape 16">
            <a:extLst>
              <a:ext uri="{FF2B5EF4-FFF2-40B4-BE49-F238E27FC236}">
                <a16:creationId xmlns:a16="http://schemas.microsoft.com/office/drawing/2014/main" id="{1BAEACD8-6132-3D5F-C116-396D9658814D}"/>
              </a:ext>
            </a:extLst>
          </p:cNvPr>
          <p:cNvSpPr/>
          <p:nvPr/>
        </p:nvSpPr>
        <p:spPr>
          <a:xfrm>
            <a:off x="4529493" y="2564011"/>
            <a:ext cx="418996" cy="419100"/>
          </a:xfrm>
          <a:custGeom>
            <a:avLst/>
            <a:gdLst/>
            <a:ahLst/>
            <a:cxnLst/>
            <a:rect l="l" t="t" r="r" b="b"/>
            <a:pathLst>
              <a:path w="9998" h="10000">
                <a:moveTo>
                  <a:pt x="2000" y="2000"/>
                </a:moveTo>
                <a:lnTo>
                  <a:pt x="2000" y="8000"/>
                </a:lnTo>
                <a:lnTo>
                  <a:pt x="7998" y="8000"/>
                </a:lnTo>
                <a:lnTo>
                  <a:pt x="7998" y="2000"/>
                </a:lnTo>
                <a:lnTo>
                  <a:pt x="2000" y="2000"/>
                </a:lnTo>
                <a:moveTo>
                  <a:pt x="5999" y="10000"/>
                </a:moveTo>
                <a:lnTo>
                  <a:pt x="5999" y="9000"/>
                </a:lnTo>
                <a:lnTo>
                  <a:pt x="3999" y="9000"/>
                </a:lnTo>
                <a:lnTo>
                  <a:pt x="3999" y="10000"/>
                </a:lnTo>
                <a:lnTo>
                  <a:pt x="2999" y="10000"/>
                </a:lnTo>
                <a:lnTo>
                  <a:pt x="2999" y="9000"/>
                </a:lnTo>
                <a:lnTo>
                  <a:pt x="1500" y="9000"/>
                </a:lnTo>
                <a:cubicBezTo>
                  <a:pt x="1360" y="9000"/>
                  <a:pt x="1241" y="8951"/>
                  <a:pt x="1145" y="8855"/>
                </a:cubicBezTo>
                <a:cubicBezTo>
                  <a:pt x="1048" y="8758"/>
                  <a:pt x="1000" y="8640"/>
                  <a:pt x="1000" y="8500"/>
                </a:cubicBezTo>
                <a:lnTo>
                  <a:pt x="1000" y="7000"/>
                </a:lnTo>
                <a:lnTo>
                  <a:pt x="0" y="7000"/>
                </a:lnTo>
                <a:lnTo>
                  <a:pt x="0" y="6000"/>
                </a:lnTo>
                <a:lnTo>
                  <a:pt x="1000" y="6000"/>
                </a:lnTo>
                <a:lnTo>
                  <a:pt x="1000" y="4000"/>
                </a:lnTo>
                <a:lnTo>
                  <a:pt x="0" y="4000"/>
                </a:lnTo>
                <a:lnTo>
                  <a:pt x="0" y="3000"/>
                </a:lnTo>
                <a:lnTo>
                  <a:pt x="1000" y="3000"/>
                </a:lnTo>
                <a:lnTo>
                  <a:pt x="1000" y="1500"/>
                </a:lnTo>
                <a:cubicBezTo>
                  <a:pt x="1000" y="1360"/>
                  <a:pt x="1048" y="1241"/>
                  <a:pt x="1145" y="1145"/>
                </a:cubicBezTo>
                <a:cubicBezTo>
                  <a:pt x="1241" y="1048"/>
                  <a:pt x="1360" y="1000"/>
                  <a:pt x="1500" y="1000"/>
                </a:cubicBezTo>
                <a:lnTo>
                  <a:pt x="2999" y="1000"/>
                </a:lnTo>
                <a:lnTo>
                  <a:pt x="2999" y="0"/>
                </a:lnTo>
                <a:lnTo>
                  <a:pt x="3999" y="0"/>
                </a:lnTo>
                <a:lnTo>
                  <a:pt x="3999" y="1000"/>
                </a:lnTo>
                <a:lnTo>
                  <a:pt x="5999" y="1000"/>
                </a:lnTo>
                <a:lnTo>
                  <a:pt x="5999" y="0"/>
                </a:lnTo>
                <a:lnTo>
                  <a:pt x="6999" y="0"/>
                </a:lnTo>
                <a:lnTo>
                  <a:pt x="6999" y="1000"/>
                </a:lnTo>
                <a:lnTo>
                  <a:pt x="8498" y="1000"/>
                </a:lnTo>
                <a:cubicBezTo>
                  <a:pt x="8638" y="1000"/>
                  <a:pt x="8756" y="1048"/>
                  <a:pt x="8853" y="1145"/>
                </a:cubicBezTo>
                <a:cubicBezTo>
                  <a:pt x="8949" y="1241"/>
                  <a:pt x="8998" y="1360"/>
                  <a:pt x="8998" y="1500"/>
                </a:cubicBezTo>
                <a:lnTo>
                  <a:pt x="8998" y="3000"/>
                </a:lnTo>
                <a:lnTo>
                  <a:pt x="9998" y="3000"/>
                </a:lnTo>
                <a:lnTo>
                  <a:pt x="9998" y="4000"/>
                </a:lnTo>
                <a:lnTo>
                  <a:pt x="8998" y="4000"/>
                </a:lnTo>
                <a:lnTo>
                  <a:pt x="8998" y="6000"/>
                </a:lnTo>
                <a:lnTo>
                  <a:pt x="9998" y="6000"/>
                </a:lnTo>
                <a:lnTo>
                  <a:pt x="9998" y="7000"/>
                </a:lnTo>
                <a:lnTo>
                  <a:pt x="8998" y="7000"/>
                </a:lnTo>
                <a:lnTo>
                  <a:pt x="8998" y="8500"/>
                </a:lnTo>
                <a:cubicBezTo>
                  <a:pt x="8998" y="8640"/>
                  <a:pt x="8949" y="8758"/>
                  <a:pt x="8853" y="8855"/>
                </a:cubicBezTo>
                <a:cubicBezTo>
                  <a:pt x="8756" y="8951"/>
                  <a:pt x="8638" y="9000"/>
                  <a:pt x="8498" y="9000"/>
                </a:cubicBezTo>
                <a:lnTo>
                  <a:pt x="6999" y="9000"/>
                </a:lnTo>
                <a:lnTo>
                  <a:pt x="6999" y="10000"/>
                </a:lnTo>
                <a:lnTo>
                  <a:pt x="5999" y="10000"/>
                </a:lnTo>
                <a:moveTo>
                  <a:pt x="2999" y="7000"/>
                </a:moveTo>
                <a:lnTo>
                  <a:pt x="2999" y="3000"/>
                </a:lnTo>
                <a:lnTo>
                  <a:pt x="6999" y="3000"/>
                </a:lnTo>
                <a:lnTo>
                  <a:pt x="6999" y="7000"/>
                </a:lnTo>
              </a:path>
            </a:pathLst>
          </a:custGeom>
          <a:solidFill>
            <a:srgbClr val="5B8CB8">
              <a:alpha val="100000"/>
            </a:srgbClr>
          </a:solidFill>
          <a:ln>
            <a:headEnd type="none"/>
            <a:tailEnd type="none"/>
          </a:ln>
        </p:spPr>
      </p:sp>
      <p:sp>
        <p:nvSpPr>
          <p:cNvPr id="27" name="TextBox 17">
            <a:extLst>
              <a:ext uri="{FF2B5EF4-FFF2-40B4-BE49-F238E27FC236}">
                <a16:creationId xmlns:a16="http://schemas.microsoft.com/office/drawing/2014/main" id="{6623518A-1349-F738-8644-DB5AFEE85FD6}"/>
              </a:ext>
            </a:extLst>
          </p:cNvPr>
          <p:cNvSpPr txBox="1"/>
          <p:nvPr/>
        </p:nvSpPr>
        <p:spPr>
          <a:xfrm>
            <a:off x="4529493" y="3816697"/>
            <a:ext cx="3129817" cy="257175"/>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1F3D">
                    <a:alpha val="100000"/>
                  </a:srgbClr>
                </a:solidFill>
                <a:latin typeface="Alibaba PuHuiTi 3.0 55 Regular"/>
                <a:ea typeface="Alibaba PuHuiTi 3.0 55 Regular"/>
                <a:cs typeface="Alibaba PuHuiTi 3.0 55 Regular"/>
              </a:rPr>
              <a:t>非标器件成本激增</a:t>
            </a:r>
            <a:endParaRPr lang="en-US" sz="1100"/>
          </a:p>
        </p:txBody>
      </p:sp>
      <p:sp>
        <p:nvSpPr>
          <p:cNvPr id="28" name="TextBox 18">
            <a:extLst>
              <a:ext uri="{FF2B5EF4-FFF2-40B4-BE49-F238E27FC236}">
                <a16:creationId xmlns:a16="http://schemas.microsoft.com/office/drawing/2014/main" id="{6C0D8CD5-E2DE-BC6C-5CBE-343747F83301}"/>
              </a:ext>
            </a:extLst>
          </p:cNvPr>
          <p:cNvSpPr txBox="1"/>
          <p:nvPr/>
        </p:nvSpPr>
        <p:spPr>
          <a:xfrm>
            <a:off x="4529493" y="4237584"/>
            <a:ext cx="3367883" cy="619125"/>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1F3D">
                    <a:alpha val="81960"/>
                  </a:srgbClr>
                </a:solidFill>
                <a:latin typeface="FZYaYiHei GB18030L2 R"/>
                <a:ea typeface="FZYaYiHei GB18030L2 R"/>
                <a:cs typeface="FZYaYiHei GB18030L2 R"/>
              </a:rPr>
              <a:t>装置内部集成大量精密磁体、高频电源与束流诊</a:t>
            </a:r>
            <a:endParaRPr lang="en-US" sz="1100"/>
          </a:p>
          <a:p>
            <a:pPr algn="l"/>
            <a:r>
              <a:rPr sz="1100" b="0" i="0" strike="noStrike">
                <a:ln/>
                <a:solidFill>
                  <a:srgbClr val="0A1F3D">
                    <a:alpha val="81960"/>
                  </a:srgbClr>
                </a:solidFill>
                <a:latin typeface="FZYaYiHei GB18030L2 R"/>
                <a:ea typeface="FZYaYiHei GB18030L2 R"/>
                <a:cs typeface="FZYaYiHei GB18030L2 R"/>
              </a:rPr>
              <a:t>断设备，非标定制比例高，导致前端研发与后端</a:t>
            </a:r>
            <a:endParaRPr/>
          </a:p>
          <a:p>
            <a:pPr algn="l"/>
            <a:r>
              <a:rPr sz="1100" b="0" i="0" strike="noStrike">
                <a:ln/>
                <a:solidFill>
                  <a:srgbClr val="0A1F3D">
                    <a:alpha val="81960"/>
                  </a:srgbClr>
                </a:solidFill>
                <a:latin typeface="FZYaYiHei GB18030L2 R"/>
                <a:ea typeface="FZYaYiHei GB18030L2 R"/>
                <a:cs typeface="FZYaYiHei GB18030L2 R"/>
              </a:rPr>
              <a:t>制造成本呈指数级上升。</a:t>
            </a:r>
            <a:endParaRPr/>
          </a:p>
        </p:txBody>
      </p:sp>
      <p:sp>
        <p:nvSpPr>
          <p:cNvPr id="29" name="AutoShape 19">
            <a:extLst>
              <a:ext uri="{FF2B5EF4-FFF2-40B4-BE49-F238E27FC236}">
                <a16:creationId xmlns:a16="http://schemas.microsoft.com/office/drawing/2014/main" id="{CD18FB8C-CAF5-5F2F-520D-2D4AA24FA5AC}"/>
              </a:ext>
            </a:extLst>
          </p:cNvPr>
          <p:cNvSpPr/>
          <p:nvPr/>
        </p:nvSpPr>
        <p:spPr>
          <a:xfrm>
            <a:off x="4529493" y="5709345"/>
            <a:ext cx="3129817" cy="9525"/>
          </a:xfrm>
          <a:prstGeom prst="line">
            <a:avLst/>
          </a:prstGeom>
          <a:ln w="9525">
            <a:solidFill>
              <a:srgbClr val="C5CDD6">
                <a:alpha val="100000"/>
              </a:srgbClr>
            </a:solidFill>
            <a:prstDash val="solid"/>
            <a:headEnd type="none"/>
            <a:tailEnd type="none"/>
          </a:ln>
        </p:spPr>
      </p:sp>
      <p:sp>
        <p:nvSpPr>
          <p:cNvPr id="30" name="TextBox 20">
            <a:extLst>
              <a:ext uri="{FF2B5EF4-FFF2-40B4-BE49-F238E27FC236}">
                <a16:creationId xmlns:a16="http://schemas.microsoft.com/office/drawing/2014/main" id="{6BD7F868-BD2A-D29D-D73E-4B9C7C97CB21}"/>
              </a:ext>
            </a:extLst>
          </p:cNvPr>
          <p:cNvSpPr txBox="1"/>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5B8CB8">
                    <a:alpha val="100000"/>
                  </a:srgbClr>
                </a:solidFill>
                <a:latin typeface="Alibaba PuHuiTi 3.0 55 Regular"/>
                <a:ea typeface="Alibaba PuHuiTi 3.0 55 Regular"/>
                <a:cs typeface="Alibaba PuHuiTi 3.0 55 Regular"/>
              </a:rPr>
              <a:t>指数级上升</a:t>
            </a:r>
            <a:endParaRPr lang="en-US" sz="1100"/>
          </a:p>
        </p:txBody>
      </p:sp>
      <p:sp>
        <p:nvSpPr>
          <p:cNvPr id="31" name="AutoShape 21">
            <a:extLst>
              <a:ext uri="{FF2B5EF4-FFF2-40B4-BE49-F238E27FC236}">
                <a16:creationId xmlns:a16="http://schemas.microsoft.com/office/drawing/2014/main" id="{DF4784C6-0EEF-254A-8CF1-7BCAD9D46D46}"/>
              </a:ext>
            </a:extLst>
          </p:cNvPr>
          <p:cNvSpPr/>
          <p:nvPr/>
        </p:nvSpPr>
        <p:spPr>
          <a:xfrm>
            <a:off x="8125918" y="2268736"/>
            <a:ext cx="3605799" cy="4132064"/>
          </a:xfrm>
          <a:prstGeom prst="rect">
            <a:avLst/>
          </a:prstGeom>
          <a:solidFill>
            <a:srgbClr val="E8EBEF">
              <a:alpha val="100000"/>
            </a:srgbClr>
          </a:solidFill>
          <a:ln w="9525">
            <a:solidFill>
              <a:srgbClr val="C5CDD6">
                <a:alpha val="100000"/>
              </a:srgbClr>
            </a:solidFill>
            <a:prstDash val="solid"/>
            <a:headEnd type="none"/>
            <a:tailEnd type="none"/>
          </a:ln>
        </p:spPr>
      </p:sp>
      <p:sp>
        <p:nvSpPr>
          <p:cNvPr id="32" name="AutoShape 22">
            <a:extLst>
              <a:ext uri="{FF2B5EF4-FFF2-40B4-BE49-F238E27FC236}">
                <a16:creationId xmlns:a16="http://schemas.microsoft.com/office/drawing/2014/main" id="{2B824F6F-76C5-121B-3C0E-00A930F9FEBB}"/>
              </a:ext>
            </a:extLst>
          </p:cNvPr>
          <p:cNvSpPr/>
          <p:nvPr/>
        </p:nvSpPr>
        <p:spPr>
          <a:xfrm>
            <a:off x="8125918" y="2268736"/>
            <a:ext cx="3605799" cy="9525"/>
          </a:xfrm>
          <a:prstGeom prst="line">
            <a:avLst/>
          </a:prstGeom>
          <a:ln w="28575">
            <a:solidFill>
              <a:srgbClr val="5B8CB8">
                <a:alpha val="100000"/>
              </a:srgbClr>
            </a:solidFill>
            <a:prstDash val="solid"/>
            <a:headEnd type="none"/>
            <a:tailEnd type="none"/>
          </a:ln>
        </p:spPr>
      </p:sp>
      <p:sp>
        <p:nvSpPr>
          <p:cNvPr id="33" name="AutoShape 23">
            <a:extLst>
              <a:ext uri="{FF2B5EF4-FFF2-40B4-BE49-F238E27FC236}">
                <a16:creationId xmlns:a16="http://schemas.microsoft.com/office/drawing/2014/main" id="{77C8474B-6439-995F-8A40-AF583349614D}"/>
              </a:ext>
            </a:extLst>
          </p:cNvPr>
          <p:cNvSpPr/>
          <p:nvPr/>
        </p:nvSpPr>
        <p:spPr>
          <a:xfrm>
            <a:off x="8363984" y="2564011"/>
            <a:ext cx="418996" cy="419100"/>
          </a:xfrm>
          <a:custGeom>
            <a:avLst/>
            <a:gdLst/>
            <a:ahLst/>
            <a:cxnLst/>
            <a:rect l="l" t="t" r="r" b="b"/>
            <a:pathLst>
              <a:path w="9998" h="10000">
                <a:moveTo>
                  <a:pt x="1200" y="6260"/>
                </a:moveTo>
                <a:lnTo>
                  <a:pt x="2899" y="4560"/>
                </a:lnTo>
                <a:lnTo>
                  <a:pt x="4319" y="5970"/>
                </a:lnTo>
                <a:lnTo>
                  <a:pt x="5899" y="4400"/>
                </a:lnTo>
                <a:lnTo>
                  <a:pt x="4999" y="3500"/>
                </a:lnTo>
                <a:lnTo>
                  <a:pt x="7499" y="3500"/>
                </a:lnTo>
                <a:lnTo>
                  <a:pt x="7499" y="6000"/>
                </a:lnTo>
                <a:lnTo>
                  <a:pt x="6599" y="5100"/>
                </a:lnTo>
                <a:lnTo>
                  <a:pt x="4319" y="7390"/>
                </a:lnTo>
                <a:lnTo>
                  <a:pt x="2899" y="5970"/>
                </a:lnTo>
                <a:lnTo>
                  <a:pt x="1670" y="7210"/>
                </a:lnTo>
                <a:cubicBezTo>
                  <a:pt x="2030" y="7763"/>
                  <a:pt x="2499" y="8196"/>
                  <a:pt x="3079" y="8510"/>
                </a:cubicBezTo>
                <a:cubicBezTo>
                  <a:pt x="3672" y="8836"/>
                  <a:pt x="4312" y="9000"/>
                  <a:pt x="4999" y="9000"/>
                </a:cubicBez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433"/>
                  <a:pt x="1066" y="5853"/>
                  <a:pt x="1200" y="6260"/>
                </a:cubicBezTo>
                <a:moveTo>
                  <a:pt x="430" y="7040"/>
                </a:moveTo>
                <a:lnTo>
                  <a:pt x="430" y="7030"/>
                </a:lnTo>
                <a:cubicBezTo>
                  <a:pt x="143" y="6390"/>
                  <a:pt x="0" y="5713"/>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82" y="10000"/>
                  <a:pt x="5009" y="10000"/>
                </a:cubicBezTo>
                <a:cubicBezTo>
                  <a:pt x="4335" y="10000"/>
                  <a:pt x="3695" y="9873"/>
                  <a:pt x="3089" y="9620"/>
                </a:cubicBezTo>
                <a:cubicBezTo>
                  <a:pt x="2496" y="9373"/>
                  <a:pt x="1970" y="9026"/>
                  <a:pt x="1510" y="8580"/>
                </a:cubicBezTo>
                <a:cubicBezTo>
                  <a:pt x="1050" y="8133"/>
                  <a:pt x="690" y="7620"/>
                  <a:pt x="430" y="7040"/>
                </a:cubicBezTo>
              </a:path>
            </a:pathLst>
          </a:custGeom>
          <a:solidFill>
            <a:srgbClr val="5B8CB8">
              <a:alpha val="100000"/>
            </a:srgbClr>
          </a:solidFill>
          <a:ln>
            <a:headEnd type="none"/>
            <a:tailEnd type="none"/>
          </a:ln>
        </p:spPr>
      </p:sp>
      <p:sp>
        <p:nvSpPr>
          <p:cNvPr id="34" name="TextBox 24">
            <a:extLst>
              <a:ext uri="{FF2B5EF4-FFF2-40B4-BE49-F238E27FC236}">
                <a16:creationId xmlns:a16="http://schemas.microsoft.com/office/drawing/2014/main" id="{AD87AFAD-46E4-9858-0712-E1AA004F33FD}"/>
              </a:ext>
            </a:extLst>
          </p:cNvPr>
          <p:cNvSpPr txBox="1"/>
          <p:nvPr/>
        </p:nvSpPr>
        <p:spPr>
          <a:xfrm>
            <a:off x="8363984" y="3816697"/>
            <a:ext cx="3129669" cy="257175"/>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1F3D">
                    <a:alpha val="100000"/>
                  </a:srgbClr>
                </a:solidFill>
                <a:latin typeface="Alibaba PuHuiTi 3.0 55 Regular"/>
                <a:ea typeface="Alibaba PuHuiTi 3.0 55 Regular"/>
                <a:cs typeface="Alibaba PuHuiTi 3.0 55 Regular"/>
              </a:rPr>
              <a:t>安装调试门槛极高</a:t>
            </a:r>
            <a:endParaRPr lang="en-US" sz="1100"/>
          </a:p>
        </p:txBody>
      </p:sp>
      <p:sp>
        <p:nvSpPr>
          <p:cNvPr id="35" name="TextBox 25">
            <a:extLst>
              <a:ext uri="{FF2B5EF4-FFF2-40B4-BE49-F238E27FC236}">
                <a16:creationId xmlns:a16="http://schemas.microsoft.com/office/drawing/2014/main" id="{66704E38-ABD8-9F72-9EA3-0560FAEEC49F}"/>
              </a:ext>
            </a:extLst>
          </p:cNvPr>
          <p:cNvSpPr txBox="1"/>
          <p:nvPr/>
        </p:nvSpPr>
        <p:spPr>
          <a:xfrm>
            <a:off x="8363984" y="4237584"/>
            <a:ext cx="3367734" cy="619125"/>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1F3D">
                    <a:alpha val="81960"/>
                  </a:srgbClr>
                </a:solidFill>
                <a:latin typeface="FZYaYiHei GB18030L2 R"/>
                <a:ea typeface="FZYaYiHei GB18030L2 R"/>
                <a:cs typeface="FZYaYiHei GB18030L2 R"/>
              </a:rPr>
              <a:t>现场安装、束流调试与剂量校准周期漫长且高度</a:t>
            </a:r>
            <a:endParaRPr lang="en-US" sz="1100"/>
          </a:p>
          <a:p>
            <a:pPr algn="l"/>
            <a:r>
              <a:rPr sz="1100" b="0" i="0" strike="noStrike">
                <a:ln/>
                <a:solidFill>
                  <a:srgbClr val="0A1F3D">
                    <a:alpha val="81960"/>
                  </a:srgbClr>
                </a:solidFill>
                <a:latin typeface="FZYaYiHei GB18030L2 R"/>
                <a:ea typeface="FZYaYiHei GB18030L2 R"/>
                <a:cs typeface="FZYaYiHei GB18030L2 R"/>
              </a:rPr>
              <a:t>依赖原厂专家，单套多室系统仅设备造价即达数</a:t>
            </a:r>
            <a:endParaRPr/>
          </a:p>
          <a:p>
            <a:pPr algn="l"/>
            <a:r>
              <a:rPr sz="1100" b="0" i="0" strike="noStrike">
                <a:ln/>
                <a:solidFill>
                  <a:srgbClr val="0A1F3D">
                    <a:alpha val="81960"/>
                  </a:srgbClr>
                </a:solidFill>
                <a:latin typeface="FZYaYiHei GB18030L2 R"/>
                <a:ea typeface="FZYaYiHei GB18030L2 R"/>
                <a:cs typeface="FZYaYiHei GB18030L2 R"/>
              </a:rPr>
              <a:t>亿元，推高整体投资门槛。</a:t>
            </a:r>
            <a:endParaRPr/>
          </a:p>
        </p:txBody>
      </p:sp>
      <p:sp>
        <p:nvSpPr>
          <p:cNvPr id="36" name="AutoShape 26">
            <a:extLst>
              <a:ext uri="{FF2B5EF4-FFF2-40B4-BE49-F238E27FC236}">
                <a16:creationId xmlns:a16="http://schemas.microsoft.com/office/drawing/2014/main" id="{50058367-3CBF-8EAA-E48E-A356ACF35D6E}"/>
              </a:ext>
            </a:extLst>
          </p:cNvPr>
          <p:cNvSpPr/>
          <p:nvPr/>
        </p:nvSpPr>
        <p:spPr>
          <a:xfrm>
            <a:off x="8363984" y="5709345"/>
            <a:ext cx="3129669" cy="9525"/>
          </a:xfrm>
          <a:prstGeom prst="line">
            <a:avLst/>
          </a:prstGeom>
          <a:ln w="9525">
            <a:solidFill>
              <a:srgbClr val="C5CDD6">
                <a:alpha val="100000"/>
              </a:srgbClr>
            </a:solidFill>
            <a:prstDash val="solid"/>
            <a:headEnd type="none"/>
            <a:tailEnd type="none"/>
          </a:ln>
        </p:spPr>
      </p:sp>
      <p:sp>
        <p:nvSpPr>
          <p:cNvPr id="37" name="TextBox 27">
            <a:extLst>
              <a:ext uri="{FF2B5EF4-FFF2-40B4-BE49-F238E27FC236}">
                <a16:creationId xmlns:a16="http://schemas.microsoft.com/office/drawing/2014/main" id="{DB1C6E72-7566-62B7-A396-B72674DAB830}"/>
              </a:ext>
            </a:extLst>
          </p:cNvPr>
          <p:cNvSpPr txBox="1"/>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5B8CB8">
                    <a:alpha val="100000"/>
                  </a:srgbClr>
                </a:solidFill>
                <a:latin typeface="Alibaba PuHuiTi 3.0 55 Regular"/>
                <a:ea typeface="Alibaba PuHuiTi 3.0 55 Regular"/>
                <a:cs typeface="Alibaba PuHuiTi 3.0 55 Regular"/>
              </a:rPr>
              <a:t>数亿元造价</a:t>
            </a:r>
            <a:endParaRPr lang="en-US" sz="1100"/>
          </a:p>
        </p:txBody>
      </p:sp>
    </p:spTree>
    <p:extLst>
      <p:ext uri="{BB962C8B-B14F-4D97-AF65-F5344CB8AC3E}">
        <p14:creationId xmlns:p14="http://schemas.microsoft.com/office/powerpoint/2010/main" val="1057912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387DF-5D0D-2C4E-1ABC-C6D324D92777}"/>
            </a:ext>
          </a:extLst>
        </p:cNvPr>
        <p:cNvGrpSpPr/>
        <p:nvPr/>
      </p:nvGrpSpPr>
      <p:grpSpPr>
        <a:xfrm>
          <a:off x="0" y="0"/>
          <a:ext cx="0" cy="0"/>
          <a:chOff x="0" y="0"/>
          <a:chExt cx="0" cy="0"/>
        </a:xfrm>
      </p:grpSpPr>
      <p:sp>
        <p:nvSpPr>
          <p:cNvPr id="15" name="文本框 14">
            <a:extLst>
              <a:ext uri="{FF2B5EF4-FFF2-40B4-BE49-F238E27FC236}">
                <a16:creationId xmlns:a16="http://schemas.microsoft.com/office/drawing/2014/main" id="{0EF70047-2937-4060-B775-A4020EB785E3}"/>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核心痛点</a:t>
            </a:r>
          </a:p>
        </p:txBody>
      </p:sp>
      <p:sp>
        <p:nvSpPr>
          <p:cNvPr id="2" name="TextBox 5">
            <a:extLst>
              <a:ext uri="{FF2B5EF4-FFF2-40B4-BE49-F238E27FC236}">
                <a16:creationId xmlns:a16="http://schemas.microsoft.com/office/drawing/2014/main" id="{061BE974-4E5C-5CC4-0B5A-4309B8BDEF60}"/>
              </a:ext>
            </a:extLst>
          </p:cNvPr>
          <p:cNvSpPr txBox="1"/>
          <p:nvPr/>
        </p:nvSpPr>
        <p:spPr>
          <a:xfrm>
            <a:off x="457086" y="781050"/>
            <a:ext cx="11274781" cy="419100"/>
          </a:xfrm>
          <a:prstGeom prst="rect">
            <a:avLst/>
          </a:prstGeom>
          <a:ln>
            <a:headEnd type="none"/>
            <a:tailEnd type="none"/>
          </a:ln>
        </p:spPr>
        <p:txBody>
          <a:bodyPr vert="horz" wrap="none" lIns="0" tIns="0" rIns="0" bIns="0" rtlCol="0" anchor="t" anchorCtr="0"/>
          <a:lstStyle/>
          <a:p>
            <a:pPr algn="l">
              <a:defRPr/>
            </a:pPr>
            <a:r>
              <a:rPr lang="en-US" sz="3000" b="1" i="0" strike="noStrike" dirty="0">
                <a:ln/>
                <a:solidFill>
                  <a:srgbClr val="0A1F3D">
                    <a:alpha val="100000"/>
                  </a:srgbClr>
                </a:solidFill>
                <a:latin typeface="Alibaba PuHuiTi 3.0 55 Regular"/>
                <a:ea typeface="Alibaba PuHuiTi 3.0 55 Regular"/>
                <a:cs typeface="Alibaba PuHuiTi 3.0 55 Regular"/>
              </a:rPr>
              <a:t>痛点三：非标零部件占比高，长期运维成本居高不下</a:t>
            </a:r>
            <a:endParaRPr lang="en-US" sz="1100" dirty="0"/>
          </a:p>
        </p:txBody>
      </p:sp>
      <p:sp>
        <p:nvSpPr>
          <p:cNvPr id="3" name="AutoShape 6">
            <a:extLst>
              <a:ext uri="{FF2B5EF4-FFF2-40B4-BE49-F238E27FC236}">
                <a16:creationId xmlns:a16="http://schemas.microsoft.com/office/drawing/2014/main" id="{CFC0CC9E-3643-E8BB-50AF-5D8EBD205C79}"/>
              </a:ext>
            </a:extLst>
          </p:cNvPr>
          <p:cNvSpPr/>
          <p:nvPr/>
        </p:nvSpPr>
        <p:spPr>
          <a:xfrm>
            <a:off x="457086" y="1390650"/>
            <a:ext cx="9522" cy="649486"/>
          </a:xfrm>
          <a:prstGeom prst="line">
            <a:avLst/>
          </a:prstGeom>
          <a:ln w="9525">
            <a:solidFill>
              <a:srgbClr val="5B8CB8">
                <a:alpha val="78039"/>
              </a:srgbClr>
            </a:solidFill>
            <a:prstDash val="solid"/>
            <a:headEnd type="none"/>
            <a:tailEnd type="none"/>
          </a:ln>
        </p:spPr>
      </p:sp>
      <p:sp>
        <p:nvSpPr>
          <p:cNvPr id="4" name="TextBox 7">
            <a:extLst>
              <a:ext uri="{FF2B5EF4-FFF2-40B4-BE49-F238E27FC236}">
                <a16:creationId xmlns:a16="http://schemas.microsoft.com/office/drawing/2014/main" id="{A0AFAA63-344F-F61C-1F6D-B4B693C6D9E6}"/>
              </a:ext>
            </a:extLst>
          </p:cNvPr>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a:ln/>
                <a:solidFill>
                  <a:srgbClr val="0A1F3D">
                    <a:alpha val="78039"/>
                  </a:srgbClr>
                </a:solidFill>
                <a:latin typeface="FZYaYiHei GB18030L2 R"/>
                <a:ea typeface="FZYaYiHei GB18030L2 R"/>
                <a:cs typeface="FZYaYiHei GB18030L2 R"/>
              </a:rPr>
              <a:t>现有粒子治疗装置大量采用定制化非标加工件，零部件通用性极差且无法批量生产。设备投运后不仅备件储备成本高昂，</a:t>
            </a:r>
            <a:endParaRPr lang="en-US" sz="1100" dirty="0"/>
          </a:p>
          <a:p>
            <a:pPr algn="l"/>
            <a:r>
              <a:rPr sz="1600" b="0" i="1" strike="noStrike" dirty="0" err="1">
                <a:ln/>
                <a:solidFill>
                  <a:srgbClr val="0A1F3D">
                    <a:alpha val="78039"/>
                  </a:srgbClr>
                </a:solidFill>
                <a:latin typeface="FZYaYiHei GB18030L2 R"/>
                <a:ea typeface="FZYaYiHei GB18030L2 R"/>
                <a:cs typeface="FZYaYiHei GB18030L2 R"/>
              </a:rPr>
              <a:t>且故障维修高度依赖</a:t>
            </a:r>
            <a:r>
              <a:rPr lang="zh-CN" altLang="en-US" sz="1600" b="0" i="1" strike="noStrike" dirty="0">
                <a:ln/>
                <a:solidFill>
                  <a:srgbClr val="0A1F3D">
                    <a:alpha val="78039"/>
                  </a:srgbClr>
                </a:solidFill>
                <a:latin typeface="FZYaYiHei GB18030L2 R"/>
                <a:ea typeface="FZYaYiHei GB18030L2 R"/>
                <a:cs typeface="FZYaYiHei GB18030L2 R"/>
              </a:rPr>
              <a:t>专业</a:t>
            </a:r>
            <a:r>
              <a:rPr lang="zh-CN" altLang="en-US" sz="1600" i="1" dirty="0">
                <a:ln/>
                <a:solidFill>
                  <a:srgbClr val="0A1F3D">
                    <a:alpha val="78039"/>
                  </a:srgbClr>
                </a:solidFill>
                <a:latin typeface="FZYaYiHei GB18030L2 R"/>
                <a:ea typeface="FZYaYiHei GB18030L2 R"/>
                <a:cs typeface="FZYaYiHei GB18030L2 R"/>
              </a:rPr>
              <a:t>运维</a:t>
            </a:r>
            <a:r>
              <a:rPr sz="1600" b="0" i="1" strike="noStrike" dirty="0" err="1">
                <a:ln/>
                <a:solidFill>
                  <a:srgbClr val="0A1F3D">
                    <a:alpha val="78039"/>
                  </a:srgbClr>
                </a:solidFill>
                <a:latin typeface="FZYaYiHei GB18030L2 R"/>
                <a:ea typeface="FZYaYiHei GB18030L2 R"/>
                <a:cs typeface="FZYaYiHei GB18030L2 R"/>
              </a:rPr>
              <a:t>团队，每年高达千万级的运维费用持续吞噬中心的运营利润</a:t>
            </a:r>
            <a:r>
              <a:rPr sz="1600" b="0" i="1" strike="noStrike" dirty="0">
                <a:ln/>
                <a:solidFill>
                  <a:srgbClr val="0A1F3D">
                    <a:alpha val="78039"/>
                  </a:srgbClr>
                </a:solidFill>
                <a:latin typeface="FZYaYiHei GB18030L2 R"/>
                <a:ea typeface="FZYaYiHei GB18030L2 R"/>
                <a:cs typeface="FZYaYiHei GB18030L2 R"/>
              </a:rPr>
              <a:t>。</a:t>
            </a:r>
            <a:endParaRPr dirty="0"/>
          </a:p>
        </p:txBody>
      </p:sp>
      <p:sp>
        <p:nvSpPr>
          <p:cNvPr id="5" name="AutoShape 8">
            <a:extLst>
              <a:ext uri="{FF2B5EF4-FFF2-40B4-BE49-F238E27FC236}">
                <a16:creationId xmlns:a16="http://schemas.microsoft.com/office/drawing/2014/main" id="{8CBFF4DF-FEB5-BD69-9D27-FCD05B498D17}"/>
              </a:ext>
            </a:extLst>
          </p:cNvPr>
          <p:cNvSpPr/>
          <p:nvPr/>
        </p:nvSpPr>
        <p:spPr>
          <a:xfrm>
            <a:off x="457086" y="2268736"/>
            <a:ext cx="3605799" cy="4132064"/>
          </a:xfrm>
          <a:prstGeom prst="rect">
            <a:avLst/>
          </a:prstGeom>
          <a:solidFill>
            <a:srgbClr val="E6EAEF">
              <a:alpha val="100000"/>
            </a:srgbClr>
          </a:solidFill>
          <a:ln w="9525">
            <a:solidFill>
              <a:srgbClr val="C8D0DA">
                <a:alpha val="100000"/>
              </a:srgbClr>
            </a:solidFill>
            <a:prstDash val="solid"/>
            <a:headEnd type="none"/>
            <a:tailEnd type="none"/>
          </a:ln>
        </p:spPr>
      </p:sp>
      <p:sp>
        <p:nvSpPr>
          <p:cNvPr id="6" name="AutoShape 9">
            <a:extLst>
              <a:ext uri="{FF2B5EF4-FFF2-40B4-BE49-F238E27FC236}">
                <a16:creationId xmlns:a16="http://schemas.microsoft.com/office/drawing/2014/main" id="{B8E6F5DA-4B12-63DB-4207-7068126A05B8}"/>
              </a:ext>
            </a:extLst>
          </p:cNvPr>
          <p:cNvSpPr/>
          <p:nvPr/>
        </p:nvSpPr>
        <p:spPr>
          <a:xfrm>
            <a:off x="457086" y="2268736"/>
            <a:ext cx="3605799" cy="9525"/>
          </a:xfrm>
          <a:prstGeom prst="line">
            <a:avLst/>
          </a:prstGeom>
          <a:ln w="28575">
            <a:solidFill>
              <a:srgbClr val="5B8CB8">
                <a:alpha val="100000"/>
              </a:srgbClr>
            </a:solidFill>
            <a:prstDash val="solid"/>
            <a:headEnd type="none"/>
            <a:tailEnd type="none"/>
          </a:ln>
        </p:spPr>
      </p:sp>
      <p:sp>
        <p:nvSpPr>
          <p:cNvPr id="7" name="AutoShape 10">
            <a:extLst>
              <a:ext uri="{FF2B5EF4-FFF2-40B4-BE49-F238E27FC236}">
                <a16:creationId xmlns:a16="http://schemas.microsoft.com/office/drawing/2014/main" id="{910E9954-4F8D-ED2B-A5F2-8F14ADE21327}"/>
              </a:ext>
            </a:extLst>
          </p:cNvPr>
          <p:cNvSpPr/>
          <p:nvPr/>
        </p:nvSpPr>
        <p:spPr>
          <a:xfrm>
            <a:off x="695151" y="2564011"/>
            <a:ext cx="418996" cy="419100"/>
          </a:xfrm>
          <a:custGeom>
            <a:avLst/>
            <a:gdLst/>
            <a:ahLst/>
            <a:cxnLst/>
            <a:rect l="l" t="t" r="r" b="b"/>
            <a:pathLst>
              <a:path w="9998" h="10000">
                <a:moveTo>
                  <a:pt x="2604" y="1372"/>
                </a:moveTo>
                <a:lnTo>
                  <a:pt x="1302" y="70"/>
                </a:lnTo>
                <a:cubicBezTo>
                  <a:pt x="1666" y="-62"/>
                  <a:pt x="2040" y="-85"/>
                  <a:pt x="2424" y="0"/>
                </a:cubicBezTo>
                <a:cubicBezTo>
                  <a:pt x="2807" y="85"/>
                  <a:pt x="3142" y="267"/>
                  <a:pt x="3430" y="547"/>
                </a:cubicBezTo>
                <a:cubicBezTo>
                  <a:pt x="3747" y="872"/>
                  <a:pt x="3937" y="1257"/>
                  <a:pt x="3999" y="1703"/>
                </a:cubicBezTo>
                <a:cubicBezTo>
                  <a:pt x="4061" y="2149"/>
                  <a:pt x="3987" y="2565"/>
                  <a:pt x="3778" y="2953"/>
                </a:cubicBezTo>
                <a:lnTo>
                  <a:pt x="9998" y="9186"/>
                </a:lnTo>
                <a:lnTo>
                  <a:pt x="9184" y="10000"/>
                </a:lnTo>
                <a:lnTo>
                  <a:pt x="2953" y="3779"/>
                </a:lnTo>
                <a:cubicBezTo>
                  <a:pt x="2565" y="3988"/>
                  <a:pt x="2149" y="4062"/>
                  <a:pt x="1703" y="4000"/>
                </a:cubicBezTo>
                <a:cubicBezTo>
                  <a:pt x="1257" y="3938"/>
                  <a:pt x="872" y="3748"/>
                  <a:pt x="546" y="3430"/>
                </a:cubicBezTo>
                <a:cubicBezTo>
                  <a:pt x="267" y="3143"/>
                  <a:pt x="85" y="2808"/>
                  <a:pt x="0" y="2424"/>
                </a:cubicBezTo>
                <a:cubicBezTo>
                  <a:pt x="-85" y="2040"/>
                  <a:pt x="-62" y="1666"/>
                  <a:pt x="70" y="1302"/>
                </a:cubicBezTo>
                <a:lnTo>
                  <a:pt x="1372" y="2605"/>
                </a:lnTo>
                <a:cubicBezTo>
                  <a:pt x="1542" y="2775"/>
                  <a:pt x="1748" y="2860"/>
                  <a:pt x="1988" y="2860"/>
                </a:cubicBezTo>
                <a:cubicBezTo>
                  <a:pt x="2228" y="2860"/>
                  <a:pt x="2433" y="2775"/>
                  <a:pt x="2604" y="2605"/>
                </a:cubicBezTo>
                <a:cubicBezTo>
                  <a:pt x="2774" y="2434"/>
                  <a:pt x="2860" y="2228"/>
                  <a:pt x="2860" y="1988"/>
                </a:cubicBezTo>
                <a:cubicBezTo>
                  <a:pt x="2860" y="1748"/>
                  <a:pt x="2774" y="1542"/>
                  <a:pt x="2604" y="1372"/>
                </a:cubicBezTo>
                <a:moveTo>
                  <a:pt x="7126" y="2186"/>
                </a:moveTo>
                <a:lnTo>
                  <a:pt x="7324" y="1163"/>
                </a:lnTo>
                <a:lnTo>
                  <a:pt x="9184" y="140"/>
                </a:lnTo>
                <a:lnTo>
                  <a:pt x="9998" y="953"/>
                </a:lnTo>
                <a:lnTo>
                  <a:pt x="8975" y="2802"/>
                </a:lnTo>
                <a:lnTo>
                  <a:pt x="7940" y="3012"/>
                </a:lnTo>
                <a:lnTo>
                  <a:pt x="6708" y="4244"/>
                </a:lnTo>
                <a:lnTo>
                  <a:pt x="5894" y="3430"/>
                </a:lnTo>
                <a:lnTo>
                  <a:pt x="7126" y="2186"/>
                </a:lnTo>
                <a:moveTo>
                  <a:pt x="337" y="8977"/>
                </a:moveTo>
                <a:lnTo>
                  <a:pt x="3430" y="5895"/>
                </a:lnTo>
                <a:lnTo>
                  <a:pt x="4243" y="6709"/>
                </a:lnTo>
                <a:lnTo>
                  <a:pt x="1163" y="9802"/>
                </a:lnTo>
                <a:cubicBezTo>
                  <a:pt x="1046" y="9910"/>
                  <a:pt x="908" y="9965"/>
                  <a:pt x="750" y="9965"/>
                </a:cubicBezTo>
                <a:cubicBezTo>
                  <a:pt x="591" y="9965"/>
                  <a:pt x="457" y="9910"/>
                  <a:pt x="349" y="9802"/>
                </a:cubicBezTo>
                <a:cubicBezTo>
                  <a:pt x="240" y="9694"/>
                  <a:pt x="182" y="9566"/>
                  <a:pt x="174" y="9419"/>
                </a:cubicBezTo>
                <a:cubicBezTo>
                  <a:pt x="166" y="9271"/>
                  <a:pt x="205" y="9139"/>
                  <a:pt x="291" y="9023"/>
                </a:cubicBezTo>
              </a:path>
            </a:pathLst>
          </a:custGeom>
          <a:solidFill>
            <a:srgbClr val="5B8CB8">
              <a:alpha val="100000"/>
            </a:srgbClr>
          </a:solidFill>
          <a:ln>
            <a:headEnd type="none"/>
            <a:tailEnd type="none"/>
          </a:ln>
        </p:spPr>
      </p:sp>
      <p:sp>
        <p:nvSpPr>
          <p:cNvPr id="8" name="TextBox 11">
            <a:extLst>
              <a:ext uri="{FF2B5EF4-FFF2-40B4-BE49-F238E27FC236}">
                <a16:creationId xmlns:a16="http://schemas.microsoft.com/office/drawing/2014/main" id="{34E0BEA5-8DC9-B5F8-1D74-B1D33B3E4CBC}"/>
              </a:ext>
            </a:extLst>
          </p:cNvPr>
          <p:cNvSpPr txBox="1"/>
          <p:nvPr/>
        </p:nvSpPr>
        <p:spPr>
          <a:xfrm>
            <a:off x="695151" y="3802112"/>
            <a:ext cx="3129669" cy="257175"/>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1F3D">
                    <a:alpha val="100000"/>
                  </a:srgbClr>
                </a:solidFill>
                <a:latin typeface="Alibaba PuHuiTi 3.0 55 Regular"/>
                <a:ea typeface="Alibaba PuHuiTi 3.0 55 Regular"/>
                <a:cs typeface="Alibaba PuHuiTi 3.0 55 Regular"/>
              </a:rPr>
              <a:t>缺乏通用标准</a:t>
            </a:r>
            <a:endParaRPr lang="en-US" sz="1100"/>
          </a:p>
        </p:txBody>
      </p:sp>
      <p:sp>
        <p:nvSpPr>
          <p:cNvPr id="9" name="TextBox 12">
            <a:extLst>
              <a:ext uri="{FF2B5EF4-FFF2-40B4-BE49-F238E27FC236}">
                <a16:creationId xmlns:a16="http://schemas.microsoft.com/office/drawing/2014/main" id="{8AEB19FD-58D1-DA19-739A-9A0B57B49991}"/>
              </a:ext>
            </a:extLst>
          </p:cNvPr>
          <p:cNvSpPr txBox="1"/>
          <p:nvPr/>
        </p:nvSpPr>
        <p:spPr>
          <a:xfrm>
            <a:off x="695151" y="4221212"/>
            <a:ext cx="3367734"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1F3D">
                    <a:alpha val="81960"/>
                  </a:srgbClr>
                </a:solidFill>
                <a:latin typeface="FZYaYiHei GB18030L2 R"/>
                <a:ea typeface="FZYaYiHei GB18030L2 R"/>
                <a:cs typeface="FZYaYiHei GB18030L2 R"/>
              </a:rPr>
              <a:t>核心部件多为单件定制加工，缺乏行业通用标准</a:t>
            </a:r>
            <a:endParaRPr lang="en-US" sz="1100"/>
          </a:p>
          <a:p>
            <a:pPr algn="l"/>
            <a:r>
              <a:rPr sz="1100" b="0" i="0" strike="noStrike">
                <a:ln/>
                <a:solidFill>
                  <a:srgbClr val="0A1F3D">
                    <a:alpha val="81960"/>
                  </a:srgbClr>
                </a:solidFill>
                <a:latin typeface="FZYaYiHei GB18030L2 R"/>
                <a:ea typeface="FZYaYiHei GB18030L2 R"/>
                <a:cs typeface="FZYaYiHei GB18030L2 R"/>
              </a:rPr>
              <a:t>与批量工业化生产能力，备品备件无法在不同治</a:t>
            </a:r>
            <a:endParaRPr/>
          </a:p>
          <a:p>
            <a:pPr algn="l"/>
            <a:r>
              <a:rPr sz="1100" b="0" i="0" strike="noStrike">
                <a:ln/>
                <a:solidFill>
                  <a:srgbClr val="0A1F3D">
                    <a:alpha val="81960"/>
                  </a:srgbClr>
                </a:solidFill>
                <a:latin typeface="FZYaYiHei GB18030L2 R"/>
                <a:ea typeface="FZYaYiHei GB18030L2 R"/>
                <a:cs typeface="FZYaYiHei GB18030L2 R"/>
              </a:rPr>
              <a:t>疗中心间互换通用。</a:t>
            </a:r>
            <a:endParaRPr/>
          </a:p>
        </p:txBody>
      </p:sp>
      <p:sp>
        <p:nvSpPr>
          <p:cNvPr id="10" name="AutoShape 13">
            <a:extLst>
              <a:ext uri="{FF2B5EF4-FFF2-40B4-BE49-F238E27FC236}">
                <a16:creationId xmlns:a16="http://schemas.microsoft.com/office/drawing/2014/main" id="{E6CBE936-CC78-0F60-4E0B-F1E4B65DCDD1}"/>
              </a:ext>
            </a:extLst>
          </p:cNvPr>
          <p:cNvSpPr/>
          <p:nvPr/>
        </p:nvSpPr>
        <p:spPr>
          <a:xfrm>
            <a:off x="695151" y="5709345"/>
            <a:ext cx="3129669" cy="9525"/>
          </a:xfrm>
          <a:prstGeom prst="line">
            <a:avLst/>
          </a:prstGeom>
          <a:ln w="9525">
            <a:solidFill>
              <a:srgbClr val="C8D0DA">
                <a:alpha val="100000"/>
              </a:srgbClr>
            </a:solidFill>
            <a:prstDash val="solid"/>
            <a:headEnd type="none"/>
            <a:tailEnd type="none"/>
          </a:ln>
        </p:spPr>
      </p:sp>
      <p:sp>
        <p:nvSpPr>
          <p:cNvPr id="11" name="TextBox 14">
            <a:extLst>
              <a:ext uri="{FF2B5EF4-FFF2-40B4-BE49-F238E27FC236}">
                <a16:creationId xmlns:a16="http://schemas.microsoft.com/office/drawing/2014/main" id="{ED8D648F-2319-1206-15FA-EE989402D507}"/>
              </a:ext>
            </a:extLst>
          </p:cNvPr>
          <p:cNvSpPr txBox="1"/>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900" b="1" i="0" strike="noStrike">
                <a:ln/>
                <a:solidFill>
                  <a:srgbClr val="5B8CB8">
                    <a:alpha val="100000"/>
                  </a:srgbClr>
                </a:solidFill>
                <a:latin typeface="Alibaba PuHuiTi 3.0 55 Regular"/>
                <a:ea typeface="Alibaba PuHuiTi 3.0 55 Regular"/>
                <a:cs typeface="Alibaba PuHuiTi 3.0 55 Regular"/>
              </a:rPr>
              <a:t>非标定制</a:t>
            </a:r>
            <a:endParaRPr lang="en-US" sz="1100"/>
          </a:p>
        </p:txBody>
      </p:sp>
      <p:sp>
        <p:nvSpPr>
          <p:cNvPr id="12" name="AutoShape 15">
            <a:extLst>
              <a:ext uri="{FF2B5EF4-FFF2-40B4-BE49-F238E27FC236}">
                <a16:creationId xmlns:a16="http://schemas.microsoft.com/office/drawing/2014/main" id="{A946B92B-B813-C344-3434-BEB9EE93D04E}"/>
              </a:ext>
            </a:extLst>
          </p:cNvPr>
          <p:cNvSpPr/>
          <p:nvPr/>
        </p:nvSpPr>
        <p:spPr>
          <a:xfrm>
            <a:off x="4291428" y="2268736"/>
            <a:ext cx="3605948" cy="4132064"/>
          </a:xfrm>
          <a:prstGeom prst="rect">
            <a:avLst/>
          </a:prstGeom>
          <a:solidFill>
            <a:srgbClr val="E6EAEF">
              <a:alpha val="100000"/>
            </a:srgbClr>
          </a:solidFill>
          <a:ln w="9525">
            <a:solidFill>
              <a:srgbClr val="C8D0DA">
                <a:alpha val="100000"/>
              </a:srgbClr>
            </a:solidFill>
            <a:prstDash val="solid"/>
            <a:headEnd type="none"/>
            <a:tailEnd type="none"/>
          </a:ln>
        </p:spPr>
      </p:sp>
      <p:sp>
        <p:nvSpPr>
          <p:cNvPr id="13" name="AutoShape 16">
            <a:extLst>
              <a:ext uri="{FF2B5EF4-FFF2-40B4-BE49-F238E27FC236}">
                <a16:creationId xmlns:a16="http://schemas.microsoft.com/office/drawing/2014/main" id="{0069B163-3CB7-F2A4-048B-56B9F6058F57}"/>
              </a:ext>
            </a:extLst>
          </p:cNvPr>
          <p:cNvSpPr/>
          <p:nvPr/>
        </p:nvSpPr>
        <p:spPr>
          <a:xfrm>
            <a:off x="4291428" y="2268736"/>
            <a:ext cx="3605948" cy="9525"/>
          </a:xfrm>
          <a:prstGeom prst="line">
            <a:avLst/>
          </a:prstGeom>
          <a:ln w="28575">
            <a:solidFill>
              <a:srgbClr val="5B8CB8">
                <a:alpha val="100000"/>
              </a:srgbClr>
            </a:solidFill>
            <a:prstDash val="solid"/>
            <a:headEnd type="none"/>
            <a:tailEnd type="none"/>
          </a:ln>
        </p:spPr>
      </p:sp>
      <p:sp>
        <p:nvSpPr>
          <p:cNvPr id="14" name="AutoShape 17">
            <a:extLst>
              <a:ext uri="{FF2B5EF4-FFF2-40B4-BE49-F238E27FC236}">
                <a16:creationId xmlns:a16="http://schemas.microsoft.com/office/drawing/2014/main" id="{906A4EB1-6031-E120-89A6-14135A89F772}"/>
              </a:ext>
            </a:extLst>
          </p:cNvPr>
          <p:cNvSpPr/>
          <p:nvPr/>
        </p:nvSpPr>
        <p:spPr>
          <a:xfrm>
            <a:off x="4529493" y="2564011"/>
            <a:ext cx="418996" cy="419100"/>
          </a:xfrm>
          <a:custGeom>
            <a:avLst/>
            <a:gdLst/>
            <a:ahLst/>
            <a:cxnLst/>
            <a:rect l="l" t="t" r="r" b="b"/>
            <a:pathLst>
              <a:path w="9998" h="10000">
                <a:moveTo>
                  <a:pt x="500" y="9444"/>
                </a:moveTo>
                <a:lnTo>
                  <a:pt x="500" y="3889"/>
                </a:lnTo>
                <a:lnTo>
                  <a:pt x="0" y="3889"/>
                </a:lnTo>
                <a:lnTo>
                  <a:pt x="0" y="556"/>
                </a:lnTo>
                <a:cubicBezTo>
                  <a:pt x="0" y="400"/>
                  <a:pt x="48" y="268"/>
                  <a:pt x="145" y="161"/>
                </a:cubicBezTo>
                <a:cubicBezTo>
                  <a:pt x="241" y="53"/>
                  <a:pt x="360" y="0"/>
                  <a:pt x="500" y="0"/>
                </a:cubicBezTo>
                <a:lnTo>
                  <a:pt x="9498" y="0"/>
                </a:lnTo>
                <a:cubicBezTo>
                  <a:pt x="9638" y="0"/>
                  <a:pt x="9756" y="53"/>
                  <a:pt x="9853" y="161"/>
                </a:cubicBezTo>
                <a:cubicBezTo>
                  <a:pt x="9949" y="268"/>
                  <a:pt x="9998" y="400"/>
                  <a:pt x="9998" y="556"/>
                </a:cubicBezTo>
                <a:lnTo>
                  <a:pt x="9998" y="3889"/>
                </a:lnTo>
                <a:lnTo>
                  <a:pt x="9498" y="3889"/>
                </a:lnTo>
                <a:lnTo>
                  <a:pt x="9498" y="9444"/>
                </a:lnTo>
                <a:cubicBezTo>
                  <a:pt x="9498" y="9600"/>
                  <a:pt x="9449" y="9731"/>
                  <a:pt x="9353" y="9839"/>
                </a:cubicBezTo>
                <a:cubicBezTo>
                  <a:pt x="9256" y="9946"/>
                  <a:pt x="9138" y="10000"/>
                  <a:pt x="8998" y="10000"/>
                </a:cubicBezTo>
                <a:lnTo>
                  <a:pt x="1000" y="10000"/>
                </a:lnTo>
                <a:cubicBezTo>
                  <a:pt x="860" y="10000"/>
                  <a:pt x="741" y="9946"/>
                  <a:pt x="645" y="9839"/>
                </a:cubicBezTo>
                <a:cubicBezTo>
                  <a:pt x="548" y="9731"/>
                  <a:pt x="500" y="9600"/>
                  <a:pt x="500" y="9444"/>
                </a:cubicBezTo>
                <a:moveTo>
                  <a:pt x="8498" y="8889"/>
                </a:moveTo>
                <a:lnTo>
                  <a:pt x="8498" y="3889"/>
                </a:lnTo>
                <a:lnTo>
                  <a:pt x="1500" y="3889"/>
                </a:lnTo>
                <a:lnTo>
                  <a:pt x="1500" y="8889"/>
                </a:lnTo>
                <a:lnTo>
                  <a:pt x="8498" y="8889"/>
                </a:lnTo>
                <a:moveTo>
                  <a:pt x="8998" y="1111"/>
                </a:moveTo>
                <a:lnTo>
                  <a:pt x="1000" y="1111"/>
                </a:lnTo>
                <a:lnTo>
                  <a:pt x="1000" y="2778"/>
                </a:lnTo>
                <a:lnTo>
                  <a:pt x="8998" y="2778"/>
                </a:lnTo>
                <a:lnTo>
                  <a:pt x="8998" y="1111"/>
                </a:lnTo>
                <a:moveTo>
                  <a:pt x="3499" y="6111"/>
                </a:moveTo>
                <a:lnTo>
                  <a:pt x="3499" y="5000"/>
                </a:lnTo>
                <a:lnTo>
                  <a:pt x="6499" y="5000"/>
                </a:lnTo>
                <a:lnTo>
                  <a:pt x="6499" y="6111"/>
                </a:lnTo>
              </a:path>
            </a:pathLst>
          </a:custGeom>
          <a:solidFill>
            <a:srgbClr val="5B8CB8">
              <a:alpha val="100000"/>
            </a:srgbClr>
          </a:solidFill>
          <a:ln>
            <a:headEnd type="none"/>
            <a:tailEnd type="none"/>
          </a:ln>
        </p:spPr>
      </p:sp>
      <p:sp>
        <p:nvSpPr>
          <p:cNvPr id="16" name="TextBox 18">
            <a:extLst>
              <a:ext uri="{FF2B5EF4-FFF2-40B4-BE49-F238E27FC236}">
                <a16:creationId xmlns:a16="http://schemas.microsoft.com/office/drawing/2014/main" id="{A1754B48-F426-5C9E-BE83-9F338B694213}"/>
              </a:ext>
            </a:extLst>
          </p:cNvPr>
          <p:cNvSpPr txBox="1"/>
          <p:nvPr/>
        </p:nvSpPr>
        <p:spPr>
          <a:xfrm>
            <a:off x="4529493" y="3802112"/>
            <a:ext cx="3129817" cy="257175"/>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1F3D">
                    <a:alpha val="100000"/>
                  </a:srgbClr>
                </a:solidFill>
                <a:latin typeface="Alibaba PuHuiTi 3.0 55 Regular"/>
                <a:ea typeface="Alibaba PuHuiTi 3.0 55 Regular"/>
                <a:cs typeface="Alibaba PuHuiTi 3.0 55 Regular"/>
              </a:rPr>
              <a:t>库存成本高昂</a:t>
            </a:r>
            <a:endParaRPr lang="en-US" sz="1100"/>
          </a:p>
        </p:txBody>
      </p:sp>
      <p:sp>
        <p:nvSpPr>
          <p:cNvPr id="17" name="TextBox 19">
            <a:extLst>
              <a:ext uri="{FF2B5EF4-FFF2-40B4-BE49-F238E27FC236}">
                <a16:creationId xmlns:a16="http://schemas.microsoft.com/office/drawing/2014/main" id="{C23B8996-1CE3-B289-917A-70F415AE20D0}"/>
              </a:ext>
            </a:extLst>
          </p:cNvPr>
          <p:cNvSpPr txBox="1"/>
          <p:nvPr/>
        </p:nvSpPr>
        <p:spPr>
          <a:xfrm>
            <a:off x="4529493" y="4221212"/>
            <a:ext cx="3367883"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1F3D">
                    <a:alpha val="81960"/>
                  </a:srgbClr>
                </a:solidFill>
                <a:latin typeface="FZYaYiHei GB18030L2 R"/>
                <a:ea typeface="FZYaYiHei GB18030L2 R"/>
                <a:cs typeface="FZYaYiHei GB18030L2 R"/>
              </a:rPr>
              <a:t>每家医院须单独储备海量专用备件以防停机风</a:t>
            </a:r>
            <a:endParaRPr lang="en-US" sz="1100"/>
          </a:p>
          <a:p>
            <a:pPr algn="l"/>
            <a:r>
              <a:rPr sz="1100" b="0" i="0" strike="noStrike">
                <a:ln/>
                <a:solidFill>
                  <a:srgbClr val="0A1F3D">
                    <a:alpha val="81960"/>
                  </a:srgbClr>
                </a:solidFill>
                <a:latin typeface="FZYaYiHei GB18030L2 R"/>
                <a:ea typeface="FZYaYiHei GB18030L2 R"/>
                <a:cs typeface="FZYaYiHei GB18030L2 R"/>
              </a:rPr>
              <a:t>险，高昂的库存资金占用与极长采购周期大幅增</a:t>
            </a:r>
            <a:endParaRPr/>
          </a:p>
          <a:p>
            <a:pPr algn="l"/>
            <a:r>
              <a:rPr sz="1100" b="0" i="0" strike="noStrike">
                <a:ln/>
                <a:solidFill>
                  <a:srgbClr val="0A1F3D">
                    <a:alpha val="81960"/>
                  </a:srgbClr>
                </a:solidFill>
                <a:latin typeface="FZYaYiHei GB18030L2 R"/>
                <a:ea typeface="FZYaYiHei GB18030L2 R"/>
                <a:cs typeface="FZYaYiHei GB18030L2 R"/>
              </a:rPr>
              <a:t>加隐性运营成本。</a:t>
            </a:r>
            <a:endParaRPr/>
          </a:p>
        </p:txBody>
      </p:sp>
      <p:sp>
        <p:nvSpPr>
          <p:cNvPr id="18" name="AutoShape 20">
            <a:extLst>
              <a:ext uri="{FF2B5EF4-FFF2-40B4-BE49-F238E27FC236}">
                <a16:creationId xmlns:a16="http://schemas.microsoft.com/office/drawing/2014/main" id="{522DDAB4-4E20-0EC0-CFAD-FA8CEEAEC08F}"/>
              </a:ext>
            </a:extLst>
          </p:cNvPr>
          <p:cNvSpPr/>
          <p:nvPr/>
        </p:nvSpPr>
        <p:spPr>
          <a:xfrm>
            <a:off x="4529493" y="5709345"/>
            <a:ext cx="3129817" cy="9525"/>
          </a:xfrm>
          <a:prstGeom prst="line">
            <a:avLst/>
          </a:prstGeom>
          <a:ln w="9525">
            <a:solidFill>
              <a:srgbClr val="C8D0DA">
                <a:alpha val="100000"/>
              </a:srgbClr>
            </a:solidFill>
            <a:prstDash val="solid"/>
            <a:headEnd type="none"/>
            <a:tailEnd type="none"/>
          </a:ln>
        </p:spPr>
      </p:sp>
      <p:sp>
        <p:nvSpPr>
          <p:cNvPr id="19" name="TextBox 21">
            <a:extLst>
              <a:ext uri="{FF2B5EF4-FFF2-40B4-BE49-F238E27FC236}">
                <a16:creationId xmlns:a16="http://schemas.microsoft.com/office/drawing/2014/main" id="{9467DE47-23ED-0FC2-1C9B-431902529DA0}"/>
              </a:ext>
            </a:extLst>
          </p:cNvPr>
          <p:cNvSpPr txBox="1"/>
          <p:nvPr/>
        </p:nvSpPr>
        <p:spPr>
          <a:xfrm>
            <a:off x="4529493" y="5842695"/>
            <a:ext cx="3129817" cy="285750"/>
          </a:xfrm>
          <a:prstGeom prst="rect">
            <a:avLst/>
          </a:prstGeom>
          <a:ln>
            <a:headEnd type="none"/>
            <a:tailEnd type="none"/>
          </a:ln>
        </p:spPr>
        <p:txBody>
          <a:bodyPr vert="horz" wrap="none" lIns="0" tIns="0" rIns="0" bIns="0" rtlCol="0" anchor="t" anchorCtr="0"/>
          <a:lstStyle/>
          <a:p>
            <a:pPr algn="l">
              <a:defRPr/>
            </a:pPr>
            <a:r>
              <a:rPr lang="en-US" sz="1900" b="1" i="0" strike="noStrike">
                <a:ln/>
                <a:solidFill>
                  <a:srgbClr val="5B8CB8">
                    <a:alpha val="100000"/>
                  </a:srgbClr>
                </a:solidFill>
                <a:latin typeface="Alibaba PuHuiTi 3.0 55 Regular"/>
                <a:ea typeface="Alibaba PuHuiTi 3.0 55 Regular"/>
                <a:cs typeface="Alibaba PuHuiTi 3.0 55 Regular"/>
              </a:rPr>
              <a:t>库存占用</a:t>
            </a:r>
            <a:endParaRPr lang="en-US" sz="1100"/>
          </a:p>
        </p:txBody>
      </p:sp>
      <p:sp>
        <p:nvSpPr>
          <p:cNvPr id="20" name="AutoShape 22">
            <a:extLst>
              <a:ext uri="{FF2B5EF4-FFF2-40B4-BE49-F238E27FC236}">
                <a16:creationId xmlns:a16="http://schemas.microsoft.com/office/drawing/2014/main" id="{54EC3426-DF51-F6CA-0256-CAF33007D6CB}"/>
              </a:ext>
            </a:extLst>
          </p:cNvPr>
          <p:cNvSpPr/>
          <p:nvPr/>
        </p:nvSpPr>
        <p:spPr>
          <a:xfrm>
            <a:off x="8125918" y="2268736"/>
            <a:ext cx="3605799" cy="4132064"/>
          </a:xfrm>
          <a:prstGeom prst="rect">
            <a:avLst/>
          </a:prstGeom>
          <a:solidFill>
            <a:srgbClr val="E6EAEF">
              <a:alpha val="100000"/>
            </a:srgbClr>
          </a:solidFill>
          <a:ln w="9525">
            <a:solidFill>
              <a:srgbClr val="C8D0DA">
                <a:alpha val="100000"/>
              </a:srgbClr>
            </a:solidFill>
            <a:prstDash val="solid"/>
            <a:headEnd type="none"/>
            <a:tailEnd type="none"/>
          </a:ln>
        </p:spPr>
      </p:sp>
      <p:sp>
        <p:nvSpPr>
          <p:cNvPr id="21" name="AutoShape 23">
            <a:extLst>
              <a:ext uri="{FF2B5EF4-FFF2-40B4-BE49-F238E27FC236}">
                <a16:creationId xmlns:a16="http://schemas.microsoft.com/office/drawing/2014/main" id="{268DF491-3B85-44CB-19FA-CAF22BE323E0}"/>
              </a:ext>
            </a:extLst>
          </p:cNvPr>
          <p:cNvSpPr/>
          <p:nvPr/>
        </p:nvSpPr>
        <p:spPr>
          <a:xfrm>
            <a:off x="8125918" y="2268736"/>
            <a:ext cx="3605799" cy="9525"/>
          </a:xfrm>
          <a:prstGeom prst="line">
            <a:avLst/>
          </a:prstGeom>
          <a:ln w="28575">
            <a:solidFill>
              <a:srgbClr val="5B8CB8">
                <a:alpha val="100000"/>
              </a:srgbClr>
            </a:solidFill>
            <a:prstDash val="solid"/>
            <a:headEnd type="none"/>
            <a:tailEnd type="none"/>
          </a:ln>
        </p:spPr>
      </p:sp>
      <p:sp>
        <p:nvSpPr>
          <p:cNvPr id="22" name="AutoShape 24">
            <a:extLst>
              <a:ext uri="{FF2B5EF4-FFF2-40B4-BE49-F238E27FC236}">
                <a16:creationId xmlns:a16="http://schemas.microsoft.com/office/drawing/2014/main" id="{86013AD1-64D5-A9D6-5992-F8AFC99D7426}"/>
              </a:ext>
            </a:extLst>
          </p:cNvPr>
          <p:cNvSpPr/>
          <p:nvPr/>
        </p:nvSpPr>
        <p:spPr>
          <a:xfrm>
            <a:off x="8363984" y="2564011"/>
            <a:ext cx="418996" cy="419100"/>
          </a:xfrm>
          <a:custGeom>
            <a:avLst/>
            <a:gdLst/>
            <a:ahLst/>
            <a:cxnLst/>
            <a:rect l="l" t="t" r="r" b="b"/>
            <a:pathLst>
              <a:path w="9998" h="10000">
                <a:moveTo>
                  <a:pt x="1200" y="6260"/>
                </a:moveTo>
                <a:lnTo>
                  <a:pt x="2899" y="4560"/>
                </a:lnTo>
                <a:lnTo>
                  <a:pt x="4319" y="5970"/>
                </a:lnTo>
                <a:lnTo>
                  <a:pt x="5899" y="4400"/>
                </a:lnTo>
                <a:lnTo>
                  <a:pt x="4999" y="3500"/>
                </a:lnTo>
                <a:lnTo>
                  <a:pt x="7499" y="3500"/>
                </a:lnTo>
                <a:lnTo>
                  <a:pt x="7499" y="6000"/>
                </a:lnTo>
                <a:lnTo>
                  <a:pt x="6599" y="5100"/>
                </a:lnTo>
                <a:lnTo>
                  <a:pt x="4319" y="7390"/>
                </a:lnTo>
                <a:lnTo>
                  <a:pt x="2899" y="5970"/>
                </a:lnTo>
                <a:lnTo>
                  <a:pt x="1670" y="7210"/>
                </a:lnTo>
                <a:cubicBezTo>
                  <a:pt x="2030" y="7763"/>
                  <a:pt x="2499" y="8196"/>
                  <a:pt x="3079" y="8510"/>
                </a:cubicBezTo>
                <a:cubicBezTo>
                  <a:pt x="3672" y="8836"/>
                  <a:pt x="4312" y="9000"/>
                  <a:pt x="4999" y="9000"/>
                </a:cubicBez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433"/>
                  <a:pt x="1066" y="5853"/>
                  <a:pt x="1200" y="6260"/>
                </a:cubicBezTo>
                <a:moveTo>
                  <a:pt x="430" y="7040"/>
                </a:moveTo>
                <a:lnTo>
                  <a:pt x="430" y="7030"/>
                </a:lnTo>
                <a:cubicBezTo>
                  <a:pt x="143" y="6390"/>
                  <a:pt x="0" y="5713"/>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82" y="10000"/>
                  <a:pt x="5009" y="10000"/>
                </a:cubicBezTo>
                <a:cubicBezTo>
                  <a:pt x="4335" y="10000"/>
                  <a:pt x="3695" y="9873"/>
                  <a:pt x="3089" y="9620"/>
                </a:cubicBezTo>
                <a:cubicBezTo>
                  <a:pt x="2496" y="9373"/>
                  <a:pt x="1970" y="9026"/>
                  <a:pt x="1510" y="8580"/>
                </a:cubicBezTo>
                <a:cubicBezTo>
                  <a:pt x="1050" y="8133"/>
                  <a:pt x="690" y="7620"/>
                  <a:pt x="430" y="7040"/>
                </a:cubicBezTo>
              </a:path>
            </a:pathLst>
          </a:custGeom>
          <a:solidFill>
            <a:srgbClr val="5B8CB8">
              <a:alpha val="100000"/>
            </a:srgbClr>
          </a:solidFill>
          <a:ln>
            <a:headEnd type="none"/>
            <a:tailEnd type="none"/>
          </a:ln>
        </p:spPr>
      </p:sp>
      <p:sp>
        <p:nvSpPr>
          <p:cNvPr id="23" name="TextBox 25">
            <a:extLst>
              <a:ext uri="{FF2B5EF4-FFF2-40B4-BE49-F238E27FC236}">
                <a16:creationId xmlns:a16="http://schemas.microsoft.com/office/drawing/2014/main" id="{90320777-58EF-07DA-AC1B-72832E3A1781}"/>
              </a:ext>
            </a:extLst>
          </p:cNvPr>
          <p:cNvSpPr txBox="1"/>
          <p:nvPr/>
        </p:nvSpPr>
        <p:spPr>
          <a:xfrm>
            <a:off x="8363984" y="3919985"/>
            <a:ext cx="3129669" cy="257175"/>
          </a:xfrm>
          <a:prstGeom prst="rect">
            <a:avLst/>
          </a:prstGeom>
          <a:ln>
            <a:headEnd type="none"/>
            <a:tailEnd type="none"/>
          </a:ln>
        </p:spPr>
        <p:txBody>
          <a:bodyPr vert="horz" wrap="none" lIns="0" tIns="0" rIns="0" bIns="0" rtlCol="0" anchor="t" anchorCtr="0"/>
          <a:lstStyle/>
          <a:p>
            <a:pPr algn="l">
              <a:defRPr/>
            </a:pPr>
            <a:r>
              <a:rPr lang="en-US" sz="1800" b="1" i="0" strike="noStrike" dirty="0" err="1">
                <a:ln/>
                <a:solidFill>
                  <a:srgbClr val="0A1F3D">
                    <a:alpha val="100000"/>
                  </a:srgbClr>
                </a:solidFill>
                <a:latin typeface="Alibaba PuHuiTi 3.0 55 Regular"/>
                <a:ea typeface="Alibaba PuHuiTi 3.0 55 Regular"/>
                <a:cs typeface="Alibaba PuHuiTi 3.0 55 Regular"/>
              </a:rPr>
              <a:t>维保费用</a:t>
            </a:r>
            <a:r>
              <a:rPr lang="zh-CN" altLang="en-US" sz="1800" b="1" i="0" strike="noStrike" dirty="0">
                <a:ln/>
                <a:solidFill>
                  <a:srgbClr val="0A1F3D">
                    <a:alpha val="100000"/>
                  </a:srgbClr>
                </a:solidFill>
                <a:latin typeface="Alibaba PuHuiTi 3.0 55 Regular"/>
                <a:ea typeface="Alibaba PuHuiTi 3.0 55 Regular"/>
                <a:cs typeface="Alibaba PuHuiTi 3.0 55 Regular"/>
              </a:rPr>
              <a:t>高昂</a:t>
            </a:r>
            <a:endParaRPr lang="en-US" sz="1100" dirty="0"/>
          </a:p>
        </p:txBody>
      </p:sp>
      <p:sp>
        <p:nvSpPr>
          <p:cNvPr id="24" name="TextBox 26">
            <a:extLst>
              <a:ext uri="{FF2B5EF4-FFF2-40B4-BE49-F238E27FC236}">
                <a16:creationId xmlns:a16="http://schemas.microsoft.com/office/drawing/2014/main" id="{77E5D4DE-2483-35E0-0A41-A77337B49A41}"/>
              </a:ext>
            </a:extLst>
          </p:cNvPr>
          <p:cNvSpPr txBox="1"/>
          <p:nvPr/>
        </p:nvSpPr>
        <p:spPr>
          <a:xfrm>
            <a:off x="8363984" y="4339085"/>
            <a:ext cx="3367734" cy="397669"/>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1F3D">
                    <a:alpha val="81960"/>
                  </a:srgbClr>
                </a:solidFill>
                <a:latin typeface="FZYaYiHei GB18030L2 R"/>
                <a:ea typeface="FZYaYiHei GB18030L2 R"/>
                <a:cs typeface="FZYaYiHei GB18030L2 R"/>
              </a:rPr>
              <a:t>复杂系统故障排查与维修被原厂技术团队垄断，</a:t>
            </a:r>
            <a:endParaRPr lang="en-US" sz="1100"/>
          </a:p>
          <a:p>
            <a:pPr algn="l"/>
            <a:r>
              <a:rPr sz="1100" b="0" i="0" strike="noStrike">
                <a:ln/>
                <a:solidFill>
                  <a:srgbClr val="0A1F3D">
                    <a:alpha val="81960"/>
                  </a:srgbClr>
                </a:solidFill>
                <a:latin typeface="FZYaYiHei GB18030L2 R"/>
                <a:ea typeface="FZYaYiHei GB18030L2 R"/>
                <a:cs typeface="FZYaYiHei GB18030L2 R"/>
              </a:rPr>
              <a:t>间接推高患者治疗单价，形成持续性利润侵蚀。</a:t>
            </a:r>
            <a:endParaRPr/>
          </a:p>
        </p:txBody>
      </p:sp>
      <p:sp>
        <p:nvSpPr>
          <p:cNvPr id="25" name="AutoShape 27">
            <a:extLst>
              <a:ext uri="{FF2B5EF4-FFF2-40B4-BE49-F238E27FC236}">
                <a16:creationId xmlns:a16="http://schemas.microsoft.com/office/drawing/2014/main" id="{EA6A1D17-06C4-4288-717D-F7762F2322BE}"/>
              </a:ext>
            </a:extLst>
          </p:cNvPr>
          <p:cNvSpPr/>
          <p:nvPr/>
        </p:nvSpPr>
        <p:spPr>
          <a:xfrm>
            <a:off x="8363984" y="5709345"/>
            <a:ext cx="3129669" cy="9525"/>
          </a:xfrm>
          <a:prstGeom prst="line">
            <a:avLst/>
          </a:prstGeom>
          <a:ln w="9525">
            <a:solidFill>
              <a:srgbClr val="C8D0DA">
                <a:alpha val="100000"/>
              </a:srgbClr>
            </a:solidFill>
            <a:prstDash val="solid"/>
            <a:headEnd type="none"/>
            <a:tailEnd type="none"/>
          </a:ln>
        </p:spPr>
      </p:sp>
      <p:sp>
        <p:nvSpPr>
          <p:cNvPr id="26" name="TextBox 28">
            <a:extLst>
              <a:ext uri="{FF2B5EF4-FFF2-40B4-BE49-F238E27FC236}">
                <a16:creationId xmlns:a16="http://schemas.microsoft.com/office/drawing/2014/main" id="{623A2729-46ED-141F-E701-5A0B2982D0D4}"/>
              </a:ext>
            </a:extLst>
          </p:cNvPr>
          <p:cNvSpPr txBox="1"/>
          <p:nvPr/>
        </p:nvSpPr>
        <p:spPr>
          <a:xfrm>
            <a:off x="8363984" y="5842695"/>
            <a:ext cx="3129669" cy="285750"/>
          </a:xfrm>
          <a:prstGeom prst="rect">
            <a:avLst/>
          </a:prstGeom>
          <a:ln>
            <a:headEnd type="none"/>
            <a:tailEnd type="none"/>
          </a:ln>
        </p:spPr>
        <p:txBody>
          <a:bodyPr vert="horz" wrap="none" lIns="0" tIns="0" rIns="0" bIns="0" rtlCol="0" anchor="t" anchorCtr="0"/>
          <a:lstStyle/>
          <a:p>
            <a:pPr algn="l">
              <a:defRPr/>
            </a:pPr>
            <a:r>
              <a:rPr lang="en-US" sz="1900" b="1" i="0" strike="noStrike" dirty="0">
                <a:ln/>
                <a:solidFill>
                  <a:srgbClr val="5B8CB8">
                    <a:alpha val="100000"/>
                  </a:srgbClr>
                </a:solidFill>
                <a:latin typeface="Alibaba PuHuiTi 3.0 55 Regular"/>
                <a:ea typeface="Alibaba PuHuiTi 3.0 55 Regular"/>
                <a:cs typeface="Alibaba PuHuiTi 3.0 55 Regular"/>
              </a:rPr>
              <a:t>600–3</a:t>
            </a:r>
            <a:r>
              <a:rPr lang="en-US" sz="1900" b="1" dirty="0">
                <a:ln/>
                <a:solidFill>
                  <a:srgbClr val="5B8CB8">
                    <a:alpha val="100000"/>
                  </a:srgbClr>
                </a:solidFill>
                <a:latin typeface="Alibaba PuHuiTi 3.0 55 Regular"/>
                <a:ea typeface="Alibaba PuHuiTi 3.0 55 Regular"/>
                <a:cs typeface="Alibaba PuHuiTi 3.0 55 Regular"/>
              </a:rPr>
              <a:t>0000</a:t>
            </a:r>
            <a:r>
              <a:rPr lang="zh-CN" altLang="en-US" sz="1900" b="1" dirty="0">
                <a:ln/>
                <a:solidFill>
                  <a:srgbClr val="5B8CB8">
                    <a:alpha val="100000"/>
                  </a:srgbClr>
                </a:solidFill>
                <a:latin typeface="Alibaba PuHuiTi 3.0 55 Regular"/>
                <a:ea typeface="Alibaba PuHuiTi 3.0 55 Regular"/>
                <a:cs typeface="Alibaba PuHuiTi 3.0 55 Regular"/>
              </a:rPr>
              <a:t>万</a:t>
            </a:r>
            <a:endParaRPr lang="en-US" sz="1100" dirty="0"/>
          </a:p>
        </p:txBody>
      </p:sp>
    </p:spTree>
    <p:extLst>
      <p:ext uri="{BB962C8B-B14F-4D97-AF65-F5344CB8AC3E}">
        <p14:creationId xmlns:p14="http://schemas.microsoft.com/office/powerpoint/2010/main" val="2518560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609CC-9586-922C-4D12-9A71511653C2}"/>
            </a:ext>
          </a:extLst>
        </p:cNvPr>
        <p:cNvGrpSpPr/>
        <p:nvPr/>
      </p:nvGrpSpPr>
      <p:grpSpPr>
        <a:xfrm>
          <a:off x="0" y="0"/>
          <a:ext cx="0" cy="0"/>
          <a:chOff x="0" y="0"/>
          <a:chExt cx="0" cy="0"/>
        </a:xfrm>
      </p:grpSpPr>
      <p:sp>
        <p:nvSpPr>
          <p:cNvPr id="27" name="文本框 26">
            <a:extLst>
              <a:ext uri="{FF2B5EF4-FFF2-40B4-BE49-F238E27FC236}">
                <a16:creationId xmlns:a16="http://schemas.microsoft.com/office/drawing/2014/main" id="{8E3AFD2C-4B95-E93D-FB2E-1F7E5AFAB0FB}"/>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展望及建议</a:t>
            </a:r>
          </a:p>
        </p:txBody>
      </p:sp>
      <p:sp>
        <p:nvSpPr>
          <p:cNvPr id="53" name="AutoShape 5">
            <a:extLst>
              <a:ext uri="{FF2B5EF4-FFF2-40B4-BE49-F238E27FC236}">
                <a16:creationId xmlns:a16="http://schemas.microsoft.com/office/drawing/2014/main" id="{10293611-AB1C-75E1-2437-2023CA072BD1}"/>
              </a:ext>
            </a:extLst>
          </p:cNvPr>
          <p:cNvSpPr txBox="1"/>
          <p:nvPr/>
        </p:nvSpPr>
        <p:spPr>
          <a:xfrm>
            <a:off x="632692" y="951344"/>
            <a:ext cx="4572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E3A5F"/>
                </a:solidFill>
                <a:latin typeface="Noto Sans SC"/>
                <a:ea typeface="Noto Sans SC"/>
                <a:cs typeface="Noto Sans SC"/>
                <a:sym typeface="Noto Sans SC"/>
              </a:rPr>
              <a:t>01</a:t>
            </a:r>
            <a:endParaRPr lang="en-US" sz="2400"/>
          </a:p>
        </p:txBody>
      </p:sp>
      <p:sp>
        <p:nvSpPr>
          <p:cNvPr id="54" name="AutoShape 6">
            <a:extLst>
              <a:ext uri="{FF2B5EF4-FFF2-40B4-BE49-F238E27FC236}">
                <a16:creationId xmlns:a16="http://schemas.microsoft.com/office/drawing/2014/main" id="{7AD738C1-7010-EA3D-4551-D89997CC5AAF}"/>
              </a:ext>
            </a:extLst>
          </p:cNvPr>
          <p:cNvSpPr txBox="1"/>
          <p:nvPr/>
        </p:nvSpPr>
        <p:spPr>
          <a:xfrm>
            <a:off x="1140692" y="951344"/>
            <a:ext cx="4318000" cy="3048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en-US" altLang="zh-CN" sz="2400" b="1" dirty="0">
                <a:solidFill>
                  <a:srgbClr val="1E3A5F"/>
                </a:solidFill>
                <a:latin typeface="Noto Sans SC"/>
                <a:ea typeface="Noto Sans SC"/>
                <a:sym typeface="Noto Sans SC"/>
              </a:rPr>
              <a:t>多中心联合人才培养</a:t>
            </a:r>
            <a:endParaRPr lang="en-US" altLang="zh-CN" sz="2400" b="1" dirty="0">
              <a:solidFill>
                <a:srgbClr val="1E3A5F"/>
              </a:solidFill>
              <a:latin typeface="Noto Sans SC"/>
              <a:ea typeface="Noto Sans SC"/>
            </a:endParaRPr>
          </a:p>
        </p:txBody>
      </p:sp>
      <p:sp>
        <p:nvSpPr>
          <p:cNvPr id="55" name="AutoShape 7">
            <a:extLst>
              <a:ext uri="{FF2B5EF4-FFF2-40B4-BE49-F238E27FC236}">
                <a16:creationId xmlns:a16="http://schemas.microsoft.com/office/drawing/2014/main" id="{BBFFAB0F-4FA2-9161-8B63-72A9F29CFBA5}"/>
              </a:ext>
            </a:extLst>
          </p:cNvPr>
          <p:cNvSpPr txBox="1"/>
          <p:nvPr/>
        </p:nvSpPr>
        <p:spPr>
          <a:xfrm>
            <a:off x="1002145" y="1369301"/>
            <a:ext cx="4946073" cy="1803402"/>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zh-CN" altLang="en-US" b="0" i="0" u="none" strike="noStrike" dirty="0">
                <a:solidFill>
                  <a:srgbClr val="5A5A5A"/>
                </a:solidFill>
                <a:latin typeface="宋体" panose="02010600030101010101" pitchFamily="2" charset="-122"/>
                <a:ea typeface="宋体" panose="02010600030101010101" pitchFamily="2" charset="-122"/>
                <a:cs typeface="Noto Sans SC"/>
                <a:sym typeface="Noto Sans SC"/>
              </a:rPr>
              <a:t>行业协会推动联合质控标准、跨中心人才互训，降低单中心培养成本，加速合格人员供给。并建立行业级故障案例库，跨中心共享排障经验与质控方法。</a:t>
            </a:r>
          </a:p>
        </p:txBody>
      </p:sp>
      <p:pic>
        <p:nvPicPr>
          <p:cNvPr id="4" name="图片 3">
            <a:extLst>
              <a:ext uri="{FF2B5EF4-FFF2-40B4-BE49-F238E27FC236}">
                <a16:creationId xmlns:a16="http://schemas.microsoft.com/office/drawing/2014/main" id="{CEF1EF4D-9E38-1D7D-CBD2-9E04A81DDD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9927" y="3285861"/>
            <a:ext cx="4022724" cy="3336612"/>
          </a:xfrm>
          <a:prstGeom prst="rect">
            <a:avLst/>
          </a:prstGeom>
        </p:spPr>
      </p:pic>
      <p:pic>
        <p:nvPicPr>
          <p:cNvPr id="6" name="图片 5">
            <a:extLst>
              <a:ext uri="{FF2B5EF4-FFF2-40B4-BE49-F238E27FC236}">
                <a16:creationId xmlns:a16="http://schemas.microsoft.com/office/drawing/2014/main" id="{3E373062-66F1-AED1-7177-02FC19C1ECC4}"/>
              </a:ext>
            </a:extLst>
          </p:cNvPr>
          <p:cNvPicPr>
            <a:picLocks noChangeAspect="1"/>
          </p:cNvPicPr>
          <p:nvPr/>
        </p:nvPicPr>
        <p:blipFill>
          <a:blip r:embed="rId4"/>
          <a:stretch>
            <a:fillRect/>
          </a:stretch>
        </p:blipFill>
        <p:spPr>
          <a:xfrm>
            <a:off x="5999018" y="819797"/>
            <a:ext cx="6054437" cy="5949621"/>
          </a:xfrm>
          <a:prstGeom prst="rect">
            <a:avLst/>
          </a:prstGeom>
        </p:spPr>
      </p:pic>
    </p:spTree>
    <p:extLst>
      <p:ext uri="{BB962C8B-B14F-4D97-AF65-F5344CB8AC3E}">
        <p14:creationId xmlns:p14="http://schemas.microsoft.com/office/powerpoint/2010/main" val="1009301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06164-727E-5094-4835-8117F399FB1A}"/>
            </a:ext>
          </a:extLst>
        </p:cNvPr>
        <p:cNvGrpSpPr/>
        <p:nvPr/>
      </p:nvGrpSpPr>
      <p:grpSpPr>
        <a:xfrm>
          <a:off x="0" y="0"/>
          <a:ext cx="0" cy="0"/>
          <a:chOff x="0" y="0"/>
          <a:chExt cx="0" cy="0"/>
        </a:xfrm>
      </p:grpSpPr>
      <p:sp>
        <p:nvSpPr>
          <p:cNvPr id="27" name="文本框 26">
            <a:extLst>
              <a:ext uri="{FF2B5EF4-FFF2-40B4-BE49-F238E27FC236}">
                <a16:creationId xmlns:a16="http://schemas.microsoft.com/office/drawing/2014/main" id="{79DD58AB-CE8B-36DE-0F44-304E51BAAC67}"/>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展望及建议</a:t>
            </a:r>
          </a:p>
        </p:txBody>
      </p:sp>
      <p:sp>
        <p:nvSpPr>
          <p:cNvPr id="53" name="AutoShape 5">
            <a:extLst>
              <a:ext uri="{FF2B5EF4-FFF2-40B4-BE49-F238E27FC236}">
                <a16:creationId xmlns:a16="http://schemas.microsoft.com/office/drawing/2014/main" id="{C2163EF1-D732-C0B0-9C92-F2B9AEE45AFA}"/>
              </a:ext>
            </a:extLst>
          </p:cNvPr>
          <p:cNvSpPr txBox="1"/>
          <p:nvPr/>
        </p:nvSpPr>
        <p:spPr>
          <a:xfrm>
            <a:off x="854363" y="951344"/>
            <a:ext cx="4572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dirty="0">
                <a:solidFill>
                  <a:srgbClr val="1E3A5F"/>
                </a:solidFill>
                <a:latin typeface="Noto Sans SC"/>
                <a:ea typeface="Noto Sans SC"/>
                <a:cs typeface="Noto Sans SC"/>
                <a:sym typeface="Noto Sans SC"/>
              </a:rPr>
              <a:t>02</a:t>
            </a:r>
            <a:endParaRPr lang="en-US" sz="2400" dirty="0"/>
          </a:p>
        </p:txBody>
      </p:sp>
      <p:sp>
        <p:nvSpPr>
          <p:cNvPr id="54" name="AutoShape 6">
            <a:extLst>
              <a:ext uri="{FF2B5EF4-FFF2-40B4-BE49-F238E27FC236}">
                <a16:creationId xmlns:a16="http://schemas.microsoft.com/office/drawing/2014/main" id="{E524BBE9-4272-F066-9A01-34E92596DF61}"/>
              </a:ext>
            </a:extLst>
          </p:cNvPr>
          <p:cNvSpPr txBox="1"/>
          <p:nvPr/>
        </p:nvSpPr>
        <p:spPr>
          <a:xfrm>
            <a:off x="1514766" y="710043"/>
            <a:ext cx="4318000" cy="812801"/>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zh-CN" altLang="en-US" sz="2400" b="1" dirty="0">
                <a:solidFill>
                  <a:srgbClr val="1E3A5F"/>
                </a:solidFill>
                <a:latin typeface="Noto Sans SC"/>
                <a:ea typeface="Noto Sans SC"/>
                <a:sym typeface="Noto Sans SC"/>
              </a:rPr>
              <a:t>预测性维护与数字孪生</a:t>
            </a:r>
          </a:p>
        </p:txBody>
      </p:sp>
      <p:sp>
        <p:nvSpPr>
          <p:cNvPr id="55" name="AutoShape 7">
            <a:extLst>
              <a:ext uri="{FF2B5EF4-FFF2-40B4-BE49-F238E27FC236}">
                <a16:creationId xmlns:a16="http://schemas.microsoft.com/office/drawing/2014/main" id="{9D1FF1F1-CA8C-345C-3FF7-8AD1966ABD1E}"/>
              </a:ext>
            </a:extLst>
          </p:cNvPr>
          <p:cNvSpPr txBox="1"/>
          <p:nvPr/>
        </p:nvSpPr>
        <p:spPr>
          <a:xfrm>
            <a:off x="778166" y="1371891"/>
            <a:ext cx="5791200" cy="1092202"/>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zh-CN" altLang="en-US" b="0" i="0" u="none" strike="noStrike" dirty="0">
                <a:solidFill>
                  <a:srgbClr val="5A5A5A"/>
                </a:solidFill>
                <a:latin typeface="宋体" panose="02010600030101010101" pitchFamily="2" charset="-122"/>
                <a:ea typeface="宋体" panose="02010600030101010101" pitchFamily="2" charset="-122"/>
                <a:cs typeface="Noto Sans SC"/>
                <a:sym typeface="Noto Sans SC"/>
              </a:rPr>
              <a:t>利用</a:t>
            </a:r>
            <a:r>
              <a:rPr lang="en-US" altLang="zh-CN" b="0" i="0" u="none" strike="noStrike" dirty="0">
                <a:solidFill>
                  <a:srgbClr val="5A5A5A"/>
                </a:solidFill>
                <a:latin typeface="宋体" panose="02010600030101010101" pitchFamily="2" charset="-122"/>
                <a:ea typeface="宋体" panose="02010600030101010101" pitchFamily="2" charset="-122"/>
                <a:cs typeface="Noto Sans SC"/>
                <a:sym typeface="Noto Sans SC"/>
              </a:rPr>
              <a:t>AI</a:t>
            </a:r>
            <a:r>
              <a:rPr lang="zh-CN" altLang="en-US" dirty="0">
                <a:solidFill>
                  <a:srgbClr val="5A5A5A"/>
                </a:solidFill>
                <a:latin typeface="宋体" panose="02010600030101010101" pitchFamily="2" charset="-122"/>
                <a:ea typeface="宋体" panose="02010600030101010101" pitchFamily="2" charset="-122"/>
                <a:cs typeface="Noto Sans SC"/>
                <a:sym typeface="Noto Sans SC"/>
              </a:rPr>
              <a:t>技术，实现</a:t>
            </a:r>
            <a:r>
              <a:rPr lang="zh-CN" altLang="en-US" b="0" i="0" u="none" strike="noStrike" dirty="0">
                <a:solidFill>
                  <a:srgbClr val="5A5A5A"/>
                </a:solidFill>
                <a:latin typeface="宋体" panose="02010600030101010101" pitchFamily="2" charset="-122"/>
                <a:ea typeface="宋体" panose="02010600030101010101" pitchFamily="2" charset="-122"/>
                <a:cs typeface="Noto Sans SC"/>
                <a:sym typeface="Noto Sans SC"/>
              </a:rPr>
              <a:t>运维大数据平台上万采集点实现故障预警，从事后维修转向事前预判，减少非计划停机。</a:t>
            </a:r>
          </a:p>
        </p:txBody>
      </p:sp>
      <p:pic>
        <p:nvPicPr>
          <p:cNvPr id="3" name="图片 2">
            <a:extLst>
              <a:ext uri="{FF2B5EF4-FFF2-40B4-BE49-F238E27FC236}">
                <a16:creationId xmlns:a16="http://schemas.microsoft.com/office/drawing/2014/main" id="{253B7F6D-9DED-D874-D964-71F8E94C1B0B}"/>
              </a:ext>
            </a:extLst>
          </p:cNvPr>
          <p:cNvPicPr>
            <a:picLocks noChangeAspect="1"/>
          </p:cNvPicPr>
          <p:nvPr/>
        </p:nvPicPr>
        <p:blipFill>
          <a:blip r:embed="rId3"/>
          <a:stretch>
            <a:fillRect/>
          </a:stretch>
        </p:blipFill>
        <p:spPr>
          <a:xfrm>
            <a:off x="443346" y="2852637"/>
            <a:ext cx="6169890" cy="3843727"/>
          </a:xfrm>
          <a:prstGeom prst="rect">
            <a:avLst/>
          </a:prstGeom>
        </p:spPr>
      </p:pic>
      <p:pic>
        <p:nvPicPr>
          <p:cNvPr id="6" name="图片 5">
            <a:extLst>
              <a:ext uri="{FF2B5EF4-FFF2-40B4-BE49-F238E27FC236}">
                <a16:creationId xmlns:a16="http://schemas.microsoft.com/office/drawing/2014/main" id="{62D31065-E303-B059-76CB-E5760C589B01}"/>
              </a:ext>
            </a:extLst>
          </p:cNvPr>
          <p:cNvPicPr>
            <a:picLocks noChangeAspect="1"/>
          </p:cNvPicPr>
          <p:nvPr/>
        </p:nvPicPr>
        <p:blipFill>
          <a:blip r:embed="rId4"/>
          <a:stretch>
            <a:fillRect/>
          </a:stretch>
        </p:blipFill>
        <p:spPr>
          <a:xfrm>
            <a:off x="6765639" y="678325"/>
            <a:ext cx="5343234" cy="5947610"/>
          </a:xfrm>
          <a:prstGeom prst="rect">
            <a:avLst/>
          </a:prstGeom>
        </p:spPr>
      </p:pic>
    </p:spTree>
    <p:extLst>
      <p:ext uri="{BB962C8B-B14F-4D97-AF65-F5344CB8AC3E}">
        <p14:creationId xmlns:p14="http://schemas.microsoft.com/office/powerpoint/2010/main" val="4321035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17F3E-550D-E11E-B2AB-082404E34EC1}"/>
            </a:ext>
          </a:extLst>
        </p:cNvPr>
        <p:cNvGrpSpPr/>
        <p:nvPr/>
      </p:nvGrpSpPr>
      <p:grpSpPr>
        <a:xfrm>
          <a:off x="0" y="0"/>
          <a:ext cx="0" cy="0"/>
          <a:chOff x="0" y="0"/>
          <a:chExt cx="0" cy="0"/>
        </a:xfrm>
      </p:grpSpPr>
      <p:sp>
        <p:nvSpPr>
          <p:cNvPr id="27" name="文本框 26">
            <a:extLst>
              <a:ext uri="{FF2B5EF4-FFF2-40B4-BE49-F238E27FC236}">
                <a16:creationId xmlns:a16="http://schemas.microsoft.com/office/drawing/2014/main" id="{B560205B-ABB6-3D31-B850-9663234DEF87}"/>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展望及建议</a:t>
            </a:r>
          </a:p>
        </p:txBody>
      </p:sp>
      <p:sp>
        <p:nvSpPr>
          <p:cNvPr id="53" name="AutoShape 5">
            <a:extLst>
              <a:ext uri="{FF2B5EF4-FFF2-40B4-BE49-F238E27FC236}">
                <a16:creationId xmlns:a16="http://schemas.microsoft.com/office/drawing/2014/main" id="{0E1C8091-F3D1-C0D6-8DB5-71F0871E4E9C}"/>
              </a:ext>
            </a:extLst>
          </p:cNvPr>
          <p:cNvSpPr txBox="1"/>
          <p:nvPr/>
        </p:nvSpPr>
        <p:spPr>
          <a:xfrm>
            <a:off x="854363" y="951344"/>
            <a:ext cx="4572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dirty="0">
                <a:solidFill>
                  <a:srgbClr val="1E3A5F"/>
                </a:solidFill>
                <a:latin typeface="Noto Sans SC"/>
                <a:ea typeface="Noto Sans SC"/>
                <a:cs typeface="Noto Sans SC"/>
                <a:sym typeface="Noto Sans SC"/>
              </a:rPr>
              <a:t>03</a:t>
            </a:r>
            <a:endParaRPr lang="en-US" sz="2400" dirty="0"/>
          </a:p>
        </p:txBody>
      </p:sp>
      <p:sp>
        <p:nvSpPr>
          <p:cNvPr id="54" name="AutoShape 6">
            <a:extLst>
              <a:ext uri="{FF2B5EF4-FFF2-40B4-BE49-F238E27FC236}">
                <a16:creationId xmlns:a16="http://schemas.microsoft.com/office/drawing/2014/main" id="{652719D8-CE0B-ED0F-5E9B-38902A70209B}"/>
              </a:ext>
            </a:extLst>
          </p:cNvPr>
          <p:cNvSpPr txBox="1"/>
          <p:nvPr/>
        </p:nvSpPr>
        <p:spPr>
          <a:xfrm>
            <a:off x="1362363" y="951344"/>
            <a:ext cx="4318000" cy="3048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zh-CN" altLang="en-US" sz="2400" b="1" dirty="0">
                <a:solidFill>
                  <a:srgbClr val="1E3A5F"/>
                </a:solidFill>
                <a:latin typeface="Noto Sans SC"/>
                <a:ea typeface="Noto Sans SC"/>
                <a:sym typeface="Noto Sans SC"/>
              </a:rPr>
              <a:t>远程运维及远程诊断支持</a:t>
            </a:r>
            <a:endParaRPr lang="en-US" altLang="zh-CN" sz="2400" b="1" dirty="0">
              <a:solidFill>
                <a:srgbClr val="1E3A5F"/>
              </a:solidFill>
              <a:latin typeface="Noto Sans SC"/>
              <a:ea typeface="Noto Sans SC"/>
            </a:endParaRPr>
          </a:p>
        </p:txBody>
      </p:sp>
      <p:sp>
        <p:nvSpPr>
          <p:cNvPr id="55" name="AutoShape 7">
            <a:extLst>
              <a:ext uri="{FF2B5EF4-FFF2-40B4-BE49-F238E27FC236}">
                <a16:creationId xmlns:a16="http://schemas.microsoft.com/office/drawing/2014/main" id="{D84CF9F4-3378-703B-8565-F9B90B9AC6AE}"/>
              </a:ext>
            </a:extLst>
          </p:cNvPr>
          <p:cNvSpPr txBox="1"/>
          <p:nvPr/>
        </p:nvSpPr>
        <p:spPr>
          <a:xfrm>
            <a:off x="1362363" y="1364671"/>
            <a:ext cx="9591964" cy="692705"/>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zh-CN" altLang="en-US" dirty="0">
                <a:solidFill>
                  <a:srgbClr val="5A5A5A"/>
                </a:solidFill>
                <a:latin typeface="宋体" panose="02010600030101010101" pitchFamily="2" charset="-122"/>
                <a:ea typeface="宋体" panose="02010600030101010101" pitchFamily="2" charset="-122"/>
                <a:cs typeface="Noto Sans SC"/>
                <a:sym typeface="Noto Sans SC"/>
              </a:rPr>
              <a:t>技术人员、研发人员</a:t>
            </a:r>
            <a:r>
              <a:rPr lang="zh-CN" altLang="en-US" b="0" i="0" u="none" strike="noStrike" dirty="0">
                <a:solidFill>
                  <a:srgbClr val="5A5A5A"/>
                </a:solidFill>
                <a:latin typeface="宋体" panose="02010600030101010101" pitchFamily="2" charset="-122"/>
                <a:ea typeface="宋体" panose="02010600030101010101" pitchFamily="2" charset="-122"/>
                <a:cs typeface="Noto Sans SC"/>
                <a:sym typeface="Noto Sans SC"/>
              </a:rPr>
              <a:t>远程接入排查故障，缩短响应时间，减少现场出差成本。</a:t>
            </a:r>
          </a:p>
        </p:txBody>
      </p:sp>
      <p:pic>
        <p:nvPicPr>
          <p:cNvPr id="3" name="图片 2">
            <a:extLst>
              <a:ext uri="{FF2B5EF4-FFF2-40B4-BE49-F238E27FC236}">
                <a16:creationId xmlns:a16="http://schemas.microsoft.com/office/drawing/2014/main" id="{ACC1A3FB-CEBE-2EF4-37EF-02C5380B49DF}"/>
              </a:ext>
            </a:extLst>
          </p:cNvPr>
          <p:cNvPicPr>
            <a:picLocks noChangeAspect="1"/>
          </p:cNvPicPr>
          <p:nvPr/>
        </p:nvPicPr>
        <p:blipFill>
          <a:blip r:embed="rId3"/>
          <a:stretch>
            <a:fillRect/>
          </a:stretch>
        </p:blipFill>
        <p:spPr>
          <a:xfrm>
            <a:off x="1643309" y="2057375"/>
            <a:ext cx="8781824" cy="4712043"/>
          </a:xfrm>
          <a:prstGeom prst="rect">
            <a:avLst/>
          </a:prstGeom>
        </p:spPr>
      </p:pic>
    </p:spTree>
    <p:extLst>
      <p:ext uri="{BB962C8B-B14F-4D97-AF65-F5344CB8AC3E}">
        <p14:creationId xmlns:p14="http://schemas.microsoft.com/office/powerpoint/2010/main" val="641748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95E78-4D6C-55B6-DB98-CECDEE80CCD2}"/>
            </a:ext>
          </a:extLst>
        </p:cNvPr>
        <p:cNvGrpSpPr/>
        <p:nvPr/>
      </p:nvGrpSpPr>
      <p:grpSpPr>
        <a:xfrm>
          <a:off x="0" y="0"/>
          <a:ext cx="0" cy="0"/>
          <a:chOff x="0" y="0"/>
          <a:chExt cx="0" cy="0"/>
        </a:xfrm>
      </p:grpSpPr>
      <p:sp>
        <p:nvSpPr>
          <p:cNvPr id="27" name="文本框 26">
            <a:extLst>
              <a:ext uri="{FF2B5EF4-FFF2-40B4-BE49-F238E27FC236}">
                <a16:creationId xmlns:a16="http://schemas.microsoft.com/office/drawing/2014/main" id="{9830BCCD-84F2-750A-53D2-63DEFE1D1E16}"/>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展望及建议</a:t>
            </a:r>
          </a:p>
        </p:txBody>
      </p:sp>
      <p:sp>
        <p:nvSpPr>
          <p:cNvPr id="53" name="AutoShape 5">
            <a:extLst>
              <a:ext uri="{FF2B5EF4-FFF2-40B4-BE49-F238E27FC236}">
                <a16:creationId xmlns:a16="http://schemas.microsoft.com/office/drawing/2014/main" id="{DA162CB8-F287-4714-9094-A73A11448730}"/>
              </a:ext>
            </a:extLst>
          </p:cNvPr>
          <p:cNvSpPr txBox="1"/>
          <p:nvPr/>
        </p:nvSpPr>
        <p:spPr>
          <a:xfrm>
            <a:off x="854363" y="951344"/>
            <a:ext cx="4572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dirty="0">
                <a:solidFill>
                  <a:srgbClr val="1E3A5F"/>
                </a:solidFill>
                <a:latin typeface="Noto Sans SC"/>
                <a:ea typeface="Noto Sans SC"/>
                <a:cs typeface="Noto Sans SC"/>
                <a:sym typeface="Noto Sans SC"/>
              </a:rPr>
              <a:t>0</a:t>
            </a:r>
            <a:r>
              <a:rPr lang="en-US" sz="2400" b="1" dirty="0">
                <a:solidFill>
                  <a:srgbClr val="1E3A5F"/>
                </a:solidFill>
                <a:latin typeface="Noto Sans SC"/>
                <a:ea typeface="Noto Sans SC"/>
                <a:cs typeface="Noto Sans SC"/>
                <a:sym typeface="Noto Sans SC"/>
              </a:rPr>
              <a:t>4</a:t>
            </a:r>
            <a:endParaRPr lang="en-US" sz="2400" dirty="0"/>
          </a:p>
        </p:txBody>
      </p:sp>
      <p:sp>
        <p:nvSpPr>
          <p:cNvPr id="54" name="AutoShape 6">
            <a:extLst>
              <a:ext uri="{FF2B5EF4-FFF2-40B4-BE49-F238E27FC236}">
                <a16:creationId xmlns:a16="http://schemas.microsoft.com/office/drawing/2014/main" id="{D6D74E5A-6CF8-6E09-3354-AB490E155864}"/>
              </a:ext>
            </a:extLst>
          </p:cNvPr>
          <p:cNvSpPr txBox="1"/>
          <p:nvPr/>
        </p:nvSpPr>
        <p:spPr>
          <a:xfrm>
            <a:off x="1362363" y="951344"/>
            <a:ext cx="4318000" cy="304800"/>
          </a:xfrm>
          <a:prstGeom prst="rect">
            <a:avLst/>
          </a:prstGeom>
          <a:noFill/>
          <a:ln w="12700" cap="flat" cmpd="sng">
            <a:noFill/>
            <a:prstDash val="solid"/>
            <a:round/>
          </a:ln>
        </p:spPr>
        <p:txBody>
          <a:bodyPr vert="horz" wrap="square" lIns="0" tIns="0" rIns="0" bIns="0" rtlCol="0" anchor="ctr" anchorCtr="0"/>
          <a:lstStyle/>
          <a:p>
            <a:pPr>
              <a:lnSpc>
                <a:spcPct val="125000"/>
              </a:lnSpc>
              <a:defRPr/>
            </a:pPr>
            <a:r>
              <a:rPr lang="zh-CN" altLang="en-US" sz="2400" b="1" dirty="0">
                <a:solidFill>
                  <a:srgbClr val="1E3A5F"/>
                </a:solidFill>
                <a:latin typeface="Noto Sans SC"/>
                <a:ea typeface="Noto Sans SC"/>
                <a:sym typeface="Noto Sans SC"/>
              </a:rPr>
              <a:t>备件模块化与标准化</a:t>
            </a:r>
          </a:p>
        </p:txBody>
      </p:sp>
      <p:sp>
        <p:nvSpPr>
          <p:cNvPr id="55" name="AutoShape 7">
            <a:extLst>
              <a:ext uri="{FF2B5EF4-FFF2-40B4-BE49-F238E27FC236}">
                <a16:creationId xmlns:a16="http://schemas.microsoft.com/office/drawing/2014/main" id="{66B0E24A-A347-67D8-BF68-834B2AFCFFAA}"/>
              </a:ext>
            </a:extLst>
          </p:cNvPr>
          <p:cNvSpPr txBox="1"/>
          <p:nvPr/>
        </p:nvSpPr>
        <p:spPr>
          <a:xfrm>
            <a:off x="1362363" y="1364671"/>
            <a:ext cx="4946073" cy="1092202"/>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zh-CN" altLang="en-US" b="0" i="0" u="none" strike="noStrike" dirty="0">
                <a:solidFill>
                  <a:srgbClr val="5A5A5A"/>
                </a:solidFill>
                <a:latin typeface="宋体" panose="02010600030101010101" pitchFamily="2" charset="-122"/>
                <a:ea typeface="宋体" panose="02010600030101010101" pitchFamily="2" charset="-122"/>
                <a:cs typeface="Noto Sans SC"/>
                <a:sym typeface="Noto Sans SC"/>
              </a:rPr>
              <a:t>推动关键备件模块化、通用化设计，故障时快速更换模块而非整机返厂，缩短停机时间。</a:t>
            </a:r>
          </a:p>
        </p:txBody>
      </p:sp>
      <p:pic>
        <p:nvPicPr>
          <p:cNvPr id="4" name="图片 3">
            <a:extLst>
              <a:ext uri="{FF2B5EF4-FFF2-40B4-BE49-F238E27FC236}">
                <a16:creationId xmlns:a16="http://schemas.microsoft.com/office/drawing/2014/main" id="{CB7F9E60-E881-D001-5744-5DB995D001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1780" y="2810164"/>
            <a:ext cx="4545869" cy="3793836"/>
          </a:xfrm>
          <a:prstGeom prst="rect">
            <a:avLst/>
          </a:prstGeom>
        </p:spPr>
      </p:pic>
      <p:pic>
        <p:nvPicPr>
          <p:cNvPr id="6" name="图片 5">
            <a:extLst>
              <a:ext uri="{FF2B5EF4-FFF2-40B4-BE49-F238E27FC236}">
                <a16:creationId xmlns:a16="http://schemas.microsoft.com/office/drawing/2014/main" id="{0C08118E-899E-9162-59B2-B19CCE018E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03423" y="758985"/>
            <a:ext cx="4946073" cy="5937379"/>
          </a:xfrm>
          <a:prstGeom prst="rect">
            <a:avLst/>
          </a:prstGeom>
        </p:spPr>
      </p:pic>
    </p:spTree>
    <p:extLst>
      <p:ext uri="{BB962C8B-B14F-4D97-AF65-F5344CB8AC3E}">
        <p14:creationId xmlns:p14="http://schemas.microsoft.com/office/powerpoint/2010/main" val="925900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FCEA9-90C8-E9EE-E254-59BF217482C6}"/>
            </a:ext>
          </a:extLst>
        </p:cNvPr>
        <p:cNvGrpSpPr/>
        <p:nvPr/>
      </p:nvGrpSpPr>
      <p:grpSpPr>
        <a:xfrm>
          <a:off x="0" y="0"/>
          <a:ext cx="0" cy="0"/>
          <a:chOff x="0" y="0"/>
          <a:chExt cx="0" cy="0"/>
        </a:xfrm>
      </p:grpSpPr>
      <p:pic>
        <p:nvPicPr>
          <p:cNvPr id="38" name="图片 37">
            <a:extLst>
              <a:ext uri="{FF2B5EF4-FFF2-40B4-BE49-F238E27FC236}">
                <a16:creationId xmlns:a16="http://schemas.microsoft.com/office/drawing/2014/main" id="{AB60679E-6DF9-243E-7197-8B07A7DFA8FC}"/>
              </a:ext>
            </a:extLst>
          </p:cNvPr>
          <p:cNvPicPr>
            <a:picLocks noChangeAspect="1"/>
          </p:cNvPicPr>
          <p:nvPr>
            <p:custDataLst>
              <p:tags r:id="rId1"/>
            </p:custDataLst>
          </p:nvPr>
        </p:nvPicPr>
        <p:blipFill>
          <a:blip r:embed="rId4"/>
          <a:srcRect l="1011"/>
          <a:stretch>
            <a:fillRect/>
          </a:stretch>
        </p:blipFill>
        <p:spPr>
          <a:xfrm>
            <a:off x="729673" y="1945332"/>
            <a:ext cx="5146175" cy="3238148"/>
          </a:xfrm>
          <a:prstGeom prst="rect">
            <a:avLst/>
          </a:prstGeom>
        </p:spPr>
      </p:pic>
      <p:sp>
        <p:nvSpPr>
          <p:cNvPr id="27" name="文本框 26">
            <a:extLst>
              <a:ext uri="{FF2B5EF4-FFF2-40B4-BE49-F238E27FC236}">
                <a16:creationId xmlns:a16="http://schemas.microsoft.com/office/drawing/2014/main" id="{4C24EA4E-BD6B-4224-6487-921B32EAC593}"/>
              </a:ext>
            </a:extLst>
          </p:cNvPr>
          <p:cNvSpPr txBox="1"/>
          <p:nvPr/>
        </p:nvSpPr>
        <p:spPr>
          <a:xfrm>
            <a:off x="318539" y="88581"/>
            <a:ext cx="8455242" cy="661848"/>
          </a:xfrm>
          <a:prstGeom prst="rect">
            <a:avLst/>
          </a:prstGeom>
          <a:noFill/>
        </p:spPr>
        <p:txBody>
          <a:bodyPr wrap="square" rtlCol="0">
            <a:spAutoFit/>
          </a:bodyPr>
          <a:lstStyle/>
          <a:p>
            <a:pPr algn="l">
              <a:lnSpc>
                <a:spcPct val="150000"/>
              </a:lnSpc>
              <a:buClrTx/>
              <a:buSzTx/>
              <a:buFontTx/>
            </a:pPr>
            <a:r>
              <a:rPr lang="zh-CN" altLang="en-US" sz="2800" b="1" dirty="0">
                <a:solidFill>
                  <a:srgbClr val="1387CB"/>
                </a:solidFill>
                <a:effectLst>
                  <a:outerShdw blurRad="38100" dist="25400" dir="5400000" algn="ctr" rotWithShape="0">
                    <a:srgbClr val="6E747A">
                      <a:alpha val="43000"/>
                    </a:srgbClr>
                  </a:outerShdw>
                </a:effectLst>
                <a:latin typeface="Arial" panose="020B0604020202020204"/>
                <a:ea typeface="微软雅黑" panose="020B0503020204020204" pitchFamily="34" charset="-122"/>
                <a:sym typeface="+mn-ea"/>
              </a:rPr>
              <a:t>总结：</a:t>
            </a:r>
          </a:p>
        </p:txBody>
      </p:sp>
      <p:sp>
        <p:nvSpPr>
          <p:cNvPr id="4" name="椭圆 3">
            <a:extLst>
              <a:ext uri="{FF2B5EF4-FFF2-40B4-BE49-F238E27FC236}">
                <a16:creationId xmlns:a16="http://schemas.microsoft.com/office/drawing/2014/main" id="{A2B95012-4A2C-E1C6-10AE-EB6E106C10AA}"/>
              </a:ext>
            </a:extLst>
          </p:cNvPr>
          <p:cNvSpPr/>
          <p:nvPr/>
        </p:nvSpPr>
        <p:spPr>
          <a:xfrm>
            <a:off x="6853555" y="4930140"/>
            <a:ext cx="756285" cy="756285"/>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outerShdw blurRad="76200" dist="635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rIns="9144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ts val="0"/>
              </a:spcBef>
              <a:spcAft>
                <a:spcPts val="0"/>
              </a:spcAft>
              <a:buClrTx/>
              <a:buSzTx/>
              <a:buFontTx/>
              <a:defRPr/>
            </a:pPr>
            <a:endParaRPr lang="zh-CN" altLang="en-US" sz="1200" noProof="0">
              <a:ln>
                <a:noFill/>
              </a:ln>
              <a:solidFill>
                <a:schemeClr val="tx1"/>
              </a:solidFill>
              <a:effectLst/>
              <a:uLnTx/>
              <a:uFillTx/>
              <a:latin typeface="Arial" panose="020B0604020202020204"/>
              <a:ea typeface="思源黑体 CN Regular" panose="020B0500000000000000" pitchFamily="34" charset="-122"/>
              <a:sym typeface="+mn-ea"/>
            </a:endParaRPr>
          </a:p>
        </p:txBody>
      </p:sp>
      <p:grpSp>
        <p:nvGrpSpPr>
          <p:cNvPr id="5" name="组合 4">
            <a:extLst>
              <a:ext uri="{FF2B5EF4-FFF2-40B4-BE49-F238E27FC236}">
                <a16:creationId xmlns:a16="http://schemas.microsoft.com/office/drawing/2014/main" id="{01A9C38B-6606-B10A-6E63-BCA0462ACD98}"/>
              </a:ext>
            </a:extLst>
          </p:cNvPr>
          <p:cNvGrpSpPr/>
          <p:nvPr/>
        </p:nvGrpSpPr>
        <p:grpSpPr>
          <a:xfrm>
            <a:off x="7008508" y="5096512"/>
            <a:ext cx="437517" cy="434337"/>
            <a:chOff x="4966335" y="-450694"/>
            <a:chExt cx="746525" cy="740521"/>
          </a:xfrm>
        </p:grpSpPr>
        <p:sp>
          <p:nvSpPr>
            <p:cNvPr id="6" name="椭圆 5">
              <a:extLst>
                <a:ext uri="{FF2B5EF4-FFF2-40B4-BE49-F238E27FC236}">
                  <a16:creationId xmlns:a16="http://schemas.microsoft.com/office/drawing/2014/main" id="{745CC00E-D666-1DAD-28A9-1E3A54C2D1AF}"/>
                </a:ext>
              </a:extLst>
            </p:cNvPr>
            <p:cNvSpPr/>
            <p:nvPr/>
          </p:nvSpPr>
          <p:spPr>
            <a:xfrm>
              <a:off x="5479722" y="-415606"/>
              <a:ext cx="98476" cy="984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7" name="空心弧 6">
              <a:extLst>
                <a:ext uri="{FF2B5EF4-FFF2-40B4-BE49-F238E27FC236}">
                  <a16:creationId xmlns:a16="http://schemas.microsoft.com/office/drawing/2014/main" id="{EEDEEE7B-D606-04CE-B2B2-DDC3C2DC14AA}"/>
                </a:ext>
              </a:extLst>
            </p:cNvPr>
            <p:cNvSpPr/>
            <p:nvPr/>
          </p:nvSpPr>
          <p:spPr>
            <a:xfrm rot="17329311">
              <a:off x="4978267" y="-450694"/>
              <a:ext cx="713695" cy="713695"/>
            </a:xfrm>
            <a:prstGeom prst="blockArc">
              <a:avLst>
                <a:gd name="adj1" fmla="val 16337628"/>
                <a:gd name="adj2" fmla="val 21291116"/>
                <a:gd name="adj3" fmla="val 88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8" name="空心弧 7">
              <a:extLst>
                <a:ext uri="{FF2B5EF4-FFF2-40B4-BE49-F238E27FC236}">
                  <a16:creationId xmlns:a16="http://schemas.microsoft.com/office/drawing/2014/main" id="{CF734743-4F15-A924-E8F7-65D6B1E9F5E4}"/>
                </a:ext>
              </a:extLst>
            </p:cNvPr>
            <p:cNvSpPr/>
            <p:nvPr/>
          </p:nvSpPr>
          <p:spPr>
            <a:xfrm rot="9916843">
              <a:off x="4983031" y="-423868"/>
              <a:ext cx="713695" cy="713695"/>
            </a:xfrm>
            <a:prstGeom prst="blockArc">
              <a:avLst>
                <a:gd name="adj1" fmla="val 16337628"/>
                <a:gd name="adj2" fmla="val 21291116"/>
                <a:gd name="adj3" fmla="val 88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9" name="空心弧 8">
              <a:extLst>
                <a:ext uri="{FF2B5EF4-FFF2-40B4-BE49-F238E27FC236}">
                  <a16:creationId xmlns:a16="http://schemas.microsoft.com/office/drawing/2014/main" id="{9558BE25-BB17-3BEB-AF5A-5C5F4498597C}"/>
                </a:ext>
              </a:extLst>
            </p:cNvPr>
            <p:cNvSpPr/>
            <p:nvPr/>
          </p:nvSpPr>
          <p:spPr>
            <a:xfrm rot="3002349">
              <a:off x="4999165" y="-440193"/>
              <a:ext cx="713695" cy="713695"/>
            </a:xfrm>
            <a:prstGeom prst="blockArc">
              <a:avLst>
                <a:gd name="adj1" fmla="val 16337628"/>
                <a:gd name="adj2" fmla="val 21291116"/>
                <a:gd name="adj3" fmla="val 882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nvGrpSpPr>
            <p:cNvPr id="10" name="组合 9">
              <a:extLst>
                <a:ext uri="{FF2B5EF4-FFF2-40B4-BE49-F238E27FC236}">
                  <a16:creationId xmlns:a16="http://schemas.microsoft.com/office/drawing/2014/main" id="{92711FE7-46B9-2FE4-DD33-25B3BD32E6D9}"/>
                </a:ext>
              </a:extLst>
            </p:cNvPr>
            <p:cNvGrpSpPr/>
            <p:nvPr/>
          </p:nvGrpSpPr>
          <p:grpSpPr>
            <a:xfrm>
              <a:off x="5168809" y="-302418"/>
              <a:ext cx="356578" cy="389025"/>
              <a:chOff x="4816384" y="-592930"/>
              <a:chExt cx="356578" cy="389025"/>
            </a:xfrm>
            <a:solidFill>
              <a:schemeClr val="bg1"/>
            </a:solidFill>
          </p:grpSpPr>
          <p:sp>
            <p:nvSpPr>
              <p:cNvPr id="13" name="椭圆 12">
                <a:extLst>
                  <a:ext uri="{FF2B5EF4-FFF2-40B4-BE49-F238E27FC236}">
                    <a16:creationId xmlns:a16="http://schemas.microsoft.com/office/drawing/2014/main" id="{454DEEB2-5849-8B24-3EC9-C327DCC1CB04}"/>
                  </a:ext>
                </a:extLst>
              </p:cNvPr>
              <p:cNvSpPr/>
              <p:nvPr/>
            </p:nvSpPr>
            <p:spPr>
              <a:xfrm>
                <a:off x="4872039" y="-592930"/>
                <a:ext cx="245268" cy="2452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4" name="任意多边形: 形状 13">
                <a:extLst>
                  <a:ext uri="{FF2B5EF4-FFF2-40B4-BE49-F238E27FC236}">
                    <a16:creationId xmlns:a16="http://schemas.microsoft.com/office/drawing/2014/main" id="{4E4A6078-9DBB-8F90-EA40-16C74B1D0CD7}"/>
                  </a:ext>
                </a:extLst>
              </p:cNvPr>
              <p:cNvSpPr/>
              <p:nvPr/>
            </p:nvSpPr>
            <p:spPr>
              <a:xfrm>
                <a:off x="4816384" y="-373858"/>
                <a:ext cx="356578" cy="169953"/>
              </a:xfrm>
              <a:custGeom>
                <a:avLst/>
                <a:gdLst>
                  <a:gd name="connsiteX0" fmla="*/ 178289 w 356578"/>
                  <a:gd name="connsiteY0" fmla="*/ 0 h 192548"/>
                  <a:gd name="connsiteX1" fmla="*/ 356578 w 356578"/>
                  <a:gd name="connsiteY1" fmla="*/ 178289 h 192548"/>
                  <a:gd name="connsiteX2" fmla="*/ 353699 w 356578"/>
                  <a:gd name="connsiteY2" fmla="*/ 192548 h 192548"/>
                  <a:gd name="connsiteX3" fmla="*/ 2879 w 356578"/>
                  <a:gd name="connsiteY3" fmla="*/ 192548 h 192548"/>
                  <a:gd name="connsiteX4" fmla="*/ 0 w 356578"/>
                  <a:gd name="connsiteY4" fmla="*/ 178289 h 192548"/>
                  <a:gd name="connsiteX5" fmla="*/ 178289 w 356578"/>
                  <a:gd name="connsiteY5" fmla="*/ 0 h 192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6578" h="192548">
                    <a:moveTo>
                      <a:pt x="178289" y="0"/>
                    </a:moveTo>
                    <a:cubicBezTo>
                      <a:pt x="276755" y="0"/>
                      <a:pt x="356578" y="79823"/>
                      <a:pt x="356578" y="178289"/>
                    </a:cubicBezTo>
                    <a:lnTo>
                      <a:pt x="353699" y="192548"/>
                    </a:lnTo>
                    <a:lnTo>
                      <a:pt x="2879" y="192548"/>
                    </a:lnTo>
                    <a:lnTo>
                      <a:pt x="0" y="178289"/>
                    </a:lnTo>
                    <a:cubicBezTo>
                      <a:pt x="0" y="79823"/>
                      <a:pt x="79823" y="0"/>
                      <a:pt x="17828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1" name="椭圆 10">
              <a:extLst>
                <a:ext uri="{FF2B5EF4-FFF2-40B4-BE49-F238E27FC236}">
                  <a16:creationId xmlns:a16="http://schemas.microsoft.com/office/drawing/2014/main" id="{29036428-6754-D13E-65B6-B125647BE169}"/>
                </a:ext>
              </a:extLst>
            </p:cNvPr>
            <p:cNvSpPr/>
            <p:nvPr/>
          </p:nvSpPr>
          <p:spPr>
            <a:xfrm>
              <a:off x="4966335" y="-131393"/>
              <a:ext cx="98476" cy="984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2" name="椭圆 11">
              <a:extLst>
                <a:ext uri="{FF2B5EF4-FFF2-40B4-BE49-F238E27FC236}">
                  <a16:creationId xmlns:a16="http://schemas.microsoft.com/office/drawing/2014/main" id="{2650186C-4D01-23F0-733A-664BEF34917E}"/>
                </a:ext>
              </a:extLst>
            </p:cNvPr>
            <p:cNvSpPr/>
            <p:nvPr/>
          </p:nvSpPr>
          <p:spPr>
            <a:xfrm>
              <a:off x="5467238" y="163113"/>
              <a:ext cx="98476" cy="984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15" name="椭圆 14">
            <a:extLst>
              <a:ext uri="{FF2B5EF4-FFF2-40B4-BE49-F238E27FC236}">
                <a16:creationId xmlns:a16="http://schemas.microsoft.com/office/drawing/2014/main" id="{57B2515A-DFF5-0AE6-6FD8-24B414994433}"/>
              </a:ext>
            </a:extLst>
          </p:cNvPr>
          <p:cNvSpPr/>
          <p:nvPr/>
        </p:nvSpPr>
        <p:spPr>
          <a:xfrm>
            <a:off x="6853555" y="1707515"/>
            <a:ext cx="756285" cy="756285"/>
          </a:xfrm>
          <a:prstGeom prst="ellipse">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outerShdw blurRad="76200" dist="635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rIns="9144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ts val="0"/>
              </a:spcBef>
              <a:spcAft>
                <a:spcPts val="0"/>
              </a:spcAft>
              <a:buClrTx/>
              <a:buSzTx/>
              <a:buFontTx/>
              <a:defRPr/>
            </a:pPr>
            <a:endParaRPr lang="zh-CN" altLang="en-US" sz="1200" noProof="0">
              <a:ln>
                <a:noFill/>
              </a:ln>
              <a:solidFill>
                <a:schemeClr val="tx1"/>
              </a:solidFill>
              <a:effectLst/>
              <a:uLnTx/>
              <a:uFillTx/>
              <a:latin typeface="Arial" panose="020B0604020202020204"/>
              <a:ea typeface="思源黑体 CN Regular" panose="020B0500000000000000" pitchFamily="34" charset="-122"/>
              <a:sym typeface="+mn-ea"/>
            </a:endParaRPr>
          </a:p>
        </p:txBody>
      </p:sp>
      <p:grpSp>
        <p:nvGrpSpPr>
          <p:cNvPr id="16" name="组合 15">
            <a:extLst>
              <a:ext uri="{FF2B5EF4-FFF2-40B4-BE49-F238E27FC236}">
                <a16:creationId xmlns:a16="http://schemas.microsoft.com/office/drawing/2014/main" id="{5474A1EF-93EB-44FC-BD23-EDA0C20D4D6C}"/>
              </a:ext>
            </a:extLst>
          </p:cNvPr>
          <p:cNvGrpSpPr/>
          <p:nvPr/>
        </p:nvGrpSpPr>
        <p:grpSpPr>
          <a:xfrm>
            <a:off x="7037705" y="1887220"/>
            <a:ext cx="387985" cy="387985"/>
            <a:chOff x="2355239" y="6884990"/>
            <a:chExt cx="421322" cy="421322"/>
          </a:xfrm>
        </p:grpSpPr>
        <p:sp>
          <p:nvSpPr>
            <p:cNvPr id="17" name="椭圆 16">
              <a:extLst>
                <a:ext uri="{FF2B5EF4-FFF2-40B4-BE49-F238E27FC236}">
                  <a16:creationId xmlns:a16="http://schemas.microsoft.com/office/drawing/2014/main" id="{58554A51-DA45-4A83-7630-E80C45A40871}"/>
                </a:ext>
              </a:extLst>
            </p:cNvPr>
            <p:cNvSpPr/>
            <p:nvPr/>
          </p:nvSpPr>
          <p:spPr>
            <a:xfrm>
              <a:off x="2355239" y="6884990"/>
              <a:ext cx="421322" cy="421322"/>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8" name="椭圆 17">
              <a:extLst>
                <a:ext uri="{FF2B5EF4-FFF2-40B4-BE49-F238E27FC236}">
                  <a16:creationId xmlns:a16="http://schemas.microsoft.com/office/drawing/2014/main" id="{36615B2A-ABC8-D20E-B82E-909C5432FEE0}"/>
                </a:ext>
              </a:extLst>
            </p:cNvPr>
            <p:cNvSpPr/>
            <p:nvPr/>
          </p:nvSpPr>
          <p:spPr>
            <a:xfrm>
              <a:off x="2410928" y="6940679"/>
              <a:ext cx="309945" cy="309945"/>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19" name="椭圆 18">
              <a:extLst>
                <a:ext uri="{FF2B5EF4-FFF2-40B4-BE49-F238E27FC236}">
                  <a16:creationId xmlns:a16="http://schemas.microsoft.com/office/drawing/2014/main" id="{DF0AD4C3-4535-2D47-6057-D5B3828EB43D}"/>
                </a:ext>
              </a:extLst>
            </p:cNvPr>
            <p:cNvSpPr/>
            <p:nvPr/>
          </p:nvSpPr>
          <p:spPr>
            <a:xfrm>
              <a:off x="2499181" y="6951395"/>
              <a:ext cx="133438" cy="299229"/>
            </a:xfrm>
            <a:prstGeom prst="ellipse">
              <a:avLst/>
            </a:prstGeom>
            <a:noFill/>
            <a:ln w="222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cxnSp>
          <p:nvCxnSpPr>
            <p:cNvPr id="20" name="直接连接符 19">
              <a:extLst>
                <a:ext uri="{FF2B5EF4-FFF2-40B4-BE49-F238E27FC236}">
                  <a16:creationId xmlns:a16="http://schemas.microsoft.com/office/drawing/2014/main" id="{109FC3D0-E390-D6E0-13E4-2E94D8DB244A}"/>
                </a:ext>
              </a:extLst>
            </p:cNvPr>
            <p:cNvCxnSpPr>
              <a:stCxn id="19" idx="0"/>
              <a:endCxn id="19" idx="4"/>
            </p:cNvCxnSpPr>
            <p:nvPr/>
          </p:nvCxnSpPr>
          <p:spPr>
            <a:xfrm>
              <a:off x="2565900" y="6951395"/>
              <a:ext cx="0" cy="299229"/>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1C00343F-2B94-B103-2835-2CCD369D23D4}"/>
                </a:ext>
              </a:extLst>
            </p:cNvPr>
            <p:cNvCxnSpPr>
              <a:stCxn id="18" idx="2"/>
              <a:endCxn id="18" idx="6"/>
            </p:cNvCxnSpPr>
            <p:nvPr/>
          </p:nvCxnSpPr>
          <p:spPr>
            <a:xfrm>
              <a:off x="2410928" y="7095652"/>
              <a:ext cx="309945"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2" name="椭圆 21">
            <a:extLst>
              <a:ext uri="{FF2B5EF4-FFF2-40B4-BE49-F238E27FC236}">
                <a16:creationId xmlns:a16="http://schemas.microsoft.com/office/drawing/2014/main" id="{0DBE61D8-C3D4-E9B1-B39B-BFCBCB169C2D}"/>
              </a:ext>
            </a:extLst>
          </p:cNvPr>
          <p:cNvSpPr/>
          <p:nvPr/>
        </p:nvSpPr>
        <p:spPr>
          <a:xfrm>
            <a:off x="6853555" y="3310890"/>
            <a:ext cx="756285" cy="756285"/>
          </a:xfrm>
          <a:prstGeom prst="ellipse">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a:effectLst>
            <a:outerShdw blurRad="76200" dist="635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rIns="91440"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ts val="0"/>
              </a:spcBef>
              <a:spcAft>
                <a:spcPts val="0"/>
              </a:spcAft>
              <a:buClrTx/>
              <a:buSzTx/>
              <a:buFontTx/>
              <a:defRPr/>
            </a:pPr>
            <a:endParaRPr lang="zh-CN" altLang="en-US" sz="1200" noProof="0" dirty="0">
              <a:ln>
                <a:noFill/>
              </a:ln>
              <a:solidFill>
                <a:schemeClr val="tx1"/>
              </a:solidFill>
              <a:effectLst/>
              <a:uLnTx/>
              <a:uFillTx/>
              <a:latin typeface="Arial" panose="020B0604020202020204"/>
              <a:ea typeface="思源黑体 CN Regular" panose="020B0500000000000000" pitchFamily="34" charset="-122"/>
              <a:sym typeface="+mn-ea"/>
            </a:endParaRPr>
          </a:p>
        </p:txBody>
      </p:sp>
      <p:grpSp>
        <p:nvGrpSpPr>
          <p:cNvPr id="23" name="组合 22">
            <a:extLst>
              <a:ext uri="{FF2B5EF4-FFF2-40B4-BE49-F238E27FC236}">
                <a16:creationId xmlns:a16="http://schemas.microsoft.com/office/drawing/2014/main" id="{E9516634-473D-BC16-B90D-3D2A520476E3}"/>
              </a:ext>
            </a:extLst>
          </p:cNvPr>
          <p:cNvGrpSpPr/>
          <p:nvPr/>
        </p:nvGrpSpPr>
        <p:grpSpPr>
          <a:xfrm>
            <a:off x="7061200" y="3509009"/>
            <a:ext cx="359410" cy="344170"/>
            <a:chOff x="10494" y="7597"/>
            <a:chExt cx="814" cy="779"/>
          </a:xfrm>
        </p:grpSpPr>
        <p:sp>
          <p:nvSpPr>
            <p:cNvPr id="24" name="等腰三角形 23">
              <a:extLst>
                <a:ext uri="{FF2B5EF4-FFF2-40B4-BE49-F238E27FC236}">
                  <a16:creationId xmlns:a16="http://schemas.microsoft.com/office/drawing/2014/main" id="{7A9E07E7-598C-AF35-1295-250F6E3D0BDF}"/>
                </a:ext>
              </a:extLst>
            </p:cNvPr>
            <p:cNvSpPr/>
            <p:nvPr/>
          </p:nvSpPr>
          <p:spPr>
            <a:xfrm>
              <a:off x="10613" y="7755"/>
              <a:ext cx="557" cy="480"/>
            </a:xfrm>
            <a:prstGeom prst="triangle">
              <a:avLst/>
            </a:prstGeom>
            <a:noFill/>
            <a:ln w="31750">
              <a:solidFill>
                <a:schemeClr val="bg1">
                  <a:alpha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25" name="矩形: 圆角 24">
              <a:extLst>
                <a:ext uri="{FF2B5EF4-FFF2-40B4-BE49-F238E27FC236}">
                  <a16:creationId xmlns:a16="http://schemas.microsoft.com/office/drawing/2014/main" id="{FC4BC231-772E-6BCC-023A-06C38D5EC7EF}"/>
                </a:ext>
              </a:extLst>
            </p:cNvPr>
            <p:cNvSpPr/>
            <p:nvPr/>
          </p:nvSpPr>
          <p:spPr>
            <a:xfrm>
              <a:off x="10742" y="7597"/>
              <a:ext cx="308" cy="308"/>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28" name="矩形: 圆角 27">
              <a:extLst>
                <a:ext uri="{FF2B5EF4-FFF2-40B4-BE49-F238E27FC236}">
                  <a16:creationId xmlns:a16="http://schemas.microsoft.com/office/drawing/2014/main" id="{D6408FA4-F0E7-8247-889D-32448178F2B1}"/>
                </a:ext>
              </a:extLst>
            </p:cNvPr>
            <p:cNvSpPr/>
            <p:nvPr/>
          </p:nvSpPr>
          <p:spPr>
            <a:xfrm>
              <a:off x="10494" y="8068"/>
              <a:ext cx="308" cy="308"/>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sp>
          <p:nvSpPr>
            <p:cNvPr id="29" name="矩形: 圆角 28">
              <a:extLst>
                <a:ext uri="{FF2B5EF4-FFF2-40B4-BE49-F238E27FC236}">
                  <a16:creationId xmlns:a16="http://schemas.microsoft.com/office/drawing/2014/main" id="{575C87D5-ADC8-803E-CF8F-4613D6D849D6}"/>
                </a:ext>
              </a:extLst>
            </p:cNvPr>
            <p:cNvSpPr/>
            <p:nvPr/>
          </p:nvSpPr>
          <p:spPr>
            <a:xfrm>
              <a:off x="11000" y="8063"/>
              <a:ext cx="308" cy="308"/>
            </a:xfrm>
            <a:prstGeom prst="round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solidFill>
              </a:endParaRPr>
            </a:p>
          </p:txBody>
        </p:sp>
      </p:grpSp>
      <p:sp>
        <p:nvSpPr>
          <p:cNvPr id="30" name="矩形: 圆顶角 34">
            <a:extLst>
              <a:ext uri="{FF2B5EF4-FFF2-40B4-BE49-F238E27FC236}">
                <a16:creationId xmlns:a16="http://schemas.microsoft.com/office/drawing/2014/main" id="{405D8365-6A47-3538-1673-15AA01BAEA68}"/>
              </a:ext>
            </a:extLst>
          </p:cNvPr>
          <p:cNvSpPr/>
          <p:nvPr/>
        </p:nvSpPr>
        <p:spPr>
          <a:xfrm>
            <a:off x="3484880" y="4808855"/>
            <a:ext cx="2719070" cy="735965"/>
          </a:xfrm>
          <a:prstGeom prst="rect">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a:effectLst>
            <a:outerShdw blurRad="76200" dist="63500" dir="18900000" algn="b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wrap="square" numCol="1" spcCol="0" rtlCol="0" fromWordArt="0" anchor="ctr" anchorCtr="0" forceAA="0" compatLnSpc="1">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ts val="0"/>
              </a:spcBef>
              <a:spcAft>
                <a:spcPts val="0"/>
              </a:spcAft>
              <a:buClrTx/>
              <a:buSzTx/>
              <a:buFontTx/>
              <a:defRPr/>
            </a:pPr>
            <a:endParaRPr lang="zh-CN" altLang="en-US" sz="1200" noProof="0">
              <a:ln>
                <a:noFill/>
              </a:ln>
              <a:solidFill>
                <a:schemeClr val="tx1"/>
              </a:solidFill>
              <a:effectLst/>
              <a:uLnTx/>
              <a:uFillTx/>
              <a:latin typeface="Arial" panose="020B0604020202020204"/>
              <a:ea typeface="思源黑体 CN Regular" panose="020B0500000000000000" pitchFamily="34" charset="-122"/>
              <a:sym typeface="+mn-ea"/>
            </a:endParaRPr>
          </a:p>
        </p:txBody>
      </p:sp>
      <p:sp>
        <p:nvSpPr>
          <p:cNvPr id="31" name="文本框 63">
            <a:extLst>
              <a:ext uri="{FF2B5EF4-FFF2-40B4-BE49-F238E27FC236}">
                <a16:creationId xmlns:a16="http://schemas.microsoft.com/office/drawing/2014/main" id="{C70454E5-AC88-C1DA-9727-581537FA9CE6}"/>
              </a:ext>
            </a:extLst>
          </p:cNvPr>
          <p:cNvSpPr txBox="1"/>
          <p:nvPr/>
        </p:nvSpPr>
        <p:spPr>
          <a:xfrm>
            <a:off x="3782060" y="5006975"/>
            <a:ext cx="2110105" cy="523220"/>
          </a:xfrm>
          <a:prstGeom prst="rect">
            <a:avLst/>
          </a:prstGeom>
          <a:noFill/>
          <a:effectLst/>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
                <a:srgbClr val="CECAC7"/>
              </a:buClr>
              <a:buSzTx/>
              <a:buFontTx/>
              <a:buNone/>
              <a:defRPr/>
            </a:pPr>
            <a:r>
              <a:rPr lang="zh-CN" altLang="en-US" sz="2800" b="1" spc="150" dirty="0">
                <a:solidFill>
                  <a:schemeClr val="bg1"/>
                </a:solidFill>
                <a:latin typeface="华文行楷" panose="02010800040101010101" pitchFamily="2" charset="-122"/>
                <a:ea typeface="华文行楷" panose="02010800040101010101" pitchFamily="2" charset="-122"/>
              </a:rPr>
              <a:t>合作</a:t>
            </a:r>
            <a:r>
              <a:rPr kumimoji="0" lang="en-US" altLang="zh-CN" sz="2800" b="1" i="0" u="none" strike="noStrike" kern="1200" cap="none" spc="150" normalizeH="0" baseline="0" noProof="0" dirty="0">
                <a:ln>
                  <a:noFill/>
                </a:ln>
                <a:solidFill>
                  <a:schemeClr val="bg1"/>
                </a:solidFill>
                <a:effectLst/>
                <a:uLnTx/>
                <a:uFillTx/>
                <a:latin typeface="华文行楷" panose="02010800040101010101" pitchFamily="2" charset="-122"/>
                <a:ea typeface="华文行楷" panose="02010800040101010101" pitchFamily="2" charset="-122"/>
              </a:rPr>
              <a:t>·</a:t>
            </a:r>
            <a:r>
              <a:rPr lang="zh-CN" altLang="en-US" sz="2800" b="1" spc="150" dirty="0">
                <a:solidFill>
                  <a:schemeClr val="bg1"/>
                </a:solidFill>
                <a:latin typeface="华文行楷" panose="02010800040101010101" pitchFamily="2" charset="-122"/>
                <a:ea typeface="华文行楷" panose="02010800040101010101" pitchFamily="2" charset="-122"/>
              </a:rPr>
              <a:t>共赢</a:t>
            </a:r>
            <a:endParaRPr kumimoji="0" lang="zh-CN" altLang="en-US" sz="2800" b="1" i="0" u="none" strike="noStrike" kern="1200" cap="none" spc="150" normalizeH="0" baseline="0" noProof="0" dirty="0">
              <a:ln>
                <a:noFill/>
              </a:ln>
              <a:solidFill>
                <a:schemeClr val="bg1"/>
              </a:solidFill>
              <a:effectLst/>
              <a:uLnTx/>
              <a:uFillTx/>
              <a:latin typeface="华文行楷" panose="02010800040101010101" pitchFamily="2" charset="-122"/>
              <a:ea typeface="华文行楷" panose="02010800040101010101" pitchFamily="2" charset="-122"/>
            </a:endParaRPr>
          </a:p>
        </p:txBody>
      </p:sp>
      <p:sp>
        <p:nvSpPr>
          <p:cNvPr id="32" name="图形">
            <a:extLst>
              <a:ext uri="{FF2B5EF4-FFF2-40B4-BE49-F238E27FC236}">
                <a16:creationId xmlns:a16="http://schemas.microsoft.com/office/drawing/2014/main" id="{D884D9FD-F60D-FBC7-C87F-8D5C127D0984}"/>
              </a:ext>
            </a:extLst>
          </p:cNvPr>
          <p:cNvSpPr/>
          <p:nvPr/>
        </p:nvSpPr>
        <p:spPr>
          <a:xfrm>
            <a:off x="7793990" y="2192185"/>
            <a:ext cx="3032760" cy="418704"/>
          </a:xfrm>
          <a:prstGeom prst="rect">
            <a:avLst/>
          </a:prstGeom>
        </p:spPr>
        <p:txBody>
          <a:bodyPr wrap="square" lIns="0" tIns="0" rIns="0" bIns="0">
            <a:spAutoFit/>
          </a:bodyPr>
          <a:lstStyle/>
          <a:p>
            <a:pPr>
              <a:lnSpc>
                <a:spcPct val="130000"/>
              </a:lnSpc>
            </a:pPr>
            <a:r>
              <a:rPr kumimoji="0" lang="zh-CN" altLang="en-US" sz="1100" b="0" i="0" u="none" strike="noStrike" kern="1200" cap="none" spc="100" normalizeH="0" baseline="0" noProof="0" dirty="0">
                <a:ln>
                  <a:noFill/>
                </a:ln>
                <a:effectLst/>
                <a:uLnTx/>
                <a:uFillTx/>
                <a:latin typeface="+mn-ea"/>
                <a:cs typeface="字魂58号-创中黑" panose="00000500000000000000" charset="-122"/>
                <a:sym typeface="+mn-ea"/>
              </a:rPr>
              <a:t>实现远程技术支撑，缩短设备故障时间，设备利用率提升</a:t>
            </a:r>
          </a:p>
        </p:txBody>
      </p:sp>
      <p:sp>
        <p:nvSpPr>
          <p:cNvPr id="33" name="图形">
            <a:extLst>
              <a:ext uri="{FF2B5EF4-FFF2-40B4-BE49-F238E27FC236}">
                <a16:creationId xmlns:a16="http://schemas.microsoft.com/office/drawing/2014/main" id="{DE8015F1-577C-0145-0356-6B3F9F3109DA}"/>
              </a:ext>
            </a:extLst>
          </p:cNvPr>
          <p:cNvSpPr/>
          <p:nvPr/>
        </p:nvSpPr>
        <p:spPr>
          <a:xfrm>
            <a:off x="7845273" y="1754035"/>
            <a:ext cx="2609215" cy="369332"/>
          </a:xfrm>
          <a:prstGeom prst="rect">
            <a:avLst/>
          </a:prstGeom>
          <a:noFill/>
        </p:spPr>
        <p:txBody>
          <a:bodyPr wrap="square" lIns="0" tIns="0" rIns="0" bIns="0">
            <a:spAutoFit/>
          </a:bodyPr>
          <a:lstStyle/>
          <a:p>
            <a:r>
              <a:rPr lang="zh-CN" altLang="en-US" sz="2400" dirty="0">
                <a:latin typeface="+mj-ea"/>
                <a:ea typeface="+mj-ea"/>
                <a:cs typeface="字魂58号-创中黑" panose="00000500000000000000" charset="-122"/>
                <a:sym typeface="+mn-ea"/>
              </a:rPr>
              <a:t>远程运维</a:t>
            </a:r>
            <a:endParaRPr kumimoji="0" lang="zh-CN" altLang="en-US" sz="2400" i="0" u="none" strike="noStrike" kern="1200" cap="none" spc="0" normalizeH="0" baseline="0" noProof="0" dirty="0">
              <a:ln>
                <a:noFill/>
              </a:ln>
              <a:effectLst/>
              <a:uLnTx/>
              <a:uFillTx/>
              <a:latin typeface="+mj-ea"/>
              <a:ea typeface="+mj-ea"/>
              <a:cs typeface="字魂58号-创中黑" panose="00000500000000000000" charset="-122"/>
              <a:sym typeface="+mn-ea"/>
            </a:endParaRPr>
          </a:p>
        </p:txBody>
      </p:sp>
      <p:sp>
        <p:nvSpPr>
          <p:cNvPr id="34" name="图形">
            <a:extLst>
              <a:ext uri="{FF2B5EF4-FFF2-40B4-BE49-F238E27FC236}">
                <a16:creationId xmlns:a16="http://schemas.microsoft.com/office/drawing/2014/main" id="{6EAACBB0-A30C-C709-517B-769C45994B2A}"/>
              </a:ext>
            </a:extLst>
          </p:cNvPr>
          <p:cNvSpPr/>
          <p:nvPr/>
        </p:nvSpPr>
        <p:spPr>
          <a:xfrm>
            <a:off x="7793990" y="3762691"/>
            <a:ext cx="3032760" cy="198644"/>
          </a:xfrm>
          <a:prstGeom prst="rect">
            <a:avLst/>
          </a:prstGeom>
        </p:spPr>
        <p:txBody>
          <a:bodyPr wrap="square" lIns="0" tIns="0" rIns="0" bIns="0">
            <a:spAutoFit/>
          </a:bodyPr>
          <a:lstStyle/>
          <a:p>
            <a:pPr>
              <a:lnSpc>
                <a:spcPct val="130000"/>
              </a:lnSpc>
            </a:pPr>
            <a:r>
              <a:rPr kumimoji="0" lang="zh-CN" altLang="en-US" sz="1100" b="0" i="0" u="none" strike="noStrike" kern="1200" cap="none" spc="100" normalizeH="0" baseline="0" noProof="0" dirty="0">
                <a:ln>
                  <a:noFill/>
                </a:ln>
                <a:effectLst/>
                <a:uLnTx/>
                <a:uFillTx/>
                <a:latin typeface="+mn-ea"/>
                <a:cs typeface="字魂58号-创中黑" panose="00000500000000000000" charset="-122"/>
                <a:sym typeface="+mn-ea"/>
              </a:rPr>
              <a:t>推动人才培养，降低人员培养成本</a:t>
            </a:r>
          </a:p>
        </p:txBody>
      </p:sp>
      <p:sp>
        <p:nvSpPr>
          <p:cNvPr id="35" name="图形">
            <a:extLst>
              <a:ext uri="{FF2B5EF4-FFF2-40B4-BE49-F238E27FC236}">
                <a16:creationId xmlns:a16="http://schemas.microsoft.com/office/drawing/2014/main" id="{86A55351-3830-5189-EDBD-B88CAF96E58A}"/>
              </a:ext>
            </a:extLst>
          </p:cNvPr>
          <p:cNvSpPr/>
          <p:nvPr/>
        </p:nvSpPr>
        <p:spPr>
          <a:xfrm>
            <a:off x="7845273" y="3324541"/>
            <a:ext cx="2609215" cy="368935"/>
          </a:xfrm>
          <a:prstGeom prst="rect">
            <a:avLst/>
          </a:prstGeom>
          <a:noFill/>
        </p:spPr>
        <p:txBody>
          <a:bodyPr wrap="square" lIns="0" tIns="0" rIns="0" bIns="0">
            <a:spAutoFit/>
          </a:bodyPr>
          <a:lstStyle/>
          <a:p>
            <a:r>
              <a:rPr kumimoji="0" lang="zh-CN" altLang="en-US" sz="2400" i="0" u="none" strike="noStrike" kern="1200" cap="none" spc="0" normalizeH="0" baseline="0" noProof="0" dirty="0">
                <a:ln>
                  <a:noFill/>
                </a:ln>
                <a:effectLst/>
                <a:uLnTx/>
                <a:uFillTx/>
                <a:latin typeface="+mj-ea"/>
                <a:ea typeface="+mj-ea"/>
                <a:cs typeface="字魂58号-创中黑" panose="00000500000000000000" charset="-122"/>
                <a:sym typeface="+mn-ea"/>
              </a:rPr>
              <a:t>技术共享</a:t>
            </a:r>
          </a:p>
        </p:txBody>
      </p:sp>
      <p:sp>
        <p:nvSpPr>
          <p:cNvPr id="36" name="图形">
            <a:extLst>
              <a:ext uri="{FF2B5EF4-FFF2-40B4-BE49-F238E27FC236}">
                <a16:creationId xmlns:a16="http://schemas.microsoft.com/office/drawing/2014/main" id="{53459894-DEF2-DA13-CC09-511D28C910F1}"/>
              </a:ext>
            </a:extLst>
          </p:cNvPr>
          <p:cNvSpPr/>
          <p:nvPr/>
        </p:nvSpPr>
        <p:spPr>
          <a:xfrm>
            <a:off x="7793990" y="5333197"/>
            <a:ext cx="3032760" cy="418704"/>
          </a:xfrm>
          <a:prstGeom prst="rect">
            <a:avLst/>
          </a:prstGeom>
        </p:spPr>
        <p:txBody>
          <a:bodyPr wrap="square" lIns="0" tIns="0" rIns="0" bIns="0">
            <a:spAutoFit/>
          </a:bodyPr>
          <a:lstStyle/>
          <a:p>
            <a:pPr>
              <a:lnSpc>
                <a:spcPct val="130000"/>
              </a:lnSpc>
            </a:pPr>
            <a:r>
              <a:rPr lang="zh-CN" altLang="en-US" sz="1100" spc="100" dirty="0">
                <a:latin typeface="+mn-ea"/>
                <a:cs typeface="字魂58号-创中黑" panose="00000500000000000000" charset="-122"/>
                <a:sym typeface="+mn-ea"/>
              </a:rPr>
              <a:t>有效减少备件储备，降低备件储备金额，提升备件更换速度</a:t>
            </a:r>
            <a:endParaRPr kumimoji="0" lang="zh-CN" altLang="en-US" sz="1100" b="0" i="0" u="none" strike="noStrike" kern="1200" cap="none" spc="100" normalizeH="0" baseline="0" noProof="0" dirty="0">
              <a:ln>
                <a:noFill/>
              </a:ln>
              <a:effectLst/>
              <a:uLnTx/>
              <a:uFillTx/>
              <a:latin typeface="+mn-ea"/>
              <a:cs typeface="字魂58号-创中黑" panose="00000500000000000000" charset="-122"/>
              <a:sym typeface="+mn-ea"/>
            </a:endParaRPr>
          </a:p>
        </p:txBody>
      </p:sp>
      <p:sp>
        <p:nvSpPr>
          <p:cNvPr id="37" name="图形">
            <a:extLst>
              <a:ext uri="{FF2B5EF4-FFF2-40B4-BE49-F238E27FC236}">
                <a16:creationId xmlns:a16="http://schemas.microsoft.com/office/drawing/2014/main" id="{2308C6EA-8237-1000-4BE1-9FE2A921D427}"/>
              </a:ext>
            </a:extLst>
          </p:cNvPr>
          <p:cNvSpPr/>
          <p:nvPr/>
        </p:nvSpPr>
        <p:spPr>
          <a:xfrm>
            <a:off x="7845273" y="4895047"/>
            <a:ext cx="2609215" cy="368935"/>
          </a:xfrm>
          <a:prstGeom prst="rect">
            <a:avLst/>
          </a:prstGeom>
          <a:noFill/>
        </p:spPr>
        <p:txBody>
          <a:bodyPr wrap="square" lIns="0" tIns="0" rIns="0" bIns="0">
            <a:spAutoFit/>
          </a:bodyPr>
          <a:lstStyle/>
          <a:p>
            <a:r>
              <a:rPr kumimoji="0" lang="zh-CN" altLang="en-US" sz="2400" i="0" u="none" strike="noStrike" kern="1200" cap="none" spc="0" normalizeH="0" baseline="0" noProof="0" dirty="0">
                <a:ln>
                  <a:noFill/>
                </a:ln>
                <a:effectLst/>
                <a:uLnTx/>
                <a:uFillTx/>
                <a:latin typeface="+mj-ea"/>
                <a:ea typeface="+mj-ea"/>
                <a:cs typeface="字魂58号-创中黑" panose="00000500000000000000" charset="-122"/>
                <a:sym typeface="+mn-ea"/>
              </a:rPr>
              <a:t>备件模块化</a:t>
            </a:r>
          </a:p>
        </p:txBody>
      </p:sp>
    </p:spTree>
    <p:extLst>
      <p:ext uri="{BB962C8B-B14F-4D97-AF65-F5344CB8AC3E}">
        <p14:creationId xmlns:p14="http://schemas.microsoft.com/office/powerpoint/2010/main" val="1837177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PPT_画板 1"/>
          <p:cNvPicPr>
            <a:picLocks noChangeAspect="1"/>
          </p:cNvPicPr>
          <p:nvPr/>
        </p:nvPicPr>
        <p:blipFill>
          <a:blip r:embed="rId3"/>
          <a:stretch>
            <a:fillRect/>
          </a:stretch>
        </p:blipFill>
        <p:spPr>
          <a:xfrm>
            <a:off x="0" y="0"/>
            <a:ext cx="12192000" cy="6858000"/>
          </a:xfrm>
          <a:prstGeom prst="rect">
            <a:avLst/>
          </a:prstGeom>
        </p:spPr>
      </p:pic>
      <p:sp>
        <p:nvSpPr>
          <p:cNvPr id="2" name="标题 4"/>
          <p:cNvSpPr>
            <a:spLocks noGrp="1"/>
          </p:cNvSpPr>
          <p:nvPr>
            <p:custDataLst>
              <p:tags r:id="rId1"/>
            </p:custDataLst>
          </p:nvPr>
        </p:nvSpPr>
        <p:spPr>
          <a:xfrm>
            <a:off x="1905" y="5338445"/>
            <a:ext cx="12192635" cy="589280"/>
          </a:xfrm>
          <a:prstGeom prst="rect">
            <a:avLst/>
          </a:prstGeom>
        </p:spPr>
        <p:txBody>
          <a:bodyPr anchor="b"/>
          <a:lstStyle>
            <a:lvl1pPr marL="0" indent="0" algn="ctr" defTabSz="914400" rtl="0" eaLnBrk="1" latinLnBrk="0" hangingPunct="1">
              <a:lnSpc>
                <a:spcPct val="90000"/>
              </a:lnSpc>
              <a:spcBef>
                <a:spcPct val="0"/>
              </a:spcBef>
              <a:buFont typeface="Arial" panose="020B0604020202020204" pitchFamily="34" charset="0"/>
              <a:buNone/>
              <a:defRPr sz="3200" b="1" kern="1200">
                <a:solidFill>
                  <a:schemeClr val="tx1"/>
                </a:solidFill>
                <a:latin typeface="+mj-lt"/>
                <a:ea typeface="+mj-ea"/>
                <a:cs typeface="+mj-cs"/>
              </a:defRPr>
            </a:lvl1pPr>
          </a:lstStyle>
          <a:p>
            <a:pPr algn="ctr" fontAlgn="auto">
              <a:lnSpc>
                <a:spcPct val="100000"/>
              </a:lnSpc>
              <a:spcAft>
                <a:spcPts val="0"/>
              </a:spcAft>
            </a:pPr>
            <a:r>
              <a:rPr sz="2400" dirty="0">
                <a:solidFill>
                  <a:schemeClr val="bg1"/>
                </a:solidFill>
                <a:latin typeface="隶书" panose="02010509060101010101" charset="-122"/>
                <a:ea typeface="隶书" panose="02010509060101010101" charset="-122"/>
                <a:cs typeface="隶书" panose="02010509060101010101" charset="-122"/>
                <a:sym typeface="+mn-ea"/>
              </a:rPr>
              <a:t>担社会责任</a:t>
            </a:r>
            <a:r>
              <a:rPr lang="en-US" sz="2400" dirty="0">
                <a:solidFill>
                  <a:schemeClr val="bg1"/>
                </a:solidFill>
                <a:latin typeface="隶书" panose="02010509060101010101" charset="-122"/>
                <a:ea typeface="隶书" panose="02010509060101010101" charset="-122"/>
                <a:cs typeface="隶书" panose="02010509060101010101" charset="-122"/>
                <a:sym typeface="+mn-ea"/>
              </a:rPr>
              <a:t>  </a:t>
            </a:r>
            <a:r>
              <a:rPr sz="2400" dirty="0">
                <a:solidFill>
                  <a:schemeClr val="bg1"/>
                </a:solidFill>
                <a:latin typeface="隶书" panose="02010509060101010101" charset="-122"/>
                <a:ea typeface="隶书" panose="02010509060101010101" charset="-122"/>
                <a:cs typeface="隶书" panose="02010509060101010101" charset="-122"/>
                <a:sym typeface="+mn-ea"/>
              </a:rPr>
              <a:t>做民族脊梁</a:t>
            </a:r>
            <a:r>
              <a:rPr lang="en-US" sz="2400" dirty="0">
                <a:solidFill>
                  <a:schemeClr val="bg1"/>
                </a:solidFill>
                <a:latin typeface="隶书" panose="02010509060101010101" charset="-122"/>
                <a:ea typeface="隶书" panose="02010509060101010101" charset="-122"/>
                <a:cs typeface="隶书" panose="02010509060101010101" charset="-122"/>
                <a:sym typeface="+mn-ea"/>
              </a:rPr>
              <a:t>  </a:t>
            </a:r>
            <a:r>
              <a:rPr sz="2400" dirty="0">
                <a:solidFill>
                  <a:schemeClr val="bg1"/>
                </a:solidFill>
                <a:latin typeface="隶书" panose="02010509060101010101" charset="-122"/>
                <a:ea typeface="隶书" panose="02010509060101010101" charset="-122"/>
                <a:cs typeface="隶书" panose="02010509060101010101" charset="-122"/>
                <a:sym typeface="+mn-ea"/>
              </a:rPr>
              <a:t>创一流企业</a:t>
            </a:r>
            <a:endParaRPr lang="zh-CN" altLang="en-US" sz="2400" dirty="0">
              <a:solidFill>
                <a:schemeClr val="bg1"/>
              </a:solidFill>
              <a:latin typeface="隶书" panose="02010509060101010101" charset="-122"/>
              <a:ea typeface="隶书" panose="02010509060101010101" charset="-122"/>
              <a:cs typeface="隶书" panose="02010509060101010101" charset="-122"/>
              <a:sym typeface="+mn-ea"/>
            </a:endParaRPr>
          </a:p>
        </p:txBody>
      </p:sp>
      <p:sp>
        <p:nvSpPr>
          <p:cNvPr id="5" name="文本框 4"/>
          <p:cNvSpPr txBox="1"/>
          <p:nvPr userDrawn="1"/>
        </p:nvSpPr>
        <p:spPr>
          <a:xfrm>
            <a:off x="-8255" y="2275840"/>
            <a:ext cx="12192000" cy="2656378"/>
          </a:xfrm>
          <a:prstGeom prst="rect">
            <a:avLst/>
          </a:prstGeom>
          <a:noFill/>
        </p:spPr>
        <p:txBody>
          <a:bodyPr wrap="square" rtlCol="0">
            <a:noAutofit/>
          </a:bodyPr>
          <a:lstStyle/>
          <a:p>
            <a:pPr algn="ctr">
              <a:spcAft>
                <a:spcPts val="1200"/>
              </a:spcAft>
            </a:pPr>
            <a:r>
              <a:rPr lang="en-US" altLang="zh-CN" sz="8000" b="1" i="0" strike="noStrike" dirty="0">
                <a:ln/>
                <a:solidFill>
                  <a:srgbClr val="F1F3F5">
                    <a:alpha val="100000"/>
                  </a:srgbClr>
                </a:solidFill>
                <a:latin typeface="隶书" panose="02010509060101010101" pitchFamily="49" charset="-122"/>
                <a:ea typeface="隶书" panose="02010509060101010101" pitchFamily="49" charset="-122"/>
                <a:cs typeface="Alibaba PuHuiTi 3.0 55 Regular"/>
              </a:rPr>
              <a:t>让尖端放疗技术真正惠及大众</a:t>
            </a:r>
            <a:endParaRPr lang="en-US" altLang="zh-CN" sz="8000" dirty="0">
              <a:latin typeface="隶书" panose="02010509060101010101" pitchFamily="49" charset="-122"/>
              <a:ea typeface="隶书" panose="02010509060101010101" pitchFamily="49" charset="-122"/>
            </a:endParaRPr>
          </a:p>
        </p:txBody>
      </p:sp>
      <p:sp>
        <p:nvSpPr>
          <p:cNvPr id="8" name="文本框 7"/>
          <p:cNvSpPr txBox="1"/>
          <p:nvPr userDrawn="1"/>
        </p:nvSpPr>
        <p:spPr>
          <a:xfrm>
            <a:off x="4622800" y="6015355"/>
            <a:ext cx="2863850" cy="219710"/>
          </a:xfrm>
          <a:prstGeom prst="rect">
            <a:avLst/>
          </a:prstGeom>
          <a:noFill/>
        </p:spPr>
        <p:txBody>
          <a:bodyPr wrap="square" rtlCol="0">
            <a:spAutoFit/>
          </a:bodyPr>
          <a:lstStyle/>
          <a:p>
            <a:pPr algn="ctr">
              <a:lnSpc>
                <a:spcPct val="120000"/>
              </a:lnSpc>
              <a:spcBef>
                <a:spcPts val="0"/>
              </a:spcBef>
              <a:spcAft>
                <a:spcPts val="0"/>
              </a:spcAft>
            </a:pPr>
            <a:r>
              <a:rPr lang="zh-CN" altLang="en-US" sz="700" dirty="0">
                <a:solidFill>
                  <a:schemeClr val="bg1"/>
                </a:solidFill>
                <a:latin typeface="微软雅黑" panose="020B0503020204020204" pitchFamily="34" charset="-122"/>
                <a:ea typeface="微软雅黑" panose="020B0503020204020204" pitchFamily="34" charset="-122"/>
                <a:cs typeface="+mj-cs"/>
                <a:sym typeface="+mn-ea"/>
              </a:rPr>
              <a:t>E. lztj@cashim.cn</a:t>
            </a:r>
            <a:r>
              <a:rPr lang="zh-CN" altLang="en-US" sz="700" dirty="0">
                <a:solidFill>
                  <a:schemeClr val="bg1"/>
                </a:solidFill>
                <a:latin typeface="微软雅黑" panose="020B0503020204020204" pitchFamily="34" charset="-122"/>
                <a:ea typeface="微软雅黑" panose="020B0503020204020204" pitchFamily="34" charset="-122"/>
                <a:cs typeface="+mj-cs"/>
              </a:rPr>
              <a:t>    W. www.lztj</a:t>
            </a:r>
            <a:r>
              <a:rPr lang="en-US" altLang="zh-CN" sz="700" dirty="0">
                <a:solidFill>
                  <a:schemeClr val="bg1"/>
                </a:solidFill>
                <a:latin typeface="微软雅黑" panose="020B0503020204020204" pitchFamily="34" charset="-122"/>
                <a:ea typeface="微软雅黑" panose="020B0503020204020204" pitchFamily="34" charset="-122"/>
                <a:cs typeface="+mj-cs"/>
              </a:rPr>
              <a:t>lz</a:t>
            </a:r>
            <a:r>
              <a:rPr lang="zh-CN" altLang="en-US" sz="700" dirty="0">
                <a:solidFill>
                  <a:schemeClr val="bg1"/>
                </a:solidFill>
                <a:latin typeface="微软雅黑" panose="020B0503020204020204" pitchFamily="34" charset="-122"/>
                <a:ea typeface="微软雅黑" panose="020B0503020204020204" pitchFamily="34" charset="-122"/>
                <a:cs typeface="+mj-cs"/>
              </a:rPr>
              <a:t>.com</a:t>
            </a:r>
          </a:p>
        </p:txBody>
      </p:sp>
      <p:pic>
        <p:nvPicPr>
          <p:cNvPr id="3" name="图片 2" descr="标志中英文简称中轴组合（反白稿）"/>
          <p:cNvPicPr>
            <a:picLocks noChangeAspect="1"/>
          </p:cNvPicPr>
          <p:nvPr/>
        </p:nvPicPr>
        <p:blipFill>
          <a:blip r:embed="rId4"/>
          <a:stretch>
            <a:fillRect/>
          </a:stretch>
        </p:blipFill>
        <p:spPr>
          <a:xfrm>
            <a:off x="5177155" y="208280"/>
            <a:ext cx="1837690" cy="2091055"/>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KSO_WM_DIAGRAM_VIRTUALLY_FRAME" val="{&quot;height&quot;:384.6179527559054,&quot;left&quot;:94.35,&quot;top&quot;:91.0503149606299,&quot;width&quot;:820.9379527559055}"/>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WPS">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248</TotalTime>
  <Words>728</Words>
  <Application>Microsoft Office PowerPoint</Application>
  <PresentationFormat>宽屏</PresentationFormat>
  <Paragraphs>160</Paragraphs>
  <Slides>14</Slides>
  <Notes>13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14</vt:i4>
      </vt:variant>
    </vt:vector>
  </HeadingPairs>
  <TitlesOfParts>
    <vt:vector size="26" baseType="lpstr">
      <vt:lpstr>Alibaba PuHuiTi 3.0 55 Regular</vt:lpstr>
      <vt:lpstr>FZYaYiHei GB18030L2 R</vt:lpstr>
      <vt:lpstr>Noto Sans SC</vt:lpstr>
      <vt:lpstr>等线</vt:lpstr>
      <vt:lpstr>华文行楷</vt:lpstr>
      <vt:lpstr>隶书</vt:lpstr>
      <vt:lpstr>思源黑体 CN Regular</vt:lpstr>
      <vt:lpstr>宋体</vt:lpstr>
      <vt:lpstr>微软雅黑</vt:lpstr>
      <vt:lpstr>Arial</vt:lpstr>
      <vt:lpstr>Calibri</vt:lpstr>
      <vt:lpstr>WPS</vt:lpstr>
      <vt:lpstr>PowerPoint 演示文稿</vt:lpstr>
      <vt:lpstr>目  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zouxiren</dc:creator>
  <cp:lastModifiedBy>xiren zou</cp:lastModifiedBy>
  <cp:revision>12</cp:revision>
  <dcterms:created xsi:type="dcterms:W3CDTF">2023-08-09T12:44:00Z</dcterms:created>
  <dcterms:modified xsi:type="dcterms:W3CDTF">2026-10-19T01:28:41Z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ies>
</file>