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9" r:id="rId1"/>
  </p:sldMasterIdLst>
  <p:notesMasterIdLst>
    <p:notesMasterId r:id="rId19"/>
  </p:notesMasterIdLst>
  <p:sldIdLst>
    <p:sldId id="16776878" r:id="rId2"/>
    <p:sldId id="16776894" r:id="rId3"/>
    <p:sldId id="8159" r:id="rId4"/>
    <p:sldId id="16776852" r:id="rId5"/>
    <p:sldId id="16776892" r:id="rId6"/>
    <p:sldId id="16776893" r:id="rId7"/>
    <p:sldId id="16776882" r:id="rId8"/>
    <p:sldId id="16776871" r:id="rId9"/>
    <p:sldId id="268" r:id="rId10"/>
    <p:sldId id="8145" r:id="rId11"/>
    <p:sldId id="270" r:id="rId12"/>
    <p:sldId id="8156" r:id="rId13"/>
    <p:sldId id="8162" r:id="rId14"/>
    <p:sldId id="8165" r:id="rId15"/>
    <p:sldId id="8164" r:id="rId16"/>
    <p:sldId id="16776895" r:id="rId17"/>
    <p:sldId id="261" r:id="rId18"/>
  </p:sldIdLst>
  <p:sldSz cx="12192000" cy="6858000"/>
  <p:notesSz cx="6858000" cy="9144000"/>
  <p:custDataLst>
    <p:tags r:id="rId2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26" userDrawn="1">
          <p15:clr>
            <a:srgbClr val="A4A3A4"/>
          </p15:clr>
        </p15:guide>
        <p15:guide id="2" pos="327" userDrawn="1">
          <p15:clr>
            <a:srgbClr val="A4A3A4"/>
          </p15:clr>
        </p15:guide>
        <p15:guide id="3" pos="7507" userDrawn="1">
          <p15:clr>
            <a:srgbClr val="A4A3A4"/>
          </p15:clr>
        </p15:guide>
        <p15:guide id="4" pos="4180" userDrawn="1">
          <p15:clr>
            <a:srgbClr val="A4A3A4"/>
          </p15:clr>
        </p15:guide>
        <p15:guide id="5" orient="horz" pos="4269" userDrawn="1">
          <p15:clr>
            <a:srgbClr val="A4A3A4"/>
          </p15:clr>
        </p15:guide>
        <p15:guide id="6" orient="horz" pos="2276" userDrawn="1">
          <p15:clr>
            <a:srgbClr val="A4A3A4"/>
          </p15:clr>
        </p15:guide>
        <p15:guide id="7" orient="horz" pos="3135" userDrawn="1">
          <p15:clr>
            <a:srgbClr val="A4A3A4"/>
          </p15:clr>
        </p15:guide>
        <p15:guide id="8" orient="horz" pos="3545" userDrawn="1">
          <p15:clr>
            <a:srgbClr val="A4A3A4"/>
          </p15:clr>
        </p15:guide>
        <p15:guide id="9" orient="horz" pos="4201" userDrawn="1">
          <p15:clr>
            <a:srgbClr val="A4A3A4"/>
          </p15:clr>
        </p15:guide>
        <p15:guide id="10" pos="4872" userDrawn="1">
          <p15:clr>
            <a:srgbClr val="A4A3A4"/>
          </p15:clr>
        </p15:guide>
        <p15:guide id="11" pos="3857"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3" name="yalu mao" initials="ym" lastIdx="0" clrIdx="42"/>
  <p:cmAuthor id="1" name="ZJF" initials="Z" lastIdx="9" clrIdx="0"/>
  <p:cmAuthor id="44" name="王晓敏" initials="王晓敏" lastIdx="0" clrIdx="43"/>
  <p:cmAuthor id="2" name="Administrator" initials="A" lastIdx="1" clrIdx="1"/>
  <p:cmAuthor id="3" name="lisujuan0521@126.com" initials="l" lastIdx="1" clrIdx="2"/>
  <p:cmAuthor id="4" name="cl" initials="c" lastIdx="0" clrIdx="3"/>
  <p:cmAuthor id="5" name="admin" initials="a" lastIdx="0" clrIdx="4"/>
  <p:cmAuthor id="6" name="DELL" initials="D" lastIdx="0" clrIdx="5"/>
  <p:cmAuthor id="7" name="王 聪" initials="王" lastIdx="0" clrIdx="6"/>
  <p:cmAuthor id="8" name="hebin" initials="h" lastIdx="0" clrIdx="7"/>
  <p:cmAuthor id="9" name="杨文杰" initials="杨" lastIdx="0" clrIdx="8"/>
  <p:cmAuthor id="10" name="lirongzhou@impcas.ac.cn" initials="" lastIdx="0" clrIdx="9"/>
  <p:cmAuthor id="11" name="Rouse, Terrence (NYC-FCB)" initials="RT(" lastIdx="0" clrIdx="10"/>
  <p:cmAuthor id="12" name="Rosof, Simon" initials="RS" lastIdx="0" clrIdx="11"/>
  <p:cmAuthor id="13" name="Engine Yin" initials="E" lastIdx="0" clrIdx="12"/>
  <p:cmAuthor id="14" name="Sofia Padkowsky" initials="SP" lastIdx="0" clrIdx="13"/>
  <p:cmAuthor id="15" name="Kerri Dugan" initials="KD" lastIdx="0" clrIdx="14"/>
  <p:cmAuthor id="16" name="Veronica Warman" initials="" lastIdx="0" clrIdx="15"/>
  <p:cmAuthor id="17" name="Ted Yang" initials="TY" lastIdx="0" clrIdx="16"/>
  <p:cmAuthor id="18" name="Colleen McNamara" initials="CM" lastIdx="0" clrIdx="17"/>
  <p:cmAuthor id="19" name="Kerri McLeod" initials="KM" lastIdx="0" clrIdx="18"/>
  <p:cmAuthor id="20" name="Montreal" initials="M" lastIdx="0" clrIdx="19"/>
  <p:cmAuthor id="21" name="Hong, Grace" initials="HG" lastIdx="0" clrIdx="20"/>
  <p:cmAuthor id="22" name="Abe, Namiko (NYC-CDX)" initials="AN(" lastIdx="0" clrIdx="21"/>
  <p:cmAuthor id="23" name="Gladwin, Sharon (OXF-CDX)" initials="GS(" lastIdx="0" clrIdx="22"/>
  <p:cmAuthor id="24" name="Casey, Mary" initials="CM" lastIdx="0" clrIdx="23"/>
  <p:cmAuthor id="25" name="Tomas, Cristina (LDN-CDX)" initials="TC(" lastIdx="0" clrIdx="24"/>
  <p:cmAuthor id="26" name="Horne, Amy (LDN-CDX)" initials="HA(" lastIdx="0" clrIdx="25"/>
  <p:cmAuthor id="27" name="Lederman, Hannah (NYC-CDX)" initials="HL" lastIdx="0" clrIdx="26"/>
  <p:cmAuthor id="28" name="Kumpan, Katerina (OXF-CDX)" initials="KK(" lastIdx="0" clrIdx="27"/>
  <p:cmAuthor id="29" name="Zhou, Janice (NYC-CDX)" initials="ZJ(" lastIdx="0" clrIdx="28"/>
  <p:cmAuthor id="30" name="Yee, Laura (NYC-CDX)" initials="YL(" lastIdx="0" clrIdx="29"/>
  <p:cmAuthor id="31" name="Rogan, George (NYC-CDX)" initials="RG(" lastIdx="0" clrIdx="30"/>
  <p:cmAuthor id="32" name="Abt, Anna" initials="AA" lastIdx="0" clrIdx="31"/>
  <p:cmAuthor id="33" name="Musallam, Lina" initials="ML" lastIdx="0" clrIdx="32"/>
  <p:cmAuthor id="34" name="Islam, Shadman" initials="IS" lastIdx="0" clrIdx="33"/>
  <p:cmAuthor id="35" name="StemScientific" initials=" " lastIdx="0" clrIdx="34"/>
  <p:cmAuthor id="36" name="Cai, Yanwei" initials="CY" lastIdx="0" clrIdx="35"/>
  <p:cmAuthor id="37" name="Liu, Xiaojun" initials="LX" lastIdx="0" clrIdx="36"/>
  <p:cmAuthor id="38" name="Draghi, Nicole (NYC-CDX)" initials="DN( [2]" lastIdx="0" clrIdx="37"/>
  <p:cmAuthor id="39" name="Catherine Kidd" initials="CK" lastIdx="0" clrIdx="38"/>
  <p:cmAuthor id="40" name="Laird, Mhairi (OXF-CDX)" initials="LM(" lastIdx="0" clrIdx="39"/>
  <p:cmAuthor id="41" name="zys" initials="z" lastIdx="0" clrIdx="40"/>
  <p:cmAuthor id="42" name="lenovo" initials="l" lastIdx="0" clrIdx="4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87CB"/>
    <a:srgbClr val="8AC5B7"/>
    <a:srgbClr val="0000FF"/>
    <a:srgbClr val="4478A4"/>
    <a:srgbClr val="4984B1"/>
    <a:srgbClr val="E5F7FC"/>
    <a:srgbClr val="C55A11"/>
    <a:srgbClr val="0B1D2C"/>
    <a:srgbClr val="A2B7B7"/>
    <a:srgbClr val="1229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F995C2D-1775-4BBB-9B58-1FEE14C9D10B}" styleName="表样式 1">
    <a:wholeTbl>
      <a:tcTxStyle>
        <a:fontRef idx="none">
          <a:srgbClr val="000000"/>
        </a:fontRef>
      </a:tcTxStyle>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rgbClr val="FFFFFF"/>
          </a:solidFill>
        </a:fill>
      </a:tcStyle>
    </a:wholeTbl>
    <a:band2H>
      <a:tcStyle>
        <a:tcBdr/>
        <a:fill>
          <a:solidFill>
            <a:schemeClr val="accent1">
              <a:lumMod val="10000"/>
              <a:lumOff val="90000"/>
            </a:schemeClr>
          </a:solidFill>
        </a:fill>
      </a:tcStyle>
    </a:band2H>
    <a:band1V>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chemeClr val="accent1">
              <a:lumMod val="10000"/>
              <a:lumOff val="90000"/>
            </a:schemeClr>
          </a:solidFill>
        </a:fill>
      </a:tcStyle>
    </a:band1V>
    <a:lastCol>
      <a:tcTxStyle b="on">
        <a:fontRef idx="none">
          <a:srgbClr val="08090C"/>
        </a:fontRef>
      </a:tcTxStyle>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chemeClr val="accent1">
              <a:lumMod val="20000"/>
              <a:lumOff val="80000"/>
            </a:schemeClr>
          </a:solidFill>
        </a:fill>
      </a:tcStyle>
    </a:lastCol>
    <a:firstCol>
      <a:tcTxStyle b="on">
        <a:fontRef idx="none">
          <a:srgbClr val="08090C"/>
        </a:fontRef>
      </a:tcTxStyle>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chemeClr val="accent1">
              <a:lumMod val="20000"/>
              <a:lumOff val="80000"/>
            </a:schemeClr>
          </a:solidFill>
        </a:fill>
      </a:tcStyle>
    </a:firstCol>
    <a:lastRow>
      <a:tcTxStyle b="on">
        <a:fontRef idx="none">
          <a:schemeClr val="accent1"/>
        </a:fontRef>
      </a:tcTxStyle>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rgbClr val="FFFFFF"/>
          </a:solidFill>
        </a:fill>
      </a:tcStyle>
    </a:lastRow>
    <a:seCell>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rgbClr val="FFFFFF"/>
          </a:solidFill>
        </a:fill>
      </a:tcStyle>
    </a:seCell>
    <a:swCell>
      <a:tcStyle>
        <a:tcBdr>
          <a:left>
            <a:ln>
              <a:noFill/>
            </a:ln>
          </a:left>
          <a:right>
            <a:ln>
              <a:noFill/>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rgbClr val="FFFFFF"/>
          </a:solidFill>
        </a:fill>
      </a:tcStyle>
    </a:swCell>
    <a:firstRow>
      <a:tcTxStyle b="on">
        <a:fontRef idx="none">
          <a:srgbClr val="FFFFFF"/>
        </a:fontRef>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8812" autoAdjust="0"/>
  </p:normalViewPr>
  <p:slideViewPr>
    <p:cSldViewPr snapToGrid="0" showGuides="1">
      <p:cViewPr varScale="1">
        <p:scale>
          <a:sx n="90" d="100"/>
          <a:sy n="90" d="100"/>
        </p:scale>
        <p:origin x="399" y="60"/>
      </p:cViewPr>
      <p:guideLst>
        <p:guide orient="horz" pos="426"/>
        <p:guide pos="327"/>
        <p:guide pos="7507"/>
        <p:guide pos="4180"/>
        <p:guide orient="horz" pos="4269"/>
        <p:guide orient="horz" pos="2276"/>
        <p:guide orient="horz" pos="3135"/>
        <p:guide orient="horz" pos="3545"/>
        <p:guide orient="horz" pos="4201"/>
        <p:guide pos="4872"/>
        <p:guide pos="3857"/>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LZQ\Documents\WeChat%20Files\feiying4587\FileStorage\File\2022-05\Flash&#21058;&#37327;&#26354;&#32447;&#27979;&#37327;(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LZQ\Documents\WeChat%20Files\feiying4587\FileStorage\File\2022-05\Flash&#21058;&#37327;&#26354;&#32447;&#27979;&#37327;(2).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r>
              <a:rPr lang="en-US" altLang="zh-CN" dirty="0"/>
              <a:t>RF10-</a:t>
            </a:r>
            <a:r>
              <a:rPr lang="zh-CN" altLang="en-US" dirty="0"/>
              <a:t>生物剂量均匀</a:t>
            </a:r>
          </a:p>
        </c:rich>
      </c:tx>
      <c:overlay val="0"/>
      <c:spPr>
        <a:noFill/>
        <a:ln>
          <a:noFill/>
        </a:ln>
        <a:effectLst/>
      </c:spPr>
      <c:txPr>
        <a:bodyPr rot="0" spcFirstLastPara="0"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endParaRPr lang="zh-CN" altLang="en-US"/>
        </a:p>
      </c:txPr>
    </c:title>
    <c:autoTitleDeleted val="0"/>
    <c:plotArea>
      <c:layout/>
      <c:scatterChart>
        <c:scatterStyle val="smoothMarker"/>
        <c:varyColors val="0"/>
        <c:ser>
          <c:idx val="0"/>
          <c:order val="0"/>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'RF10-1 20x20'!$A$5:$A$28</c:f>
              <c:numCache>
                <c:formatCode>General</c:formatCode>
                <c:ptCount val="24"/>
                <c:pt idx="0">
                  <c:v>-120</c:v>
                </c:pt>
                <c:pt idx="1">
                  <c:v>-100</c:v>
                </c:pt>
                <c:pt idx="2">
                  <c:v>-80</c:v>
                </c:pt>
                <c:pt idx="3">
                  <c:v>-60</c:v>
                </c:pt>
                <c:pt idx="4">
                  <c:v>-40</c:v>
                </c:pt>
                <c:pt idx="5">
                  <c:v>-20</c:v>
                </c:pt>
                <c:pt idx="6">
                  <c:v>-10</c:v>
                </c:pt>
                <c:pt idx="7">
                  <c:v>-8</c:v>
                </c:pt>
                <c:pt idx="8">
                  <c:v>-7</c:v>
                </c:pt>
                <c:pt idx="9">
                  <c:v>-6</c:v>
                </c:pt>
                <c:pt idx="10">
                  <c:v>-5</c:v>
                </c:pt>
                <c:pt idx="11">
                  <c:v>-2</c:v>
                </c:pt>
                <c:pt idx="12">
                  <c:v>0</c:v>
                </c:pt>
                <c:pt idx="13">
                  <c:v>2</c:v>
                </c:pt>
                <c:pt idx="14">
                  <c:v>4</c:v>
                </c:pt>
                <c:pt idx="15">
                  <c:v>4.5</c:v>
                </c:pt>
                <c:pt idx="16">
                  <c:v>5</c:v>
                </c:pt>
                <c:pt idx="17">
                  <c:v>7</c:v>
                </c:pt>
                <c:pt idx="18">
                  <c:v>9</c:v>
                </c:pt>
              </c:numCache>
            </c:numRef>
          </c:xVal>
          <c:yVal>
            <c:numRef>
              <c:f>'RF10-1 20x20'!$B$5:$B$28</c:f>
              <c:numCache>
                <c:formatCode>General</c:formatCode>
                <c:ptCount val="24"/>
                <c:pt idx="0">
                  <c:v>3.9279999999999999</c:v>
                </c:pt>
                <c:pt idx="1">
                  <c:v>3.9980000000000002</c:v>
                </c:pt>
                <c:pt idx="2">
                  <c:v>4.0140000000000002</c:v>
                </c:pt>
                <c:pt idx="3">
                  <c:v>4.1539999999999999</c:v>
                </c:pt>
                <c:pt idx="4">
                  <c:v>4.6340000000000003</c:v>
                </c:pt>
                <c:pt idx="5">
                  <c:v>5.65</c:v>
                </c:pt>
                <c:pt idx="6">
                  <c:v>7.3120000000000003</c:v>
                </c:pt>
                <c:pt idx="7">
                  <c:v>8.2100000000000009</c:v>
                </c:pt>
                <c:pt idx="8" formatCode="0.000_ ">
                  <c:v>9.01</c:v>
                </c:pt>
                <c:pt idx="9">
                  <c:v>8.9260000000000002</c:v>
                </c:pt>
                <c:pt idx="10">
                  <c:v>8.48</c:v>
                </c:pt>
                <c:pt idx="11">
                  <c:v>8.1679999999999993</c:v>
                </c:pt>
                <c:pt idx="12">
                  <c:v>7.8460000000000001</c:v>
                </c:pt>
                <c:pt idx="13">
                  <c:v>7.4160000000000004</c:v>
                </c:pt>
                <c:pt idx="14">
                  <c:v>6.3419999999999996</c:v>
                </c:pt>
                <c:pt idx="15">
                  <c:v>4.08</c:v>
                </c:pt>
                <c:pt idx="16">
                  <c:v>2.0470000000000002</c:v>
                </c:pt>
                <c:pt idx="17">
                  <c:v>0.91600000000000004</c:v>
                </c:pt>
                <c:pt idx="18">
                  <c:v>0.85599999999999998</c:v>
                </c:pt>
              </c:numCache>
            </c:numRef>
          </c:yVal>
          <c:smooth val="1"/>
          <c:extLst>
            <c:ext xmlns:c16="http://schemas.microsoft.com/office/drawing/2014/chart" uri="{C3380CC4-5D6E-409C-BE32-E72D297353CC}">
              <c16:uniqueId val="{00000000-F79A-4D96-AD7E-5D8A6B10D3D8}"/>
            </c:ext>
          </c:extLst>
        </c:ser>
        <c:dLbls>
          <c:showLegendKey val="0"/>
          <c:showVal val="0"/>
          <c:showCatName val="0"/>
          <c:showSerName val="0"/>
          <c:showPercent val="0"/>
          <c:showBubbleSize val="0"/>
        </c:dLbls>
        <c:axId val="226356288"/>
        <c:axId val="969047704"/>
      </c:scatterChart>
      <c:valAx>
        <c:axId val="226356288"/>
        <c:scaling>
          <c:orientation val="minMax"/>
          <c:min val="-6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969047704"/>
        <c:crosses val="autoZero"/>
        <c:crossBetween val="midCat"/>
      </c:valAx>
      <c:valAx>
        <c:axId val="969047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226356288"/>
        <c:crosses val="autoZero"/>
        <c:crossBetween val="midCat"/>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r>
              <a:rPr lang="en-US" altLang="zh-CN" dirty="0"/>
              <a:t>RF10-</a:t>
            </a:r>
            <a:r>
              <a:rPr lang="zh-CN" altLang="en-US" dirty="0"/>
              <a:t>物理剂量均匀</a:t>
            </a:r>
          </a:p>
        </c:rich>
      </c:tx>
      <c:layout>
        <c:manualLayout>
          <c:xMode val="edge"/>
          <c:yMode val="edge"/>
          <c:x val="0.11170542302218001"/>
          <c:y val="3.3938465375639097E-2"/>
        </c:manualLayout>
      </c:layout>
      <c:overlay val="0"/>
      <c:spPr>
        <a:noFill/>
        <a:ln>
          <a:noFill/>
        </a:ln>
        <a:effectLst/>
      </c:spPr>
      <c:txPr>
        <a:bodyPr rot="0" spcFirstLastPara="0" vertOverflow="ellipsis" vert="horz" wrap="square" anchor="ctr" anchorCtr="1"/>
        <a:lstStyle/>
        <a:p>
          <a:pPr>
            <a:defRPr lang="zh-CN" sz="1400" b="0" i="0" u="none" strike="noStrike" kern="1200" spc="0" baseline="0">
              <a:solidFill>
                <a:schemeClr val="tx1">
                  <a:lumMod val="65000"/>
                  <a:lumOff val="35000"/>
                </a:schemeClr>
              </a:solidFill>
              <a:latin typeface="+mn-lt"/>
              <a:ea typeface="+mn-ea"/>
              <a:cs typeface="+mn-cs"/>
            </a:defRPr>
          </a:pPr>
          <a:endParaRPr lang="zh-CN" altLang="en-US"/>
        </a:p>
      </c:txPr>
    </c:title>
    <c:autoTitleDeleted val="0"/>
    <c:plotArea>
      <c:layout/>
      <c:scatterChart>
        <c:scatterStyle val="smoothMarker"/>
        <c:varyColors val="0"/>
        <c:ser>
          <c:idx val="0"/>
          <c:order val="0"/>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'RF10-2 20x20'!$A$5:$A$25</c:f>
              <c:numCache>
                <c:formatCode>General</c:formatCode>
                <c:ptCount val="21"/>
                <c:pt idx="0">
                  <c:v>-120</c:v>
                </c:pt>
                <c:pt idx="1">
                  <c:v>-100</c:v>
                </c:pt>
                <c:pt idx="2">
                  <c:v>-80</c:v>
                </c:pt>
                <c:pt idx="3">
                  <c:v>-60</c:v>
                </c:pt>
                <c:pt idx="4">
                  <c:v>-40</c:v>
                </c:pt>
                <c:pt idx="5">
                  <c:v>-20</c:v>
                </c:pt>
                <c:pt idx="6">
                  <c:v>-10</c:v>
                </c:pt>
                <c:pt idx="7">
                  <c:v>-8</c:v>
                </c:pt>
                <c:pt idx="8">
                  <c:v>-6.5</c:v>
                </c:pt>
                <c:pt idx="9">
                  <c:v>-5</c:v>
                </c:pt>
                <c:pt idx="10">
                  <c:v>-2</c:v>
                </c:pt>
                <c:pt idx="11">
                  <c:v>0</c:v>
                </c:pt>
                <c:pt idx="12">
                  <c:v>2</c:v>
                </c:pt>
                <c:pt idx="13">
                  <c:v>3</c:v>
                </c:pt>
                <c:pt idx="14">
                  <c:v>3.5</c:v>
                </c:pt>
                <c:pt idx="15">
                  <c:v>4</c:v>
                </c:pt>
                <c:pt idx="16">
                  <c:v>4.5</c:v>
                </c:pt>
                <c:pt idx="17">
                  <c:v>5</c:v>
                </c:pt>
                <c:pt idx="18">
                  <c:v>6</c:v>
                </c:pt>
                <c:pt idx="19">
                  <c:v>8</c:v>
                </c:pt>
                <c:pt idx="20">
                  <c:v>12</c:v>
                </c:pt>
              </c:numCache>
            </c:numRef>
          </c:xVal>
          <c:yVal>
            <c:numRef>
              <c:f>'RF10-2 20x20'!$B$5:$B$25</c:f>
              <c:numCache>
                <c:formatCode>General</c:formatCode>
                <c:ptCount val="21"/>
                <c:pt idx="0">
                  <c:v>3.8879999999999999</c:v>
                </c:pt>
                <c:pt idx="1">
                  <c:v>3.9380000000000002</c:v>
                </c:pt>
                <c:pt idx="2">
                  <c:v>4</c:v>
                </c:pt>
                <c:pt idx="3">
                  <c:v>4.1879999999999997</c:v>
                </c:pt>
                <c:pt idx="4">
                  <c:v>4.5620000000000003</c:v>
                </c:pt>
                <c:pt idx="5">
                  <c:v>5.59</c:v>
                </c:pt>
                <c:pt idx="6">
                  <c:v>7.1840000000000002</c:v>
                </c:pt>
                <c:pt idx="7">
                  <c:v>7.9219999999999997</c:v>
                </c:pt>
                <c:pt idx="8">
                  <c:v>8.6859999999999999</c:v>
                </c:pt>
                <c:pt idx="9">
                  <c:v>8.5220000000000002</c:v>
                </c:pt>
                <c:pt idx="10">
                  <c:v>8.5419999999999998</c:v>
                </c:pt>
                <c:pt idx="11">
                  <c:v>8.5660000000000007</c:v>
                </c:pt>
                <c:pt idx="12">
                  <c:v>8.6419999999999995</c:v>
                </c:pt>
                <c:pt idx="13">
                  <c:v>8.968</c:v>
                </c:pt>
                <c:pt idx="14">
                  <c:v>8.5619999999999994</c:v>
                </c:pt>
                <c:pt idx="15">
                  <c:v>6.0419999999999998</c:v>
                </c:pt>
                <c:pt idx="16">
                  <c:v>2.77</c:v>
                </c:pt>
                <c:pt idx="17">
                  <c:v>1.3160000000000001</c:v>
                </c:pt>
                <c:pt idx="18">
                  <c:v>0.96599999999999997</c:v>
                </c:pt>
                <c:pt idx="19">
                  <c:v>0.90600000000000003</c:v>
                </c:pt>
                <c:pt idx="20">
                  <c:v>0.8</c:v>
                </c:pt>
              </c:numCache>
            </c:numRef>
          </c:yVal>
          <c:smooth val="1"/>
          <c:extLst>
            <c:ext xmlns:c16="http://schemas.microsoft.com/office/drawing/2014/chart" uri="{C3380CC4-5D6E-409C-BE32-E72D297353CC}">
              <c16:uniqueId val="{00000000-CCAA-4523-8738-43AC2ED9DBDD}"/>
            </c:ext>
          </c:extLst>
        </c:ser>
        <c:dLbls>
          <c:showLegendKey val="0"/>
          <c:showVal val="0"/>
          <c:showCatName val="0"/>
          <c:showSerName val="0"/>
          <c:showPercent val="0"/>
          <c:showBubbleSize val="0"/>
        </c:dLbls>
        <c:axId val="967544798"/>
        <c:axId val="973003107"/>
      </c:scatterChart>
      <c:valAx>
        <c:axId val="967544798"/>
        <c:scaling>
          <c:orientation val="minMax"/>
          <c:min val="-6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973003107"/>
        <c:crosses val="autoZero"/>
        <c:crossBetween val="midCat"/>
      </c:valAx>
      <c:valAx>
        <c:axId val="97300310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endParaRPr lang="zh-CN"/>
          </a:p>
        </c:txPr>
        <c:crossAx val="967544798"/>
        <c:crosses val="autoZero"/>
        <c:crossBetween val="midCat"/>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2026/10/19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2154915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1432975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21614189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_标题幻灯片">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1982" y="401250"/>
            <a:ext cx="913840" cy="225016"/>
          </a:xfrm>
          <a:prstGeom prst="rect">
            <a:avLst/>
          </a:prstGeom>
        </p:spPr>
      </p:pic>
      <p:pic>
        <p:nvPicPr>
          <p:cNvPr id="3" name="图片 2" descr="PPT_画板 1"/>
          <p:cNvPicPr>
            <a:picLocks noChangeAspect="1"/>
          </p:cNvPicPr>
          <p:nvPr/>
        </p:nvPicPr>
        <p:blipFill>
          <a:blip r:embed="rId4"/>
          <a:stretch>
            <a:fillRect/>
          </a:stretch>
        </p:blipFill>
        <p:spPr>
          <a:xfrm>
            <a:off x="0" y="0"/>
            <a:ext cx="12192000" cy="6858000"/>
          </a:xfrm>
          <a:prstGeom prst="rect">
            <a:avLst/>
          </a:prstGeom>
        </p:spPr>
      </p:pic>
      <p:sp>
        <p:nvSpPr>
          <p:cNvPr id="7" name="标题占位符 1"/>
          <p:cNvSpPr>
            <a:spLocks noGrp="1"/>
          </p:cNvSpPr>
          <p:nvPr>
            <p:ph type="title" hasCustomPrompt="1"/>
          </p:nvPr>
        </p:nvSpPr>
        <p:spPr>
          <a:xfrm>
            <a:off x="1362315" y="2103437"/>
            <a:ext cx="9467369" cy="1325563"/>
          </a:xfrm>
          <a:prstGeom prst="rect">
            <a:avLst/>
          </a:prstGeom>
        </p:spPr>
        <p:txBody>
          <a:bodyPr vert="horz" lIns="91440" tIns="45720" rIns="91440" bIns="45720" rtlCol="0" anchor="ctr">
            <a:noAutofit/>
          </a:bodyPr>
          <a:lstStyle>
            <a:lvl1pPr algn="ctr">
              <a:defRPr sz="6000" b="1">
                <a:solidFill>
                  <a:schemeClr val="bg1"/>
                </a:solidFill>
                <a:latin typeface="微软雅黑" panose="020B0503020204020204" pitchFamily="34" charset="-122"/>
                <a:ea typeface="微软雅黑" panose="020B0503020204020204" pitchFamily="34" charset="-122"/>
              </a:defRPr>
            </a:lvl1pPr>
          </a:lstStyle>
          <a:p>
            <a:r>
              <a:rPr lang="zh-CN" altLang="en-US" dirty="0"/>
              <a:t>单击此处编辑汇报主题</a:t>
            </a:r>
          </a:p>
        </p:txBody>
      </p:sp>
      <p:sp>
        <p:nvSpPr>
          <p:cNvPr id="12" name="内容占位符 11"/>
          <p:cNvSpPr>
            <a:spLocks noGrp="1"/>
          </p:cNvSpPr>
          <p:nvPr>
            <p:ph sz="quarter" idx="10"/>
          </p:nvPr>
        </p:nvSpPr>
        <p:spPr>
          <a:xfrm>
            <a:off x="5993446" y="5473556"/>
            <a:ext cx="4459287" cy="278490"/>
          </a:xfrm>
        </p:spPr>
        <p:txBody>
          <a:bodyPr anchor="ctr" anchorCtr="0">
            <a:normAutofit/>
          </a:bodyPr>
          <a:lstStyle>
            <a:lvl1pPr marL="0" indent="0">
              <a:buNone/>
              <a:defRPr sz="1600" b="1">
                <a:solidFill>
                  <a:schemeClr val="bg1"/>
                </a:solidFill>
                <a:latin typeface="微软雅黑" panose="020B0503020204020204" pitchFamily="34" charset="-122"/>
                <a:ea typeface="微软雅黑" panose="020B0503020204020204" pitchFamily="34" charset="-122"/>
              </a:defRPr>
            </a:lvl1pPr>
            <a:lvl5pPr marL="1828800" indent="0">
              <a:buNone/>
              <a:defRPr/>
            </a:lvl5pPr>
          </a:lstStyle>
          <a:p>
            <a:pPr lvl="0"/>
            <a:r>
              <a:rPr lang="zh-CN" altLang="en-US"/>
              <a:t>单击此处编辑母版文本样式</a:t>
            </a:r>
          </a:p>
        </p:txBody>
      </p:sp>
      <p:sp>
        <p:nvSpPr>
          <p:cNvPr id="17" name="内容占位符 11"/>
          <p:cNvSpPr>
            <a:spLocks noGrp="1"/>
          </p:cNvSpPr>
          <p:nvPr>
            <p:ph sz="quarter" idx="11"/>
          </p:nvPr>
        </p:nvSpPr>
        <p:spPr>
          <a:xfrm>
            <a:off x="5993446" y="5809682"/>
            <a:ext cx="4459287" cy="278490"/>
          </a:xfrm>
        </p:spPr>
        <p:txBody>
          <a:bodyPr anchor="ctr" anchorCtr="0">
            <a:normAutofit/>
          </a:bodyPr>
          <a:lstStyle>
            <a:lvl1pPr marL="0" indent="0">
              <a:buNone/>
              <a:defRPr sz="1600" b="1">
                <a:solidFill>
                  <a:schemeClr val="bg1"/>
                </a:solidFill>
                <a:latin typeface="微软雅黑" panose="020B0503020204020204" pitchFamily="34" charset="-122"/>
                <a:ea typeface="微软雅黑" panose="020B0503020204020204" pitchFamily="34" charset="-122"/>
              </a:defRPr>
            </a:lvl1pPr>
            <a:lvl5pPr marL="1828800" indent="0">
              <a:buNone/>
              <a:defRPr/>
            </a:lvl5pPr>
          </a:lstStyle>
          <a:p>
            <a:pPr lvl="0"/>
            <a:r>
              <a:rPr lang="zh-CN" altLang="en-US"/>
              <a:t>单击此处编辑母版文本样式</a:t>
            </a:r>
          </a:p>
        </p:txBody>
      </p:sp>
      <p:pic>
        <p:nvPicPr>
          <p:cNvPr id="2" name="图片 1" descr="标志中英文简称中轴组合（反白稿）"/>
          <p:cNvPicPr>
            <a:picLocks noChangeAspect="1"/>
          </p:cNvPicPr>
          <p:nvPr userDrawn="1"/>
        </p:nvPicPr>
        <p:blipFill>
          <a:blip r:embed="rId5"/>
          <a:stretch>
            <a:fillRect/>
          </a:stretch>
        </p:blipFill>
        <p:spPr>
          <a:xfrm>
            <a:off x="3313410" y="103445"/>
            <a:ext cx="1837690" cy="2091055"/>
          </a:xfrm>
          <a:prstGeom prst="rect">
            <a:avLst/>
          </a:prstGeom>
        </p:spPr>
      </p:pic>
      <p:pic>
        <p:nvPicPr>
          <p:cNvPr id="5" name="图片 4" descr="HiTS 200">
            <a:extLst>
              <a:ext uri="{FF2B5EF4-FFF2-40B4-BE49-F238E27FC236}">
                <a16:creationId xmlns:a16="http://schemas.microsoft.com/office/drawing/2014/main" id="{788CB87E-B4F0-0A94-38B8-15FE1692CA0B}"/>
              </a:ext>
            </a:extLst>
          </p:cNvPr>
          <p:cNvPicPr>
            <a:picLocks noChangeAspect="1"/>
          </p:cNvPicPr>
          <p:nvPr userDrawn="1">
            <p:custDataLst>
              <p:tags r:id="rId1"/>
            </p:custDataLst>
          </p:nvPr>
        </p:nvPicPr>
        <p:blipFill>
          <a:blip r:embed="rId6"/>
          <a:srcRect t="13184" b="17075"/>
          <a:stretch>
            <a:fillRect/>
          </a:stretch>
        </p:blipFill>
        <p:spPr>
          <a:xfrm>
            <a:off x="5993446" y="601249"/>
            <a:ext cx="2811218" cy="1341139"/>
          </a:xfrm>
          <a:prstGeom prst="rect">
            <a:avLst/>
          </a:prstGeom>
        </p:spPr>
      </p:pic>
    </p:spTree>
    <p:extLst>
      <p:ext uri="{BB962C8B-B14F-4D97-AF65-F5344CB8AC3E}">
        <p14:creationId xmlns:p14="http://schemas.microsoft.com/office/powerpoint/2010/main" val="2506718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标题幻灯片">
    <p:spTree>
      <p:nvGrpSpPr>
        <p:cNvPr id="1" name=""/>
        <p:cNvGrpSpPr/>
        <p:nvPr/>
      </p:nvGrpSpPr>
      <p:grpSpPr>
        <a:xfrm>
          <a:off x="0" y="0"/>
          <a:ext cx="0" cy="0"/>
          <a:chOff x="0" y="0"/>
          <a:chExt cx="0" cy="0"/>
        </a:xfrm>
      </p:grpSpPr>
      <p:pic>
        <p:nvPicPr>
          <p:cNvPr id="16" name="图片 15" descr="PPT-03">
            <a:extLst>
              <a:ext uri="{FF2B5EF4-FFF2-40B4-BE49-F238E27FC236}">
                <a16:creationId xmlns:a16="http://schemas.microsoft.com/office/drawing/2014/main" id="{187B8474-B2AC-7E57-C46C-6C12885DD82C}"/>
              </a:ext>
            </a:extLst>
          </p:cNvPr>
          <p:cNvPicPr>
            <a:picLocks noChangeAspect="1"/>
          </p:cNvPicPr>
          <p:nvPr userDrawn="1"/>
        </p:nvPicPr>
        <p:blipFill rotWithShape="1">
          <a:blip r:embed="rId2"/>
          <a:srcRect l="-1" t="20473" r="27560" b="334"/>
          <a:stretch>
            <a:fillRect/>
          </a:stretch>
        </p:blipFill>
        <p:spPr>
          <a:xfrm rot="10800000" flipH="1">
            <a:off x="4" y="-2718"/>
            <a:ext cx="12191996" cy="6860715"/>
          </a:xfrm>
          <a:prstGeom prst="rect">
            <a:avLst/>
          </a:prstGeom>
        </p:spPr>
      </p:pic>
      <p:sp>
        <p:nvSpPr>
          <p:cNvPr id="2" name="文本框 1"/>
          <p:cNvSpPr txBox="1"/>
          <p:nvPr/>
        </p:nvSpPr>
        <p:spPr>
          <a:xfrm>
            <a:off x="1933782" y="216535"/>
            <a:ext cx="2980690" cy="739754"/>
          </a:xfrm>
          <a:prstGeom prst="rect">
            <a:avLst/>
          </a:prstGeom>
          <a:noFill/>
        </p:spPr>
        <p:txBody>
          <a:bodyPr wrap="square" rtlCol="0">
            <a:spAutoFit/>
          </a:bodyPr>
          <a:lstStyle/>
          <a:p>
            <a:pPr algn="l">
              <a:lnSpc>
                <a:spcPct val="150000"/>
              </a:lnSpc>
            </a:pPr>
            <a:r>
              <a:rPr lang="zh-CN" altLang="en-US" sz="3200" b="1" dirty="0">
                <a:solidFill>
                  <a:srgbClr val="1387CB"/>
                </a:solidFill>
                <a:effectLst>
                  <a:outerShdw blurRad="38100" dist="25400" dir="5400000" algn="ctr" rotWithShape="0">
                    <a:srgbClr val="6E747A">
                      <a:alpha val="43000"/>
                    </a:srgbClr>
                  </a:outerShdw>
                </a:effectLst>
                <a:latin typeface="Arial" panose="020B0604020202020204"/>
                <a:ea typeface="微软雅黑" panose="020B0503020204020204" pitchFamily="34" charset="-122"/>
              </a:rPr>
              <a:t>CONTENTS</a:t>
            </a:r>
          </a:p>
        </p:txBody>
      </p:sp>
      <p:sp>
        <p:nvSpPr>
          <p:cNvPr id="3" name="文本框 2"/>
          <p:cNvSpPr txBox="1"/>
          <p:nvPr/>
        </p:nvSpPr>
        <p:spPr>
          <a:xfrm>
            <a:off x="772160" y="188075"/>
            <a:ext cx="1161622" cy="743152"/>
          </a:xfrm>
          <a:prstGeom prst="rect">
            <a:avLst/>
          </a:prstGeom>
          <a:noFill/>
        </p:spPr>
        <p:txBody>
          <a:bodyPr wrap="square" rtlCol="0">
            <a:spAutoFit/>
          </a:bodyPr>
          <a:lstStyle/>
          <a:p>
            <a:pPr algn="l">
              <a:lnSpc>
                <a:spcPct val="150000"/>
              </a:lnSpc>
            </a:pPr>
            <a:r>
              <a:rPr lang="zh-CN" altLang="en-US" sz="3200" b="1" dirty="0">
                <a:solidFill>
                  <a:srgbClr val="1387CB"/>
                </a:solidFill>
                <a:effectLst>
                  <a:outerShdw blurRad="38100" dist="25400" dir="5400000" algn="ctr" rotWithShape="0">
                    <a:srgbClr val="6E747A">
                      <a:alpha val="43000"/>
                    </a:srgbClr>
                  </a:outerShdw>
                </a:effectLst>
                <a:latin typeface="Arial" panose="020B0604020202020204"/>
                <a:ea typeface="微软雅黑" panose="020B0503020204020204" pitchFamily="34" charset="-122"/>
              </a:rPr>
              <a:t>目录</a:t>
            </a:r>
          </a:p>
        </p:txBody>
      </p:sp>
      <p:grpSp>
        <p:nvGrpSpPr>
          <p:cNvPr id="12" name="组合 11"/>
          <p:cNvGrpSpPr/>
          <p:nvPr/>
        </p:nvGrpSpPr>
        <p:grpSpPr>
          <a:xfrm>
            <a:off x="9100115" y="6437790"/>
            <a:ext cx="3010535" cy="337185"/>
            <a:chOff x="14699" y="9729"/>
            <a:chExt cx="4191" cy="531"/>
          </a:xfrm>
        </p:grpSpPr>
        <p:sp>
          <p:nvSpPr>
            <p:cNvPr id="13" name="文本框 12"/>
            <p:cNvSpPr txBox="1"/>
            <p:nvPr/>
          </p:nvSpPr>
          <p:spPr>
            <a:xfrm>
              <a:off x="17239" y="9749"/>
              <a:ext cx="1651" cy="507"/>
            </a:xfrm>
            <a:prstGeom prst="rect">
              <a:avLst/>
            </a:prstGeom>
            <a:noFill/>
          </p:spPr>
          <p:txBody>
            <a:bodyPr wrap="square" rtlCol="0">
              <a:spAutoFit/>
            </a:bodyPr>
            <a:lstStyle/>
            <a:p>
              <a:pPr indent="0" algn="l">
                <a:lnSpc>
                  <a:spcPct val="200000"/>
                </a:lnSpc>
                <a:buNone/>
              </a:pPr>
              <a:r>
                <a:rPr sz="750">
                  <a:solidFill>
                    <a:srgbClr val="4F80BD"/>
                  </a:solidFill>
                  <a:latin typeface="微软雅黑" panose="020B0503020204020204" pitchFamily="34" charset="-122"/>
                  <a:ea typeface="微软雅黑" panose="020B0503020204020204" pitchFamily="34" charset="-122"/>
                  <a:cs typeface="+mj-cs"/>
                </a:rPr>
                <a:t>科技兴邦</a:t>
              </a:r>
              <a:r>
                <a:rPr lang="en-US" sz="750">
                  <a:solidFill>
                    <a:srgbClr val="4F80BD"/>
                  </a:solidFill>
                  <a:latin typeface="微软雅黑" panose="020B0503020204020204" pitchFamily="34" charset="-122"/>
                  <a:ea typeface="微软雅黑" panose="020B0503020204020204" pitchFamily="34" charset="-122"/>
                  <a:cs typeface="+mj-cs"/>
                </a:rPr>
                <a:t>  </a:t>
              </a:r>
              <a:r>
                <a:rPr sz="750">
                  <a:solidFill>
                    <a:srgbClr val="4F80BD"/>
                  </a:solidFill>
                  <a:latin typeface="微软雅黑" panose="020B0503020204020204" pitchFamily="34" charset="-122"/>
                  <a:ea typeface="微软雅黑" panose="020B0503020204020204" pitchFamily="34" charset="-122"/>
                  <a:cs typeface="+mj-cs"/>
                </a:rPr>
                <a:t>产业报国</a:t>
              </a:r>
              <a:endParaRPr sz="750" dirty="0">
                <a:solidFill>
                  <a:srgbClr val="4F80BD"/>
                </a:solidFill>
                <a:latin typeface="微软雅黑" panose="020B0503020204020204" pitchFamily="34" charset="-122"/>
                <a:ea typeface="微软雅黑" panose="020B0503020204020204" pitchFamily="34" charset="-122"/>
                <a:cs typeface="+mj-cs"/>
              </a:endParaRPr>
            </a:p>
          </p:txBody>
        </p:sp>
        <p:sp>
          <p:nvSpPr>
            <p:cNvPr id="14" name="文本框 13"/>
            <p:cNvSpPr txBox="1"/>
            <p:nvPr/>
          </p:nvSpPr>
          <p:spPr>
            <a:xfrm>
              <a:off x="14699" y="9729"/>
              <a:ext cx="2761" cy="531"/>
            </a:xfrm>
            <a:prstGeom prst="rect">
              <a:avLst/>
            </a:prstGeom>
            <a:noFill/>
          </p:spPr>
          <p:txBody>
            <a:bodyPr wrap="square" rtlCol="0">
              <a:spAutoFit/>
            </a:bodyPr>
            <a:lstStyle/>
            <a:p>
              <a:pPr indent="0" algn="l">
                <a:lnSpc>
                  <a:spcPct val="200000"/>
                </a:lnSpc>
                <a:buNone/>
              </a:pPr>
              <a:r>
                <a:rPr sz="800">
                  <a:solidFill>
                    <a:srgbClr val="4F80BD"/>
                  </a:solidFill>
                  <a:latin typeface="微软雅黑" panose="020B0503020204020204" pitchFamily="34" charset="-122"/>
                  <a:ea typeface="微软雅黑" panose="020B0503020204020204" pitchFamily="34" charset="-122"/>
                  <a:cs typeface="+mj-cs"/>
                </a:rPr>
                <a:t>Sci-tech to thrive</a:t>
              </a:r>
              <a:r>
                <a:rPr sz="800" dirty="0" err="1">
                  <a:solidFill>
                    <a:srgbClr val="4F80BD"/>
                  </a:solidFill>
                  <a:latin typeface="微软雅黑" panose="020B0503020204020204" pitchFamily="34" charset="-122"/>
                  <a:ea typeface="微软雅黑" panose="020B0503020204020204" pitchFamily="34" charset="-122"/>
                  <a:cs typeface="+mj-cs"/>
                </a:rPr>
                <a:t>，</a:t>
              </a:r>
              <a:r>
                <a:rPr lang="en-US" sz="800" err="1">
                  <a:solidFill>
                    <a:srgbClr val="4F80BD"/>
                  </a:solidFill>
                  <a:latin typeface="微软雅黑" panose="020B0503020204020204" pitchFamily="34" charset="-122"/>
                  <a:ea typeface="微软雅黑" panose="020B0503020204020204" pitchFamily="34" charset="-122"/>
                  <a:cs typeface="+mj-cs"/>
                </a:rPr>
                <a:t>i</a:t>
              </a:r>
              <a:r>
                <a:rPr sz="800">
                  <a:solidFill>
                    <a:srgbClr val="4F80BD"/>
                  </a:solidFill>
                  <a:latin typeface="微软雅黑" panose="020B0503020204020204" pitchFamily="34" charset="-122"/>
                  <a:ea typeface="微软雅黑" panose="020B0503020204020204" pitchFamily="34" charset="-122"/>
                  <a:cs typeface="+mj-cs"/>
                </a:rPr>
                <a:t>ndustry to serve</a:t>
              </a:r>
              <a:endParaRPr sz="800" dirty="0">
                <a:solidFill>
                  <a:srgbClr val="4F80BD"/>
                </a:solidFill>
                <a:latin typeface="微软雅黑" panose="020B0503020204020204" pitchFamily="34" charset="-122"/>
                <a:ea typeface="微软雅黑" panose="020B0503020204020204" pitchFamily="34" charset="-122"/>
                <a:cs typeface="+mj-cs"/>
              </a:endParaRPr>
            </a:p>
          </p:txBody>
        </p:sp>
        <p:cxnSp>
          <p:nvCxnSpPr>
            <p:cNvPr id="15" name="直接连接符 14"/>
            <p:cNvCxnSpPr/>
            <p:nvPr/>
          </p:nvCxnSpPr>
          <p:spPr>
            <a:xfrm>
              <a:off x="17297" y="10005"/>
              <a:ext cx="0" cy="135"/>
            </a:xfrm>
            <a:prstGeom prst="line">
              <a:avLst/>
            </a:prstGeom>
            <a:ln w="12700">
              <a:solidFill>
                <a:srgbClr val="2E43C2"/>
              </a:solidFill>
            </a:ln>
          </p:spPr>
          <p:style>
            <a:lnRef idx="1">
              <a:schemeClr val="accent1"/>
            </a:lnRef>
            <a:fillRef idx="0">
              <a:schemeClr val="accent1"/>
            </a:fillRef>
            <a:effectRef idx="0">
              <a:schemeClr val="accent1"/>
            </a:effectRef>
            <a:fontRef idx="minor">
              <a:schemeClr val="tx1"/>
            </a:fontRef>
          </p:style>
        </p:cxnSp>
      </p:grpSp>
      <p:sp>
        <p:nvSpPr>
          <p:cNvPr id="19" name="内容占位符 11"/>
          <p:cNvSpPr>
            <a:spLocks noGrp="1"/>
          </p:cNvSpPr>
          <p:nvPr>
            <p:ph sz="quarter" idx="10"/>
          </p:nvPr>
        </p:nvSpPr>
        <p:spPr>
          <a:xfrm>
            <a:off x="1650230" y="3482623"/>
            <a:ext cx="3801979" cy="584902"/>
          </a:xfrm>
        </p:spPr>
        <p:txBody>
          <a:bodyPr anchor="ctr" anchorCtr="0">
            <a:noAutofit/>
          </a:bodyPr>
          <a:lstStyle>
            <a:lvl1pPr marL="0" indent="0">
              <a:buNone/>
              <a:defRPr sz="3200" b="1">
                <a:solidFill>
                  <a:srgbClr val="1387CB"/>
                </a:solidFill>
                <a:latin typeface="微软雅黑" panose="020B0503020204020204" pitchFamily="34" charset="-122"/>
                <a:ea typeface="微软雅黑" panose="020B0503020204020204" pitchFamily="34" charset="-122"/>
              </a:defRPr>
            </a:lvl1pPr>
            <a:lvl5pPr marL="1828800" indent="0">
              <a:buNone/>
              <a:defRPr/>
            </a:lvl5pPr>
          </a:lstStyle>
          <a:p>
            <a:pPr lvl="0"/>
            <a:r>
              <a:rPr lang="zh-CN" altLang="en-US"/>
              <a:t>单击此处编辑母版文本样式</a:t>
            </a:r>
          </a:p>
        </p:txBody>
      </p:sp>
      <p:sp>
        <p:nvSpPr>
          <p:cNvPr id="32" name="内容占位符 11"/>
          <p:cNvSpPr>
            <a:spLocks noGrp="1"/>
          </p:cNvSpPr>
          <p:nvPr>
            <p:ph sz="quarter" idx="11"/>
          </p:nvPr>
        </p:nvSpPr>
        <p:spPr>
          <a:xfrm>
            <a:off x="6606205" y="3482623"/>
            <a:ext cx="3801979" cy="584902"/>
          </a:xfrm>
        </p:spPr>
        <p:txBody>
          <a:bodyPr anchor="ctr" anchorCtr="0">
            <a:noAutofit/>
          </a:bodyPr>
          <a:lstStyle>
            <a:lvl1pPr marL="0" indent="0">
              <a:buNone/>
              <a:defRPr sz="3200" b="1">
                <a:solidFill>
                  <a:srgbClr val="1387CB"/>
                </a:solidFill>
                <a:latin typeface="微软雅黑" panose="020B0503020204020204" pitchFamily="34" charset="-122"/>
                <a:ea typeface="微软雅黑" panose="020B0503020204020204" pitchFamily="34" charset="-122"/>
              </a:defRPr>
            </a:lvl1pPr>
            <a:lvl5pPr marL="1828800" indent="0">
              <a:buNone/>
              <a:defRPr/>
            </a:lvl5pPr>
          </a:lstStyle>
          <a:p>
            <a:pPr lvl="0"/>
            <a:r>
              <a:rPr lang="zh-CN" altLang="en-US"/>
              <a:t>单击此处编辑母版文本样式</a:t>
            </a:r>
          </a:p>
        </p:txBody>
      </p:sp>
      <p:sp>
        <p:nvSpPr>
          <p:cNvPr id="34" name="内容占位符 11"/>
          <p:cNvSpPr>
            <a:spLocks noGrp="1"/>
          </p:cNvSpPr>
          <p:nvPr>
            <p:ph sz="quarter" idx="12"/>
          </p:nvPr>
        </p:nvSpPr>
        <p:spPr>
          <a:xfrm>
            <a:off x="1650230" y="5178431"/>
            <a:ext cx="3801979" cy="584902"/>
          </a:xfrm>
        </p:spPr>
        <p:txBody>
          <a:bodyPr anchor="ctr" anchorCtr="0">
            <a:noAutofit/>
          </a:bodyPr>
          <a:lstStyle>
            <a:lvl1pPr marL="0" indent="0">
              <a:buNone/>
              <a:defRPr sz="3200" b="1">
                <a:solidFill>
                  <a:srgbClr val="1387CB"/>
                </a:solidFill>
                <a:latin typeface="微软雅黑" panose="020B0503020204020204" pitchFamily="34" charset="-122"/>
                <a:ea typeface="微软雅黑" panose="020B0503020204020204" pitchFamily="34" charset="-122"/>
              </a:defRPr>
            </a:lvl1pPr>
            <a:lvl5pPr marL="1828800" indent="0">
              <a:buNone/>
              <a:defRPr/>
            </a:lvl5pPr>
          </a:lstStyle>
          <a:p>
            <a:pPr lvl="0"/>
            <a:r>
              <a:rPr lang="zh-CN" altLang="en-US"/>
              <a:t>单击此处编辑母版文本样式</a:t>
            </a:r>
          </a:p>
        </p:txBody>
      </p:sp>
      <p:sp>
        <p:nvSpPr>
          <p:cNvPr id="36" name="内容占位符 11"/>
          <p:cNvSpPr>
            <a:spLocks noGrp="1"/>
          </p:cNvSpPr>
          <p:nvPr>
            <p:ph sz="quarter" idx="13"/>
          </p:nvPr>
        </p:nvSpPr>
        <p:spPr>
          <a:xfrm>
            <a:off x="6606205" y="5178431"/>
            <a:ext cx="3801979" cy="584902"/>
          </a:xfrm>
        </p:spPr>
        <p:txBody>
          <a:bodyPr anchor="ctr" anchorCtr="0">
            <a:noAutofit/>
          </a:bodyPr>
          <a:lstStyle>
            <a:lvl1pPr marL="0" indent="0">
              <a:buNone/>
              <a:defRPr sz="3200" b="1">
                <a:solidFill>
                  <a:srgbClr val="1387CB"/>
                </a:solidFill>
                <a:latin typeface="微软雅黑" panose="020B0503020204020204" pitchFamily="34" charset="-122"/>
                <a:ea typeface="微软雅黑" panose="020B0503020204020204" pitchFamily="34" charset="-122"/>
              </a:defRPr>
            </a:lvl1pPr>
            <a:lvl5pPr marL="1828800" indent="0">
              <a:buNone/>
              <a:defRPr/>
            </a:lvl5pPr>
          </a:lstStyle>
          <a:p>
            <a:pPr lvl="0"/>
            <a:r>
              <a:rPr lang="zh-CN" altLang="en-US"/>
              <a:t>单击此处编辑母版文本样式</a:t>
            </a:r>
          </a:p>
        </p:txBody>
      </p:sp>
      <p:sp>
        <p:nvSpPr>
          <p:cNvPr id="43" name="文本占位符 42"/>
          <p:cNvSpPr>
            <a:spLocks noGrp="1"/>
          </p:cNvSpPr>
          <p:nvPr>
            <p:ph type="body" sz="quarter" idx="14" hasCustomPrompt="1"/>
          </p:nvPr>
        </p:nvSpPr>
        <p:spPr>
          <a:xfrm>
            <a:off x="772160" y="3429000"/>
            <a:ext cx="878070" cy="692150"/>
          </a:xfrm>
        </p:spPr>
        <p:txBody>
          <a:bodyPr>
            <a:noAutofit/>
          </a:bodyPr>
          <a:lstStyle>
            <a:lvl1pPr marL="0" indent="0" algn="l" defTabSz="914400" rtl="0" eaLnBrk="1" latinLnBrk="0" hangingPunct="1">
              <a:lnSpc>
                <a:spcPct val="90000"/>
              </a:lnSpc>
              <a:spcBef>
                <a:spcPct val="0"/>
              </a:spcBef>
              <a:buNone/>
              <a:defRPr lang="zh-CN" altLang="en-US" sz="4400" b="1" kern="1200" dirty="0">
                <a:solidFill>
                  <a:srgbClr val="1387CB"/>
                </a:solidFill>
                <a:latin typeface="微软雅黑" panose="020B0503020204020204" pitchFamily="34" charset="-122"/>
                <a:ea typeface="微软雅黑" panose="020B0503020204020204" pitchFamily="34" charset="-122"/>
                <a:cs typeface="+mn-cs"/>
              </a:defRPr>
            </a:lvl1pPr>
          </a:lstStyle>
          <a:p>
            <a:pPr lvl="0"/>
            <a:r>
              <a:rPr lang="en-US" altLang="zh-CN" dirty="0"/>
              <a:t>00</a:t>
            </a:r>
            <a:endParaRPr lang="zh-CN" altLang="en-US" dirty="0"/>
          </a:p>
        </p:txBody>
      </p:sp>
      <p:sp>
        <p:nvSpPr>
          <p:cNvPr id="44" name="文本占位符 42"/>
          <p:cNvSpPr>
            <a:spLocks noGrp="1"/>
          </p:cNvSpPr>
          <p:nvPr>
            <p:ph type="body" sz="quarter" idx="15" hasCustomPrompt="1"/>
          </p:nvPr>
        </p:nvSpPr>
        <p:spPr>
          <a:xfrm>
            <a:off x="5728135" y="3429000"/>
            <a:ext cx="878070" cy="692150"/>
          </a:xfrm>
        </p:spPr>
        <p:txBody>
          <a:bodyPr>
            <a:noAutofit/>
          </a:bodyPr>
          <a:lstStyle>
            <a:lvl1pPr marL="0" indent="0" algn="l" defTabSz="914400" rtl="0" eaLnBrk="1" latinLnBrk="0" hangingPunct="1">
              <a:lnSpc>
                <a:spcPct val="90000"/>
              </a:lnSpc>
              <a:spcBef>
                <a:spcPct val="0"/>
              </a:spcBef>
              <a:buNone/>
              <a:defRPr lang="zh-CN" altLang="en-US" sz="4400" b="1" kern="1200" dirty="0">
                <a:solidFill>
                  <a:srgbClr val="1387CB"/>
                </a:solidFill>
                <a:latin typeface="微软雅黑" panose="020B0503020204020204" pitchFamily="34" charset="-122"/>
                <a:ea typeface="微软雅黑" panose="020B0503020204020204" pitchFamily="34" charset="-122"/>
                <a:cs typeface="+mn-cs"/>
              </a:defRPr>
            </a:lvl1pPr>
          </a:lstStyle>
          <a:p>
            <a:pPr lvl="0"/>
            <a:r>
              <a:rPr lang="en-US" altLang="zh-CN" dirty="0"/>
              <a:t>00</a:t>
            </a:r>
            <a:endParaRPr lang="zh-CN" altLang="en-US" dirty="0"/>
          </a:p>
        </p:txBody>
      </p:sp>
      <p:sp>
        <p:nvSpPr>
          <p:cNvPr id="45" name="文本占位符 42"/>
          <p:cNvSpPr>
            <a:spLocks noGrp="1"/>
          </p:cNvSpPr>
          <p:nvPr>
            <p:ph type="body" sz="quarter" idx="16" hasCustomPrompt="1"/>
          </p:nvPr>
        </p:nvSpPr>
        <p:spPr>
          <a:xfrm>
            <a:off x="772160" y="5107734"/>
            <a:ext cx="878070" cy="692150"/>
          </a:xfrm>
        </p:spPr>
        <p:txBody>
          <a:bodyPr>
            <a:noAutofit/>
          </a:bodyPr>
          <a:lstStyle>
            <a:lvl1pPr marL="0" indent="0" algn="l" defTabSz="914400" rtl="0" eaLnBrk="1" latinLnBrk="0" hangingPunct="1">
              <a:lnSpc>
                <a:spcPct val="90000"/>
              </a:lnSpc>
              <a:spcBef>
                <a:spcPct val="0"/>
              </a:spcBef>
              <a:buNone/>
              <a:defRPr lang="zh-CN" altLang="en-US" sz="4400" b="1" kern="1200" dirty="0">
                <a:solidFill>
                  <a:srgbClr val="1387CB"/>
                </a:solidFill>
                <a:latin typeface="微软雅黑" panose="020B0503020204020204" pitchFamily="34" charset="-122"/>
                <a:ea typeface="微软雅黑" panose="020B0503020204020204" pitchFamily="34" charset="-122"/>
                <a:cs typeface="+mn-cs"/>
              </a:defRPr>
            </a:lvl1pPr>
          </a:lstStyle>
          <a:p>
            <a:pPr lvl="0"/>
            <a:r>
              <a:rPr lang="en-US" altLang="zh-CN" dirty="0"/>
              <a:t>00</a:t>
            </a:r>
            <a:endParaRPr lang="zh-CN" altLang="en-US" dirty="0"/>
          </a:p>
        </p:txBody>
      </p:sp>
      <p:sp>
        <p:nvSpPr>
          <p:cNvPr id="46" name="文本占位符 42"/>
          <p:cNvSpPr>
            <a:spLocks noGrp="1"/>
          </p:cNvSpPr>
          <p:nvPr>
            <p:ph type="body" sz="quarter" idx="17" hasCustomPrompt="1"/>
          </p:nvPr>
        </p:nvSpPr>
        <p:spPr>
          <a:xfrm>
            <a:off x="5728135" y="5107734"/>
            <a:ext cx="878070" cy="692150"/>
          </a:xfrm>
        </p:spPr>
        <p:txBody>
          <a:bodyPr>
            <a:noAutofit/>
          </a:bodyPr>
          <a:lstStyle>
            <a:lvl1pPr marL="0" indent="0" algn="l" defTabSz="914400" rtl="0" eaLnBrk="1" latinLnBrk="0" hangingPunct="1">
              <a:lnSpc>
                <a:spcPct val="90000"/>
              </a:lnSpc>
              <a:spcBef>
                <a:spcPct val="0"/>
              </a:spcBef>
              <a:buNone/>
              <a:defRPr lang="zh-CN" altLang="en-US" sz="4400" b="1" kern="1200" dirty="0">
                <a:solidFill>
                  <a:srgbClr val="1387CB"/>
                </a:solidFill>
                <a:latin typeface="微软雅黑" panose="020B0503020204020204" pitchFamily="34" charset="-122"/>
                <a:ea typeface="微软雅黑" panose="020B0503020204020204" pitchFamily="34" charset="-122"/>
                <a:cs typeface="+mn-cs"/>
              </a:defRPr>
            </a:lvl1pPr>
          </a:lstStyle>
          <a:p>
            <a:pPr lvl="0"/>
            <a:r>
              <a:rPr lang="en-US" altLang="zh-CN" dirty="0"/>
              <a:t>00</a:t>
            </a:r>
            <a:endParaRPr lang="zh-CN" altLang="en-US" dirty="0"/>
          </a:p>
        </p:txBody>
      </p:sp>
    </p:spTree>
    <p:extLst>
      <p:ext uri="{BB962C8B-B14F-4D97-AF65-F5344CB8AC3E}">
        <p14:creationId xmlns:p14="http://schemas.microsoft.com/office/powerpoint/2010/main" val="1899288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pic>
        <p:nvPicPr>
          <p:cNvPr id="2" name="图片 1" descr="PPT-03"/>
          <p:cNvPicPr>
            <a:picLocks noChangeAspect="1"/>
          </p:cNvPicPr>
          <p:nvPr/>
        </p:nvPicPr>
        <p:blipFill>
          <a:blip r:embed="rId2"/>
          <a:stretch>
            <a:fillRect/>
          </a:stretch>
        </p:blipFill>
        <p:spPr>
          <a:xfrm>
            <a:off x="0" y="0"/>
            <a:ext cx="12188825" cy="6858000"/>
          </a:xfrm>
          <a:prstGeom prst="rect">
            <a:avLst/>
          </a:prstGeom>
        </p:spPr>
      </p:pic>
      <p:sp>
        <p:nvSpPr>
          <p:cNvPr id="6" name="内容占位符 11"/>
          <p:cNvSpPr>
            <a:spLocks noGrp="1"/>
          </p:cNvSpPr>
          <p:nvPr>
            <p:ph sz="quarter" idx="10"/>
          </p:nvPr>
        </p:nvSpPr>
        <p:spPr>
          <a:xfrm>
            <a:off x="1063991" y="2112010"/>
            <a:ext cx="4951798" cy="584902"/>
          </a:xfrm>
        </p:spPr>
        <p:txBody>
          <a:bodyPr anchor="ctr" anchorCtr="0">
            <a:noAutofit/>
          </a:bodyPr>
          <a:lstStyle>
            <a:lvl1pPr marL="0" indent="0">
              <a:buNone/>
              <a:defRPr sz="3200" b="1">
                <a:solidFill>
                  <a:srgbClr val="1387CB"/>
                </a:solidFill>
                <a:latin typeface="微软雅黑" panose="020B0503020204020204" pitchFamily="34" charset="-122"/>
                <a:ea typeface="微软雅黑" panose="020B0503020204020204" pitchFamily="34" charset="-122"/>
              </a:defRPr>
            </a:lvl1pPr>
            <a:lvl5pPr marL="1828800" indent="0">
              <a:buNone/>
              <a:defRPr/>
            </a:lvl5pPr>
          </a:lstStyle>
          <a:p>
            <a:pPr lvl="0"/>
            <a:r>
              <a:rPr lang="zh-CN" altLang="en-US"/>
              <a:t>单击此处编辑母版文本样式</a:t>
            </a:r>
          </a:p>
        </p:txBody>
      </p:sp>
      <p:sp>
        <p:nvSpPr>
          <p:cNvPr id="8" name="文本占位符 42"/>
          <p:cNvSpPr>
            <a:spLocks noGrp="1"/>
          </p:cNvSpPr>
          <p:nvPr>
            <p:ph type="body" sz="quarter" idx="14" hasCustomPrompt="1"/>
          </p:nvPr>
        </p:nvSpPr>
        <p:spPr>
          <a:xfrm>
            <a:off x="1063991" y="1287403"/>
            <a:ext cx="878070" cy="692150"/>
          </a:xfrm>
        </p:spPr>
        <p:txBody>
          <a:bodyPr>
            <a:noAutofit/>
          </a:bodyPr>
          <a:lstStyle>
            <a:lvl1pPr marL="0" indent="0" algn="l" defTabSz="914400" rtl="0" eaLnBrk="1" latinLnBrk="0" hangingPunct="1">
              <a:lnSpc>
                <a:spcPct val="90000"/>
              </a:lnSpc>
              <a:spcBef>
                <a:spcPct val="0"/>
              </a:spcBef>
              <a:buNone/>
              <a:defRPr lang="zh-CN" altLang="en-US" sz="4400" b="1" kern="1200" dirty="0">
                <a:solidFill>
                  <a:srgbClr val="1387CB"/>
                </a:solidFill>
                <a:latin typeface="微软雅黑" panose="020B0503020204020204" pitchFamily="34" charset="-122"/>
                <a:ea typeface="微软雅黑" panose="020B0503020204020204" pitchFamily="34" charset="-122"/>
                <a:cs typeface="+mn-cs"/>
              </a:defRPr>
            </a:lvl1pPr>
          </a:lstStyle>
          <a:p>
            <a:pPr lvl="0"/>
            <a:r>
              <a:rPr lang="en-US" altLang="zh-CN" dirty="0"/>
              <a:t>00</a:t>
            </a:r>
            <a:endParaRPr lang="zh-CN" altLang="en-US" dirty="0"/>
          </a:p>
        </p:txBody>
      </p:sp>
    </p:spTree>
    <p:extLst>
      <p:ext uri="{BB962C8B-B14F-4D97-AF65-F5344CB8AC3E}">
        <p14:creationId xmlns:p14="http://schemas.microsoft.com/office/powerpoint/2010/main" val="2319738573"/>
      </p:ext>
    </p:extLst>
  </p:cSld>
  <p:clrMapOvr>
    <a:masterClrMapping/>
  </p:clrMapOvr>
  <mc:AlternateContent xmlns:mc="http://schemas.openxmlformats.org/markup-compatibility/2006" xmlns:p14="http://schemas.microsoft.com/office/powerpoint/2010/main">
    <mc:Choice Requires="p14">
      <p:transition spd="slow" p14:dur="1500" advTm="5800"/>
    </mc:Choice>
    <mc:Fallback xmlns="">
      <p:transition spd="slow" advTm="58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grpSp>
        <p:nvGrpSpPr>
          <p:cNvPr id="6" name="组合 5"/>
          <p:cNvGrpSpPr/>
          <p:nvPr/>
        </p:nvGrpSpPr>
        <p:grpSpPr>
          <a:xfrm>
            <a:off x="9100118" y="6447423"/>
            <a:ext cx="3010535" cy="337185"/>
            <a:chOff x="14699" y="9729"/>
            <a:chExt cx="4191" cy="531"/>
          </a:xfrm>
        </p:grpSpPr>
        <p:sp>
          <p:nvSpPr>
            <p:cNvPr id="7" name="文本框 6"/>
            <p:cNvSpPr txBox="1"/>
            <p:nvPr/>
          </p:nvSpPr>
          <p:spPr>
            <a:xfrm>
              <a:off x="17239" y="9749"/>
              <a:ext cx="1651" cy="507"/>
            </a:xfrm>
            <a:prstGeom prst="rect">
              <a:avLst/>
            </a:prstGeom>
            <a:noFill/>
          </p:spPr>
          <p:txBody>
            <a:bodyPr wrap="square" rtlCol="0">
              <a:spAutoFit/>
            </a:bodyPr>
            <a:lstStyle/>
            <a:p>
              <a:pPr indent="0" algn="l">
                <a:lnSpc>
                  <a:spcPct val="200000"/>
                </a:lnSpc>
                <a:buNone/>
              </a:pPr>
              <a:r>
                <a:rPr sz="750">
                  <a:solidFill>
                    <a:srgbClr val="4F80BD"/>
                  </a:solidFill>
                  <a:latin typeface="微软雅黑" panose="020B0503020204020204" pitchFamily="34" charset="-122"/>
                  <a:ea typeface="微软雅黑" panose="020B0503020204020204" pitchFamily="34" charset="-122"/>
                  <a:cs typeface="+mj-cs"/>
                </a:rPr>
                <a:t>科技兴邦</a:t>
              </a:r>
              <a:r>
                <a:rPr lang="en-US" sz="750">
                  <a:solidFill>
                    <a:srgbClr val="4F80BD"/>
                  </a:solidFill>
                  <a:latin typeface="微软雅黑" panose="020B0503020204020204" pitchFamily="34" charset="-122"/>
                  <a:ea typeface="微软雅黑" panose="020B0503020204020204" pitchFamily="34" charset="-122"/>
                  <a:cs typeface="+mj-cs"/>
                </a:rPr>
                <a:t>  </a:t>
              </a:r>
              <a:r>
                <a:rPr sz="750">
                  <a:solidFill>
                    <a:srgbClr val="4F80BD"/>
                  </a:solidFill>
                  <a:latin typeface="微软雅黑" panose="020B0503020204020204" pitchFamily="34" charset="-122"/>
                  <a:ea typeface="微软雅黑" panose="020B0503020204020204" pitchFamily="34" charset="-122"/>
                  <a:cs typeface="+mj-cs"/>
                </a:rPr>
                <a:t>产业报国</a:t>
              </a:r>
              <a:endParaRPr sz="750" dirty="0">
                <a:solidFill>
                  <a:srgbClr val="4F80BD"/>
                </a:solidFill>
                <a:latin typeface="微软雅黑" panose="020B0503020204020204" pitchFamily="34" charset="-122"/>
                <a:ea typeface="微软雅黑" panose="020B0503020204020204" pitchFamily="34" charset="-122"/>
                <a:cs typeface="+mj-cs"/>
              </a:endParaRPr>
            </a:p>
          </p:txBody>
        </p:sp>
        <p:sp>
          <p:nvSpPr>
            <p:cNvPr id="8" name="文本框 7"/>
            <p:cNvSpPr txBox="1"/>
            <p:nvPr/>
          </p:nvSpPr>
          <p:spPr>
            <a:xfrm>
              <a:off x="14699" y="9729"/>
              <a:ext cx="2761" cy="531"/>
            </a:xfrm>
            <a:prstGeom prst="rect">
              <a:avLst/>
            </a:prstGeom>
            <a:noFill/>
          </p:spPr>
          <p:txBody>
            <a:bodyPr wrap="square" rtlCol="0">
              <a:spAutoFit/>
            </a:bodyPr>
            <a:lstStyle/>
            <a:p>
              <a:pPr indent="0" algn="l">
                <a:lnSpc>
                  <a:spcPct val="200000"/>
                </a:lnSpc>
                <a:buNone/>
              </a:pPr>
              <a:r>
                <a:rPr sz="800">
                  <a:solidFill>
                    <a:srgbClr val="4F80BD"/>
                  </a:solidFill>
                  <a:latin typeface="微软雅黑" panose="020B0503020204020204" pitchFamily="34" charset="-122"/>
                  <a:ea typeface="微软雅黑" panose="020B0503020204020204" pitchFamily="34" charset="-122"/>
                  <a:cs typeface="+mj-cs"/>
                </a:rPr>
                <a:t>Sci-tech to thrive</a:t>
              </a:r>
              <a:r>
                <a:rPr sz="800" dirty="0" err="1">
                  <a:solidFill>
                    <a:srgbClr val="4F80BD"/>
                  </a:solidFill>
                  <a:latin typeface="微软雅黑" panose="020B0503020204020204" pitchFamily="34" charset="-122"/>
                  <a:ea typeface="微软雅黑" panose="020B0503020204020204" pitchFamily="34" charset="-122"/>
                  <a:cs typeface="+mj-cs"/>
                </a:rPr>
                <a:t>，</a:t>
              </a:r>
              <a:r>
                <a:rPr lang="en-US" sz="800" err="1">
                  <a:solidFill>
                    <a:srgbClr val="4F80BD"/>
                  </a:solidFill>
                  <a:latin typeface="微软雅黑" panose="020B0503020204020204" pitchFamily="34" charset="-122"/>
                  <a:ea typeface="微软雅黑" panose="020B0503020204020204" pitchFamily="34" charset="-122"/>
                  <a:cs typeface="+mj-cs"/>
                </a:rPr>
                <a:t>i</a:t>
              </a:r>
              <a:r>
                <a:rPr sz="800">
                  <a:solidFill>
                    <a:srgbClr val="4F80BD"/>
                  </a:solidFill>
                  <a:latin typeface="微软雅黑" panose="020B0503020204020204" pitchFamily="34" charset="-122"/>
                  <a:ea typeface="微软雅黑" panose="020B0503020204020204" pitchFamily="34" charset="-122"/>
                  <a:cs typeface="+mj-cs"/>
                </a:rPr>
                <a:t>ndustry to serve</a:t>
              </a:r>
              <a:endParaRPr sz="800" dirty="0">
                <a:solidFill>
                  <a:srgbClr val="4F80BD"/>
                </a:solidFill>
                <a:latin typeface="微软雅黑" panose="020B0503020204020204" pitchFamily="34" charset="-122"/>
                <a:ea typeface="微软雅黑" panose="020B0503020204020204" pitchFamily="34" charset="-122"/>
                <a:cs typeface="+mj-cs"/>
              </a:endParaRPr>
            </a:p>
          </p:txBody>
        </p:sp>
        <p:cxnSp>
          <p:nvCxnSpPr>
            <p:cNvPr id="9" name="直接连接符 8"/>
            <p:cNvCxnSpPr/>
            <p:nvPr/>
          </p:nvCxnSpPr>
          <p:spPr>
            <a:xfrm>
              <a:off x="17297" y="10005"/>
              <a:ext cx="0" cy="135"/>
            </a:xfrm>
            <a:prstGeom prst="line">
              <a:avLst/>
            </a:prstGeom>
            <a:ln w="12700">
              <a:solidFill>
                <a:srgbClr val="2E43C2"/>
              </a:solidFill>
            </a:ln>
          </p:spPr>
          <p:style>
            <a:lnRef idx="1">
              <a:schemeClr val="accent1"/>
            </a:lnRef>
            <a:fillRef idx="0">
              <a:schemeClr val="accent1"/>
            </a:fillRef>
            <a:effectRef idx="0">
              <a:schemeClr val="accent1"/>
            </a:effectRef>
            <a:fontRef idx="minor">
              <a:schemeClr val="tx1"/>
            </a:fontRef>
          </p:style>
        </p:cxnSp>
      </p:grpSp>
      <p:cxnSp>
        <p:nvCxnSpPr>
          <p:cNvPr id="16" name="直接连接符 15"/>
          <p:cNvCxnSpPr/>
          <p:nvPr/>
        </p:nvCxnSpPr>
        <p:spPr>
          <a:xfrm>
            <a:off x="1406525" y="676910"/>
            <a:ext cx="10173335" cy="13335"/>
          </a:xfrm>
          <a:prstGeom prst="line">
            <a:avLst/>
          </a:prstGeom>
          <a:ln w="12700" cmpd="sng">
            <a:solidFill>
              <a:schemeClr val="accent1">
                <a:shade val="50000"/>
              </a:schemeClr>
            </a:solidFill>
            <a:prstDash val="solid"/>
          </a:ln>
        </p:spPr>
        <p:style>
          <a:lnRef idx="3">
            <a:schemeClr val="accent3"/>
          </a:lnRef>
          <a:fillRef idx="0">
            <a:schemeClr val="accent3"/>
          </a:fillRef>
          <a:effectRef idx="2">
            <a:schemeClr val="accent3"/>
          </a:effectRef>
          <a:fontRef idx="minor">
            <a:schemeClr val="tx1"/>
          </a:fontRef>
        </p:style>
      </p:cxnSp>
      <p:sp>
        <p:nvSpPr>
          <p:cNvPr id="19" name="标题 18"/>
          <p:cNvSpPr>
            <a:spLocks noGrp="1"/>
          </p:cNvSpPr>
          <p:nvPr>
            <p:ph type="title"/>
          </p:nvPr>
        </p:nvSpPr>
        <p:spPr>
          <a:xfrm>
            <a:off x="690659" y="149592"/>
            <a:ext cx="10515600" cy="538008"/>
          </a:xfrm>
        </p:spPr>
        <p:txBody>
          <a:bodyPr>
            <a:normAutofit/>
          </a:bodyPr>
          <a:lstStyle>
            <a:lvl1pPr>
              <a:defRPr sz="3200" b="1">
                <a:solidFill>
                  <a:srgbClr val="1387CB"/>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ltLang="en-US" dirty="0"/>
          </a:p>
        </p:txBody>
      </p:sp>
      <p:sp>
        <p:nvSpPr>
          <p:cNvPr id="21" name="内容占位符 20"/>
          <p:cNvSpPr>
            <a:spLocks noGrp="1"/>
          </p:cNvSpPr>
          <p:nvPr>
            <p:ph sz="quarter" idx="10"/>
          </p:nvPr>
        </p:nvSpPr>
        <p:spPr>
          <a:xfrm>
            <a:off x="397827" y="818515"/>
            <a:ext cx="11383495" cy="5622477"/>
          </a:xfrm>
        </p:spPr>
        <p:txBody>
          <a:bodyPr>
            <a:normAutofit/>
          </a:bodyPr>
          <a:lstStyle>
            <a:lvl1pPr>
              <a:defRPr sz="2400">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1800">
                <a:latin typeface="微软雅黑" panose="020B0503020204020204" pitchFamily="34" charset="-122"/>
                <a:ea typeface="微软雅黑" panose="020B0503020204020204" pitchFamily="34" charset="-122"/>
              </a:defRPr>
            </a:lvl3pPr>
            <a:lvl4pPr>
              <a:defRPr sz="1600">
                <a:latin typeface="微软雅黑" panose="020B0503020204020204" pitchFamily="34" charset="-122"/>
                <a:ea typeface="微软雅黑" panose="020B0503020204020204" pitchFamily="34" charset="-122"/>
              </a:defRPr>
            </a:lvl4pPr>
            <a:lvl5pPr>
              <a:defRPr sz="1600">
                <a:latin typeface="微软雅黑" panose="020B0503020204020204" pitchFamily="34" charset="-122"/>
                <a:ea typeface="微软雅黑" panose="020B0503020204020204" pitchFamily="34"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pic>
        <p:nvPicPr>
          <p:cNvPr id="2" name="图片 1"/>
          <p:cNvPicPr>
            <a:picLocks noChangeAspect="1"/>
          </p:cNvPicPr>
          <p:nvPr userDrawn="1"/>
        </p:nvPicPr>
        <p:blipFill>
          <a:blip r:embed="rId2"/>
          <a:srcRect r="60536"/>
          <a:stretch>
            <a:fillRect/>
          </a:stretch>
        </p:blipFill>
        <p:spPr>
          <a:xfrm>
            <a:off x="125265" y="124383"/>
            <a:ext cx="545123" cy="552527"/>
          </a:xfrm>
          <a:prstGeom prst="rect">
            <a:avLst/>
          </a:prstGeom>
        </p:spPr>
      </p:pic>
      <p:pic>
        <p:nvPicPr>
          <p:cNvPr id="3" name="图片 2"/>
          <p:cNvPicPr>
            <a:picLocks noChangeAspect="1"/>
          </p:cNvPicPr>
          <p:nvPr userDrawn="1"/>
        </p:nvPicPr>
        <p:blipFill>
          <a:blip r:embed="rId2"/>
          <a:srcRect l="39641"/>
          <a:stretch>
            <a:fillRect/>
          </a:stretch>
        </p:blipFill>
        <p:spPr>
          <a:xfrm>
            <a:off x="11083435" y="124383"/>
            <a:ext cx="833753" cy="552527"/>
          </a:xfrm>
          <a:prstGeom prst="rect">
            <a:avLst/>
          </a:prstGeom>
        </p:spPr>
      </p:pic>
    </p:spTree>
    <p:extLst>
      <p:ext uri="{BB962C8B-B14F-4D97-AF65-F5344CB8AC3E}">
        <p14:creationId xmlns:p14="http://schemas.microsoft.com/office/powerpoint/2010/main" val="18938631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标题和内容">
    <p:bg>
      <p:bgPr>
        <a:gradFill flip="none" rotWithShape="1">
          <a:gsLst>
            <a:gs pos="34000">
              <a:schemeClr val="accent5">
                <a:lumMod val="5000"/>
                <a:lumOff val="95000"/>
                <a:alpha val="0"/>
              </a:schemeClr>
            </a:gs>
            <a:gs pos="100000">
              <a:schemeClr val="accent5">
                <a:lumMod val="45000"/>
                <a:lumOff val="55000"/>
              </a:schemeClr>
            </a:gs>
            <a:gs pos="100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6" name="灯片编号占位符 5"/>
          <p:cNvSpPr>
            <a:spLocks noGrp="1"/>
          </p:cNvSpPr>
          <p:nvPr>
            <p:ph type="sldNum" sz="quarter" idx="12"/>
          </p:nvPr>
        </p:nvSpPr>
        <p:spPr>
          <a:xfrm>
            <a:off x="3352800" y="6416943"/>
            <a:ext cx="2743200" cy="365125"/>
          </a:xfrm>
        </p:spPr>
        <p:txBody>
          <a:bodyPr/>
          <a:lstStyle/>
          <a:p>
            <a:fld id="{565CE74E-AB26-4998-AD42-012C4C1AD076}" type="slidenum">
              <a:rPr lang="zh-CN" altLang="en-US" smtClean="0"/>
              <a:t>‹#›</a:t>
            </a:fld>
            <a:endParaRPr lang="zh-CN" altLang="en-US"/>
          </a:p>
        </p:txBody>
      </p:sp>
      <p:cxnSp>
        <p:nvCxnSpPr>
          <p:cNvPr id="7" name="直接连接符 6">
            <a:extLst>
              <a:ext uri="{FF2B5EF4-FFF2-40B4-BE49-F238E27FC236}">
                <a16:creationId xmlns:a16="http://schemas.microsoft.com/office/drawing/2014/main" id="{4935ADBF-9BCB-4F23-DF1F-627AF4504987}"/>
              </a:ext>
            </a:extLst>
          </p:cNvPr>
          <p:cNvCxnSpPr>
            <a:cxnSpLocks/>
          </p:cNvCxnSpPr>
          <p:nvPr userDrawn="1"/>
        </p:nvCxnSpPr>
        <p:spPr>
          <a:xfrm>
            <a:off x="742738" y="676910"/>
            <a:ext cx="10257155" cy="0"/>
          </a:xfrm>
          <a:prstGeom prst="line">
            <a:avLst/>
          </a:prstGeom>
          <a:ln w="12700" cmpd="sng">
            <a:solidFill>
              <a:schemeClr val="accent1">
                <a:shade val="50000"/>
              </a:schemeClr>
            </a:solidFill>
            <a:prstDash val="solid"/>
          </a:ln>
        </p:spPr>
        <p:style>
          <a:lnRef idx="3">
            <a:schemeClr val="accent3"/>
          </a:lnRef>
          <a:fillRef idx="0">
            <a:schemeClr val="accent3"/>
          </a:fillRef>
          <a:effectRef idx="2">
            <a:schemeClr val="accent3"/>
          </a:effectRef>
          <a:fontRef idx="minor">
            <a:schemeClr val="tx1"/>
          </a:fontRef>
        </p:style>
      </p:cxnSp>
      <p:pic>
        <p:nvPicPr>
          <p:cNvPr id="8" name="图片 7">
            <a:extLst>
              <a:ext uri="{FF2B5EF4-FFF2-40B4-BE49-F238E27FC236}">
                <a16:creationId xmlns:a16="http://schemas.microsoft.com/office/drawing/2014/main" id="{652D4057-652A-46E9-335A-3FCF386D8DEB}"/>
              </a:ext>
            </a:extLst>
          </p:cNvPr>
          <p:cNvPicPr>
            <a:picLocks noChangeAspect="1"/>
          </p:cNvPicPr>
          <p:nvPr userDrawn="1"/>
        </p:nvPicPr>
        <p:blipFill>
          <a:blip r:embed="rId2"/>
          <a:srcRect r="60536"/>
          <a:stretch>
            <a:fillRect/>
          </a:stretch>
        </p:blipFill>
        <p:spPr>
          <a:xfrm>
            <a:off x="125265" y="124383"/>
            <a:ext cx="545123" cy="552527"/>
          </a:xfrm>
          <a:prstGeom prst="rect">
            <a:avLst/>
          </a:prstGeom>
        </p:spPr>
      </p:pic>
      <p:pic>
        <p:nvPicPr>
          <p:cNvPr id="9" name="图片 8">
            <a:extLst>
              <a:ext uri="{FF2B5EF4-FFF2-40B4-BE49-F238E27FC236}">
                <a16:creationId xmlns:a16="http://schemas.microsoft.com/office/drawing/2014/main" id="{ED3C327C-B116-E463-98B0-52E9EA22D52D}"/>
              </a:ext>
            </a:extLst>
          </p:cNvPr>
          <p:cNvPicPr>
            <a:picLocks noChangeAspect="1"/>
          </p:cNvPicPr>
          <p:nvPr userDrawn="1"/>
        </p:nvPicPr>
        <p:blipFill>
          <a:blip r:embed="rId3"/>
          <a:srcRect l="39641"/>
          <a:stretch>
            <a:fillRect/>
          </a:stretch>
        </p:blipFill>
        <p:spPr>
          <a:xfrm>
            <a:off x="11137622" y="124382"/>
            <a:ext cx="833753" cy="552527"/>
          </a:xfrm>
          <a:prstGeom prst="rect">
            <a:avLst/>
          </a:prstGeom>
        </p:spPr>
      </p:pic>
      <p:sp>
        <p:nvSpPr>
          <p:cNvPr id="13" name="文本框 12">
            <a:extLst>
              <a:ext uri="{FF2B5EF4-FFF2-40B4-BE49-F238E27FC236}">
                <a16:creationId xmlns:a16="http://schemas.microsoft.com/office/drawing/2014/main" id="{CA8837F0-C8AC-3563-1AE8-FC6B87BF5289}"/>
              </a:ext>
            </a:extLst>
          </p:cNvPr>
          <p:cNvSpPr txBox="1"/>
          <p:nvPr userDrawn="1"/>
        </p:nvSpPr>
        <p:spPr>
          <a:xfrm>
            <a:off x="10924685" y="6460123"/>
            <a:ext cx="1185968" cy="321945"/>
          </a:xfrm>
          <a:prstGeom prst="rect">
            <a:avLst/>
          </a:prstGeom>
          <a:noFill/>
        </p:spPr>
        <p:txBody>
          <a:bodyPr wrap="square" rtlCol="0">
            <a:spAutoFit/>
          </a:bodyPr>
          <a:lstStyle/>
          <a:p>
            <a:pPr indent="0" algn="l">
              <a:lnSpc>
                <a:spcPct val="200000"/>
              </a:lnSpc>
              <a:buNone/>
            </a:pPr>
            <a:r>
              <a:rPr sz="750" dirty="0">
                <a:solidFill>
                  <a:srgbClr val="4F80BD"/>
                </a:solidFill>
                <a:latin typeface="微软雅黑" panose="020B0503020204020204" pitchFamily="34" charset="-122"/>
                <a:ea typeface="微软雅黑" panose="020B0503020204020204" pitchFamily="34" charset="-122"/>
                <a:cs typeface="+mj-cs"/>
              </a:rPr>
              <a:t>科技兴邦</a:t>
            </a:r>
            <a:r>
              <a:rPr lang="en-US" sz="750" dirty="0">
                <a:solidFill>
                  <a:srgbClr val="4F80BD"/>
                </a:solidFill>
                <a:latin typeface="微软雅黑" panose="020B0503020204020204" pitchFamily="34" charset="-122"/>
                <a:ea typeface="微软雅黑" panose="020B0503020204020204" pitchFamily="34" charset="-122"/>
                <a:cs typeface="+mj-cs"/>
              </a:rPr>
              <a:t>  </a:t>
            </a:r>
            <a:r>
              <a:rPr sz="750" dirty="0">
                <a:solidFill>
                  <a:srgbClr val="4F80BD"/>
                </a:solidFill>
                <a:latin typeface="微软雅黑" panose="020B0503020204020204" pitchFamily="34" charset="-122"/>
                <a:ea typeface="微软雅黑" panose="020B0503020204020204" pitchFamily="34" charset="-122"/>
                <a:cs typeface="+mj-cs"/>
              </a:rPr>
              <a:t>产业报国</a:t>
            </a:r>
          </a:p>
        </p:txBody>
      </p:sp>
      <p:sp>
        <p:nvSpPr>
          <p:cNvPr id="15" name="文本框 14">
            <a:extLst>
              <a:ext uri="{FF2B5EF4-FFF2-40B4-BE49-F238E27FC236}">
                <a16:creationId xmlns:a16="http://schemas.microsoft.com/office/drawing/2014/main" id="{BF89118E-7E64-2F6A-23EC-57CE4DAD80DE}"/>
              </a:ext>
            </a:extLst>
          </p:cNvPr>
          <p:cNvSpPr txBox="1"/>
          <p:nvPr userDrawn="1"/>
        </p:nvSpPr>
        <p:spPr>
          <a:xfrm>
            <a:off x="9100118" y="6447423"/>
            <a:ext cx="1983318" cy="337185"/>
          </a:xfrm>
          <a:prstGeom prst="rect">
            <a:avLst/>
          </a:prstGeom>
          <a:noFill/>
        </p:spPr>
        <p:txBody>
          <a:bodyPr wrap="square" rtlCol="0">
            <a:spAutoFit/>
          </a:bodyPr>
          <a:lstStyle/>
          <a:p>
            <a:pPr indent="0" algn="l">
              <a:lnSpc>
                <a:spcPct val="200000"/>
              </a:lnSpc>
              <a:buNone/>
            </a:pPr>
            <a:r>
              <a:rPr sz="800" dirty="0">
                <a:solidFill>
                  <a:srgbClr val="4F80BD"/>
                </a:solidFill>
                <a:latin typeface="微软雅黑" panose="020B0503020204020204" pitchFamily="34" charset="-122"/>
                <a:ea typeface="微软雅黑" panose="020B0503020204020204" pitchFamily="34" charset="-122"/>
                <a:cs typeface="+mj-cs"/>
              </a:rPr>
              <a:t>Sci-tech to thrive，</a:t>
            </a:r>
            <a:r>
              <a:rPr lang="en-US" sz="800" dirty="0">
                <a:solidFill>
                  <a:srgbClr val="4F80BD"/>
                </a:solidFill>
                <a:latin typeface="微软雅黑" panose="020B0503020204020204" pitchFamily="34" charset="-122"/>
                <a:ea typeface="微软雅黑" panose="020B0503020204020204" pitchFamily="34" charset="-122"/>
                <a:cs typeface="+mj-cs"/>
              </a:rPr>
              <a:t>i</a:t>
            </a:r>
            <a:r>
              <a:rPr sz="800" dirty="0">
                <a:solidFill>
                  <a:srgbClr val="4F80BD"/>
                </a:solidFill>
                <a:latin typeface="微软雅黑" panose="020B0503020204020204" pitchFamily="34" charset="-122"/>
                <a:ea typeface="微软雅黑" panose="020B0503020204020204" pitchFamily="34" charset="-122"/>
                <a:cs typeface="+mj-cs"/>
              </a:rPr>
              <a:t>ndustry to serve</a:t>
            </a:r>
          </a:p>
        </p:txBody>
      </p:sp>
      <p:grpSp>
        <p:nvGrpSpPr>
          <p:cNvPr id="2" name="组合 1">
            <a:extLst>
              <a:ext uri="{FF2B5EF4-FFF2-40B4-BE49-F238E27FC236}">
                <a16:creationId xmlns:a16="http://schemas.microsoft.com/office/drawing/2014/main" id="{5275EDB4-8764-DC97-C9CB-81190FB81A91}"/>
              </a:ext>
            </a:extLst>
          </p:cNvPr>
          <p:cNvGrpSpPr/>
          <p:nvPr userDrawn="1"/>
        </p:nvGrpSpPr>
        <p:grpSpPr>
          <a:xfrm>
            <a:off x="9100118" y="6447423"/>
            <a:ext cx="3010535" cy="337185"/>
            <a:chOff x="14699" y="9729"/>
            <a:chExt cx="4191" cy="531"/>
          </a:xfrm>
        </p:grpSpPr>
        <p:sp>
          <p:nvSpPr>
            <p:cNvPr id="3" name="文本框 2">
              <a:extLst>
                <a:ext uri="{FF2B5EF4-FFF2-40B4-BE49-F238E27FC236}">
                  <a16:creationId xmlns:a16="http://schemas.microsoft.com/office/drawing/2014/main" id="{12A0C98D-9EDA-7980-B34C-011BD4101364}"/>
                </a:ext>
              </a:extLst>
            </p:cNvPr>
            <p:cNvSpPr txBox="1"/>
            <p:nvPr/>
          </p:nvSpPr>
          <p:spPr>
            <a:xfrm>
              <a:off x="17239" y="9749"/>
              <a:ext cx="1651" cy="507"/>
            </a:xfrm>
            <a:prstGeom prst="rect">
              <a:avLst/>
            </a:prstGeom>
            <a:noFill/>
          </p:spPr>
          <p:txBody>
            <a:bodyPr wrap="square" rtlCol="0">
              <a:spAutoFit/>
            </a:bodyPr>
            <a:lstStyle/>
            <a:p>
              <a:pPr indent="0" algn="l">
                <a:lnSpc>
                  <a:spcPct val="200000"/>
                </a:lnSpc>
                <a:buNone/>
              </a:pPr>
              <a:r>
                <a:rPr sz="750">
                  <a:solidFill>
                    <a:srgbClr val="4F80BD"/>
                  </a:solidFill>
                  <a:latin typeface="微软雅黑" panose="020B0503020204020204" pitchFamily="34" charset="-122"/>
                  <a:ea typeface="微软雅黑" panose="020B0503020204020204" pitchFamily="34" charset="-122"/>
                  <a:cs typeface="+mj-cs"/>
                </a:rPr>
                <a:t>科技兴邦</a:t>
              </a:r>
              <a:r>
                <a:rPr lang="en-US" sz="750">
                  <a:solidFill>
                    <a:srgbClr val="4F80BD"/>
                  </a:solidFill>
                  <a:latin typeface="微软雅黑" panose="020B0503020204020204" pitchFamily="34" charset="-122"/>
                  <a:ea typeface="微软雅黑" panose="020B0503020204020204" pitchFamily="34" charset="-122"/>
                  <a:cs typeface="+mj-cs"/>
                </a:rPr>
                <a:t>  </a:t>
              </a:r>
              <a:r>
                <a:rPr sz="750">
                  <a:solidFill>
                    <a:srgbClr val="4F80BD"/>
                  </a:solidFill>
                  <a:latin typeface="微软雅黑" panose="020B0503020204020204" pitchFamily="34" charset="-122"/>
                  <a:ea typeface="微软雅黑" panose="020B0503020204020204" pitchFamily="34" charset="-122"/>
                  <a:cs typeface="+mj-cs"/>
                </a:rPr>
                <a:t>产业报国</a:t>
              </a:r>
              <a:endParaRPr sz="750" dirty="0">
                <a:solidFill>
                  <a:srgbClr val="4F80BD"/>
                </a:solidFill>
                <a:latin typeface="微软雅黑" panose="020B0503020204020204" pitchFamily="34" charset="-122"/>
                <a:ea typeface="微软雅黑" panose="020B0503020204020204" pitchFamily="34" charset="-122"/>
                <a:cs typeface="+mj-cs"/>
              </a:endParaRPr>
            </a:p>
          </p:txBody>
        </p:sp>
        <p:sp>
          <p:nvSpPr>
            <p:cNvPr id="4" name="文本框 3">
              <a:extLst>
                <a:ext uri="{FF2B5EF4-FFF2-40B4-BE49-F238E27FC236}">
                  <a16:creationId xmlns:a16="http://schemas.microsoft.com/office/drawing/2014/main" id="{EB0636D8-7E13-7A26-721C-420F1EAB79C9}"/>
                </a:ext>
              </a:extLst>
            </p:cNvPr>
            <p:cNvSpPr txBox="1"/>
            <p:nvPr/>
          </p:nvSpPr>
          <p:spPr>
            <a:xfrm>
              <a:off x="14699" y="9729"/>
              <a:ext cx="2761" cy="531"/>
            </a:xfrm>
            <a:prstGeom prst="rect">
              <a:avLst/>
            </a:prstGeom>
            <a:noFill/>
          </p:spPr>
          <p:txBody>
            <a:bodyPr wrap="square" rtlCol="0">
              <a:spAutoFit/>
            </a:bodyPr>
            <a:lstStyle/>
            <a:p>
              <a:pPr indent="0" algn="l">
                <a:lnSpc>
                  <a:spcPct val="200000"/>
                </a:lnSpc>
                <a:buNone/>
              </a:pPr>
              <a:r>
                <a:rPr sz="800">
                  <a:solidFill>
                    <a:srgbClr val="4F80BD"/>
                  </a:solidFill>
                  <a:latin typeface="微软雅黑" panose="020B0503020204020204" pitchFamily="34" charset="-122"/>
                  <a:ea typeface="微软雅黑" panose="020B0503020204020204" pitchFamily="34" charset="-122"/>
                  <a:cs typeface="+mj-cs"/>
                </a:rPr>
                <a:t>Sci-tech to thrive</a:t>
              </a:r>
              <a:r>
                <a:rPr sz="800" dirty="0" err="1">
                  <a:solidFill>
                    <a:srgbClr val="4F80BD"/>
                  </a:solidFill>
                  <a:latin typeface="微软雅黑" panose="020B0503020204020204" pitchFamily="34" charset="-122"/>
                  <a:ea typeface="微软雅黑" panose="020B0503020204020204" pitchFamily="34" charset="-122"/>
                  <a:cs typeface="+mj-cs"/>
                </a:rPr>
                <a:t>，</a:t>
              </a:r>
              <a:r>
                <a:rPr lang="en-US" sz="800" err="1">
                  <a:solidFill>
                    <a:srgbClr val="4F80BD"/>
                  </a:solidFill>
                  <a:latin typeface="微软雅黑" panose="020B0503020204020204" pitchFamily="34" charset="-122"/>
                  <a:ea typeface="微软雅黑" panose="020B0503020204020204" pitchFamily="34" charset="-122"/>
                  <a:cs typeface="+mj-cs"/>
                </a:rPr>
                <a:t>i</a:t>
              </a:r>
              <a:r>
                <a:rPr sz="800">
                  <a:solidFill>
                    <a:srgbClr val="4F80BD"/>
                  </a:solidFill>
                  <a:latin typeface="微软雅黑" panose="020B0503020204020204" pitchFamily="34" charset="-122"/>
                  <a:ea typeface="微软雅黑" panose="020B0503020204020204" pitchFamily="34" charset="-122"/>
                  <a:cs typeface="+mj-cs"/>
                </a:rPr>
                <a:t>ndustry to serve</a:t>
              </a:r>
              <a:endParaRPr sz="800" dirty="0">
                <a:solidFill>
                  <a:srgbClr val="4F80BD"/>
                </a:solidFill>
                <a:latin typeface="微软雅黑" panose="020B0503020204020204" pitchFamily="34" charset="-122"/>
                <a:ea typeface="微软雅黑" panose="020B0503020204020204" pitchFamily="34" charset="-122"/>
                <a:cs typeface="+mj-cs"/>
              </a:endParaRPr>
            </a:p>
          </p:txBody>
        </p:sp>
        <p:cxnSp>
          <p:nvCxnSpPr>
            <p:cNvPr id="5" name="直接连接符 4">
              <a:extLst>
                <a:ext uri="{FF2B5EF4-FFF2-40B4-BE49-F238E27FC236}">
                  <a16:creationId xmlns:a16="http://schemas.microsoft.com/office/drawing/2014/main" id="{B7C79A87-F580-3638-1BBF-818BE67CA1D1}"/>
                </a:ext>
              </a:extLst>
            </p:cNvPr>
            <p:cNvCxnSpPr/>
            <p:nvPr/>
          </p:nvCxnSpPr>
          <p:spPr>
            <a:xfrm>
              <a:off x="17297" y="10005"/>
              <a:ext cx="0" cy="135"/>
            </a:xfrm>
            <a:prstGeom prst="line">
              <a:avLst/>
            </a:prstGeom>
            <a:ln w="12700">
              <a:solidFill>
                <a:srgbClr val="2E43C2"/>
              </a:solidFill>
            </a:ln>
          </p:spPr>
          <p:style>
            <a:lnRef idx="1">
              <a:schemeClr val="accent1"/>
            </a:lnRef>
            <a:fillRef idx="0">
              <a:schemeClr val="accent1"/>
            </a:fillRef>
            <a:effectRef idx="0">
              <a:schemeClr val="accent1"/>
            </a:effectRef>
            <a:fontRef idx="minor">
              <a:schemeClr val="tx1"/>
            </a:fontRef>
          </p:style>
        </p:cxnSp>
      </p:grpSp>
      <p:sp>
        <p:nvSpPr>
          <p:cNvPr id="11" name="标题 18">
            <a:extLst>
              <a:ext uri="{FF2B5EF4-FFF2-40B4-BE49-F238E27FC236}">
                <a16:creationId xmlns:a16="http://schemas.microsoft.com/office/drawing/2014/main" id="{FA374EEB-5F7D-CD56-D4C0-F0246388D1BC}"/>
              </a:ext>
            </a:extLst>
          </p:cNvPr>
          <p:cNvSpPr>
            <a:spLocks noGrp="1"/>
          </p:cNvSpPr>
          <p:nvPr>
            <p:ph type="title"/>
          </p:nvPr>
        </p:nvSpPr>
        <p:spPr>
          <a:xfrm>
            <a:off x="670388" y="117951"/>
            <a:ext cx="10515600" cy="538008"/>
          </a:xfrm>
        </p:spPr>
        <p:txBody>
          <a:bodyPr>
            <a:normAutofit/>
          </a:bodyPr>
          <a:lstStyle>
            <a:lvl1pPr>
              <a:defRPr sz="3200" b="1">
                <a:solidFill>
                  <a:srgbClr val="1387CB"/>
                </a:solidFill>
                <a:latin typeface="微软雅黑" panose="020B0503020204020204" pitchFamily="34" charset="-122"/>
                <a:ea typeface="微软雅黑" panose="020B0503020204020204" pitchFamily="34" charset="-122"/>
              </a:defRPr>
            </a:lvl1pPr>
          </a:lstStyle>
          <a:p>
            <a:r>
              <a:rPr lang="zh-CN" altLang="en-US"/>
              <a:t>单击此处编辑母版标题样式</a:t>
            </a:r>
            <a:endParaRPr lang="zh-CN" altLang="en-US" dirty="0"/>
          </a:p>
        </p:txBody>
      </p:sp>
      <p:sp>
        <p:nvSpPr>
          <p:cNvPr id="12" name="内容占位符 20">
            <a:extLst>
              <a:ext uri="{FF2B5EF4-FFF2-40B4-BE49-F238E27FC236}">
                <a16:creationId xmlns:a16="http://schemas.microsoft.com/office/drawing/2014/main" id="{2F355CD8-35E3-9427-8748-027C98672E8F}"/>
              </a:ext>
            </a:extLst>
          </p:cNvPr>
          <p:cNvSpPr>
            <a:spLocks noGrp="1"/>
          </p:cNvSpPr>
          <p:nvPr>
            <p:ph sz="quarter" idx="10"/>
          </p:nvPr>
        </p:nvSpPr>
        <p:spPr>
          <a:xfrm>
            <a:off x="397827" y="818515"/>
            <a:ext cx="11383495" cy="5622477"/>
          </a:xfrm>
        </p:spPr>
        <p:txBody>
          <a:bodyPr>
            <a:normAutofit/>
          </a:bodyPr>
          <a:lstStyle>
            <a:lvl1pPr>
              <a:defRPr sz="2400">
                <a:latin typeface="微软雅黑" panose="020B0503020204020204" pitchFamily="34" charset="-122"/>
                <a:ea typeface="微软雅黑" panose="020B0503020204020204" pitchFamily="34" charset="-122"/>
              </a:defRPr>
            </a:lvl1pPr>
            <a:lvl2pPr>
              <a:defRPr sz="2000">
                <a:latin typeface="微软雅黑" panose="020B0503020204020204" pitchFamily="34" charset="-122"/>
                <a:ea typeface="微软雅黑" panose="020B0503020204020204" pitchFamily="34" charset="-122"/>
              </a:defRPr>
            </a:lvl2pPr>
            <a:lvl3pPr>
              <a:defRPr sz="1800">
                <a:latin typeface="微软雅黑" panose="020B0503020204020204" pitchFamily="34" charset="-122"/>
                <a:ea typeface="微软雅黑" panose="020B0503020204020204" pitchFamily="34" charset="-122"/>
              </a:defRPr>
            </a:lvl3pPr>
            <a:lvl4pPr>
              <a:defRPr sz="1600">
                <a:latin typeface="微软雅黑" panose="020B0503020204020204" pitchFamily="34" charset="-122"/>
                <a:ea typeface="微软雅黑" panose="020B0503020204020204" pitchFamily="34" charset="-122"/>
              </a:defRPr>
            </a:lvl4pPr>
            <a:lvl5pPr>
              <a:defRPr sz="1600">
                <a:latin typeface="微软雅黑" panose="020B0503020204020204" pitchFamily="34" charset="-122"/>
                <a:ea typeface="微软雅黑" panose="020B0503020204020204" pitchFamily="34"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pic>
        <p:nvPicPr>
          <p:cNvPr id="14" name="图片 13">
            <a:extLst>
              <a:ext uri="{FF2B5EF4-FFF2-40B4-BE49-F238E27FC236}">
                <a16:creationId xmlns:a16="http://schemas.microsoft.com/office/drawing/2014/main" id="{7884E413-B795-6FB7-E546-65B764F867E6}"/>
              </a:ext>
            </a:extLst>
          </p:cNvPr>
          <p:cNvPicPr>
            <a:picLocks noChangeAspect="1"/>
          </p:cNvPicPr>
          <p:nvPr userDrawn="1"/>
        </p:nvPicPr>
        <p:blipFill>
          <a:blip r:embed="rId2"/>
          <a:srcRect r="60536"/>
          <a:stretch>
            <a:fillRect/>
          </a:stretch>
        </p:blipFill>
        <p:spPr>
          <a:xfrm>
            <a:off x="125265" y="124383"/>
            <a:ext cx="545123" cy="552527"/>
          </a:xfrm>
          <a:prstGeom prst="rect">
            <a:avLst/>
          </a:prstGeom>
        </p:spPr>
      </p:pic>
      <p:pic>
        <p:nvPicPr>
          <p:cNvPr id="16" name="图片 15">
            <a:extLst>
              <a:ext uri="{FF2B5EF4-FFF2-40B4-BE49-F238E27FC236}">
                <a16:creationId xmlns:a16="http://schemas.microsoft.com/office/drawing/2014/main" id="{F402C570-1DBA-5A17-CD6D-ED1B38B41D82}"/>
              </a:ext>
            </a:extLst>
          </p:cNvPr>
          <p:cNvPicPr>
            <a:picLocks noChangeAspect="1"/>
          </p:cNvPicPr>
          <p:nvPr userDrawn="1"/>
        </p:nvPicPr>
        <p:blipFill>
          <a:blip r:embed="rId2"/>
          <a:srcRect l="39641"/>
          <a:stretch>
            <a:fillRect/>
          </a:stretch>
        </p:blipFill>
        <p:spPr>
          <a:xfrm>
            <a:off x="11083435" y="124383"/>
            <a:ext cx="833753" cy="552527"/>
          </a:xfrm>
          <a:prstGeom prst="rect">
            <a:avLst/>
          </a:prstGeom>
        </p:spPr>
      </p:pic>
    </p:spTree>
    <p:extLst>
      <p:ext uri="{BB962C8B-B14F-4D97-AF65-F5344CB8AC3E}">
        <p14:creationId xmlns:p14="http://schemas.microsoft.com/office/powerpoint/2010/main" val="3530119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自定义版式">
    <p:spTree>
      <p:nvGrpSpPr>
        <p:cNvPr id="1" name=""/>
        <p:cNvGrpSpPr/>
        <p:nvPr/>
      </p:nvGrpSpPr>
      <p:grpSpPr>
        <a:xfrm>
          <a:off x="0" y="0"/>
          <a:ext cx="0" cy="0"/>
          <a:chOff x="0" y="0"/>
          <a:chExt cx="0" cy="0"/>
        </a:xfrm>
      </p:grpSpPr>
      <p:pic>
        <p:nvPicPr>
          <p:cNvPr id="6" name="图片 5" descr="PPT_画板 1"/>
          <p:cNvPicPr>
            <a:picLocks noChangeAspect="1"/>
          </p:cNvPicPr>
          <p:nvPr/>
        </p:nvPicPr>
        <p:blipFill>
          <a:blip r:embed="rId2"/>
          <a:stretch>
            <a:fillRect/>
          </a:stretch>
        </p:blipFill>
        <p:spPr>
          <a:xfrm>
            <a:off x="0" y="0"/>
            <a:ext cx="12192000" cy="6858000"/>
          </a:xfrm>
          <a:prstGeom prst="rect">
            <a:avLst/>
          </a:prstGeom>
        </p:spPr>
      </p:pic>
      <p:sp>
        <p:nvSpPr>
          <p:cNvPr id="7" name="文本框 6"/>
          <p:cNvSpPr txBox="1"/>
          <p:nvPr/>
        </p:nvSpPr>
        <p:spPr>
          <a:xfrm>
            <a:off x="4373245" y="3137535"/>
            <a:ext cx="3502025" cy="1060450"/>
          </a:xfrm>
          <a:prstGeom prst="rect">
            <a:avLst/>
          </a:prstGeom>
          <a:noFill/>
        </p:spPr>
        <p:txBody>
          <a:bodyPr wrap="square" rtlCol="0">
            <a:spAutoFit/>
          </a:bodyPr>
          <a:lstStyle/>
          <a:p>
            <a:pPr algn="l"/>
            <a:r>
              <a:rPr lang="zh-CN" altLang="en-US" sz="6300" dirty="0">
                <a:solidFill>
                  <a:schemeClr val="bg1"/>
                </a:solidFill>
                <a:latin typeface="微软雅黑" panose="020B0503020204020204" pitchFamily="34" charset="-122"/>
                <a:ea typeface="微软雅黑" panose="020B0503020204020204" pitchFamily="34" charset="-122"/>
                <a:cs typeface="+mj-cs"/>
              </a:rPr>
              <a:t>THANKS</a:t>
            </a:r>
          </a:p>
        </p:txBody>
      </p:sp>
      <p:sp>
        <p:nvSpPr>
          <p:cNvPr id="8" name="文本框 7"/>
          <p:cNvSpPr txBox="1"/>
          <p:nvPr/>
        </p:nvSpPr>
        <p:spPr>
          <a:xfrm>
            <a:off x="4665345" y="5709920"/>
            <a:ext cx="2863850" cy="219710"/>
          </a:xfrm>
          <a:prstGeom prst="rect">
            <a:avLst/>
          </a:prstGeom>
          <a:noFill/>
        </p:spPr>
        <p:txBody>
          <a:bodyPr wrap="square" rtlCol="0">
            <a:spAutoFit/>
          </a:bodyPr>
          <a:lstStyle/>
          <a:p>
            <a:pPr algn="ctr">
              <a:lnSpc>
                <a:spcPct val="120000"/>
              </a:lnSpc>
              <a:spcBef>
                <a:spcPts val="0"/>
              </a:spcBef>
              <a:spcAft>
                <a:spcPts val="0"/>
              </a:spcAft>
            </a:pPr>
            <a:r>
              <a:rPr lang="zh-CN" altLang="en-US" sz="700">
                <a:solidFill>
                  <a:schemeClr val="bg1"/>
                </a:solidFill>
                <a:latin typeface="微软雅黑" panose="020B0503020204020204" pitchFamily="34" charset="-122"/>
                <a:ea typeface="微软雅黑" panose="020B0503020204020204" pitchFamily="34" charset="-122"/>
                <a:cs typeface="+mj-cs"/>
              </a:rPr>
              <a:t>T. 0931-2123751    E. lztj</a:t>
            </a:r>
            <a:r>
              <a:rPr lang="zh-CN" altLang="en-US" sz="700" dirty="0">
                <a:solidFill>
                  <a:schemeClr val="bg1"/>
                </a:solidFill>
                <a:latin typeface="微软雅黑" panose="020B0503020204020204" pitchFamily="34" charset="-122"/>
                <a:ea typeface="微软雅黑" panose="020B0503020204020204" pitchFamily="34" charset="-122"/>
                <a:cs typeface="+mj-cs"/>
              </a:rPr>
              <a:t>@cashim</a:t>
            </a:r>
            <a:r>
              <a:rPr lang="zh-CN" altLang="en-US" sz="700">
                <a:solidFill>
                  <a:schemeClr val="bg1"/>
                </a:solidFill>
                <a:latin typeface="微软雅黑" panose="020B0503020204020204" pitchFamily="34" charset="-122"/>
                <a:ea typeface="微软雅黑" panose="020B0503020204020204" pitchFamily="34" charset="-122"/>
                <a:cs typeface="+mj-cs"/>
              </a:rPr>
              <a:t>.cn    W. www</a:t>
            </a:r>
            <a:r>
              <a:rPr lang="zh-CN" altLang="en-US" sz="700" dirty="0">
                <a:solidFill>
                  <a:schemeClr val="bg1"/>
                </a:solidFill>
                <a:latin typeface="微软雅黑" panose="020B0503020204020204" pitchFamily="34" charset="-122"/>
                <a:ea typeface="微软雅黑" panose="020B0503020204020204" pitchFamily="34" charset="-122"/>
                <a:cs typeface="+mj-cs"/>
              </a:rPr>
              <a:t>.kejintj.com</a:t>
            </a:r>
          </a:p>
        </p:txBody>
      </p:sp>
      <p:pic>
        <p:nvPicPr>
          <p:cNvPr id="2" name="图片 1" descr="标志中英文简称中轴组合（反白稿）"/>
          <p:cNvPicPr>
            <a:picLocks noChangeAspect="1"/>
          </p:cNvPicPr>
          <p:nvPr userDrawn="1"/>
        </p:nvPicPr>
        <p:blipFill>
          <a:blip r:embed="rId3"/>
          <a:stretch>
            <a:fillRect/>
          </a:stretch>
        </p:blipFill>
        <p:spPr>
          <a:xfrm>
            <a:off x="5177155" y="208280"/>
            <a:ext cx="1837690" cy="2091055"/>
          </a:xfrm>
          <a:prstGeom prst="rect">
            <a:avLst/>
          </a:prstGeom>
        </p:spPr>
      </p:pic>
    </p:spTree>
    <p:extLst>
      <p:ext uri="{BB962C8B-B14F-4D97-AF65-F5344CB8AC3E}">
        <p14:creationId xmlns:p14="http://schemas.microsoft.com/office/powerpoint/2010/main" val="1994052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5336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D5F70D-7510-4DF2-A3E6-D9AE9F7037B3}" type="datetimeFigureOut">
              <a:rPr lang="zh-CN" altLang="en-US" smtClean="0"/>
              <a:t>2026/10/19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F61241-459F-4246-B2E1-8D9B06BFC4AE}" type="slidenum">
              <a:rPr lang="zh-CN" altLang="en-US" smtClean="0"/>
              <a:t>‹#›</a:t>
            </a:fld>
            <a:endParaRPr lang="zh-CN" altLang="en-US"/>
          </a:p>
        </p:txBody>
      </p:sp>
    </p:spTree>
    <p:extLst>
      <p:ext uri="{BB962C8B-B14F-4D97-AF65-F5344CB8AC3E}">
        <p14:creationId xmlns:p14="http://schemas.microsoft.com/office/powerpoint/2010/main" val="3885131907"/>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6" r:id="rId5"/>
    <p:sldLayoutId id="2147483664" r:id="rId6"/>
    <p:sldLayoutId id="214748366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5.xml"/><Relationship Id="rId7" Type="http://schemas.openxmlformats.org/officeDocument/2006/relationships/image" Target="../media/image4.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tags" Target="../tags/tag8.xml"/><Relationship Id="rId7" Type="http://schemas.openxmlformats.org/officeDocument/2006/relationships/image" Target="../media/image16.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emf"/><Relationship Id="rId4" Type="http://schemas.openxmlformats.org/officeDocument/2006/relationships/slideLayout" Target="../slideLayouts/slideLayout5.xml"/><Relationship Id="rId9" Type="http://schemas.openxmlformats.org/officeDocument/2006/relationships/image" Target="../media/image18.GIF"/></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microsoft.com/office/2007/relationships/media" Target="../media/media2.mp4"/><Relationship Id="rId7" Type="http://schemas.openxmlformats.org/officeDocument/2006/relationships/image" Target="../media/image22.pn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slideLayout" Target="../slideLayouts/slideLayout5.xml"/><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chart" Target="../charts/chart2.xml"/><Relationship Id="rId7" Type="http://schemas.openxmlformats.org/officeDocument/2006/relationships/image" Target="../media/image29.jpeg"/><Relationship Id="rId2" Type="http://schemas.openxmlformats.org/officeDocument/2006/relationships/chart" Target="../charts/chart1.xml"/><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image" Target="../media/image27.jpeg"/><Relationship Id="rId10" Type="http://schemas.openxmlformats.org/officeDocument/2006/relationships/image" Target="../media/image32.png"/><Relationship Id="rId4" Type="http://schemas.openxmlformats.org/officeDocument/2006/relationships/image" Target="../media/image26.jpeg"/><Relationship Id="rId9"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5.xml"/><Relationship Id="rId1" Type="http://schemas.openxmlformats.org/officeDocument/2006/relationships/tags" Target="../tags/tag9.xml"/></Relationships>
</file>

<file path=ppt/slides/_rels/slide14.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5.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22"/>
          <p:cNvSpPr txBox="1"/>
          <p:nvPr/>
        </p:nvSpPr>
        <p:spPr>
          <a:xfrm>
            <a:off x="70028" y="4845424"/>
            <a:ext cx="12192635" cy="1134862"/>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  </a:t>
            </a:r>
            <a:r>
              <a:rPr kumimoji="0" lang="zh-CN" alt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微软雅黑" panose="020B0503020204020204" charset="-122"/>
              </a:rPr>
              <a:t>国科离子（杭州）医疗科技有限公司</a:t>
            </a:r>
          </a:p>
          <a:p>
            <a:pPr marL="0" marR="0" lvl="0" indent="0" algn="ctr" defTabSz="914400" rtl="0" eaLnBrk="1" fontAlgn="auto" latinLnBrk="0" hangingPunct="1">
              <a:lnSpc>
                <a:spcPct val="150000"/>
              </a:lnSpc>
              <a:spcBef>
                <a:spcPts val="0"/>
              </a:spcBef>
              <a:spcAft>
                <a:spcPts val="0"/>
              </a:spcAft>
              <a:buClrTx/>
              <a:buSzTx/>
              <a:buFontTx/>
              <a:buNone/>
              <a:defRPr/>
            </a:pPr>
            <a:r>
              <a:rPr kumimoji="0" lang="en-US" altLang="zh-CN" sz="2400" b="1" i="0" u="none" strike="noStrike" kern="1200" cap="none" spc="0" normalizeH="0" baseline="0" noProof="0" dirty="0">
                <a:ln>
                  <a:noFill/>
                </a:ln>
                <a:solidFill>
                  <a:prstClr val="white"/>
                </a:solidFill>
                <a:effectLst/>
                <a:uLnTx/>
                <a:uFillTx/>
                <a:latin typeface="Times New Roman" panose="02020603050405020304" pitchFamily="18" charset="0"/>
                <a:ea typeface="微软雅黑" panose="020B0503020204020204" charset="-122"/>
                <a:cs typeface="Times New Roman" panose="02020603050405020304" pitchFamily="18" charset="0"/>
              </a:rPr>
              <a:t>  </a:t>
            </a:r>
            <a:r>
              <a:rPr kumimoji="0" lang="zh-CN" altLang="en-US" sz="2400" b="1" i="0" u="none" strike="noStrike" kern="1200" cap="none" spc="0" normalizeH="0" baseline="0" noProof="0" dirty="0">
                <a:ln>
                  <a:noFill/>
                </a:ln>
                <a:solidFill>
                  <a:prstClr val="white"/>
                </a:solidFill>
                <a:effectLst/>
                <a:uLnTx/>
                <a:uFillTx/>
                <a:latin typeface="Times New Roman" panose="02020603050405020304" pitchFamily="18" charset="0"/>
                <a:ea typeface="微软雅黑" panose="020B0503020204020204" charset="-122"/>
                <a:cs typeface="Times New Roman" panose="02020603050405020304" pitchFamily="18" charset="0"/>
              </a:rPr>
              <a:t>杨春晓    202</a:t>
            </a:r>
            <a:r>
              <a:rPr kumimoji="0" lang="en-US" altLang="zh-CN" sz="2400" b="1" i="0" u="none" strike="noStrike" kern="1200" cap="none" spc="0" normalizeH="0" baseline="0" noProof="0" dirty="0">
                <a:ln>
                  <a:noFill/>
                </a:ln>
                <a:solidFill>
                  <a:prstClr val="white"/>
                </a:solidFill>
                <a:effectLst/>
                <a:uLnTx/>
                <a:uFillTx/>
                <a:latin typeface="Times New Roman" panose="02020603050405020304" pitchFamily="18" charset="0"/>
                <a:ea typeface="微软雅黑" panose="020B0503020204020204" charset="-122"/>
                <a:cs typeface="Times New Roman" panose="02020603050405020304" pitchFamily="18" charset="0"/>
              </a:rPr>
              <a:t>6</a:t>
            </a:r>
            <a:r>
              <a:rPr kumimoji="0" lang="zh-CN" altLang="en-US" sz="2400" b="1" i="0" u="none" strike="noStrike" kern="1200" cap="none" spc="0" normalizeH="0" baseline="0" noProof="0" dirty="0">
                <a:ln>
                  <a:noFill/>
                </a:ln>
                <a:solidFill>
                  <a:prstClr val="white"/>
                </a:solidFill>
                <a:effectLst/>
                <a:uLnTx/>
                <a:uFillTx/>
                <a:latin typeface="Times New Roman" panose="02020603050405020304" pitchFamily="18" charset="0"/>
                <a:ea typeface="微软雅黑" panose="020B0503020204020204" charset="-122"/>
                <a:cs typeface="Times New Roman" panose="02020603050405020304" pitchFamily="18" charset="0"/>
              </a:rPr>
              <a:t>年</a:t>
            </a:r>
            <a:r>
              <a:rPr kumimoji="0" lang="en-US" altLang="zh-CN" sz="2400" b="1" i="0" u="none" strike="noStrike" kern="1200" cap="none" spc="0" normalizeH="0" baseline="0" noProof="0" dirty="0">
                <a:ln>
                  <a:noFill/>
                </a:ln>
                <a:solidFill>
                  <a:prstClr val="white"/>
                </a:solidFill>
                <a:effectLst/>
                <a:uLnTx/>
                <a:uFillTx/>
                <a:latin typeface="Times New Roman" panose="02020603050405020304" pitchFamily="18" charset="0"/>
                <a:ea typeface="微软雅黑" panose="020B0503020204020204" charset="-122"/>
                <a:cs typeface="Times New Roman" panose="02020603050405020304" pitchFamily="18" charset="0"/>
              </a:rPr>
              <a:t>10</a:t>
            </a:r>
            <a:r>
              <a:rPr kumimoji="0" lang="zh-CN" altLang="en-US" sz="2400" b="1" i="0" u="none" strike="noStrike" kern="1200" cap="none" spc="0" normalizeH="0" baseline="0" noProof="0" dirty="0">
                <a:ln>
                  <a:noFill/>
                </a:ln>
                <a:solidFill>
                  <a:prstClr val="white"/>
                </a:solidFill>
                <a:effectLst/>
                <a:uLnTx/>
                <a:uFillTx/>
                <a:latin typeface="Times New Roman" panose="02020603050405020304" pitchFamily="18" charset="0"/>
                <a:ea typeface="微软雅黑" panose="020B0503020204020204" charset="-122"/>
                <a:cs typeface="Times New Roman" panose="02020603050405020304" pitchFamily="18" charset="0"/>
              </a:rPr>
              <a:t>月</a:t>
            </a:r>
          </a:p>
        </p:txBody>
      </p:sp>
      <p:sp>
        <p:nvSpPr>
          <p:cNvPr id="4" name="文本框 3"/>
          <p:cNvSpPr txBox="1"/>
          <p:nvPr/>
        </p:nvSpPr>
        <p:spPr>
          <a:xfrm>
            <a:off x="971094" y="2550790"/>
            <a:ext cx="10390505" cy="1015663"/>
          </a:xfrm>
          <a:prstGeom prst="rect">
            <a:avLst/>
          </a:prstGeom>
          <a:noFill/>
        </p:spPr>
        <p:txBody>
          <a:bodyPr wrap="square" rtlCol="0">
            <a:spAutoFit/>
          </a:bodyPr>
          <a:lstStyle/>
          <a:p>
            <a:pPr lvl="0" algn="ctr">
              <a:defRPr/>
            </a:pPr>
            <a:r>
              <a:rPr lang="en-US" altLang="zh-CN" sz="6000" b="1" dirty="0" err="1">
                <a:solidFill>
                  <a:prstClr val="white"/>
                </a:solidFill>
                <a:latin typeface="Times New Roman" panose="02020603050405020304" pitchFamily="18" charset="0"/>
                <a:ea typeface="方正小标宋简体" panose="02000000000000000000" pitchFamily="2" charset="-122"/>
                <a:cs typeface="Times New Roman" panose="02020603050405020304" pitchFamily="18" charset="0"/>
              </a:rPr>
              <a:t>HiTS</a:t>
            </a:r>
            <a:r>
              <a:rPr lang="en-US" altLang="zh-CN" sz="6000" b="1" dirty="0">
                <a:solidFill>
                  <a:prstClr val="white"/>
                </a:solidFill>
                <a:latin typeface="Times New Roman" panose="02020603050405020304" pitchFamily="18" charset="0"/>
                <a:ea typeface="方正小标宋简体" panose="02000000000000000000" pitchFamily="2" charset="-122"/>
                <a:cs typeface="Times New Roman" panose="02020603050405020304" pitchFamily="18" charset="0"/>
              </a:rPr>
              <a:t> 200</a:t>
            </a:r>
            <a:r>
              <a:rPr lang="zh-CN" altLang="en-US" sz="6000" b="1" dirty="0">
                <a:solidFill>
                  <a:prstClr val="white"/>
                </a:solidFill>
                <a:latin typeface="Times New Roman" panose="02020603050405020304" pitchFamily="18" charset="0"/>
                <a:ea typeface="方正小标宋简体" panose="02000000000000000000" pitchFamily="2" charset="-122"/>
                <a:cs typeface="Times New Roman" panose="02020603050405020304" pitchFamily="18" charset="0"/>
              </a:rPr>
              <a:t>多</a:t>
            </a:r>
            <a:r>
              <a:rPr kumimoji="0" lang="zh-CN" altLang="en-US" sz="6000" b="1" i="0" u="none" strike="noStrike" kern="1200" cap="none" spc="0" normalizeH="0" baseline="0" noProof="0" dirty="0">
                <a:ln>
                  <a:noFill/>
                </a:ln>
                <a:solidFill>
                  <a:prstClr val="white"/>
                </a:solidFill>
                <a:effectLst/>
                <a:uLnTx/>
                <a:uFillTx/>
                <a:latin typeface="方正小标宋简体" panose="02000000000000000000" pitchFamily="2" charset="-122"/>
                <a:ea typeface="方正小标宋简体" panose="02000000000000000000" pitchFamily="2" charset="-122"/>
                <a:cs typeface="+mn-cs"/>
              </a:rPr>
              <a:t>离子放射治疗系统</a:t>
            </a:r>
            <a:endParaRPr kumimoji="0" lang="en-US" altLang="zh-CN" sz="6000" b="1" i="0" u="none" strike="noStrike" kern="1200" cap="none" spc="0" normalizeH="0" baseline="0" noProof="0" dirty="0">
              <a:ln>
                <a:noFill/>
              </a:ln>
              <a:solidFill>
                <a:prstClr val="white"/>
              </a:solidFill>
              <a:effectLst/>
              <a:uLnTx/>
              <a:uFillTx/>
              <a:latin typeface="Times New Roman" panose="02020603050405020304" pitchFamily="18" charset="0"/>
              <a:ea typeface="方正小标宋简体" panose="02000000000000000000" pitchFamily="2" charset="-122"/>
              <a:cs typeface="Times New Roman" panose="02020603050405020304" pitchFamily="18" charset="0"/>
            </a:endParaRPr>
          </a:p>
        </p:txBody>
      </p:sp>
      <p:pic>
        <p:nvPicPr>
          <p:cNvPr id="10" name="图片 9" descr="HiTS 200">
            <a:extLst>
              <a:ext uri="{FF2B5EF4-FFF2-40B4-BE49-F238E27FC236}">
                <a16:creationId xmlns:a16="http://schemas.microsoft.com/office/drawing/2014/main" id="{F74F6126-AC85-518E-2E94-55EEA021522F}"/>
              </a:ext>
            </a:extLst>
          </p:cNvPr>
          <p:cNvPicPr>
            <a:picLocks noChangeAspect="1"/>
          </p:cNvPicPr>
          <p:nvPr>
            <p:custDataLst>
              <p:tags r:id="rId1"/>
            </p:custDataLst>
          </p:nvPr>
        </p:nvPicPr>
        <p:blipFill>
          <a:blip r:embed="rId4"/>
          <a:srcRect t="13184" b="17075"/>
          <a:stretch>
            <a:fillRect/>
          </a:stretch>
        </p:blipFill>
        <p:spPr>
          <a:xfrm>
            <a:off x="5993446" y="601249"/>
            <a:ext cx="2811218" cy="134113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a:extLst>
              <a:ext uri="{FF2B5EF4-FFF2-40B4-BE49-F238E27FC236}">
                <a16:creationId xmlns:a16="http://schemas.microsoft.com/office/drawing/2014/main" id="{B058A6F9-FE08-3E1E-6BC1-E396AD986871}"/>
              </a:ext>
            </a:extLst>
          </p:cNvPr>
          <p:cNvSpPr>
            <a:spLocks noGrp="1"/>
          </p:cNvSpPr>
          <p:nvPr>
            <p:ph sz="quarter" idx="10"/>
          </p:nvPr>
        </p:nvSpPr>
        <p:spPr/>
        <p:txBody>
          <a:bodyPr/>
          <a:lstStyle/>
          <a:p>
            <a:r>
              <a:rPr lang="zh-CN" altLang="en-US" dirty="0"/>
              <a:t>背景</a:t>
            </a:r>
          </a:p>
        </p:txBody>
      </p:sp>
      <p:sp>
        <p:nvSpPr>
          <p:cNvPr id="3" name="内容占位符 2">
            <a:extLst>
              <a:ext uri="{FF2B5EF4-FFF2-40B4-BE49-F238E27FC236}">
                <a16:creationId xmlns:a16="http://schemas.microsoft.com/office/drawing/2014/main" id="{270520E1-7A15-0A71-AEC7-E8FAABF9FD17}"/>
              </a:ext>
            </a:extLst>
          </p:cNvPr>
          <p:cNvSpPr>
            <a:spLocks noGrp="1"/>
          </p:cNvSpPr>
          <p:nvPr>
            <p:ph sz="quarter" idx="11"/>
          </p:nvPr>
        </p:nvSpPr>
        <p:spPr/>
        <p:txBody>
          <a:bodyPr/>
          <a:lstStyle/>
          <a:p>
            <a:r>
              <a:rPr lang="en-US" altLang="zh-CN" dirty="0" err="1"/>
              <a:t>HiTS</a:t>
            </a:r>
            <a:r>
              <a:rPr lang="en-US" altLang="zh-CN" dirty="0"/>
              <a:t> 200</a:t>
            </a:r>
            <a:r>
              <a:rPr lang="zh-CN" altLang="en-US" dirty="0"/>
              <a:t>系统介绍</a:t>
            </a:r>
          </a:p>
        </p:txBody>
      </p:sp>
      <p:sp>
        <p:nvSpPr>
          <p:cNvPr id="4" name="内容占位符 3">
            <a:extLst>
              <a:ext uri="{FF2B5EF4-FFF2-40B4-BE49-F238E27FC236}">
                <a16:creationId xmlns:a16="http://schemas.microsoft.com/office/drawing/2014/main" id="{A7537FDD-2A2D-4AD1-BE09-0F3079D1B7F1}"/>
              </a:ext>
            </a:extLst>
          </p:cNvPr>
          <p:cNvSpPr>
            <a:spLocks noGrp="1"/>
          </p:cNvSpPr>
          <p:nvPr>
            <p:ph sz="quarter" idx="12"/>
          </p:nvPr>
        </p:nvSpPr>
        <p:spPr/>
        <p:txBody>
          <a:bodyPr/>
          <a:lstStyle/>
          <a:p>
            <a:r>
              <a:rPr lang="en-US" altLang="zh-CN" dirty="0" err="1"/>
              <a:t>HiTS</a:t>
            </a:r>
            <a:r>
              <a:rPr lang="en-US" altLang="zh-CN" dirty="0"/>
              <a:t> 200</a:t>
            </a:r>
            <a:r>
              <a:rPr lang="zh-CN" altLang="en-US" dirty="0"/>
              <a:t>产品特点</a:t>
            </a:r>
          </a:p>
        </p:txBody>
      </p:sp>
      <p:sp>
        <p:nvSpPr>
          <p:cNvPr id="5" name="内容占位符 4">
            <a:extLst>
              <a:ext uri="{FF2B5EF4-FFF2-40B4-BE49-F238E27FC236}">
                <a16:creationId xmlns:a16="http://schemas.microsoft.com/office/drawing/2014/main" id="{AE7CD0EB-D12D-F111-CC27-680C2F40B82B}"/>
              </a:ext>
            </a:extLst>
          </p:cNvPr>
          <p:cNvSpPr>
            <a:spLocks noGrp="1"/>
          </p:cNvSpPr>
          <p:nvPr>
            <p:ph sz="quarter" idx="13"/>
          </p:nvPr>
        </p:nvSpPr>
        <p:spPr/>
        <p:txBody>
          <a:bodyPr/>
          <a:lstStyle/>
          <a:p>
            <a:r>
              <a:rPr lang="zh-CN" altLang="en-US" dirty="0"/>
              <a:t>平台建设</a:t>
            </a:r>
          </a:p>
        </p:txBody>
      </p:sp>
      <p:sp>
        <p:nvSpPr>
          <p:cNvPr id="6" name="文本占位符 5">
            <a:extLst>
              <a:ext uri="{FF2B5EF4-FFF2-40B4-BE49-F238E27FC236}">
                <a16:creationId xmlns:a16="http://schemas.microsoft.com/office/drawing/2014/main" id="{F9CA7910-0CF3-EEE3-3A11-E7E98A2C6019}"/>
              </a:ext>
            </a:extLst>
          </p:cNvPr>
          <p:cNvSpPr>
            <a:spLocks noGrp="1"/>
          </p:cNvSpPr>
          <p:nvPr>
            <p:ph type="body" sz="quarter" idx="14"/>
          </p:nvPr>
        </p:nvSpPr>
        <p:spPr/>
        <p:txBody>
          <a:bodyPr/>
          <a:lstStyle/>
          <a:p>
            <a:r>
              <a:rPr lang="en-US" altLang="zh-CN" dirty="0"/>
              <a:t>01</a:t>
            </a:r>
            <a:endParaRPr lang="zh-CN" altLang="en-US" dirty="0"/>
          </a:p>
        </p:txBody>
      </p:sp>
      <p:sp>
        <p:nvSpPr>
          <p:cNvPr id="7" name="文本占位符 6">
            <a:extLst>
              <a:ext uri="{FF2B5EF4-FFF2-40B4-BE49-F238E27FC236}">
                <a16:creationId xmlns:a16="http://schemas.microsoft.com/office/drawing/2014/main" id="{A1E8E460-85B2-E1D7-6AA3-D839539B178E}"/>
              </a:ext>
            </a:extLst>
          </p:cNvPr>
          <p:cNvSpPr>
            <a:spLocks noGrp="1"/>
          </p:cNvSpPr>
          <p:nvPr>
            <p:ph type="body" sz="quarter" idx="15"/>
          </p:nvPr>
        </p:nvSpPr>
        <p:spPr/>
        <p:txBody>
          <a:bodyPr/>
          <a:lstStyle/>
          <a:p>
            <a:r>
              <a:rPr lang="en-US" altLang="zh-CN" dirty="0"/>
              <a:t>02</a:t>
            </a:r>
            <a:endParaRPr lang="zh-CN" altLang="en-US" dirty="0"/>
          </a:p>
        </p:txBody>
      </p:sp>
      <p:sp>
        <p:nvSpPr>
          <p:cNvPr id="8" name="文本占位符 7">
            <a:extLst>
              <a:ext uri="{FF2B5EF4-FFF2-40B4-BE49-F238E27FC236}">
                <a16:creationId xmlns:a16="http://schemas.microsoft.com/office/drawing/2014/main" id="{AB9C3720-F45C-C38C-F796-3B16A0C7CB09}"/>
              </a:ext>
            </a:extLst>
          </p:cNvPr>
          <p:cNvSpPr>
            <a:spLocks noGrp="1"/>
          </p:cNvSpPr>
          <p:nvPr>
            <p:ph type="body" sz="quarter" idx="16"/>
          </p:nvPr>
        </p:nvSpPr>
        <p:spPr/>
        <p:txBody>
          <a:bodyPr/>
          <a:lstStyle/>
          <a:p>
            <a:r>
              <a:rPr lang="en-US" altLang="zh-CN" dirty="0"/>
              <a:t>03</a:t>
            </a:r>
            <a:endParaRPr lang="zh-CN" altLang="en-US" dirty="0"/>
          </a:p>
        </p:txBody>
      </p:sp>
      <p:sp>
        <p:nvSpPr>
          <p:cNvPr id="9" name="文本占位符 8">
            <a:extLst>
              <a:ext uri="{FF2B5EF4-FFF2-40B4-BE49-F238E27FC236}">
                <a16:creationId xmlns:a16="http://schemas.microsoft.com/office/drawing/2014/main" id="{0A0EB2AD-9165-F4EA-13C4-23C36411AA73}"/>
              </a:ext>
            </a:extLst>
          </p:cNvPr>
          <p:cNvSpPr>
            <a:spLocks noGrp="1"/>
          </p:cNvSpPr>
          <p:nvPr>
            <p:ph type="body" sz="quarter" idx="17"/>
          </p:nvPr>
        </p:nvSpPr>
        <p:spPr/>
        <p:txBody>
          <a:bodyPr/>
          <a:lstStyle/>
          <a:p>
            <a:r>
              <a:rPr lang="en-US" altLang="zh-CN" dirty="0"/>
              <a:t>04</a:t>
            </a:r>
            <a:endParaRPr lang="zh-CN" altLang="en-US" dirty="0"/>
          </a:p>
        </p:txBody>
      </p:sp>
    </p:spTree>
    <p:extLst>
      <p:ext uri="{BB962C8B-B14F-4D97-AF65-F5344CB8AC3E}">
        <p14:creationId xmlns:p14="http://schemas.microsoft.com/office/powerpoint/2010/main" val="639293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a16="http://schemas.microsoft.com/office/drawing/2014/main" id="{5FE15DE6-EC8C-F35C-A32D-A10E49349E94}"/>
              </a:ext>
            </a:extLst>
          </p:cNvPr>
          <p:cNvSpPr txBox="1"/>
          <p:nvPr/>
        </p:nvSpPr>
        <p:spPr>
          <a:xfrm>
            <a:off x="461010" y="708864"/>
            <a:ext cx="11269980" cy="5745480"/>
          </a:xfrm>
          <a:prstGeom prst="rect">
            <a:avLst/>
          </a:prstGeom>
          <a:solidFill>
            <a:schemeClr val="bg1"/>
          </a:solidFill>
          <a:effectLst>
            <a:outerShdw blurRad="50800" dist="38100" dir="5400000" algn="t" rotWithShape="0">
              <a:prstClr val="black">
                <a:alpha val="40000"/>
              </a:prstClr>
            </a:outerShdw>
          </a:effectLst>
        </p:spPr>
        <p:txBody>
          <a:bodyPr wrap="square" rtlCol="0">
            <a:noAutofit/>
          </a:bodyPr>
          <a:lstStyle/>
          <a:p>
            <a:pPr indent="0" algn="ctr">
              <a:lnSpc>
                <a:spcPct val="150000"/>
              </a:lnSpc>
              <a:buFont typeface="Arial" panose="020B0604020202020204" pitchFamily="34" charset="0"/>
              <a:buNone/>
            </a:pPr>
            <a:endParaRPr lang="zh-CN" altLang="en-US" sz="1600" b="1" dirty="0">
              <a:solidFill>
                <a:srgbClr val="0070C0"/>
              </a:solidFill>
              <a:latin typeface="微软雅黑" panose="020B0503020204020204" pitchFamily="34" charset="-122"/>
              <a:ea typeface="微软雅黑" panose="020B0503020204020204" pitchFamily="34" charset="-122"/>
            </a:endParaRPr>
          </a:p>
        </p:txBody>
      </p:sp>
      <p:sp>
        <p:nvSpPr>
          <p:cNvPr id="4" name="标题 14"/>
          <p:cNvSpPr txBox="1"/>
          <p:nvPr/>
        </p:nvSpPr>
        <p:spPr>
          <a:xfrm>
            <a:off x="1847851" y="556679"/>
            <a:ext cx="8623946" cy="48013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zh-CN" altLang="en-US" sz="2800" dirty="0">
              <a:latin typeface="微软雅黑" panose="020B0503020204020204" charset="-122"/>
              <a:ea typeface="微软雅黑" panose="020B0503020204020204" charset="-122"/>
            </a:endParaRPr>
          </a:p>
        </p:txBody>
      </p:sp>
      <p:sp>
        <p:nvSpPr>
          <p:cNvPr id="12" name="文本框 11"/>
          <p:cNvSpPr txBox="1"/>
          <p:nvPr/>
        </p:nvSpPr>
        <p:spPr>
          <a:xfrm>
            <a:off x="927819" y="1470666"/>
            <a:ext cx="5674999" cy="700576"/>
          </a:xfrm>
          <a:prstGeom prst="rect">
            <a:avLst/>
          </a:prstGeom>
          <a:noFill/>
        </p:spPr>
        <p:txBody>
          <a:bodyPr wrap="square">
            <a:spAutoFit/>
          </a:bodyPr>
          <a:lstStyle/>
          <a:p>
            <a:pPr marL="285750" indent="-285750" algn="just">
              <a:lnSpc>
                <a:spcPct val="150000"/>
              </a:lnSpc>
              <a:buFont typeface="Arial" panose="020B0604020202020204" pitchFamily="34" charset="0"/>
              <a:buChar char="•"/>
            </a:pPr>
            <a:r>
              <a:rPr lang="zh-CN" altLang="en-US" sz="1400" b="1" dirty="0">
                <a:latin typeface="微软雅黑" panose="020B0503020204020204" charset="-122"/>
                <a:ea typeface="微软雅黑" panose="020B0503020204020204" charset="-122"/>
              </a:rPr>
              <a:t>离子束深度剂量分布呈</a:t>
            </a:r>
            <a:r>
              <a:rPr lang="zh-CN" altLang="en-US" sz="1400" b="1" dirty="0">
                <a:solidFill>
                  <a:srgbClr val="FF0000"/>
                </a:solidFill>
                <a:latin typeface="微软雅黑" panose="020B0503020204020204" charset="-122"/>
                <a:ea typeface="微软雅黑" panose="020B0503020204020204" charset="-122"/>
              </a:rPr>
              <a:t>布拉格峰效应</a:t>
            </a:r>
            <a:r>
              <a:rPr lang="zh-CN" altLang="en-US" sz="1400" b="1" dirty="0">
                <a:latin typeface="微软雅黑" panose="020B0503020204020204" charset="-122"/>
                <a:ea typeface="微软雅黑" panose="020B0503020204020204" charset="-122"/>
              </a:rPr>
              <a:t>，剂量集中释放在病灶</a:t>
            </a:r>
            <a:endParaRPr lang="en-US" altLang="zh-CN" sz="1400" b="1" dirty="0">
              <a:latin typeface="微软雅黑" panose="020B0503020204020204" charset="-122"/>
              <a:ea typeface="微软雅黑" panose="020B0503020204020204" charset="-122"/>
            </a:endParaRPr>
          </a:p>
          <a:p>
            <a:pPr marL="285750" indent="-285750" algn="just">
              <a:lnSpc>
                <a:spcPct val="150000"/>
              </a:lnSpc>
              <a:buFont typeface="Arial" panose="020B0604020202020204" pitchFamily="34" charset="0"/>
              <a:buChar char="•"/>
            </a:pPr>
            <a:r>
              <a:rPr lang="zh-CN" altLang="en-US" sz="1400" b="1" dirty="0">
                <a:solidFill>
                  <a:srgbClr val="FF0000"/>
                </a:solidFill>
                <a:latin typeface="微软雅黑" panose="020B0503020204020204" charset="-122"/>
                <a:ea typeface="微软雅黑" panose="020B0503020204020204" charset="-122"/>
              </a:rPr>
              <a:t>横向散射小，</a:t>
            </a:r>
            <a:r>
              <a:rPr lang="zh-CN" altLang="en-US" sz="1400" b="1" dirty="0">
                <a:latin typeface="微软雅黑" panose="020B0503020204020204" charset="-122"/>
                <a:ea typeface="微软雅黑" panose="020B0503020204020204" charset="-122"/>
              </a:rPr>
              <a:t>可实现高精度适形治疗，精准定位亚毫米级别边界</a:t>
            </a:r>
            <a:endParaRPr lang="en-US" altLang="zh-CN" sz="1400" b="1" dirty="0">
              <a:latin typeface="微软雅黑" panose="020B0503020204020204" charset="-122"/>
              <a:ea typeface="微软雅黑" panose="020B0503020204020204" charset="-122"/>
            </a:endParaRPr>
          </a:p>
        </p:txBody>
      </p:sp>
      <p:sp>
        <p:nvSpPr>
          <p:cNvPr id="11" name="文本框 10"/>
          <p:cNvSpPr txBox="1"/>
          <p:nvPr/>
        </p:nvSpPr>
        <p:spPr>
          <a:xfrm>
            <a:off x="966090" y="2854687"/>
            <a:ext cx="6434170" cy="840358"/>
          </a:xfrm>
          <a:prstGeom prst="rect">
            <a:avLst/>
          </a:prstGeom>
          <a:noFill/>
        </p:spPr>
        <p:txBody>
          <a:bodyPr wrap="square">
            <a:spAutoFit/>
          </a:bodyPr>
          <a:lstStyle/>
          <a:p>
            <a:pPr marL="285750" indent="-285750" algn="just">
              <a:lnSpc>
                <a:spcPts val="2000"/>
              </a:lnSpc>
              <a:buFont typeface="Arial" panose="020B0604020202020204" pitchFamily="34" charset="0"/>
              <a:buChar char="•"/>
            </a:pPr>
            <a:r>
              <a:rPr lang="zh-CN" altLang="en-US" sz="1400" b="1" dirty="0">
                <a:solidFill>
                  <a:srgbClr val="FF0000"/>
                </a:solidFill>
                <a:latin typeface="微软雅黑" panose="020B0503020204020204" charset="-122"/>
                <a:ea typeface="微软雅黑" panose="020B0503020204020204" charset="-122"/>
              </a:rPr>
              <a:t>重离子相对生物学效应（</a:t>
            </a:r>
            <a:r>
              <a:rPr lang="en-US" altLang="zh-CN" sz="1400" b="1" dirty="0">
                <a:solidFill>
                  <a:srgbClr val="FF0000"/>
                </a:solidFill>
                <a:latin typeface="微软雅黑" panose="020B0503020204020204" charset="-122"/>
                <a:ea typeface="微软雅黑" panose="020B0503020204020204" charset="-122"/>
              </a:rPr>
              <a:t>RBE</a:t>
            </a:r>
            <a:r>
              <a:rPr lang="zh-CN" altLang="en-US" sz="1400" b="1" dirty="0">
                <a:solidFill>
                  <a:srgbClr val="FF0000"/>
                </a:solidFill>
                <a:latin typeface="微软雅黑" panose="020B0503020204020204" charset="-122"/>
                <a:ea typeface="微软雅黑" panose="020B0503020204020204" charset="-122"/>
              </a:rPr>
              <a:t>）</a:t>
            </a:r>
            <a:r>
              <a:rPr lang="zh-CN" altLang="en-US" sz="1400" b="1" dirty="0">
                <a:latin typeface="微软雅黑" panose="020B0503020204020204" charset="-122"/>
                <a:ea typeface="微软雅黑" panose="020B0503020204020204" charset="-122"/>
              </a:rPr>
              <a:t>高：</a:t>
            </a:r>
            <a:r>
              <a:rPr lang="en-US" altLang="zh-CN" sz="1400" b="1" dirty="0">
                <a:latin typeface="微软雅黑" panose="020B0503020204020204" charset="-122"/>
                <a:ea typeface="微软雅黑" panose="020B0503020204020204" charset="-122"/>
              </a:rPr>
              <a:t>DNA</a:t>
            </a:r>
            <a:r>
              <a:rPr lang="zh-CN" altLang="en-US" sz="1400" b="1" dirty="0">
                <a:latin typeface="微软雅黑" panose="020B0503020204020204" charset="-122"/>
                <a:ea typeface="微软雅黑" panose="020B0503020204020204" charset="-122"/>
              </a:rPr>
              <a:t>双链断裂，难以修复</a:t>
            </a:r>
            <a:endParaRPr lang="en-US" altLang="zh-CN" sz="1400" b="1" dirty="0">
              <a:latin typeface="微软雅黑" panose="020B0503020204020204" charset="-122"/>
              <a:ea typeface="微软雅黑" panose="020B0503020204020204" charset="-122"/>
            </a:endParaRPr>
          </a:p>
          <a:p>
            <a:pPr marL="285750" indent="-285750" algn="just">
              <a:lnSpc>
                <a:spcPts val="2000"/>
              </a:lnSpc>
              <a:buFont typeface="Arial" panose="020B0604020202020204" pitchFamily="34" charset="0"/>
              <a:buChar char="•"/>
            </a:pPr>
            <a:r>
              <a:rPr lang="zh-CN" altLang="en-US" sz="1400" b="1" dirty="0">
                <a:solidFill>
                  <a:srgbClr val="FF0000"/>
                </a:solidFill>
                <a:latin typeface="微软雅黑" panose="020B0503020204020204" charset="-122"/>
                <a:ea typeface="微软雅黑" panose="020B0503020204020204" charset="-122"/>
              </a:rPr>
              <a:t>重离子氧增比（</a:t>
            </a:r>
            <a:r>
              <a:rPr lang="en-US" altLang="zh-CN" sz="1400" b="1" dirty="0">
                <a:solidFill>
                  <a:srgbClr val="FF0000"/>
                </a:solidFill>
                <a:latin typeface="微软雅黑" panose="020B0503020204020204" charset="-122"/>
                <a:ea typeface="微软雅黑" panose="020B0503020204020204" charset="-122"/>
              </a:rPr>
              <a:t>OER</a:t>
            </a:r>
            <a:r>
              <a:rPr lang="zh-CN" altLang="en-US" sz="1400" b="1" dirty="0">
                <a:solidFill>
                  <a:srgbClr val="FF0000"/>
                </a:solidFill>
                <a:latin typeface="微软雅黑" panose="020B0503020204020204" charset="-122"/>
                <a:ea typeface="微软雅黑" panose="020B0503020204020204" charset="-122"/>
              </a:rPr>
              <a:t>）</a:t>
            </a:r>
            <a:r>
              <a:rPr lang="zh-CN" altLang="en-US" sz="1400" b="1" dirty="0">
                <a:latin typeface="微软雅黑" panose="020B0503020204020204" charset="-122"/>
                <a:ea typeface="微软雅黑" panose="020B0503020204020204" charset="-122"/>
              </a:rPr>
              <a:t>低：适合乏氧的肿瘤治疗</a:t>
            </a:r>
            <a:endParaRPr lang="en-US" altLang="zh-CN" sz="1400" b="1" dirty="0">
              <a:latin typeface="微软雅黑" panose="020B0503020204020204" charset="-122"/>
              <a:ea typeface="微软雅黑" panose="020B0503020204020204" charset="-122"/>
            </a:endParaRPr>
          </a:p>
          <a:p>
            <a:pPr marL="285750" indent="-285750" algn="just">
              <a:lnSpc>
                <a:spcPts val="2000"/>
              </a:lnSpc>
              <a:buFont typeface="Arial" panose="020B0604020202020204" pitchFamily="34" charset="0"/>
              <a:buChar char="•"/>
            </a:pPr>
            <a:r>
              <a:rPr lang="zh-CN" altLang="en-US" sz="1400" b="1" dirty="0">
                <a:latin typeface="微软雅黑" panose="020B0503020204020204" charset="-122"/>
                <a:ea typeface="微软雅黑" panose="020B0503020204020204" charset="-122"/>
              </a:rPr>
              <a:t>重离子对细胞不同生长周期辐射敏感性差别较小，适合</a:t>
            </a:r>
            <a:r>
              <a:rPr lang="zh-CN" altLang="en-US" sz="1400" b="1" dirty="0">
                <a:solidFill>
                  <a:srgbClr val="FF0000"/>
                </a:solidFill>
                <a:latin typeface="微软雅黑" panose="020B0503020204020204" charset="-122"/>
                <a:ea typeface="微软雅黑" panose="020B0503020204020204" charset="-122"/>
              </a:rPr>
              <a:t>辐射抗拒型肿瘤</a:t>
            </a:r>
            <a:r>
              <a:rPr lang="zh-CN" altLang="en-US" sz="1400" b="1" dirty="0">
                <a:latin typeface="微软雅黑" panose="020B0503020204020204" charset="-122"/>
                <a:ea typeface="微软雅黑" panose="020B0503020204020204" charset="-122"/>
              </a:rPr>
              <a:t>治疗</a:t>
            </a:r>
          </a:p>
        </p:txBody>
      </p:sp>
      <p:sp>
        <p:nvSpPr>
          <p:cNvPr id="23" name="文本框 22"/>
          <p:cNvSpPr txBox="1"/>
          <p:nvPr/>
        </p:nvSpPr>
        <p:spPr>
          <a:xfrm>
            <a:off x="756046" y="81087"/>
            <a:ext cx="406398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0070C0"/>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背景</a:t>
            </a:r>
            <a:r>
              <a:rPr kumimoji="0" lang="en-US" altLang="zh-CN" sz="2000" b="1" i="0" u="none" strike="noStrike" kern="1200" cap="none" spc="0" normalizeH="0" baseline="0" noProof="0" dirty="0">
                <a:ln>
                  <a:noFill/>
                </a:ln>
                <a:solidFill>
                  <a:prstClr val="black"/>
                </a:solidFill>
                <a:effectLst>
                  <a:outerShdw blurRad="38100" dist="25400" dir="5400000" algn="ctr" rotWithShape="0">
                    <a:srgbClr val="6E747A">
                      <a:alpha val="43000"/>
                    </a:srgbClr>
                  </a:outerShdw>
                </a:effectLst>
                <a:uLnTx/>
                <a:uFillTx/>
                <a:latin typeface="Times New Roman" panose="02020603050405020304" pitchFamily="18" charset="0"/>
                <a:ea typeface="微软雅黑" panose="020B0503020204020204" charset="-122"/>
                <a:cs typeface="Times New Roman" panose="02020603050405020304" pitchFamily="18" charset="0"/>
                <a:sym typeface="+mn-ea"/>
              </a:rPr>
              <a:t>-</a:t>
            </a:r>
            <a:r>
              <a:rPr kumimoji="0" lang="zh-CN" altLang="en-US" sz="2000" b="1" i="0" u="none" strike="noStrike" kern="1200" cap="none" spc="0" normalizeH="0" baseline="0" noProof="0" dirty="0">
                <a:ln>
                  <a:noFill/>
                </a:ln>
                <a:solidFill>
                  <a:prstClr val="black"/>
                </a:solidFill>
                <a:effectLst>
                  <a:outerShdw blurRad="38100" dist="25400" dir="5400000" algn="ctr" rotWithShape="0">
                    <a:srgbClr val="6E747A">
                      <a:alpha val="43000"/>
                    </a:srgbClr>
                  </a:outerShdw>
                </a:effectLst>
                <a:uLnTx/>
                <a:uFillTx/>
                <a:latin typeface="Times New Roman" panose="02020603050405020304" pitchFamily="18" charset="0"/>
                <a:ea typeface="微软雅黑" panose="020B0503020204020204" charset="-122"/>
                <a:cs typeface="Times New Roman" panose="02020603050405020304" pitchFamily="18" charset="0"/>
                <a:sym typeface="等线" panose="02010600030101010101" charset="-122"/>
              </a:rPr>
              <a:t>离子放疗优势</a:t>
            </a:r>
            <a:endParaRPr kumimoji="0" lang="zh-CN" altLang="en-US" sz="3200" b="1" i="0" u="none" strike="noStrike" kern="1200" cap="none" spc="0" normalizeH="0" baseline="0" noProof="0" dirty="0">
              <a:ln>
                <a:noFill/>
              </a:ln>
              <a:solidFill>
                <a:srgbClr val="0070C0"/>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7" name="矩形 6">
            <a:extLst>
              <a:ext uri="{FF2B5EF4-FFF2-40B4-BE49-F238E27FC236}">
                <a16:creationId xmlns:a16="http://schemas.microsoft.com/office/drawing/2014/main" id="{9BCB7ED9-5D79-DE5E-7814-74BBE8694724}"/>
              </a:ext>
            </a:extLst>
          </p:cNvPr>
          <p:cNvSpPr/>
          <p:nvPr/>
        </p:nvSpPr>
        <p:spPr>
          <a:xfrm>
            <a:off x="756045" y="918739"/>
            <a:ext cx="3539507" cy="445429"/>
          </a:xfrm>
          <a:prstGeom prst="rect">
            <a:avLst/>
          </a:prstGeom>
          <a:gradFill>
            <a:gsLst>
              <a:gs pos="100000">
                <a:schemeClr val="accent1">
                  <a:lumMod val="5000"/>
                  <a:lumOff val="95000"/>
                  <a:alpha val="0"/>
                </a:schemeClr>
              </a:gs>
              <a:gs pos="33299">
                <a:srgbClr val="004098"/>
              </a:gs>
              <a:gs pos="67000">
                <a:srgbClr val="004098"/>
              </a:gs>
              <a:gs pos="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spcAft>
                <a:spcPts val="600"/>
              </a:spcAft>
              <a:buFont typeface="Wingdings" panose="05000000000000000000" pitchFamily="2" charset="2"/>
              <a:buChar char="Ø"/>
            </a:pPr>
            <a:r>
              <a:rPr lang="zh-CN" altLang="en-US" sz="24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字魂59号-创粗黑" panose="00000500000000000000" charset="-122"/>
              </a:rPr>
              <a:t>离子束物理学优势</a:t>
            </a:r>
            <a:endParaRPr lang="en-US" altLang="zh-CN" sz="24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字魂59号-创粗黑" panose="00000500000000000000" charset="-122"/>
            </a:endParaRPr>
          </a:p>
        </p:txBody>
      </p:sp>
      <p:sp>
        <p:nvSpPr>
          <p:cNvPr id="10" name="矩形 9">
            <a:extLst>
              <a:ext uri="{FF2B5EF4-FFF2-40B4-BE49-F238E27FC236}">
                <a16:creationId xmlns:a16="http://schemas.microsoft.com/office/drawing/2014/main" id="{B154950F-1098-7E24-6080-9EB6C7590111}"/>
              </a:ext>
            </a:extLst>
          </p:cNvPr>
          <p:cNvSpPr/>
          <p:nvPr/>
        </p:nvSpPr>
        <p:spPr>
          <a:xfrm>
            <a:off x="756046" y="2291145"/>
            <a:ext cx="3614430" cy="443639"/>
          </a:xfrm>
          <a:prstGeom prst="rect">
            <a:avLst/>
          </a:prstGeom>
          <a:gradFill>
            <a:gsLst>
              <a:gs pos="100000">
                <a:schemeClr val="accent1">
                  <a:lumMod val="5000"/>
                  <a:lumOff val="95000"/>
                  <a:alpha val="0"/>
                </a:schemeClr>
              </a:gs>
              <a:gs pos="33299">
                <a:srgbClr val="004098"/>
              </a:gs>
              <a:gs pos="67000">
                <a:srgbClr val="004098"/>
              </a:gs>
              <a:gs pos="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spcAft>
                <a:spcPts val="600"/>
              </a:spcAft>
              <a:buFont typeface="Wingdings" panose="05000000000000000000" pitchFamily="2" charset="2"/>
              <a:buChar char="Ø"/>
            </a:pPr>
            <a:r>
              <a:rPr lang="zh-CN" altLang="en-US" sz="24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字魂59号-创粗黑" panose="00000500000000000000" charset="-122"/>
              </a:rPr>
              <a:t>重离子生物学优势</a:t>
            </a:r>
            <a:endParaRPr lang="en-US" altLang="zh-CN" sz="24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字魂59号-创粗黑" panose="00000500000000000000" charset="-122"/>
            </a:endParaRPr>
          </a:p>
        </p:txBody>
      </p:sp>
      <p:pic>
        <p:nvPicPr>
          <p:cNvPr id="32" name="图片 31" descr="Figure 1.">
            <a:extLst>
              <a:ext uri="{FF2B5EF4-FFF2-40B4-BE49-F238E27FC236}">
                <a16:creationId xmlns:a16="http://schemas.microsoft.com/office/drawing/2014/main" id="{B4187AFB-7A9C-01BC-E335-A66B7E75B20C}"/>
              </a:ext>
            </a:extLst>
          </p:cNvPr>
          <p:cNvPicPr>
            <a:picLocks/>
          </p:cNvPicPr>
          <p:nvPr/>
        </p:nvPicPr>
        <p:blipFill>
          <a:blip r:embed="rId3"/>
          <a:srcRect b="49919"/>
          <a:stretch>
            <a:fillRect/>
          </a:stretch>
        </p:blipFill>
        <p:spPr>
          <a:xfrm>
            <a:off x="7821526" y="918739"/>
            <a:ext cx="3614428" cy="2510261"/>
          </a:xfrm>
          <a:prstGeom prst="rect">
            <a:avLst/>
          </a:prstGeom>
        </p:spPr>
      </p:pic>
      <p:pic>
        <p:nvPicPr>
          <p:cNvPr id="34" name="图片 33" descr="Figure 1.">
            <a:extLst>
              <a:ext uri="{FF2B5EF4-FFF2-40B4-BE49-F238E27FC236}">
                <a16:creationId xmlns:a16="http://schemas.microsoft.com/office/drawing/2014/main" id="{EE39DCA6-A8CF-490F-401F-B7B30C4F5FB4}"/>
              </a:ext>
            </a:extLst>
          </p:cNvPr>
          <p:cNvPicPr>
            <a:picLocks/>
          </p:cNvPicPr>
          <p:nvPr/>
        </p:nvPicPr>
        <p:blipFill>
          <a:blip r:embed="rId3"/>
          <a:srcRect t="49919"/>
          <a:stretch>
            <a:fillRect/>
          </a:stretch>
        </p:blipFill>
        <p:spPr>
          <a:xfrm>
            <a:off x="7821526" y="3472002"/>
            <a:ext cx="3614428" cy="2677134"/>
          </a:xfrm>
          <a:prstGeom prst="rect">
            <a:avLst/>
          </a:prstGeom>
        </p:spPr>
      </p:pic>
      <p:sp>
        <p:nvSpPr>
          <p:cNvPr id="36" name="文本框 35">
            <a:extLst>
              <a:ext uri="{FF2B5EF4-FFF2-40B4-BE49-F238E27FC236}">
                <a16:creationId xmlns:a16="http://schemas.microsoft.com/office/drawing/2014/main" id="{234DF269-EB8B-F96A-8276-2220D3D4C5B2}"/>
              </a:ext>
            </a:extLst>
          </p:cNvPr>
          <p:cNvSpPr txBox="1"/>
          <p:nvPr/>
        </p:nvSpPr>
        <p:spPr>
          <a:xfrm>
            <a:off x="675167" y="4269188"/>
            <a:ext cx="6725093" cy="1670073"/>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en-US" altLang="zh-CN" sz="1400" b="1" dirty="0">
                <a:latin typeface="微软雅黑" panose="020B0503020204020204" pitchFamily="34" charset="-122"/>
                <a:ea typeface="微软雅黑" panose="020B0503020204020204" pitchFamily="34" charset="-122"/>
              </a:rPr>
              <a:t>230MeV/u</a:t>
            </a:r>
            <a:r>
              <a:rPr lang="zh-CN" altLang="en-US" sz="1400" b="1" dirty="0">
                <a:latin typeface="微软雅黑" panose="020B0503020204020204" pitchFamily="34" charset="-122"/>
                <a:ea typeface="微软雅黑" panose="020B0503020204020204" pitchFamily="34" charset="-122"/>
              </a:rPr>
              <a:t>氦离子水等效射程大于</a:t>
            </a:r>
            <a:r>
              <a:rPr lang="en-US" altLang="zh-CN" sz="1400" b="1" dirty="0">
                <a:latin typeface="微软雅黑" panose="020B0503020204020204" pitchFamily="34" charset="-122"/>
                <a:ea typeface="微软雅黑" panose="020B0503020204020204" pitchFamily="34" charset="-122"/>
              </a:rPr>
              <a:t>30cm</a:t>
            </a:r>
            <a:r>
              <a:rPr lang="zh-CN" altLang="en-US" sz="1400" b="1" dirty="0">
                <a:latin typeface="微软雅黑" panose="020B0503020204020204" pitchFamily="34" charset="-122"/>
                <a:ea typeface="微软雅黑" panose="020B0503020204020204" pitchFamily="34" charset="-122"/>
              </a:rPr>
              <a:t>，磁刚度</a:t>
            </a:r>
            <a:r>
              <a:rPr lang="en-US" altLang="zh-CN" sz="1400" b="1" dirty="0">
                <a:latin typeface="微软雅黑" panose="020B0503020204020204" pitchFamily="34" charset="-122"/>
                <a:ea typeface="微软雅黑" panose="020B0503020204020204" pitchFamily="34" charset="-122"/>
              </a:rPr>
              <a:t>4.6Tm</a:t>
            </a:r>
            <a:r>
              <a:rPr lang="zh-CN" altLang="en-US" sz="1400" b="1" dirty="0">
                <a:latin typeface="微软雅黑" panose="020B0503020204020204" pitchFamily="34" charset="-122"/>
                <a:ea typeface="微软雅黑" panose="020B0503020204020204" pitchFamily="34" charset="-122"/>
              </a:rPr>
              <a:t>，相比于同等水等效射程碳离子减小约</a:t>
            </a:r>
            <a:r>
              <a:rPr lang="en-US" altLang="zh-CN" sz="1400" b="1" dirty="0">
                <a:latin typeface="微软雅黑" panose="020B0503020204020204" pitchFamily="34" charset="-122"/>
                <a:ea typeface="微软雅黑" panose="020B0503020204020204" pitchFamily="34" charset="-122"/>
              </a:rPr>
              <a:t>40%</a:t>
            </a:r>
          </a:p>
          <a:p>
            <a:pPr marL="285750" indent="-285750" algn="just">
              <a:lnSpc>
                <a:spcPct val="150000"/>
              </a:lnSpc>
              <a:buFont typeface="Arial" panose="020B0604020202020204" pitchFamily="34" charset="0"/>
              <a:buChar char="•"/>
            </a:pPr>
            <a:r>
              <a:rPr lang="zh-CN" altLang="en-US" sz="1400" b="1" dirty="0">
                <a:latin typeface="微软雅黑" panose="020B0503020204020204" pitchFamily="34" charset="-122"/>
                <a:ea typeface="微软雅黑" panose="020B0503020204020204" pitchFamily="34" charset="-122"/>
              </a:rPr>
              <a:t>氦离子布拉格峰和横向半影接近碳离子，同时既具备质子治疗低碎裂效应（拖尾剂量）的优点，又兼具碳离子的高 </a:t>
            </a:r>
            <a:r>
              <a:rPr lang="en-US" altLang="zh-CN" sz="1400" b="1" dirty="0">
                <a:latin typeface="微软雅黑" panose="020B0503020204020204" pitchFamily="34" charset="-122"/>
                <a:ea typeface="微软雅黑" panose="020B0503020204020204" pitchFamily="34" charset="-122"/>
              </a:rPr>
              <a:t>LET </a:t>
            </a:r>
            <a:r>
              <a:rPr lang="zh-CN" altLang="en-US" sz="1400" b="1" dirty="0">
                <a:latin typeface="微软雅黑" panose="020B0503020204020204" pitchFamily="34" charset="-122"/>
                <a:ea typeface="微软雅黑" panose="020B0503020204020204" pitchFamily="34" charset="-122"/>
              </a:rPr>
              <a:t>优势，有望成为兼具疗效与经济性的过渡方案</a:t>
            </a:r>
          </a:p>
        </p:txBody>
      </p:sp>
      <p:sp>
        <p:nvSpPr>
          <p:cNvPr id="38" name="矩形 37">
            <a:extLst>
              <a:ext uri="{FF2B5EF4-FFF2-40B4-BE49-F238E27FC236}">
                <a16:creationId xmlns:a16="http://schemas.microsoft.com/office/drawing/2014/main" id="{480A7978-01AD-80D1-AF03-FA1E8E8B4163}"/>
              </a:ext>
            </a:extLst>
          </p:cNvPr>
          <p:cNvSpPr/>
          <p:nvPr/>
        </p:nvSpPr>
        <p:spPr>
          <a:xfrm>
            <a:off x="756046" y="3797015"/>
            <a:ext cx="3114205" cy="443639"/>
          </a:xfrm>
          <a:prstGeom prst="rect">
            <a:avLst/>
          </a:prstGeom>
          <a:gradFill>
            <a:gsLst>
              <a:gs pos="100000">
                <a:schemeClr val="accent1">
                  <a:lumMod val="5000"/>
                  <a:lumOff val="95000"/>
                  <a:alpha val="0"/>
                </a:schemeClr>
              </a:gs>
              <a:gs pos="33299">
                <a:srgbClr val="004098"/>
              </a:gs>
              <a:gs pos="67000">
                <a:srgbClr val="004098"/>
              </a:gs>
              <a:gs pos="0">
                <a:schemeClr val="bg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spcAft>
                <a:spcPts val="600"/>
              </a:spcAft>
              <a:buFont typeface="Wingdings" panose="05000000000000000000" pitchFamily="2" charset="2"/>
              <a:buChar char="Ø"/>
            </a:pPr>
            <a:r>
              <a:rPr lang="zh-CN" altLang="en-US" sz="24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字魂59号-创粗黑" panose="00000500000000000000" charset="-122"/>
              </a:rPr>
              <a:t>氦离子束优势</a:t>
            </a:r>
            <a:endParaRPr lang="en-US" altLang="zh-CN" sz="24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字魂59号-创粗黑" panose="000005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60B6FD7B-A5C8-F146-FD8D-999CEBEA866C}"/>
              </a:ext>
            </a:extLst>
          </p:cNvPr>
          <p:cNvSpPr txBox="1"/>
          <p:nvPr/>
        </p:nvSpPr>
        <p:spPr>
          <a:xfrm>
            <a:off x="461010" y="708864"/>
            <a:ext cx="11269980" cy="5745480"/>
          </a:xfrm>
          <a:prstGeom prst="rect">
            <a:avLst/>
          </a:prstGeom>
          <a:solidFill>
            <a:schemeClr val="bg1"/>
          </a:solidFill>
          <a:effectLst>
            <a:outerShdw blurRad="50800" dist="38100" dir="5400000" algn="t" rotWithShape="0">
              <a:prstClr val="black">
                <a:alpha val="40000"/>
              </a:prstClr>
            </a:outerShdw>
          </a:effectLst>
        </p:spPr>
        <p:txBody>
          <a:bodyPr wrap="square" rtlCol="0">
            <a:noAutofit/>
          </a:bodyPr>
          <a:lstStyle/>
          <a:p>
            <a:pPr indent="0" algn="ctr">
              <a:lnSpc>
                <a:spcPct val="150000"/>
              </a:lnSpc>
              <a:buFont typeface="Arial" panose="020B0604020202020204" pitchFamily="34" charset="0"/>
              <a:buNone/>
            </a:pPr>
            <a:endParaRPr lang="zh-CN" altLang="en-US" sz="1600" b="1" dirty="0">
              <a:solidFill>
                <a:srgbClr val="0070C0"/>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61009" y="5620929"/>
            <a:ext cx="11269981" cy="540341"/>
          </a:xfrm>
          <a:prstGeom prst="rect">
            <a:avLst/>
          </a:prstGeom>
          <a:solidFill>
            <a:schemeClr val="accent1">
              <a:lumMod val="40000"/>
              <a:lumOff val="60000"/>
            </a:schemeClr>
          </a:solidFill>
        </p:spPr>
        <p:txBody>
          <a:bodyPr wrap="square">
            <a:spAutoFit/>
          </a:bodyPr>
          <a:lstStyle/>
          <a:p>
            <a:pPr algn="ctr">
              <a:lnSpc>
                <a:spcPct val="150000"/>
              </a:lnSpc>
              <a:defRPr/>
            </a:pPr>
            <a:r>
              <a:rPr lang="zh-CN" altLang="en-US" sz="2200" b="1" dirty="0">
                <a:solidFill>
                  <a:srgbClr val="FF0000"/>
                </a:solidFill>
                <a:latin typeface="微软雅黑" panose="020B0503020204020204" charset="-122"/>
                <a:ea typeface="微软雅黑" panose="020B0503020204020204" charset="-122"/>
              </a:rPr>
              <a:t>氦离子、</a:t>
            </a:r>
            <a:r>
              <a:rPr kumimoji="0" lang="zh-CN" altLang="en-US" sz="2200" b="1" i="0" u="none" strike="noStrike" kern="1200" cap="none" spc="0" normalizeH="0" baseline="0" noProof="0" dirty="0">
                <a:ln>
                  <a:noFill/>
                </a:ln>
                <a:solidFill>
                  <a:srgbClr val="FF0000"/>
                </a:solidFill>
                <a:effectLst/>
                <a:uLnTx/>
                <a:uFillTx/>
                <a:latin typeface="微软雅黑" panose="020B0503020204020204" charset="-122"/>
                <a:ea typeface="微软雅黑" panose="020B0503020204020204" charset="-122"/>
                <a:cs typeface="+mn-cs"/>
              </a:rPr>
              <a:t>一体机</a:t>
            </a:r>
            <a:r>
              <a:rPr lang="zh-CN" altLang="en-US" sz="2200" b="1" dirty="0">
                <a:solidFill>
                  <a:srgbClr val="0070C0"/>
                </a:solidFill>
                <a:latin typeface="微软雅黑" panose="020B0503020204020204" charset="-122"/>
                <a:ea typeface="微软雅黑" panose="020B0503020204020204" charset="-122"/>
              </a:rPr>
              <a:t>成为全球新兴离子治疗发展方向，核心优势在于能更灵活地切换治疗模式</a:t>
            </a:r>
            <a:endParaRPr lang="en-US" altLang="zh-CN" sz="2200" b="1" dirty="0">
              <a:solidFill>
                <a:srgbClr val="0070C0"/>
              </a:solidFill>
              <a:latin typeface="微软雅黑" panose="020B0503020204020204" charset="-122"/>
              <a:ea typeface="微软雅黑" panose="020B0503020204020204" charset="-122"/>
            </a:endParaRPr>
          </a:p>
        </p:txBody>
      </p:sp>
      <p:pic>
        <p:nvPicPr>
          <p:cNvPr id="7" name="图片 6"/>
          <p:cNvPicPr>
            <a:picLocks noChangeAspect="1"/>
          </p:cNvPicPr>
          <p:nvPr/>
        </p:nvPicPr>
        <p:blipFill>
          <a:blip r:embed="rId3"/>
          <a:srcRect l="39641"/>
          <a:stretch>
            <a:fillRect/>
          </a:stretch>
        </p:blipFill>
        <p:spPr>
          <a:xfrm>
            <a:off x="11083435" y="124383"/>
            <a:ext cx="833753" cy="552527"/>
          </a:xfrm>
          <a:prstGeom prst="rect">
            <a:avLst/>
          </a:prstGeom>
        </p:spPr>
      </p:pic>
      <p:pic>
        <p:nvPicPr>
          <p:cNvPr id="6" name="图片 5"/>
          <p:cNvPicPr>
            <a:picLocks noChangeAspect="1"/>
          </p:cNvPicPr>
          <p:nvPr/>
        </p:nvPicPr>
        <p:blipFill>
          <a:blip r:embed="rId4"/>
          <a:stretch>
            <a:fillRect/>
          </a:stretch>
        </p:blipFill>
        <p:spPr>
          <a:xfrm>
            <a:off x="706825" y="1004114"/>
            <a:ext cx="10778347" cy="4115464"/>
          </a:xfrm>
          <a:prstGeom prst="rect">
            <a:avLst/>
          </a:prstGeom>
        </p:spPr>
      </p:pic>
      <p:sp>
        <p:nvSpPr>
          <p:cNvPr id="4" name="文本框 3">
            <a:extLst>
              <a:ext uri="{FF2B5EF4-FFF2-40B4-BE49-F238E27FC236}">
                <a16:creationId xmlns:a16="http://schemas.microsoft.com/office/drawing/2014/main" id="{BEF73A89-D91B-B5E8-8EC7-448995FC2A64}"/>
              </a:ext>
            </a:extLst>
          </p:cNvPr>
          <p:cNvSpPr txBox="1"/>
          <p:nvPr/>
        </p:nvSpPr>
        <p:spPr>
          <a:xfrm>
            <a:off x="756046" y="81087"/>
            <a:ext cx="406398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0070C0"/>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背景</a:t>
            </a:r>
            <a:r>
              <a:rPr kumimoji="0" lang="en-US" altLang="zh-CN" sz="2000" b="1" i="0" u="none" strike="noStrike" kern="1200" cap="none" spc="0" normalizeH="0" baseline="0" noProof="0" dirty="0">
                <a:ln>
                  <a:noFill/>
                </a:ln>
                <a:solidFill>
                  <a:prstClr val="black"/>
                </a:solidFill>
                <a:effectLst>
                  <a:outerShdw blurRad="38100" dist="25400" dir="5400000" algn="ctr" rotWithShape="0">
                    <a:srgbClr val="6E747A">
                      <a:alpha val="43000"/>
                    </a:srgbClr>
                  </a:outerShdw>
                </a:effectLst>
                <a:uLnTx/>
                <a:uFillTx/>
                <a:latin typeface="Times New Roman" panose="02020603050405020304" pitchFamily="18" charset="0"/>
                <a:ea typeface="微软雅黑" panose="020B0503020204020204" charset="-122"/>
                <a:cs typeface="Times New Roman" panose="02020603050405020304" pitchFamily="18" charset="0"/>
                <a:sym typeface="+mn-ea"/>
              </a:rPr>
              <a:t>-</a:t>
            </a:r>
            <a:r>
              <a:rPr kumimoji="0" lang="zh-CN" altLang="en-US" sz="2000" b="1" i="0" u="none" strike="noStrike" kern="1200" cap="none" spc="0" normalizeH="0" baseline="0" noProof="0" dirty="0">
                <a:ln>
                  <a:noFill/>
                </a:ln>
                <a:solidFill>
                  <a:prstClr val="black"/>
                </a:solidFill>
                <a:effectLst>
                  <a:outerShdw blurRad="38100" dist="25400" dir="5400000" algn="ctr" rotWithShape="0">
                    <a:srgbClr val="6E747A">
                      <a:alpha val="43000"/>
                    </a:srgbClr>
                  </a:outerShdw>
                </a:effectLst>
                <a:uLnTx/>
                <a:uFillTx/>
                <a:latin typeface="Times New Roman" panose="02020603050405020304" pitchFamily="18" charset="0"/>
                <a:ea typeface="微软雅黑" panose="020B0503020204020204" charset="-122"/>
                <a:cs typeface="Times New Roman" panose="02020603050405020304" pitchFamily="18" charset="0"/>
                <a:sym typeface="+mn-ea"/>
              </a:rPr>
              <a:t>全球代表性</a:t>
            </a:r>
            <a:r>
              <a:rPr kumimoji="0" lang="zh-CN" altLang="en-US" sz="2000" b="1" i="0" u="none" strike="noStrike" kern="1200" cap="none" spc="0" normalizeH="0" baseline="0" noProof="0" dirty="0">
                <a:ln>
                  <a:noFill/>
                </a:ln>
                <a:solidFill>
                  <a:prstClr val="black"/>
                </a:solidFill>
                <a:effectLst>
                  <a:outerShdw blurRad="38100" dist="25400" dir="5400000" algn="ctr" rotWithShape="0">
                    <a:srgbClr val="6E747A">
                      <a:alpha val="43000"/>
                    </a:srgbClr>
                  </a:outerShdw>
                </a:effectLst>
                <a:uLnTx/>
                <a:uFillTx/>
                <a:latin typeface="Times New Roman" panose="02020603050405020304" pitchFamily="18" charset="0"/>
                <a:ea typeface="微软雅黑" panose="020B0503020204020204" charset="-122"/>
                <a:cs typeface="Times New Roman" panose="02020603050405020304" pitchFamily="18" charset="0"/>
                <a:sym typeface="等线" panose="02010600030101010101" charset="-122"/>
              </a:rPr>
              <a:t>多离子中心</a:t>
            </a:r>
            <a:endParaRPr kumimoji="0" lang="zh-CN" altLang="en-US" sz="3200" b="1" i="0" u="none" strike="noStrike" kern="1200" cap="none" spc="0" normalizeH="0" baseline="0" noProof="0" dirty="0">
              <a:ln>
                <a:noFill/>
              </a:ln>
              <a:solidFill>
                <a:srgbClr val="0070C0"/>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D5AE8427-8090-4717-114A-153C09015ACB}"/>
              </a:ext>
            </a:extLst>
          </p:cNvPr>
          <p:cNvSpPr txBox="1"/>
          <p:nvPr/>
        </p:nvSpPr>
        <p:spPr>
          <a:xfrm>
            <a:off x="451485" y="764186"/>
            <a:ext cx="11269980" cy="5748373"/>
          </a:xfrm>
          <a:prstGeom prst="rect">
            <a:avLst/>
          </a:prstGeom>
          <a:solidFill>
            <a:sysClr val="window" lastClr="FFFFFF"/>
          </a:solidFill>
          <a:effectLst>
            <a:outerShdw blurRad="50800" dist="38100" dir="5400000" algn="t" rotWithShape="0">
              <a:prstClr val="black">
                <a:alpha val="40000"/>
              </a:prstClr>
            </a:outerShdw>
          </a:effectLst>
        </p:spPr>
        <p:txBody>
          <a:bodyPr wrap="square" rtlCol="0">
            <a:noAutofit/>
          </a:bodyPr>
          <a:lstStyle/>
          <a:p>
            <a:pPr marL="285750" marR="0" lvl="0" indent="-285750" defTabSz="914400" eaLnBrk="1" fontAlgn="auto" latinLnBrk="0" hangingPunct="1">
              <a:lnSpc>
                <a:spcPct val="150000"/>
              </a:lnSpc>
              <a:spcBef>
                <a:spcPts val="1800"/>
              </a:spcBef>
              <a:spcAft>
                <a:spcPts val="0"/>
              </a:spcAft>
              <a:buClrTx/>
              <a:buSzTx/>
              <a:buFont typeface="Arial" panose="020B0604020202020204" pitchFamily="34" charset="0"/>
              <a:buChar char="•"/>
              <a:tabLst/>
              <a:defRPr/>
            </a:pPr>
            <a:r>
              <a:rPr lang="zh-CN" altLang="en-US" b="1" dirty="0">
                <a:solidFill>
                  <a:srgbClr val="0070C0"/>
                </a:solidFill>
                <a:latin typeface="微软雅黑" panose="020B0503020204020204" charset="-122"/>
                <a:ea typeface="微软雅黑" panose="020B0503020204020204" charset="-122"/>
                <a:cs typeface="Times New Roman" panose="02020603050405020304" pitchFamily="18" charset="0"/>
              </a:rPr>
              <a:t>美国劳伦斯伯克利国家实验室（</a:t>
            </a:r>
            <a:r>
              <a:rPr lang="en-US" altLang="zh-CN" b="1" dirty="0">
                <a:solidFill>
                  <a:srgbClr val="0070C0"/>
                </a:solidFill>
                <a:latin typeface="微软雅黑" panose="020B0503020204020204" charset="-122"/>
                <a:ea typeface="微软雅黑" panose="020B0503020204020204" charset="-122"/>
                <a:cs typeface="Times New Roman" panose="02020603050405020304" pitchFamily="18" charset="0"/>
              </a:rPr>
              <a:t>LBNL</a:t>
            </a:r>
            <a:r>
              <a:rPr lang="zh-CN" altLang="en-US" b="1" dirty="0">
                <a:solidFill>
                  <a:srgbClr val="0070C0"/>
                </a:solidFill>
                <a:latin typeface="微软雅黑" panose="020B0503020204020204" charset="-122"/>
                <a:ea typeface="微软雅黑" panose="020B0503020204020204" charset="-122"/>
                <a:cs typeface="Times New Roman" panose="02020603050405020304" pitchFamily="18" charset="0"/>
              </a:rPr>
              <a:t>）早期氦离子治疗</a:t>
            </a:r>
            <a:endParaRPr lang="en-US" altLang="zh-CN" b="1" dirty="0">
              <a:solidFill>
                <a:srgbClr val="0070C0"/>
              </a:solidFill>
              <a:latin typeface="微软雅黑" panose="020B0503020204020204" charset="-122"/>
              <a:ea typeface="微软雅黑" panose="020B0503020204020204" charset="-122"/>
              <a:cs typeface="Times New Roman" panose="02020603050405020304" pitchFamily="18" charset="0"/>
            </a:endParaRPr>
          </a:p>
          <a:p>
            <a:pPr marL="742950" marR="0" lvl="1" indent="-285750" defTabSz="914400" eaLnBrk="1" fontAlgn="auto" latinLnBrk="0" hangingPunct="1">
              <a:lnSpc>
                <a:spcPct val="150000"/>
              </a:lnSpc>
              <a:spcBef>
                <a:spcPts val="0"/>
              </a:spcBef>
              <a:spcAft>
                <a:spcPts val="0"/>
              </a:spcAft>
              <a:buClrTx/>
              <a:buSzTx/>
              <a:buFont typeface="Wingdings" panose="05000000000000000000" pitchFamily="2" charset="2"/>
              <a:buChar char="p"/>
              <a:tabLst/>
              <a:defRPr/>
            </a:pPr>
            <a:r>
              <a:rPr kumimoji="0" lang="zh-CN" altLang="en-US" sz="1600" b="1" i="0" u="none" strike="noStrike" kern="0" cap="none" spc="0" normalizeH="0" baseline="0" noProof="0" dirty="0">
                <a:ln>
                  <a:noFill/>
                </a:ln>
                <a:solidFill>
                  <a:prstClr val="black">
                    <a:lumMod val="85000"/>
                    <a:lumOff val="15000"/>
                  </a:prstClr>
                </a:solidFill>
                <a:effectLst/>
                <a:uLnTx/>
                <a:uFillTx/>
                <a:cs typeface="+mn-ea"/>
              </a:rPr>
              <a:t>标志性事件：</a:t>
            </a:r>
            <a:r>
              <a:rPr kumimoji="0" lang="en-US" altLang="zh-CN" sz="1600" b="1" i="0" u="none" strike="noStrike" kern="0" cap="none" spc="0" normalizeH="0" baseline="0" noProof="0" dirty="0">
                <a:ln>
                  <a:noFill/>
                </a:ln>
                <a:solidFill>
                  <a:prstClr val="black">
                    <a:lumMod val="85000"/>
                    <a:lumOff val="15000"/>
                  </a:prstClr>
                </a:solidFill>
                <a:effectLst/>
                <a:uLnTx/>
                <a:uFillTx/>
                <a:cs typeface="+mn-ea"/>
              </a:rPr>
              <a:t>1975 </a:t>
            </a:r>
            <a:r>
              <a:rPr kumimoji="0" lang="zh-CN" altLang="en-US" sz="1600" b="1" i="0" u="none" strike="noStrike" kern="0" cap="none" spc="0" normalizeH="0" baseline="0" noProof="0" dirty="0">
                <a:ln>
                  <a:noFill/>
                </a:ln>
                <a:solidFill>
                  <a:prstClr val="black">
                    <a:lumMod val="85000"/>
                    <a:lumOff val="15000"/>
                  </a:prstClr>
                </a:solidFill>
                <a:effectLst/>
                <a:uLnTx/>
                <a:uFillTx/>
                <a:cs typeface="+mn-ea"/>
              </a:rPr>
              <a:t>年 </a:t>
            </a:r>
            <a:r>
              <a:rPr kumimoji="0" lang="en-US" altLang="zh-CN" sz="1600" b="1" i="0" u="none" strike="noStrike" kern="0" cap="none" spc="0" normalizeH="0" baseline="0" noProof="0" dirty="0">
                <a:ln>
                  <a:noFill/>
                </a:ln>
                <a:solidFill>
                  <a:prstClr val="black">
                    <a:lumMod val="85000"/>
                    <a:lumOff val="15000"/>
                  </a:prstClr>
                </a:solidFill>
                <a:effectLst/>
                <a:uLnTx/>
                <a:uFillTx/>
                <a:cs typeface="+mn-ea"/>
              </a:rPr>
              <a:t>6 </a:t>
            </a:r>
            <a:r>
              <a:rPr kumimoji="0" lang="zh-CN" altLang="en-US" sz="1600" b="1" i="0" u="none" strike="noStrike" kern="0" cap="none" spc="0" normalizeH="0" baseline="0" noProof="0" dirty="0">
                <a:ln>
                  <a:noFill/>
                </a:ln>
                <a:solidFill>
                  <a:prstClr val="black">
                    <a:lumMod val="85000"/>
                    <a:lumOff val="15000"/>
                  </a:prstClr>
                </a:solidFill>
                <a:effectLst/>
                <a:uLnTx/>
                <a:uFillTx/>
                <a:cs typeface="+mn-ea"/>
              </a:rPr>
              <a:t>月收治首例恶性肿瘤氦离子放疗患者，开启北加州肿瘤协作组（</a:t>
            </a:r>
            <a:r>
              <a:rPr kumimoji="0" lang="en-US" altLang="zh-CN" sz="1600" b="1" i="0" u="none" strike="noStrike" kern="0" cap="none" spc="0" normalizeH="0" baseline="0" noProof="0" dirty="0">
                <a:ln>
                  <a:noFill/>
                </a:ln>
                <a:solidFill>
                  <a:prstClr val="black">
                    <a:lumMod val="85000"/>
                    <a:lumOff val="15000"/>
                  </a:prstClr>
                </a:solidFill>
                <a:effectLst/>
                <a:uLnTx/>
                <a:uFillTx/>
                <a:cs typeface="+mn-ea"/>
              </a:rPr>
              <a:t>NCOG</a:t>
            </a:r>
            <a:r>
              <a:rPr kumimoji="0" lang="zh-CN" altLang="en-US" sz="1600" b="1" i="0" u="none" strike="noStrike" kern="0" cap="none" spc="0" normalizeH="0" baseline="0" noProof="0" dirty="0">
                <a:ln>
                  <a:noFill/>
                </a:ln>
                <a:solidFill>
                  <a:prstClr val="black">
                    <a:lumMod val="85000"/>
                    <a:lumOff val="15000"/>
                  </a:prstClr>
                </a:solidFill>
                <a:effectLst/>
                <a:uLnTx/>
                <a:uFillTx/>
                <a:cs typeface="+mn-ea"/>
              </a:rPr>
              <a:t>）规范临床试验</a:t>
            </a:r>
            <a:endParaRPr kumimoji="0" lang="en-US" altLang="zh-CN" sz="1600" b="1" i="0" u="none" strike="noStrike" kern="0" cap="none" spc="0" normalizeH="0" baseline="0" noProof="0" dirty="0">
              <a:ln>
                <a:noFill/>
              </a:ln>
              <a:solidFill>
                <a:prstClr val="black">
                  <a:lumMod val="85000"/>
                  <a:lumOff val="15000"/>
                </a:prstClr>
              </a:solidFill>
              <a:effectLst/>
              <a:uLnTx/>
              <a:uFillTx/>
              <a:cs typeface="+mn-ea"/>
            </a:endParaRPr>
          </a:p>
          <a:p>
            <a:pPr marL="742950" marR="0" lvl="1" indent="-285750" defTabSz="914400" eaLnBrk="1" fontAlgn="auto" latinLnBrk="0" hangingPunct="1">
              <a:lnSpc>
                <a:spcPct val="150000"/>
              </a:lnSpc>
              <a:spcBef>
                <a:spcPts val="0"/>
              </a:spcBef>
              <a:spcAft>
                <a:spcPts val="0"/>
              </a:spcAft>
              <a:buClrTx/>
              <a:buSzTx/>
              <a:buFont typeface="Wingdings" panose="05000000000000000000" pitchFamily="2" charset="2"/>
              <a:buChar char="p"/>
              <a:tabLst/>
              <a:defRPr/>
            </a:pPr>
            <a:r>
              <a:rPr kumimoji="0" lang="zh-CN" altLang="en-US" sz="1600" b="1" i="0" u="none" strike="noStrike" kern="0" cap="none" spc="0" normalizeH="0" baseline="0" noProof="0" dirty="0">
                <a:ln>
                  <a:noFill/>
                </a:ln>
                <a:solidFill>
                  <a:prstClr val="black">
                    <a:lumMod val="85000"/>
                    <a:lumOff val="15000"/>
                  </a:prstClr>
                </a:solidFill>
                <a:effectLst/>
                <a:uLnTx/>
                <a:uFillTx/>
                <a:cs typeface="+mn-ea"/>
              </a:rPr>
              <a:t>在 </a:t>
            </a:r>
            <a:r>
              <a:rPr kumimoji="0" lang="en-US" altLang="zh-CN" sz="1600" b="1" i="0" u="none" strike="noStrike" kern="0" cap="none" spc="0" normalizeH="0" baseline="0" noProof="0" dirty="0">
                <a:ln>
                  <a:noFill/>
                </a:ln>
                <a:solidFill>
                  <a:prstClr val="black">
                    <a:lumMod val="85000"/>
                    <a:lumOff val="15000"/>
                  </a:prstClr>
                </a:solidFill>
                <a:effectLst/>
                <a:uLnTx/>
                <a:uFillTx/>
                <a:cs typeface="+mn-ea"/>
              </a:rPr>
              <a:t>1975–1992 </a:t>
            </a:r>
            <a:r>
              <a:rPr kumimoji="0" lang="zh-CN" altLang="en-US" sz="1600" b="1" i="0" u="none" strike="noStrike" kern="0" cap="none" spc="0" normalizeH="0" baseline="0" noProof="0" dirty="0">
                <a:ln>
                  <a:noFill/>
                </a:ln>
                <a:solidFill>
                  <a:prstClr val="black">
                    <a:lumMod val="85000"/>
                    <a:lumOff val="15000"/>
                  </a:prstClr>
                </a:solidFill>
                <a:effectLst/>
                <a:uLnTx/>
                <a:uFillTx/>
                <a:cs typeface="+mn-ea"/>
              </a:rPr>
              <a:t>年间累计完成 </a:t>
            </a:r>
            <a:r>
              <a:rPr kumimoji="0" lang="en-US" altLang="zh-CN" sz="1600" b="1" i="0" u="none" strike="noStrike" kern="0" cap="none" spc="0" normalizeH="0" baseline="0" noProof="0" dirty="0">
                <a:ln>
                  <a:noFill/>
                </a:ln>
                <a:solidFill>
                  <a:prstClr val="black">
                    <a:lumMod val="85000"/>
                    <a:lumOff val="15000"/>
                  </a:prstClr>
                </a:solidFill>
                <a:effectLst/>
                <a:uLnTx/>
                <a:uFillTx/>
                <a:cs typeface="+mn-ea"/>
              </a:rPr>
              <a:t>2054 </a:t>
            </a:r>
            <a:r>
              <a:rPr kumimoji="0" lang="zh-CN" altLang="en-US" sz="1600" b="1" i="0" u="none" strike="noStrike" kern="0" cap="none" spc="0" normalizeH="0" baseline="0" noProof="0" dirty="0">
                <a:ln>
                  <a:noFill/>
                </a:ln>
                <a:solidFill>
                  <a:prstClr val="black">
                    <a:lumMod val="85000"/>
                    <a:lumOff val="15000"/>
                  </a:prstClr>
                </a:solidFill>
                <a:effectLst/>
                <a:uLnTx/>
                <a:uFillTx/>
                <a:cs typeface="+mn-ea"/>
              </a:rPr>
              <a:t>例氦离子治疗，是全球最早开展氦离子临床应用的机构。</a:t>
            </a:r>
            <a:r>
              <a:rPr kumimoji="0" lang="zh-CN" altLang="en-US" sz="1600" b="1" i="0" u="none" strike="noStrike" kern="0" cap="none" spc="0" normalizeH="0" baseline="0" noProof="0" dirty="0">
                <a:ln>
                  <a:noFill/>
                </a:ln>
                <a:solidFill>
                  <a:prstClr val="black">
                    <a:lumMod val="85000"/>
                    <a:lumOff val="15000"/>
                  </a:prstClr>
                </a:solidFill>
                <a:effectLst/>
                <a:uLnTx/>
                <a:uFillTx/>
                <a:cs typeface="+mn-ea"/>
                <a:sym typeface="+mn-ea"/>
              </a:rPr>
              <a:t>长期随访（长达</a:t>
            </a:r>
            <a:r>
              <a:rPr kumimoji="0" lang="en-US" altLang="zh-CN" sz="1600" b="1" i="0" u="none" strike="noStrike" kern="0" cap="none" spc="0" normalizeH="0" baseline="0" noProof="0" dirty="0">
                <a:ln>
                  <a:noFill/>
                </a:ln>
                <a:solidFill>
                  <a:prstClr val="black">
                    <a:lumMod val="85000"/>
                    <a:lumOff val="15000"/>
                  </a:prstClr>
                </a:solidFill>
                <a:effectLst/>
                <a:uLnTx/>
                <a:uFillTx/>
                <a:cs typeface="+mn-ea"/>
                <a:sym typeface="+mn-ea"/>
              </a:rPr>
              <a:t>20</a:t>
            </a:r>
            <a:r>
              <a:rPr kumimoji="0" lang="zh-CN" altLang="en-US" sz="1600" b="1" i="0" u="none" strike="noStrike" kern="0" cap="none" spc="0" normalizeH="0" baseline="0" noProof="0" dirty="0">
                <a:ln>
                  <a:noFill/>
                </a:ln>
                <a:solidFill>
                  <a:prstClr val="black">
                    <a:lumMod val="85000"/>
                    <a:lumOff val="15000"/>
                  </a:prstClr>
                </a:solidFill>
                <a:effectLst/>
                <a:uLnTx/>
                <a:uFillTx/>
                <a:cs typeface="+mn-ea"/>
                <a:sym typeface="+mn-ea"/>
              </a:rPr>
              <a:t>年）过程中，肢端肥大症、颅内动静脉畸形（AVM）和葡萄膜黑色素瘤的治疗都显现出很好的治疗效果。</a:t>
            </a:r>
          </a:p>
          <a:p>
            <a:pPr marL="285750" marR="0" lvl="0" indent="-285750" defTabSz="914400" eaLnBrk="1" fontAlgn="auto" latinLnBrk="0" hangingPunct="1">
              <a:lnSpc>
                <a:spcPct val="150000"/>
              </a:lnSpc>
              <a:spcBef>
                <a:spcPts val="1800"/>
              </a:spcBef>
              <a:spcAft>
                <a:spcPts val="0"/>
              </a:spcAft>
              <a:buClrTx/>
              <a:buSzTx/>
              <a:buFont typeface="Arial" panose="020B0604020202020204" pitchFamily="34" charset="0"/>
              <a:buChar char="•"/>
              <a:tabLst/>
              <a:defRPr/>
            </a:pPr>
            <a:endParaRPr kumimoji="0" lang="zh-CN" altLang="en-US" sz="1800" b="1" i="0" u="none" strike="noStrike" kern="0" cap="none" spc="150" normalizeH="0" baseline="0" noProof="0" dirty="0">
              <a:ln>
                <a:noFill/>
              </a:ln>
              <a:gradFill>
                <a:gsLst>
                  <a:gs pos="0">
                    <a:srgbClr val="4472C4">
                      <a:lumMod val="50000"/>
                    </a:srgbClr>
                  </a:gs>
                  <a:gs pos="50000">
                    <a:srgbClr val="4472C4"/>
                  </a:gs>
                  <a:gs pos="100000">
                    <a:srgbClr val="4472C4">
                      <a:lumMod val="60000"/>
                      <a:lumOff val="40000"/>
                    </a:srgbClr>
                  </a:gs>
                </a:gsLst>
                <a:lin ang="5400000"/>
              </a:gradFill>
              <a:effectLst>
                <a:reflection blurRad="6350" stA="53000" endA="300" endPos="35500" dir="5400000" sy="-90000" algn="bl" rotWithShape="0"/>
              </a:effectLst>
              <a:uLnTx/>
              <a:uFillTx/>
              <a:latin typeface="微软雅黑" panose="020B0503020204020204" pitchFamily="34" charset="-122"/>
              <a:ea typeface="微软雅黑" panose="020B0503020204020204" pitchFamily="34" charset="-122"/>
            </a:endParaRPr>
          </a:p>
        </p:txBody>
      </p:sp>
      <p:sp>
        <p:nvSpPr>
          <p:cNvPr id="10" name="矩形 9">
            <a:extLst>
              <a:ext uri="{FF2B5EF4-FFF2-40B4-BE49-F238E27FC236}">
                <a16:creationId xmlns:a16="http://schemas.microsoft.com/office/drawing/2014/main" id="{846DD5CC-AF99-F839-C00B-A26E8D6E3E5C}"/>
              </a:ext>
            </a:extLst>
          </p:cNvPr>
          <p:cNvSpPr/>
          <p:nvPr/>
        </p:nvSpPr>
        <p:spPr>
          <a:xfrm>
            <a:off x="962025" y="2986059"/>
            <a:ext cx="10267950" cy="3214715"/>
          </a:xfrm>
          <a:prstGeom prst="rect">
            <a:avLst/>
          </a:prstGeom>
          <a:solidFill>
            <a:srgbClr val="5B9BD5"/>
          </a:solidFill>
          <a:ln w="12700" cap="flat" cmpd="sng" algn="ctr">
            <a:solidFill>
              <a:srgbClr val="5B9BD5"/>
            </a:solidFill>
            <a:prstDash val="solid"/>
            <a:miter lim="800000"/>
          </a:ln>
          <a:effectLst/>
        </p:spPr>
        <p:txBody>
          <a:bodyPr rtlCol="0" anchor="ctr"/>
          <a:lstStyle/>
          <a:p>
            <a:pPr marL="285750" marR="0" lvl="0" indent="-285750" defTabSz="91440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1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rPr>
              <a:t>无笔形束扫描，采用被动散射均匀射野；</a:t>
            </a:r>
            <a:endParaRPr kumimoji="0" lang="en-US" altLang="zh-CN" sz="1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endParaRPr>
          </a:p>
          <a:p>
            <a:pPr marL="285750" marR="0" lvl="0" indent="-285750" defTabSz="91440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zh-CN" sz="1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rPr>
              <a:t>全球第一代氦离子临床加速器全套方案：1975 年完成同步回旋束</a:t>
            </a:r>
            <a:r>
              <a:rPr kumimoji="0" lang="zh-CN" altLang="en-US" sz="1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rPr>
              <a:t>流</a:t>
            </a:r>
            <a:r>
              <a:rPr kumimoji="0" lang="zh-CN" altLang="zh-CN" sz="1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rPr>
              <a:t>配送系统改造，给出氦离子临床束</a:t>
            </a:r>
            <a:r>
              <a:rPr kumimoji="0" lang="zh-CN" altLang="en-US" sz="1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rPr>
              <a:t>流</a:t>
            </a:r>
            <a:r>
              <a:rPr kumimoji="0" lang="zh-CN" altLang="zh-CN" sz="1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rPr>
              <a:t>完整物理参数、脊形滤波器、准直器设计； </a:t>
            </a:r>
            <a:endParaRPr kumimoji="0" lang="en-US" altLang="zh-CN" sz="1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endParaRPr>
          </a:p>
          <a:p>
            <a:pPr marL="285750" marR="0" lvl="0" indent="-285750" defTabSz="91440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zh-CN" sz="1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rPr>
              <a:t>早期氦离子 RBE 临床实测基准：1.2~1.4 区间 RBE 临床验证数据，是 HIT 现代氦离子mMKM生物模型的早期理论基础； </a:t>
            </a:r>
            <a:endParaRPr kumimoji="0" lang="en-US" altLang="zh-CN" sz="1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endParaRPr>
          </a:p>
          <a:p>
            <a:pPr marL="285750" marR="0" lvl="0" indent="-285750" defTabSz="91440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zh-CN" sz="1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rPr>
              <a:t>氦离子适应症历史对照：证明氦离子不适用于大体积抵抗肿瘤，仅适合小型近敏感器官病灶，为现代 HIT 临床适应症选择提供历史依据</a:t>
            </a:r>
            <a:endParaRPr kumimoji="0" lang="zh-CN" altLang="en-US" sz="1800" b="1" i="0" u="none" strike="noStrike" kern="0" cap="none" spc="0" normalizeH="0" baseline="0" noProof="0" dirty="0">
              <a:ln>
                <a:noFill/>
              </a:ln>
              <a:solidFill>
                <a:prstClr val="white"/>
              </a:solidFill>
              <a:effectLst/>
              <a:uLnTx/>
              <a:uFillTx/>
              <a:latin typeface="等线"/>
              <a:ea typeface="等线" panose="02010600030101010101" pitchFamily="2" charset="-122"/>
              <a:cs typeface="+mn-cs"/>
            </a:endParaRPr>
          </a:p>
        </p:txBody>
      </p:sp>
      <p:sp>
        <p:nvSpPr>
          <p:cNvPr id="11" name="文本框 10">
            <a:extLst>
              <a:ext uri="{FF2B5EF4-FFF2-40B4-BE49-F238E27FC236}">
                <a16:creationId xmlns:a16="http://schemas.microsoft.com/office/drawing/2014/main" id="{02774CE6-406E-22C2-698E-78BA338A9460}"/>
              </a:ext>
            </a:extLst>
          </p:cNvPr>
          <p:cNvSpPr txBox="1"/>
          <p:nvPr/>
        </p:nvSpPr>
        <p:spPr>
          <a:xfrm>
            <a:off x="470535" y="2489608"/>
            <a:ext cx="10557178" cy="369332"/>
          </a:xfrm>
          <a:prstGeom prst="rect">
            <a:avLst/>
          </a:prstGeom>
          <a:no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zh-CN" altLang="en-US" b="1" dirty="0">
                <a:solidFill>
                  <a:srgbClr val="0070C0"/>
                </a:solidFill>
                <a:latin typeface="微软雅黑" panose="020B0503020204020204" charset="-122"/>
                <a:ea typeface="微软雅黑" panose="020B0503020204020204" charset="-122"/>
                <a:cs typeface="Times New Roman" panose="02020603050405020304" pitchFamily="18" charset="0"/>
              </a:rPr>
              <a:t>技术不成熟，但意义重大</a:t>
            </a:r>
          </a:p>
        </p:txBody>
      </p:sp>
      <p:sp>
        <p:nvSpPr>
          <p:cNvPr id="5" name="标题 4">
            <a:extLst>
              <a:ext uri="{FF2B5EF4-FFF2-40B4-BE49-F238E27FC236}">
                <a16:creationId xmlns:a16="http://schemas.microsoft.com/office/drawing/2014/main" id="{8F9FC1DF-8A15-7384-6E0F-3ADBFBD98E09}"/>
              </a:ext>
            </a:extLst>
          </p:cNvPr>
          <p:cNvSpPr>
            <a:spLocks noGrp="1"/>
          </p:cNvSpPr>
          <p:nvPr>
            <p:ph type="title"/>
          </p:nvPr>
        </p:nvSpPr>
        <p:spPr/>
        <p:txBody>
          <a:bodyPr>
            <a:normAutofit/>
          </a:bodyPr>
          <a:lstStyle/>
          <a:p>
            <a:r>
              <a:rPr lang="zh-CN" altLang="en-US" dirty="0">
                <a:solidFill>
                  <a:srgbClr val="0070C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mn-ea"/>
              </a:rPr>
              <a:t>背景</a:t>
            </a:r>
            <a:r>
              <a:rPr lang="en-US" altLang="zh-CN" sz="2000" dirty="0">
                <a:solidFill>
                  <a:prstClr val="black"/>
                </a:solidFill>
                <a:effectLst>
                  <a:outerShdw blurRad="38100" dist="25400" dir="5400000" algn="ctr" rotWithShape="0">
                    <a:srgbClr val="6E747A">
                      <a:alpha val="43000"/>
                    </a:srgbClr>
                  </a:outerShdw>
                </a:effectLst>
                <a:latin typeface="Times New Roman" panose="02020603050405020304" pitchFamily="18" charset="0"/>
                <a:ea typeface="微软雅黑" panose="020B0503020204020204" charset="-122"/>
                <a:cs typeface="Times New Roman" panose="02020603050405020304" pitchFamily="18" charset="0"/>
                <a:sym typeface="+mn-ea"/>
              </a:rPr>
              <a:t>- </a:t>
            </a:r>
            <a:r>
              <a:rPr lang="en-US" altLang="zh-CN" sz="2000" dirty="0">
                <a:solidFill>
                  <a:schemeClr val="tx1"/>
                </a:solidFill>
              </a:rPr>
              <a:t>LBNL</a:t>
            </a:r>
            <a:r>
              <a:rPr lang="zh-CN" altLang="en-US" sz="2000" dirty="0">
                <a:solidFill>
                  <a:schemeClr val="tx1"/>
                </a:solidFill>
              </a:rPr>
              <a:t>氦离子治疗进展</a:t>
            </a:r>
            <a:endParaRPr lang="zh-CN" altLang="en-US" dirty="0"/>
          </a:p>
        </p:txBody>
      </p:sp>
    </p:spTree>
    <p:extLst>
      <p:ext uri="{BB962C8B-B14F-4D97-AF65-F5344CB8AC3E}">
        <p14:creationId xmlns:p14="http://schemas.microsoft.com/office/powerpoint/2010/main" val="4215690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9A180827-E5B3-5CBD-43B8-E71BB5670045}"/>
              </a:ext>
            </a:extLst>
          </p:cNvPr>
          <p:cNvSpPr txBox="1"/>
          <p:nvPr/>
        </p:nvSpPr>
        <p:spPr>
          <a:xfrm>
            <a:off x="451485" y="764186"/>
            <a:ext cx="11269980" cy="5748373"/>
          </a:xfrm>
          <a:prstGeom prst="rect">
            <a:avLst/>
          </a:prstGeom>
          <a:solidFill>
            <a:sysClr val="window" lastClr="FFFFFF"/>
          </a:solidFill>
          <a:effectLst>
            <a:outerShdw blurRad="50800" dist="38100" dir="5400000" algn="t" rotWithShape="0">
              <a:prstClr val="black">
                <a:alpha val="40000"/>
              </a:prstClr>
            </a:outerShdw>
          </a:effectLst>
        </p:spPr>
        <p:txBody>
          <a:bodyPr wrap="square" rtlCol="0">
            <a:noAutofit/>
          </a:bodyPr>
          <a:lstStyle/>
          <a:p>
            <a:pPr marL="285750" marR="0" lvl="0" indent="-285750" defTabSz="914400" eaLnBrk="1" fontAlgn="auto" latinLnBrk="0" hangingPunct="1">
              <a:lnSpc>
                <a:spcPct val="150000"/>
              </a:lnSpc>
              <a:spcBef>
                <a:spcPts val="1800"/>
              </a:spcBef>
              <a:spcAft>
                <a:spcPts val="0"/>
              </a:spcAft>
              <a:buClrTx/>
              <a:buSzTx/>
              <a:buFont typeface="Arial" panose="020B0604020202020204" pitchFamily="34" charset="0"/>
              <a:buChar char="•"/>
              <a:tabLst/>
              <a:defRPr/>
            </a:pPr>
            <a:r>
              <a:rPr lang="zh-CN" altLang="en-US" b="1" dirty="0">
                <a:solidFill>
                  <a:srgbClr val="0070C0"/>
                </a:solidFill>
                <a:latin typeface="微软雅黑" panose="020B0503020204020204" charset="-122"/>
                <a:ea typeface="微软雅黑" panose="020B0503020204020204" charset="-122"/>
                <a:cs typeface="Times New Roman" panose="02020603050405020304" pitchFamily="18" charset="0"/>
              </a:rPr>
              <a:t>德国海德堡离子束治疗中心（</a:t>
            </a:r>
            <a:r>
              <a:rPr lang="en-US" altLang="zh-CN" b="1" dirty="0">
                <a:solidFill>
                  <a:srgbClr val="0070C0"/>
                </a:solidFill>
                <a:latin typeface="微软雅黑" panose="020B0503020204020204" charset="-122"/>
                <a:ea typeface="微软雅黑" panose="020B0503020204020204" charset="-122"/>
                <a:cs typeface="Times New Roman" panose="02020603050405020304" pitchFamily="18" charset="0"/>
              </a:rPr>
              <a:t>HIT</a:t>
            </a:r>
            <a:r>
              <a:rPr lang="zh-CN" altLang="en-US" b="1" dirty="0">
                <a:solidFill>
                  <a:srgbClr val="0070C0"/>
                </a:solidFill>
                <a:latin typeface="微软雅黑" panose="020B0503020204020204" charset="-122"/>
                <a:ea typeface="微软雅黑" panose="020B0503020204020204" charset="-122"/>
                <a:cs typeface="Times New Roman" panose="02020603050405020304" pitchFamily="18" charset="0"/>
              </a:rPr>
              <a:t>）在原有重离子设施中集成第三支专用氦离子源，率先实现了氦离子主动扫描束的临床应用，成为全球首个现代氦离子临床中心。</a:t>
            </a:r>
          </a:p>
        </p:txBody>
      </p:sp>
      <p:graphicFrame>
        <p:nvGraphicFramePr>
          <p:cNvPr id="7" name="表格 6">
            <a:extLst>
              <a:ext uri="{FF2B5EF4-FFF2-40B4-BE49-F238E27FC236}">
                <a16:creationId xmlns:a16="http://schemas.microsoft.com/office/drawing/2014/main" id="{3EF9F76E-2852-6D63-AAAE-5045A2FB1F6F}"/>
              </a:ext>
            </a:extLst>
          </p:cNvPr>
          <p:cNvGraphicFramePr>
            <a:graphicFrameLocks noGrp="1"/>
          </p:cNvGraphicFramePr>
          <p:nvPr>
            <p:extLst>
              <p:ext uri="{D42A27DB-BD31-4B8C-83A1-F6EECF244321}">
                <p14:modId xmlns:p14="http://schemas.microsoft.com/office/powerpoint/2010/main" val="2975106211"/>
              </p:ext>
            </p:extLst>
          </p:nvPr>
        </p:nvGraphicFramePr>
        <p:xfrm>
          <a:off x="521017" y="1738840"/>
          <a:ext cx="11149965" cy="4681006"/>
        </p:xfrm>
        <a:graphic>
          <a:graphicData uri="http://schemas.openxmlformats.org/drawingml/2006/table">
            <a:tbl>
              <a:tblPr firstRow="1" bandRow="1"/>
              <a:tblGrid>
                <a:gridCol w="1117283">
                  <a:extLst>
                    <a:ext uri="{9D8B030D-6E8A-4147-A177-3AD203B41FA5}">
                      <a16:colId xmlns:a16="http://schemas.microsoft.com/office/drawing/2014/main" val="2949814495"/>
                    </a:ext>
                  </a:extLst>
                </a:gridCol>
                <a:gridCol w="3990975">
                  <a:extLst>
                    <a:ext uri="{9D8B030D-6E8A-4147-A177-3AD203B41FA5}">
                      <a16:colId xmlns:a16="http://schemas.microsoft.com/office/drawing/2014/main" val="3785691965"/>
                    </a:ext>
                  </a:extLst>
                </a:gridCol>
                <a:gridCol w="6041707">
                  <a:extLst>
                    <a:ext uri="{9D8B030D-6E8A-4147-A177-3AD203B41FA5}">
                      <a16:colId xmlns:a16="http://schemas.microsoft.com/office/drawing/2014/main" val="3283984710"/>
                    </a:ext>
                  </a:extLst>
                </a:gridCol>
              </a:tblGrid>
              <a:tr h="425546">
                <a:tc>
                  <a:txBody>
                    <a:bodyPr/>
                    <a:lstStyle>
                      <a:lvl1pPr marL="0" algn="l" defTabSz="914400" rtl="0" eaLnBrk="1" latinLnBrk="0" hangingPunct="1">
                        <a:defRPr sz="1800" b="1" kern="1200">
                          <a:solidFill>
                            <a:schemeClr val="lt1"/>
                          </a:solidFill>
                          <a:latin typeface="等线"/>
                        </a:defRPr>
                      </a:lvl1pPr>
                      <a:lvl2pPr marL="457200" algn="l" defTabSz="914400" rtl="0" eaLnBrk="1" latinLnBrk="0" hangingPunct="1">
                        <a:defRPr sz="1800" b="1" kern="1200">
                          <a:solidFill>
                            <a:schemeClr val="lt1"/>
                          </a:solidFill>
                          <a:latin typeface="等线"/>
                        </a:defRPr>
                      </a:lvl2pPr>
                      <a:lvl3pPr marL="914400" algn="l" defTabSz="914400" rtl="0" eaLnBrk="1" latinLnBrk="0" hangingPunct="1">
                        <a:defRPr sz="1800" b="1" kern="1200">
                          <a:solidFill>
                            <a:schemeClr val="lt1"/>
                          </a:solidFill>
                          <a:latin typeface="等线"/>
                        </a:defRPr>
                      </a:lvl3pPr>
                      <a:lvl4pPr marL="1371600" algn="l" defTabSz="914400" rtl="0" eaLnBrk="1" latinLnBrk="0" hangingPunct="1">
                        <a:defRPr sz="1800" b="1" kern="1200">
                          <a:solidFill>
                            <a:schemeClr val="lt1"/>
                          </a:solidFill>
                          <a:latin typeface="等线"/>
                        </a:defRPr>
                      </a:lvl4pPr>
                      <a:lvl5pPr marL="1828800" algn="l" defTabSz="914400" rtl="0" eaLnBrk="1" latinLnBrk="0" hangingPunct="1">
                        <a:defRPr sz="1800" b="1" kern="1200">
                          <a:solidFill>
                            <a:schemeClr val="lt1"/>
                          </a:solidFill>
                          <a:latin typeface="等线"/>
                        </a:defRPr>
                      </a:lvl5pPr>
                      <a:lvl6pPr marL="2286000" algn="l" defTabSz="914400" rtl="0" eaLnBrk="1" latinLnBrk="0" hangingPunct="1">
                        <a:defRPr sz="1800" b="1" kern="1200">
                          <a:solidFill>
                            <a:schemeClr val="lt1"/>
                          </a:solidFill>
                          <a:latin typeface="等线"/>
                        </a:defRPr>
                      </a:lvl6pPr>
                      <a:lvl7pPr marL="2743200" algn="l" defTabSz="914400" rtl="0" eaLnBrk="1" latinLnBrk="0" hangingPunct="1">
                        <a:defRPr sz="1800" b="1" kern="1200">
                          <a:solidFill>
                            <a:schemeClr val="lt1"/>
                          </a:solidFill>
                          <a:latin typeface="等线"/>
                        </a:defRPr>
                      </a:lvl7pPr>
                      <a:lvl8pPr marL="3200400" algn="l" defTabSz="914400" rtl="0" eaLnBrk="1" latinLnBrk="0" hangingPunct="1">
                        <a:defRPr sz="1800" b="1" kern="1200">
                          <a:solidFill>
                            <a:schemeClr val="lt1"/>
                          </a:solidFill>
                          <a:latin typeface="等线"/>
                        </a:defRPr>
                      </a:lvl8pPr>
                      <a:lvl9pPr marL="3657600" algn="l" defTabSz="914400" rtl="0" eaLnBrk="1" latinLnBrk="0" hangingPunct="1">
                        <a:defRPr sz="1800" b="1" kern="1200">
                          <a:solidFill>
                            <a:schemeClr val="lt1"/>
                          </a:solidFill>
                          <a:latin typeface="等线"/>
                        </a:defRPr>
                      </a:lvl9pPr>
                    </a:lstStyle>
                    <a:p>
                      <a:pPr algn="ctr">
                        <a:buNone/>
                      </a:pPr>
                      <a:r>
                        <a:rPr lang="zh-CN" sz="1400" b="1" dirty="0">
                          <a:effectLst/>
                          <a:latin typeface="微软雅黑" panose="020B0503020204020204" pitchFamily="34" charset="-122"/>
                          <a:ea typeface="微软雅黑" panose="020B0503020204020204" pitchFamily="34" charset="-122"/>
                        </a:rPr>
                        <a:t>时间</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等线"/>
                        </a:defRPr>
                      </a:lvl1pPr>
                      <a:lvl2pPr marL="457200" algn="l" defTabSz="914400" rtl="0" eaLnBrk="1" latinLnBrk="0" hangingPunct="1">
                        <a:defRPr sz="1800" b="1" kern="1200">
                          <a:solidFill>
                            <a:schemeClr val="lt1"/>
                          </a:solidFill>
                          <a:latin typeface="等线"/>
                        </a:defRPr>
                      </a:lvl2pPr>
                      <a:lvl3pPr marL="914400" algn="l" defTabSz="914400" rtl="0" eaLnBrk="1" latinLnBrk="0" hangingPunct="1">
                        <a:defRPr sz="1800" b="1" kern="1200">
                          <a:solidFill>
                            <a:schemeClr val="lt1"/>
                          </a:solidFill>
                          <a:latin typeface="等线"/>
                        </a:defRPr>
                      </a:lvl3pPr>
                      <a:lvl4pPr marL="1371600" algn="l" defTabSz="914400" rtl="0" eaLnBrk="1" latinLnBrk="0" hangingPunct="1">
                        <a:defRPr sz="1800" b="1" kern="1200">
                          <a:solidFill>
                            <a:schemeClr val="lt1"/>
                          </a:solidFill>
                          <a:latin typeface="等线"/>
                        </a:defRPr>
                      </a:lvl4pPr>
                      <a:lvl5pPr marL="1828800" algn="l" defTabSz="914400" rtl="0" eaLnBrk="1" latinLnBrk="0" hangingPunct="1">
                        <a:defRPr sz="1800" b="1" kern="1200">
                          <a:solidFill>
                            <a:schemeClr val="lt1"/>
                          </a:solidFill>
                          <a:latin typeface="等线"/>
                        </a:defRPr>
                      </a:lvl5pPr>
                      <a:lvl6pPr marL="2286000" algn="l" defTabSz="914400" rtl="0" eaLnBrk="1" latinLnBrk="0" hangingPunct="1">
                        <a:defRPr sz="1800" b="1" kern="1200">
                          <a:solidFill>
                            <a:schemeClr val="lt1"/>
                          </a:solidFill>
                          <a:latin typeface="等线"/>
                        </a:defRPr>
                      </a:lvl6pPr>
                      <a:lvl7pPr marL="2743200" algn="l" defTabSz="914400" rtl="0" eaLnBrk="1" latinLnBrk="0" hangingPunct="1">
                        <a:defRPr sz="1800" b="1" kern="1200">
                          <a:solidFill>
                            <a:schemeClr val="lt1"/>
                          </a:solidFill>
                          <a:latin typeface="等线"/>
                        </a:defRPr>
                      </a:lvl7pPr>
                      <a:lvl8pPr marL="3200400" algn="l" defTabSz="914400" rtl="0" eaLnBrk="1" latinLnBrk="0" hangingPunct="1">
                        <a:defRPr sz="1800" b="1" kern="1200">
                          <a:solidFill>
                            <a:schemeClr val="lt1"/>
                          </a:solidFill>
                          <a:latin typeface="等线"/>
                        </a:defRPr>
                      </a:lvl8pPr>
                      <a:lvl9pPr marL="3657600" algn="l" defTabSz="914400" rtl="0" eaLnBrk="1" latinLnBrk="0" hangingPunct="1">
                        <a:defRPr sz="1800" b="1" kern="1200">
                          <a:solidFill>
                            <a:schemeClr val="lt1"/>
                          </a:solidFill>
                          <a:latin typeface="等线"/>
                        </a:defRPr>
                      </a:lvl9pPr>
                    </a:lstStyle>
                    <a:p>
                      <a:pPr algn="ctr">
                        <a:buNone/>
                      </a:pPr>
                      <a:r>
                        <a:rPr lang="zh-CN" altLang="en-US" sz="1400" b="1" dirty="0">
                          <a:effectLst/>
                          <a:latin typeface="微软雅黑" panose="020B0503020204020204" pitchFamily="34" charset="-122"/>
                          <a:ea typeface="微软雅黑" panose="020B0503020204020204" pitchFamily="34" charset="-122"/>
                        </a:rPr>
                        <a:t>项目实施</a:t>
                      </a:r>
                      <a:r>
                        <a:rPr lang="zh-CN" sz="1400" b="1" dirty="0">
                          <a:effectLst/>
                          <a:latin typeface="微软雅黑" panose="020B0503020204020204" pitchFamily="34" charset="-122"/>
                          <a:ea typeface="微软雅黑" panose="020B0503020204020204" pitchFamily="34" charset="-122"/>
                        </a:rPr>
                        <a:t>阶段</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tc>
                  <a:txBody>
                    <a:bodyPr/>
                    <a:lstStyle>
                      <a:lvl1pPr marL="0" algn="l" defTabSz="914400" rtl="0" eaLnBrk="1" latinLnBrk="0" hangingPunct="1">
                        <a:defRPr sz="1800" b="1" kern="1200">
                          <a:solidFill>
                            <a:schemeClr val="lt1"/>
                          </a:solidFill>
                          <a:latin typeface="等线"/>
                        </a:defRPr>
                      </a:lvl1pPr>
                      <a:lvl2pPr marL="457200" algn="l" defTabSz="914400" rtl="0" eaLnBrk="1" latinLnBrk="0" hangingPunct="1">
                        <a:defRPr sz="1800" b="1" kern="1200">
                          <a:solidFill>
                            <a:schemeClr val="lt1"/>
                          </a:solidFill>
                          <a:latin typeface="等线"/>
                        </a:defRPr>
                      </a:lvl2pPr>
                      <a:lvl3pPr marL="914400" algn="l" defTabSz="914400" rtl="0" eaLnBrk="1" latinLnBrk="0" hangingPunct="1">
                        <a:defRPr sz="1800" b="1" kern="1200">
                          <a:solidFill>
                            <a:schemeClr val="lt1"/>
                          </a:solidFill>
                          <a:latin typeface="等线"/>
                        </a:defRPr>
                      </a:lvl3pPr>
                      <a:lvl4pPr marL="1371600" algn="l" defTabSz="914400" rtl="0" eaLnBrk="1" latinLnBrk="0" hangingPunct="1">
                        <a:defRPr sz="1800" b="1" kern="1200">
                          <a:solidFill>
                            <a:schemeClr val="lt1"/>
                          </a:solidFill>
                          <a:latin typeface="等线"/>
                        </a:defRPr>
                      </a:lvl4pPr>
                      <a:lvl5pPr marL="1828800" algn="l" defTabSz="914400" rtl="0" eaLnBrk="1" latinLnBrk="0" hangingPunct="1">
                        <a:defRPr sz="1800" b="1" kern="1200">
                          <a:solidFill>
                            <a:schemeClr val="lt1"/>
                          </a:solidFill>
                          <a:latin typeface="等线"/>
                        </a:defRPr>
                      </a:lvl5pPr>
                      <a:lvl6pPr marL="2286000" algn="l" defTabSz="914400" rtl="0" eaLnBrk="1" latinLnBrk="0" hangingPunct="1">
                        <a:defRPr sz="1800" b="1" kern="1200">
                          <a:solidFill>
                            <a:schemeClr val="lt1"/>
                          </a:solidFill>
                          <a:latin typeface="等线"/>
                        </a:defRPr>
                      </a:lvl6pPr>
                      <a:lvl7pPr marL="2743200" algn="l" defTabSz="914400" rtl="0" eaLnBrk="1" latinLnBrk="0" hangingPunct="1">
                        <a:defRPr sz="1800" b="1" kern="1200">
                          <a:solidFill>
                            <a:schemeClr val="lt1"/>
                          </a:solidFill>
                          <a:latin typeface="等线"/>
                        </a:defRPr>
                      </a:lvl7pPr>
                      <a:lvl8pPr marL="3200400" algn="l" defTabSz="914400" rtl="0" eaLnBrk="1" latinLnBrk="0" hangingPunct="1">
                        <a:defRPr sz="1800" b="1" kern="1200">
                          <a:solidFill>
                            <a:schemeClr val="lt1"/>
                          </a:solidFill>
                          <a:latin typeface="等线"/>
                        </a:defRPr>
                      </a:lvl8pPr>
                      <a:lvl9pPr marL="3657600" algn="l" defTabSz="914400" rtl="0" eaLnBrk="1" latinLnBrk="0" hangingPunct="1">
                        <a:defRPr sz="1800" b="1" kern="1200">
                          <a:solidFill>
                            <a:schemeClr val="lt1"/>
                          </a:solidFill>
                          <a:latin typeface="等线"/>
                        </a:defRPr>
                      </a:lvl9pPr>
                    </a:lstStyle>
                    <a:p>
                      <a:pPr algn="ctr">
                        <a:buNone/>
                      </a:pPr>
                      <a:r>
                        <a:rPr lang="zh-CN" sz="1400" b="1" dirty="0">
                          <a:effectLst/>
                          <a:latin typeface="微软雅黑" panose="020B0503020204020204" pitchFamily="34" charset="-122"/>
                          <a:ea typeface="微软雅黑" panose="020B0503020204020204" pitchFamily="34" charset="-122"/>
                        </a:rPr>
                        <a:t>数据来源</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2791748511"/>
                  </a:ext>
                </a:extLst>
              </a:tr>
              <a:tr h="425546">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1100" b="1" dirty="0">
                          <a:effectLst/>
                          <a:latin typeface="微软雅黑" panose="020B0503020204020204" pitchFamily="34" charset="-122"/>
                          <a:ea typeface="微软雅黑" panose="020B0503020204020204" pitchFamily="34" charset="-122"/>
                        </a:rPr>
                        <a:t>2009年</a:t>
                      </a:r>
                    </a:p>
                  </a:txBody>
                  <a:tcPr marL="1468" marR="1468" marT="1468" marB="1468"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1100" b="1" dirty="0">
                          <a:effectLst/>
                          <a:latin typeface="微软雅黑" panose="020B0503020204020204" pitchFamily="34" charset="-122"/>
                          <a:ea typeface="微软雅黑" panose="020B0503020204020204" pitchFamily="34" charset="-122"/>
                        </a:rPr>
                        <a:t>项目立项：确定安装第三台ECR离子源</a:t>
                      </a:r>
                      <a:r>
                        <a:rPr lang="zh-CN" altLang="en-US" sz="1100" b="1" dirty="0">
                          <a:effectLst/>
                          <a:latin typeface="微软雅黑" panose="020B0503020204020204" pitchFamily="34" charset="-122"/>
                          <a:ea typeface="微软雅黑" panose="020B0503020204020204" pitchFamily="34" charset="-122"/>
                        </a:rPr>
                        <a:t>（</a:t>
                      </a:r>
                      <a:r>
                        <a:rPr lang="zh-CN" sz="1100" b="1" dirty="0">
                          <a:effectLst/>
                          <a:latin typeface="微软雅黑" panose="020B0503020204020204" pitchFamily="34" charset="-122"/>
                          <a:ea typeface="微软雅黑" panose="020B0503020204020204" pitchFamily="34" charset="-122"/>
                        </a:rPr>
                        <a:t>氦离子</a:t>
                      </a:r>
                      <a:r>
                        <a:rPr lang="zh-CN" altLang="en-US" sz="1100" b="1" dirty="0">
                          <a:effectLst/>
                          <a:latin typeface="微软雅黑" panose="020B0503020204020204" pitchFamily="34" charset="-122"/>
                          <a:ea typeface="微软雅黑" panose="020B0503020204020204" pitchFamily="34" charset="-122"/>
                        </a:rPr>
                        <a:t>）</a:t>
                      </a:r>
                      <a:endParaRPr lang="zh-CN" sz="1100" b="1" dirty="0">
                        <a:effectLst/>
                        <a:latin typeface="微软雅黑" panose="020B0503020204020204" pitchFamily="34" charset="-122"/>
                        <a:ea typeface="微软雅黑" panose="020B0503020204020204" pitchFamily="34" charset="-122"/>
                      </a:endParaRPr>
                    </a:p>
                  </a:txBody>
                  <a:tcPr marL="1468" marR="1468" marT="1468" marB="1468"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900" dirty="0">
                          <a:effectLst/>
                          <a:latin typeface="微软雅黑" panose="020B0503020204020204" pitchFamily="34" charset="-122"/>
                          <a:ea typeface="微软雅黑" panose="020B0503020204020204" pitchFamily="34" charset="-122"/>
                        </a:rPr>
                        <a:t>《INTEGRATION OF A THIRD ION SOURCE FOR HEAVY ION RADIOTHERAPY AT HIT》</a:t>
                      </a:r>
                    </a:p>
                  </a:txBody>
                  <a:tcPr marL="1468" marR="1468" marT="1468" marB="1468"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1977301895"/>
                  </a:ext>
                </a:extLst>
              </a:tr>
              <a:tr h="425546">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1100" b="1" dirty="0">
                          <a:effectLst/>
                          <a:latin typeface="微软雅黑" panose="020B0503020204020204" pitchFamily="34" charset="-122"/>
                          <a:ea typeface="微软雅黑" panose="020B0503020204020204" pitchFamily="34" charset="-122"/>
                        </a:rPr>
                        <a:t>2011年</a:t>
                      </a:r>
                      <a:r>
                        <a:rPr lang="zh-CN" altLang="en-US" sz="1100" b="1" dirty="0">
                          <a:effectLst/>
                          <a:latin typeface="微软雅黑" panose="020B0503020204020204" pitchFamily="34" charset="-122"/>
                          <a:ea typeface="微软雅黑" panose="020B0503020204020204" pitchFamily="34" charset="-122"/>
                        </a:rPr>
                        <a:t>底</a:t>
                      </a:r>
                      <a:endParaRPr lang="zh-CN" sz="1100" b="1" dirty="0">
                        <a:effectLst/>
                        <a:latin typeface="微软雅黑" panose="020B0503020204020204" pitchFamily="34" charset="-122"/>
                        <a:ea typeface="微软雅黑" panose="020B0503020204020204" pitchFamily="34" charset="-122"/>
                      </a:endParaRP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altLang="en-US" sz="1100" b="1" dirty="0">
                          <a:effectLst/>
                          <a:latin typeface="微软雅黑" panose="020B0503020204020204" pitchFamily="34" charset="-122"/>
                          <a:ea typeface="微软雅黑" panose="020B0503020204020204" pitchFamily="34" charset="-122"/>
                        </a:rPr>
                        <a:t>第三台离子源与</a:t>
                      </a:r>
                      <a:r>
                        <a:rPr lang="zh-CN" sz="1100" b="1" dirty="0">
                          <a:effectLst/>
                          <a:latin typeface="微软雅黑" panose="020B0503020204020204" pitchFamily="34" charset="-122"/>
                          <a:ea typeface="微软雅黑" panose="020B0503020204020204" pitchFamily="34" charset="-122"/>
                        </a:rPr>
                        <a:t>低能束输运线（LEBT）升级</a:t>
                      </a:r>
                      <a:r>
                        <a:rPr lang="zh-CN" altLang="en-US" sz="1100" b="1" dirty="0">
                          <a:effectLst/>
                          <a:latin typeface="微软雅黑" panose="020B0503020204020204" pitchFamily="34" charset="-122"/>
                          <a:ea typeface="微软雅黑" panose="020B0503020204020204" pitchFamily="34" charset="-122"/>
                        </a:rPr>
                        <a:t>完成</a:t>
                      </a:r>
                      <a:endParaRPr lang="zh-CN" sz="1100" b="1" dirty="0">
                        <a:effectLst/>
                        <a:latin typeface="微软雅黑" panose="020B0503020204020204" pitchFamily="34" charset="-122"/>
                        <a:ea typeface="微软雅黑" panose="020B0503020204020204" pitchFamily="34" charset="-122"/>
                      </a:endParaRP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900" dirty="0">
                          <a:effectLst/>
                          <a:latin typeface="微软雅黑" panose="020B0503020204020204" pitchFamily="34" charset="-122"/>
                          <a:ea typeface="微软雅黑" panose="020B0503020204020204" pitchFamily="34" charset="-122"/>
                        </a:rPr>
                        <a:t>《INTEGRATION OF A THIRD ION SOURCE FOR HEAVY ION RADIOTHERAPY AT HIT》</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2527358094"/>
                  </a:ext>
                </a:extLst>
              </a:tr>
              <a:tr h="425546">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1100" b="1" dirty="0">
                          <a:effectLst/>
                          <a:latin typeface="微软雅黑" panose="020B0503020204020204" pitchFamily="34" charset="-122"/>
                          <a:ea typeface="微软雅黑" panose="020B0503020204020204" pitchFamily="34" charset="-122"/>
                        </a:rPr>
                        <a:t>2013年</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1100" b="1" dirty="0">
                          <a:effectLst/>
                          <a:latin typeface="微软雅黑" panose="020B0503020204020204" pitchFamily="34" charset="-122"/>
                          <a:ea typeface="微软雅黑" panose="020B0503020204020204" pitchFamily="34" charset="-122"/>
                        </a:rPr>
                        <a:t>第三台离子源调试完成并投入运行</a:t>
                      </a:r>
                      <a:r>
                        <a:rPr lang="zh-CN" altLang="en-US" sz="1100" b="1" dirty="0">
                          <a:effectLst/>
                          <a:latin typeface="微软雅黑" panose="020B0503020204020204" pitchFamily="34" charset="-122"/>
                          <a:ea typeface="微软雅黑" panose="020B0503020204020204" pitchFamily="34" charset="-122"/>
                        </a:rPr>
                        <a:t>（</a:t>
                      </a:r>
                      <a:r>
                        <a:rPr lang="zh-CN" sz="1100" b="1" dirty="0">
                          <a:effectLst/>
                          <a:latin typeface="微软雅黑" panose="020B0503020204020204" pitchFamily="34" charset="-122"/>
                          <a:ea typeface="微软雅黑" panose="020B0503020204020204" pitchFamily="34" charset="-122"/>
                        </a:rPr>
                        <a:t>科研</a:t>
                      </a:r>
                      <a:r>
                        <a:rPr lang="zh-CN" altLang="en-US" sz="1100" b="1" dirty="0">
                          <a:effectLst/>
                          <a:latin typeface="微软雅黑" panose="020B0503020204020204" pitchFamily="34" charset="-122"/>
                          <a:ea typeface="微软雅黑" panose="020B0503020204020204" pitchFamily="34" charset="-122"/>
                        </a:rPr>
                        <a:t>）</a:t>
                      </a:r>
                      <a:endParaRPr lang="zh-CN" sz="1100" b="1" dirty="0">
                        <a:effectLst/>
                        <a:latin typeface="微软雅黑" panose="020B0503020204020204" pitchFamily="34" charset="-122"/>
                        <a:ea typeface="微软雅黑" panose="020B0503020204020204" pitchFamily="34" charset="-122"/>
                      </a:endParaRP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900" dirty="0">
                          <a:effectLst/>
                          <a:latin typeface="微软雅黑" panose="020B0503020204020204" pitchFamily="34" charset="-122"/>
                          <a:ea typeface="微软雅黑" panose="020B0503020204020204" pitchFamily="34" charset="-122"/>
                        </a:rPr>
                        <a:t>海德堡大学医院HIT中心官方介绍页</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3212750132"/>
                  </a:ext>
                </a:extLst>
              </a:tr>
              <a:tr h="425546">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1100" b="1" dirty="0">
                          <a:effectLst/>
                          <a:latin typeface="微软雅黑" panose="020B0503020204020204" pitchFamily="34" charset="-122"/>
                          <a:ea typeface="微软雅黑" panose="020B0503020204020204" pitchFamily="34" charset="-122"/>
                        </a:rPr>
                        <a:t>2017年</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1100" b="1" dirty="0">
                          <a:effectLst/>
                          <a:latin typeface="微软雅黑" panose="020B0503020204020204" pitchFamily="34" charset="-122"/>
                          <a:ea typeface="微软雅黑" panose="020B0503020204020204" pitchFamily="34" charset="-122"/>
                        </a:rPr>
                        <a:t>同步环引出模式升级，为氦离子光栅扫描铺路</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900" dirty="0">
                          <a:effectLst/>
                          <a:latin typeface="微软雅黑" panose="020B0503020204020204" pitchFamily="34" charset="-122"/>
                          <a:ea typeface="微软雅黑" panose="020B0503020204020204" pitchFamily="34" charset="-122"/>
                        </a:rPr>
                        <a:t>《FIRST TESTS OF A RE-ACCELERATED BEAM AT HEIDELBERG ION-BEAM THERAPY CENTRE (HIT)》</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3640366578"/>
                  </a:ext>
                </a:extLst>
              </a:tr>
              <a:tr h="425546">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1100" b="1" dirty="0">
                          <a:effectLst/>
                          <a:latin typeface="微软雅黑" panose="020B0503020204020204" pitchFamily="34" charset="-122"/>
                          <a:ea typeface="微软雅黑" panose="020B0503020204020204" pitchFamily="34" charset="-122"/>
                        </a:rPr>
                        <a:t>2019-2020年</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altLang="zh-CN" sz="1100" b="1" dirty="0">
                          <a:effectLst/>
                          <a:latin typeface="微软雅黑" panose="020B0503020204020204" pitchFamily="34" charset="-122"/>
                          <a:ea typeface="微软雅黑" panose="020B0503020204020204" pitchFamily="34" charset="-122"/>
                        </a:rPr>
                        <a:t>与RaySearch合作开发</a:t>
                      </a:r>
                      <a:r>
                        <a:rPr lang="zh-CN" sz="1100" b="1" dirty="0">
                          <a:effectLst/>
                          <a:latin typeface="微软雅黑" panose="020B0503020204020204" pitchFamily="34" charset="-122"/>
                          <a:ea typeface="微软雅黑" panose="020B0503020204020204" pitchFamily="34" charset="-122"/>
                        </a:rPr>
                        <a:t>治疗计划系统</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900" dirty="0">
                          <a:effectLst/>
                          <a:latin typeface="微软雅黑" panose="020B0503020204020204" pitchFamily="34" charset="-122"/>
                          <a:ea typeface="微软雅黑" panose="020B0503020204020204" pitchFamily="34" charset="-122"/>
                        </a:rPr>
                        <a:t>《Commissioning of Helium Ion Therapy and the First Patient Treatment With Active Beam Delivery》</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2019217806"/>
                  </a:ext>
                </a:extLst>
              </a:tr>
              <a:tr h="425546">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1100" b="1" dirty="0">
                          <a:effectLst/>
                          <a:latin typeface="微软雅黑" panose="020B0503020204020204" pitchFamily="34" charset="-122"/>
                          <a:ea typeface="微软雅黑" panose="020B0503020204020204" pitchFamily="34" charset="-122"/>
                        </a:rPr>
                        <a:t>2021</a:t>
                      </a:r>
                      <a:r>
                        <a:rPr lang="zh-CN" altLang="en-US" sz="1100" b="1" dirty="0">
                          <a:effectLst/>
                          <a:latin typeface="微软雅黑" panose="020B0503020204020204" pitchFamily="34" charset="-122"/>
                          <a:ea typeface="微软雅黑" panose="020B0503020204020204" pitchFamily="34" charset="-122"/>
                        </a:rPr>
                        <a:t>年</a:t>
                      </a:r>
                      <a:r>
                        <a:rPr lang="en-US" altLang="zh-CN" sz="1100" b="1" dirty="0">
                          <a:effectLst/>
                          <a:latin typeface="微软雅黑" panose="020B0503020204020204" pitchFamily="34" charset="-122"/>
                          <a:ea typeface="微软雅黑" panose="020B0503020204020204" pitchFamily="34" charset="-122"/>
                        </a:rPr>
                        <a:t>6</a:t>
                      </a:r>
                      <a:r>
                        <a:rPr lang="zh-CN" altLang="en-US" sz="1100" b="1" dirty="0">
                          <a:effectLst/>
                          <a:latin typeface="微软雅黑" panose="020B0503020204020204" pitchFamily="34" charset="-122"/>
                          <a:ea typeface="微软雅黑" panose="020B0503020204020204" pitchFamily="34" charset="-122"/>
                        </a:rPr>
                        <a:t>月</a:t>
                      </a:r>
                      <a:endParaRPr lang="zh-CN" sz="1100" b="1" dirty="0">
                        <a:effectLst/>
                        <a:latin typeface="微软雅黑" panose="020B0503020204020204" pitchFamily="34" charset="-122"/>
                        <a:ea typeface="微软雅黑" panose="020B0503020204020204" pitchFamily="34" charset="-122"/>
                      </a:endParaRP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1100" b="1" dirty="0">
                          <a:solidFill>
                            <a:srgbClr val="FF0000"/>
                          </a:solidFill>
                          <a:effectLst/>
                          <a:latin typeface="微软雅黑" panose="020B0503020204020204" pitchFamily="34" charset="-122"/>
                          <a:ea typeface="微软雅黑" panose="020B0503020204020204" pitchFamily="34" charset="-122"/>
                        </a:rPr>
                        <a:t>全系统临床调试完成</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900" dirty="0">
                          <a:effectLst/>
                          <a:latin typeface="微软雅黑" panose="020B0503020204020204" pitchFamily="34" charset="-122"/>
                          <a:ea typeface="微软雅黑" panose="020B0503020204020204" pitchFamily="34" charset="-122"/>
                        </a:rPr>
                        <a:t>DOI:10.1016/j.ijrobp.2023.01.015</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555779786"/>
                  </a:ext>
                </a:extLst>
              </a:tr>
              <a:tr h="425546">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1100" b="1" dirty="0">
                          <a:effectLst/>
                          <a:latin typeface="微软雅黑" panose="020B0503020204020204" pitchFamily="34" charset="-122"/>
                          <a:ea typeface="微软雅黑" panose="020B0503020204020204" pitchFamily="34" charset="-122"/>
                        </a:rPr>
                        <a:t>2021年7月</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1100" b="1" dirty="0">
                          <a:effectLst/>
                          <a:latin typeface="微软雅黑" panose="020B0503020204020204" pitchFamily="34" charset="-122"/>
                          <a:ea typeface="微软雅黑" panose="020B0503020204020204" pitchFamily="34" charset="-122"/>
                        </a:rPr>
                        <a:t>首例临床治疗落地</a:t>
                      </a:r>
                      <a:r>
                        <a:rPr lang="zh-CN" altLang="en-US" sz="1100" b="1" dirty="0">
                          <a:effectLst/>
                          <a:latin typeface="微软雅黑" panose="020B0503020204020204" pitchFamily="34" charset="-122"/>
                          <a:ea typeface="微软雅黑" panose="020B0503020204020204" pitchFamily="34" charset="-122"/>
                        </a:rPr>
                        <a:t>（水平治疗头，光栅扫描）</a:t>
                      </a:r>
                      <a:endParaRPr lang="zh-CN" sz="1100" b="1" dirty="0">
                        <a:effectLst/>
                        <a:latin typeface="微软雅黑" panose="020B0503020204020204" pitchFamily="34" charset="-122"/>
                        <a:ea typeface="微软雅黑" panose="020B0503020204020204" pitchFamily="34" charset="-122"/>
                      </a:endParaRP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900" dirty="0">
                          <a:effectLst/>
                          <a:latin typeface="微软雅黑" panose="020B0503020204020204" pitchFamily="34" charset="-122"/>
                          <a:ea typeface="微软雅黑" panose="020B0503020204020204" pitchFamily="34" charset="-122"/>
                        </a:rPr>
                        <a:t>RaySearch官方新闻稿、AAPM期刊《Medical Physics》氦离子蒙特卡洛论文</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4086691160"/>
                  </a:ext>
                </a:extLst>
              </a:tr>
              <a:tr h="425546">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1100" b="1" dirty="0">
                          <a:effectLst/>
                          <a:latin typeface="微软雅黑" panose="020B0503020204020204" pitchFamily="34" charset="-122"/>
                          <a:ea typeface="微软雅黑" panose="020B0503020204020204" pitchFamily="34" charset="-122"/>
                        </a:rPr>
                        <a:t>2021年10月</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1100" b="1" dirty="0">
                          <a:effectLst/>
                          <a:latin typeface="微软雅黑" panose="020B0503020204020204" pitchFamily="34" charset="-122"/>
                          <a:ea typeface="微软雅黑" panose="020B0503020204020204" pitchFamily="34" charset="-122"/>
                        </a:rPr>
                        <a:t>正式对外公布首例氦离子治疗成果，启动旋转机架束线氦离子适配调试</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900" dirty="0">
                          <a:effectLst/>
                          <a:latin typeface="微软雅黑" panose="020B0503020204020204" pitchFamily="34" charset="-122"/>
                          <a:ea typeface="微软雅黑" panose="020B0503020204020204" pitchFamily="34" charset="-122"/>
                        </a:rPr>
                        <a:t>RaySearch Laboratories 2021.10.25官方新闻</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3239552102"/>
                  </a:ext>
                </a:extLst>
              </a:tr>
              <a:tr h="425546">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1100" b="1" dirty="0">
                          <a:effectLst/>
                          <a:latin typeface="微软雅黑" panose="020B0503020204020204" pitchFamily="34" charset="-122"/>
                          <a:ea typeface="微软雅黑" panose="020B0503020204020204" pitchFamily="34" charset="-122"/>
                        </a:rPr>
                        <a:t>2023年1月</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1100" b="1" dirty="0">
                          <a:effectLst/>
                          <a:latin typeface="微软雅黑" panose="020B0503020204020204" pitchFamily="34" charset="-122"/>
                          <a:ea typeface="微软雅黑" panose="020B0503020204020204" pitchFamily="34" charset="-122"/>
                        </a:rPr>
                        <a:t>氦离子全套调试、质控、临床流程正式发表</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900" dirty="0">
                          <a:effectLst/>
                          <a:latin typeface="微软雅黑" panose="020B0503020204020204" pitchFamily="34" charset="-122"/>
                          <a:ea typeface="微软雅黑" panose="020B0503020204020204" pitchFamily="34" charset="-122"/>
                        </a:rPr>
                        <a:t>《Commissioning of Helium Ion Therapy and the First Patient Treatment With Active Beam Delivery》</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val="99449532"/>
                  </a:ext>
                </a:extLst>
              </a:tr>
              <a:tr h="425546">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1100" b="1" dirty="0">
                          <a:effectLst/>
                          <a:latin typeface="微软雅黑" panose="020B0503020204020204" pitchFamily="34" charset="-122"/>
                          <a:ea typeface="微软雅黑" panose="020B0503020204020204" pitchFamily="34" charset="-122"/>
                        </a:rPr>
                        <a:t>2025年</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1100" b="1" dirty="0">
                          <a:effectLst/>
                          <a:latin typeface="微软雅黑" panose="020B0503020204020204" pitchFamily="34" charset="-122"/>
                          <a:ea typeface="微软雅黑" panose="020B0503020204020204" pitchFamily="34" charset="-122"/>
                        </a:rPr>
                        <a:t>临床拓展：启动氦离子放疗临床试验，扩大适应症范围</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72000" algn="l">
                        <a:buNone/>
                      </a:pPr>
                      <a:r>
                        <a:rPr lang="zh-CN" sz="900" dirty="0">
                          <a:effectLst/>
                          <a:latin typeface="微软雅黑" panose="020B0503020204020204" pitchFamily="34" charset="-122"/>
                          <a:ea typeface="微软雅黑" panose="020B0503020204020204" pitchFamily="34" charset="-122"/>
                        </a:rPr>
                        <a:t>《Pioneering Helium Ion Beam Therapy – the world</a:t>
                      </a:r>
                      <a:r>
                        <a:rPr lang="en-US" altLang="zh-CN" sz="900" dirty="0">
                          <a:effectLst/>
                          <a:latin typeface="微软雅黑" panose="020B0503020204020204" pitchFamily="34" charset="-122"/>
                          <a:ea typeface="微软雅黑" panose="020B0503020204020204" pitchFamily="34" charset="-122"/>
                        </a:rPr>
                        <a:t>`</a:t>
                      </a:r>
                      <a:r>
                        <a:rPr lang="zh-CN" sz="900" dirty="0">
                          <a:effectLst/>
                          <a:latin typeface="微软雅黑" panose="020B0503020204020204" pitchFamily="34" charset="-122"/>
                          <a:ea typeface="微软雅黑" panose="020B0503020204020204" pitchFamily="34" charset="-122"/>
                        </a:rPr>
                        <a:t>s first prospective clinical trial with scanned helium ions》</a:t>
                      </a:r>
                    </a:p>
                  </a:txBody>
                  <a:tcPr marL="1468" marR="1468" marT="1468" marB="1468"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val="1520833537"/>
                  </a:ext>
                </a:extLst>
              </a:tr>
            </a:tbl>
          </a:graphicData>
        </a:graphic>
      </p:graphicFrame>
      <p:sp>
        <p:nvSpPr>
          <p:cNvPr id="9" name="文本框 8">
            <a:extLst>
              <a:ext uri="{FF2B5EF4-FFF2-40B4-BE49-F238E27FC236}">
                <a16:creationId xmlns:a16="http://schemas.microsoft.com/office/drawing/2014/main" id="{B28C471B-E6E5-75EC-D308-EC8C1530BFCC}"/>
              </a:ext>
            </a:extLst>
          </p:cNvPr>
          <p:cNvSpPr txBox="1"/>
          <p:nvPr/>
        </p:nvSpPr>
        <p:spPr>
          <a:xfrm>
            <a:off x="756046" y="81087"/>
            <a:ext cx="406398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a:ln>
                  <a:noFill/>
                </a:ln>
                <a:solidFill>
                  <a:srgbClr val="0070C0"/>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背景</a:t>
            </a:r>
            <a:r>
              <a:rPr kumimoji="0" lang="en-US" altLang="zh-CN" sz="2000" b="1" i="0" u="none" strike="noStrike" kern="1200" cap="none" spc="0" normalizeH="0" baseline="0" noProof="0" dirty="0">
                <a:ln>
                  <a:noFill/>
                </a:ln>
                <a:solidFill>
                  <a:prstClr val="black"/>
                </a:solidFill>
                <a:effectLst>
                  <a:outerShdw blurRad="38100" dist="25400" dir="5400000" algn="ctr" rotWithShape="0">
                    <a:srgbClr val="6E747A">
                      <a:alpha val="43000"/>
                    </a:srgbClr>
                  </a:outerShdw>
                </a:effectLst>
                <a:uLnTx/>
                <a:uFillTx/>
                <a:latin typeface="Times New Roman" panose="02020603050405020304" pitchFamily="18" charset="0"/>
                <a:ea typeface="微软雅黑" panose="020B0503020204020204" charset="-122"/>
                <a:cs typeface="Times New Roman" panose="02020603050405020304" pitchFamily="18" charset="0"/>
                <a:sym typeface="+mn-ea"/>
              </a:rPr>
              <a:t>-</a:t>
            </a:r>
            <a:r>
              <a:rPr kumimoji="0" lang="en-US" altLang="zh-CN" sz="2000" b="1" i="0" u="none" strike="noStrike" kern="1200" cap="none" spc="0" normalizeH="0" baseline="0" noProof="0" dirty="0">
                <a:ln>
                  <a:noFill/>
                </a:ln>
                <a:solidFill>
                  <a:prstClr val="black"/>
                </a:solidFill>
                <a:effectLst>
                  <a:outerShdw blurRad="38100" dist="25400" dir="5400000" algn="ctr" rotWithShape="0">
                    <a:srgbClr val="6E747A">
                      <a:alpha val="43000"/>
                    </a:srgbClr>
                  </a:outerShdw>
                </a:effectLst>
                <a:uLnTx/>
                <a:uFillTx/>
                <a:latin typeface="微软雅黑" panose="020B0503020204020204" pitchFamily="34" charset="-122"/>
                <a:ea typeface="微软雅黑" panose="020B0503020204020204" pitchFamily="34" charset="-122"/>
                <a:cs typeface="Times New Roman" panose="02020603050405020304" pitchFamily="18" charset="0"/>
                <a:sym typeface="+mn-ea"/>
              </a:rPr>
              <a:t>HIT</a:t>
            </a:r>
            <a:r>
              <a:rPr kumimoji="0" lang="zh-CN" altLang="en-US" sz="2000" b="1" i="0" u="none" strike="noStrike" kern="1200" cap="none" spc="0" normalizeH="0" baseline="0" noProof="0" dirty="0">
                <a:ln>
                  <a:noFill/>
                </a:ln>
                <a:solidFill>
                  <a:prstClr val="black"/>
                </a:solidFill>
                <a:effectLst>
                  <a:outerShdw blurRad="38100" dist="25400" dir="5400000" algn="ctr" rotWithShape="0">
                    <a:srgbClr val="6E747A">
                      <a:alpha val="43000"/>
                    </a:srgbClr>
                  </a:outerShdw>
                </a:effectLst>
                <a:uLnTx/>
                <a:uFillTx/>
                <a:latin typeface="微软雅黑" panose="020B0503020204020204" pitchFamily="34" charset="-122"/>
                <a:ea typeface="微软雅黑" panose="020B0503020204020204" pitchFamily="34" charset="-122"/>
                <a:cs typeface="Times New Roman" panose="02020603050405020304" pitchFamily="18" charset="0"/>
                <a:sym typeface="+mn-ea"/>
              </a:rPr>
              <a:t>氦离子治疗进展</a:t>
            </a:r>
          </a:p>
        </p:txBody>
      </p:sp>
      <p:sp>
        <p:nvSpPr>
          <p:cNvPr id="11" name="标题 1">
            <a:extLst>
              <a:ext uri="{FF2B5EF4-FFF2-40B4-BE49-F238E27FC236}">
                <a16:creationId xmlns:a16="http://schemas.microsoft.com/office/drawing/2014/main" id="{966528F6-2DDB-EDB6-D7F2-78F8A8E2232F}"/>
              </a:ext>
            </a:extLst>
          </p:cNvPr>
          <p:cNvSpPr txBox="1">
            <a:spLocks/>
          </p:cNvSpPr>
          <p:nvPr/>
        </p:nvSpPr>
        <p:spPr>
          <a:xfrm>
            <a:off x="690659" y="149592"/>
            <a:ext cx="10515600" cy="53800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rgbClr val="1387CB"/>
                </a:solidFill>
                <a:latin typeface="微软雅黑" panose="020B0503020204020204" pitchFamily="34" charset="-122"/>
                <a:ea typeface="微软雅黑" panose="020B0503020204020204" pitchFamily="34" charset="-122"/>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zh-CN" altLang="en-US" sz="3200" b="1" i="0" u="none" strike="noStrike" kern="1200" cap="none" spc="0" normalizeH="0" baseline="0" noProof="0" dirty="0">
              <a:ln>
                <a:noFill/>
              </a:ln>
              <a:solidFill>
                <a:srgbClr val="1387CB"/>
              </a:solidFill>
              <a:effectLst/>
              <a:uLnTx/>
              <a:uFillTx/>
              <a:latin typeface="微软雅黑" panose="020B0503020204020204" pitchFamily="34" charset="-122"/>
              <a:ea typeface="微软雅黑" panose="020B0503020204020204" pitchFamily="34" charset="-122"/>
              <a:cs typeface="+mj-cs"/>
            </a:endParaRPr>
          </a:p>
        </p:txBody>
      </p:sp>
    </p:spTree>
    <p:extLst>
      <p:ext uri="{BB962C8B-B14F-4D97-AF65-F5344CB8AC3E}">
        <p14:creationId xmlns:p14="http://schemas.microsoft.com/office/powerpoint/2010/main" val="2361604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17811" y="-73574"/>
            <a:ext cx="8049895" cy="743986"/>
          </a:xfrm>
          <a:prstGeom prst="rect">
            <a:avLst/>
          </a:prstGeom>
          <a:noFill/>
        </p:spPr>
        <p:txBody>
          <a:bodyPr wrap="square" rtlCol="0">
            <a:spAutoFit/>
          </a:bodyPr>
          <a:lstStyle/>
          <a:p>
            <a:pPr lvl="0">
              <a:lnSpc>
                <a:spcPct val="150000"/>
              </a:lnSpc>
              <a:defRPr/>
            </a:pPr>
            <a:r>
              <a:rPr lang="en-US" altLang="zh-CN" sz="3200" b="1" dirty="0" err="1">
                <a:solidFill>
                  <a:srgbClr val="0070C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sym typeface="等线" panose="02010600030101010101" charset="-122"/>
              </a:rPr>
              <a:t>HiTS</a:t>
            </a:r>
            <a:r>
              <a:rPr lang="en-US" altLang="zh-CN" sz="3200" b="1" dirty="0">
                <a:solidFill>
                  <a:srgbClr val="0070C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sym typeface="等线" panose="02010600030101010101" charset="-122"/>
              </a:rPr>
              <a:t> 200</a:t>
            </a:r>
            <a:r>
              <a:rPr lang="zh-CN" altLang="en-US" sz="3200" b="1" dirty="0">
                <a:solidFill>
                  <a:srgbClr val="0070C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sym typeface="等线" panose="02010600030101010101" charset="-122"/>
              </a:rPr>
              <a:t>介绍</a:t>
            </a:r>
            <a:r>
              <a:rPr lang="en-US" altLang="zh-CN" sz="2000" b="1" dirty="0">
                <a:effectLst>
                  <a:outerShdw blurRad="38100" dist="25400" dir="5400000" algn="ctr" rotWithShape="0">
                    <a:srgbClr val="6E747A">
                      <a:alpha val="43000"/>
                    </a:srgbClr>
                  </a:outerShdw>
                </a:effectLst>
                <a:latin typeface="Times New Roman" panose="02020603050405020304" pitchFamily="18" charset="0"/>
                <a:ea typeface="微软雅黑" panose="020B0503020204020204" charset="-122"/>
                <a:cs typeface="Times New Roman" panose="02020603050405020304" pitchFamily="18" charset="0"/>
                <a:sym typeface="等线" panose="02010600030101010101" charset="-122"/>
              </a:rPr>
              <a:t>-</a:t>
            </a:r>
            <a:r>
              <a:rPr lang="zh-CN" altLang="en-US" sz="2000" b="1" dirty="0">
                <a:effectLst>
                  <a:outerShdw blurRad="38100" dist="25400" dir="5400000" algn="ctr" rotWithShape="0">
                    <a:srgbClr val="6E747A">
                      <a:alpha val="43000"/>
                    </a:srgbClr>
                  </a:outerShdw>
                </a:effectLst>
                <a:latin typeface="Times New Roman" panose="02020603050405020304" pitchFamily="18" charset="0"/>
                <a:ea typeface="微软雅黑" panose="020B0503020204020204" charset="-122"/>
                <a:cs typeface="Times New Roman" panose="02020603050405020304" pitchFamily="18" charset="0"/>
                <a:sym typeface="等线" panose="02010600030101010101" charset="-122"/>
              </a:rPr>
              <a:t>设备布局和主要特点</a:t>
            </a:r>
            <a:endParaRPr kumimoji="0" lang="zh-CN" altLang="en-US" sz="2000" b="1" i="0" u="none" strike="noStrike" kern="1200" cap="none" spc="0" normalizeH="0" baseline="0" noProof="0" dirty="0">
              <a:ln>
                <a:noFill/>
              </a:ln>
              <a:effectLst>
                <a:outerShdw blurRad="38100" dist="25400" dir="5400000" algn="ctr" rotWithShape="0">
                  <a:srgbClr val="6E747A">
                    <a:alpha val="43000"/>
                  </a:srgbClr>
                </a:outerShdw>
              </a:effectLst>
              <a:uLnTx/>
              <a:uFillTx/>
              <a:latin typeface="Arial" panose="020B0604020202020204"/>
              <a:ea typeface="微软雅黑" panose="020B0503020204020204" charset="-122"/>
              <a:cs typeface="+mn-cs"/>
              <a:sym typeface="+mn-ea"/>
            </a:endParaRPr>
          </a:p>
        </p:txBody>
      </p:sp>
      <p:pic>
        <p:nvPicPr>
          <p:cNvPr id="6" name="图片 5"/>
          <p:cNvPicPr>
            <a:picLocks noChangeAspect="1"/>
          </p:cNvPicPr>
          <p:nvPr userDrawn="1"/>
        </p:nvPicPr>
        <p:blipFill>
          <a:blip r:embed="rId5"/>
          <a:srcRect l="39641"/>
          <a:stretch>
            <a:fillRect/>
          </a:stretch>
        </p:blipFill>
        <p:spPr>
          <a:xfrm>
            <a:off x="11083435" y="124383"/>
            <a:ext cx="833753" cy="552527"/>
          </a:xfrm>
          <a:prstGeom prst="rect">
            <a:avLst/>
          </a:prstGeom>
        </p:spPr>
      </p:pic>
      <p:sp>
        <p:nvSpPr>
          <p:cNvPr id="2" name="文本框 1">
            <a:extLst>
              <a:ext uri="{FF2B5EF4-FFF2-40B4-BE49-F238E27FC236}">
                <a16:creationId xmlns:a16="http://schemas.microsoft.com/office/drawing/2014/main" id="{3CA9F492-2EBA-DEB9-883E-55811311AF0B}"/>
              </a:ext>
            </a:extLst>
          </p:cNvPr>
          <p:cNvSpPr txBox="1"/>
          <p:nvPr/>
        </p:nvSpPr>
        <p:spPr>
          <a:xfrm>
            <a:off x="461010" y="687600"/>
            <a:ext cx="11269980" cy="5745480"/>
          </a:xfrm>
          <a:prstGeom prst="rect">
            <a:avLst/>
          </a:prstGeom>
          <a:solidFill>
            <a:schemeClr val="bg1"/>
          </a:solidFill>
          <a:effectLst>
            <a:outerShdw blurRad="50800" dist="38100" dir="5400000" algn="t" rotWithShape="0">
              <a:prstClr val="black">
                <a:alpha val="40000"/>
              </a:prstClr>
            </a:outerShdw>
          </a:effectLst>
        </p:spPr>
        <p:txBody>
          <a:bodyPr wrap="square" rtlCol="0">
            <a:noAutofit/>
          </a:bodyPr>
          <a:lstStyle/>
          <a:p>
            <a:pPr indent="0" algn="ctr">
              <a:lnSpc>
                <a:spcPct val="150000"/>
              </a:lnSpc>
              <a:buFont typeface="Arial" panose="020B0604020202020204" pitchFamily="34" charset="0"/>
              <a:buNone/>
            </a:pPr>
            <a:endParaRPr lang="zh-CN" altLang="en-US" sz="1600" b="1" dirty="0">
              <a:solidFill>
                <a:srgbClr val="0070C0"/>
              </a:solidFill>
              <a:latin typeface="微软雅黑" panose="020B0503020204020204" pitchFamily="34" charset="-122"/>
              <a:ea typeface="微软雅黑" panose="020B0503020204020204" pitchFamily="34" charset="-122"/>
            </a:endParaRPr>
          </a:p>
        </p:txBody>
      </p:sp>
      <p:sp>
        <p:nvSpPr>
          <p:cNvPr id="4" name="矩形 3">
            <a:extLst>
              <a:ext uri="{FF2B5EF4-FFF2-40B4-BE49-F238E27FC236}">
                <a16:creationId xmlns:a16="http://schemas.microsoft.com/office/drawing/2014/main" id="{C875FF6C-C5F4-E4E9-C461-5FB1B123FCE4}"/>
              </a:ext>
            </a:extLst>
          </p:cNvPr>
          <p:cNvSpPr/>
          <p:nvPr/>
        </p:nvSpPr>
        <p:spPr>
          <a:xfrm>
            <a:off x="549911" y="742462"/>
            <a:ext cx="4509840" cy="4882161"/>
          </a:xfrm>
          <a:prstGeom prst="rect">
            <a:avLst/>
          </a:prstGeom>
          <a:solidFill>
            <a:srgbClr val="C7E0F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7" name="组合 6">
            <a:extLst>
              <a:ext uri="{FF2B5EF4-FFF2-40B4-BE49-F238E27FC236}">
                <a16:creationId xmlns:a16="http://schemas.microsoft.com/office/drawing/2014/main" id="{C3F89FA0-0F3C-5EFB-4F19-F93217AD9105}"/>
              </a:ext>
            </a:extLst>
          </p:cNvPr>
          <p:cNvGrpSpPr/>
          <p:nvPr/>
        </p:nvGrpSpPr>
        <p:grpSpPr>
          <a:xfrm>
            <a:off x="593474" y="701324"/>
            <a:ext cx="11048612" cy="4211035"/>
            <a:chOff x="396882" y="2654938"/>
            <a:chExt cx="11199497" cy="4415853"/>
          </a:xfrm>
        </p:grpSpPr>
        <p:pic>
          <p:nvPicPr>
            <p:cNvPr id="8" name="图片 7">
              <a:extLst>
                <a:ext uri="{FF2B5EF4-FFF2-40B4-BE49-F238E27FC236}">
                  <a16:creationId xmlns:a16="http://schemas.microsoft.com/office/drawing/2014/main" id="{37A5AE3C-2AC8-48F5-CDA1-F842817DFCF1}"/>
                </a:ext>
              </a:extLst>
            </p:cNvPr>
            <p:cNvPicPr>
              <a:picLocks noChangeAspect="1"/>
            </p:cNvPicPr>
            <p:nvPr>
              <p:custDataLst>
                <p:tags r:id="rId1"/>
              </p:custDataLst>
            </p:nvPr>
          </p:nvPicPr>
          <p:blipFill>
            <a:blip r:embed="rId6">
              <a:lum contrast="6000"/>
            </a:blip>
            <a:srcRect t="4263" r="1760" b="543"/>
            <a:stretch>
              <a:fillRect/>
            </a:stretch>
          </p:blipFill>
          <p:spPr>
            <a:xfrm>
              <a:off x="4994341" y="2691580"/>
              <a:ext cx="6602038" cy="3597431"/>
            </a:xfrm>
            <a:prstGeom prst="rect">
              <a:avLst/>
            </a:prstGeom>
          </p:spPr>
        </p:pic>
        <p:pic>
          <p:nvPicPr>
            <p:cNvPr id="10" name="图片 9" descr="HiTS 200">
              <a:extLst>
                <a:ext uri="{FF2B5EF4-FFF2-40B4-BE49-F238E27FC236}">
                  <a16:creationId xmlns:a16="http://schemas.microsoft.com/office/drawing/2014/main" id="{FFBD30CE-B111-B85A-37FB-8F76E5D8D65D}"/>
                </a:ext>
              </a:extLst>
            </p:cNvPr>
            <p:cNvPicPr>
              <a:picLocks noChangeAspect="1"/>
            </p:cNvPicPr>
            <p:nvPr>
              <p:custDataLst>
                <p:tags r:id="rId2"/>
              </p:custDataLst>
            </p:nvPr>
          </p:nvPicPr>
          <p:blipFill>
            <a:blip r:embed="rId7"/>
            <a:srcRect t="13184" b="17075"/>
            <a:stretch>
              <a:fillRect/>
            </a:stretch>
          </p:blipFill>
          <p:spPr>
            <a:xfrm>
              <a:off x="10188675" y="2654938"/>
              <a:ext cx="1206853" cy="595619"/>
            </a:xfrm>
            <a:prstGeom prst="rect">
              <a:avLst/>
            </a:prstGeom>
          </p:spPr>
        </p:pic>
        <p:sp>
          <p:nvSpPr>
            <p:cNvPr id="11" name="文本框 10">
              <a:extLst>
                <a:ext uri="{FF2B5EF4-FFF2-40B4-BE49-F238E27FC236}">
                  <a16:creationId xmlns:a16="http://schemas.microsoft.com/office/drawing/2014/main" id="{043C7636-FB8C-A07B-D7D5-7D970AC70463}"/>
                </a:ext>
              </a:extLst>
            </p:cNvPr>
            <p:cNvSpPr txBox="1"/>
            <p:nvPr/>
          </p:nvSpPr>
          <p:spPr>
            <a:xfrm>
              <a:off x="5082173" y="2742329"/>
              <a:ext cx="6094770" cy="355021"/>
            </a:xfrm>
            <a:prstGeom prst="rect">
              <a:avLst/>
            </a:prstGeom>
            <a:noFill/>
          </p:spPr>
          <p:txBody>
            <a:bodyPr wrap="square">
              <a:spAutoFit/>
            </a:bodyPr>
            <a:lstStyle/>
            <a:p>
              <a:r>
                <a:rPr lang="en-US" altLang="zh-CN" sz="1600" b="1" dirty="0" err="1">
                  <a:solidFill>
                    <a:srgbClr val="1387CB"/>
                  </a:solidFill>
                  <a:latin typeface="微软雅黑" panose="020B0503020204020204" pitchFamily="34" charset="-122"/>
                  <a:ea typeface="微软雅黑" panose="020B0503020204020204" pitchFamily="34" charset="-122"/>
                </a:rPr>
                <a:t>HiTS</a:t>
              </a:r>
              <a:r>
                <a:rPr lang="en-US" altLang="zh-CN" sz="1600" b="1" dirty="0">
                  <a:solidFill>
                    <a:srgbClr val="1387CB"/>
                  </a:solidFill>
                  <a:latin typeface="微软雅黑" panose="020B0503020204020204" pitchFamily="34" charset="-122"/>
                  <a:ea typeface="微软雅黑" panose="020B0503020204020204" pitchFamily="34" charset="-122"/>
                </a:rPr>
                <a:t> 200 </a:t>
              </a:r>
              <a:r>
                <a:rPr lang="zh-CN" altLang="en-US" sz="1600" b="1" dirty="0">
                  <a:solidFill>
                    <a:srgbClr val="1387CB"/>
                  </a:solidFill>
                  <a:latin typeface="微软雅黑" panose="020B0503020204020204" pitchFamily="34" charset="-122"/>
                  <a:ea typeface="微软雅黑" panose="020B0503020204020204" pitchFamily="34" charset="-122"/>
                </a:rPr>
                <a:t>推荐布局</a:t>
              </a:r>
              <a:r>
                <a:rPr lang="en-US" altLang="zh-CN" sz="1600" b="1" dirty="0">
                  <a:solidFill>
                    <a:srgbClr val="1387CB"/>
                  </a:solidFill>
                  <a:latin typeface="微软雅黑" panose="020B0503020204020204" pitchFamily="34" charset="-122"/>
                  <a:ea typeface="微软雅黑" panose="020B0503020204020204" pitchFamily="34" charset="-122"/>
                </a:rPr>
                <a:t>2</a:t>
              </a:r>
              <a:endParaRPr lang="zh-CN" altLang="en-US" sz="1050" b="1" dirty="0">
                <a:solidFill>
                  <a:srgbClr val="1387CB"/>
                </a:solidFill>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58159B9E-8580-FDC9-D7B1-03DF44DD090D}"/>
                </a:ext>
              </a:extLst>
            </p:cNvPr>
            <p:cNvSpPr txBox="1"/>
            <p:nvPr/>
          </p:nvSpPr>
          <p:spPr>
            <a:xfrm>
              <a:off x="396882" y="6715770"/>
              <a:ext cx="3900902" cy="355021"/>
            </a:xfrm>
            <a:prstGeom prst="rect">
              <a:avLst/>
            </a:prstGeom>
            <a:noFill/>
          </p:spPr>
          <p:txBody>
            <a:bodyPr wrap="square">
              <a:spAutoFit/>
            </a:bodyPr>
            <a:lstStyle/>
            <a:p>
              <a:r>
                <a:rPr lang="en-US" altLang="zh-CN" sz="1600" b="1" dirty="0" err="1">
                  <a:solidFill>
                    <a:srgbClr val="1387CB"/>
                  </a:solidFill>
                  <a:latin typeface="微软雅黑" panose="020B0503020204020204" pitchFamily="34" charset="-122"/>
                  <a:ea typeface="微软雅黑" panose="020B0503020204020204" pitchFamily="34" charset="-122"/>
                </a:rPr>
                <a:t>HiTS</a:t>
              </a:r>
              <a:r>
                <a:rPr lang="en-US" altLang="zh-CN" sz="1600" b="1" dirty="0">
                  <a:solidFill>
                    <a:srgbClr val="1387CB"/>
                  </a:solidFill>
                  <a:latin typeface="微软雅黑" panose="020B0503020204020204" pitchFamily="34" charset="-122"/>
                  <a:ea typeface="微软雅黑" panose="020B0503020204020204" pitchFamily="34" charset="-122"/>
                </a:rPr>
                <a:t> 200 </a:t>
              </a:r>
              <a:r>
                <a:rPr lang="zh-CN" altLang="en-US" sz="1600" b="1" dirty="0">
                  <a:solidFill>
                    <a:srgbClr val="1387CB"/>
                  </a:solidFill>
                  <a:latin typeface="微软雅黑" panose="020B0503020204020204" pitchFamily="34" charset="-122"/>
                  <a:ea typeface="微软雅黑" panose="020B0503020204020204" pitchFamily="34" charset="-122"/>
                </a:rPr>
                <a:t>推荐布局</a:t>
              </a:r>
              <a:r>
                <a:rPr lang="en-US" altLang="zh-CN" sz="1600" b="1" dirty="0">
                  <a:solidFill>
                    <a:srgbClr val="1387CB"/>
                  </a:solidFill>
                  <a:latin typeface="微软雅黑" panose="020B0503020204020204" pitchFamily="34" charset="-122"/>
                  <a:ea typeface="微软雅黑" panose="020B0503020204020204" pitchFamily="34" charset="-122"/>
                </a:rPr>
                <a:t>1</a:t>
              </a:r>
              <a:endParaRPr lang="zh-CN" altLang="en-US" sz="1050" b="1" dirty="0">
                <a:solidFill>
                  <a:srgbClr val="1387CB"/>
                </a:solidFill>
                <a:latin typeface="微软雅黑" panose="020B0503020204020204" pitchFamily="34" charset="-122"/>
                <a:ea typeface="微软雅黑" panose="020B0503020204020204" pitchFamily="34" charset="-122"/>
              </a:endParaRPr>
            </a:p>
          </p:txBody>
        </p:sp>
      </p:grpSp>
      <p:sp>
        <p:nvSpPr>
          <p:cNvPr id="14" name="文本框 13">
            <a:extLst>
              <a:ext uri="{FF2B5EF4-FFF2-40B4-BE49-F238E27FC236}">
                <a16:creationId xmlns:a16="http://schemas.microsoft.com/office/drawing/2014/main" id="{D52A639D-70A6-DAB4-B447-D2469ADA7FF2}"/>
              </a:ext>
            </a:extLst>
          </p:cNvPr>
          <p:cNvSpPr txBox="1"/>
          <p:nvPr/>
        </p:nvSpPr>
        <p:spPr>
          <a:xfrm>
            <a:off x="501932" y="5687357"/>
            <a:ext cx="3773423" cy="700576"/>
          </a:xfrm>
          <a:prstGeom prst="rect">
            <a:avLst/>
          </a:prstGeom>
          <a:noFill/>
        </p:spPr>
        <p:txBody>
          <a:bodyPr wrap="square">
            <a:spAutoFit/>
          </a:bodyPr>
          <a:lstStyle/>
          <a:p>
            <a:pPr marL="465750" indent="-285750" algn="l" rtl="0" eaLnBrk="0">
              <a:lnSpc>
                <a:spcPct val="150000"/>
              </a:lnSpc>
              <a:buFont typeface="Arial" panose="020B0604020202020204" pitchFamily="34" charset="0"/>
              <a:buChar char="•"/>
            </a:pPr>
            <a:r>
              <a:rPr lang="zh-CN" altLang="en-US" sz="1400" b="1" kern="0" spc="-20" dirty="0">
                <a:solidFill>
                  <a:srgbClr val="333F50">
                    <a:alpha val="100000"/>
                  </a:srgbClr>
                </a:solidFill>
                <a:latin typeface="微软雅黑" panose="020B0503020204020204" charset="-122"/>
                <a:ea typeface="微软雅黑" panose="020B0503020204020204" charset="-122"/>
                <a:cs typeface="微软雅黑" panose="020B0503020204020204" charset="-122"/>
              </a:rPr>
              <a:t>建设周期：</a:t>
            </a:r>
            <a:r>
              <a:rPr lang="en-US" altLang="zh-CN" sz="1400" b="1" kern="0" spc="-20" dirty="0">
                <a:solidFill>
                  <a:srgbClr val="333F50">
                    <a:alpha val="100000"/>
                  </a:srgbClr>
                </a:solidFill>
                <a:latin typeface="微软雅黑" panose="020B0503020204020204" charset="-122"/>
                <a:ea typeface="微软雅黑" panose="020B0503020204020204" charset="-122"/>
                <a:cs typeface="微软雅黑" panose="020B0503020204020204" charset="-122"/>
              </a:rPr>
              <a:t>&lt;1.5</a:t>
            </a:r>
            <a:r>
              <a:rPr lang="zh-CN" altLang="en-US" sz="1400" b="1" kern="0" spc="-20" dirty="0">
                <a:solidFill>
                  <a:srgbClr val="333F50">
                    <a:alpha val="100000"/>
                  </a:srgbClr>
                </a:solidFill>
                <a:latin typeface="微软雅黑" panose="020B0503020204020204" charset="-122"/>
                <a:ea typeface="微软雅黑" panose="020B0503020204020204" charset="-122"/>
                <a:cs typeface="微软雅黑" panose="020B0503020204020204" charset="-122"/>
              </a:rPr>
              <a:t>年（不含土建</a:t>
            </a:r>
            <a:r>
              <a:rPr lang="en-US" altLang="zh-CN" sz="1400" b="1" kern="0" spc="-20" dirty="0">
                <a:solidFill>
                  <a:srgbClr val="333F50">
                    <a:alpha val="100000"/>
                  </a:srgbClr>
                </a:solidFill>
                <a:latin typeface="微软雅黑" panose="020B0503020204020204" charset="-122"/>
                <a:ea typeface="微软雅黑" panose="020B0503020204020204" charset="-122"/>
                <a:cs typeface="微软雅黑" panose="020B0503020204020204" charset="-122"/>
              </a:rPr>
              <a:t>+</a:t>
            </a:r>
            <a:r>
              <a:rPr lang="zh-CN" altLang="en-US" sz="1400" b="1" kern="0" spc="-20" dirty="0">
                <a:solidFill>
                  <a:srgbClr val="333F50">
                    <a:alpha val="100000"/>
                  </a:srgbClr>
                </a:solidFill>
                <a:latin typeface="微软雅黑" panose="020B0503020204020204" charset="-122"/>
                <a:ea typeface="微软雅黑" panose="020B0503020204020204" charset="-122"/>
                <a:cs typeface="微软雅黑" panose="020B0503020204020204" charset="-122"/>
              </a:rPr>
              <a:t>免临床）</a:t>
            </a:r>
            <a:endParaRPr lang="en-US" altLang="zh-CN" sz="1400" b="1" kern="0" spc="-20" dirty="0">
              <a:solidFill>
                <a:srgbClr val="333F50">
                  <a:alpha val="100000"/>
                </a:srgbClr>
              </a:solidFill>
              <a:latin typeface="微软雅黑" panose="020B0503020204020204" charset="-122"/>
              <a:ea typeface="微软雅黑" panose="020B0503020204020204" charset="-122"/>
              <a:cs typeface="微软雅黑" panose="020B0503020204020204" charset="-122"/>
            </a:endParaRPr>
          </a:p>
          <a:p>
            <a:pPr marL="465750" indent="-285750" algn="l" rtl="0" eaLnBrk="0">
              <a:lnSpc>
                <a:spcPct val="150000"/>
              </a:lnSpc>
              <a:buFont typeface="Arial" panose="020B0604020202020204" pitchFamily="34" charset="0"/>
              <a:buChar char="•"/>
            </a:pPr>
            <a:r>
              <a:rPr lang="zh-CN" altLang="en-US" sz="1400" b="1" kern="0" spc="-20" dirty="0">
                <a:solidFill>
                  <a:srgbClr val="333F50">
                    <a:alpha val="100000"/>
                  </a:srgbClr>
                </a:solidFill>
                <a:latin typeface="微软雅黑" panose="020B0503020204020204" charset="-122"/>
                <a:ea typeface="微软雅黑" panose="020B0503020204020204" charset="-122"/>
                <a:cs typeface="微软雅黑" panose="020B0503020204020204" charset="-122"/>
              </a:rPr>
              <a:t>基于</a:t>
            </a:r>
            <a:r>
              <a:rPr lang="en-US" altLang="zh-CN" sz="1400" b="1" kern="0" spc="-20" dirty="0">
                <a:solidFill>
                  <a:srgbClr val="333F50">
                    <a:alpha val="100000"/>
                  </a:srgbClr>
                </a:solidFill>
                <a:latin typeface="微软雅黑" panose="020B0503020204020204" charset="-122"/>
                <a:ea typeface="微软雅黑" panose="020B0503020204020204" charset="-122"/>
                <a:cs typeface="微软雅黑" panose="020B0503020204020204" charset="-122"/>
              </a:rPr>
              <a:t>HIMM</a:t>
            </a:r>
            <a:r>
              <a:rPr lang="zh-CN" altLang="en-US" sz="1400" b="1" kern="0" spc="-20" dirty="0">
                <a:solidFill>
                  <a:srgbClr val="333F50">
                    <a:alpha val="100000"/>
                  </a:srgbClr>
                </a:solidFill>
                <a:latin typeface="微软雅黑" panose="020B0503020204020204" charset="-122"/>
                <a:ea typeface="微软雅黑" panose="020B0503020204020204" charset="-122"/>
                <a:cs typeface="微软雅黑" panose="020B0503020204020204" charset="-122"/>
              </a:rPr>
              <a:t>的升级，三款</a:t>
            </a:r>
            <a:r>
              <a:rPr lang="en-US" altLang="zh-CN" sz="1400" b="1" kern="0" spc="-20" dirty="0">
                <a:solidFill>
                  <a:srgbClr val="333F50">
                    <a:alpha val="100000"/>
                  </a:srgbClr>
                </a:solidFill>
                <a:latin typeface="微软雅黑" panose="020B0503020204020204" charset="-122"/>
                <a:ea typeface="微软雅黑" panose="020B0503020204020204" charset="-122"/>
                <a:cs typeface="微软雅黑" panose="020B0503020204020204" charset="-122"/>
              </a:rPr>
              <a:t>1.5</a:t>
            </a:r>
            <a:r>
              <a:rPr lang="zh-CN" altLang="en-US" sz="1400" b="1" kern="0" spc="-20" dirty="0">
                <a:solidFill>
                  <a:srgbClr val="333F50">
                    <a:alpha val="100000"/>
                  </a:srgbClr>
                </a:solidFill>
                <a:latin typeface="微软雅黑" panose="020B0503020204020204" charset="-122"/>
                <a:ea typeface="微软雅黑" panose="020B0503020204020204" charset="-122"/>
                <a:cs typeface="微软雅黑" panose="020B0503020204020204" charset="-122"/>
              </a:rPr>
              <a:t>代产品之一</a:t>
            </a:r>
          </a:p>
        </p:txBody>
      </p:sp>
      <p:grpSp>
        <p:nvGrpSpPr>
          <p:cNvPr id="15" name="组合 14">
            <a:extLst>
              <a:ext uri="{FF2B5EF4-FFF2-40B4-BE49-F238E27FC236}">
                <a16:creationId xmlns:a16="http://schemas.microsoft.com/office/drawing/2014/main" id="{A9F04A52-A5A1-ED01-2A58-4DDF002BA439}"/>
              </a:ext>
            </a:extLst>
          </p:cNvPr>
          <p:cNvGrpSpPr/>
          <p:nvPr/>
        </p:nvGrpSpPr>
        <p:grpSpPr>
          <a:xfrm>
            <a:off x="5140900" y="4266309"/>
            <a:ext cx="6743094" cy="2115032"/>
            <a:chOff x="4740775" y="4322214"/>
            <a:chExt cx="7158110" cy="1807025"/>
          </a:xfrm>
        </p:grpSpPr>
        <p:sp>
          <p:nvSpPr>
            <p:cNvPr id="16" name="rect 482">
              <a:extLst>
                <a:ext uri="{FF2B5EF4-FFF2-40B4-BE49-F238E27FC236}">
                  <a16:creationId xmlns:a16="http://schemas.microsoft.com/office/drawing/2014/main" id="{5FB9EA63-ABBA-8025-1DF5-4DA1FDEBC915}"/>
                </a:ext>
              </a:extLst>
            </p:cNvPr>
            <p:cNvSpPr/>
            <p:nvPr/>
          </p:nvSpPr>
          <p:spPr>
            <a:xfrm>
              <a:off x="4740775" y="4322214"/>
              <a:ext cx="6901313" cy="1807025"/>
            </a:xfrm>
            <a:prstGeom prst="rect">
              <a:avLst/>
            </a:prstGeom>
            <a:solidFill>
              <a:srgbClr val="C7E0F1"/>
            </a:solidFill>
            <a:ln w="0" cap="flat">
              <a:noFill/>
              <a:prstDash val="solid"/>
              <a:miter lim="0"/>
            </a:ln>
          </p:spPr>
          <p:txBody>
            <a:bodyPr rtlCol="0"/>
            <a:lstStyle/>
            <a:p>
              <a:pPr algn="ctr"/>
              <a:endParaRPr lang="zh-CN" altLang="en-US" dirty="0"/>
            </a:p>
          </p:txBody>
        </p:sp>
        <p:sp>
          <p:nvSpPr>
            <p:cNvPr id="17" name="文本框 16">
              <a:extLst>
                <a:ext uri="{FF2B5EF4-FFF2-40B4-BE49-F238E27FC236}">
                  <a16:creationId xmlns:a16="http://schemas.microsoft.com/office/drawing/2014/main" id="{ED371AE2-63D0-C3B0-BDD3-1B9BCBC2C856}"/>
                </a:ext>
              </a:extLst>
            </p:cNvPr>
            <p:cNvSpPr txBox="1"/>
            <p:nvPr/>
          </p:nvSpPr>
          <p:spPr>
            <a:xfrm>
              <a:off x="9099440" y="4364556"/>
              <a:ext cx="2799445" cy="1609016"/>
            </a:xfrm>
            <a:prstGeom prst="rect">
              <a:avLst/>
            </a:prstGeom>
            <a:noFill/>
          </p:spPr>
          <p:txBody>
            <a:bodyPr wrap="square">
              <a:spAutoFit/>
            </a:bodyPr>
            <a:lstStyle/>
            <a:p>
              <a:pPr indent="-180000" algn="l" rtl="0" eaLnBrk="0">
                <a:lnSpc>
                  <a:spcPct val="200000"/>
                </a:lnSpc>
                <a:buFont typeface="Arial" panose="020B0604020202020204" pitchFamily="34" charset="0"/>
                <a:buChar char="•"/>
              </a:pPr>
              <a:r>
                <a:rPr lang="en-US" altLang="zh-CN"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360°</a:t>
              </a:r>
              <a:r>
                <a:rPr lang="zh-CN" altLang="en-US"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旋转治疗头</a:t>
              </a:r>
              <a:endParaRPr lang="en-US" altLang="zh-CN"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endParaRPr>
            </a:p>
            <a:p>
              <a:pPr indent="-180000" algn="l" rtl="0" eaLnBrk="0">
                <a:lnSpc>
                  <a:spcPct val="200000"/>
                </a:lnSpc>
                <a:buFont typeface="Arial" panose="020B0604020202020204" pitchFamily="34" charset="0"/>
                <a:buChar char="•"/>
              </a:pPr>
              <a:r>
                <a:rPr lang="en-US" altLang="zh-CN"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Gantry CBCT</a:t>
              </a:r>
            </a:p>
            <a:p>
              <a:pPr indent="-180000" algn="l" rtl="0" eaLnBrk="0">
                <a:lnSpc>
                  <a:spcPct val="200000"/>
                </a:lnSpc>
                <a:buFont typeface="Arial" panose="020B0604020202020204" pitchFamily="34" charset="0"/>
                <a:buChar char="•"/>
              </a:pPr>
              <a:r>
                <a:rPr lang="zh-CN" altLang="en-US"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自研治疗计划系统</a:t>
              </a:r>
              <a:endParaRPr lang="en-US" altLang="zh-CN"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endParaRPr>
            </a:p>
            <a:p>
              <a:pPr indent="-180000" algn="l" rtl="0" eaLnBrk="0">
                <a:lnSpc>
                  <a:spcPct val="200000"/>
                </a:lnSpc>
                <a:buFont typeface="Arial" panose="020B0604020202020204" pitchFamily="34" charset="0"/>
                <a:buChar char="•"/>
              </a:pPr>
              <a:r>
                <a:rPr lang="en-US" altLang="zh-CN"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LET</a:t>
              </a:r>
              <a:r>
                <a:rPr lang="zh-CN" altLang="en-US"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涂抹技术</a:t>
              </a:r>
              <a:endParaRPr lang="en-US" altLang="zh-CN"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endParaRPr>
            </a:p>
            <a:p>
              <a:pPr indent="-180000" algn="l" rtl="0" eaLnBrk="0">
                <a:lnSpc>
                  <a:spcPct val="200000"/>
                </a:lnSpc>
                <a:buFont typeface="Arial" panose="020B0604020202020204" pitchFamily="34" charset="0"/>
                <a:buChar char="•"/>
              </a:pPr>
              <a:r>
                <a:rPr lang="zh-CN" altLang="en-US"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远程运维和远程诊疗</a:t>
              </a:r>
              <a:endParaRPr lang="en-US" altLang="zh-CN"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a16="http://schemas.microsoft.com/office/drawing/2014/main" id="{55F5F2B8-EE3D-F8C3-CD93-0FC3D3BD8A63}"/>
                </a:ext>
              </a:extLst>
            </p:cNvPr>
            <p:cNvSpPr txBox="1"/>
            <p:nvPr/>
          </p:nvSpPr>
          <p:spPr>
            <a:xfrm>
              <a:off x="5405328" y="4364556"/>
              <a:ext cx="3528625" cy="1609016"/>
            </a:xfrm>
            <a:prstGeom prst="rect">
              <a:avLst/>
            </a:prstGeom>
            <a:noFill/>
          </p:spPr>
          <p:txBody>
            <a:bodyPr wrap="square">
              <a:spAutoFit/>
            </a:bodyPr>
            <a:lstStyle/>
            <a:p>
              <a:pPr indent="-180000" algn="l" rtl="0" eaLnBrk="0">
                <a:lnSpc>
                  <a:spcPct val="200000"/>
                </a:lnSpc>
                <a:buFont typeface="Arial" panose="020B0604020202020204" pitchFamily="34" charset="0"/>
                <a:buChar char="•"/>
              </a:pPr>
              <a:r>
                <a:rPr lang="zh-CN" altLang="en-US"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氦离子临床治疗</a:t>
              </a:r>
            </a:p>
            <a:p>
              <a:pPr indent="-180000" algn="l" rtl="0" eaLnBrk="0">
                <a:lnSpc>
                  <a:spcPct val="200000"/>
                </a:lnSpc>
                <a:buFont typeface="Arial" panose="020B0604020202020204" pitchFamily="34" charset="0"/>
                <a:buChar char="•"/>
              </a:pPr>
              <a:r>
                <a:rPr lang="zh-CN" altLang="en-US"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多离子快速切换（小于</a:t>
              </a:r>
              <a:r>
                <a:rPr lang="en-US" altLang="zh-CN"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20s</a:t>
              </a:r>
              <a:r>
                <a:rPr lang="zh-CN" altLang="en-US"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a:t>
              </a:r>
            </a:p>
            <a:p>
              <a:pPr indent="-180000" algn="l" rtl="0" eaLnBrk="0">
                <a:lnSpc>
                  <a:spcPct val="200000"/>
                </a:lnSpc>
                <a:buFont typeface="Arial" panose="020B0604020202020204" pitchFamily="34" charset="0"/>
                <a:buChar char="•"/>
              </a:pPr>
              <a:r>
                <a:rPr lang="zh-CN" altLang="en-US"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单周期变能技术</a:t>
              </a:r>
              <a:endParaRPr lang="en-US" altLang="zh-CN"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endParaRPr>
            </a:p>
            <a:p>
              <a:pPr indent="-180000" eaLnBrk="0">
                <a:lnSpc>
                  <a:spcPct val="200000"/>
                </a:lnSpc>
                <a:buFont typeface="Arial" panose="020B0604020202020204" pitchFamily="34" charset="0"/>
                <a:buChar char="•"/>
              </a:pPr>
              <a:r>
                <a:rPr lang="zh-CN" altLang="en-US"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快速重复扫描技术</a:t>
              </a:r>
              <a:endParaRPr lang="en-US" altLang="zh-CN"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endParaRPr>
            </a:p>
            <a:p>
              <a:pPr indent="-180000" eaLnBrk="0">
                <a:lnSpc>
                  <a:spcPct val="200000"/>
                </a:lnSpc>
                <a:buFont typeface="Arial" panose="020B0604020202020204" pitchFamily="34" charset="0"/>
                <a:buChar char="•"/>
              </a:pPr>
              <a:r>
                <a:rPr lang="zh-CN" altLang="en-US"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提供离子</a:t>
              </a:r>
              <a:r>
                <a:rPr lang="en-US" altLang="zh-CN"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Flash</a:t>
              </a:r>
              <a:r>
                <a:rPr lang="zh-CN" altLang="en-US"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剂量配送（</a:t>
              </a:r>
              <a:r>
                <a:rPr lang="en-US" altLang="zh-CN"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&gt;40Gy/s</a:t>
              </a:r>
              <a:r>
                <a:rPr lang="zh-CN" altLang="en-US" sz="12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a:t>
              </a:r>
            </a:p>
          </p:txBody>
        </p:sp>
        <p:sp>
          <p:nvSpPr>
            <p:cNvPr id="19" name="文本框 18">
              <a:extLst>
                <a:ext uri="{FF2B5EF4-FFF2-40B4-BE49-F238E27FC236}">
                  <a16:creationId xmlns:a16="http://schemas.microsoft.com/office/drawing/2014/main" id="{AA406C70-324B-3371-A4D8-20ABE804A76B}"/>
                </a:ext>
              </a:extLst>
            </p:cNvPr>
            <p:cNvSpPr txBox="1"/>
            <p:nvPr/>
          </p:nvSpPr>
          <p:spPr>
            <a:xfrm>
              <a:off x="4891534" y="4710988"/>
              <a:ext cx="317754" cy="1178271"/>
            </a:xfrm>
            <a:prstGeom prst="rect">
              <a:avLst/>
            </a:prstGeom>
            <a:noFill/>
          </p:spPr>
          <p:txBody>
            <a:bodyPr wrap="square">
              <a:spAutoFit/>
            </a:bodyPr>
            <a:lstStyle/>
            <a:p>
              <a:pPr algn="l" rtl="0" eaLnBrk="0">
                <a:lnSpc>
                  <a:spcPct val="98000"/>
                </a:lnSpc>
                <a:spcBef>
                  <a:spcPts val="455"/>
                </a:spcBef>
              </a:pPr>
              <a:r>
                <a:rPr lang="zh-CN" altLang="en-US" b="1" kern="0" spc="60" dirty="0">
                  <a:solidFill>
                    <a:srgbClr val="0070C0">
                      <a:alpha val="100000"/>
                    </a:srgbClr>
                  </a:solidFill>
                  <a:latin typeface="微软雅黑" panose="020B0503020204020204" charset="-122"/>
                  <a:ea typeface="微软雅黑" panose="020B0503020204020204" charset="-122"/>
                  <a:cs typeface="微软雅黑" panose="020B0503020204020204" charset="-122"/>
                </a:rPr>
                <a:t>主 要 特 点</a:t>
              </a:r>
              <a:endParaRPr lang="zh-CN" altLang="en-US" dirty="0">
                <a:latin typeface="微软雅黑" panose="020B0503020204020204" charset="-122"/>
                <a:ea typeface="微软雅黑" panose="020B0503020204020204" charset="-122"/>
                <a:cs typeface="微软雅黑" panose="020B0503020204020204" charset="-122"/>
              </a:endParaRPr>
            </a:p>
          </p:txBody>
        </p:sp>
        <p:cxnSp>
          <p:nvCxnSpPr>
            <p:cNvPr id="20" name="直接连接符 19">
              <a:extLst>
                <a:ext uri="{FF2B5EF4-FFF2-40B4-BE49-F238E27FC236}">
                  <a16:creationId xmlns:a16="http://schemas.microsoft.com/office/drawing/2014/main" id="{DF191B34-04B1-DC7A-F7FE-7AC4AF259293}"/>
                </a:ext>
              </a:extLst>
            </p:cNvPr>
            <p:cNvCxnSpPr>
              <a:cxnSpLocks/>
            </p:cNvCxnSpPr>
            <p:nvPr/>
          </p:nvCxnSpPr>
          <p:spPr>
            <a:xfrm>
              <a:off x="5405328" y="4405326"/>
              <a:ext cx="0" cy="163405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353FAB46-5259-897A-8295-6C7F078D8FBC}"/>
                </a:ext>
              </a:extLst>
            </p:cNvPr>
            <p:cNvCxnSpPr>
              <a:cxnSpLocks/>
            </p:cNvCxnSpPr>
            <p:nvPr/>
          </p:nvCxnSpPr>
          <p:spPr>
            <a:xfrm>
              <a:off x="9098302" y="4417898"/>
              <a:ext cx="0" cy="165316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2" name="文本框 21">
            <a:extLst>
              <a:ext uri="{FF2B5EF4-FFF2-40B4-BE49-F238E27FC236}">
                <a16:creationId xmlns:a16="http://schemas.microsoft.com/office/drawing/2014/main" id="{92B9DD11-D0A2-0ECB-2312-9E80725D105F}"/>
              </a:ext>
            </a:extLst>
          </p:cNvPr>
          <p:cNvSpPr txBox="1"/>
          <p:nvPr/>
        </p:nvSpPr>
        <p:spPr>
          <a:xfrm>
            <a:off x="5215643" y="3790532"/>
            <a:ext cx="6012665" cy="307777"/>
          </a:xfrm>
          <a:prstGeom prst="rect">
            <a:avLst/>
          </a:prstGeom>
          <a:noFill/>
        </p:spPr>
        <p:txBody>
          <a:bodyPr wrap="square">
            <a:spAutoFit/>
          </a:bodyPr>
          <a:lstStyle/>
          <a:p>
            <a:r>
              <a:rPr lang="zh-CN" altLang="en-US" sz="14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charset="-122"/>
              </a:rPr>
              <a:t>直线注入器</a:t>
            </a:r>
            <a:r>
              <a:rPr lang="en-US" altLang="zh-CN" sz="1400" kern="0" spc="20" dirty="0">
                <a:solidFill>
                  <a:srgbClr val="000000">
                    <a:alpha val="100000"/>
                  </a:srgbClr>
                </a:solidFill>
                <a:latin typeface="微软雅黑" panose="020B0503020204020204" pitchFamily="34" charset="-122"/>
                <a:ea typeface="微软雅黑" panose="020B0503020204020204" pitchFamily="34" charset="-122"/>
                <a:cs typeface="Times New Roman" panose="02020603050405020304"/>
              </a:rPr>
              <a:t>+</a:t>
            </a:r>
            <a:r>
              <a:rPr lang="zh-CN" altLang="en-US" sz="14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charset="-122"/>
              </a:rPr>
              <a:t>同步加速器</a:t>
            </a:r>
            <a:r>
              <a:rPr lang="en-US" altLang="zh-CN" sz="1400" kern="0" spc="20" dirty="0">
                <a:solidFill>
                  <a:srgbClr val="000000">
                    <a:alpha val="100000"/>
                  </a:srgbClr>
                </a:solidFill>
                <a:latin typeface="微软雅黑" panose="020B0503020204020204" pitchFamily="34" charset="-122"/>
                <a:ea typeface="微软雅黑" panose="020B0503020204020204" pitchFamily="34" charset="-122"/>
                <a:cs typeface="Times New Roman" panose="02020603050405020304"/>
              </a:rPr>
              <a:t>+3</a:t>
            </a:r>
            <a:r>
              <a:rPr lang="zh-CN" altLang="en-US" sz="14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charset="-122"/>
              </a:rPr>
              <a:t>个治疗室（水平</a:t>
            </a:r>
            <a:r>
              <a:rPr lang="zh-CN" altLang="en-US" sz="1400" kern="0" spc="-19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charset="-122"/>
              </a:rPr>
              <a:t> </a:t>
            </a:r>
            <a:r>
              <a:rPr lang="en-US" altLang="zh-CN" sz="14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charset="-122"/>
              </a:rPr>
              <a:t>×</a:t>
            </a:r>
            <a:r>
              <a:rPr lang="zh-CN" altLang="en-US" sz="1400" kern="0" spc="-26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charset="-122"/>
              </a:rPr>
              <a:t> </a:t>
            </a:r>
            <a:r>
              <a:rPr lang="en-US" altLang="zh-CN" sz="1400" kern="0" spc="20" dirty="0">
                <a:solidFill>
                  <a:srgbClr val="000000">
                    <a:alpha val="100000"/>
                  </a:srgbClr>
                </a:solidFill>
                <a:latin typeface="微软雅黑" panose="020B0503020204020204" pitchFamily="34" charset="-122"/>
                <a:ea typeface="微软雅黑" panose="020B0503020204020204" pitchFamily="34" charset="-122"/>
                <a:cs typeface="Times New Roman" panose="02020603050405020304"/>
              </a:rPr>
              <a:t>1</a:t>
            </a:r>
            <a:r>
              <a:rPr lang="zh-CN" altLang="en-US" sz="14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charset="-122"/>
              </a:rPr>
              <a:t>、</a:t>
            </a:r>
            <a:r>
              <a:rPr lang="en-US" altLang="zh-CN" sz="1400" kern="0" spc="0" dirty="0">
                <a:solidFill>
                  <a:srgbClr val="000000">
                    <a:alpha val="100000"/>
                  </a:srgbClr>
                </a:solidFill>
                <a:latin typeface="微软雅黑" panose="020B0503020204020204" pitchFamily="34" charset="-122"/>
                <a:ea typeface="微软雅黑" panose="020B0503020204020204" pitchFamily="34" charset="-122"/>
                <a:cs typeface="Times New Roman" panose="02020603050405020304"/>
              </a:rPr>
              <a:t>Gantry</a:t>
            </a:r>
            <a:r>
              <a:rPr lang="en-US" altLang="zh-CN" sz="14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charset="-122"/>
              </a:rPr>
              <a:t>×</a:t>
            </a:r>
            <a:r>
              <a:rPr lang="en-US" altLang="zh-CN" sz="1400" kern="0" spc="20" dirty="0">
                <a:solidFill>
                  <a:srgbClr val="000000">
                    <a:alpha val="100000"/>
                  </a:srgbClr>
                </a:solidFill>
                <a:latin typeface="微软雅黑" panose="020B0503020204020204" pitchFamily="34" charset="-122"/>
                <a:ea typeface="微软雅黑" panose="020B0503020204020204" pitchFamily="34" charset="-122"/>
                <a:cs typeface="Times New Roman" panose="02020603050405020304"/>
              </a:rPr>
              <a:t>2</a:t>
            </a:r>
            <a:r>
              <a:rPr lang="zh-CN" altLang="en-US" sz="14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charset="-122"/>
              </a:rPr>
              <a:t>）</a:t>
            </a:r>
            <a:r>
              <a:rPr lang="en-US" altLang="zh-CN" sz="1400" kern="0" spc="20" dirty="0">
                <a:solidFill>
                  <a:srgbClr val="000000">
                    <a:alpha val="100000"/>
                  </a:srgbClr>
                </a:solidFill>
                <a:latin typeface="微软雅黑" panose="020B0503020204020204" pitchFamily="34" charset="-122"/>
                <a:ea typeface="微软雅黑" panose="020B0503020204020204" pitchFamily="34" charset="-122"/>
                <a:cs typeface="Times New Roman" panose="02020603050405020304"/>
              </a:rPr>
              <a:t>+</a:t>
            </a:r>
            <a:r>
              <a:rPr lang="zh-CN" altLang="en-US" sz="14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charset="-122"/>
              </a:rPr>
              <a:t>科研终端</a:t>
            </a:r>
            <a:r>
              <a:rPr lang="zh-CN" altLang="en-US" sz="1400" kern="0" spc="1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charset="-122"/>
              </a:rPr>
              <a:t> </a:t>
            </a:r>
            <a:endParaRPr lang="zh-CN" altLang="en-US" sz="1600" dirty="0"/>
          </a:p>
        </p:txBody>
      </p:sp>
      <p:sp>
        <p:nvSpPr>
          <p:cNvPr id="23" name="文本框 22">
            <a:extLst>
              <a:ext uri="{FF2B5EF4-FFF2-40B4-BE49-F238E27FC236}">
                <a16:creationId xmlns:a16="http://schemas.microsoft.com/office/drawing/2014/main" id="{2831FD3A-E62F-08E0-A964-AF0B2DC49446}"/>
              </a:ext>
            </a:extLst>
          </p:cNvPr>
          <p:cNvSpPr txBox="1"/>
          <p:nvPr/>
        </p:nvSpPr>
        <p:spPr>
          <a:xfrm>
            <a:off x="796861" y="4868137"/>
            <a:ext cx="3400297" cy="704680"/>
          </a:xfrm>
          <a:prstGeom prst="rect">
            <a:avLst/>
          </a:prstGeom>
          <a:noFill/>
        </p:spPr>
        <p:txBody>
          <a:bodyPr wrap="square">
            <a:spAutoFit/>
          </a:bodyPr>
          <a:lstStyle/>
          <a:p>
            <a:pPr algn="ctr">
              <a:lnSpc>
                <a:spcPct val="150000"/>
              </a:lnSpc>
            </a:pPr>
            <a:r>
              <a:rPr lang="zh-CN" altLang="en-US" sz="14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charset="-122"/>
              </a:rPr>
              <a:t>直线注入器</a:t>
            </a:r>
            <a:r>
              <a:rPr lang="en-US" altLang="zh-CN" sz="1400" kern="0" spc="20" dirty="0">
                <a:solidFill>
                  <a:srgbClr val="000000">
                    <a:alpha val="100000"/>
                  </a:srgbClr>
                </a:solidFill>
                <a:latin typeface="微软雅黑" panose="020B0503020204020204" pitchFamily="34" charset="-122"/>
                <a:ea typeface="微软雅黑" panose="020B0503020204020204" pitchFamily="34" charset="-122"/>
                <a:cs typeface="Times New Roman" panose="02020603050405020304"/>
              </a:rPr>
              <a:t>+</a:t>
            </a:r>
            <a:r>
              <a:rPr lang="zh-CN" altLang="en-US" sz="14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charset="-122"/>
              </a:rPr>
              <a:t>同步加速器</a:t>
            </a:r>
            <a:r>
              <a:rPr lang="en-US" altLang="zh-CN" sz="1400" kern="0" spc="20" dirty="0">
                <a:solidFill>
                  <a:srgbClr val="000000">
                    <a:alpha val="100000"/>
                  </a:srgbClr>
                </a:solidFill>
                <a:latin typeface="微软雅黑" panose="020B0503020204020204" pitchFamily="34" charset="-122"/>
                <a:ea typeface="微软雅黑" panose="020B0503020204020204" pitchFamily="34" charset="-122"/>
                <a:cs typeface="Times New Roman" panose="02020603050405020304"/>
              </a:rPr>
              <a:t>+3</a:t>
            </a:r>
            <a:r>
              <a:rPr lang="zh-CN" altLang="en-US" sz="14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charset="-122"/>
              </a:rPr>
              <a:t>个治疗室</a:t>
            </a:r>
            <a:endParaRPr lang="en-US" altLang="zh-CN" sz="14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charset="-122"/>
            </a:endParaRPr>
          </a:p>
          <a:p>
            <a:pPr algn="ctr">
              <a:lnSpc>
                <a:spcPct val="150000"/>
              </a:lnSpc>
            </a:pPr>
            <a:r>
              <a:rPr lang="zh-CN" altLang="en-US" sz="14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charset="-122"/>
              </a:rPr>
              <a:t>（水平</a:t>
            </a:r>
            <a:r>
              <a:rPr lang="zh-CN" altLang="en-US" sz="1400" kern="0" spc="-19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charset="-122"/>
              </a:rPr>
              <a:t> </a:t>
            </a:r>
            <a:r>
              <a:rPr lang="en-US" altLang="zh-CN" sz="14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charset="-122"/>
              </a:rPr>
              <a:t>+45°</a:t>
            </a:r>
            <a:r>
              <a:rPr lang="zh-CN" altLang="en-US" sz="14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charset="-122"/>
              </a:rPr>
              <a:t>、</a:t>
            </a:r>
            <a:r>
              <a:rPr lang="en-US" altLang="zh-CN" sz="1400" kern="0" spc="0" dirty="0">
                <a:solidFill>
                  <a:srgbClr val="000000">
                    <a:alpha val="100000"/>
                  </a:srgbClr>
                </a:solidFill>
                <a:latin typeface="微软雅黑" panose="020B0503020204020204" pitchFamily="34" charset="-122"/>
                <a:ea typeface="微软雅黑" panose="020B0503020204020204" pitchFamily="34" charset="-122"/>
                <a:cs typeface="Times New Roman" panose="02020603050405020304"/>
              </a:rPr>
              <a:t>Gantry</a:t>
            </a:r>
            <a:r>
              <a:rPr lang="en-US" altLang="zh-CN" sz="14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charset="-122"/>
              </a:rPr>
              <a:t>×</a:t>
            </a:r>
            <a:r>
              <a:rPr lang="en-US" altLang="zh-CN" sz="1400" kern="0" spc="20" dirty="0">
                <a:solidFill>
                  <a:srgbClr val="000000">
                    <a:alpha val="100000"/>
                  </a:srgbClr>
                </a:solidFill>
                <a:latin typeface="微软雅黑" panose="020B0503020204020204" pitchFamily="34" charset="-122"/>
                <a:ea typeface="微软雅黑" panose="020B0503020204020204" pitchFamily="34" charset="-122"/>
                <a:cs typeface="Times New Roman" panose="02020603050405020304"/>
              </a:rPr>
              <a:t>2</a:t>
            </a:r>
            <a:r>
              <a:rPr lang="zh-CN" altLang="en-US" sz="1400" kern="0" spc="20" dirty="0">
                <a:solidFill>
                  <a:srgbClr val="000000">
                    <a:alpha val="100000"/>
                  </a:srgbClr>
                </a:solidFill>
                <a:latin typeface="微软雅黑" panose="020B0503020204020204" pitchFamily="34" charset="-122"/>
                <a:ea typeface="微软雅黑" panose="020B0503020204020204" pitchFamily="34" charset="-122"/>
                <a:cs typeface="微软雅黑" panose="020B0503020204020204" charset="-122"/>
              </a:rPr>
              <a:t>）</a:t>
            </a:r>
            <a:endParaRPr lang="zh-CN" altLang="en-US" dirty="0"/>
          </a:p>
        </p:txBody>
      </p:sp>
      <p:pic>
        <p:nvPicPr>
          <p:cNvPr id="24" name="图片 23">
            <a:extLst>
              <a:ext uri="{FF2B5EF4-FFF2-40B4-BE49-F238E27FC236}">
                <a16:creationId xmlns:a16="http://schemas.microsoft.com/office/drawing/2014/main" id="{E5F3E1D8-E26C-942A-C16A-73FD3AE3B79F}"/>
              </a:ext>
            </a:extLst>
          </p:cNvPr>
          <p:cNvPicPr>
            <a:picLocks noChangeAspect="1"/>
          </p:cNvPicPr>
          <p:nvPr/>
        </p:nvPicPr>
        <p:blipFill>
          <a:blip r:embed="rId8"/>
          <a:srcRect l="1" r="920"/>
          <a:stretch>
            <a:fillRect/>
          </a:stretch>
        </p:blipFill>
        <p:spPr>
          <a:xfrm>
            <a:off x="593474" y="835016"/>
            <a:ext cx="4383986" cy="362246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本框 16">
            <a:extLst>
              <a:ext uri="{FF2B5EF4-FFF2-40B4-BE49-F238E27FC236}">
                <a16:creationId xmlns:a16="http://schemas.microsoft.com/office/drawing/2014/main" id="{930C7896-1E2E-6E59-EF61-39ED62A33C55}"/>
              </a:ext>
            </a:extLst>
          </p:cNvPr>
          <p:cNvSpPr txBox="1"/>
          <p:nvPr/>
        </p:nvSpPr>
        <p:spPr>
          <a:xfrm>
            <a:off x="461010" y="687600"/>
            <a:ext cx="11269980" cy="5745480"/>
          </a:xfrm>
          <a:prstGeom prst="rect">
            <a:avLst/>
          </a:prstGeom>
          <a:solidFill>
            <a:schemeClr val="bg1"/>
          </a:solidFill>
          <a:effectLst>
            <a:outerShdw blurRad="50800" dist="38100" dir="5400000" algn="t" rotWithShape="0">
              <a:prstClr val="black">
                <a:alpha val="40000"/>
              </a:prstClr>
            </a:outerShdw>
          </a:effectLst>
        </p:spPr>
        <p:txBody>
          <a:bodyPr wrap="square" rtlCol="0">
            <a:noAutofit/>
          </a:bodyPr>
          <a:lstStyle/>
          <a:p>
            <a:pPr indent="0" algn="ctr">
              <a:lnSpc>
                <a:spcPct val="150000"/>
              </a:lnSpc>
              <a:buFont typeface="Arial" panose="020B0604020202020204" pitchFamily="34" charset="0"/>
              <a:buNone/>
            </a:pPr>
            <a:endParaRPr lang="zh-CN" altLang="en-US" sz="1600" b="1" dirty="0">
              <a:solidFill>
                <a:srgbClr val="0070C0"/>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userDrawn="1"/>
        </p:nvPicPr>
        <p:blipFill>
          <a:blip r:embed="rId3"/>
          <a:srcRect l="39641"/>
          <a:stretch>
            <a:fillRect/>
          </a:stretch>
        </p:blipFill>
        <p:spPr>
          <a:xfrm>
            <a:off x="11083435" y="124383"/>
            <a:ext cx="833753" cy="552527"/>
          </a:xfrm>
          <a:prstGeom prst="rect">
            <a:avLst/>
          </a:prstGeom>
        </p:spPr>
      </p:pic>
      <p:sp>
        <p:nvSpPr>
          <p:cNvPr id="4" name="文本框 3"/>
          <p:cNvSpPr txBox="1"/>
          <p:nvPr/>
        </p:nvSpPr>
        <p:spPr>
          <a:xfrm>
            <a:off x="580984" y="947016"/>
            <a:ext cx="11143656" cy="2029151"/>
          </a:xfrm>
          <a:prstGeom prst="rect">
            <a:avLst/>
          </a:prstGeom>
          <a:noFill/>
        </p:spPr>
        <p:txBody>
          <a:bodyPr wrap="square">
            <a:noAutofit/>
          </a:bodyPr>
          <a:lstStyle/>
          <a:p>
            <a:pPr lvl="0" algn="just" eaLnBrk="0" fontAlgn="base" hangingPunct="0">
              <a:lnSpc>
                <a:spcPct val="150000"/>
              </a:lnSpc>
              <a:spcAft>
                <a:spcPts val="600"/>
              </a:spcAft>
              <a:defRPr/>
            </a:pPr>
            <a:r>
              <a:rPr lang="zh-CN" altLang="en-US" b="1" dirty="0">
                <a:solidFill>
                  <a:srgbClr val="0070C0"/>
                </a:solidFill>
                <a:latin typeface="微软雅黑" panose="020B0503020204020204" charset="-122"/>
                <a:ea typeface="微软雅黑" panose="020B0503020204020204" charset="-122"/>
                <a:cs typeface="Times New Roman" panose="02020603050405020304" pitchFamily="18" charset="0"/>
              </a:rPr>
              <a:t>设备已完成束流调试和整机性能验证，</a:t>
            </a:r>
            <a:r>
              <a:rPr kumimoji="0" lang="zh-CN" altLang="zh-CN"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Times New Roman" panose="02020603050405020304" pitchFamily="18" charset="0"/>
              </a:rPr>
              <a:t>离子种类（H</a:t>
            </a:r>
            <a:r>
              <a:rPr kumimoji="0" lang="zh-CN" altLang="zh-CN" b="1" i="0" u="none" strike="noStrike" kern="1200" cap="none" spc="0" normalizeH="0" baseline="30000" noProof="0" dirty="0">
                <a:ln>
                  <a:noFill/>
                </a:ln>
                <a:solidFill>
                  <a:srgbClr val="0070C0"/>
                </a:solidFill>
                <a:effectLst/>
                <a:uLnTx/>
                <a:uFillTx/>
                <a:latin typeface="微软雅黑" panose="020B0503020204020204" charset="-122"/>
                <a:ea typeface="微软雅黑" panose="020B0503020204020204" charset="-122"/>
                <a:cs typeface="Times New Roman" panose="02020603050405020304" pitchFamily="18" charset="0"/>
              </a:rPr>
              <a:t>+</a:t>
            </a:r>
            <a:r>
              <a:rPr kumimoji="0" lang="zh-CN" altLang="zh-CN"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Times New Roman" panose="02020603050405020304" pitchFamily="18" charset="0"/>
              </a:rPr>
              <a:t>、</a:t>
            </a:r>
            <a:r>
              <a:rPr kumimoji="0" lang="zh-CN" altLang="zh-CN" b="1" i="0" u="none" strike="noStrike" kern="1200" cap="none" spc="0" normalizeH="0" baseline="30000" noProof="0" dirty="0">
                <a:ln>
                  <a:noFill/>
                </a:ln>
                <a:solidFill>
                  <a:srgbClr val="0070C0"/>
                </a:solidFill>
                <a:effectLst/>
                <a:uLnTx/>
                <a:uFillTx/>
                <a:latin typeface="微软雅黑" panose="020B0503020204020204" charset="-122"/>
                <a:ea typeface="微软雅黑" panose="020B0503020204020204" charset="-122"/>
                <a:cs typeface="Times New Roman" panose="02020603050405020304" pitchFamily="18" charset="0"/>
              </a:rPr>
              <a:t>12</a:t>
            </a:r>
            <a:r>
              <a:rPr kumimoji="0" lang="zh-CN" altLang="zh-CN"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Times New Roman" panose="02020603050405020304" pitchFamily="18" charset="0"/>
              </a:rPr>
              <a:t>C</a:t>
            </a:r>
            <a:r>
              <a:rPr kumimoji="0" lang="zh-CN" altLang="zh-CN" b="1" i="0" u="none" strike="noStrike" kern="1200" cap="none" spc="0" normalizeH="0" baseline="30000" noProof="0" dirty="0">
                <a:ln>
                  <a:noFill/>
                </a:ln>
                <a:solidFill>
                  <a:srgbClr val="0070C0"/>
                </a:solidFill>
                <a:effectLst/>
                <a:uLnTx/>
                <a:uFillTx/>
                <a:latin typeface="微软雅黑" panose="020B0503020204020204" charset="-122"/>
                <a:ea typeface="微软雅黑" panose="020B0503020204020204" charset="-122"/>
                <a:cs typeface="Times New Roman" panose="02020603050405020304" pitchFamily="18" charset="0"/>
              </a:rPr>
              <a:t>6+</a:t>
            </a:r>
            <a:r>
              <a:rPr kumimoji="0" lang="zh-CN" altLang="zh-CN"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Times New Roman" panose="02020603050405020304" pitchFamily="18" charset="0"/>
              </a:rPr>
              <a:t>、</a:t>
            </a:r>
            <a:r>
              <a:rPr kumimoji="0" lang="zh-CN" altLang="zh-CN" b="1" i="0" u="none" strike="noStrike" kern="1200" cap="none" spc="0" normalizeH="0" baseline="30000" noProof="0" dirty="0">
                <a:ln>
                  <a:noFill/>
                </a:ln>
                <a:solidFill>
                  <a:srgbClr val="0070C0"/>
                </a:solidFill>
                <a:effectLst/>
                <a:uLnTx/>
                <a:uFillTx/>
                <a:latin typeface="微软雅黑" panose="020B0503020204020204" charset="-122"/>
                <a:ea typeface="微软雅黑" panose="020B0503020204020204" charset="-122"/>
                <a:cs typeface="Times New Roman" panose="02020603050405020304" pitchFamily="18" charset="0"/>
              </a:rPr>
              <a:t>4</a:t>
            </a:r>
            <a:r>
              <a:rPr kumimoji="0" lang="zh-CN" altLang="zh-CN"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Times New Roman" panose="02020603050405020304" pitchFamily="18" charset="0"/>
              </a:rPr>
              <a:t>He</a:t>
            </a:r>
            <a:r>
              <a:rPr kumimoji="0" lang="zh-CN" altLang="zh-CN" b="1" i="0" u="none" strike="noStrike" kern="1200" cap="none" spc="0" normalizeH="0" baseline="30000" noProof="0" dirty="0">
                <a:ln>
                  <a:noFill/>
                </a:ln>
                <a:solidFill>
                  <a:srgbClr val="0070C0"/>
                </a:solidFill>
                <a:effectLst/>
                <a:uLnTx/>
                <a:uFillTx/>
                <a:latin typeface="微软雅黑" panose="020B0503020204020204" charset="-122"/>
                <a:ea typeface="微软雅黑" panose="020B0503020204020204" charset="-122"/>
                <a:cs typeface="Times New Roman" panose="02020603050405020304" pitchFamily="18" charset="0"/>
              </a:rPr>
              <a:t>2+</a:t>
            </a:r>
            <a:r>
              <a:rPr kumimoji="0" lang="zh-CN" altLang="zh-CN"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Times New Roman" panose="02020603050405020304" pitchFamily="18" charset="0"/>
              </a:rPr>
              <a:t>）、能量范围（40–230</a:t>
            </a:r>
            <a:r>
              <a:rPr kumimoji="0" lang="en-US" altLang="zh-CN"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Times New Roman" panose="02020603050405020304" pitchFamily="18" charset="0"/>
              </a:rPr>
              <a:t> </a:t>
            </a:r>
            <a:r>
              <a:rPr kumimoji="0" lang="zh-CN" altLang="zh-CN"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Times New Roman" panose="02020603050405020304" pitchFamily="18" charset="0"/>
              </a:rPr>
              <a:t>MeV/u）、最大照射野、束流位置精度（≤1mm）、多离子切换时间（≤</a:t>
            </a:r>
            <a:r>
              <a:rPr kumimoji="0" lang="en-US" altLang="zh-CN"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Times New Roman" panose="02020603050405020304" pitchFamily="18" charset="0"/>
              </a:rPr>
              <a:t>2</a:t>
            </a:r>
            <a:r>
              <a:rPr kumimoji="0" lang="zh-CN" altLang="zh-CN"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Times New Roman" panose="02020603050405020304" pitchFamily="18" charset="0"/>
              </a:rPr>
              <a:t>0s）等关键</a:t>
            </a:r>
            <a:r>
              <a:rPr kumimoji="0" lang="zh-CN" altLang="en-US"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Times New Roman" panose="02020603050405020304" pitchFamily="18" charset="0"/>
              </a:rPr>
              <a:t>核心指标</a:t>
            </a:r>
            <a:r>
              <a:rPr kumimoji="0" lang="zh-CN" altLang="zh-CN"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Times New Roman" panose="02020603050405020304" pitchFamily="18" charset="0"/>
              </a:rPr>
              <a:t>均达到</a:t>
            </a:r>
            <a:r>
              <a:rPr kumimoji="0" lang="zh-CN" altLang="en-US"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Times New Roman" panose="02020603050405020304" pitchFamily="18" charset="0"/>
              </a:rPr>
              <a:t>设计</a:t>
            </a:r>
            <a:r>
              <a:rPr kumimoji="0" lang="zh-CN" altLang="zh-CN"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Times New Roman" panose="02020603050405020304" pitchFamily="18" charset="0"/>
              </a:rPr>
              <a:t>要求</a:t>
            </a:r>
            <a:r>
              <a:rPr kumimoji="0" lang="zh-CN" altLang="en-US"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Times New Roman" panose="02020603050405020304" pitchFamily="18" charset="0"/>
              </a:rPr>
              <a:t>和临床使用需求。目前正在</a:t>
            </a:r>
            <a:r>
              <a:rPr lang="zh-CN" altLang="en-US" b="1" dirty="0">
                <a:solidFill>
                  <a:srgbClr val="0070C0"/>
                </a:solidFill>
                <a:latin typeface="微软雅黑" panose="020B0503020204020204" charset="-122"/>
                <a:ea typeface="微软雅黑" panose="020B0503020204020204" charset="-122"/>
              </a:rPr>
              <a:t>开展氦离子放射治疗物理及生物学性能研究，已与中山肿瘤、山东省肿瘤联合开展临床前生物实验，同时也将与北检院联合开展前期型检相关工作。</a:t>
            </a:r>
            <a:endParaRPr kumimoji="0" lang="zh-CN" altLang="zh-CN"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cs typeface="Times New Roman" panose="02020603050405020304" pitchFamily="18" charset="0"/>
            </a:endParaRPr>
          </a:p>
          <a:p>
            <a:pPr marL="0" marR="0" lvl="0" indent="0" algn="just" defTabSz="914400" rtl="0" eaLnBrk="0" fontAlgn="base" latinLnBrk="0" hangingPunct="0">
              <a:lnSpc>
                <a:spcPct val="150000"/>
              </a:lnSpc>
              <a:spcBef>
                <a:spcPts val="0"/>
              </a:spcBef>
              <a:spcAft>
                <a:spcPts val="600"/>
              </a:spcAft>
              <a:buClrTx/>
              <a:buSzTx/>
              <a:buFontTx/>
              <a:buNone/>
              <a:defRPr/>
            </a:pPr>
            <a:endParaRPr kumimoji="0" lang="zh-CN" altLang="zh-CN" b="1" i="0" u="none" strike="noStrike" kern="1200" cap="none" spc="0" normalizeH="0" baseline="0" noProof="0" dirty="0">
              <a:ln>
                <a:noFill/>
              </a:ln>
              <a:solidFill>
                <a:srgbClr val="0070C0"/>
              </a:solidFill>
              <a:effectLst/>
              <a:uLnTx/>
              <a:uFillTx/>
              <a:latin typeface="微软雅黑" panose="020B0503020204020204" charset="-122"/>
              <a:ea typeface="微软雅黑" panose="020B0503020204020204" charset="-122"/>
            </a:endParaRPr>
          </a:p>
        </p:txBody>
      </p:sp>
      <p:pic>
        <p:nvPicPr>
          <p:cNvPr id="2" name="图片 1"/>
          <p:cNvPicPr>
            <a:picLocks noChangeAspect="1"/>
          </p:cNvPicPr>
          <p:nvPr/>
        </p:nvPicPr>
        <p:blipFill>
          <a:blip r:embed="rId4"/>
          <a:srcRect l="417"/>
          <a:stretch>
            <a:fillRect/>
          </a:stretch>
        </p:blipFill>
        <p:spPr>
          <a:xfrm>
            <a:off x="652697" y="2976167"/>
            <a:ext cx="4846229" cy="3085432"/>
          </a:xfrm>
          <a:prstGeom prst="rect">
            <a:avLst/>
          </a:prstGeom>
        </p:spPr>
      </p:pic>
      <p:sp>
        <p:nvSpPr>
          <p:cNvPr id="8" name="文本框 7">
            <a:extLst>
              <a:ext uri="{FF2B5EF4-FFF2-40B4-BE49-F238E27FC236}">
                <a16:creationId xmlns:a16="http://schemas.microsoft.com/office/drawing/2014/main" id="{03274A77-741B-4509-C691-22608AA47904}"/>
              </a:ext>
            </a:extLst>
          </p:cNvPr>
          <p:cNvSpPr txBox="1"/>
          <p:nvPr/>
        </p:nvSpPr>
        <p:spPr>
          <a:xfrm>
            <a:off x="655859" y="-67076"/>
            <a:ext cx="8049895" cy="743986"/>
          </a:xfrm>
          <a:prstGeom prst="rect">
            <a:avLst/>
          </a:prstGeom>
          <a:noFill/>
        </p:spPr>
        <p:txBody>
          <a:bodyPr wrap="square" rtlCol="0">
            <a:spAutoFit/>
          </a:bodyPr>
          <a:lstStyle/>
          <a:p>
            <a:pPr lvl="0">
              <a:lnSpc>
                <a:spcPct val="150000"/>
              </a:lnSpc>
              <a:defRPr/>
            </a:pPr>
            <a:r>
              <a:rPr lang="en-US" altLang="zh-CN" sz="3200" b="1" dirty="0" err="1">
                <a:solidFill>
                  <a:srgbClr val="0070C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sym typeface="等线" panose="02010600030101010101" charset="-122"/>
              </a:rPr>
              <a:t>HiTS</a:t>
            </a:r>
            <a:r>
              <a:rPr lang="en-US" altLang="zh-CN" sz="3200" b="1" dirty="0">
                <a:solidFill>
                  <a:srgbClr val="0070C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sym typeface="等线" panose="02010600030101010101" charset="-122"/>
              </a:rPr>
              <a:t> 200</a:t>
            </a:r>
            <a:r>
              <a:rPr lang="zh-CN" altLang="en-US" sz="3200" b="1" dirty="0">
                <a:solidFill>
                  <a:srgbClr val="0070C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sym typeface="等线" panose="02010600030101010101" charset="-122"/>
              </a:rPr>
              <a:t>介绍</a:t>
            </a:r>
            <a:r>
              <a:rPr lang="en-US" altLang="zh-CN" sz="2000" b="1" dirty="0">
                <a:effectLst>
                  <a:outerShdw blurRad="38100" dist="25400" dir="5400000" algn="ctr" rotWithShape="0">
                    <a:srgbClr val="6E747A">
                      <a:alpha val="43000"/>
                    </a:srgbClr>
                  </a:outerShdw>
                </a:effectLst>
                <a:latin typeface="Times New Roman" panose="02020603050405020304" pitchFamily="18" charset="0"/>
                <a:ea typeface="微软雅黑" panose="020B0503020204020204" charset="-122"/>
                <a:cs typeface="Times New Roman" panose="02020603050405020304" pitchFamily="18" charset="0"/>
                <a:sym typeface="等线" panose="02010600030101010101" charset="-122"/>
              </a:rPr>
              <a:t>-</a:t>
            </a:r>
            <a:r>
              <a:rPr lang="zh-CN" altLang="en-US" sz="2000" b="1" dirty="0">
                <a:effectLst>
                  <a:outerShdw blurRad="38100" dist="25400" dir="5400000" algn="ctr" rotWithShape="0">
                    <a:srgbClr val="6E747A">
                      <a:alpha val="43000"/>
                    </a:srgbClr>
                  </a:outerShdw>
                </a:effectLst>
                <a:latin typeface="Times New Roman" panose="02020603050405020304" pitchFamily="18" charset="0"/>
                <a:ea typeface="微软雅黑" panose="020B0503020204020204" charset="-122"/>
                <a:cs typeface="Times New Roman" panose="02020603050405020304" pitchFamily="18" charset="0"/>
                <a:sym typeface="等线" panose="02010600030101010101" charset="-122"/>
              </a:rPr>
              <a:t>装备</a:t>
            </a:r>
            <a:r>
              <a:rPr lang="zh-CN" altLang="en-US" sz="2000" b="1" dirty="0">
                <a:effectLst>
                  <a:outerShdw blurRad="38100" dist="25400" dir="5400000" algn="ctr" rotWithShape="0">
                    <a:srgbClr val="6E747A">
                      <a:alpha val="43000"/>
                    </a:srgbClr>
                  </a:outerShdw>
                </a:effectLst>
                <a:latin typeface="Times New Roman" panose="02020603050405020304" pitchFamily="18" charset="0"/>
                <a:ea typeface="微软雅黑" panose="020B0503020204020204" charset="-122"/>
                <a:cs typeface="Times New Roman" panose="02020603050405020304" pitchFamily="18" charset="0"/>
                <a:sym typeface="+mn-ea"/>
              </a:rPr>
              <a:t>定型与验证</a:t>
            </a:r>
            <a:endParaRPr lang="zh-CN" altLang="en-US" sz="3200" b="1" dirty="0">
              <a:effectLst>
                <a:outerShdw blurRad="38100" dist="25400" dir="5400000" algn="ctr" rotWithShape="0">
                  <a:srgbClr val="6E747A">
                    <a:alpha val="43000"/>
                  </a:srgbClr>
                </a:outerShdw>
              </a:effectLst>
              <a:latin typeface="Times New Roman" panose="02020603050405020304" pitchFamily="18" charset="0"/>
              <a:ea typeface="微软雅黑" panose="020B0503020204020204" charset="-122"/>
              <a:cs typeface="Times New Roman" panose="02020603050405020304" pitchFamily="18" charset="0"/>
              <a:sym typeface="+mn-ea"/>
            </a:endParaRPr>
          </a:p>
        </p:txBody>
      </p:sp>
      <p:pic>
        <p:nvPicPr>
          <p:cNvPr id="19" name="图片 18">
            <a:extLst>
              <a:ext uri="{FF2B5EF4-FFF2-40B4-BE49-F238E27FC236}">
                <a16:creationId xmlns:a16="http://schemas.microsoft.com/office/drawing/2014/main" id="{7BC46DDB-5D2C-FF16-EFFA-2B3F8DC0F7D9}"/>
              </a:ext>
            </a:extLst>
          </p:cNvPr>
          <p:cNvPicPr>
            <a:picLocks noChangeAspect="1"/>
          </p:cNvPicPr>
          <p:nvPr/>
        </p:nvPicPr>
        <p:blipFill>
          <a:blip r:embed="rId5"/>
          <a:srcRect t="5830" b="12854"/>
          <a:stretch>
            <a:fillRect/>
          </a:stretch>
        </p:blipFill>
        <p:spPr>
          <a:xfrm>
            <a:off x="5618900" y="2976167"/>
            <a:ext cx="5890291" cy="308543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E6151-D751-5E31-49A0-0AC83CFECEF3}"/>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F7CFED6F-2B09-E729-6F57-41B98D4B623E}"/>
              </a:ext>
            </a:extLst>
          </p:cNvPr>
          <p:cNvSpPr>
            <a:spLocks noGrp="1"/>
          </p:cNvSpPr>
          <p:nvPr>
            <p:ph type="title"/>
          </p:nvPr>
        </p:nvSpPr>
        <p:spPr/>
        <p:txBody>
          <a:bodyPr/>
          <a:lstStyle/>
          <a:p>
            <a:r>
              <a:rPr lang="en-US" altLang="zh-CN" dirty="0" err="1">
                <a:solidFill>
                  <a:srgbClr val="0070C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HiTS</a:t>
            </a:r>
            <a:r>
              <a:rPr lang="en-US" altLang="zh-CN" dirty="0">
                <a:solidFill>
                  <a:srgbClr val="0070C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 200 </a:t>
            </a:r>
            <a:r>
              <a:rPr lang="zh-CN" altLang="en-US" dirty="0">
                <a:solidFill>
                  <a:srgbClr val="0070C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产品特点</a:t>
            </a:r>
            <a:r>
              <a:rPr lang="en-US" altLang="zh-CN" sz="2000" dirty="0">
                <a:solidFill>
                  <a:schemeClr val="tx1"/>
                </a:solidFill>
              </a:rPr>
              <a:t>-</a:t>
            </a:r>
            <a:r>
              <a:rPr lang="zh-CN" altLang="en-US" sz="2000" dirty="0">
                <a:solidFill>
                  <a:schemeClr val="tx1"/>
                </a:solidFill>
              </a:rPr>
              <a:t>单周期变能技术</a:t>
            </a:r>
            <a:endParaRPr lang="zh-CN" altLang="en-US" dirty="0">
              <a:solidFill>
                <a:schemeClr val="tx1"/>
              </a:solidFill>
            </a:endParaRPr>
          </a:p>
        </p:txBody>
      </p:sp>
      <p:sp>
        <p:nvSpPr>
          <p:cNvPr id="3" name="内容占位符 2">
            <a:extLst>
              <a:ext uri="{FF2B5EF4-FFF2-40B4-BE49-F238E27FC236}">
                <a16:creationId xmlns:a16="http://schemas.microsoft.com/office/drawing/2014/main" id="{4EB9361B-2980-9CFF-DF27-7F4C0DCF1D63}"/>
              </a:ext>
            </a:extLst>
          </p:cNvPr>
          <p:cNvSpPr>
            <a:spLocks noGrp="1"/>
          </p:cNvSpPr>
          <p:nvPr>
            <p:ph sz="quarter" idx="10"/>
          </p:nvPr>
        </p:nvSpPr>
        <p:spPr/>
        <p:txBody>
          <a:bodyPr/>
          <a:lstStyle/>
          <a:p>
            <a:endParaRPr lang="zh-CN" altLang="en-US"/>
          </a:p>
        </p:txBody>
      </p:sp>
      <p:sp>
        <p:nvSpPr>
          <p:cNvPr id="5" name="文本框 4">
            <a:extLst>
              <a:ext uri="{FF2B5EF4-FFF2-40B4-BE49-F238E27FC236}">
                <a16:creationId xmlns:a16="http://schemas.microsoft.com/office/drawing/2014/main" id="{51D5F134-605C-D268-9339-7975F4FAC57F}"/>
              </a:ext>
            </a:extLst>
          </p:cNvPr>
          <p:cNvSpPr txBox="1"/>
          <p:nvPr/>
        </p:nvSpPr>
        <p:spPr>
          <a:xfrm>
            <a:off x="448310" y="700405"/>
            <a:ext cx="11269980" cy="5745480"/>
          </a:xfrm>
          <a:prstGeom prst="rect">
            <a:avLst/>
          </a:prstGeom>
          <a:solidFill>
            <a:schemeClr val="bg1"/>
          </a:solidFill>
          <a:effectLst>
            <a:outerShdw blurRad="50800" dist="38100" dir="5400000" algn="t" rotWithShape="0">
              <a:prstClr val="black">
                <a:alpha val="40000"/>
              </a:prstClr>
            </a:outerShdw>
          </a:effectLst>
        </p:spPr>
        <p:txBody>
          <a:bodyPr wrap="square" rtlCol="0">
            <a:noAutofit/>
          </a:bodyPr>
          <a:lstStyle/>
          <a:p>
            <a:pPr indent="0" algn="ctr">
              <a:lnSpc>
                <a:spcPct val="150000"/>
              </a:lnSpc>
              <a:buFont typeface="Arial" panose="020B0604020202020204" pitchFamily="34" charset="0"/>
              <a:buNone/>
            </a:pPr>
            <a:endParaRPr lang="zh-CN" altLang="en-US" sz="1600" b="1" dirty="0">
              <a:solidFill>
                <a:srgbClr val="0070C0"/>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813B4928-49CD-9363-68A9-6503074347D2}"/>
              </a:ext>
            </a:extLst>
          </p:cNvPr>
          <p:cNvSpPr txBox="1"/>
          <p:nvPr/>
        </p:nvSpPr>
        <p:spPr>
          <a:xfrm>
            <a:off x="638175" y="760095"/>
            <a:ext cx="7217410" cy="829945"/>
          </a:xfrm>
          <a:prstGeom prst="rect">
            <a:avLst/>
          </a:prstGeom>
          <a:noFill/>
        </p:spPr>
        <p:txBody>
          <a:bodyPr wrap="square">
            <a:spAutoFit/>
          </a:bodyPr>
          <a:lstStyle/>
          <a:p>
            <a:pPr algn="just">
              <a:lnSpc>
                <a:spcPct val="150000"/>
              </a:lnSpc>
            </a:pPr>
            <a:r>
              <a:rPr lang="zh-CN" altLang="en-US" sz="1600" kern="100" dirty="0">
                <a:latin typeface="微软雅黑" panose="020B0503020204020204" pitchFamily="34" charset="-122"/>
                <a:ea typeface="微软雅黑" panose="020B0503020204020204" pitchFamily="34" charset="-122"/>
                <a:cs typeface="微软雅黑" panose="020B0503020204020204" pitchFamily="34" charset="-122"/>
              </a:rPr>
              <a:t>同步加速器</a:t>
            </a:r>
            <a:r>
              <a:rPr lang="zh-CN" altLang="zh-CN" sz="1600" kern="100" dirty="0">
                <a:effectLst/>
                <a:latin typeface="微软雅黑" panose="020B0503020204020204" pitchFamily="34" charset="-122"/>
                <a:ea typeface="微软雅黑" panose="020B0503020204020204" pitchFamily="34" charset="-122"/>
                <a:cs typeface="微软雅黑" panose="020B0503020204020204" pitchFamily="34" charset="-122"/>
              </a:rPr>
              <a:t>单个运行周期内产生多个不同能量的粒子束</a:t>
            </a:r>
            <a:r>
              <a:rPr lang="zh-CN" altLang="en-US" sz="1600" kern="100" dirty="0">
                <a:latin typeface="微软雅黑" panose="020B0503020204020204" pitchFamily="34" charset="-122"/>
                <a:ea typeface="微软雅黑" panose="020B0503020204020204" pitchFamily="34" charset="-122"/>
                <a:cs typeface="微软雅黑" panose="020B0503020204020204" pitchFamily="34" charset="-122"/>
              </a:rPr>
              <a:t>，能量切换时间</a:t>
            </a:r>
            <a:r>
              <a:rPr lang="zh-CN" altLang="en-US" sz="1600" b="1" kern="1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600" b="1" kern="1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200ms</a:t>
            </a:r>
            <a:r>
              <a:rPr lang="zh-CN" altLang="en-US" sz="1600" kern="1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zh-CN" sz="1600" kern="100" dirty="0">
                <a:effectLst/>
                <a:latin typeface="微软雅黑" panose="020B0503020204020204" pitchFamily="34" charset="-122"/>
                <a:ea typeface="微软雅黑" panose="020B0503020204020204" pitchFamily="34" charset="-122"/>
                <a:cs typeface="微软雅黑" panose="020B0503020204020204" pitchFamily="34" charset="-122"/>
              </a:rPr>
              <a:t>提升束流的利用效率，减少治疗时间</a:t>
            </a:r>
            <a:r>
              <a:rPr lang="zh-CN" altLang="en-US" sz="1600" kern="100" dirty="0">
                <a:effectLst/>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b="1" kern="100" dirty="0">
                <a:solidFill>
                  <a:srgbClr val="0070C0"/>
                </a:solidFill>
                <a:effectLst/>
                <a:latin typeface="微软雅黑" panose="020B0503020204020204" pitchFamily="34" charset="-122"/>
                <a:ea typeface="微软雅黑" panose="020B0503020204020204" pitchFamily="34" charset="-122"/>
                <a:cs typeface="微软雅黑" panose="020B0503020204020204" pitchFamily="34" charset="-122"/>
              </a:rPr>
              <a:t>提高治疗效率</a:t>
            </a:r>
            <a:r>
              <a:rPr lang="en-US" altLang="zh-CN" sz="1600" b="1" kern="100" dirty="0">
                <a:solidFill>
                  <a:srgbClr val="0070C0"/>
                </a:solidFill>
                <a:effectLst/>
                <a:latin typeface="微软雅黑" panose="020B0503020204020204" pitchFamily="34" charset="-122"/>
                <a:ea typeface="微软雅黑" panose="020B0503020204020204" pitchFamily="34" charset="-122"/>
                <a:cs typeface="微软雅黑" panose="020B0503020204020204" pitchFamily="34" charset="-122"/>
              </a:rPr>
              <a:t>3</a:t>
            </a:r>
            <a:r>
              <a:rPr lang="zh-CN" altLang="en-US" sz="1600" b="1" kern="100" dirty="0">
                <a:solidFill>
                  <a:srgbClr val="0070C0"/>
                </a:solidFill>
                <a:effectLst/>
                <a:latin typeface="微软雅黑" panose="020B0503020204020204" pitchFamily="34" charset="-122"/>
                <a:ea typeface="微软雅黑" panose="020B0503020204020204" pitchFamily="34" charset="-122"/>
                <a:cs typeface="微软雅黑" panose="020B0503020204020204" pitchFamily="34" charset="-122"/>
              </a:rPr>
              <a:t>倍以上</a:t>
            </a:r>
            <a:r>
              <a:rPr lang="zh-CN" altLang="zh-CN" sz="1600" kern="100" dirty="0">
                <a:effectLst/>
                <a:latin typeface="微软雅黑" panose="020B0503020204020204" pitchFamily="34" charset="-122"/>
                <a:ea typeface="微软雅黑" panose="020B0503020204020204" pitchFamily="34" charset="-122"/>
                <a:cs typeface="微软雅黑" panose="020B0503020204020204" pitchFamily="34" charset="-122"/>
              </a:rPr>
              <a:t>。</a:t>
            </a:r>
          </a:p>
        </p:txBody>
      </p:sp>
      <p:sp>
        <p:nvSpPr>
          <p:cNvPr id="9" name="文本框 8">
            <a:extLst>
              <a:ext uri="{FF2B5EF4-FFF2-40B4-BE49-F238E27FC236}">
                <a16:creationId xmlns:a16="http://schemas.microsoft.com/office/drawing/2014/main" id="{2A6669B8-E353-B0BE-C450-D2DD2C6998CB}"/>
              </a:ext>
            </a:extLst>
          </p:cNvPr>
          <p:cNvSpPr txBox="1"/>
          <p:nvPr/>
        </p:nvSpPr>
        <p:spPr>
          <a:xfrm>
            <a:off x="699135" y="4061460"/>
            <a:ext cx="3348990" cy="2026920"/>
          </a:xfrm>
          <a:prstGeom prst="rect">
            <a:avLst/>
          </a:prstGeom>
          <a:solidFill>
            <a:srgbClr val="D1DFEA"/>
          </a:solidFill>
          <a:ln>
            <a:noFill/>
          </a:ln>
          <a:effectLst>
            <a:outerShdw blurRad="50800" dist="38100" dir="5400000" algn="t" rotWithShape="0">
              <a:prstClr val="black">
                <a:alpha val="40000"/>
              </a:prstClr>
            </a:outerShdw>
          </a:effectLst>
        </p:spPr>
        <p:txBody>
          <a:bodyPr wrap="square">
            <a:noAutofit/>
          </a:bodyPr>
          <a:lstStyle/>
          <a:p>
            <a:pPr lvl="0" algn="just">
              <a:lnSpc>
                <a:spcPct val="150000"/>
              </a:lnSpc>
              <a:tabLst>
                <a:tab pos="457200" algn="l"/>
              </a:tabLst>
            </a:pPr>
            <a:r>
              <a:rPr lang="zh-CN" altLang="en-US" sz="1200" b="1" kern="100">
                <a:ln>
                  <a:noFill/>
                </a:ln>
                <a:solidFill>
                  <a:schemeClr val="tx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运行模式                         </a:t>
            </a:r>
            <a:r>
              <a:rPr lang="en-US" altLang="zh-CN" sz="1200" b="1" kern="100">
                <a:ln>
                  <a:noFill/>
                </a:ln>
                <a:solidFill>
                  <a:schemeClr val="tx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200" b="1" kern="100">
                <a:ln>
                  <a:noFill/>
                </a:ln>
                <a:solidFill>
                  <a:schemeClr val="tx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治疗</a:t>
            </a:r>
            <a:r>
              <a:rPr lang="zh-CN" altLang="en-US" sz="1200" b="1" kern="100" dirty="0">
                <a:ln>
                  <a:noFill/>
                </a:ln>
                <a:solidFill>
                  <a:schemeClr val="tx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时间</a:t>
            </a:r>
            <a:endParaRPr lang="en-US" altLang="zh-CN" sz="1200" b="1" kern="100" dirty="0">
              <a:ln>
                <a:noFill/>
              </a:ln>
              <a:solidFill>
                <a:schemeClr val="tx2">
                  <a:lumMod val="7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lvl="0" algn="just">
              <a:lnSpc>
                <a:spcPct val="150000"/>
              </a:lnSpc>
              <a:tabLst>
                <a:tab pos="457200" algn="l"/>
              </a:tabLst>
            </a:pPr>
            <a:r>
              <a:rPr lang="zh-CN" altLang="zh-CN" sz="1200" kern="100" dirty="0">
                <a:ln>
                  <a:noFill/>
                </a:ln>
                <a:solidFill>
                  <a:schemeClr val="tx2">
                    <a:lumMod val="75000"/>
                  </a:schemeClr>
                </a:solidFill>
                <a:effectLst/>
                <a:latin typeface="微软雅黑" panose="020B0503020204020204" pitchFamily="34" charset="-122"/>
                <a:ea typeface="微软雅黑" panose="020B0503020204020204" pitchFamily="34" charset="-122"/>
                <a:cs typeface="微软雅黑" panose="020B0503020204020204" pitchFamily="34" charset="-122"/>
              </a:rPr>
              <a:t>无呼吸门</a:t>
            </a:r>
            <a:r>
              <a:rPr lang="zh-CN" altLang="zh-CN" sz="1200" kern="100">
                <a:ln>
                  <a:noFill/>
                </a:ln>
                <a:solidFill>
                  <a:schemeClr val="tx2">
                    <a:lumMod val="75000"/>
                  </a:schemeClr>
                </a:solidFill>
                <a:effectLst/>
                <a:latin typeface="微软雅黑" panose="020B0503020204020204" pitchFamily="34" charset="-122"/>
                <a:ea typeface="微软雅黑" panose="020B0503020204020204" pitchFamily="34" charset="-122"/>
                <a:cs typeface="微软雅黑" panose="020B0503020204020204" pitchFamily="34" charset="-122"/>
              </a:rPr>
              <a:t>控：</a:t>
            </a:r>
            <a:r>
              <a:rPr lang="en-US" altLang="zh-CN" sz="1200" kern="100">
                <a:ln>
                  <a:noFill/>
                </a:ln>
                <a:solidFill>
                  <a:schemeClr val="tx2">
                    <a:lumMod val="75000"/>
                  </a:schemeClr>
                </a:solidFill>
                <a:effectLst/>
                <a:latin typeface="微软雅黑" panose="020B0503020204020204" pitchFamily="34" charset="-122"/>
                <a:ea typeface="微软雅黑" panose="020B0503020204020204" pitchFamily="34" charset="-122"/>
                <a:cs typeface="微软雅黑" panose="020B0503020204020204" pitchFamily="34" charset="-122"/>
              </a:rPr>
              <a:t>                       200s</a:t>
            </a:r>
            <a:endParaRPr lang="zh-CN" altLang="zh-CN" sz="1200" kern="100" dirty="0">
              <a:ln>
                <a:noFill/>
              </a:ln>
              <a:effectLst/>
              <a:latin typeface="微软雅黑" panose="020B0503020204020204" pitchFamily="34" charset="-122"/>
              <a:ea typeface="微软雅黑" panose="020B0503020204020204" pitchFamily="34" charset="-122"/>
              <a:cs typeface="微软雅黑" panose="020B0503020204020204" pitchFamily="34" charset="-122"/>
            </a:endParaRPr>
          </a:p>
          <a:p>
            <a:pPr lvl="0" algn="just">
              <a:lnSpc>
                <a:spcPct val="150000"/>
              </a:lnSpc>
              <a:tabLst>
                <a:tab pos="457200" algn="l"/>
              </a:tabLst>
            </a:pPr>
            <a:r>
              <a:rPr lang="zh-CN" altLang="zh-CN" sz="1200" kern="100" dirty="0">
                <a:ln>
                  <a:noFill/>
                </a:ln>
                <a:solidFill>
                  <a:schemeClr val="tx2">
                    <a:lumMod val="75000"/>
                  </a:schemeClr>
                </a:solidFill>
                <a:effectLst/>
                <a:latin typeface="微软雅黑" panose="020B0503020204020204" pitchFamily="34" charset="-122"/>
                <a:ea typeface="微软雅黑" panose="020B0503020204020204" pitchFamily="34" charset="-122"/>
                <a:cs typeface="微软雅黑" panose="020B0503020204020204" pitchFamily="34" charset="-122"/>
              </a:rPr>
              <a:t>无呼吸门控</a:t>
            </a:r>
            <a:r>
              <a:rPr lang="en-US" altLang="zh-CN" sz="1200" kern="100" dirty="0">
                <a:ln>
                  <a:noFill/>
                </a:ln>
                <a:solidFill>
                  <a:schemeClr val="tx2">
                    <a:lumMod val="75000"/>
                  </a:schemeClr>
                </a:solidFill>
                <a:effectLst/>
                <a:latin typeface="微软雅黑" panose="020B0503020204020204" pitchFamily="34" charset="-122"/>
                <a:ea typeface="微软雅黑" panose="020B0503020204020204" pitchFamily="34" charset="-122"/>
                <a:cs typeface="微软雅黑" panose="020B0503020204020204" pitchFamily="34" charset="-122"/>
              </a:rPr>
              <a:t>+</a:t>
            </a:r>
            <a:r>
              <a:rPr lang="zh-CN" altLang="zh-CN" sz="1200" b="1" kern="100" dirty="0">
                <a:ln>
                  <a:noFill/>
                </a:ln>
                <a:solidFill>
                  <a:srgbClr val="0070C0"/>
                </a:solidFill>
                <a:effectLst/>
                <a:latin typeface="微软雅黑" panose="020B0503020204020204" pitchFamily="34" charset="-122"/>
                <a:ea typeface="微软雅黑" panose="020B0503020204020204" pitchFamily="34" charset="-122"/>
                <a:cs typeface="微软雅黑" panose="020B0503020204020204" pitchFamily="34" charset="-122"/>
              </a:rPr>
              <a:t>单周期变</a:t>
            </a:r>
            <a:r>
              <a:rPr lang="zh-CN" altLang="zh-CN" sz="1200" b="1" kern="100">
                <a:ln>
                  <a:noFill/>
                </a:ln>
                <a:solidFill>
                  <a:srgbClr val="0070C0"/>
                </a:solidFill>
                <a:effectLst/>
                <a:latin typeface="微软雅黑" panose="020B0503020204020204" pitchFamily="34" charset="-122"/>
                <a:ea typeface="微软雅黑" panose="020B0503020204020204" pitchFamily="34" charset="-122"/>
                <a:cs typeface="微软雅黑" panose="020B0503020204020204" pitchFamily="34" charset="-122"/>
              </a:rPr>
              <a:t>能：</a:t>
            </a:r>
            <a:r>
              <a:rPr lang="en-US" altLang="zh-CN" sz="1200" b="1" kern="100">
                <a:ln>
                  <a:noFill/>
                </a:ln>
                <a:solidFill>
                  <a:srgbClr val="0070C0"/>
                </a:solidFill>
                <a:effectLst/>
                <a:latin typeface="微软雅黑" panose="020B0503020204020204" pitchFamily="34" charset="-122"/>
                <a:ea typeface="微软雅黑" panose="020B0503020204020204" pitchFamily="34" charset="-122"/>
                <a:cs typeface="微软雅黑" panose="020B0503020204020204" pitchFamily="34" charset="-122"/>
              </a:rPr>
              <a:t>    55s</a:t>
            </a:r>
            <a:endParaRPr lang="zh-CN" altLang="zh-CN" sz="1200" b="1" kern="100" dirty="0">
              <a:ln>
                <a:noFill/>
              </a:ln>
              <a:solidFill>
                <a:srgbClr val="0070C0"/>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lvl="0" algn="just">
              <a:lnSpc>
                <a:spcPct val="150000"/>
              </a:lnSpc>
              <a:tabLst>
                <a:tab pos="457200" algn="l"/>
              </a:tabLst>
            </a:pPr>
            <a:r>
              <a:rPr lang="zh-CN" altLang="zh-CN" sz="1200" kern="100" dirty="0">
                <a:ln>
                  <a:noFill/>
                </a:ln>
                <a:solidFill>
                  <a:schemeClr val="tx2">
                    <a:lumMod val="7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呼吸门</a:t>
            </a:r>
            <a:r>
              <a:rPr lang="zh-CN" altLang="zh-CN" sz="1200" kern="100">
                <a:ln>
                  <a:noFill/>
                </a:ln>
                <a:solidFill>
                  <a:schemeClr val="tx2">
                    <a:lumMod val="75000"/>
                  </a:schemeClr>
                </a:solidFill>
                <a:effectLst/>
                <a:latin typeface="微软雅黑" panose="020B0503020204020204" pitchFamily="34" charset="-122"/>
                <a:ea typeface="微软雅黑" panose="020B0503020204020204" pitchFamily="34" charset="-122"/>
                <a:cs typeface="微软雅黑" panose="020B0503020204020204" pitchFamily="34" charset="-122"/>
              </a:rPr>
              <a:t>控：</a:t>
            </a:r>
            <a:r>
              <a:rPr lang="en-US" altLang="zh-CN" sz="1200" kern="100">
                <a:ln>
                  <a:noFill/>
                </a:ln>
                <a:solidFill>
                  <a:schemeClr val="tx2">
                    <a:lumMod val="75000"/>
                  </a:schemeClr>
                </a:solidFill>
                <a:effectLst/>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200" kern="100">
                <a:ln>
                  <a:noFill/>
                </a:ln>
                <a:solidFill>
                  <a:schemeClr val="tx2">
                    <a:lumMod val="75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200" kern="100">
                <a:ln>
                  <a:noFill/>
                </a:ln>
                <a:solidFill>
                  <a:schemeClr val="tx2">
                    <a:lumMod val="75000"/>
                  </a:schemeClr>
                </a:solidFill>
                <a:effectLst/>
                <a:latin typeface="微软雅黑" panose="020B0503020204020204" pitchFamily="34" charset="-122"/>
                <a:ea typeface="微软雅黑" panose="020B0503020204020204" pitchFamily="34" charset="-122"/>
                <a:cs typeface="微软雅黑" panose="020B0503020204020204" pitchFamily="34" charset="-122"/>
              </a:rPr>
              <a:t>                 300s</a:t>
            </a:r>
            <a:endParaRPr lang="zh-CN" altLang="zh-CN" sz="1200" kern="100" dirty="0">
              <a:ln>
                <a:noFill/>
              </a:ln>
              <a:solidFill>
                <a:schemeClr val="tx2">
                  <a:lumMod val="7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lvl="0" algn="just">
              <a:lnSpc>
                <a:spcPct val="150000"/>
              </a:lnSpc>
              <a:tabLst>
                <a:tab pos="457200" algn="l"/>
              </a:tabLst>
            </a:pPr>
            <a:r>
              <a:rPr lang="zh-CN" altLang="zh-CN" sz="1200" kern="100" dirty="0">
                <a:ln>
                  <a:noFill/>
                </a:ln>
                <a:solidFill>
                  <a:schemeClr val="tx2">
                    <a:lumMod val="7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呼吸门控</a:t>
            </a:r>
            <a:r>
              <a:rPr lang="en-US" altLang="zh-CN" sz="1200" kern="100" dirty="0">
                <a:ln>
                  <a:noFill/>
                </a:ln>
                <a:solidFill>
                  <a:schemeClr val="tx2">
                    <a:lumMod val="75000"/>
                  </a:schemeClr>
                </a:solidFill>
                <a:effectLst/>
                <a:latin typeface="微软雅黑" panose="020B0503020204020204" pitchFamily="34" charset="-122"/>
                <a:ea typeface="微软雅黑" panose="020B0503020204020204" pitchFamily="34" charset="-122"/>
                <a:cs typeface="微软雅黑" panose="020B0503020204020204" pitchFamily="34" charset="-122"/>
              </a:rPr>
              <a:t>+</a:t>
            </a:r>
            <a:r>
              <a:rPr lang="zh-CN" altLang="zh-CN" sz="1200" b="1" kern="100" dirty="0">
                <a:ln>
                  <a:noFill/>
                </a:ln>
                <a:solidFill>
                  <a:srgbClr val="0070C0"/>
                </a:solidFill>
                <a:effectLst/>
                <a:latin typeface="微软雅黑" panose="020B0503020204020204" pitchFamily="34" charset="-122"/>
                <a:ea typeface="微软雅黑" panose="020B0503020204020204" pitchFamily="34" charset="-122"/>
                <a:cs typeface="微软雅黑" panose="020B0503020204020204" pitchFamily="34" charset="-122"/>
              </a:rPr>
              <a:t>单周期变</a:t>
            </a:r>
            <a:r>
              <a:rPr lang="zh-CN" altLang="zh-CN" sz="1200" b="1" kern="100">
                <a:ln>
                  <a:noFill/>
                </a:ln>
                <a:solidFill>
                  <a:srgbClr val="0070C0"/>
                </a:solidFill>
                <a:effectLst/>
                <a:latin typeface="微软雅黑" panose="020B0503020204020204" pitchFamily="34" charset="-122"/>
                <a:ea typeface="微软雅黑" panose="020B0503020204020204" pitchFamily="34" charset="-122"/>
                <a:cs typeface="微软雅黑" panose="020B0503020204020204" pitchFamily="34" charset="-122"/>
              </a:rPr>
              <a:t>能：</a:t>
            </a:r>
            <a:r>
              <a:rPr lang="en-US" altLang="zh-CN" sz="1200" b="1" kern="100">
                <a:ln>
                  <a:noFill/>
                </a:ln>
                <a:solidFill>
                  <a:srgbClr val="0070C0"/>
                </a:solidFill>
                <a:effectLst/>
                <a:latin typeface="微软雅黑" panose="020B0503020204020204" pitchFamily="34" charset="-122"/>
                <a:ea typeface="微软雅黑" panose="020B0503020204020204" pitchFamily="34" charset="-122"/>
                <a:cs typeface="微软雅黑" panose="020B0503020204020204" pitchFamily="34" charset="-122"/>
              </a:rPr>
              <a:t>       70s</a:t>
            </a:r>
            <a:endParaRPr lang="zh-CN" altLang="zh-CN" sz="1200" kern="100" dirty="0">
              <a:ln>
                <a:noFill/>
              </a:ln>
              <a:solidFill>
                <a:srgbClr val="00B0F0"/>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lvl="0" algn="just">
              <a:lnSpc>
                <a:spcPct val="150000"/>
              </a:lnSpc>
              <a:tabLst>
                <a:tab pos="457200" algn="l"/>
              </a:tabLst>
            </a:pPr>
            <a:r>
              <a:rPr lang="zh-CN" altLang="zh-CN" sz="1200" kern="100" dirty="0">
                <a:ln>
                  <a:noFill/>
                </a:ln>
                <a:solidFill>
                  <a:schemeClr val="tx2">
                    <a:lumMod val="7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呼吸门控</a:t>
            </a:r>
            <a:r>
              <a:rPr lang="en-US" altLang="zh-CN" sz="1200" kern="100" dirty="0">
                <a:ln>
                  <a:noFill/>
                </a:ln>
                <a:solidFill>
                  <a:schemeClr val="tx2">
                    <a:lumMod val="75000"/>
                  </a:schemeClr>
                </a:solidFill>
                <a:effectLst/>
                <a:latin typeface="微软雅黑" panose="020B0503020204020204" pitchFamily="34" charset="-122"/>
                <a:ea typeface="微软雅黑" panose="020B0503020204020204" pitchFamily="34" charset="-122"/>
                <a:cs typeface="微软雅黑" panose="020B0503020204020204" pitchFamily="34" charset="-122"/>
              </a:rPr>
              <a:t>+</a:t>
            </a:r>
            <a:r>
              <a:rPr lang="zh-CN" altLang="zh-CN" sz="1200" kern="100" dirty="0">
                <a:ln>
                  <a:noFill/>
                </a:ln>
                <a:solidFill>
                  <a:schemeClr val="tx2">
                    <a:lumMod val="7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快速重复</a:t>
            </a:r>
            <a:r>
              <a:rPr lang="zh-CN" altLang="zh-CN" sz="1200" kern="100">
                <a:ln>
                  <a:noFill/>
                </a:ln>
                <a:solidFill>
                  <a:schemeClr val="tx2">
                    <a:lumMod val="75000"/>
                  </a:schemeClr>
                </a:solidFill>
                <a:effectLst/>
                <a:latin typeface="微软雅黑" panose="020B0503020204020204" pitchFamily="34" charset="-122"/>
                <a:ea typeface="微软雅黑" panose="020B0503020204020204" pitchFamily="34" charset="-122"/>
                <a:cs typeface="微软雅黑" panose="020B0503020204020204" pitchFamily="34" charset="-122"/>
              </a:rPr>
              <a:t>扫描：</a:t>
            </a:r>
            <a:r>
              <a:rPr lang="en-US" altLang="zh-CN" sz="1200" kern="100">
                <a:ln>
                  <a:noFill/>
                </a:ln>
                <a:solidFill>
                  <a:schemeClr val="tx2">
                    <a:lumMod val="75000"/>
                  </a:schemeClr>
                </a:solidFill>
                <a:effectLst/>
                <a:latin typeface="微软雅黑" panose="020B0503020204020204" pitchFamily="34" charset="-122"/>
                <a:ea typeface="微软雅黑" panose="020B0503020204020204" pitchFamily="34" charset="-122"/>
                <a:cs typeface="微软雅黑" panose="020B0503020204020204" pitchFamily="34" charset="-122"/>
              </a:rPr>
              <a:t>    300s</a:t>
            </a:r>
            <a:endParaRPr lang="zh-CN" altLang="zh-CN" sz="1200" kern="100" dirty="0">
              <a:ln>
                <a:noFill/>
              </a:ln>
              <a:solidFill>
                <a:schemeClr val="tx2">
                  <a:lumMod val="75000"/>
                </a:schemeClr>
              </a:solidFill>
              <a:effectLst/>
              <a:latin typeface="微软雅黑" panose="020B0503020204020204" pitchFamily="34" charset="-122"/>
              <a:ea typeface="微软雅黑" panose="020B0503020204020204" pitchFamily="34" charset="-122"/>
              <a:cs typeface="微软雅黑" panose="020B0503020204020204" pitchFamily="34" charset="-122"/>
            </a:endParaRPr>
          </a:p>
          <a:p>
            <a:pPr lvl="0" algn="just">
              <a:lnSpc>
                <a:spcPct val="150000"/>
              </a:lnSpc>
              <a:tabLst>
                <a:tab pos="457200" algn="l"/>
              </a:tabLst>
            </a:pPr>
            <a:r>
              <a:rPr lang="zh-CN" altLang="zh-CN" sz="1200" kern="100" dirty="0">
                <a:ln>
                  <a:noFill/>
                </a:ln>
                <a:solidFill>
                  <a:schemeClr val="tx2">
                    <a:lumMod val="7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呼吸门控</a:t>
            </a:r>
            <a:r>
              <a:rPr lang="en-US" altLang="zh-CN" sz="1200" kern="100" dirty="0">
                <a:ln>
                  <a:noFill/>
                </a:ln>
                <a:solidFill>
                  <a:schemeClr val="tx2">
                    <a:lumMod val="75000"/>
                  </a:schemeClr>
                </a:solidFill>
                <a:effectLst/>
                <a:latin typeface="微软雅黑" panose="020B0503020204020204" pitchFamily="34" charset="-122"/>
                <a:ea typeface="微软雅黑" panose="020B0503020204020204" pitchFamily="34" charset="-122"/>
                <a:cs typeface="微软雅黑" panose="020B0503020204020204" pitchFamily="34" charset="-122"/>
              </a:rPr>
              <a:t>+</a:t>
            </a:r>
            <a:r>
              <a:rPr lang="zh-CN" altLang="zh-CN" sz="1200" kern="100" dirty="0">
                <a:ln>
                  <a:noFill/>
                </a:ln>
                <a:solidFill>
                  <a:schemeClr val="tx2">
                    <a:lumMod val="75000"/>
                  </a:schemeClr>
                </a:solidFill>
                <a:effectLst/>
                <a:latin typeface="微软雅黑" panose="020B0503020204020204" pitchFamily="34" charset="-122"/>
                <a:ea typeface="微软雅黑" panose="020B0503020204020204" pitchFamily="34" charset="-122"/>
                <a:cs typeface="微软雅黑" panose="020B0503020204020204" pitchFamily="34" charset="-122"/>
              </a:rPr>
              <a:t>快速重复扫描</a:t>
            </a:r>
            <a:r>
              <a:rPr lang="en-US" altLang="zh-CN" sz="1200" kern="100" dirty="0">
                <a:ln>
                  <a:noFill/>
                </a:ln>
                <a:solidFill>
                  <a:schemeClr val="tx2">
                    <a:lumMod val="75000"/>
                  </a:schemeClr>
                </a:solidFill>
                <a:effectLst/>
                <a:latin typeface="微软雅黑" panose="020B0503020204020204" pitchFamily="34" charset="-122"/>
                <a:ea typeface="微软雅黑" panose="020B0503020204020204" pitchFamily="34" charset="-122"/>
                <a:cs typeface="微软雅黑" panose="020B0503020204020204" pitchFamily="34" charset="-122"/>
              </a:rPr>
              <a:t>+</a:t>
            </a:r>
            <a:r>
              <a:rPr lang="zh-CN" altLang="zh-CN" sz="1200" b="1" kern="100" dirty="0">
                <a:ln>
                  <a:noFill/>
                </a:ln>
                <a:solidFill>
                  <a:srgbClr val="0070C0"/>
                </a:solidFill>
                <a:effectLst/>
                <a:latin typeface="微软雅黑" panose="020B0503020204020204" pitchFamily="34" charset="-122"/>
                <a:ea typeface="微软雅黑" panose="020B0503020204020204" pitchFamily="34" charset="-122"/>
                <a:cs typeface="微软雅黑" panose="020B0503020204020204" pitchFamily="34" charset="-122"/>
              </a:rPr>
              <a:t>单周期变能：</a:t>
            </a:r>
            <a:r>
              <a:rPr lang="en-US" altLang="zh-CN" sz="1200" b="1" kern="100" dirty="0">
                <a:ln>
                  <a:noFill/>
                </a:ln>
                <a:solidFill>
                  <a:srgbClr val="0070C0"/>
                </a:solidFill>
                <a:effectLst/>
                <a:latin typeface="微软雅黑" panose="020B0503020204020204" pitchFamily="34" charset="-122"/>
                <a:ea typeface="微软雅黑" panose="020B0503020204020204" pitchFamily="34" charset="-122"/>
                <a:cs typeface="微软雅黑" panose="020B0503020204020204" pitchFamily="34" charset="-122"/>
              </a:rPr>
              <a:t>100s</a:t>
            </a:r>
          </a:p>
        </p:txBody>
      </p:sp>
      <p:sp>
        <p:nvSpPr>
          <p:cNvPr id="11" name="文本框 10">
            <a:extLst>
              <a:ext uri="{FF2B5EF4-FFF2-40B4-BE49-F238E27FC236}">
                <a16:creationId xmlns:a16="http://schemas.microsoft.com/office/drawing/2014/main" id="{2FF80B69-28CD-D1CE-EF2C-FA0AA4B2C90C}"/>
              </a:ext>
            </a:extLst>
          </p:cNvPr>
          <p:cNvSpPr txBox="1"/>
          <p:nvPr/>
        </p:nvSpPr>
        <p:spPr>
          <a:xfrm>
            <a:off x="8371205" y="3439160"/>
            <a:ext cx="2992120" cy="275590"/>
          </a:xfrm>
          <a:prstGeom prst="rect">
            <a:avLst/>
          </a:prstGeom>
          <a:noFill/>
        </p:spPr>
        <p:txBody>
          <a:bodyPr wrap="square" rtlCol="0">
            <a:spAutoFit/>
          </a:bodyPr>
          <a:lstStyle/>
          <a:p>
            <a:pPr lvl="0" algn="l">
              <a:buClrTx/>
              <a:buSzTx/>
              <a:buFontTx/>
            </a:pPr>
            <a:r>
              <a:rPr lang="zh-CN" altLang="en-US" sz="12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点扫描+呼吸门控：常规模式1分钟4-5层</a:t>
            </a:r>
          </a:p>
        </p:txBody>
      </p:sp>
      <p:pic>
        <p:nvPicPr>
          <p:cNvPr id="13" name="图片 12">
            <a:extLst>
              <a:ext uri="{FF2B5EF4-FFF2-40B4-BE49-F238E27FC236}">
                <a16:creationId xmlns:a16="http://schemas.microsoft.com/office/drawing/2014/main" id="{A5490B9F-29D6-5C55-9074-9C6DE9424070}"/>
              </a:ext>
            </a:extLst>
          </p:cNvPr>
          <p:cNvPicPr>
            <a:picLocks noChangeAspect="1"/>
          </p:cNvPicPr>
          <p:nvPr/>
        </p:nvPicPr>
        <p:blipFill>
          <a:blip r:embed="rId5" cstate="print"/>
          <a:stretch>
            <a:fillRect/>
          </a:stretch>
        </p:blipFill>
        <p:spPr>
          <a:xfrm>
            <a:off x="8371205" y="5111750"/>
            <a:ext cx="3032760" cy="1014730"/>
          </a:xfrm>
          <a:prstGeom prst="rect">
            <a:avLst/>
          </a:prstGeom>
        </p:spPr>
      </p:pic>
      <p:sp>
        <p:nvSpPr>
          <p:cNvPr id="15" name="文本框 14">
            <a:extLst>
              <a:ext uri="{FF2B5EF4-FFF2-40B4-BE49-F238E27FC236}">
                <a16:creationId xmlns:a16="http://schemas.microsoft.com/office/drawing/2014/main" id="{FAE77234-FB54-483C-B96D-F05EC9CF1F3D}"/>
              </a:ext>
            </a:extLst>
          </p:cNvPr>
          <p:cNvSpPr txBox="1"/>
          <p:nvPr/>
        </p:nvSpPr>
        <p:spPr>
          <a:xfrm>
            <a:off x="8355965" y="4801870"/>
            <a:ext cx="3462655" cy="275590"/>
          </a:xfrm>
          <a:prstGeom prst="rect">
            <a:avLst/>
          </a:prstGeom>
          <a:noFill/>
        </p:spPr>
        <p:txBody>
          <a:bodyPr wrap="square" rtlCol="0">
            <a:spAutoFit/>
          </a:bodyPr>
          <a:lstStyle/>
          <a:p>
            <a:pPr lvl="0" algn="l">
              <a:buClrTx/>
              <a:buSzTx/>
              <a:buFontTx/>
            </a:pPr>
            <a:r>
              <a:rPr lang="zh-CN" altLang="en-US" sz="12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点扫描+呼吸门控：单周期变能模式1分钟16层</a:t>
            </a:r>
          </a:p>
        </p:txBody>
      </p:sp>
      <p:pic>
        <p:nvPicPr>
          <p:cNvPr id="17" name="图片 16">
            <a:extLst>
              <a:ext uri="{FF2B5EF4-FFF2-40B4-BE49-F238E27FC236}">
                <a16:creationId xmlns:a16="http://schemas.microsoft.com/office/drawing/2014/main" id="{F5F38400-8DB7-1FE5-987D-6A7646ECC2AD}"/>
              </a:ext>
            </a:extLst>
          </p:cNvPr>
          <p:cNvPicPr>
            <a:picLocks noChangeAspect="1"/>
          </p:cNvPicPr>
          <p:nvPr/>
        </p:nvPicPr>
        <p:blipFill>
          <a:blip r:embed="rId6" cstate="print"/>
          <a:stretch>
            <a:fillRect/>
          </a:stretch>
        </p:blipFill>
        <p:spPr>
          <a:xfrm>
            <a:off x="8355965" y="1004570"/>
            <a:ext cx="3006090" cy="1007110"/>
          </a:xfrm>
          <a:prstGeom prst="rect">
            <a:avLst/>
          </a:prstGeom>
        </p:spPr>
      </p:pic>
      <p:pic>
        <p:nvPicPr>
          <p:cNvPr id="19" name="图片 18">
            <a:extLst>
              <a:ext uri="{FF2B5EF4-FFF2-40B4-BE49-F238E27FC236}">
                <a16:creationId xmlns:a16="http://schemas.microsoft.com/office/drawing/2014/main" id="{AF41CE2F-9D73-A4E3-C77E-0CA923018B4D}"/>
              </a:ext>
            </a:extLst>
          </p:cNvPr>
          <p:cNvPicPr>
            <a:picLocks noChangeAspect="1"/>
          </p:cNvPicPr>
          <p:nvPr/>
        </p:nvPicPr>
        <p:blipFill>
          <a:blip r:embed="rId7" cstate="print"/>
          <a:stretch>
            <a:fillRect/>
          </a:stretch>
        </p:blipFill>
        <p:spPr>
          <a:xfrm>
            <a:off x="8375650" y="2355850"/>
            <a:ext cx="3006090" cy="1014095"/>
          </a:xfrm>
          <a:prstGeom prst="rect">
            <a:avLst/>
          </a:prstGeom>
        </p:spPr>
      </p:pic>
      <p:pic>
        <p:nvPicPr>
          <p:cNvPr id="21" name="图片 20">
            <a:extLst>
              <a:ext uri="{FF2B5EF4-FFF2-40B4-BE49-F238E27FC236}">
                <a16:creationId xmlns:a16="http://schemas.microsoft.com/office/drawing/2014/main" id="{734592C1-99C7-5D80-74D9-07D41290DDE5}"/>
              </a:ext>
            </a:extLst>
          </p:cNvPr>
          <p:cNvPicPr>
            <a:picLocks noChangeAspect="1"/>
          </p:cNvPicPr>
          <p:nvPr/>
        </p:nvPicPr>
        <p:blipFill>
          <a:blip r:embed="rId8" cstate="print"/>
          <a:stretch>
            <a:fillRect/>
          </a:stretch>
        </p:blipFill>
        <p:spPr>
          <a:xfrm>
            <a:off x="8383270" y="3719195"/>
            <a:ext cx="2996565" cy="1014730"/>
          </a:xfrm>
          <a:prstGeom prst="rect">
            <a:avLst/>
          </a:prstGeom>
        </p:spPr>
      </p:pic>
      <p:sp>
        <p:nvSpPr>
          <p:cNvPr id="23" name="文本框 22">
            <a:extLst>
              <a:ext uri="{FF2B5EF4-FFF2-40B4-BE49-F238E27FC236}">
                <a16:creationId xmlns:a16="http://schemas.microsoft.com/office/drawing/2014/main" id="{E2370041-7DC6-D5DC-A61C-B91F86661ED6}"/>
              </a:ext>
            </a:extLst>
          </p:cNvPr>
          <p:cNvSpPr txBox="1"/>
          <p:nvPr/>
        </p:nvSpPr>
        <p:spPr>
          <a:xfrm>
            <a:off x="8355965" y="708660"/>
            <a:ext cx="3006725" cy="275590"/>
          </a:xfrm>
          <a:prstGeom prst="rect">
            <a:avLst/>
          </a:prstGeom>
          <a:noFill/>
        </p:spPr>
        <p:txBody>
          <a:bodyPr wrap="square" rtlCol="0">
            <a:spAutoFit/>
          </a:bodyPr>
          <a:lstStyle/>
          <a:p>
            <a:r>
              <a:rPr lang="zh-CN" altLang="en-US" sz="12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点扫描治疗：常规模式</a:t>
            </a:r>
            <a:r>
              <a:rPr lang="en-US" altLang="zh-CN" sz="12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2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分钟</a:t>
            </a:r>
            <a:r>
              <a:rPr lang="en-US" altLang="zh-CN" sz="12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7</a:t>
            </a:r>
            <a:r>
              <a:rPr lang="zh-CN" altLang="en-US" sz="12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层</a:t>
            </a:r>
          </a:p>
        </p:txBody>
      </p:sp>
      <p:sp>
        <p:nvSpPr>
          <p:cNvPr id="25" name="文本框 24">
            <a:extLst>
              <a:ext uri="{FF2B5EF4-FFF2-40B4-BE49-F238E27FC236}">
                <a16:creationId xmlns:a16="http://schemas.microsoft.com/office/drawing/2014/main" id="{783CD705-5E02-F4F6-D9A5-905E2D3E5274}"/>
              </a:ext>
            </a:extLst>
          </p:cNvPr>
          <p:cNvSpPr txBox="1"/>
          <p:nvPr/>
        </p:nvSpPr>
        <p:spPr>
          <a:xfrm>
            <a:off x="8375650" y="2065655"/>
            <a:ext cx="2985770" cy="275590"/>
          </a:xfrm>
          <a:prstGeom prst="rect">
            <a:avLst/>
          </a:prstGeom>
          <a:noFill/>
        </p:spPr>
        <p:txBody>
          <a:bodyPr wrap="square" rtlCol="0">
            <a:spAutoFit/>
          </a:bodyPr>
          <a:lstStyle/>
          <a:p>
            <a:pPr lvl="0" algn="l">
              <a:buClrTx/>
              <a:buSzTx/>
              <a:buFontTx/>
            </a:pPr>
            <a:r>
              <a:rPr lang="zh-CN" altLang="en-US" sz="12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点扫描治疗：单周期变能模式1分钟25层</a:t>
            </a:r>
          </a:p>
        </p:txBody>
      </p:sp>
      <p:pic>
        <p:nvPicPr>
          <p:cNvPr id="27" name="图片 26">
            <a:extLst>
              <a:ext uri="{FF2B5EF4-FFF2-40B4-BE49-F238E27FC236}">
                <a16:creationId xmlns:a16="http://schemas.microsoft.com/office/drawing/2014/main" id="{C5EE7A73-85AA-81D3-2196-D687AFFF1D49}"/>
              </a:ext>
            </a:extLst>
          </p:cNvPr>
          <p:cNvPicPr>
            <a:picLocks noChangeAspect="1"/>
          </p:cNvPicPr>
          <p:nvPr>
            <p:custDataLst>
              <p:tags r:id="rId1"/>
            </p:custDataLst>
          </p:nvPr>
        </p:nvPicPr>
        <p:blipFill>
          <a:blip r:embed="rId9"/>
          <a:stretch>
            <a:fillRect/>
          </a:stretch>
        </p:blipFill>
        <p:spPr>
          <a:xfrm>
            <a:off x="4254083" y="4061683"/>
            <a:ext cx="3600832" cy="2025745"/>
          </a:xfrm>
          <a:prstGeom prst="rect">
            <a:avLst/>
          </a:prstGeom>
        </p:spPr>
      </p:pic>
      <p:sp>
        <p:nvSpPr>
          <p:cNvPr id="29" name="文本框 28">
            <a:extLst>
              <a:ext uri="{FF2B5EF4-FFF2-40B4-BE49-F238E27FC236}">
                <a16:creationId xmlns:a16="http://schemas.microsoft.com/office/drawing/2014/main" id="{E8887A23-A9F4-2267-91E5-8FFBA25B731B}"/>
              </a:ext>
            </a:extLst>
          </p:cNvPr>
          <p:cNvSpPr txBox="1"/>
          <p:nvPr>
            <p:custDataLst>
              <p:tags r:id="rId2"/>
            </p:custDataLst>
          </p:nvPr>
        </p:nvSpPr>
        <p:spPr>
          <a:xfrm>
            <a:off x="638175" y="1739900"/>
            <a:ext cx="4220845" cy="1998980"/>
          </a:xfrm>
          <a:prstGeom prst="rect">
            <a:avLst/>
          </a:prstGeom>
          <a:noFill/>
        </p:spPr>
        <p:txBody>
          <a:bodyPr wrap="square" rtlCol="0">
            <a:spAutoFit/>
          </a:bodyPr>
          <a:lstStyle/>
          <a:p>
            <a:pPr marL="285750" indent="-285750" fontAlgn="auto">
              <a:lnSpc>
                <a:spcPct val="120000"/>
              </a:lnSpc>
              <a:spcAft>
                <a:spcPts val="1200"/>
              </a:spcAft>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碳离子束流强</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PPP</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3</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×10</a:t>
            </a:r>
            <a:r>
              <a:rPr lang="zh-CN" altLang="en-US" sz="1400" baseline="30000" dirty="0">
                <a:latin typeface="微软雅黑" panose="020B0503020204020204" pitchFamily="34" charset="-122"/>
                <a:ea typeface="微软雅黑" panose="020B0503020204020204" pitchFamily="34" charset="-122"/>
                <a:cs typeface="微软雅黑" panose="020B0503020204020204" pitchFamily="34" charset="-122"/>
                <a:sym typeface="+mn-ea"/>
              </a:rPr>
              <a:t>9</a:t>
            </a:r>
          </a:p>
          <a:p>
            <a:pPr marL="285750" indent="-285750" fontAlgn="auto">
              <a:lnSpc>
                <a:spcPct val="120000"/>
              </a:lnSpc>
              <a:spcAft>
                <a:spcPts val="1200"/>
              </a:spcAft>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剂量：</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4GyE</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sym typeface="+mn-ea"/>
              </a:rPr>
              <a:t>9</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×10</a:t>
            </a:r>
            <a:r>
              <a:rPr lang="zh-CN" altLang="en-US" sz="1400" baseline="30000" dirty="0">
                <a:latin typeface="微软雅黑" panose="020B0503020204020204" pitchFamily="34" charset="-122"/>
                <a:ea typeface="微软雅黑" panose="020B0503020204020204" pitchFamily="34" charset="-122"/>
                <a:cs typeface="微软雅黑" panose="020B0503020204020204" pitchFamily="34" charset="-122"/>
                <a:sym typeface="+mn-ea"/>
              </a:rPr>
              <a:t>9</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粒子</a:t>
            </a:r>
            <a:endParaRPr lang="en-US" altLang="zh-CN" sz="1400" dirty="0">
              <a:latin typeface="微软雅黑" panose="020B0503020204020204" pitchFamily="34" charset="-122"/>
              <a:ea typeface="微软雅黑" panose="020B0503020204020204" pitchFamily="34" charset="-122"/>
              <a:cs typeface="微软雅黑" panose="020B0503020204020204" pitchFamily="34" charset="-122"/>
            </a:endParaRPr>
          </a:p>
          <a:p>
            <a:pPr marL="285750" indent="-285750" fontAlgn="auto">
              <a:lnSpc>
                <a:spcPct val="120000"/>
              </a:lnSpc>
              <a:spcAft>
                <a:spcPts val="1200"/>
              </a:spcAft>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靶区：</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100x100x100mm</a:t>
            </a:r>
            <a:r>
              <a:rPr lang="en-US" altLang="zh-CN" sz="1400" baseline="30000">
                <a:latin typeface="微软雅黑" panose="020B0503020204020204" pitchFamily="34" charset="-122"/>
                <a:ea typeface="微软雅黑" panose="020B0503020204020204" pitchFamily="34" charset="-122"/>
                <a:cs typeface="微软雅黑" panose="020B0503020204020204" pitchFamily="34" charset="-122"/>
              </a:rPr>
              <a:t>3</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 深度</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为</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100-200mm</a:t>
            </a:r>
          </a:p>
          <a:p>
            <a:pPr marL="285750" indent="-285750" fontAlgn="auto">
              <a:lnSpc>
                <a:spcPct val="120000"/>
              </a:lnSpc>
              <a:spcAft>
                <a:spcPts val="1200"/>
              </a:spcAft>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计划</a:t>
            </a:r>
            <a:r>
              <a:rPr lang="zh-CN" altLang="en-US" sz="140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400">
                <a:latin typeface="微软雅黑" panose="020B0503020204020204" pitchFamily="34" charset="-122"/>
                <a:ea typeface="微软雅黑" panose="020B0503020204020204" pitchFamily="34" charset="-122"/>
                <a:cs typeface="微软雅黑" panose="020B0503020204020204" pitchFamily="34" charset="-122"/>
              </a:rPr>
              <a:t>2 mm</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能量间距，</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59</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层</a:t>
            </a:r>
            <a:r>
              <a:rPr lang="en-US" altLang="zh-CN" sz="1400" dirty="0">
                <a:latin typeface="微软雅黑" panose="020B0503020204020204" pitchFamily="34" charset="-122"/>
                <a:ea typeface="微软雅黑" panose="020B0503020204020204" pitchFamily="34" charset="-122"/>
                <a:cs typeface="微软雅黑" panose="020B0503020204020204" pitchFamily="34" charset="-122"/>
              </a:rPr>
              <a:t>/37158</a:t>
            </a: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点，</a:t>
            </a:r>
          </a:p>
          <a:p>
            <a:pPr marL="285750" indent="-285750" fontAlgn="auto">
              <a:lnSpc>
                <a:spcPct val="120000"/>
              </a:lnSpc>
              <a:spcAft>
                <a:spcPts val="1200"/>
              </a:spcAft>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sym typeface="+mn-ea"/>
              </a:rPr>
              <a:t>粒子数：平均每层2e8，最高6e8，最低约2e7</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1" name="图片 30">
            <a:extLst>
              <a:ext uri="{FF2B5EF4-FFF2-40B4-BE49-F238E27FC236}">
                <a16:creationId xmlns:a16="http://schemas.microsoft.com/office/drawing/2014/main" id="{EBD99E46-E63C-C0FD-B650-BF4000919B17}"/>
              </a:ext>
            </a:extLst>
          </p:cNvPr>
          <p:cNvPicPr>
            <a:picLocks noChangeAspect="1"/>
          </p:cNvPicPr>
          <p:nvPr>
            <p:custDataLst>
              <p:tags r:id="rId3"/>
            </p:custDataLst>
          </p:nvPr>
        </p:nvPicPr>
        <p:blipFill>
          <a:blip r:embed="rId10">
            <a:lum contrast="12000"/>
          </a:blip>
          <a:srcRect l="5739" r="7271"/>
          <a:stretch>
            <a:fillRect/>
          </a:stretch>
        </p:blipFill>
        <p:spPr>
          <a:xfrm>
            <a:off x="4718050" y="1794510"/>
            <a:ext cx="3136265" cy="1982470"/>
          </a:xfrm>
          <a:prstGeom prst="rect">
            <a:avLst/>
          </a:prstGeom>
        </p:spPr>
      </p:pic>
    </p:spTree>
    <p:extLst>
      <p:ext uri="{BB962C8B-B14F-4D97-AF65-F5344CB8AC3E}">
        <p14:creationId xmlns:p14="http://schemas.microsoft.com/office/powerpoint/2010/main" val="40820393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2EEAEB-8304-502C-BA3D-3303D05701E6}"/>
              </a:ext>
            </a:extLst>
          </p:cNvPr>
          <p:cNvSpPr>
            <a:spLocks noGrp="1"/>
          </p:cNvSpPr>
          <p:nvPr>
            <p:ph type="title"/>
          </p:nvPr>
        </p:nvSpPr>
        <p:spPr/>
        <p:txBody>
          <a:bodyPr/>
          <a:lstStyle/>
          <a:p>
            <a:r>
              <a:rPr lang="en-US" altLang="zh-CN" dirty="0" err="1"/>
              <a:t>HiTS</a:t>
            </a:r>
            <a:r>
              <a:rPr lang="en-US" altLang="zh-CN" dirty="0"/>
              <a:t> 200 </a:t>
            </a:r>
            <a:r>
              <a:rPr lang="zh-CN" altLang="en-US" dirty="0"/>
              <a:t>产品特点</a:t>
            </a:r>
            <a:r>
              <a:rPr lang="en-US" altLang="zh-CN" sz="2000" dirty="0">
                <a:solidFill>
                  <a:schemeClr val="tx1"/>
                </a:solidFill>
              </a:rPr>
              <a:t>-</a:t>
            </a:r>
            <a:r>
              <a:rPr lang="zh-CN" altLang="en-US" sz="2000" dirty="0">
                <a:solidFill>
                  <a:schemeClr val="tx1"/>
                </a:solidFill>
              </a:rPr>
              <a:t>快速重复扫描技术</a:t>
            </a:r>
            <a:endParaRPr lang="zh-CN" altLang="en-US" dirty="0">
              <a:solidFill>
                <a:schemeClr val="tx1"/>
              </a:solidFill>
            </a:endParaRPr>
          </a:p>
        </p:txBody>
      </p:sp>
      <p:sp>
        <p:nvSpPr>
          <p:cNvPr id="3" name="内容占位符 2">
            <a:extLst>
              <a:ext uri="{FF2B5EF4-FFF2-40B4-BE49-F238E27FC236}">
                <a16:creationId xmlns:a16="http://schemas.microsoft.com/office/drawing/2014/main" id="{BFFAB7FB-6A46-9A41-C877-937313BF5D66}"/>
              </a:ext>
            </a:extLst>
          </p:cNvPr>
          <p:cNvSpPr>
            <a:spLocks noGrp="1"/>
          </p:cNvSpPr>
          <p:nvPr>
            <p:ph sz="quarter" idx="10"/>
          </p:nvPr>
        </p:nvSpPr>
        <p:spPr/>
        <p:txBody>
          <a:bodyPr/>
          <a:lstStyle/>
          <a:p>
            <a:endParaRPr lang="zh-CN" altLang="en-US"/>
          </a:p>
        </p:txBody>
      </p:sp>
      <p:sp>
        <p:nvSpPr>
          <p:cNvPr id="4" name="文本框 3">
            <a:extLst>
              <a:ext uri="{FF2B5EF4-FFF2-40B4-BE49-F238E27FC236}">
                <a16:creationId xmlns:a16="http://schemas.microsoft.com/office/drawing/2014/main" id="{38DCA0C1-3252-4A21-A844-8912B695B438}"/>
              </a:ext>
            </a:extLst>
          </p:cNvPr>
          <p:cNvSpPr txBox="1"/>
          <p:nvPr/>
        </p:nvSpPr>
        <p:spPr>
          <a:xfrm>
            <a:off x="448310" y="700405"/>
            <a:ext cx="11269980" cy="5745480"/>
          </a:xfrm>
          <a:prstGeom prst="rect">
            <a:avLst/>
          </a:prstGeom>
          <a:solidFill>
            <a:schemeClr val="bg1"/>
          </a:solidFill>
          <a:effectLst>
            <a:outerShdw blurRad="50800" dist="38100" dir="5400000" algn="t" rotWithShape="0">
              <a:prstClr val="black">
                <a:alpha val="40000"/>
              </a:prstClr>
            </a:outerShdw>
          </a:effectLst>
        </p:spPr>
        <p:txBody>
          <a:bodyPr wrap="square" rtlCol="0">
            <a:noAutofit/>
          </a:bodyPr>
          <a:lstStyle/>
          <a:p>
            <a:pPr indent="0" algn="ctr">
              <a:lnSpc>
                <a:spcPct val="150000"/>
              </a:lnSpc>
              <a:buFont typeface="Arial" panose="020B0604020202020204" pitchFamily="34" charset="0"/>
              <a:buNone/>
            </a:pPr>
            <a:endParaRPr lang="zh-CN" altLang="en-US" sz="1600" b="1" dirty="0">
              <a:solidFill>
                <a:srgbClr val="0070C0"/>
              </a:solidFill>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6A312533-A5E9-692A-F36F-54915E32610F}"/>
              </a:ext>
            </a:extLst>
          </p:cNvPr>
          <p:cNvSpPr txBox="1"/>
          <p:nvPr/>
        </p:nvSpPr>
        <p:spPr>
          <a:xfrm>
            <a:off x="872490" y="777875"/>
            <a:ext cx="5711825" cy="1198880"/>
          </a:xfrm>
          <a:prstGeom prst="rect">
            <a:avLst/>
          </a:prstGeom>
          <a:noFill/>
        </p:spPr>
        <p:txBody>
          <a:bodyPr wrap="square">
            <a:spAutoFit/>
          </a:bodyPr>
          <a:lstStyle/>
          <a:p>
            <a:pPr algn="just">
              <a:lnSpc>
                <a:spcPct val="150000"/>
              </a:lnSpc>
            </a:pPr>
            <a:r>
              <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rPr>
              <a:t>用于应对由患者运动（例如呼吸）和解剖学变化（例如肿瘤大小或位置变化）引起的剂量配送不确定性，旨在</a:t>
            </a:r>
            <a:r>
              <a:rPr lang="zh-CN" altLang="zh-CN" sz="1600" b="1" kern="100" dirty="0">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提高靶区的剂量配送精度</a:t>
            </a:r>
            <a:r>
              <a:rPr lang="zh-CN" altLang="zh-CN" sz="1600" kern="100" dirty="0">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a:t>
            </a:r>
          </a:p>
        </p:txBody>
      </p:sp>
      <p:pic>
        <p:nvPicPr>
          <p:cNvPr id="6" name="图片 5">
            <a:extLst>
              <a:ext uri="{FF2B5EF4-FFF2-40B4-BE49-F238E27FC236}">
                <a16:creationId xmlns:a16="http://schemas.microsoft.com/office/drawing/2014/main" id="{E55D973D-7D33-F157-53ED-86BC4163A4CF}"/>
              </a:ext>
            </a:extLst>
          </p:cNvPr>
          <p:cNvPicPr>
            <a:picLocks noChangeAspect="1"/>
          </p:cNvPicPr>
          <p:nvPr/>
        </p:nvPicPr>
        <p:blipFill>
          <a:blip r:embed="rId5" cstate="print"/>
          <a:stretch>
            <a:fillRect/>
          </a:stretch>
        </p:blipFill>
        <p:spPr>
          <a:xfrm>
            <a:off x="2900840" y="3882972"/>
            <a:ext cx="1718945" cy="1727835"/>
          </a:xfrm>
          <a:prstGeom prst="rect">
            <a:avLst/>
          </a:prstGeom>
        </p:spPr>
      </p:pic>
      <p:sp>
        <p:nvSpPr>
          <p:cNvPr id="7" name="文本框 6">
            <a:extLst>
              <a:ext uri="{FF2B5EF4-FFF2-40B4-BE49-F238E27FC236}">
                <a16:creationId xmlns:a16="http://schemas.microsoft.com/office/drawing/2014/main" id="{F893F789-DA1C-E172-C0EE-7342262663AF}"/>
              </a:ext>
            </a:extLst>
          </p:cNvPr>
          <p:cNvSpPr txBox="1"/>
          <p:nvPr/>
        </p:nvSpPr>
        <p:spPr>
          <a:xfrm>
            <a:off x="934085" y="5651500"/>
            <a:ext cx="5796915" cy="521970"/>
          </a:xfrm>
          <a:prstGeom prst="rect">
            <a:avLst/>
          </a:prstGeom>
          <a:noFill/>
        </p:spPr>
        <p:txBody>
          <a:bodyPr wrap="square">
            <a:spAutoFit/>
          </a:bodyPr>
          <a:lstStyle/>
          <a:p>
            <a:pPr algn="ctr"/>
            <a:r>
              <a:rPr lang="zh-CN" altLang="zh-CN" sz="1400" kern="100" dirty="0">
                <a:solidFill>
                  <a:srgbClr val="000000"/>
                </a:solidFill>
                <a:effectLst/>
                <a:latin typeface="微软雅黑" panose="020B0503020204020204" pitchFamily="34" charset="-122"/>
                <a:ea typeface="微软雅黑" panose="020B0503020204020204" pitchFamily="34" charset="-122"/>
              </a:rPr>
              <a:t>快速重复扫描测试结果</a:t>
            </a:r>
          </a:p>
          <a:p>
            <a:pPr algn="ctr"/>
            <a:r>
              <a:rPr lang="zh-CN" altLang="zh-CN" sz="1400" kern="100">
                <a:solidFill>
                  <a:srgbClr val="000000"/>
                </a:solidFill>
                <a:effectLst/>
                <a:latin typeface="微软雅黑" panose="020B0503020204020204" pitchFamily="34" charset="-122"/>
                <a:ea typeface="微软雅黑" panose="020B0503020204020204" pitchFamily="34" charset="-122"/>
              </a:rPr>
              <a:t>左</a:t>
            </a:r>
            <a:r>
              <a:rPr lang="en-US" altLang="zh-CN" sz="1400" kern="100">
                <a:solidFill>
                  <a:srgbClr val="000000"/>
                </a:solidFill>
                <a:effectLst/>
                <a:latin typeface="微软雅黑" panose="020B0503020204020204" pitchFamily="34" charset="-122"/>
                <a:ea typeface="微软雅黑" panose="020B0503020204020204" pitchFamily="34" charset="-122"/>
              </a:rPr>
              <a:t>) </a:t>
            </a:r>
            <a:r>
              <a:rPr lang="zh-CN" altLang="zh-CN" sz="1400" kern="100">
                <a:solidFill>
                  <a:srgbClr val="000000"/>
                </a:solidFill>
                <a:effectLst/>
                <a:latin typeface="微软雅黑" panose="020B0503020204020204" pitchFamily="34" charset="-122"/>
                <a:ea typeface="微软雅黑" panose="020B0503020204020204" pitchFamily="34" charset="-122"/>
              </a:rPr>
              <a:t>常规</a:t>
            </a:r>
            <a:r>
              <a:rPr lang="zh-CN" altLang="zh-CN" sz="1400" kern="100" dirty="0">
                <a:solidFill>
                  <a:srgbClr val="000000"/>
                </a:solidFill>
                <a:effectLst/>
                <a:latin typeface="微软雅黑" panose="020B0503020204020204" pitchFamily="34" charset="-122"/>
                <a:ea typeface="微软雅黑" panose="020B0503020204020204" pitchFamily="34" charset="-122"/>
              </a:rPr>
              <a:t>扫描；</a:t>
            </a:r>
            <a:r>
              <a:rPr lang="zh-CN" altLang="zh-CN" sz="1400" kern="100">
                <a:solidFill>
                  <a:srgbClr val="000000"/>
                </a:solidFill>
                <a:effectLst/>
                <a:latin typeface="微软雅黑" panose="020B0503020204020204" pitchFamily="34" charset="-122"/>
                <a:ea typeface="微软雅黑" panose="020B0503020204020204" pitchFamily="34" charset="-122"/>
              </a:rPr>
              <a:t>中</a:t>
            </a:r>
            <a:r>
              <a:rPr lang="en-US" altLang="zh-CN" sz="1400" kern="100">
                <a:solidFill>
                  <a:srgbClr val="000000"/>
                </a:solidFill>
                <a:effectLst/>
                <a:latin typeface="微软雅黑" panose="020B0503020204020204" pitchFamily="34" charset="-122"/>
                <a:ea typeface="微软雅黑" panose="020B0503020204020204" pitchFamily="34" charset="-122"/>
              </a:rPr>
              <a:t>) </a:t>
            </a:r>
            <a:r>
              <a:rPr lang="zh-CN" altLang="zh-CN" sz="1400" kern="100">
                <a:solidFill>
                  <a:srgbClr val="000000"/>
                </a:solidFill>
                <a:effectLst/>
                <a:latin typeface="微软雅黑" panose="020B0503020204020204" pitchFamily="34" charset="-122"/>
                <a:ea typeface="微软雅黑" panose="020B0503020204020204" pitchFamily="34" charset="-122"/>
              </a:rPr>
              <a:t>仅</a:t>
            </a:r>
            <a:r>
              <a:rPr lang="zh-CN" altLang="zh-CN" sz="1400" kern="100" dirty="0">
                <a:solidFill>
                  <a:srgbClr val="000000"/>
                </a:solidFill>
                <a:effectLst/>
                <a:latin typeface="微软雅黑" panose="020B0503020204020204" pitchFamily="34" charset="-122"/>
                <a:ea typeface="微软雅黑" panose="020B0503020204020204" pitchFamily="34" charset="-122"/>
              </a:rPr>
              <a:t>采用呼吸门</a:t>
            </a:r>
            <a:r>
              <a:rPr lang="zh-CN" altLang="zh-CN" sz="1400" kern="100">
                <a:solidFill>
                  <a:srgbClr val="000000"/>
                </a:solidFill>
                <a:effectLst/>
                <a:latin typeface="微软雅黑" panose="020B0503020204020204" pitchFamily="34" charset="-122"/>
                <a:ea typeface="微软雅黑" panose="020B0503020204020204" pitchFamily="34" charset="-122"/>
              </a:rPr>
              <a:t>控； 右</a:t>
            </a:r>
            <a:r>
              <a:rPr lang="en-US" altLang="zh-CN" sz="1400" kern="100">
                <a:solidFill>
                  <a:srgbClr val="000000"/>
                </a:solidFill>
                <a:effectLst/>
                <a:latin typeface="微软雅黑" panose="020B0503020204020204" pitchFamily="34" charset="-122"/>
                <a:ea typeface="微软雅黑" panose="020B0503020204020204" pitchFamily="34" charset="-122"/>
              </a:rPr>
              <a:t>) </a:t>
            </a:r>
            <a:r>
              <a:rPr lang="zh-CN" altLang="zh-CN" sz="1400" kern="100">
                <a:solidFill>
                  <a:srgbClr val="000000"/>
                </a:solidFill>
                <a:effectLst/>
                <a:latin typeface="微软雅黑" panose="020B0503020204020204" pitchFamily="34" charset="-122"/>
                <a:ea typeface="微软雅黑" panose="020B0503020204020204" pitchFamily="34" charset="-122"/>
              </a:rPr>
              <a:t>呼吸</a:t>
            </a:r>
            <a:r>
              <a:rPr lang="zh-CN" altLang="zh-CN" sz="1400" kern="100" dirty="0">
                <a:solidFill>
                  <a:srgbClr val="000000"/>
                </a:solidFill>
                <a:effectLst/>
                <a:latin typeface="微软雅黑" panose="020B0503020204020204" pitchFamily="34" charset="-122"/>
                <a:ea typeface="微软雅黑" panose="020B0503020204020204" pitchFamily="34" charset="-122"/>
              </a:rPr>
              <a:t>门控配合快速</a:t>
            </a:r>
            <a:r>
              <a:rPr lang="zh-CN" altLang="zh-CN" sz="1400" kern="100">
                <a:solidFill>
                  <a:srgbClr val="000000"/>
                </a:solidFill>
                <a:effectLst/>
                <a:latin typeface="微软雅黑" panose="020B0503020204020204" pitchFamily="34" charset="-122"/>
                <a:ea typeface="微软雅黑" panose="020B0503020204020204" pitchFamily="34" charset="-122"/>
              </a:rPr>
              <a:t>重复扫描  </a:t>
            </a:r>
            <a:endParaRPr lang="zh-CN" altLang="zh-CN" sz="1400" kern="100" dirty="0">
              <a:solidFill>
                <a:srgbClr val="000000"/>
              </a:solidFill>
              <a:effectLst/>
              <a:latin typeface="微软雅黑" panose="020B0503020204020204" pitchFamily="34" charset="-122"/>
              <a:ea typeface="微软雅黑" panose="020B0503020204020204" pitchFamily="34" charset="-122"/>
            </a:endParaRPr>
          </a:p>
        </p:txBody>
      </p:sp>
      <p:pic>
        <p:nvPicPr>
          <p:cNvPr id="8" name="图片 7">
            <a:extLst>
              <a:ext uri="{FF2B5EF4-FFF2-40B4-BE49-F238E27FC236}">
                <a16:creationId xmlns:a16="http://schemas.microsoft.com/office/drawing/2014/main" id="{C3C6FD5E-80E4-2309-3655-ADE5425B0B1C}"/>
              </a:ext>
            </a:extLst>
          </p:cNvPr>
          <p:cNvPicPr>
            <a:picLocks noChangeAspect="1"/>
          </p:cNvPicPr>
          <p:nvPr/>
        </p:nvPicPr>
        <p:blipFill>
          <a:blip r:embed="rId6" cstate="print">
            <a:lum contrast="6000"/>
          </a:blip>
          <a:stretch>
            <a:fillRect/>
          </a:stretch>
        </p:blipFill>
        <p:spPr>
          <a:xfrm>
            <a:off x="1101725" y="1882140"/>
            <a:ext cx="5090795" cy="1968500"/>
          </a:xfrm>
          <a:prstGeom prst="rect">
            <a:avLst/>
          </a:prstGeom>
        </p:spPr>
      </p:pic>
      <p:pic>
        <p:nvPicPr>
          <p:cNvPr id="9" name="43445a39dafa6bd544ceb1d024bf2718">
            <a:hlinkClick r:id="" action="ppaction://media"/>
            <a:extLst>
              <a:ext uri="{FF2B5EF4-FFF2-40B4-BE49-F238E27FC236}">
                <a16:creationId xmlns:a16="http://schemas.microsoft.com/office/drawing/2014/main" id="{9BFA0BB2-2F3A-FCB2-782D-5C338A2B17D9}"/>
              </a:ext>
            </a:extLst>
          </p:cNvPr>
          <p:cNvPicPr>
            <a:picLocks noChangeAspect="1"/>
          </p:cNvPicPr>
          <p:nvPr>
            <a:videoFile r:link="rId1"/>
            <p:extLst>
              <p:ext uri="{DAA4B4D4-6D71-4841-9C94-3DE7FCFB9230}">
                <p14:media xmlns:p14="http://schemas.microsoft.com/office/powerpoint/2010/main" r:embed="rId2">
                  <p14:trim st="5605"/>
                </p14:media>
              </p:ext>
            </p:extLst>
          </p:nvPr>
        </p:nvPicPr>
        <p:blipFill rotWithShape="1">
          <a:blip r:embed="rId7">
            <a:lum contrast="6000"/>
          </a:blip>
          <a:srcRect l="20577" t="9690" r="19637" b="625"/>
          <a:stretch>
            <a:fillRect/>
          </a:stretch>
        </p:blipFill>
        <p:spPr>
          <a:xfrm>
            <a:off x="7434303" y="777875"/>
            <a:ext cx="3596243" cy="2682110"/>
          </a:xfrm>
          <a:prstGeom prst="rect">
            <a:avLst/>
          </a:prstGeom>
        </p:spPr>
      </p:pic>
      <p:pic>
        <p:nvPicPr>
          <p:cNvPr id="10" name="83309bc67a3e238490f6c6caea954163">
            <a:hlinkClick r:id="" action="ppaction://media"/>
            <a:extLst>
              <a:ext uri="{FF2B5EF4-FFF2-40B4-BE49-F238E27FC236}">
                <a16:creationId xmlns:a16="http://schemas.microsoft.com/office/drawing/2014/main" id="{7B303CC5-312A-BC2A-CAC1-26E49905DFBD}"/>
              </a:ext>
            </a:extLst>
          </p:cNvPr>
          <p:cNvPicPr>
            <a:picLocks noChangeAspect="1"/>
          </p:cNvPicPr>
          <p:nvPr>
            <a:videoFile r:link="rId1"/>
            <p:extLst>
              <p:ext uri="{DAA4B4D4-6D71-4841-9C94-3DE7FCFB9230}">
                <p14:media xmlns:p14="http://schemas.microsoft.com/office/powerpoint/2010/main" r:embed="rId3">
                  <p14:trim st="4032"/>
                </p14:media>
              </p:ext>
            </p:extLst>
          </p:nvPr>
        </p:nvPicPr>
        <p:blipFill rotWithShape="1">
          <a:blip r:embed="rId8">
            <a:lum contrast="6000"/>
          </a:blip>
          <a:srcRect l="21371" t="17417" r="36147" b="5955"/>
          <a:stretch>
            <a:fillRect/>
          </a:stretch>
        </p:blipFill>
        <p:spPr>
          <a:xfrm>
            <a:off x="7434303" y="3428999"/>
            <a:ext cx="3592668" cy="2848583"/>
          </a:xfrm>
          <a:prstGeom prst="rect">
            <a:avLst/>
          </a:prstGeom>
        </p:spPr>
      </p:pic>
      <p:pic>
        <p:nvPicPr>
          <p:cNvPr id="11" name="图片 10">
            <a:extLst>
              <a:ext uri="{FF2B5EF4-FFF2-40B4-BE49-F238E27FC236}">
                <a16:creationId xmlns:a16="http://schemas.microsoft.com/office/drawing/2014/main" id="{F9E55C7E-9BD7-AB44-4D26-78CB2C3A4580}"/>
              </a:ext>
            </a:extLst>
          </p:cNvPr>
          <p:cNvPicPr>
            <a:picLocks noChangeAspect="1"/>
          </p:cNvPicPr>
          <p:nvPr/>
        </p:nvPicPr>
        <p:blipFill>
          <a:blip r:embed="rId9" cstate="print"/>
          <a:stretch>
            <a:fillRect/>
          </a:stretch>
        </p:blipFill>
        <p:spPr>
          <a:xfrm flipH="1">
            <a:off x="1113043" y="3883607"/>
            <a:ext cx="1724025" cy="1727200"/>
          </a:xfrm>
          <a:prstGeom prst="rect">
            <a:avLst/>
          </a:prstGeom>
        </p:spPr>
      </p:pic>
      <p:pic>
        <p:nvPicPr>
          <p:cNvPr id="12" name="图片 11">
            <a:extLst>
              <a:ext uri="{FF2B5EF4-FFF2-40B4-BE49-F238E27FC236}">
                <a16:creationId xmlns:a16="http://schemas.microsoft.com/office/drawing/2014/main" id="{8D1E4F9B-02D3-8AAB-8BA9-39EA6C231776}"/>
              </a:ext>
            </a:extLst>
          </p:cNvPr>
          <p:cNvPicPr>
            <a:picLocks noChangeAspect="1"/>
          </p:cNvPicPr>
          <p:nvPr/>
        </p:nvPicPr>
        <p:blipFill>
          <a:blip r:embed="rId10" cstate="print"/>
          <a:stretch>
            <a:fillRect/>
          </a:stretch>
        </p:blipFill>
        <p:spPr>
          <a:xfrm>
            <a:off x="4691812" y="3889896"/>
            <a:ext cx="1715770" cy="1721485"/>
          </a:xfrm>
          <a:prstGeom prst="rect">
            <a:avLst/>
          </a:prstGeom>
        </p:spPr>
      </p:pic>
    </p:spTree>
    <p:extLst>
      <p:ext uri="{BB962C8B-B14F-4D97-AF65-F5344CB8AC3E}">
        <p14:creationId xmlns:p14="http://schemas.microsoft.com/office/powerpoint/2010/main" val="2892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995" fill="hold"/>
                                        <p:tgtEl>
                                          <p:spTgt spid="9"/>
                                        </p:tgtEl>
                                      </p:cBhvr>
                                    </p:cmd>
                                  </p:childTnLst>
                                </p:cTn>
                              </p:par>
                            </p:childTnLst>
                          </p:cTn>
                        </p:par>
                        <p:par>
                          <p:cTn id="7" fill="hold">
                            <p:stCondLst>
                              <p:cond delay="26995"/>
                            </p:stCondLst>
                            <p:childTnLst>
                              <p:par>
                                <p:cTn id="8" presetID="1" presetClass="mediacall" presetSubtype="0" fill="hold" nodeType="afterEffect">
                                  <p:stCondLst>
                                    <p:cond delay="0"/>
                                  </p:stCondLst>
                                  <p:childTnLst>
                                    <p:cmd type="call" cmd="playFrom(0.0)">
                                      <p:cBhvr>
                                        <p:cTn id="9" dur="2469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9"/>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9"/>
                                        </p:tgtEl>
                                      </p:cBhvr>
                                    </p:cmd>
                                  </p:childTnLst>
                                </p:cTn>
                              </p:par>
                            </p:childTnLst>
                          </p:cTn>
                        </p:par>
                      </p:childTnLst>
                    </p:cTn>
                  </p:par>
                </p:childTnLst>
              </p:cTn>
              <p:nextCondLst>
                <p:cond evt="onClick" delay="0">
                  <p:tgtEl>
                    <p:spTgt spid="9"/>
                  </p:tgtEl>
                </p:cond>
              </p:nextCondLst>
            </p:seq>
            <p:seq concurrent="1" nextAc="seek">
              <p:cTn id="15" restart="whenNotActive" fill="hold" evtFilter="cancelBubble" nodeType="interactiveSeq">
                <p:stCondLst>
                  <p:cond evt="onClick" delay="0">
                    <p:tgtEl>
                      <p:spTgt spid="10"/>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0"/>
                                        </p:tgtEl>
                                      </p:cBhvr>
                                    </p:cmd>
                                  </p:childTnLst>
                                </p:cTn>
                              </p:par>
                            </p:childTnLst>
                          </p:cTn>
                        </p:par>
                      </p:childTnLst>
                    </p:cTn>
                  </p:par>
                </p:childTnLst>
              </p:cTn>
              <p:nextCondLst>
                <p:cond evt="onClick" delay="0">
                  <p:tgtEl>
                    <p:spTgt spid="10"/>
                  </p:tgtEl>
                </p:cond>
              </p:nextCondLst>
            </p:seq>
            <p:video>
              <p:cMediaNode vol="80000" mute="1">
                <p:cTn id="20" fill="hold" display="0">
                  <p:stCondLst>
                    <p:cond delay="indefinite"/>
                  </p:stCondLst>
                </p:cTn>
                <p:tgtEl>
                  <p:spTgt spid="9"/>
                </p:tgtEl>
              </p:cMediaNode>
            </p:video>
            <p:video>
              <p:cMediaNode vol="80000" mute="1">
                <p:cTn id="21" fill="hold" display="0">
                  <p:stCondLst>
                    <p:cond delay="indefinite"/>
                  </p:stCondLst>
                </p:cTn>
                <p:tgtEl>
                  <p:spTgt spid="10"/>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CCE60-F7CC-69D4-69B8-94FADC262980}"/>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C6C3CA29-1ABD-9999-17A4-81DDD229B0A2}"/>
              </a:ext>
            </a:extLst>
          </p:cNvPr>
          <p:cNvSpPr>
            <a:spLocks noGrp="1"/>
          </p:cNvSpPr>
          <p:nvPr>
            <p:ph type="title"/>
          </p:nvPr>
        </p:nvSpPr>
        <p:spPr/>
        <p:txBody>
          <a:bodyPr/>
          <a:lstStyle/>
          <a:p>
            <a:r>
              <a:rPr lang="en-US" altLang="zh-CN" dirty="0" err="1"/>
              <a:t>HiTS</a:t>
            </a:r>
            <a:r>
              <a:rPr lang="en-US" altLang="zh-CN" dirty="0"/>
              <a:t> 200 </a:t>
            </a:r>
            <a:r>
              <a:rPr lang="zh-CN" altLang="en-US" dirty="0"/>
              <a:t>产品特点</a:t>
            </a:r>
            <a:r>
              <a:rPr lang="en-US" altLang="zh-CN" sz="2000" dirty="0">
                <a:solidFill>
                  <a:schemeClr val="tx1"/>
                </a:solidFill>
              </a:rPr>
              <a:t>-Flash</a:t>
            </a:r>
            <a:r>
              <a:rPr lang="zh-CN" altLang="en-US" sz="2000" dirty="0">
                <a:solidFill>
                  <a:schemeClr val="tx1"/>
                </a:solidFill>
              </a:rPr>
              <a:t>剂量配送</a:t>
            </a:r>
            <a:endParaRPr lang="zh-CN" altLang="en-US" dirty="0">
              <a:solidFill>
                <a:schemeClr val="tx1"/>
              </a:solidFill>
            </a:endParaRPr>
          </a:p>
        </p:txBody>
      </p:sp>
      <p:sp>
        <p:nvSpPr>
          <p:cNvPr id="3" name="内容占位符 2">
            <a:extLst>
              <a:ext uri="{FF2B5EF4-FFF2-40B4-BE49-F238E27FC236}">
                <a16:creationId xmlns:a16="http://schemas.microsoft.com/office/drawing/2014/main" id="{4E2AD4A4-7882-2EA8-733A-96DA0C09455F}"/>
              </a:ext>
            </a:extLst>
          </p:cNvPr>
          <p:cNvSpPr>
            <a:spLocks noGrp="1"/>
          </p:cNvSpPr>
          <p:nvPr>
            <p:ph sz="quarter" idx="10"/>
          </p:nvPr>
        </p:nvSpPr>
        <p:spPr/>
        <p:txBody>
          <a:bodyPr/>
          <a:lstStyle/>
          <a:p>
            <a:endParaRPr lang="zh-CN" altLang="en-US"/>
          </a:p>
        </p:txBody>
      </p:sp>
      <p:sp>
        <p:nvSpPr>
          <p:cNvPr id="4" name="文本框 3">
            <a:extLst>
              <a:ext uri="{FF2B5EF4-FFF2-40B4-BE49-F238E27FC236}">
                <a16:creationId xmlns:a16="http://schemas.microsoft.com/office/drawing/2014/main" id="{2E6E64CA-5152-C375-C5B4-FACF0C2FD9D7}"/>
              </a:ext>
            </a:extLst>
          </p:cNvPr>
          <p:cNvSpPr txBox="1"/>
          <p:nvPr/>
        </p:nvSpPr>
        <p:spPr>
          <a:xfrm>
            <a:off x="448310" y="681464"/>
            <a:ext cx="11269980" cy="5836920"/>
          </a:xfrm>
          <a:prstGeom prst="rect">
            <a:avLst/>
          </a:prstGeom>
          <a:solidFill>
            <a:schemeClr val="bg1"/>
          </a:solidFill>
          <a:effectLst>
            <a:outerShdw blurRad="50800" dist="38100" dir="5400000" algn="t" rotWithShape="0">
              <a:prstClr val="black">
                <a:alpha val="40000"/>
              </a:prstClr>
            </a:outerShdw>
          </a:effectLst>
        </p:spPr>
        <p:txBody>
          <a:bodyPr wrap="square" rtlCol="0">
            <a:noAutofit/>
          </a:bodyPr>
          <a:lstStyle/>
          <a:p>
            <a:pPr indent="0" algn="ctr">
              <a:lnSpc>
                <a:spcPct val="150000"/>
              </a:lnSpc>
              <a:buFont typeface="Arial" panose="020B0604020202020204" pitchFamily="34" charset="0"/>
              <a:buNone/>
            </a:pPr>
            <a:endParaRPr lang="zh-CN" altLang="en-US" sz="1600" b="1" dirty="0">
              <a:solidFill>
                <a:srgbClr val="0070C0"/>
              </a:solidFill>
              <a:latin typeface="微软雅黑" panose="020B0503020204020204" pitchFamily="34" charset="-122"/>
              <a:ea typeface="微软雅黑" panose="020B0503020204020204" pitchFamily="34" charset="-122"/>
            </a:endParaRPr>
          </a:p>
        </p:txBody>
      </p:sp>
      <p:grpSp>
        <p:nvGrpSpPr>
          <p:cNvPr id="5" name="组合 4">
            <a:extLst>
              <a:ext uri="{FF2B5EF4-FFF2-40B4-BE49-F238E27FC236}">
                <a16:creationId xmlns:a16="http://schemas.microsoft.com/office/drawing/2014/main" id="{E511A6FC-CABE-0FE6-7308-02EECFCF743A}"/>
              </a:ext>
            </a:extLst>
          </p:cNvPr>
          <p:cNvGrpSpPr/>
          <p:nvPr/>
        </p:nvGrpSpPr>
        <p:grpSpPr>
          <a:xfrm>
            <a:off x="6423660" y="4204978"/>
            <a:ext cx="4965700" cy="1788795"/>
            <a:chOff x="10068" y="7301"/>
            <a:chExt cx="8256" cy="2974"/>
          </a:xfrm>
        </p:grpSpPr>
        <p:graphicFrame>
          <p:nvGraphicFramePr>
            <p:cNvPr id="6" name="图表 5">
              <a:extLst>
                <a:ext uri="{FF2B5EF4-FFF2-40B4-BE49-F238E27FC236}">
                  <a16:creationId xmlns:a16="http://schemas.microsoft.com/office/drawing/2014/main" id="{195461AC-DD98-9FAA-21E3-B2FDB3403B62}"/>
                </a:ext>
              </a:extLst>
            </p:cNvPr>
            <p:cNvGraphicFramePr/>
            <p:nvPr/>
          </p:nvGraphicFramePr>
          <p:xfrm>
            <a:off x="10068" y="7301"/>
            <a:ext cx="4246" cy="295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图表 6">
              <a:extLst>
                <a:ext uri="{FF2B5EF4-FFF2-40B4-BE49-F238E27FC236}">
                  <a16:creationId xmlns:a16="http://schemas.microsoft.com/office/drawing/2014/main" id="{027E36A9-41A6-3A90-DDE5-2737E46C6C12}"/>
                </a:ext>
              </a:extLst>
            </p:cNvPr>
            <p:cNvGraphicFramePr/>
            <p:nvPr/>
          </p:nvGraphicFramePr>
          <p:xfrm>
            <a:off x="14314" y="7321"/>
            <a:ext cx="4010" cy="2955"/>
          </p:xfrm>
          <a:graphic>
            <a:graphicData uri="http://schemas.openxmlformats.org/drawingml/2006/chart">
              <c:chart xmlns:c="http://schemas.openxmlformats.org/drawingml/2006/chart" xmlns:r="http://schemas.openxmlformats.org/officeDocument/2006/relationships" r:id="rId3"/>
            </a:graphicData>
          </a:graphic>
        </p:graphicFrame>
      </p:grpSp>
      <p:sp>
        <p:nvSpPr>
          <p:cNvPr id="8" name="文本框 7">
            <a:extLst>
              <a:ext uri="{FF2B5EF4-FFF2-40B4-BE49-F238E27FC236}">
                <a16:creationId xmlns:a16="http://schemas.microsoft.com/office/drawing/2014/main" id="{130C2C48-BEDF-AEFA-906B-C2EEAD263E6F}"/>
              </a:ext>
            </a:extLst>
          </p:cNvPr>
          <p:cNvSpPr txBox="1"/>
          <p:nvPr/>
        </p:nvSpPr>
        <p:spPr>
          <a:xfrm>
            <a:off x="5989799" y="795262"/>
            <a:ext cx="6007006" cy="1183640"/>
          </a:xfrm>
          <a:prstGeom prst="rect">
            <a:avLst/>
          </a:prstGeom>
          <a:noFill/>
        </p:spPr>
        <p:txBody>
          <a:bodyPr wrap="square">
            <a:spAutoFit/>
          </a:bodyPr>
          <a:lstStyle/>
          <a:p>
            <a:pPr marL="285750" indent="-285750" algn="l">
              <a:spcBef>
                <a:spcPts val="0"/>
              </a:spcBef>
              <a:spcAft>
                <a:spcPts val="600"/>
              </a:spcAft>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cs typeface="+mj-cs"/>
              </a:rPr>
              <a:t>实验物理剂量率：</a:t>
            </a:r>
            <a:r>
              <a:rPr lang="en-US" altLang="zh-CN" sz="1400" dirty="0">
                <a:latin typeface="微软雅黑" panose="020B0503020204020204" pitchFamily="34" charset="-122"/>
                <a:ea typeface="微软雅黑" panose="020B0503020204020204" pitchFamily="34" charset="-122"/>
                <a:cs typeface="+mj-cs"/>
              </a:rPr>
              <a:t>40Gy/s</a:t>
            </a:r>
            <a:r>
              <a:rPr lang="zh-CN" altLang="en-US" sz="1400" dirty="0">
                <a:latin typeface="微软雅黑" panose="020B0503020204020204" pitchFamily="34" charset="-122"/>
                <a:ea typeface="微软雅黑" panose="020B0503020204020204" pitchFamily="34" charset="-122"/>
                <a:cs typeface="+mj-cs"/>
              </a:rPr>
              <a:t>、</a:t>
            </a:r>
            <a:r>
              <a:rPr lang="en-US" altLang="zh-CN" sz="1400" dirty="0">
                <a:latin typeface="微软雅黑" panose="020B0503020204020204" pitchFamily="34" charset="-122"/>
                <a:ea typeface="微软雅黑" panose="020B0503020204020204" pitchFamily="34" charset="-122"/>
                <a:cs typeface="+mj-cs"/>
              </a:rPr>
              <a:t>60Gy/s</a:t>
            </a:r>
            <a:r>
              <a:rPr lang="zh-CN" altLang="en-US" sz="1400" dirty="0">
                <a:latin typeface="微软雅黑" panose="020B0503020204020204" pitchFamily="34" charset="-122"/>
                <a:ea typeface="微软雅黑" panose="020B0503020204020204" pitchFamily="34" charset="-122"/>
                <a:cs typeface="+mj-cs"/>
              </a:rPr>
              <a:t>，</a:t>
            </a:r>
            <a:r>
              <a:rPr lang="en-US" altLang="zh-CN" sz="1400" dirty="0">
                <a:latin typeface="微软雅黑" panose="020B0503020204020204" pitchFamily="34" charset="-122"/>
                <a:ea typeface="微软雅黑" panose="020B0503020204020204" pitchFamily="34" charset="-122"/>
                <a:cs typeface="+mj-cs"/>
              </a:rPr>
              <a:t>80Gy/s</a:t>
            </a:r>
            <a:r>
              <a:rPr lang="zh-CN" altLang="en-US" sz="1400" dirty="0">
                <a:latin typeface="微软雅黑" panose="020B0503020204020204" pitchFamily="34" charset="-122"/>
                <a:ea typeface="微软雅黑" panose="020B0503020204020204" pitchFamily="34" charset="-122"/>
                <a:cs typeface="+mj-cs"/>
              </a:rPr>
              <a:t>，</a:t>
            </a:r>
            <a:r>
              <a:rPr lang="en-US" altLang="zh-CN" sz="1400" dirty="0">
                <a:latin typeface="微软雅黑" panose="020B0503020204020204" pitchFamily="34" charset="-122"/>
                <a:ea typeface="微软雅黑" panose="020B0503020204020204" pitchFamily="34" charset="-122"/>
                <a:cs typeface="+mj-cs"/>
              </a:rPr>
              <a:t>120Gy/s</a:t>
            </a:r>
          </a:p>
          <a:p>
            <a:pPr marL="285750" indent="-285750" algn="l">
              <a:spcBef>
                <a:spcPts val="0"/>
              </a:spcBef>
              <a:spcAft>
                <a:spcPts val="600"/>
              </a:spcAft>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rPr>
              <a:t>剂量梯度要求：</a:t>
            </a:r>
            <a:r>
              <a:rPr lang="en-US" altLang="zh-CN" sz="1400" dirty="0">
                <a:latin typeface="微软雅黑" panose="020B0503020204020204" pitchFamily="34" charset="-122"/>
                <a:ea typeface="微软雅黑" panose="020B0503020204020204" pitchFamily="34" charset="-122"/>
              </a:rPr>
              <a:t>1Gy</a:t>
            </a:r>
            <a:r>
              <a:rPr lang="zh-CN" altLang="en-US" sz="1400" dirty="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2Gy</a:t>
            </a:r>
            <a:r>
              <a:rPr lang="zh-CN" altLang="en-US" sz="1400" dirty="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4Gy</a:t>
            </a:r>
            <a:r>
              <a:rPr lang="zh-CN" altLang="en-US" sz="1400" dirty="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8Gy</a:t>
            </a:r>
            <a:r>
              <a:rPr lang="zh-CN" altLang="en-US" sz="1400" dirty="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12Gy</a:t>
            </a:r>
          </a:p>
          <a:p>
            <a:pPr marL="285750" indent="-285750" algn="l">
              <a:spcBef>
                <a:spcPts val="0"/>
              </a:spcBef>
              <a:spcAft>
                <a:spcPts val="600"/>
              </a:spcAft>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cs typeface="+mj-cs"/>
              </a:rPr>
              <a:t>纵向剂量分布：物理剂量均匀分布、生物剂量均匀分布（假设）</a:t>
            </a:r>
            <a:endParaRPr lang="en-US" altLang="zh-CN" sz="1400" dirty="0">
              <a:latin typeface="微软雅黑" panose="020B0503020204020204" pitchFamily="34" charset="-122"/>
              <a:ea typeface="微软雅黑" panose="020B0503020204020204" pitchFamily="34" charset="-122"/>
              <a:cs typeface="+mj-cs"/>
            </a:endParaRPr>
          </a:p>
          <a:p>
            <a:pPr marL="285750" indent="-285750" algn="l">
              <a:spcBef>
                <a:spcPts val="0"/>
              </a:spcBef>
              <a:spcAft>
                <a:spcPts val="600"/>
              </a:spcAft>
              <a:buFont typeface="Arial" panose="020B0604020202020204" pitchFamily="34" charset="0"/>
              <a:buChar char="•"/>
            </a:pPr>
            <a:r>
              <a:rPr lang="zh-CN" altLang="en-US" sz="1400" dirty="0">
                <a:latin typeface="微软雅黑" panose="020B0503020204020204" pitchFamily="34" charset="-122"/>
                <a:ea typeface="微软雅黑" panose="020B0503020204020204" pitchFamily="34" charset="-122"/>
                <a:cs typeface="+mj-cs"/>
              </a:rPr>
              <a:t>射野大小：</a:t>
            </a:r>
            <a:r>
              <a:rPr lang="en-US" altLang="zh-CN" sz="1400" spc="-80" dirty="0">
                <a:solidFill>
                  <a:schemeClr val="tx1"/>
                </a:solidFill>
                <a:uFillTx/>
                <a:latin typeface="微软雅黑" panose="020B0503020204020204" pitchFamily="34" charset="-122"/>
                <a:ea typeface="微软雅黑" panose="020B0503020204020204" pitchFamily="34" charset="-122"/>
                <a:cs typeface="+mj-cs"/>
              </a:rPr>
              <a:t>20mm</a:t>
            </a:r>
            <a:r>
              <a:rPr lang="zh-CN" altLang="en-US" sz="1400" spc="-80" dirty="0">
                <a:solidFill>
                  <a:schemeClr val="tx1"/>
                </a:solidFill>
                <a:uFillTx/>
                <a:latin typeface="微软雅黑" panose="020B0503020204020204" pitchFamily="34" charset="-122"/>
                <a:ea typeface="微软雅黑" panose="020B0503020204020204" pitchFamily="34" charset="-122"/>
                <a:cs typeface="+mj-cs"/>
              </a:rPr>
              <a:t>*</a:t>
            </a:r>
            <a:r>
              <a:rPr lang="en-US" altLang="zh-CN" sz="1400" spc="-80" dirty="0">
                <a:solidFill>
                  <a:schemeClr val="tx1"/>
                </a:solidFill>
                <a:uFillTx/>
                <a:latin typeface="微软雅黑" panose="020B0503020204020204" pitchFamily="34" charset="-122"/>
                <a:ea typeface="微软雅黑" panose="020B0503020204020204" pitchFamily="34" charset="-122"/>
                <a:cs typeface="+mj-cs"/>
              </a:rPr>
              <a:t>20mm</a:t>
            </a:r>
            <a:r>
              <a:rPr lang="zh-CN" altLang="en-US" sz="1400" spc="-80" dirty="0">
                <a:solidFill>
                  <a:schemeClr val="tx1"/>
                </a:solidFill>
                <a:uFillTx/>
                <a:latin typeface="微软雅黑" panose="020B0503020204020204" pitchFamily="34" charset="-122"/>
                <a:ea typeface="微软雅黑" panose="020B0503020204020204" pitchFamily="34" charset="-122"/>
                <a:cs typeface="+mj-cs"/>
              </a:rPr>
              <a:t>*</a:t>
            </a:r>
            <a:r>
              <a:rPr lang="en-US" altLang="zh-CN" sz="1400" spc="-80" dirty="0">
                <a:solidFill>
                  <a:schemeClr val="tx1"/>
                </a:solidFill>
                <a:uFillTx/>
                <a:latin typeface="微软雅黑" panose="020B0503020204020204" pitchFamily="34" charset="-122"/>
                <a:ea typeface="微软雅黑" panose="020B0503020204020204" pitchFamily="34" charset="-122"/>
                <a:cs typeface="+mj-cs"/>
              </a:rPr>
              <a:t>10mm</a:t>
            </a:r>
            <a:r>
              <a:rPr lang="zh-CN" altLang="en-US" sz="1400" spc="-80" dirty="0">
                <a:solidFill>
                  <a:schemeClr val="tx1"/>
                </a:solidFill>
                <a:uFillTx/>
                <a:latin typeface="微软雅黑" panose="020B0503020204020204" pitchFamily="34" charset="-122"/>
                <a:ea typeface="微软雅黑" panose="020B0503020204020204" pitchFamily="34" charset="-122"/>
                <a:cs typeface="+mj-cs"/>
              </a:rPr>
              <a:t>，以及</a:t>
            </a:r>
            <a:r>
              <a:rPr lang="en-US" altLang="zh-CN" sz="1400" spc="-80" dirty="0">
                <a:solidFill>
                  <a:schemeClr val="tx1"/>
                </a:solidFill>
                <a:uFillTx/>
                <a:latin typeface="微软雅黑" panose="020B0503020204020204" pitchFamily="34" charset="-122"/>
                <a:ea typeface="微软雅黑" panose="020B0503020204020204" pitchFamily="34" charset="-122"/>
                <a:cs typeface="+mj-cs"/>
              </a:rPr>
              <a:t>20mm</a:t>
            </a:r>
            <a:r>
              <a:rPr lang="zh-CN" altLang="en-US" sz="1400" spc="-80" dirty="0">
                <a:solidFill>
                  <a:schemeClr val="tx1"/>
                </a:solidFill>
                <a:uFillTx/>
                <a:latin typeface="微软雅黑" panose="020B0503020204020204" pitchFamily="34" charset="-122"/>
                <a:ea typeface="微软雅黑" panose="020B0503020204020204" pitchFamily="34" charset="-122"/>
                <a:cs typeface="+mj-cs"/>
              </a:rPr>
              <a:t>*</a:t>
            </a:r>
            <a:r>
              <a:rPr lang="en-US" altLang="zh-CN" sz="1400" spc="-80" dirty="0">
                <a:solidFill>
                  <a:schemeClr val="tx1"/>
                </a:solidFill>
                <a:uFillTx/>
                <a:latin typeface="微软雅黑" panose="020B0503020204020204" pitchFamily="34" charset="-122"/>
                <a:ea typeface="微软雅黑" panose="020B0503020204020204" pitchFamily="34" charset="-122"/>
                <a:cs typeface="+mj-cs"/>
              </a:rPr>
              <a:t>20mm</a:t>
            </a:r>
            <a:r>
              <a:rPr lang="zh-CN" altLang="en-US" sz="1400" spc="-80" dirty="0">
                <a:solidFill>
                  <a:schemeClr val="tx1"/>
                </a:solidFill>
                <a:uFillTx/>
                <a:latin typeface="微软雅黑" panose="020B0503020204020204" pitchFamily="34" charset="-122"/>
                <a:ea typeface="微软雅黑" panose="020B0503020204020204" pitchFamily="34" charset="-122"/>
                <a:cs typeface="+mj-cs"/>
              </a:rPr>
              <a:t>*</a:t>
            </a:r>
            <a:r>
              <a:rPr lang="en-US" altLang="zh-CN" sz="1400" spc="-80" dirty="0">
                <a:solidFill>
                  <a:schemeClr val="tx1"/>
                </a:solidFill>
                <a:uFillTx/>
                <a:latin typeface="微软雅黑" panose="020B0503020204020204" pitchFamily="34" charset="-122"/>
                <a:ea typeface="微软雅黑" panose="020B0503020204020204" pitchFamily="34" charset="-122"/>
                <a:cs typeface="+mj-cs"/>
              </a:rPr>
              <a:t>4mm</a:t>
            </a:r>
            <a:r>
              <a:rPr lang="zh-CN" altLang="en-US" sz="1400" spc="-80" dirty="0">
                <a:solidFill>
                  <a:schemeClr val="tx1"/>
                </a:solidFill>
                <a:uFillTx/>
                <a:latin typeface="微软雅黑" panose="020B0503020204020204" pitchFamily="34" charset="-122"/>
                <a:ea typeface="微软雅黑" panose="020B0503020204020204" pitchFamily="34" charset="-122"/>
                <a:cs typeface="+mj-cs"/>
              </a:rPr>
              <a:t>（</a:t>
            </a:r>
            <a:r>
              <a:rPr lang="en-US" altLang="zh-CN" sz="1400" spc="-80" dirty="0">
                <a:solidFill>
                  <a:schemeClr val="tx1"/>
                </a:solidFill>
                <a:uFillTx/>
                <a:latin typeface="微软雅黑" panose="020B0503020204020204" pitchFamily="34" charset="-122"/>
                <a:ea typeface="微软雅黑" panose="020B0503020204020204" pitchFamily="34" charset="-122"/>
                <a:cs typeface="+mj-cs"/>
              </a:rPr>
              <a:t>12Gy</a:t>
            </a:r>
            <a:r>
              <a:rPr lang="zh-CN" altLang="en-US" sz="1400" spc="-80" dirty="0">
                <a:solidFill>
                  <a:schemeClr val="tx1"/>
                </a:solidFill>
                <a:uFillTx/>
                <a:latin typeface="微软雅黑" panose="020B0503020204020204" pitchFamily="34" charset="-122"/>
                <a:ea typeface="微软雅黑" panose="020B0503020204020204" pitchFamily="34" charset="-122"/>
                <a:cs typeface="+mj-cs"/>
              </a:rPr>
              <a:t>）</a:t>
            </a:r>
          </a:p>
        </p:txBody>
      </p:sp>
      <p:pic>
        <p:nvPicPr>
          <p:cNvPr id="9" name="图片 8">
            <a:extLst>
              <a:ext uri="{FF2B5EF4-FFF2-40B4-BE49-F238E27FC236}">
                <a16:creationId xmlns:a16="http://schemas.microsoft.com/office/drawing/2014/main" id="{986F94C7-BF56-6B1D-3FF1-ADA2FF27312F}"/>
              </a:ext>
            </a:extLst>
          </p:cNvPr>
          <p:cNvPicPr>
            <a:picLocks noChangeAspect="1"/>
          </p:cNvPicPr>
          <p:nvPr/>
        </p:nvPicPr>
        <p:blipFill rotWithShape="1">
          <a:blip r:embed="rId4" cstate="print"/>
          <a:srcRect/>
          <a:stretch>
            <a:fillRect/>
          </a:stretch>
        </p:blipFill>
        <p:spPr>
          <a:xfrm rot="10800000">
            <a:off x="6392875" y="2094473"/>
            <a:ext cx="2566147" cy="1991039"/>
          </a:xfrm>
          <a:prstGeom prst="rect">
            <a:avLst/>
          </a:prstGeom>
        </p:spPr>
      </p:pic>
      <p:pic>
        <p:nvPicPr>
          <p:cNvPr id="10" name="图片 9">
            <a:extLst>
              <a:ext uri="{FF2B5EF4-FFF2-40B4-BE49-F238E27FC236}">
                <a16:creationId xmlns:a16="http://schemas.microsoft.com/office/drawing/2014/main" id="{1F63A26D-47AD-F293-235E-D8128D7BDF3F}"/>
              </a:ext>
            </a:extLst>
          </p:cNvPr>
          <p:cNvPicPr>
            <a:picLocks noChangeAspect="1"/>
          </p:cNvPicPr>
          <p:nvPr/>
        </p:nvPicPr>
        <p:blipFill rotWithShape="1">
          <a:blip r:embed="rId5" cstate="print"/>
          <a:srcRect/>
          <a:stretch>
            <a:fillRect/>
          </a:stretch>
        </p:blipFill>
        <p:spPr>
          <a:xfrm rot="5400000">
            <a:off x="9166578" y="2017316"/>
            <a:ext cx="1991039" cy="2145355"/>
          </a:xfrm>
          <a:prstGeom prst="rect">
            <a:avLst/>
          </a:prstGeom>
        </p:spPr>
      </p:pic>
      <p:pic>
        <p:nvPicPr>
          <p:cNvPr id="12" name="图片 11">
            <a:extLst>
              <a:ext uri="{FF2B5EF4-FFF2-40B4-BE49-F238E27FC236}">
                <a16:creationId xmlns:a16="http://schemas.microsoft.com/office/drawing/2014/main" id="{D09565D2-D7A1-C4DB-C3CC-E776763E4827}"/>
              </a:ext>
            </a:extLst>
          </p:cNvPr>
          <p:cNvPicPr>
            <a:picLocks noChangeAspect="1"/>
          </p:cNvPicPr>
          <p:nvPr/>
        </p:nvPicPr>
        <p:blipFill>
          <a:blip r:embed="rId6"/>
          <a:srcRect/>
          <a:stretch>
            <a:fillRect/>
          </a:stretch>
        </p:blipFill>
        <p:spPr bwMode="auto">
          <a:xfrm>
            <a:off x="970280" y="1750695"/>
            <a:ext cx="4558030" cy="2049145"/>
          </a:xfrm>
          <a:prstGeom prst="rect">
            <a:avLst/>
          </a:prstGeom>
          <a:noFill/>
          <a:ln>
            <a:noFill/>
          </a:ln>
        </p:spPr>
      </p:pic>
      <p:sp>
        <p:nvSpPr>
          <p:cNvPr id="13" name="文本框 12">
            <a:extLst>
              <a:ext uri="{FF2B5EF4-FFF2-40B4-BE49-F238E27FC236}">
                <a16:creationId xmlns:a16="http://schemas.microsoft.com/office/drawing/2014/main" id="{EADCAD83-EFD2-FED5-39B1-9A5C2F35362E}"/>
              </a:ext>
            </a:extLst>
          </p:cNvPr>
          <p:cNvSpPr txBox="1"/>
          <p:nvPr/>
        </p:nvSpPr>
        <p:spPr>
          <a:xfrm>
            <a:off x="649605" y="734695"/>
            <a:ext cx="5125085" cy="1123950"/>
          </a:xfrm>
          <a:prstGeom prst="rect">
            <a:avLst/>
          </a:prstGeom>
          <a:noFill/>
        </p:spPr>
        <p:txBody>
          <a:bodyPr wrap="square">
            <a:spAutoFit/>
          </a:bodyPr>
          <a:lstStyle/>
          <a:p>
            <a:pPr indent="0" algn="just" fontAlgn="auto">
              <a:lnSpc>
                <a:spcPct val="140000"/>
              </a:lnSpc>
            </a:pPr>
            <a:r>
              <a:rPr lang="en-US" altLang="zh-CN" sz="1600" b="1" kern="100" dirty="0">
                <a:effectLst/>
                <a:latin typeface="微软雅黑" panose="020B0503020204020204" pitchFamily="34" charset="-122"/>
                <a:ea typeface="微软雅黑" panose="020B0503020204020204" pitchFamily="34" charset="-122"/>
                <a:cs typeface="Times New Roman" panose="02020603050405020304" pitchFamily="18" charset="0"/>
              </a:rPr>
              <a:t>FLASH</a:t>
            </a:r>
            <a:r>
              <a:rPr lang="zh-CN" altLang="zh-CN" sz="1600" b="1" kern="100" dirty="0">
                <a:effectLst/>
                <a:latin typeface="微软雅黑" panose="020B0503020204020204" pitchFamily="34" charset="-122"/>
                <a:ea typeface="微软雅黑" panose="020B0503020204020204" pitchFamily="34" charset="-122"/>
                <a:cs typeface="Times New Roman" panose="02020603050405020304" pitchFamily="18" charset="0"/>
              </a:rPr>
              <a:t>混合式扫描技术</a:t>
            </a:r>
            <a:r>
              <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rPr>
              <a:t>针对同步加速器</a:t>
            </a:r>
            <a:r>
              <a:rPr lang="en-US"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rPr>
              <a:t>FLASH</a:t>
            </a:r>
            <a:r>
              <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rPr>
              <a:t>剂量配送而提出的解决方案，</a:t>
            </a:r>
            <a:r>
              <a:rPr lang="zh-CN" altLang="en-US" sz="1600" kern="100" dirty="0">
                <a:effectLst/>
                <a:latin typeface="微软雅黑" panose="020B0503020204020204" pitchFamily="34" charset="-122"/>
                <a:ea typeface="微软雅黑" panose="020B0503020204020204" pitchFamily="34" charset="-122"/>
                <a:cs typeface="Times New Roman" panose="02020603050405020304" pitchFamily="18" charset="0"/>
              </a:rPr>
              <a:t>利用三维适形装置</a:t>
            </a:r>
            <a:r>
              <a:rPr lang="zh-CN" altLang="en-US" sz="1600" kern="100" dirty="0">
                <a:latin typeface="微软雅黑" panose="020B0503020204020204" pitchFamily="34" charset="-122"/>
                <a:ea typeface="微软雅黑" panose="020B0503020204020204" pitchFamily="34" charset="-122"/>
                <a:cs typeface="Times New Roman" panose="02020603050405020304" pitchFamily="18" charset="0"/>
              </a:rPr>
              <a:t>可</a:t>
            </a:r>
            <a:r>
              <a:rPr lang="zh-CN" altLang="zh-CN" sz="1600" b="1" kern="100" dirty="0">
                <a:solidFill>
                  <a:srgbClr val="0070C0"/>
                </a:solidFill>
                <a:effectLst/>
                <a:latin typeface="微软雅黑" panose="020B0503020204020204" pitchFamily="34" charset="-122"/>
                <a:ea typeface="微软雅黑" panose="020B0503020204020204" pitchFamily="34" charset="-122"/>
                <a:cs typeface="Times New Roman" panose="02020603050405020304" pitchFamily="18" charset="0"/>
              </a:rPr>
              <a:t>在极短的时间内完成整个肿瘤靶区的剂量涂抹</a:t>
            </a:r>
            <a:r>
              <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rPr>
              <a:t>。</a:t>
            </a:r>
          </a:p>
        </p:txBody>
      </p:sp>
      <p:grpSp>
        <p:nvGrpSpPr>
          <p:cNvPr id="14" name="组合 13">
            <a:extLst>
              <a:ext uri="{FF2B5EF4-FFF2-40B4-BE49-F238E27FC236}">
                <a16:creationId xmlns:a16="http://schemas.microsoft.com/office/drawing/2014/main" id="{9A7EAC33-518C-189A-6553-F63F8A05BFE5}"/>
              </a:ext>
            </a:extLst>
          </p:cNvPr>
          <p:cNvGrpSpPr/>
          <p:nvPr/>
        </p:nvGrpSpPr>
        <p:grpSpPr>
          <a:xfrm>
            <a:off x="969645" y="3724275"/>
            <a:ext cx="4608195" cy="2675890"/>
            <a:chOff x="1236" y="5704"/>
            <a:chExt cx="7950" cy="4616"/>
          </a:xfrm>
        </p:grpSpPr>
        <p:pic>
          <p:nvPicPr>
            <p:cNvPr id="15" name="图片 14">
              <a:extLst>
                <a:ext uri="{FF2B5EF4-FFF2-40B4-BE49-F238E27FC236}">
                  <a16:creationId xmlns:a16="http://schemas.microsoft.com/office/drawing/2014/main" id="{CD53B59A-5975-13ED-F7D5-11C7FAF661DD}"/>
                </a:ext>
              </a:extLst>
            </p:cNvPr>
            <p:cNvPicPr>
              <a:picLocks noChangeAspect="1"/>
            </p:cNvPicPr>
            <p:nvPr/>
          </p:nvPicPr>
          <p:blipFill rotWithShape="1">
            <a:blip r:embed="rId7" cstate="print"/>
            <a:srcRect/>
            <a:stretch>
              <a:fillRect/>
            </a:stretch>
          </p:blipFill>
          <p:spPr>
            <a:xfrm>
              <a:off x="5272" y="5704"/>
              <a:ext cx="3914" cy="2285"/>
            </a:xfrm>
            <a:prstGeom prst="rect">
              <a:avLst/>
            </a:prstGeom>
          </p:spPr>
        </p:pic>
        <p:pic>
          <p:nvPicPr>
            <p:cNvPr id="16" name="图片 15">
              <a:extLst>
                <a:ext uri="{FF2B5EF4-FFF2-40B4-BE49-F238E27FC236}">
                  <a16:creationId xmlns:a16="http://schemas.microsoft.com/office/drawing/2014/main" id="{2F7CE2A7-7DA1-A5D9-1B7E-167430F52ED3}"/>
                </a:ext>
              </a:extLst>
            </p:cNvPr>
            <p:cNvPicPr>
              <a:picLocks noChangeAspect="1"/>
            </p:cNvPicPr>
            <p:nvPr/>
          </p:nvPicPr>
          <p:blipFill>
            <a:blip r:embed="rId8" cstate="print"/>
            <a:srcRect/>
            <a:stretch>
              <a:fillRect/>
            </a:stretch>
          </p:blipFill>
          <p:spPr>
            <a:xfrm>
              <a:off x="1236" y="8066"/>
              <a:ext cx="3963" cy="2255"/>
            </a:xfrm>
            <a:prstGeom prst="rect">
              <a:avLst/>
            </a:prstGeom>
          </p:spPr>
        </p:pic>
        <p:pic>
          <p:nvPicPr>
            <p:cNvPr id="17" name="图片 16">
              <a:extLst>
                <a:ext uri="{FF2B5EF4-FFF2-40B4-BE49-F238E27FC236}">
                  <a16:creationId xmlns:a16="http://schemas.microsoft.com/office/drawing/2014/main" id="{003CDFBA-5424-5075-D9CA-CB7FB2004BF2}"/>
                </a:ext>
              </a:extLst>
            </p:cNvPr>
            <p:cNvPicPr>
              <a:picLocks noChangeAspect="1"/>
            </p:cNvPicPr>
            <p:nvPr/>
          </p:nvPicPr>
          <p:blipFill>
            <a:blip r:embed="rId9" cstate="print"/>
            <a:stretch>
              <a:fillRect/>
            </a:stretch>
          </p:blipFill>
          <p:spPr>
            <a:xfrm>
              <a:off x="1236" y="5704"/>
              <a:ext cx="3963" cy="2285"/>
            </a:xfrm>
            <a:prstGeom prst="rect">
              <a:avLst/>
            </a:prstGeom>
          </p:spPr>
        </p:pic>
        <p:pic>
          <p:nvPicPr>
            <p:cNvPr id="18" name="图片 17">
              <a:extLst>
                <a:ext uri="{FF2B5EF4-FFF2-40B4-BE49-F238E27FC236}">
                  <a16:creationId xmlns:a16="http://schemas.microsoft.com/office/drawing/2014/main" id="{FF837DD5-9625-DB69-7CD9-ED1934E00CDA}"/>
                </a:ext>
              </a:extLst>
            </p:cNvPr>
            <p:cNvPicPr>
              <a:picLocks noChangeAspect="1"/>
            </p:cNvPicPr>
            <p:nvPr/>
          </p:nvPicPr>
          <p:blipFill>
            <a:blip r:embed="rId10" cstate="print"/>
            <a:srcRect/>
            <a:stretch>
              <a:fillRect/>
            </a:stretch>
          </p:blipFill>
          <p:spPr>
            <a:xfrm>
              <a:off x="5272" y="8066"/>
              <a:ext cx="3914" cy="2255"/>
            </a:xfrm>
            <a:prstGeom prst="rect">
              <a:avLst/>
            </a:prstGeom>
          </p:spPr>
        </p:pic>
      </p:grpSp>
      <p:sp>
        <p:nvSpPr>
          <p:cNvPr id="19" name="文本框 18">
            <a:extLst>
              <a:ext uri="{FF2B5EF4-FFF2-40B4-BE49-F238E27FC236}">
                <a16:creationId xmlns:a16="http://schemas.microsoft.com/office/drawing/2014/main" id="{249CA550-EE8E-EACA-9BF7-60516A405AC3}"/>
              </a:ext>
            </a:extLst>
          </p:cNvPr>
          <p:cNvSpPr txBox="1"/>
          <p:nvPr/>
        </p:nvSpPr>
        <p:spPr>
          <a:xfrm>
            <a:off x="7393012" y="6013083"/>
            <a:ext cx="3295015" cy="338554"/>
          </a:xfrm>
          <a:prstGeom prst="rect">
            <a:avLst/>
          </a:prstGeom>
          <a:noFill/>
        </p:spPr>
        <p:txBody>
          <a:bodyPr wrap="square">
            <a:spAutoFit/>
          </a:bodyPr>
          <a:lstStyle/>
          <a:p>
            <a:r>
              <a:rPr lang="zh-CN" altLang="en-US" sz="1600" b="1" kern="100" dirty="0">
                <a:latin typeface="微软雅黑" panose="020B0503020204020204" pitchFamily="34" charset="-122"/>
                <a:ea typeface="微软雅黑" panose="020B0503020204020204" pitchFamily="34" charset="-122"/>
                <a:cs typeface="Times New Roman" panose="02020603050405020304" pitchFamily="18" charset="0"/>
              </a:rPr>
              <a:t>验证</a:t>
            </a:r>
            <a:r>
              <a:rPr lang="en-US" altLang="zh-CN" sz="1600" b="1" kern="100" dirty="0">
                <a:latin typeface="微软雅黑" panose="020B0503020204020204" pitchFamily="34" charset="-122"/>
                <a:ea typeface="微软雅黑" panose="020B0503020204020204" pitchFamily="34" charset="-122"/>
                <a:cs typeface="Times New Roman" panose="02020603050405020304" pitchFamily="18" charset="0"/>
              </a:rPr>
              <a:t>Flash</a:t>
            </a:r>
            <a:r>
              <a:rPr lang="zh-CN" altLang="en-US" sz="1600" b="1" kern="100" dirty="0">
                <a:latin typeface="微软雅黑" panose="020B0503020204020204" pitchFamily="34" charset="-122"/>
                <a:ea typeface="微软雅黑" panose="020B0503020204020204" pitchFamily="34" charset="-122"/>
                <a:cs typeface="Times New Roman" panose="02020603050405020304" pitchFamily="18" charset="0"/>
              </a:rPr>
              <a:t>剂量配送可行性</a:t>
            </a:r>
            <a:r>
              <a:rPr lang="en-US" altLang="zh-CN" sz="1600" b="1" kern="1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b="1" kern="100" dirty="0">
                <a:latin typeface="微软雅黑" panose="020B0503020204020204" pitchFamily="34" charset="-122"/>
                <a:ea typeface="微软雅黑" panose="020B0503020204020204" pitchFamily="34" charset="-122"/>
                <a:cs typeface="Times New Roman" panose="02020603050405020304" pitchFamily="18" charset="0"/>
              </a:rPr>
              <a:t>小靶区</a:t>
            </a:r>
            <a:endParaRPr lang="zh-CN" altLang="en-US" dirty="0"/>
          </a:p>
        </p:txBody>
      </p:sp>
    </p:spTree>
    <p:extLst>
      <p:ext uri="{BB962C8B-B14F-4D97-AF65-F5344CB8AC3E}">
        <p14:creationId xmlns:p14="http://schemas.microsoft.com/office/powerpoint/2010/main" val="3688105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A86DAA1-3EA9-B70A-C937-E39E1EA34E20}"/>
              </a:ext>
            </a:extLst>
          </p:cNvPr>
          <p:cNvSpPr>
            <a:spLocks noGrp="1"/>
          </p:cNvSpPr>
          <p:nvPr>
            <p:ph type="title"/>
          </p:nvPr>
        </p:nvSpPr>
        <p:spPr/>
        <p:txBody>
          <a:bodyPr/>
          <a:lstStyle/>
          <a:p>
            <a:r>
              <a:rPr lang="en-US" altLang="zh-CN" dirty="0" err="1"/>
              <a:t>HiTS</a:t>
            </a:r>
            <a:r>
              <a:rPr lang="en-US" altLang="zh-CN" dirty="0"/>
              <a:t> 200 </a:t>
            </a:r>
            <a:r>
              <a:rPr lang="zh-CN" altLang="en-US" dirty="0"/>
              <a:t>产品特点</a:t>
            </a:r>
            <a:r>
              <a:rPr lang="en-US" altLang="zh-CN" sz="2000" dirty="0">
                <a:solidFill>
                  <a:schemeClr val="tx1"/>
                </a:solidFill>
              </a:rPr>
              <a:t>- Gantry CBCT</a:t>
            </a:r>
            <a:endParaRPr lang="zh-CN" altLang="en-US" dirty="0">
              <a:solidFill>
                <a:schemeClr val="tx1"/>
              </a:solidFill>
            </a:endParaRPr>
          </a:p>
        </p:txBody>
      </p:sp>
      <p:sp>
        <p:nvSpPr>
          <p:cNvPr id="3" name="内容占位符 2">
            <a:extLst>
              <a:ext uri="{FF2B5EF4-FFF2-40B4-BE49-F238E27FC236}">
                <a16:creationId xmlns:a16="http://schemas.microsoft.com/office/drawing/2014/main" id="{6422A022-57BF-FFFC-A57D-D3E6F8600ACB}"/>
              </a:ext>
            </a:extLst>
          </p:cNvPr>
          <p:cNvSpPr>
            <a:spLocks noGrp="1"/>
          </p:cNvSpPr>
          <p:nvPr>
            <p:ph sz="quarter" idx="10"/>
          </p:nvPr>
        </p:nvSpPr>
        <p:spPr/>
        <p:txBody>
          <a:bodyPr/>
          <a:lstStyle/>
          <a:p>
            <a:endParaRPr lang="zh-CN" altLang="en-US"/>
          </a:p>
        </p:txBody>
      </p:sp>
      <p:sp>
        <p:nvSpPr>
          <p:cNvPr id="5" name="文本框 4">
            <a:extLst>
              <a:ext uri="{FF2B5EF4-FFF2-40B4-BE49-F238E27FC236}">
                <a16:creationId xmlns:a16="http://schemas.microsoft.com/office/drawing/2014/main" id="{5E28A901-7C3B-EA0B-547D-CFA79ABED6FB}"/>
              </a:ext>
            </a:extLst>
          </p:cNvPr>
          <p:cNvSpPr txBox="1"/>
          <p:nvPr/>
        </p:nvSpPr>
        <p:spPr>
          <a:xfrm>
            <a:off x="451485" y="764186"/>
            <a:ext cx="11269980" cy="5748373"/>
          </a:xfrm>
          <a:prstGeom prst="rect">
            <a:avLst/>
          </a:prstGeom>
          <a:solidFill>
            <a:schemeClr val="bg1"/>
          </a:solidFill>
          <a:effectLst>
            <a:outerShdw blurRad="50800" dist="38100" dir="5400000" algn="t" rotWithShape="0">
              <a:prstClr val="black">
                <a:alpha val="40000"/>
              </a:prstClr>
            </a:outerShdw>
          </a:effectLst>
        </p:spPr>
        <p:txBody>
          <a:bodyPr wrap="square" rtlCol="0">
            <a:noAutofit/>
          </a:bodyPr>
          <a:lstStyle/>
          <a:p>
            <a:pPr marL="285750" indent="-285750">
              <a:lnSpc>
                <a:spcPct val="150000"/>
              </a:lnSpc>
              <a:buFont typeface="Arial" panose="020B0604020202020204" pitchFamily="34" charset="0"/>
              <a:buChar char="•"/>
            </a:pPr>
            <a:r>
              <a:rPr lang="en-US" altLang="zh-CN" b="1" dirty="0">
                <a:solidFill>
                  <a:srgbClr val="0070C0"/>
                </a:solidFill>
                <a:latin typeface="微软雅黑" panose="020B0503020204020204" charset="-122"/>
                <a:ea typeface="微软雅黑" panose="020B0503020204020204" charset="-122"/>
                <a:cs typeface="Times New Roman" panose="02020603050405020304" pitchFamily="18" charset="0"/>
              </a:rPr>
              <a:t>Gantry CBCT </a:t>
            </a:r>
            <a:r>
              <a:rPr lang="zh-CN" altLang="en-US" b="1" dirty="0">
                <a:solidFill>
                  <a:srgbClr val="0070C0"/>
                </a:solidFill>
                <a:latin typeface="微软雅黑" panose="020B0503020204020204" charset="-122"/>
                <a:ea typeface="微软雅黑" panose="020B0503020204020204" charset="-122"/>
                <a:cs typeface="Times New Roman" panose="02020603050405020304" pitchFamily="18" charset="0"/>
              </a:rPr>
              <a:t>：旋转机架一体化锥形束 </a:t>
            </a:r>
            <a:r>
              <a:rPr lang="en-US" altLang="zh-CN" b="1" dirty="0">
                <a:solidFill>
                  <a:srgbClr val="0070C0"/>
                </a:solidFill>
                <a:latin typeface="微软雅黑" panose="020B0503020204020204" charset="-122"/>
                <a:ea typeface="微软雅黑" panose="020B0503020204020204" charset="-122"/>
                <a:cs typeface="Times New Roman" panose="02020603050405020304" pitchFamily="18" charset="0"/>
              </a:rPr>
              <a:t>CT </a:t>
            </a:r>
            <a:r>
              <a:rPr lang="zh-CN" altLang="en-US" b="1" dirty="0">
                <a:solidFill>
                  <a:srgbClr val="0070C0"/>
                </a:solidFill>
                <a:latin typeface="微软雅黑" panose="020B0503020204020204" charset="-122"/>
                <a:ea typeface="微软雅黑" panose="020B0503020204020204" charset="-122"/>
                <a:cs typeface="Times New Roman" panose="02020603050405020304" pitchFamily="18" charset="0"/>
              </a:rPr>
              <a:t>影像引导系统，依托公司</a:t>
            </a:r>
            <a:r>
              <a:rPr lang="en-US" altLang="zh-CN" b="1" dirty="0">
                <a:solidFill>
                  <a:srgbClr val="0070C0"/>
                </a:solidFill>
                <a:latin typeface="微软雅黑" panose="020B0503020204020204" charset="-122"/>
                <a:ea typeface="微软雅黑" panose="020B0503020204020204" charset="-122"/>
                <a:cs typeface="Times New Roman" panose="02020603050405020304" pitchFamily="18" charset="0"/>
              </a:rPr>
              <a:t>360°</a:t>
            </a:r>
            <a:r>
              <a:rPr lang="zh-CN" altLang="en-US" b="1" dirty="0">
                <a:solidFill>
                  <a:srgbClr val="0070C0"/>
                </a:solidFill>
                <a:latin typeface="微软雅黑" panose="020B0503020204020204" charset="-122"/>
                <a:ea typeface="微软雅黑" panose="020B0503020204020204" charset="-122"/>
                <a:cs typeface="Times New Roman" panose="02020603050405020304" pitchFamily="18" charset="0"/>
              </a:rPr>
              <a:t>机架同轴旋转完成三维容积扫描，治疗前快速重建患者解剖图像并与计划 </a:t>
            </a:r>
            <a:r>
              <a:rPr lang="en-US" altLang="zh-CN" b="1" dirty="0">
                <a:solidFill>
                  <a:srgbClr val="0070C0"/>
                </a:solidFill>
                <a:latin typeface="微软雅黑" panose="020B0503020204020204" charset="-122"/>
                <a:ea typeface="微软雅黑" panose="020B0503020204020204" charset="-122"/>
                <a:cs typeface="Times New Roman" panose="02020603050405020304" pitchFamily="18" charset="0"/>
              </a:rPr>
              <a:t>CT </a:t>
            </a:r>
            <a:r>
              <a:rPr lang="zh-CN" altLang="en-US" b="1" dirty="0">
                <a:solidFill>
                  <a:srgbClr val="0070C0"/>
                </a:solidFill>
                <a:latin typeface="微软雅黑" panose="020B0503020204020204" charset="-122"/>
                <a:ea typeface="微软雅黑" panose="020B0503020204020204" charset="-122"/>
                <a:cs typeface="Times New Roman" panose="02020603050405020304" pitchFamily="18" charset="0"/>
              </a:rPr>
              <a:t>配准，校正摆位偏差，同时可监测离子束路径组织密度变化、评估束流射程，支持在线自适应放疗，以低剂量三维成像保障重离子治疗的超高定位精度与剂量递送准确性。</a:t>
            </a:r>
          </a:p>
        </p:txBody>
      </p:sp>
      <p:pic>
        <p:nvPicPr>
          <p:cNvPr id="7" name="图片 6">
            <a:extLst>
              <a:ext uri="{FF2B5EF4-FFF2-40B4-BE49-F238E27FC236}">
                <a16:creationId xmlns:a16="http://schemas.microsoft.com/office/drawing/2014/main" id="{C095433C-40BC-9C36-1849-95C079EA74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2886" y="2115856"/>
            <a:ext cx="4394811" cy="3863412"/>
          </a:xfrm>
          <a:prstGeom prst="rect">
            <a:avLst/>
          </a:prstGeom>
        </p:spPr>
      </p:pic>
      <p:pic>
        <p:nvPicPr>
          <p:cNvPr id="11" name="图片 10">
            <a:extLst>
              <a:ext uri="{FF2B5EF4-FFF2-40B4-BE49-F238E27FC236}">
                <a16:creationId xmlns:a16="http://schemas.microsoft.com/office/drawing/2014/main" id="{6D08B8B9-FFB3-E6F1-B434-55FFE9B4F652}"/>
              </a:ext>
            </a:extLst>
          </p:cNvPr>
          <p:cNvPicPr>
            <a:picLocks noChangeAspect="1"/>
          </p:cNvPicPr>
          <p:nvPr/>
        </p:nvPicPr>
        <p:blipFill>
          <a:blip r:embed="rId4"/>
          <a:stretch>
            <a:fillRect/>
          </a:stretch>
        </p:blipFill>
        <p:spPr>
          <a:xfrm>
            <a:off x="5930394" y="2115856"/>
            <a:ext cx="4891842" cy="3863412"/>
          </a:xfrm>
          <a:prstGeom prst="rect">
            <a:avLst/>
          </a:prstGeom>
        </p:spPr>
      </p:pic>
      <p:sp>
        <p:nvSpPr>
          <p:cNvPr id="13" name="文本框 12">
            <a:extLst>
              <a:ext uri="{FF2B5EF4-FFF2-40B4-BE49-F238E27FC236}">
                <a16:creationId xmlns:a16="http://schemas.microsoft.com/office/drawing/2014/main" id="{62A30017-3F00-DA9B-D4C9-02F0B8C85631}"/>
              </a:ext>
            </a:extLst>
          </p:cNvPr>
          <p:cNvSpPr txBox="1"/>
          <p:nvPr/>
        </p:nvSpPr>
        <p:spPr>
          <a:xfrm>
            <a:off x="1688895" y="6087495"/>
            <a:ext cx="8651132" cy="338554"/>
          </a:xfrm>
          <a:prstGeom prst="rect">
            <a:avLst/>
          </a:prstGeom>
          <a:noFill/>
        </p:spPr>
        <p:txBody>
          <a:bodyPr wrap="square">
            <a:spAutoFit/>
          </a:bodyPr>
          <a:lstStyle/>
          <a:p>
            <a:r>
              <a:rPr lang="zh-CN" altLang="en-US" sz="1600" b="1" spc="15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微软雅黑" panose="020B0503020204020204" pitchFamily="34" charset="-122"/>
                <a:ea typeface="微软雅黑" panose="020B0503020204020204" pitchFamily="34" charset="-122"/>
              </a:rPr>
              <a:t>目前已在重离子旋转机架上装机完成，开展功能调试和相应的图像质量优化算法研究中</a:t>
            </a:r>
            <a:endParaRPr lang="zh-CN" altLang="en-US" dirty="0"/>
          </a:p>
        </p:txBody>
      </p:sp>
    </p:spTree>
    <p:extLst>
      <p:ext uri="{BB962C8B-B14F-4D97-AF65-F5344CB8AC3E}">
        <p14:creationId xmlns:p14="http://schemas.microsoft.com/office/powerpoint/2010/main" val="884299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355ED-BF05-517C-A46D-476C62121E8F}"/>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E61A4242-B8A1-666C-4A90-A7711BC23DE8}"/>
              </a:ext>
            </a:extLst>
          </p:cNvPr>
          <p:cNvSpPr>
            <a:spLocks noGrp="1"/>
          </p:cNvSpPr>
          <p:nvPr>
            <p:ph type="title"/>
          </p:nvPr>
        </p:nvSpPr>
        <p:spPr/>
        <p:txBody>
          <a:bodyPr/>
          <a:lstStyle/>
          <a:p>
            <a:r>
              <a:rPr lang="en-US" altLang="zh-CN" dirty="0" err="1"/>
              <a:t>HiTS</a:t>
            </a:r>
            <a:r>
              <a:rPr lang="en-US" altLang="zh-CN" dirty="0"/>
              <a:t> 200 </a:t>
            </a:r>
            <a:r>
              <a:rPr lang="zh-CN" altLang="en-US" dirty="0"/>
              <a:t>产品特点</a:t>
            </a:r>
            <a:r>
              <a:rPr lang="en-US" altLang="zh-CN" sz="2000" dirty="0">
                <a:solidFill>
                  <a:schemeClr val="tx1"/>
                </a:solidFill>
              </a:rPr>
              <a:t>-</a:t>
            </a:r>
            <a:r>
              <a:rPr lang="zh-CN" altLang="en-US" sz="2000" dirty="0">
                <a:solidFill>
                  <a:schemeClr val="tx1"/>
                </a:solidFill>
              </a:rPr>
              <a:t>自研治疗计划系统</a:t>
            </a:r>
            <a:r>
              <a:rPr lang="en-US" altLang="zh-CN" sz="2000" dirty="0">
                <a:solidFill>
                  <a:schemeClr val="tx1"/>
                </a:solidFill>
              </a:rPr>
              <a:t> </a:t>
            </a:r>
            <a:endParaRPr lang="zh-CN" altLang="en-US" dirty="0">
              <a:solidFill>
                <a:schemeClr val="tx1"/>
              </a:solidFill>
            </a:endParaRPr>
          </a:p>
        </p:txBody>
      </p:sp>
      <p:sp>
        <p:nvSpPr>
          <p:cNvPr id="3" name="内容占位符 2">
            <a:extLst>
              <a:ext uri="{FF2B5EF4-FFF2-40B4-BE49-F238E27FC236}">
                <a16:creationId xmlns:a16="http://schemas.microsoft.com/office/drawing/2014/main" id="{9D0E5429-33C3-1533-0834-123B2808E320}"/>
              </a:ext>
            </a:extLst>
          </p:cNvPr>
          <p:cNvSpPr>
            <a:spLocks noGrp="1"/>
          </p:cNvSpPr>
          <p:nvPr>
            <p:ph sz="quarter" idx="10"/>
          </p:nvPr>
        </p:nvSpPr>
        <p:spPr/>
        <p:txBody>
          <a:bodyPr/>
          <a:lstStyle/>
          <a:p>
            <a:endParaRPr lang="zh-CN" altLang="en-US"/>
          </a:p>
        </p:txBody>
      </p:sp>
      <p:sp>
        <p:nvSpPr>
          <p:cNvPr id="5" name="文本框 4">
            <a:extLst>
              <a:ext uri="{FF2B5EF4-FFF2-40B4-BE49-F238E27FC236}">
                <a16:creationId xmlns:a16="http://schemas.microsoft.com/office/drawing/2014/main" id="{D60A5337-8C4D-B8EC-1520-2ABACAA2CA2F}"/>
              </a:ext>
            </a:extLst>
          </p:cNvPr>
          <p:cNvSpPr txBox="1"/>
          <p:nvPr/>
        </p:nvSpPr>
        <p:spPr>
          <a:xfrm>
            <a:off x="451485" y="764186"/>
            <a:ext cx="11269980" cy="5748373"/>
          </a:xfrm>
          <a:prstGeom prst="rect">
            <a:avLst/>
          </a:prstGeom>
          <a:solidFill>
            <a:schemeClr val="bg1"/>
          </a:solidFill>
          <a:effectLst>
            <a:outerShdw blurRad="50800" dist="38100" dir="5400000" algn="t" rotWithShape="0">
              <a:prstClr val="black">
                <a:alpha val="40000"/>
              </a:prstClr>
            </a:outerShdw>
          </a:effectLst>
        </p:spPr>
        <p:txBody>
          <a:bodyPr wrap="square" rtlCol="0">
            <a:noAutofit/>
          </a:bodyPr>
          <a:lstStyle/>
          <a:p>
            <a:pPr indent="0" algn="ctr">
              <a:lnSpc>
                <a:spcPct val="150000"/>
              </a:lnSpc>
              <a:buFont typeface="Arial" panose="020B0604020202020204" pitchFamily="34" charset="0"/>
              <a:buNone/>
            </a:pPr>
            <a:endParaRPr lang="zh-CN" altLang="en-US" b="1" dirty="0">
              <a:solidFill>
                <a:srgbClr val="0070C0"/>
              </a:solidFill>
              <a:latin typeface="微软雅黑" panose="020B0503020204020204" pitchFamily="34" charset="-122"/>
              <a:ea typeface="微软雅黑" panose="020B0503020204020204" pitchFamily="34" charset="-122"/>
            </a:endParaRPr>
          </a:p>
        </p:txBody>
      </p:sp>
      <p:grpSp>
        <p:nvGrpSpPr>
          <p:cNvPr id="16" name="组合 15">
            <a:extLst>
              <a:ext uri="{FF2B5EF4-FFF2-40B4-BE49-F238E27FC236}">
                <a16:creationId xmlns:a16="http://schemas.microsoft.com/office/drawing/2014/main" id="{057D6FE8-1E38-9F35-59A9-91BDA464C9D9}"/>
              </a:ext>
            </a:extLst>
          </p:cNvPr>
          <p:cNvGrpSpPr/>
          <p:nvPr/>
        </p:nvGrpSpPr>
        <p:grpSpPr>
          <a:xfrm>
            <a:off x="586898" y="1083014"/>
            <a:ext cx="8596013" cy="5041346"/>
            <a:chOff x="690659" y="992221"/>
            <a:chExt cx="8356063" cy="5115210"/>
          </a:xfrm>
        </p:grpSpPr>
        <p:pic>
          <p:nvPicPr>
            <p:cNvPr id="4" name="图片 3" descr="假电脑替换">
              <a:extLst>
                <a:ext uri="{FF2B5EF4-FFF2-40B4-BE49-F238E27FC236}">
                  <a16:creationId xmlns:a16="http://schemas.microsoft.com/office/drawing/2014/main" id="{16D9D5FB-19DE-97C9-C882-4F387C8D4081}"/>
                </a:ext>
              </a:extLst>
            </p:cNvPr>
            <p:cNvPicPr>
              <a:picLocks noChangeAspect="1"/>
            </p:cNvPicPr>
            <p:nvPr/>
          </p:nvPicPr>
          <p:blipFill>
            <a:blip r:embed="rId3"/>
            <a:srcRect l="16245" t="13690" r="3503" b="11722"/>
            <a:stretch>
              <a:fillRect/>
            </a:stretch>
          </p:blipFill>
          <p:spPr>
            <a:xfrm>
              <a:off x="810637" y="992221"/>
              <a:ext cx="8236085" cy="5115210"/>
            </a:xfrm>
            <a:prstGeom prst="rect">
              <a:avLst/>
            </a:prstGeom>
          </p:spPr>
        </p:pic>
        <p:sp>
          <p:nvSpPr>
            <p:cNvPr id="7" name="圆角矩形 11">
              <a:extLst>
                <a:ext uri="{FF2B5EF4-FFF2-40B4-BE49-F238E27FC236}">
                  <a16:creationId xmlns:a16="http://schemas.microsoft.com/office/drawing/2014/main" id="{8FA8D938-CB06-C725-9906-472EF3A98841}"/>
                </a:ext>
              </a:extLst>
            </p:cNvPr>
            <p:cNvSpPr/>
            <p:nvPr/>
          </p:nvSpPr>
          <p:spPr>
            <a:xfrm>
              <a:off x="3841957" y="2094230"/>
              <a:ext cx="3046095" cy="349250"/>
            </a:xfrm>
            <a:prstGeom prst="roundRect">
              <a:avLst/>
            </a:prstGeom>
            <a:solidFill>
              <a:schemeClr val="accent1">
                <a:lumMod val="20000"/>
                <a:lumOff val="80000"/>
              </a:schemeClr>
            </a:solidFill>
          </p:spPr>
          <p:style>
            <a:lnRef idx="0">
              <a:srgbClr val="FFFFFF"/>
            </a:lnRef>
            <a:fillRef idx="2">
              <a:schemeClr val="accent1"/>
            </a:fillRef>
            <a:effectRef idx="0">
              <a:srgbClr val="FFFFFF"/>
            </a:effectRef>
            <a:fontRef idx="minor">
              <a:schemeClr val="lt1"/>
            </a:fontRef>
          </p:style>
          <p:txBody>
            <a:bodyPr rtlCol="0" anchor="ctr"/>
            <a:lstStyle/>
            <a:p>
              <a:pPr algn="ctr"/>
              <a:r>
                <a:rPr lang="zh-CN" altLang="en-US" sz="1400" b="1" dirty="0">
                  <a:solidFill>
                    <a:srgbClr val="0070C0"/>
                  </a:solidFill>
                  <a:effectLst/>
                  <a:latin typeface="微软雅黑" panose="020B0503020204020204" pitchFamily="34" charset="-122"/>
                  <a:ea typeface="微软雅黑" panose="020B0503020204020204" pitchFamily="34" charset="-122"/>
                </a:rPr>
                <a:t>多粒子、多剂量引擎、多治疗方式</a:t>
              </a:r>
            </a:p>
          </p:txBody>
        </p:sp>
        <p:sp>
          <p:nvSpPr>
            <p:cNvPr id="9" name="圆角矩形 12">
              <a:extLst>
                <a:ext uri="{FF2B5EF4-FFF2-40B4-BE49-F238E27FC236}">
                  <a16:creationId xmlns:a16="http://schemas.microsoft.com/office/drawing/2014/main" id="{EBACB126-313F-406C-4594-AB5FED2F7BC2}"/>
                </a:ext>
              </a:extLst>
            </p:cNvPr>
            <p:cNvSpPr/>
            <p:nvPr/>
          </p:nvSpPr>
          <p:spPr>
            <a:xfrm>
              <a:off x="3699082" y="3673971"/>
              <a:ext cx="3188970" cy="349250"/>
            </a:xfrm>
            <a:prstGeom prst="roundRect">
              <a:avLst/>
            </a:prstGeom>
            <a:solidFill>
              <a:schemeClr val="accent1">
                <a:lumMod val="20000"/>
                <a:lumOff val="80000"/>
              </a:schemeClr>
            </a:solidFill>
          </p:spPr>
          <p:style>
            <a:lnRef idx="0">
              <a:srgbClr val="FFFFFF"/>
            </a:lnRef>
            <a:fillRef idx="2">
              <a:schemeClr val="accent1"/>
            </a:fillRef>
            <a:effectRef idx="0">
              <a:srgbClr val="FFFFFF"/>
            </a:effectRef>
            <a:fontRef idx="minor">
              <a:schemeClr val="lt1"/>
            </a:fontRef>
          </p:style>
          <p:txBody>
            <a:bodyPr rtlCol="0" anchor="ctr"/>
            <a:lstStyle/>
            <a:p>
              <a:pPr algn="ctr"/>
              <a:r>
                <a:rPr lang="zh-CN" altLang="en-US" sz="1400" b="1">
                  <a:solidFill>
                    <a:srgbClr val="0070C0"/>
                  </a:solidFill>
                  <a:effectLst/>
                  <a:latin typeface="微软雅黑" panose="020B0503020204020204" pitchFamily="34" charset="-122"/>
                  <a:ea typeface="微软雅黑" panose="020B0503020204020204" pitchFamily="34" charset="-122"/>
                </a:rPr>
                <a:t>多生物效应模型、多种器官自动勾画</a:t>
              </a:r>
            </a:p>
          </p:txBody>
        </p:sp>
        <p:sp>
          <p:nvSpPr>
            <p:cNvPr id="11" name="圆角矩形 13">
              <a:extLst>
                <a:ext uri="{FF2B5EF4-FFF2-40B4-BE49-F238E27FC236}">
                  <a16:creationId xmlns:a16="http://schemas.microsoft.com/office/drawing/2014/main" id="{772026E8-B27F-D4F8-7AC9-56FEEC17B427}"/>
                </a:ext>
              </a:extLst>
            </p:cNvPr>
            <p:cNvSpPr/>
            <p:nvPr/>
          </p:nvSpPr>
          <p:spPr>
            <a:xfrm>
              <a:off x="690659" y="2443480"/>
              <a:ext cx="2011680" cy="349250"/>
            </a:xfrm>
            <a:prstGeom prst="roundRect">
              <a:avLst/>
            </a:prstGeom>
            <a:solidFill>
              <a:schemeClr val="accent1">
                <a:lumMod val="20000"/>
                <a:lumOff val="80000"/>
              </a:schemeClr>
            </a:solidFill>
          </p:spPr>
          <p:style>
            <a:lnRef idx="0">
              <a:srgbClr val="FFFFFF"/>
            </a:lnRef>
            <a:fillRef idx="2">
              <a:schemeClr val="accent1"/>
            </a:fillRef>
            <a:effectRef idx="0">
              <a:srgbClr val="FFFFFF"/>
            </a:effectRef>
            <a:fontRef idx="minor">
              <a:schemeClr val="lt1"/>
            </a:fontRef>
          </p:style>
          <p:txBody>
            <a:bodyPr rtlCol="0" anchor="ctr"/>
            <a:lstStyle/>
            <a:p>
              <a:pPr algn="ctr"/>
              <a:r>
                <a:rPr lang="zh-CN" altLang="en-US" sz="1400" b="1">
                  <a:solidFill>
                    <a:schemeClr val="accent1">
                      <a:lumMod val="75000"/>
                    </a:schemeClr>
                  </a:solidFill>
                  <a:effectLst/>
                  <a:latin typeface="微软雅黑" panose="020B0503020204020204" pitchFamily="34" charset="-122"/>
                  <a:ea typeface="微软雅黑" panose="020B0503020204020204" pitchFamily="34" charset="-122"/>
                </a:rPr>
                <a:t>提供全流程解决方案</a:t>
              </a:r>
            </a:p>
          </p:txBody>
        </p:sp>
        <p:sp>
          <p:nvSpPr>
            <p:cNvPr id="13" name="圆角矩形 14">
              <a:extLst>
                <a:ext uri="{FF2B5EF4-FFF2-40B4-BE49-F238E27FC236}">
                  <a16:creationId xmlns:a16="http://schemas.microsoft.com/office/drawing/2014/main" id="{A11DAC5B-8D48-57BD-9C0C-F138277D4C7D}"/>
                </a:ext>
              </a:extLst>
            </p:cNvPr>
            <p:cNvSpPr/>
            <p:nvPr/>
          </p:nvSpPr>
          <p:spPr>
            <a:xfrm>
              <a:off x="745697" y="4236139"/>
              <a:ext cx="2953385" cy="349250"/>
            </a:xfrm>
            <a:prstGeom prst="roundRect">
              <a:avLst/>
            </a:prstGeom>
            <a:solidFill>
              <a:schemeClr val="accent1">
                <a:lumMod val="20000"/>
                <a:lumOff val="80000"/>
              </a:schemeClr>
            </a:solidFill>
          </p:spPr>
          <p:style>
            <a:lnRef idx="0">
              <a:srgbClr val="FFFFFF"/>
            </a:lnRef>
            <a:fillRef idx="2">
              <a:schemeClr val="accent1"/>
            </a:fillRef>
            <a:effectRef idx="0">
              <a:srgbClr val="FFFFFF"/>
            </a:effectRef>
            <a:fontRef idx="minor">
              <a:schemeClr val="lt1"/>
            </a:fontRef>
          </p:style>
          <p:txBody>
            <a:bodyPr rtlCol="0" anchor="ctr"/>
            <a:lstStyle/>
            <a:p>
              <a:pPr algn="ctr"/>
              <a:r>
                <a:rPr lang="zh-CN" altLang="en-US" sz="1400" b="1">
                  <a:solidFill>
                    <a:srgbClr val="0070C0"/>
                  </a:solidFill>
                  <a:effectLst/>
                  <a:latin typeface="微软雅黑" panose="020B0503020204020204" pitchFamily="34" charset="-122"/>
                  <a:ea typeface="微软雅黑" panose="020B0503020204020204" pitchFamily="34" charset="-122"/>
                </a:rPr>
                <a:t>自主研发，打破国外技术垄断</a:t>
              </a:r>
            </a:p>
          </p:txBody>
        </p:sp>
      </p:grpSp>
      <p:sp>
        <p:nvSpPr>
          <p:cNvPr id="15" name="文本框 14" descr="7b0a202020202262756c6c6574223a20227b5c2263617465676f727949645c223a31303030352c5c2274656d706c61746549645c223a32303233313332387d220a7d0a">
            <a:extLst>
              <a:ext uri="{FF2B5EF4-FFF2-40B4-BE49-F238E27FC236}">
                <a16:creationId xmlns:a16="http://schemas.microsoft.com/office/drawing/2014/main" id="{28FC0E28-2510-13D4-DCAB-97533D499FF0}"/>
              </a:ext>
            </a:extLst>
          </p:cNvPr>
          <p:cNvSpPr txBox="1"/>
          <p:nvPr>
            <p:custDataLst>
              <p:tags r:id="rId1"/>
            </p:custDataLst>
          </p:nvPr>
        </p:nvSpPr>
        <p:spPr>
          <a:xfrm>
            <a:off x="7239205" y="945495"/>
            <a:ext cx="4288771" cy="5445125"/>
          </a:xfrm>
          <a:prstGeom prst="rect">
            <a:avLst/>
          </a:prstGeom>
          <a:noFill/>
        </p:spPr>
        <p:txBody>
          <a:bodyPr wrap="square" rtlCol="0">
            <a:noAutofit/>
          </a:bodyPr>
          <a:lstStyle/>
          <a:p>
            <a:pPr marL="342900" indent="-342900" fontAlgn="auto">
              <a:lnSpc>
                <a:spcPct val="150000"/>
              </a:lnSpc>
              <a:spcAft>
                <a:spcPts val="600"/>
              </a:spcAft>
              <a:buFont typeface="Arial" panose="020B0604020202020204" pitchFamily="34" charset="0"/>
              <a:buChar char="•"/>
            </a:pPr>
            <a:r>
              <a:rPr lang="zh-CN" altLang="en-US" b="1" dirty="0">
                <a:solidFill>
                  <a:schemeClr val="accent1">
                    <a:lumMod val="75000"/>
                  </a:schemeClr>
                </a:solidFill>
                <a:latin typeface="微软雅黑" panose="020B0503020204020204" pitchFamily="34" charset="-122"/>
                <a:ea typeface="微软雅黑" panose="020B0503020204020204" pitchFamily="34" charset="-122"/>
              </a:rPr>
              <a:t>器官勾画&amp;AI自动勾画</a:t>
            </a:r>
          </a:p>
          <a:p>
            <a:pPr marL="360045" indent="0" algn="l" fontAlgn="auto">
              <a:lnSpc>
                <a:spcPct val="150000"/>
              </a:lnSpc>
              <a:spcAft>
                <a:spcPts val="600"/>
              </a:spcAft>
              <a:buFont typeface="Wingdings" panose="05000000000000000000" charset="0"/>
              <a:buNone/>
            </a:pPr>
            <a:r>
              <a:rPr lang="en-US" altLang="zh-CN" sz="1400" dirty="0">
                <a:solidFill>
                  <a:schemeClr val="tx1"/>
                </a:solidFill>
                <a:latin typeface="微软雅黑" panose="020B0503020204020204" pitchFamily="34" charset="-122"/>
                <a:ea typeface="微软雅黑" panose="020B0503020204020204" pitchFamily="34" charset="-122"/>
              </a:rPr>
              <a:t>-. </a:t>
            </a:r>
            <a:r>
              <a:rPr lang="zh-CN" altLang="en-US" sz="1400" dirty="0">
                <a:solidFill>
                  <a:schemeClr val="tx1"/>
                </a:solidFill>
                <a:latin typeface="微软雅黑" panose="020B0503020204020204" pitchFamily="34" charset="-122"/>
                <a:ea typeface="微软雅黑" panose="020B0503020204020204" pitchFamily="34" charset="-122"/>
              </a:rPr>
              <a:t>精准确定肿瘤靶区和正常组织器官</a:t>
            </a:r>
          </a:p>
          <a:p>
            <a:pPr marL="360045" algn="l" fontAlgn="auto">
              <a:lnSpc>
                <a:spcPct val="150000"/>
              </a:lnSpc>
              <a:spcAft>
                <a:spcPts val="600"/>
              </a:spcAft>
              <a:buClrTx/>
              <a:buSzTx/>
              <a:buFont typeface="Wingdings" panose="05000000000000000000" charset="0"/>
            </a:pPr>
            <a:r>
              <a:rPr lang="en-US" altLang="zh-CN" sz="14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对多种主要器官进行自动勾画</a:t>
            </a:r>
            <a:endParaRPr lang="zh-CN" altLang="en-US" sz="1400" b="1" dirty="0">
              <a:latin typeface="微软雅黑" panose="020B0503020204020204" pitchFamily="34" charset="-122"/>
              <a:ea typeface="微软雅黑" panose="020B0503020204020204" pitchFamily="34" charset="-122"/>
            </a:endParaRPr>
          </a:p>
          <a:p>
            <a:pPr marL="285750" indent="-285750" algn="l" fontAlgn="auto">
              <a:lnSpc>
                <a:spcPct val="150000"/>
              </a:lnSpc>
              <a:spcAft>
                <a:spcPts val="600"/>
              </a:spcAft>
              <a:buClrTx/>
              <a:buSzTx/>
              <a:buFont typeface="Arial" panose="020B0604020202020204" pitchFamily="34" charset="0"/>
              <a:buChar char="•"/>
            </a:pPr>
            <a:r>
              <a:rPr lang="zh-CN" altLang="en-US" b="1" dirty="0">
                <a:solidFill>
                  <a:schemeClr val="accent1">
                    <a:lumMod val="75000"/>
                  </a:schemeClr>
                </a:solidFill>
                <a:latin typeface="微软雅黑" panose="020B0503020204020204" pitchFamily="34" charset="-122"/>
                <a:ea typeface="微软雅黑" panose="020B0503020204020204" pitchFamily="34" charset="-122"/>
              </a:rPr>
              <a:t>多粒子联合治疗方案设计</a:t>
            </a:r>
          </a:p>
          <a:p>
            <a:pPr marL="360045" algn="l" fontAlgn="auto">
              <a:lnSpc>
                <a:spcPct val="150000"/>
              </a:lnSpc>
              <a:spcAft>
                <a:spcPts val="600"/>
              </a:spcAft>
              <a:buClrTx/>
              <a:buSzTx/>
              <a:buFont typeface="Wingdings" panose="05000000000000000000" charset="0"/>
              <a:buNone/>
            </a:pPr>
            <a:r>
              <a:rPr lang="en-US" altLang="zh-CN" sz="14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多粒子联合治疗方案设计，选择不同治疗方式作为单独的射束组，剂量分别计算</a:t>
            </a:r>
            <a:endParaRPr lang="en-US" altLang="zh-CN" sz="1400" dirty="0">
              <a:latin typeface="微软雅黑" panose="020B0503020204020204" pitchFamily="34" charset="-122"/>
              <a:ea typeface="微软雅黑" panose="020B0503020204020204" pitchFamily="34" charset="-122"/>
            </a:endParaRPr>
          </a:p>
          <a:p>
            <a:pPr marL="360045">
              <a:lnSpc>
                <a:spcPct val="150000"/>
              </a:lnSpc>
              <a:spcAft>
                <a:spcPts val="600"/>
              </a:spcAft>
            </a:pPr>
            <a:r>
              <a:rPr lang="en-US" altLang="zh-CN" sz="14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可导入患者曾接收过的光子、质子和碳离子治疗计划作为背景剂量</a:t>
            </a:r>
          </a:p>
          <a:p>
            <a:pPr marL="285750" indent="-285750" fontAlgn="auto">
              <a:lnSpc>
                <a:spcPct val="150000"/>
              </a:lnSpc>
              <a:spcAft>
                <a:spcPts val="600"/>
              </a:spcAft>
              <a:buFont typeface="Arial" panose="020B0604020202020204" pitchFamily="34" charset="0"/>
              <a:buChar char="•"/>
            </a:pPr>
            <a:r>
              <a:rPr lang="zh-CN" altLang="en-US" b="1" dirty="0">
                <a:solidFill>
                  <a:schemeClr val="accent1">
                    <a:lumMod val="75000"/>
                  </a:schemeClr>
                </a:solidFill>
                <a:latin typeface="微软雅黑" panose="020B0503020204020204" pitchFamily="34" charset="-122"/>
                <a:ea typeface="微软雅黑" panose="020B0503020204020204" pitchFamily="34" charset="-122"/>
              </a:rPr>
              <a:t>蒙特卡洛剂量引擎</a:t>
            </a:r>
          </a:p>
          <a:p>
            <a:pPr marL="360045" algn="l" fontAlgn="auto">
              <a:lnSpc>
                <a:spcPct val="150000"/>
              </a:lnSpc>
              <a:spcAft>
                <a:spcPts val="600"/>
              </a:spcAft>
              <a:buClrTx/>
              <a:buSzTx/>
              <a:buFont typeface="Wingdings" panose="05000000000000000000" charset="0"/>
              <a:buNone/>
            </a:pPr>
            <a:r>
              <a:rPr lang="en-US" altLang="zh-CN" sz="14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通过模拟人体内的粒子反应，蒙特卡洛算法可以精确计算每名患者的剂量分布</a:t>
            </a:r>
          </a:p>
          <a:p>
            <a:pPr marL="360045" algn="l" fontAlgn="auto">
              <a:lnSpc>
                <a:spcPct val="150000"/>
              </a:lnSpc>
              <a:spcAft>
                <a:spcPts val="600"/>
              </a:spcAft>
              <a:buClrTx/>
              <a:buSzTx/>
              <a:buFont typeface="Wingdings" panose="05000000000000000000" charset="0"/>
            </a:pPr>
            <a:r>
              <a:rPr lang="en-US" altLang="zh-CN" sz="14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领先性的GPU加速的蒙特卡洛计算，大幅度提高了计算速度，使临床工作更加高效</a:t>
            </a:r>
          </a:p>
        </p:txBody>
      </p:sp>
    </p:spTree>
    <p:extLst>
      <p:ext uri="{BB962C8B-B14F-4D97-AF65-F5344CB8AC3E}">
        <p14:creationId xmlns:p14="http://schemas.microsoft.com/office/powerpoint/2010/main" val="2954398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39027-62D8-FD83-1226-ECF2427849CA}"/>
            </a:ext>
          </a:extLst>
        </p:cNvPr>
        <p:cNvGrpSpPr/>
        <p:nvPr/>
      </p:nvGrpSpPr>
      <p:grpSpPr>
        <a:xfrm>
          <a:off x="0" y="0"/>
          <a:ext cx="0" cy="0"/>
          <a:chOff x="0" y="0"/>
          <a:chExt cx="0" cy="0"/>
        </a:xfrm>
      </p:grpSpPr>
      <p:sp>
        <p:nvSpPr>
          <p:cNvPr id="5" name="文本框 4">
            <a:extLst>
              <a:ext uri="{FF2B5EF4-FFF2-40B4-BE49-F238E27FC236}">
                <a16:creationId xmlns:a16="http://schemas.microsoft.com/office/drawing/2014/main" id="{2A55832D-6C41-E7CC-5BC8-AB47CA3C470B}"/>
              </a:ext>
            </a:extLst>
          </p:cNvPr>
          <p:cNvSpPr txBox="1"/>
          <p:nvPr/>
        </p:nvSpPr>
        <p:spPr>
          <a:xfrm>
            <a:off x="451485" y="764186"/>
            <a:ext cx="11269980" cy="5748373"/>
          </a:xfrm>
          <a:prstGeom prst="rect">
            <a:avLst/>
          </a:prstGeom>
          <a:solidFill>
            <a:schemeClr val="bg1"/>
          </a:solidFill>
          <a:effectLst>
            <a:outerShdw blurRad="50800" dist="38100" dir="5400000" algn="t" rotWithShape="0">
              <a:prstClr val="black">
                <a:alpha val="40000"/>
              </a:prstClr>
            </a:outerShdw>
          </a:effectLst>
        </p:spPr>
        <p:txBody>
          <a:bodyPr wrap="square" rtlCol="0">
            <a:noAutofit/>
          </a:bodyPr>
          <a:lstStyle/>
          <a:p>
            <a:pPr marL="285750" indent="-285750">
              <a:lnSpc>
                <a:spcPct val="150000"/>
              </a:lnSpc>
              <a:buFont typeface="Arial" panose="020B0604020202020204" pitchFamily="34" charset="0"/>
              <a:buChar char="•"/>
            </a:pPr>
            <a:r>
              <a:rPr lang="zh-CN" altLang="en-US" b="1" dirty="0">
                <a:solidFill>
                  <a:srgbClr val="0070C0"/>
                </a:solidFill>
                <a:latin typeface="微软雅黑" panose="020B0503020204020204" charset="-122"/>
                <a:ea typeface="微软雅黑" panose="020B0503020204020204" charset="-122"/>
                <a:cs typeface="Times New Roman" panose="02020603050405020304" pitchFamily="18" charset="0"/>
              </a:rPr>
              <a:t>利用离子束的可控性，在三维空间内精确调控</a:t>
            </a:r>
            <a:r>
              <a:rPr lang="en-US" altLang="zh-CN" b="1" dirty="0">
                <a:solidFill>
                  <a:srgbClr val="0070C0"/>
                </a:solidFill>
                <a:latin typeface="微软雅黑" panose="020B0503020204020204" charset="-122"/>
                <a:ea typeface="微软雅黑" panose="020B0503020204020204" charset="-122"/>
                <a:cs typeface="Times New Roman" panose="02020603050405020304" pitchFamily="18" charset="0"/>
              </a:rPr>
              <a:t>LET</a:t>
            </a:r>
            <a:r>
              <a:rPr lang="zh-CN" altLang="en-US" b="1" dirty="0">
                <a:solidFill>
                  <a:srgbClr val="0070C0"/>
                </a:solidFill>
                <a:latin typeface="微软雅黑" panose="020B0503020204020204" charset="-122"/>
                <a:ea typeface="微软雅黑" panose="020B0503020204020204" charset="-122"/>
                <a:cs typeface="Times New Roman" panose="02020603050405020304" pitchFamily="18" charset="0"/>
              </a:rPr>
              <a:t>的分布。将高</a:t>
            </a:r>
            <a:r>
              <a:rPr lang="en-US" altLang="zh-CN" b="1" dirty="0">
                <a:solidFill>
                  <a:srgbClr val="0070C0"/>
                </a:solidFill>
                <a:latin typeface="微软雅黑" panose="020B0503020204020204" charset="-122"/>
                <a:ea typeface="微软雅黑" panose="020B0503020204020204" charset="-122"/>
                <a:cs typeface="Times New Roman" panose="02020603050405020304" pitchFamily="18" charset="0"/>
              </a:rPr>
              <a:t>LET</a:t>
            </a:r>
            <a:r>
              <a:rPr lang="zh-CN" altLang="en-US" b="1" dirty="0">
                <a:solidFill>
                  <a:srgbClr val="0070C0"/>
                </a:solidFill>
                <a:latin typeface="微软雅黑" panose="020B0503020204020204" charset="-122"/>
                <a:ea typeface="微软雅黑" panose="020B0503020204020204" charset="-122"/>
                <a:cs typeface="Times New Roman" panose="02020603050405020304" pitchFamily="18" charset="0"/>
              </a:rPr>
              <a:t>射线“靶向涂抹”在肿瘤内部的抗辐射亚区（如缺氧区、癌干细胞巢），实现对“顽固堡垒”的定向增强杀伤，同时用低</a:t>
            </a:r>
            <a:r>
              <a:rPr lang="en-US" altLang="zh-CN" b="1" dirty="0">
                <a:solidFill>
                  <a:srgbClr val="0070C0"/>
                </a:solidFill>
                <a:latin typeface="微软雅黑" panose="020B0503020204020204" charset="-122"/>
                <a:ea typeface="微软雅黑" panose="020B0503020204020204" charset="-122"/>
                <a:cs typeface="Times New Roman" panose="02020603050405020304" pitchFamily="18" charset="0"/>
              </a:rPr>
              <a:t>LET</a:t>
            </a:r>
            <a:r>
              <a:rPr lang="zh-CN" altLang="en-US" b="1" dirty="0">
                <a:solidFill>
                  <a:srgbClr val="0070C0"/>
                </a:solidFill>
                <a:latin typeface="微软雅黑" panose="020B0503020204020204" charset="-122"/>
                <a:ea typeface="微软雅黑" panose="020B0503020204020204" charset="-122"/>
                <a:cs typeface="Times New Roman" panose="02020603050405020304" pitchFamily="18" charset="0"/>
              </a:rPr>
              <a:t>射线照射肿瘤敏感区，避免对周围正常组织的过度伤害。</a:t>
            </a:r>
          </a:p>
        </p:txBody>
      </p:sp>
      <p:sp>
        <p:nvSpPr>
          <p:cNvPr id="2" name="标题 1">
            <a:extLst>
              <a:ext uri="{FF2B5EF4-FFF2-40B4-BE49-F238E27FC236}">
                <a16:creationId xmlns:a16="http://schemas.microsoft.com/office/drawing/2014/main" id="{BF5D3D58-C48A-3D0E-A4FB-DA26C9F9BECB}"/>
              </a:ext>
            </a:extLst>
          </p:cNvPr>
          <p:cNvSpPr>
            <a:spLocks noGrp="1"/>
          </p:cNvSpPr>
          <p:nvPr>
            <p:ph type="title"/>
          </p:nvPr>
        </p:nvSpPr>
        <p:spPr/>
        <p:txBody>
          <a:bodyPr/>
          <a:lstStyle/>
          <a:p>
            <a:r>
              <a:rPr lang="en-US" altLang="zh-CN" dirty="0" err="1"/>
              <a:t>HiTS</a:t>
            </a:r>
            <a:r>
              <a:rPr lang="en-US" altLang="zh-CN" dirty="0"/>
              <a:t> 200 </a:t>
            </a:r>
            <a:r>
              <a:rPr lang="zh-CN" altLang="en-US" dirty="0"/>
              <a:t>产品特点</a:t>
            </a:r>
            <a:r>
              <a:rPr lang="en-US" altLang="zh-CN" sz="2000" dirty="0">
                <a:solidFill>
                  <a:schemeClr val="tx1"/>
                </a:solidFill>
              </a:rPr>
              <a:t>- LET</a:t>
            </a:r>
            <a:r>
              <a:rPr lang="zh-CN" altLang="en-US" sz="2000" dirty="0">
                <a:solidFill>
                  <a:schemeClr val="tx1"/>
                </a:solidFill>
              </a:rPr>
              <a:t>涂抹技术</a:t>
            </a:r>
            <a:endParaRPr lang="zh-CN" altLang="en-US" dirty="0">
              <a:solidFill>
                <a:schemeClr val="tx1"/>
              </a:solidFill>
            </a:endParaRPr>
          </a:p>
        </p:txBody>
      </p:sp>
      <p:grpSp>
        <p:nvGrpSpPr>
          <p:cNvPr id="127" name="组合 126">
            <a:extLst>
              <a:ext uri="{FF2B5EF4-FFF2-40B4-BE49-F238E27FC236}">
                <a16:creationId xmlns:a16="http://schemas.microsoft.com/office/drawing/2014/main" id="{5DD18928-8504-5382-3E06-1E5633B537FB}"/>
              </a:ext>
            </a:extLst>
          </p:cNvPr>
          <p:cNvGrpSpPr/>
          <p:nvPr/>
        </p:nvGrpSpPr>
        <p:grpSpPr>
          <a:xfrm>
            <a:off x="539314" y="2131231"/>
            <a:ext cx="3681812" cy="1278759"/>
            <a:chOff x="6350001" y="2586999"/>
            <a:chExt cx="4162088" cy="1486917"/>
          </a:xfrm>
        </p:grpSpPr>
        <p:sp>
          <p:nvSpPr>
            <p:cNvPr id="108" name="AutoShape 9">
              <a:extLst>
                <a:ext uri="{FF2B5EF4-FFF2-40B4-BE49-F238E27FC236}">
                  <a16:creationId xmlns:a16="http://schemas.microsoft.com/office/drawing/2014/main" id="{472691AB-69F7-7F23-7B99-0D2C5166B487}"/>
                </a:ext>
              </a:extLst>
            </p:cNvPr>
            <p:cNvSpPr/>
            <p:nvPr/>
          </p:nvSpPr>
          <p:spPr>
            <a:xfrm>
              <a:off x="6350001" y="2586999"/>
              <a:ext cx="4162088" cy="1486917"/>
            </a:xfrm>
            <a:prstGeom prst="roundRect">
              <a:avLst>
                <a:gd name="adj" fmla="val 0"/>
              </a:avLst>
            </a:prstGeom>
            <a:solidFill>
              <a:srgbClr val="00B0F0">
                <a:alpha val="9000"/>
              </a:srgbClr>
            </a:solidFill>
            <a:ln w="25400" cap="flat" cmpd="sng">
              <a:solidFill>
                <a:schemeClr val="bg1"/>
              </a:solidFill>
              <a:prstDash val="solid"/>
              <a:round/>
            </a:ln>
          </p:spPr>
          <p:txBody>
            <a:bodyPr vert="horz" wrap="square" lIns="63500" tIns="63500" rIns="63500" bIns="63500" rtlCol="0" anchor="ctr"/>
            <a:lstStyle/>
            <a:p>
              <a:pPr algn="ctr">
                <a:defRPr/>
              </a:pPr>
              <a:endParaRPr dirty="0">
                <a:solidFill>
                  <a:srgbClr val="1387CB"/>
                </a:solidFill>
                <a:latin typeface="微软雅黑" panose="020B0503020204020204" pitchFamily="34" charset="-122"/>
                <a:ea typeface="微软雅黑" panose="020B0503020204020204" pitchFamily="34" charset="-122"/>
              </a:endParaRPr>
            </a:p>
          </p:txBody>
        </p:sp>
        <p:pic>
          <p:nvPicPr>
            <p:cNvPr id="110" name="Picture 10">
              <a:extLst>
                <a:ext uri="{FF2B5EF4-FFF2-40B4-BE49-F238E27FC236}">
                  <a16:creationId xmlns:a16="http://schemas.microsoft.com/office/drawing/2014/main" id="{F2B7D7FE-518F-659C-7F9D-F30B02D66E42}"/>
                </a:ext>
              </a:extLst>
            </p:cNvPr>
            <p:cNvPicPr>
              <a:picLocks noChangeAspect="1"/>
            </p:cNvPicPr>
            <p:nvPr/>
          </p:nvPicPr>
          <p:blipFill>
            <a:blip r:embed="rId3"/>
            <a:srcRect l="8749" r="8749"/>
            <a:stretch>
              <a:fillRect/>
            </a:stretch>
          </p:blipFill>
          <p:spPr>
            <a:xfrm>
              <a:off x="6477000" y="2855132"/>
              <a:ext cx="1397000" cy="1016000"/>
            </a:xfrm>
            <a:prstGeom prst="roundRect">
              <a:avLst>
                <a:gd name="adj" fmla="val 10666"/>
              </a:avLst>
            </a:prstGeom>
            <a:noFill/>
            <a:ln w="25400" cap="flat" cmpd="sng">
              <a:noFill/>
              <a:prstDash val="solid"/>
              <a:round/>
            </a:ln>
          </p:spPr>
        </p:pic>
        <p:sp>
          <p:nvSpPr>
            <p:cNvPr id="112" name="AutoShape 11">
              <a:extLst>
                <a:ext uri="{FF2B5EF4-FFF2-40B4-BE49-F238E27FC236}">
                  <a16:creationId xmlns:a16="http://schemas.microsoft.com/office/drawing/2014/main" id="{9F21F98D-768D-9C9D-328C-682C26DC1989}"/>
                </a:ext>
              </a:extLst>
            </p:cNvPr>
            <p:cNvSpPr/>
            <p:nvPr/>
          </p:nvSpPr>
          <p:spPr>
            <a:xfrm>
              <a:off x="8001001" y="2627100"/>
              <a:ext cx="2445649" cy="1394733"/>
            </a:xfrm>
            <a:prstGeom prst="rect">
              <a:avLst/>
            </a:prstGeom>
            <a:noFill/>
            <a:ln w="12700" cap="flat" cmpd="sng">
              <a:noFill/>
              <a:prstDash val="solid"/>
              <a:round/>
            </a:ln>
          </p:spPr>
          <p:txBody>
            <a:bodyPr vert="horz" wrap="square" lIns="0" tIns="0" rIns="0" bIns="0" rtlCol="0" anchor="ctr" anchorCtr="0"/>
            <a:lstStyle/>
            <a:p>
              <a:pPr marL="0" indent="0" algn="just">
                <a:spcAft>
                  <a:spcPts val="600"/>
                </a:spcAft>
                <a:defRPr/>
              </a:pPr>
              <a:r>
                <a:rPr lang="zh-CN" altLang="en-US" sz="1500" b="1" i="0" u="none" strike="noStrike" dirty="0">
                  <a:latin typeface="微软雅黑" panose="020B0503020204020204" pitchFamily="34" charset="-122"/>
                  <a:ea typeface="微软雅黑" panose="020B0503020204020204" pitchFamily="34" charset="-122"/>
                  <a:cs typeface="Noto Sans SC"/>
                  <a:sym typeface="Noto Sans SC"/>
                </a:rPr>
                <a:t>精准识别靶点</a:t>
              </a:r>
            </a:p>
            <a:p>
              <a:pPr marL="0" indent="0" algn="just"/>
              <a:r>
                <a:rPr lang="zh-CN" altLang="en-US" sz="1300" b="0" i="0" u="none" strike="noStrike" dirty="0">
                  <a:solidFill>
                    <a:srgbClr val="1387CB"/>
                  </a:solidFill>
                  <a:latin typeface="微软雅黑" panose="020B0503020204020204" pitchFamily="34" charset="-122"/>
                  <a:ea typeface="微软雅黑" panose="020B0503020204020204" pitchFamily="34" charset="-122"/>
                  <a:cs typeface="Noto Sans SC"/>
                  <a:sym typeface="Noto Sans SC"/>
                </a:rPr>
                <a:t>精准锁定肿瘤内部的缺氧区、干细胞富集区等放射抵抗性“高危亚区”</a:t>
              </a:r>
            </a:p>
          </p:txBody>
        </p:sp>
      </p:grpSp>
      <p:grpSp>
        <p:nvGrpSpPr>
          <p:cNvPr id="128" name="组合 127">
            <a:extLst>
              <a:ext uri="{FF2B5EF4-FFF2-40B4-BE49-F238E27FC236}">
                <a16:creationId xmlns:a16="http://schemas.microsoft.com/office/drawing/2014/main" id="{5CB1EF8D-9173-5400-753A-5B6064512E18}"/>
              </a:ext>
            </a:extLst>
          </p:cNvPr>
          <p:cNvGrpSpPr/>
          <p:nvPr/>
        </p:nvGrpSpPr>
        <p:grpSpPr>
          <a:xfrm>
            <a:off x="4237077" y="2131231"/>
            <a:ext cx="3764476" cy="1274038"/>
            <a:chOff x="6350001" y="3869659"/>
            <a:chExt cx="4134527" cy="1398773"/>
          </a:xfrm>
        </p:grpSpPr>
        <p:sp>
          <p:nvSpPr>
            <p:cNvPr id="114" name="AutoShape 12">
              <a:extLst>
                <a:ext uri="{FF2B5EF4-FFF2-40B4-BE49-F238E27FC236}">
                  <a16:creationId xmlns:a16="http://schemas.microsoft.com/office/drawing/2014/main" id="{9B19C410-86E3-5A8B-9A7F-0A3AD884C13E}"/>
                </a:ext>
              </a:extLst>
            </p:cNvPr>
            <p:cNvSpPr/>
            <p:nvPr/>
          </p:nvSpPr>
          <p:spPr>
            <a:xfrm>
              <a:off x="6350001" y="3869659"/>
              <a:ext cx="4134527" cy="1398773"/>
            </a:xfrm>
            <a:prstGeom prst="roundRect">
              <a:avLst>
                <a:gd name="adj" fmla="val 0"/>
              </a:avLst>
            </a:prstGeom>
            <a:solidFill>
              <a:srgbClr val="00B0F0">
                <a:alpha val="9000"/>
              </a:srgbClr>
            </a:solidFill>
            <a:ln w="25400" cap="flat" cmpd="sng">
              <a:solidFill>
                <a:schemeClr val="bg1"/>
              </a:solidFill>
              <a:prstDash val="solid"/>
              <a:round/>
            </a:ln>
          </p:spPr>
          <p:txBody>
            <a:bodyPr vert="horz" wrap="square" lIns="63500" tIns="63500" rIns="63500" bIns="63500" rtlCol="0" anchor="ctr"/>
            <a:lstStyle/>
            <a:p>
              <a:pPr algn="ctr">
                <a:defRPr/>
              </a:pPr>
              <a:endParaRPr>
                <a:solidFill>
                  <a:srgbClr val="1387CB"/>
                </a:solidFill>
                <a:latin typeface="微软雅黑" panose="020B0503020204020204" pitchFamily="34" charset="-122"/>
                <a:ea typeface="微软雅黑" panose="020B0503020204020204" pitchFamily="34" charset="-122"/>
              </a:endParaRPr>
            </a:p>
          </p:txBody>
        </p:sp>
        <p:pic>
          <p:nvPicPr>
            <p:cNvPr id="116" name="Picture 13">
              <a:extLst>
                <a:ext uri="{FF2B5EF4-FFF2-40B4-BE49-F238E27FC236}">
                  <a16:creationId xmlns:a16="http://schemas.microsoft.com/office/drawing/2014/main" id="{A07FFF88-8E33-7FE7-B667-F2577CBECB02}"/>
                </a:ext>
              </a:extLst>
            </p:cNvPr>
            <p:cNvPicPr>
              <a:picLocks noChangeAspect="1"/>
            </p:cNvPicPr>
            <p:nvPr/>
          </p:nvPicPr>
          <p:blipFill>
            <a:blip r:embed="rId4"/>
            <a:srcRect t="4297" b="4297"/>
            <a:stretch>
              <a:fillRect/>
            </a:stretch>
          </p:blipFill>
          <p:spPr>
            <a:xfrm>
              <a:off x="6477000" y="4122832"/>
              <a:ext cx="1264020" cy="959313"/>
            </a:xfrm>
            <a:prstGeom prst="roundRect">
              <a:avLst>
                <a:gd name="adj" fmla="val 10666"/>
              </a:avLst>
            </a:prstGeom>
            <a:noFill/>
            <a:ln w="25400" cap="flat" cmpd="sng">
              <a:noFill/>
              <a:prstDash val="solid"/>
              <a:round/>
            </a:ln>
          </p:spPr>
        </p:pic>
        <p:sp>
          <p:nvSpPr>
            <p:cNvPr id="118" name="AutoShape 14">
              <a:extLst>
                <a:ext uri="{FF2B5EF4-FFF2-40B4-BE49-F238E27FC236}">
                  <a16:creationId xmlns:a16="http://schemas.microsoft.com/office/drawing/2014/main" id="{5E620AE5-D375-9B95-81D9-6D2EECDBF6CE}"/>
                </a:ext>
              </a:extLst>
            </p:cNvPr>
            <p:cNvSpPr/>
            <p:nvPr/>
          </p:nvSpPr>
          <p:spPr>
            <a:xfrm>
              <a:off x="7810375" y="3914043"/>
              <a:ext cx="2584665" cy="1312643"/>
            </a:xfrm>
            <a:prstGeom prst="rect">
              <a:avLst/>
            </a:prstGeom>
            <a:noFill/>
            <a:ln w="12700" cap="flat" cmpd="sng">
              <a:noFill/>
              <a:prstDash val="solid"/>
              <a:round/>
            </a:ln>
          </p:spPr>
          <p:txBody>
            <a:bodyPr vert="horz" wrap="square" lIns="0" tIns="0" rIns="0" bIns="0" rtlCol="0" anchor="ctr" anchorCtr="0"/>
            <a:lstStyle/>
            <a:p>
              <a:pPr algn="just">
                <a:spcAft>
                  <a:spcPts val="600"/>
                </a:spcAft>
                <a:defRPr/>
              </a:pPr>
              <a:r>
                <a:rPr lang="zh-CN" altLang="en-US" sz="1500" b="1" dirty="0">
                  <a:latin typeface="微软雅黑" panose="020B0503020204020204" pitchFamily="34" charset="-122"/>
                  <a:ea typeface="微软雅黑" panose="020B0503020204020204" pitchFamily="34" charset="-122"/>
                  <a:sym typeface="Noto Sans SC"/>
                </a:rPr>
                <a:t>物理实现“绘制”</a:t>
              </a:r>
            </a:p>
            <a:p>
              <a:pPr marL="0" indent="0" algn="just">
                <a:lnSpc>
                  <a:spcPct val="100000"/>
                </a:lnSpc>
                <a:defRPr/>
              </a:pPr>
              <a:r>
                <a:rPr lang="zh-CN" altLang="en-US" sz="1300" b="0" i="0" u="none" strike="noStrike" dirty="0">
                  <a:solidFill>
                    <a:srgbClr val="1387CB"/>
                  </a:solidFill>
                  <a:latin typeface="微软雅黑" panose="020B0503020204020204" pitchFamily="34" charset="-122"/>
                  <a:ea typeface="微软雅黑" panose="020B0503020204020204" pitchFamily="34" charset="-122"/>
                  <a:cs typeface="Noto Sans SC"/>
                  <a:sym typeface="Noto Sans SC"/>
                </a:rPr>
                <a:t>基于离子束</a:t>
              </a:r>
              <a:r>
                <a:rPr lang="en-US" altLang="zh-CN" sz="1300" b="0" i="0" u="none" strike="noStrike" dirty="0">
                  <a:solidFill>
                    <a:srgbClr val="1387CB"/>
                  </a:solidFill>
                  <a:latin typeface="微软雅黑" panose="020B0503020204020204" pitchFamily="34" charset="-122"/>
                  <a:ea typeface="微软雅黑" panose="020B0503020204020204" pitchFamily="34" charset="-122"/>
                  <a:cs typeface="Noto Sans SC"/>
                  <a:sym typeface="Noto Sans SC"/>
                </a:rPr>
                <a:t>Bragg</a:t>
              </a:r>
              <a:r>
                <a:rPr lang="zh-CN" altLang="en-US" sz="1300" b="0" i="0" u="none" strike="noStrike" dirty="0">
                  <a:solidFill>
                    <a:srgbClr val="1387CB"/>
                  </a:solidFill>
                  <a:latin typeface="微软雅黑" panose="020B0503020204020204" pitchFamily="34" charset="-122"/>
                  <a:ea typeface="微软雅黑" panose="020B0503020204020204" pitchFamily="34" charset="-122"/>
                  <a:cs typeface="Noto Sans SC"/>
                  <a:sym typeface="Noto Sans SC"/>
                </a:rPr>
                <a:t>峰特性，通过多野照射与多能量层优化，将高</a:t>
              </a:r>
              <a:r>
                <a:rPr lang="en-US" altLang="zh-CN" sz="1300" b="0" i="0" u="none" strike="noStrike" dirty="0">
                  <a:solidFill>
                    <a:srgbClr val="1387CB"/>
                  </a:solidFill>
                  <a:latin typeface="微软雅黑" panose="020B0503020204020204" pitchFamily="34" charset="-122"/>
                  <a:ea typeface="微软雅黑" panose="020B0503020204020204" pitchFamily="34" charset="-122"/>
                  <a:cs typeface="Noto Sans SC"/>
                  <a:sym typeface="Noto Sans SC"/>
                </a:rPr>
                <a:t>LET</a:t>
              </a:r>
              <a:r>
                <a:rPr lang="zh-CN" altLang="en-US" sz="1300" b="0" i="0" u="none" strike="noStrike" dirty="0">
                  <a:solidFill>
                    <a:srgbClr val="1387CB"/>
                  </a:solidFill>
                  <a:latin typeface="微软雅黑" panose="020B0503020204020204" pitchFamily="34" charset="-122"/>
                  <a:ea typeface="微软雅黑" panose="020B0503020204020204" pitchFamily="34" charset="-122"/>
                  <a:cs typeface="Noto Sans SC"/>
                  <a:sym typeface="Noto Sans SC"/>
                </a:rPr>
                <a:t>剂量区在三维空间上精确覆盖到识别出的高危靶点区域</a:t>
              </a:r>
            </a:p>
          </p:txBody>
        </p:sp>
      </p:grpSp>
      <p:grpSp>
        <p:nvGrpSpPr>
          <p:cNvPr id="129" name="组合 128">
            <a:extLst>
              <a:ext uri="{FF2B5EF4-FFF2-40B4-BE49-F238E27FC236}">
                <a16:creationId xmlns:a16="http://schemas.microsoft.com/office/drawing/2014/main" id="{342D0663-502B-956B-D5F7-6435EF8B8480}"/>
              </a:ext>
            </a:extLst>
          </p:cNvPr>
          <p:cNvGrpSpPr/>
          <p:nvPr/>
        </p:nvGrpSpPr>
        <p:grpSpPr>
          <a:xfrm>
            <a:off x="8016690" y="2131230"/>
            <a:ext cx="3635996" cy="1274039"/>
            <a:chOff x="6350000" y="5194626"/>
            <a:chExt cx="4608793" cy="1041074"/>
          </a:xfrm>
        </p:grpSpPr>
        <p:sp>
          <p:nvSpPr>
            <p:cNvPr id="120" name="AutoShape 15">
              <a:extLst>
                <a:ext uri="{FF2B5EF4-FFF2-40B4-BE49-F238E27FC236}">
                  <a16:creationId xmlns:a16="http://schemas.microsoft.com/office/drawing/2014/main" id="{9D179A56-21AD-0751-805F-5FD77EA27662}"/>
                </a:ext>
              </a:extLst>
            </p:cNvPr>
            <p:cNvSpPr/>
            <p:nvPr/>
          </p:nvSpPr>
          <p:spPr>
            <a:xfrm>
              <a:off x="6350000" y="5194626"/>
              <a:ext cx="4608793" cy="1041074"/>
            </a:xfrm>
            <a:prstGeom prst="roundRect">
              <a:avLst>
                <a:gd name="adj" fmla="val 0"/>
              </a:avLst>
            </a:prstGeom>
            <a:solidFill>
              <a:srgbClr val="00B0F0">
                <a:alpha val="9000"/>
              </a:srgbClr>
            </a:solidFill>
            <a:ln w="25400" cap="flat" cmpd="sng">
              <a:solidFill>
                <a:schemeClr val="bg1"/>
              </a:solidFill>
              <a:prstDash val="solid"/>
              <a:round/>
            </a:ln>
          </p:spPr>
          <p:txBody>
            <a:bodyPr vert="horz" wrap="square" lIns="63500" tIns="63500" rIns="63500" bIns="63500" rtlCol="0" anchor="ctr"/>
            <a:lstStyle/>
            <a:p>
              <a:pPr algn="ctr">
                <a:defRPr/>
              </a:pPr>
              <a:endParaRPr>
                <a:solidFill>
                  <a:srgbClr val="1387CB"/>
                </a:solidFill>
                <a:latin typeface="微软雅黑" panose="020B0503020204020204" pitchFamily="34" charset="-122"/>
                <a:ea typeface="微软雅黑" panose="020B0503020204020204" pitchFamily="34" charset="-122"/>
              </a:endParaRPr>
            </a:p>
          </p:txBody>
        </p:sp>
        <p:pic>
          <p:nvPicPr>
            <p:cNvPr id="122" name="Picture 16">
              <a:extLst>
                <a:ext uri="{FF2B5EF4-FFF2-40B4-BE49-F238E27FC236}">
                  <a16:creationId xmlns:a16="http://schemas.microsoft.com/office/drawing/2014/main" id="{BE664240-B2F1-9B32-1BA2-18DDB79185A0}"/>
                </a:ext>
              </a:extLst>
            </p:cNvPr>
            <p:cNvPicPr>
              <a:picLocks noChangeAspect="1"/>
            </p:cNvPicPr>
            <p:nvPr/>
          </p:nvPicPr>
          <p:blipFill>
            <a:blip r:embed="rId5"/>
            <a:srcRect l="33997" r="33997"/>
            <a:stretch>
              <a:fillRect/>
            </a:stretch>
          </p:blipFill>
          <p:spPr>
            <a:xfrm>
              <a:off x="6477001" y="5383059"/>
              <a:ext cx="1396999" cy="713995"/>
            </a:xfrm>
            <a:prstGeom prst="roundRect">
              <a:avLst>
                <a:gd name="adj" fmla="val 10666"/>
              </a:avLst>
            </a:prstGeom>
            <a:noFill/>
            <a:ln w="25400" cap="flat" cmpd="sng">
              <a:noFill/>
              <a:prstDash val="solid"/>
              <a:round/>
            </a:ln>
          </p:spPr>
        </p:pic>
        <p:sp>
          <p:nvSpPr>
            <p:cNvPr id="124" name="AutoShape 17">
              <a:extLst>
                <a:ext uri="{FF2B5EF4-FFF2-40B4-BE49-F238E27FC236}">
                  <a16:creationId xmlns:a16="http://schemas.microsoft.com/office/drawing/2014/main" id="{1B7B26EF-EC37-BB6C-7007-375A593696B8}"/>
                </a:ext>
              </a:extLst>
            </p:cNvPr>
            <p:cNvSpPr/>
            <p:nvPr/>
          </p:nvSpPr>
          <p:spPr>
            <a:xfrm>
              <a:off x="8000998" y="5219036"/>
              <a:ext cx="2904642" cy="1016000"/>
            </a:xfrm>
            <a:prstGeom prst="rect">
              <a:avLst/>
            </a:prstGeom>
            <a:noFill/>
            <a:ln w="12700" cap="flat" cmpd="sng">
              <a:noFill/>
              <a:prstDash val="solid"/>
              <a:round/>
            </a:ln>
          </p:spPr>
          <p:txBody>
            <a:bodyPr vert="horz" wrap="square" lIns="0" tIns="0" rIns="0" bIns="0" rtlCol="0" anchor="ctr" anchorCtr="0"/>
            <a:lstStyle/>
            <a:p>
              <a:pPr algn="just">
                <a:spcAft>
                  <a:spcPts val="600"/>
                </a:spcAft>
                <a:defRPr/>
              </a:pPr>
              <a:r>
                <a:rPr lang="zh-CN" altLang="en-US" sz="1500" b="1" dirty="0">
                  <a:latin typeface="微软雅黑" panose="020B0503020204020204" pitchFamily="34" charset="-122"/>
                  <a:ea typeface="微软雅黑" panose="020B0503020204020204" pitchFamily="34" charset="-122"/>
                  <a:sym typeface="Noto Sans SC"/>
                </a:rPr>
                <a:t>生物效应差异化</a:t>
              </a:r>
            </a:p>
            <a:p>
              <a:pPr marL="0" indent="0" algn="just">
                <a:lnSpc>
                  <a:spcPct val="100000"/>
                </a:lnSpc>
                <a:defRPr/>
              </a:pPr>
              <a:r>
                <a:rPr lang="zh-CN" altLang="en-US" sz="1300" b="0" i="0" u="none" strike="noStrike" dirty="0">
                  <a:solidFill>
                    <a:srgbClr val="1387CB"/>
                  </a:solidFill>
                  <a:latin typeface="微软雅黑" panose="020B0503020204020204" pitchFamily="34" charset="-122"/>
                  <a:ea typeface="微软雅黑" panose="020B0503020204020204" pitchFamily="34" charset="-122"/>
                  <a:cs typeface="Noto Sans SC"/>
                  <a:sym typeface="Noto Sans SC"/>
                </a:rPr>
                <a:t>高危亚区接受高</a:t>
              </a:r>
              <a:r>
                <a:rPr lang="en-US" altLang="zh-CN" sz="1300" b="0" i="0" u="none" strike="noStrike" dirty="0">
                  <a:solidFill>
                    <a:srgbClr val="1387CB"/>
                  </a:solidFill>
                  <a:latin typeface="微软雅黑" panose="020B0503020204020204" pitchFamily="34" charset="-122"/>
                  <a:ea typeface="微软雅黑" panose="020B0503020204020204" pitchFamily="34" charset="-122"/>
                  <a:cs typeface="Noto Sans SC"/>
                  <a:sym typeface="Noto Sans SC"/>
                </a:rPr>
                <a:t>LET</a:t>
              </a:r>
              <a:r>
                <a:rPr lang="zh-CN" altLang="en-US" sz="1300" b="0" i="0" u="none" strike="noStrike" dirty="0">
                  <a:solidFill>
                    <a:srgbClr val="1387CB"/>
                  </a:solidFill>
                  <a:latin typeface="微软雅黑" panose="020B0503020204020204" pitchFamily="34" charset="-122"/>
                  <a:ea typeface="微软雅黑" panose="020B0503020204020204" pitchFamily="34" charset="-122"/>
                  <a:cs typeface="Noto Sans SC"/>
                  <a:sym typeface="Noto Sans SC"/>
                </a:rPr>
                <a:t>辐射，生物杀伤力倍增；正常组织及肿瘤敏感区受低</a:t>
              </a:r>
              <a:r>
                <a:rPr lang="en-US" altLang="zh-CN" sz="1300" b="0" i="0" u="none" strike="noStrike" dirty="0">
                  <a:solidFill>
                    <a:srgbClr val="1387CB"/>
                  </a:solidFill>
                  <a:latin typeface="微软雅黑" panose="020B0503020204020204" pitchFamily="34" charset="-122"/>
                  <a:ea typeface="微软雅黑" panose="020B0503020204020204" pitchFamily="34" charset="-122"/>
                  <a:cs typeface="Noto Sans SC"/>
                  <a:sym typeface="Noto Sans SC"/>
                </a:rPr>
                <a:t>LET</a:t>
              </a:r>
              <a:r>
                <a:rPr lang="zh-CN" altLang="en-US" sz="1300" b="0" i="0" u="none" strike="noStrike" dirty="0">
                  <a:solidFill>
                    <a:srgbClr val="1387CB"/>
                  </a:solidFill>
                  <a:latin typeface="微软雅黑" panose="020B0503020204020204" pitchFamily="34" charset="-122"/>
                  <a:ea typeface="微软雅黑" panose="020B0503020204020204" pitchFamily="34" charset="-122"/>
                  <a:cs typeface="Noto Sans SC"/>
                  <a:sym typeface="Noto Sans SC"/>
                </a:rPr>
                <a:t>辐射保护，实现疗效与安全的双重提升</a:t>
              </a:r>
            </a:p>
          </p:txBody>
        </p:sp>
      </p:grpSp>
      <p:sp>
        <p:nvSpPr>
          <p:cNvPr id="131" name="AutoShape 10">
            <a:extLst>
              <a:ext uri="{FF2B5EF4-FFF2-40B4-BE49-F238E27FC236}">
                <a16:creationId xmlns:a16="http://schemas.microsoft.com/office/drawing/2014/main" id="{CEB7CD8F-9C6E-02F5-318E-043FE69D1CA8}"/>
              </a:ext>
            </a:extLst>
          </p:cNvPr>
          <p:cNvSpPr/>
          <p:nvPr/>
        </p:nvSpPr>
        <p:spPr>
          <a:xfrm>
            <a:off x="480237" y="36195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b="1" dirty="0">
                <a:latin typeface="微软雅黑" panose="020B0503020204020204" pitchFamily="34" charset="-122"/>
                <a:ea typeface="微软雅黑" panose="020B0503020204020204" pitchFamily="34" charset="-122"/>
              </a:rPr>
              <a:t>临床应用与未来技术图景</a:t>
            </a:r>
            <a:endParaRPr lang="en-US" b="1" dirty="0">
              <a:latin typeface="微软雅黑" panose="020B0503020204020204" pitchFamily="34" charset="-122"/>
              <a:ea typeface="微软雅黑" panose="020B0503020204020204" pitchFamily="34" charset="-122"/>
            </a:endParaRPr>
          </a:p>
        </p:txBody>
      </p:sp>
      <p:sp>
        <p:nvSpPr>
          <p:cNvPr id="133" name="AutoShape 11">
            <a:extLst>
              <a:ext uri="{FF2B5EF4-FFF2-40B4-BE49-F238E27FC236}">
                <a16:creationId xmlns:a16="http://schemas.microsoft.com/office/drawing/2014/main" id="{357EF87F-C46C-C85A-8A92-55267E48C4B2}"/>
              </a:ext>
            </a:extLst>
          </p:cNvPr>
          <p:cNvSpPr/>
          <p:nvPr/>
        </p:nvSpPr>
        <p:spPr>
          <a:xfrm>
            <a:off x="480237" y="4038600"/>
            <a:ext cx="10668000" cy="25400"/>
          </a:xfrm>
          <a:prstGeom prst="roundRect">
            <a:avLst>
              <a:gd name="adj" fmla="val 0"/>
            </a:avLst>
          </a:prstGeom>
          <a:solidFill>
            <a:srgbClr val="C7E0F1">
              <a:alpha val="40000"/>
            </a:srgbClr>
          </a:solidFill>
          <a:ln w="25400" cap="flat" cmpd="sng">
            <a:solidFill>
              <a:srgbClr val="C7E0F1"/>
            </a:solidFill>
            <a:prstDash val="solid"/>
            <a:round/>
          </a:ln>
        </p:spPr>
        <p:txBody>
          <a:bodyPr vert="horz" wrap="square" lIns="63500" tIns="63500" rIns="63500" bIns="63500" rtlCol="0" anchor="ctr"/>
          <a:lstStyle/>
          <a:p>
            <a:pPr algn="ctr">
              <a:defRPr/>
            </a:pPr>
            <a:endParaRPr>
              <a:latin typeface="微软雅黑" panose="020B0503020204020204" pitchFamily="34" charset="-122"/>
              <a:ea typeface="微软雅黑" panose="020B0503020204020204" pitchFamily="34" charset="-122"/>
            </a:endParaRPr>
          </a:p>
        </p:txBody>
      </p:sp>
      <p:pic>
        <p:nvPicPr>
          <p:cNvPr id="135" name="Picture 12">
            <a:extLst>
              <a:ext uri="{FF2B5EF4-FFF2-40B4-BE49-F238E27FC236}">
                <a16:creationId xmlns:a16="http://schemas.microsoft.com/office/drawing/2014/main" id="{B1F0D60B-93D1-C1F9-AB48-A29553ED844F}"/>
              </a:ext>
            </a:extLst>
          </p:cNvPr>
          <p:cNvPicPr>
            <a:picLocks noChangeAspect="1"/>
          </p:cNvPicPr>
          <p:nvPr/>
        </p:nvPicPr>
        <p:blipFill>
          <a:blip r:embed="rId6"/>
          <a:srcRect l="3577" r="3577"/>
          <a:stretch>
            <a:fillRect/>
          </a:stretch>
        </p:blipFill>
        <p:spPr>
          <a:xfrm>
            <a:off x="480237" y="4254500"/>
            <a:ext cx="1905000" cy="1905000"/>
          </a:xfrm>
          <a:prstGeom prst="roundRect">
            <a:avLst>
              <a:gd name="adj" fmla="val 5333"/>
            </a:avLst>
          </a:prstGeom>
          <a:noFill/>
          <a:ln w="12700" cap="flat" cmpd="sng">
            <a:solidFill>
              <a:srgbClr val="E53935">
                <a:alpha val="20000"/>
              </a:srgbClr>
            </a:solidFill>
            <a:prstDash val="solid"/>
            <a:round/>
          </a:ln>
        </p:spPr>
      </p:pic>
      <p:sp>
        <p:nvSpPr>
          <p:cNvPr id="137" name="AutoShape 13">
            <a:extLst>
              <a:ext uri="{FF2B5EF4-FFF2-40B4-BE49-F238E27FC236}">
                <a16:creationId xmlns:a16="http://schemas.microsoft.com/office/drawing/2014/main" id="{756A089C-3DFA-4658-77B5-CD18889B5607}"/>
              </a:ext>
            </a:extLst>
          </p:cNvPr>
          <p:cNvSpPr/>
          <p:nvPr/>
        </p:nvSpPr>
        <p:spPr>
          <a:xfrm>
            <a:off x="2448737" y="4254500"/>
            <a:ext cx="1714500" cy="1905000"/>
          </a:xfrm>
          <a:prstGeom prst="rect">
            <a:avLst/>
          </a:prstGeom>
          <a:noFill/>
          <a:ln w="12700" cap="flat" cmpd="sng">
            <a:noFill/>
            <a:prstDash val="solid"/>
            <a:round/>
          </a:ln>
        </p:spPr>
        <p:txBody>
          <a:bodyPr vert="horz" wrap="square" lIns="0" tIns="0" rIns="0" bIns="0" rtlCol="0" anchor="ctr" anchorCtr="0"/>
          <a:lstStyle/>
          <a:p>
            <a:pPr>
              <a:spcAft>
                <a:spcPts val="600"/>
              </a:spcAft>
              <a:defRPr/>
            </a:pPr>
            <a:r>
              <a:rPr lang="en-US" altLang="zh-CN" sz="1500" b="1" dirty="0">
                <a:solidFill>
                  <a:srgbClr val="E53935"/>
                </a:solidFill>
                <a:latin typeface="微软雅黑" panose="020B0503020204020204" pitchFamily="34" charset="-122"/>
                <a:ea typeface="微软雅黑" panose="020B0503020204020204" pitchFamily="34" charset="-122"/>
                <a:cs typeface="Noto Sans SC"/>
                <a:sym typeface="Noto Sans SC"/>
              </a:rPr>
              <a:t>攻克难治性实体瘤</a:t>
            </a:r>
          </a:p>
          <a:p>
            <a:pPr>
              <a:lnSpc>
                <a:spcPct val="108333"/>
              </a:lnSpc>
            </a:pPr>
            <a:r>
              <a:rPr lang="zh-CN" altLang="en-US" sz="1300" dirty="0">
                <a:solidFill>
                  <a:srgbClr val="4B4B4B"/>
                </a:solidFill>
                <a:latin typeface="微软雅黑" panose="020B0503020204020204" pitchFamily="34" charset="-122"/>
                <a:ea typeface="微软雅黑" panose="020B0503020204020204" pitchFamily="34" charset="-122"/>
                <a:cs typeface="Noto Sans SC"/>
                <a:sym typeface="Noto Sans SC"/>
              </a:rPr>
              <a:t>针对腺样囊性癌、鼻咽癌及胰腺癌等缺氧严重、毗邻重要器官的肿瘤，突破传统放疗瓶颈，实现安全高效的精准打击</a:t>
            </a:r>
            <a:endParaRPr lang="en-US" altLang="zh-CN" sz="1300" dirty="0">
              <a:solidFill>
                <a:srgbClr val="4B4B4B"/>
              </a:solidFill>
              <a:latin typeface="微软雅黑" panose="020B0503020204020204" pitchFamily="34" charset="-122"/>
              <a:ea typeface="微软雅黑" panose="020B0503020204020204" pitchFamily="34" charset="-122"/>
              <a:cs typeface="Noto Sans SC"/>
              <a:sym typeface="Noto Sans SC"/>
            </a:endParaRPr>
          </a:p>
        </p:txBody>
      </p:sp>
      <p:pic>
        <p:nvPicPr>
          <p:cNvPr id="139" name="Picture 14">
            <a:extLst>
              <a:ext uri="{FF2B5EF4-FFF2-40B4-BE49-F238E27FC236}">
                <a16:creationId xmlns:a16="http://schemas.microsoft.com/office/drawing/2014/main" id="{0EF36C36-9167-157B-5C9A-292D7851D7E2}"/>
              </a:ext>
            </a:extLst>
          </p:cNvPr>
          <p:cNvPicPr>
            <a:picLocks noChangeAspect="1"/>
          </p:cNvPicPr>
          <p:nvPr/>
        </p:nvPicPr>
        <p:blipFill>
          <a:blip r:embed="rId7"/>
          <a:srcRect t="10253" b="10253"/>
          <a:stretch>
            <a:fillRect/>
          </a:stretch>
        </p:blipFill>
        <p:spPr>
          <a:xfrm>
            <a:off x="4242393" y="4254500"/>
            <a:ext cx="1905000" cy="1905000"/>
          </a:xfrm>
          <a:prstGeom prst="roundRect">
            <a:avLst>
              <a:gd name="adj" fmla="val 5333"/>
            </a:avLst>
          </a:prstGeom>
          <a:noFill/>
          <a:ln w="12700" cap="flat" cmpd="sng">
            <a:solidFill>
              <a:srgbClr val="E53935">
                <a:alpha val="20000"/>
              </a:srgbClr>
            </a:solidFill>
            <a:prstDash val="solid"/>
            <a:round/>
          </a:ln>
        </p:spPr>
      </p:pic>
      <p:sp>
        <p:nvSpPr>
          <p:cNvPr id="141" name="AutoShape 15">
            <a:extLst>
              <a:ext uri="{FF2B5EF4-FFF2-40B4-BE49-F238E27FC236}">
                <a16:creationId xmlns:a16="http://schemas.microsoft.com/office/drawing/2014/main" id="{CF44A951-4510-C36A-F355-9EE735328F4A}"/>
              </a:ext>
            </a:extLst>
          </p:cNvPr>
          <p:cNvSpPr/>
          <p:nvPr/>
        </p:nvSpPr>
        <p:spPr>
          <a:xfrm>
            <a:off x="6210893" y="4254500"/>
            <a:ext cx="17145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spcAft>
                <a:spcPts val="600"/>
              </a:spcAft>
              <a:defRPr/>
            </a:pPr>
            <a:r>
              <a:rPr lang="zh-CN" altLang="en-US" sz="1500" b="1" dirty="0">
                <a:solidFill>
                  <a:srgbClr val="E53935"/>
                </a:solidFill>
                <a:latin typeface="微软雅黑" panose="020B0503020204020204" pitchFamily="34" charset="-122"/>
                <a:ea typeface="微软雅黑" panose="020B0503020204020204" pitchFamily="34" charset="-122"/>
                <a:sym typeface="Noto Sans SC"/>
              </a:rPr>
              <a:t>覆盖复杂病灶</a:t>
            </a:r>
          </a:p>
          <a:p>
            <a:pPr marL="0" indent="0" algn="l">
              <a:lnSpc>
                <a:spcPct val="100000"/>
              </a:lnSpc>
              <a:spcAft>
                <a:spcPts val="600"/>
              </a:spcAft>
              <a:defRPr/>
            </a:pPr>
            <a:r>
              <a:rPr lang="zh-CN" altLang="en-US" sz="1300" b="0" i="0" u="none" strike="noStrike" dirty="0">
                <a:solidFill>
                  <a:srgbClr val="4B4B4B"/>
                </a:solidFill>
                <a:latin typeface="微软雅黑" panose="020B0503020204020204" pitchFamily="34" charset="-122"/>
                <a:ea typeface="微软雅黑" panose="020B0503020204020204" pitchFamily="34" charset="-122"/>
                <a:cs typeface="Noto Sans SC"/>
                <a:sym typeface="Noto Sans SC"/>
              </a:rPr>
              <a:t>有效应对胶质母细胞瘤、软组织肉瘤等复杂解剖部位的肿瘤，解决常规放疗难以兼顾的剂量与安全平衡难题</a:t>
            </a:r>
          </a:p>
        </p:txBody>
      </p:sp>
      <p:pic>
        <p:nvPicPr>
          <p:cNvPr id="143" name="Picture 16">
            <a:extLst>
              <a:ext uri="{FF2B5EF4-FFF2-40B4-BE49-F238E27FC236}">
                <a16:creationId xmlns:a16="http://schemas.microsoft.com/office/drawing/2014/main" id="{C210B778-5A25-8F45-5B03-9ED65B308230}"/>
              </a:ext>
            </a:extLst>
          </p:cNvPr>
          <p:cNvPicPr>
            <a:picLocks noChangeAspect="1"/>
          </p:cNvPicPr>
          <p:nvPr/>
        </p:nvPicPr>
        <p:blipFill>
          <a:blip r:embed="rId8"/>
          <a:srcRect l="13009" r="13009"/>
          <a:stretch>
            <a:fillRect/>
          </a:stretch>
        </p:blipFill>
        <p:spPr>
          <a:xfrm>
            <a:off x="7914469" y="4254500"/>
            <a:ext cx="1905000" cy="1905000"/>
          </a:xfrm>
          <a:prstGeom prst="roundRect">
            <a:avLst>
              <a:gd name="adj" fmla="val 5333"/>
            </a:avLst>
          </a:prstGeom>
          <a:noFill/>
          <a:ln w="12700" cap="flat" cmpd="sng">
            <a:solidFill>
              <a:srgbClr val="E53935">
                <a:alpha val="20000"/>
              </a:srgbClr>
            </a:solidFill>
            <a:prstDash val="solid"/>
            <a:round/>
          </a:ln>
        </p:spPr>
      </p:pic>
      <p:sp>
        <p:nvSpPr>
          <p:cNvPr id="145" name="AutoShape 17">
            <a:extLst>
              <a:ext uri="{FF2B5EF4-FFF2-40B4-BE49-F238E27FC236}">
                <a16:creationId xmlns:a16="http://schemas.microsoft.com/office/drawing/2014/main" id="{C464EA61-92FE-0048-9630-945174EE4A85}"/>
              </a:ext>
            </a:extLst>
          </p:cNvPr>
          <p:cNvSpPr/>
          <p:nvPr/>
        </p:nvSpPr>
        <p:spPr>
          <a:xfrm>
            <a:off x="9882969" y="4254500"/>
            <a:ext cx="1769717" cy="1905000"/>
          </a:xfrm>
          <a:prstGeom prst="rect">
            <a:avLst/>
          </a:prstGeom>
          <a:noFill/>
          <a:ln w="12700" cap="flat" cmpd="sng">
            <a:noFill/>
            <a:prstDash val="solid"/>
            <a:round/>
          </a:ln>
        </p:spPr>
        <p:txBody>
          <a:bodyPr vert="horz" wrap="square" lIns="0" tIns="0" rIns="0" bIns="0" rtlCol="0" anchor="ctr" anchorCtr="0"/>
          <a:lstStyle/>
          <a:p>
            <a:pPr marL="0" indent="0" algn="just">
              <a:lnSpc>
                <a:spcPct val="100000"/>
              </a:lnSpc>
              <a:spcAft>
                <a:spcPts val="600"/>
              </a:spcAft>
              <a:defRPr/>
            </a:pPr>
            <a:r>
              <a:rPr lang="zh-CN" altLang="en-US" sz="1500" b="1" dirty="0">
                <a:solidFill>
                  <a:srgbClr val="E53935"/>
                </a:solidFill>
                <a:latin typeface="微软雅黑" panose="020B0503020204020204" pitchFamily="34" charset="-122"/>
                <a:ea typeface="微软雅黑" panose="020B0503020204020204" pitchFamily="34" charset="-122"/>
                <a:sym typeface="Noto Sans SC"/>
              </a:rPr>
              <a:t>智能化放疗新范式</a:t>
            </a:r>
          </a:p>
          <a:p>
            <a:pPr marL="0" indent="0" algn="just">
              <a:lnSpc>
                <a:spcPct val="100000"/>
              </a:lnSpc>
              <a:spcAft>
                <a:spcPts val="600"/>
              </a:spcAft>
              <a:defRPr/>
            </a:pPr>
            <a:r>
              <a:rPr lang="zh-CN" altLang="en-US" sz="1300" b="0" i="0" u="none" strike="noStrike" dirty="0">
                <a:solidFill>
                  <a:srgbClr val="4B4B4B"/>
                </a:solidFill>
                <a:latin typeface="微软雅黑" panose="020B0503020204020204" pitchFamily="34" charset="-122"/>
                <a:ea typeface="微软雅黑" panose="020B0503020204020204" pitchFamily="34" charset="-122"/>
                <a:cs typeface="Noto Sans SC"/>
                <a:sym typeface="Noto Sans SC"/>
              </a:rPr>
              <a:t>融合多离子治疗与</a:t>
            </a:r>
            <a:r>
              <a:rPr lang="en-US" altLang="zh-CN" sz="1300" b="0" i="0" u="none" strike="noStrike" dirty="0">
                <a:solidFill>
                  <a:srgbClr val="4B4B4B"/>
                </a:solidFill>
                <a:latin typeface="微软雅黑" panose="020B0503020204020204" pitchFamily="34" charset="-122"/>
                <a:ea typeface="微软雅黑" panose="020B0503020204020204" pitchFamily="34" charset="-122"/>
                <a:cs typeface="Noto Sans SC"/>
                <a:sym typeface="Noto Sans SC"/>
              </a:rPr>
              <a:t>FLASH</a:t>
            </a:r>
            <a:r>
              <a:rPr lang="zh-CN" altLang="en-US" sz="1300" b="0" i="0" u="none" strike="noStrike" dirty="0">
                <a:solidFill>
                  <a:srgbClr val="4B4B4B"/>
                </a:solidFill>
                <a:latin typeface="微软雅黑" panose="020B0503020204020204" pitchFamily="34" charset="-122"/>
                <a:ea typeface="微软雅黑" panose="020B0503020204020204" pitchFamily="34" charset="-122"/>
                <a:cs typeface="Noto Sans SC"/>
                <a:sym typeface="Noto Sans SC"/>
              </a:rPr>
              <a:t>放疗，结合</a:t>
            </a:r>
            <a:r>
              <a:rPr lang="en-US" altLang="zh-CN" sz="1300" b="0" i="0" u="none" strike="noStrike" dirty="0">
                <a:solidFill>
                  <a:srgbClr val="4B4B4B"/>
                </a:solidFill>
                <a:latin typeface="微软雅黑" panose="020B0503020204020204" pitchFamily="34" charset="-122"/>
                <a:ea typeface="微软雅黑" panose="020B0503020204020204" pitchFamily="34" charset="-122"/>
                <a:cs typeface="Noto Sans SC"/>
                <a:sym typeface="Noto Sans SC"/>
              </a:rPr>
              <a:t>AI</a:t>
            </a:r>
            <a:r>
              <a:rPr lang="zh-CN" altLang="en-US" sz="1300" b="0" i="0" u="none" strike="noStrike" dirty="0">
                <a:solidFill>
                  <a:srgbClr val="4B4B4B"/>
                </a:solidFill>
                <a:latin typeface="微软雅黑" panose="020B0503020204020204" pitchFamily="34" charset="-122"/>
                <a:ea typeface="微软雅黑" panose="020B0503020204020204" pitchFamily="34" charset="-122"/>
                <a:cs typeface="Noto Sans SC"/>
                <a:sym typeface="Noto Sans SC"/>
              </a:rPr>
              <a:t>计划优化与分子成像技术，开启自适应、高精度的下一代智慧放疗时代</a:t>
            </a:r>
          </a:p>
        </p:txBody>
      </p:sp>
    </p:spTree>
    <p:extLst>
      <p:ext uri="{BB962C8B-B14F-4D97-AF65-F5344CB8AC3E}">
        <p14:creationId xmlns:p14="http://schemas.microsoft.com/office/powerpoint/2010/main" val="10839553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48673-785D-350F-08C3-B459454C02A8}"/>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3367B2EC-269B-691A-EB52-1166D6C9073C}"/>
              </a:ext>
            </a:extLst>
          </p:cNvPr>
          <p:cNvSpPr>
            <a:spLocks noGrp="1"/>
          </p:cNvSpPr>
          <p:nvPr>
            <p:ph type="title"/>
          </p:nvPr>
        </p:nvSpPr>
        <p:spPr/>
        <p:txBody>
          <a:bodyPr/>
          <a:lstStyle/>
          <a:p>
            <a:r>
              <a:rPr lang="en-US" altLang="zh-CN" dirty="0" err="1"/>
              <a:t>HiTS</a:t>
            </a:r>
            <a:r>
              <a:rPr lang="en-US" altLang="zh-CN" dirty="0"/>
              <a:t> 200 </a:t>
            </a:r>
            <a:r>
              <a:rPr lang="zh-CN" altLang="en-US" dirty="0"/>
              <a:t>产品特点</a:t>
            </a:r>
            <a:r>
              <a:rPr lang="en-US" altLang="zh-CN" sz="2000" dirty="0">
                <a:solidFill>
                  <a:schemeClr val="tx1"/>
                </a:solidFill>
              </a:rPr>
              <a:t>-</a:t>
            </a:r>
            <a:r>
              <a:rPr lang="zh-CN" altLang="en-US" sz="2000" dirty="0">
                <a:solidFill>
                  <a:schemeClr val="tx1"/>
                </a:solidFill>
              </a:rPr>
              <a:t>远程运维和远程诊疗</a:t>
            </a:r>
            <a:endParaRPr lang="zh-CN" altLang="en-US" dirty="0">
              <a:solidFill>
                <a:schemeClr val="tx1"/>
              </a:solidFill>
            </a:endParaRPr>
          </a:p>
        </p:txBody>
      </p:sp>
      <p:sp>
        <p:nvSpPr>
          <p:cNvPr id="15" name="内容占位符 14">
            <a:extLst>
              <a:ext uri="{FF2B5EF4-FFF2-40B4-BE49-F238E27FC236}">
                <a16:creationId xmlns:a16="http://schemas.microsoft.com/office/drawing/2014/main" id="{F300C381-C2FD-0653-E292-7D70B0FDF699}"/>
              </a:ext>
            </a:extLst>
          </p:cNvPr>
          <p:cNvSpPr>
            <a:spLocks noGrp="1"/>
          </p:cNvSpPr>
          <p:nvPr>
            <p:ph sz="quarter" idx="10"/>
          </p:nvPr>
        </p:nvSpPr>
        <p:spPr/>
        <p:txBody>
          <a:bodyPr/>
          <a:lstStyle/>
          <a:p>
            <a:endParaRPr lang="zh-CN" altLang="en-US"/>
          </a:p>
        </p:txBody>
      </p:sp>
      <p:sp>
        <p:nvSpPr>
          <p:cNvPr id="5" name="文本框 4">
            <a:extLst>
              <a:ext uri="{FF2B5EF4-FFF2-40B4-BE49-F238E27FC236}">
                <a16:creationId xmlns:a16="http://schemas.microsoft.com/office/drawing/2014/main" id="{C6FDAE61-BE75-445A-42D0-5E636CB923B1}"/>
              </a:ext>
            </a:extLst>
          </p:cNvPr>
          <p:cNvSpPr txBox="1"/>
          <p:nvPr/>
        </p:nvSpPr>
        <p:spPr>
          <a:xfrm>
            <a:off x="451485" y="699336"/>
            <a:ext cx="11269980" cy="5748373"/>
          </a:xfrm>
          <a:prstGeom prst="rect">
            <a:avLst/>
          </a:prstGeom>
          <a:solidFill>
            <a:schemeClr val="bg1"/>
          </a:solidFill>
          <a:effectLst>
            <a:outerShdw blurRad="50800" dist="38100" dir="5400000" algn="t" rotWithShape="0">
              <a:prstClr val="black">
                <a:alpha val="40000"/>
              </a:prstClr>
            </a:outerShdw>
          </a:effectLst>
        </p:spPr>
        <p:txBody>
          <a:bodyPr wrap="square" rtlCol="0">
            <a:noAutofit/>
          </a:bodyPr>
          <a:lstStyle/>
          <a:p>
            <a:pPr indent="0" algn="ctr">
              <a:lnSpc>
                <a:spcPct val="150000"/>
              </a:lnSpc>
              <a:buFont typeface="Arial" panose="020B0604020202020204" pitchFamily="34" charset="0"/>
              <a:buNone/>
            </a:pPr>
            <a:endParaRPr lang="zh-CN" altLang="en-US" sz="1600" b="1" dirty="0">
              <a:solidFill>
                <a:srgbClr val="0070C0"/>
              </a:solidFill>
              <a:latin typeface="微软雅黑" panose="020B0503020204020204" pitchFamily="34" charset="-122"/>
              <a:ea typeface="微软雅黑" panose="020B0503020204020204" pitchFamily="34" charset="-122"/>
            </a:endParaRPr>
          </a:p>
        </p:txBody>
      </p:sp>
      <p:cxnSp>
        <p:nvCxnSpPr>
          <p:cNvPr id="3" name="连接符: 肘形 2">
            <a:extLst>
              <a:ext uri="{FF2B5EF4-FFF2-40B4-BE49-F238E27FC236}">
                <a16:creationId xmlns:a16="http://schemas.microsoft.com/office/drawing/2014/main" id="{B374CA52-0E86-D221-BA62-FA79C9280D43}"/>
              </a:ext>
            </a:extLst>
          </p:cNvPr>
          <p:cNvCxnSpPr>
            <a:stCxn id="7" idx="3"/>
            <a:endCxn id="4" idx="1"/>
          </p:cNvCxnSpPr>
          <p:nvPr/>
        </p:nvCxnSpPr>
        <p:spPr>
          <a:xfrm>
            <a:off x="5606595" y="3396955"/>
            <a:ext cx="1146661" cy="1795070"/>
          </a:xfrm>
          <a:prstGeom prst="bentConnector3">
            <a:avLst>
              <a:gd name="adj1" fmla="val 50000"/>
            </a:avLst>
          </a:prstGeom>
          <a:ln w="38100">
            <a:solidFill>
              <a:srgbClr val="0070C0"/>
            </a:solidFill>
            <a:prstDash val="sysDash"/>
            <a:headEnd type="none"/>
            <a:tailEnd type="arrow"/>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id="{02960808-FE85-255B-C7B1-8C7176769C6C}"/>
              </a:ext>
            </a:extLst>
          </p:cNvPr>
          <p:cNvSpPr txBox="1"/>
          <p:nvPr/>
        </p:nvSpPr>
        <p:spPr>
          <a:xfrm>
            <a:off x="6753256" y="4591860"/>
            <a:ext cx="415498" cy="1200329"/>
          </a:xfrm>
          <a:prstGeom prst="rect">
            <a:avLst/>
          </a:prstGeom>
          <a:noFill/>
        </p:spPr>
        <p:txBody>
          <a:bodyPr wrap="none" rtlCol="0">
            <a:spAutoFit/>
          </a:bodyPr>
          <a:lstStyle/>
          <a:p>
            <a:r>
              <a:rPr lang="zh-CN" altLang="en-US" b="1" dirty="0">
                <a:solidFill>
                  <a:srgbClr val="0070C0"/>
                </a:solidFill>
                <a:latin typeface="微软雅黑" panose="020B0503020204020204" pitchFamily="34" charset="-122"/>
                <a:ea typeface="微软雅黑" panose="020B0503020204020204" pitchFamily="34" charset="-122"/>
              </a:rPr>
              <a:t>远</a:t>
            </a:r>
            <a:endParaRPr lang="en-US" altLang="zh-CN" b="1" dirty="0">
              <a:solidFill>
                <a:srgbClr val="0070C0"/>
              </a:solidFill>
              <a:latin typeface="微软雅黑" panose="020B0503020204020204" pitchFamily="34" charset="-122"/>
              <a:ea typeface="微软雅黑" panose="020B0503020204020204" pitchFamily="34" charset="-122"/>
            </a:endParaRPr>
          </a:p>
          <a:p>
            <a:r>
              <a:rPr lang="zh-CN" altLang="en-US" b="1" dirty="0">
                <a:solidFill>
                  <a:srgbClr val="0070C0"/>
                </a:solidFill>
                <a:latin typeface="微软雅黑" panose="020B0503020204020204" pitchFamily="34" charset="-122"/>
                <a:ea typeface="微软雅黑" panose="020B0503020204020204" pitchFamily="34" charset="-122"/>
              </a:rPr>
              <a:t>程</a:t>
            </a:r>
            <a:endParaRPr lang="en-US" altLang="zh-CN" b="1" dirty="0">
              <a:solidFill>
                <a:srgbClr val="0070C0"/>
              </a:solidFill>
              <a:latin typeface="微软雅黑" panose="020B0503020204020204" pitchFamily="34" charset="-122"/>
              <a:ea typeface="微软雅黑" panose="020B0503020204020204" pitchFamily="34" charset="-122"/>
            </a:endParaRPr>
          </a:p>
          <a:p>
            <a:r>
              <a:rPr lang="zh-CN" altLang="en-US" b="1" dirty="0">
                <a:solidFill>
                  <a:srgbClr val="0070C0"/>
                </a:solidFill>
                <a:latin typeface="微软雅黑" panose="020B0503020204020204" pitchFamily="34" charset="-122"/>
                <a:ea typeface="微软雅黑" panose="020B0503020204020204" pitchFamily="34" charset="-122"/>
              </a:rPr>
              <a:t>诊</a:t>
            </a:r>
            <a:endParaRPr lang="en-US" altLang="zh-CN" b="1" dirty="0">
              <a:solidFill>
                <a:srgbClr val="0070C0"/>
              </a:solidFill>
              <a:latin typeface="微软雅黑" panose="020B0503020204020204" pitchFamily="34" charset="-122"/>
              <a:ea typeface="微软雅黑" panose="020B0503020204020204" pitchFamily="34" charset="-122"/>
            </a:endParaRPr>
          </a:p>
          <a:p>
            <a:r>
              <a:rPr lang="zh-CN" altLang="en-US" b="1" dirty="0">
                <a:solidFill>
                  <a:srgbClr val="0070C0"/>
                </a:solidFill>
                <a:latin typeface="微软雅黑" panose="020B0503020204020204" pitchFamily="34" charset="-122"/>
                <a:ea typeface="微软雅黑" panose="020B0503020204020204" pitchFamily="34" charset="-122"/>
              </a:rPr>
              <a:t>疗</a:t>
            </a:r>
          </a:p>
        </p:txBody>
      </p:sp>
      <p:sp>
        <p:nvSpPr>
          <p:cNvPr id="6" name="文本框 5">
            <a:extLst>
              <a:ext uri="{FF2B5EF4-FFF2-40B4-BE49-F238E27FC236}">
                <a16:creationId xmlns:a16="http://schemas.microsoft.com/office/drawing/2014/main" id="{B8094C0F-4DA8-024F-6DFF-EDC8571A1F1D}"/>
              </a:ext>
            </a:extLst>
          </p:cNvPr>
          <p:cNvSpPr txBox="1"/>
          <p:nvPr/>
        </p:nvSpPr>
        <p:spPr>
          <a:xfrm>
            <a:off x="635988" y="2828835"/>
            <a:ext cx="411480" cy="1198880"/>
          </a:xfrm>
          <a:prstGeom prst="rect">
            <a:avLst/>
          </a:prstGeom>
          <a:noFill/>
        </p:spPr>
        <p:txBody>
          <a:bodyPr wrap="none" rtlCol="0">
            <a:spAutoFit/>
          </a:bodyPr>
          <a:lstStyle/>
          <a:p>
            <a:r>
              <a:rPr lang="zh-CN" altLang="en-US" b="1" dirty="0">
                <a:solidFill>
                  <a:srgbClr val="0070C0"/>
                </a:solidFill>
                <a:latin typeface="微软雅黑" panose="020B0503020204020204" pitchFamily="34" charset="-122"/>
                <a:ea typeface="微软雅黑" panose="020B0503020204020204" pitchFamily="34" charset="-122"/>
              </a:rPr>
              <a:t>网</a:t>
            </a:r>
            <a:endParaRPr lang="en-US" altLang="zh-CN" b="1" dirty="0">
              <a:solidFill>
                <a:srgbClr val="0070C0"/>
              </a:solidFill>
              <a:latin typeface="微软雅黑" panose="020B0503020204020204" pitchFamily="34" charset="-122"/>
              <a:ea typeface="微软雅黑" panose="020B0503020204020204" pitchFamily="34" charset="-122"/>
            </a:endParaRPr>
          </a:p>
          <a:p>
            <a:r>
              <a:rPr lang="zh-CN" altLang="en-US" b="1" dirty="0">
                <a:solidFill>
                  <a:srgbClr val="0070C0"/>
                </a:solidFill>
                <a:latin typeface="微软雅黑" panose="020B0503020204020204" pitchFamily="34" charset="-122"/>
                <a:ea typeface="微软雅黑" panose="020B0503020204020204" pitchFamily="34" charset="-122"/>
              </a:rPr>
              <a:t>络</a:t>
            </a:r>
            <a:endParaRPr lang="en-US" altLang="zh-CN" b="1" dirty="0">
              <a:solidFill>
                <a:srgbClr val="0070C0"/>
              </a:solidFill>
              <a:latin typeface="微软雅黑" panose="020B0503020204020204" pitchFamily="34" charset="-122"/>
              <a:ea typeface="微软雅黑" panose="020B0503020204020204" pitchFamily="34" charset="-122"/>
            </a:endParaRPr>
          </a:p>
          <a:p>
            <a:r>
              <a:rPr lang="zh-CN" altLang="en-US" b="1" dirty="0">
                <a:solidFill>
                  <a:srgbClr val="0070C0"/>
                </a:solidFill>
                <a:latin typeface="微软雅黑" panose="020B0503020204020204" pitchFamily="34" charset="-122"/>
                <a:ea typeface="微软雅黑" panose="020B0503020204020204" pitchFamily="34" charset="-122"/>
              </a:rPr>
              <a:t>安</a:t>
            </a:r>
            <a:endParaRPr lang="en-US" altLang="zh-CN" b="1" dirty="0">
              <a:solidFill>
                <a:srgbClr val="0070C0"/>
              </a:solidFill>
              <a:latin typeface="微软雅黑" panose="020B0503020204020204" pitchFamily="34" charset="-122"/>
              <a:ea typeface="微软雅黑" panose="020B0503020204020204" pitchFamily="34" charset="-122"/>
            </a:endParaRPr>
          </a:p>
          <a:p>
            <a:r>
              <a:rPr lang="zh-CN" altLang="en-US" b="1" dirty="0">
                <a:solidFill>
                  <a:srgbClr val="0070C0"/>
                </a:solidFill>
                <a:latin typeface="微软雅黑" panose="020B0503020204020204" pitchFamily="34" charset="-122"/>
                <a:ea typeface="微软雅黑" panose="020B0503020204020204" pitchFamily="34" charset="-122"/>
              </a:rPr>
              <a:t>全</a:t>
            </a:r>
          </a:p>
        </p:txBody>
      </p:sp>
      <p:pic>
        <p:nvPicPr>
          <p:cNvPr id="7" name="图片 6">
            <a:extLst>
              <a:ext uri="{FF2B5EF4-FFF2-40B4-BE49-F238E27FC236}">
                <a16:creationId xmlns:a16="http://schemas.microsoft.com/office/drawing/2014/main" id="{6A9370B0-16DC-D1B0-34D4-720FFDAB03D2}"/>
              </a:ext>
            </a:extLst>
          </p:cNvPr>
          <p:cNvPicPr>
            <a:picLocks noChangeAspect="1"/>
          </p:cNvPicPr>
          <p:nvPr/>
        </p:nvPicPr>
        <p:blipFill>
          <a:blip r:embed="rId2">
            <a:lum contrast="12000"/>
          </a:blip>
          <a:stretch>
            <a:fillRect/>
          </a:stretch>
        </p:blipFill>
        <p:spPr>
          <a:xfrm>
            <a:off x="1056003" y="1649899"/>
            <a:ext cx="4550592" cy="3494112"/>
          </a:xfrm>
          <a:prstGeom prst="rect">
            <a:avLst/>
          </a:prstGeom>
          <a:ln>
            <a:noFill/>
          </a:ln>
          <a:effectLst>
            <a:outerShdw blurRad="190500" algn="tl" rotWithShape="0">
              <a:srgbClr val="000000">
                <a:alpha val="70000"/>
              </a:srgbClr>
            </a:outerShdw>
          </a:effectLst>
        </p:spPr>
      </p:pic>
      <p:cxnSp>
        <p:nvCxnSpPr>
          <p:cNvPr id="8" name="连接符: 肘形 7">
            <a:extLst>
              <a:ext uri="{FF2B5EF4-FFF2-40B4-BE49-F238E27FC236}">
                <a16:creationId xmlns:a16="http://schemas.microsoft.com/office/drawing/2014/main" id="{614D5884-3579-C786-63CD-888243BEE1B0}"/>
              </a:ext>
            </a:extLst>
          </p:cNvPr>
          <p:cNvCxnSpPr>
            <a:stCxn id="7" idx="3"/>
            <a:endCxn id="10" idx="1"/>
          </p:cNvCxnSpPr>
          <p:nvPr/>
        </p:nvCxnSpPr>
        <p:spPr>
          <a:xfrm flipV="1">
            <a:off x="5606595" y="2049696"/>
            <a:ext cx="1151178" cy="1347259"/>
          </a:xfrm>
          <a:prstGeom prst="bentConnector3">
            <a:avLst>
              <a:gd name="adj1" fmla="val 50000"/>
            </a:avLst>
          </a:prstGeom>
          <a:ln w="38100">
            <a:solidFill>
              <a:srgbClr val="0070C0"/>
            </a:solidFill>
            <a:prstDash val="sysDash"/>
            <a:headEnd type="none"/>
            <a:tailEnd type="arrow"/>
          </a:ln>
        </p:spPr>
        <p:style>
          <a:lnRef idx="1">
            <a:schemeClr val="accent1"/>
          </a:lnRef>
          <a:fillRef idx="0">
            <a:schemeClr val="accent1"/>
          </a:fillRef>
          <a:effectRef idx="0">
            <a:schemeClr val="accent1"/>
          </a:effectRef>
          <a:fontRef idx="minor">
            <a:schemeClr val="tx1"/>
          </a:fontRef>
        </p:style>
      </p:cxnSp>
      <p:pic>
        <p:nvPicPr>
          <p:cNvPr id="9" name="图片 8">
            <a:extLst>
              <a:ext uri="{FF2B5EF4-FFF2-40B4-BE49-F238E27FC236}">
                <a16:creationId xmlns:a16="http://schemas.microsoft.com/office/drawing/2014/main" id="{936DAD19-FBD5-74B4-0B24-171BA4328AAF}"/>
              </a:ext>
            </a:extLst>
          </p:cNvPr>
          <p:cNvPicPr>
            <a:picLocks noChangeAspect="1"/>
          </p:cNvPicPr>
          <p:nvPr/>
        </p:nvPicPr>
        <p:blipFill>
          <a:blip r:embed="rId3">
            <a:lum contrast="12000"/>
          </a:blip>
          <a:stretch>
            <a:fillRect/>
          </a:stretch>
        </p:blipFill>
        <p:spPr>
          <a:xfrm>
            <a:off x="7166610" y="4062095"/>
            <a:ext cx="4333875" cy="2342515"/>
          </a:xfrm>
          <a:prstGeom prst="rect">
            <a:avLst/>
          </a:prstGeom>
        </p:spPr>
      </p:pic>
      <p:sp>
        <p:nvSpPr>
          <p:cNvPr id="10" name="文本框 9">
            <a:extLst>
              <a:ext uri="{FF2B5EF4-FFF2-40B4-BE49-F238E27FC236}">
                <a16:creationId xmlns:a16="http://schemas.microsoft.com/office/drawing/2014/main" id="{1B8589C1-482B-4767-B947-8694E760A59E}"/>
              </a:ext>
            </a:extLst>
          </p:cNvPr>
          <p:cNvSpPr txBox="1"/>
          <p:nvPr/>
        </p:nvSpPr>
        <p:spPr>
          <a:xfrm>
            <a:off x="6757773" y="1449531"/>
            <a:ext cx="415498" cy="1200329"/>
          </a:xfrm>
          <a:prstGeom prst="rect">
            <a:avLst/>
          </a:prstGeom>
          <a:noFill/>
        </p:spPr>
        <p:txBody>
          <a:bodyPr wrap="square" rtlCol="0">
            <a:spAutoFit/>
          </a:bodyPr>
          <a:lstStyle/>
          <a:p>
            <a:r>
              <a:rPr lang="zh-CN" altLang="en-US" b="1" dirty="0">
                <a:solidFill>
                  <a:srgbClr val="0070C0"/>
                </a:solidFill>
                <a:latin typeface="微软雅黑" panose="020B0503020204020204" pitchFamily="34" charset="-122"/>
                <a:ea typeface="微软雅黑" panose="020B0503020204020204" pitchFamily="34" charset="-122"/>
              </a:rPr>
              <a:t>远</a:t>
            </a:r>
            <a:endParaRPr lang="en-US" altLang="zh-CN" b="1" dirty="0">
              <a:solidFill>
                <a:srgbClr val="0070C0"/>
              </a:solidFill>
              <a:latin typeface="微软雅黑" panose="020B0503020204020204" pitchFamily="34" charset="-122"/>
              <a:ea typeface="微软雅黑" panose="020B0503020204020204" pitchFamily="34" charset="-122"/>
            </a:endParaRPr>
          </a:p>
          <a:p>
            <a:r>
              <a:rPr lang="zh-CN" altLang="en-US" b="1" dirty="0">
                <a:solidFill>
                  <a:srgbClr val="0070C0"/>
                </a:solidFill>
                <a:latin typeface="微软雅黑" panose="020B0503020204020204" pitchFamily="34" charset="-122"/>
                <a:ea typeface="微软雅黑" panose="020B0503020204020204" pitchFamily="34" charset="-122"/>
              </a:rPr>
              <a:t>程</a:t>
            </a:r>
            <a:endParaRPr lang="en-US" altLang="zh-CN" b="1" dirty="0">
              <a:solidFill>
                <a:srgbClr val="0070C0"/>
              </a:solidFill>
              <a:latin typeface="微软雅黑" panose="020B0503020204020204" pitchFamily="34" charset="-122"/>
              <a:ea typeface="微软雅黑" panose="020B0503020204020204" pitchFamily="34" charset="-122"/>
            </a:endParaRPr>
          </a:p>
          <a:p>
            <a:r>
              <a:rPr lang="zh-CN" altLang="en-US" b="1" dirty="0">
                <a:solidFill>
                  <a:srgbClr val="0070C0"/>
                </a:solidFill>
                <a:latin typeface="微软雅黑" panose="020B0503020204020204" pitchFamily="34" charset="-122"/>
                <a:ea typeface="微软雅黑" panose="020B0503020204020204" pitchFamily="34" charset="-122"/>
              </a:rPr>
              <a:t>运</a:t>
            </a:r>
            <a:endParaRPr lang="en-US" altLang="zh-CN" b="1" dirty="0">
              <a:solidFill>
                <a:srgbClr val="0070C0"/>
              </a:solidFill>
              <a:latin typeface="微软雅黑" panose="020B0503020204020204" pitchFamily="34" charset="-122"/>
              <a:ea typeface="微软雅黑" panose="020B0503020204020204" pitchFamily="34" charset="-122"/>
            </a:endParaRPr>
          </a:p>
          <a:p>
            <a:r>
              <a:rPr lang="zh-CN" altLang="en-US" b="1" dirty="0">
                <a:solidFill>
                  <a:srgbClr val="0070C0"/>
                </a:solidFill>
                <a:latin typeface="微软雅黑" panose="020B0503020204020204" pitchFamily="34" charset="-122"/>
                <a:ea typeface="微软雅黑" panose="020B0503020204020204" pitchFamily="34" charset="-122"/>
              </a:rPr>
              <a:t>维</a:t>
            </a:r>
          </a:p>
        </p:txBody>
      </p:sp>
      <p:pic>
        <p:nvPicPr>
          <p:cNvPr id="11" name="图片 10">
            <a:extLst>
              <a:ext uri="{FF2B5EF4-FFF2-40B4-BE49-F238E27FC236}">
                <a16:creationId xmlns:a16="http://schemas.microsoft.com/office/drawing/2014/main" id="{0AA04B9C-6A0B-EB8A-679F-2C1AE12E9F4F}"/>
              </a:ext>
            </a:extLst>
          </p:cNvPr>
          <p:cNvPicPr>
            <a:picLocks noChangeAspect="1"/>
          </p:cNvPicPr>
          <p:nvPr/>
        </p:nvPicPr>
        <p:blipFill>
          <a:blip r:embed="rId4" cstate="print">
            <a:lum bright="18000" contrast="6000"/>
            <a:extLst>
              <a:ext uri="{28A0092B-C50C-407E-A947-70E740481C1C}">
                <a14:useLocalDpi xmlns:a14="http://schemas.microsoft.com/office/drawing/2010/main" val="0"/>
              </a:ext>
            </a:extLst>
          </a:blip>
          <a:stretch>
            <a:fillRect/>
          </a:stretch>
        </p:blipFill>
        <p:spPr>
          <a:xfrm>
            <a:off x="7168754" y="662844"/>
            <a:ext cx="2134637" cy="1143832"/>
          </a:xfrm>
          <a:prstGeom prst="rect">
            <a:avLst/>
          </a:prstGeom>
          <a:effectLst>
            <a:softEdge rad="31750"/>
          </a:effectLst>
        </p:spPr>
      </p:pic>
      <p:pic>
        <p:nvPicPr>
          <p:cNvPr id="12" name="图片 11">
            <a:extLst>
              <a:ext uri="{FF2B5EF4-FFF2-40B4-BE49-F238E27FC236}">
                <a16:creationId xmlns:a16="http://schemas.microsoft.com/office/drawing/2014/main" id="{D42EEAE3-366B-87FA-8108-082123835265}"/>
              </a:ext>
            </a:extLst>
          </p:cNvPr>
          <p:cNvPicPr>
            <a:picLocks noChangeAspect="1"/>
          </p:cNvPicPr>
          <p:nvPr/>
        </p:nvPicPr>
        <p:blipFill>
          <a:blip r:embed="rId5" cstate="print">
            <a:lum bright="12000" contrast="6000"/>
            <a:extLst>
              <a:ext uri="{28A0092B-C50C-407E-A947-70E740481C1C}">
                <a14:useLocalDpi xmlns:a14="http://schemas.microsoft.com/office/drawing/2010/main" val="0"/>
              </a:ext>
            </a:extLst>
          </a:blip>
          <a:stretch>
            <a:fillRect/>
          </a:stretch>
        </p:blipFill>
        <p:spPr>
          <a:xfrm>
            <a:off x="9330051" y="662842"/>
            <a:ext cx="2121012" cy="1143831"/>
          </a:xfrm>
          <a:prstGeom prst="rect">
            <a:avLst/>
          </a:prstGeom>
          <a:effectLst>
            <a:softEdge rad="31750"/>
          </a:effectLst>
        </p:spPr>
      </p:pic>
      <p:pic>
        <p:nvPicPr>
          <p:cNvPr id="13" name="图片 12">
            <a:extLst>
              <a:ext uri="{FF2B5EF4-FFF2-40B4-BE49-F238E27FC236}">
                <a16:creationId xmlns:a16="http://schemas.microsoft.com/office/drawing/2014/main" id="{1E05AD90-F3EF-8A60-CB73-2852EAFD0461}"/>
              </a:ext>
            </a:extLst>
          </p:cNvPr>
          <p:cNvPicPr>
            <a:picLocks noChangeAspect="1"/>
          </p:cNvPicPr>
          <p:nvPr/>
        </p:nvPicPr>
        <p:blipFill>
          <a:blip r:embed="rId6">
            <a:lum bright="6000" contrast="6000"/>
          </a:blip>
          <a:stretch>
            <a:fillRect/>
          </a:stretch>
        </p:blipFill>
        <p:spPr>
          <a:xfrm>
            <a:off x="7168754" y="1831036"/>
            <a:ext cx="4282309" cy="2206781"/>
          </a:xfrm>
          <a:prstGeom prst="rect">
            <a:avLst/>
          </a:prstGeom>
          <a:effectLst>
            <a:softEdge rad="31750"/>
          </a:effectLst>
        </p:spPr>
      </p:pic>
      <p:sp>
        <p:nvSpPr>
          <p:cNvPr id="14" name="椭圆 13">
            <a:extLst>
              <a:ext uri="{FF2B5EF4-FFF2-40B4-BE49-F238E27FC236}">
                <a16:creationId xmlns:a16="http://schemas.microsoft.com/office/drawing/2014/main" id="{CEC37A0B-87C8-1F8C-BC12-A939153745FD}"/>
              </a:ext>
            </a:extLst>
          </p:cNvPr>
          <p:cNvSpPr/>
          <p:nvPr/>
        </p:nvSpPr>
        <p:spPr>
          <a:xfrm>
            <a:off x="1855481" y="5419724"/>
            <a:ext cx="3080425" cy="752272"/>
          </a:xfrm>
          <a:prstGeom prst="ellipse">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b="1" dirty="0"/>
              <a:t>数据安全为基础</a:t>
            </a:r>
          </a:p>
        </p:txBody>
      </p:sp>
    </p:spTree>
    <p:extLst>
      <p:ext uri="{BB962C8B-B14F-4D97-AF65-F5344CB8AC3E}">
        <p14:creationId xmlns:p14="http://schemas.microsoft.com/office/powerpoint/2010/main" val="151530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a16="http://schemas.microsoft.com/office/drawing/2014/main" id="{92A74C3A-11F1-945A-CA76-B07D670A4CC1}"/>
              </a:ext>
            </a:extLst>
          </p:cNvPr>
          <p:cNvSpPr txBox="1"/>
          <p:nvPr/>
        </p:nvSpPr>
        <p:spPr>
          <a:xfrm>
            <a:off x="451485" y="699336"/>
            <a:ext cx="11269980" cy="5748373"/>
          </a:xfrm>
          <a:prstGeom prst="rect">
            <a:avLst/>
          </a:prstGeom>
          <a:solidFill>
            <a:schemeClr val="bg1"/>
          </a:solidFill>
          <a:effectLst>
            <a:outerShdw blurRad="50800" dist="38100" dir="5400000" algn="t" rotWithShape="0">
              <a:prstClr val="black">
                <a:alpha val="40000"/>
              </a:prstClr>
            </a:outerShdw>
          </a:effectLst>
        </p:spPr>
        <p:txBody>
          <a:bodyPr wrap="square" rtlCol="0">
            <a:noAutofit/>
          </a:bodyPr>
          <a:lstStyle/>
          <a:p>
            <a:pPr indent="0" algn="ctr">
              <a:lnSpc>
                <a:spcPct val="150000"/>
              </a:lnSpc>
              <a:buFont typeface="Arial" panose="020B0604020202020204" pitchFamily="34" charset="0"/>
              <a:buNone/>
            </a:pPr>
            <a:endParaRPr lang="zh-CN" altLang="en-US" sz="1600" b="1" dirty="0">
              <a:solidFill>
                <a:srgbClr val="0070C0"/>
              </a:solidFill>
              <a:latin typeface="微软雅黑" panose="020B0503020204020204" pitchFamily="34" charset="-122"/>
              <a:ea typeface="微软雅黑" panose="020B0503020204020204" pitchFamily="34" charset="-122"/>
            </a:endParaRPr>
          </a:p>
        </p:txBody>
      </p:sp>
      <p:sp>
        <p:nvSpPr>
          <p:cNvPr id="4" name="标题 3">
            <a:extLst>
              <a:ext uri="{FF2B5EF4-FFF2-40B4-BE49-F238E27FC236}">
                <a16:creationId xmlns:a16="http://schemas.microsoft.com/office/drawing/2014/main" id="{150B198B-54F9-3259-E740-3025C875EAB2}"/>
              </a:ext>
            </a:extLst>
          </p:cNvPr>
          <p:cNvSpPr>
            <a:spLocks noGrp="1"/>
          </p:cNvSpPr>
          <p:nvPr>
            <p:ph type="title"/>
          </p:nvPr>
        </p:nvSpPr>
        <p:spPr/>
        <p:txBody>
          <a:bodyPr/>
          <a:lstStyle/>
          <a:p>
            <a:r>
              <a:rPr lang="zh-CN" altLang="en-US" dirty="0"/>
              <a:t>平台建设</a:t>
            </a:r>
            <a:r>
              <a:rPr lang="en-US" altLang="zh-CN" sz="2000" dirty="0">
                <a:solidFill>
                  <a:schemeClr val="tx1"/>
                </a:solidFill>
              </a:rPr>
              <a:t>-</a:t>
            </a:r>
            <a:r>
              <a:rPr lang="zh-CN" altLang="en-US" sz="2000" dirty="0">
                <a:solidFill>
                  <a:schemeClr val="tx1"/>
                </a:solidFill>
              </a:rPr>
              <a:t>多粒子研究平台及生物实验室</a:t>
            </a:r>
            <a:endParaRPr lang="zh-CN" altLang="en-US" dirty="0">
              <a:solidFill>
                <a:schemeClr val="tx1"/>
              </a:solidFill>
            </a:endParaRPr>
          </a:p>
        </p:txBody>
      </p:sp>
      <p:sp>
        <p:nvSpPr>
          <p:cNvPr id="5" name="内容占位符 4">
            <a:extLst>
              <a:ext uri="{FF2B5EF4-FFF2-40B4-BE49-F238E27FC236}">
                <a16:creationId xmlns:a16="http://schemas.microsoft.com/office/drawing/2014/main" id="{63D9B418-185C-26AD-F407-F1198062ECCB}"/>
              </a:ext>
            </a:extLst>
          </p:cNvPr>
          <p:cNvSpPr>
            <a:spLocks noGrp="1"/>
          </p:cNvSpPr>
          <p:nvPr>
            <p:ph sz="quarter" idx="10"/>
          </p:nvPr>
        </p:nvSpPr>
        <p:spPr>
          <a:xfrm>
            <a:off x="570772" y="818515"/>
            <a:ext cx="11048515" cy="5622477"/>
          </a:xfrm>
        </p:spPr>
        <p:txBody>
          <a:bodyPr>
            <a:normAutofit/>
          </a:bodyPr>
          <a:lstStyle/>
          <a:p>
            <a:pPr marL="0" indent="0">
              <a:lnSpc>
                <a:spcPct val="200000"/>
              </a:lnSpc>
              <a:buNone/>
            </a:pPr>
            <a:r>
              <a:rPr lang="en-US" altLang="zh-CN" sz="2000" b="1" dirty="0" err="1">
                <a:solidFill>
                  <a:srgbClr val="0070C0"/>
                </a:solidFill>
                <a:latin typeface="微软雅黑" panose="020B0503020204020204" charset="-122"/>
                <a:ea typeface="微软雅黑" panose="020B0503020204020204" charset="-122"/>
                <a:cs typeface="Times New Roman" panose="02020603050405020304" pitchFamily="18" charset="0"/>
              </a:rPr>
              <a:t>HiTS</a:t>
            </a:r>
            <a:r>
              <a:rPr lang="en-US" altLang="zh-CN" sz="2000" b="1" dirty="0">
                <a:solidFill>
                  <a:srgbClr val="0070C0"/>
                </a:solidFill>
                <a:latin typeface="微软雅黑" panose="020B0503020204020204" charset="-122"/>
                <a:ea typeface="微软雅黑" panose="020B0503020204020204" charset="-122"/>
                <a:cs typeface="Times New Roman" panose="02020603050405020304" pitchFamily="18" charset="0"/>
              </a:rPr>
              <a:t> 200</a:t>
            </a:r>
            <a:r>
              <a:rPr lang="zh-CN" altLang="en-US" sz="2000" b="1" dirty="0">
                <a:solidFill>
                  <a:srgbClr val="0070C0"/>
                </a:solidFill>
                <a:latin typeface="微软雅黑" panose="020B0503020204020204" charset="-122"/>
                <a:ea typeface="微软雅黑" panose="020B0503020204020204" charset="-122"/>
                <a:cs typeface="Times New Roman" panose="02020603050405020304" pitchFamily="18" charset="0"/>
              </a:rPr>
              <a:t>多</a:t>
            </a:r>
            <a:r>
              <a:rPr lang="zh-CN" altLang="zh-CN" sz="2000" b="1" dirty="0">
                <a:solidFill>
                  <a:srgbClr val="0070C0"/>
                </a:solidFill>
                <a:latin typeface="微软雅黑" panose="020B0503020204020204" charset="-122"/>
                <a:ea typeface="微软雅黑" panose="020B0503020204020204" charset="-122"/>
                <a:cs typeface="Times New Roman" panose="02020603050405020304" pitchFamily="18" charset="0"/>
              </a:rPr>
              <a:t>离子治疗系统</a:t>
            </a:r>
            <a:r>
              <a:rPr lang="zh-CN" altLang="en-US" sz="2000" b="1" dirty="0">
                <a:solidFill>
                  <a:srgbClr val="0070C0"/>
                </a:solidFill>
                <a:latin typeface="微软雅黑" panose="020B0503020204020204" charset="-122"/>
                <a:ea typeface="微软雅黑" panose="020B0503020204020204" charset="-122"/>
                <a:cs typeface="Times New Roman" panose="02020603050405020304" pitchFamily="18" charset="0"/>
              </a:rPr>
              <a:t>整机安装于国科离子（杭州）医疗科技有限公司办公楼负二层，公司基于此搭建了开放的多粒子研究平台及生物实验室：</a:t>
            </a:r>
            <a:endParaRPr lang="en-US" altLang="zh-CN" sz="2000" b="1" dirty="0">
              <a:solidFill>
                <a:srgbClr val="0070C0"/>
              </a:solidFill>
              <a:latin typeface="微软雅黑" panose="020B0503020204020204" charset="-122"/>
              <a:ea typeface="微软雅黑" panose="020B0503020204020204" charset="-122"/>
              <a:cs typeface="Times New Roman" panose="02020603050405020304" pitchFamily="18" charset="0"/>
            </a:endParaRPr>
          </a:p>
          <a:p>
            <a:pPr lvl="1">
              <a:lnSpc>
                <a:spcPct val="200000"/>
              </a:lnSpc>
            </a:pPr>
            <a:r>
              <a:rPr lang="zh-CN" altLang="en-US" b="1" dirty="0">
                <a:latin typeface="微软雅黑" panose="020B0503020204020204" charset="-122"/>
                <a:ea typeface="微软雅黑" panose="020B0503020204020204" charset="-122"/>
                <a:cs typeface="Times New Roman" panose="02020603050405020304" pitchFamily="18" charset="0"/>
              </a:rPr>
              <a:t>装置技术升级相关研究与人才培养</a:t>
            </a:r>
            <a:endParaRPr lang="en-US" altLang="zh-CN" b="1" dirty="0">
              <a:latin typeface="微软雅黑" panose="020B0503020204020204" charset="-122"/>
              <a:ea typeface="微软雅黑" panose="020B0503020204020204" charset="-122"/>
              <a:cs typeface="Times New Roman" panose="02020603050405020304" pitchFamily="18" charset="0"/>
            </a:endParaRPr>
          </a:p>
          <a:p>
            <a:pPr lvl="1">
              <a:lnSpc>
                <a:spcPct val="200000"/>
              </a:lnSpc>
            </a:pPr>
            <a:r>
              <a:rPr lang="zh-CN" altLang="en-US" b="1" dirty="0">
                <a:latin typeface="微软雅黑" panose="020B0503020204020204" charset="-122"/>
                <a:ea typeface="微软雅黑" panose="020B0503020204020204" charset="-122"/>
                <a:cs typeface="Times New Roman" panose="02020603050405020304" pitchFamily="18" charset="0"/>
              </a:rPr>
              <a:t>氦离子放射治疗物理特性与生物效应研究</a:t>
            </a:r>
            <a:endParaRPr lang="en-US" altLang="zh-CN" b="1" dirty="0">
              <a:latin typeface="微软雅黑" panose="020B0503020204020204" charset="-122"/>
              <a:ea typeface="微软雅黑" panose="020B0503020204020204" charset="-122"/>
              <a:cs typeface="Times New Roman" panose="02020603050405020304" pitchFamily="18" charset="0"/>
            </a:endParaRPr>
          </a:p>
          <a:p>
            <a:pPr lvl="1">
              <a:lnSpc>
                <a:spcPct val="200000"/>
              </a:lnSpc>
            </a:pPr>
            <a:r>
              <a:rPr lang="zh-CN" altLang="en-US" b="1" dirty="0">
                <a:latin typeface="微软雅黑" panose="020B0503020204020204" charset="-122"/>
                <a:ea typeface="微软雅黑" panose="020B0503020204020204" charset="-122"/>
                <a:cs typeface="Times New Roman" panose="02020603050405020304" pitchFamily="18" charset="0"/>
              </a:rPr>
              <a:t>多离子联合治疗技术研究（基于自研</a:t>
            </a:r>
            <a:r>
              <a:rPr lang="en-US" altLang="zh-CN" b="1" dirty="0">
                <a:latin typeface="微软雅黑" panose="020B0503020204020204" charset="-122"/>
                <a:ea typeface="微软雅黑" panose="020B0503020204020204" charset="-122"/>
                <a:cs typeface="Times New Roman" panose="02020603050405020304" pitchFamily="18" charset="0"/>
              </a:rPr>
              <a:t>TPS</a:t>
            </a:r>
            <a:r>
              <a:rPr lang="zh-CN" altLang="en-US" b="1" dirty="0">
                <a:latin typeface="微软雅黑" panose="020B0503020204020204" charset="-122"/>
                <a:ea typeface="微软雅黑" panose="020B0503020204020204" charset="-122"/>
                <a:cs typeface="Times New Roman" panose="02020603050405020304" pitchFamily="18" charset="0"/>
              </a:rPr>
              <a:t>）与临床新方案探索</a:t>
            </a:r>
            <a:endParaRPr lang="en-US" altLang="zh-CN" b="1" dirty="0">
              <a:latin typeface="微软雅黑" panose="020B0503020204020204" charset="-122"/>
              <a:ea typeface="微软雅黑" panose="020B0503020204020204" charset="-122"/>
              <a:cs typeface="Times New Roman" panose="02020603050405020304" pitchFamily="18" charset="0"/>
            </a:endParaRPr>
          </a:p>
          <a:p>
            <a:pPr lvl="1">
              <a:lnSpc>
                <a:spcPct val="200000"/>
              </a:lnSpc>
            </a:pPr>
            <a:r>
              <a:rPr lang="zh-CN" altLang="en-US" b="1" dirty="0">
                <a:latin typeface="微软雅黑" panose="020B0503020204020204" charset="-122"/>
                <a:ea typeface="微软雅黑" panose="020B0503020204020204" charset="-122"/>
                <a:cs typeface="Times New Roman" panose="02020603050405020304" pitchFamily="18" charset="0"/>
              </a:rPr>
              <a:t>离子束</a:t>
            </a:r>
            <a:r>
              <a:rPr lang="en-US" altLang="zh-CN" b="1" dirty="0">
                <a:latin typeface="微软雅黑" panose="020B0503020204020204" charset="-122"/>
                <a:ea typeface="微软雅黑" panose="020B0503020204020204" charset="-122"/>
                <a:cs typeface="Times New Roman" panose="02020603050405020304" pitchFamily="18" charset="0"/>
              </a:rPr>
              <a:t>Flash</a:t>
            </a:r>
            <a:r>
              <a:rPr lang="zh-CN" altLang="en-US" b="1" dirty="0">
                <a:latin typeface="微软雅黑" panose="020B0503020204020204" charset="-122"/>
                <a:ea typeface="微软雅黑" panose="020B0503020204020204" charset="-122"/>
                <a:cs typeface="Times New Roman" panose="02020603050405020304" pitchFamily="18" charset="0"/>
              </a:rPr>
              <a:t>相关物理技术与生物效应探索</a:t>
            </a:r>
            <a:endParaRPr lang="en-US" altLang="zh-CN" b="1" dirty="0">
              <a:latin typeface="微软雅黑" panose="020B0503020204020204" charset="-122"/>
              <a:ea typeface="微软雅黑" panose="020B0503020204020204" charset="-122"/>
              <a:cs typeface="Times New Roman" panose="02020603050405020304" pitchFamily="18" charset="0"/>
            </a:endParaRPr>
          </a:p>
          <a:p>
            <a:pPr lvl="1">
              <a:lnSpc>
                <a:spcPct val="200000"/>
              </a:lnSpc>
            </a:pPr>
            <a:r>
              <a:rPr lang="zh-CN" altLang="en-US" b="1" dirty="0">
                <a:latin typeface="微软雅黑" panose="020B0503020204020204" charset="-122"/>
                <a:ea typeface="微软雅黑" panose="020B0503020204020204" charset="-122"/>
                <a:cs typeface="Times New Roman" panose="02020603050405020304" pitchFamily="18" charset="0"/>
              </a:rPr>
              <a:t>材料辐照（核孔膜终端）相关研究与其他科研合作</a:t>
            </a:r>
            <a:endParaRPr lang="en-US" altLang="zh-CN" b="1">
              <a:latin typeface="微软雅黑" panose="020B0503020204020204" charset="-122"/>
              <a:ea typeface="微软雅黑" panose="020B0503020204020204" charset="-122"/>
              <a:cs typeface="Times New Roman" panose="02020603050405020304" pitchFamily="18" charset="0"/>
            </a:endParaRPr>
          </a:p>
          <a:p>
            <a:pPr lvl="1">
              <a:lnSpc>
                <a:spcPct val="200000"/>
              </a:lnSpc>
            </a:pPr>
            <a:endParaRPr lang="zh-CN" altLang="en-US" b="1" dirty="0">
              <a:latin typeface="微软雅黑" panose="020B0503020204020204" charset="-122"/>
              <a:ea typeface="微软雅黑" panose="020B0503020204020204" charset="-122"/>
              <a:cs typeface="Times New Roman" panose="02020603050405020304" pitchFamily="18" charset="0"/>
            </a:endParaRPr>
          </a:p>
        </p:txBody>
      </p:sp>
    </p:spTree>
    <p:extLst>
      <p:ext uri="{BB962C8B-B14F-4D97-AF65-F5344CB8AC3E}">
        <p14:creationId xmlns:p14="http://schemas.microsoft.com/office/powerpoint/2010/main" val="4182265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85763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PP_MARK_KEY" val="86cbaeef-8150-455a-8bb5-009c967d4e14"/>
  <p:tag name="COMMONDATA" val="eyJoZGlkIjoiMWFlNDZkZTQ2MjA2NDU5MDUwMDVhZTE2MmU1NWMwMzAifQ=="/>
  <p:tag name="RESOURCE_RECORD_KEY" val="{&quot;29&quot;:[50000031],&quot;70&quot;:[3312479,3321480],&quot;8&quot;:[4556385,4538426,20475583,20476345,20476344]}"/>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438.35,&quot;left&quot;:24.35,&quot;top&quot;:57.85,&quot;width&quot;:911.65}"/>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438.35,&quot;left&quot;:24.35,&quot;top&quot;:57.85,&quot;width&quot;:911.65}"/>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438.35,&quot;left&quot;:24.35,&quot;top&quot;:57.85,&quot;width&quot;:911.65}"/>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438.35,&quot;left&quot;:24.35,&quot;top&quot;:57.85,&quot;width&quot;:911.65}"/>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公司PPT模板2021121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1371</TotalTime>
  <Words>3820</Words>
  <Application>Microsoft Office PowerPoint</Application>
  <PresentationFormat>宽屏</PresentationFormat>
  <Paragraphs>178</Paragraphs>
  <Slides>17</Slides>
  <Notes>8</Notes>
  <HiddenSlides>0</HiddenSlides>
  <MMClips>2</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17</vt:i4>
      </vt:variant>
    </vt:vector>
  </HeadingPairs>
  <TitlesOfParts>
    <vt:vector size="26" baseType="lpstr">
      <vt:lpstr>等线</vt:lpstr>
      <vt:lpstr>等线 Light</vt:lpstr>
      <vt:lpstr>方正小标宋简体</vt:lpstr>
      <vt:lpstr>微软雅黑</vt:lpstr>
      <vt:lpstr>Arial</vt:lpstr>
      <vt:lpstr>Calibri</vt:lpstr>
      <vt:lpstr>Times New Roman</vt:lpstr>
      <vt:lpstr>Wingdings</vt:lpstr>
      <vt:lpstr>公司PPT模板20211212</vt:lpstr>
      <vt:lpstr>PowerPoint 演示文稿</vt:lpstr>
      <vt:lpstr>PowerPoint 演示文稿</vt:lpstr>
      <vt:lpstr>PowerPoint 演示文稿</vt:lpstr>
      <vt:lpstr>PowerPoint 演示文稿</vt:lpstr>
      <vt:lpstr>背景- LBNL氦离子治疗进展</vt:lpstr>
      <vt:lpstr>PowerPoint 演示文稿</vt:lpstr>
      <vt:lpstr>PowerPoint 演示文稿</vt:lpstr>
      <vt:lpstr>PowerPoint 演示文稿</vt:lpstr>
      <vt:lpstr>HiTS 200 产品特点-单周期变能技术</vt:lpstr>
      <vt:lpstr>HiTS 200 产品特点-快速重复扫描技术</vt:lpstr>
      <vt:lpstr>HiTS 200 产品特点-Flash剂量配送</vt:lpstr>
      <vt:lpstr>HiTS 200 产品特点- Gantry CBCT</vt:lpstr>
      <vt:lpstr>HiTS 200 产品特点-自研治疗计划系统 </vt:lpstr>
      <vt:lpstr>HiTS 200 产品特点- LET涂抹技术</vt:lpstr>
      <vt:lpstr>HiTS 200 产品特点-远程运维和远程诊疗</vt:lpstr>
      <vt:lpstr>平台建设-多粒子研究平台及生物实验室</vt:lpstr>
      <vt:lpstr>PowerPoint 演示文稿</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主标题文字区域</dc:title>
  <dc:creator>AutoBVT</dc:creator>
  <cp:lastModifiedBy>CX Yang</cp:lastModifiedBy>
  <cp:revision>882</cp:revision>
  <dcterms:created xsi:type="dcterms:W3CDTF">2021-04-25T09:40:00Z</dcterms:created>
  <dcterms:modified xsi:type="dcterms:W3CDTF">2026-10-19T12:14:00Z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7DDF43D2514C47618CB0D37D965A61DF_13</vt:lpwstr>
  </property>
  <property fmtid="{D5CDD505-2E9C-101B-9397-08002B2CF9AE}" pid="3" name="KSOProductBuildVer">
    <vt:lpwstr>2052-12.1.0.28488</vt:lpwstr>
  </property>
</Properties>
</file>