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7" r:id="rId2"/>
    <p:sldId id="275" r:id="rId3"/>
    <p:sldId id="269" r:id="rId4"/>
    <p:sldId id="283" r:id="rId5"/>
    <p:sldId id="276" r:id="rId6"/>
    <p:sldId id="266" r:id="rId7"/>
    <p:sldId id="277" r:id="rId8"/>
    <p:sldId id="279" r:id="rId9"/>
    <p:sldId id="280" r:id="rId10"/>
    <p:sldId id="281" r:id="rId11"/>
    <p:sldId id="282" r:id="rId12"/>
    <p:sldId id="278" r:id="rId13"/>
    <p:sldId id="261" r:id="rId14"/>
  </p:sldIdLst>
  <p:sldSz cx="12192000" cy="6858000"/>
  <p:notesSz cx="6858000" cy="9144000"/>
  <p:custDataLst>
    <p:tags r:id="rId16"/>
  </p:custDataLst>
  <p:kinsoku lang="zh-CN" invalStChars="!),.:;?]}、。—ˇ¨〃々～‖…’”〕〉》」』〗】∶！＂＇），．：；？］｀｜｝·" invalEndChars="([{‘“〔〈《「『〖【（［｛．·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14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3EF7"/>
    <a:srgbClr val="D1DF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38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76" y="228"/>
      </p:cViewPr>
      <p:guideLst>
        <p:guide orient="horz" pos="2154"/>
        <p:guide pos="14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B30F9-27C5-936F-2A8C-3DD53DAE6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31E4D60-7D00-378B-EEB9-7577FFF4C7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A7D91D5-0A07-AD11-5512-5AFB793EFA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57206B-8FC5-E579-97B1-BBBEE3261D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696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5CF11-804B-3084-5BF2-F80AE1F5A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0AB5817-21E0-41DC-868E-5D21707FCD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7DA5241-0338-5380-970D-119B16F443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7ED5CC-EE9A-EC8E-73ED-00EAFB5937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041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8C553-63F5-5100-74D3-053F8DA17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878EECD-B533-6528-7486-3AF0F7346E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527BE17-FC6E-AA88-8205-FD24F3B7A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4A9DA3-BBB7-1AEF-0A00-818595035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127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9F78E-843F-FEDB-49FB-688A93A88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3921E30-318C-B78B-6F96-CAF316F8A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DB6D736-C18D-F5AF-4D25-4F60B57CB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Gantry</a:t>
            </a:r>
            <a:r>
              <a:rPr lang="zh-CN" altLang="en-US" dirty="0"/>
              <a:t>的布局形式也有多种，可以斜向上爬升，水平长度增强但可减小垂直旋转半径，但对双向校正的要求较高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0D8931-C08D-5A0E-62E5-803533A74F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071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FB37D-F9F0-0D99-370D-BD48CB295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C6CCDCD-F44D-0A6A-7145-9CBE1A7009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C6A3368-EFFF-784B-9D75-85C8782B0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419378-DE95-B262-2949-8AA46FB75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38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A961F-7A8D-0475-4637-3F9674DD1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932B0B5-6497-82B4-D530-86BD3697A7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1D5C1D5-7CCF-02C9-E87F-2875E7E047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9A5AC8-8958-1A8B-97B4-73EAC6FBFD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849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22CAD-5AC5-586C-133F-9F672803D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8331180-8E25-E3D0-87BC-A3D9E95A1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3987A68-8B3F-027F-783E-3298078FC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754C08-088E-DDD7-0B48-27E73EEE2B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441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6377A-F990-6AD3-C9F7-B7B1AF2E1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555F067-E2EA-5544-0343-5930C73D87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2C14073-F9FB-C77D-2A5C-F8E72D71F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F315FC-2632-8A19-4181-B349099C8B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936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AA6FD-9328-72FA-EA26-DE852D91C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1FE8A3A-620C-1997-DB0B-E903B60832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0850BF2-D9D4-4B3C-350F-7B6F41006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727092-B674-32E2-B999-6B92460B86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763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1258B-2B51-768C-3796-7556BFB8C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FA4C147-336C-C034-BA42-3C1CCB1333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EB49730-400F-F4C3-02F3-96E1D907C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C2AF3B-0C8A-639D-6057-5C24173707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504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905EC-29B5-FA8E-F9D1-90291E272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5DE2039-5231-A101-B52A-F3D13B3A5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952A28E-8E54-4FC1-2955-249644EDD4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EC0DC1-BE6F-84DC-C4B3-F1A23D6152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487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82" y="401250"/>
            <a:ext cx="913840" cy="225016"/>
          </a:xfrm>
          <a:prstGeom prst="rect">
            <a:avLst/>
          </a:prstGeom>
        </p:spPr>
      </p:pic>
      <p:pic>
        <p:nvPicPr>
          <p:cNvPr id="3" name="图片 2" descr="PPT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标题占位符 1"/>
          <p:cNvSpPr>
            <a:spLocks noGrp="1"/>
          </p:cNvSpPr>
          <p:nvPr>
            <p:ph type="title" hasCustomPrompt="1"/>
          </p:nvPr>
        </p:nvSpPr>
        <p:spPr>
          <a:xfrm>
            <a:off x="1362315" y="2103437"/>
            <a:ext cx="94673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5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单击此处编辑汇报主题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5993446" y="5473556"/>
            <a:ext cx="4459287" cy="27849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7" name="内容占位符 11"/>
          <p:cNvSpPr>
            <a:spLocks noGrp="1"/>
          </p:cNvSpPr>
          <p:nvPr>
            <p:ph sz="quarter" idx="11"/>
          </p:nvPr>
        </p:nvSpPr>
        <p:spPr>
          <a:xfrm>
            <a:off x="5993446" y="5809682"/>
            <a:ext cx="4459287" cy="27849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2" name="图片 1" descr="标志中英文简称中轴组合（反白稿）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77155" y="208280"/>
            <a:ext cx="1837690" cy="20910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48485" y="-59690"/>
            <a:ext cx="23463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 dirty="0">
                <a:solidFill>
                  <a:srgbClr val="1387C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</a:rPr>
              <a:t>CONTENTS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34085" y="-69850"/>
            <a:ext cx="9144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 dirty="0">
                <a:solidFill>
                  <a:srgbClr val="1387C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</a:rPr>
              <a:t>目录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038225" y="676910"/>
            <a:ext cx="10173335" cy="1333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9100115" y="6437790"/>
            <a:ext cx="3010535" cy="337185"/>
            <a:chOff x="14699" y="9729"/>
            <a:chExt cx="4191" cy="531"/>
          </a:xfrm>
        </p:grpSpPr>
        <p:sp>
          <p:nvSpPr>
            <p:cNvPr id="13" name="文本框 12"/>
            <p:cNvSpPr txBox="1"/>
            <p:nvPr/>
          </p:nvSpPr>
          <p:spPr>
            <a:xfrm>
              <a:off x="17239" y="9749"/>
              <a:ext cx="1651" cy="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lnSpc>
                  <a:spcPct val="200000"/>
                </a:lnSpc>
                <a:buNone/>
              </a:pPr>
              <a:r>
                <a:rPr sz="75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科技兴邦</a:t>
              </a:r>
              <a:r>
                <a:rPr lang="en-US" sz="75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  </a:t>
              </a:r>
              <a:r>
                <a:rPr sz="75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产业报国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4699" y="9729"/>
              <a:ext cx="2761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lnSpc>
                  <a:spcPct val="200000"/>
                </a:lnSpc>
                <a:buNone/>
              </a:pPr>
              <a:r>
                <a:rPr sz="80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Sci-tech to thrive，</a:t>
              </a:r>
              <a:r>
                <a:rPr lang="en-US" sz="80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i</a:t>
              </a:r>
              <a:r>
                <a:rPr sz="80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ndustry to serve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7297" y="10005"/>
              <a:ext cx="0" cy="135"/>
            </a:xfrm>
            <a:prstGeom prst="line">
              <a:avLst/>
            </a:prstGeom>
            <a:ln w="12700">
              <a:solidFill>
                <a:srgbClr val="2E43C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图片 16" descr="碳离子治疗系统LOGO白背景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216535"/>
            <a:ext cx="838835" cy="422275"/>
          </a:xfrm>
          <a:prstGeom prst="rect">
            <a:avLst/>
          </a:prstGeom>
        </p:spPr>
      </p:pic>
      <p:sp>
        <p:nvSpPr>
          <p:cNvPr id="19" name="内容占位符 11"/>
          <p:cNvSpPr>
            <a:spLocks noGrp="1"/>
          </p:cNvSpPr>
          <p:nvPr>
            <p:ph sz="quarter" idx="10"/>
          </p:nvPr>
        </p:nvSpPr>
        <p:spPr>
          <a:xfrm>
            <a:off x="2156059" y="2332428"/>
            <a:ext cx="3801979" cy="58490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32" name="内容占位符 11"/>
          <p:cNvSpPr>
            <a:spLocks noGrp="1"/>
          </p:cNvSpPr>
          <p:nvPr>
            <p:ph sz="quarter" idx="11"/>
          </p:nvPr>
        </p:nvSpPr>
        <p:spPr>
          <a:xfrm>
            <a:off x="7112034" y="2332428"/>
            <a:ext cx="3801979" cy="58490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4" name="内容占位符 11"/>
          <p:cNvSpPr>
            <a:spLocks noGrp="1"/>
          </p:cNvSpPr>
          <p:nvPr>
            <p:ph sz="quarter" idx="12"/>
          </p:nvPr>
        </p:nvSpPr>
        <p:spPr>
          <a:xfrm>
            <a:off x="2156059" y="4028236"/>
            <a:ext cx="3801979" cy="58490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6" name="内容占位符 11"/>
          <p:cNvSpPr>
            <a:spLocks noGrp="1"/>
          </p:cNvSpPr>
          <p:nvPr>
            <p:ph sz="quarter" idx="13"/>
          </p:nvPr>
        </p:nvSpPr>
        <p:spPr>
          <a:xfrm>
            <a:off x="7112034" y="4028236"/>
            <a:ext cx="3801979" cy="58490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3" name="文本占位符 42"/>
          <p:cNvSpPr>
            <a:spLocks noGrp="1"/>
          </p:cNvSpPr>
          <p:nvPr>
            <p:ph type="body" sz="quarter" idx="14" hasCustomPrompt="1"/>
          </p:nvPr>
        </p:nvSpPr>
        <p:spPr>
          <a:xfrm>
            <a:off x="1277989" y="2278805"/>
            <a:ext cx="878070" cy="692150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000" b="1" kern="1200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en-US" altLang="zh-CN" dirty="0"/>
              <a:t>00</a:t>
            </a:r>
            <a:endParaRPr lang="zh-CN" altLang="en-US" dirty="0"/>
          </a:p>
        </p:txBody>
      </p:sp>
      <p:sp>
        <p:nvSpPr>
          <p:cNvPr id="44" name="文本占位符 42"/>
          <p:cNvSpPr>
            <a:spLocks noGrp="1"/>
          </p:cNvSpPr>
          <p:nvPr>
            <p:ph type="body" sz="quarter" idx="15" hasCustomPrompt="1"/>
          </p:nvPr>
        </p:nvSpPr>
        <p:spPr>
          <a:xfrm>
            <a:off x="6233964" y="2278805"/>
            <a:ext cx="878070" cy="692150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000" b="1" kern="1200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en-US" altLang="zh-CN" dirty="0"/>
              <a:t>00</a:t>
            </a:r>
            <a:endParaRPr lang="zh-CN" altLang="en-US" dirty="0"/>
          </a:p>
        </p:txBody>
      </p:sp>
      <p:sp>
        <p:nvSpPr>
          <p:cNvPr id="45" name="文本占位符 42"/>
          <p:cNvSpPr>
            <a:spLocks noGrp="1"/>
          </p:cNvSpPr>
          <p:nvPr>
            <p:ph type="body" sz="quarter" idx="16" hasCustomPrompt="1"/>
          </p:nvPr>
        </p:nvSpPr>
        <p:spPr>
          <a:xfrm>
            <a:off x="1277989" y="3957539"/>
            <a:ext cx="878070" cy="692150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000" b="1" kern="1200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en-US" altLang="zh-CN" dirty="0"/>
              <a:t>00</a:t>
            </a:r>
            <a:endParaRPr lang="zh-CN" altLang="en-US" dirty="0"/>
          </a:p>
        </p:txBody>
      </p:sp>
      <p:sp>
        <p:nvSpPr>
          <p:cNvPr id="46" name="文本占位符 42"/>
          <p:cNvSpPr>
            <a:spLocks noGrp="1"/>
          </p:cNvSpPr>
          <p:nvPr>
            <p:ph type="body" sz="quarter" idx="17" hasCustomPrompt="1"/>
          </p:nvPr>
        </p:nvSpPr>
        <p:spPr>
          <a:xfrm>
            <a:off x="6233964" y="3957539"/>
            <a:ext cx="878070" cy="692150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000" b="1" kern="1200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en-US" altLang="zh-CN" dirty="0"/>
              <a:t>00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9100118" y="6447423"/>
            <a:ext cx="3010535" cy="337185"/>
            <a:chOff x="14699" y="9729"/>
            <a:chExt cx="4191" cy="531"/>
          </a:xfrm>
        </p:grpSpPr>
        <p:sp>
          <p:nvSpPr>
            <p:cNvPr id="7" name="文本框 6"/>
            <p:cNvSpPr txBox="1"/>
            <p:nvPr/>
          </p:nvSpPr>
          <p:spPr>
            <a:xfrm>
              <a:off x="17239" y="9749"/>
              <a:ext cx="1651" cy="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lnSpc>
                  <a:spcPct val="200000"/>
                </a:lnSpc>
                <a:buNone/>
              </a:pPr>
              <a:r>
                <a:rPr sz="75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科技兴邦</a:t>
              </a:r>
              <a:r>
                <a:rPr lang="en-US" sz="75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  </a:t>
              </a:r>
              <a:r>
                <a:rPr sz="75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产业报国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699" y="9729"/>
              <a:ext cx="2761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0" algn="l">
                <a:lnSpc>
                  <a:spcPct val="200000"/>
                </a:lnSpc>
                <a:buNone/>
              </a:pPr>
              <a:r>
                <a:rPr sz="80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Sci-tech to thrive，</a:t>
              </a:r>
              <a:r>
                <a:rPr lang="en-US" sz="80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i</a:t>
              </a:r>
              <a:r>
                <a:rPr sz="800" dirty="0">
                  <a:solidFill>
                    <a:srgbClr val="4F80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ndustry to serve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7297" y="10005"/>
              <a:ext cx="0" cy="135"/>
            </a:xfrm>
            <a:prstGeom prst="line">
              <a:avLst/>
            </a:prstGeom>
            <a:ln w="12700">
              <a:solidFill>
                <a:srgbClr val="2E43C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直接连接符 15"/>
          <p:cNvCxnSpPr/>
          <p:nvPr/>
        </p:nvCxnSpPr>
        <p:spPr>
          <a:xfrm>
            <a:off x="1406525" y="676910"/>
            <a:ext cx="10173335" cy="1333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9" name="标题 18"/>
          <p:cNvSpPr>
            <a:spLocks noGrp="1"/>
          </p:cNvSpPr>
          <p:nvPr>
            <p:ph type="title"/>
          </p:nvPr>
        </p:nvSpPr>
        <p:spPr>
          <a:xfrm>
            <a:off x="690659" y="149592"/>
            <a:ext cx="10515600" cy="538008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1" name="内容占位符 20"/>
          <p:cNvSpPr>
            <a:spLocks noGrp="1"/>
          </p:cNvSpPr>
          <p:nvPr>
            <p:ph sz="quarter" idx="10"/>
          </p:nvPr>
        </p:nvSpPr>
        <p:spPr>
          <a:xfrm>
            <a:off x="397827" y="818515"/>
            <a:ext cx="11383495" cy="5622477"/>
          </a:xfrm>
        </p:spPr>
        <p:txBody>
          <a:bodyPr>
            <a:normAutofit/>
          </a:bodyPr>
          <a:lstStyle>
            <a:lvl1pPr>
              <a:buFont typeface="Wingdings" panose="05000000000000000000" pitchFamily="2" charset="2"/>
              <a:buChar char="Ø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 r="60536"/>
          <a:stretch>
            <a:fillRect/>
          </a:stretch>
        </p:blipFill>
        <p:spPr>
          <a:xfrm>
            <a:off x="125265" y="124383"/>
            <a:ext cx="545123" cy="55252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rcRect l="39641"/>
          <a:stretch>
            <a:fillRect/>
          </a:stretch>
        </p:blipFill>
        <p:spPr>
          <a:xfrm>
            <a:off x="11083435" y="124383"/>
            <a:ext cx="833753" cy="5525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PPT_画板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373245" y="3137535"/>
            <a:ext cx="3502025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THANKS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665345" y="5709920"/>
            <a:ext cx="2863850" cy="219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T. 0931-2123751    E. lztj@cashim.cn    W. www.kejintj.com</a:t>
            </a:r>
          </a:p>
        </p:txBody>
      </p:sp>
      <p:pic>
        <p:nvPicPr>
          <p:cNvPr id="2" name="图片 1" descr="标志中英文简称中轴组合（反白稿）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77155" y="208280"/>
            <a:ext cx="1837690" cy="20910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5F70D-7510-4DF2-A3E6-D9AE9F7037B3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61241-459F-4246-B2E1-8D9B06BFC4A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B284-D06C-475D-8DF7-5D62FFFC4C04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FDF16-474E-43C4-923C-C52890A1E9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5F70D-7510-4DF2-A3E6-D9AE9F7037B3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61241-459F-4246-B2E1-8D9B06BFC4A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11.png"/><Relationship Id="rId10" Type="http://schemas.openxmlformats.org/officeDocument/2006/relationships/image" Target="../media/image17.png"/><Relationship Id="rId19" Type="http://schemas.openxmlformats.org/officeDocument/2006/relationships/image" Target="../media/image24.png"/><Relationship Id="rId4" Type="http://schemas.openxmlformats.org/officeDocument/2006/relationships/image" Target="../media/image110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0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40.png"/><Relationship Id="rId10" Type="http://schemas.openxmlformats.org/officeDocument/2006/relationships/image" Target="../media/image48.png"/><Relationship Id="rId4" Type="http://schemas.openxmlformats.org/officeDocument/2006/relationships/image" Target="../media/image430.pn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46939" y="2515608"/>
            <a:ext cx="10698115" cy="13255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3600" dirty="0" err="1"/>
              <a:t>HiTS</a:t>
            </a:r>
            <a:r>
              <a:rPr lang="en-US" altLang="zh-CN" sz="3600" dirty="0"/>
              <a:t> 200 </a:t>
            </a:r>
            <a:r>
              <a:rPr lang="zh-CN" altLang="en-US" sz="3600" dirty="0"/>
              <a:t>基于超导磁铁的模块化</a:t>
            </a:r>
            <a:r>
              <a:rPr lang="en-US" altLang="zh-CN" sz="3600" dirty="0"/>
              <a:t>gantry</a:t>
            </a:r>
            <a:r>
              <a:rPr lang="zh-CN" altLang="en-US" sz="3600" dirty="0"/>
              <a:t>设计</a:t>
            </a: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33B9D8B5-97C0-73BC-30E5-47385B63C642}"/>
              </a:ext>
            </a:extLst>
          </p:cNvPr>
          <p:cNvSpPr txBox="1">
            <a:spLocks/>
          </p:cNvSpPr>
          <p:nvPr/>
        </p:nvSpPr>
        <p:spPr>
          <a:xfrm>
            <a:off x="2169375" y="4873981"/>
            <a:ext cx="78532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/>
              <a:t>高韵哲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The 8</a:t>
            </a:r>
            <a:r>
              <a:rPr lang="en-US" altLang="zh-CN" sz="2000" baseline="30000" dirty="0"/>
              <a:t>th</a:t>
            </a:r>
            <a:r>
              <a:rPr lang="en-US" altLang="zh-CN" sz="2000" dirty="0"/>
              <a:t> OCPA </a:t>
            </a:r>
            <a:r>
              <a:rPr lang="zh-CN" altLang="en-US" sz="2000" dirty="0"/>
              <a:t>专题加速器学校与研讨会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2026</a:t>
            </a:r>
            <a:r>
              <a:rPr lang="zh-CN" altLang="en-US" sz="2000" dirty="0"/>
              <a:t>年</a:t>
            </a:r>
            <a:r>
              <a:rPr lang="en-US" altLang="zh-CN" sz="2000" dirty="0"/>
              <a:t>10</a:t>
            </a:r>
            <a:r>
              <a:rPr lang="zh-CN" altLang="en-US" sz="2000" dirty="0"/>
              <a:t>月</a:t>
            </a:r>
            <a:r>
              <a:rPr lang="en-US" altLang="zh-CN" sz="2000" dirty="0"/>
              <a:t>17</a:t>
            </a:r>
            <a:r>
              <a:rPr lang="zh-CN" altLang="en-US" sz="2000" dirty="0"/>
              <a:t>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1F41F-9315-3DAF-2ECA-6489F0BE8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B422C37-BE7E-D76D-7D86-95F82D660C52}"/>
              </a:ext>
            </a:extLst>
          </p:cNvPr>
          <p:cNvSpPr txBox="1"/>
          <p:nvPr/>
        </p:nvSpPr>
        <p:spPr>
          <a:xfrm>
            <a:off x="1332742" y="123823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目录</a:t>
            </a:r>
          </a:p>
        </p:txBody>
      </p:sp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02DAB4D8-BFBA-EB3D-116F-F515BC31B11D}"/>
              </a:ext>
            </a:extLst>
          </p:cNvPr>
          <p:cNvSpPr/>
          <p:nvPr/>
        </p:nvSpPr>
        <p:spPr>
          <a:xfrm>
            <a:off x="2922168" y="1425006"/>
            <a:ext cx="920978" cy="609794"/>
          </a:xfrm>
          <a:prstGeom prst="parallelogram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>
            <a:extLst>
              <a:ext uri="{FF2B5EF4-FFF2-40B4-BE49-F238E27FC236}">
                <a16:creationId xmlns:a16="http://schemas.microsoft.com/office/drawing/2014/main" id="{FE54BD3D-59F0-F450-903E-F0B7290AFB8B}"/>
              </a:ext>
            </a:extLst>
          </p:cNvPr>
          <p:cNvSpPr/>
          <p:nvPr/>
        </p:nvSpPr>
        <p:spPr>
          <a:xfrm>
            <a:off x="3711042" y="1442586"/>
            <a:ext cx="4658909" cy="592214"/>
          </a:xfrm>
          <a:prstGeom prst="parallelogram">
            <a:avLst/>
          </a:prstGeom>
          <a:gradFill flip="none" rotWithShape="1">
            <a:gsLst>
              <a:gs pos="85636">
                <a:srgbClr val="D8E7F5"/>
              </a:gs>
              <a:gs pos="1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97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C909943-47B2-9479-4014-F93A1EED4D72}"/>
              </a:ext>
            </a:extLst>
          </p:cNvPr>
          <p:cNvSpPr txBox="1"/>
          <p:nvPr/>
        </p:nvSpPr>
        <p:spPr>
          <a:xfrm>
            <a:off x="3106900" y="1335104"/>
            <a:ext cx="833572" cy="66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01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9C64917-5361-DE51-4F32-93AE69C34CDD}"/>
              </a:ext>
            </a:extLst>
          </p:cNvPr>
          <p:cNvSpPr txBox="1"/>
          <p:nvPr/>
        </p:nvSpPr>
        <p:spPr>
          <a:xfrm>
            <a:off x="3895773" y="1352841"/>
            <a:ext cx="4228572" cy="66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gantry</a:t>
            </a: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2800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369347E7-A124-F892-1009-8F32F67EC902}"/>
              </a:ext>
            </a:extLst>
          </p:cNvPr>
          <p:cNvSpPr/>
          <p:nvPr/>
        </p:nvSpPr>
        <p:spPr>
          <a:xfrm>
            <a:off x="2935324" y="2696525"/>
            <a:ext cx="920978" cy="609794"/>
          </a:xfrm>
          <a:prstGeom prst="parallelogram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id="{F987DC1D-9AED-3733-A7C6-2B3844AAAC0C}"/>
              </a:ext>
            </a:extLst>
          </p:cNvPr>
          <p:cNvSpPr/>
          <p:nvPr/>
        </p:nvSpPr>
        <p:spPr>
          <a:xfrm>
            <a:off x="3724198" y="2714105"/>
            <a:ext cx="4658909" cy="592214"/>
          </a:xfrm>
          <a:prstGeom prst="parallelogram">
            <a:avLst/>
          </a:prstGeom>
          <a:gradFill flip="none" rotWithShape="1">
            <a:gsLst>
              <a:gs pos="85636">
                <a:srgbClr val="D8E7F5"/>
              </a:gs>
              <a:gs pos="1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97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86946DC-BC43-D93C-E1DA-B6EFB5435382}"/>
              </a:ext>
            </a:extLst>
          </p:cNvPr>
          <p:cNvSpPr txBox="1"/>
          <p:nvPr/>
        </p:nvSpPr>
        <p:spPr>
          <a:xfrm>
            <a:off x="3120056" y="2606623"/>
            <a:ext cx="833572" cy="66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02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45BF31B-AD17-4BCE-1E15-0FB19535948E}"/>
              </a:ext>
            </a:extLst>
          </p:cNvPr>
          <p:cNvSpPr txBox="1"/>
          <p:nvPr/>
        </p:nvSpPr>
        <p:spPr>
          <a:xfrm>
            <a:off x="3908928" y="2624360"/>
            <a:ext cx="4123865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模块化</a:t>
            </a:r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gantry</a:t>
            </a: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光学设计</a:t>
            </a:r>
            <a:endParaRPr lang="en-US" altLang="zh-CN" sz="2800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平行四边形 32">
            <a:extLst>
              <a:ext uri="{FF2B5EF4-FFF2-40B4-BE49-F238E27FC236}">
                <a16:creationId xmlns:a16="http://schemas.microsoft.com/office/drawing/2014/main" id="{4EC82731-4958-AEE6-285D-F430D8678939}"/>
              </a:ext>
            </a:extLst>
          </p:cNvPr>
          <p:cNvSpPr/>
          <p:nvPr/>
        </p:nvSpPr>
        <p:spPr>
          <a:xfrm>
            <a:off x="2922168" y="3966986"/>
            <a:ext cx="920978" cy="609794"/>
          </a:xfrm>
          <a:prstGeom prst="parallelogram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平行四边形 34">
            <a:extLst>
              <a:ext uri="{FF2B5EF4-FFF2-40B4-BE49-F238E27FC236}">
                <a16:creationId xmlns:a16="http://schemas.microsoft.com/office/drawing/2014/main" id="{EE31CCE6-B971-827F-6AE5-2887EB32C357}"/>
              </a:ext>
            </a:extLst>
          </p:cNvPr>
          <p:cNvSpPr/>
          <p:nvPr/>
        </p:nvSpPr>
        <p:spPr>
          <a:xfrm>
            <a:off x="3711042" y="3984566"/>
            <a:ext cx="4658909" cy="592214"/>
          </a:xfrm>
          <a:prstGeom prst="parallelogram">
            <a:avLst/>
          </a:prstGeom>
          <a:gradFill flip="none" rotWithShape="1">
            <a:gsLst>
              <a:gs pos="85636">
                <a:srgbClr val="D8E7F5"/>
              </a:gs>
              <a:gs pos="1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97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209E945-0B67-F310-6654-DD8F7C23DACE}"/>
              </a:ext>
            </a:extLst>
          </p:cNvPr>
          <p:cNvSpPr txBox="1"/>
          <p:nvPr/>
        </p:nvSpPr>
        <p:spPr>
          <a:xfrm>
            <a:off x="3106900" y="3877084"/>
            <a:ext cx="833572" cy="66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03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E32B1B7-5E58-5B7F-139F-540A77689AF7}"/>
              </a:ext>
            </a:extLst>
          </p:cNvPr>
          <p:cNvSpPr txBox="1"/>
          <p:nvPr/>
        </p:nvSpPr>
        <p:spPr>
          <a:xfrm>
            <a:off x="3908928" y="3894821"/>
            <a:ext cx="3636517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展望</a:t>
            </a:r>
            <a:endParaRPr lang="en-US" altLang="zh-CN" sz="2800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228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F803F-36DF-7A62-D53A-CBB1B8FE5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E02711E8-6795-7CB8-19A0-640A5364C6AF}"/>
              </a:ext>
            </a:extLst>
          </p:cNvPr>
          <p:cNvSpPr txBox="1"/>
          <p:nvPr/>
        </p:nvSpPr>
        <p:spPr>
          <a:xfrm>
            <a:off x="1332742" y="123823"/>
            <a:ext cx="2104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gantry</a:t>
            </a:r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介绍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1EFCF2E-D98A-828D-6847-032A59EC00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534414"/>
              </p:ext>
            </p:extLst>
          </p:nvPr>
        </p:nvGraphicFramePr>
        <p:xfrm>
          <a:off x="1332742" y="1645285"/>
          <a:ext cx="9792696" cy="482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45428">
                  <a:extLst>
                    <a:ext uri="{9D8B030D-6E8A-4147-A177-3AD203B41FA5}">
                      <a16:colId xmlns:a16="http://schemas.microsoft.com/office/drawing/2014/main" val="1965128163"/>
                    </a:ext>
                  </a:extLst>
                </a:gridCol>
                <a:gridCol w="1301026">
                  <a:extLst>
                    <a:ext uri="{9D8B030D-6E8A-4147-A177-3AD203B41FA5}">
                      <a16:colId xmlns:a16="http://schemas.microsoft.com/office/drawing/2014/main" val="1820936906"/>
                    </a:ext>
                  </a:extLst>
                </a:gridCol>
                <a:gridCol w="4547452">
                  <a:extLst>
                    <a:ext uri="{9D8B030D-6E8A-4147-A177-3AD203B41FA5}">
                      <a16:colId xmlns:a16="http://schemas.microsoft.com/office/drawing/2014/main" val="1239757236"/>
                    </a:ext>
                  </a:extLst>
                </a:gridCol>
                <a:gridCol w="1698790">
                  <a:extLst>
                    <a:ext uri="{9D8B030D-6E8A-4147-A177-3AD203B41FA5}">
                      <a16:colId xmlns:a16="http://schemas.microsoft.com/office/drawing/2014/main" val="3244122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装置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离子种类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主要参数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制造商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272615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Superconducting heavy-ion rotating gantry at NIRS</a:t>
                      </a:r>
                      <a:endParaRPr lang="zh-CN" altLang="en-US" sz="16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碳离子</a:t>
                      </a: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氦离子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旋转角度：</a:t>
                      </a:r>
                      <a:r>
                        <a:rPr lang="en-US" altLang="zh-CN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±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180°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，重量：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300t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旋转长度：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13m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，旋转半径：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5.45m</a:t>
                      </a:r>
                      <a:endParaRPr lang="zh-CN" altLang="en-US" sz="1600" dirty="0"/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Toshiba / QST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18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Superconducting heavy-ion rotating gantry at </a:t>
                      </a:r>
                      <a:r>
                        <a:rPr lang="en-US" altLang="zh-CN" sz="16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yagamata</a:t>
                      </a: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hospital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碳离子</a:t>
                      </a: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氦离子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旋转角度：</a:t>
                      </a:r>
                      <a:r>
                        <a:rPr lang="en-US" altLang="zh-CN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±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180°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，重量：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200t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旋转长度：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10m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，旋转半径：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6m</a:t>
                      </a:r>
                      <a:endParaRPr lang="zh-CN" altLang="en-US" sz="1600" dirty="0"/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2425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Superconducting heavy-ion rotating gantry in design-1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碳离子</a:t>
                      </a: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氦离子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旋转角度：</a:t>
                      </a:r>
                      <a:r>
                        <a:rPr lang="en-US" altLang="zh-CN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±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180°</a:t>
                      </a:r>
                    </a:p>
                    <a:p>
                      <a:pPr algn="ctr"/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旋转长度：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5.08m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，旋转半径：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3.97m</a:t>
                      </a:r>
                      <a:endParaRPr lang="zh-CN" altLang="en-US" sz="1600" dirty="0"/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6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01025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Superconducting heavy-ion rotating gantry in design-2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碳离子</a:t>
                      </a: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氦离子</a:t>
                      </a: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氧离子</a:t>
                      </a: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氖离子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旋转长度：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7.2m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，旋转半径：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5.4m</a:t>
                      </a:r>
                      <a:endParaRPr lang="zh-CN" altLang="en-US" sz="1600" dirty="0"/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6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31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HIT conventional heavy-ion gantry</a:t>
                      </a:r>
                      <a:endParaRPr lang="zh-CN" altLang="en-US" sz="16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质子</a:t>
                      </a: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碳离子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旋转角度：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360°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，重量：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600t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旋转长度：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25m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，旋转半径：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13m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GSI /Siemens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974095"/>
                  </a:ext>
                </a:extLst>
              </a:tr>
              <a:tr h="4720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Danfysik</a:t>
                      </a: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conventional heavy-ion gantry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碳离子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重量：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450t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旋转长度：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25m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，旋转半径：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14m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Danfysik</a:t>
                      </a:r>
                      <a:endParaRPr lang="en-US" altLang="zh-CN" sz="16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518549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03A6B36C-0B0A-A676-1628-F2391B692267}"/>
              </a:ext>
            </a:extLst>
          </p:cNvPr>
          <p:cNvSpPr txBox="1"/>
          <p:nvPr/>
        </p:nvSpPr>
        <p:spPr>
          <a:xfrm>
            <a:off x="1332742" y="708698"/>
            <a:ext cx="10451424" cy="758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旋转机架是粒子放射治疗系统中，通过机械旋转运动，带动束流输运、偏转、聚焦及照射终端等装置围绕治疗等中心旋转，实现粒子束流多角度精确照射的机电一体化装备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9548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74FD5-E614-14F6-A201-BB8C77902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27E8DDBE-B2F8-4EE8-ABA1-134B05213E56}"/>
              </a:ext>
            </a:extLst>
          </p:cNvPr>
          <p:cNvSpPr txBox="1"/>
          <p:nvPr/>
        </p:nvSpPr>
        <p:spPr>
          <a:xfrm>
            <a:off x="1332742" y="123823"/>
            <a:ext cx="2104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gantry</a:t>
            </a:r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介绍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A9C42BE1-70F3-9717-C3EA-B4ED2E296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97345"/>
              </p:ext>
            </p:extLst>
          </p:nvPr>
        </p:nvGraphicFramePr>
        <p:xfrm>
          <a:off x="1289112" y="852805"/>
          <a:ext cx="9792696" cy="3175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45428">
                  <a:extLst>
                    <a:ext uri="{9D8B030D-6E8A-4147-A177-3AD203B41FA5}">
                      <a16:colId xmlns:a16="http://schemas.microsoft.com/office/drawing/2014/main" val="1965128163"/>
                    </a:ext>
                  </a:extLst>
                </a:gridCol>
                <a:gridCol w="1301026">
                  <a:extLst>
                    <a:ext uri="{9D8B030D-6E8A-4147-A177-3AD203B41FA5}">
                      <a16:colId xmlns:a16="http://schemas.microsoft.com/office/drawing/2014/main" val="1820936906"/>
                    </a:ext>
                  </a:extLst>
                </a:gridCol>
                <a:gridCol w="4547452">
                  <a:extLst>
                    <a:ext uri="{9D8B030D-6E8A-4147-A177-3AD203B41FA5}">
                      <a16:colId xmlns:a16="http://schemas.microsoft.com/office/drawing/2014/main" val="1239757236"/>
                    </a:ext>
                  </a:extLst>
                </a:gridCol>
                <a:gridCol w="1698790">
                  <a:extLst>
                    <a:ext uri="{9D8B030D-6E8A-4147-A177-3AD203B41FA5}">
                      <a16:colId xmlns:a16="http://schemas.microsoft.com/office/drawing/2014/main" val="3244122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装置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离子种类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主要参数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制造商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272615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CCT superconducting carbon-ion gantry-1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碳离子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旋转角度：</a:t>
                      </a:r>
                      <a:r>
                        <a:rPr lang="en-US" altLang="zh-CN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±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110°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旋转长度：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7.64m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，旋转半径：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5m</a:t>
                      </a:r>
                      <a:endParaRPr lang="zh-CN" altLang="en-US" sz="1600" dirty="0"/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CERN-TERA-LBNL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18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CCT superconducting carbon-ion gantry-2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碳离子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旋转角度：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360°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，重量：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120t</a:t>
                      </a:r>
                    </a:p>
                    <a:p>
                      <a:pPr algn="ctr"/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长度：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14.5m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，旋转半径：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5.75m</a:t>
                      </a:r>
                      <a:endParaRPr lang="zh-CN" altLang="en-US" sz="1600" dirty="0"/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2425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Double-helical superconducting carbon gantry</a:t>
                      </a:r>
                      <a:endParaRPr lang="zh-CN" altLang="en-US" sz="16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碳离子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旋转角度：</a:t>
                      </a:r>
                      <a:r>
                        <a:rPr lang="en-US" altLang="zh-CN" sz="1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±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90°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（光学验证）</a:t>
                      </a:r>
                      <a:endParaRPr lang="en-US" altLang="zh-CN"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长度：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10m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，旋转半径：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4m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韩国浦项科技大学物理系</a:t>
                      </a:r>
                      <a:endParaRPr lang="en-US" altLang="zh-CN" sz="16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974095"/>
                  </a:ext>
                </a:extLst>
              </a:tr>
              <a:tr h="3443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Non-Scaling FFAG gantry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碳离子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尺寸：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m *4 m </a:t>
                      </a:r>
                      <a:r>
                        <a:rPr lang="zh-CN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 m *4 m</a:t>
                      </a: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B.Medical</a:t>
                      </a:r>
                      <a:endParaRPr lang="en-US" altLang="zh-CN" sz="16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253830"/>
                  </a:ext>
                </a:extLst>
              </a:tr>
            </a:tbl>
          </a:graphicData>
        </a:graphic>
      </p:graphicFrame>
      <p:pic>
        <p:nvPicPr>
          <p:cNvPr id="5" name="已粘贴的影片.png" descr="已粘贴的影片.png">
            <a:extLst>
              <a:ext uri="{FF2B5EF4-FFF2-40B4-BE49-F238E27FC236}">
                <a16:creationId xmlns:a16="http://schemas.microsoft.com/office/drawing/2014/main" id="{742FF6D3-8829-596D-DDF5-EE2973BE9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033" y="4595651"/>
            <a:ext cx="3222460" cy="1543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已粘贴的影片.png" descr="已粘贴的影片.png">
            <a:extLst>
              <a:ext uri="{FF2B5EF4-FFF2-40B4-BE49-F238E27FC236}">
                <a16:creationId xmlns:a16="http://schemas.microsoft.com/office/drawing/2014/main" id="{65FB1DE6-9EED-618D-09E3-20318BAAE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1493" y="4476239"/>
            <a:ext cx="2329331" cy="17360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已粘贴的影片.png" descr="已粘贴的影片.png">
            <a:extLst>
              <a:ext uri="{FF2B5EF4-FFF2-40B4-BE49-F238E27FC236}">
                <a16:creationId xmlns:a16="http://schemas.microsoft.com/office/drawing/2014/main" id="{5DE48B64-83CE-CC5B-5271-E1E21E009F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7834" y="4304099"/>
            <a:ext cx="3077777" cy="19081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已粘贴的影片.png" descr="已粘贴的影片.png">
            <a:extLst>
              <a:ext uri="{FF2B5EF4-FFF2-40B4-BE49-F238E27FC236}">
                <a16:creationId xmlns:a16="http://schemas.microsoft.com/office/drawing/2014/main" id="{ACC0EE18-33EB-FEA0-FCF1-E795FC6B96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751" y="4246833"/>
            <a:ext cx="3077777" cy="1965418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B0025996-B128-9DD8-4DC3-F13BB2ACC4C9}"/>
              </a:ext>
            </a:extLst>
          </p:cNvPr>
          <p:cNvSpPr txBox="1"/>
          <p:nvPr/>
        </p:nvSpPr>
        <p:spPr>
          <a:xfrm>
            <a:off x="1130976" y="6299061"/>
            <a:ext cx="6303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GSI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D0EF7E8-D34A-320F-C18B-5DC2FB551CAA}"/>
              </a:ext>
            </a:extLst>
          </p:cNvPr>
          <p:cNvSpPr txBox="1"/>
          <p:nvPr/>
        </p:nvSpPr>
        <p:spPr>
          <a:xfrm>
            <a:off x="5620886" y="6299061"/>
            <a:ext cx="1721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Toshiba/QST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1A5BE8F-DF9B-D576-A501-DE7B515BC052}"/>
              </a:ext>
            </a:extLst>
          </p:cNvPr>
          <p:cNvSpPr txBox="1"/>
          <p:nvPr/>
        </p:nvSpPr>
        <p:spPr>
          <a:xfrm>
            <a:off x="10264942" y="6299061"/>
            <a:ext cx="936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CERN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148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DA163-D547-9A7E-A5FC-980CD74F0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8274B1EC-97FF-026E-1A46-53EB209D4A8C}"/>
              </a:ext>
            </a:extLst>
          </p:cNvPr>
          <p:cNvSpPr txBox="1"/>
          <p:nvPr/>
        </p:nvSpPr>
        <p:spPr>
          <a:xfrm>
            <a:off x="1332742" y="123823"/>
            <a:ext cx="389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模块化</a:t>
            </a:r>
            <a:r>
              <a:rPr lang="en-US" altLang="zh-CN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gantry</a:t>
            </a:r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光学设计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92BB6B7-378A-020B-A08A-1B870BEDFF58}"/>
              </a:ext>
            </a:extLst>
          </p:cNvPr>
          <p:cNvSpPr/>
          <p:nvPr/>
        </p:nvSpPr>
        <p:spPr>
          <a:xfrm>
            <a:off x="2272599" y="4104148"/>
            <a:ext cx="1477099" cy="255632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2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F88E09E-1BFF-D1E3-CA85-C13D1BCF8238}"/>
              </a:ext>
            </a:extLst>
          </p:cNvPr>
          <p:cNvSpPr txBox="1"/>
          <p:nvPr/>
        </p:nvSpPr>
        <p:spPr>
          <a:xfrm>
            <a:off x="2208739" y="4098438"/>
            <a:ext cx="15889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393EF7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常温</a:t>
            </a:r>
            <a:r>
              <a:rPr lang="en-US" altLang="zh-CN" b="1" dirty="0">
                <a:solidFill>
                  <a:srgbClr val="393E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gantry</a:t>
            </a:r>
          </a:p>
          <a:p>
            <a:endParaRPr lang="en-US" altLang="zh-CN" dirty="0"/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技术成熟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维护简单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1600" dirty="0"/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磁场受限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尺寸庞大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结构重量大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B24BBF4F-939A-7AD5-CE7E-E1A7B7ECB6E7}"/>
              </a:ext>
            </a:extLst>
          </p:cNvPr>
          <p:cNvSpPr/>
          <p:nvPr/>
        </p:nvSpPr>
        <p:spPr>
          <a:xfrm>
            <a:off x="3861531" y="5201121"/>
            <a:ext cx="782831" cy="30260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EE7499ED-FEC2-165E-EDA7-B581C3E8F0C1}"/>
              </a:ext>
            </a:extLst>
          </p:cNvPr>
          <p:cNvSpPr/>
          <p:nvPr/>
        </p:nvSpPr>
        <p:spPr>
          <a:xfrm>
            <a:off x="4766916" y="4104149"/>
            <a:ext cx="1477099" cy="249654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2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9C79758-DD7C-9D22-6729-BDFBEE711592}"/>
              </a:ext>
            </a:extLst>
          </p:cNvPr>
          <p:cNvSpPr txBox="1"/>
          <p:nvPr/>
        </p:nvSpPr>
        <p:spPr>
          <a:xfrm>
            <a:off x="4710999" y="4044371"/>
            <a:ext cx="158893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393EF7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超导</a:t>
            </a:r>
            <a:r>
              <a:rPr lang="en-US" altLang="zh-CN" b="1" dirty="0">
                <a:solidFill>
                  <a:srgbClr val="393E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gantry</a:t>
            </a:r>
          </a:p>
          <a:p>
            <a:endParaRPr lang="en-US" altLang="zh-CN" dirty="0"/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高场强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高梯度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易复合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低温冷却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失超保护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旋转工况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下可靠性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3879201A-A0AC-EADD-6E16-A4AD111BD99D}"/>
              </a:ext>
            </a:extLst>
          </p:cNvPr>
          <p:cNvSpPr/>
          <p:nvPr/>
        </p:nvSpPr>
        <p:spPr>
          <a:xfrm>
            <a:off x="6355848" y="5201121"/>
            <a:ext cx="782831" cy="30260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99E5D16-13B6-9068-74E0-39AF2E6A7350}"/>
              </a:ext>
            </a:extLst>
          </p:cNvPr>
          <p:cNvSpPr/>
          <p:nvPr/>
        </p:nvSpPr>
        <p:spPr>
          <a:xfrm>
            <a:off x="7263983" y="4099614"/>
            <a:ext cx="1477099" cy="256085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2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8DE32D5-FC3C-3B32-8C15-98439397FFA4}"/>
              </a:ext>
            </a:extLst>
          </p:cNvPr>
          <p:cNvSpPr txBox="1"/>
          <p:nvPr/>
        </p:nvSpPr>
        <p:spPr>
          <a:xfrm>
            <a:off x="7201718" y="4019884"/>
            <a:ext cx="158893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393EF7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模块化超导</a:t>
            </a:r>
            <a:r>
              <a:rPr lang="en-US" altLang="zh-CN" b="1" dirty="0">
                <a:solidFill>
                  <a:srgbClr val="393E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gantry</a:t>
            </a:r>
          </a:p>
          <a:p>
            <a:endParaRPr lang="en-US" altLang="zh-CN" dirty="0"/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标准化模块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降低设计难度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可扩展性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运行稳定性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牺牲一部分尺寸、重量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DDCD8301-CE11-A8AB-5086-6ED854CFECE5}"/>
              </a:ext>
            </a:extLst>
          </p:cNvPr>
          <p:cNvSpPr txBox="1"/>
          <p:nvPr/>
        </p:nvSpPr>
        <p:spPr>
          <a:xfrm>
            <a:off x="7071760" y="2383833"/>
            <a:ext cx="4463403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结合束流光学、场强、超导磁铁、低温</a:t>
            </a:r>
            <a:endParaRPr lang="en-US" altLang="zh-CN" b="1" dirty="0">
              <a:solidFill>
                <a:srgbClr val="393E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恒温器等因素，偏转磁铁角度确定为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22.5°</a:t>
            </a:r>
            <a:endParaRPr lang="zh-CN" altLang="en-US" b="1" dirty="0">
              <a:solidFill>
                <a:srgbClr val="393E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34C442F4-0295-210A-E6A8-887B89C3C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623" y="799994"/>
            <a:ext cx="4834547" cy="29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468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972F2-0C8F-EACF-3D69-D7F9C4059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D7992B1-4367-647F-6429-AE65D9F0ACB5}"/>
              </a:ext>
            </a:extLst>
          </p:cNvPr>
          <p:cNvSpPr txBox="1"/>
          <p:nvPr/>
        </p:nvSpPr>
        <p:spPr>
          <a:xfrm>
            <a:off x="1332742" y="123823"/>
            <a:ext cx="389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模块化</a:t>
            </a:r>
            <a:r>
              <a:rPr lang="en-US" altLang="zh-CN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gantry</a:t>
            </a:r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光学设计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F28B889-05A9-2F59-886A-C4EA057A51BF}"/>
              </a:ext>
            </a:extLst>
          </p:cNvPr>
          <p:cNvSpPr txBox="1"/>
          <p:nvPr/>
        </p:nvSpPr>
        <p:spPr>
          <a:xfrm>
            <a:off x="552728" y="1174186"/>
            <a:ext cx="4943471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匹配方案一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point to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point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（点对点成像）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66D95338-AFF6-EA71-36E9-B56D61ABE4C5}"/>
                  </a:ext>
                </a:extLst>
              </p:cNvPr>
              <p:cNvSpPr txBox="1"/>
              <p:nvPr/>
            </p:nvSpPr>
            <p:spPr>
              <a:xfrm>
                <a:off x="3550842" y="819477"/>
                <a:ext cx="2156552" cy="2772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𝐼𝑆𝑂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sub>
                      </m:sSub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b>
                      </m:sSub>
                      <m:sSubSup>
                        <m:sSub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66D95338-AFF6-EA71-36E9-B56D61ABE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842" y="819477"/>
                <a:ext cx="2156552" cy="277255"/>
              </a:xfrm>
              <a:prstGeom prst="rect">
                <a:avLst/>
              </a:prstGeom>
              <a:blipFill>
                <a:blip r:embed="rId3"/>
                <a:stretch>
                  <a:fillRect l="-1977" b="-239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A17D64F2-5D56-8BAF-E4BD-488F855E2424}"/>
                  </a:ext>
                </a:extLst>
              </p:cNvPr>
              <p:cNvSpPr txBox="1"/>
              <p:nvPr/>
            </p:nvSpPr>
            <p:spPr>
              <a:xfrm>
                <a:off x="893706" y="823634"/>
                <a:ext cx="2137508" cy="2772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𝐼𝑆𝑂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Sup>
                        <m:sSub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A17D64F2-5D56-8BAF-E4BD-488F855E2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706" y="823634"/>
                <a:ext cx="2137508" cy="277255"/>
              </a:xfrm>
              <a:prstGeom prst="rect">
                <a:avLst/>
              </a:prstGeom>
              <a:blipFill>
                <a:blip r:embed="rId4"/>
                <a:stretch>
                  <a:fillRect l="-857" b="-195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8E96559B-D084-E4AB-1275-848FABA3CC72}"/>
                  </a:ext>
                </a:extLst>
              </p:cNvPr>
              <p:cNvSpPr txBox="1"/>
              <p:nvPr/>
            </p:nvSpPr>
            <p:spPr>
              <a:xfrm>
                <a:off x="1021299" y="1660389"/>
                <a:ext cx="18008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34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8E96559B-D084-E4AB-1275-848FABA3C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299" y="1660389"/>
                <a:ext cx="180084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9002F09F-F004-09F6-F8A1-8CBDB39E73E3}"/>
                  </a:ext>
                </a:extLst>
              </p:cNvPr>
              <p:cNvSpPr txBox="1"/>
              <p:nvPr/>
            </p:nvSpPr>
            <p:spPr>
              <a:xfrm>
                <a:off x="2809329" y="1637640"/>
                <a:ext cx="1800842" cy="3960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zh-CN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altLang="zh-CN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zh-CN" alt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9002F09F-F004-09F6-F8A1-8CBDB39E7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329" y="1637640"/>
                <a:ext cx="1800842" cy="396006"/>
              </a:xfrm>
              <a:prstGeom prst="rect">
                <a:avLst/>
              </a:prstGeom>
              <a:blipFill>
                <a:blip r:embed="rId6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403CB45-319A-F775-496D-CF8ED735BB6A}"/>
                  </a:ext>
                </a:extLst>
              </p:cNvPr>
              <p:cNvSpPr txBox="1"/>
              <p:nvPr/>
            </p:nvSpPr>
            <p:spPr>
              <a:xfrm>
                <a:off x="4509678" y="1380293"/>
                <a:ext cx="3960207" cy="910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(11,33)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(22,44)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(−1)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𝑖𝑠𝑜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403CB45-319A-F775-496D-CF8ED735B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678" y="1380293"/>
                <a:ext cx="3960207" cy="9106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31F27ED7-6DB1-F590-A415-BE4907F7D451}"/>
                  </a:ext>
                </a:extLst>
              </p:cNvPr>
              <p:cNvSpPr txBox="1"/>
              <p:nvPr/>
            </p:nvSpPr>
            <p:spPr>
              <a:xfrm>
                <a:off x="8369392" y="1660389"/>
                <a:ext cx="191925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31F27ED7-6DB1-F590-A415-BE4907F7D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9392" y="1660389"/>
                <a:ext cx="191925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文本框 28">
            <a:extLst>
              <a:ext uri="{FF2B5EF4-FFF2-40B4-BE49-F238E27FC236}">
                <a16:creationId xmlns:a16="http://schemas.microsoft.com/office/drawing/2014/main" id="{EC946B70-0252-56BC-5DD9-5E88ED4B6A52}"/>
              </a:ext>
            </a:extLst>
          </p:cNvPr>
          <p:cNvSpPr txBox="1"/>
          <p:nvPr/>
        </p:nvSpPr>
        <p:spPr>
          <a:xfrm>
            <a:off x="575821" y="2156181"/>
            <a:ext cx="5739460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匹配方案一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parallel to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point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（平行到点成像）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C083325D-4ED8-212D-EFEA-3825537C623F}"/>
                  </a:ext>
                </a:extLst>
              </p:cNvPr>
              <p:cNvSpPr txBox="1"/>
              <p:nvPr/>
            </p:nvSpPr>
            <p:spPr>
              <a:xfrm>
                <a:off x="1008487" y="2737624"/>
                <a:ext cx="18008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C083325D-4ED8-212D-EFEA-3825537C6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487" y="2737624"/>
                <a:ext cx="180084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CE45580F-816A-D849-A38E-1A9661880DCF}"/>
                  </a:ext>
                </a:extLst>
              </p:cNvPr>
              <p:cNvSpPr txBox="1"/>
              <p:nvPr/>
            </p:nvSpPr>
            <p:spPr>
              <a:xfrm>
                <a:off x="2822141" y="2695946"/>
                <a:ext cx="2096870" cy="4110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d>
                            <m:d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CE45580F-816A-D849-A38E-1A9661880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2141" y="2695946"/>
                <a:ext cx="2096870" cy="411010"/>
              </a:xfrm>
              <a:prstGeom prst="rect">
                <a:avLst/>
              </a:prstGeom>
              <a:blipFill>
                <a:blip r:embed="rId10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0BCBECCC-A3A7-BB58-C183-3B0382940778}"/>
                  </a:ext>
                </a:extLst>
              </p:cNvPr>
              <p:cNvSpPr txBox="1"/>
              <p:nvPr/>
            </p:nvSpPr>
            <p:spPr>
              <a:xfrm>
                <a:off x="6764691" y="2635780"/>
                <a:ext cx="1146888" cy="455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zh-CN" altLang="en-US" b="1" dirty="0">
                  <a:solidFill>
                    <a:srgbClr val="393EF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0BCBECCC-A3A7-BB58-C183-3B03829407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691" y="2635780"/>
                <a:ext cx="1146888" cy="455253"/>
              </a:xfrm>
              <a:prstGeom prst="rect">
                <a:avLst/>
              </a:prstGeom>
              <a:blipFill>
                <a:blip r:embed="rId11"/>
                <a:stretch>
                  <a:fillRect l="-4787" b="-21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AAAA2E39-4763-C91C-B1D2-97B0418B76D7}"/>
                  </a:ext>
                </a:extLst>
              </p:cNvPr>
              <p:cNvSpPr txBox="1"/>
              <p:nvPr/>
            </p:nvSpPr>
            <p:spPr>
              <a:xfrm>
                <a:off x="7946773" y="2695678"/>
                <a:ext cx="1682430" cy="4110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zh-CN" sz="18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zh-CN" alt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8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d>
                                    <m:dPr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sub>
                              </m:sSub>
                            </m:e>
                          </m:d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AAAA2E39-4763-C91C-B1D2-97B0418B7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6773" y="2695678"/>
                <a:ext cx="1682430" cy="411010"/>
              </a:xfrm>
              <a:prstGeom prst="rect">
                <a:avLst/>
              </a:prstGeom>
              <a:blipFill>
                <a:blip r:embed="rId12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0D1D9597-9CBB-8400-E4E0-7D77EC79F7F3}"/>
                  </a:ext>
                </a:extLst>
              </p:cNvPr>
              <p:cNvSpPr txBox="1"/>
              <p:nvPr/>
            </p:nvSpPr>
            <p:spPr>
              <a:xfrm>
                <a:off x="9499010" y="2555412"/>
                <a:ext cx="2434240" cy="5629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zh-CN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altLang="zh-CN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zh-CN" alt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0D1D9597-9CBB-8400-E4E0-7D77EC79F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9010" y="2555412"/>
                <a:ext cx="2434240" cy="562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4601E615-8DB2-C5A8-FC19-1A6E20FECD8F}"/>
                  </a:ext>
                </a:extLst>
              </p:cNvPr>
              <p:cNvSpPr txBox="1"/>
              <p:nvPr/>
            </p:nvSpPr>
            <p:spPr>
              <a:xfrm>
                <a:off x="4845438" y="2749055"/>
                <a:ext cx="191925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4601E615-8DB2-C5A8-FC19-1A6E20FEC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5438" y="2749055"/>
                <a:ext cx="1919253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文本框 43">
            <a:extLst>
              <a:ext uri="{FF2B5EF4-FFF2-40B4-BE49-F238E27FC236}">
                <a16:creationId xmlns:a16="http://schemas.microsoft.com/office/drawing/2014/main" id="{696450EA-C703-114B-F047-4E7054154891}"/>
              </a:ext>
            </a:extLst>
          </p:cNvPr>
          <p:cNvSpPr txBox="1"/>
          <p:nvPr/>
        </p:nvSpPr>
        <p:spPr>
          <a:xfrm>
            <a:off x="575821" y="3237212"/>
            <a:ext cx="5459877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匹配方案一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rotator matching(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相空间旋转匹配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en-US" b="1" dirty="0">
              <a:solidFill>
                <a:srgbClr val="393E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AB3E333-AD2A-AFC7-14FB-ABFFC4C75571}"/>
              </a:ext>
            </a:extLst>
          </p:cNvPr>
          <p:cNvSpPr txBox="1"/>
          <p:nvPr/>
        </p:nvSpPr>
        <p:spPr>
          <a:xfrm>
            <a:off x="552728" y="4656760"/>
            <a:ext cx="5459877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匹配方案一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emittance matching(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发射度匹配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en-US" b="1" dirty="0">
              <a:solidFill>
                <a:srgbClr val="393E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140CD25A-D0A1-5FAB-17EC-06B2ECC65948}"/>
              </a:ext>
            </a:extLst>
          </p:cNvPr>
          <p:cNvSpPr txBox="1"/>
          <p:nvPr/>
        </p:nvSpPr>
        <p:spPr>
          <a:xfrm>
            <a:off x="555612" y="5974911"/>
            <a:ext cx="810659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匹配方案一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large momentum acceptance matching(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大动量接受度匹配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en-US" b="1" dirty="0">
              <a:solidFill>
                <a:srgbClr val="393E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31B13B55-E72A-106E-FC22-9CF52A931244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16444"/>
          <a:stretch>
            <a:fillRect/>
          </a:stretch>
        </p:blipFill>
        <p:spPr>
          <a:xfrm>
            <a:off x="1021299" y="3797517"/>
            <a:ext cx="3305220" cy="9106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EE480E1-DA8F-FF01-35B4-95C4857F6077}"/>
                  </a:ext>
                </a:extLst>
              </p:cNvPr>
              <p:cNvSpPr txBox="1"/>
              <p:nvPr/>
            </p:nvSpPr>
            <p:spPr>
              <a:xfrm>
                <a:off x="6427255" y="821589"/>
                <a:ext cx="14900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𝐼𝑆𝑂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EE480E1-DA8F-FF01-35B4-95C4857F6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7255" y="821589"/>
                <a:ext cx="1490087" cy="276999"/>
              </a:xfrm>
              <a:prstGeom prst="rect">
                <a:avLst/>
              </a:prstGeom>
              <a:blipFill>
                <a:blip r:embed="rId16"/>
                <a:stretch>
                  <a:fillRect l="-1633" t="-2222" b="-1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30198E39-8EDC-520E-1F81-8A6629E2B70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19011" y="3681839"/>
            <a:ext cx="2637946" cy="1090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AAC8515-1B95-BC52-761A-60E151BC0E4D}"/>
                  </a:ext>
                </a:extLst>
              </p:cNvPr>
              <p:cNvSpPr txBox="1"/>
              <p:nvPr/>
            </p:nvSpPr>
            <p:spPr>
              <a:xfrm>
                <a:off x="7946773" y="4057235"/>
                <a:ext cx="1919253" cy="3912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AAC8515-1B95-BC52-761A-60E151BC0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6773" y="4057235"/>
                <a:ext cx="1919253" cy="391261"/>
              </a:xfrm>
              <a:prstGeom prst="rect">
                <a:avLst/>
              </a:prstGeom>
              <a:blipFill>
                <a:blip r:embed="rId18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6B1CBEA8-622D-79F2-AFE1-E9B2C29898A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21299" y="5053387"/>
            <a:ext cx="2686410" cy="10229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A80BA18-B0AE-15FE-1E03-E165803770C0}"/>
                  </a:ext>
                </a:extLst>
              </p:cNvPr>
              <p:cNvSpPr txBox="1"/>
              <p:nvPr/>
            </p:nvSpPr>
            <p:spPr>
              <a:xfrm>
                <a:off x="4033487" y="5324467"/>
                <a:ext cx="3347814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zh-CN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𝐸𝑆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𝑓𝑜𝑖𝑙</m:t>
                          </m:r>
                        </m:sub>
                      </m:sSub>
                      <m:r>
                        <a:rPr lang="en-US" altLang="zh-CN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altLang="zh-CN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zh-CN" alt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A80BA18-B0AE-15FE-1E03-E16580377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487" y="5324467"/>
                <a:ext cx="3347814" cy="63478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126F3419-5B64-B93B-B298-EBA06C7DF6A6}"/>
              </a:ext>
            </a:extLst>
          </p:cNvPr>
          <p:cNvSpPr txBox="1"/>
          <p:nvPr/>
        </p:nvSpPr>
        <p:spPr>
          <a:xfrm>
            <a:off x="4184935" y="5411128"/>
            <a:ext cx="423974" cy="455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当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423DA77-5DAB-4623-9431-86BB44EBDEB6}"/>
              </a:ext>
            </a:extLst>
          </p:cNvPr>
          <p:cNvSpPr txBox="1"/>
          <p:nvPr/>
        </p:nvSpPr>
        <p:spPr>
          <a:xfrm>
            <a:off x="6957326" y="5411128"/>
            <a:ext cx="2291929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可改善束流水平分布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0409FB9-0CFC-58A4-A6B2-D91EE6C2744E}"/>
              </a:ext>
            </a:extLst>
          </p:cNvPr>
          <p:cNvSpPr txBox="1"/>
          <p:nvPr/>
        </p:nvSpPr>
        <p:spPr>
          <a:xfrm>
            <a:off x="949345" y="6355202"/>
            <a:ext cx="4992411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±10%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或更高，一个磁场可覆盖多个能量层</a:t>
            </a:r>
          </a:p>
        </p:txBody>
      </p:sp>
    </p:spTree>
    <p:extLst>
      <p:ext uri="{BB962C8B-B14F-4D97-AF65-F5344CB8AC3E}">
        <p14:creationId xmlns:p14="http://schemas.microsoft.com/office/powerpoint/2010/main" val="3025291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62774-FD00-1509-6C13-F1B0F4103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1DD03232-47A5-9D89-0506-7C6E33F234DD}"/>
              </a:ext>
            </a:extLst>
          </p:cNvPr>
          <p:cNvSpPr txBox="1"/>
          <p:nvPr/>
        </p:nvSpPr>
        <p:spPr>
          <a:xfrm>
            <a:off x="1332742" y="123823"/>
            <a:ext cx="389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模块化</a:t>
            </a:r>
            <a:r>
              <a:rPr lang="en-US" altLang="zh-CN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gantry</a:t>
            </a:r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光学设计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81EF914-BFEB-4714-08AA-9E686123DB74}"/>
              </a:ext>
            </a:extLst>
          </p:cNvPr>
          <p:cNvSpPr txBox="1"/>
          <p:nvPr/>
        </p:nvSpPr>
        <p:spPr>
          <a:xfrm>
            <a:off x="471663" y="1001434"/>
            <a:ext cx="364094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匹配方案一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point to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point</a:t>
            </a:r>
            <a:endParaRPr lang="zh-CN" altLang="en-US" b="1" dirty="0">
              <a:solidFill>
                <a:srgbClr val="393E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7FAD4DA-2B97-4C5D-C5A7-4ECA9612753B}"/>
              </a:ext>
            </a:extLst>
          </p:cNvPr>
          <p:cNvSpPr txBox="1"/>
          <p:nvPr/>
        </p:nvSpPr>
        <p:spPr>
          <a:xfrm>
            <a:off x="620131" y="5447526"/>
            <a:ext cx="11291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不同元件位置处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Twiss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参数在不同角度下会有所不同，光学设计需衡量不同角度下的束流包络（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0°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90°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zh-CN" altLang="en-US" dirty="0">
              <a:solidFill>
                <a:srgbClr val="393EF7"/>
              </a:solidFill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459C5750-BA66-04BD-707A-179CE76A2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722" y="2431045"/>
            <a:ext cx="2559827" cy="2203182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4A9024F7-601F-7164-E452-DC1BE0A92B13}"/>
              </a:ext>
            </a:extLst>
          </p:cNvPr>
          <p:cNvSpPr txBox="1"/>
          <p:nvPr/>
        </p:nvSpPr>
        <p:spPr>
          <a:xfrm>
            <a:off x="10492635" y="4634227"/>
            <a:ext cx="564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90°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A900B0A6-40A8-D8BB-27A3-B905AB8ED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429" y="2405589"/>
            <a:ext cx="2572157" cy="2203182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B44118AE-33A9-8DFF-C9B4-383807FCB002}"/>
              </a:ext>
            </a:extLst>
          </p:cNvPr>
          <p:cNvSpPr txBox="1"/>
          <p:nvPr/>
        </p:nvSpPr>
        <p:spPr>
          <a:xfrm>
            <a:off x="7766395" y="4608771"/>
            <a:ext cx="564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45°</a:t>
            </a:r>
            <a:endParaRPr lang="zh-CN" altLang="en-US" dirty="0"/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00B08B3A-841A-DEF9-74D1-037C0A1B0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1201" y="2396266"/>
            <a:ext cx="2611733" cy="2203182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0F582BF0-6D3B-70C2-7C9F-98E3A5F67B44}"/>
              </a:ext>
            </a:extLst>
          </p:cNvPr>
          <p:cNvSpPr txBox="1"/>
          <p:nvPr/>
        </p:nvSpPr>
        <p:spPr>
          <a:xfrm>
            <a:off x="5037096" y="4608771"/>
            <a:ext cx="564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0°</a:t>
            </a:r>
            <a:endParaRPr lang="zh-CN" altLang="en-US" dirty="0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47F67C64-35FA-591F-746A-50A814931F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261" y="2006964"/>
            <a:ext cx="3365799" cy="328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33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81FD3-DBE3-457D-930F-0B8618648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4F73760-E566-6DC3-3989-063A516783C4}"/>
              </a:ext>
            </a:extLst>
          </p:cNvPr>
          <p:cNvSpPr txBox="1"/>
          <p:nvPr/>
        </p:nvSpPr>
        <p:spPr>
          <a:xfrm>
            <a:off x="1332742" y="123823"/>
            <a:ext cx="389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模块化</a:t>
            </a:r>
            <a:r>
              <a:rPr lang="en-US" altLang="zh-CN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gantry</a:t>
            </a:r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光学设计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6DACDF4-997C-00E7-E0E2-6BA20AC7D003}"/>
              </a:ext>
            </a:extLst>
          </p:cNvPr>
          <p:cNvSpPr txBox="1"/>
          <p:nvPr/>
        </p:nvSpPr>
        <p:spPr>
          <a:xfrm>
            <a:off x="636123" y="844730"/>
            <a:ext cx="5238404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匹配方案一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emittance matching(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发射度匹配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en-US" b="1" dirty="0">
              <a:solidFill>
                <a:srgbClr val="393E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BA77775-F427-0F39-DF65-6A6839B0F043}"/>
              </a:ext>
            </a:extLst>
          </p:cNvPr>
          <p:cNvSpPr txBox="1"/>
          <p:nvPr/>
        </p:nvSpPr>
        <p:spPr>
          <a:xfrm>
            <a:off x="659601" y="6013270"/>
            <a:ext cx="11291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入口束斑横向包络和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Twiss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参数相同，束流包络在元件处不随旋转角度的变化而变化</a:t>
            </a:r>
            <a:endParaRPr lang="zh-CN" altLang="en-US" dirty="0">
              <a:solidFill>
                <a:srgbClr val="393EF7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82A630F-9E2B-7982-B157-AE91D49A481A}"/>
              </a:ext>
            </a:extLst>
          </p:cNvPr>
          <p:cNvSpPr txBox="1"/>
          <p:nvPr/>
        </p:nvSpPr>
        <p:spPr>
          <a:xfrm>
            <a:off x="10532105" y="5199971"/>
            <a:ext cx="564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90°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4F6199F-1210-DCFB-AC9A-90154E68F9EB}"/>
              </a:ext>
            </a:extLst>
          </p:cNvPr>
          <p:cNvSpPr txBox="1"/>
          <p:nvPr/>
        </p:nvSpPr>
        <p:spPr>
          <a:xfrm>
            <a:off x="7805865" y="5174515"/>
            <a:ext cx="564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45°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1A1C0DA-EB5B-6BC3-DB08-B1002EA0318E}"/>
              </a:ext>
            </a:extLst>
          </p:cNvPr>
          <p:cNvSpPr txBox="1"/>
          <p:nvPr/>
        </p:nvSpPr>
        <p:spPr>
          <a:xfrm>
            <a:off x="5076566" y="5174515"/>
            <a:ext cx="564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0°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FEB0D38-D5D7-E7BE-FC60-8360B661ACB5}"/>
                  </a:ext>
                </a:extLst>
              </p:cNvPr>
              <p:cNvSpPr txBox="1"/>
              <p:nvPr/>
            </p:nvSpPr>
            <p:spPr>
              <a:xfrm>
                <a:off x="863417" y="1588394"/>
                <a:ext cx="16824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zh-CN" altLang="en-US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zh-CN" altLang="en-US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1800" b="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zh-CN" altLang="en-US" sz="1800" b="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FEB0D38-D5D7-E7BE-FC60-8360B661A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417" y="1588394"/>
                <a:ext cx="1682430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14C8B203-F983-3860-DAD3-C9326DD48213}"/>
                  </a:ext>
                </a:extLst>
              </p:cNvPr>
              <p:cNvSpPr txBox="1"/>
              <p:nvPr/>
            </p:nvSpPr>
            <p:spPr>
              <a:xfrm>
                <a:off x="2769337" y="1592330"/>
                <a:ext cx="16824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zh-CN" altLang="en-US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zh-CN" altLang="en-US" b="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1800" b="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zh-CN" altLang="en-US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14C8B203-F983-3860-DAD3-C9326DD48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337" y="1592330"/>
                <a:ext cx="168243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6BD40DA3-DC1C-37BE-A21A-0D52E34560E9}"/>
                  </a:ext>
                </a:extLst>
              </p:cNvPr>
              <p:cNvSpPr txBox="1"/>
              <p:nvPr/>
            </p:nvSpPr>
            <p:spPr>
              <a:xfrm>
                <a:off x="4451767" y="1317711"/>
                <a:ext cx="3288465" cy="910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zh-CN" altLang="en-US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1800" b="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𝑥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zh-CN" altLang="en-US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zh-CN" altLang="en-US" sz="18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en-US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zh-CN" altLang="en-US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zh-CN" altLang="en-US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6BD40DA3-DC1C-37BE-A21A-0D52E3456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767" y="1317711"/>
                <a:ext cx="3288465" cy="9106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989A07BB-17F3-2193-113E-01AD4435C7FD}"/>
                  </a:ext>
                </a:extLst>
              </p:cNvPr>
              <p:cNvSpPr txBox="1"/>
              <p:nvPr/>
            </p:nvSpPr>
            <p:spPr>
              <a:xfrm>
                <a:off x="7136858" y="1303638"/>
                <a:ext cx="3288465" cy="910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zh-CN" altLang="en-US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1800" b="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sz="1800" b="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𝑦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zh-CN" altLang="en-US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zh-CN" altLang="en-US" sz="18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en-US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zh-CN" altLang="en-US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zh-CN" altLang="en-US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989A07BB-17F3-2193-113E-01AD4435C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6858" y="1303638"/>
                <a:ext cx="3288465" cy="9106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图片 18">
            <a:extLst>
              <a:ext uri="{FF2B5EF4-FFF2-40B4-BE49-F238E27FC236}">
                <a16:creationId xmlns:a16="http://schemas.microsoft.com/office/drawing/2014/main" id="{75175CCE-D7ED-345F-A46A-2795A5577D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32" y="2214337"/>
            <a:ext cx="3454869" cy="3429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DC53AA7-98CF-9F24-793E-742DE4FD1A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61482" y="2660008"/>
            <a:ext cx="2572672" cy="222524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5664C6A-2CFC-61AD-99E3-4F37529EB2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9693" y="2660009"/>
            <a:ext cx="2572672" cy="2225244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C8CEB98E-374B-5482-6FDC-5BF6A954CC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65291" y="2660007"/>
            <a:ext cx="2534602" cy="221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55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3891D-4E72-DF35-EDB1-E9C763B18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28975C2B-49F7-9DDE-B014-3CC7FB6773BD}"/>
              </a:ext>
            </a:extLst>
          </p:cNvPr>
          <p:cNvSpPr txBox="1"/>
          <p:nvPr/>
        </p:nvSpPr>
        <p:spPr>
          <a:xfrm>
            <a:off x="1332742" y="123823"/>
            <a:ext cx="389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模块化</a:t>
            </a:r>
            <a:r>
              <a:rPr lang="en-US" altLang="zh-CN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gantry</a:t>
            </a:r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光学设计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9514FB9-C190-DA79-4E0C-E812EA70B9AC}"/>
              </a:ext>
            </a:extLst>
          </p:cNvPr>
          <p:cNvSpPr txBox="1"/>
          <p:nvPr/>
        </p:nvSpPr>
        <p:spPr>
          <a:xfrm>
            <a:off x="636123" y="844730"/>
            <a:ext cx="5238404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匹配方案一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emittance matching(</a:t>
            </a: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发射度匹配</a:t>
            </a:r>
            <a:r>
              <a:rPr lang="en-US" altLang="zh-CN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CN" altLang="en-US" b="1" dirty="0">
              <a:solidFill>
                <a:srgbClr val="393E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BE7852C-55FD-9F72-32A6-8C5C5D5DEA24}"/>
              </a:ext>
            </a:extLst>
          </p:cNvPr>
          <p:cNvSpPr txBox="1"/>
          <p:nvPr/>
        </p:nvSpPr>
        <p:spPr>
          <a:xfrm>
            <a:off x="1056010" y="1401714"/>
            <a:ext cx="9204676" cy="75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散射膜：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kapton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膜（聚酰亚胺）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@</a:t>
            </a:r>
            <a:r>
              <a:rPr lang="en-US" altLang="zh-CN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17.5um</a:t>
            </a:r>
          </a:p>
          <a:p>
            <a:pPr>
              <a:lnSpc>
                <a:spcPct val="125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在很薄的厚度下产生适当多重库伦散射，同时保持好的机械稳定性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表格 8">
                <a:extLst>
                  <a:ext uri="{FF2B5EF4-FFF2-40B4-BE49-F238E27FC236}">
                    <a16:creationId xmlns:a16="http://schemas.microsoft.com/office/drawing/2014/main" id="{7F81ACD4-EBB1-B9C7-85FC-DACD8C76ECF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9036829"/>
                  </p:ext>
                </p:extLst>
              </p:nvPr>
            </p:nvGraphicFramePr>
            <p:xfrm>
              <a:off x="778656" y="3016010"/>
              <a:ext cx="5317344" cy="2433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7744">
                      <a:extLst>
                        <a:ext uri="{9D8B030D-6E8A-4147-A177-3AD203B41FA5}">
                          <a16:colId xmlns:a16="http://schemas.microsoft.com/office/drawing/2014/main" val="1182001613"/>
                        </a:ext>
                      </a:extLst>
                    </a:gridCol>
                    <a:gridCol w="1054197">
                      <a:extLst>
                        <a:ext uri="{9D8B030D-6E8A-4147-A177-3AD203B41FA5}">
                          <a16:colId xmlns:a16="http://schemas.microsoft.com/office/drawing/2014/main" val="1463441676"/>
                        </a:ext>
                      </a:extLst>
                    </a:gridCol>
                    <a:gridCol w="1121801">
                      <a:extLst>
                        <a:ext uri="{9D8B030D-6E8A-4147-A177-3AD203B41FA5}">
                          <a16:colId xmlns:a16="http://schemas.microsoft.com/office/drawing/2014/main" val="2321870935"/>
                        </a:ext>
                      </a:extLst>
                    </a:gridCol>
                    <a:gridCol w="1121801">
                      <a:extLst>
                        <a:ext uri="{9D8B030D-6E8A-4147-A177-3AD203B41FA5}">
                          <a16:colId xmlns:a16="http://schemas.microsoft.com/office/drawing/2014/main" val="3088227433"/>
                        </a:ext>
                      </a:extLst>
                    </a:gridCol>
                    <a:gridCol w="1121801">
                      <a:extLst>
                        <a:ext uri="{9D8B030D-6E8A-4147-A177-3AD203B41FA5}">
                          <a16:colId xmlns:a16="http://schemas.microsoft.com/office/drawing/2014/main" val="3475175572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膜前参数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散射体参数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1207409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能量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MeV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）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CN" altLang="en-US" sz="16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6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(m)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CN" altLang="en-US" sz="16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6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(m)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rms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散角</a:t>
                          </a:r>
                          <a:endParaRPr lang="en-US" altLang="zh-CN" sz="1600" b="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altLang="zh-CN" sz="1600" b="0" kern="1200" dirty="0" err="1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mrad</a:t>
                          </a:r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旋转角度</a:t>
                          </a:r>
                          <a:endParaRPr lang="en-US" altLang="zh-CN" sz="1600" b="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°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）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439535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40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1.333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56.96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744801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100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0.426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25.57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449224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160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0.281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30.92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567482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230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0.2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30.45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258854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表格 8">
                <a:extLst>
                  <a:ext uri="{FF2B5EF4-FFF2-40B4-BE49-F238E27FC236}">
                    <a16:creationId xmlns:a16="http://schemas.microsoft.com/office/drawing/2014/main" id="{7F81ACD4-EBB1-B9C7-85FC-DACD8C76ECF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9036829"/>
                  </p:ext>
                </p:extLst>
              </p:nvPr>
            </p:nvGraphicFramePr>
            <p:xfrm>
              <a:off x="778656" y="3016010"/>
              <a:ext cx="5317344" cy="2433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7744">
                      <a:extLst>
                        <a:ext uri="{9D8B030D-6E8A-4147-A177-3AD203B41FA5}">
                          <a16:colId xmlns:a16="http://schemas.microsoft.com/office/drawing/2014/main" val="1182001613"/>
                        </a:ext>
                      </a:extLst>
                    </a:gridCol>
                    <a:gridCol w="1054197">
                      <a:extLst>
                        <a:ext uri="{9D8B030D-6E8A-4147-A177-3AD203B41FA5}">
                          <a16:colId xmlns:a16="http://schemas.microsoft.com/office/drawing/2014/main" val="1463441676"/>
                        </a:ext>
                      </a:extLst>
                    </a:gridCol>
                    <a:gridCol w="1121801">
                      <a:extLst>
                        <a:ext uri="{9D8B030D-6E8A-4147-A177-3AD203B41FA5}">
                          <a16:colId xmlns:a16="http://schemas.microsoft.com/office/drawing/2014/main" val="2321870935"/>
                        </a:ext>
                      </a:extLst>
                    </a:gridCol>
                    <a:gridCol w="1121801">
                      <a:extLst>
                        <a:ext uri="{9D8B030D-6E8A-4147-A177-3AD203B41FA5}">
                          <a16:colId xmlns:a16="http://schemas.microsoft.com/office/drawing/2014/main" val="3088227433"/>
                        </a:ext>
                      </a:extLst>
                    </a:gridCol>
                    <a:gridCol w="1121801">
                      <a:extLst>
                        <a:ext uri="{9D8B030D-6E8A-4147-A177-3AD203B41FA5}">
                          <a16:colId xmlns:a16="http://schemas.microsoft.com/office/drawing/2014/main" val="3475175572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膜前参数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散射体参数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12074098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能量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MeV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）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5549" t="-67368" r="-321387" b="-264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3514" t="-67368" r="-200541" b="-264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rms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散角</a:t>
                          </a:r>
                          <a:endParaRPr lang="en-US" altLang="zh-CN" sz="1600" b="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altLang="zh-CN" sz="1600" b="0" kern="1200" dirty="0" err="1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mrad</a:t>
                          </a:r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旋转角度</a:t>
                          </a:r>
                          <a:endParaRPr lang="en-US" altLang="zh-CN" sz="1600" b="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°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）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439535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40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1.333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56.96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744801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100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0.426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25.57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449224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160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0.281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30.92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567482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230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0.2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30.45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2588549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29FDA513-6AEF-9668-7B40-0C6938CF4539}"/>
              </a:ext>
            </a:extLst>
          </p:cNvPr>
          <p:cNvSpPr txBox="1"/>
          <p:nvPr/>
        </p:nvSpPr>
        <p:spPr>
          <a:xfrm>
            <a:off x="636123" y="2416840"/>
            <a:ext cx="646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质子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39C75C6-7A84-F179-2595-6ADE31B38658}"/>
              </a:ext>
            </a:extLst>
          </p:cNvPr>
          <p:cNvSpPr txBox="1"/>
          <p:nvPr/>
        </p:nvSpPr>
        <p:spPr>
          <a:xfrm>
            <a:off x="6149932" y="2416840"/>
            <a:ext cx="1356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氦离子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表格 22">
                <a:extLst>
                  <a:ext uri="{FF2B5EF4-FFF2-40B4-BE49-F238E27FC236}">
                    <a16:creationId xmlns:a16="http://schemas.microsoft.com/office/drawing/2014/main" id="{CCA25269-E3F9-DF54-D64D-9C10EE0DB8C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2971851"/>
                  </p:ext>
                </p:extLst>
              </p:nvPr>
            </p:nvGraphicFramePr>
            <p:xfrm>
              <a:off x="6634544" y="3016010"/>
              <a:ext cx="5317344" cy="2433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4016">
                      <a:extLst>
                        <a:ext uri="{9D8B030D-6E8A-4147-A177-3AD203B41FA5}">
                          <a16:colId xmlns:a16="http://schemas.microsoft.com/office/drawing/2014/main" val="1182001613"/>
                        </a:ext>
                      </a:extLst>
                    </a:gridCol>
                    <a:gridCol w="1057925">
                      <a:extLst>
                        <a:ext uri="{9D8B030D-6E8A-4147-A177-3AD203B41FA5}">
                          <a16:colId xmlns:a16="http://schemas.microsoft.com/office/drawing/2014/main" val="1463441676"/>
                        </a:ext>
                      </a:extLst>
                    </a:gridCol>
                    <a:gridCol w="1121801">
                      <a:extLst>
                        <a:ext uri="{9D8B030D-6E8A-4147-A177-3AD203B41FA5}">
                          <a16:colId xmlns:a16="http://schemas.microsoft.com/office/drawing/2014/main" val="2321870935"/>
                        </a:ext>
                      </a:extLst>
                    </a:gridCol>
                    <a:gridCol w="1121801">
                      <a:extLst>
                        <a:ext uri="{9D8B030D-6E8A-4147-A177-3AD203B41FA5}">
                          <a16:colId xmlns:a16="http://schemas.microsoft.com/office/drawing/2014/main" val="3088227433"/>
                        </a:ext>
                      </a:extLst>
                    </a:gridCol>
                    <a:gridCol w="1121801">
                      <a:extLst>
                        <a:ext uri="{9D8B030D-6E8A-4147-A177-3AD203B41FA5}">
                          <a16:colId xmlns:a16="http://schemas.microsoft.com/office/drawing/2014/main" val="3475175572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膜前参数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散射体参数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1207409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能量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MeV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）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CN" altLang="en-US" sz="16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6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(m)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CN" altLang="en-US" sz="16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6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(m)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rms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散角</a:t>
                          </a:r>
                          <a:endParaRPr lang="en-US" altLang="zh-CN" sz="1600" b="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altLang="zh-CN" sz="1600" b="0" kern="1200" dirty="0" err="1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mrad</a:t>
                          </a:r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旋转角度</a:t>
                          </a:r>
                          <a:endParaRPr lang="en-US" altLang="zh-CN" sz="1600" b="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°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）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439535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40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60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0.596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46.45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744801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100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60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0.233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49.05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449224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160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60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0.171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54.18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567482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230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60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0.124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55.25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258854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表格 22">
                <a:extLst>
                  <a:ext uri="{FF2B5EF4-FFF2-40B4-BE49-F238E27FC236}">
                    <a16:creationId xmlns:a16="http://schemas.microsoft.com/office/drawing/2014/main" id="{CCA25269-E3F9-DF54-D64D-9C10EE0DB8C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2971851"/>
                  </p:ext>
                </p:extLst>
              </p:nvPr>
            </p:nvGraphicFramePr>
            <p:xfrm>
              <a:off x="6634544" y="3016010"/>
              <a:ext cx="5317344" cy="2433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4016">
                      <a:extLst>
                        <a:ext uri="{9D8B030D-6E8A-4147-A177-3AD203B41FA5}">
                          <a16:colId xmlns:a16="http://schemas.microsoft.com/office/drawing/2014/main" val="1182001613"/>
                        </a:ext>
                      </a:extLst>
                    </a:gridCol>
                    <a:gridCol w="1057925">
                      <a:extLst>
                        <a:ext uri="{9D8B030D-6E8A-4147-A177-3AD203B41FA5}">
                          <a16:colId xmlns:a16="http://schemas.microsoft.com/office/drawing/2014/main" val="1463441676"/>
                        </a:ext>
                      </a:extLst>
                    </a:gridCol>
                    <a:gridCol w="1121801">
                      <a:extLst>
                        <a:ext uri="{9D8B030D-6E8A-4147-A177-3AD203B41FA5}">
                          <a16:colId xmlns:a16="http://schemas.microsoft.com/office/drawing/2014/main" val="2321870935"/>
                        </a:ext>
                      </a:extLst>
                    </a:gridCol>
                    <a:gridCol w="1121801">
                      <a:extLst>
                        <a:ext uri="{9D8B030D-6E8A-4147-A177-3AD203B41FA5}">
                          <a16:colId xmlns:a16="http://schemas.microsoft.com/office/drawing/2014/main" val="3088227433"/>
                        </a:ext>
                      </a:extLst>
                    </a:gridCol>
                    <a:gridCol w="1121801">
                      <a:extLst>
                        <a:ext uri="{9D8B030D-6E8A-4147-A177-3AD203B41FA5}">
                          <a16:colId xmlns:a16="http://schemas.microsoft.com/office/drawing/2014/main" val="3475175572"/>
                        </a:ext>
                      </a:extLst>
                    </a:gridCol>
                  </a:tblGrid>
                  <a:tr h="370840">
                    <a:tc gridSpan="3"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膜前参数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散射体参数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12074098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能量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MeV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）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5549" t="-67368" r="-320809" b="-264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73514" t="-67368" r="-200000" b="-264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rms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散角</a:t>
                          </a:r>
                          <a:endParaRPr lang="en-US" altLang="zh-CN" sz="1600" b="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altLang="zh-CN" sz="1600" b="0" kern="1200" dirty="0" err="1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mrad</a:t>
                          </a:r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旋转角度</a:t>
                          </a:r>
                          <a:endParaRPr lang="en-US" altLang="zh-CN" sz="1600" b="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°</a:t>
                          </a:r>
                          <a:r>
                            <a:rPr lang="zh-CN" altLang="en-US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）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439535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40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60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0.596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46.45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744801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100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60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0.233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49.05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449224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160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60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0.171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54.18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567482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230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60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0.124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600" b="0" kern="12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ea typeface="黑体" panose="02010609060101010101" pitchFamily="49" charset="-122"/>
                              <a:cs typeface="Times New Roman" panose="02020603050405020304" pitchFamily="18" charset="0"/>
                            </a:rPr>
                            <a:t>55.25</a:t>
                          </a:r>
                          <a:endParaRPr lang="zh-CN" altLang="en-US" sz="1600" b="0" kern="12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ea typeface="黑体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2588549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69AEB340-E75F-DF1B-1D5F-1D47A16CBCAD}"/>
              </a:ext>
            </a:extLst>
          </p:cNvPr>
          <p:cNvSpPr txBox="1"/>
          <p:nvPr/>
        </p:nvSpPr>
        <p:spPr>
          <a:xfrm>
            <a:off x="5570220" y="1432304"/>
            <a:ext cx="1684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旋转角度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&lt;60°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9819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418C0-E6DC-DA0B-861D-14CAB8976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40D41D9-B05D-DC08-39EB-0AD7C4C2024F}"/>
              </a:ext>
            </a:extLst>
          </p:cNvPr>
          <p:cNvSpPr txBox="1"/>
          <p:nvPr/>
        </p:nvSpPr>
        <p:spPr>
          <a:xfrm>
            <a:off x="1332742" y="123823"/>
            <a:ext cx="389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模块化</a:t>
            </a:r>
            <a:r>
              <a:rPr lang="en-US" altLang="zh-CN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gantry</a:t>
            </a:r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光学设计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28164D5-D260-10DA-E4AE-BE6AAC8AE056}"/>
              </a:ext>
            </a:extLst>
          </p:cNvPr>
          <p:cNvSpPr txBox="1"/>
          <p:nvPr/>
        </p:nvSpPr>
        <p:spPr>
          <a:xfrm>
            <a:off x="636123" y="844730"/>
            <a:ext cx="5238404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轨道误差分析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84CABE-CA41-41EE-577D-3A1F8FEDD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9" y="3792536"/>
            <a:ext cx="3039647" cy="241227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27C5253-1203-1949-7A8E-C120D4165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076" y="3866125"/>
            <a:ext cx="3039647" cy="233868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6F76D8B-001F-F4F5-50F5-C82019BE2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7830" y="3822649"/>
            <a:ext cx="3017540" cy="241227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CCA0F76-D627-B916-7985-414622E635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5370" y="3866125"/>
            <a:ext cx="2951764" cy="2338689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51BCA0DC-E21B-D423-B5F8-73B79DB9A141}"/>
              </a:ext>
            </a:extLst>
          </p:cNvPr>
          <p:cNvSpPr txBox="1"/>
          <p:nvPr/>
        </p:nvSpPr>
        <p:spPr>
          <a:xfrm>
            <a:off x="2628664" y="6160915"/>
            <a:ext cx="13469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发射度匹配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8422013-9CA4-BA71-DB15-ACF78CFC0436}"/>
              </a:ext>
            </a:extLst>
          </p:cNvPr>
          <p:cNvSpPr txBox="1"/>
          <p:nvPr/>
        </p:nvSpPr>
        <p:spPr>
          <a:xfrm>
            <a:off x="8718048" y="6160915"/>
            <a:ext cx="13535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点对点成像</a:t>
            </a:r>
            <a:endParaRPr lang="zh-CN" altLang="en-US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7CAD98E0-BCFC-C529-0845-761936E3CB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6337" y="1303638"/>
            <a:ext cx="5856379" cy="254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19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E7991-6984-4565-D215-183930EEC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93CBAE54-7C03-3C89-B445-CE46D18417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8583"/>
          <a:stretch>
            <a:fillRect/>
          </a:stretch>
        </p:blipFill>
        <p:spPr>
          <a:xfrm>
            <a:off x="2783484" y="1158069"/>
            <a:ext cx="3993109" cy="155385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BCFD0E3-3F2A-A187-41C0-4C962C25342A}"/>
              </a:ext>
            </a:extLst>
          </p:cNvPr>
          <p:cNvSpPr txBox="1"/>
          <p:nvPr/>
        </p:nvSpPr>
        <p:spPr>
          <a:xfrm>
            <a:off x="1332742" y="123823"/>
            <a:ext cx="389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模块化</a:t>
            </a:r>
            <a:r>
              <a:rPr lang="en-US" altLang="zh-CN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gantry</a:t>
            </a:r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光学设计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F6A33F0-6307-D008-6F90-07A58ACFF8D1}"/>
              </a:ext>
            </a:extLst>
          </p:cNvPr>
          <p:cNvSpPr txBox="1"/>
          <p:nvPr/>
        </p:nvSpPr>
        <p:spPr>
          <a:xfrm>
            <a:off x="636123" y="844730"/>
            <a:ext cx="5238404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粒子三维场跟踪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14797B6E-B845-7BB4-A4CE-2A93F3D85588}"/>
                  </a:ext>
                </a:extLst>
              </p:cNvPr>
              <p:cNvSpPr txBox="1"/>
              <p:nvPr/>
            </p:nvSpPr>
            <p:spPr>
              <a:xfrm>
                <a:off x="846323" y="3181701"/>
                <a:ext cx="4297908" cy="90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.92387953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−0.2551223</m:t>
                                            </m:r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.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5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7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5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0.9238795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.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5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8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9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8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14797B6E-B845-7BB4-A4CE-2A93F3D85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323" y="3181701"/>
                <a:ext cx="4297908" cy="9071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DAB3D9B4-737F-88BE-2A3B-5D18309C7A15}"/>
              </a:ext>
            </a:extLst>
          </p:cNvPr>
          <p:cNvSpPr txBox="1"/>
          <p:nvPr/>
        </p:nvSpPr>
        <p:spPr>
          <a:xfrm>
            <a:off x="636123" y="273251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MADX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A0DC193-5DB8-8FF6-F589-216983B05247}"/>
              </a:ext>
            </a:extLst>
          </p:cNvPr>
          <p:cNvSpPr txBox="1"/>
          <p:nvPr/>
        </p:nvSpPr>
        <p:spPr>
          <a:xfrm>
            <a:off x="6370193" y="273251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RK4_matrix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8668E98-FCA0-71F9-C1AB-1094D38B3C7D}"/>
                  </a:ext>
                </a:extLst>
              </p:cNvPr>
              <p:cNvSpPr txBox="1"/>
              <p:nvPr/>
            </p:nvSpPr>
            <p:spPr>
              <a:xfrm>
                <a:off x="6370193" y="3238226"/>
                <a:ext cx="4669805" cy="90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16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sz="16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nor/>
                                              </m:rPr>
                                              <a:rPr lang="en-US" altLang="zh-CN" sz="1600" b="0" i="0" smtClean="0">
                                                <a:latin typeface="Cambria Math" panose="02040503050406030204" pitchFamily="18" charset="0"/>
                                              </a:rPr>
                                              <m:t>0.9257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m:rPr>
                                                <m:nor/>
                                              </m:rPr>
                                              <a:rPr lang="en-US" altLang="zh-CN" sz="1600" i="0">
                                                <a:latin typeface="Cambria Math" panose="02040503050406030204" pitchFamily="18" charset="0"/>
                                              </a:rPr>
                                              <m:t>−0</m:t>
                                            </m:r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.249165</m:t>
                                            </m:r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nor/>
                                              </m:rPr>
                                              <a:rPr lang="en-US" altLang="zh-CN" sz="1600" b="0" i="0" smtClean="0">
                                                <a:latin typeface="Cambria Math" panose="02040503050406030204" pitchFamily="18" charset="0"/>
                                              </a:rPr>
                                              <m:t>0.574915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.924715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2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  <m:e>
                                            <m: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.0069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0.02267</m:t>
                                            </m:r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.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5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8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8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6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1.0063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16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8668E98-FCA0-71F9-C1AB-1094D38B3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193" y="3238226"/>
                <a:ext cx="4669805" cy="90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图片 21">
            <a:extLst>
              <a:ext uri="{FF2B5EF4-FFF2-40B4-BE49-F238E27FC236}">
                <a16:creationId xmlns:a16="http://schemas.microsoft.com/office/drawing/2014/main" id="{6522D24C-85D9-8703-E66D-C7D04B2B91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3393" y="4255592"/>
            <a:ext cx="2513438" cy="201668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CDF5CF5C-99B4-2DB8-A5D1-7F74157F0A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9699" y="4296635"/>
            <a:ext cx="2526138" cy="197563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2032EEAC-BF39-4C62-304A-AC1163C75922}"/>
              </a:ext>
            </a:extLst>
          </p:cNvPr>
          <p:cNvSpPr txBox="1"/>
          <p:nvPr/>
        </p:nvSpPr>
        <p:spPr>
          <a:xfrm>
            <a:off x="8180233" y="6272274"/>
            <a:ext cx="1287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RB11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出口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49571CB-9B47-D53F-24B5-90F764BA12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466" y="4296636"/>
            <a:ext cx="2479125" cy="197563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0A5CA8B-4ED6-A605-CA8D-DDB35BAA87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7631" y="4296635"/>
            <a:ext cx="2542722" cy="1975639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2FCCC69F-A0DC-8583-5147-781D0DDA535E}"/>
              </a:ext>
            </a:extLst>
          </p:cNvPr>
          <p:cNvSpPr txBox="1"/>
          <p:nvPr/>
        </p:nvSpPr>
        <p:spPr>
          <a:xfrm>
            <a:off x="2199029" y="6328798"/>
            <a:ext cx="11689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RB1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出口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3" name="图片 72">
            <a:extLst>
              <a:ext uri="{FF2B5EF4-FFF2-40B4-BE49-F238E27FC236}">
                <a16:creationId xmlns:a16="http://schemas.microsoft.com/office/drawing/2014/main" id="{D1D2488F-EFDA-5A3E-CC8D-3C2CB29733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4619905" y="1033720"/>
            <a:ext cx="127243" cy="176130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D0BE79D-5A5C-EA23-02FC-84B17546E7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4782" y="1100503"/>
            <a:ext cx="2656463" cy="161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798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A701D-02E7-CEF3-51DE-A6DB7FB55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04BF3648-42D7-A2B2-365E-8F596560992B}"/>
              </a:ext>
            </a:extLst>
          </p:cNvPr>
          <p:cNvSpPr txBox="1"/>
          <p:nvPr/>
        </p:nvSpPr>
        <p:spPr>
          <a:xfrm>
            <a:off x="1332742" y="123823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387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展望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466463B-EB2A-AAF4-5512-50151D2AD42A}"/>
              </a:ext>
            </a:extLst>
          </p:cNvPr>
          <p:cNvSpPr txBox="1"/>
          <p:nvPr/>
        </p:nvSpPr>
        <p:spPr>
          <a:xfrm>
            <a:off x="1838655" y="3321997"/>
            <a:ext cx="5330503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向重离子</a:t>
            </a:r>
            <a:r>
              <a:rPr lang="en-US" altLang="zh-CN" sz="2000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gantry</a:t>
            </a:r>
            <a:r>
              <a:rPr lang="zh-CN" altLang="en-US" sz="2000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、同步加速器的延展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9413343-AE1A-D473-1EE9-2E134B2E7740}"/>
              </a:ext>
            </a:extLst>
          </p:cNvPr>
          <p:cNvSpPr txBox="1"/>
          <p:nvPr/>
        </p:nvSpPr>
        <p:spPr>
          <a:xfrm>
            <a:off x="1838656" y="2484337"/>
            <a:ext cx="6238323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磁体模块化向单元模块化转变，方便安装和更换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F926FFB-CA48-7B8E-F5D0-37E6F79F7668}"/>
              </a:ext>
            </a:extLst>
          </p:cNvPr>
          <p:cNvSpPr txBox="1"/>
          <p:nvPr/>
        </p:nvSpPr>
        <p:spPr>
          <a:xfrm>
            <a:off x="1838655" y="4159657"/>
            <a:ext cx="5330503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小型化的探索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24E2E78-9FB5-3B0E-DB3F-9C62EC600A7A}"/>
              </a:ext>
            </a:extLst>
          </p:cNvPr>
          <p:cNvSpPr txBox="1"/>
          <p:nvPr/>
        </p:nvSpPr>
        <p:spPr>
          <a:xfrm>
            <a:off x="1838655" y="1646677"/>
            <a:ext cx="9213086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393E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从易到难：模块化（小角度偏转超导磁铁）→小型化（大偏转角度超导磁铁）</a:t>
            </a:r>
          </a:p>
        </p:txBody>
      </p:sp>
    </p:spTree>
    <p:extLst>
      <p:ext uri="{BB962C8B-B14F-4D97-AF65-F5344CB8AC3E}">
        <p14:creationId xmlns:p14="http://schemas.microsoft.com/office/powerpoint/2010/main" val="899294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85763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DllYmRjNGMwNmE5MTI5NjQyZjU3NTRjMDIzZThkZmMifQ=="/>
</p:tagLst>
</file>

<file path=ppt/theme/theme1.xml><?xml version="1.0" encoding="utf-8"?>
<a:theme xmlns:a="http://schemas.openxmlformats.org/drawingml/2006/main" name="公司PPT模板2021121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公司PPT模板20211212</Template>
  <TotalTime>5740</TotalTime>
  <Words>1357</Words>
  <Application>Microsoft Office PowerPoint</Application>
  <PresentationFormat>宽屏</PresentationFormat>
  <Paragraphs>232</Paragraphs>
  <Slides>13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等线</vt:lpstr>
      <vt:lpstr>等线 Light</vt:lpstr>
      <vt:lpstr>黑体</vt:lpstr>
      <vt:lpstr>微软雅黑</vt:lpstr>
      <vt:lpstr>Arial</vt:lpstr>
      <vt:lpstr>Calibri</vt:lpstr>
      <vt:lpstr>Cambria Math</vt:lpstr>
      <vt:lpstr>Times New Roman</vt:lpstr>
      <vt:lpstr>Wingdings</vt:lpstr>
      <vt:lpstr>公司PPT模板20211212</vt:lpstr>
      <vt:lpstr>HiTS 200 基于超导磁铁的模块化gantry设计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</dc:title>
  <dc:creator>春晓 杨</dc:creator>
  <cp:lastModifiedBy>yunzhegao@163.com</cp:lastModifiedBy>
  <cp:revision>72</cp:revision>
  <dcterms:created xsi:type="dcterms:W3CDTF">2024-01-24T01:24:00Z</dcterms:created>
  <dcterms:modified xsi:type="dcterms:W3CDTF">2026-10-19T03:07:27Z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D92899CE43004026B7E58640017DF084_12</vt:lpwstr>
  </property>
  <property fmtid="{D5CDD505-2E9C-101B-9397-08002B2CF9AE}" pid="3" name="KSOProductBuildVer">
    <vt:lpwstr>2052-12.1.0.24034</vt:lpwstr>
  </property>
</Properties>
</file>