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21.jpg" ContentType="image/p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64" r:id="rId3"/>
    <p:sldId id="273" r:id="rId4"/>
    <p:sldId id="2141411967" r:id="rId5"/>
    <p:sldId id="262" r:id="rId6"/>
    <p:sldId id="2141411969" r:id="rId7"/>
    <p:sldId id="2141411970" r:id="rId8"/>
    <p:sldId id="2141412085" r:id="rId9"/>
    <p:sldId id="2141412086" r:id="rId10"/>
    <p:sldId id="2141412087" r:id="rId11"/>
    <p:sldId id="2141412089" r:id="rId12"/>
    <p:sldId id="2141412088" r:id="rId13"/>
    <p:sldId id="2141412090" r:id="rId14"/>
    <p:sldId id="2141412091" r:id="rId15"/>
    <p:sldId id="2141412092" r:id="rId16"/>
    <p:sldId id="327" r:id="rId17"/>
    <p:sldId id="329"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2" d="100"/>
          <a:sy n="132" d="100"/>
        </p:scale>
        <p:origin x="84" y="2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884F13-CAD4-42A0-ACCE-5340CF5F9089}" type="datetimeFigureOut">
              <a:rPr lang="zh-CN" altLang="en-US" smtClean="0"/>
              <a:t>2026/10/18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CADD88-4011-4F89-B3AE-9470A6177BA0}" type="slidenum">
              <a:rPr lang="zh-CN" altLang="en-US" smtClean="0"/>
              <a:t>‹#›</a:t>
            </a:fld>
            <a:endParaRPr lang="zh-CN" altLang="en-US"/>
          </a:p>
        </p:txBody>
      </p:sp>
    </p:spTree>
    <p:extLst>
      <p:ext uri="{BB962C8B-B14F-4D97-AF65-F5344CB8AC3E}">
        <p14:creationId xmlns:p14="http://schemas.microsoft.com/office/powerpoint/2010/main" val="662960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8794a74c9d_0_2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8794a74c9d_0_2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gn="ctr">
              <a:lnSpc>
                <a:spcPct val="150000"/>
              </a:lnSpc>
              <a:spcBef>
                <a:spcPts val="0"/>
              </a:spcBef>
              <a:buNone/>
            </a:pPr>
            <a:r>
              <a:rPr lang="zh-CN" altLang="en-US" dirty="0"/>
              <a:t>各位老师好，我是来自上海光源的博士生蓝一凡，非常荣幸能够在本次</a:t>
            </a:r>
            <a:r>
              <a:rPr lang="en-US" altLang="zh-CN" dirty="0"/>
              <a:t>OCPA</a:t>
            </a:r>
            <a:r>
              <a:rPr lang="zh-CN" altLang="en-US" dirty="0"/>
              <a:t>主题研讨会上给各位老师，同学以及业内的各位同行们报告我的研究内容，我的报告题目是</a:t>
            </a:r>
            <a:r>
              <a:rPr lang="zh-CN" altLang="en-US" sz="1200" dirty="0">
                <a:latin typeface="华文中宋" panose="02010600040101010101" pitchFamily="2" charset="-122"/>
                <a:ea typeface="华文中宋" panose="02010600040101010101" pitchFamily="2" charset="-122"/>
              </a:rPr>
              <a:t>紧凑型质子氦离子同步加速器设计和关键束流动力学研究</a:t>
            </a:r>
            <a:endParaRPr lang="en-US" altLang="zh-CN" sz="1200" dirty="0">
              <a:latin typeface="华文中宋" panose="02010600040101010101" pitchFamily="2" charset="-122"/>
              <a:ea typeface="华文中宋" panose="02010600040101010101" pitchFamily="2" charset="-122"/>
            </a:endParaRP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报告内容主要分为以下三个部分，首先是研究背景</a:t>
            </a:r>
          </a:p>
        </p:txBody>
      </p:sp>
      <p:sp>
        <p:nvSpPr>
          <p:cNvPr id="4" name="灯片编号占位符 3"/>
          <p:cNvSpPr>
            <a:spLocks noGrp="1"/>
          </p:cNvSpPr>
          <p:nvPr>
            <p:ph type="sldNum" sz="quarter" idx="5"/>
          </p:nvPr>
        </p:nvSpPr>
        <p:spPr/>
        <p:txBody>
          <a:bodyPr/>
          <a:lstStyle/>
          <a:p>
            <a:fld id="{705C0AEB-921A-4FEA-AA7F-973E16C8332C}" type="slidenum">
              <a:rPr lang="zh-CN" altLang="en-US" smtClean="0"/>
              <a:t>2</a:t>
            </a:fld>
            <a:endParaRPr lang="zh-CN" altLang="en-US"/>
          </a:p>
        </p:txBody>
      </p:sp>
    </p:spTree>
    <p:extLst>
      <p:ext uri="{BB962C8B-B14F-4D97-AF65-F5344CB8AC3E}">
        <p14:creationId xmlns:p14="http://schemas.microsoft.com/office/powerpoint/2010/main" val="2107350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dirty="0">
                <a:latin typeface="微软雅黑" panose="020B0503020204020204" pitchFamily="34" charset="-122"/>
                <a:ea typeface="微软雅黑" panose="020B0503020204020204" pitchFamily="34" charset="-122"/>
              </a:rPr>
              <a:t>我们都知道粒子束治疗技术因其精度高、</a:t>
            </a:r>
            <a:r>
              <a:rPr lang="zh-CN" altLang="zh-CN" sz="1200" b="1" dirty="0">
                <a:latin typeface="微软雅黑" panose="020B0503020204020204" pitchFamily="34" charset="-122"/>
                <a:ea typeface="微软雅黑" panose="020B0503020204020204" pitchFamily="34" charset="-122"/>
              </a:rPr>
              <a:t>治愈率高、副作用小</a:t>
            </a:r>
            <a:r>
              <a:rPr lang="zh-CN" altLang="en-US" sz="1200" b="1" dirty="0">
                <a:latin typeface="微软雅黑" panose="020B0503020204020204" pitchFamily="34" charset="-122"/>
                <a:ea typeface="微软雅黑" panose="020B0503020204020204" pitchFamily="34" charset="-122"/>
              </a:rPr>
              <a:t>等特点得以迅速发展，目前最常用的粒子是质子和碳离子，而下一代先进粒子治疗装置必将向着更安全、更高效、更低成本的方向发展。</a:t>
            </a:r>
            <a:endParaRPr lang="en-US" altLang="zh-CN" sz="1200" b="1" dirty="0">
              <a:latin typeface="微软雅黑" panose="020B0503020204020204" pitchFamily="34" charset="-122"/>
              <a:ea typeface="微软雅黑" panose="020B0503020204020204" pitchFamily="34" charset="-122"/>
            </a:endParaRPr>
          </a:p>
          <a:p>
            <a:endParaRPr lang="en-US" altLang="zh-CN" sz="1200" b="1" dirty="0">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rPr>
              <a:t>近年来科学界发现氦离子具有横向伴影区小、无碎片化拖尾、二次中子散射低等特点，这对儿童患者以及大脑等重要组织的治疗带来了极大的前景，并且随着各类关键技术的发展，目前氦离子治疗装置的建设规模和成本有望与目前质子治疗装置，完全符合下一代装置的发展趋势，在这样的背景下我们团队</a:t>
            </a:r>
            <a:r>
              <a:rPr lang="zh-CN" altLang="en-US" sz="1200" b="1" dirty="0">
                <a:solidFill>
                  <a:srgbClr val="FF0000"/>
                </a:solidFill>
                <a:latin typeface="微软雅黑" panose="020B0503020204020204" pitchFamily="34" charset="-122"/>
                <a:ea typeface="微软雅黑" panose="020B0503020204020204" pitchFamily="34" charset="-122"/>
              </a:rPr>
              <a:t>开展了针对紧凑型质子氦离子一体机治疗装置的研究，而我的研究重点也就是其中的同步加速器</a:t>
            </a:r>
            <a:endParaRPr lang="en-US" altLang="zh-CN" sz="1200" b="1"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5"/>
          </p:nvPr>
        </p:nvSpPr>
        <p:spPr/>
        <p:txBody>
          <a:bodyPr/>
          <a:lstStyle/>
          <a:p>
            <a:fld id="{705C0AEB-921A-4FEA-AA7F-973E16C8332C}" type="slidenum">
              <a:rPr lang="zh-CN" altLang="en-US" smtClean="0"/>
              <a:t>3</a:t>
            </a:fld>
            <a:endParaRPr lang="zh-CN" altLang="en-US"/>
          </a:p>
        </p:txBody>
      </p:sp>
    </p:spTree>
    <p:extLst>
      <p:ext uri="{BB962C8B-B14F-4D97-AF65-F5344CB8AC3E}">
        <p14:creationId xmlns:p14="http://schemas.microsoft.com/office/powerpoint/2010/main" val="3207731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dirty="0"/>
              <a:t>在报告我的工作之前，首先看一下氦离子治疗的</a:t>
            </a:r>
            <a:r>
              <a:rPr lang="zh-CN" altLang="en-US" sz="1200" b="1" dirty="0">
                <a:latin typeface="微软雅黑" panose="020B0503020204020204" pitchFamily="34" charset="-122"/>
                <a:ea typeface="微软雅黑" panose="020B0503020204020204" pitchFamily="34" charset="-122"/>
              </a:rPr>
              <a:t>国内外</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rPr>
              <a:t>研究现状，</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近些年来的氦离子治疗由欧洲的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HIT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团队走在世界前列，</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2021</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他们成功开展首例氦离子治疗，在这之后国内外各机构也相继开展了氦离子源安装和设备调试，但是这些装置都是针对碳离子治疗设计的</a:t>
            </a:r>
            <a:r>
              <a:rPr lang="zh-CN" altLang="en-US" sz="1200" b="1" dirty="0">
                <a:solidFill>
                  <a:srgbClr val="C00000"/>
                </a:solidFill>
                <a:latin typeface="微软雅黑" panose="020B0503020204020204" pitchFamily="34" charset="-122"/>
                <a:ea typeface="微软雅黑" panose="020B0503020204020204" pitchFamily="34" charset="-122"/>
              </a:rPr>
              <a:t>，用来兼容氦离子治疗技术，</a:t>
            </a:r>
            <a:r>
              <a:rPr lang="en-US" altLang="zh-CN" sz="1200" b="1" dirty="0">
                <a:solidFill>
                  <a:srgbClr val="C00000"/>
                </a:solidFill>
                <a:latin typeface="微软雅黑" panose="020B0503020204020204" pitchFamily="34" charset="-122"/>
                <a:ea typeface="微软雅黑" panose="020B0503020204020204" pitchFamily="34" charset="-122"/>
              </a:rPr>
              <a:t>2020</a:t>
            </a:r>
            <a:r>
              <a:rPr lang="zh-CN" altLang="en-US" sz="1200" b="1" dirty="0">
                <a:solidFill>
                  <a:srgbClr val="C00000"/>
                </a:solidFill>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CERN</a:t>
            </a:r>
            <a:r>
              <a:rPr lang="zh-CN" altLang="en-US" sz="1200" dirty="0">
                <a:latin typeface="微软雅黑" panose="020B0503020204020204" pitchFamily="34" charset="-122"/>
                <a:ea typeface="微软雅黑" panose="020B0503020204020204" pitchFamily="34" charset="-122"/>
              </a:rPr>
              <a:t>的</a:t>
            </a:r>
            <a:r>
              <a:rPr lang="en-US" altLang="zh-CN" sz="1200" dirty="0">
                <a:latin typeface="微软雅黑" panose="020B0503020204020204" pitchFamily="34" charset="-122"/>
                <a:ea typeface="微软雅黑" panose="020B0503020204020204" pitchFamily="34" charset="-122"/>
              </a:rPr>
              <a:t>NIMMS</a:t>
            </a:r>
            <a:r>
              <a:rPr lang="zh-CN" altLang="en-US" sz="1200" dirty="0">
                <a:latin typeface="微软雅黑" panose="020B0503020204020204" pitchFamily="34" charset="-122"/>
                <a:ea typeface="微软雅黑" panose="020B0503020204020204" pitchFamily="34" charset="-122"/>
              </a:rPr>
              <a:t>团队首次发布针对氦离子设计的治疗装置方案，并且其</a:t>
            </a:r>
            <a:r>
              <a:rPr lang="zh-CN" altLang="en-US" sz="1200" b="1" dirty="0">
                <a:solidFill>
                  <a:srgbClr val="C00000"/>
                </a:solidFill>
                <a:latin typeface="微软雅黑" panose="020B0503020204020204" pitchFamily="34" charset="-122"/>
                <a:ea typeface="微软雅黑" panose="020B0503020204020204" pitchFamily="34" charset="-122"/>
              </a:rPr>
              <a:t>初步设计黄皮书也即将发布，近几年这种</a:t>
            </a:r>
            <a:r>
              <a:rPr lang="zh-CN" altLang="en-US" sz="1200" b="1" dirty="0">
                <a:latin typeface="微软雅黑" panose="020B0503020204020204" pitchFamily="34" charset="-122"/>
                <a:ea typeface="微软雅黑" panose="020B0503020204020204" pitchFamily="34" charset="-122"/>
              </a:rPr>
              <a:t>质子氦离子一体机治疗装置同样也在国内兴起，我们团队就在其中之一</a:t>
            </a:r>
            <a:endParaRPr lang="zh-CN" altLang="en-US" sz="1200" dirty="0">
              <a:latin typeface="微软雅黑" panose="020B0503020204020204" pitchFamily="34" charset="-122"/>
              <a:ea typeface="微软雅黑" panose="020B0503020204020204" pitchFamily="34" charset="-122"/>
            </a:endParaRPr>
          </a:p>
          <a:p>
            <a:pPr algn="l"/>
            <a:endParaRPr lang="zh-CN" altLang="en-US" dirty="0"/>
          </a:p>
        </p:txBody>
      </p:sp>
      <p:sp>
        <p:nvSpPr>
          <p:cNvPr id="4" name="灯片编号占位符 3"/>
          <p:cNvSpPr>
            <a:spLocks noGrp="1"/>
          </p:cNvSpPr>
          <p:nvPr>
            <p:ph type="sldNum" sz="quarter" idx="5"/>
          </p:nvPr>
        </p:nvSpPr>
        <p:spPr/>
        <p:txBody>
          <a:bodyPr/>
          <a:lstStyle/>
          <a:p>
            <a:fld id="{04CADD88-4011-4F89-B3AE-9470A6177BA0}" type="slidenum">
              <a:rPr lang="zh-CN" altLang="en-US" smtClean="0"/>
              <a:t>4</a:t>
            </a:fld>
            <a:endParaRPr lang="zh-CN" altLang="en-US"/>
          </a:p>
        </p:txBody>
      </p:sp>
    </p:spTree>
    <p:extLst>
      <p:ext uri="{BB962C8B-B14F-4D97-AF65-F5344CB8AC3E}">
        <p14:creationId xmlns:p14="http://schemas.microsoft.com/office/powerpoint/2010/main" val="2636394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然后是针对我的主要工作，紧凑型质子氦离子</a:t>
            </a:r>
            <a:r>
              <a:rPr lang="zh-CN" altLang="en-US" dirty="0">
                <a:latin typeface="微软雅黑" panose="020B0503020204020204" pitchFamily="34" charset="-122"/>
                <a:ea typeface="微软雅黑" panose="020B0503020204020204" pitchFamily="34" charset="-122"/>
              </a:rPr>
              <a:t>同步加速器中的关键问题进行讨论，</a:t>
            </a:r>
            <a:r>
              <a:rPr lang="zh-CN" altLang="en-US" dirty="0"/>
              <a:t>该设计的研究内容和目标主要分为以下几个方面，首先我们需要</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针对</a:t>
            </a:r>
            <a:r>
              <a:rPr lang="zh-CN" altLang="en-US" sz="12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紧凑</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型</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目标进行</a:t>
            </a:r>
            <a:r>
              <a:rPr lang="en-US" altLang="zh-CN"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lattice</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设计，使其周长尽可能比肩质子环</a:t>
            </a:r>
            <a:r>
              <a:rPr lang="zh-CN" altLang="en-US" sz="12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，然后在</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紧凑型</a:t>
            </a:r>
            <a:r>
              <a:rPr lang="en-US" altLang="zh-CN" sz="1200" dirty="0">
                <a:latin typeface="Times New Roman" panose="02020603050405020304" pitchFamily="18" charset="0"/>
                <a:ea typeface="微软雅黑" panose="020B0503020204020204" pitchFamily="34" charset="-122"/>
                <a:cs typeface="Times New Roman" panose="02020603050405020304" pitchFamily="18" charset="0"/>
              </a:rPr>
              <a:t>lattice</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的基础上对注入和升能</a:t>
            </a:r>
            <a:r>
              <a:rPr lang="en-US" altLang="zh-CN" sz="1200" dirty="0">
                <a:latin typeface="Times New Roman" panose="02020603050405020304" pitchFamily="18" charset="0"/>
                <a:ea typeface="微软雅黑" panose="020B0503020204020204" pitchFamily="34" charset="-122"/>
                <a:cs typeface="Times New Roman" panose="02020603050405020304" pitchFamily="18" charset="0"/>
              </a:rPr>
              <a:t>ramping</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过程进行物理设计，为了</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尽可能累积足够多的粒子</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，我们需要对两种粒子的空间电荷效应和高精度的</a:t>
            </a:r>
            <a:r>
              <a:rPr lang="en-US" altLang="zh-CN" sz="1200" dirty="0">
                <a:latin typeface="Times New Roman" panose="02020603050405020304" pitchFamily="18" charset="0"/>
                <a:ea typeface="微软雅黑" panose="020B0503020204020204" pitchFamily="34" charset="-122"/>
                <a:cs typeface="Times New Roman" panose="02020603050405020304" pitchFamily="18" charset="0"/>
              </a:rPr>
              <a:t>Ramping</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过程进行深入的研究，去探明该设计可容纳的</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粒子数目极限</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，最后是针对高效率高稳定性的需求制定</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可快速关断的慢引出</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设计方案，并验证其可行性，</a:t>
            </a:r>
            <a:endParaRPr lang="zh-CN" altLang="en-US" dirty="0"/>
          </a:p>
        </p:txBody>
      </p:sp>
      <p:sp>
        <p:nvSpPr>
          <p:cNvPr id="4" name="灯片编号占位符 3"/>
          <p:cNvSpPr>
            <a:spLocks noGrp="1"/>
          </p:cNvSpPr>
          <p:nvPr>
            <p:ph type="sldNum" sz="quarter" idx="5"/>
          </p:nvPr>
        </p:nvSpPr>
        <p:spPr/>
        <p:txBody>
          <a:bodyPr/>
          <a:lstStyle/>
          <a:p>
            <a:fld id="{705C0AEB-921A-4FEA-AA7F-973E16C8332C}" type="slidenum">
              <a:rPr lang="zh-CN" altLang="en-US" smtClean="0"/>
              <a:t>5</a:t>
            </a:fld>
            <a:endParaRPr lang="zh-CN" altLang="en-US"/>
          </a:p>
        </p:txBody>
      </p:sp>
    </p:spTree>
    <p:extLst>
      <p:ext uri="{BB962C8B-B14F-4D97-AF65-F5344CB8AC3E}">
        <p14:creationId xmlns:p14="http://schemas.microsoft.com/office/powerpoint/2010/main" val="2928535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98AA0-5270-0A4F-9826-C180C084561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9C16924-961A-2EE4-D7A8-37F11DF1B9E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D3A6DDA-AEC9-53CA-0295-33B24F00286F}"/>
              </a:ext>
            </a:extLst>
          </p:cNvPr>
          <p:cNvSpPr>
            <a:spLocks noGrp="1"/>
          </p:cNvSpPr>
          <p:nvPr>
            <p:ph type="body" idx="1"/>
          </p:nvPr>
        </p:nvSpPr>
        <p:spPr/>
        <p:txBody>
          <a:bodyPr/>
          <a:lstStyle/>
          <a:p>
            <a:r>
              <a:rPr lang="zh-CN" altLang="en-US" dirty="0"/>
              <a:t>下面是该同步加速器目前的设计情况和其中的一些关键问题研究</a:t>
            </a:r>
          </a:p>
        </p:txBody>
      </p:sp>
      <p:sp>
        <p:nvSpPr>
          <p:cNvPr id="4" name="灯片编号占位符 3">
            <a:extLst>
              <a:ext uri="{FF2B5EF4-FFF2-40B4-BE49-F238E27FC236}">
                <a16:creationId xmlns:a16="http://schemas.microsoft.com/office/drawing/2014/main" id="{12FF08A1-8437-B69E-3336-AF79C7CE3938}"/>
              </a:ext>
            </a:extLst>
          </p:cNvPr>
          <p:cNvSpPr>
            <a:spLocks noGrp="1"/>
          </p:cNvSpPr>
          <p:nvPr>
            <p:ph type="sldNum" sz="quarter" idx="5"/>
          </p:nvPr>
        </p:nvSpPr>
        <p:spPr/>
        <p:txBody>
          <a:bodyPr/>
          <a:lstStyle/>
          <a:p>
            <a:fld id="{705C0AEB-921A-4FEA-AA7F-973E16C8332C}" type="slidenum">
              <a:rPr lang="zh-CN" altLang="en-US" smtClean="0"/>
              <a:t>6</a:t>
            </a:fld>
            <a:endParaRPr lang="zh-CN" altLang="en-US"/>
          </a:p>
        </p:txBody>
      </p:sp>
    </p:spTree>
    <p:extLst>
      <p:ext uri="{BB962C8B-B14F-4D97-AF65-F5344CB8AC3E}">
        <p14:creationId xmlns:p14="http://schemas.microsoft.com/office/powerpoint/2010/main" val="251884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F8993-0762-970C-575D-C306C968CB3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4C3ACF6-F577-D195-3978-F971CF37A2F6}"/>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a:extLst>
                  <a:ext uri="{FF2B5EF4-FFF2-40B4-BE49-F238E27FC236}">
                    <a16:creationId xmlns:a16="http://schemas.microsoft.com/office/drawing/2014/main" id="{6A510D36-6CE7-FDCA-0E89-402B2D5543A2}"/>
                  </a:ext>
                </a:extLst>
              </p:cNvPr>
              <p:cNvSpPr>
                <a:spLocks noGrp="1"/>
              </p:cNvSpPr>
              <p:nvPr>
                <p:ph type="body" idx="1"/>
              </p:nvPr>
            </p:nvSpPr>
            <p:spPr/>
            <p:txBody>
              <a:bodyPr/>
              <a:lstStyle/>
              <a:p>
                <a:r>
                  <a:rPr lang="zh-CN" altLang="en-US" dirty="0"/>
                  <a:t>首先是</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sym typeface="+mn-ea"/>
                  </a:rPr>
                  <a:t>紧凑型</a:t>
                </a:r>
                <a:r>
                  <a:rPr lang="en-US" altLang="zh-CN" sz="1200" b="1" dirty="0">
                    <a:latin typeface="Times New Roman" panose="02020603050405020304" pitchFamily="18" charset="0"/>
                    <a:ea typeface="微软雅黑" panose="020B0503020204020204" pitchFamily="34" charset="-122"/>
                    <a:cs typeface="Times New Roman" panose="02020603050405020304" pitchFamily="18" charset="0"/>
                    <a:sym typeface="+mn-ea"/>
                  </a:rPr>
                  <a:t>lattice</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sym typeface="+mn-ea"/>
                  </a:rPr>
                  <a:t>设计，本设计基于</a:t>
                </a:r>
                <a:r>
                  <a:rPr lang="en-US" altLang="zh-CN" sz="1200" b="1" dirty="0">
                    <a:latin typeface="Times New Roman" panose="02020603050405020304" pitchFamily="18" charset="0"/>
                    <a:ea typeface="微软雅黑" panose="020B0503020204020204" pitchFamily="34" charset="-122"/>
                    <a:cs typeface="Times New Roman" panose="02020603050405020304" pitchFamily="18" charset="0"/>
                    <a:sym typeface="+mn-ea"/>
                  </a:rPr>
                  <a:t>8</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sym typeface="+mn-ea"/>
                  </a:rPr>
                  <a:t>块</a:t>
                </a:r>
                <a:r>
                  <a:rPr lang="zh-CN" altLang="en-US" sz="1200" b="1" dirty="0">
                    <a:latin typeface="微软雅黑" panose="020B0503020204020204" pitchFamily="34" charset="-122"/>
                    <a:ea typeface="微软雅黑" panose="020B0503020204020204" pitchFamily="34" charset="-122"/>
                    <a:cs typeface="Times New Roman" panose="02020603050405020304" pitchFamily="18" charset="0"/>
                  </a:rPr>
                  <a:t>新型的二级磁铁，</a:t>
                </a:r>
                <a:r>
                  <a:rPr lang="zh-CN" altLang="zh-CN" sz="1200" kern="1200" dirty="0">
                    <a:solidFill>
                      <a:schemeClr val="tx1"/>
                    </a:solidFill>
                    <a:effectLst/>
                    <a:latin typeface="+mn-lt"/>
                    <a:ea typeface="+mn-ea"/>
                    <a:cs typeface="+mn-cs"/>
                  </a:rPr>
                  <a:t>利用多目标优化算法对</a:t>
                </a:r>
                <a:r>
                  <a:rPr lang="en-US" altLang="zh-CN" sz="1200" kern="1200" dirty="0">
                    <a:solidFill>
                      <a:schemeClr val="tx1"/>
                    </a:solidFill>
                    <a:effectLst/>
                    <a:latin typeface="+mn-lt"/>
                    <a:ea typeface="+mn-ea"/>
                    <a:cs typeface="+mn-cs"/>
                  </a:rPr>
                  <a:t>lattice</a:t>
                </a:r>
                <a:r>
                  <a:rPr lang="zh-CN" altLang="zh-CN" sz="1200" kern="1200" dirty="0">
                    <a:solidFill>
                      <a:schemeClr val="tx1"/>
                    </a:solidFill>
                    <a:effectLst/>
                    <a:latin typeface="+mn-lt"/>
                    <a:ea typeface="+mn-ea"/>
                    <a:cs typeface="+mn-cs"/>
                  </a:rPr>
                  <a:t>布局、周长上限、二极磁铁内外的 </a:t>
                </a:r>
                <a14:m>
                  <m:oMath xmlns:m="http://schemas.openxmlformats.org/officeDocument/2006/math">
                    <m:r>
                      <a:rPr lang="zh-CN" altLang="en-US" sz="1200" i="1" kern="1200">
                        <a:solidFill>
                          <a:schemeClr val="tx1"/>
                        </a:solidFill>
                        <a:effectLst/>
                        <a:latin typeface="+mn-lt"/>
                        <a:ea typeface="+mn-ea"/>
                        <a:cs typeface="+mn-cs"/>
                      </a:rPr>
                      <m:t>𝛽</m:t>
                    </m:r>
                  </m:oMath>
                </a14:m>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函数等各类关键参数进行了多维度的优化和筛选，最终完成了一个周长仅为</a:t>
                </a:r>
                <a:r>
                  <a:rPr lang="en-US" altLang="zh-CN" sz="1200" kern="1200" dirty="0">
                    <a:solidFill>
                      <a:schemeClr val="tx1"/>
                    </a:solidFill>
                    <a:effectLst/>
                    <a:latin typeface="+mn-lt"/>
                    <a:ea typeface="+mn-ea"/>
                    <a:cs typeface="+mn-cs"/>
                  </a:rPr>
                  <a:t>28m</a:t>
                </a:r>
                <a:r>
                  <a:rPr lang="zh-CN" altLang="zh-CN" sz="1200" kern="1200" dirty="0">
                    <a:solidFill>
                      <a:schemeClr val="tx1"/>
                    </a:solidFill>
                    <a:effectLst/>
                    <a:latin typeface="+mn-lt"/>
                    <a:ea typeface="+mn-ea"/>
                    <a:cs typeface="+mn-cs"/>
                  </a:rPr>
                  <a:t>的超紧凑型质子氦离子同步加速器设计</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，其主要参数在这个表中列出，与国内首台质子治疗装置相比，该方案在仅增加了</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3.4m</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的情况下可以将核质比为</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2</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比</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4</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的氦离子加速到</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235mev/u</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的能量，对质子则能达到了</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750mev</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。值得注意的是，本方案对</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β</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函数进行了特殊优化，使得二级磁铁内的最大</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βy</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仅为</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5.5m</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，这可以在保持充足的接受度的同时显著降低二级铁的气隙高度，使得该高场二级铁的工程难度得以降低，提高了可行性</a:t>
                </a:r>
                <a:endParaRPr lang="zh-CN" altLang="en-US" dirty="0"/>
              </a:p>
            </p:txBody>
          </p:sp>
        </mc:Choice>
        <mc:Fallback xmlns="">
          <p:sp>
            <p:nvSpPr>
              <p:cNvPr id="3" name="备注占位符 2">
                <a:extLst>
                  <a:ext uri="{FF2B5EF4-FFF2-40B4-BE49-F238E27FC236}">
                    <a16:creationId xmlns:a16="http://schemas.microsoft.com/office/drawing/2014/main" id="{6A510D36-6CE7-FDCA-0E89-402B2D5543A2}"/>
                  </a:ext>
                </a:extLst>
              </p:cNvPr>
              <p:cNvSpPr>
                <a:spLocks noGrp="1"/>
              </p:cNvSpPr>
              <p:nvPr>
                <p:ph type="body" idx="1"/>
              </p:nvPr>
            </p:nvSpPr>
            <p:spPr/>
            <p:txBody>
              <a:bodyPr/>
              <a:lstStyle/>
              <a:p>
                <a:r>
                  <a:rPr lang="zh-CN" altLang="en-US" dirty="0"/>
                  <a:t>首先是</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sym typeface="+mn-ea"/>
                  </a:rPr>
                  <a:t>紧凑型</a:t>
                </a:r>
                <a:r>
                  <a:rPr lang="en-US" altLang="zh-CN" sz="1200" b="1" dirty="0">
                    <a:latin typeface="Times New Roman" panose="02020603050405020304" pitchFamily="18" charset="0"/>
                    <a:ea typeface="微软雅黑" panose="020B0503020204020204" pitchFamily="34" charset="-122"/>
                    <a:cs typeface="Times New Roman" panose="02020603050405020304" pitchFamily="18" charset="0"/>
                    <a:sym typeface="+mn-ea"/>
                  </a:rPr>
                  <a:t>lattice</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sym typeface="+mn-ea"/>
                  </a:rPr>
                  <a:t>设计，基于</a:t>
                </a:r>
                <a:r>
                  <a:rPr lang="en-US" altLang="zh-CN" sz="1200" b="1" dirty="0">
                    <a:latin typeface="Times New Roman" panose="02020603050405020304" pitchFamily="18" charset="0"/>
                    <a:ea typeface="微软雅黑" panose="020B0503020204020204" pitchFamily="34" charset="-122"/>
                    <a:cs typeface="Times New Roman" panose="02020603050405020304" pitchFamily="18" charset="0"/>
                    <a:sym typeface="+mn-ea"/>
                  </a:rPr>
                  <a:t>8</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sym typeface="+mn-ea"/>
                  </a:rPr>
                  <a:t>块</a:t>
                </a:r>
                <a:r>
                  <a:rPr lang="zh-CN" altLang="en-US" sz="1200" b="1" dirty="0">
                    <a:latin typeface="微软雅黑" panose="020B0503020204020204" pitchFamily="34" charset="-122"/>
                    <a:ea typeface="微软雅黑" panose="020B0503020204020204" pitchFamily="34" charset="-122"/>
                    <a:cs typeface="Times New Roman" panose="02020603050405020304" pitchFamily="18" charset="0"/>
                  </a:rPr>
                  <a:t>新型的二级磁铁，</a:t>
                </a:r>
                <a:r>
                  <a:rPr lang="zh-CN" altLang="zh-CN" sz="1200" kern="1200" dirty="0">
                    <a:solidFill>
                      <a:schemeClr val="tx1"/>
                    </a:solidFill>
                    <a:effectLst/>
                    <a:latin typeface="+mn-lt"/>
                    <a:ea typeface="+mn-ea"/>
                    <a:cs typeface="+mn-cs"/>
                  </a:rPr>
                  <a:t>利用多目标优化算法对</a:t>
                </a:r>
                <a:r>
                  <a:rPr lang="en-US" altLang="zh-CN" sz="1200" kern="1200" dirty="0">
                    <a:solidFill>
                      <a:schemeClr val="tx1"/>
                    </a:solidFill>
                    <a:effectLst/>
                    <a:latin typeface="+mn-lt"/>
                    <a:ea typeface="+mn-ea"/>
                    <a:cs typeface="+mn-cs"/>
                  </a:rPr>
                  <a:t>lattice</a:t>
                </a:r>
                <a:r>
                  <a:rPr lang="zh-CN" altLang="zh-CN" sz="1200" kern="1200" dirty="0">
                    <a:solidFill>
                      <a:schemeClr val="tx1"/>
                    </a:solidFill>
                    <a:effectLst/>
                    <a:latin typeface="+mn-lt"/>
                    <a:ea typeface="+mn-ea"/>
                    <a:cs typeface="+mn-cs"/>
                  </a:rPr>
                  <a:t>布局、周长上限、二极磁铁内外的 </a:t>
                </a:r>
                <a:r>
                  <a:rPr lang="zh-CN" altLang="en-US" sz="1200" i="0" kern="1200">
                    <a:solidFill>
                      <a:schemeClr val="tx1"/>
                    </a:solidFill>
                    <a:effectLst/>
                    <a:latin typeface="+mn-lt"/>
                    <a:ea typeface="+mn-ea"/>
                    <a:cs typeface="+mn-cs"/>
                  </a:rPr>
                  <a:t>𝛽</a:t>
                </a:r>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函数以及共振慢引出匹配等各类关键参数进行了多维度的优化和筛选，最终完成了一个周长仅为</a:t>
                </a:r>
                <a:r>
                  <a:rPr lang="en-US" altLang="zh-CN" sz="1200" kern="1200" dirty="0">
                    <a:solidFill>
                      <a:schemeClr val="tx1"/>
                    </a:solidFill>
                    <a:effectLst/>
                    <a:latin typeface="+mn-lt"/>
                    <a:ea typeface="+mn-ea"/>
                    <a:cs typeface="+mn-cs"/>
                  </a:rPr>
                  <a:t>28m</a:t>
                </a:r>
                <a:r>
                  <a:rPr lang="zh-CN" altLang="zh-CN" sz="1200" kern="1200" dirty="0">
                    <a:solidFill>
                      <a:schemeClr val="tx1"/>
                    </a:solidFill>
                    <a:effectLst/>
                    <a:latin typeface="+mn-lt"/>
                    <a:ea typeface="+mn-ea"/>
                    <a:cs typeface="+mn-cs"/>
                  </a:rPr>
                  <a:t>的超紧凑型质子氦离子同步加速器的</a:t>
                </a:r>
                <a:r>
                  <a:rPr lang="en-US" altLang="zh-CN" sz="1200" kern="1200" dirty="0">
                    <a:solidFill>
                      <a:schemeClr val="tx1"/>
                    </a:solidFill>
                    <a:effectLst/>
                    <a:latin typeface="+mn-lt"/>
                    <a:ea typeface="+mn-ea"/>
                    <a:cs typeface="+mn-cs"/>
                  </a:rPr>
                  <a:t>lattice</a:t>
                </a:r>
                <a:r>
                  <a:rPr lang="zh-CN" altLang="zh-CN" sz="1200" kern="1200" dirty="0">
                    <a:solidFill>
                      <a:schemeClr val="tx1"/>
                    </a:solidFill>
                    <a:effectLst/>
                    <a:latin typeface="+mn-lt"/>
                    <a:ea typeface="+mn-ea"/>
                    <a:cs typeface="+mn-cs"/>
                  </a:rPr>
                  <a:t>设计</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，其主要参数在这个表中列出，与国内首台质子治疗装置相比，该方案在仅增加了</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3.4m</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的情况下可以将核质比为</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2</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比</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4</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的氦离子加速到</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235mev/u</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的能量，而对于质子则能达到了</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750mev</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。值得注意的是，本方案对</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β</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函数进行了特殊优化，使得二级磁铁内的最大</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βy</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仅为</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5.5m</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，这可以在保持充足的接受度的同时显著降低二级铁的气隙高度，使得该高场二级铁在工程上能够实现。</a:t>
                </a:r>
                <a:endParaRPr lang="zh-CN" altLang="en-US" dirty="0"/>
              </a:p>
            </p:txBody>
          </p:sp>
        </mc:Fallback>
      </mc:AlternateContent>
      <p:sp>
        <p:nvSpPr>
          <p:cNvPr id="4" name="灯片编号占位符 3">
            <a:extLst>
              <a:ext uri="{FF2B5EF4-FFF2-40B4-BE49-F238E27FC236}">
                <a16:creationId xmlns:a16="http://schemas.microsoft.com/office/drawing/2014/main" id="{625C863F-E9E9-E3A3-7F4E-8FD8A1F14563}"/>
              </a:ext>
            </a:extLst>
          </p:cNvPr>
          <p:cNvSpPr>
            <a:spLocks noGrp="1"/>
          </p:cNvSpPr>
          <p:nvPr>
            <p:ph type="sldNum" sz="quarter" idx="5"/>
          </p:nvPr>
        </p:nvSpPr>
        <p:spPr/>
        <p:txBody>
          <a:bodyPr/>
          <a:lstStyle/>
          <a:p>
            <a:fld id="{705C0AEB-921A-4FEA-AA7F-973E16C8332C}" type="slidenum">
              <a:rPr lang="zh-CN" altLang="en-US" smtClean="0"/>
              <a:t>7</a:t>
            </a:fld>
            <a:endParaRPr lang="zh-CN" altLang="en-US"/>
          </a:p>
        </p:txBody>
      </p:sp>
    </p:spTree>
    <p:extLst>
      <p:ext uri="{BB962C8B-B14F-4D97-AF65-F5344CB8AC3E}">
        <p14:creationId xmlns:p14="http://schemas.microsoft.com/office/powerpoint/2010/main" val="1917135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zh-CN" altLang="en-US" dirty="0"/>
              <a:t>然后是</a:t>
            </a:r>
            <a:r>
              <a:rPr lang="zh-CN" altLang="en-US" sz="1200" b="1" dirty="0">
                <a:latin typeface="微软雅黑" panose="020B0503020204020204" pitchFamily="34" charset="-122"/>
                <a:ea typeface="微软雅黑" panose="020B0503020204020204" pitchFamily="34" charset="-122"/>
                <a:cs typeface="Times New Roman" panose="02020603050405020304" pitchFamily="18" charset="0"/>
              </a:rPr>
              <a:t>新型二级磁铁样机验证，</a:t>
            </a:r>
            <a:r>
              <a:rPr lang="zh-CN" altLang="en-US" sz="12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针对</a:t>
            </a:r>
            <a:r>
              <a:rPr lang="en-US" altLang="zh-CN"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28</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米同步加速器设计用到的</a:t>
            </a:r>
            <a:r>
              <a:rPr lang="en-US" altLang="zh-CN"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2.4T</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磁铁，我们团队进行了等比例的新合金磁铁小样机研制</a:t>
            </a:r>
            <a:r>
              <a:rPr lang="en-US" altLang="zh-CN"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铁钴合金等位替换</a:t>
            </a:r>
            <a:r>
              <a:rPr lang="en-US" altLang="zh-CN"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，其图片如图所示，目前在现有条件下测试中心点的磁场可以达到</a:t>
            </a:r>
            <a:r>
              <a:rPr lang="en-US" altLang="zh-CN" sz="12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2.32T</a:t>
            </a:r>
            <a:r>
              <a:rPr lang="zh-CN" altLang="en-US" sz="12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并且随着安匝数的增加磁铁强度依然保持</a:t>
            </a:r>
            <a:r>
              <a:rPr lang="zh-CN" altLang="en-US" sz="12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线性的上升趋势，可以说</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基本完成了</a:t>
            </a:r>
            <a:r>
              <a:rPr lang="en-US" altLang="zh-CN"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2.4T</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磁铁的技术验证，为该紧凑型同步加速器奠定了硬件基础，目前</a:t>
            </a:r>
            <a:r>
              <a:rPr lang="zh-CN" altLang="en-US" sz="1200" dirty="0">
                <a:highlight>
                  <a:srgbClr val="FFFF00"/>
                </a:highlight>
                <a:latin typeface="微软雅黑" panose="020B0503020204020204" pitchFamily="34" charset="-122"/>
                <a:ea typeface="微软雅黑" panose="020B0503020204020204" pitchFamily="34" charset="-122"/>
              </a:rPr>
              <a:t>真实尺寸的电磁铁样机的</a:t>
            </a:r>
            <a:r>
              <a:rPr lang="zh-CN" altLang="en-US" sz="1200" dirty="0">
                <a:solidFill>
                  <a:schemeClr val="tx1"/>
                </a:solidFill>
                <a:highlight>
                  <a:srgbClr val="FFFF00"/>
                </a:highlight>
                <a:latin typeface="微软雅黑" panose="020B0503020204020204" pitchFamily="34" charset="-122"/>
                <a:ea typeface="微软雅黑" panose="020B0503020204020204" pitchFamily="34" charset="-122"/>
                <a:cs typeface="Times New Roman" panose="02020603050405020304" pitchFamily="18" charset="0"/>
              </a:rPr>
              <a:t>研发正在进行中</a:t>
            </a:r>
            <a:endParaRPr lang="zh-CN" altLang="en-US" dirty="0"/>
          </a:p>
        </p:txBody>
      </p:sp>
      <p:sp>
        <p:nvSpPr>
          <p:cNvPr id="4" name="灯片编号占位符 3"/>
          <p:cNvSpPr>
            <a:spLocks noGrp="1"/>
          </p:cNvSpPr>
          <p:nvPr>
            <p:ph type="sldNum" sz="quarter" idx="5"/>
          </p:nvPr>
        </p:nvSpPr>
        <p:spPr/>
        <p:txBody>
          <a:bodyPr/>
          <a:lstStyle/>
          <a:p>
            <a:fld id="{04CADD88-4011-4F89-B3AE-9470A6177BA0}" type="slidenum">
              <a:rPr lang="zh-CN" altLang="en-US" smtClean="0"/>
              <a:t>8</a:t>
            </a:fld>
            <a:endParaRPr lang="zh-CN" altLang="en-US"/>
          </a:p>
        </p:txBody>
      </p:sp>
    </p:spTree>
    <p:extLst>
      <p:ext uri="{BB962C8B-B14F-4D97-AF65-F5344CB8AC3E}">
        <p14:creationId xmlns:p14="http://schemas.microsoft.com/office/powerpoint/2010/main" val="1204592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C20E4-F7CF-75AD-0DBF-0D0876797D4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10D2BF7-7F98-8FCB-4748-88677CBDDCE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6BBED8A-8FB9-91F4-D320-34ADB5530E6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CN" altLang="en-US" dirty="0"/>
              <a:t>接着是注入设计和双粒子空间电荷效应的分析，在注入阶段我们通过对注入点的</a:t>
            </a:r>
            <a:r>
              <a:rPr lang="en-US" altLang="zh-CN"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Twiss</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参数设计和输运线的特殊匹配实现了</a:t>
            </a:r>
            <a:r>
              <a:rPr lang="zh-CN" altLang="en-US" dirty="0"/>
              <a:t>高效率的多圈涂抹注入，而在注入过程中，我们发现了一个和以往理解不一样的现象，就是采用同种注入方案时质子和氦离子的注入结果表现出相似的情况，按照我们常规的理解氦离子比质子更重，空间电荷效应应该更强才对，不应该相似，因此我针对质子和氦离子的空间电荷效应更为深入的分析，</a:t>
            </a:r>
            <a:r>
              <a:rPr lang="zh-CN" altLang="zh-CN" sz="1200" kern="1200" dirty="0">
                <a:solidFill>
                  <a:schemeClr val="tx1"/>
                </a:solidFill>
                <a:effectLst/>
                <a:latin typeface="+mn-lt"/>
                <a:ea typeface="+mn-ea"/>
                <a:cs typeface="+mn-cs"/>
              </a:rPr>
              <a:t>在聚束前环内束流</a:t>
            </a:r>
            <a:r>
              <a:rPr lang="zh-CN" altLang="en-US" sz="1200" kern="1200" dirty="0">
                <a:solidFill>
                  <a:schemeClr val="tx1"/>
                </a:solidFill>
                <a:effectLst/>
                <a:latin typeface="+mn-lt"/>
                <a:ea typeface="+mn-ea"/>
                <a:cs typeface="+mn-cs"/>
              </a:rPr>
              <a:t>的</a:t>
            </a:r>
            <a:r>
              <a:rPr lang="zh-CN" altLang="zh-CN" sz="1200" kern="1200" dirty="0">
                <a:solidFill>
                  <a:schemeClr val="tx1"/>
                </a:solidFill>
                <a:effectLst/>
                <a:latin typeface="+mn-lt"/>
                <a:ea typeface="+mn-ea"/>
                <a:cs typeface="+mn-cs"/>
              </a:rPr>
              <a:t>纵向分布</a:t>
            </a:r>
            <a:r>
              <a:rPr lang="zh-CN" altLang="en-US" sz="1200" kern="1200" dirty="0">
                <a:solidFill>
                  <a:schemeClr val="tx1"/>
                </a:solidFill>
                <a:effectLst/>
                <a:latin typeface="+mn-lt"/>
                <a:ea typeface="+mn-ea"/>
                <a:cs typeface="+mn-cs"/>
              </a:rPr>
              <a:t>是</a:t>
            </a:r>
            <a:r>
              <a:rPr lang="zh-CN" altLang="zh-CN" sz="1200" kern="1200" dirty="0">
                <a:solidFill>
                  <a:schemeClr val="tx1"/>
                </a:solidFill>
                <a:effectLst/>
                <a:latin typeface="+mn-lt"/>
                <a:ea typeface="+mn-ea"/>
                <a:cs typeface="+mn-cs"/>
              </a:rPr>
              <a:t>均匀的。</a:t>
            </a:r>
            <a:r>
              <a:rPr lang="zh-CN" altLang="en-US" sz="1200" b="1" kern="1200" dirty="0">
                <a:solidFill>
                  <a:schemeClr val="tx1"/>
                </a:solidFill>
                <a:effectLst/>
                <a:latin typeface="+mn-lt"/>
                <a:ea typeface="+mn-ea"/>
                <a:cs typeface="+mn-cs"/>
              </a:rPr>
              <a:t>我们</a:t>
            </a:r>
            <a:r>
              <a:rPr lang="zh-CN" altLang="zh-CN" sz="1200" kern="1200" dirty="0">
                <a:solidFill>
                  <a:schemeClr val="tx1"/>
                </a:solidFill>
                <a:effectLst/>
                <a:latin typeface="+mn-lt"/>
                <a:ea typeface="+mn-ea"/>
                <a:cs typeface="+mn-cs"/>
              </a:rPr>
              <a:t>可以基于注入结束后的</a:t>
            </a:r>
            <a:r>
              <a:rPr lang="zh-CN" altLang="en-US" sz="1200" kern="1200" dirty="0">
                <a:solidFill>
                  <a:schemeClr val="tx1"/>
                </a:solidFill>
                <a:effectLst/>
                <a:latin typeface="+mn-lt"/>
                <a:ea typeface="+mn-ea"/>
                <a:cs typeface="+mn-cs"/>
              </a:rPr>
              <a:t>束流</a:t>
            </a:r>
            <a:r>
              <a:rPr lang="zh-CN" altLang="zh-CN" sz="1200" kern="1200" dirty="0">
                <a:solidFill>
                  <a:schemeClr val="tx1"/>
                </a:solidFill>
                <a:effectLst/>
                <a:latin typeface="+mn-lt"/>
                <a:ea typeface="+mn-ea"/>
                <a:cs typeface="+mn-cs"/>
              </a:rPr>
              <a:t>分布直接求得</a:t>
            </a:r>
            <a:r>
              <a:rPr lang="zh-CN" altLang="en-US" sz="1200" kern="1200" dirty="0">
                <a:solidFill>
                  <a:schemeClr val="tx1"/>
                </a:solidFill>
                <a:effectLst/>
                <a:latin typeface="+mn-lt"/>
                <a:ea typeface="+mn-ea"/>
                <a:cs typeface="+mn-cs"/>
              </a:rPr>
              <a:t>此时</a:t>
            </a:r>
            <a:r>
              <a:rPr lang="zh-CN" altLang="zh-CN" sz="1200" kern="1200" dirty="0">
                <a:solidFill>
                  <a:schemeClr val="tx1"/>
                </a:solidFill>
                <a:effectLst/>
                <a:latin typeface="+mn-lt"/>
                <a:ea typeface="+mn-ea"/>
                <a:cs typeface="+mn-cs"/>
              </a:rPr>
              <a:t>自洽电场</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粒子所受的空间电荷力大小与</a:t>
            </a:r>
            <a:r>
              <a:rPr lang="zh-CN" altLang="en-US" sz="1200" kern="1200" dirty="0">
                <a:solidFill>
                  <a:schemeClr val="tx1"/>
                </a:solidFill>
                <a:effectLst/>
                <a:latin typeface="+mn-lt"/>
                <a:ea typeface="+mn-ea"/>
                <a:cs typeface="+mn-cs"/>
              </a:rPr>
              <a:t>自身位置处的</a:t>
            </a:r>
            <a:r>
              <a:rPr lang="zh-CN" altLang="zh-CN" sz="1200" kern="1200" dirty="0">
                <a:solidFill>
                  <a:schemeClr val="tx1"/>
                </a:solidFill>
                <a:effectLst/>
                <a:latin typeface="+mn-lt"/>
                <a:ea typeface="+mn-ea"/>
                <a:cs typeface="+mn-cs"/>
              </a:rPr>
              <a:t>电场成正比。</a:t>
            </a:r>
            <a:endParaRPr lang="zh-CN" altLang="en-US" dirty="0"/>
          </a:p>
        </p:txBody>
      </p:sp>
      <p:sp>
        <p:nvSpPr>
          <p:cNvPr id="4" name="灯片编号占位符 3">
            <a:extLst>
              <a:ext uri="{FF2B5EF4-FFF2-40B4-BE49-F238E27FC236}">
                <a16:creationId xmlns:a16="http://schemas.microsoft.com/office/drawing/2014/main" id="{257002E1-C5CC-A365-F226-976536B4BF13}"/>
              </a:ext>
            </a:extLst>
          </p:cNvPr>
          <p:cNvSpPr>
            <a:spLocks noGrp="1"/>
          </p:cNvSpPr>
          <p:nvPr>
            <p:ph type="sldNum" sz="quarter" idx="5"/>
          </p:nvPr>
        </p:nvSpPr>
        <p:spPr/>
        <p:txBody>
          <a:bodyPr/>
          <a:lstStyle/>
          <a:p>
            <a:fld id="{04CADD88-4011-4F89-B3AE-9470A6177BA0}" type="slidenum">
              <a:rPr lang="zh-CN" altLang="en-US" smtClean="0"/>
              <a:t>9</a:t>
            </a:fld>
            <a:endParaRPr lang="zh-CN" altLang="en-US"/>
          </a:p>
        </p:txBody>
      </p:sp>
    </p:spTree>
    <p:extLst>
      <p:ext uri="{BB962C8B-B14F-4D97-AF65-F5344CB8AC3E}">
        <p14:creationId xmlns:p14="http://schemas.microsoft.com/office/powerpoint/2010/main" val="4000870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D8B72-5379-8E55-D8FC-05F9C515B2B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DB1E7F6-CE04-5928-268B-293E008FE5D6}"/>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a:extLst>
                  <a:ext uri="{FF2B5EF4-FFF2-40B4-BE49-F238E27FC236}">
                    <a16:creationId xmlns:a16="http://schemas.microsoft.com/office/drawing/2014/main" id="{A51ACBBE-8568-BADB-C02F-F226F49D89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得到粒子受力之后，我们可以基于</a:t>
                </a:r>
                <a:r>
                  <a:rPr lang="en-US" altLang="zh-CN"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hill</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运动方程推导出的非相干频移公式计算粒子在环中的工作点情况，我们可以看到这个公式，</a:t>
                </a:r>
                <a:r>
                  <a:rPr lang="zh-CN" altLang="zh-CN" sz="1200" kern="1200" dirty="0">
                    <a:solidFill>
                      <a:schemeClr val="tx1"/>
                    </a:solidFill>
                    <a:effectLst/>
                    <a:latin typeface="+mn-lt"/>
                    <a:ea typeface="+mn-ea"/>
                    <a:cs typeface="+mn-cs"/>
                  </a:rPr>
                  <a:t>由于质子 </a:t>
                </a:r>
                <a14:m>
                  <m:oMath xmlns:m="http://schemas.openxmlformats.org/officeDocument/2006/math">
                    <m:d>
                      <m:dPr>
                        <m:ctrlPr>
                          <a:rPr lang="zh-CN" altLang="en-US" sz="1200" i="1" kern="1200">
                            <a:solidFill>
                              <a:schemeClr val="tx1"/>
                            </a:solidFill>
                            <a:effectLst/>
                            <a:latin typeface="+mn-lt"/>
                            <a:ea typeface="+mn-ea"/>
                            <a:cs typeface="+mn-cs"/>
                          </a:rPr>
                        </m:ctrlPr>
                      </m:dPr>
                      <m:e>
                        <m:r>
                          <a:rPr lang="zh-CN" altLang="en-US" sz="1200" i="1" kern="1200">
                            <a:solidFill>
                              <a:schemeClr val="tx1"/>
                            </a:solidFill>
                            <a:effectLst/>
                            <a:latin typeface="+mn-lt"/>
                            <a:ea typeface="+mn-ea"/>
                            <a:cs typeface="+mn-cs"/>
                          </a:rPr>
                          <m:t>𝑞</m:t>
                        </m:r>
                        <m:r>
                          <a:rPr lang="en-US" altLang="zh-CN" sz="1200" i="1" kern="1200">
                            <a:solidFill>
                              <a:schemeClr val="tx1"/>
                            </a:solidFill>
                            <a:effectLst/>
                            <a:latin typeface="+mn-lt"/>
                            <a:ea typeface="+mn-ea"/>
                            <a:cs typeface="+mn-cs"/>
                          </a:rPr>
                          <m:t>=1,</m:t>
                        </m:r>
                        <m:r>
                          <a:rPr lang="zh-CN" altLang="en-US" sz="1200" i="1" kern="1200">
                            <a:solidFill>
                              <a:schemeClr val="tx1"/>
                            </a:solidFill>
                            <a:effectLst/>
                            <a:latin typeface="+mn-lt"/>
                            <a:ea typeface="+mn-ea"/>
                            <a:cs typeface="+mn-cs"/>
                          </a:rPr>
                          <m:t>𝐴</m:t>
                        </m:r>
                        <m:r>
                          <a:rPr lang="en-US" altLang="zh-CN" sz="1200" i="1" kern="1200">
                            <a:solidFill>
                              <a:schemeClr val="tx1"/>
                            </a:solidFill>
                            <a:effectLst/>
                            <a:latin typeface="+mn-lt"/>
                            <a:ea typeface="+mn-ea"/>
                            <a:cs typeface="+mn-cs"/>
                          </a:rPr>
                          <m:t>=1</m:t>
                        </m:r>
                      </m:e>
                    </m:d>
                  </m:oMath>
                </a14:m>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与氦离子 </a:t>
                </a:r>
                <a14:m>
                  <m:oMath xmlns:m="http://schemas.openxmlformats.org/officeDocument/2006/math">
                    <m:d>
                      <m:dPr>
                        <m:ctrlPr>
                          <a:rPr lang="zh-CN" altLang="en-US" sz="1200" i="1" kern="1200">
                            <a:solidFill>
                              <a:schemeClr val="tx1"/>
                            </a:solidFill>
                            <a:effectLst/>
                            <a:latin typeface="+mn-lt"/>
                            <a:ea typeface="+mn-ea"/>
                            <a:cs typeface="+mn-cs"/>
                          </a:rPr>
                        </m:ctrlPr>
                      </m:dPr>
                      <m:e>
                        <m:r>
                          <a:rPr lang="zh-CN" altLang="en-US" sz="1200" i="1" kern="1200">
                            <a:solidFill>
                              <a:schemeClr val="tx1"/>
                            </a:solidFill>
                            <a:effectLst/>
                            <a:latin typeface="+mn-lt"/>
                            <a:ea typeface="+mn-ea"/>
                            <a:cs typeface="+mn-cs"/>
                          </a:rPr>
                          <m:t>𝑞</m:t>
                        </m:r>
                        <m:r>
                          <a:rPr lang="en-US" altLang="zh-CN" sz="1200" i="1" kern="1200">
                            <a:solidFill>
                              <a:schemeClr val="tx1"/>
                            </a:solidFill>
                            <a:effectLst/>
                            <a:latin typeface="+mn-lt"/>
                            <a:ea typeface="+mn-ea"/>
                            <a:cs typeface="+mn-cs"/>
                          </a:rPr>
                          <m:t>=2,</m:t>
                        </m:r>
                        <m:r>
                          <a:rPr lang="zh-CN" altLang="en-US" sz="1200" i="1" kern="1200">
                            <a:solidFill>
                              <a:schemeClr val="tx1"/>
                            </a:solidFill>
                            <a:effectLst/>
                            <a:latin typeface="+mn-lt"/>
                            <a:ea typeface="+mn-ea"/>
                            <a:cs typeface="+mn-cs"/>
                          </a:rPr>
                          <m:t>𝐴</m:t>
                        </m:r>
                        <m:r>
                          <a:rPr lang="en-US" altLang="zh-CN" sz="1200" i="1" kern="1200">
                            <a:solidFill>
                              <a:schemeClr val="tx1"/>
                            </a:solidFill>
                            <a:effectLst/>
                            <a:latin typeface="+mn-lt"/>
                            <a:ea typeface="+mn-ea"/>
                            <a:cs typeface="+mn-cs"/>
                          </a:rPr>
                          <m:t>=4</m:t>
                        </m:r>
                      </m:e>
                    </m:d>
                  </m:oMath>
                </a14:m>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的 </a:t>
                </a:r>
                <a14:m>
                  <m:oMath xmlns:m="http://schemas.openxmlformats.org/officeDocument/2006/math">
                    <m:sSup>
                      <m:sSupPr>
                        <m:ctrlPr>
                          <a:rPr lang="zh-CN" altLang="en-US" sz="1200" i="1" kern="1200">
                            <a:solidFill>
                              <a:schemeClr val="tx1"/>
                            </a:solidFill>
                            <a:effectLst/>
                            <a:latin typeface="+mn-lt"/>
                            <a:ea typeface="+mn-ea"/>
                            <a:cs typeface="+mn-cs"/>
                          </a:rPr>
                        </m:ctrlPr>
                      </m:sSupPr>
                      <m:e>
                        <m:r>
                          <a:rPr lang="zh-CN" altLang="en-US" sz="1200" i="1" kern="1200">
                            <a:solidFill>
                              <a:schemeClr val="tx1"/>
                            </a:solidFill>
                            <a:effectLst/>
                            <a:latin typeface="+mn-lt"/>
                            <a:ea typeface="+mn-ea"/>
                            <a:cs typeface="+mn-cs"/>
                          </a:rPr>
                          <m:t>𝑞</m:t>
                        </m:r>
                      </m:e>
                      <m:sup>
                        <m:r>
                          <a:rPr lang="en-US" altLang="zh-CN" sz="1200" i="1" kern="1200">
                            <a:solidFill>
                              <a:schemeClr val="tx1"/>
                            </a:solidFill>
                            <a:effectLst/>
                            <a:latin typeface="+mn-lt"/>
                            <a:ea typeface="+mn-ea"/>
                            <a:cs typeface="+mn-cs"/>
                          </a:rPr>
                          <m:t>2</m:t>
                        </m:r>
                      </m:sup>
                    </m:sSup>
                    <m:r>
                      <a:rPr lang="en-US" altLang="zh-CN" sz="1200" i="1" kern="1200">
                        <a:solidFill>
                          <a:schemeClr val="tx1"/>
                        </a:solidFill>
                        <a:effectLst/>
                        <a:latin typeface="+mn-lt"/>
                        <a:ea typeface="+mn-ea"/>
                        <a:cs typeface="+mn-cs"/>
                      </a:rPr>
                      <m:t>/</m:t>
                    </m:r>
                    <m:r>
                      <a:rPr lang="zh-CN" altLang="en-US" sz="1200" i="1" kern="1200">
                        <a:solidFill>
                          <a:schemeClr val="tx1"/>
                        </a:solidFill>
                        <a:effectLst/>
                        <a:latin typeface="+mn-lt"/>
                        <a:ea typeface="+mn-ea"/>
                        <a:cs typeface="+mn-cs"/>
                      </a:rPr>
                      <m:t>𝐴</m:t>
                    </m:r>
                  </m:oMath>
                </a14:m>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值均</a:t>
                </a:r>
                <a:r>
                  <a:rPr lang="zh-CN" altLang="en-US" sz="1200" kern="1200" dirty="0">
                    <a:solidFill>
                      <a:schemeClr val="tx1"/>
                    </a:solidFill>
                    <a:effectLst/>
                    <a:latin typeface="+mn-lt"/>
                    <a:ea typeface="+mn-ea"/>
                    <a:cs typeface="+mn-cs"/>
                  </a:rPr>
                  <a:t>约</a:t>
                </a:r>
                <a:r>
                  <a:rPr lang="zh-CN" altLang="zh-CN" sz="1200" kern="1200" dirty="0">
                    <a:solidFill>
                      <a:schemeClr val="tx1"/>
                    </a:solidFill>
                    <a:effectLst/>
                    <a:latin typeface="+mn-lt"/>
                    <a:ea typeface="+mn-ea"/>
                    <a:cs typeface="+mn-cs"/>
                  </a:rPr>
                  <a:t>等于</a:t>
                </a:r>
                <a:r>
                  <a:rPr lang="en-US" altLang="zh-CN" sz="1200" kern="1200" dirty="0">
                    <a:solidFill>
                      <a:schemeClr val="tx1"/>
                    </a:solidFill>
                    <a:effectLst/>
                    <a:latin typeface="+mn-lt"/>
                    <a:ea typeface="+mn-ea"/>
                    <a:cs typeface="+mn-cs"/>
                  </a:rPr>
                  <a:t> 1</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，所以理论上</a:t>
                </a:r>
                <a:r>
                  <a:rPr lang="zh-CN" altLang="zh-CN" sz="1200" kern="1200" dirty="0">
                    <a:solidFill>
                      <a:schemeClr val="tx1"/>
                    </a:solidFill>
                    <a:effectLst/>
                    <a:latin typeface="+mn-lt"/>
                    <a:ea typeface="+mn-ea"/>
                    <a:cs typeface="+mn-cs"/>
                  </a:rPr>
                  <a:t>在同等涂抹注入方案</a:t>
                </a:r>
                <a:r>
                  <a:rPr lang="zh-CN" altLang="en-US" sz="1200" kern="1200" dirty="0">
                    <a:solidFill>
                      <a:schemeClr val="tx1"/>
                    </a:solidFill>
                    <a:effectLst/>
                    <a:latin typeface="+mn-lt"/>
                    <a:ea typeface="+mn-ea"/>
                    <a:cs typeface="+mn-cs"/>
                  </a:rPr>
                  <a:t>时</a:t>
                </a:r>
                <a:r>
                  <a:rPr lang="zh-CN" altLang="zh-CN" sz="1200" kern="1200" dirty="0">
                    <a:solidFill>
                      <a:schemeClr val="tx1"/>
                    </a:solidFill>
                    <a:effectLst/>
                    <a:latin typeface="+mn-lt"/>
                    <a:ea typeface="+mn-ea"/>
                    <a:cs typeface="+mn-cs"/>
                  </a:rPr>
                  <a:t>这两种粒子</a:t>
                </a:r>
                <a:r>
                  <a:rPr lang="zh-CN" altLang="en-US" sz="1200" kern="1200" dirty="0">
                    <a:solidFill>
                      <a:schemeClr val="tx1"/>
                    </a:solidFill>
                    <a:effectLst/>
                    <a:latin typeface="+mn-lt"/>
                    <a:ea typeface="+mn-ea"/>
                    <a:cs typeface="+mn-cs"/>
                  </a:rPr>
                  <a:t>的空间电荷力</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对工作点漂移的贡献将会表现出相似性</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在</a:t>
                </a:r>
                <a:r>
                  <a:rPr lang="zh-CN" altLang="en-US" sz="1200" kern="1200" dirty="0">
                    <a:solidFill>
                      <a:schemeClr val="tx1"/>
                    </a:solidFill>
                    <a:effectLst/>
                    <a:latin typeface="+mn-lt"/>
                    <a:ea typeface="+mn-ea"/>
                    <a:cs typeface="+mn-cs"/>
                  </a:rPr>
                  <a:t>同步加速器中的横向运动也会表现出</a:t>
                </a:r>
                <a:r>
                  <a:rPr lang="zh-CN" altLang="zh-CN" sz="1200" kern="1200" dirty="0">
                    <a:solidFill>
                      <a:schemeClr val="tx1"/>
                    </a:solidFill>
                    <a:effectLst/>
                    <a:latin typeface="+mn-lt"/>
                    <a:ea typeface="+mn-ea"/>
                    <a:cs typeface="+mn-cs"/>
                  </a:rPr>
                  <a:t>等效性</a:t>
                </a:r>
                <a:r>
                  <a:rPr lang="zh-CN" altLang="en-US" sz="1200" kern="1200" dirty="0">
                    <a:solidFill>
                      <a:schemeClr val="tx1"/>
                    </a:solidFill>
                    <a:effectLst/>
                    <a:latin typeface="+mn-lt"/>
                    <a:ea typeface="+mn-ea"/>
                    <a:cs typeface="+mn-cs"/>
                  </a:rPr>
                  <a:t>，那么是不是说质子和氦离子可以累计的粒子数目极限会差不多呢？</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为了验证这一理论，</a:t>
                </a:r>
                <a:r>
                  <a:rPr lang="zh-CN" altLang="en-US" sz="1200" kern="1200" dirty="0">
                    <a:solidFill>
                      <a:schemeClr val="tx1"/>
                    </a:solidFill>
                    <a:effectLst/>
                    <a:latin typeface="+mn-lt"/>
                    <a:ea typeface="+mn-ea"/>
                    <a:cs typeface="+mn-cs"/>
                  </a:rPr>
                  <a:t>我们采用了</a:t>
                </a:r>
                <a:r>
                  <a:rPr lang="en-US" altLang="zh-CN"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a:t>
                </a:r>
                <a:r>
                  <a:rPr lang="zh-CN" altLang="zh-CN" sz="1200" kern="1200" dirty="0">
                    <a:solidFill>
                      <a:schemeClr val="tx1"/>
                    </a:solidFill>
                    <a:effectLst/>
                    <a:latin typeface="+mn-lt"/>
                    <a:ea typeface="+mn-ea"/>
                    <a:cs typeface="+mn-cs"/>
                  </a:rPr>
                  <a:t>（线性</a:t>
                </a:r>
                <a:r>
                  <a:rPr lang="en-US" altLang="zh-CN" sz="1200" kern="1200" dirty="0">
                    <a:solidFill>
                      <a:schemeClr val="tx1"/>
                    </a:solidFill>
                    <a:effectLst/>
                    <a:latin typeface="+mn-lt"/>
                    <a:ea typeface="+mn-ea"/>
                    <a:cs typeface="+mn-cs"/>
                  </a:rPr>
                  <a:t>lattice</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MAD-X Beam-Beam</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Xsuite-Frozen</a:t>
                </a:r>
                <a:r>
                  <a:rPr lang="zh-CN" altLang="zh-CN" sz="1200" kern="1200" dirty="0">
                    <a:solidFill>
                      <a:schemeClr val="tx1"/>
                    </a:solidFill>
                    <a:effectLst/>
                    <a:latin typeface="+mn-lt"/>
                    <a:ea typeface="+mn-ea"/>
                    <a:cs typeface="+mn-cs"/>
                  </a:rPr>
                  <a:t>以及</a:t>
                </a:r>
                <a:r>
                  <a:rPr lang="en-US" altLang="zh-CN" sz="1200" kern="1200" dirty="0">
                    <a:solidFill>
                      <a:schemeClr val="tx1"/>
                    </a:solidFill>
                    <a:effectLst/>
                    <a:latin typeface="+mn-lt"/>
                    <a:ea typeface="+mn-ea"/>
                    <a:cs typeface="+mn-cs"/>
                  </a:rPr>
                  <a:t> Xsuite-PIC</a:t>
                </a:r>
                <a:r>
                  <a:rPr lang="zh-CN" altLang="en-US" sz="1200" kern="1200" dirty="0">
                    <a:solidFill>
                      <a:schemeClr val="tx1"/>
                    </a:solidFill>
                    <a:effectLst/>
                    <a:latin typeface="+mn-lt"/>
                    <a:ea typeface="+mn-ea"/>
                    <a:cs typeface="+mn-cs"/>
                  </a:rPr>
                  <a:t>等多个</a:t>
                </a:r>
                <a:r>
                  <a:rPr lang="zh-CN" altLang="zh-CN" sz="1200" kern="1200" dirty="0">
                    <a:solidFill>
                      <a:schemeClr val="tx1"/>
                    </a:solidFill>
                    <a:effectLst/>
                    <a:latin typeface="+mn-lt"/>
                    <a:ea typeface="+mn-ea"/>
                    <a:cs typeface="+mn-cs"/>
                  </a:rPr>
                  <a:t>模型对束流的宏观发射度演化与微观频图足迹（</a:t>
                </a:r>
                <a:r>
                  <a:rPr lang="zh-CN" altLang="en-US" sz="1200" kern="1200" dirty="0">
                    <a:solidFill>
                      <a:schemeClr val="tx1"/>
                    </a:solidFill>
                    <a:effectLst/>
                    <a:latin typeface="+mn-lt"/>
                    <a:ea typeface="+mn-ea"/>
                    <a:cs typeface="+mn-cs"/>
                  </a:rPr>
                  <a:t>也就是</a:t>
                </a:r>
                <a:r>
                  <a:rPr lang="en-US" altLang="zh-CN" sz="1200" kern="1200" dirty="0">
                    <a:solidFill>
                      <a:schemeClr val="tx1"/>
                    </a:solidFill>
                    <a:effectLst/>
                    <a:latin typeface="+mn-lt"/>
                    <a:ea typeface="+mn-ea"/>
                    <a:cs typeface="+mn-cs"/>
                  </a:rPr>
                  <a:t>FMA</a:t>
                </a:r>
                <a:r>
                  <a:rPr lang="zh-CN" altLang="zh-CN" sz="1200" kern="1200" dirty="0">
                    <a:solidFill>
                      <a:schemeClr val="tx1"/>
                    </a:solidFill>
                    <a:effectLst/>
                    <a:latin typeface="+mn-lt"/>
                    <a:ea typeface="+mn-ea"/>
                    <a:cs typeface="+mn-cs"/>
                  </a:rPr>
                  <a:t>）进行了交叉验证模拟</a:t>
                </a:r>
                <a:r>
                  <a:rPr lang="zh-CN" altLang="en-US" sz="1200" kern="1200" dirty="0">
                    <a:solidFill>
                      <a:schemeClr val="tx1"/>
                    </a:solidFill>
                    <a:effectLst/>
                    <a:latin typeface="+mn-lt"/>
                    <a:ea typeface="+mn-ea"/>
                    <a:cs typeface="+mn-cs"/>
                  </a:rPr>
                  <a:t>，这里给出</a:t>
                </a:r>
                <a:r>
                  <a:rPr lang="en-US" altLang="zh-CN" sz="1200" kern="1200" dirty="0">
                    <a:solidFill>
                      <a:schemeClr val="tx1"/>
                    </a:solidFill>
                    <a:effectLst/>
                    <a:latin typeface="+mn-lt"/>
                    <a:ea typeface="+mn-ea"/>
                    <a:cs typeface="+mn-cs"/>
                  </a:rPr>
                  <a:t>FMA</a:t>
                </a:r>
                <a:r>
                  <a:rPr lang="zh-CN" altLang="en-US" sz="1200" kern="1200" dirty="0">
                    <a:solidFill>
                      <a:schemeClr val="tx1"/>
                    </a:solidFill>
                    <a:effectLst/>
                    <a:latin typeface="+mn-lt"/>
                    <a:ea typeface="+mn-ea"/>
                    <a:cs typeface="+mn-cs"/>
                  </a:rPr>
                  <a:t>的计算结果，结果表明在该紧凑型</a:t>
                </a:r>
                <a:r>
                  <a:rPr lang="en-US" altLang="zh-CN" sz="1200" kern="1200" dirty="0">
                    <a:solidFill>
                      <a:schemeClr val="tx1"/>
                    </a:solidFill>
                    <a:effectLst/>
                    <a:latin typeface="+mn-lt"/>
                    <a:ea typeface="+mn-ea"/>
                    <a:cs typeface="+mn-cs"/>
                  </a:rPr>
                  <a:t>lattice</a:t>
                </a:r>
                <a:r>
                  <a:rPr lang="zh-CN" altLang="en-US" sz="1200" kern="1200" dirty="0">
                    <a:solidFill>
                      <a:schemeClr val="tx1"/>
                    </a:solidFill>
                    <a:effectLst/>
                    <a:latin typeface="+mn-lt"/>
                    <a:ea typeface="+mn-ea"/>
                    <a:cs typeface="+mn-cs"/>
                  </a:rPr>
                  <a:t>中，越过危险共振线区域之前，质子氦离子可累积的粒子数目均为</a:t>
                </a:r>
                <a:r>
                  <a:rPr lang="en-US" altLang="zh-CN" sz="1200" b="1"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1.8×10</a:t>
                </a:r>
                <a:r>
                  <a:rPr lang="en-US" altLang="zh-CN" sz="1200" b="1" kern="100" baseline="300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11</a:t>
                </a:r>
                <a:r>
                  <a:rPr lang="zh-CN" altLang="en-US" sz="1200" b="1" kern="100" baseline="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左右，并且发射度演化和工作点频移均表现出了相似的结果，因此可以说</a:t>
                </a:r>
                <a:r>
                  <a:rPr lang="zh-CN" altLang="en-US" sz="12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两种粒子的空间电荷效应具有很好的等效性，与</a:t>
                </a:r>
                <a:r>
                  <a:rPr lang="zh-CN" altLang="en-US"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理论分析的结果相符，</a:t>
                </a:r>
                <a:endParaRPr lang="en-US" altLang="zh-CN"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altLang="zh-CN"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CN" altLang="en-US"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那么从剂量沉积的角度上讲，在这个环中质子和氦离子可以累积同样的数目，是不是说明，氦离子可以提供</a:t>
                </a:r>
                <a:r>
                  <a:rPr lang="en-US" altLang="zh-CN"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倍于质子的总剂量？当然这个还是需要后续更深入的模拟计算或者说需要实验来验证的，如果可行，那氦离子治疗装置就可以为</a:t>
                </a:r>
                <a:r>
                  <a:rPr lang="en-US" altLang="zh-CN"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FLASH</a:t>
                </a:r>
                <a:r>
                  <a:rPr lang="zh-CN" altLang="en-US"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治疗和一些先进的扫描方式提供了充足的流强裕度和实验条件了。</a:t>
                </a:r>
                <a:endParaRPr lang="zh-CN" altLang="en-US" dirty="0"/>
              </a:p>
            </p:txBody>
          </p:sp>
        </mc:Choice>
        <mc:Fallback xmlns="">
          <p:sp>
            <p:nvSpPr>
              <p:cNvPr id="3" name="备注占位符 2">
                <a:extLst>
                  <a:ext uri="{FF2B5EF4-FFF2-40B4-BE49-F238E27FC236}">
                    <a16:creationId xmlns:a16="http://schemas.microsoft.com/office/drawing/2014/main" id="{A51ACBBE-8568-BADB-C02F-F226F49D89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得到粒子受力之后，我们可以基于</a:t>
                </a:r>
                <a:r>
                  <a:rPr lang="en-US" altLang="zh-CN"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hill</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运动方程推导出的非相干频移公式计算粒子在环中的工作点情况，我们可以看到这个公式，</a:t>
                </a:r>
                <a:r>
                  <a:rPr lang="zh-CN" altLang="zh-CN" sz="1200" kern="1200" dirty="0">
                    <a:solidFill>
                      <a:schemeClr val="tx1"/>
                    </a:solidFill>
                    <a:effectLst/>
                    <a:latin typeface="+mn-lt"/>
                    <a:ea typeface="+mn-ea"/>
                    <a:cs typeface="+mn-cs"/>
                  </a:rPr>
                  <a:t>由于质子 </a:t>
                </a:r>
                <a:r>
                  <a:rPr lang="zh-CN" altLang="en-US" sz="1200" i="0" kern="1200">
                    <a:solidFill>
                      <a:schemeClr val="tx1"/>
                    </a:solidFill>
                    <a:effectLst/>
                    <a:latin typeface="Cambria Math" panose="02040503050406030204" pitchFamily="18" charset="0"/>
                    <a:ea typeface="+mn-ea"/>
                    <a:cs typeface="+mn-cs"/>
                  </a:rPr>
                  <a:t>(</a:t>
                </a:r>
                <a:r>
                  <a:rPr lang="zh-CN" altLang="en-US" sz="1200" i="0" kern="1200">
                    <a:solidFill>
                      <a:schemeClr val="tx1"/>
                    </a:solidFill>
                    <a:effectLst/>
                    <a:latin typeface="+mn-lt"/>
                    <a:ea typeface="+mn-ea"/>
                    <a:cs typeface="+mn-cs"/>
                  </a:rPr>
                  <a:t>𝑞</a:t>
                </a:r>
                <a:r>
                  <a:rPr lang="en-US" altLang="zh-CN" sz="1200" i="0" kern="1200">
                    <a:solidFill>
                      <a:schemeClr val="tx1"/>
                    </a:solidFill>
                    <a:effectLst/>
                    <a:latin typeface="+mn-lt"/>
                    <a:ea typeface="+mn-ea"/>
                    <a:cs typeface="+mn-cs"/>
                  </a:rPr>
                  <a:t>=1,</a:t>
                </a:r>
                <a:r>
                  <a:rPr lang="zh-CN" altLang="en-US" sz="1200" i="0" kern="1200">
                    <a:solidFill>
                      <a:schemeClr val="tx1"/>
                    </a:solidFill>
                    <a:effectLst/>
                    <a:latin typeface="+mn-lt"/>
                    <a:ea typeface="+mn-ea"/>
                    <a:cs typeface="+mn-cs"/>
                  </a:rPr>
                  <a:t>𝐴</a:t>
                </a:r>
                <a:r>
                  <a:rPr lang="en-US" altLang="zh-CN" sz="1200" i="0" kern="1200">
                    <a:solidFill>
                      <a:schemeClr val="tx1"/>
                    </a:solidFill>
                    <a:effectLst/>
                    <a:latin typeface="+mn-lt"/>
                    <a:ea typeface="+mn-ea"/>
                    <a:cs typeface="+mn-cs"/>
                  </a:rPr>
                  <a:t>=1</a:t>
                </a:r>
                <a:r>
                  <a:rPr lang="en-US" altLang="zh-CN" sz="1200" i="0" kern="1200">
                    <a:solidFill>
                      <a:schemeClr val="tx1"/>
                    </a:solidFill>
                    <a:effectLst/>
                    <a:latin typeface="Cambria Math" panose="02040503050406030204" pitchFamily="18" charset="0"/>
                    <a:ea typeface="+mn-ea"/>
                    <a:cs typeface="+mn-cs"/>
                  </a:rPr>
                  <a:t>)</a:t>
                </a:r>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与氦离子 </a:t>
                </a:r>
                <a:r>
                  <a:rPr lang="zh-CN" altLang="en-US" sz="1200" i="0" kern="1200">
                    <a:solidFill>
                      <a:schemeClr val="tx1"/>
                    </a:solidFill>
                    <a:effectLst/>
                    <a:latin typeface="Cambria Math" panose="02040503050406030204" pitchFamily="18" charset="0"/>
                    <a:ea typeface="+mn-ea"/>
                    <a:cs typeface="+mn-cs"/>
                  </a:rPr>
                  <a:t>(</a:t>
                </a:r>
                <a:r>
                  <a:rPr lang="zh-CN" altLang="en-US" sz="1200" i="0" kern="1200">
                    <a:solidFill>
                      <a:schemeClr val="tx1"/>
                    </a:solidFill>
                    <a:effectLst/>
                    <a:latin typeface="+mn-lt"/>
                    <a:ea typeface="+mn-ea"/>
                    <a:cs typeface="+mn-cs"/>
                  </a:rPr>
                  <a:t>𝑞</a:t>
                </a:r>
                <a:r>
                  <a:rPr lang="en-US" altLang="zh-CN" sz="1200" i="0" kern="1200">
                    <a:solidFill>
                      <a:schemeClr val="tx1"/>
                    </a:solidFill>
                    <a:effectLst/>
                    <a:latin typeface="+mn-lt"/>
                    <a:ea typeface="+mn-ea"/>
                    <a:cs typeface="+mn-cs"/>
                  </a:rPr>
                  <a:t>=2,</a:t>
                </a:r>
                <a:r>
                  <a:rPr lang="zh-CN" altLang="en-US" sz="1200" i="0" kern="1200">
                    <a:solidFill>
                      <a:schemeClr val="tx1"/>
                    </a:solidFill>
                    <a:effectLst/>
                    <a:latin typeface="+mn-lt"/>
                    <a:ea typeface="+mn-ea"/>
                    <a:cs typeface="+mn-cs"/>
                  </a:rPr>
                  <a:t>𝐴</a:t>
                </a:r>
                <a:r>
                  <a:rPr lang="en-US" altLang="zh-CN" sz="1200" i="0" kern="1200">
                    <a:solidFill>
                      <a:schemeClr val="tx1"/>
                    </a:solidFill>
                    <a:effectLst/>
                    <a:latin typeface="+mn-lt"/>
                    <a:ea typeface="+mn-ea"/>
                    <a:cs typeface="+mn-cs"/>
                  </a:rPr>
                  <a:t>=4</a:t>
                </a:r>
                <a:r>
                  <a:rPr lang="en-US" altLang="zh-CN" sz="1200" i="0" kern="1200">
                    <a:solidFill>
                      <a:schemeClr val="tx1"/>
                    </a:solidFill>
                    <a:effectLst/>
                    <a:latin typeface="Cambria Math" panose="02040503050406030204" pitchFamily="18" charset="0"/>
                    <a:ea typeface="+mn-ea"/>
                    <a:cs typeface="+mn-cs"/>
                  </a:rPr>
                  <a:t>)</a:t>
                </a:r>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的 </a:t>
                </a:r>
                <a:r>
                  <a:rPr lang="zh-CN" altLang="en-US" sz="1200" i="0" kern="1200">
                    <a:solidFill>
                      <a:schemeClr val="tx1"/>
                    </a:solidFill>
                    <a:effectLst/>
                    <a:latin typeface="+mn-lt"/>
                    <a:ea typeface="+mn-ea"/>
                    <a:cs typeface="+mn-cs"/>
                  </a:rPr>
                  <a:t>𝑞</a:t>
                </a:r>
                <a:r>
                  <a:rPr lang="zh-CN" altLang="en-US" sz="1200" i="0" kern="1200">
                    <a:solidFill>
                      <a:schemeClr val="tx1"/>
                    </a:solidFill>
                    <a:effectLst/>
                    <a:latin typeface="Cambria Math" panose="02040503050406030204" pitchFamily="18" charset="0"/>
                    <a:ea typeface="+mn-ea"/>
                    <a:cs typeface="+mn-cs"/>
                  </a:rPr>
                  <a:t>^</a:t>
                </a:r>
                <a:r>
                  <a:rPr lang="en-US" altLang="zh-CN" sz="1200" i="0" kern="1200">
                    <a:solidFill>
                      <a:schemeClr val="tx1"/>
                    </a:solidFill>
                    <a:effectLst/>
                    <a:latin typeface="+mn-lt"/>
                    <a:ea typeface="+mn-ea"/>
                    <a:cs typeface="+mn-cs"/>
                  </a:rPr>
                  <a:t>2/</a:t>
                </a:r>
                <a:r>
                  <a:rPr lang="zh-CN" altLang="en-US" sz="1200" i="0" kern="1200">
                    <a:solidFill>
                      <a:schemeClr val="tx1"/>
                    </a:solidFill>
                    <a:effectLst/>
                    <a:latin typeface="+mn-lt"/>
                    <a:ea typeface="+mn-ea"/>
                    <a:cs typeface="+mn-cs"/>
                  </a:rPr>
                  <a:t>𝐴</a:t>
                </a:r>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值均</a:t>
                </a:r>
                <a:r>
                  <a:rPr lang="zh-CN" altLang="en-US" sz="1200" kern="1200" dirty="0">
                    <a:solidFill>
                      <a:schemeClr val="tx1"/>
                    </a:solidFill>
                    <a:effectLst/>
                    <a:latin typeface="+mn-lt"/>
                    <a:ea typeface="+mn-ea"/>
                    <a:cs typeface="+mn-cs"/>
                  </a:rPr>
                  <a:t>约</a:t>
                </a:r>
                <a:r>
                  <a:rPr lang="zh-CN" altLang="zh-CN" sz="1200" kern="1200" dirty="0">
                    <a:solidFill>
                      <a:schemeClr val="tx1"/>
                    </a:solidFill>
                    <a:effectLst/>
                    <a:latin typeface="+mn-lt"/>
                    <a:ea typeface="+mn-ea"/>
                    <a:cs typeface="+mn-cs"/>
                  </a:rPr>
                  <a:t>等于</a:t>
                </a:r>
                <a:r>
                  <a:rPr lang="en-US" altLang="zh-CN" sz="1200" kern="1200" dirty="0">
                    <a:solidFill>
                      <a:schemeClr val="tx1"/>
                    </a:solidFill>
                    <a:effectLst/>
                    <a:latin typeface="+mn-lt"/>
                    <a:ea typeface="+mn-ea"/>
                    <a:cs typeface="+mn-cs"/>
                  </a:rPr>
                  <a:t> 1</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，所以理论上</a:t>
                </a:r>
                <a:r>
                  <a:rPr lang="zh-CN" altLang="zh-CN" sz="1200" kern="1200" dirty="0">
                    <a:solidFill>
                      <a:schemeClr val="tx1"/>
                    </a:solidFill>
                    <a:effectLst/>
                    <a:latin typeface="+mn-lt"/>
                    <a:ea typeface="+mn-ea"/>
                    <a:cs typeface="+mn-cs"/>
                  </a:rPr>
                  <a:t>在同等涂抹注入方案</a:t>
                </a:r>
                <a:r>
                  <a:rPr lang="zh-CN" altLang="en-US" sz="1200" kern="1200" dirty="0">
                    <a:solidFill>
                      <a:schemeClr val="tx1"/>
                    </a:solidFill>
                    <a:effectLst/>
                    <a:latin typeface="+mn-lt"/>
                    <a:ea typeface="+mn-ea"/>
                    <a:cs typeface="+mn-cs"/>
                  </a:rPr>
                  <a:t>时</a:t>
                </a:r>
                <a:r>
                  <a:rPr lang="zh-CN" altLang="zh-CN" sz="1200" kern="1200" dirty="0">
                    <a:solidFill>
                      <a:schemeClr val="tx1"/>
                    </a:solidFill>
                    <a:effectLst/>
                    <a:latin typeface="+mn-lt"/>
                    <a:ea typeface="+mn-ea"/>
                    <a:cs typeface="+mn-cs"/>
                  </a:rPr>
                  <a:t>这两种粒子</a:t>
                </a:r>
                <a:r>
                  <a:rPr lang="zh-CN" altLang="en-US" sz="1200" kern="1200" dirty="0">
                    <a:solidFill>
                      <a:schemeClr val="tx1"/>
                    </a:solidFill>
                    <a:effectLst/>
                    <a:latin typeface="+mn-lt"/>
                    <a:ea typeface="+mn-ea"/>
                    <a:cs typeface="+mn-cs"/>
                  </a:rPr>
                  <a:t>的空间电荷力</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对工作点漂移的贡献将会表现出相似性</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在</a:t>
                </a:r>
                <a:r>
                  <a:rPr lang="zh-CN" altLang="en-US" sz="1200" kern="1200" dirty="0">
                    <a:solidFill>
                      <a:schemeClr val="tx1"/>
                    </a:solidFill>
                    <a:effectLst/>
                    <a:latin typeface="+mn-lt"/>
                    <a:ea typeface="+mn-ea"/>
                    <a:cs typeface="+mn-cs"/>
                  </a:rPr>
                  <a:t>同步加速器中的横向运动也会表现出</a:t>
                </a:r>
                <a:r>
                  <a:rPr lang="zh-CN" altLang="zh-CN" sz="1200" kern="1200" dirty="0">
                    <a:solidFill>
                      <a:schemeClr val="tx1"/>
                    </a:solidFill>
                    <a:effectLst/>
                    <a:latin typeface="+mn-lt"/>
                    <a:ea typeface="+mn-ea"/>
                    <a:cs typeface="+mn-cs"/>
                  </a:rPr>
                  <a:t>等效性</a:t>
                </a:r>
                <a:r>
                  <a:rPr lang="zh-CN" altLang="en-US" sz="1200" kern="1200" dirty="0">
                    <a:solidFill>
                      <a:schemeClr val="tx1"/>
                    </a:solidFill>
                    <a:effectLst/>
                    <a:latin typeface="+mn-lt"/>
                    <a:ea typeface="+mn-ea"/>
                    <a:cs typeface="+mn-cs"/>
                  </a:rPr>
                  <a:t>，那么是不是说质子和氦离子可以累计的粒子数目极限会差不多呢？</a:t>
                </a:r>
                <a:r>
                  <a:rPr lang="zh-CN" altLang="en-US"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为了验证这一理论，</a:t>
                </a:r>
                <a:r>
                  <a:rPr lang="zh-CN" altLang="en-US" sz="1200" kern="1200" dirty="0">
                    <a:solidFill>
                      <a:schemeClr val="tx1"/>
                    </a:solidFill>
                    <a:effectLst/>
                    <a:latin typeface="+mn-lt"/>
                    <a:ea typeface="+mn-ea"/>
                    <a:cs typeface="+mn-cs"/>
                  </a:rPr>
                  <a:t>我们采用了</a:t>
                </a:r>
                <a:r>
                  <a:rPr lang="en-US" altLang="zh-CN" sz="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a:t>
                </a:r>
                <a:r>
                  <a:rPr lang="zh-CN" altLang="zh-CN" sz="1200" kern="1200" dirty="0">
                    <a:solidFill>
                      <a:schemeClr val="tx1"/>
                    </a:solidFill>
                    <a:effectLst/>
                    <a:latin typeface="+mn-lt"/>
                    <a:ea typeface="+mn-ea"/>
                    <a:cs typeface="+mn-cs"/>
                  </a:rPr>
                  <a:t>（线性</a:t>
                </a:r>
                <a:r>
                  <a:rPr lang="en-US" altLang="zh-CN" sz="1200" kern="1200" dirty="0">
                    <a:solidFill>
                      <a:schemeClr val="tx1"/>
                    </a:solidFill>
                    <a:effectLst/>
                    <a:latin typeface="+mn-lt"/>
                    <a:ea typeface="+mn-ea"/>
                    <a:cs typeface="+mn-cs"/>
                  </a:rPr>
                  <a:t>lattice</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MAD-X Beam-Beam</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Xsuite-Frozen</a:t>
                </a:r>
                <a:r>
                  <a:rPr lang="zh-CN" altLang="zh-CN" sz="1200" kern="1200" dirty="0">
                    <a:solidFill>
                      <a:schemeClr val="tx1"/>
                    </a:solidFill>
                    <a:effectLst/>
                    <a:latin typeface="+mn-lt"/>
                    <a:ea typeface="+mn-ea"/>
                    <a:cs typeface="+mn-cs"/>
                  </a:rPr>
                  <a:t>以及</a:t>
                </a:r>
                <a:r>
                  <a:rPr lang="en-US" altLang="zh-CN" sz="1200" kern="1200" dirty="0">
                    <a:solidFill>
                      <a:schemeClr val="tx1"/>
                    </a:solidFill>
                    <a:effectLst/>
                    <a:latin typeface="+mn-lt"/>
                    <a:ea typeface="+mn-ea"/>
                    <a:cs typeface="+mn-cs"/>
                  </a:rPr>
                  <a:t> Xsuite-PIC</a:t>
                </a:r>
                <a:r>
                  <a:rPr lang="zh-CN" altLang="en-US" sz="1200" kern="1200" dirty="0">
                    <a:solidFill>
                      <a:schemeClr val="tx1"/>
                    </a:solidFill>
                    <a:effectLst/>
                    <a:latin typeface="+mn-lt"/>
                    <a:ea typeface="+mn-ea"/>
                    <a:cs typeface="+mn-cs"/>
                  </a:rPr>
                  <a:t>不同软件的</a:t>
                </a:r>
                <a:r>
                  <a:rPr lang="zh-CN" altLang="zh-CN" sz="1200" kern="1200" dirty="0">
                    <a:solidFill>
                      <a:schemeClr val="tx1"/>
                    </a:solidFill>
                    <a:effectLst/>
                    <a:latin typeface="+mn-lt"/>
                    <a:ea typeface="+mn-ea"/>
                    <a:cs typeface="+mn-cs"/>
                  </a:rPr>
                  <a:t>四种</a:t>
                </a:r>
                <a:r>
                  <a:rPr lang="zh-CN" altLang="en-US" sz="1200" kern="1200" dirty="0">
                    <a:solidFill>
                      <a:schemeClr val="tx1"/>
                    </a:solidFill>
                    <a:effectLst/>
                    <a:latin typeface="+mn-lt"/>
                    <a:ea typeface="+mn-ea"/>
                    <a:cs typeface="+mn-cs"/>
                  </a:rPr>
                  <a:t>空间电荷效应</a:t>
                </a:r>
                <a:r>
                  <a:rPr lang="zh-CN" altLang="zh-CN" sz="1200" kern="1200" dirty="0">
                    <a:solidFill>
                      <a:schemeClr val="tx1"/>
                    </a:solidFill>
                    <a:effectLst/>
                    <a:latin typeface="+mn-lt"/>
                    <a:ea typeface="+mn-ea"/>
                    <a:cs typeface="+mn-cs"/>
                  </a:rPr>
                  <a:t>动力学模型对束流的宏观发射度演化与微观频图足迹（</a:t>
                </a:r>
                <a:r>
                  <a:rPr lang="zh-CN" altLang="en-US" sz="1200" kern="1200" dirty="0">
                    <a:solidFill>
                      <a:schemeClr val="tx1"/>
                    </a:solidFill>
                    <a:effectLst/>
                    <a:latin typeface="+mn-lt"/>
                    <a:ea typeface="+mn-ea"/>
                    <a:cs typeface="+mn-cs"/>
                  </a:rPr>
                  <a:t>也就是</a:t>
                </a:r>
                <a:r>
                  <a:rPr lang="en-US" altLang="zh-CN" sz="1200" kern="1200" dirty="0">
                    <a:solidFill>
                      <a:schemeClr val="tx1"/>
                    </a:solidFill>
                    <a:effectLst/>
                    <a:latin typeface="+mn-lt"/>
                    <a:ea typeface="+mn-ea"/>
                    <a:cs typeface="+mn-cs"/>
                  </a:rPr>
                  <a:t>FMA</a:t>
                </a:r>
                <a:r>
                  <a:rPr lang="zh-CN" altLang="zh-CN" sz="1200" kern="1200" dirty="0">
                    <a:solidFill>
                      <a:schemeClr val="tx1"/>
                    </a:solidFill>
                    <a:effectLst/>
                    <a:latin typeface="+mn-lt"/>
                    <a:ea typeface="+mn-ea"/>
                    <a:cs typeface="+mn-cs"/>
                  </a:rPr>
                  <a:t>）进行了交叉验证模拟</a:t>
                </a:r>
                <a:r>
                  <a:rPr lang="zh-CN" altLang="en-US" sz="1200" kern="1200" dirty="0">
                    <a:solidFill>
                      <a:schemeClr val="tx1"/>
                    </a:solidFill>
                    <a:effectLst/>
                    <a:latin typeface="+mn-lt"/>
                    <a:ea typeface="+mn-ea"/>
                    <a:cs typeface="+mn-cs"/>
                  </a:rPr>
                  <a:t>，这里给出</a:t>
                </a:r>
                <a:r>
                  <a:rPr lang="en-US" altLang="zh-CN" sz="1200" kern="1200" dirty="0">
                    <a:solidFill>
                      <a:schemeClr val="tx1"/>
                    </a:solidFill>
                    <a:effectLst/>
                    <a:latin typeface="+mn-lt"/>
                    <a:ea typeface="+mn-ea"/>
                    <a:cs typeface="+mn-cs"/>
                  </a:rPr>
                  <a:t>FMA</a:t>
                </a:r>
                <a:r>
                  <a:rPr lang="zh-CN" altLang="en-US" sz="1200" kern="1200" dirty="0">
                    <a:solidFill>
                      <a:schemeClr val="tx1"/>
                    </a:solidFill>
                    <a:effectLst/>
                    <a:latin typeface="+mn-lt"/>
                    <a:ea typeface="+mn-ea"/>
                    <a:cs typeface="+mn-cs"/>
                  </a:rPr>
                  <a:t>的计算结果，结果表明在该紧凑型</a:t>
                </a:r>
                <a:r>
                  <a:rPr lang="en-US" altLang="zh-CN" sz="1200" kern="1200" dirty="0">
                    <a:solidFill>
                      <a:schemeClr val="tx1"/>
                    </a:solidFill>
                    <a:effectLst/>
                    <a:latin typeface="+mn-lt"/>
                    <a:ea typeface="+mn-ea"/>
                    <a:cs typeface="+mn-cs"/>
                  </a:rPr>
                  <a:t>lattice</a:t>
                </a:r>
                <a:r>
                  <a:rPr lang="zh-CN" altLang="en-US" sz="1200" kern="1200" dirty="0">
                    <a:solidFill>
                      <a:schemeClr val="tx1"/>
                    </a:solidFill>
                    <a:effectLst/>
                    <a:latin typeface="+mn-lt"/>
                    <a:ea typeface="+mn-ea"/>
                    <a:cs typeface="+mn-cs"/>
                  </a:rPr>
                  <a:t>中，越过危险共振线区域之前，质子氦离子可累积的粒子数目均为</a:t>
                </a:r>
                <a:r>
                  <a:rPr lang="en-US" altLang="zh-CN" sz="1200" b="1"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1.8×10</a:t>
                </a:r>
                <a:r>
                  <a:rPr lang="en-US" altLang="zh-CN" sz="1200" b="1" kern="100" baseline="300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11</a:t>
                </a:r>
                <a:r>
                  <a:rPr lang="zh-CN" altLang="en-US" sz="1200" b="1" kern="100" baseline="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左右，并且发射度演化和工作点频移均表现出了相似的结果，因此可以说</a:t>
                </a:r>
                <a:r>
                  <a:rPr lang="zh-CN" altLang="en-US" sz="12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两种粒子的空间电荷效应具有很好的等效性，与</a:t>
                </a:r>
                <a:r>
                  <a:rPr lang="zh-CN" altLang="en-US"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理论分析的结果相符，</a:t>
                </a:r>
                <a:endParaRPr lang="en-US" altLang="zh-CN"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altLang="zh-CN"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CN" altLang="en-US"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那么从剂量沉积的角度上讲，在这个环中质子和氦离子可以累积同样的数目，是不是说明，氦离子可以提供</a:t>
                </a:r>
                <a:r>
                  <a:rPr lang="en-US" altLang="zh-CN"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倍于质子的总剂量？当然这个还是需要后续更深入的模拟计算或者说需要实验来验证的，如果可行，那氦离子治疗装置就可以为</a:t>
                </a:r>
                <a:r>
                  <a:rPr lang="en-US" altLang="zh-CN"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FLASH</a:t>
                </a:r>
                <a:r>
                  <a:rPr lang="zh-CN" altLang="en-US" sz="1200" baseline="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治疗和一些先进的扫描方式提供了充足的流强裕度和实验条件了。</a:t>
                </a:r>
                <a:endParaRPr lang="zh-CN" altLang="en-US" dirty="0"/>
              </a:p>
            </p:txBody>
          </p:sp>
        </mc:Fallback>
      </mc:AlternateContent>
      <p:sp>
        <p:nvSpPr>
          <p:cNvPr id="4" name="灯片编号占位符 3">
            <a:extLst>
              <a:ext uri="{FF2B5EF4-FFF2-40B4-BE49-F238E27FC236}">
                <a16:creationId xmlns:a16="http://schemas.microsoft.com/office/drawing/2014/main" id="{A128BB12-15FC-500A-BE88-E614A23A0523}"/>
              </a:ext>
            </a:extLst>
          </p:cNvPr>
          <p:cNvSpPr>
            <a:spLocks noGrp="1"/>
          </p:cNvSpPr>
          <p:nvPr>
            <p:ph type="sldNum" sz="quarter" idx="5"/>
          </p:nvPr>
        </p:nvSpPr>
        <p:spPr/>
        <p:txBody>
          <a:bodyPr/>
          <a:lstStyle/>
          <a:p>
            <a:fld id="{04CADD88-4011-4F89-B3AE-9470A6177BA0}" type="slidenum">
              <a:rPr lang="zh-CN" altLang="en-US" smtClean="0"/>
              <a:t>10</a:t>
            </a:fld>
            <a:endParaRPr lang="zh-CN" altLang="en-US"/>
          </a:p>
        </p:txBody>
      </p:sp>
    </p:spTree>
    <p:extLst>
      <p:ext uri="{BB962C8B-B14F-4D97-AF65-F5344CB8AC3E}">
        <p14:creationId xmlns:p14="http://schemas.microsoft.com/office/powerpoint/2010/main" val="4007286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6911A-4EEE-AB62-7081-78ED8D8CF25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7E07167-E94A-798D-284D-8C1F79C89D5D}"/>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a:extLst>
                  <a:ext uri="{FF2B5EF4-FFF2-40B4-BE49-F238E27FC236}">
                    <a16:creationId xmlns:a16="http://schemas.microsoft.com/office/drawing/2014/main" id="{4F90A229-9DB2-7F38-BA3F-52AEB6C285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CN" altLang="en-US" dirty="0"/>
                  <a:t>然后是注入结束后的</a:t>
                </a:r>
                <a:r>
                  <a:rPr lang="en-US" altLang="zh-CN" dirty="0"/>
                  <a:t>ramping</a:t>
                </a:r>
                <a:r>
                  <a:rPr lang="zh-CN" altLang="en-US" dirty="0"/>
                  <a:t>过程，在模拟设计时我使用了一些</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MAD-X track</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等</a:t>
                </a:r>
                <a:r>
                  <a:rPr lang="zh-CN" altLang="en-US" dirty="0"/>
                  <a:t>常用的束流动力学软件，在纵向运动的模拟过程中发现了与理论不符的能量接受度和异常的不对称性，经过排查和理论推导发现，这是由于这些软件在计算纵向动力学时采用了超相对论近似、或者说光速近似的计算方法，</a:t>
                </a:r>
                <a:r>
                  <a:rPr lang="zh-CN" altLang="zh-CN" sz="1200" kern="1200" dirty="0">
                    <a:solidFill>
                      <a:schemeClr val="tx1"/>
                    </a:solidFill>
                    <a:effectLst/>
                    <a:latin typeface="+mn-lt"/>
                    <a:ea typeface="+mn-ea"/>
                    <a:cs typeface="+mn-cs"/>
                  </a:rPr>
                  <a:t>以本设计的</a:t>
                </a:r>
                <a:r>
                  <a:rPr lang="en-US" altLang="zh-CN" sz="1200" kern="1200" dirty="0">
                    <a:solidFill>
                      <a:schemeClr val="tx1"/>
                    </a:solidFill>
                    <a:effectLst/>
                    <a:latin typeface="+mn-lt"/>
                    <a:ea typeface="+mn-ea"/>
                    <a:cs typeface="+mn-cs"/>
                  </a:rPr>
                  <a:t>8.1MeV/u</a:t>
                </a:r>
                <a:r>
                  <a:rPr lang="zh-CN" altLang="zh-CN" sz="1200" kern="1200" dirty="0">
                    <a:solidFill>
                      <a:schemeClr val="tx1"/>
                    </a:solidFill>
                    <a:effectLst/>
                    <a:latin typeface="+mn-lt"/>
                    <a:ea typeface="+mn-ea"/>
                    <a:cs typeface="+mn-cs"/>
                  </a:rPr>
                  <a:t>注入能量为例，</a:t>
                </a:r>
                <a:r>
                  <a:rPr lang="zh-CN" altLang="en-US" sz="1200" kern="1200" dirty="0">
                    <a:solidFill>
                      <a:schemeClr val="tx1"/>
                    </a:solidFill>
                    <a:effectLst/>
                    <a:latin typeface="+mn-lt"/>
                    <a:ea typeface="+mn-ea"/>
                    <a:cs typeface="+mn-cs"/>
                  </a:rPr>
                  <a:t>光速近似下该</a:t>
                </a:r>
                <a:r>
                  <a:rPr lang="en-US" altLang="zh-CN" sz="1200" kern="1200" dirty="0">
                    <a:solidFill>
                      <a:schemeClr val="tx1"/>
                    </a:solidFill>
                    <a:effectLst/>
                    <a:latin typeface="+mn-lt"/>
                    <a:ea typeface="+mn-ea"/>
                    <a:cs typeface="+mn-cs"/>
                  </a:rPr>
                  <a:t>lattice</a:t>
                </a:r>
                <a:r>
                  <a:rPr lang="zh-CN" altLang="en-US" sz="1200" kern="1200" dirty="0">
                    <a:solidFill>
                      <a:schemeClr val="tx1"/>
                    </a:solidFill>
                    <a:effectLst/>
                    <a:latin typeface="+mn-lt"/>
                    <a:ea typeface="+mn-ea"/>
                    <a:cs typeface="+mn-cs"/>
                  </a:rPr>
                  <a:t>的</a:t>
                </a:r>
                <a:r>
                  <a:rPr lang="zh-CN" altLang="zh-CN" sz="1200" kern="1200" dirty="0">
                    <a:solidFill>
                      <a:schemeClr val="tx1"/>
                    </a:solidFill>
                    <a:effectLst/>
                    <a:latin typeface="+mn-lt"/>
                    <a:ea typeface="+mn-ea"/>
                    <a:cs typeface="+mn-cs"/>
                  </a:rPr>
                  <a:t>滑相因子</a:t>
                </a:r>
                <a14:m>
                  <m:oMath xmlns:m="http://schemas.openxmlformats.org/officeDocument/2006/math">
                    <m:r>
                      <a:rPr lang="zh-CN" altLang="en-US" sz="1200" i="1" kern="1200" dirty="0" smtClean="0">
                        <a:solidFill>
                          <a:schemeClr val="tx1"/>
                        </a:solidFill>
                        <a:effectLst/>
                        <a:latin typeface="Cambria Math" panose="02040503050406030204" pitchFamily="18" charset="0"/>
                        <a:ea typeface="+mn-ea"/>
                        <a:cs typeface="+mn-cs"/>
                      </a:rPr>
                      <m:t>和</m:t>
                    </m:r>
                  </m:oMath>
                </a14:m>
                <a:r>
                  <a:rPr lang="zh-CN" altLang="zh-CN" sz="1200" kern="1200" dirty="0">
                    <a:solidFill>
                      <a:schemeClr val="tx1"/>
                    </a:solidFill>
                    <a:effectLst/>
                    <a:latin typeface="+mn-lt"/>
                    <a:ea typeface="+mn-ea"/>
                    <a:cs typeface="+mn-cs"/>
                  </a:rPr>
                  <a:t>真实的滑相因子的</a:t>
                </a:r>
                <a14:m>
                  <m:oMath xmlns:m="http://schemas.openxmlformats.org/officeDocument/2006/math">
                    <m:r>
                      <a:rPr lang="zh-CN" altLang="en-US" sz="1200" i="1" kern="1200" dirty="0" smtClean="0">
                        <a:solidFill>
                          <a:schemeClr val="tx1"/>
                        </a:solidFill>
                        <a:effectLst/>
                        <a:latin typeface="Cambria Math" panose="02040503050406030204" pitchFamily="18" charset="0"/>
                        <a:ea typeface="+mn-ea"/>
                        <a:cs typeface="+mn-cs"/>
                      </a:rPr>
                      <m:t>成</m:t>
                    </m:r>
                  </m:oMath>
                </a14:m>
                <a:r>
                  <a:rPr lang="zh-CN" altLang="en-US" sz="1200" kern="1200" dirty="0">
                    <a:solidFill>
                      <a:schemeClr val="tx1"/>
                    </a:solidFill>
                    <a:effectLst/>
                    <a:latin typeface="+mn-lt"/>
                    <a:ea typeface="+mn-ea"/>
                    <a:cs typeface="+mn-cs"/>
                  </a:rPr>
                  <a:t>反号并差了一个量级</a:t>
                </a:r>
                <a:r>
                  <a:rPr lang="zh-CN" altLang="zh-CN" sz="1200" kern="1200" dirty="0">
                    <a:solidFill>
                      <a:schemeClr val="tx1"/>
                    </a:solidFill>
                    <a:effectLst/>
                    <a:latin typeface="+mn-lt"/>
                    <a:ea typeface="+mn-ea"/>
                    <a:cs typeface="+mn-cs"/>
                  </a:rPr>
                  <a:t>，这表明在注入时，</a:t>
                </a:r>
                <a:r>
                  <a:rPr lang="zh-CN" altLang="en-US" sz="1200" kern="1200" dirty="0">
                    <a:solidFill>
                      <a:schemeClr val="tx1"/>
                    </a:solidFill>
                    <a:effectLst/>
                    <a:latin typeface="+mn-lt"/>
                    <a:ea typeface="+mn-ea"/>
                    <a:cs typeface="+mn-cs"/>
                  </a:rPr>
                  <a:t>采用该近似</a:t>
                </a:r>
                <a:r>
                  <a:rPr lang="zh-CN" altLang="zh-CN" sz="1200" kern="1200" dirty="0">
                    <a:solidFill>
                      <a:schemeClr val="tx1"/>
                    </a:solidFill>
                    <a:effectLst/>
                    <a:latin typeface="+mn-lt"/>
                    <a:ea typeface="+mn-ea"/>
                    <a:cs typeface="+mn-cs"/>
                  </a:rPr>
                  <a:t>的代码</a:t>
                </a:r>
                <a:r>
                  <a:rPr lang="zh-CN" altLang="en-US" sz="1200" kern="1200" dirty="0">
                    <a:solidFill>
                      <a:schemeClr val="tx1"/>
                    </a:solidFill>
                    <a:effectLst/>
                    <a:latin typeface="+mn-lt"/>
                    <a:ea typeface="+mn-ea"/>
                    <a:cs typeface="+mn-cs"/>
                  </a:rPr>
                  <a:t>会</a:t>
                </a:r>
                <a:r>
                  <a:rPr lang="zh-CN" altLang="zh-CN" sz="1200" kern="1200" dirty="0">
                    <a:solidFill>
                      <a:schemeClr val="tx1"/>
                    </a:solidFill>
                    <a:effectLst/>
                    <a:latin typeface="+mn-lt"/>
                    <a:ea typeface="+mn-ea"/>
                    <a:cs typeface="+mn-cs"/>
                  </a:rPr>
                  <a:t>将势阱接受度虚假放大了约</a:t>
                </a:r>
                <a:r>
                  <a:rPr lang="en-US" altLang="zh-CN" sz="1200" kern="1200" dirty="0">
                    <a:solidFill>
                      <a:schemeClr val="tx1"/>
                    </a:solidFill>
                    <a:effectLst/>
                    <a:latin typeface="+mn-lt"/>
                    <a:ea typeface="+mn-ea"/>
                    <a:cs typeface="+mn-cs"/>
                  </a:rPr>
                  <a:t> 3.6</a:t>
                </a:r>
                <a:r>
                  <a:rPr lang="zh-CN" altLang="zh-CN" sz="1200" kern="1200" dirty="0">
                    <a:solidFill>
                      <a:schemeClr val="tx1"/>
                    </a:solidFill>
                    <a:effectLst/>
                    <a:latin typeface="+mn-lt"/>
                    <a:ea typeface="+mn-ea"/>
                    <a:cs typeface="+mn-cs"/>
                  </a:rPr>
                  <a:t>倍</a:t>
                </a:r>
                <a:r>
                  <a:rPr lang="zh-CN" altLang="en-US" sz="1200" kern="1200" dirty="0">
                    <a:solidFill>
                      <a:schemeClr val="tx1"/>
                    </a:solidFill>
                    <a:effectLst/>
                    <a:latin typeface="+mn-lt"/>
                    <a:ea typeface="+mn-ea"/>
                    <a:cs typeface="+mn-cs"/>
                  </a:rPr>
                  <a:t>左右</a:t>
                </a:r>
                <a:r>
                  <a:rPr lang="zh-CN"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会</a:t>
                </a:r>
                <a:r>
                  <a:rPr lang="zh-CN" altLang="zh-CN" sz="1200" kern="1200" dirty="0">
                    <a:solidFill>
                      <a:schemeClr val="tx1"/>
                    </a:solidFill>
                    <a:effectLst/>
                    <a:latin typeface="+mn-lt"/>
                    <a:ea typeface="+mn-ea"/>
                    <a:cs typeface="+mn-cs"/>
                  </a:rPr>
                  <a:t>引</a:t>
                </a:r>
                <a:r>
                  <a:rPr lang="zh-CN" altLang="en-US" sz="1200" kern="1200" dirty="0">
                    <a:solidFill>
                      <a:schemeClr val="tx1"/>
                    </a:solidFill>
                    <a:effectLst/>
                    <a:latin typeface="+mn-lt"/>
                    <a:ea typeface="+mn-ea"/>
                    <a:cs typeface="+mn-cs"/>
                  </a:rPr>
                  <a:t>起</a:t>
                </a:r>
                <a:r>
                  <a:rPr lang="zh-CN" altLang="zh-CN" sz="1200" kern="1200" dirty="0">
                    <a:solidFill>
                      <a:schemeClr val="tx1"/>
                    </a:solidFill>
                    <a:effectLst/>
                    <a:latin typeface="+mn-lt"/>
                    <a:ea typeface="+mn-ea"/>
                    <a:cs typeface="+mn-cs"/>
                  </a:rPr>
                  <a:t>严重的模拟偏差。</a:t>
                </a:r>
                <a:r>
                  <a:rPr lang="zh-CN" altLang="en-US" sz="1200" kern="1200" dirty="0">
                    <a:solidFill>
                      <a:schemeClr val="tx1"/>
                    </a:solidFill>
                    <a:effectLst/>
                    <a:latin typeface="+mn-lt"/>
                    <a:ea typeface="+mn-ea"/>
                    <a:cs typeface="+mn-cs"/>
                  </a:rPr>
                  <a:t>而临界能量附近滑相因子趋向于</a:t>
                </a:r>
                <a:r>
                  <a:rPr lang="en-US" altLang="zh-CN" sz="1200" kern="1200" dirty="0">
                    <a:solidFill>
                      <a:schemeClr val="tx1"/>
                    </a:solidFill>
                    <a:effectLst/>
                    <a:latin typeface="+mn-lt"/>
                    <a:ea typeface="+mn-ea"/>
                    <a:cs typeface="+mn-cs"/>
                  </a:rPr>
                  <a:t>0</a:t>
                </a:r>
                <a:r>
                  <a:rPr lang="zh-CN" altLang="en-US" sz="1200" kern="1200" dirty="0">
                    <a:solidFill>
                      <a:schemeClr val="tx1"/>
                    </a:solidFill>
                    <a:effectLst/>
                    <a:latin typeface="+mn-lt"/>
                    <a:ea typeface="+mn-ea"/>
                    <a:cs typeface="+mn-cs"/>
                  </a:rPr>
                  <a:t>时，光速近似的软件也模拟不出高阶项</a:t>
                </a:r>
                <a:r>
                  <a:rPr lang="en-US" altLang="zh-CN" sz="1200" kern="1200" dirty="0">
                    <a:solidFill>
                      <a:schemeClr val="tx1"/>
                    </a:solidFill>
                    <a:effectLst/>
                    <a:latin typeface="+mn-lt"/>
                    <a:ea typeface="+mn-ea"/>
                    <a:cs typeface="+mn-cs"/>
                  </a:rPr>
                  <a:t>η1</a:t>
                </a:r>
                <a:r>
                  <a:rPr lang="zh-CN" altLang="en-US" sz="1200" kern="1200" dirty="0">
                    <a:solidFill>
                      <a:schemeClr val="tx1"/>
                    </a:solidFill>
                    <a:effectLst/>
                    <a:latin typeface="+mn-lt"/>
                    <a:ea typeface="+mn-ea"/>
                    <a:cs typeface="+mn-cs"/>
                  </a:rPr>
                  <a:t>带来的</a:t>
                </a:r>
                <a:r>
                  <a:rPr lang="en-US" altLang="zh-CN" sz="1200" kern="1200" dirty="0">
                    <a:solidFill>
                      <a:schemeClr val="tx1"/>
                    </a:solidFill>
                    <a:effectLst/>
                    <a:latin typeface="+mn-lt"/>
                    <a:ea typeface="+mn-ea"/>
                    <a:cs typeface="+mn-cs"/>
                  </a:rPr>
                  <a:t>bucket</a:t>
                </a:r>
                <a:r>
                  <a:rPr lang="zh-CN" altLang="en-US" sz="1200" kern="1200" dirty="0">
                    <a:solidFill>
                      <a:schemeClr val="tx1"/>
                    </a:solidFill>
                    <a:effectLst/>
                    <a:latin typeface="+mn-lt"/>
                    <a:ea typeface="+mn-ea"/>
                    <a:cs typeface="+mn-cs"/>
                  </a:rPr>
                  <a:t>不对称性，为了更好的解释这个现象我就</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在考虑了高阶项</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η1</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的情况下推导出了真实与光速近似情况的</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纵向</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接受度畸变比</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公式，可以称为</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K</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因子</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公式，并画出了这张</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rPr>
                  <a:t>随能量变化的纵向接受度畸变比图，可以看到在我们医用的能量区间</a:t>
                </a:r>
                <a:r>
                  <a:rPr lang="en-US" altLang="zh-CN" sz="1200" b="1" dirty="0">
                    <a:latin typeface="Times New Roman" panose="02020603050405020304" pitchFamily="18" charset="0"/>
                    <a:ea typeface="微软雅黑" panose="020B0503020204020204" pitchFamily="34" charset="-122"/>
                    <a:cs typeface="Times New Roman" panose="02020603050405020304" pitchFamily="18" charset="0"/>
                  </a:rPr>
                  <a:t>K</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rPr>
                  <a:t>值都是小于</a:t>
                </a:r>
                <a:r>
                  <a:rPr lang="en-US" altLang="zh-CN" sz="1200" b="1"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rPr>
                  <a:t>的，也就是说直接用这种光速近似软件模拟是不准的，需要修正，而到了临界能量附近高阶滑相因子的影响就会逐渐凸显出来，纵向</a:t>
                </a:r>
                <a:r>
                  <a:rPr lang="en-US" altLang="zh-CN" sz="1200" b="1" dirty="0">
                    <a:latin typeface="Times New Roman" panose="02020603050405020304" pitchFamily="18" charset="0"/>
                    <a:ea typeface="微软雅黑" panose="020B0503020204020204" pitchFamily="34" charset="-122"/>
                    <a:cs typeface="Times New Roman" panose="02020603050405020304" pitchFamily="18" charset="0"/>
                  </a:rPr>
                  <a:t>bucket</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rPr>
                  <a:t>的上下边界会表现出明显的不对称性，在越过临界能量后</a:t>
                </a:r>
                <a:r>
                  <a:rPr lang="en-US" altLang="zh-CN" sz="1200" b="1" dirty="0">
                    <a:latin typeface="Times New Roman" panose="02020603050405020304" pitchFamily="18" charset="0"/>
                    <a:ea typeface="微软雅黑" panose="020B0503020204020204" pitchFamily="34" charset="-122"/>
                    <a:cs typeface="Times New Roman" panose="02020603050405020304" pitchFamily="18" charset="0"/>
                  </a:rPr>
                  <a:t>K</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rPr>
                  <a:t>值则会逐渐趋向于</a:t>
                </a:r>
                <a:r>
                  <a:rPr lang="en-US" altLang="zh-CN" sz="1200" b="1"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rPr>
                  <a:t>，这个</a:t>
                </a:r>
                <a:r>
                  <a:rPr lang="en-US" altLang="zh-CN" sz="1200" b="1" dirty="0">
                    <a:latin typeface="Times New Roman" panose="02020603050405020304" pitchFamily="18" charset="0"/>
                    <a:ea typeface="微软雅黑" panose="020B0503020204020204" pitchFamily="34" charset="-122"/>
                    <a:cs typeface="Times New Roman" panose="02020603050405020304" pitchFamily="18" charset="0"/>
                  </a:rPr>
                  <a:t>K</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rPr>
                  <a:t>因子模型的作用就在于在使用</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MAD-X track</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、甚至</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elegant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等主流软件对</a:t>
                </a:r>
                <a:r>
                  <a:rPr lang="zh-CN" altLang="zh-CN" sz="1200" kern="1200" dirty="0">
                    <a:solidFill>
                      <a:schemeClr val="tx1"/>
                    </a:solidFill>
                    <a:effectLst/>
                    <a:latin typeface="+mn-lt"/>
                    <a:ea typeface="+mn-ea"/>
                    <a:cs typeface="+mn-cs"/>
                  </a:rPr>
                  <a:t>运行于非相对论区间的同步加速器</a:t>
                </a:r>
                <a:r>
                  <a:rPr lang="zh-CN" altLang="en-US" sz="1200" kern="1200" dirty="0">
                    <a:solidFill>
                      <a:schemeClr val="tx1"/>
                    </a:solidFill>
                    <a:effectLst/>
                    <a:latin typeface="+mn-lt"/>
                    <a:ea typeface="+mn-ea"/>
                    <a:cs typeface="+mn-cs"/>
                  </a:rPr>
                  <a:t>或者其他加速器进行设计时，</a:t>
                </a:r>
                <a:r>
                  <a:rPr lang="zh-CN" altLang="en-US" sz="1200" b="1"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可以</a:t>
                </a:r>
                <a:r>
                  <a:rPr lang="zh-CN" altLang="zh-CN" sz="1200" kern="1200" dirty="0">
                    <a:solidFill>
                      <a:schemeClr val="tx1"/>
                    </a:solidFill>
                    <a:effectLst/>
                    <a:latin typeface="+mn-lt"/>
                    <a:ea typeface="+mn-ea"/>
                    <a:cs typeface="+mn-cs"/>
                  </a:rPr>
                  <a:t>直接利用该公式，快速</a:t>
                </a:r>
                <a:r>
                  <a:rPr lang="zh-CN" altLang="en-US" sz="1200" kern="1200" dirty="0">
                    <a:solidFill>
                      <a:schemeClr val="tx1"/>
                    </a:solidFill>
                    <a:effectLst/>
                    <a:latin typeface="+mn-lt"/>
                    <a:ea typeface="+mn-ea"/>
                    <a:cs typeface="+mn-cs"/>
                  </a:rPr>
                  <a:t>的评估此时的</a:t>
                </a:r>
                <a:r>
                  <a:rPr lang="zh-CN" altLang="zh-CN" sz="1200" kern="1200" dirty="0">
                    <a:solidFill>
                      <a:schemeClr val="tx1"/>
                    </a:solidFill>
                    <a:effectLst/>
                    <a:latin typeface="+mn-lt"/>
                    <a:ea typeface="+mn-ea"/>
                    <a:cs typeface="+mn-cs"/>
                  </a:rPr>
                  <a:t>纵向能量接受度极限，从而避免因近似而导致的射频电压</a:t>
                </a:r>
                <a:r>
                  <a:rPr lang="zh-CN" altLang="en-US" sz="1200" kern="1200" dirty="0">
                    <a:solidFill>
                      <a:schemeClr val="tx1"/>
                    </a:solidFill>
                    <a:effectLst/>
                    <a:latin typeface="+mn-lt"/>
                    <a:ea typeface="+mn-ea"/>
                    <a:cs typeface="+mn-cs"/>
                  </a:rPr>
                  <a:t>和势阱的错误</a:t>
                </a:r>
                <a:r>
                  <a:rPr lang="zh-CN" altLang="zh-CN" sz="1200" kern="1200" dirty="0">
                    <a:solidFill>
                      <a:schemeClr val="tx1"/>
                    </a:solidFill>
                    <a:effectLst/>
                    <a:latin typeface="+mn-lt"/>
                    <a:ea typeface="+mn-ea"/>
                    <a:cs typeface="+mn-cs"/>
                  </a:rPr>
                  <a:t>低估</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1200" b="1" kern="1200" dirty="0">
                    <a:solidFill>
                      <a:schemeClr val="tx1"/>
                    </a:solidFill>
                    <a:effectLst/>
                    <a:latin typeface="+mn-lt"/>
                    <a:ea typeface="+mn-ea"/>
                    <a:cs typeface="+mn-cs"/>
                  </a:rPr>
                  <a:t>为纵向接受度的精准</a:t>
                </a:r>
                <a:r>
                  <a:rPr lang="zh-CN" altLang="en-US" sz="1200" b="1" kern="1200" dirty="0">
                    <a:solidFill>
                      <a:schemeClr val="tx1"/>
                    </a:solidFill>
                    <a:effectLst/>
                    <a:latin typeface="+mn-lt"/>
                    <a:ea typeface="+mn-ea"/>
                    <a:cs typeface="+mn-cs"/>
                  </a:rPr>
                  <a:t>计算</a:t>
                </a:r>
                <a:r>
                  <a:rPr lang="zh-CN" altLang="zh-CN" sz="1200" b="1" kern="1200" dirty="0">
                    <a:solidFill>
                      <a:schemeClr val="tx1"/>
                    </a:solidFill>
                    <a:effectLst/>
                    <a:latin typeface="+mn-lt"/>
                    <a:ea typeface="+mn-ea"/>
                    <a:cs typeface="+mn-cs"/>
                  </a:rPr>
                  <a:t>提供了一个可靠的</a:t>
                </a:r>
                <a:r>
                  <a:rPr lang="zh-CN" altLang="en-US" sz="1200" b="1" kern="1200" dirty="0">
                    <a:solidFill>
                      <a:schemeClr val="tx1"/>
                    </a:solidFill>
                    <a:effectLst/>
                    <a:latin typeface="+mn-lt"/>
                    <a:ea typeface="+mn-ea"/>
                    <a:cs typeface="+mn-cs"/>
                  </a:rPr>
                  <a:t>公式</a:t>
                </a:r>
                <a:endParaRPr lang="zh-C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CN" altLang="en-US" dirty="0"/>
              </a:p>
            </p:txBody>
          </p:sp>
        </mc:Choice>
        <mc:Fallback xmlns="">
          <p:sp>
            <p:nvSpPr>
              <p:cNvPr id="3" name="备注占位符 2">
                <a:extLst>
                  <a:ext uri="{FF2B5EF4-FFF2-40B4-BE49-F238E27FC236}">
                    <a16:creationId xmlns:a16="http://schemas.microsoft.com/office/drawing/2014/main" id="{4F90A229-9DB2-7F38-BA3F-52AEB6C285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CN" altLang="en-US" dirty="0"/>
                  <a:t>在注入和束流累积之后，就是后续的加速</a:t>
                </a:r>
                <a:r>
                  <a:rPr lang="en-US" altLang="zh-CN" dirty="0"/>
                  <a:t>ramping</a:t>
                </a:r>
                <a:r>
                  <a:rPr lang="zh-CN" altLang="en-US" dirty="0"/>
                  <a:t>过程，在模拟过程我使用了一些</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MAD-X track</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等</a:t>
                </a:r>
                <a:r>
                  <a:rPr lang="zh-CN" altLang="en-US" dirty="0"/>
                  <a:t>常用的束流动力学软件，然后在纵向运动的模拟过程中发现了与理论不符的能量接受度和异常的上下不对称性，</a:t>
                </a:r>
                <a:r>
                  <a:rPr lang="zh-CN" altLang="zh-CN" sz="1200" kern="1200" dirty="0">
                    <a:solidFill>
                      <a:schemeClr val="tx1"/>
                    </a:solidFill>
                    <a:effectLst/>
                    <a:latin typeface="+mn-lt"/>
                    <a:ea typeface="+mn-ea"/>
                    <a:cs typeface="+mn-cs"/>
                  </a:rPr>
                  <a:t>以本设计的</a:t>
                </a:r>
                <a:r>
                  <a:rPr lang="en-US" altLang="zh-CN" sz="1200" kern="1200" dirty="0">
                    <a:solidFill>
                      <a:schemeClr val="tx1"/>
                    </a:solidFill>
                    <a:effectLst/>
                    <a:latin typeface="+mn-lt"/>
                    <a:ea typeface="+mn-ea"/>
                    <a:cs typeface="+mn-cs"/>
                  </a:rPr>
                  <a:t>8.1MeV/u</a:t>
                </a:r>
                <a:r>
                  <a:rPr lang="zh-CN" altLang="zh-CN" sz="1200" kern="1200" dirty="0">
                    <a:solidFill>
                      <a:schemeClr val="tx1"/>
                    </a:solidFill>
                    <a:effectLst/>
                    <a:latin typeface="+mn-lt"/>
                    <a:ea typeface="+mn-ea"/>
                    <a:cs typeface="+mn-cs"/>
                  </a:rPr>
                  <a:t>氦离子注入能量为例，</a:t>
                </a:r>
                <a:r>
                  <a:rPr lang="zh-CN" altLang="en-US" sz="1200" kern="1200" dirty="0">
                    <a:solidFill>
                      <a:schemeClr val="tx1"/>
                    </a:solidFill>
                    <a:effectLst/>
                    <a:latin typeface="+mn-lt"/>
                    <a:ea typeface="+mn-ea"/>
                    <a:cs typeface="+mn-cs"/>
                  </a:rPr>
                  <a:t>光速近似下</a:t>
                </a:r>
                <a:r>
                  <a:rPr lang="zh-CN" altLang="zh-CN" sz="1200" kern="1200" dirty="0">
                    <a:solidFill>
                      <a:schemeClr val="tx1"/>
                    </a:solidFill>
                    <a:effectLst/>
                    <a:latin typeface="+mn-lt"/>
                    <a:ea typeface="+mn-ea"/>
                    <a:cs typeface="+mn-cs"/>
                  </a:rPr>
                  <a:t>零阶动量压缩因子</a:t>
                </a:r>
                <a:r>
                  <a:rPr lang="zh-CN" altLang="en-US" sz="1200" i="0" kern="1200">
                    <a:solidFill>
                      <a:schemeClr val="tx1"/>
                    </a:solidFill>
                    <a:effectLst/>
                    <a:latin typeface="+mn-lt"/>
                    <a:ea typeface="+mn-ea"/>
                    <a:cs typeface="+mn-cs"/>
                  </a:rPr>
                  <a:t>𝛼_𝑐</a:t>
                </a:r>
                <a:r>
                  <a:rPr lang="en-US" altLang="zh-CN" sz="1200" i="0" kern="1200">
                    <a:solidFill>
                      <a:schemeClr val="tx1"/>
                    </a:solidFill>
                    <a:effectLst/>
                    <a:latin typeface="+mn-lt"/>
                    <a:ea typeface="+mn-ea"/>
                    <a:cs typeface="+mn-cs"/>
                  </a:rPr>
                  <a:t>0=0.3631</a:t>
                </a:r>
                <a:r>
                  <a:rPr lang="zh-CN" altLang="en-US" sz="1200" kern="1200" dirty="0">
                    <a:solidFill>
                      <a:schemeClr val="tx1"/>
                    </a:solidFill>
                    <a:effectLst/>
                    <a:latin typeface="+mn-lt"/>
                    <a:ea typeface="+mn-ea"/>
                    <a:cs typeface="+mn-cs"/>
                  </a:rPr>
                  <a:t>，此时虚假的</a:t>
                </a:r>
                <a:r>
                  <a:rPr lang="zh-CN" altLang="zh-CN" sz="1200" kern="1200" dirty="0">
                    <a:solidFill>
                      <a:schemeClr val="tx1"/>
                    </a:solidFill>
                    <a:effectLst/>
                    <a:latin typeface="+mn-lt"/>
                    <a:ea typeface="+mn-ea"/>
                    <a:cs typeface="+mn-cs"/>
                  </a:rPr>
                  <a:t>的滑相因子</a:t>
                </a:r>
                <a:r>
                  <a:rPr lang="zh-CN" altLang="en-US" sz="1200" i="0" kern="1200">
                    <a:solidFill>
                      <a:schemeClr val="tx1"/>
                    </a:solidFill>
                    <a:effectLst/>
                    <a:latin typeface="+mn-lt"/>
                    <a:ea typeface="+mn-ea"/>
                    <a:cs typeface="+mn-cs"/>
                  </a:rPr>
                  <a:t>𝜂_</a:t>
                </a:r>
                <a:r>
                  <a:rPr lang="en-US" altLang="zh-CN" sz="1200" i="0" kern="1200">
                    <a:solidFill>
                      <a:schemeClr val="tx1"/>
                    </a:solidFill>
                    <a:effectLst/>
                    <a:latin typeface="+mn-lt"/>
                    <a:ea typeface="+mn-ea"/>
                    <a:cs typeface="+mn-cs"/>
                  </a:rPr>
                  <a:t>0</a:t>
                </a:r>
                <a:r>
                  <a:rPr lang="zh-CN" altLang="en-US" sz="1200" i="0" kern="1200">
                    <a:solidFill>
                      <a:schemeClr val="tx1"/>
                    </a:solidFill>
                    <a:effectLst/>
                    <a:latin typeface="+mn-lt"/>
                    <a:ea typeface="+mn-ea"/>
                    <a:cs typeface="+mn-cs"/>
                  </a:rPr>
                  <a:t>𝑓𝑎𝑘𝑒≈</a:t>
                </a:r>
                <a:r>
                  <a:rPr lang="en-US" altLang="zh-CN" sz="1200" i="0" kern="1200">
                    <a:solidFill>
                      <a:schemeClr val="tx1"/>
                    </a:solidFill>
                    <a:effectLst/>
                    <a:latin typeface="+mn-lt"/>
                    <a:ea typeface="+mn-ea"/>
                    <a:cs typeface="+mn-cs"/>
                  </a:rPr>
                  <a:t>0.0475 </a:t>
                </a:r>
                <a:r>
                  <a:rPr lang="zh-CN" altLang="en-US" sz="1200" i="0" kern="1200">
                    <a:solidFill>
                      <a:schemeClr val="tx1"/>
                    </a:solidFill>
                    <a:effectLst/>
                    <a:latin typeface="Cambria Math" panose="02040503050406030204" pitchFamily="18" charset="0"/>
                    <a:ea typeface="+mn-ea"/>
                    <a:cs typeface="+mn-cs"/>
                  </a:rPr>
                  <a:t>，而</a:t>
                </a:r>
                <a:r>
                  <a:rPr lang="zh-CN" altLang="zh-CN" sz="1200" kern="1200" dirty="0">
                    <a:solidFill>
                      <a:schemeClr val="tx1"/>
                    </a:solidFill>
                    <a:effectLst/>
                    <a:latin typeface="+mn-lt"/>
                    <a:ea typeface="+mn-ea"/>
                    <a:cs typeface="+mn-cs"/>
                  </a:rPr>
                  <a:t>真实的滑相因子的</a:t>
                </a:r>
                <a:r>
                  <a:rPr lang="zh-CN" altLang="en-US" sz="1200" i="0" kern="1200">
                    <a:solidFill>
                      <a:schemeClr val="tx1"/>
                    </a:solidFill>
                    <a:effectLst/>
                    <a:latin typeface="+mn-lt"/>
                    <a:ea typeface="+mn-ea"/>
                    <a:cs typeface="+mn-cs"/>
                  </a:rPr>
                  <a:t>𝜂</a:t>
                </a:r>
                <a:r>
                  <a:rPr lang="zh-CN" altLang="en-US" sz="1200" i="0" kern="1200">
                    <a:solidFill>
                      <a:schemeClr val="tx1"/>
                    </a:solidFill>
                    <a:effectLst/>
                    <a:latin typeface="Cambria Math" panose="02040503050406030204" pitchFamily="18" charset="0"/>
                    <a:ea typeface="+mn-ea"/>
                    <a:cs typeface="+mn-cs"/>
                  </a:rPr>
                  <a:t>_(</a:t>
                </a:r>
                <a:r>
                  <a:rPr lang="en-US" altLang="zh-CN" sz="1200" i="0" kern="1200">
                    <a:solidFill>
                      <a:schemeClr val="tx1"/>
                    </a:solidFill>
                    <a:effectLst/>
                    <a:latin typeface="+mn-lt"/>
                    <a:ea typeface="+mn-ea"/>
                    <a:cs typeface="+mn-cs"/>
                  </a:rPr>
                  <a:t>0</a:t>
                </a:r>
                <a:r>
                  <a:rPr lang="zh-CN" altLang="en-US" sz="1200" i="0" kern="1200">
                    <a:solidFill>
                      <a:schemeClr val="tx1"/>
                    </a:solidFill>
                    <a:effectLst/>
                    <a:latin typeface="+mn-lt"/>
                    <a:ea typeface="+mn-ea"/>
                    <a:cs typeface="+mn-cs"/>
                  </a:rPr>
                  <a:t>𝑟𝑒𝑎𝑙 ≈</a:t>
                </a:r>
                <a:r>
                  <a:rPr lang="zh-CN" altLang="en-US" sz="1200" i="0" kern="1200">
                    <a:solidFill>
                      <a:schemeClr val="tx1"/>
                    </a:solidFill>
                    <a:effectLst/>
                    <a:latin typeface="Cambria Math" panose="02040503050406030204" pitchFamily="18" charset="0"/>
                    <a:ea typeface="+mn-ea"/>
                    <a:cs typeface="+mn-cs"/>
                  </a:rPr>
                  <a:t>)</a:t>
                </a:r>
                <a:r>
                  <a:rPr lang="en-US" altLang="zh-CN" sz="1200" i="0" kern="1200">
                    <a:solidFill>
                      <a:schemeClr val="tx1"/>
                    </a:solidFill>
                    <a:effectLst/>
                    <a:latin typeface="+mn-lt"/>
                    <a:ea typeface="+mn-ea"/>
                    <a:cs typeface="+mn-cs"/>
                  </a:rPr>
                  <a:t>−0.6193 </a:t>
                </a:r>
                <a:r>
                  <a:rPr lang="zh-CN" altLang="zh-CN" sz="1200" kern="1200" dirty="0">
                    <a:solidFill>
                      <a:schemeClr val="tx1"/>
                    </a:solidFill>
                    <a:effectLst/>
                    <a:latin typeface="+mn-lt"/>
                    <a:ea typeface="+mn-ea"/>
                    <a:cs typeface="+mn-cs"/>
                  </a:rPr>
                  <a:t>，这表明在注入时，该近似下的代码</a:t>
                </a:r>
                <a:r>
                  <a:rPr lang="zh-CN" altLang="en-US" sz="1200" kern="1200" dirty="0">
                    <a:solidFill>
                      <a:schemeClr val="tx1"/>
                    </a:solidFill>
                    <a:effectLst/>
                    <a:latin typeface="+mn-lt"/>
                    <a:ea typeface="+mn-ea"/>
                    <a:cs typeface="+mn-cs"/>
                  </a:rPr>
                  <a:t>会</a:t>
                </a:r>
                <a:r>
                  <a:rPr lang="zh-CN" altLang="zh-CN" sz="1200" kern="1200" dirty="0">
                    <a:solidFill>
                      <a:schemeClr val="tx1"/>
                    </a:solidFill>
                    <a:effectLst/>
                    <a:latin typeface="+mn-lt"/>
                    <a:ea typeface="+mn-ea"/>
                    <a:cs typeface="+mn-cs"/>
                  </a:rPr>
                  <a:t>将势阱接受度虚假放大了约</a:t>
                </a:r>
                <a:r>
                  <a:rPr lang="en-US" altLang="zh-CN" sz="1200" kern="1200" dirty="0">
                    <a:solidFill>
                      <a:schemeClr val="tx1"/>
                    </a:solidFill>
                    <a:effectLst/>
                    <a:latin typeface="+mn-lt"/>
                    <a:ea typeface="+mn-ea"/>
                    <a:cs typeface="+mn-cs"/>
                  </a:rPr>
                  <a:t> 3.61 </a:t>
                </a:r>
                <a:r>
                  <a:rPr lang="zh-CN" altLang="zh-CN" sz="1200" kern="1200" dirty="0">
                    <a:solidFill>
                      <a:schemeClr val="tx1"/>
                    </a:solidFill>
                    <a:effectLst/>
                    <a:latin typeface="+mn-lt"/>
                    <a:ea typeface="+mn-ea"/>
                    <a:cs typeface="+mn-cs"/>
                  </a:rPr>
                  <a:t>倍，引</a:t>
                </a:r>
                <a:r>
                  <a:rPr lang="zh-CN" altLang="en-US" sz="1200" kern="1200" dirty="0">
                    <a:solidFill>
                      <a:schemeClr val="tx1"/>
                    </a:solidFill>
                    <a:effectLst/>
                    <a:latin typeface="+mn-lt"/>
                    <a:ea typeface="+mn-ea"/>
                    <a:cs typeface="+mn-cs"/>
                  </a:rPr>
                  <a:t>起</a:t>
                </a:r>
                <a:r>
                  <a:rPr lang="zh-CN" altLang="zh-CN" sz="1200" kern="1200" dirty="0">
                    <a:solidFill>
                      <a:schemeClr val="tx1"/>
                    </a:solidFill>
                    <a:effectLst/>
                    <a:latin typeface="+mn-lt"/>
                    <a:ea typeface="+mn-ea"/>
                    <a:cs typeface="+mn-cs"/>
                  </a:rPr>
                  <a:t>严重的模拟偏差。</a:t>
                </a:r>
                <a:r>
                  <a:rPr lang="zh-CN" altLang="en-US" sz="1200" kern="1200" dirty="0">
                    <a:solidFill>
                      <a:schemeClr val="tx1"/>
                    </a:solidFill>
                    <a:effectLst/>
                    <a:latin typeface="+mn-lt"/>
                    <a:ea typeface="+mn-ea"/>
                    <a:cs typeface="+mn-cs"/>
                  </a:rPr>
                  <a:t>然后以</a:t>
                </a:r>
                <a:r>
                  <a:rPr lang="en-US" altLang="zh-CN" sz="1200" kern="1200" dirty="0">
                    <a:solidFill>
                      <a:schemeClr val="tx1"/>
                    </a:solidFill>
                    <a:effectLst/>
                    <a:latin typeface="+mn-lt"/>
                    <a:ea typeface="+mn-ea"/>
                    <a:cs typeface="+mn-cs"/>
                  </a:rPr>
                  <a:t>600Mev/u</a:t>
                </a:r>
                <a:r>
                  <a:rPr lang="zh-CN" altLang="en-US" sz="1200" kern="1200" dirty="0">
                    <a:solidFill>
                      <a:schemeClr val="tx1"/>
                    </a:solidFill>
                    <a:effectLst/>
                    <a:latin typeface="+mn-lt"/>
                    <a:ea typeface="+mn-ea"/>
                    <a:cs typeface="+mn-cs"/>
                  </a:rPr>
                  <a:t>临界能量附近为例，此时的零阶滑相因子会趋向于</a:t>
                </a:r>
                <a:r>
                  <a:rPr lang="en-US" altLang="zh-CN" sz="1200" kern="1200" dirty="0">
                    <a:solidFill>
                      <a:schemeClr val="tx1"/>
                    </a:solidFill>
                    <a:effectLst/>
                    <a:latin typeface="+mn-lt"/>
                    <a:ea typeface="+mn-ea"/>
                    <a:cs typeface="+mn-cs"/>
                  </a:rPr>
                  <a:t>0</a:t>
                </a:r>
                <a:r>
                  <a:rPr lang="zh-CN" altLang="en-US" sz="1200" kern="1200" dirty="0">
                    <a:solidFill>
                      <a:schemeClr val="tx1"/>
                    </a:solidFill>
                    <a:effectLst/>
                    <a:latin typeface="+mn-lt"/>
                    <a:ea typeface="+mn-ea"/>
                    <a:cs typeface="+mn-cs"/>
                  </a:rPr>
                  <a:t>，高阶项</a:t>
                </a:r>
                <a:r>
                  <a:rPr lang="en-US" altLang="zh-CN" sz="1200" kern="1200" dirty="0">
                    <a:solidFill>
                      <a:schemeClr val="tx1"/>
                    </a:solidFill>
                    <a:effectLst/>
                    <a:latin typeface="+mn-lt"/>
                    <a:ea typeface="+mn-ea"/>
                    <a:cs typeface="+mn-cs"/>
                  </a:rPr>
                  <a:t>η1</a:t>
                </a:r>
                <a:r>
                  <a:rPr lang="zh-CN" altLang="en-US" sz="1200" kern="1200" dirty="0">
                    <a:solidFill>
                      <a:schemeClr val="tx1"/>
                    </a:solidFill>
                    <a:effectLst/>
                    <a:latin typeface="+mn-lt"/>
                    <a:ea typeface="+mn-ea"/>
                    <a:cs typeface="+mn-cs"/>
                  </a:rPr>
                  <a:t>的影响会表现除了，引起</a:t>
                </a:r>
                <a:r>
                  <a:rPr lang="en-US" altLang="zh-CN" sz="1200" kern="1200" dirty="0">
                    <a:solidFill>
                      <a:schemeClr val="tx1"/>
                    </a:solidFill>
                    <a:effectLst/>
                    <a:latin typeface="+mn-lt"/>
                    <a:ea typeface="+mn-ea"/>
                    <a:cs typeface="+mn-cs"/>
                  </a:rPr>
                  <a:t>bucket</a:t>
                </a:r>
                <a:r>
                  <a:rPr lang="zh-CN" altLang="en-US" sz="1200" kern="1200" dirty="0">
                    <a:solidFill>
                      <a:schemeClr val="tx1"/>
                    </a:solidFill>
                    <a:effectLst/>
                    <a:latin typeface="+mn-lt"/>
                    <a:ea typeface="+mn-ea"/>
                    <a:cs typeface="+mn-cs"/>
                  </a:rPr>
                  <a:t>上下边界的不对称性，而采用光速近似的软件和代码模拟出来的结果则不会反应出这种真实的情况，为了更好的解释这个现象和解决这个模拟不对的问题，我就对</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真实的滑相因子进行分析</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，在考虑了高阶项</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η1</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的情况下推导出了</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纵向</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接受度畸变比</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K</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因子</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公式，并画出了这张</a:t>
                </a:r>
                <a:r>
                  <a:rPr lang="zh-CN" altLang="en-US" sz="1200" b="1" dirty="0">
                    <a:latin typeface="Times New Roman" panose="02020603050405020304" pitchFamily="18" charset="0"/>
                    <a:ea typeface="微软雅黑" panose="020B0503020204020204" pitchFamily="34" charset="-122"/>
                    <a:cs typeface="Times New Roman" panose="02020603050405020304" pitchFamily="18" charset="0"/>
                  </a:rPr>
                  <a:t>随能量变化的纵向接受度畸变比图</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C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CN" altLang="en-US" dirty="0"/>
              </a:p>
            </p:txBody>
          </p:sp>
        </mc:Fallback>
      </mc:AlternateContent>
      <p:sp>
        <p:nvSpPr>
          <p:cNvPr id="4" name="灯片编号占位符 3">
            <a:extLst>
              <a:ext uri="{FF2B5EF4-FFF2-40B4-BE49-F238E27FC236}">
                <a16:creationId xmlns:a16="http://schemas.microsoft.com/office/drawing/2014/main" id="{C31D3657-E34D-EAB6-C264-E85E824C4FE8}"/>
              </a:ext>
            </a:extLst>
          </p:cNvPr>
          <p:cNvSpPr>
            <a:spLocks noGrp="1"/>
          </p:cNvSpPr>
          <p:nvPr>
            <p:ph type="sldNum" sz="quarter" idx="5"/>
          </p:nvPr>
        </p:nvSpPr>
        <p:spPr/>
        <p:txBody>
          <a:bodyPr/>
          <a:lstStyle/>
          <a:p>
            <a:fld id="{04CADD88-4011-4F89-B3AE-9470A6177BA0}" type="slidenum">
              <a:rPr lang="zh-CN" altLang="en-US" smtClean="0"/>
              <a:t>11</a:t>
            </a:fld>
            <a:endParaRPr lang="zh-CN" altLang="en-US"/>
          </a:p>
        </p:txBody>
      </p:sp>
    </p:spTree>
    <p:extLst>
      <p:ext uri="{BB962C8B-B14F-4D97-AF65-F5344CB8AC3E}">
        <p14:creationId xmlns:p14="http://schemas.microsoft.com/office/powerpoint/2010/main" val="1865073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4914B-8993-8EDC-9454-92E738D672E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8F7685A-B07E-5E4C-6B71-ACA65725D5C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61F74A1-D7D8-D685-4054-46AE398E9D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zh-CN" altLang="en-US" dirty="0"/>
              <a:t>基于这个</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原理</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我就</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对软件</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的</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底层进行</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了修正</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然后</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实现</a:t>
            </a:r>
            <a:r>
              <a:rPr lang="zh-CN" altLang="zh-CN"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高精度</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的加速</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过程</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Ramping</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模拟，可以看到外面这些灰线是用考虑了高价项的哈密顿运动方程算出的粒子运动轨迹图，这个红线就是此时理论的</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bucket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边界，我们在将束流注入后，通过绝热俘获进行聚束，和加速，可以看到计算结果的束团边界都是和理论计算相符的。并且我们在设计的时候引入了</a:t>
            </a:r>
            <a:r>
              <a:rPr lang="zh-CN" altLang="en-US" dirty="0"/>
              <a:t>三次谐波</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叠加技术</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，用于扩大势阱并降低</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空间电荷效应</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的影响，通过对加速电压曲线的优化，最后加速到最高能量时氦离子的加速</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效率</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可以</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达</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到</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91%</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，质子达</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94% </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，最大能散小于千分之三</a:t>
            </a:r>
            <a:endParaRPr lang="zh-CN" altLang="en-US" dirty="0"/>
          </a:p>
        </p:txBody>
      </p:sp>
      <p:sp>
        <p:nvSpPr>
          <p:cNvPr id="4" name="灯片编号占位符 3">
            <a:extLst>
              <a:ext uri="{FF2B5EF4-FFF2-40B4-BE49-F238E27FC236}">
                <a16:creationId xmlns:a16="http://schemas.microsoft.com/office/drawing/2014/main" id="{AD14B1D6-E6D4-E9C3-8362-C6155EC7AD31}"/>
              </a:ext>
            </a:extLst>
          </p:cNvPr>
          <p:cNvSpPr>
            <a:spLocks noGrp="1"/>
          </p:cNvSpPr>
          <p:nvPr>
            <p:ph type="sldNum" sz="quarter" idx="5"/>
          </p:nvPr>
        </p:nvSpPr>
        <p:spPr/>
        <p:txBody>
          <a:bodyPr/>
          <a:lstStyle/>
          <a:p>
            <a:fld id="{04CADD88-4011-4F89-B3AE-9470A6177BA0}" type="slidenum">
              <a:rPr lang="zh-CN" altLang="en-US" smtClean="0"/>
              <a:t>12</a:t>
            </a:fld>
            <a:endParaRPr lang="zh-CN" altLang="en-US"/>
          </a:p>
        </p:txBody>
      </p:sp>
    </p:spTree>
    <p:extLst>
      <p:ext uri="{BB962C8B-B14F-4D97-AF65-F5344CB8AC3E}">
        <p14:creationId xmlns:p14="http://schemas.microsoft.com/office/powerpoint/2010/main" val="1347098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550B7-8021-BD74-27D1-40AAA96EA0C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95E57D6-6F5F-8F05-99E8-502DDB86334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2BD8B61-FD8F-779D-F346-6A2662F176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zh-CN" altLang="en-US" dirty="0"/>
              <a:t>最后慢引出设计了，在本设计中</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完成了严格的</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Hardt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条件设计，使</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不同能散的粒子能在引出静电偏转板处沿同方向引出</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，这里给出了单粒子相图和多粒子相图的</a:t>
            </a:r>
            <a:r>
              <a:rPr lang="en-US" altLang="zh-CN" dirty="0" err="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hardt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条件验证结果，并且在满足该条件时，我们的</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lattice</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保持了负色品，可以抑制单束团的头尾不稳定性，确保引出的稳定</a:t>
            </a:r>
            <a:endPar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CN" altLang="en-US" dirty="0"/>
          </a:p>
        </p:txBody>
      </p:sp>
      <p:sp>
        <p:nvSpPr>
          <p:cNvPr id="4" name="灯片编号占位符 3">
            <a:extLst>
              <a:ext uri="{FF2B5EF4-FFF2-40B4-BE49-F238E27FC236}">
                <a16:creationId xmlns:a16="http://schemas.microsoft.com/office/drawing/2014/main" id="{F3A08D00-81CE-8AE9-C37A-EEB72ACA3275}"/>
              </a:ext>
            </a:extLst>
          </p:cNvPr>
          <p:cNvSpPr>
            <a:spLocks noGrp="1"/>
          </p:cNvSpPr>
          <p:nvPr>
            <p:ph type="sldNum" sz="quarter" idx="5"/>
          </p:nvPr>
        </p:nvSpPr>
        <p:spPr/>
        <p:txBody>
          <a:bodyPr/>
          <a:lstStyle/>
          <a:p>
            <a:fld id="{04CADD88-4011-4F89-B3AE-9470A6177BA0}" type="slidenum">
              <a:rPr lang="zh-CN" altLang="en-US" smtClean="0"/>
              <a:t>13</a:t>
            </a:fld>
            <a:endParaRPr lang="zh-CN" altLang="en-US"/>
          </a:p>
        </p:txBody>
      </p:sp>
    </p:spTree>
    <p:extLst>
      <p:ext uri="{BB962C8B-B14F-4D97-AF65-F5344CB8AC3E}">
        <p14:creationId xmlns:p14="http://schemas.microsoft.com/office/powerpoint/2010/main" val="343313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14BD0-F77C-7ACE-44FB-8D854FD911D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D759D0F-609C-AE5D-F775-BA5DC876993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05ED699-5A78-4984-2643-C5618CA72A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然后是我们通过</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RF-KO</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双频激励</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FM</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调制</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电压的</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AM</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调制，来实现更加均匀的引出，然后为了满足点扫描等治疗技术的需求，我们设置了一块快速四极铁，通过配合</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RF-KO</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电压可以实现</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0.2ms</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内的束流快速关断，然后在考虑电源纹波、轨道抖动等影响的情况下，常用的</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RFKO</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引出方案在</a:t>
            </a:r>
            <a:r>
              <a:rPr lang="en-US" altLang="zh-CN" dirty="0">
                <a:solidFill>
                  <a:srgbClr val="002060"/>
                </a:solidFill>
                <a:latin typeface="微软雅黑" panose="020B0503020204020204" pitchFamily="34" charset="-122"/>
                <a:ea typeface="微软雅黑" panose="020B0503020204020204" pitchFamily="34" charset="-122"/>
              </a:rPr>
              <a:t>10Khz</a:t>
            </a:r>
            <a:r>
              <a:rPr lang="zh-CN" altLang="en-US" dirty="0">
                <a:solidFill>
                  <a:srgbClr val="002060"/>
                </a:solidFill>
                <a:latin typeface="微软雅黑" panose="020B0503020204020204" pitchFamily="34" charset="-122"/>
                <a:ea typeface="微软雅黑" panose="020B0503020204020204" pitchFamily="34" charset="-122"/>
              </a:rPr>
              <a:t>的采样频率下引出流强纹波一般会达到</a:t>
            </a:r>
            <a:r>
              <a:rPr lang="en-US" altLang="zh-CN" dirty="0">
                <a:solidFill>
                  <a:srgbClr val="002060"/>
                </a:solidFill>
                <a:latin typeface="微软雅黑" panose="020B0503020204020204" pitchFamily="34" charset="-122"/>
                <a:ea typeface="微软雅黑" panose="020B0503020204020204" pitchFamily="34" charset="-122"/>
              </a:rPr>
              <a:t>40-50%</a:t>
            </a:r>
            <a:r>
              <a:rPr lang="zh-CN" altLang="en-US" dirty="0">
                <a:solidFill>
                  <a:srgbClr val="002060"/>
                </a:solidFill>
                <a:latin typeface="微软雅黑" panose="020B0503020204020204" pitchFamily="34" charset="-122"/>
                <a:ea typeface="微软雅黑" panose="020B0503020204020204" pitchFamily="34" charset="-122"/>
              </a:rPr>
              <a:t>，而今年</a:t>
            </a:r>
            <a:r>
              <a:rPr lang="en-US" altLang="zh-CN" dirty="0">
                <a:solidFill>
                  <a:srgbClr val="002060"/>
                </a:solidFill>
                <a:latin typeface="微软雅黑" panose="020B0503020204020204" pitchFamily="34" charset="-122"/>
                <a:ea typeface="微软雅黑" panose="020B0503020204020204" pitchFamily="34" charset="-122"/>
              </a:rPr>
              <a:t>GSI</a:t>
            </a:r>
            <a:r>
              <a:rPr lang="zh-CN" altLang="en-US" dirty="0">
                <a:solidFill>
                  <a:srgbClr val="002060"/>
                </a:solidFill>
                <a:latin typeface="微软雅黑" panose="020B0503020204020204" pitchFamily="34" charset="-122"/>
                <a:ea typeface="微软雅黑" panose="020B0503020204020204" pitchFamily="34" charset="-122"/>
              </a:rPr>
              <a:t>团队在</a:t>
            </a:r>
            <a:r>
              <a:rPr lang="en-US" altLang="zh-CN" dirty="0" err="1">
                <a:solidFill>
                  <a:srgbClr val="002060"/>
                </a:solidFill>
                <a:latin typeface="微软雅黑" panose="020B0503020204020204" pitchFamily="34" charset="-122"/>
                <a:ea typeface="微软雅黑" panose="020B0503020204020204" pitchFamily="34" charset="-122"/>
              </a:rPr>
              <a:t>prab</a:t>
            </a:r>
            <a:r>
              <a:rPr lang="zh-CN" altLang="en-US" dirty="0">
                <a:solidFill>
                  <a:srgbClr val="002060"/>
                </a:solidFill>
                <a:latin typeface="微软雅黑" panose="020B0503020204020204" pitchFamily="34" charset="-122"/>
                <a:ea typeface="微软雅黑" panose="020B0503020204020204" pitchFamily="34" charset="-122"/>
              </a:rPr>
              <a:t>上发表了一篇通过在</a:t>
            </a:r>
            <a:r>
              <a:rPr lang="en-US" altLang="zh-CN" dirty="0" err="1">
                <a:solidFill>
                  <a:srgbClr val="002060"/>
                </a:solidFill>
                <a:latin typeface="微软雅黑" panose="020B0503020204020204" pitchFamily="34" charset="-122"/>
                <a:ea typeface="微软雅黑" panose="020B0503020204020204" pitchFamily="34" charset="-122"/>
              </a:rPr>
              <a:t>rfko</a:t>
            </a:r>
            <a:r>
              <a:rPr lang="zh-CN" altLang="en-US" dirty="0">
                <a:solidFill>
                  <a:srgbClr val="002060"/>
                </a:solidFill>
                <a:latin typeface="微软雅黑" panose="020B0503020204020204" pitchFamily="34" charset="-122"/>
                <a:ea typeface="微软雅黑" panose="020B0503020204020204" pitchFamily="34" charset="-122"/>
              </a:rPr>
              <a:t>的电压中</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引入高次谐波边带激励技术</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来降低引出纹波的文章，简单来说就是引入高次谐波进行引出，</a:t>
            </a:r>
            <a:r>
              <a:rPr lang="zh-CN" altLang="zh-CN" sz="1200" kern="1200" dirty="0">
                <a:solidFill>
                  <a:schemeClr val="tx1"/>
                </a:solidFill>
                <a:effectLst/>
                <a:latin typeface="+mn-lt"/>
                <a:ea typeface="+mn-ea"/>
                <a:cs typeface="+mn-cs"/>
              </a:rPr>
              <a:t>会使</a:t>
            </a:r>
            <a:r>
              <a:rPr lang="zh-CN" altLang="en-US" sz="1200" kern="1200" dirty="0">
                <a:solidFill>
                  <a:schemeClr val="tx1"/>
                </a:solidFill>
                <a:effectLst/>
                <a:latin typeface="+mn-lt"/>
                <a:ea typeface="+mn-ea"/>
                <a:cs typeface="+mn-cs"/>
              </a:rPr>
              <a:t>引出边界</a:t>
            </a:r>
            <a:r>
              <a:rPr lang="zh-CN" altLang="zh-CN" sz="1200" kern="1200" dirty="0">
                <a:solidFill>
                  <a:schemeClr val="tx1"/>
                </a:solidFill>
                <a:effectLst/>
                <a:latin typeface="+mn-lt"/>
                <a:ea typeface="+mn-ea"/>
                <a:cs typeface="+mn-cs"/>
              </a:rPr>
              <a:t>的粒子</a:t>
            </a:r>
            <a:r>
              <a:rPr lang="zh-CN" altLang="en-US" sz="1200" kern="1200" dirty="0">
                <a:solidFill>
                  <a:schemeClr val="tx1"/>
                </a:solidFill>
                <a:effectLst/>
                <a:latin typeface="+mn-lt"/>
                <a:ea typeface="+mn-ea"/>
                <a:cs typeface="+mn-cs"/>
              </a:rPr>
              <a:t>能更好的与</a:t>
            </a:r>
            <a:r>
              <a:rPr lang="en-US" altLang="zh-CN" sz="1200" kern="1200" dirty="0">
                <a:solidFill>
                  <a:schemeClr val="tx1"/>
                </a:solidFill>
                <a:effectLst/>
                <a:latin typeface="+mn-lt"/>
                <a:ea typeface="+mn-ea"/>
                <a:cs typeface="+mn-cs"/>
              </a:rPr>
              <a:t>RF-kicker </a:t>
            </a:r>
            <a:r>
              <a:rPr lang="zh-CN" altLang="zh-CN" sz="1200" kern="1200" dirty="0">
                <a:solidFill>
                  <a:schemeClr val="tx1"/>
                </a:solidFill>
                <a:effectLst/>
                <a:latin typeface="+mn-lt"/>
                <a:ea typeface="+mn-ea"/>
                <a:cs typeface="+mn-cs"/>
              </a:rPr>
              <a:t>的宽带信号</a:t>
            </a:r>
            <a:r>
              <a:rPr lang="zh-CN" altLang="en-US" sz="1200" kern="1200" dirty="0">
                <a:solidFill>
                  <a:schemeClr val="tx1"/>
                </a:solidFill>
                <a:effectLst/>
                <a:latin typeface="+mn-lt"/>
                <a:ea typeface="+mn-ea"/>
                <a:cs typeface="+mn-cs"/>
              </a:rPr>
              <a:t>产生</a:t>
            </a:r>
            <a:r>
              <a:rPr lang="zh-CN" altLang="zh-CN" sz="1200" kern="1200" dirty="0">
                <a:solidFill>
                  <a:schemeClr val="tx1"/>
                </a:solidFill>
                <a:effectLst/>
                <a:latin typeface="+mn-lt"/>
                <a:ea typeface="+mn-ea"/>
                <a:cs typeface="+mn-cs"/>
              </a:rPr>
              <a:t>共振，</a:t>
            </a:r>
            <a:r>
              <a:rPr lang="zh-CN" altLang="zh-CN" sz="1200" b="1" kern="1200" dirty="0">
                <a:solidFill>
                  <a:schemeClr val="tx1"/>
                </a:solidFill>
                <a:effectLst/>
                <a:latin typeface="+mn-lt"/>
                <a:ea typeface="+mn-ea"/>
                <a:cs typeface="+mn-cs"/>
              </a:rPr>
              <a:t>实现了更均匀的引出</a:t>
            </a:r>
            <a:r>
              <a:rPr lang="zh-CN" altLang="en-US" sz="1200" b="1" kern="1200" dirty="0">
                <a:solidFill>
                  <a:schemeClr val="tx1"/>
                </a:solidFill>
                <a:effectLst/>
                <a:latin typeface="+mn-lt"/>
                <a:ea typeface="+mn-ea"/>
                <a:cs typeface="+mn-cs"/>
              </a:rPr>
              <a:t>，这个技术我也用到了我们的这个设计里，我在模拟中采用了</a:t>
            </a:r>
            <a:r>
              <a:rPr lang="en-US" altLang="zh-CN" sz="1200" b="1" kern="1200" dirty="0">
                <a:solidFill>
                  <a:schemeClr val="tx1"/>
                </a:solidFill>
                <a:effectLst/>
                <a:latin typeface="+mn-lt"/>
                <a:ea typeface="+mn-ea"/>
                <a:cs typeface="+mn-cs"/>
              </a:rPr>
              <a:t>h = 10</a:t>
            </a:r>
            <a:r>
              <a:rPr lang="zh-CN" altLang="en-US" sz="1200" b="1" kern="1200" dirty="0">
                <a:solidFill>
                  <a:schemeClr val="tx1"/>
                </a:solidFill>
                <a:effectLst/>
                <a:latin typeface="+mn-lt"/>
                <a:ea typeface="+mn-ea"/>
                <a:cs typeface="+mn-cs"/>
              </a:rPr>
              <a:t>的十次谐波，通过优化之后可以将引出纹波从百分之</a:t>
            </a:r>
            <a:r>
              <a:rPr lang="en-US" altLang="zh-CN" sz="1200" b="1" kern="1200" dirty="0">
                <a:solidFill>
                  <a:schemeClr val="tx1"/>
                </a:solidFill>
                <a:effectLst/>
                <a:latin typeface="+mn-lt"/>
                <a:ea typeface="+mn-ea"/>
                <a:cs typeface="+mn-cs"/>
              </a:rPr>
              <a:t>42%</a:t>
            </a:r>
            <a:r>
              <a:rPr lang="zh-CN" altLang="en-US" sz="1200" b="1" kern="1200" dirty="0">
                <a:solidFill>
                  <a:schemeClr val="tx1"/>
                </a:solidFill>
                <a:effectLst/>
                <a:latin typeface="+mn-lt"/>
                <a:ea typeface="+mn-ea"/>
                <a:cs typeface="+mn-cs"/>
              </a:rPr>
              <a:t>降低至</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27.5%</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左右，实现更稳定的引出过程</a:t>
            </a:r>
            <a:endParaRPr lang="zh-C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4" name="灯片编号占位符 3">
            <a:extLst>
              <a:ext uri="{FF2B5EF4-FFF2-40B4-BE49-F238E27FC236}">
                <a16:creationId xmlns:a16="http://schemas.microsoft.com/office/drawing/2014/main" id="{BA882E54-738E-38B3-84CD-CAE2133CD3AD}"/>
              </a:ext>
            </a:extLst>
          </p:cNvPr>
          <p:cNvSpPr>
            <a:spLocks noGrp="1"/>
          </p:cNvSpPr>
          <p:nvPr>
            <p:ph type="sldNum" sz="quarter" idx="5"/>
          </p:nvPr>
        </p:nvSpPr>
        <p:spPr/>
        <p:txBody>
          <a:bodyPr/>
          <a:lstStyle/>
          <a:p>
            <a:fld id="{04CADD88-4011-4F89-B3AE-9470A6177BA0}" type="slidenum">
              <a:rPr lang="zh-CN" altLang="en-US" smtClean="0"/>
              <a:t>14</a:t>
            </a:fld>
            <a:endParaRPr lang="zh-CN" altLang="en-US"/>
          </a:p>
        </p:txBody>
      </p:sp>
    </p:spTree>
    <p:extLst>
      <p:ext uri="{BB962C8B-B14F-4D97-AF65-F5344CB8AC3E}">
        <p14:creationId xmlns:p14="http://schemas.microsoft.com/office/powerpoint/2010/main" val="2549374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B4D27-3B68-9AEB-9DDD-E1ED939C8F3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8C2416A-1F4B-2860-0718-950F17FF6C4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B13A5AA-A7E4-09C7-86EB-19D83D4A5F8F}"/>
              </a:ext>
            </a:extLst>
          </p:cNvPr>
          <p:cNvSpPr>
            <a:spLocks noGrp="1"/>
          </p:cNvSpPr>
          <p:nvPr>
            <p:ph type="body" idx="1"/>
          </p:nvPr>
        </p:nvSpPr>
        <p:spPr/>
        <p:txBody>
          <a:bodyPr/>
          <a:lstStyle/>
          <a:p>
            <a:r>
              <a:rPr lang="zh-CN" altLang="en-US" dirty="0"/>
              <a:t>最后就是对本次工作的总结和展望</a:t>
            </a:r>
          </a:p>
        </p:txBody>
      </p:sp>
      <p:sp>
        <p:nvSpPr>
          <p:cNvPr id="4" name="灯片编号占位符 3">
            <a:extLst>
              <a:ext uri="{FF2B5EF4-FFF2-40B4-BE49-F238E27FC236}">
                <a16:creationId xmlns:a16="http://schemas.microsoft.com/office/drawing/2014/main" id="{C7515C09-4496-3054-00B8-310688268139}"/>
              </a:ext>
            </a:extLst>
          </p:cNvPr>
          <p:cNvSpPr>
            <a:spLocks noGrp="1"/>
          </p:cNvSpPr>
          <p:nvPr>
            <p:ph type="sldNum" sz="quarter" idx="5"/>
          </p:nvPr>
        </p:nvSpPr>
        <p:spPr/>
        <p:txBody>
          <a:bodyPr/>
          <a:lstStyle/>
          <a:p>
            <a:fld id="{705C0AEB-921A-4FEA-AA7F-973E16C8332C}" type="slidenum">
              <a:rPr lang="zh-CN" altLang="en-US" smtClean="0"/>
              <a:t>15</a:t>
            </a:fld>
            <a:endParaRPr lang="zh-CN" altLang="en-US"/>
          </a:p>
        </p:txBody>
      </p:sp>
    </p:spTree>
    <p:extLst>
      <p:ext uri="{BB962C8B-B14F-4D97-AF65-F5344CB8AC3E}">
        <p14:creationId xmlns:p14="http://schemas.microsoft.com/office/powerpoint/2010/main" val="2777507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9D04A-23A5-B491-C3AE-DEC5E0FFC5D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C613A42-87F9-1521-5F98-C3F00E071EBD}"/>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a:extLst>
                  <a:ext uri="{FF2B5EF4-FFF2-40B4-BE49-F238E27FC236}">
                    <a16:creationId xmlns:a16="http://schemas.microsoft.com/office/drawing/2014/main" id="{54898B7D-BA85-C1C7-7F85-AC5F635764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zh-CN" altLang="en-US" dirty="0"/>
                  <a:t>近年来科学界发现</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氦离子</a:t>
                </a:r>
                <a:r>
                  <a:rPr lang="zh-CN" altLang="zh-CN"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兼具了质子和碳离子优势</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是一种发展迅速且极具前景的技术，并且目前国际上</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仅有少数</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治疗</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中心具备提供氦离子束的能力</a:t>
                </a:r>
                <a:r>
                  <a:rPr lang="zh-CN" altLang="en-US" sz="1200" kern="1200" dirty="0">
                    <a:solidFill>
                      <a:schemeClr val="tx1"/>
                    </a:solidFill>
                    <a:effectLst/>
                    <a:latin typeface="+mn-lt"/>
                    <a:ea typeface="+mn-ea"/>
                    <a:cs typeface="+mn-cs"/>
                  </a:rPr>
                  <a:t>，</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在这样的契机下我们提出了</a:t>
                </a:r>
                <a:r>
                  <a:rPr lang="zh-CN" altLang="en-US" sz="12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紧凑型质子氦离子一体机治疗装置的设计，本次工作</a:t>
                </a:r>
                <a:r>
                  <a:rPr lang="zh-CN" altLang="en-US" sz="12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从紧凑型目标出发，完成一个</a:t>
                </a:r>
                <a:r>
                  <a:rPr lang="en-US" altLang="zh-CN"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28m</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紧凑型</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质子氦离子同步加速器</a:t>
                </a:r>
                <a:r>
                  <a:rPr lang="en-US" altLang="zh-CN" sz="1200" dirty="0">
                    <a:latin typeface="Times New Roman" panose="02020603050405020304" pitchFamily="18" charset="0"/>
                    <a:ea typeface="微软雅黑" panose="020B0503020204020204" pitchFamily="34" charset="-122"/>
                    <a:cs typeface="Times New Roman" panose="02020603050405020304" pitchFamily="18" charset="0"/>
                  </a:rPr>
                  <a:t>lattice</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设计，并在设计过程中验证了</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质子氦离子的空间电荷等效性，</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除了该同步加速器设计之外</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，本研究推导的</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接受度畸变比</a:t>
                </a:r>
                <a14:m>
                  <m:oMath xmlns:m="http://schemas.openxmlformats.org/officeDocument/2006/math">
                    <m:r>
                      <a:rPr lang="en-US" altLang="zh-CN" sz="1200" b="0" i="1" smtClean="0">
                        <a:solidFill>
                          <a:srgbClr val="C00000"/>
                        </a:solidFill>
                        <a:latin typeface="Cambria Math" panose="02040503050406030204" pitchFamily="18" charset="0"/>
                        <a:ea typeface="微软雅黑" panose="020B0503020204020204" pitchFamily="34" charset="-122"/>
                        <a:cs typeface="Times New Roman" panose="02020603050405020304" pitchFamily="18" charset="0"/>
                      </a:rPr>
                      <m:t>𝐾</m:t>
                    </m:r>
                  </m:oMath>
                </a14:m>
                <a:r>
                  <a:rPr lang="zh-CN" altLang="zh-CN"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因子</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公式也</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为非相对论</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的</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同步加速器</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的</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纵向接受度</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修正提供了</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理论</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基础，</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总体而言，本研究</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对</a:t>
                </a:r>
                <a:r>
                  <a:rPr lang="zh-CN" altLang="zh-CN"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超紧凑氦离子加速器的束流动力学</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进行了深入研究和设计，</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为下一代医疗加速器奠定了</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一套较完整的</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的物理框架与设计基础</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吧，然后前面提到的这些工作已经整理成论文正在投稿当中，目前和接下来的工作主要聚焦于</a:t>
                </a:r>
                <a:r>
                  <a:rPr lang="zh-CN" altLang="en-US" sz="1200" b="1" dirty="0">
                    <a:solidFill>
                      <a:schemeClr val="tx2">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rPr>
                  <a:t>两种粒子单周期内的变能引出设计</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1200" b="1" dirty="0">
                    <a:solidFill>
                      <a:schemeClr val="tx2">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rPr>
                  <a:t>2.4T</a:t>
                </a:r>
                <a:r>
                  <a:rPr lang="zh-CN" altLang="en-US" sz="1200" b="1" dirty="0">
                    <a:solidFill>
                      <a:schemeClr val="tx2">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rPr>
                  <a:t>二极磁铁三维场束流模拟</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然后就是和各</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系统</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针对整个同步加速器进行</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联合优化</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，去形成一个更完整更全面的方案。</a:t>
                </a:r>
                <a:endParaRPr lang="zh-CN" altLang="zh-CN" sz="1200" dirty="0">
                  <a:latin typeface="Times New Roman" panose="02020603050405020304" pitchFamily="18" charset="0"/>
                  <a:ea typeface="微软雅黑" panose="020B0503020204020204" pitchFamily="34" charset="-122"/>
                  <a:cs typeface="Times New Roman" panose="02020603050405020304" pitchFamily="18" charset="0"/>
                </a:endParaRPr>
              </a:p>
            </p:txBody>
          </p:sp>
        </mc:Choice>
        <mc:Fallback xmlns="">
          <p:sp>
            <p:nvSpPr>
              <p:cNvPr id="3" name="备注占位符 2">
                <a:extLst>
                  <a:ext uri="{FF2B5EF4-FFF2-40B4-BE49-F238E27FC236}">
                    <a16:creationId xmlns:a16="http://schemas.microsoft.com/office/drawing/2014/main" id="{54898B7D-BA85-C1C7-7F85-AC5F635764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zh-CN" altLang="en-US" dirty="0"/>
                  <a:t>首先近年来科学界发现</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氦离子</a:t>
                </a:r>
                <a:r>
                  <a:rPr lang="zh-CN" altLang="zh-CN"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兼具了质子和碳离子优势</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，被</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视为未来癌症治疗中一种发展迅速且极具前景的创新技术，目前国际上</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仅有少数多离子医疗中心具备提供氦离子束的能力</a:t>
                </a:r>
                <a:r>
                  <a:rPr lang="zh-CN" altLang="en-US" sz="1200" kern="1200" dirty="0">
                    <a:solidFill>
                      <a:schemeClr val="tx1"/>
                    </a:solidFill>
                    <a:effectLst/>
                    <a:latin typeface="+mn-lt"/>
                    <a:ea typeface="+mn-ea"/>
                    <a:cs typeface="+mn-cs"/>
                  </a:rPr>
                  <a:t>，</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在这样的契机下我们提出了</a:t>
                </a:r>
                <a:r>
                  <a:rPr lang="zh-CN" altLang="en-US" sz="12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紧凑型高剂量率质子氦离子治疗装置的设计，本次工作</a:t>
                </a:r>
                <a:r>
                  <a:rPr lang="zh-CN" altLang="en-US" sz="12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从紧凑型目标出发，完成一个</a:t>
                </a:r>
                <a:r>
                  <a:rPr lang="en-US" altLang="zh-CN"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28m</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紧凑型</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质子氦离子同步加速器</a:t>
                </a:r>
                <a:r>
                  <a:rPr lang="en-US" altLang="zh-CN" sz="1200" dirty="0">
                    <a:latin typeface="Times New Roman" panose="02020603050405020304" pitchFamily="18" charset="0"/>
                    <a:ea typeface="微软雅黑" panose="020B0503020204020204" pitchFamily="34" charset="-122"/>
                    <a:cs typeface="Times New Roman" panose="02020603050405020304" pitchFamily="18" charset="0"/>
                  </a:rPr>
                  <a:t>lattice</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设计，其整体布局可以和质子治疗装置相当，并验证了</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质子氦离子的空间电荷等效性，</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除了该同步加速器设计之外</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，本研究推导的</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接受度畸变比</a:t>
                </a:r>
                <a:r>
                  <a:rPr lang="en-US" altLang="zh-CN" sz="1200" b="0" i="0">
                    <a:solidFill>
                      <a:srgbClr val="C00000"/>
                    </a:solidFill>
                    <a:latin typeface="Cambria Math" panose="02040503050406030204" pitchFamily="18" charset="0"/>
                    <a:ea typeface="微软雅黑" panose="020B0503020204020204" pitchFamily="34" charset="-122"/>
                    <a:cs typeface="Times New Roman" panose="02020603050405020304" pitchFamily="18" charset="0"/>
                  </a:rPr>
                  <a:t>𝐾</a:t>
                </a:r>
                <a:r>
                  <a:rPr lang="zh-CN" altLang="zh-CN"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因子模型</a:t>
                </a:r>
                <a:r>
                  <a:rPr lang="zh-CN" altLang="en-US"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也</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为非相对论医用同步加速器</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的</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纵向接受度</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修正提供了</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理论</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基础，</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总体而言，本研究</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对</a:t>
                </a:r>
                <a:r>
                  <a:rPr lang="zh-CN" altLang="zh-CN" sz="12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超紧凑氦离子加速器的束流动力学</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进行了深入研究和设计，</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为下一代紧凑型医疗加速器奠定了</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一套较完整的</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的物理框架与设计基础</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，目前和接下来的工作主要聚焦于</a:t>
                </a:r>
                <a:r>
                  <a:rPr lang="zh-CN" altLang="en-US" sz="1200" b="1" dirty="0">
                    <a:solidFill>
                      <a:schemeClr val="tx2">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rPr>
                  <a:t>两种粒子单周期内的变能引出设计</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1200" b="1" dirty="0">
                    <a:solidFill>
                      <a:schemeClr val="tx2">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rPr>
                  <a:t>2.4T</a:t>
                </a:r>
                <a:r>
                  <a:rPr lang="zh-CN" altLang="en-US" sz="1200" b="1" dirty="0">
                    <a:solidFill>
                      <a:schemeClr val="tx2">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rPr>
                  <a:t>二极磁铁三维场束流模拟，观察边缘场对束流的影响</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，以及和各</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系统</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针对整个同步加速器进行</a:t>
                </a:r>
                <a:r>
                  <a:rPr lang="zh-CN" altLang="zh-CN" sz="1200" dirty="0">
                    <a:latin typeface="Times New Roman" panose="02020603050405020304" pitchFamily="18" charset="0"/>
                    <a:ea typeface="微软雅黑" panose="020B0503020204020204" pitchFamily="34" charset="-122"/>
                    <a:cs typeface="Times New Roman" panose="02020603050405020304" pitchFamily="18" charset="0"/>
                  </a:rPr>
                  <a:t>联合优化</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，形成一个更完整更全面的方案。</a:t>
                </a:r>
                <a:endParaRPr lang="zh-CN" altLang="zh-CN" sz="1200" dirty="0">
                  <a:latin typeface="Times New Roman" panose="02020603050405020304" pitchFamily="18" charset="0"/>
                  <a:ea typeface="微软雅黑" panose="020B0503020204020204" pitchFamily="34" charset="-122"/>
                  <a:cs typeface="Times New Roman" panose="02020603050405020304" pitchFamily="18" charset="0"/>
                </a:endParaRPr>
              </a:p>
            </p:txBody>
          </p:sp>
        </mc:Fallback>
      </mc:AlternateContent>
      <p:sp>
        <p:nvSpPr>
          <p:cNvPr id="4" name="灯片编号占位符 3">
            <a:extLst>
              <a:ext uri="{FF2B5EF4-FFF2-40B4-BE49-F238E27FC236}">
                <a16:creationId xmlns:a16="http://schemas.microsoft.com/office/drawing/2014/main" id="{7DB0D889-E816-89F1-BB0A-8C1A7DB40370}"/>
              </a:ext>
            </a:extLst>
          </p:cNvPr>
          <p:cNvSpPr>
            <a:spLocks noGrp="1"/>
          </p:cNvSpPr>
          <p:nvPr>
            <p:ph type="sldNum" sz="quarter" idx="5"/>
          </p:nvPr>
        </p:nvSpPr>
        <p:spPr/>
        <p:txBody>
          <a:bodyPr/>
          <a:lstStyle/>
          <a:p>
            <a:fld id="{705C0AEB-921A-4FEA-AA7F-973E16C8332C}" type="slidenum">
              <a:rPr lang="zh-CN" altLang="en-US" smtClean="0"/>
              <a:t>16</a:t>
            </a:fld>
            <a:endParaRPr lang="zh-CN" altLang="en-US"/>
          </a:p>
        </p:txBody>
      </p:sp>
    </p:spTree>
    <p:extLst>
      <p:ext uri="{BB962C8B-B14F-4D97-AF65-F5344CB8AC3E}">
        <p14:creationId xmlns:p14="http://schemas.microsoft.com/office/powerpoint/2010/main" val="3333459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ED97A1-5566-F5C6-83B1-301DDC194C8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21BECC3-BDEF-3C59-8A4C-9E2000F4C0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6187357-423A-4443-5A44-16BE186D473B}"/>
              </a:ext>
            </a:extLst>
          </p:cNvPr>
          <p:cNvSpPr>
            <a:spLocks noGrp="1"/>
          </p:cNvSpPr>
          <p:nvPr>
            <p:ph type="dt" sz="half" idx="10"/>
          </p:nvPr>
        </p:nvSpPr>
        <p:spPr/>
        <p:txBody>
          <a:bodyPr/>
          <a:lstStyle/>
          <a:p>
            <a:fld id="{59CCD20F-27CF-4464-B1B8-E29F82AE2339}" type="datetimeFigureOut">
              <a:rPr lang="zh-CN" altLang="en-US" smtClean="0"/>
              <a:t>2026/10/18</a:t>
            </a:fld>
            <a:endParaRPr lang="zh-CN" altLang="en-US"/>
          </a:p>
        </p:txBody>
      </p:sp>
      <p:sp>
        <p:nvSpPr>
          <p:cNvPr id="5" name="页脚占位符 4">
            <a:extLst>
              <a:ext uri="{FF2B5EF4-FFF2-40B4-BE49-F238E27FC236}">
                <a16:creationId xmlns:a16="http://schemas.microsoft.com/office/drawing/2014/main" id="{73C6E3E5-6B1D-ED18-1405-BD8D3A619A5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A934499-066A-5A99-C172-3A1510FCBC8E}"/>
              </a:ext>
            </a:extLst>
          </p:cNvPr>
          <p:cNvSpPr>
            <a:spLocks noGrp="1"/>
          </p:cNvSpPr>
          <p:nvPr>
            <p:ph type="sldNum" sz="quarter" idx="12"/>
          </p:nvPr>
        </p:nvSpPr>
        <p:spPr/>
        <p:txBody>
          <a:bodyPr/>
          <a:lstStyle/>
          <a:p>
            <a:fld id="{E618929A-A7C8-42F4-A3AC-62903C115AFD}" type="slidenum">
              <a:rPr lang="zh-CN" altLang="en-US" smtClean="0"/>
              <a:t>‹#›</a:t>
            </a:fld>
            <a:endParaRPr lang="zh-CN" altLang="en-US"/>
          </a:p>
        </p:txBody>
      </p:sp>
    </p:spTree>
    <p:extLst>
      <p:ext uri="{BB962C8B-B14F-4D97-AF65-F5344CB8AC3E}">
        <p14:creationId xmlns:p14="http://schemas.microsoft.com/office/powerpoint/2010/main" val="2910488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4C50EB-679E-F190-04BA-27C0DF98E69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594C111-D0C7-50AD-7DD7-391A4374085C}"/>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1703AA3-A61E-A02D-56A8-31674CB4596A}"/>
              </a:ext>
            </a:extLst>
          </p:cNvPr>
          <p:cNvSpPr>
            <a:spLocks noGrp="1"/>
          </p:cNvSpPr>
          <p:nvPr>
            <p:ph type="dt" sz="half" idx="10"/>
          </p:nvPr>
        </p:nvSpPr>
        <p:spPr/>
        <p:txBody>
          <a:bodyPr/>
          <a:lstStyle/>
          <a:p>
            <a:fld id="{59CCD20F-27CF-4464-B1B8-E29F82AE2339}" type="datetimeFigureOut">
              <a:rPr lang="zh-CN" altLang="en-US" smtClean="0"/>
              <a:t>2026/10/18</a:t>
            </a:fld>
            <a:endParaRPr lang="zh-CN" altLang="en-US"/>
          </a:p>
        </p:txBody>
      </p:sp>
      <p:sp>
        <p:nvSpPr>
          <p:cNvPr id="5" name="页脚占位符 4">
            <a:extLst>
              <a:ext uri="{FF2B5EF4-FFF2-40B4-BE49-F238E27FC236}">
                <a16:creationId xmlns:a16="http://schemas.microsoft.com/office/drawing/2014/main" id="{19B2A99F-889D-2994-A612-F7F483FEA6F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6219E0D-86B7-7EAA-3656-D0F7AD6E7B2D}"/>
              </a:ext>
            </a:extLst>
          </p:cNvPr>
          <p:cNvSpPr>
            <a:spLocks noGrp="1"/>
          </p:cNvSpPr>
          <p:nvPr>
            <p:ph type="sldNum" sz="quarter" idx="12"/>
          </p:nvPr>
        </p:nvSpPr>
        <p:spPr/>
        <p:txBody>
          <a:bodyPr/>
          <a:lstStyle/>
          <a:p>
            <a:fld id="{E618929A-A7C8-42F4-A3AC-62903C115AFD}" type="slidenum">
              <a:rPr lang="zh-CN" altLang="en-US" smtClean="0"/>
              <a:t>‹#›</a:t>
            </a:fld>
            <a:endParaRPr lang="zh-CN" altLang="en-US"/>
          </a:p>
        </p:txBody>
      </p:sp>
    </p:spTree>
    <p:extLst>
      <p:ext uri="{BB962C8B-B14F-4D97-AF65-F5344CB8AC3E}">
        <p14:creationId xmlns:p14="http://schemas.microsoft.com/office/powerpoint/2010/main" val="504284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250265-1690-9257-904C-DE483874A03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FA90F921-92D8-DD7B-724B-1871B6985A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C6ED9D0-C80B-9FB1-2D9C-4F6AB4B9F008}"/>
              </a:ext>
            </a:extLst>
          </p:cNvPr>
          <p:cNvSpPr>
            <a:spLocks noGrp="1"/>
          </p:cNvSpPr>
          <p:nvPr>
            <p:ph type="dt" sz="half" idx="10"/>
          </p:nvPr>
        </p:nvSpPr>
        <p:spPr/>
        <p:txBody>
          <a:bodyPr/>
          <a:lstStyle/>
          <a:p>
            <a:fld id="{59CCD20F-27CF-4464-B1B8-E29F82AE2339}" type="datetimeFigureOut">
              <a:rPr lang="zh-CN" altLang="en-US" smtClean="0"/>
              <a:t>2026/10/18</a:t>
            </a:fld>
            <a:endParaRPr lang="zh-CN" altLang="en-US"/>
          </a:p>
        </p:txBody>
      </p:sp>
      <p:sp>
        <p:nvSpPr>
          <p:cNvPr id="5" name="页脚占位符 4">
            <a:extLst>
              <a:ext uri="{FF2B5EF4-FFF2-40B4-BE49-F238E27FC236}">
                <a16:creationId xmlns:a16="http://schemas.microsoft.com/office/drawing/2014/main" id="{CEB746FF-CA72-ABDD-0886-A6CF52A2907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1DEF243-8543-AB59-D147-B64DDDC5F770}"/>
              </a:ext>
            </a:extLst>
          </p:cNvPr>
          <p:cNvSpPr>
            <a:spLocks noGrp="1"/>
          </p:cNvSpPr>
          <p:nvPr>
            <p:ph type="sldNum" sz="quarter" idx="12"/>
          </p:nvPr>
        </p:nvSpPr>
        <p:spPr/>
        <p:txBody>
          <a:bodyPr/>
          <a:lstStyle/>
          <a:p>
            <a:fld id="{E618929A-A7C8-42F4-A3AC-62903C115AFD}" type="slidenum">
              <a:rPr lang="zh-CN" altLang="en-US" smtClean="0"/>
              <a:t>‹#›</a:t>
            </a:fld>
            <a:endParaRPr lang="zh-CN" altLang="en-US"/>
          </a:p>
        </p:txBody>
      </p:sp>
    </p:spTree>
    <p:extLst>
      <p:ext uri="{BB962C8B-B14F-4D97-AF65-F5344CB8AC3E}">
        <p14:creationId xmlns:p14="http://schemas.microsoft.com/office/powerpoint/2010/main" val="3075558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28F518-60E8-7ED1-C03B-947FFA52C18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3FF869A-ABDD-A4A3-7FE1-1AABCFBFA36D}"/>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6E761ECD-5352-8EA1-59ED-389AFB19C000}"/>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D85CC6B-0324-9A18-4F85-A66918DEF752}"/>
              </a:ext>
            </a:extLst>
          </p:cNvPr>
          <p:cNvSpPr>
            <a:spLocks noGrp="1"/>
          </p:cNvSpPr>
          <p:nvPr>
            <p:ph type="dt" sz="half" idx="10"/>
          </p:nvPr>
        </p:nvSpPr>
        <p:spPr/>
        <p:txBody>
          <a:bodyPr/>
          <a:lstStyle/>
          <a:p>
            <a:fld id="{59CCD20F-27CF-4464-B1B8-E29F82AE2339}" type="datetimeFigureOut">
              <a:rPr lang="zh-CN" altLang="en-US" smtClean="0"/>
              <a:t>2026/10/18</a:t>
            </a:fld>
            <a:endParaRPr lang="zh-CN" altLang="en-US"/>
          </a:p>
        </p:txBody>
      </p:sp>
      <p:sp>
        <p:nvSpPr>
          <p:cNvPr id="6" name="页脚占位符 5">
            <a:extLst>
              <a:ext uri="{FF2B5EF4-FFF2-40B4-BE49-F238E27FC236}">
                <a16:creationId xmlns:a16="http://schemas.microsoft.com/office/drawing/2014/main" id="{33B46928-9812-4606-5479-EC8E72D08E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AD61603-5635-1A1A-00FD-9B701F9A22D0}"/>
              </a:ext>
            </a:extLst>
          </p:cNvPr>
          <p:cNvSpPr>
            <a:spLocks noGrp="1"/>
          </p:cNvSpPr>
          <p:nvPr>
            <p:ph type="sldNum" sz="quarter" idx="12"/>
          </p:nvPr>
        </p:nvSpPr>
        <p:spPr/>
        <p:txBody>
          <a:bodyPr/>
          <a:lstStyle/>
          <a:p>
            <a:fld id="{E618929A-A7C8-42F4-A3AC-62903C115AFD}" type="slidenum">
              <a:rPr lang="zh-CN" altLang="en-US" smtClean="0"/>
              <a:t>‹#›</a:t>
            </a:fld>
            <a:endParaRPr lang="zh-CN" altLang="en-US"/>
          </a:p>
        </p:txBody>
      </p:sp>
    </p:spTree>
    <p:extLst>
      <p:ext uri="{BB962C8B-B14F-4D97-AF65-F5344CB8AC3E}">
        <p14:creationId xmlns:p14="http://schemas.microsoft.com/office/powerpoint/2010/main" val="1104303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E19B74-B5DE-AD75-D3D9-A1A27F6C116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C796E5A6-A3FA-D1BB-DC5E-F82D3F6DF5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E453AEB-8659-B136-0515-285EAE4DD10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ADF49F4-DD54-49C3-5627-FD022168D0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ED68F3A-951A-C4D0-90EF-D3BF6A41D528}"/>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EBAF9E0-6F95-8ABB-8208-D3C88E67E399}"/>
              </a:ext>
            </a:extLst>
          </p:cNvPr>
          <p:cNvSpPr>
            <a:spLocks noGrp="1"/>
          </p:cNvSpPr>
          <p:nvPr>
            <p:ph type="dt" sz="half" idx="10"/>
          </p:nvPr>
        </p:nvSpPr>
        <p:spPr/>
        <p:txBody>
          <a:bodyPr/>
          <a:lstStyle/>
          <a:p>
            <a:fld id="{59CCD20F-27CF-4464-B1B8-E29F82AE2339}" type="datetimeFigureOut">
              <a:rPr lang="zh-CN" altLang="en-US" smtClean="0"/>
              <a:t>2026/10/18</a:t>
            </a:fld>
            <a:endParaRPr lang="zh-CN" altLang="en-US"/>
          </a:p>
        </p:txBody>
      </p:sp>
      <p:sp>
        <p:nvSpPr>
          <p:cNvPr id="8" name="页脚占位符 7">
            <a:extLst>
              <a:ext uri="{FF2B5EF4-FFF2-40B4-BE49-F238E27FC236}">
                <a16:creationId xmlns:a16="http://schemas.microsoft.com/office/drawing/2014/main" id="{A1B3B6D9-446F-F934-BE7A-4C5CE710547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08A9C07-E192-98E9-41BA-9038DF141F02}"/>
              </a:ext>
            </a:extLst>
          </p:cNvPr>
          <p:cNvSpPr>
            <a:spLocks noGrp="1"/>
          </p:cNvSpPr>
          <p:nvPr>
            <p:ph type="sldNum" sz="quarter" idx="12"/>
          </p:nvPr>
        </p:nvSpPr>
        <p:spPr/>
        <p:txBody>
          <a:bodyPr/>
          <a:lstStyle/>
          <a:p>
            <a:fld id="{E618929A-A7C8-42F4-A3AC-62903C115AFD}" type="slidenum">
              <a:rPr lang="zh-CN" altLang="en-US" smtClean="0"/>
              <a:t>‹#›</a:t>
            </a:fld>
            <a:endParaRPr lang="zh-CN" altLang="en-US"/>
          </a:p>
        </p:txBody>
      </p:sp>
    </p:spTree>
    <p:extLst>
      <p:ext uri="{BB962C8B-B14F-4D97-AF65-F5344CB8AC3E}">
        <p14:creationId xmlns:p14="http://schemas.microsoft.com/office/powerpoint/2010/main" val="801160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44362C-6050-FD39-D97B-2BB7EFDF541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E9FBC88-3D66-BECA-DCEA-2BE4EE5B8424}"/>
              </a:ext>
            </a:extLst>
          </p:cNvPr>
          <p:cNvSpPr>
            <a:spLocks noGrp="1"/>
          </p:cNvSpPr>
          <p:nvPr>
            <p:ph type="dt" sz="half" idx="10"/>
          </p:nvPr>
        </p:nvSpPr>
        <p:spPr/>
        <p:txBody>
          <a:bodyPr/>
          <a:lstStyle/>
          <a:p>
            <a:fld id="{59CCD20F-27CF-4464-B1B8-E29F82AE2339}" type="datetimeFigureOut">
              <a:rPr lang="zh-CN" altLang="en-US" smtClean="0"/>
              <a:t>2026/10/18</a:t>
            </a:fld>
            <a:endParaRPr lang="zh-CN" altLang="en-US"/>
          </a:p>
        </p:txBody>
      </p:sp>
      <p:sp>
        <p:nvSpPr>
          <p:cNvPr id="4" name="页脚占位符 3">
            <a:extLst>
              <a:ext uri="{FF2B5EF4-FFF2-40B4-BE49-F238E27FC236}">
                <a16:creationId xmlns:a16="http://schemas.microsoft.com/office/drawing/2014/main" id="{7289CFB8-FFF6-DC67-F5F4-62347045A4C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FDB0734B-1C08-216E-8130-8A6490A56C76}"/>
              </a:ext>
            </a:extLst>
          </p:cNvPr>
          <p:cNvSpPr>
            <a:spLocks noGrp="1"/>
          </p:cNvSpPr>
          <p:nvPr>
            <p:ph type="sldNum" sz="quarter" idx="12"/>
          </p:nvPr>
        </p:nvSpPr>
        <p:spPr/>
        <p:txBody>
          <a:bodyPr/>
          <a:lstStyle/>
          <a:p>
            <a:fld id="{E618929A-A7C8-42F4-A3AC-62903C115AFD}" type="slidenum">
              <a:rPr lang="zh-CN" altLang="en-US" smtClean="0"/>
              <a:t>‹#›</a:t>
            </a:fld>
            <a:endParaRPr lang="zh-CN" altLang="en-US"/>
          </a:p>
        </p:txBody>
      </p:sp>
    </p:spTree>
    <p:extLst>
      <p:ext uri="{BB962C8B-B14F-4D97-AF65-F5344CB8AC3E}">
        <p14:creationId xmlns:p14="http://schemas.microsoft.com/office/powerpoint/2010/main" val="2528887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71DF775-6324-2200-3BA3-FD5F78571BDC}"/>
              </a:ext>
            </a:extLst>
          </p:cNvPr>
          <p:cNvSpPr>
            <a:spLocks noGrp="1"/>
          </p:cNvSpPr>
          <p:nvPr>
            <p:ph type="dt" sz="half" idx="10"/>
          </p:nvPr>
        </p:nvSpPr>
        <p:spPr/>
        <p:txBody>
          <a:bodyPr/>
          <a:lstStyle/>
          <a:p>
            <a:fld id="{59CCD20F-27CF-4464-B1B8-E29F82AE2339}" type="datetimeFigureOut">
              <a:rPr lang="zh-CN" altLang="en-US" smtClean="0"/>
              <a:t>2026/10/18</a:t>
            </a:fld>
            <a:endParaRPr lang="zh-CN" altLang="en-US"/>
          </a:p>
        </p:txBody>
      </p:sp>
      <p:sp>
        <p:nvSpPr>
          <p:cNvPr id="3" name="页脚占位符 2">
            <a:extLst>
              <a:ext uri="{FF2B5EF4-FFF2-40B4-BE49-F238E27FC236}">
                <a16:creationId xmlns:a16="http://schemas.microsoft.com/office/drawing/2014/main" id="{373615B6-E0D7-2071-FAD7-C4E8E4C447E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4674C21-560F-F49E-4D1E-D004EE6995B2}"/>
              </a:ext>
            </a:extLst>
          </p:cNvPr>
          <p:cNvSpPr>
            <a:spLocks noGrp="1"/>
          </p:cNvSpPr>
          <p:nvPr>
            <p:ph type="sldNum" sz="quarter" idx="12"/>
          </p:nvPr>
        </p:nvSpPr>
        <p:spPr/>
        <p:txBody>
          <a:bodyPr/>
          <a:lstStyle/>
          <a:p>
            <a:fld id="{E618929A-A7C8-42F4-A3AC-62903C115AFD}" type="slidenum">
              <a:rPr lang="zh-CN" altLang="en-US" smtClean="0"/>
              <a:t>‹#›</a:t>
            </a:fld>
            <a:endParaRPr lang="zh-CN" altLang="en-US"/>
          </a:p>
        </p:txBody>
      </p:sp>
    </p:spTree>
    <p:extLst>
      <p:ext uri="{BB962C8B-B14F-4D97-AF65-F5344CB8AC3E}">
        <p14:creationId xmlns:p14="http://schemas.microsoft.com/office/powerpoint/2010/main" val="985039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A22D5A-C5E3-E332-B6DF-CD45933D1D4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24973A70-84BF-E29D-F58B-89CB053D01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898432C-961F-2251-574C-1465661106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C7DBA0D-333C-C661-3066-D6C4F0B4D26D}"/>
              </a:ext>
            </a:extLst>
          </p:cNvPr>
          <p:cNvSpPr>
            <a:spLocks noGrp="1"/>
          </p:cNvSpPr>
          <p:nvPr>
            <p:ph type="dt" sz="half" idx="10"/>
          </p:nvPr>
        </p:nvSpPr>
        <p:spPr/>
        <p:txBody>
          <a:bodyPr/>
          <a:lstStyle/>
          <a:p>
            <a:fld id="{59CCD20F-27CF-4464-B1B8-E29F82AE2339}" type="datetimeFigureOut">
              <a:rPr lang="zh-CN" altLang="en-US" smtClean="0"/>
              <a:t>2026/10/18</a:t>
            </a:fld>
            <a:endParaRPr lang="zh-CN" altLang="en-US"/>
          </a:p>
        </p:txBody>
      </p:sp>
      <p:sp>
        <p:nvSpPr>
          <p:cNvPr id="6" name="页脚占位符 5">
            <a:extLst>
              <a:ext uri="{FF2B5EF4-FFF2-40B4-BE49-F238E27FC236}">
                <a16:creationId xmlns:a16="http://schemas.microsoft.com/office/drawing/2014/main" id="{3A2B6483-4CA8-78CA-710D-A62B773A01D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395A44C-AB9F-6F92-2983-4CC608E1459D}"/>
              </a:ext>
            </a:extLst>
          </p:cNvPr>
          <p:cNvSpPr>
            <a:spLocks noGrp="1"/>
          </p:cNvSpPr>
          <p:nvPr>
            <p:ph type="sldNum" sz="quarter" idx="12"/>
          </p:nvPr>
        </p:nvSpPr>
        <p:spPr/>
        <p:txBody>
          <a:bodyPr/>
          <a:lstStyle/>
          <a:p>
            <a:fld id="{E618929A-A7C8-42F4-A3AC-62903C115AFD}" type="slidenum">
              <a:rPr lang="zh-CN" altLang="en-US" smtClean="0"/>
              <a:t>‹#›</a:t>
            </a:fld>
            <a:endParaRPr lang="zh-CN" altLang="en-US"/>
          </a:p>
        </p:txBody>
      </p:sp>
    </p:spTree>
    <p:extLst>
      <p:ext uri="{BB962C8B-B14F-4D97-AF65-F5344CB8AC3E}">
        <p14:creationId xmlns:p14="http://schemas.microsoft.com/office/powerpoint/2010/main" val="1125353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B335E8-5E06-6FF1-60C9-01E0F8963FB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CB04095-2E90-07BA-0E86-19222FAC7C8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78B13D23-20A3-BE13-43DA-3E9434EC8D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97C23F6-3FD0-C0CC-BA56-D9F3F06179D3}"/>
              </a:ext>
            </a:extLst>
          </p:cNvPr>
          <p:cNvSpPr>
            <a:spLocks noGrp="1"/>
          </p:cNvSpPr>
          <p:nvPr>
            <p:ph type="dt" sz="half" idx="10"/>
          </p:nvPr>
        </p:nvSpPr>
        <p:spPr/>
        <p:txBody>
          <a:bodyPr/>
          <a:lstStyle/>
          <a:p>
            <a:fld id="{59CCD20F-27CF-4464-B1B8-E29F82AE2339}" type="datetimeFigureOut">
              <a:rPr lang="zh-CN" altLang="en-US" smtClean="0"/>
              <a:t>2026/10/18</a:t>
            </a:fld>
            <a:endParaRPr lang="zh-CN" altLang="en-US"/>
          </a:p>
        </p:txBody>
      </p:sp>
      <p:sp>
        <p:nvSpPr>
          <p:cNvPr id="6" name="页脚占位符 5">
            <a:extLst>
              <a:ext uri="{FF2B5EF4-FFF2-40B4-BE49-F238E27FC236}">
                <a16:creationId xmlns:a16="http://schemas.microsoft.com/office/drawing/2014/main" id="{B30CED31-AA8A-4909-4367-6919BE7FA42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3201B8B-649D-2466-A3BF-4153B0DC6F52}"/>
              </a:ext>
            </a:extLst>
          </p:cNvPr>
          <p:cNvSpPr>
            <a:spLocks noGrp="1"/>
          </p:cNvSpPr>
          <p:nvPr>
            <p:ph type="sldNum" sz="quarter" idx="12"/>
          </p:nvPr>
        </p:nvSpPr>
        <p:spPr/>
        <p:txBody>
          <a:bodyPr/>
          <a:lstStyle/>
          <a:p>
            <a:fld id="{E618929A-A7C8-42F4-A3AC-62903C115AFD}" type="slidenum">
              <a:rPr lang="zh-CN" altLang="en-US" smtClean="0"/>
              <a:t>‹#›</a:t>
            </a:fld>
            <a:endParaRPr lang="zh-CN" altLang="en-US"/>
          </a:p>
        </p:txBody>
      </p:sp>
    </p:spTree>
    <p:extLst>
      <p:ext uri="{BB962C8B-B14F-4D97-AF65-F5344CB8AC3E}">
        <p14:creationId xmlns:p14="http://schemas.microsoft.com/office/powerpoint/2010/main" val="2073481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160699-E4C9-123F-1122-C5AEA5F4C87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0104FCD-4D70-1B4D-1322-BFED09CA788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72BFE16-FBA4-6047-8A65-7BAD6319F29A}"/>
              </a:ext>
            </a:extLst>
          </p:cNvPr>
          <p:cNvSpPr>
            <a:spLocks noGrp="1"/>
          </p:cNvSpPr>
          <p:nvPr>
            <p:ph type="dt" sz="half" idx="10"/>
          </p:nvPr>
        </p:nvSpPr>
        <p:spPr/>
        <p:txBody>
          <a:bodyPr/>
          <a:lstStyle/>
          <a:p>
            <a:fld id="{59CCD20F-27CF-4464-B1B8-E29F82AE2339}" type="datetimeFigureOut">
              <a:rPr lang="zh-CN" altLang="en-US" smtClean="0"/>
              <a:t>2026/10/18</a:t>
            </a:fld>
            <a:endParaRPr lang="zh-CN" altLang="en-US"/>
          </a:p>
        </p:txBody>
      </p:sp>
      <p:sp>
        <p:nvSpPr>
          <p:cNvPr id="5" name="页脚占位符 4">
            <a:extLst>
              <a:ext uri="{FF2B5EF4-FFF2-40B4-BE49-F238E27FC236}">
                <a16:creationId xmlns:a16="http://schemas.microsoft.com/office/drawing/2014/main" id="{1BCD59F2-BBAC-0FFA-CBB2-6FBE142830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32503AE-C1A2-30D8-C182-D78B806090BC}"/>
              </a:ext>
            </a:extLst>
          </p:cNvPr>
          <p:cNvSpPr>
            <a:spLocks noGrp="1"/>
          </p:cNvSpPr>
          <p:nvPr>
            <p:ph type="sldNum" sz="quarter" idx="12"/>
          </p:nvPr>
        </p:nvSpPr>
        <p:spPr/>
        <p:txBody>
          <a:bodyPr/>
          <a:lstStyle/>
          <a:p>
            <a:fld id="{E618929A-A7C8-42F4-A3AC-62903C115AFD}" type="slidenum">
              <a:rPr lang="zh-CN" altLang="en-US" smtClean="0"/>
              <a:t>‹#›</a:t>
            </a:fld>
            <a:endParaRPr lang="zh-CN" altLang="en-US"/>
          </a:p>
        </p:txBody>
      </p:sp>
    </p:spTree>
    <p:extLst>
      <p:ext uri="{BB962C8B-B14F-4D97-AF65-F5344CB8AC3E}">
        <p14:creationId xmlns:p14="http://schemas.microsoft.com/office/powerpoint/2010/main" val="416192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732EDED-F32B-519D-3175-8C21DB2C499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5FAEAF0-CB70-00EE-1BCA-BD8E457432BD}"/>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F234CDC-A85C-FCF5-BCB2-938C60275034}"/>
              </a:ext>
            </a:extLst>
          </p:cNvPr>
          <p:cNvSpPr>
            <a:spLocks noGrp="1"/>
          </p:cNvSpPr>
          <p:nvPr>
            <p:ph type="dt" sz="half" idx="10"/>
          </p:nvPr>
        </p:nvSpPr>
        <p:spPr/>
        <p:txBody>
          <a:bodyPr/>
          <a:lstStyle/>
          <a:p>
            <a:fld id="{59CCD20F-27CF-4464-B1B8-E29F82AE2339}" type="datetimeFigureOut">
              <a:rPr lang="zh-CN" altLang="en-US" smtClean="0"/>
              <a:t>2026/10/18</a:t>
            </a:fld>
            <a:endParaRPr lang="zh-CN" altLang="en-US"/>
          </a:p>
        </p:txBody>
      </p:sp>
      <p:sp>
        <p:nvSpPr>
          <p:cNvPr id="5" name="页脚占位符 4">
            <a:extLst>
              <a:ext uri="{FF2B5EF4-FFF2-40B4-BE49-F238E27FC236}">
                <a16:creationId xmlns:a16="http://schemas.microsoft.com/office/drawing/2014/main" id="{8F8312BF-574B-08F9-31FD-ED9C720E647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DD43BC8-0C56-2EAC-F45F-EA6EB396FEBC}"/>
              </a:ext>
            </a:extLst>
          </p:cNvPr>
          <p:cNvSpPr>
            <a:spLocks noGrp="1"/>
          </p:cNvSpPr>
          <p:nvPr>
            <p:ph type="sldNum" sz="quarter" idx="12"/>
          </p:nvPr>
        </p:nvSpPr>
        <p:spPr/>
        <p:txBody>
          <a:bodyPr/>
          <a:lstStyle/>
          <a:p>
            <a:fld id="{E618929A-A7C8-42F4-A3AC-62903C115AFD}" type="slidenum">
              <a:rPr lang="zh-CN" altLang="en-US" smtClean="0"/>
              <a:t>‹#›</a:t>
            </a:fld>
            <a:endParaRPr lang="zh-CN" altLang="en-US"/>
          </a:p>
        </p:txBody>
      </p:sp>
    </p:spTree>
    <p:extLst>
      <p:ext uri="{BB962C8B-B14F-4D97-AF65-F5344CB8AC3E}">
        <p14:creationId xmlns:p14="http://schemas.microsoft.com/office/powerpoint/2010/main" val="3718650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EB56F5E-5B9A-DC74-20C8-4AC44920F3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03BB86E5-54E1-D579-C401-CEFDD90D3F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25694A6-BF4F-66DC-D688-8AE237A028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9CCD20F-27CF-4464-B1B8-E29F82AE2339}" type="datetimeFigureOut">
              <a:rPr lang="zh-CN" altLang="en-US" smtClean="0"/>
              <a:t>2026/10/18</a:t>
            </a:fld>
            <a:endParaRPr lang="zh-CN" altLang="en-US"/>
          </a:p>
        </p:txBody>
      </p:sp>
      <p:sp>
        <p:nvSpPr>
          <p:cNvPr id="5" name="页脚占位符 4">
            <a:extLst>
              <a:ext uri="{FF2B5EF4-FFF2-40B4-BE49-F238E27FC236}">
                <a16:creationId xmlns:a16="http://schemas.microsoft.com/office/drawing/2014/main" id="{611F4AA3-B8F3-E07B-D753-675BD2279A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a:extLst>
              <a:ext uri="{FF2B5EF4-FFF2-40B4-BE49-F238E27FC236}">
                <a16:creationId xmlns:a16="http://schemas.microsoft.com/office/drawing/2014/main" id="{84A1CF39-8711-1521-391D-7B151CE8A1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18929A-A7C8-42F4-A3AC-62903C115AFD}" type="slidenum">
              <a:rPr lang="zh-CN" altLang="en-US" smtClean="0"/>
              <a:t>‹#›</a:t>
            </a:fld>
            <a:endParaRPr lang="zh-CN" altLang="en-US"/>
          </a:p>
        </p:txBody>
      </p:sp>
    </p:spTree>
    <p:extLst>
      <p:ext uri="{BB962C8B-B14F-4D97-AF65-F5344CB8AC3E}">
        <p14:creationId xmlns:p14="http://schemas.microsoft.com/office/powerpoint/2010/main" val="1318569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emf"/><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emf"/><Relationship Id="rId4" Type="http://schemas.openxmlformats.org/officeDocument/2006/relationships/image" Target="../media/image28.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13"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14" Type="http://schemas.openxmlformats.org/officeDocument/2006/relationships/image" Target="../media/image42.png"/></Relationships>
</file>

<file path=ppt/slides/_rels/slide12.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image" Target="../media/image43.png"/><Relationship Id="rId7"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4.png"/><Relationship Id="rId9"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50.png"/><Relationship Id="rId5" Type="http://schemas.openxmlformats.org/officeDocument/2006/relationships/image" Target="../media/image55.png"/><Relationship Id="rId4" Type="http://schemas.openxmlformats.org/officeDocument/2006/relationships/image" Target="../media/image54.emf"/></Relationships>
</file>

<file path=ppt/slides/_rels/slide1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e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31" name="Google Shape;831;p30"/>
          <p:cNvSpPr txBox="1">
            <a:spLocks noGrp="1"/>
          </p:cNvSpPr>
          <p:nvPr>
            <p:ph type="ctrTitle"/>
          </p:nvPr>
        </p:nvSpPr>
        <p:spPr>
          <a:xfrm>
            <a:off x="126796" y="662831"/>
            <a:ext cx="6601549" cy="1470025"/>
          </a:xfrm>
          <a:prstGeom prst="rect">
            <a:avLst/>
          </a:prstGeom>
        </p:spPr>
        <p:txBody>
          <a:bodyPr spcFirstLastPara="1" vert="horz" wrap="square" lIns="121900" tIns="121900" rIns="121900" bIns="121900" rtlCol="0" anchor="ctr" anchorCtr="0">
            <a:noAutofit/>
          </a:bodyPr>
          <a:lstStyle/>
          <a:p>
            <a:pPr>
              <a:spcBef>
                <a:spcPts val="0"/>
              </a:spcBef>
            </a:pPr>
            <a:r>
              <a:rPr lang="zh-CN" altLang="zh-CN" sz="5867" dirty="0">
                <a:latin typeface="华文中宋" panose="02010600040101010101" pitchFamily="2" charset="-122"/>
                <a:ea typeface="华文中宋" panose="02010600040101010101" pitchFamily="2" charset="-122"/>
              </a:rPr>
              <a:t>OCPA主题</a:t>
            </a:r>
            <a:r>
              <a:rPr lang="zh-CN" altLang="en-US" sz="5867" dirty="0">
                <a:latin typeface="华文中宋" panose="02010600040101010101" pitchFamily="2" charset="-122"/>
                <a:ea typeface="华文中宋" panose="02010600040101010101" pitchFamily="2" charset="-122"/>
              </a:rPr>
              <a:t>研讨会</a:t>
            </a:r>
            <a:endParaRPr sz="5867" dirty="0">
              <a:latin typeface="华文中宋" panose="02010600040101010101" pitchFamily="2" charset="-122"/>
              <a:ea typeface="华文中宋" panose="02010600040101010101" pitchFamily="2" charset="-122"/>
            </a:endParaRPr>
          </a:p>
        </p:txBody>
      </p:sp>
      <p:sp>
        <p:nvSpPr>
          <p:cNvPr id="8" name="Google Shape;887;p35">
            <a:extLst>
              <a:ext uri="{FF2B5EF4-FFF2-40B4-BE49-F238E27FC236}">
                <a16:creationId xmlns:a16="http://schemas.microsoft.com/office/drawing/2014/main" id="{62BC836D-9004-4110-95D1-BD61D78D9114}"/>
              </a:ext>
            </a:extLst>
          </p:cNvPr>
          <p:cNvSpPr txBox="1">
            <a:spLocks/>
          </p:cNvSpPr>
          <p:nvPr/>
        </p:nvSpPr>
        <p:spPr>
          <a:xfrm>
            <a:off x="1750448" y="2171212"/>
            <a:ext cx="8691103" cy="1752600"/>
          </a:xfrm>
          <a:prstGeom prst="rect">
            <a:avLst/>
          </a:prstGeom>
        </p:spPr>
        <p:txBody>
          <a:bodyPr spcFirstLastPara="1" wrap="square" lIns="121900" tIns="121900" rIns="121900" bIns="121900" anchor="ctr" anchorCtr="0">
            <a:noAutofit/>
          </a:bodyPr>
          <a:lstStyle>
            <a:lvl1pPr marL="137160" indent="-137160" algn="l" defTabSz="685800" rtl="0" eaLnBrk="1" latinLnBrk="0" hangingPunct="1">
              <a:lnSpc>
                <a:spcPct val="90000"/>
              </a:lnSpc>
              <a:spcBef>
                <a:spcPts val="900"/>
              </a:spcBef>
              <a:buClr>
                <a:schemeClr val="accent1">
                  <a:lumMod val="75000"/>
                </a:schemeClr>
              </a:buClr>
              <a:buSzPct val="85000"/>
              <a:buFont typeface="Wingdings" pitchFamily="2" charset="2"/>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350" kern="1200">
                <a:solidFill>
                  <a:schemeClr val="tx1"/>
                </a:solidFill>
                <a:latin typeface="+mn-lt"/>
                <a:ea typeface="+mn-ea"/>
                <a:cs typeface="+mn-cs"/>
              </a:defRPr>
            </a:lvl2pPr>
            <a:lvl3pPr marL="548640" indent="-13716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3pPr>
            <a:lvl4pPr marL="754380" indent="-13716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4pPr>
            <a:lvl5pPr marL="960120" indent="-13716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5pPr>
            <a:lvl6pPr marL="1200000" indent="-17145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6pPr>
            <a:lvl7pPr marL="1425000" indent="-17145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7pPr>
            <a:lvl8pPr marL="1650000" indent="-17145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8pPr>
            <a:lvl9pPr marL="1875000" indent="-171450" algn="l" defTabSz="685800" rtl="0" eaLnBrk="1" latinLnBrk="0" hangingPunct="1">
              <a:lnSpc>
                <a:spcPct val="90000"/>
              </a:lnSpc>
              <a:spcBef>
                <a:spcPts val="300"/>
              </a:spcBef>
              <a:spcAft>
                <a:spcPts val="150"/>
              </a:spcAft>
              <a:buClr>
                <a:schemeClr val="accent1">
                  <a:lumMod val="75000"/>
                </a:schemeClr>
              </a:buClr>
              <a:buSzPct val="85000"/>
              <a:buFont typeface="Wingdings" pitchFamily="2" charset="2"/>
              <a:buChar char="§"/>
              <a:defRPr sz="1200" kern="1200">
                <a:solidFill>
                  <a:schemeClr val="tx1"/>
                </a:solidFill>
                <a:latin typeface="+mn-lt"/>
                <a:ea typeface="+mn-ea"/>
                <a:cs typeface="+mn-cs"/>
              </a:defRPr>
            </a:lvl9pPr>
          </a:lstStyle>
          <a:p>
            <a:pPr marL="0" indent="0" algn="ctr">
              <a:lnSpc>
                <a:spcPct val="150000"/>
              </a:lnSpc>
              <a:spcBef>
                <a:spcPts val="0"/>
              </a:spcBef>
              <a:buNone/>
            </a:pPr>
            <a:r>
              <a:rPr lang="zh-CN" altLang="en-US" sz="3600" dirty="0">
                <a:latin typeface="华文中宋" panose="02010600040101010101" pitchFamily="2" charset="-122"/>
                <a:ea typeface="华文中宋" panose="02010600040101010101" pitchFamily="2" charset="-122"/>
              </a:rPr>
              <a:t>紧凑型质子氦离子同步加速器设计和</a:t>
            </a:r>
            <a:endParaRPr lang="en-US" altLang="zh-CN" sz="3600" dirty="0">
              <a:latin typeface="华文中宋" panose="02010600040101010101" pitchFamily="2" charset="-122"/>
              <a:ea typeface="华文中宋" panose="02010600040101010101" pitchFamily="2" charset="-122"/>
            </a:endParaRPr>
          </a:p>
          <a:p>
            <a:pPr marL="0" indent="0" algn="ctr">
              <a:lnSpc>
                <a:spcPct val="150000"/>
              </a:lnSpc>
              <a:spcBef>
                <a:spcPts val="0"/>
              </a:spcBef>
              <a:buNone/>
            </a:pPr>
            <a:r>
              <a:rPr lang="zh-CN" altLang="en-US" sz="3600" dirty="0">
                <a:latin typeface="华文中宋" panose="02010600040101010101" pitchFamily="2" charset="-122"/>
                <a:ea typeface="华文中宋" panose="02010600040101010101" pitchFamily="2" charset="-122"/>
              </a:rPr>
              <a:t>关键束流动力学研究</a:t>
            </a:r>
            <a:endParaRPr lang="en-US" altLang="zh-CN" sz="3600" dirty="0">
              <a:latin typeface="华文中宋" panose="02010600040101010101" pitchFamily="2" charset="-122"/>
              <a:ea typeface="华文中宋" panose="02010600040101010101" pitchFamily="2" charset="-122"/>
            </a:endParaRPr>
          </a:p>
        </p:txBody>
      </p:sp>
      <p:pic>
        <p:nvPicPr>
          <p:cNvPr id="4" name="图片 3">
            <a:extLst>
              <a:ext uri="{FF2B5EF4-FFF2-40B4-BE49-F238E27FC236}">
                <a16:creationId xmlns:a16="http://schemas.microsoft.com/office/drawing/2014/main" id="{D8C8D649-DFA3-5D39-38B2-BAA8FB48B036}"/>
              </a:ext>
            </a:extLst>
          </p:cNvPr>
          <p:cNvPicPr>
            <a:picLocks noChangeAspect="1"/>
          </p:cNvPicPr>
          <p:nvPr/>
        </p:nvPicPr>
        <p:blipFill>
          <a:blip r:embed="rId3"/>
          <a:stretch>
            <a:fillRect/>
          </a:stretch>
        </p:blipFill>
        <p:spPr>
          <a:xfrm>
            <a:off x="0" y="6061134"/>
            <a:ext cx="4007768" cy="796866"/>
          </a:xfrm>
          <a:prstGeom prst="rect">
            <a:avLst/>
          </a:prstGeom>
        </p:spPr>
      </p:pic>
      <p:pic>
        <p:nvPicPr>
          <p:cNvPr id="5" name="图片 4">
            <a:extLst>
              <a:ext uri="{FF2B5EF4-FFF2-40B4-BE49-F238E27FC236}">
                <a16:creationId xmlns:a16="http://schemas.microsoft.com/office/drawing/2014/main" id="{034DE978-D56A-062F-B330-38A043002C96}"/>
              </a:ext>
            </a:extLst>
          </p:cNvPr>
          <p:cNvPicPr>
            <a:picLocks noChangeAspect="1"/>
          </p:cNvPicPr>
          <p:nvPr/>
        </p:nvPicPr>
        <p:blipFill>
          <a:blip r:embed="rId4"/>
          <a:stretch>
            <a:fillRect/>
          </a:stretch>
        </p:blipFill>
        <p:spPr>
          <a:xfrm>
            <a:off x="8760295" y="6061134"/>
            <a:ext cx="3431705" cy="799943"/>
          </a:xfrm>
          <a:prstGeom prst="rect">
            <a:avLst/>
          </a:prstGeom>
        </p:spPr>
      </p:pic>
      <p:cxnSp>
        <p:nvCxnSpPr>
          <p:cNvPr id="10" name="直接连接符 9">
            <a:extLst>
              <a:ext uri="{FF2B5EF4-FFF2-40B4-BE49-F238E27FC236}">
                <a16:creationId xmlns:a16="http://schemas.microsoft.com/office/drawing/2014/main" id="{D1551D39-7EB9-1DC3-0AF3-39DDC871C072}"/>
              </a:ext>
            </a:extLst>
          </p:cNvPr>
          <p:cNvCxnSpPr/>
          <p:nvPr/>
        </p:nvCxnSpPr>
        <p:spPr>
          <a:xfrm flipV="1">
            <a:off x="0" y="2132856"/>
            <a:ext cx="10200456" cy="64167"/>
          </a:xfrm>
          <a:prstGeom prst="line">
            <a:avLst/>
          </a:prstGeom>
          <a:ln w="63500">
            <a:solidFill>
              <a:srgbClr val="4D4D4D"/>
            </a:solidFill>
          </a:ln>
        </p:spPr>
        <p:style>
          <a:lnRef idx="3">
            <a:schemeClr val="accent1"/>
          </a:lnRef>
          <a:fillRef idx="0">
            <a:schemeClr val="accent1"/>
          </a:fillRef>
          <a:effectRef idx="2">
            <a:schemeClr val="accent1"/>
          </a:effectRef>
          <a:fontRef idx="minor">
            <a:schemeClr val="tx1"/>
          </a:fontRef>
        </p:style>
      </p:cxnSp>
      <p:sp>
        <p:nvSpPr>
          <p:cNvPr id="15" name="文本框 19">
            <a:extLst>
              <a:ext uri="{FF2B5EF4-FFF2-40B4-BE49-F238E27FC236}">
                <a16:creationId xmlns:a16="http://schemas.microsoft.com/office/drawing/2014/main" id="{EE4D8926-EE62-DC5D-1EF8-BD763CE3CFCE}"/>
              </a:ext>
            </a:extLst>
          </p:cNvPr>
          <p:cNvSpPr txBox="1"/>
          <p:nvPr/>
        </p:nvSpPr>
        <p:spPr>
          <a:xfrm>
            <a:off x="5727441" y="6136401"/>
            <a:ext cx="1313180" cy="64633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3600" b="1" i="1" dirty="0">
                <a:solidFill>
                  <a:srgbClr val="29292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SSRF</a:t>
            </a:r>
            <a:endParaRPr lang="zh-CN" altLang="en-US" sz="3600" b="1" i="1" dirty="0">
              <a:solidFill>
                <a:srgbClr val="29292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Google Shape;832;p30">
            <a:extLst>
              <a:ext uri="{FF2B5EF4-FFF2-40B4-BE49-F238E27FC236}">
                <a16:creationId xmlns:a16="http://schemas.microsoft.com/office/drawing/2014/main" id="{C83EE02B-B79F-B251-C6DE-10D293CEDEB8}"/>
              </a:ext>
            </a:extLst>
          </p:cNvPr>
          <p:cNvSpPr txBox="1">
            <a:spLocks/>
          </p:cNvSpPr>
          <p:nvPr/>
        </p:nvSpPr>
        <p:spPr>
          <a:xfrm>
            <a:off x="6498294" y="4506101"/>
            <a:ext cx="4524001" cy="1048011"/>
          </a:xfrm>
          <a:prstGeom prst="rect">
            <a:avLst/>
          </a:prstGeom>
        </p:spPr>
        <p:txBody>
          <a:bodyPr spcFirstLastPara="1" vert="horz" wrap="square" lIns="91425" tIns="91425" rIns="91425" bIns="91425" numCol="2"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spcBef>
                <a:spcPts val="0"/>
              </a:spcBef>
            </a:pPr>
            <a:r>
              <a:rPr lang="zh-CN" altLang="en-US" dirty="0">
                <a:latin typeface="华文中宋" panose="02010600040101010101" pitchFamily="2" charset="-122"/>
                <a:ea typeface="华文中宋" panose="02010600040101010101" pitchFamily="2" charset="-122"/>
              </a:rPr>
              <a:t>报告人：</a:t>
            </a:r>
            <a:endParaRPr lang="en-US" altLang="zh-CN" dirty="0">
              <a:latin typeface="华文中宋" panose="02010600040101010101" pitchFamily="2" charset="-122"/>
              <a:ea typeface="华文中宋" panose="02010600040101010101" pitchFamily="2" charset="-122"/>
            </a:endParaRPr>
          </a:p>
          <a:p>
            <a:pPr algn="r">
              <a:spcBef>
                <a:spcPts val="0"/>
              </a:spcBef>
            </a:pPr>
            <a:r>
              <a:rPr lang="zh-CN" altLang="en-US" dirty="0">
                <a:latin typeface="华文中宋" panose="02010600040101010101" pitchFamily="2" charset="-122"/>
                <a:ea typeface="华文中宋" panose="02010600040101010101" pitchFamily="2" charset="-122"/>
              </a:rPr>
              <a:t>指导老师：</a:t>
            </a:r>
            <a:endParaRPr lang="en-US" altLang="zh-CN" dirty="0">
              <a:latin typeface="华文中宋" panose="02010600040101010101" pitchFamily="2" charset="-122"/>
              <a:ea typeface="华文中宋" panose="02010600040101010101" pitchFamily="2" charset="-122"/>
            </a:endParaRPr>
          </a:p>
          <a:p>
            <a:pPr algn="l">
              <a:spcBef>
                <a:spcPts val="0"/>
              </a:spcBef>
            </a:pPr>
            <a:r>
              <a:rPr lang="zh-CN" altLang="en-US" dirty="0">
                <a:latin typeface="华文中宋" panose="02010600040101010101" pitchFamily="2" charset="-122"/>
                <a:ea typeface="华文中宋" panose="02010600040101010101" pitchFamily="2" charset="-122"/>
              </a:rPr>
              <a:t>蓝一凡</a:t>
            </a:r>
            <a:endParaRPr lang="en-US" altLang="zh-CN" dirty="0">
              <a:latin typeface="华文中宋" panose="02010600040101010101" pitchFamily="2" charset="-122"/>
              <a:ea typeface="华文中宋" panose="02010600040101010101" pitchFamily="2" charset="-122"/>
            </a:endParaRPr>
          </a:p>
          <a:p>
            <a:pPr algn="l">
              <a:spcBef>
                <a:spcPts val="0"/>
              </a:spcBef>
            </a:pPr>
            <a:r>
              <a:rPr lang="zh-CN" altLang="en-US" dirty="0">
                <a:latin typeface="华文中宋" panose="02010600040101010101" pitchFamily="2" charset="-122"/>
                <a:ea typeface="华文中宋" panose="02010600040101010101" pitchFamily="2" charset="-122"/>
              </a:rPr>
              <a:t>方文程 研究员</a:t>
            </a:r>
            <a:endParaRPr lang="en-US" altLang="zh-CN" dirty="0">
              <a:latin typeface="华文中宋" panose="02010600040101010101" pitchFamily="2" charset="-122"/>
              <a:ea typeface="华文中宋" panose="0201060004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DB8A9-B2D7-A4E1-6BD4-836AFA7B9E4B}"/>
            </a:ext>
          </a:extLst>
        </p:cNvPr>
        <p:cNvGrpSpPr/>
        <p:nvPr/>
      </p:nvGrpSpPr>
      <p:grpSpPr>
        <a:xfrm>
          <a:off x="0" y="0"/>
          <a:ext cx="0" cy="0"/>
          <a:chOff x="0" y="0"/>
          <a:chExt cx="0" cy="0"/>
        </a:xfrm>
      </p:grpSpPr>
      <p:pic>
        <p:nvPicPr>
          <p:cNvPr id="18" name="图片 17">
            <a:extLst>
              <a:ext uri="{FF2B5EF4-FFF2-40B4-BE49-F238E27FC236}">
                <a16:creationId xmlns:a16="http://schemas.microsoft.com/office/drawing/2014/main" id="{B094D574-0D0E-F793-7499-D82A70F92914}"/>
              </a:ext>
            </a:extLst>
          </p:cNvPr>
          <p:cNvPicPr>
            <a:picLocks noChangeAspect="1"/>
          </p:cNvPicPr>
          <p:nvPr/>
        </p:nvPicPr>
        <p:blipFill>
          <a:blip r:embed="rId3"/>
          <a:stretch>
            <a:fillRect/>
          </a:stretch>
        </p:blipFill>
        <p:spPr>
          <a:xfrm>
            <a:off x="8976320" y="0"/>
            <a:ext cx="3215680" cy="749587"/>
          </a:xfrm>
          <a:prstGeom prst="rect">
            <a:avLst/>
          </a:prstGeom>
        </p:spPr>
      </p:pic>
      <p:pic>
        <p:nvPicPr>
          <p:cNvPr id="17" name="图片 16">
            <a:extLst>
              <a:ext uri="{FF2B5EF4-FFF2-40B4-BE49-F238E27FC236}">
                <a16:creationId xmlns:a16="http://schemas.microsoft.com/office/drawing/2014/main" id="{41D91EB1-93A4-F23A-2AF9-33FE3DAF9338}"/>
              </a:ext>
            </a:extLst>
          </p:cNvPr>
          <p:cNvPicPr>
            <a:picLocks noChangeAspect="1"/>
          </p:cNvPicPr>
          <p:nvPr/>
        </p:nvPicPr>
        <p:blipFill>
          <a:blip r:embed="rId4"/>
          <a:stretch>
            <a:fillRect/>
          </a:stretch>
        </p:blipFill>
        <p:spPr>
          <a:xfrm>
            <a:off x="0" y="1"/>
            <a:ext cx="3719736" cy="739596"/>
          </a:xfrm>
          <a:prstGeom prst="rect">
            <a:avLst/>
          </a:prstGeom>
        </p:spPr>
      </p:pic>
      <p:pic>
        <p:nvPicPr>
          <p:cNvPr id="2" name="图片 1">
            <a:extLst>
              <a:ext uri="{FF2B5EF4-FFF2-40B4-BE49-F238E27FC236}">
                <a16:creationId xmlns:a16="http://schemas.microsoft.com/office/drawing/2014/main" id="{8B0EC06B-3CF6-7A57-9A06-A9A7B0CD072E}"/>
              </a:ext>
            </a:extLst>
          </p:cNvPr>
          <p:cNvPicPr>
            <a:picLocks noChangeAspect="1"/>
          </p:cNvPicPr>
          <p:nvPr/>
        </p:nvPicPr>
        <p:blipFill rotWithShape="1">
          <a:blip r:embed="rId5">
            <a:extLst>
              <a:ext uri="{28A0092B-C50C-407E-A947-70E740481C1C}">
                <a14:useLocalDpi xmlns:a14="http://schemas.microsoft.com/office/drawing/2010/main" val="0"/>
              </a:ext>
            </a:extLst>
          </a:blip>
          <a:srcRect t="50108"/>
          <a:stretch>
            <a:fillRect/>
          </a:stretch>
        </p:blipFill>
        <p:spPr>
          <a:xfrm>
            <a:off x="0" y="3465949"/>
            <a:ext cx="12218272" cy="3429000"/>
          </a:xfrm>
          <a:prstGeom prst="rect">
            <a:avLst/>
          </a:prstGeom>
        </p:spPr>
      </p:pic>
      <p:sp>
        <p:nvSpPr>
          <p:cNvPr id="3" name="圆角矩形 4">
            <a:extLst>
              <a:ext uri="{FF2B5EF4-FFF2-40B4-BE49-F238E27FC236}">
                <a16:creationId xmlns:a16="http://schemas.microsoft.com/office/drawing/2014/main" id="{10146FCC-3066-8AF5-E417-9A711B43281E}"/>
              </a:ext>
            </a:extLst>
          </p:cNvPr>
          <p:cNvSpPr/>
          <p:nvPr/>
        </p:nvSpPr>
        <p:spPr>
          <a:xfrm>
            <a:off x="686645" y="877613"/>
            <a:ext cx="10844982" cy="5787880"/>
          </a:xfrm>
          <a:prstGeom prst="roundRect">
            <a:avLst>
              <a:gd name="adj" fmla="val 1568"/>
            </a:avLst>
          </a:prstGeom>
          <a:solidFill>
            <a:schemeClr val="bg1"/>
          </a:solidFill>
          <a:ln>
            <a:noFill/>
          </a:ln>
          <a:effectLst>
            <a:glow rad="228600">
              <a:schemeClr val="tx1">
                <a:alpha val="3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CEDD68DE-FD4F-6885-DDD4-1D37C917263C}"/>
              </a:ext>
            </a:extLst>
          </p:cNvPr>
          <p:cNvSpPr txBox="1"/>
          <p:nvPr/>
        </p:nvSpPr>
        <p:spPr>
          <a:xfrm>
            <a:off x="2927648" y="3013501"/>
            <a:ext cx="2760752" cy="830997"/>
          </a:xfrm>
          <a:prstGeom prst="rect">
            <a:avLst/>
          </a:prstGeom>
          <a:noFill/>
        </p:spPr>
        <p:txBody>
          <a:bodyPr wrap="square" rtlCol="0">
            <a:spAutoFit/>
          </a:bodyPr>
          <a:lstStyle/>
          <a:p>
            <a:r>
              <a:rPr lang="zh-CN" altLang="en-US" sz="4800" b="1" dirty="0">
                <a:latin typeface="微软雅黑" panose="020B0503020204020204" pitchFamily="34" charset="-122"/>
                <a:ea typeface="微软雅黑" panose="020B0503020204020204" pitchFamily="34" charset="-122"/>
              </a:rPr>
              <a:t>目录</a:t>
            </a:r>
          </a:p>
        </p:txBody>
      </p:sp>
      <p:sp>
        <p:nvSpPr>
          <p:cNvPr id="20" name="文本框 19">
            <a:extLst>
              <a:ext uri="{FF2B5EF4-FFF2-40B4-BE49-F238E27FC236}">
                <a16:creationId xmlns:a16="http://schemas.microsoft.com/office/drawing/2014/main" id="{EE4D8926-EE62-DC5D-1EF8-BD763CE3CFCE}"/>
              </a:ext>
            </a:extLst>
          </p:cNvPr>
          <p:cNvSpPr txBox="1"/>
          <p:nvPr/>
        </p:nvSpPr>
        <p:spPr>
          <a:xfrm>
            <a:off x="5753955" y="77411"/>
            <a:ext cx="1188146" cy="584775"/>
          </a:xfrm>
          <a:prstGeom prst="rect">
            <a:avLst/>
          </a:prstGeom>
          <a:noFill/>
        </p:spPr>
        <p:txBody>
          <a:bodyPr wrap="none" rtlCol="0">
            <a:spAutoFit/>
          </a:bodyPr>
          <a:lstStyle/>
          <a:p>
            <a:r>
              <a:rPr lang="en-US" altLang="zh-CN" sz="3200" b="1" i="1" dirty="0">
                <a:solidFill>
                  <a:srgbClr val="29292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SSRF</a:t>
            </a:r>
            <a:endParaRPr lang="zh-CN" altLang="en-US" sz="3200" b="1" i="1" dirty="0">
              <a:solidFill>
                <a:srgbClr val="29292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内容占位符 2">
            <a:extLst>
              <a:ext uri="{FF2B5EF4-FFF2-40B4-BE49-F238E27FC236}">
                <a16:creationId xmlns:a16="http://schemas.microsoft.com/office/drawing/2014/main" id="{D5794DA0-F1E6-074F-75D5-81834403BAC2}"/>
              </a:ext>
            </a:extLst>
          </p:cNvPr>
          <p:cNvSpPr txBox="1">
            <a:spLocks/>
          </p:cNvSpPr>
          <p:nvPr/>
        </p:nvSpPr>
        <p:spPr>
          <a:xfrm>
            <a:off x="4932405" y="1940306"/>
            <a:ext cx="5256584" cy="38083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buFont typeface="Wingdings" panose="05000000000000000000" pitchFamily="2" charset="2"/>
              <a:buChar char="p"/>
            </a:pPr>
            <a:r>
              <a:rPr lang="zh-CN" altLang="en-US" dirty="0">
                <a:solidFill>
                  <a:srgbClr val="C00000"/>
                </a:solidFill>
                <a:latin typeface="微软雅黑" panose="020B0503020204020204" pitchFamily="34" charset="-122"/>
                <a:ea typeface="微软雅黑" panose="020B0503020204020204" pitchFamily="34" charset="-122"/>
              </a:rPr>
              <a:t>研究背景</a:t>
            </a:r>
            <a:r>
              <a:rPr lang="en-US" altLang="zh-CN" dirty="0">
                <a:solidFill>
                  <a:srgbClr val="C00000"/>
                </a:solidFill>
                <a:latin typeface="微软雅黑" panose="020B0503020204020204" pitchFamily="34" charset="-122"/>
                <a:ea typeface="微软雅黑" panose="020B0503020204020204" pitchFamily="34" charset="-122"/>
              </a:rPr>
              <a:t>-</a:t>
            </a:r>
            <a:r>
              <a:rPr lang="zh-CN" altLang="en-US" dirty="0">
                <a:solidFill>
                  <a:srgbClr val="C00000"/>
                </a:solidFill>
                <a:latin typeface="微软雅黑" panose="020B0503020204020204" pitchFamily="34" charset="-122"/>
                <a:ea typeface="微软雅黑" panose="020B0503020204020204" pitchFamily="34" charset="-122"/>
              </a:rPr>
              <a:t>氦离子治疗</a:t>
            </a:r>
            <a:endParaRPr lang="en-US" altLang="zh-CN" sz="1600" dirty="0">
              <a:solidFill>
                <a:srgbClr val="C00000"/>
              </a:solidFill>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rPr>
              <a:t>同步加速器设计及关键问题研究</a:t>
            </a:r>
            <a:endParaRPr lang="en-US" altLang="zh-CN"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Ø"/>
            </a:pPr>
            <a:r>
              <a:rPr lang="en-US" altLang="zh-CN" sz="1600" dirty="0">
                <a:latin typeface="微软雅黑" panose="020B0503020204020204" pitchFamily="34" charset="-122"/>
                <a:ea typeface="微软雅黑" panose="020B0503020204020204" pitchFamily="34" charset="-122"/>
              </a:rPr>
              <a:t>Lattice</a:t>
            </a:r>
            <a:r>
              <a:rPr lang="zh-CN" altLang="en-US" sz="1600" dirty="0">
                <a:latin typeface="微软雅黑" panose="020B0503020204020204" pitchFamily="34" charset="-122"/>
                <a:ea typeface="微软雅黑" panose="020B0503020204020204" pitchFamily="34" charset="-122"/>
              </a:rPr>
              <a:t>设计和磁铁样机验证</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双粒子空间电荷效应分析和累积极限</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非相对论纵向束流动力学研究</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快速关断的慢引出设计</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rPr>
              <a:t>总结和展望</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54777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66E706AD-5C21-7E2B-DC90-156C6069C930}"/>
              </a:ext>
            </a:extLst>
          </p:cNvPr>
          <p:cNvSpPr txBox="1"/>
          <p:nvPr/>
        </p:nvSpPr>
        <p:spPr>
          <a:xfrm>
            <a:off x="4080671" y="79297"/>
            <a:ext cx="4030655" cy="584775"/>
          </a:xfrm>
          <a:prstGeom prst="rect">
            <a:avLst/>
          </a:prstGeom>
          <a:noFill/>
        </p:spPr>
        <p:txBody>
          <a:bodyPr wrap="square" rtlCol="0">
            <a:spAutoFit/>
          </a:bodyPr>
          <a:lstStyle/>
          <a:p>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研究背景</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氦离子治疗</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3" name="直接连接符 2">
            <a:extLst>
              <a:ext uri="{FF2B5EF4-FFF2-40B4-BE49-F238E27FC236}">
                <a16:creationId xmlns:a16="http://schemas.microsoft.com/office/drawing/2014/main" id="{DC28CBA9-1912-405A-9128-287154C0A906}"/>
              </a:ext>
            </a:extLst>
          </p:cNvPr>
          <p:cNvCxnSpPr/>
          <p:nvPr/>
        </p:nvCxnSpPr>
        <p:spPr>
          <a:xfrm>
            <a:off x="0" y="692696"/>
            <a:ext cx="12192000" cy="0"/>
          </a:xfrm>
          <a:prstGeom prst="line">
            <a:avLst/>
          </a:prstGeom>
          <a:ln w="31750"/>
        </p:spPr>
        <p:style>
          <a:lnRef idx="3">
            <a:schemeClr val="dk1"/>
          </a:lnRef>
          <a:fillRef idx="0">
            <a:schemeClr val="dk1"/>
          </a:fillRef>
          <a:effectRef idx="2">
            <a:schemeClr val="dk1"/>
          </a:effectRef>
          <a:fontRef idx="minor">
            <a:schemeClr val="tx1"/>
          </a:fontRef>
        </p:style>
      </p:cxnSp>
      <p:pic>
        <p:nvPicPr>
          <p:cNvPr id="4" name="图片 3">
            <a:extLst>
              <a:ext uri="{FF2B5EF4-FFF2-40B4-BE49-F238E27FC236}">
                <a16:creationId xmlns:a16="http://schemas.microsoft.com/office/drawing/2014/main" id="{460DBCA2-B237-86F5-B55A-7C85C53C30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8" y="3903233"/>
            <a:ext cx="3456384" cy="2764456"/>
          </a:xfrm>
          <a:prstGeom prst="rect">
            <a:avLst/>
          </a:prstGeom>
        </p:spPr>
      </p:pic>
      <p:pic>
        <p:nvPicPr>
          <p:cNvPr id="9" name="图片 8">
            <a:extLst>
              <a:ext uri="{FF2B5EF4-FFF2-40B4-BE49-F238E27FC236}">
                <a16:creationId xmlns:a16="http://schemas.microsoft.com/office/drawing/2014/main" id="{6F53828C-DB21-DCDC-4AE8-F7F776D582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3711" y="3895462"/>
            <a:ext cx="3328353" cy="2773476"/>
          </a:xfrm>
          <a:prstGeom prst="rect">
            <a:avLst/>
          </a:prstGeom>
        </p:spPr>
      </p:pic>
      <p:pic>
        <p:nvPicPr>
          <p:cNvPr id="18" name="图片 17">
            <a:extLst>
              <a:ext uri="{FF2B5EF4-FFF2-40B4-BE49-F238E27FC236}">
                <a16:creationId xmlns:a16="http://schemas.microsoft.com/office/drawing/2014/main" id="{7D78C2C7-17E4-C890-09EA-A52F810D9F53}"/>
              </a:ext>
            </a:extLst>
          </p:cNvPr>
          <p:cNvPicPr>
            <a:picLocks noChangeAspect="1"/>
          </p:cNvPicPr>
          <p:nvPr/>
        </p:nvPicPr>
        <p:blipFill>
          <a:blip r:embed="rId5">
            <a:extLst>
              <a:ext uri="{28A0092B-C50C-407E-A947-70E740481C1C}">
                <a14:useLocalDpi xmlns:a14="http://schemas.microsoft.com/office/drawing/2010/main" val="0"/>
              </a:ext>
            </a:extLst>
          </a:blip>
          <a:srcRect l="5016" t="30798" r="5392" b="29398"/>
          <a:stretch>
            <a:fillRect/>
          </a:stretch>
        </p:blipFill>
        <p:spPr bwMode="auto">
          <a:xfrm>
            <a:off x="6816080" y="3090096"/>
            <a:ext cx="4794230" cy="1620000"/>
          </a:xfrm>
          <a:prstGeom prst="rect">
            <a:avLst/>
          </a:prstGeom>
          <a:noFill/>
          <a:ln w="9525">
            <a:solidFill>
              <a:srgbClr val="1F497D"/>
            </a:solidFill>
            <a:miter lim="800000"/>
            <a:headEnd/>
            <a:tailEnd/>
          </a:ln>
          <a:extLst>
            <a:ext uri="{909E8E84-426E-40DD-AFC4-6F175D3DCCD1}">
              <a14:hiddenFill xmlns:a14="http://schemas.microsoft.com/office/drawing/2010/main">
                <a:solidFill>
                  <a:srgbClr val="FFFFFF"/>
                </a:solidFill>
              </a14:hiddenFill>
            </a:ext>
          </a:extLst>
        </p:spPr>
      </p:pic>
      <p:sp>
        <p:nvSpPr>
          <p:cNvPr id="19" name="文本框 18">
            <a:extLst>
              <a:ext uri="{FF2B5EF4-FFF2-40B4-BE49-F238E27FC236}">
                <a16:creationId xmlns:a16="http://schemas.microsoft.com/office/drawing/2014/main" id="{138E1937-2F97-E029-3676-EEDA59FAED3C}"/>
              </a:ext>
            </a:extLst>
          </p:cNvPr>
          <p:cNvSpPr txBox="1"/>
          <p:nvPr/>
        </p:nvSpPr>
        <p:spPr>
          <a:xfrm>
            <a:off x="6810613" y="4384103"/>
            <a:ext cx="1413957" cy="400110"/>
          </a:xfrm>
          <a:prstGeom prst="rect">
            <a:avLst/>
          </a:prstGeom>
          <a:noFill/>
        </p:spPr>
        <p:txBody>
          <a:bodyPr wrap="squar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质子治疗</a:t>
            </a:r>
          </a:p>
        </p:txBody>
      </p:sp>
      <p:pic>
        <p:nvPicPr>
          <p:cNvPr id="17" name="图片 16">
            <a:extLst>
              <a:ext uri="{FF2B5EF4-FFF2-40B4-BE49-F238E27FC236}">
                <a16:creationId xmlns:a16="http://schemas.microsoft.com/office/drawing/2014/main" id="{7F1C04C7-4CED-62DF-D485-F27E2DFC023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482" t="15625" r="11594" b="6297"/>
          <a:stretch/>
        </p:blipFill>
        <p:spPr>
          <a:xfrm>
            <a:off x="6794175" y="998933"/>
            <a:ext cx="4816135" cy="1800000"/>
          </a:xfrm>
          <a:prstGeom prst="rect">
            <a:avLst/>
          </a:prstGeom>
          <a:ln>
            <a:solidFill>
              <a:schemeClr val="tx1"/>
            </a:solidFill>
          </a:ln>
        </p:spPr>
      </p:pic>
      <p:sp>
        <p:nvSpPr>
          <p:cNvPr id="20" name="文本框 19">
            <a:extLst>
              <a:ext uri="{FF2B5EF4-FFF2-40B4-BE49-F238E27FC236}">
                <a16:creationId xmlns:a16="http://schemas.microsoft.com/office/drawing/2014/main" id="{098FD9DC-A64B-CD14-055B-E7FF668E61F5}"/>
              </a:ext>
            </a:extLst>
          </p:cNvPr>
          <p:cNvSpPr txBox="1"/>
          <p:nvPr/>
        </p:nvSpPr>
        <p:spPr>
          <a:xfrm>
            <a:off x="6794175" y="1042930"/>
            <a:ext cx="1866063" cy="400110"/>
          </a:xfrm>
          <a:prstGeom prst="rect">
            <a:avLst/>
          </a:prstGeom>
          <a:noFill/>
        </p:spPr>
        <p:txBody>
          <a:bodyPr wrap="squar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氦离子治疗</a:t>
            </a:r>
          </a:p>
        </p:txBody>
      </p:sp>
      <p:pic>
        <p:nvPicPr>
          <p:cNvPr id="21" name="图片 20">
            <a:extLst>
              <a:ext uri="{FF2B5EF4-FFF2-40B4-BE49-F238E27FC236}">
                <a16:creationId xmlns:a16="http://schemas.microsoft.com/office/drawing/2014/main" id="{208E04C8-ED82-CE18-84A9-C567ABB248D3}"/>
              </a:ext>
            </a:extLst>
          </p:cNvPr>
          <p:cNvPicPr>
            <a:picLocks noChangeAspect="1"/>
          </p:cNvPicPr>
          <p:nvPr/>
        </p:nvPicPr>
        <p:blipFill>
          <a:blip r:embed="rId7"/>
          <a:stretch>
            <a:fillRect/>
          </a:stretch>
        </p:blipFill>
        <p:spPr>
          <a:xfrm>
            <a:off x="6794175" y="4869160"/>
            <a:ext cx="4816135" cy="1799778"/>
          </a:xfrm>
          <a:prstGeom prst="rect">
            <a:avLst/>
          </a:prstGeom>
          <a:ln>
            <a:solidFill>
              <a:schemeClr val="tx1"/>
            </a:solidFill>
          </a:ln>
        </p:spPr>
      </p:pic>
      <p:sp>
        <p:nvSpPr>
          <p:cNvPr id="22" name="文本框 21">
            <a:extLst>
              <a:ext uri="{FF2B5EF4-FFF2-40B4-BE49-F238E27FC236}">
                <a16:creationId xmlns:a16="http://schemas.microsoft.com/office/drawing/2014/main" id="{7370338D-7403-94F3-EF08-0397B36FEB65}"/>
              </a:ext>
            </a:extLst>
          </p:cNvPr>
          <p:cNvSpPr txBox="1"/>
          <p:nvPr/>
        </p:nvSpPr>
        <p:spPr>
          <a:xfrm>
            <a:off x="10128448" y="6311962"/>
            <a:ext cx="1481862" cy="400110"/>
          </a:xfrm>
          <a:prstGeom prst="rect">
            <a:avLst/>
          </a:prstGeom>
          <a:noFill/>
        </p:spPr>
        <p:txBody>
          <a:bodyPr wrap="squar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碳离子治疗</a:t>
            </a:r>
          </a:p>
        </p:txBody>
      </p:sp>
      <p:sp>
        <p:nvSpPr>
          <p:cNvPr id="25" name="文本框 24">
            <a:extLst>
              <a:ext uri="{FF2B5EF4-FFF2-40B4-BE49-F238E27FC236}">
                <a16:creationId xmlns:a16="http://schemas.microsoft.com/office/drawing/2014/main" id="{B91C0B29-7ACA-77DB-1584-D189621544C3}"/>
              </a:ext>
            </a:extLst>
          </p:cNvPr>
          <p:cNvSpPr txBox="1"/>
          <p:nvPr/>
        </p:nvSpPr>
        <p:spPr>
          <a:xfrm>
            <a:off x="479375" y="1014455"/>
            <a:ext cx="5616624" cy="2923877"/>
          </a:xfrm>
          <a:prstGeom prst="rect">
            <a:avLst/>
          </a:prstGeom>
          <a:noFill/>
        </p:spPr>
        <p:txBody>
          <a:bodyPr wrap="square" rtlCol="0">
            <a:spAutoFit/>
          </a:bodyPr>
          <a:lstStyle/>
          <a:p>
            <a:pPr marL="342900" indent="-342900">
              <a:buFont typeface="+mj-lt"/>
              <a:buAutoNum type="arabicPeriod"/>
            </a:pPr>
            <a:r>
              <a:rPr lang="zh-CN" altLang="en-US" sz="2000" b="1" dirty="0">
                <a:latin typeface="微软雅黑" panose="020B0503020204020204" pitchFamily="34" charset="-122"/>
                <a:ea typeface="微软雅黑" panose="020B0503020204020204" pitchFamily="34" charset="-122"/>
              </a:rPr>
              <a:t>粒子束治疗技术：</a:t>
            </a:r>
            <a:r>
              <a:rPr lang="zh-CN" altLang="zh-CN" sz="2000" b="1" dirty="0">
                <a:latin typeface="微软雅黑" panose="020B0503020204020204" pitchFamily="34" charset="-122"/>
                <a:ea typeface="微软雅黑" panose="020B0503020204020204" pitchFamily="34" charset="-122"/>
              </a:rPr>
              <a:t>精确度高、治愈率高、副作用小</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dirty="0">
                <a:latin typeface="微软雅黑" panose="020B0503020204020204" pitchFamily="34" charset="-122"/>
                <a:ea typeface="微软雅黑" panose="020B0503020204020204" pitchFamily="34" charset="-122"/>
              </a:rPr>
              <a:t>Bragg peak</a:t>
            </a:r>
            <a:r>
              <a:rPr lang="zh-CN" altLang="en-US" sz="2000" b="1" dirty="0">
                <a:latin typeface="微软雅黑" panose="020B0503020204020204" pitchFamily="34" charset="-122"/>
                <a:ea typeface="微软雅黑" panose="020B0503020204020204" pitchFamily="34" charset="-122"/>
              </a:rPr>
              <a:t>），下一代装置追求更安全、更高效、更低成本；</a:t>
            </a:r>
            <a:endParaRPr lang="en-US" altLang="zh-CN" sz="2000" b="1" dirty="0">
              <a:latin typeface="微软雅黑" panose="020B0503020204020204" pitchFamily="34" charset="-122"/>
              <a:ea typeface="微软雅黑" panose="020B0503020204020204" pitchFamily="34" charset="-122"/>
            </a:endParaRPr>
          </a:p>
          <a:p>
            <a:pPr marL="342900" indent="-342900">
              <a:buFont typeface="+mj-lt"/>
              <a:buAutoNum type="arabicPeriod"/>
            </a:pPr>
            <a:endParaRPr lang="en-US" altLang="zh-CN" sz="1200" b="1" dirty="0">
              <a:latin typeface="微软雅黑" panose="020B0503020204020204" pitchFamily="34" charset="-122"/>
              <a:ea typeface="微软雅黑" panose="020B0503020204020204" pitchFamily="34" charset="-122"/>
            </a:endParaRPr>
          </a:p>
          <a:p>
            <a:pPr marL="342900" indent="-342900">
              <a:buFont typeface="+mj-lt"/>
              <a:buAutoNum type="arabicPeriod"/>
            </a:pPr>
            <a:r>
              <a:rPr lang="zh-CN" altLang="en-US" sz="2000" b="1" dirty="0">
                <a:latin typeface="微软雅黑" panose="020B0503020204020204" pitchFamily="34" charset="-122"/>
                <a:ea typeface="微软雅黑" panose="020B0503020204020204" pitchFamily="34" charset="-122"/>
              </a:rPr>
              <a:t>氦离子治疗：横向伴影区小、无碎片化拖尾、二次中子散射低适用于儿童、</a:t>
            </a:r>
            <a:r>
              <a:rPr lang="en-US" altLang="zh-CN" sz="2000" b="1" dirty="0">
                <a:latin typeface="微软雅黑" panose="020B0503020204020204" pitchFamily="34" charset="-122"/>
                <a:ea typeface="微软雅黑" panose="020B0503020204020204" pitchFamily="34" charset="-122"/>
              </a:rPr>
              <a:t>RBE</a:t>
            </a:r>
            <a:r>
              <a:rPr lang="zh-CN" altLang="en-US" sz="2000" b="1" dirty="0">
                <a:latin typeface="微软雅黑" panose="020B0503020204020204" pitchFamily="34" charset="-122"/>
                <a:ea typeface="微软雅黑" panose="020B0503020204020204" pitchFamily="34" charset="-122"/>
              </a:rPr>
              <a:t>和</a:t>
            </a:r>
            <a:r>
              <a:rPr lang="en-US" altLang="zh-CN" sz="2000" b="1" dirty="0">
                <a:latin typeface="微软雅黑" panose="020B0503020204020204" pitchFamily="34" charset="-122"/>
                <a:ea typeface="微软雅黑" panose="020B0503020204020204" pitchFamily="34" charset="-122"/>
              </a:rPr>
              <a:t>LET</a:t>
            </a:r>
            <a:r>
              <a:rPr lang="zh-CN" altLang="en-US" sz="2000" b="1" dirty="0">
                <a:latin typeface="微软雅黑" panose="020B0503020204020204" pitchFamily="34" charset="-122"/>
                <a:ea typeface="微软雅黑" panose="020B0503020204020204" pitchFamily="34" charset="-122"/>
              </a:rPr>
              <a:t>特征更合理、成本与质子相当且远低于碳离子；</a:t>
            </a:r>
            <a:endParaRPr lang="en-US" altLang="zh-CN" sz="2000" b="1" dirty="0">
              <a:latin typeface="微软雅黑" panose="020B0503020204020204" pitchFamily="34" charset="-122"/>
              <a:ea typeface="微软雅黑" panose="020B0503020204020204" pitchFamily="34" charset="-122"/>
            </a:endParaRPr>
          </a:p>
          <a:p>
            <a:pPr marL="342900" indent="-342900">
              <a:buFont typeface="+mj-lt"/>
              <a:buAutoNum type="arabicPeriod"/>
            </a:pPr>
            <a:endParaRPr lang="en-US" altLang="zh-CN" sz="1200" b="1" dirty="0">
              <a:latin typeface="微软雅黑" panose="020B0503020204020204" pitchFamily="34" charset="-122"/>
              <a:ea typeface="微软雅黑" panose="020B0503020204020204" pitchFamily="34" charset="-122"/>
            </a:endParaRPr>
          </a:p>
          <a:p>
            <a:pPr marL="342900" indent="-342900">
              <a:buFont typeface="+mj-lt"/>
              <a:buAutoNum type="arabicPeriod"/>
            </a:pPr>
            <a:r>
              <a:rPr lang="zh-CN" altLang="en-US" sz="2000" b="1" dirty="0">
                <a:solidFill>
                  <a:srgbClr val="C00000"/>
                </a:solidFill>
                <a:latin typeface="微软雅黑" panose="020B0503020204020204" pitchFamily="34" charset="-122"/>
                <a:ea typeface="微软雅黑" panose="020B0503020204020204" pitchFamily="34" charset="-122"/>
              </a:rPr>
              <a:t>开展紧凑型质子氦离子一体机治疗装置研究 ！</a:t>
            </a:r>
            <a:endParaRPr lang="en-US" altLang="zh-CN" sz="2000" b="1" dirty="0">
              <a:solidFill>
                <a:srgbClr val="C00000"/>
              </a:solidFill>
              <a:latin typeface="微软雅黑" panose="020B0503020204020204" pitchFamily="34" charset="-122"/>
              <a:ea typeface="微软雅黑" panose="020B0503020204020204" pitchFamily="34" charset="-122"/>
            </a:endParaRPr>
          </a:p>
          <a:p>
            <a:endParaRPr lang="en-US" altLang="zh-CN" sz="2000" b="1" dirty="0">
              <a:solidFill>
                <a:srgbClr val="C00000"/>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A4DD1DEA-0448-1D80-BA9F-469F1769E093}"/>
              </a:ext>
            </a:extLst>
          </p:cNvPr>
          <p:cNvSpPr txBox="1"/>
          <p:nvPr/>
        </p:nvSpPr>
        <p:spPr>
          <a:xfrm>
            <a:off x="1846459" y="3552850"/>
            <a:ext cx="4947716" cy="523220"/>
          </a:xfrm>
          <a:prstGeom prst="rect">
            <a:avLst/>
          </a:prstGeom>
          <a:solidFill>
            <a:schemeClr val="bg1"/>
          </a:solidFill>
        </p:spPr>
        <p:txBody>
          <a:bodyPr wrap="square">
            <a:spAutoFit/>
          </a:bodyPr>
          <a:lstStyle/>
          <a:p>
            <a:r>
              <a:rPr lang="zh-CN" altLang="en-US" sz="2800" b="1" dirty="0">
                <a:solidFill>
                  <a:srgbClr val="C00000"/>
                </a:solidFill>
                <a:latin typeface="微软雅黑" panose="020B0503020204020204" pitchFamily="34" charset="-122"/>
                <a:ea typeface="微软雅黑" panose="020B0503020204020204" pitchFamily="34" charset="-122"/>
              </a:rPr>
              <a:t>紧凑型质子氦离子同步加速器</a:t>
            </a:r>
            <a:r>
              <a:rPr lang="en-US" altLang="zh-CN" sz="2800" b="1" dirty="0">
                <a:solidFill>
                  <a:srgbClr val="C00000"/>
                </a:solidFill>
                <a:latin typeface="微软雅黑" panose="020B0503020204020204" pitchFamily="34" charset="-122"/>
                <a:ea typeface="微软雅黑" panose="020B0503020204020204" pitchFamily="34" charset="-122"/>
              </a:rPr>
              <a:t>!</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773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A566F-348F-BF44-DF89-899D14FCB345}"/>
            </a:ext>
          </a:extLst>
        </p:cNvPr>
        <p:cNvGrpSpPr/>
        <p:nvPr/>
      </p:nvGrpSpPr>
      <p:grpSpPr>
        <a:xfrm>
          <a:off x="0" y="0"/>
          <a:ext cx="0" cy="0"/>
          <a:chOff x="0" y="0"/>
          <a:chExt cx="0" cy="0"/>
        </a:xfrm>
      </p:grpSpPr>
      <p:grpSp>
        <p:nvGrpSpPr>
          <p:cNvPr id="27" name="组合 26">
            <a:extLst>
              <a:ext uri="{FF2B5EF4-FFF2-40B4-BE49-F238E27FC236}">
                <a16:creationId xmlns:a16="http://schemas.microsoft.com/office/drawing/2014/main" id="{2591E603-305F-2271-E68A-C695BE18C9EC}"/>
              </a:ext>
            </a:extLst>
          </p:cNvPr>
          <p:cNvGrpSpPr/>
          <p:nvPr/>
        </p:nvGrpSpPr>
        <p:grpSpPr>
          <a:xfrm>
            <a:off x="717174" y="1449071"/>
            <a:ext cx="3642578" cy="2035820"/>
            <a:chOff x="574086" y="4047790"/>
            <a:chExt cx="3642578" cy="2035820"/>
          </a:xfrm>
        </p:grpSpPr>
        <p:pic>
          <p:nvPicPr>
            <p:cNvPr id="28" name="图片 27">
              <a:extLst>
                <a:ext uri="{FF2B5EF4-FFF2-40B4-BE49-F238E27FC236}">
                  <a16:creationId xmlns:a16="http://schemas.microsoft.com/office/drawing/2014/main" id="{ADF7F204-D40B-544D-A0D0-AEBE2094777A}"/>
                </a:ext>
              </a:extLst>
            </p:cNvPr>
            <p:cNvPicPr>
              <a:picLocks noChangeAspect="1"/>
            </p:cNvPicPr>
            <p:nvPr/>
          </p:nvPicPr>
          <p:blipFill>
            <a:blip r:embed="rId3"/>
            <a:stretch>
              <a:fillRect/>
            </a:stretch>
          </p:blipFill>
          <p:spPr>
            <a:xfrm>
              <a:off x="574086" y="4047790"/>
              <a:ext cx="3642578" cy="2035820"/>
            </a:xfrm>
            <a:prstGeom prst="rect">
              <a:avLst/>
            </a:prstGeom>
            <a:ln>
              <a:solidFill>
                <a:schemeClr val="tx1"/>
              </a:solidFill>
            </a:ln>
          </p:spPr>
        </p:pic>
        <p:pic>
          <p:nvPicPr>
            <p:cNvPr id="29" name="图片 28">
              <a:extLst>
                <a:ext uri="{FF2B5EF4-FFF2-40B4-BE49-F238E27FC236}">
                  <a16:creationId xmlns:a16="http://schemas.microsoft.com/office/drawing/2014/main" id="{87C1C841-4522-01DB-82CE-9EE7FFF7E32D}"/>
                </a:ext>
              </a:extLst>
            </p:cNvPr>
            <p:cNvPicPr>
              <a:picLocks noChangeAspect="1"/>
            </p:cNvPicPr>
            <p:nvPr/>
          </p:nvPicPr>
          <p:blipFill>
            <a:blip r:embed="rId4"/>
            <a:stretch>
              <a:fillRect/>
            </a:stretch>
          </p:blipFill>
          <p:spPr>
            <a:xfrm>
              <a:off x="574086" y="5505351"/>
              <a:ext cx="1160801" cy="578259"/>
            </a:xfrm>
            <a:prstGeom prst="rect">
              <a:avLst/>
            </a:prstGeom>
            <a:ln>
              <a:solidFill>
                <a:schemeClr val="tx1"/>
              </a:solidFill>
            </a:ln>
          </p:spPr>
        </p:pic>
      </p:grpSp>
      <p:pic>
        <p:nvPicPr>
          <p:cNvPr id="30" name="图片 29">
            <a:extLst>
              <a:ext uri="{FF2B5EF4-FFF2-40B4-BE49-F238E27FC236}">
                <a16:creationId xmlns:a16="http://schemas.microsoft.com/office/drawing/2014/main" id="{9BE73C5A-4B24-DBE7-8B14-FF96B8360D96}"/>
              </a:ext>
            </a:extLst>
          </p:cNvPr>
          <p:cNvPicPr>
            <a:picLocks noChangeAspect="1"/>
          </p:cNvPicPr>
          <p:nvPr/>
        </p:nvPicPr>
        <p:blipFill>
          <a:blip r:embed="rId5"/>
          <a:stretch>
            <a:fillRect/>
          </a:stretch>
        </p:blipFill>
        <p:spPr>
          <a:xfrm>
            <a:off x="4678472" y="1466583"/>
            <a:ext cx="3138412" cy="2035820"/>
          </a:xfrm>
          <a:prstGeom prst="rect">
            <a:avLst/>
          </a:prstGeom>
          <a:ln>
            <a:solidFill>
              <a:schemeClr val="tx1"/>
            </a:solidFill>
          </a:ln>
        </p:spPr>
      </p:pic>
      <p:grpSp>
        <p:nvGrpSpPr>
          <p:cNvPr id="31" name="组合 30">
            <a:extLst>
              <a:ext uri="{FF2B5EF4-FFF2-40B4-BE49-F238E27FC236}">
                <a16:creationId xmlns:a16="http://schemas.microsoft.com/office/drawing/2014/main" id="{4E1231EB-6273-25D0-7CA9-E0DD165EE003}"/>
              </a:ext>
            </a:extLst>
          </p:cNvPr>
          <p:cNvGrpSpPr/>
          <p:nvPr/>
        </p:nvGrpSpPr>
        <p:grpSpPr>
          <a:xfrm>
            <a:off x="8086202" y="1452980"/>
            <a:ext cx="3465101" cy="2049423"/>
            <a:chOff x="8566819" y="1484628"/>
            <a:chExt cx="2937451" cy="2049423"/>
          </a:xfrm>
        </p:grpSpPr>
        <p:pic>
          <p:nvPicPr>
            <p:cNvPr id="32" name="图片 31">
              <a:extLst>
                <a:ext uri="{FF2B5EF4-FFF2-40B4-BE49-F238E27FC236}">
                  <a16:creationId xmlns:a16="http://schemas.microsoft.com/office/drawing/2014/main" id="{D0B94BC4-D8C4-AFF4-413E-AEC08C64613D}"/>
                </a:ext>
              </a:extLst>
            </p:cNvPr>
            <p:cNvPicPr>
              <a:picLocks noChangeAspect="1"/>
            </p:cNvPicPr>
            <p:nvPr/>
          </p:nvPicPr>
          <p:blipFill>
            <a:blip r:embed="rId6"/>
            <a:stretch>
              <a:fillRect/>
            </a:stretch>
          </p:blipFill>
          <p:spPr>
            <a:xfrm>
              <a:off x="8566819" y="1484628"/>
              <a:ext cx="2937449" cy="1075926"/>
            </a:xfrm>
            <a:prstGeom prst="rect">
              <a:avLst/>
            </a:prstGeom>
          </p:spPr>
        </p:pic>
        <p:pic>
          <p:nvPicPr>
            <p:cNvPr id="33" name="图片 32">
              <a:extLst>
                <a:ext uri="{FF2B5EF4-FFF2-40B4-BE49-F238E27FC236}">
                  <a16:creationId xmlns:a16="http://schemas.microsoft.com/office/drawing/2014/main" id="{10FDE58D-18BB-51DF-6119-932A949C46CB}"/>
                </a:ext>
              </a:extLst>
            </p:cNvPr>
            <p:cNvPicPr>
              <a:picLocks noChangeAspect="1"/>
            </p:cNvPicPr>
            <p:nvPr/>
          </p:nvPicPr>
          <p:blipFill>
            <a:blip r:embed="rId7"/>
            <a:stretch>
              <a:fillRect/>
            </a:stretch>
          </p:blipFill>
          <p:spPr>
            <a:xfrm>
              <a:off x="8566819" y="2560554"/>
              <a:ext cx="2937451" cy="973497"/>
            </a:xfrm>
            <a:prstGeom prst="rect">
              <a:avLst/>
            </a:prstGeom>
          </p:spPr>
        </p:pic>
      </p:grpSp>
      <p:sp>
        <p:nvSpPr>
          <p:cNvPr id="34" name="文本框 33">
            <a:extLst>
              <a:ext uri="{FF2B5EF4-FFF2-40B4-BE49-F238E27FC236}">
                <a16:creationId xmlns:a16="http://schemas.microsoft.com/office/drawing/2014/main" id="{7531C0CF-ADF0-0920-B003-3C1CE6EEB33C}"/>
              </a:ext>
            </a:extLst>
          </p:cNvPr>
          <p:cNvSpPr txBox="1"/>
          <p:nvPr/>
        </p:nvSpPr>
        <p:spPr>
          <a:xfrm>
            <a:off x="717174" y="802740"/>
            <a:ext cx="3642578" cy="646331"/>
          </a:xfrm>
          <a:prstGeom prst="rect">
            <a:avLst/>
          </a:prstGeom>
          <a:noFill/>
          <a:ln>
            <a:solidFill>
              <a:schemeClr val="tx1"/>
            </a:solidFill>
          </a:ln>
        </p:spPr>
        <p:txBody>
          <a:bodyPr wrap="square" rtlCol="0">
            <a:spAutoFit/>
          </a:bodyPr>
          <a:lstStyle/>
          <a:p>
            <a:pPr algn="ctr"/>
            <a:r>
              <a:rPr lang="en-US" altLang="zh-CN" b="1" dirty="0"/>
              <a:t>HIT</a:t>
            </a:r>
            <a:r>
              <a:rPr lang="zh-CN" altLang="en-US" b="1" dirty="0"/>
              <a:t>：</a:t>
            </a:r>
            <a:r>
              <a:rPr lang="en-US" altLang="zh-CN" b="1" dirty="0"/>
              <a:t>2021</a:t>
            </a:r>
            <a:r>
              <a:rPr lang="zh-CN" altLang="en-US" b="1" dirty="0"/>
              <a:t>开展首次氦离子治疗</a:t>
            </a:r>
            <a:endParaRPr lang="en-US" altLang="zh-CN" b="1" dirty="0"/>
          </a:p>
          <a:p>
            <a:pPr algn="ctr"/>
            <a:r>
              <a:rPr lang="zh-CN" altLang="en-US" b="1" dirty="0"/>
              <a:t>与</a:t>
            </a:r>
            <a:r>
              <a:rPr lang="en-US" altLang="zh-CN" b="1" dirty="0" err="1"/>
              <a:t>RaySearch</a:t>
            </a:r>
            <a:r>
              <a:rPr lang="zh-CN" altLang="en-US" b="1" dirty="0"/>
              <a:t>合作，首个商业</a:t>
            </a:r>
            <a:r>
              <a:rPr lang="en-US" altLang="zh-CN" b="1" dirty="0"/>
              <a:t>TPS</a:t>
            </a:r>
            <a:endParaRPr lang="zh-CN" altLang="en-US" b="1" dirty="0"/>
          </a:p>
        </p:txBody>
      </p:sp>
      <p:sp>
        <p:nvSpPr>
          <p:cNvPr id="35" name="文本框 34">
            <a:extLst>
              <a:ext uri="{FF2B5EF4-FFF2-40B4-BE49-F238E27FC236}">
                <a16:creationId xmlns:a16="http://schemas.microsoft.com/office/drawing/2014/main" id="{A303E979-07EA-45EB-6B25-A44EC8DF9A4E}"/>
              </a:ext>
            </a:extLst>
          </p:cNvPr>
          <p:cNvSpPr txBox="1"/>
          <p:nvPr/>
        </p:nvSpPr>
        <p:spPr>
          <a:xfrm>
            <a:off x="4678472" y="802740"/>
            <a:ext cx="3138412" cy="646331"/>
          </a:xfrm>
          <a:prstGeom prst="rect">
            <a:avLst/>
          </a:prstGeom>
          <a:noFill/>
          <a:ln>
            <a:solidFill>
              <a:schemeClr val="tx1"/>
            </a:solidFill>
          </a:ln>
        </p:spPr>
        <p:txBody>
          <a:bodyPr wrap="square" rtlCol="0">
            <a:spAutoFit/>
          </a:bodyPr>
          <a:lstStyle/>
          <a:p>
            <a:pPr algn="ctr"/>
            <a:r>
              <a:rPr lang="en-US" altLang="zh-CN" b="1" dirty="0">
                <a:solidFill>
                  <a:sysClr val="windowText" lastClr="000000"/>
                </a:solidFill>
              </a:rPr>
              <a:t>CNAO</a:t>
            </a:r>
            <a:r>
              <a:rPr lang="zh-CN" altLang="en-US" b="1" dirty="0">
                <a:solidFill>
                  <a:sysClr val="windowText" lastClr="000000"/>
                </a:solidFill>
              </a:rPr>
              <a:t>：氦离子源安装完毕</a:t>
            </a:r>
            <a:endParaRPr lang="en-US" altLang="zh-CN" b="1" dirty="0">
              <a:solidFill>
                <a:sysClr val="windowText" lastClr="000000"/>
              </a:solidFill>
            </a:endParaRPr>
          </a:p>
          <a:p>
            <a:pPr algn="ctr"/>
            <a:r>
              <a:rPr lang="zh-CN" altLang="en-US" b="1" dirty="0">
                <a:solidFill>
                  <a:sysClr val="windowText" lastClr="000000"/>
                </a:solidFill>
              </a:rPr>
              <a:t>氦离子治疗和射程验证研究</a:t>
            </a:r>
          </a:p>
        </p:txBody>
      </p:sp>
      <p:sp>
        <p:nvSpPr>
          <p:cNvPr id="36" name="文本框 35">
            <a:extLst>
              <a:ext uri="{FF2B5EF4-FFF2-40B4-BE49-F238E27FC236}">
                <a16:creationId xmlns:a16="http://schemas.microsoft.com/office/drawing/2014/main" id="{7FA4A071-E442-87F5-8186-A66C2EC43696}"/>
              </a:ext>
            </a:extLst>
          </p:cNvPr>
          <p:cNvSpPr txBox="1"/>
          <p:nvPr/>
        </p:nvSpPr>
        <p:spPr>
          <a:xfrm>
            <a:off x="8086202" y="802740"/>
            <a:ext cx="3465101" cy="646331"/>
          </a:xfrm>
          <a:prstGeom prst="rect">
            <a:avLst/>
          </a:prstGeom>
          <a:noFill/>
          <a:ln>
            <a:solidFill>
              <a:schemeClr val="tx1"/>
            </a:solidFill>
          </a:ln>
        </p:spPr>
        <p:txBody>
          <a:bodyPr wrap="square" rtlCol="0">
            <a:spAutoFit/>
          </a:bodyPr>
          <a:lstStyle/>
          <a:p>
            <a:pPr algn="ctr"/>
            <a:r>
              <a:rPr lang="en-US" altLang="zh-CN" b="1" dirty="0" err="1"/>
              <a:t>MedAustron</a:t>
            </a:r>
            <a:r>
              <a:rPr lang="zh-CN" altLang="en-US" b="1" dirty="0"/>
              <a:t>：</a:t>
            </a:r>
            <a:r>
              <a:rPr lang="en-US" altLang="zh-CN" b="1" dirty="0"/>
              <a:t>2022</a:t>
            </a:r>
            <a:r>
              <a:rPr lang="zh-CN" altLang="en-US" b="1" dirty="0"/>
              <a:t>年</a:t>
            </a:r>
            <a:r>
              <a:rPr lang="en-US" altLang="zh-CN" b="1" dirty="0"/>
              <a:t>He</a:t>
            </a:r>
            <a:r>
              <a:rPr lang="zh-CN" altLang="en-US" b="1" dirty="0"/>
              <a:t>注入器完成调试，</a:t>
            </a:r>
            <a:r>
              <a:rPr lang="en-US" altLang="zh-CN" b="1" dirty="0"/>
              <a:t>2023</a:t>
            </a:r>
            <a:r>
              <a:rPr lang="zh-CN" altLang="en-US" b="1" dirty="0"/>
              <a:t>年开始装置调试</a:t>
            </a:r>
          </a:p>
        </p:txBody>
      </p:sp>
      <p:sp>
        <p:nvSpPr>
          <p:cNvPr id="37" name="文本框 36">
            <a:extLst>
              <a:ext uri="{FF2B5EF4-FFF2-40B4-BE49-F238E27FC236}">
                <a16:creationId xmlns:a16="http://schemas.microsoft.com/office/drawing/2014/main" id="{4914328D-9BD7-6B90-60D6-65EE8D10A167}"/>
              </a:ext>
            </a:extLst>
          </p:cNvPr>
          <p:cNvSpPr txBox="1"/>
          <p:nvPr/>
        </p:nvSpPr>
        <p:spPr>
          <a:xfrm>
            <a:off x="323937" y="6256093"/>
            <a:ext cx="11807711" cy="584775"/>
          </a:xfrm>
          <a:prstGeom prst="rect">
            <a:avLst/>
          </a:prstGeom>
          <a:noFill/>
        </p:spPr>
        <p:txBody>
          <a:bodyPr wrap="square" rtlCol="0" anchor="ctr">
            <a:spAutoFit/>
          </a:bodyPr>
          <a:lstStyle/>
          <a:p>
            <a:pPr algn="ctr"/>
            <a:r>
              <a:rPr lang="zh-CN" altLang="en-US" sz="3200" b="1" dirty="0">
                <a:solidFill>
                  <a:srgbClr val="C00000"/>
                </a:solidFill>
                <a:latin typeface="微软雅黑" panose="020B0503020204020204" pitchFamily="34" charset="-122"/>
                <a:ea typeface="微软雅黑" panose="020B0503020204020204" pitchFamily="34" charset="-122"/>
              </a:rPr>
              <a:t>多粒子治疗装置和质子氦离子治疗专用装置</a:t>
            </a:r>
          </a:p>
        </p:txBody>
      </p:sp>
      <p:pic>
        <p:nvPicPr>
          <p:cNvPr id="44" name="图片 43">
            <a:extLst>
              <a:ext uri="{FF2B5EF4-FFF2-40B4-BE49-F238E27FC236}">
                <a16:creationId xmlns:a16="http://schemas.microsoft.com/office/drawing/2014/main" id="{B6F7E508-984D-A6AE-93DC-CA0DF6752655}"/>
              </a:ext>
            </a:extLst>
          </p:cNvPr>
          <p:cNvPicPr>
            <a:picLocks noChangeAspect="1"/>
          </p:cNvPicPr>
          <p:nvPr/>
        </p:nvPicPr>
        <p:blipFill rotWithShape="1">
          <a:blip r:embed="rId8"/>
          <a:srcRect b="8174"/>
          <a:stretch/>
        </p:blipFill>
        <p:spPr>
          <a:xfrm>
            <a:off x="717174" y="4013358"/>
            <a:ext cx="3589033" cy="2203892"/>
          </a:xfrm>
          <a:prstGeom prst="rect">
            <a:avLst/>
          </a:prstGeom>
          <a:ln>
            <a:solidFill>
              <a:schemeClr val="tx1"/>
            </a:solidFill>
          </a:ln>
        </p:spPr>
      </p:pic>
      <p:sp>
        <p:nvSpPr>
          <p:cNvPr id="46" name="文本框 45">
            <a:extLst>
              <a:ext uri="{FF2B5EF4-FFF2-40B4-BE49-F238E27FC236}">
                <a16:creationId xmlns:a16="http://schemas.microsoft.com/office/drawing/2014/main" id="{3CBF7019-3D58-E663-7F42-92C7BC9D97D4}"/>
              </a:ext>
            </a:extLst>
          </p:cNvPr>
          <p:cNvSpPr txBox="1"/>
          <p:nvPr/>
        </p:nvSpPr>
        <p:spPr>
          <a:xfrm>
            <a:off x="717174" y="3630864"/>
            <a:ext cx="3608918" cy="369332"/>
          </a:xfrm>
          <a:prstGeom prst="rect">
            <a:avLst/>
          </a:prstGeom>
          <a:solidFill>
            <a:schemeClr val="bg1"/>
          </a:solidFill>
          <a:ln>
            <a:solidFill>
              <a:schemeClr val="tx1"/>
            </a:solidFill>
          </a:ln>
        </p:spPr>
        <p:txBody>
          <a:bodyPr vert="horz" wrap="square" rtlCol="0">
            <a:spAutoFit/>
          </a:bodyPr>
          <a:lstStyle/>
          <a:p>
            <a:pPr algn="ctr"/>
            <a:r>
              <a:rPr lang="zh-CN" altLang="en-US" b="1" dirty="0">
                <a:solidFill>
                  <a:sysClr val="windowText" lastClr="000000"/>
                </a:solidFill>
              </a:rPr>
              <a:t>山东肿瘤医院碳</a:t>
            </a:r>
            <a:r>
              <a:rPr lang="en-US" altLang="zh-CN" b="1" dirty="0">
                <a:solidFill>
                  <a:sysClr val="windowText" lastClr="000000"/>
                </a:solidFill>
              </a:rPr>
              <a:t>-</a:t>
            </a:r>
            <a:r>
              <a:rPr lang="zh-CN" altLang="en-US" b="1" dirty="0">
                <a:solidFill>
                  <a:sysClr val="windowText" lastClr="000000"/>
                </a:solidFill>
              </a:rPr>
              <a:t>氦离子治疗装置</a:t>
            </a:r>
            <a:endParaRPr lang="en-US" altLang="zh-CN" b="1" dirty="0">
              <a:solidFill>
                <a:sysClr val="windowText" lastClr="000000"/>
              </a:solidFill>
            </a:endParaRPr>
          </a:p>
        </p:txBody>
      </p:sp>
      <p:sp>
        <p:nvSpPr>
          <p:cNvPr id="2" name="文本框 1">
            <a:extLst>
              <a:ext uri="{FF2B5EF4-FFF2-40B4-BE49-F238E27FC236}">
                <a16:creationId xmlns:a16="http://schemas.microsoft.com/office/drawing/2014/main" id="{40832FC2-1888-5473-1F9E-FA8696AE3808}"/>
              </a:ext>
            </a:extLst>
          </p:cNvPr>
          <p:cNvSpPr txBox="1"/>
          <p:nvPr/>
        </p:nvSpPr>
        <p:spPr>
          <a:xfrm>
            <a:off x="3604006" y="77064"/>
            <a:ext cx="5247574" cy="584775"/>
          </a:xfrm>
          <a:prstGeom prst="rect">
            <a:avLst/>
          </a:prstGeom>
          <a:noFill/>
        </p:spPr>
        <p:txBody>
          <a:bodyPr wrap="square" rtlCol="0">
            <a:spAutoFit/>
          </a:bodyPr>
          <a:lstStyle/>
          <a:p>
            <a:r>
              <a:rPr lang="zh-CN" altLang="en-US" sz="3200" b="1" dirty="0">
                <a:latin typeface="微软雅黑" panose="020B0503020204020204" pitchFamily="34" charset="-122"/>
                <a:ea typeface="微软雅黑" panose="020B0503020204020204" pitchFamily="34" charset="-122"/>
              </a:rPr>
              <a:t>国内外</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研究现状</a:t>
            </a:r>
            <a:r>
              <a:rPr lang="en-US" altLang="zh-CN" sz="32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3200" b="1" dirty="0">
                <a:latin typeface="Times New Roman" panose="02020603050405020304" pitchFamily="18" charset="0"/>
                <a:ea typeface="微软雅黑" panose="020B0503020204020204" pitchFamily="34" charset="-122"/>
                <a:cs typeface="Times New Roman" panose="02020603050405020304" pitchFamily="18" charset="0"/>
              </a:rPr>
              <a:t>氦离子治疗</a:t>
            </a:r>
            <a:endParaRPr lang="zh-CN" altLang="en-US" sz="3600" b="1" dirty="0">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3" name="直接连接符 2">
            <a:extLst>
              <a:ext uri="{FF2B5EF4-FFF2-40B4-BE49-F238E27FC236}">
                <a16:creationId xmlns:a16="http://schemas.microsoft.com/office/drawing/2014/main" id="{3820678E-0BBF-4E70-AFE2-C4E11DFC3241}"/>
              </a:ext>
            </a:extLst>
          </p:cNvPr>
          <p:cNvCxnSpPr/>
          <p:nvPr/>
        </p:nvCxnSpPr>
        <p:spPr>
          <a:xfrm>
            <a:off x="0" y="692696"/>
            <a:ext cx="12192000" cy="0"/>
          </a:xfrm>
          <a:prstGeom prst="line">
            <a:avLst/>
          </a:prstGeom>
          <a:ln w="31750"/>
        </p:spPr>
        <p:style>
          <a:lnRef idx="3">
            <a:schemeClr val="dk1"/>
          </a:lnRef>
          <a:fillRef idx="0">
            <a:schemeClr val="dk1"/>
          </a:fillRef>
          <a:effectRef idx="2">
            <a:schemeClr val="dk1"/>
          </a:effectRef>
          <a:fontRef idx="minor">
            <a:schemeClr val="tx1"/>
          </a:fontRef>
        </p:style>
      </p:cxnSp>
      <p:pic>
        <p:nvPicPr>
          <p:cNvPr id="5" name="Picture 3">
            <a:extLst>
              <a:ext uri="{FF2B5EF4-FFF2-40B4-BE49-F238E27FC236}">
                <a16:creationId xmlns:a16="http://schemas.microsoft.com/office/drawing/2014/main" id="{784A1D75-949E-4DF2-5827-3FB72F9557C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733561" y="4050090"/>
            <a:ext cx="3019717" cy="2151944"/>
          </a:xfrm>
          <a:prstGeom prst="rect">
            <a:avLst/>
          </a:prstGeom>
        </p:spPr>
      </p:pic>
      <p:sp>
        <p:nvSpPr>
          <p:cNvPr id="7" name="矩形: 圆角 6">
            <a:extLst>
              <a:ext uri="{FF2B5EF4-FFF2-40B4-BE49-F238E27FC236}">
                <a16:creationId xmlns:a16="http://schemas.microsoft.com/office/drawing/2014/main" id="{C6E9ED9E-E98C-D1A0-135D-1199EABB7BD6}"/>
              </a:ext>
            </a:extLst>
          </p:cNvPr>
          <p:cNvSpPr/>
          <p:nvPr/>
        </p:nvSpPr>
        <p:spPr>
          <a:xfrm>
            <a:off x="4678472" y="4000196"/>
            <a:ext cx="3138412" cy="2217054"/>
          </a:xfrm>
          <a:prstGeom prst="roundRect">
            <a:avLst>
              <a:gd name="adj" fmla="val 6119"/>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06794119-286E-8A8B-1607-33B2D9070078}"/>
              </a:ext>
            </a:extLst>
          </p:cNvPr>
          <p:cNvSpPr txBox="1"/>
          <p:nvPr/>
        </p:nvSpPr>
        <p:spPr>
          <a:xfrm>
            <a:off x="4620930" y="3626700"/>
            <a:ext cx="3244980" cy="369332"/>
          </a:xfrm>
          <a:prstGeom prst="rect">
            <a:avLst/>
          </a:prstGeom>
          <a:solidFill>
            <a:schemeClr val="bg1"/>
          </a:solidFill>
          <a:ln>
            <a:solidFill>
              <a:schemeClr val="tx1"/>
            </a:solidFill>
          </a:ln>
        </p:spPr>
        <p:txBody>
          <a:bodyPr vert="horz" wrap="square" rtlCol="0">
            <a:spAutoFit/>
          </a:bodyPr>
          <a:lstStyle/>
          <a:p>
            <a:pPr algn="ctr"/>
            <a:r>
              <a:rPr lang="en-US" altLang="zh-CN" b="1" dirty="0">
                <a:solidFill>
                  <a:sysClr val="windowText" lastClr="000000"/>
                </a:solidFill>
              </a:rPr>
              <a:t>CERN</a:t>
            </a:r>
            <a:r>
              <a:rPr lang="zh-CN" altLang="en-US" b="1" dirty="0">
                <a:solidFill>
                  <a:sysClr val="windowText" lastClr="000000"/>
                </a:solidFill>
              </a:rPr>
              <a:t>质子氦离子一体机</a:t>
            </a:r>
            <a:endParaRPr lang="en-US" altLang="zh-CN" b="1" dirty="0">
              <a:solidFill>
                <a:sysClr val="windowText" lastClr="000000"/>
              </a:solidFill>
            </a:endParaRPr>
          </a:p>
        </p:txBody>
      </p:sp>
      <p:pic>
        <p:nvPicPr>
          <p:cNvPr id="47" name="图片 46">
            <a:extLst>
              <a:ext uri="{FF2B5EF4-FFF2-40B4-BE49-F238E27FC236}">
                <a16:creationId xmlns:a16="http://schemas.microsoft.com/office/drawing/2014/main" id="{70CA1C44-DD3C-C791-2307-AD41B431DF78}"/>
              </a:ext>
            </a:extLst>
          </p:cNvPr>
          <p:cNvPicPr>
            <a:picLocks noChangeAspect="1"/>
          </p:cNvPicPr>
          <p:nvPr/>
        </p:nvPicPr>
        <p:blipFill>
          <a:blip r:embed="rId10"/>
          <a:stretch>
            <a:fillRect/>
          </a:stretch>
        </p:blipFill>
        <p:spPr>
          <a:xfrm>
            <a:off x="8247927" y="4153312"/>
            <a:ext cx="3226899" cy="1945501"/>
          </a:xfrm>
          <a:prstGeom prst="rect">
            <a:avLst/>
          </a:prstGeom>
        </p:spPr>
      </p:pic>
      <p:sp>
        <p:nvSpPr>
          <p:cNvPr id="49" name="矩形: 圆角 48">
            <a:extLst>
              <a:ext uri="{FF2B5EF4-FFF2-40B4-BE49-F238E27FC236}">
                <a16:creationId xmlns:a16="http://schemas.microsoft.com/office/drawing/2014/main" id="{767E8DF6-2ECB-18A5-9AB4-57877A868866}"/>
              </a:ext>
            </a:extLst>
          </p:cNvPr>
          <p:cNvSpPr/>
          <p:nvPr/>
        </p:nvSpPr>
        <p:spPr>
          <a:xfrm>
            <a:off x="8184321" y="4017535"/>
            <a:ext cx="3366980" cy="2217054"/>
          </a:xfrm>
          <a:prstGeom prst="roundRect">
            <a:avLst>
              <a:gd name="adj" fmla="val 6119"/>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a:extLst>
              <a:ext uri="{FF2B5EF4-FFF2-40B4-BE49-F238E27FC236}">
                <a16:creationId xmlns:a16="http://schemas.microsoft.com/office/drawing/2014/main" id="{02A3E4EF-F116-61DF-1BA6-400480A52A28}"/>
              </a:ext>
            </a:extLst>
          </p:cNvPr>
          <p:cNvSpPr txBox="1"/>
          <p:nvPr/>
        </p:nvSpPr>
        <p:spPr>
          <a:xfrm>
            <a:off x="8238886" y="3626699"/>
            <a:ext cx="3244980" cy="369332"/>
          </a:xfrm>
          <a:prstGeom prst="rect">
            <a:avLst/>
          </a:prstGeom>
          <a:solidFill>
            <a:schemeClr val="bg1"/>
          </a:solidFill>
          <a:ln>
            <a:solidFill>
              <a:schemeClr val="tx1"/>
            </a:solidFill>
          </a:ln>
        </p:spPr>
        <p:txBody>
          <a:bodyPr vert="horz" wrap="square" rtlCol="0">
            <a:spAutoFit/>
          </a:bodyPr>
          <a:lstStyle/>
          <a:p>
            <a:pPr algn="ctr"/>
            <a:r>
              <a:rPr lang="zh-CN" altLang="en-US" b="1" dirty="0">
                <a:solidFill>
                  <a:sysClr val="windowText" lastClr="000000"/>
                </a:solidFill>
              </a:rPr>
              <a:t>高研院质子氦离子一体机</a:t>
            </a:r>
            <a:endParaRPr lang="en-US" altLang="zh-CN" b="1" dirty="0">
              <a:solidFill>
                <a:sysClr val="windowText" lastClr="000000"/>
              </a:solidFill>
            </a:endParaRPr>
          </a:p>
        </p:txBody>
      </p:sp>
    </p:spTree>
    <p:extLst>
      <p:ext uri="{BB962C8B-B14F-4D97-AF65-F5344CB8AC3E}">
        <p14:creationId xmlns:p14="http://schemas.microsoft.com/office/powerpoint/2010/main" val="2988050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B3149-6392-7DD9-8028-E2A087E6F48E}"/>
            </a:ext>
          </a:extLst>
        </p:cNvPr>
        <p:cNvGrpSpPr/>
        <p:nvPr/>
      </p:nvGrpSpPr>
      <p:grpSpPr>
        <a:xfrm>
          <a:off x="0" y="0"/>
          <a:ext cx="0" cy="0"/>
          <a:chOff x="0" y="0"/>
          <a:chExt cx="0" cy="0"/>
        </a:xfrm>
      </p:grpSpPr>
      <p:sp>
        <p:nvSpPr>
          <p:cNvPr id="9" name="文本框 8">
            <a:extLst>
              <a:ext uri="{FF2B5EF4-FFF2-40B4-BE49-F238E27FC236}">
                <a16:creationId xmlns:a16="http://schemas.microsoft.com/office/drawing/2014/main" id="{F8EADF60-C822-2F4A-B9A7-AB8F55F725F5}"/>
              </a:ext>
            </a:extLst>
          </p:cNvPr>
          <p:cNvSpPr txBox="1"/>
          <p:nvPr/>
        </p:nvSpPr>
        <p:spPr>
          <a:xfrm>
            <a:off x="4387836" y="135665"/>
            <a:ext cx="3416320"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rPr>
              <a:t>研究内容及目标概述</a:t>
            </a:r>
          </a:p>
        </p:txBody>
      </p:sp>
      <p:sp>
        <p:nvSpPr>
          <p:cNvPr id="10" name="内容占位符 2">
            <a:extLst>
              <a:ext uri="{FF2B5EF4-FFF2-40B4-BE49-F238E27FC236}">
                <a16:creationId xmlns:a16="http://schemas.microsoft.com/office/drawing/2014/main" id="{D2A658B7-93A7-00B9-7203-ECBD528CB566}"/>
              </a:ext>
            </a:extLst>
          </p:cNvPr>
          <p:cNvSpPr txBox="1">
            <a:spLocks/>
          </p:cNvSpPr>
          <p:nvPr/>
        </p:nvSpPr>
        <p:spPr bwMode="auto">
          <a:xfrm>
            <a:off x="885073" y="1078561"/>
            <a:ext cx="10421845" cy="219665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SzPct val="120000"/>
              <a:buFont typeface="Wingdings" panose="05000000000000000000" pitchFamily="2" charset="2"/>
              <a:buChar char="F"/>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33CC33"/>
              </a:buClr>
              <a:buFont typeface="Wingdings" panose="05000000000000000000" pitchFamily="2" charset="2"/>
              <a:buChar char="Ø"/>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accent2"/>
              </a:buClr>
              <a:buFont typeface="Wingdings" panose="05000000000000000000" pitchFamily="2" charset="2"/>
              <a:buChar char="l"/>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SzPct val="90000"/>
              <a:buFont typeface="Wingdings" panose="05000000000000000000" pitchFamily="2" charset="2"/>
              <a:buChar char="p"/>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SzPct val="80000"/>
              <a:buFont typeface="Wingdings" panose="05000000000000000000" pitchFamily="2" charset="2"/>
              <a:buChar char="u"/>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Tx/>
              <a:buFont typeface="Wingdings" panose="05000000000000000000" pitchFamily="2" charset="2"/>
              <a:buChar char="Ø"/>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从</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氦离子</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同步加速器出发，针对</a:t>
            </a:r>
            <a:r>
              <a:rPr lang="zh-CN" altLang="en-US"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紧凑型</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目标进行</a:t>
            </a:r>
            <a:r>
              <a:rPr lang="en-US"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lattice</a:t>
            </a:r>
            <a:r>
              <a:rPr lang="zh-CN" altLang="en-US"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设计</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（比肩质子）</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ClrTx/>
              <a:buFont typeface="Wingdings" panose="05000000000000000000" pitchFamily="2" charset="2"/>
              <a:buChar char="Ø"/>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对</a:t>
            </a:r>
            <a:r>
              <a:rPr lang="zh-CN" altLang="en-US"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双粒子的空间电荷效应</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进行深入研究，探明紧凑型</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lattice</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下可容纳的</a:t>
            </a:r>
            <a:r>
              <a:rPr lang="zh-CN" altLang="en-US"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粒子数目极限</a:t>
            </a:r>
            <a:endParaRPr lang="en-US"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ClrTx/>
              <a:buFont typeface="Wingdings" panose="05000000000000000000" pitchFamily="2" charset="2"/>
              <a:buChar char="Ø"/>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针对低能强子加速器</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构建</a:t>
            </a:r>
            <a:r>
              <a:rPr lang="zh-CN"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高精度</a:t>
            </a:r>
            <a:r>
              <a:rPr lang="zh-CN" altLang="en-US"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的</a:t>
            </a:r>
            <a:r>
              <a:rPr lang="en-US"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Ramping</a:t>
            </a:r>
            <a:r>
              <a:rPr lang="zh-CN"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追踪模型</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，实现</a:t>
            </a:r>
            <a:r>
              <a:rPr lang="zh-CN" altLang="en-US"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高效率的</a:t>
            </a:r>
            <a:r>
              <a:rPr lang="en-US"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Ramping</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设计和模拟</a:t>
            </a:r>
            <a:endParaRPr lang="en-US"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ClrTx/>
              <a:buFont typeface="Wingdings" panose="05000000000000000000" pitchFamily="2" charset="2"/>
              <a:buChar char="Ø"/>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针对线扫描的需求完成</a:t>
            </a:r>
            <a:r>
              <a:rPr lang="zh-CN" altLang="en-US"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可快速关断慢引出</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设计方案，并实现</a:t>
            </a:r>
            <a:r>
              <a:rPr lang="zh-CN" altLang="en-US"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高效率、高稳定性</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的引出</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6" name="直接连接符 5">
            <a:extLst>
              <a:ext uri="{FF2B5EF4-FFF2-40B4-BE49-F238E27FC236}">
                <a16:creationId xmlns:a16="http://schemas.microsoft.com/office/drawing/2014/main" id="{E02BA61E-8E5C-1CA5-7EF5-EFA71B74DEA7}"/>
              </a:ext>
            </a:extLst>
          </p:cNvPr>
          <p:cNvCxnSpPr/>
          <p:nvPr/>
        </p:nvCxnSpPr>
        <p:spPr>
          <a:xfrm>
            <a:off x="0" y="692696"/>
            <a:ext cx="12192000" cy="0"/>
          </a:xfrm>
          <a:prstGeom prst="line">
            <a:avLst/>
          </a:prstGeom>
          <a:ln w="31750"/>
        </p:spPr>
        <p:style>
          <a:lnRef idx="3">
            <a:schemeClr val="dk1"/>
          </a:lnRef>
          <a:fillRef idx="0">
            <a:schemeClr val="dk1"/>
          </a:fillRef>
          <a:effectRef idx="2">
            <a:schemeClr val="dk1"/>
          </a:effectRef>
          <a:fontRef idx="minor">
            <a:schemeClr val="tx1"/>
          </a:fontRef>
        </p:style>
      </p:cxnSp>
      <p:grpSp>
        <p:nvGrpSpPr>
          <p:cNvPr id="3" name="组合 2">
            <a:extLst>
              <a:ext uri="{FF2B5EF4-FFF2-40B4-BE49-F238E27FC236}">
                <a16:creationId xmlns:a16="http://schemas.microsoft.com/office/drawing/2014/main" id="{E4A62755-7962-B25B-3A86-DE3AB2CA2849}"/>
              </a:ext>
            </a:extLst>
          </p:cNvPr>
          <p:cNvGrpSpPr/>
          <p:nvPr/>
        </p:nvGrpSpPr>
        <p:grpSpPr>
          <a:xfrm>
            <a:off x="824967" y="3515158"/>
            <a:ext cx="3252952" cy="2270360"/>
            <a:chOff x="471968" y="2587974"/>
            <a:chExt cx="5097446" cy="3652788"/>
          </a:xfrm>
        </p:grpSpPr>
        <p:pic>
          <p:nvPicPr>
            <p:cNvPr id="7" name="图片 6">
              <a:extLst>
                <a:ext uri="{FF2B5EF4-FFF2-40B4-BE49-F238E27FC236}">
                  <a16:creationId xmlns:a16="http://schemas.microsoft.com/office/drawing/2014/main" id="{1D9F259B-AF64-CCD9-E911-8B8BACC362FF}"/>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3961" t="12037" r="18053" b="5842"/>
            <a:stretch/>
          </p:blipFill>
          <p:spPr>
            <a:xfrm>
              <a:off x="471968" y="2587974"/>
              <a:ext cx="5097446" cy="3652788"/>
            </a:xfrm>
            <a:prstGeom prst="rect">
              <a:avLst/>
            </a:prstGeom>
            <a:ln>
              <a:solidFill>
                <a:schemeClr val="tx1"/>
              </a:solidFill>
            </a:ln>
          </p:spPr>
        </p:pic>
        <p:pic>
          <p:nvPicPr>
            <p:cNvPr id="8" name="图片 7">
              <a:extLst>
                <a:ext uri="{FF2B5EF4-FFF2-40B4-BE49-F238E27FC236}">
                  <a16:creationId xmlns:a16="http://schemas.microsoft.com/office/drawing/2014/main" id="{94507189-F7C9-8CBF-82F7-92D635B9673F}"/>
                </a:ext>
              </a:extLst>
            </p:cNvPr>
            <p:cNvPicPr>
              <a:picLocks noChangeAspect="1"/>
            </p:cNvPicPr>
            <p:nvPr/>
          </p:nvPicPr>
          <p:blipFill>
            <a:blip r:embed="rId4"/>
            <a:stretch>
              <a:fillRect/>
            </a:stretch>
          </p:blipFill>
          <p:spPr>
            <a:xfrm>
              <a:off x="1697662" y="3720231"/>
              <a:ext cx="2724762" cy="1577494"/>
            </a:xfrm>
            <a:prstGeom prst="rect">
              <a:avLst/>
            </a:prstGeom>
            <a:ln>
              <a:solidFill>
                <a:schemeClr val="tx1"/>
              </a:solidFill>
            </a:ln>
          </p:spPr>
        </p:pic>
      </p:grpSp>
      <p:pic>
        <p:nvPicPr>
          <p:cNvPr id="16" name="图片 15" descr="图示, 示意图&#10;&#10;AI 生成的内容可能不正确。">
            <a:extLst>
              <a:ext uri="{FF2B5EF4-FFF2-40B4-BE49-F238E27FC236}">
                <a16:creationId xmlns:a16="http://schemas.microsoft.com/office/drawing/2014/main" id="{56A638DB-B883-AD43-B771-AB26167A8B41}"/>
              </a:ext>
            </a:extLst>
          </p:cNvPr>
          <p:cNvPicPr>
            <a:picLocks noChangeAspect="1"/>
          </p:cNvPicPr>
          <p:nvPr/>
        </p:nvPicPr>
        <p:blipFill>
          <a:blip r:embed="rId5"/>
          <a:srcRect l="38584" b="14435"/>
          <a:stretch>
            <a:fillRect/>
          </a:stretch>
        </p:blipFill>
        <p:spPr>
          <a:xfrm>
            <a:off x="4481948" y="3509079"/>
            <a:ext cx="2771888" cy="2270360"/>
          </a:xfrm>
          <a:prstGeom prst="rect">
            <a:avLst/>
          </a:prstGeom>
          <a:ln>
            <a:solidFill>
              <a:schemeClr val="tx1"/>
            </a:solidFill>
          </a:ln>
        </p:spPr>
      </p:pic>
      <p:sp>
        <p:nvSpPr>
          <p:cNvPr id="18" name="右大括号 17">
            <a:extLst>
              <a:ext uri="{FF2B5EF4-FFF2-40B4-BE49-F238E27FC236}">
                <a16:creationId xmlns:a16="http://schemas.microsoft.com/office/drawing/2014/main" id="{7340BE42-779F-64F5-BF5B-7434161DE7D1}"/>
              </a:ext>
            </a:extLst>
          </p:cNvPr>
          <p:cNvSpPr/>
          <p:nvPr/>
        </p:nvSpPr>
        <p:spPr>
          <a:xfrm rot="5400000">
            <a:off x="6075029" y="2919432"/>
            <a:ext cx="288032" cy="6143291"/>
          </a:xfrm>
          <a:prstGeom prst="rightBrace">
            <a:avLst/>
          </a:prstGeom>
          <a:noFill/>
          <a:ln w="28575" cap="flat" cmpd="sng" algn="ctr">
            <a:solidFill>
              <a:srgbClr val="000000"/>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a:ea typeface="黑体"/>
              <a:cs typeface="+mn-cs"/>
            </a:endParaRPr>
          </a:p>
        </p:txBody>
      </p:sp>
      <p:pic>
        <p:nvPicPr>
          <p:cNvPr id="20" name="图片 19">
            <a:extLst>
              <a:ext uri="{FF2B5EF4-FFF2-40B4-BE49-F238E27FC236}">
                <a16:creationId xmlns:a16="http://schemas.microsoft.com/office/drawing/2014/main" id="{41966977-EE7B-4C98-4357-B2761FD2EB5A}"/>
              </a:ext>
            </a:extLst>
          </p:cNvPr>
          <p:cNvPicPr>
            <a:picLocks noChangeAspect="1"/>
          </p:cNvPicPr>
          <p:nvPr/>
        </p:nvPicPr>
        <p:blipFill>
          <a:blip r:embed="rId6"/>
          <a:stretch>
            <a:fillRect/>
          </a:stretch>
        </p:blipFill>
        <p:spPr>
          <a:xfrm>
            <a:off x="6065939" y="6196637"/>
            <a:ext cx="306214" cy="443553"/>
          </a:xfrm>
          <a:prstGeom prst="rect">
            <a:avLst/>
          </a:prstGeom>
        </p:spPr>
      </p:pic>
      <p:pic>
        <p:nvPicPr>
          <p:cNvPr id="22" name="图片 21">
            <a:extLst>
              <a:ext uri="{FF2B5EF4-FFF2-40B4-BE49-F238E27FC236}">
                <a16:creationId xmlns:a16="http://schemas.microsoft.com/office/drawing/2014/main" id="{944CCE9F-CBC2-C0C9-E364-581728316D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57866" y="3515159"/>
            <a:ext cx="3649052" cy="2196658"/>
          </a:xfrm>
          <a:prstGeom prst="rect">
            <a:avLst/>
          </a:prstGeom>
          <a:ln>
            <a:solidFill>
              <a:schemeClr val="tx1"/>
            </a:solidFill>
          </a:ln>
        </p:spPr>
      </p:pic>
    </p:spTree>
    <p:extLst>
      <p:ext uri="{BB962C8B-B14F-4D97-AF65-F5344CB8AC3E}">
        <p14:creationId xmlns:p14="http://schemas.microsoft.com/office/powerpoint/2010/main" val="3764938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19FEA-1071-598E-1512-749D2201C485}"/>
            </a:ext>
          </a:extLst>
        </p:cNvPr>
        <p:cNvGrpSpPr/>
        <p:nvPr/>
      </p:nvGrpSpPr>
      <p:grpSpPr>
        <a:xfrm>
          <a:off x="0" y="0"/>
          <a:ext cx="0" cy="0"/>
          <a:chOff x="0" y="0"/>
          <a:chExt cx="0" cy="0"/>
        </a:xfrm>
      </p:grpSpPr>
      <p:pic>
        <p:nvPicPr>
          <p:cNvPr id="18" name="图片 17">
            <a:extLst>
              <a:ext uri="{FF2B5EF4-FFF2-40B4-BE49-F238E27FC236}">
                <a16:creationId xmlns:a16="http://schemas.microsoft.com/office/drawing/2014/main" id="{A01C5065-603C-EB98-FC87-302F09EE74EA}"/>
              </a:ext>
            </a:extLst>
          </p:cNvPr>
          <p:cNvPicPr>
            <a:picLocks noChangeAspect="1"/>
          </p:cNvPicPr>
          <p:nvPr/>
        </p:nvPicPr>
        <p:blipFill>
          <a:blip r:embed="rId3"/>
          <a:stretch>
            <a:fillRect/>
          </a:stretch>
        </p:blipFill>
        <p:spPr>
          <a:xfrm>
            <a:off x="8976320" y="0"/>
            <a:ext cx="3215680" cy="749587"/>
          </a:xfrm>
          <a:prstGeom prst="rect">
            <a:avLst/>
          </a:prstGeom>
        </p:spPr>
      </p:pic>
      <p:pic>
        <p:nvPicPr>
          <p:cNvPr id="17" name="图片 16">
            <a:extLst>
              <a:ext uri="{FF2B5EF4-FFF2-40B4-BE49-F238E27FC236}">
                <a16:creationId xmlns:a16="http://schemas.microsoft.com/office/drawing/2014/main" id="{3A78C3FB-1273-877B-6BA0-663DB1DEE563}"/>
              </a:ext>
            </a:extLst>
          </p:cNvPr>
          <p:cNvPicPr>
            <a:picLocks noChangeAspect="1"/>
          </p:cNvPicPr>
          <p:nvPr/>
        </p:nvPicPr>
        <p:blipFill>
          <a:blip r:embed="rId4"/>
          <a:stretch>
            <a:fillRect/>
          </a:stretch>
        </p:blipFill>
        <p:spPr>
          <a:xfrm>
            <a:off x="0" y="1"/>
            <a:ext cx="3719736" cy="739596"/>
          </a:xfrm>
          <a:prstGeom prst="rect">
            <a:avLst/>
          </a:prstGeom>
        </p:spPr>
      </p:pic>
      <p:pic>
        <p:nvPicPr>
          <p:cNvPr id="2" name="图片 1">
            <a:extLst>
              <a:ext uri="{FF2B5EF4-FFF2-40B4-BE49-F238E27FC236}">
                <a16:creationId xmlns:a16="http://schemas.microsoft.com/office/drawing/2014/main" id="{D631C280-1096-E4F1-2092-76088BB3F5A4}"/>
              </a:ext>
            </a:extLst>
          </p:cNvPr>
          <p:cNvPicPr>
            <a:picLocks noChangeAspect="1"/>
          </p:cNvPicPr>
          <p:nvPr/>
        </p:nvPicPr>
        <p:blipFill rotWithShape="1">
          <a:blip r:embed="rId5">
            <a:extLst>
              <a:ext uri="{28A0092B-C50C-407E-A947-70E740481C1C}">
                <a14:useLocalDpi xmlns:a14="http://schemas.microsoft.com/office/drawing/2010/main" val="0"/>
              </a:ext>
            </a:extLst>
          </a:blip>
          <a:srcRect t="50108"/>
          <a:stretch>
            <a:fillRect/>
          </a:stretch>
        </p:blipFill>
        <p:spPr>
          <a:xfrm>
            <a:off x="0" y="3465949"/>
            <a:ext cx="12218272" cy="3429000"/>
          </a:xfrm>
          <a:prstGeom prst="rect">
            <a:avLst/>
          </a:prstGeom>
        </p:spPr>
      </p:pic>
      <p:sp>
        <p:nvSpPr>
          <p:cNvPr id="3" name="圆角矩形 4">
            <a:extLst>
              <a:ext uri="{FF2B5EF4-FFF2-40B4-BE49-F238E27FC236}">
                <a16:creationId xmlns:a16="http://schemas.microsoft.com/office/drawing/2014/main" id="{B18EE29C-9819-FBF2-150B-437847512409}"/>
              </a:ext>
            </a:extLst>
          </p:cNvPr>
          <p:cNvSpPr/>
          <p:nvPr/>
        </p:nvSpPr>
        <p:spPr>
          <a:xfrm>
            <a:off x="686645" y="872799"/>
            <a:ext cx="10844982" cy="5787880"/>
          </a:xfrm>
          <a:prstGeom prst="roundRect">
            <a:avLst>
              <a:gd name="adj" fmla="val 1568"/>
            </a:avLst>
          </a:prstGeom>
          <a:solidFill>
            <a:schemeClr val="bg1"/>
          </a:solidFill>
          <a:ln>
            <a:noFill/>
          </a:ln>
          <a:effectLst>
            <a:glow rad="228600">
              <a:schemeClr val="tx1">
                <a:alpha val="3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180E7419-2D36-96F8-73B2-FCD68CD7C5B7}"/>
              </a:ext>
            </a:extLst>
          </p:cNvPr>
          <p:cNvSpPr txBox="1"/>
          <p:nvPr/>
        </p:nvSpPr>
        <p:spPr>
          <a:xfrm>
            <a:off x="2927648" y="3013501"/>
            <a:ext cx="2760752" cy="830997"/>
          </a:xfrm>
          <a:prstGeom prst="rect">
            <a:avLst/>
          </a:prstGeom>
          <a:noFill/>
        </p:spPr>
        <p:txBody>
          <a:bodyPr wrap="square" rtlCol="0">
            <a:spAutoFit/>
          </a:bodyPr>
          <a:lstStyle/>
          <a:p>
            <a:r>
              <a:rPr lang="zh-CN" altLang="en-US" sz="4800" b="1" dirty="0">
                <a:latin typeface="微软雅黑" panose="020B0503020204020204" pitchFamily="34" charset="-122"/>
                <a:ea typeface="微软雅黑" panose="020B0503020204020204" pitchFamily="34" charset="-122"/>
              </a:rPr>
              <a:t>目录</a:t>
            </a:r>
          </a:p>
        </p:txBody>
      </p:sp>
      <p:sp>
        <p:nvSpPr>
          <p:cNvPr id="20" name="文本框 19">
            <a:extLst>
              <a:ext uri="{FF2B5EF4-FFF2-40B4-BE49-F238E27FC236}">
                <a16:creationId xmlns:a16="http://schemas.microsoft.com/office/drawing/2014/main" id="{ABE1EE49-36C3-0230-689A-F3BD5C953D95}"/>
              </a:ext>
            </a:extLst>
          </p:cNvPr>
          <p:cNvSpPr txBox="1"/>
          <p:nvPr/>
        </p:nvSpPr>
        <p:spPr>
          <a:xfrm>
            <a:off x="5753955" y="77411"/>
            <a:ext cx="1188146" cy="584775"/>
          </a:xfrm>
          <a:prstGeom prst="rect">
            <a:avLst/>
          </a:prstGeom>
          <a:noFill/>
        </p:spPr>
        <p:txBody>
          <a:bodyPr wrap="none" rtlCol="0">
            <a:spAutoFit/>
          </a:bodyPr>
          <a:lstStyle/>
          <a:p>
            <a:r>
              <a:rPr lang="en-US" altLang="zh-CN" sz="3200" b="1" i="1" dirty="0">
                <a:solidFill>
                  <a:srgbClr val="29292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SSRF</a:t>
            </a:r>
            <a:endParaRPr lang="zh-CN" altLang="en-US" sz="3200" b="1" i="1" dirty="0">
              <a:solidFill>
                <a:srgbClr val="29292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内容占位符 2">
            <a:extLst>
              <a:ext uri="{FF2B5EF4-FFF2-40B4-BE49-F238E27FC236}">
                <a16:creationId xmlns:a16="http://schemas.microsoft.com/office/drawing/2014/main" id="{2D1145DA-8C2A-E308-6698-EE7760324A57}"/>
              </a:ext>
            </a:extLst>
          </p:cNvPr>
          <p:cNvSpPr txBox="1">
            <a:spLocks/>
          </p:cNvSpPr>
          <p:nvPr/>
        </p:nvSpPr>
        <p:spPr>
          <a:xfrm>
            <a:off x="4932405" y="1940306"/>
            <a:ext cx="5256584" cy="38083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rPr>
              <a:t>研究背景</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氦离子治疗</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p"/>
            </a:pPr>
            <a:r>
              <a:rPr lang="zh-CN" altLang="en-US" dirty="0">
                <a:solidFill>
                  <a:srgbClr val="C00000"/>
                </a:solidFill>
                <a:latin typeface="微软雅黑" panose="020B0503020204020204" pitchFamily="34" charset="-122"/>
                <a:ea typeface="微软雅黑" panose="020B0503020204020204" pitchFamily="34" charset="-122"/>
              </a:rPr>
              <a:t>同步加速器设计及关键问题研究</a:t>
            </a:r>
            <a:endParaRPr lang="en-US" altLang="zh-CN" dirty="0">
              <a:solidFill>
                <a:srgbClr val="C00000"/>
              </a:solidFill>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Ø"/>
            </a:pPr>
            <a:r>
              <a:rPr lang="en-US" altLang="zh-CN" sz="1600" dirty="0">
                <a:latin typeface="微软雅黑" panose="020B0503020204020204" pitchFamily="34" charset="-122"/>
                <a:ea typeface="微软雅黑" panose="020B0503020204020204" pitchFamily="34" charset="-122"/>
              </a:rPr>
              <a:t>Lattice</a:t>
            </a:r>
            <a:r>
              <a:rPr lang="zh-CN" altLang="en-US" sz="1600" dirty="0">
                <a:latin typeface="微软雅黑" panose="020B0503020204020204" pitchFamily="34" charset="-122"/>
                <a:ea typeface="微软雅黑" panose="020B0503020204020204" pitchFamily="34" charset="-122"/>
              </a:rPr>
              <a:t>设计和磁铁样机验证</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双粒子空间电荷效应分析和累积极限</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非相对论纵向束流动力学研究</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快速关断的慢引出设计</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rPr>
              <a:t>总结和展望</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09392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57C81-8D9E-8F4C-5937-419EEEA754BB}"/>
            </a:ext>
          </a:extLst>
        </p:cNvPr>
        <p:cNvGrpSpPr/>
        <p:nvPr/>
      </p:nvGrpSpPr>
      <p:grpSpPr>
        <a:xfrm>
          <a:off x="0" y="0"/>
          <a:ext cx="0" cy="0"/>
          <a:chOff x="0" y="0"/>
          <a:chExt cx="0" cy="0"/>
        </a:xfrm>
      </p:grpSpPr>
      <p:sp>
        <p:nvSpPr>
          <p:cNvPr id="9" name="文本框 8">
            <a:extLst>
              <a:ext uri="{FF2B5EF4-FFF2-40B4-BE49-F238E27FC236}">
                <a16:creationId xmlns:a16="http://schemas.microsoft.com/office/drawing/2014/main" id="{FEE45A32-6763-74F2-C933-3E608690822C}"/>
              </a:ext>
            </a:extLst>
          </p:cNvPr>
          <p:cNvSpPr txBox="1"/>
          <p:nvPr/>
        </p:nvSpPr>
        <p:spPr>
          <a:xfrm>
            <a:off x="4657962" y="101854"/>
            <a:ext cx="3182281"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rPr>
              <a:t>紧凑型</a:t>
            </a:r>
            <a:r>
              <a:rPr lang="en-US" altLang="zh-CN" sz="2800" b="1" dirty="0">
                <a:latin typeface="微软雅黑" panose="020B0503020204020204" pitchFamily="34" charset="-122"/>
                <a:ea typeface="微软雅黑" panose="020B0503020204020204" pitchFamily="34" charset="-122"/>
              </a:rPr>
              <a:t>Lattice</a:t>
            </a:r>
            <a:r>
              <a:rPr lang="zh-CN" altLang="en-US" sz="2800" b="1" dirty="0">
                <a:latin typeface="微软雅黑" panose="020B0503020204020204" pitchFamily="34" charset="-122"/>
                <a:ea typeface="微软雅黑" panose="020B0503020204020204" pitchFamily="34" charset="-122"/>
              </a:rPr>
              <a:t>设计</a:t>
            </a:r>
          </a:p>
        </p:txBody>
      </p:sp>
      <p:cxnSp>
        <p:nvCxnSpPr>
          <p:cNvPr id="6" name="直接连接符 5">
            <a:extLst>
              <a:ext uri="{FF2B5EF4-FFF2-40B4-BE49-F238E27FC236}">
                <a16:creationId xmlns:a16="http://schemas.microsoft.com/office/drawing/2014/main" id="{C5F94CA2-CDD7-9D60-1314-E2173A29129D}"/>
              </a:ext>
            </a:extLst>
          </p:cNvPr>
          <p:cNvCxnSpPr/>
          <p:nvPr/>
        </p:nvCxnSpPr>
        <p:spPr>
          <a:xfrm>
            <a:off x="0" y="692696"/>
            <a:ext cx="12192000" cy="0"/>
          </a:xfrm>
          <a:prstGeom prst="line">
            <a:avLst/>
          </a:prstGeom>
          <a:ln w="31750"/>
        </p:spPr>
        <p:style>
          <a:lnRef idx="3">
            <a:schemeClr val="dk1"/>
          </a:lnRef>
          <a:fillRef idx="0">
            <a:schemeClr val="dk1"/>
          </a:fillRef>
          <a:effectRef idx="2">
            <a:schemeClr val="dk1"/>
          </a:effectRef>
          <a:fontRef idx="minor">
            <a:schemeClr val="tx1"/>
          </a:fontRef>
        </p:style>
      </p:cxnSp>
      <p:graphicFrame>
        <p:nvGraphicFramePr>
          <p:cNvPr id="4" name="表格 3">
            <a:extLst>
              <a:ext uri="{FF2B5EF4-FFF2-40B4-BE49-F238E27FC236}">
                <a16:creationId xmlns:a16="http://schemas.microsoft.com/office/drawing/2014/main" id="{82597B17-35A3-EA30-881A-BB289015F468}"/>
              </a:ext>
            </a:extLst>
          </p:cNvPr>
          <p:cNvGraphicFramePr>
            <a:graphicFrameLocks noGrp="1"/>
          </p:cNvGraphicFramePr>
          <p:nvPr>
            <p:extLst>
              <p:ext uri="{D42A27DB-BD31-4B8C-83A1-F6EECF244321}">
                <p14:modId xmlns:p14="http://schemas.microsoft.com/office/powerpoint/2010/main" val="3217138535"/>
              </p:ext>
            </p:extLst>
          </p:nvPr>
        </p:nvGraphicFramePr>
        <p:xfrm>
          <a:off x="718173" y="3753030"/>
          <a:ext cx="6814055" cy="2711196"/>
        </p:xfrm>
        <a:graphic>
          <a:graphicData uri="http://schemas.openxmlformats.org/drawingml/2006/table">
            <a:tbl>
              <a:tblPr firstRow="1" firstCol="1" bandRow="1"/>
              <a:tblGrid>
                <a:gridCol w="2366219">
                  <a:extLst>
                    <a:ext uri="{9D8B030D-6E8A-4147-A177-3AD203B41FA5}">
                      <a16:colId xmlns:a16="http://schemas.microsoft.com/office/drawing/2014/main" val="1723305293"/>
                    </a:ext>
                  </a:extLst>
                </a:gridCol>
                <a:gridCol w="2572603">
                  <a:extLst>
                    <a:ext uri="{9D8B030D-6E8A-4147-A177-3AD203B41FA5}">
                      <a16:colId xmlns:a16="http://schemas.microsoft.com/office/drawing/2014/main" val="3927134236"/>
                    </a:ext>
                  </a:extLst>
                </a:gridCol>
                <a:gridCol w="1875233">
                  <a:extLst>
                    <a:ext uri="{9D8B030D-6E8A-4147-A177-3AD203B41FA5}">
                      <a16:colId xmlns:a16="http://schemas.microsoft.com/office/drawing/2014/main" val="2374769134"/>
                    </a:ext>
                  </a:extLst>
                </a:gridCol>
              </a:tblGrid>
              <a:tr h="72091">
                <a:tc>
                  <a:txBody>
                    <a:bodyPr/>
                    <a:lstStyle>
                      <a:lvl1pPr marL="0" algn="l" defTabSz="914400" rtl="0" eaLnBrk="1" latinLnBrk="0" hangingPunct="1">
                        <a:defRPr sz="1800" b="1" kern="1200">
                          <a:solidFill>
                            <a:schemeClr val="lt1"/>
                          </a:solidFill>
                          <a:latin typeface="Arial"/>
                          <a:ea typeface="黑体"/>
                        </a:defRPr>
                      </a:lvl1pPr>
                      <a:lvl2pPr marL="457200" algn="l" defTabSz="914400" rtl="0" eaLnBrk="1" latinLnBrk="0" hangingPunct="1">
                        <a:defRPr sz="1800" b="1" kern="1200">
                          <a:solidFill>
                            <a:schemeClr val="lt1"/>
                          </a:solidFill>
                          <a:latin typeface="Arial"/>
                          <a:ea typeface="黑体"/>
                        </a:defRPr>
                      </a:lvl2pPr>
                      <a:lvl3pPr marL="914400" algn="l" defTabSz="914400" rtl="0" eaLnBrk="1" latinLnBrk="0" hangingPunct="1">
                        <a:defRPr sz="1800" b="1" kern="1200">
                          <a:solidFill>
                            <a:schemeClr val="lt1"/>
                          </a:solidFill>
                          <a:latin typeface="Arial"/>
                          <a:ea typeface="黑体"/>
                        </a:defRPr>
                      </a:lvl3pPr>
                      <a:lvl4pPr marL="1371600" algn="l" defTabSz="914400" rtl="0" eaLnBrk="1" latinLnBrk="0" hangingPunct="1">
                        <a:defRPr sz="1800" b="1" kern="1200">
                          <a:solidFill>
                            <a:schemeClr val="lt1"/>
                          </a:solidFill>
                          <a:latin typeface="Arial"/>
                          <a:ea typeface="黑体"/>
                        </a:defRPr>
                      </a:lvl4pPr>
                      <a:lvl5pPr marL="1828800" algn="l" defTabSz="914400" rtl="0" eaLnBrk="1" latinLnBrk="0" hangingPunct="1">
                        <a:defRPr sz="1800" b="1" kern="1200">
                          <a:solidFill>
                            <a:schemeClr val="lt1"/>
                          </a:solidFill>
                          <a:latin typeface="Arial"/>
                          <a:ea typeface="黑体"/>
                        </a:defRPr>
                      </a:lvl5pPr>
                      <a:lvl6pPr marL="2286000" algn="l" defTabSz="914400" rtl="0" eaLnBrk="1" latinLnBrk="0" hangingPunct="1">
                        <a:defRPr sz="1800" b="1" kern="1200">
                          <a:solidFill>
                            <a:schemeClr val="lt1"/>
                          </a:solidFill>
                          <a:latin typeface="Arial"/>
                          <a:ea typeface="黑体"/>
                        </a:defRPr>
                      </a:lvl6pPr>
                      <a:lvl7pPr marL="2743200" algn="l" defTabSz="914400" rtl="0" eaLnBrk="1" latinLnBrk="0" hangingPunct="1">
                        <a:defRPr sz="1800" b="1" kern="1200">
                          <a:solidFill>
                            <a:schemeClr val="lt1"/>
                          </a:solidFill>
                          <a:latin typeface="Arial"/>
                          <a:ea typeface="黑体"/>
                        </a:defRPr>
                      </a:lvl7pPr>
                      <a:lvl8pPr marL="3200400" algn="l" defTabSz="914400" rtl="0" eaLnBrk="1" latinLnBrk="0" hangingPunct="1">
                        <a:defRPr sz="1800" b="1" kern="1200">
                          <a:solidFill>
                            <a:schemeClr val="lt1"/>
                          </a:solidFill>
                          <a:latin typeface="Arial"/>
                          <a:ea typeface="黑体"/>
                        </a:defRPr>
                      </a:lvl8pPr>
                      <a:lvl9pPr marL="3657600" algn="l" defTabSz="914400" rtl="0" eaLnBrk="1" latinLnBrk="0" hangingPunct="1">
                        <a:defRPr sz="1800" b="1" kern="1200">
                          <a:solidFill>
                            <a:schemeClr val="lt1"/>
                          </a:solidFill>
                          <a:latin typeface="Arial"/>
                          <a:ea typeface="黑体"/>
                        </a:defRPr>
                      </a:lvl9pPr>
                    </a:lstStyle>
                    <a:p>
                      <a:pPr algn="just">
                        <a:lnSpc>
                          <a:spcPts val="2600"/>
                        </a:lnSpc>
                        <a:spcBef>
                          <a:spcPts val="0"/>
                        </a:spcBef>
                      </a:pPr>
                      <a:endParaRPr lang="zh-CN" alt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ea typeface="黑体"/>
                        </a:defRPr>
                      </a:lvl1pPr>
                      <a:lvl2pPr marL="457200" algn="l" defTabSz="914400" rtl="0" eaLnBrk="1" latinLnBrk="0" hangingPunct="1">
                        <a:defRPr sz="1800" b="1" kern="1200">
                          <a:solidFill>
                            <a:schemeClr val="lt1"/>
                          </a:solidFill>
                          <a:latin typeface="Arial"/>
                          <a:ea typeface="黑体"/>
                        </a:defRPr>
                      </a:lvl2pPr>
                      <a:lvl3pPr marL="914400" algn="l" defTabSz="914400" rtl="0" eaLnBrk="1" latinLnBrk="0" hangingPunct="1">
                        <a:defRPr sz="1800" b="1" kern="1200">
                          <a:solidFill>
                            <a:schemeClr val="lt1"/>
                          </a:solidFill>
                          <a:latin typeface="Arial"/>
                          <a:ea typeface="黑体"/>
                        </a:defRPr>
                      </a:lvl3pPr>
                      <a:lvl4pPr marL="1371600" algn="l" defTabSz="914400" rtl="0" eaLnBrk="1" latinLnBrk="0" hangingPunct="1">
                        <a:defRPr sz="1800" b="1" kern="1200">
                          <a:solidFill>
                            <a:schemeClr val="lt1"/>
                          </a:solidFill>
                          <a:latin typeface="Arial"/>
                          <a:ea typeface="黑体"/>
                        </a:defRPr>
                      </a:lvl4pPr>
                      <a:lvl5pPr marL="1828800" algn="l" defTabSz="914400" rtl="0" eaLnBrk="1" latinLnBrk="0" hangingPunct="1">
                        <a:defRPr sz="1800" b="1" kern="1200">
                          <a:solidFill>
                            <a:schemeClr val="lt1"/>
                          </a:solidFill>
                          <a:latin typeface="Arial"/>
                          <a:ea typeface="黑体"/>
                        </a:defRPr>
                      </a:lvl5pPr>
                      <a:lvl6pPr marL="2286000" algn="l" defTabSz="914400" rtl="0" eaLnBrk="1" latinLnBrk="0" hangingPunct="1">
                        <a:defRPr sz="1800" b="1" kern="1200">
                          <a:solidFill>
                            <a:schemeClr val="lt1"/>
                          </a:solidFill>
                          <a:latin typeface="Arial"/>
                          <a:ea typeface="黑体"/>
                        </a:defRPr>
                      </a:lvl6pPr>
                      <a:lvl7pPr marL="2743200" algn="l" defTabSz="914400" rtl="0" eaLnBrk="1" latinLnBrk="0" hangingPunct="1">
                        <a:defRPr sz="1800" b="1" kern="1200">
                          <a:solidFill>
                            <a:schemeClr val="lt1"/>
                          </a:solidFill>
                          <a:latin typeface="Arial"/>
                          <a:ea typeface="黑体"/>
                        </a:defRPr>
                      </a:lvl7pPr>
                      <a:lvl8pPr marL="3200400" algn="l" defTabSz="914400" rtl="0" eaLnBrk="1" latinLnBrk="0" hangingPunct="1">
                        <a:defRPr sz="1800" b="1" kern="1200">
                          <a:solidFill>
                            <a:schemeClr val="lt1"/>
                          </a:solidFill>
                          <a:latin typeface="Arial"/>
                          <a:ea typeface="黑体"/>
                        </a:defRPr>
                      </a:lvl8pPr>
                      <a:lvl9pPr marL="3657600" algn="l" defTabSz="914400" rtl="0" eaLnBrk="1" latinLnBrk="0" hangingPunct="1">
                        <a:defRPr sz="1800" b="1" kern="1200">
                          <a:solidFill>
                            <a:schemeClr val="lt1"/>
                          </a:solidFill>
                          <a:latin typeface="Arial"/>
                          <a:ea typeface="黑体"/>
                        </a:defRPr>
                      </a:lvl9pPr>
                    </a:lstStyle>
                    <a:p>
                      <a:pPr marL="0" marR="0" lvl="0" indent="0" algn="ctr" defTabSz="914400" rtl="0" eaLnBrk="1" fontAlgn="auto" latinLnBrk="0" hangingPunct="1">
                        <a:lnSpc>
                          <a:spcPts val="2600"/>
                        </a:lnSpc>
                        <a:spcBef>
                          <a:spcPts val="0"/>
                        </a:spcBef>
                        <a:spcAft>
                          <a:spcPts val="0"/>
                        </a:spcAft>
                        <a:buClrTx/>
                        <a:buSzTx/>
                        <a:buFontTx/>
                        <a:buNone/>
                        <a:tabLst/>
                        <a:defRPr/>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Helium/Proton</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ts val="2600"/>
                        </a:lnSpc>
                        <a:spcBef>
                          <a:spcPts val="0"/>
                        </a:spcBef>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SAPT(proton)</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7585017"/>
                  </a:ext>
                </a:extLst>
              </a:tr>
              <a:tr h="0">
                <a:tc>
                  <a:txBody>
                    <a:bodyPr/>
                    <a:lstStyle>
                      <a:lvl1pPr marL="0" algn="l" defTabSz="914400" rtl="0" eaLnBrk="1" latinLnBrk="0" hangingPunct="1">
                        <a:defRPr sz="1800" b="1" kern="1200">
                          <a:solidFill>
                            <a:schemeClr val="lt1"/>
                          </a:solidFill>
                          <a:latin typeface="Arial"/>
                          <a:ea typeface="黑体"/>
                        </a:defRPr>
                      </a:lvl1pPr>
                      <a:lvl2pPr marL="457200" algn="l" defTabSz="914400" rtl="0" eaLnBrk="1" latinLnBrk="0" hangingPunct="1">
                        <a:defRPr sz="1800" b="1" kern="1200">
                          <a:solidFill>
                            <a:schemeClr val="lt1"/>
                          </a:solidFill>
                          <a:latin typeface="Arial"/>
                          <a:ea typeface="黑体"/>
                        </a:defRPr>
                      </a:lvl2pPr>
                      <a:lvl3pPr marL="914400" algn="l" defTabSz="914400" rtl="0" eaLnBrk="1" latinLnBrk="0" hangingPunct="1">
                        <a:defRPr sz="1800" b="1" kern="1200">
                          <a:solidFill>
                            <a:schemeClr val="lt1"/>
                          </a:solidFill>
                          <a:latin typeface="Arial"/>
                          <a:ea typeface="黑体"/>
                        </a:defRPr>
                      </a:lvl3pPr>
                      <a:lvl4pPr marL="1371600" algn="l" defTabSz="914400" rtl="0" eaLnBrk="1" latinLnBrk="0" hangingPunct="1">
                        <a:defRPr sz="1800" b="1" kern="1200">
                          <a:solidFill>
                            <a:schemeClr val="lt1"/>
                          </a:solidFill>
                          <a:latin typeface="Arial"/>
                          <a:ea typeface="黑体"/>
                        </a:defRPr>
                      </a:lvl4pPr>
                      <a:lvl5pPr marL="1828800" algn="l" defTabSz="914400" rtl="0" eaLnBrk="1" latinLnBrk="0" hangingPunct="1">
                        <a:defRPr sz="1800" b="1" kern="1200">
                          <a:solidFill>
                            <a:schemeClr val="lt1"/>
                          </a:solidFill>
                          <a:latin typeface="Arial"/>
                          <a:ea typeface="黑体"/>
                        </a:defRPr>
                      </a:lvl5pPr>
                      <a:lvl6pPr marL="2286000" algn="l" defTabSz="914400" rtl="0" eaLnBrk="1" latinLnBrk="0" hangingPunct="1">
                        <a:defRPr sz="1800" b="1" kern="1200">
                          <a:solidFill>
                            <a:schemeClr val="lt1"/>
                          </a:solidFill>
                          <a:latin typeface="Arial"/>
                          <a:ea typeface="黑体"/>
                        </a:defRPr>
                      </a:lvl6pPr>
                      <a:lvl7pPr marL="2743200" algn="l" defTabSz="914400" rtl="0" eaLnBrk="1" latinLnBrk="0" hangingPunct="1">
                        <a:defRPr sz="1800" b="1" kern="1200">
                          <a:solidFill>
                            <a:schemeClr val="lt1"/>
                          </a:solidFill>
                          <a:latin typeface="Arial"/>
                          <a:ea typeface="黑体"/>
                        </a:defRPr>
                      </a:lvl7pPr>
                      <a:lvl8pPr marL="3200400" algn="l" defTabSz="914400" rtl="0" eaLnBrk="1" latinLnBrk="0" hangingPunct="1">
                        <a:defRPr sz="1800" b="1" kern="1200">
                          <a:solidFill>
                            <a:schemeClr val="lt1"/>
                          </a:solidFill>
                          <a:latin typeface="Arial"/>
                          <a:ea typeface="黑体"/>
                        </a:defRPr>
                      </a:lvl8pPr>
                      <a:lvl9pPr marL="3657600" algn="l" defTabSz="914400" rtl="0" eaLnBrk="1" latinLnBrk="0" hangingPunct="1">
                        <a:defRPr sz="1800" b="1" kern="1200">
                          <a:solidFill>
                            <a:schemeClr val="lt1"/>
                          </a:solidFill>
                          <a:latin typeface="Arial"/>
                          <a:ea typeface="黑体"/>
                        </a:defRPr>
                      </a:lvl9pPr>
                    </a:lstStyle>
                    <a:p>
                      <a:pPr algn="just">
                        <a:lnSpc>
                          <a:spcPts val="2600"/>
                        </a:lnSpc>
                        <a:spcBef>
                          <a:spcPts val="0"/>
                        </a:spcBef>
                      </a:pPr>
                      <a:r>
                        <a:rPr lang="zh-CN" alt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周长</a:t>
                      </a:r>
                      <a:r>
                        <a:rPr 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a:t>
                      </a:r>
                      <a:r>
                        <a:rPr 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黑体"/>
                        </a:defRPr>
                      </a:lvl1pPr>
                      <a:lvl2pPr marL="457200" algn="l" defTabSz="914400" rtl="0" eaLnBrk="1" latinLnBrk="0" hangingPunct="1">
                        <a:defRPr sz="1800" kern="1200">
                          <a:solidFill>
                            <a:schemeClr val="dk1"/>
                          </a:solidFill>
                          <a:latin typeface="Arial"/>
                          <a:ea typeface="黑体"/>
                        </a:defRPr>
                      </a:lvl2pPr>
                      <a:lvl3pPr marL="914400" algn="l" defTabSz="914400" rtl="0" eaLnBrk="1" latinLnBrk="0" hangingPunct="1">
                        <a:defRPr sz="1800" kern="1200">
                          <a:solidFill>
                            <a:schemeClr val="dk1"/>
                          </a:solidFill>
                          <a:latin typeface="Arial"/>
                          <a:ea typeface="黑体"/>
                        </a:defRPr>
                      </a:lvl3pPr>
                      <a:lvl4pPr marL="1371600" algn="l" defTabSz="914400" rtl="0" eaLnBrk="1" latinLnBrk="0" hangingPunct="1">
                        <a:defRPr sz="1800" kern="1200">
                          <a:solidFill>
                            <a:schemeClr val="dk1"/>
                          </a:solidFill>
                          <a:latin typeface="Arial"/>
                          <a:ea typeface="黑体"/>
                        </a:defRPr>
                      </a:lvl4pPr>
                      <a:lvl5pPr marL="1828800" algn="l" defTabSz="914400" rtl="0" eaLnBrk="1" latinLnBrk="0" hangingPunct="1">
                        <a:defRPr sz="1800" kern="1200">
                          <a:solidFill>
                            <a:schemeClr val="dk1"/>
                          </a:solidFill>
                          <a:latin typeface="Arial"/>
                          <a:ea typeface="黑体"/>
                        </a:defRPr>
                      </a:lvl5pPr>
                      <a:lvl6pPr marL="2286000" algn="l" defTabSz="914400" rtl="0" eaLnBrk="1" latinLnBrk="0" hangingPunct="1">
                        <a:defRPr sz="1800" kern="1200">
                          <a:solidFill>
                            <a:schemeClr val="dk1"/>
                          </a:solidFill>
                          <a:latin typeface="Arial"/>
                          <a:ea typeface="黑体"/>
                        </a:defRPr>
                      </a:lvl6pPr>
                      <a:lvl7pPr marL="2743200" algn="l" defTabSz="914400" rtl="0" eaLnBrk="1" latinLnBrk="0" hangingPunct="1">
                        <a:defRPr sz="1800" kern="1200">
                          <a:solidFill>
                            <a:schemeClr val="dk1"/>
                          </a:solidFill>
                          <a:latin typeface="Arial"/>
                          <a:ea typeface="黑体"/>
                        </a:defRPr>
                      </a:lvl7pPr>
                      <a:lvl8pPr marL="3200400" algn="l" defTabSz="914400" rtl="0" eaLnBrk="1" latinLnBrk="0" hangingPunct="1">
                        <a:defRPr sz="1800" kern="1200">
                          <a:solidFill>
                            <a:schemeClr val="dk1"/>
                          </a:solidFill>
                          <a:latin typeface="Arial"/>
                          <a:ea typeface="黑体"/>
                        </a:defRPr>
                      </a:lvl8pPr>
                      <a:lvl9pPr marL="3657600" algn="l" defTabSz="914400" rtl="0" eaLnBrk="1" latinLnBrk="0" hangingPunct="1">
                        <a:defRPr sz="1800" kern="1200">
                          <a:solidFill>
                            <a:schemeClr val="dk1"/>
                          </a:solidFill>
                          <a:latin typeface="Arial"/>
                          <a:ea typeface="黑体"/>
                        </a:defRPr>
                      </a:lvl9pPr>
                    </a:lstStyle>
                    <a:p>
                      <a:pPr marL="0" algn="ctr" defTabSz="914400" rtl="0" eaLnBrk="1" latinLnBrk="0" hangingPunct="1">
                        <a:lnSpc>
                          <a:spcPts val="2600"/>
                        </a:lnSpc>
                        <a:spcBef>
                          <a:spcPts val="0"/>
                        </a:spcBef>
                      </a:pPr>
                      <a:r>
                        <a:rPr lang="en-US" altLang="zh-CN" sz="1800" b="0"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28</a:t>
                      </a:r>
                      <a:endParaRPr lang="zh-CN" altLang="en-US" sz="1800" b="0"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ts val="2600"/>
                        </a:lnSpc>
                        <a:spcBef>
                          <a:spcPts val="0"/>
                        </a:spcBef>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24.6</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9118986"/>
                  </a:ext>
                </a:extLst>
              </a:tr>
              <a:tr h="161445">
                <a:tc>
                  <a:txBody>
                    <a:bodyPr/>
                    <a:lstStyle>
                      <a:lvl1pPr marL="0" algn="l" defTabSz="914400" rtl="0" eaLnBrk="1" latinLnBrk="0" hangingPunct="1">
                        <a:defRPr sz="1800" b="1" kern="1200">
                          <a:solidFill>
                            <a:schemeClr val="lt1"/>
                          </a:solidFill>
                          <a:latin typeface="Arial"/>
                          <a:ea typeface="黑体"/>
                        </a:defRPr>
                      </a:lvl1pPr>
                      <a:lvl2pPr marL="457200" algn="l" defTabSz="914400" rtl="0" eaLnBrk="1" latinLnBrk="0" hangingPunct="1">
                        <a:defRPr sz="1800" b="1" kern="1200">
                          <a:solidFill>
                            <a:schemeClr val="lt1"/>
                          </a:solidFill>
                          <a:latin typeface="Arial"/>
                          <a:ea typeface="黑体"/>
                        </a:defRPr>
                      </a:lvl2pPr>
                      <a:lvl3pPr marL="914400" algn="l" defTabSz="914400" rtl="0" eaLnBrk="1" latinLnBrk="0" hangingPunct="1">
                        <a:defRPr sz="1800" b="1" kern="1200">
                          <a:solidFill>
                            <a:schemeClr val="lt1"/>
                          </a:solidFill>
                          <a:latin typeface="Arial"/>
                          <a:ea typeface="黑体"/>
                        </a:defRPr>
                      </a:lvl3pPr>
                      <a:lvl4pPr marL="1371600" algn="l" defTabSz="914400" rtl="0" eaLnBrk="1" latinLnBrk="0" hangingPunct="1">
                        <a:defRPr sz="1800" b="1" kern="1200">
                          <a:solidFill>
                            <a:schemeClr val="lt1"/>
                          </a:solidFill>
                          <a:latin typeface="Arial"/>
                          <a:ea typeface="黑体"/>
                        </a:defRPr>
                      </a:lvl4pPr>
                      <a:lvl5pPr marL="1828800" algn="l" defTabSz="914400" rtl="0" eaLnBrk="1" latinLnBrk="0" hangingPunct="1">
                        <a:defRPr sz="1800" b="1" kern="1200">
                          <a:solidFill>
                            <a:schemeClr val="lt1"/>
                          </a:solidFill>
                          <a:latin typeface="Arial"/>
                          <a:ea typeface="黑体"/>
                        </a:defRPr>
                      </a:lvl5pPr>
                      <a:lvl6pPr marL="2286000" algn="l" defTabSz="914400" rtl="0" eaLnBrk="1" latinLnBrk="0" hangingPunct="1">
                        <a:defRPr sz="1800" b="1" kern="1200">
                          <a:solidFill>
                            <a:schemeClr val="lt1"/>
                          </a:solidFill>
                          <a:latin typeface="Arial"/>
                          <a:ea typeface="黑体"/>
                        </a:defRPr>
                      </a:lvl6pPr>
                      <a:lvl7pPr marL="2743200" algn="l" defTabSz="914400" rtl="0" eaLnBrk="1" latinLnBrk="0" hangingPunct="1">
                        <a:defRPr sz="1800" b="1" kern="1200">
                          <a:solidFill>
                            <a:schemeClr val="lt1"/>
                          </a:solidFill>
                          <a:latin typeface="Arial"/>
                          <a:ea typeface="黑体"/>
                        </a:defRPr>
                      </a:lvl7pPr>
                      <a:lvl8pPr marL="3200400" algn="l" defTabSz="914400" rtl="0" eaLnBrk="1" latinLnBrk="0" hangingPunct="1">
                        <a:defRPr sz="1800" b="1" kern="1200">
                          <a:solidFill>
                            <a:schemeClr val="lt1"/>
                          </a:solidFill>
                          <a:latin typeface="Arial"/>
                          <a:ea typeface="黑体"/>
                        </a:defRPr>
                      </a:lvl8pPr>
                      <a:lvl9pPr marL="3657600" algn="l" defTabSz="914400" rtl="0" eaLnBrk="1" latinLnBrk="0" hangingPunct="1">
                        <a:defRPr sz="1800" b="1" kern="1200">
                          <a:solidFill>
                            <a:schemeClr val="lt1"/>
                          </a:solidFill>
                          <a:latin typeface="Arial"/>
                          <a:ea typeface="黑体"/>
                        </a:defRPr>
                      </a:lvl9pPr>
                    </a:lstStyle>
                    <a:p>
                      <a:pPr algn="just">
                        <a:lnSpc>
                          <a:spcPts val="2600"/>
                        </a:lnSpc>
                        <a:spcBef>
                          <a:spcPts val="0"/>
                        </a:spcBef>
                      </a:pPr>
                      <a:r>
                        <a:rPr lang="zh-CN" alt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注入工作点</a:t>
                      </a:r>
                      <a:r>
                        <a:rPr 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x/y</a:t>
                      </a:r>
                      <a:r>
                        <a:rPr 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黑体"/>
                        </a:defRPr>
                      </a:lvl1pPr>
                      <a:lvl2pPr marL="457200" algn="l" defTabSz="914400" rtl="0" eaLnBrk="1" latinLnBrk="0" hangingPunct="1">
                        <a:defRPr sz="1800" kern="1200">
                          <a:solidFill>
                            <a:schemeClr val="dk1"/>
                          </a:solidFill>
                          <a:latin typeface="Arial"/>
                          <a:ea typeface="黑体"/>
                        </a:defRPr>
                      </a:lvl2pPr>
                      <a:lvl3pPr marL="914400" algn="l" defTabSz="914400" rtl="0" eaLnBrk="1" latinLnBrk="0" hangingPunct="1">
                        <a:defRPr sz="1800" kern="1200">
                          <a:solidFill>
                            <a:schemeClr val="dk1"/>
                          </a:solidFill>
                          <a:latin typeface="Arial"/>
                          <a:ea typeface="黑体"/>
                        </a:defRPr>
                      </a:lvl3pPr>
                      <a:lvl4pPr marL="1371600" algn="l" defTabSz="914400" rtl="0" eaLnBrk="1" latinLnBrk="0" hangingPunct="1">
                        <a:defRPr sz="1800" kern="1200">
                          <a:solidFill>
                            <a:schemeClr val="dk1"/>
                          </a:solidFill>
                          <a:latin typeface="Arial"/>
                          <a:ea typeface="黑体"/>
                        </a:defRPr>
                      </a:lvl4pPr>
                      <a:lvl5pPr marL="1828800" algn="l" defTabSz="914400" rtl="0" eaLnBrk="1" latinLnBrk="0" hangingPunct="1">
                        <a:defRPr sz="1800" kern="1200">
                          <a:solidFill>
                            <a:schemeClr val="dk1"/>
                          </a:solidFill>
                          <a:latin typeface="Arial"/>
                          <a:ea typeface="黑体"/>
                        </a:defRPr>
                      </a:lvl5pPr>
                      <a:lvl6pPr marL="2286000" algn="l" defTabSz="914400" rtl="0" eaLnBrk="1" latinLnBrk="0" hangingPunct="1">
                        <a:defRPr sz="1800" kern="1200">
                          <a:solidFill>
                            <a:schemeClr val="dk1"/>
                          </a:solidFill>
                          <a:latin typeface="Arial"/>
                          <a:ea typeface="黑体"/>
                        </a:defRPr>
                      </a:lvl6pPr>
                      <a:lvl7pPr marL="2743200" algn="l" defTabSz="914400" rtl="0" eaLnBrk="1" latinLnBrk="0" hangingPunct="1">
                        <a:defRPr sz="1800" kern="1200">
                          <a:solidFill>
                            <a:schemeClr val="dk1"/>
                          </a:solidFill>
                          <a:latin typeface="Arial"/>
                          <a:ea typeface="黑体"/>
                        </a:defRPr>
                      </a:lvl7pPr>
                      <a:lvl8pPr marL="3200400" algn="l" defTabSz="914400" rtl="0" eaLnBrk="1" latinLnBrk="0" hangingPunct="1">
                        <a:defRPr sz="1800" kern="1200">
                          <a:solidFill>
                            <a:schemeClr val="dk1"/>
                          </a:solidFill>
                          <a:latin typeface="Arial"/>
                          <a:ea typeface="黑体"/>
                        </a:defRPr>
                      </a:lvl8pPr>
                      <a:lvl9pPr marL="3657600" algn="l" defTabSz="914400" rtl="0" eaLnBrk="1" latinLnBrk="0" hangingPunct="1">
                        <a:defRPr sz="1800" kern="1200">
                          <a:solidFill>
                            <a:schemeClr val="dk1"/>
                          </a:solidFill>
                          <a:latin typeface="Arial"/>
                          <a:ea typeface="黑体"/>
                        </a:defRPr>
                      </a:lvl9pPr>
                    </a:lstStyle>
                    <a:p>
                      <a:pPr marL="0" algn="ctr" defTabSz="914400" rtl="0" eaLnBrk="1" latinLnBrk="0" hangingPunct="1">
                        <a:lnSpc>
                          <a:spcPts val="2600"/>
                        </a:lnSpc>
                        <a:spcBef>
                          <a:spcPts val="0"/>
                        </a:spcBef>
                      </a:pPr>
                      <a:r>
                        <a:rPr 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1.705/1.45</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ts val="2600"/>
                        </a:lnSpc>
                        <a:spcBef>
                          <a:spcPts val="0"/>
                        </a:spcBef>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7455795"/>
                  </a:ext>
                </a:extLst>
              </a:tr>
              <a:tr h="106680">
                <a:tc>
                  <a:txBody>
                    <a:bodyPr/>
                    <a:lstStyle/>
                    <a:p>
                      <a:pPr algn="just">
                        <a:lnSpc>
                          <a:spcPts val="2600"/>
                        </a:lnSpc>
                        <a:spcBef>
                          <a:spcPts val="0"/>
                        </a:spcBef>
                      </a:pPr>
                      <a:r>
                        <a:rPr lang="zh-CN" alt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引出工作点</a:t>
                      </a:r>
                      <a:r>
                        <a:rPr lang="en-US" altLang="zh-CN"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x/y</a:t>
                      </a:r>
                      <a:r>
                        <a:rPr lang="en-US" altLang="zh-CN"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ts val="2600"/>
                        </a:lnSpc>
                        <a:spcBef>
                          <a:spcPts val="0"/>
                        </a:spcBef>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1.67/1.46</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ts val="2600"/>
                        </a:lnSpc>
                        <a:spcBef>
                          <a:spcPts val="0"/>
                        </a:spcBef>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5122896"/>
                  </a:ext>
                </a:extLst>
              </a:tr>
              <a:tr h="106680">
                <a:tc>
                  <a:txBody>
                    <a:bodyPr/>
                    <a:lstStyle/>
                    <a:p>
                      <a:pPr algn="just">
                        <a:lnSpc>
                          <a:spcPts val="2600"/>
                        </a:lnSpc>
                        <a:spcBef>
                          <a:spcPts val="0"/>
                        </a:spcBef>
                      </a:pPr>
                      <a:r>
                        <a:rPr lang="zh-CN" alt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注入能量</a:t>
                      </a:r>
                      <a:r>
                        <a:rPr lang="en-US" altLang="zh-CN"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MeV/u</a:t>
                      </a:r>
                      <a:r>
                        <a:rPr lang="en-US" altLang="zh-CN"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ts val="2600"/>
                        </a:lnSpc>
                        <a:spcBef>
                          <a:spcPts val="0"/>
                        </a:spcBef>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8.1</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ts val="2600"/>
                        </a:lnSpc>
                        <a:spcBef>
                          <a:spcPts val="0"/>
                        </a:spcBef>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3543377"/>
                  </a:ext>
                </a:extLst>
              </a:tr>
              <a:tr h="106680">
                <a:tc>
                  <a:txBody>
                    <a:bodyPr/>
                    <a:lstStyle>
                      <a:lvl1pPr marL="0" algn="l" defTabSz="914400" rtl="0" eaLnBrk="1" latinLnBrk="0" hangingPunct="1">
                        <a:defRPr sz="1800" b="1" kern="1200">
                          <a:solidFill>
                            <a:schemeClr val="lt1"/>
                          </a:solidFill>
                          <a:latin typeface="Arial"/>
                          <a:ea typeface="黑体"/>
                        </a:defRPr>
                      </a:lvl1pPr>
                      <a:lvl2pPr marL="457200" algn="l" defTabSz="914400" rtl="0" eaLnBrk="1" latinLnBrk="0" hangingPunct="1">
                        <a:defRPr sz="1800" b="1" kern="1200">
                          <a:solidFill>
                            <a:schemeClr val="lt1"/>
                          </a:solidFill>
                          <a:latin typeface="Arial"/>
                          <a:ea typeface="黑体"/>
                        </a:defRPr>
                      </a:lvl2pPr>
                      <a:lvl3pPr marL="914400" algn="l" defTabSz="914400" rtl="0" eaLnBrk="1" latinLnBrk="0" hangingPunct="1">
                        <a:defRPr sz="1800" b="1" kern="1200">
                          <a:solidFill>
                            <a:schemeClr val="lt1"/>
                          </a:solidFill>
                          <a:latin typeface="Arial"/>
                          <a:ea typeface="黑体"/>
                        </a:defRPr>
                      </a:lvl3pPr>
                      <a:lvl4pPr marL="1371600" algn="l" defTabSz="914400" rtl="0" eaLnBrk="1" latinLnBrk="0" hangingPunct="1">
                        <a:defRPr sz="1800" b="1" kern="1200">
                          <a:solidFill>
                            <a:schemeClr val="lt1"/>
                          </a:solidFill>
                          <a:latin typeface="Arial"/>
                          <a:ea typeface="黑体"/>
                        </a:defRPr>
                      </a:lvl4pPr>
                      <a:lvl5pPr marL="1828800" algn="l" defTabSz="914400" rtl="0" eaLnBrk="1" latinLnBrk="0" hangingPunct="1">
                        <a:defRPr sz="1800" b="1" kern="1200">
                          <a:solidFill>
                            <a:schemeClr val="lt1"/>
                          </a:solidFill>
                          <a:latin typeface="Arial"/>
                          <a:ea typeface="黑体"/>
                        </a:defRPr>
                      </a:lvl5pPr>
                      <a:lvl6pPr marL="2286000" algn="l" defTabSz="914400" rtl="0" eaLnBrk="1" latinLnBrk="0" hangingPunct="1">
                        <a:defRPr sz="1800" b="1" kern="1200">
                          <a:solidFill>
                            <a:schemeClr val="lt1"/>
                          </a:solidFill>
                          <a:latin typeface="Arial"/>
                          <a:ea typeface="黑体"/>
                        </a:defRPr>
                      </a:lvl6pPr>
                      <a:lvl7pPr marL="2743200" algn="l" defTabSz="914400" rtl="0" eaLnBrk="1" latinLnBrk="0" hangingPunct="1">
                        <a:defRPr sz="1800" b="1" kern="1200">
                          <a:solidFill>
                            <a:schemeClr val="lt1"/>
                          </a:solidFill>
                          <a:latin typeface="Arial"/>
                          <a:ea typeface="黑体"/>
                        </a:defRPr>
                      </a:lvl7pPr>
                      <a:lvl8pPr marL="3200400" algn="l" defTabSz="914400" rtl="0" eaLnBrk="1" latinLnBrk="0" hangingPunct="1">
                        <a:defRPr sz="1800" b="1" kern="1200">
                          <a:solidFill>
                            <a:schemeClr val="lt1"/>
                          </a:solidFill>
                          <a:latin typeface="Arial"/>
                          <a:ea typeface="黑体"/>
                        </a:defRPr>
                      </a:lvl8pPr>
                      <a:lvl9pPr marL="3657600" algn="l" defTabSz="914400" rtl="0" eaLnBrk="1" latinLnBrk="0" hangingPunct="1">
                        <a:defRPr sz="1800" b="1" kern="1200">
                          <a:solidFill>
                            <a:schemeClr val="lt1"/>
                          </a:solidFill>
                          <a:latin typeface="Arial"/>
                          <a:ea typeface="黑体"/>
                        </a:defRPr>
                      </a:lvl9pPr>
                    </a:lstStyle>
                    <a:p>
                      <a:pPr algn="just">
                        <a:lnSpc>
                          <a:spcPts val="2600"/>
                        </a:lnSpc>
                        <a:spcBef>
                          <a:spcPts val="0"/>
                        </a:spcBef>
                      </a:pPr>
                      <a:r>
                        <a:rPr lang="zh-CN" alt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最大能量</a:t>
                      </a:r>
                      <a:r>
                        <a:rPr 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MeV/</a:t>
                      </a: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a:t>
                      </a:r>
                      <a:r>
                        <a:rPr 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黑体"/>
                        </a:defRPr>
                      </a:lvl1pPr>
                      <a:lvl2pPr marL="457200" algn="l" defTabSz="914400" rtl="0" eaLnBrk="1" latinLnBrk="0" hangingPunct="1">
                        <a:defRPr sz="1800" kern="1200">
                          <a:solidFill>
                            <a:schemeClr val="dk1"/>
                          </a:solidFill>
                          <a:latin typeface="Arial"/>
                          <a:ea typeface="黑体"/>
                        </a:defRPr>
                      </a:lvl2pPr>
                      <a:lvl3pPr marL="914400" algn="l" defTabSz="914400" rtl="0" eaLnBrk="1" latinLnBrk="0" hangingPunct="1">
                        <a:defRPr sz="1800" kern="1200">
                          <a:solidFill>
                            <a:schemeClr val="dk1"/>
                          </a:solidFill>
                          <a:latin typeface="Arial"/>
                          <a:ea typeface="黑体"/>
                        </a:defRPr>
                      </a:lvl3pPr>
                      <a:lvl4pPr marL="1371600" algn="l" defTabSz="914400" rtl="0" eaLnBrk="1" latinLnBrk="0" hangingPunct="1">
                        <a:defRPr sz="1800" kern="1200">
                          <a:solidFill>
                            <a:schemeClr val="dk1"/>
                          </a:solidFill>
                          <a:latin typeface="Arial"/>
                          <a:ea typeface="黑体"/>
                        </a:defRPr>
                      </a:lvl4pPr>
                      <a:lvl5pPr marL="1828800" algn="l" defTabSz="914400" rtl="0" eaLnBrk="1" latinLnBrk="0" hangingPunct="1">
                        <a:defRPr sz="1800" kern="1200">
                          <a:solidFill>
                            <a:schemeClr val="dk1"/>
                          </a:solidFill>
                          <a:latin typeface="Arial"/>
                          <a:ea typeface="黑体"/>
                        </a:defRPr>
                      </a:lvl5pPr>
                      <a:lvl6pPr marL="2286000" algn="l" defTabSz="914400" rtl="0" eaLnBrk="1" latinLnBrk="0" hangingPunct="1">
                        <a:defRPr sz="1800" kern="1200">
                          <a:solidFill>
                            <a:schemeClr val="dk1"/>
                          </a:solidFill>
                          <a:latin typeface="Arial"/>
                          <a:ea typeface="黑体"/>
                        </a:defRPr>
                      </a:lvl6pPr>
                      <a:lvl7pPr marL="2743200" algn="l" defTabSz="914400" rtl="0" eaLnBrk="1" latinLnBrk="0" hangingPunct="1">
                        <a:defRPr sz="1800" kern="1200">
                          <a:solidFill>
                            <a:schemeClr val="dk1"/>
                          </a:solidFill>
                          <a:latin typeface="Arial"/>
                          <a:ea typeface="黑体"/>
                        </a:defRPr>
                      </a:lvl7pPr>
                      <a:lvl8pPr marL="3200400" algn="l" defTabSz="914400" rtl="0" eaLnBrk="1" latinLnBrk="0" hangingPunct="1">
                        <a:defRPr sz="1800" kern="1200">
                          <a:solidFill>
                            <a:schemeClr val="dk1"/>
                          </a:solidFill>
                          <a:latin typeface="Arial"/>
                          <a:ea typeface="黑体"/>
                        </a:defRPr>
                      </a:lvl8pPr>
                      <a:lvl9pPr marL="3657600" algn="l" defTabSz="914400" rtl="0" eaLnBrk="1" latinLnBrk="0" hangingPunct="1">
                        <a:defRPr sz="1800" kern="1200">
                          <a:solidFill>
                            <a:schemeClr val="dk1"/>
                          </a:solidFill>
                          <a:latin typeface="Arial"/>
                          <a:ea typeface="黑体"/>
                        </a:defRPr>
                      </a:lvl9pPr>
                    </a:lstStyle>
                    <a:p>
                      <a:pPr marL="0" marR="0" lvl="0" indent="0" algn="ctr" defTabSz="914400" rtl="0" eaLnBrk="1" fontAlgn="auto" latinLnBrk="0" hangingPunct="1">
                        <a:lnSpc>
                          <a:spcPts val="2600"/>
                        </a:lnSpc>
                        <a:spcBef>
                          <a:spcPts val="0"/>
                        </a:spcBef>
                        <a:spcAft>
                          <a:spcPts val="0"/>
                        </a:spcAft>
                        <a:buClrTx/>
                        <a:buSzTx/>
                        <a:buFontTx/>
                        <a:buNone/>
                        <a:tabLst/>
                        <a:defRPr/>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235/750</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ts val="2600"/>
                        </a:lnSpc>
                        <a:spcBef>
                          <a:spcPts val="0"/>
                        </a:spcBef>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235</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090005"/>
                  </a:ext>
                </a:extLst>
              </a:tr>
              <a:tr h="0">
                <a:tc>
                  <a:txBody>
                    <a:bodyPr/>
                    <a:lstStyle/>
                    <a:p>
                      <a:pPr marL="0" marR="0" lvl="0" indent="0" algn="just" defTabSz="914400" rtl="0" eaLnBrk="1" fontAlgn="auto" latinLnBrk="0" hangingPunct="1">
                        <a:lnSpc>
                          <a:spcPts val="2600"/>
                        </a:lnSpc>
                        <a:spcBef>
                          <a:spcPts val="0"/>
                        </a:spcBef>
                        <a:spcAft>
                          <a:spcPts val="0"/>
                        </a:spcAft>
                        <a:buClrTx/>
                        <a:buSzTx/>
                        <a:buFontTx/>
                        <a:buNone/>
                        <a:tabLst/>
                        <a:defRPr/>
                      </a:pPr>
                      <a:r>
                        <a:rPr lang="zh-CN" alt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最大</a:t>
                      </a: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beta(x/y) m</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ts val="2600"/>
                        </a:lnSpc>
                        <a:spcBef>
                          <a:spcPts val="0"/>
                        </a:spcBef>
                        <a:spcAft>
                          <a:spcPts val="0"/>
                        </a:spcAft>
                        <a:buClrTx/>
                        <a:buSzTx/>
                        <a:buFontTx/>
                        <a:buNone/>
                        <a:tabLst/>
                        <a:defRPr/>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ts val="2600"/>
                        </a:lnSpc>
                        <a:spcBef>
                          <a:spcPts val="0"/>
                        </a:spcBef>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5978013"/>
                  </a:ext>
                </a:extLst>
              </a:tr>
              <a:tr h="0">
                <a:tc>
                  <a:txBody>
                    <a:bodyPr/>
                    <a:lstStyle/>
                    <a:p>
                      <a:pPr algn="just">
                        <a:lnSpc>
                          <a:spcPts val="2600"/>
                        </a:lnSpc>
                        <a:spcBef>
                          <a:spcPts val="0"/>
                        </a:spcBef>
                      </a:pPr>
                      <a:r>
                        <a:rPr lang="zh-CN" alt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最高二级磁场</a:t>
                      </a:r>
                      <a:r>
                        <a:rPr lang="en-US" altLang="zh-CN"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a:t>
                      </a:r>
                      <a:r>
                        <a:rPr lang="en-US" altLang="zh-CN"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ts val="2600"/>
                        </a:lnSpc>
                        <a:spcBef>
                          <a:spcPts val="0"/>
                        </a:spcBef>
                      </a:pPr>
                      <a:r>
                        <a:rPr lang="en-US" altLang="zh-CN" sz="1800" b="0"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2.4</a:t>
                      </a:r>
                      <a:endParaRPr lang="zh-CN" altLang="en-US" sz="1800" b="0"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ts val="2600"/>
                        </a:lnSpc>
                        <a:spcBef>
                          <a:spcPts val="0"/>
                        </a:spcBef>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1.65</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8340986"/>
                  </a:ext>
                </a:extLst>
              </a:tr>
              <a:tr h="0">
                <a:tc>
                  <a:txBody>
                    <a:bodyPr/>
                    <a:lstStyle/>
                    <a:p>
                      <a:pPr algn="just">
                        <a:lnSpc>
                          <a:spcPts val="2600"/>
                        </a:lnSpc>
                        <a:spcBef>
                          <a:spcPts val="0"/>
                        </a:spcBef>
                      </a:pPr>
                      <a:r>
                        <a:rPr lang="zh-CN" altLang="en-US"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最大累积粒子数</a:t>
                      </a:r>
                      <a:endParaRPr lang="en-US" altLang="zh-CN" sz="1800" b="1"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ts val="2600"/>
                        </a:lnSpc>
                        <a:spcBef>
                          <a:spcPts val="0"/>
                        </a:spcBef>
                        <a:spcAft>
                          <a:spcPts val="0"/>
                        </a:spcAft>
                        <a:buClrTx/>
                        <a:buSzTx/>
                        <a:buFontTx/>
                        <a:buNone/>
                        <a:tabLst/>
                        <a:defRPr/>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1800" b="0" kern="100" baseline="30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ts val="2600"/>
                        </a:lnSpc>
                        <a:spcBef>
                          <a:spcPts val="0"/>
                        </a:spcBef>
                      </a:pPr>
                      <a:r>
                        <a:rPr lang="en-US" altLang="zh-CN"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18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25429132"/>
                  </a:ext>
                </a:extLst>
              </a:tr>
            </a:tbl>
          </a:graphicData>
        </a:graphic>
      </p:graphicFrame>
      <p:sp>
        <p:nvSpPr>
          <p:cNvPr id="13" name="文本框 12">
            <a:extLst>
              <a:ext uri="{FF2B5EF4-FFF2-40B4-BE49-F238E27FC236}">
                <a16:creationId xmlns:a16="http://schemas.microsoft.com/office/drawing/2014/main" id="{160A0B78-EC9B-692D-0B3F-26F038D5EA84}"/>
              </a:ext>
            </a:extLst>
          </p:cNvPr>
          <p:cNvSpPr txBox="1"/>
          <p:nvPr/>
        </p:nvSpPr>
        <p:spPr>
          <a:xfrm>
            <a:off x="8538786" y="6453336"/>
            <a:ext cx="2605200" cy="338554"/>
          </a:xfrm>
          <a:prstGeom prst="rect">
            <a:avLst/>
          </a:prstGeom>
          <a:noFill/>
        </p:spPr>
        <p:txBody>
          <a:bodyPr wrap="none" rtlCol="0">
            <a:spAutoFit/>
          </a:bodyPr>
          <a:lstStyle/>
          <a:p>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28m-lattice</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布局及包络函数</a:t>
            </a:r>
          </a:p>
        </p:txBody>
      </p:sp>
      <p:sp>
        <p:nvSpPr>
          <p:cNvPr id="15" name="文本框 14">
            <a:extLst>
              <a:ext uri="{FF2B5EF4-FFF2-40B4-BE49-F238E27FC236}">
                <a16:creationId xmlns:a16="http://schemas.microsoft.com/office/drawing/2014/main" id="{83F1591D-ED63-8B80-9C42-696D237A3272}"/>
              </a:ext>
            </a:extLst>
          </p:cNvPr>
          <p:cNvSpPr txBox="1"/>
          <p:nvPr/>
        </p:nvSpPr>
        <p:spPr bwMode="auto">
          <a:xfrm>
            <a:off x="608052" y="1089938"/>
            <a:ext cx="7034298" cy="1938992"/>
          </a:xfrm>
          <a:prstGeom prst="rect">
            <a:avLst/>
          </a:prstGeom>
          <a:noFill/>
          <a:ln w="9525">
            <a:solidFill>
              <a:srgbClr val="292929"/>
            </a:solidFill>
            <a:miter lim="800000"/>
            <a:headEnd/>
            <a:tailEnd/>
          </a:ln>
        </p:spPr>
        <p:txBody>
          <a:bodyPr wrap="none" rtlCol="0">
            <a:spAutoFit/>
          </a:bodyPr>
          <a:lstStyle/>
          <a:p>
            <a:pPr marL="342900" indent="-342900">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cs typeface="Times New Roman" panose="02020603050405020304" pitchFamily="18" charset="0"/>
              </a:rPr>
              <a:t>铁</a:t>
            </a:r>
            <a:r>
              <a:rPr lang="en-US" altLang="zh-CN" sz="24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400" dirty="0">
                <a:latin typeface="微软雅黑" panose="020B0503020204020204" pitchFamily="34" charset="-122"/>
                <a:ea typeface="微软雅黑" panose="020B0503020204020204" pitchFamily="34" charset="-122"/>
                <a:cs typeface="Times New Roman" panose="02020603050405020304" pitchFamily="18" charset="0"/>
              </a:rPr>
              <a:t>钴合金材料的</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新型二级磁铁</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2.4T</a:t>
            </a:r>
          </a:p>
          <a:p>
            <a:pPr marL="342900" indent="-342900">
              <a:buFont typeface="Wingdings" panose="05000000000000000000" pitchFamily="2" charset="2"/>
              <a:buChar char="Ø"/>
            </a:pP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marL="342900" indent="-342900">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cs typeface="Times New Roman" panose="02020603050405020304" pitchFamily="18" charset="0"/>
              </a:rPr>
              <a:t>设计目标</a:t>
            </a:r>
            <a:r>
              <a:rPr lang="en-US" altLang="zh-CN" sz="24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400" dirty="0">
                <a:latin typeface="微软雅黑" panose="020B0503020204020204" pitchFamily="34" charset="-122"/>
                <a:ea typeface="微软雅黑" panose="020B0503020204020204" pitchFamily="34" charset="-122"/>
                <a:cs typeface="Times New Roman" panose="02020603050405020304" pitchFamily="18" charset="0"/>
              </a:rPr>
              <a:t>多目标优化算法</a:t>
            </a:r>
            <a:r>
              <a:rPr lang="en-US" altLang="zh-CN" sz="24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4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28</a:t>
            </a:r>
            <a:r>
              <a:rPr lang="zh-CN" altLang="en-US" sz="24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米</a:t>
            </a:r>
            <a:r>
              <a:rPr lang="zh-CN" altLang="en-US" sz="24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sym typeface="+mn-ea"/>
              </a:rPr>
              <a:t>紧凑化方案</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marL="342900" indent="-342900">
              <a:buFont typeface="Wingdings" panose="05000000000000000000" pitchFamily="2" charset="2"/>
              <a:buChar char="Ø"/>
            </a:pPr>
            <a:endParaRPr lang="en-US" altLang="zh-CN" sz="24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cs typeface="Times New Roman" panose="02020603050405020304" pitchFamily="18" charset="0"/>
              </a:rPr>
              <a:t>对</a:t>
            </a:r>
            <a:r>
              <a:rPr lang="en-US" altLang="zh-CN" sz="2400" dirty="0">
                <a:latin typeface="微软雅黑" panose="020B0503020204020204" pitchFamily="34" charset="-122"/>
                <a:ea typeface="微软雅黑" panose="020B0503020204020204" pitchFamily="34" charset="-122"/>
                <a:cs typeface="Times New Roman" panose="02020603050405020304" pitchFamily="18" charset="0"/>
              </a:rPr>
              <a:t>βy</a:t>
            </a:r>
            <a:r>
              <a:rPr lang="zh-CN" altLang="en-US" sz="2400" dirty="0">
                <a:latin typeface="微软雅黑" panose="020B0503020204020204" pitchFamily="34" charset="-122"/>
                <a:ea typeface="微软雅黑" panose="020B0503020204020204" pitchFamily="34" charset="-122"/>
                <a:cs typeface="Times New Roman" panose="02020603050405020304" pitchFamily="18" charset="0"/>
              </a:rPr>
              <a:t>进行特殊优化以</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降低</a:t>
            </a:r>
            <a:r>
              <a:rPr lang="zh-CN" altLang="en-US" sz="2400" dirty="0">
                <a:latin typeface="微软雅黑" panose="020B0503020204020204" pitchFamily="34" charset="-122"/>
                <a:ea typeface="微软雅黑" panose="020B0503020204020204" pitchFamily="34" charset="-122"/>
                <a:cs typeface="Times New Roman" panose="02020603050405020304" pitchFamily="18" charset="0"/>
              </a:rPr>
              <a:t>高场二级铁的</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工程难度</a:t>
            </a:r>
            <a:endParaRPr lang="en-US" altLang="zh-CN" sz="24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文本框 18">
            <a:extLst>
              <a:ext uri="{FF2B5EF4-FFF2-40B4-BE49-F238E27FC236}">
                <a16:creationId xmlns:a16="http://schemas.microsoft.com/office/drawing/2014/main" id="{05BD680C-EBEA-ADE8-9600-75D7EBCFB8BD}"/>
              </a:ext>
            </a:extLst>
          </p:cNvPr>
          <p:cNvSpPr txBox="1"/>
          <p:nvPr/>
        </p:nvSpPr>
        <p:spPr>
          <a:xfrm>
            <a:off x="3211330" y="6521984"/>
            <a:ext cx="1827744" cy="338554"/>
          </a:xfrm>
          <a:prstGeom prst="rect">
            <a:avLst/>
          </a:prstGeom>
          <a:noFill/>
        </p:spPr>
        <p:txBody>
          <a:bodyPr wrap="none" rtlCol="0">
            <a:spAutoFit/>
          </a:bodyPr>
          <a:lstStyle/>
          <a:p>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Lattice</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主要参数表</a:t>
            </a:r>
          </a:p>
        </p:txBody>
      </p:sp>
      <p:pic>
        <p:nvPicPr>
          <p:cNvPr id="23" name="图片 22">
            <a:extLst>
              <a:ext uri="{FF2B5EF4-FFF2-40B4-BE49-F238E27FC236}">
                <a16:creationId xmlns:a16="http://schemas.microsoft.com/office/drawing/2014/main" id="{79C10D4C-E2AE-FA9B-59C7-D80B7794E71A}"/>
              </a:ext>
            </a:extLst>
          </p:cNvPr>
          <p:cNvPicPr>
            <a:picLocks noChangeAspect="1"/>
          </p:cNvPicPr>
          <p:nvPr/>
        </p:nvPicPr>
        <p:blipFill>
          <a:blip r:embed="rId3"/>
          <a:stretch>
            <a:fillRect/>
          </a:stretch>
        </p:blipFill>
        <p:spPr>
          <a:xfrm>
            <a:off x="8171982" y="3561417"/>
            <a:ext cx="3338810" cy="2601565"/>
          </a:xfrm>
          <a:prstGeom prst="rect">
            <a:avLst/>
          </a:prstGeom>
        </p:spPr>
      </p:pic>
      <p:pic>
        <p:nvPicPr>
          <p:cNvPr id="25" name="图片 24">
            <a:extLst>
              <a:ext uri="{FF2B5EF4-FFF2-40B4-BE49-F238E27FC236}">
                <a16:creationId xmlns:a16="http://schemas.microsoft.com/office/drawing/2014/main" id="{65EDDF2D-D45A-3DF3-873C-3D5E80490C38}"/>
              </a:ext>
            </a:extLst>
          </p:cNvPr>
          <p:cNvPicPr>
            <a:picLocks noChangeAspect="1"/>
          </p:cNvPicPr>
          <p:nvPr/>
        </p:nvPicPr>
        <p:blipFill>
          <a:blip r:embed="rId4"/>
          <a:stretch>
            <a:fillRect/>
          </a:stretch>
        </p:blipFill>
        <p:spPr>
          <a:xfrm>
            <a:off x="7763162" y="5085184"/>
            <a:ext cx="530978" cy="260479"/>
          </a:xfrm>
          <a:prstGeom prst="rect">
            <a:avLst/>
          </a:prstGeom>
        </p:spPr>
      </p:pic>
      <p:pic>
        <p:nvPicPr>
          <p:cNvPr id="27" name="图片 26">
            <a:extLst>
              <a:ext uri="{FF2B5EF4-FFF2-40B4-BE49-F238E27FC236}">
                <a16:creationId xmlns:a16="http://schemas.microsoft.com/office/drawing/2014/main" id="{449719F9-9F3C-781C-EB93-628ED149D7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7535" y="861417"/>
            <a:ext cx="3007703" cy="2700000"/>
          </a:xfrm>
          <a:prstGeom prst="rect">
            <a:avLst/>
          </a:prstGeom>
        </p:spPr>
      </p:pic>
    </p:spTree>
    <p:extLst>
      <p:ext uri="{BB962C8B-B14F-4D97-AF65-F5344CB8AC3E}">
        <p14:creationId xmlns:p14="http://schemas.microsoft.com/office/powerpoint/2010/main" val="2656498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内容占位符 2">
            <a:extLst>
              <a:ext uri="{FF2B5EF4-FFF2-40B4-BE49-F238E27FC236}">
                <a16:creationId xmlns:a16="http://schemas.microsoft.com/office/drawing/2014/main" id="{FDD668B8-33BC-F655-7179-D98FC49A97F0}"/>
              </a:ext>
            </a:extLst>
          </p:cNvPr>
          <p:cNvSpPr txBox="1">
            <a:spLocks/>
          </p:cNvSpPr>
          <p:nvPr/>
        </p:nvSpPr>
        <p:spPr>
          <a:xfrm>
            <a:off x="600501" y="866299"/>
            <a:ext cx="11006317" cy="1559680"/>
          </a:xfrm>
          <a:prstGeom prst="rect">
            <a:avLst/>
          </a:prstGeom>
          <a:ln>
            <a:solidFill>
              <a:schemeClr val="tx1"/>
            </a:solidFill>
          </a:ln>
        </p:spPr>
        <p:txBody>
          <a:bodyPr>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100"/>
              </a:lnSpc>
              <a:spcBef>
                <a:spcPts val="600"/>
              </a:spcBef>
              <a:spcAft>
                <a:spcPts val="600"/>
              </a:spcAft>
              <a:buFont typeface="Wingdings" panose="05000000000000000000" pitchFamily="2" charset="2"/>
              <a:buChar char="Ø"/>
            </a:pPr>
            <a:r>
              <a:rPr lang="zh-CN" altLang="en-US" sz="24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完成</a:t>
            </a:r>
            <a:r>
              <a:rPr lang="en-US" altLang="zh-CN" sz="24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28</a:t>
            </a:r>
            <a:r>
              <a:rPr lang="zh-CN" altLang="en-US" sz="24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米同步加速器的新合金磁铁小样机研制，测试最高磁场达到</a:t>
            </a:r>
            <a:r>
              <a:rPr lang="en-US" altLang="zh-CN" sz="24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2.32T</a:t>
            </a:r>
            <a:r>
              <a:rPr lang="zh-CN" altLang="en-US" sz="24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并且随着安匝数的增加磁铁强度依然保持</a:t>
            </a:r>
            <a:r>
              <a:rPr lang="zh-CN" altLang="en-US" sz="24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线性的上升趋势</a:t>
            </a:r>
            <a:endParaRPr lang="en-US" altLang="zh-CN" sz="24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ts val="3100"/>
              </a:lnSpc>
              <a:spcBef>
                <a:spcPts val="600"/>
              </a:spcBef>
              <a:spcAft>
                <a:spcPts val="600"/>
              </a:spcAft>
              <a:buFont typeface="Wingdings" panose="05000000000000000000" pitchFamily="2" charset="2"/>
              <a:buChar char="Ø"/>
            </a:pPr>
            <a:r>
              <a:rPr lang="zh-CN" altLang="en-US" sz="24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基本完成</a:t>
            </a:r>
            <a:r>
              <a:rPr lang="en-US" altLang="zh-CN" sz="24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2.4T</a:t>
            </a:r>
            <a:r>
              <a:rPr lang="zh-CN" altLang="en-US" sz="24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磁铁的技术验证，真实磁铁样机正在研发中</a:t>
            </a:r>
            <a:endParaRPr lang="en-US" altLang="zh-CN" sz="24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ts val="3100"/>
              </a:lnSpc>
              <a:spcBef>
                <a:spcPts val="600"/>
              </a:spcBef>
              <a:spcAft>
                <a:spcPts val="600"/>
              </a:spcAft>
              <a:buNone/>
            </a:pPr>
            <a:endParaRPr lang="en-US" altLang="zh-CN" sz="2400" b="1" spc="0" dirty="0">
              <a:solidFill>
                <a:srgbClr val="002060"/>
              </a:solidFill>
              <a:latin typeface="Microsoft YaHei" panose="020B0503020204020204" pitchFamily="34" charset="-122"/>
              <a:ea typeface="Microsoft YaHei" panose="020B0503020204020204" pitchFamily="34" charset="-122"/>
            </a:endParaRPr>
          </a:p>
        </p:txBody>
      </p:sp>
      <p:pic>
        <p:nvPicPr>
          <p:cNvPr id="16" name="图片 15">
            <a:extLst>
              <a:ext uri="{FF2B5EF4-FFF2-40B4-BE49-F238E27FC236}">
                <a16:creationId xmlns:a16="http://schemas.microsoft.com/office/drawing/2014/main" id="{ED470737-9DF9-4721-8638-EACCA3A8B7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0881"/>
          <a:stretch/>
        </p:blipFill>
        <p:spPr>
          <a:xfrm>
            <a:off x="600501" y="2563105"/>
            <a:ext cx="2655321" cy="3602199"/>
          </a:xfrm>
          <a:prstGeom prst="rect">
            <a:avLst/>
          </a:prstGeom>
          <a:ln>
            <a:solidFill>
              <a:schemeClr val="tx1"/>
            </a:solidFill>
          </a:ln>
        </p:spPr>
      </p:pic>
      <p:sp>
        <p:nvSpPr>
          <p:cNvPr id="26" name="文本框 25">
            <a:extLst>
              <a:ext uri="{FF2B5EF4-FFF2-40B4-BE49-F238E27FC236}">
                <a16:creationId xmlns:a16="http://schemas.microsoft.com/office/drawing/2014/main" id="{8589ED03-F2F5-43E0-ABEF-5E362195934C}"/>
              </a:ext>
            </a:extLst>
          </p:cNvPr>
          <p:cNvSpPr txBox="1"/>
          <p:nvPr/>
        </p:nvSpPr>
        <p:spPr>
          <a:xfrm>
            <a:off x="3624301" y="6258389"/>
            <a:ext cx="4943397" cy="400110"/>
          </a:xfrm>
          <a:prstGeom prst="rect">
            <a:avLst/>
          </a:prstGeom>
          <a:noFill/>
        </p:spPr>
        <p:txBody>
          <a:bodyPr wrap="square" rtlCol="0">
            <a:spAutoFit/>
          </a:bodyPr>
          <a:lstStyle/>
          <a:p>
            <a:pPr algn="ctr"/>
            <a:r>
              <a:rPr lang="zh-CN" altLang="en-US" sz="2000" b="1" dirty="0">
                <a:latin typeface="微软雅黑" panose="020B0503020204020204" pitchFamily="34" charset="-122"/>
                <a:ea typeface="微软雅黑" panose="020B0503020204020204" pitchFamily="34" charset="-122"/>
                <a:cs typeface="Times New Roman" panose="02020603050405020304" pitchFamily="18" charset="0"/>
              </a:rPr>
              <a:t>合金极头新磁场样机及测试结果</a:t>
            </a:r>
          </a:p>
        </p:txBody>
      </p:sp>
      <p:sp>
        <p:nvSpPr>
          <p:cNvPr id="3" name="文本框 2">
            <a:extLst>
              <a:ext uri="{FF2B5EF4-FFF2-40B4-BE49-F238E27FC236}">
                <a16:creationId xmlns:a16="http://schemas.microsoft.com/office/drawing/2014/main" id="{014C02B7-52B7-196C-9E15-E978BC9705F3}"/>
              </a:ext>
            </a:extLst>
          </p:cNvPr>
          <p:cNvSpPr txBox="1"/>
          <p:nvPr/>
        </p:nvSpPr>
        <p:spPr>
          <a:xfrm>
            <a:off x="4308074" y="108013"/>
            <a:ext cx="3775393"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新型二级磁铁样机验证</a:t>
            </a:r>
            <a:endParaRPr lang="zh-CN" altLang="en-US" sz="2800" b="1" dirty="0">
              <a:latin typeface="微软雅黑" panose="020B0503020204020204" pitchFamily="34" charset="-122"/>
              <a:ea typeface="微软雅黑" panose="020B0503020204020204" pitchFamily="34" charset="-122"/>
            </a:endParaRPr>
          </a:p>
        </p:txBody>
      </p:sp>
      <p:cxnSp>
        <p:nvCxnSpPr>
          <p:cNvPr id="4" name="直接连接符 3">
            <a:extLst>
              <a:ext uri="{FF2B5EF4-FFF2-40B4-BE49-F238E27FC236}">
                <a16:creationId xmlns:a16="http://schemas.microsoft.com/office/drawing/2014/main" id="{50B7D81A-1327-E221-8812-FFC4B0AA8CB1}"/>
              </a:ext>
            </a:extLst>
          </p:cNvPr>
          <p:cNvCxnSpPr/>
          <p:nvPr/>
        </p:nvCxnSpPr>
        <p:spPr>
          <a:xfrm>
            <a:off x="0" y="692696"/>
            <a:ext cx="12192000" cy="0"/>
          </a:xfrm>
          <a:prstGeom prst="line">
            <a:avLst/>
          </a:prstGeom>
          <a:ln w="31750"/>
        </p:spPr>
        <p:style>
          <a:lnRef idx="3">
            <a:schemeClr val="dk1"/>
          </a:lnRef>
          <a:fillRef idx="0">
            <a:schemeClr val="dk1"/>
          </a:fillRef>
          <a:effectRef idx="2">
            <a:schemeClr val="dk1"/>
          </a:effectRef>
          <a:fontRef idx="minor">
            <a:schemeClr val="tx1"/>
          </a:fontRef>
        </p:style>
      </p:cxnSp>
      <p:pic>
        <p:nvPicPr>
          <p:cNvPr id="6" name="图片 5">
            <a:extLst>
              <a:ext uri="{FF2B5EF4-FFF2-40B4-BE49-F238E27FC236}">
                <a16:creationId xmlns:a16="http://schemas.microsoft.com/office/drawing/2014/main" id="{1B0506D3-7B24-C3A7-5F8B-68FAFDA8D44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19" t="10101" r="12236" b="5901"/>
          <a:stretch/>
        </p:blipFill>
        <p:spPr>
          <a:xfrm>
            <a:off x="3560473" y="2722509"/>
            <a:ext cx="4064591" cy="3284517"/>
          </a:xfrm>
          <a:prstGeom prst="rect">
            <a:avLst/>
          </a:prstGeom>
          <a:ln>
            <a:solidFill>
              <a:schemeClr val="tx1"/>
            </a:solidFill>
          </a:ln>
        </p:spPr>
      </p:pic>
      <p:pic>
        <p:nvPicPr>
          <p:cNvPr id="9" name="图片 8">
            <a:extLst>
              <a:ext uri="{FF2B5EF4-FFF2-40B4-BE49-F238E27FC236}">
                <a16:creationId xmlns:a16="http://schemas.microsoft.com/office/drawing/2014/main" id="{AF04A512-7038-503C-CEC0-F43A28BF3C7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165" t="9484" r="12001" b="5158"/>
          <a:stretch/>
        </p:blipFill>
        <p:spPr>
          <a:xfrm>
            <a:off x="7823621" y="2722510"/>
            <a:ext cx="4014409" cy="3284516"/>
          </a:xfrm>
          <a:prstGeom prst="rect">
            <a:avLst/>
          </a:prstGeom>
          <a:ln>
            <a:solidFill>
              <a:schemeClr val="tx1"/>
            </a:solidFill>
          </a:ln>
        </p:spPr>
      </p:pic>
    </p:spTree>
    <p:extLst>
      <p:ext uri="{BB962C8B-B14F-4D97-AF65-F5344CB8AC3E}">
        <p14:creationId xmlns:p14="http://schemas.microsoft.com/office/powerpoint/2010/main" val="2296429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F156D-2871-D909-69EF-8E300FBB9175}"/>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2B518B30-A757-2698-B764-7493BD652B12}"/>
              </a:ext>
            </a:extLst>
          </p:cNvPr>
          <p:cNvSpPr txBox="1"/>
          <p:nvPr/>
        </p:nvSpPr>
        <p:spPr>
          <a:xfrm>
            <a:off x="3849231" y="114363"/>
            <a:ext cx="4493538"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多圈涂抹注入及空间电荷力</a:t>
            </a:r>
            <a:endParaRPr lang="zh-CN" altLang="en-US" sz="2800" b="1" dirty="0">
              <a:latin typeface="微软雅黑" panose="020B0503020204020204" pitchFamily="34" charset="-122"/>
              <a:ea typeface="微软雅黑" panose="020B0503020204020204" pitchFamily="34" charset="-122"/>
            </a:endParaRPr>
          </a:p>
        </p:txBody>
      </p:sp>
      <p:cxnSp>
        <p:nvCxnSpPr>
          <p:cNvPr id="4" name="直接连接符 3">
            <a:extLst>
              <a:ext uri="{FF2B5EF4-FFF2-40B4-BE49-F238E27FC236}">
                <a16:creationId xmlns:a16="http://schemas.microsoft.com/office/drawing/2014/main" id="{EA75C6D6-3D65-AF12-F56D-C9539D3FBA3A}"/>
              </a:ext>
            </a:extLst>
          </p:cNvPr>
          <p:cNvCxnSpPr/>
          <p:nvPr/>
        </p:nvCxnSpPr>
        <p:spPr>
          <a:xfrm>
            <a:off x="0" y="692696"/>
            <a:ext cx="12192000" cy="0"/>
          </a:xfrm>
          <a:prstGeom prst="line">
            <a:avLst/>
          </a:prstGeom>
          <a:ln w="31750"/>
        </p:spPr>
        <p:style>
          <a:lnRef idx="3">
            <a:schemeClr val="dk1"/>
          </a:lnRef>
          <a:fillRef idx="0">
            <a:schemeClr val="dk1"/>
          </a:fillRef>
          <a:effectRef idx="2">
            <a:schemeClr val="dk1"/>
          </a:effectRef>
          <a:fontRef idx="minor">
            <a:schemeClr val="tx1"/>
          </a:fontRef>
        </p:style>
      </p:cxnSp>
      <p:pic>
        <p:nvPicPr>
          <p:cNvPr id="7" name="图片 6">
            <a:extLst>
              <a:ext uri="{FF2B5EF4-FFF2-40B4-BE49-F238E27FC236}">
                <a16:creationId xmlns:a16="http://schemas.microsoft.com/office/drawing/2014/main" id="{00AEC3E3-A0F1-1F5C-582F-FCE78A33E4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8262" y="2418396"/>
            <a:ext cx="6601903" cy="3995868"/>
          </a:xfrm>
          <a:prstGeom prst="rect">
            <a:avLst/>
          </a:prstGeom>
          <a:ln>
            <a:solidFill>
              <a:schemeClr val="tx1"/>
            </a:solidFill>
          </a:ln>
        </p:spPr>
      </p:pic>
      <p:pic>
        <p:nvPicPr>
          <p:cNvPr id="11" name="图片 10">
            <a:extLst>
              <a:ext uri="{FF2B5EF4-FFF2-40B4-BE49-F238E27FC236}">
                <a16:creationId xmlns:a16="http://schemas.microsoft.com/office/drawing/2014/main" id="{DABF689F-8A2E-DE94-1005-16C3645EE5ED}"/>
              </a:ext>
            </a:extLst>
          </p:cNvPr>
          <p:cNvPicPr>
            <a:picLocks/>
          </p:cNvPicPr>
          <p:nvPr/>
        </p:nvPicPr>
        <p:blipFill>
          <a:blip r:embed="rId4"/>
          <a:stretch>
            <a:fillRect/>
          </a:stretch>
        </p:blipFill>
        <p:spPr>
          <a:xfrm>
            <a:off x="955339" y="2418396"/>
            <a:ext cx="3166281" cy="1980000"/>
          </a:xfrm>
          <a:prstGeom prst="rect">
            <a:avLst/>
          </a:prstGeom>
          <a:ln>
            <a:solidFill>
              <a:schemeClr val="tx1"/>
            </a:solidFill>
          </a:ln>
        </p:spPr>
      </p:pic>
      <p:pic>
        <p:nvPicPr>
          <p:cNvPr id="13" name="图片 12">
            <a:extLst>
              <a:ext uri="{FF2B5EF4-FFF2-40B4-BE49-F238E27FC236}">
                <a16:creationId xmlns:a16="http://schemas.microsoft.com/office/drawing/2014/main" id="{F33C282E-3AA1-CD43-367B-396486BEF5D4}"/>
              </a:ext>
            </a:extLst>
          </p:cNvPr>
          <p:cNvPicPr>
            <a:picLocks/>
          </p:cNvPicPr>
          <p:nvPr/>
        </p:nvPicPr>
        <p:blipFill>
          <a:blip r:embed="rId5"/>
          <a:stretch>
            <a:fillRect/>
          </a:stretch>
        </p:blipFill>
        <p:spPr>
          <a:xfrm>
            <a:off x="955338" y="4449149"/>
            <a:ext cx="3166281" cy="1980000"/>
          </a:xfrm>
          <a:prstGeom prst="rect">
            <a:avLst/>
          </a:prstGeom>
          <a:ln>
            <a:solidFill>
              <a:schemeClr val="tx1"/>
            </a:solidFill>
          </a:ln>
        </p:spPr>
      </p:pic>
      <p:pic>
        <p:nvPicPr>
          <p:cNvPr id="17" name="图片 16">
            <a:extLst>
              <a:ext uri="{FF2B5EF4-FFF2-40B4-BE49-F238E27FC236}">
                <a16:creationId xmlns:a16="http://schemas.microsoft.com/office/drawing/2014/main" id="{E598246C-14EA-FACC-3203-625D36DBB3BF}"/>
              </a:ext>
            </a:extLst>
          </p:cNvPr>
          <p:cNvPicPr>
            <a:picLocks noChangeAspect="1"/>
          </p:cNvPicPr>
          <p:nvPr/>
        </p:nvPicPr>
        <p:blipFill>
          <a:blip r:embed="rId6"/>
          <a:stretch>
            <a:fillRect/>
          </a:stretch>
        </p:blipFill>
        <p:spPr>
          <a:xfrm>
            <a:off x="8026635" y="862308"/>
            <a:ext cx="2827216" cy="587007"/>
          </a:xfrm>
          <a:prstGeom prst="rect">
            <a:avLst/>
          </a:prstGeom>
          <a:ln>
            <a:solidFill>
              <a:schemeClr val="tx1"/>
            </a:solidFill>
          </a:ln>
        </p:spPr>
      </p:pic>
      <p:pic>
        <p:nvPicPr>
          <p:cNvPr id="19" name="图片 18">
            <a:extLst>
              <a:ext uri="{FF2B5EF4-FFF2-40B4-BE49-F238E27FC236}">
                <a16:creationId xmlns:a16="http://schemas.microsoft.com/office/drawing/2014/main" id="{DB23C0A3-2024-866C-08D7-F9B2AC1C1D92}"/>
              </a:ext>
            </a:extLst>
          </p:cNvPr>
          <p:cNvPicPr>
            <a:picLocks noChangeAspect="1"/>
          </p:cNvPicPr>
          <p:nvPr/>
        </p:nvPicPr>
        <p:blipFill>
          <a:blip r:embed="rId7"/>
          <a:stretch>
            <a:fillRect/>
          </a:stretch>
        </p:blipFill>
        <p:spPr>
          <a:xfrm>
            <a:off x="8026635" y="1580590"/>
            <a:ext cx="3921979" cy="587007"/>
          </a:xfrm>
          <a:prstGeom prst="rect">
            <a:avLst/>
          </a:prstGeom>
          <a:ln>
            <a:solidFill>
              <a:schemeClr val="tx1"/>
            </a:solidFill>
          </a:ln>
        </p:spPr>
      </p:pic>
      <p:sp>
        <p:nvSpPr>
          <p:cNvPr id="21" name="内容占位符 2">
            <a:extLst>
              <a:ext uri="{FF2B5EF4-FFF2-40B4-BE49-F238E27FC236}">
                <a16:creationId xmlns:a16="http://schemas.microsoft.com/office/drawing/2014/main" id="{0096D0B1-9491-DB53-94E4-29D8DA29C77B}"/>
              </a:ext>
            </a:extLst>
          </p:cNvPr>
          <p:cNvSpPr txBox="1">
            <a:spLocks/>
          </p:cNvSpPr>
          <p:nvPr/>
        </p:nvSpPr>
        <p:spPr>
          <a:xfrm>
            <a:off x="300250" y="793079"/>
            <a:ext cx="7649571" cy="1559680"/>
          </a:xfrm>
          <a:prstGeom prst="rect">
            <a:avLst/>
          </a:prstGeom>
          <a:ln>
            <a:solidFill>
              <a:schemeClr val="tx1"/>
            </a:solidFill>
          </a:ln>
        </p:spPr>
        <p:txBody>
          <a:bodyPr>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altLang="zh-CN"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Twiss</a:t>
            </a:r>
            <a:r>
              <a:rPr lang="zh-CN" altLang="en-US"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参数设计</a:t>
            </a:r>
            <a:r>
              <a:rPr lang="en-US" altLang="zh-CN"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特殊匹配注入，优化凸轨曲线使得束流分布更均匀降低空间电荷效应的影响</a:t>
            </a:r>
            <a:endParaRPr lang="en-US" altLang="zh-CN"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ts val="3100"/>
              </a:lnSpc>
              <a:spcBef>
                <a:spcPts val="600"/>
              </a:spcBef>
              <a:spcAft>
                <a:spcPts val="600"/>
              </a:spcAft>
              <a:buFont typeface="Wingdings" panose="05000000000000000000" pitchFamily="2" charset="2"/>
              <a:buChar char="Ø"/>
            </a:pPr>
            <a:r>
              <a:rPr lang="zh-CN" altLang="en-US"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通过二维</a:t>
            </a:r>
            <a:r>
              <a:rPr lang="zh-CN" altLang="zh-CN"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电荷密度分布</a:t>
            </a:r>
            <a:r>
              <a:rPr lang="en-US" altLang="zh-CN"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ρ</a:t>
            </a:r>
            <a:r>
              <a:rPr lang="zh-CN" altLang="zh-CN"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(x,y) 求出自洽电场E</a:t>
            </a:r>
            <a:r>
              <a:rPr lang="zh-CN" altLang="en-US"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和空间电荷力</a:t>
            </a:r>
            <a:r>
              <a:rPr lang="en-US" altLang="zh-CN"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F</a:t>
            </a:r>
          </a:p>
        </p:txBody>
      </p:sp>
      <p:sp>
        <p:nvSpPr>
          <p:cNvPr id="23" name="文本框 22">
            <a:extLst>
              <a:ext uri="{FF2B5EF4-FFF2-40B4-BE49-F238E27FC236}">
                <a16:creationId xmlns:a16="http://schemas.microsoft.com/office/drawing/2014/main" id="{92F6B4B2-77FC-5B5B-4E91-3BF4CBF1C943}"/>
              </a:ext>
            </a:extLst>
          </p:cNvPr>
          <p:cNvSpPr txBox="1"/>
          <p:nvPr/>
        </p:nvSpPr>
        <p:spPr>
          <a:xfrm>
            <a:off x="6908380" y="6479902"/>
            <a:ext cx="2236510" cy="338554"/>
          </a:xfrm>
          <a:prstGeom prst="rect">
            <a:avLst/>
          </a:prstGeom>
          <a:noFill/>
        </p:spPr>
        <p:txBody>
          <a:bodyPr wrap="none" rtlCol="0">
            <a:spAutoFit/>
          </a:bodyPr>
          <a:lstStyle/>
          <a:p>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密度分布和空间电荷力</a:t>
            </a:r>
          </a:p>
        </p:txBody>
      </p:sp>
      <p:sp>
        <p:nvSpPr>
          <p:cNvPr id="25" name="文本框 24">
            <a:extLst>
              <a:ext uri="{FF2B5EF4-FFF2-40B4-BE49-F238E27FC236}">
                <a16:creationId xmlns:a16="http://schemas.microsoft.com/office/drawing/2014/main" id="{15816810-68C3-C6E9-7EF6-F8F9FED482E0}"/>
              </a:ext>
            </a:extLst>
          </p:cNvPr>
          <p:cNvSpPr txBox="1"/>
          <p:nvPr/>
        </p:nvSpPr>
        <p:spPr>
          <a:xfrm>
            <a:off x="1728002" y="6479902"/>
            <a:ext cx="1620957" cy="338554"/>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注入横向相空间</a:t>
            </a:r>
            <a:endPar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123602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82247-BE5A-548A-77F5-0BCB8800F03E}"/>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BCD6494E-E6A3-6981-3700-4643DD0CF367}"/>
              </a:ext>
            </a:extLst>
          </p:cNvPr>
          <p:cNvSpPr txBox="1"/>
          <p:nvPr/>
        </p:nvSpPr>
        <p:spPr>
          <a:xfrm>
            <a:off x="3849231" y="114363"/>
            <a:ext cx="4254691" cy="523220"/>
          </a:xfrm>
          <a:prstGeom prst="rect">
            <a:avLst/>
          </a:prstGeom>
          <a:noFill/>
        </p:spPr>
        <p:txBody>
          <a:bodyPr wrap="none" rtlCol="0">
            <a:spAutoFit/>
          </a:bodyPr>
          <a:lstStyle/>
          <a:p>
            <a:r>
              <a:rPr lang="en-US" altLang="zh-CN" sz="2800" b="1" dirty="0">
                <a:latin typeface="微软雅黑" panose="020B0503020204020204" pitchFamily="34" charset="-122"/>
                <a:ea typeface="微软雅黑" panose="020B0503020204020204" pitchFamily="34" charset="-122"/>
                <a:cs typeface="Times New Roman" panose="02020603050405020304" pitchFamily="18" charset="0"/>
              </a:rPr>
              <a:t>FMA</a:t>
            </a:r>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分析和粒子累积极限</a:t>
            </a:r>
            <a:endParaRPr lang="zh-CN" altLang="en-US" sz="2800" b="1" dirty="0">
              <a:latin typeface="微软雅黑" panose="020B0503020204020204" pitchFamily="34" charset="-122"/>
              <a:ea typeface="微软雅黑" panose="020B0503020204020204" pitchFamily="34" charset="-122"/>
            </a:endParaRPr>
          </a:p>
        </p:txBody>
      </p:sp>
      <p:cxnSp>
        <p:nvCxnSpPr>
          <p:cNvPr id="4" name="直接连接符 3">
            <a:extLst>
              <a:ext uri="{FF2B5EF4-FFF2-40B4-BE49-F238E27FC236}">
                <a16:creationId xmlns:a16="http://schemas.microsoft.com/office/drawing/2014/main" id="{D92A0BB8-01F8-563B-123E-F079E078EE36}"/>
              </a:ext>
            </a:extLst>
          </p:cNvPr>
          <p:cNvCxnSpPr/>
          <p:nvPr/>
        </p:nvCxnSpPr>
        <p:spPr>
          <a:xfrm>
            <a:off x="0" y="692696"/>
            <a:ext cx="12192000" cy="0"/>
          </a:xfrm>
          <a:prstGeom prst="line">
            <a:avLst/>
          </a:prstGeom>
          <a:ln w="31750"/>
        </p:spPr>
        <p:style>
          <a:lnRef idx="3">
            <a:schemeClr val="dk1"/>
          </a:lnRef>
          <a:fillRef idx="0">
            <a:schemeClr val="dk1"/>
          </a:fillRef>
          <a:effectRef idx="2">
            <a:schemeClr val="dk1"/>
          </a:effectRef>
          <a:fontRef idx="minor">
            <a:schemeClr val="tx1"/>
          </a:fontRef>
        </p:style>
      </p:cxnSp>
      <p:pic>
        <p:nvPicPr>
          <p:cNvPr id="5" name="图片 4">
            <a:extLst>
              <a:ext uri="{FF2B5EF4-FFF2-40B4-BE49-F238E27FC236}">
                <a16:creationId xmlns:a16="http://schemas.microsoft.com/office/drawing/2014/main" id="{785C9EC0-B8BA-637D-60CD-B5DE2ECBDA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466" y="2668340"/>
            <a:ext cx="5500048" cy="3349758"/>
          </a:xfrm>
          <a:prstGeom prst="rect">
            <a:avLst/>
          </a:prstGeom>
          <a:ln>
            <a:solidFill>
              <a:schemeClr val="tx1"/>
            </a:solidFill>
          </a:ln>
        </p:spPr>
      </p:pic>
      <p:pic>
        <p:nvPicPr>
          <p:cNvPr id="8" name="图片 7">
            <a:extLst>
              <a:ext uri="{FF2B5EF4-FFF2-40B4-BE49-F238E27FC236}">
                <a16:creationId xmlns:a16="http://schemas.microsoft.com/office/drawing/2014/main" id="{A0D44CDB-CE18-65F5-86E9-53CDC7CEF8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7496" y="2668347"/>
            <a:ext cx="5590211" cy="3349749"/>
          </a:xfrm>
          <a:prstGeom prst="rect">
            <a:avLst/>
          </a:prstGeom>
          <a:ln>
            <a:solidFill>
              <a:schemeClr val="tx1"/>
            </a:solidFill>
          </a:ln>
        </p:spPr>
      </p:pic>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82DBD659-D231-C059-66D3-9E8E5E900E05}"/>
                  </a:ext>
                </a:extLst>
              </p:cNvPr>
              <p:cNvSpPr txBox="1"/>
              <p:nvPr/>
            </p:nvSpPr>
            <p:spPr>
              <a:xfrm>
                <a:off x="7271266" y="899856"/>
                <a:ext cx="4614536" cy="955326"/>
              </a:xfrm>
              <a:prstGeom prst="rect">
                <a:avLst/>
              </a:prstGeom>
              <a:noFill/>
              <a:ln>
                <a:solidFill>
                  <a:schemeClr val="tx1"/>
                </a:solidFill>
              </a:ln>
            </p:spPr>
            <p:txBody>
              <a:bodyPr wrap="square" lIns="0" tIns="0" rIns="0" bIns="0" rtlCol="0">
                <a:spAutoFit/>
              </a:bodyPr>
              <a:lstStyle/>
              <a:p>
                <a:pPr/>
                <a14:m>
                  <m:oMathPara xmlns:m="http://schemas.openxmlformats.org/officeDocument/2006/math">
                    <m:oMath>
                      <m:r>
                        <m:rPr>
                          <m:sty m:val="p"/>
                        </m:rPr>
                        <a:rPr lang="el-GR" altLang="zh-CN" sz="1400" i="1">
                          <a:latin typeface="Cambria Math" panose="02040503050406030204" pitchFamily="18" charset="0"/>
                          <a:ea typeface="Cambria Math" panose="02040503050406030204" pitchFamily="18" charset="0"/>
                        </a:rPr>
                        <m:t>Δ</m:t>
                      </m:r>
                      <m:sSub>
                        <m:sSubPr>
                          <m:ctrlPr>
                            <a:rPr lang="en-US"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Cambria Math" panose="02040503050406030204" pitchFamily="18" charset="0"/>
                            </a:rPr>
                            <m:t>𝑄</m:t>
                          </m:r>
                        </m:e>
                        <m:sub>
                          <m:r>
                            <m:rPr>
                              <m:sty m:val="p"/>
                            </m:rPr>
                            <a:rPr lang="en-US" altLang="zh-CN" sz="1400" i="1">
                              <a:latin typeface="Cambria Math" panose="02040503050406030204" pitchFamily="18" charset="0"/>
                              <a:ea typeface="Cambria Math" panose="02040503050406030204" pitchFamily="18" charset="0"/>
                            </a:rPr>
                            <m:t>x</m:t>
                          </m:r>
                          <m:r>
                            <a:rPr lang="en-US" altLang="zh-CN" sz="1400" i="1">
                              <a:latin typeface="Cambria Math" panose="02040503050406030204" pitchFamily="18" charset="0"/>
                              <a:ea typeface="Cambria Math" panose="02040503050406030204" pitchFamily="18" charset="0"/>
                            </a:rPr>
                            <m:t>,</m:t>
                          </m:r>
                          <m:r>
                            <a:rPr lang="en-US" altLang="zh-CN" sz="1400" i="1">
                              <a:latin typeface="Cambria Math" panose="02040503050406030204" pitchFamily="18" charset="0"/>
                              <a:ea typeface="Cambria Math" panose="02040503050406030204" pitchFamily="18" charset="0"/>
                            </a:rPr>
                            <m:t>𝑦</m:t>
                          </m:r>
                        </m:sub>
                      </m:sSub>
                      <m:r>
                        <a:rPr lang="en-US" altLang="zh-CN" sz="1400" i="1">
                          <a:latin typeface="Cambria Math" panose="02040503050406030204" pitchFamily="18" charset="0"/>
                          <a:ea typeface="Cambria Math" panose="02040503050406030204" pitchFamily="18" charset="0"/>
                        </a:rPr>
                        <m:t>=−</m:t>
                      </m:r>
                      <m:f>
                        <m:fPr>
                          <m:ctrlPr>
                            <a:rPr lang="en-US" altLang="zh-CN" sz="1400" i="1">
                              <a:latin typeface="Cambria Math" panose="02040503050406030204" pitchFamily="18" charset="0"/>
                              <a:ea typeface="Cambria Math" panose="02040503050406030204" pitchFamily="18" charset="0"/>
                            </a:rPr>
                          </m:ctrlPr>
                        </m:fPr>
                        <m:num>
                          <m:sSub>
                            <m:sSubPr>
                              <m:ctrlPr>
                                <a:rPr lang="en-US"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Cambria Math" panose="02040503050406030204" pitchFamily="18" charset="0"/>
                                </a:rPr>
                                <m:t>𝑟</m:t>
                              </m:r>
                            </m:e>
                            <m:sub>
                              <m:r>
                                <a:rPr lang="en-US" altLang="zh-CN" sz="1400" i="1">
                                  <a:latin typeface="Cambria Math" panose="02040503050406030204" pitchFamily="18" charset="0"/>
                                  <a:ea typeface="Cambria Math" panose="02040503050406030204" pitchFamily="18" charset="0"/>
                                </a:rPr>
                                <m:t>0</m:t>
                              </m:r>
                            </m:sub>
                          </m:sSub>
                        </m:num>
                        <m:den>
                          <m:r>
                            <a:rPr lang="zh-CN" altLang="en-US" sz="1400" i="1">
                              <a:latin typeface="Cambria Math" panose="02040503050406030204" pitchFamily="18" charset="0"/>
                              <a:ea typeface="Cambria Math" panose="02040503050406030204" pitchFamily="18" charset="0"/>
                            </a:rPr>
                            <m:t>𝜋</m:t>
                          </m:r>
                        </m:den>
                      </m:f>
                      <m:d>
                        <m:dPr>
                          <m:ctrlPr>
                            <a:rPr lang="en-US" altLang="zh-CN" sz="1400" i="1">
                              <a:solidFill>
                                <a:srgbClr val="C00000"/>
                              </a:solidFill>
                              <a:latin typeface="Cambria Math" panose="02040503050406030204" pitchFamily="18" charset="0"/>
                              <a:ea typeface="Cambria Math" panose="02040503050406030204" pitchFamily="18" charset="0"/>
                            </a:rPr>
                          </m:ctrlPr>
                        </m:dPr>
                        <m:e>
                          <m:f>
                            <m:fPr>
                              <m:ctrlPr>
                                <a:rPr lang="en-US" altLang="zh-CN" sz="1400" i="1">
                                  <a:solidFill>
                                    <a:srgbClr val="C00000"/>
                                  </a:solidFill>
                                  <a:latin typeface="Cambria Math" panose="02040503050406030204" pitchFamily="18" charset="0"/>
                                  <a:ea typeface="Cambria Math" panose="02040503050406030204" pitchFamily="18" charset="0"/>
                                </a:rPr>
                              </m:ctrlPr>
                            </m:fPr>
                            <m:num>
                              <m:sSup>
                                <m:sSupPr>
                                  <m:ctrlPr>
                                    <a:rPr lang="en-US" altLang="zh-CN" sz="1400" i="1">
                                      <a:solidFill>
                                        <a:srgbClr val="C00000"/>
                                      </a:solidFill>
                                      <a:latin typeface="Cambria Math" panose="02040503050406030204" pitchFamily="18" charset="0"/>
                                      <a:ea typeface="Cambria Math" panose="02040503050406030204" pitchFamily="18" charset="0"/>
                                    </a:rPr>
                                  </m:ctrlPr>
                                </m:sSupPr>
                                <m:e>
                                  <m:r>
                                    <a:rPr lang="en-US" altLang="zh-CN" sz="1400" i="1">
                                      <a:solidFill>
                                        <a:srgbClr val="C00000"/>
                                      </a:solidFill>
                                      <a:latin typeface="Cambria Math" panose="02040503050406030204" pitchFamily="18" charset="0"/>
                                      <a:ea typeface="Cambria Math" panose="02040503050406030204" pitchFamily="18" charset="0"/>
                                    </a:rPr>
                                    <m:t>𝑞</m:t>
                                  </m:r>
                                </m:e>
                                <m:sup>
                                  <m:r>
                                    <a:rPr lang="en-US" altLang="zh-CN" sz="1400" i="1">
                                      <a:solidFill>
                                        <a:srgbClr val="C00000"/>
                                      </a:solidFill>
                                      <a:latin typeface="Cambria Math" panose="02040503050406030204" pitchFamily="18" charset="0"/>
                                      <a:ea typeface="Cambria Math" panose="02040503050406030204" pitchFamily="18" charset="0"/>
                                    </a:rPr>
                                    <m:t>2</m:t>
                                  </m:r>
                                </m:sup>
                              </m:sSup>
                            </m:num>
                            <m:den>
                              <m:r>
                                <a:rPr lang="en-US" altLang="zh-CN" sz="1400" i="1">
                                  <a:solidFill>
                                    <a:srgbClr val="C00000"/>
                                  </a:solidFill>
                                  <a:latin typeface="Cambria Math" panose="02040503050406030204" pitchFamily="18" charset="0"/>
                                  <a:ea typeface="Cambria Math" panose="02040503050406030204" pitchFamily="18" charset="0"/>
                                </a:rPr>
                                <m:t>𝐴</m:t>
                              </m:r>
                            </m:den>
                          </m:f>
                        </m:e>
                      </m:d>
                      <m:f>
                        <m:fPr>
                          <m:ctrlPr>
                            <a:rPr lang="en-US" altLang="zh-CN" sz="1400" i="1">
                              <a:latin typeface="Cambria Math" panose="02040503050406030204" pitchFamily="18" charset="0"/>
                              <a:ea typeface="Cambria Math" panose="02040503050406030204" pitchFamily="18" charset="0"/>
                            </a:rPr>
                          </m:ctrlPr>
                        </m:fPr>
                        <m:num>
                          <m:r>
                            <a:rPr lang="en-US" altLang="zh-CN" sz="1400" i="1">
                              <a:latin typeface="Cambria Math" panose="02040503050406030204" pitchFamily="18" charset="0"/>
                              <a:ea typeface="Cambria Math" panose="02040503050406030204" pitchFamily="18" charset="0"/>
                            </a:rPr>
                            <m:t>𝑁</m:t>
                          </m:r>
                        </m:num>
                        <m:den>
                          <m:sSup>
                            <m:sSupPr>
                              <m:ctrlPr>
                                <a:rPr lang="zh-CN" altLang="en-US" sz="1400" i="1">
                                  <a:latin typeface="Cambria Math" panose="02040503050406030204" pitchFamily="18" charset="0"/>
                                  <a:ea typeface="Cambria Math" panose="02040503050406030204" pitchFamily="18" charset="0"/>
                                </a:rPr>
                              </m:ctrlPr>
                            </m:sSupPr>
                            <m:e>
                              <m:r>
                                <a:rPr lang="zh-CN" altLang="en-US" sz="1400" i="1">
                                  <a:latin typeface="Cambria Math" panose="02040503050406030204" pitchFamily="18" charset="0"/>
                                  <a:ea typeface="Cambria Math" panose="02040503050406030204" pitchFamily="18" charset="0"/>
                                </a:rPr>
                                <m:t>𝛽</m:t>
                              </m:r>
                            </m:e>
                            <m:sup>
                              <m:r>
                                <a:rPr lang="en-US" altLang="zh-CN" sz="1400" i="1">
                                  <a:latin typeface="Cambria Math" panose="02040503050406030204" pitchFamily="18" charset="0"/>
                                  <a:ea typeface="Cambria Math" panose="02040503050406030204" pitchFamily="18" charset="0"/>
                                </a:rPr>
                                <m:t>2</m:t>
                              </m:r>
                            </m:sup>
                          </m:sSup>
                          <m:sSup>
                            <m:sSupPr>
                              <m:ctrlPr>
                                <a:rPr lang="zh-CN" altLang="en-US" sz="1400" i="1">
                                  <a:latin typeface="Cambria Math" panose="02040503050406030204" pitchFamily="18" charset="0"/>
                                  <a:ea typeface="Cambria Math" panose="02040503050406030204" pitchFamily="18" charset="0"/>
                                </a:rPr>
                              </m:ctrlPr>
                            </m:sSupPr>
                            <m:e>
                              <m:r>
                                <a:rPr lang="zh-CN" altLang="en-US" sz="1400" i="1">
                                  <a:latin typeface="Cambria Math" panose="02040503050406030204" pitchFamily="18" charset="0"/>
                                  <a:ea typeface="Cambria Math" panose="02040503050406030204" pitchFamily="18" charset="0"/>
                                </a:rPr>
                                <m:t>𝛾</m:t>
                              </m:r>
                            </m:e>
                            <m:sup>
                              <m:r>
                                <a:rPr lang="en-US" altLang="zh-CN" sz="1400" i="1">
                                  <a:latin typeface="Cambria Math" panose="02040503050406030204" pitchFamily="18" charset="0"/>
                                  <a:ea typeface="Cambria Math" panose="02040503050406030204" pitchFamily="18" charset="0"/>
                                </a:rPr>
                                <m:t>3</m:t>
                              </m:r>
                            </m:sup>
                          </m:sSup>
                        </m:den>
                      </m:f>
                      <m:f>
                        <m:fPr>
                          <m:ctrlPr>
                            <a:rPr lang="en-US" altLang="zh-CN" sz="1400" i="1">
                              <a:latin typeface="Cambria Math" panose="02040503050406030204" pitchFamily="18" charset="0"/>
                              <a:ea typeface="Cambria Math" panose="02040503050406030204" pitchFamily="18" charset="0"/>
                            </a:rPr>
                          </m:ctrlPr>
                        </m:fPr>
                        <m:num>
                          <m:sSub>
                            <m:sSubPr>
                              <m:ctrlPr>
                                <a:rPr lang="en-US"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Cambria Math" panose="02040503050406030204" pitchFamily="18" charset="0"/>
                                </a:rPr>
                                <m:t>𝐹</m:t>
                              </m:r>
                            </m:e>
                            <m:sub>
                              <m:r>
                                <a:rPr lang="en-US" altLang="zh-CN" sz="1400" i="1">
                                  <a:latin typeface="Cambria Math" panose="02040503050406030204" pitchFamily="18" charset="0"/>
                                  <a:ea typeface="Cambria Math" panose="02040503050406030204" pitchFamily="18" charset="0"/>
                                </a:rPr>
                                <m:t>𝑥</m:t>
                              </m:r>
                              <m:r>
                                <a:rPr lang="en-US" altLang="zh-CN" sz="1400" i="1">
                                  <a:latin typeface="Cambria Math" panose="02040503050406030204" pitchFamily="18" charset="0"/>
                                  <a:ea typeface="Cambria Math" panose="02040503050406030204" pitchFamily="18" charset="0"/>
                                </a:rPr>
                                <m:t>,</m:t>
                              </m:r>
                              <m:r>
                                <a:rPr lang="en-US" altLang="zh-CN" sz="1400" i="1">
                                  <a:latin typeface="Cambria Math" panose="02040503050406030204" pitchFamily="18" charset="0"/>
                                  <a:ea typeface="Cambria Math" panose="02040503050406030204" pitchFamily="18" charset="0"/>
                                </a:rPr>
                                <m:t>𝑦</m:t>
                              </m:r>
                            </m:sub>
                          </m:sSub>
                          <m:sSub>
                            <m:sSubPr>
                              <m:ctrlPr>
                                <a:rPr lang="en-US"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Cambria Math" panose="02040503050406030204" pitchFamily="18" charset="0"/>
                                </a:rPr>
                                <m:t>𝐺</m:t>
                              </m:r>
                            </m:e>
                            <m:sub>
                              <m:r>
                                <a:rPr lang="en-US" altLang="zh-CN" sz="1400" i="1">
                                  <a:latin typeface="Cambria Math" panose="02040503050406030204" pitchFamily="18" charset="0"/>
                                  <a:ea typeface="Cambria Math" panose="02040503050406030204" pitchFamily="18" charset="0"/>
                                </a:rPr>
                                <m:t>𝑥</m:t>
                              </m:r>
                              <m:r>
                                <a:rPr lang="en-US" altLang="zh-CN" sz="1400" i="1">
                                  <a:latin typeface="Cambria Math" panose="02040503050406030204" pitchFamily="18" charset="0"/>
                                  <a:ea typeface="Cambria Math" panose="02040503050406030204" pitchFamily="18" charset="0"/>
                                </a:rPr>
                                <m:t>,</m:t>
                              </m:r>
                              <m:r>
                                <a:rPr lang="en-US" altLang="zh-CN" sz="1400" i="1">
                                  <a:latin typeface="Cambria Math" panose="02040503050406030204" pitchFamily="18" charset="0"/>
                                  <a:ea typeface="Cambria Math" panose="02040503050406030204" pitchFamily="18" charset="0"/>
                                </a:rPr>
                                <m:t>𝑦</m:t>
                              </m:r>
                            </m:sub>
                          </m:sSub>
                        </m:num>
                        <m:den>
                          <m:sSub>
                            <m:sSubPr>
                              <m:ctrlPr>
                                <a:rPr lang="en-US"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Cambria Math" panose="02040503050406030204" pitchFamily="18" charset="0"/>
                                </a:rPr>
                                <m:t>𝐵</m:t>
                              </m:r>
                            </m:e>
                            <m:sub>
                              <m:r>
                                <a:rPr lang="en-US" altLang="zh-CN" sz="1400" i="1">
                                  <a:latin typeface="Cambria Math" panose="02040503050406030204" pitchFamily="18" charset="0"/>
                                  <a:ea typeface="Cambria Math" panose="02040503050406030204" pitchFamily="18" charset="0"/>
                                </a:rPr>
                                <m:t>𝑓</m:t>
                              </m:r>
                            </m:sub>
                          </m:sSub>
                        </m:den>
                      </m:f>
                      <m:f>
                        <m:fPr>
                          <m:ctrlPr>
                            <a:rPr lang="en-US" altLang="zh-CN" sz="1400" i="1">
                              <a:latin typeface="Cambria Math" panose="02040503050406030204" pitchFamily="18" charset="0"/>
                              <a:ea typeface="Cambria Math" panose="02040503050406030204" pitchFamily="18" charset="0"/>
                            </a:rPr>
                          </m:ctrlPr>
                        </m:fPr>
                        <m:num>
                          <m:r>
                            <a:rPr lang="en-US" altLang="zh-CN" sz="1400" i="1">
                              <a:latin typeface="Cambria Math" panose="02040503050406030204" pitchFamily="18" charset="0"/>
                              <a:ea typeface="Cambria Math" panose="02040503050406030204" pitchFamily="18" charset="0"/>
                            </a:rPr>
                            <m:t>1</m:t>
                          </m:r>
                        </m:num>
                        <m:den>
                          <m:sSub>
                            <m:sSubPr>
                              <m:ctrlPr>
                                <a:rPr lang="zh-CN" altLang="en-US" sz="1400" i="1">
                                  <a:latin typeface="Cambria Math" panose="02040503050406030204" pitchFamily="18" charset="0"/>
                                  <a:ea typeface="Cambria Math" panose="02040503050406030204" pitchFamily="18" charset="0"/>
                                </a:rPr>
                              </m:ctrlPr>
                            </m:sSubPr>
                            <m:e>
                              <m:r>
                                <a:rPr lang="zh-CN" altLang="en-US" sz="1400" i="1">
                                  <a:latin typeface="Cambria Math" panose="02040503050406030204" pitchFamily="18" charset="0"/>
                                  <a:ea typeface="Cambria Math" panose="02040503050406030204" pitchFamily="18" charset="0"/>
                                </a:rPr>
                                <m:t>𝜀</m:t>
                              </m:r>
                            </m:e>
                            <m:sub>
                              <m:r>
                                <a:rPr lang="en-US" altLang="zh-CN" sz="1400" i="1">
                                  <a:latin typeface="Cambria Math" panose="02040503050406030204" pitchFamily="18" charset="0"/>
                                  <a:ea typeface="Cambria Math" panose="02040503050406030204" pitchFamily="18" charset="0"/>
                                </a:rPr>
                                <m:t>𝑥</m:t>
                              </m:r>
                              <m:r>
                                <a:rPr lang="en-US" altLang="zh-CN" sz="1400" i="1">
                                  <a:latin typeface="Cambria Math" panose="02040503050406030204" pitchFamily="18" charset="0"/>
                                  <a:ea typeface="Cambria Math" panose="02040503050406030204" pitchFamily="18" charset="0"/>
                                </a:rPr>
                                <m:t>,</m:t>
                              </m:r>
                              <m:r>
                                <a:rPr lang="en-US" altLang="zh-CN" sz="1400" i="1">
                                  <a:latin typeface="Cambria Math" panose="02040503050406030204" pitchFamily="18" charset="0"/>
                                  <a:ea typeface="Cambria Math" panose="02040503050406030204" pitchFamily="18" charset="0"/>
                                </a:rPr>
                                <m:t>𝑦</m:t>
                              </m:r>
                            </m:sub>
                          </m:sSub>
                          <m:d>
                            <m:dPr>
                              <m:ctrlPr>
                                <a:rPr lang="en-US"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Cambria Math" panose="02040503050406030204" pitchFamily="18" charset="0"/>
                                </a:rPr>
                                <m:t>1+</m:t>
                              </m:r>
                              <m:rad>
                                <m:radPr>
                                  <m:degHide m:val="on"/>
                                  <m:ctrlPr>
                                    <a:rPr lang="en-US" altLang="zh-CN" sz="1400" i="1">
                                      <a:latin typeface="Cambria Math" panose="02040503050406030204" pitchFamily="18" charset="0"/>
                                      <a:ea typeface="Cambria Math" panose="02040503050406030204" pitchFamily="18" charset="0"/>
                                    </a:rPr>
                                  </m:ctrlPr>
                                </m:radPr>
                                <m:deg/>
                                <m:e>
                                  <m:f>
                                    <m:fPr>
                                      <m:ctrlPr>
                                        <a:rPr lang="zh-CN" altLang="en-US" sz="1400" i="1">
                                          <a:latin typeface="Cambria Math" panose="02040503050406030204" pitchFamily="18" charset="0"/>
                                          <a:ea typeface="Cambria Math" panose="02040503050406030204" pitchFamily="18" charset="0"/>
                                        </a:rPr>
                                      </m:ctrlPr>
                                    </m:fPr>
                                    <m:num>
                                      <m:sSub>
                                        <m:sSubPr>
                                          <m:ctrlPr>
                                            <a:rPr lang="zh-CN" altLang="en-US" sz="1400" i="1">
                                              <a:latin typeface="Cambria Math" panose="02040503050406030204" pitchFamily="18" charset="0"/>
                                              <a:ea typeface="Cambria Math" panose="02040503050406030204" pitchFamily="18" charset="0"/>
                                            </a:rPr>
                                          </m:ctrlPr>
                                        </m:sSubPr>
                                        <m:e>
                                          <m:r>
                                            <a:rPr lang="zh-CN" altLang="en-US" sz="1400" i="1">
                                              <a:latin typeface="Cambria Math" panose="02040503050406030204" pitchFamily="18" charset="0"/>
                                              <a:ea typeface="Cambria Math" panose="02040503050406030204" pitchFamily="18" charset="0"/>
                                            </a:rPr>
                                            <m:t>𝜀</m:t>
                                          </m:r>
                                        </m:e>
                                        <m:sub>
                                          <m:r>
                                            <a:rPr lang="en-US" altLang="zh-CN" sz="1400" i="1">
                                              <a:latin typeface="Cambria Math" panose="02040503050406030204" pitchFamily="18" charset="0"/>
                                              <a:ea typeface="Cambria Math" panose="02040503050406030204" pitchFamily="18" charset="0"/>
                                            </a:rPr>
                                            <m:t>𝑦</m:t>
                                          </m:r>
                                          <m:r>
                                            <a:rPr lang="en-US" altLang="zh-CN" sz="1400" i="1">
                                              <a:latin typeface="Cambria Math" panose="02040503050406030204" pitchFamily="18" charset="0"/>
                                              <a:ea typeface="Cambria Math" panose="02040503050406030204" pitchFamily="18" charset="0"/>
                                            </a:rPr>
                                            <m:t>,</m:t>
                                          </m:r>
                                          <m:r>
                                            <a:rPr lang="en-US" altLang="zh-CN" sz="1400" i="1">
                                              <a:latin typeface="Cambria Math" panose="02040503050406030204" pitchFamily="18" charset="0"/>
                                              <a:ea typeface="Cambria Math" panose="02040503050406030204" pitchFamily="18" charset="0"/>
                                            </a:rPr>
                                            <m:t>𝑥</m:t>
                                          </m:r>
                                        </m:sub>
                                      </m:sSub>
                                      <m:sSub>
                                        <m:sSubPr>
                                          <m:ctrlPr>
                                            <a:rPr lang="en-US"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Cambria Math" panose="02040503050406030204" pitchFamily="18" charset="0"/>
                                            </a:rPr>
                                            <m:t>𝑄</m:t>
                                          </m:r>
                                        </m:e>
                                        <m:sub>
                                          <m:r>
                                            <a:rPr lang="en-US" altLang="zh-CN" sz="1400" i="1">
                                              <a:latin typeface="Cambria Math" panose="02040503050406030204" pitchFamily="18" charset="0"/>
                                              <a:ea typeface="Cambria Math" panose="02040503050406030204" pitchFamily="18" charset="0"/>
                                            </a:rPr>
                                            <m:t>𝑥</m:t>
                                          </m:r>
                                          <m:r>
                                            <a:rPr lang="en-US" altLang="zh-CN" sz="1400" i="1">
                                              <a:latin typeface="Cambria Math" panose="02040503050406030204" pitchFamily="18" charset="0"/>
                                              <a:ea typeface="Cambria Math" panose="02040503050406030204" pitchFamily="18" charset="0"/>
                                            </a:rPr>
                                            <m:t>,</m:t>
                                          </m:r>
                                          <m:r>
                                            <a:rPr lang="en-US" altLang="zh-CN" sz="1400" i="1">
                                              <a:latin typeface="Cambria Math" panose="02040503050406030204" pitchFamily="18" charset="0"/>
                                              <a:ea typeface="Cambria Math" panose="02040503050406030204" pitchFamily="18" charset="0"/>
                                            </a:rPr>
                                            <m:t>𝑦</m:t>
                                          </m:r>
                                        </m:sub>
                                      </m:sSub>
                                    </m:num>
                                    <m:den>
                                      <m:sSub>
                                        <m:sSubPr>
                                          <m:ctrlPr>
                                            <a:rPr lang="zh-CN" altLang="en-US" sz="1400" i="1">
                                              <a:latin typeface="Cambria Math" panose="02040503050406030204" pitchFamily="18" charset="0"/>
                                              <a:ea typeface="Cambria Math" panose="02040503050406030204" pitchFamily="18" charset="0"/>
                                            </a:rPr>
                                          </m:ctrlPr>
                                        </m:sSubPr>
                                        <m:e>
                                          <m:r>
                                            <a:rPr lang="zh-CN" altLang="en-US" sz="1400" i="1">
                                              <a:latin typeface="Cambria Math" panose="02040503050406030204" pitchFamily="18" charset="0"/>
                                              <a:ea typeface="Cambria Math" panose="02040503050406030204" pitchFamily="18" charset="0"/>
                                            </a:rPr>
                                            <m:t>𝜀</m:t>
                                          </m:r>
                                        </m:e>
                                        <m:sub>
                                          <m:r>
                                            <a:rPr lang="en-US" altLang="zh-CN" sz="1400" i="1">
                                              <a:latin typeface="Cambria Math" panose="02040503050406030204" pitchFamily="18" charset="0"/>
                                              <a:ea typeface="Cambria Math" panose="02040503050406030204" pitchFamily="18" charset="0"/>
                                            </a:rPr>
                                            <m:t>𝑥</m:t>
                                          </m:r>
                                          <m:r>
                                            <a:rPr lang="en-US" altLang="zh-CN" sz="1400" i="1">
                                              <a:latin typeface="Cambria Math" panose="02040503050406030204" pitchFamily="18" charset="0"/>
                                              <a:ea typeface="Cambria Math" panose="02040503050406030204" pitchFamily="18" charset="0"/>
                                            </a:rPr>
                                            <m:t>,</m:t>
                                          </m:r>
                                          <m:r>
                                            <a:rPr lang="en-US" altLang="zh-CN" sz="1400" i="1">
                                              <a:latin typeface="Cambria Math" panose="02040503050406030204" pitchFamily="18" charset="0"/>
                                              <a:ea typeface="Cambria Math" panose="02040503050406030204" pitchFamily="18" charset="0"/>
                                            </a:rPr>
                                            <m:t>𝑦</m:t>
                                          </m:r>
                                        </m:sub>
                                      </m:sSub>
                                      <m:sSub>
                                        <m:sSubPr>
                                          <m:ctrlPr>
                                            <a:rPr lang="en-US"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Cambria Math" panose="02040503050406030204" pitchFamily="18" charset="0"/>
                                            </a:rPr>
                                            <m:t>𝑄</m:t>
                                          </m:r>
                                        </m:e>
                                        <m:sub>
                                          <m:r>
                                            <a:rPr lang="en-US" altLang="zh-CN" sz="1400" i="1">
                                              <a:latin typeface="Cambria Math" panose="02040503050406030204" pitchFamily="18" charset="0"/>
                                              <a:ea typeface="Cambria Math" panose="02040503050406030204" pitchFamily="18" charset="0"/>
                                            </a:rPr>
                                            <m:t>𝑦</m:t>
                                          </m:r>
                                          <m:r>
                                            <a:rPr lang="en-US" altLang="zh-CN" sz="1400" i="1">
                                              <a:latin typeface="Cambria Math" panose="02040503050406030204" pitchFamily="18" charset="0"/>
                                              <a:ea typeface="Cambria Math" panose="02040503050406030204" pitchFamily="18" charset="0"/>
                                            </a:rPr>
                                            <m:t>,</m:t>
                                          </m:r>
                                          <m:r>
                                            <a:rPr lang="en-US" altLang="zh-CN" sz="1400" i="1">
                                              <a:latin typeface="Cambria Math" panose="02040503050406030204" pitchFamily="18" charset="0"/>
                                              <a:ea typeface="Cambria Math" panose="02040503050406030204" pitchFamily="18" charset="0"/>
                                            </a:rPr>
                                            <m:t>𝑥</m:t>
                                          </m:r>
                                        </m:sub>
                                      </m:sSub>
                                    </m:den>
                                  </m:f>
                                </m:e>
                              </m:rad>
                            </m:e>
                          </m:d>
                        </m:den>
                      </m:f>
                    </m:oMath>
                  </m:oMathPara>
                </a14:m>
                <a:endParaRPr lang="zh-CN" altLang="en-US" sz="2000" i="1" dirty="0">
                  <a:latin typeface="Cambria Math" panose="02040503050406030204" pitchFamily="18" charset="0"/>
                  <a:ea typeface="Cambria Math" panose="02040503050406030204" pitchFamily="18" charset="0"/>
                </a:endParaRPr>
              </a:p>
            </p:txBody>
          </p:sp>
        </mc:Choice>
        <mc:Fallback xmlns="">
          <p:sp>
            <p:nvSpPr>
              <p:cNvPr id="14" name="文本框 13">
                <a:extLst>
                  <a:ext uri="{FF2B5EF4-FFF2-40B4-BE49-F238E27FC236}">
                    <a16:creationId xmlns:a16="http://schemas.microsoft.com/office/drawing/2014/main" id="{82DBD659-D231-C059-66D3-9E8E5E900E05}"/>
                  </a:ext>
                </a:extLst>
              </p:cNvPr>
              <p:cNvSpPr txBox="1">
                <a:spLocks noRot="1" noChangeAspect="1" noMove="1" noResize="1" noEditPoints="1" noAdjustHandles="1" noChangeArrowheads="1" noChangeShapeType="1" noTextEdit="1"/>
              </p:cNvSpPr>
              <p:nvPr/>
            </p:nvSpPr>
            <p:spPr>
              <a:xfrm>
                <a:off x="7271266" y="899856"/>
                <a:ext cx="4614536" cy="955326"/>
              </a:xfrm>
              <a:prstGeom prst="rect">
                <a:avLst/>
              </a:prstGeom>
              <a:blipFill>
                <a:blip r:embed="rId5"/>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083D86B5-3B01-20BF-FAB5-8866AC79E608}"/>
                  </a:ext>
                </a:extLst>
              </p:cNvPr>
              <p:cNvSpPr txBox="1"/>
              <p:nvPr/>
            </p:nvSpPr>
            <p:spPr>
              <a:xfrm>
                <a:off x="7531841" y="1377519"/>
                <a:ext cx="1045671" cy="468783"/>
              </a:xfrm>
              <a:prstGeom prst="rect">
                <a:avLst/>
              </a:prstGeom>
              <a:noFill/>
            </p:spPr>
            <p:txBody>
              <a:bodyPr wrap="none" lIns="0" tIns="0" rIns="0" bIns="0" rtlCol="0">
                <a:spAutoFit/>
              </a:bodyPr>
              <a:lstStyle/>
              <a:p>
                <a:pPr/>
                <a14:m>
                  <m:oMathPara xmlns:m="http://schemas.openxmlformats.org/officeDocument/2006/math">
                    <m:oMath>
                      <m:r>
                        <m:rPr>
                          <m:sty m:val="p"/>
                        </m:rPr>
                        <a:rPr lang="en-US" altLang="zh-CN" sz="1400" i="1">
                          <a:latin typeface="Cambria Math" panose="02040503050406030204" pitchFamily="18" charset="0"/>
                          <a:ea typeface="Cambria Math" panose="02040503050406030204" pitchFamily="18" charset="0"/>
                        </a:rPr>
                        <m:t>r</m:t>
                      </m:r>
                      <m:r>
                        <a:rPr lang="en-US" altLang="zh-CN" sz="1400" b="0" i="1" smtClean="0">
                          <a:latin typeface="Cambria Math" panose="02040503050406030204" pitchFamily="18" charset="0"/>
                          <a:ea typeface="Cambria Math" panose="02040503050406030204" pitchFamily="18" charset="0"/>
                        </a:rPr>
                        <m:t>=</m:t>
                      </m:r>
                      <m:f>
                        <m:fPr>
                          <m:ctrlPr>
                            <a:rPr lang="en-US" altLang="zh-CN" sz="1400" i="1">
                              <a:latin typeface="Cambria Math" panose="02040503050406030204" pitchFamily="18" charset="0"/>
                              <a:ea typeface="Cambria Math" panose="02040503050406030204" pitchFamily="18" charset="0"/>
                            </a:rPr>
                          </m:ctrlPr>
                        </m:fPr>
                        <m:num>
                          <m:sSup>
                            <m:sSupPr>
                              <m:ctrlPr>
                                <a:rPr lang="en-US" altLang="zh-CN" sz="1400" i="1">
                                  <a:latin typeface="Cambria Math" panose="02040503050406030204" pitchFamily="18" charset="0"/>
                                  <a:ea typeface="Cambria Math" panose="02040503050406030204" pitchFamily="18" charset="0"/>
                                </a:rPr>
                              </m:ctrlPr>
                            </m:sSupPr>
                            <m:e>
                              <m:r>
                                <a:rPr lang="en-US" altLang="zh-CN" sz="1400" i="1">
                                  <a:latin typeface="Cambria Math" panose="02040503050406030204" pitchFamily="18" charset="0"/>
                                  <a:ea typeface="Cambria Math" panose="02040503050406030204" pitchFamily="18" charset="0"/>
                                </a:rPr>
                                <m:t>𝑞</m:t>
                              </m:r>
                            </m:e>
                            <m:sup>
                              <m:r>
                                <a:rPr lang="en-US" altLang="zh-CN" sz="1400" i="1">
                                  <a:latin typeface="Cambria Math" panose="02040503050406030204" pitchFamily="18" charset="0"/>
                                  <a:ea typeface="Cambria Math" panose="02040503050406030204" pitchFamily="18" charset="0"/>
                                </a:rPr>
                                <m:t>2</m:t>
                              </m:r>
                            </m:sup>
                          </m:sSup>
                        </m:num>
                        <m:den>
                          <m:r>
                            <a:rPr lang="en-US" altLang="zh-CN" sz="1400" i="1">
                              <a:latin typeface="Cambria Math" panose="02040503050406030204" pitchFamily="18" charset="0"/>
                              <a:ea typeface="Cambria Math" panose="02040503050406030204" pitchFamily="18" charset="0"/>
                            </a:rPr>
                            <m:t>4</m:t>
                          </m:r>
                          <m:r>
                            <a:rPr lang="zh-CN" altLang="en-US" sz="1400" i="1">
                              <a:latin typeface="Cambria Math" panose="02040503050406030204" pitchFamily="18" charset="0"/>
                              <a:ea typeface="Cambria Math" panose="02040503050406030204" pitchFamily="18" charset="0"/>
                            </a:rPr>
                            <m:t>𝜋</m:t>
                          </m:r>
                          <m:sSub>
                            <m:sSubPr>
                              <m:ctrlPr>
                                <a:rPr lang="zh-CN" altLang="en-US" sz="1400" i="1">
                                  <a:latin typeface="Cambria Math" panose="02040503050406030204" pitchFamily="18" charset="0"/>
                                  <a:ea typeface="Cambria Math" panose="02040503050406030204" pitchFamily="18" charset="0"/>
                                </a:rPr>
                              </m:ctrlPr>
                            </m:sSubPr>
                            <m:e>
                              <m:r>
                                <a:rPr lang="zh-CN" altLang="en-US" sz="1400" i="1">
                                  <a:latin typeface="Cambria Math" panose="02040503050406030204" pitchFamily="18" charset="0"/>
                                  <a:ea typeface="Cambria Math" panose="02040503050406030204" pitchFamily="18" charset="0"/>
                                </a:rPr>
                                <m:t>𝜀</m:t>
                              </m:r>
                            </m:e>
                            <m:sub>
                              <m:r>
                                <a:rPr lang="en-US" altLang="zh-CN" sz="1400" i="1">
                                  <a:latin typeface="Cambria Math" panose="02040503050406030204" pitchFamily="18" charset="0"/>
                                  <a:ea typeface="Cambria Math" panose="02040503050406030204" pitchFamily="18" charset="0"/>
                                </a:rPr>
                                <m:t>0</m:t>
                              </m:r>
                            </m:sub>
                          </m:sSub>
                          <m:r>
                            <m:rPr>
                              <m:sty m:val="p"/>
                            </m:rPr>
                            <a:rPr lang="en-US" altLang="zh-CN" sz="1400" i="1">
                              <a:latin typeface="Cambria Math" panose="02040503050406030204" pitchFamily="18" charset="0"/>
                              <a:ea typeface="Cambria Math" panose="02040503050406030204" pitchFamily="18" charset="0"/>
                            </a:rPr>
                            <m:t>m</m:t>
                          </m:r>
                          <m:sSup>
                            <m:sSupPr>
                              <m:ctrlPr>
                                <a:rPr lang="en-US" altLang="zh-CN" sz="1400" i="1">
                                  <a:latin typeface="Cambria Math" panose="02040503050406030204" pitchFamily="18" charset="0"/>
                                  <a:ea typeface="Cambria Math" panose="02040503050406030204" pitchFamily="18" charset="0"/>
                                </a:rPr>
                              </m:ctrlPr>
                            </m:sSupPr>
                            <m:e>
                              <m:r>
                                <m:rPr>
                                  <m:sty m:val="p"/>
                                </m:rPr>
                                <a:rPr lang="en-US" altLang="zh-CN" sz="1400" i="1">
                                  <a:latin typeface="Cambria Math" panose="02040503050406030204" pitchFamily="18" charset="0"/>
                                  <a:ea typeface="Cambria Math" panose="02040503050406030204" pitchFamily="18" charset="0"/>
                                </a:rPr>
                                <m:t>c</m:t>
                              </m:r>
                            </m:e>
                            <m:sup>
                              <m:r>
                                <a:rPr lang="en-US" altLang="zh-CN" sz="1400" i="1">
                                  <a:latin typeface="Cambria Math" panose="02040503050406030204" pitchFamily="18" charset="0"/>
                                  <a:ea typeface="Cambria Math" panose="02040503050406030204" pitchFamily="18" charset="0"/>
                                </a:rPr>
                                <m:t>2</m:t>
                              </m:r>
                            </m:sup>
                          </m:sSup>
                        </m:den>
                      </m:f>
                    </m:oMath>
                  </m:oMathPara>
                </a14:m>
                <a:endParaRPr lang="zh-CN" altLang="en-US" dirty="0"/>
              </a:p>
            </p:txBody>
          </p:sp>
        </mc:Choice>
        <mc:Fallback xmlns="">
          <p:sp>
            <p:nvSpPr>
              <p:cNvPr id="16" name="文本框 15">
                <a:extLst>
                  <a:ext uri="{FF2B5EF4-FFF2-40B4-BE49-F238E27FC236}">
                    <a16:creationId xmlns:a16="http://schemas.microsoft.com/office/drawing/2014/main" id="{083D86B5-3B01-20BF-FAB5-8866AC79E608}"/>
                  </a:ext>
                </a:extLst>
              </p:cNvPr>
              <p:cNvSpPr txBox="1">
                <a:spLocks noRot="1" noChangeAspect="1" noMove="1" noResize="1" noEditPoints="1" noAdjustHandles="1" noChangeArrowheads="1" noChangeShapeType="1" noTextEdit="1"/>
              </p:cNvSpPr>
              <p:nvPr/>
            </p:nvSpPr>
            <p:spPr>
              <a:xfrm>
                <a:off x="7531841" y="1377519"/>
                <a:ext cx="1045671" cy="468783"/>
              </a:xfrm>
              <a:prstGeom prst="rect">
                <a:avLst/>
              </a:prstGeom>
              <a:blipFill>
                <a:blip r:embed="rId6"/>
                <a:stretch>
                  <a:fillRect/>
                </a:stretch>
              </a:blipFill>
            </p:spPr>
            <p:txBody>
              <a:bodyPr/>
              <a:lstStyle/>
              <a:p>
                <a:r>
                  <a:rPr lang="zh-CN" altLang="en-US">
                    <a:noFill/>
                  </a:rPr>
                  <a:t> </a:t>
                </a:r>
              </a:p>
            </p:txBody>
          </p:sp>
        </mc:Fallback>
      </mc:AlternateContent>
      <p:sp>
        <p:nvSpPr>
          <p:cNvPr id="19" name="文本框 18">
            <a:extLst>
              <a:ext uri="{FF2B5EF4-FFF2-40B4-BE49-F238E27FC236}">
                <a16:creationId xmlns:a16="http://schemas.microsoft.com/office/drawing/2014/main" id="{4A5CCB80-39CA-A32F-ACC7-B9881D530C74}"/>
              </a:ext>
            </a:extLst>
          </p:cNvPr>
          <p:cNvSpPr txBox="1"/>
          <p:nvPr/>
        </p:nvSpPr>
        <p:spPr>
          <a:xfrm>
            <a:off x="7531841" y="2086912"/>
            <a:ext cx="2694648" cy="338554"/>
          </a:xfrm>
          <a:prstGeom prst="rect">
            <a:avLst/>
          </a:prstGeom>
          <a:noFill/>
          <a:ln>
            <a:solidFill>
              <a:schemeClr val="tx1"/>
            </a:solidFill>
          </a:ln>
        </p:spPr>
        <p:txBody>
          <a:bodyPr wrap="none" rtlCol="0">
            <a:spAutoFit/>
          </a:bodyPr>
          <a:lstStyle/>
          <a:p>
            <a:r>
              <a:rPr lang="en-US" altLang="zh-CN" sz="1600" b="1" dirty="0">
                <a:solidFill>
                  <a:srgbClr val="C00000"/>
                </a:solidFill>
                <a:latin typeface="微软雅黑" panose="020B0503020204020204" pitchFamily="34" charset="-122"/>
                <a:ea typeface="微软雅黑" panose="020B0503020204020204" pitchFamily="34" charset="-122"/>
              </a:rPr>
              <a:t>He: 2</a:t>
            </a:r>
            <a:r>
              <a:rPr lang="en-US" altLang="zh-CN" sz="1600" b="1" baseline="30000" dirty="0">
                <a:solidFill>
                  <a:srgbClr val="C00000"/>
                </a:solidFill>
                <a:latin typeface="微软雅黑" panose="020B0503020204020204" pitchFamily="34" charset="-122"/>
                <a:ea typeface="微软雅黑" panose="020B0503020204020204" pitchFamily="34" charset="-122"/>
              </a:rPr>
              <a:t>2</a:t>
            </a:r>
            <a:r>
              <a:rPr lang="en-US" altLang="zh-CN" sz="1600" b="1" dirty="0">
                <a:solidFill>
                  <a:srgbClr val="C00000"/>
                </a:solidFill>
                <a:latin typeface="微软雅黑" panose="020B0503020204020204" pitchFamily="34" charset="-122"/>
                <a:ea typeface="微软雅黑" panose="020B0503020204020204" pitchFamily="34" charset="-122"/>
              </a:rPr>
              <a:t>/4      Proton: 1/1  </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AEDBB927-FC1B-926E-02E8-ED4DC523AA89}"/>
              </a:ext>
            </a:extLst>
          </p:cNvPr>
          <p:cNvSpPr txBox="1"/>
          <p:nvPr/>
        </p:nvSpPr>
        <p:spPr>
          <a:xfrm>
            <a:off x="8111477" y="6165304"/>
            <a:ext cx="1882247" cy="338554"/>
          </a:xfrm>
          <a:prstGeom prst="rect">
            <a:avLst/>
          </a:prstGeom>
          <a:noFill/>
        </p:spPr>
        <p:txBody>
          <a:bodyPr wrap="none" rtlCol="0">
            <a:spAutoFit/>
          </a:bodyPr>
          <a:lstStyle/>
          <a:p>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质子</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FMA</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分析结果</a:t>
            </a:r>
          </a:p>
        </p:txBody>
      </p:sp>
      <p:sp>
        <p:nvSpPr>
          <p:cNvPr id="23" name="文本框 22">
            <a:extLst>
              <a:ext uri="{FF2B5EF4-FFF2-40B4-BE49-F238E27FC236}">
                <a16:creationId xmlns:a16="http://schemas.microsoft.com/office/drawing/2014/main" id="{E7CAD65A-54BE-90EB-3F49-B85F025E2AC9}"/>
              </a:ext>
            </a:extLst>
          </p:cNvPr>
          <p:cNvSpPr txBox="1"/>
          <p:nvPr/>
        </p:nvSpPr>
        <p:spPr>
          <a:xfrm>
            <a:off x="2066897" y="6165304"/>
            <a:ext cx="2169184" cy="338554"/>
          </a:xfrm>
          <a:prstGeom prst="rect">
            <a:avLst/>
          </a:prstGeom>
          <a:noFill/>
        </p:spPr>
        <p:txBody>
          <a:bodyPr wrap="none" rtlCol="0">
            <a:spAutoFit/>
          </a:bodyPr>
          <a:lstStyle/>
          <a:p>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氦离子</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FMA</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分析结果</a:t>
            </a:r>
          </a:p>
        </p:txBody>
      </p:sp>
      <p:sp>
        <p:nvSpPr>
          <p:cNvPr id="27" name="内容占位符 2">
            <a:extLst>
              <a:ext uri="{FF2B5EF4-FFF2-40B4-BE49-F238E27FC236}">
                <a16:creationId xmlns:a16="http://schemas.microsoft.com/office/drawing/2014/main" id="{7391E9F6-DDAA-F1B4-EBAA-FA16F2FB54D2}"/>
              </a:ext>
            </a:extLst>
          </p:cNvPr>
          <p:cNvSpPr txBox="1">
            <a:spLocks/>
          </p:cNvSpPr>
          <p:nvPr/>
        </p:nvSpPr>
        <p:spPr>
          <a:xfrm>
            <a:off x="267717" y="900675"/>
            <a:ext cx="6875292" cy="1559680"/>
          </a:xfrm>
          <a:prstGeom prst="rect">
            <a:avLst/>
          </a:prstGeom>
          <a:ln>
            <a:solidFill>
              <a:schemeClr val="tx1"/>
            </a:solidFill>
          </a:ln>
        </p:spPr>
        <p:txBody>
          <a:bodyPr>
            <a:normAutofit fontScale="92500" lnSpcReduction="2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zh-CN" altLang="en-US"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理论非相干频移公式指出质子氦离子空间电荷力对工作点漂移的贡献表现出一致性</a:t>
            </a:r>
            <a:endParaRPr lang="en-US" altLang="zh-CN"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a:buFont typeface="Wingdings" panose="05000000000000000000" pitchFamily="2" charset="2"/>
              <a:buChar char="Ø"/>
            </a:pPr>
            <a:r>
              <a:rPr lang="zh-CN" altLang="en-US"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通过多个模型进行</a:t>
            </a:r>
            <a:r>
              <a:rPr lang="zh-CN" altLang="zh-CN"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宏观发射度演化与微观</a:t>
            </a:r>
            <a:r>
              <a:rPr lang="en-US" altLang="zh-CN" sz="2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tune footprint </a:t>
            </a:r>
            <a:r>
              <a:rPr lang="en-US" altLang="zh-CN"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(FMA)</a:t>
            </a:r>
            <a:r>
              <a:rPr lang="zh-CN" altLang="en-US" sz="20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交叉验证，</a:t>
            </a:r>
            <a:r>
              <a:rPr lang="zh-CN" altLang="en-US"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两种粒子表现几乎一致</a:t>
            </a:r>
            <a:endPar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189937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6D167-874A-982E-1EC9-E3AD3ABF3278}"/>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68CC6C56-C4EA-6BB0-E16E-D1B7EED00258}"/>
              </a:ext>
            </a:extLst>
          </p:cNvPr>
          <p:cNvSpPr txBox="1"/>
          <p:nvPr/>
        </p:nvSpPr>
        <p:spPr>
          <a:xfrm>
            <a:off x="3228965" y="110061"/>
            <a:ext cx="5197257"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超相对论近似下的发射度畸变比</a:t>
            </a:r>
          </a:p>
        </p:txBody>
      </p:sp>
      <p:cxnSp>
        <p:nvCxnSpPr>
          <p:cNvPr id="4" name="直接连接符 3">
            <a:extLst>
              <a:ext uri="{FF2B5EF4-FFF2-40B4-BE49-F238E27FC236}">
                <a16:creationId xmlns:a16="http://schemas.microsoft.com/office/drawing/2014/main" id="{8042B4F8-B919-F992-AB2A-6E5E883334D4}"/>
              </a:ext>
            </a:extLst>
          </p:cNvPr>
          <p:cNvCxnSpPr/>
          <p:nvPr/>
        </p:nvCxnSpPr>
        <p:spPr>
          <a:xfrm>
            <a:off x="0" y="692696"/>
            <a:ext cx="12192000" cy="0"/>
          </a:xfrm>
          <a:prstGeom prst="line">
            <a:avLst/>
          </a:prstGeom>
          <a:ln w="31750"/>
        </p:spPr>
        <p:style>
          <a:lnRef idx="3">
            <a:schemeClr val="dk1"/>
          </a:lnRef>
          <a:fillRef idx="0">
            <a:schemeClr val="dk1"/>
          </a:fillRef>
          <a:effectRef idx="2">
            <a:schemeClr val="dk1"/>
          </a:effectRef>
          <a:fontRef idx="minor">
            <a:schemeClr val="tx1"/>
          </a:fontRef>
        </p:style>
      </p:cxnSp>
      <p:pic>
        <p:nvPicPr>
          <p:cNvPr id="5" name="图片 4">
            <a:extLst>
              <a:ext uri="{FF2B5EF4-FFF2-40B4-BE49-F238E27FC236}">
                <a16:creationId xmlns:a16="http://schemas.microsoft.com/office/drawing/2014/main" id="{9BBC0FB9-5B48-9E40-BE1A-05582F94B2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7594" y="3153731"/>
            <a:ext cx="5766462" cy="3311669"/>
          </a:xfrm>
          <a:prstGeom prst="rect">
            <a:avLst/>
          </a:prstGeom>
          <a:ln>
            <a:solidFill>
              <a:schemeClr val="tx1"/>
            </a:solidFill>
          </a:ln>
        </p:spPr>
      </p:pic>
      <p:pic>
        <p:nvPicPr>
          <p:cNvPr id="20" name="图片 19">
            <a:extLst>
              <a:ext uri="{FF2B5EF4-FFF2-40B4-BE49-F238E27FC236}">
                <a16:creationId xmlns:a16="http://schemas.microsoft.com/office/drawing/2014/main" id="{B30B41C7-3EB8-B727-F88C-1E7E82DCD8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869" y="4705626"/>
            <a:ext cx="2429861" cy="1841379"/>
          </a:xfrm>
          <a:prstGeom prst="rect">
            <a:avLst/>
          </a:prstGeom>
          <a:ln>
            <a:solidFill>
              <a:schemeClr val="tx1"/>
            </a:solidFill>
          </a:ln>
        </p:spPr>
      </p:pic>
      <p:pic>
        <p:nvPicPr>
          <p:cNvPr id="25" name="图片 24">
            <a:extLst>
              <a:ext uri="{FF2B5EF4-FFF2-40B4-BE49-F238E27FC236}">
                <a16:creationId xmlns:a16="http://schemas.microsoft.com/office/drawing/2014/main" id="{83B58152-6448-B31D-2287-DBF128ED0E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9689" y="4705626"/>
            <a:ext cx="2442451" cy="1841379"/>
          </a:xfrm>
          <a:prstGeom prst="rect">
            <a:avLst/>
          </a:prstGeom>
          <a:ln>
            <a:solidFill>
              <a:schemeClr val="tx1"/>
            </a:solidFill>
          </a:ln>
        </p:spPr>
      </p:pic>
      <p:sp>
        <p:nvSpPr>
          <p:cNvPr id="33" name="文本框 32">
            <a:extLst>
              <a:ext uri="{FF2B5EF4-FFF2-40B4-BE49-F238E27FC236}">
                <a16:creationId xmlns:a16="http://schemas.microsoft.com/office/drawing/2014/main" id="{511ABF7F-EA2C-4104-2F63-B2D1BB057B54}"/>
              </a:ext>
            </a:extLst>
          </p:cNvPr>
          <p:cNvSpPr txBox="1"/>
          <p:nvPr/>
        </p:nvSpPr>
        <p:spPr>
          <a:xfrm>
            <a:off x="1352104" y="4358394"/>
            <a:ext cx="3446777" cy="338554"/>
          </a:xfrm>
          <a:prstGeom prst="rect">
            <a:avLst/>
          </a:prstGeom>
          <a:noFill/>
          <a:ln>
            <a:noFill/>
          </a:ln>
        </p:spPr>
        <p:txBody>
          <a:bodyPr wrap="none" rtlCol="0">
            <a:spAutoFit/>
          </a:bodyPr>
          <a:lstStyle/>
          <a:p>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8.1MeV/u</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修正前后</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注入能量</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3.61</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倍</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5" name="文本框 34">
            <a:extLst>
              <a:ext uri="{FF2B5EF4-FFF2-40B4-BE49-F238E27FC236}">
                <a16:creationId xmlns:a16="http://schemas.microsoft.com/office/drawing/2014/main" id="{CB792722-FD5D-DDF8-D60E-A77C603D3832}"/>
              </a:ext>
            </a:extLst>
          </p:cNvPr>
          <p:cNvSpPr txBox="1"/>
          <p:nvPr/>
        </p:nvSpPr>
        <p:spPr>
          <a:xfrm>
            <a:off x="1256451" y="6519446"/>
            <a:ext cx="3286477" cy="338554"/>
          </a:xfrm>
          <a:prstGeom prst="rect">
            <a:avLst/>
          </a:prstGeom>
          <a:noFill/>
          <a:ln>
            <a:noFill/>
          </a:ln>
        </p:spPr>
        <p:txBody>
          <a:bodyPr wrap="none" rtlCol="0">
            <a:spAutoFit/>
          </a:bodyPr>
          <a:lstStyle/>
          <a:p>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600MeV/u</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修正前后</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临界能量附近</a:t>
            </a: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7" name="内容占位符 2">
            <a:extLst>
              <a:ext uri="{FF2B5EF4-FFF2-40B4-BE49-F238E27FC236}">
                <a16:creationId xmlns:a16="http://schemas.microsoft.com/office/drawing/2014/main" id="{76566215-7C42-C641-D900-4E02DAE7E1BA}"/>
              </a:ext>
            </a:extLst>
          </p:cNvPr>
          <p:cNvSpPr txBox="1">
            <a:spLocks/>
          </p:cNvSpPr>
          <p:nvPr/>
        </p:nvSpPr>
        <p:spPr>
          <a:xfrm>
            <a:off x="300251" y="842897"/>
            <a:ext cx="7588154" cy="1320204"/>
          </a:xfrm>
          <a:prstGeom prst="rect">
            <a:avLst/>
          </a:prstGeom>
          <a:ln>
            <a:solidFill>
              <a:schemeClr val="tx1"/>
            </a:solidFill>
          </a:ln>
        </p:spPr>
        <p:txBody>
          <a:bodyPr>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MAD-X track</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elegant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等软件在计算纵向动力学时常采用“光速近似”的方法，在</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医用同步加速器能段表现异常</a:t>
            </a:r>
            <a:endPar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spcBef>
                <a:spcPts val="600"/>
              </a:spcBef>
              <a:spcAft>
                <a:spcPts val="600"/>
              </a:spcAft>
              <a:buFont typeface="Wingdings" panose="05000000000000000000" pitchFamily="2" charset="2"/>
              <a:buChar char="Ø"/>
            </a:pP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通过对</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真实的滑相因子进行分析，推导出</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纵向</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接受度畸变比</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K</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因子</a:t>
            </a:r>
            <a:endPar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1" name="文本框 40">
            <a:extLst>
              <a:ext uri="{FF2B5EF4-FFF2-40B4-BE49-F238E27FC236}">
                <a16:creationId xmlns:a16="http://schemas.microsoft.com/office/drawing/2014/main" id="{013BF035-D880-3963-8949-61978ACB8EC3}"/>
              </a:ext>
            </a:extLst>
          </p:cNvPr>
          <p:cNvSpPr txBox="1"/>
          <p:nvPr/>
        </p:nvSpPr>
        <p:spPr>
          <a:xfrm>
            <a:off x="7182202" y="6519446"/>
            <a:ext cx="3057247" cy="338554"/>
          </a:xfrm>
          <a:prstGeom prst="rect">
            <a:avLst/>
          </a:prstGeom>
          <a:noFill/>
          <a:ln>
            <a:noFill/>
          </a:ln>
        </p:spPr>
        <p:txBody>
          <a:bodyPr wrap="none" rtlCol="0">
            <a:spAutoFit/>
          </a:bodyPr>
          <a:lstStyle/>
          <a:p>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随能量变化的纵向接受度畸变比</a:t>
            </a:r>
          </a:p>
        </p:txBody>
      </p:sp>
      <p:pic>
        <p:nvPicPr>
          <p:cNvPr id="6" name="图片 5">
            <a:extLst>
              <a:ext uri="{FF2B5EF4-FFF2-40B4-BE49-F238E27FC236}">
                <a16:creationId xmlns:a16="http://schemas.microsoft.com/office/drawing/2014/main" id="{B6EFB7E6-C138-D1F5-ECF7-F0D1C87BDA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1869" y="2490249"/>
            <a:ext cx="2429861" cy="1843200"/>
          </a:xfrm>
          <a:prstGeom prst="rect">
            <a:avLst/>
          </a:prstGeom>
          <a:ln>
            <a:solidFill>
              <a:schemeClr val="tx1"/>
            </a:solidFill>
          </a:ln>
        </p:spPr>
      </p:pic>
      <p:pic>
        <p:nvPicPr>
          <p:cNvPr id="8" name="图片 7">
            <a:extLst>
              <a:ext uri="{FF2B5EF4-FFF2-40B4-BE49-F238E27FC236}">
                <a16:creationId xmlns:a16="http://schemas.microsoft.com/office/drawing/2014/main" id="{433DE93F-8F33-382A-4736-3C9D52E89A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99689" y="2506517"/>
            <a:ext cx="2442451" cy="1843200"/>
          </a:xfrm>
          <a:prstGeom prst="rect">
            <a:avLst/>
          </a:prstGeom>
          <a:ln>
            <a:solidFill>
              <a:schemeClr val="tx1"/>
            </a:solidFill>
          </a:ln>
        </p:spPr>
      </p:pic>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FD814457-6928-BF75-4308-2777B206D696}"/>
                  </a:ext>
                </a:extLst>
              </p:cNvPr>
              <p:cNvSpPr txBox="1"/>
              <p:nvPr/>
            </p:nvSpPr>
            <p:spPr>
              <a:xfrm>
                <a:off x="1144302" y="5469744"/>
                <a:ext cx="6107228" cy="275140"/>
              </a:xfrm>
              <a:prstGeom prst="rect">
                <a:avLst/>
              </a:prstGeom>
              <a:noFill/>
            </p:spPr>
            <p:txBody>
              <a:bodyPr wrap="square">
                <a:spAutoFit/>
              </a:bodyPr>
              <a:lstStyle/>
              <a:p>
                <a:pPr/>
                <a14:m>
                  <m:oMathPara xmlns:m="http://schemas.openxmlformats.org/officeDocument/2006/math">
                    <m:oMath>
                      <m:sSub>
                        <m:sSubPr>
                          <m:ctrlPr>
                            <a:rPr lang="zh-CN" altLang="en-US" sz="1050" i="1" kern="1200">
                              <a:solidFill>
                                <a:schemeClr val="tx1"/>
                              </a:solidFill>
                              <a:effectLst/>
                              <a:latin typeface="Cambria Math" panose="02040503050406030204" pitchFamily="18" charset="0"/>
                              <a:ea typeface="+mn-ea"/>
                              <a:cs typeface="+mn-cs"/>
                            </a:rPr>
                          </m:ctrlPr>
                        </m:sSubPr>
                        <m:e>
                          <m:r>
                            <a:rPr lang="zh-CN" altLang="en-US" sz="1050" i="1" kern="1200">
                              <a:solidFill>
                                <a:schemeClr val="tx1"/>
                              </a:solidFill>
                              <a:effectLst/>
                              <a:latin typeface="Cambria Math" panose="02040503050406030204" pitchFamily="18" charset="0"/>
                              <a:ea typeface="+mn-ea"/>
                              <a:cs typeface="+mn-cs"/>
                            </a:rPr>
                            <m:t>𝜂</m:t>
                          </m:r>
                        </m:e>
                        <m:sub>
                          <m:r>
                            <a:rPr lang="en-US" altLang="zh-CN" sz="1050" i="1" kern="1200">
                              <a:solidFill>
                                <a:schemeClr val="tx1"/>
                              </a:solidFill>
                              <a:effectLst/>
                              <a:latin typeface="Cambria Math" panose="02040503050406030204" pitchFamily="18" charset="0"/>
                              <a:ea typeface="+mn-ea"/>
                              <a:cs typeface="+mn-cs"/>
                            </a:rPr>
                            <m:t>0</m:t>
                          </m:r>
                          <m:r>
                            <a:rPr lang="zh-CN" altLang="en-US" sz="1050" i="1" kern="1200">
                              <a:solidFill>
                                <a:schemeClr val="tx1"/>
                              </a:solidFill>
                              <a:effectLst/>
                              <a:latin typeface="Cambria Math" panose="02040503050406030204" pitchFamily="18" charset="0"/>
                              <a:ea typeface="+mn-ea"/>
                              <a:cs typeface="+mn-cs"/>
                            </a:rPr>
                            <m:t>𝑓𝑎𝑘𝑒</m:t>
                          </m:r>
                        </m:sub>
                      </m:sSub>
                      <m:r>
                        <a:rPr lang="zh-CN" altLang="en-US" sz="1050" i="1" kern="1200" smtClean="0">
                          <a:solidFill>
                            <a:schemeClr val="tx1"/>
                          </a:solidFill>
                          <a:effectLst/>
                          <a:latin typeface="Cambria Math" panose="02040503050406030204" pitchFamily="18" charset="0"/>
                        </a:rPr>
                        <m:t>→</m:t>
                      </m:r>
                      <m:r>
                        <a:rPr lang="en-US" altLang="zh-CN" sz="1050" i="1" kern="1200">
                          <a:solidFill>
                            <a:schemeClr val="tx1"/>
                          </a:solidFill>
                          <a:effectLst/>
                          <a:latin typeface="Cambria Math" panose="02040503050406030204" pitchFamily="18" charset="0"/>
                          <a:ea typeface="+mn-ea"/>
                          <a:cs typeface="+mn-cs"/>
                        </a:rPr>
                        <m:t>0 </m:t>
                      </m:r>
                    </m:oMath>
                  </m:oMathPara>
                </a14:m>
                <a:endParaRPr lang="zh-CN" altLang="en-US" dirty="0"/>
              </a:p>
            </p:txBody>
          </p:sp>
        </mc:Choice>
        <mc:Fallback xmlns="">
          <p:sp>
            <p:nvSpPr>
              <p:cNvPr id="24" name="文本框 23">
                <a:extLst>
                  <a:ext uri="{FF2B5EF4-FFF2-40B4-BE49-F238E27FC236}">
                    <a16:creationId xmlns:a16="http://schemas.microsoft.com/office/drawing/2014/main" id="{FD814457-6928-BF75-4308-2777B206D696}"/>
                  </a:ext>
                </a:extLst>
              </p:cNvPr>
              <p:cNvSpPr txBox="1">
                <a:spLocks noRot="1" noChangeAspect="1" noMove="1" noResize="1" noEditPoints="1" noAdjustHandles="1" noChangeArrowheads="1" noChangeShapeType="1" noTextEdit="1"/>
              </p:cNvSpPr>
              <p:nvPr/>
            </p:nvSpPr>
            <p:spPr>
              <a:xfrm>
                <a:off x="1144302" y="5469744"/>
                <a:ext cx="6107228" cy="275140"/>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0" name="文本框 9">
                <a:extLst>
                  <a:ext uri="{FF2B5EF4-FFF2-40B4-BE49-F238E27FC236}">
                    <a16:creationId xmlns:a16="http://schemas.microsoft.com/office/drawing/2014/main" id="{3B311C3F-32BD-E052-572A-F9150C22B559}"/>
                  </a:ext>
                </a:extLst>
              </p:cNvPr>
              <p:cNvSpPr txBox="1"/>
              <p:nvPr/>
            </p:nvSpPr>
            <p:spPr>
              <a:xfrm>
                <a:off x="-1346847" y="3274279"/>
                <a:ext cx="6107228" cy="275140"/>
              </a:xfrm>
              <a:prstGeom prst="rect">
                <a:avLst/>
              </a:prstGeom>
              <a:noFill/>
            </p:spPr>
            <p:txBody>
              <a:bodyPr wrap="square">
                <a:spAutoFit/>
              </a:bodyPr>
              <a:lstStyle/>
              <a:p>
                <a:pPr/>
                <a14:m>
                  <m:oMathPara xmlns:m="http://schemas.openxmlformats.org/officeDocument/2006/math">
                    <m:oMath>
                      <m:sSub>
                        <m:sSubPr>
                          <m:ctrlPr>
                            <a:rPr lang="zh-CN" altLang="en-US" sz="1050" i="1" kern="1200">
                              <a:solidFill>
                                <a:schemeClr val="tx1"/>
                              </a:solidFill>
                              <a:effectLst/>
                              <a:latin typeface="Cambria Math" panose="02040503050406030204" pitchFamily="18" charset="0"/>
                              <a:ea typeface="+mn-ea"/>
                              <a:cs typeface="+mn-cs"/>
                            </a:rPr>
                          </m:ctrlPr>
                        </m:sSubPr>
                        <m:e>
                          <m:r>
                            <a:rPr lang="zh-CN" altLang="en-US" sz="1050" i="1" kern="1200">
                              <a:solidFill>
                                <a:schemeClr val="tx1"/>
                              </a:solidFill>
                              <a:effectLst/>
                              <a:latin typeface="Cambria Math" panose="02040503050406030204" pitchFamily="18" charset="0"/>
                              <a:ea typeface="+mn-ea"/>
                              <a:cs typeface="+mn-cs"/>
                            </a:rPr>
                            <m:t>𝜂</m:t>
                          </m:r>
                        </m:e>
                        <m:sub>
                          <m:r>
                            <a:rPr lang="en-US" altLang="zh-CN" sz="1050" i="1" kern="1200">
                              <a:solidFill>
                                <a:schemeClr val="tx1"/>
                              </a:solidFill>
                              <a:effectLst/>
                              <a:latin typeface="Cambria Math" panose="02040503050406030204" pitchFamily="18" charset="0"/>
                              <a:ea typeface="+mn-ea"/>
                              <a:cs typeface="+mn-cs"/>
                            </a:rPr>
                            <m:t>0</m:t>
                          </m:r>
                          <m:r>
                            <a:rPr lang="zh-CN" altLang="en-US" sz="1050" i="1" kern="1200">
                              <a:solidFill>
                                <a:schemeClr val="tx1"/>
                              </a:solidFill>
                              <a:effectLst/>
                              <a:latin typeface="Cambria Math" panose="02040503050406030204" pitchFamily="18" charset="0"/>
                              <a:ea typeface="+mn-ea"/>
                              <a:cs typeface="+mn-cs"/>
                            </a:rPr>
                            <m:t>𝑓𝑎𝑘𝑒</m:t>
                          </m:r>
                        </m:sub>
                      </m:sSub>
                      <m:r>
                        <a:rPr lang="en-US" altLang="zh-CN" sz="1050" i="1" kern="1200">
                          <a:solidFill>
                            <a:schemeClr val="tx1"/>
                          </a:solidFill>
                          <a:effectLst/>
                          <a:latin typeface="Cambria Math" panose="02040503050406030204" pitchFamily="18" charset="0"/>
                          <a:ea typeface="+mn-ea"/>
                          <a:cs typeface="+mn-cs"/>
                        </a:rPr>
                        <m:t> </m:t>
                      </m:r>
                    </m:oMath>
                  </m:oMathPara>
                </a14:m>
                <a:endParaRPr lang="zh-CN" altLang="en-US" dirty="0"/>
              </a:p>
            </p:txBody>
          </p:sp>
        </mc:Choice>
        <mc:Fallback>
          <p:sp>
            <p:nvSpPr>
              <p:cNvPr id="10" name="文本框 9">
                <a:extLst>
                  <a:ext uri="{FF2B5EF4-FFF2-40B4-BE49-F238E27FC236}">
                    <a16:creationId xmlns:a16="http://schemas.microsoft.com/office/drawing/2014/main" id="{3B311C3F-32BD-E052-572A-F9150C22B559}"/>
                  </a:ext>
                </a:extLst>
              </p:cNvPr>
              <p:cNvSpPr txBox="1">
                <a:spLocks noRot="1" noChangeAspect="1" noMove="1" noResize="1" noEditPoints="1" noAdjustHandles="1" noChangeArrowheads="1" noChangeShapeType="1" noTextEdit="1"/>
              </p:cNvSpPr>
              <p:nvPr/>
            </p:nvSpPr>
            <p:spPr>
              <a:xfrm>
                <a:off x="-1346847" y="3274279"/>
                <a:ext cx="6107228" cy="275140"/>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 name="文本框 16">
                <a:extLst>
                  <a:ext uri="{FF2B5EF4-FFF2-40B4-BE49-F238E27FC236}">
                    <a16:creationId xmlns:a16="http://schemas.microsoft.com/office/drawing/2014/main" id="{1E9933DC-5B36-A656-FE34-9F9635654A24}"/>
                  </a:ext>
                </a:extLst>
              </p:cNvPr>
              <p:cNvSpPr txBox="1"/>
              <p:nvPr/>
            </p:nvSpPr>
            <p:spPr>
              <a:xfrm>
                <a:off x="808621" y="3153731"/>
                <a:ext cx="6778590" cy="436851"/>
              </a:xfrm>
              <a:prstGeom prst="rect">
                <a:avLst/>
              </a:prstGeom>
              <a:noFill/>
            </p:spPr>
            <p:txBody>
              <a:bodyPr wrap="square">
                <a:spAutoFit/>
              </a:bodyPr>
              <a:lstStyle/>
              <a:p>
                <a:pPr/>
                <a14:m>
                  <m:oMathPara xmlns:m="http://schemas.openxmlformats.org/officeDocument/2006/math">
                    <m:oMath>
                      <m:sSub>
                        <m:sSubPr>
                          <m:ctrlPr>
                            <a:rPr lang="zh-CN" altLang="en-US" sz="1050" i="1" kern="1200">
                              <a:solidFill>
                                <a:schemeClr val="tx1"/>
                              </a:solidFill>
                              <a:effectLst/>
                              <a:latin typeface="Cambria Math" panose="02040503050406030204" pitchFamily="18" charset="0"/>
                              <a:ea typeface="+mn-ea"/>
                              <a:cs typeface="+mn-cs"/>
                            </a:rPr>
                          </m:ctrlPr>
                        </m:sSubPr>
                        <m:e>
                          <m:r>
                            <a:rPr lang="zh-CN" altLang="en-US" sz="1050" i="1" kern="1200">
                              <a:solidFill>
                                <a:schemeClr val="tx1"/>
                              </a:solidFill>
                              <a:effectLst/>
                              <a:latin typeface="Cambria Math" panose="02040503050406030204" pitchFamily="18" charset="0"/>
                              <a:ea typeface="+mn-ea"/>
                              <a:cs typeface="+mn-cs"/>
                            </a:rPr>
                            <m:t>𝜂</m:t>
                          </m:r>
                        </m:e>
                        <m:sub>
                          <m:r>
                            <a:rPr lang="en-US" altLang="zh-CN" sz="1050" i="1" kern="1200">
                              <a:solidFill>
                                <a:schemeClr val="tx1"/>
                              </a:solidFill>
                              <a:effectLst/>
                              <a:latin typeface="Cambria Math" panose="02040503050406030204" pitchFamily="18" charset="0"/>
                              <a:ea typeface="+mn-ea"/>
                              <a:cs typeface="+mn-cs"/>
                            </a:rPr>
                            <m:t>0</m:t>
                          </m:r>
                          <m:r>
                            <a:rPr lang="zh-CN" altLang="en-US" sz="1050" i="1" kern="1200">
                              <a:solidFill>
                                <a:schemeClr val="tx1"/>
                              </a:solidFill>
                              <a:effectLst/>
                              <a:latin typeface="Cambria Math" panose="02040503050406030204" pitchFamily="18" charset="0"/>
                              <a:ea typeface="+mn-ea"/>
                              <a:cs typeface="+mn-cs"/>
                            </a:rPr>
                            <m:t>𝑟𝑒𝑎𝑙</m:t>
                          </m:r>
                          <m:r>
                            <a:rPr lang="zh-CN" altLang="en-US" sz="1050" i="1" kern="1200">
                              <a:solidFill>
                                <a:schemeClr val="tx1"/>
                              </a:solidFill>
                              <a:effectLst/>
                              <a:latin typeface="Cambria Math" panose="02040503050406030204" pitchFamily="18" charset="0"/>
                              <a:ea typeface="+mn-ea"/>
                              <a:cs typeface="+mn-cs"/>
                            </a:rPr>
                            <m:t> ≈</m:t>
                          </m:r>
                        </m:sub>
                      </m:sSub>
                      <m:sSub>
                        <m:sSubPr>
                          <m:ctrlPr>
                            <a:rPr lang="zh-CN" altLang="en-US" sz="1050" i="1" kern="1200">
                              <a:solidFill>
                                <a:schemeClr val="tx1"/>
                              </a:solidFill>
                              <a:effectLst/>
                              <a:latin typeface="Cambria Math" panose="02040503050406030204" pitchFamily="18" charset="0"/>
                              <a:ea typeface="+mn-ea"/>
                              <a:cs typeface="+mn-cs"/>
                            </a:rPr>
                          </m:ctrlPr>
                        </m:sSubPr>
                        <m:e>
                          <m:r>
                            <a:rPr lang="zh-CN" altLang="en-US" sz="1050" i="1" kern="1200">
                              <a:solidFill>
                                <a:schemeClr val="tx1"/>
                              </a:solidFill>
                              <a:effectLst/>
                              <a:latin typeface="Cambria Math" panose="02040503050406030204" pitchFamily="18" charset="0"/>
                              <a:ea typeface="+mn-ea"/>
                              <a:cs typeface="+mn-cs"/>
                            </a:rPr>
                            <m:t> </m:t>
                          </m:r>
                          <m:r>
                            <a:rPr lang="zh-CN" altLang="en-US" sz="1050" i="1" kern="1200">
                              <a:solidFill>
                                <a:schemeClr val="tx1"/>
                              </a:solidFill>
                              <a:effectLst/>
                              <a:latin typeface="Cambria Math" panose="02040503050406030204" pitchFamily="18" charset="0"/>
                              <a:ea typeface="+mn-ea"/>
                              <a:cs typeface="+mn-cs"/>
                            </a:rPr>
                            <m:t>𝛼</m:t>
                          </m:r>
                        </m:e>
                        <m:sub>
                          <m:r>
                            <a:rPr lang="zh-CN" altLang="en-US" sz="1050" i="1" kern="1200">
                              <a:solidFill>
                                <a:schemeClr val="tx1"/>
                              </a:solidFill>
                              <a:effectLst/>
                              <a:latin typeface="Cambria Math" panose="02040503050406030204" pitchFamily="18" charset="0"/>
                              <a:ea typeface="+mn-ea"/>
                              <a:cs typeface="+mn-cs"/>
                            </a:rPr>
                            <m:t>𝑐</m:t>
                          </m:r>
                          <m:r>
                            <a:rPr lang="en-US" altLang="zh-CN" sz="1050" i="1" kern="1200">
                              <a:solidFill>
                                <a:schemeClr val="tx1"/>
                              </a:solidFill>
                              <a:effectLst/>
                              <a:latin typeface="Cambria Math" panose="02040503050406030204" pitchFamily="18" charset="0"/>
                              <a:ea typeface="+mn-ea"/>
                              <a:cs typeface="+mn-cs"/>
                            </a:rPr>
                            <m:t>0</m:t>
                          </m:r>
                        </m:sub>
                      </m:sSub>
                      <m:r>
                        <a:rPr lang="zh-CN" altLang="en-US" sz="1050" i="1" kern="1200">
                          <a:solidFill>
                            <a:schemeClr val="tx1"/>
                          </a:solidFill>
                          <a:effectLst/>
                          <a:latin typeface="Cambria Math" panose="02040503050406030204" pitchFamily="18" charset="0"/>
                          <a:ea typeface="+mn-ea"/>
                          <a:cs typeface="+mn-cs"/>
                        </a:rPr>
                        <m:t>−</m:t>
                      </m:r>
                      <m:f>
                        <m:fPr>
                          <m:ctrlPr>
                            <a:rPr lang="en-US" altLang="zh-CN" sz="1050" i="1" kern="1200">
                              <a:solidFill>
                                <a:schemeClr val="tx1"/>
                              </a:solidFill>
                              <a:effectLst/>
                              <a:latin typeface="Cambria Math" panose="02040503050406030204" pitchFamily="18" charset="0"/>
                              <a:ea typeface="+mn-ea"/>
                              <a:cs typeface="+mn-cs"/>
                            </a:rPr>
                          </m:ctrlPr>
                        </m:fPr>
                        <m:num>
                          <m:r>
                            <a:rPr lang="en-US" altLang="zh-CN" sz="1050" i="1" kern="1200">
                              <a:solidFill>
                                <a:schemeClr val="tx1"/>
                              </a:solidFill>
                              <a:effectLst/>
                              <a:latin typeface="Cambria Math" panose="02040503050406030204" pitchFamily="18" charset="0"/>
                              <a:ea typeface="+mn-ea"/>
                              <a:cs typeface="+mn-cs"/>
                            </a:rPr>
                            <m:t>1</m:t>
                          </m:r>
                        </m:num>
                        <m:den>
                          <m:sSup>
                            <m:sSupPr>
                              <m:ctrlPr>
                                <a:rPr lang="zh-CN" altLang="en-US" sz="1050" i="1" kern="1200">
                                  <a:solidFill>
                                    <a:schemeClr val="tx1"/>
                                  </a:solidFill>
                                  <a:effectLst/>
                                  <a:latin typeface="Cambria Math" panose="02040503050406030204" pitchFamily="18" charset="0"/>
                                  <a:ea typeface="+mn-ea"/>
                                  <a:cs typeface="+mn-cs"/>
                                </a:rPr>
                              </m:ctrlPr>
                            </m:sSupPr>
                            <m:e>
                              <m:r>
                                <a:rPr lang="zh-CN" altLang="en-US" sz="1050" i="1" kern="1200">
                                  <a:solidFill>
                                    <a:schemeClr val="tx1"/>
                                  </a:solidFill>
                                  <a:effectLst/>
                                  <a:latin typeface="Cambria Math" panose="02040503050406030204" pitchFamily="18" charset="0"/>
                                  <a:ea typeface="+mn-ea"/>
                                  <a:cs typeface="+mn-cs"/>
                                </a:rPr>
                                <m:t>𝛾</m:t>
                              </m:r>
                            </m:e>
                            <m:sup>
                              <m:r>
                                <a:rPr lang="en-US" altLang="zh-CN" sz="1050" i="1" kern="1200">
                                  <a:solidFill>
                                    <a:schemeClr val="tx1"/>
                                  </a:solidFill>
                                  <a:effectLst/>
                                  <a:latin typeface="Cambria Math" panose="02040503050406030204" pitchFamily="18" charset="0"/>
                                  <a:ea typeface="+mn-ea"/>
                                  <a:cs typeface="+mn-cs"/>
                                </a:rPr>
                                <m:t>2</m:t>
                              </m:r>
                            </m:sup>
                          </m:sSup>
                        </m:den>
                      </m:f>
                    </m:oMath>
                  </m:oMathPara>
                </a14:m>
                <a:endParaRPr lang="zh-CN" altLang="en-US" dirty="0"/>
              </a:p>
            </p:txBody>
          </p:sp>
        </mc:Choice>
        <mc:Fallback>
          <p:sp>
            <p:nvSpPr>
              <p:cNvPr id="17" name="文本框 16">
                <a:extLst>
                  <a:ext uri="{FF2B5EF4-FFF2-40B4-BE49-F238E27FC236}">
                    <a16:creationId xmlns:a16="http://schemas.microsoft.com/office/drawing/2014/main" id="{1E9933DC-5B36-A656-FE34-9F9635654A24}"/>
                  </a:ext>
                </a:extLst>
              </p:cNvPr>
              <p:cNvSpPr txBox="1">
                <a:spLocks noRot="1" noChangeAspect="1" noMove="1" noResize="1" noEditPoints="1" noAdjustHandles="1" noChangeArrowheads="1" noChangeShapeType="1" noTextEdit="1"/>
              </p:cNvSpPr>
              <p:nvPr/>
            </p:nvSpPr>
            <p:spPr>
              <a:xfrm>
                <a:off x="808621" y="3153731"/>
                <a:ext cx="6778590" cy="436851"/>
              </a:xfrm>
              <a:prstGeom prst="rect">
                <a:avLst/>
              </a:prstGeom>
              <a:blipFill>
                <a:blip r:embed="rId14"/>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765586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F3D9E-CF06-F5CD-00C8-99268496FE71}"/>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CB2B6AD3-7F82-DFF5-4E72-1D7B39D803DE}"/>
              </a:ext>
            </a:extLst>
          </p:cNvPr>
          <p:cNvSpPr txBox="1"/>
          <p:nvPr/>
        </p:nvSpPr>
        <p:spPr>
          <a:xfrm>
            <a:off x="3754654" y="103560"/>
            <a:ext cx="4682692" cy="523220"/>
          </a:xfrm>
          <a:prstGeom prst="rect">
            <a:avLst/>
          </a:prstGeom>
          <a:noFill/>
        </p:spPr>
        <p:txBody>
          <a:bodyPr wrap="none" rtlCol="0">
            <a:spAutoFit/>
          </a:bodyPr>
          <a:lstStyle/>
          <a:p>
            <a:r>
              <a:rPr lang="zh-CN" altLang="zh-CN" sz="2800" b="1" dirty="0">
                <a:latin typeface="微软雅黑" panose="020B0503020204020204" pitchFamily="34" charset="-122"/>
                <a:ea typeface="微软雅黑" panose="020B0503020204020204" pitchFamily="34" charset="-122"/>
                <a:cs typeface="Times New Roman" panose="02020603050405020304" pitchFamily="18" charset="0"/>
              </a:rPr>
              <a:t>加速</a:t>
            </a:r>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过程</a:t>
            </a:r>
            <a:r>
              <a:rPr lang="zh-CN" altLang="zh-CN" sz="2800"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b="1" dirty="0">
                <a:latin typeface="微软雅黑" panose="020B0503020204020204" pitchFamily="34" charset="-122"/>
                <a:ea typeface="微软雅黑" panose="020B0503020204020204" pitchFamily="34" charset="-122"/>
                <a:cs typeface="Times New Roman" panose="02020603050405020304" pitchFamily="18" charset="0"/>
              </a:rPr>
              <a:t>Ramping</a:t>
            </a:r>
            <a:r>
              <a:rPr lang="zh-CN" altLang="zh-CN" sz="28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模拟</a:t>
            </a:r>
          </a:p>
        </p:txBody>
      </p:sp>
      <p:cxnSp>
        <p:nvCxnSpPr>
          <p:cNvPr id="4" name="直接连接符 3">
            <a:extLst>
              <a:ext uri="{FF2B5EF4-FFF2-40B4-BE49-F238E27FC236}">
                <a16:creationId xmlns:a16="http://schemas.microsoft.com/office/drawing/2014/main" id="{10161B92-C355-2006-4295-8D989532CED0}"/>
              </a:ext>
            </a:extLst>
          </p:cNvPr>
          <p:cNvCxnSpPr/>
          <p:nvPr/>
        </p:nvCxnSpPr>
        <p:spPr>
          <a:xfrm>
            <a:off x="0" y="692696"/>
            <a:ext cx="12192000" cy="0"/>
          </a:xfrm>
          <a:prstGeom prst="line">
            <a:avLst/>
          </a:prstGeom>
          <a:ln w="31750"/>
        </p:spPr>
        <p:style>
          <a:lnRef idx="3">
            <a:schemeClr val="dk1"/>
          </a:lnRef>
          <a:fillRef idx="0">
            <a:schemeClr val="dk1"/>
          </a:fillRef>
          <a:effectRef idx="2">
            <a:schemeClr val="dk1"/>
          </a:effectRef>
          <a:fontRef idx="minor">
            <a:schemeClr val="tx1"/>
          </a:fontRef>
        </p:style>
      </p:cxnSp>
      <p:pic>
        <p:nvPicPr>
          <p:cNvPr id="6" name="图片 5">
            <a:extLst>
              <a:ext uri="{FF2B5EF4-FFF2-40B4-BE49-F238E27FC236}">
                <a16:creationId xmlns:a16="http://schemas.microsoft.com/office/drawing/2014/main" id="{4346D119-E2AB-BAF1-FBE6-1C9B92D372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11846" y="2545229"/>
            <a:ext cx="2895985" cy="1862167"/>
          </a:xfrm>
          <a:prstGeom prst="rect">
            <a:avLst/>
          </a:prstGeom>
          <a:noFill/>
          <a:ln>
            <a:solidFill>
              <a:schemeClr val="tx1"/>
            </a:solidFill>
          </a:ln>
        </p:spPr>
      </p:pic>
      <p:pic>
        <p:nvPicPr>
          <p:cNvPr id="9" name="图片 8">
            <a:extLst>
              <a:ext uri="{FF2B5EF4-FFF2-40B4-BE49-F238E27FC236}">
                <a16:creationId xmlns:a16="http://schemas.microsoft.com/office/drawing/2014/main" id="{01DBD1F7-2B31-95CA-647D-EEE8B4E232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1558" y="4484795"/>
            <a:ext cx="2895985" cy="1862168"/>
          </a:xfrm>
          <a:prstGeom prst="rect">
            <a:avLst/>
          </a:prstGeom>
          <a:noFill/>
          <a:ln>
            <a:solidFill>
              <a:schemeClr val="tx1"/>
            </a:solidFill>
          </a:ln>
        </p:spPr>
      </p:pic>
      <p:pic>
        <p:nvPicPr>
          <p:cNvPr id="11" name="图片 10">
            <a:extLst>
              <a:ext uri="{FF2B5EF4-FFF2-40B4-BE49-F238E27FC236}">
                <a16:creationId xmlns:a16="http://schemas.microsoft.com/office/drawing/2014/main" id="{CFDE9551-80DC-5094-E420-9CE2A16156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11846" y="4510962"/>
            <a:ext cx="2895984" cy="1862167"/>
          </a:xfrm>
          <a:prstGeom prst="rect">
            <a:avLst/>
          </a:prstGeom>
          <a:noFill/>
          <a:ln>
            <a:solidFill>
              <a:schemeClr val="tx1"/>
            </a:solidFill>
          </a:ln>
        </p:spPr>
      </p:pic>
      <p:pic>
        <p:nvPicPr>
          <p:cNvPr id="13" name="图片 12">
            <a:extLst>
              <a:ext uri="{FF2B5EF4-FFF2-40B4-BE49-F238E27FC236}">
                <a16:creationId xmlns:a16="http://schemas.microsoft.com/office/drawing/2014/main" id="{17BE91F3-47BB-2049-CC7E-2E3504B033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31558" y="2545231"/>
            <a:ext cx="2895985" cy="1862167"/>
          </a:xfrm>
          <a:prstGeom prst="rect">
            <a:avLst/>
          </a:prstGeom>
          <a:noFill/>
          <a:ln>
            <a:solidFill>
              <a:schemeClr val="tx1"/>
            </a:solidFill>
          </a:ln>
        </p:spPr>
      </p:pic>
      <p:pic>
        <p:nvPicPr>
          <p:cNvPr id="17" name="图片 16">
            <a:extLst>
              <a:ext uri="{FF2B5EF4-FFF2-40B4-BE49-F238E27FC236}">
                <a16:creationId xmlns:a16="http://schemas.microsoft.com/office/drawing/2014/main" id="{8DE3C205-C773-E1B0-51B5-2FC9B5E956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4791" y="2523544"/>
            <a:ext cx="3372624" cy="1872000"/>
          </a:xfrm>
          <a:prstGeom prst="rect">
            <a:avLst/>
          </a:prstGeom>
          <a:ln>
            <a:solidFill>
              <a:schemeClr val="tx1"/>
            </a:solidFill>
          </a:ln>
        </p:spPr>
      </p:pic>
      <p:grpSp>
        <p:nvGrpSpPr>
          <p:cNvPr id="24" name="组合 23">
            <a:extLst>
              <a:ext uri="{FF2B5EF4-FFF2-40B4-BE49-F238E27FC236}">
                <a16:creationId xmlns:a16="http://schemas.microsoft.com/office/drawing/2014/main" id="{24369F87-B602-5403-AB0B-1C35984091B1}"/>
              </a:ext>
            </a:extLst>
          </p:cNvPr>
          <p:cNvGrpSpPr/>
          <p:nvPr/>
        </p:nvGrpSpPr>
        <p:grpSpPr>
          <a:xfrm>
            <a:off x="916964" y="4510963"/>
            <a:ext cx="3688278" cy="1872000"/>
            <a:chOff x="239279" y="616835"/>
            <a:chExt cx="4726801" cy="3600000"/>
          </a:xfrm>
        </p:grpSpPr>
        <p:pic>
          <p:nvPicPr>
            <p:cNvPr id="26" name="图片 25">
              <a:extLst>
                <a:ext uri="{FF2B5EF4-FFF2-40B4-BE49-F238E27FC236}">
                  <a16:creationId xmlns:a16="http://schemas.microsoft.com/office/drawing/2014/main" id="{204F3697-091E-A010-4A57-EBFB7F158A41}"/>
                </a:ext>
              </a:extLst>
            </p:cNvPr>
            <p:cNvPicPr>
              <a:picLocks noChangeAspect="1"/>
            </p:cNvPicPr>
            <p:nvPr/>
          </p:nvPicPr>
          <p:blipFill>
            <a:blip r:embed="rId8"/>
            <a:srcRect r="50425" b="49733"/>
            <a:stretch>
              <a:fillRect/>
            </a:stretch>
          </p:blipFill>
          <p:spPr>
            <a:xfrm>
              <a:off x="239279" y="616835"/>
              <a:ext cx="4726801" cy="3600000"/>
            </a:xfrm>
            <a:prstGeom prst="rect">
              <a:avLst/>
            </a:prstGeom>
            <a:ln>
              <a:solidFill>
                <a:schemeClr val="tx1"/>
              </a:solidFill>
            </a:ln>
          </p:spPr>
        </p:pic>
        <p:pic>
          <p:nvPicPr>
            <p:cNvPr id="28" name="图片 27" descr="形状, 圆圈&#10;&#10;AI 生成的内容可能不正确。">
              <a:extLst>
                <a:ext uri="{FF2B5EF4-FFF2-40B4-BE49-F238E27FC236}">
                  <a16:creationId xmlns:a16="http://schemas.microsoft.com/office/drawing/2014/main" id="{704BB8FB-4D65-3826-5847-36D84092A01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6184" y="1090541"/>
              <a:ext cx="3497384" cy="2520000"/>
            </a:xfrm>
            <a:prstGeom prst="rect">
              <a:avLst/>
            </a:prstGeom>
            <a:ln>
              <a:solidFill>
                <a:schemeClr val="tx1"/>
              </a:solidFill>
            </a:ln>
          </p:spPr>
        </p:pic>
      </p:grpSp>
      <p:pic>
        <p:nvPicPr>
          <p:cNvPr id="30" name="图片 29">
            <a:extLst>
              <a:ext uri="{FF2B5EF4-FFF2-40B4-BE49-F238E27FC236}">
                <a16:creationId xmlns:a16="http://schemas.microsoft.com/office/drawing/2014/main" id="{862BD5FD-34CA-FFBA-E673-588BFF06D365}"/>
              </a:ext>
            </a:extLst>
          </p:cNvPr>
          <p:cNvPicPr>
            <a:picLocks noChangeAspect="1"/>
          </p:cNvPicPr>
          <p:nvPr/>
        </p:nvPicPr>
        <p:blipFill>
          <a:blip r:embed="rId10"/>
          <a:stretch>
            <a:fillRect/>
          </a:stretch>
        </p:blipFill>
        <p:spPr>
          <a:xfrm>
            <a:off x="8398198" y="1016208"/>
            <a:ext cx="2257425" cy="514350"/>
          </a:xfrm>
          <a:prstGeom prst="rect">
            <a:avLst/>
          </a:prstGeom>
          <a:ln>
            <a:solidFill>
              <a:schemeClr val="tx1"/>
            </a:solidFill>
          </a:ln>
        </p:spPr>
      </p:pic>
      <p:pic>
        <p:nvPicPr>
          <p:cNvPr id="32" name="图片 31">
            <a:extLst>
              <a:ext uri="{FF2B5EF4-FFF2-40B4-BE49-F238E27FC236}">
                <a16:creationId xmlns:a16="http://schemas.microsoft.com/office/drawing/2014/main" id="{B09BDA8F-31B5-C11F-1A7D-970566D95A60}"/>
              </a:ext>
            </a:extLst>
          </p:cNvPr>
          <p:cNvPicPr>
            <a:picLocks noChangeAspect="1"/>
          </p:cNvPicPr>
          <p:nvPr/>
        </p:nvPicPr>
        <p:blipFill>
          <a:blip r:embed="rId11"/>
          <a:stretch>
            <a:fillRect/>
          </a:stretch>
        </p:blipFill>
        <p:spPr>
          <a:xfrm>
            <a:off x="8398198" y="1648152"/>
            <a:ext cx="3123467" cy="473484"/>
          </a:xfrm>
          <a:prstGeom prst="rect">
            <a:avLst/>
          </a:prstGeom>
          <a:ln>
            <a:solidFill>
              <a:schemeClr val="tx1"/>
            </a:solidFill>
          </a:ln>
        </p:spPr>
      </p:pic>
      <p:sp>
        <p:nvSpPr>
          <p:cNvPr id="34" name="内容占位符 2">
            <a:extLst>
              <a:ext uri="{FF2B5EF4-FFF2-40B4-BE49-F238E27FC236}">
                <a16:creationId xmlns:a16="http://schemas.microsoft.com/office/drawing/2014/main" id="{86DA7D2D-98D5-C360-990D-18B266B3EB49}"/>
              </a:ext>
            </a:extLst>
          </p:cNvPr>
          <p:cNvSpPr txBox="1">
            <a:spLocks/>
          </p:cNvSpPr>
          <p:nvPr/>
        </p:nvSpPr>
        <p:spPr>
          <a:xfrm>
            <a:off x="300250" y="842897"/>
            <a:ext cx="7862982" cy="1559680"/>
          </a:xfrm>
          <a:prstGeom prst="rect">
            <a:avLst/>
          </a:prstGeom>
          <a:ln>
            <a:solidFill>
              <a:schemeClr val="tx1"/>
            </a:solidFill>
          </a:ln>
        </p:spPr>
        <p:txBody>
          <a:bodyPr>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基于该此原理对追踪软件底层积分器进行重构，实现</a:t>
            </a:r>
            <a:r>
              <a:rPr lang="zh-CN" altLang="zh-CN"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高精度</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的加速</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过程</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Ramping</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模拟，追踪结果与理论接受度相符</a:t>
            </a:r>
            <a:endPar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a:buFont typeface="Wingdings" panose="05000000000000000000" pitchFamily="2" charset="2"/>
              <a:buChar char="Ø"/>
            </a:pP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引入了基波与二次、三次谐波叠加技术</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，扩大势阱，</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展平纵向线电荷密度</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压制空间电荷效应</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加速</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过程实现</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高效率加速</a:t>
            </a:r>
            <a:endPar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6" name="文本框 35">
            <a:extLst>
              <a:ext uri="{FF2B5EF4-FFF2-40B4-BE49-F238E27FC236}">
                <a16:creationId xmlns:a16="http://schemas.microsoft.com/office/drawing/2014/main" id="{0601AA4C-DF3D-B774-A547-29AAE6FB0D54}"/>
              </a:ext>
            </a:extLst>
          </p:cNvPr>
          <p:cNvSpPr txBox="1"/>
          <p:nvPr/>
        </p:nvSpPr>
        <p:spPr>
          <a:xfrm>
            <a:off x="7118715" y="6450529"/>
            <a:ext cx="2089033" cy="338554"/>
          </a:xfrm>
          <a:prstGeom prst="rect">
            <a:avLst/>
          </a:prstGeom>
          <a:noFill/>
        </p:spPr>
        <p:txBody>
          <a:bodyPr wrap="none" rtlCol="0">
            <a:spAutoFit/>
          </a:bodyPr>
          <a:lstStyle/>
          <a:p>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纵向相空间演化过程</a:t>
            </a:r>
          </a:p>
        </p:txBody>
      </p:sp>
      <p:sp>
        <p:nvSpPr>
          <p:cNvPr id="38" name="文本框 37">
            <a:extLst>
              <a:ext uri="{FF2B5EF4-FFF2-40B4-BE49-F238E27FC236}">
                <a16:creationId xmlns:a16="http://schemas.microsoft.com/office/drawing/2014/main" id="{879F5E6D-6C1E-96AF-3697-050F6EFEFB17}"/>
              </a:ext>
            </a:extLst>
          </p:cNvPr>
          <p:cNvSpPr txBox="1"/>
          <p:nvPr/>
        </p:nvSpPr>
        <p:spPr>
          <a:xfrm>
            <a:off x="1848032" y="6460013"/>
            <a:ext cx="1826141" cy="338554"/>
          </a:xfrm>
          <a:prstGeom prst="rect">
            <a:avLst/>
          </a:prstGeom>
          <a:noFill/>
        </p:spPr>
        <p:txBody>
          <a:bodyPr wrap="none" rtlCol="0">
            <a:spAutoFit/>
          </a:bodyPr>
          <a:lstStyle/>
          <a:p>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三次谐波叠加势阱</a:t>
            </a:r>
          </a:p>
        </p:txBody>
      </p:sp>
    </p:spTree>
    <p:extLst>
      <p:ext uri="{BB962C8B-B14F-4D97-AF65-F5344CB8AC3E}">
        <p14:creationId xmlns:p14="http://schemas.microsoft.com/office/powerpoint/2010/main" val="2702429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63F86-EC22-FEAC-210B-C1B8819E4526}"/>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FA1D92E6-B9FF-30D5-E1F1-11FDBBE0034F}"/>
              </a:ext>
            </a:extLst>
          </p:cNvPr>
          <p:cNvSpPr txBox="1"/>
          <p:nvPr/>
        </p:nvSpPr>
        <p:spPr>
          <a:xfrm>
            <a:off x="4458153" y="111569"/>
            <a:ext cx="2661178"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引出</a:t>
            </a:r>
            <a:r>
              <a:rPr lang="en-US" altLang="zh-CN" sz="2800" b="1" dirty="0">
                <a:latin typeface="微软雅黑" panose="020B0503020204020204" pitchFamily="34" charset="-122"/>
                <a:ea typeface="微软雅黑" panose="020B0503020204020204" pitchFamily="34" charset="-122"/>
                <a:cs typeface="Times New Roman" panose="02020603050405020304" pitchFamily="18" charset="0"/>
              </a:rPr>
              <a:t>Hardt</a:t>
            </a:r>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条件</a:t>
            </a:r>
          </a:p>
        </p:txBody>
      </p:sp>
      <p:cxnSp>
        <p:nvCxnSpPr>
          <p:cNvPr id="4" name="直接连接符 3">
            <a:extLst>
              <a:ext uri="{FF2B5EF4-FFF2-40B4-BE49-F238E27FC236}">
                <a16:creationId xmlns:a16="http://schemas.microsoft.com/office/drawing/2014/main" id="{2BB45ABB-8E14-9B63-C76D-5F8DDB7DD14B}"/>
              </a:ext>
            </a:extLst>
          </p:cNvPr>
          <p:cNvCxnSpPr/>
          <p:nvPr/>
        </p:nvCxnSpPr>
        <p:spPr>
          <a:xfrm>
            <a:off x="0" y="692696"/>
            <a:ext cx="12192000" cy="0"/>
          </a:xfrm>
          <a:prstGeom prst="line">
            <a:avLst/>
          </a:prstGeom>
          <a:ln w="31750"/>
        </p:spPr>
        <p:style>
          <a:lnRef idx="3">
            <a:schemeClr val="dk1"/>
          </a:lnRef>
          <a:fillRef idx="0">
            <a:schemeClr val="dk1"/>
          </a:fillRef>
          <a:effectRef idx="2">
            <a:schemeClr val="dk1"/>
          </a:effectRef>
          <a:fontRef idx="minor">
            <a:schemeClr val="tx1"/>
          </a:fontRef>
        </p:style>
      </p:cxnSp>
      <p:graphicFrame>
        <p:nvGraphicFramePr>
          <p:cNvPr id="2" name="表格 1">
            <a:extLst>
              <a:ext uri="{FF2B5EF4-FFF2-40B4-BE49-F238E27FC236}">
                <a16:creationId xmlns:a16="http://schemas.microsoft.com/office/drawing/2014/main" id="{FEE86A75-2A07-0876-AB0C-20A3B733AD3C}"/>
              </a:ext>
            </a:extLst>
          </p:cNvPr>
          <p:cNvGraphicFramePr>
            <a:graphicFrameLocks noGrp="1"/>
          </p:cNvGraphicFramePr>
          <p:nvPr>
            <p:extLst>
              <p:ext uri="{D42A27DB-BD31-4B8C-83A1-F6EECF244321}">
                <p14:modId xmlns:p14="http://schemas.microsoft.com/office/powerpoint/2010/main" val="1478358500"/>
              </p:ext>
            </p:extLst>
          </p:nvPr>
        </p:nvGraphicFramePr>
        <p:xfrm>
          <a:off x="2007935" y="6002913"/>
          <a:ext cx="8128002" cy="74168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1348868551"/>
                    </a:ext>
                  </a:extLst>
                </a:gridCol>
                <a:gridCol w="1354667">
                  <a:extLst>
                    <a:ext uri="{9D8B030D-6E8A-4147-A177-3AD203B41FA5}">
                      <a16:colId xmlns:a16="http://schemas.microsoft.com/office/drawing/2014/main" val="3190010773"/>
                    </a:ext>
                  </a:extLst>
                </a:gridCol>
                <a:gridCol w="1354667">
                  <a:extLst>
                    <a:ext uri="{9D8B030D-6E8A-4147-A177-3AD203B41FA5}">
                      <a16:colId xmlns:a16="http://schemas.microsoft.com/office/drawing/2014/main" val="2122321611"/>
                    </a:ext>
                  </a:extLst>
                </a:gridCol>
                <a:gridCol w="1354667">
                  <a:extLst>
                    <a:ext uri="{9D8B030D-6E8A-4147-A177-3AD203B41FA5}">
                      <a16:colId xmlns:a16="http://schemas.microsoft.com/office/drawing/2014/main" val="227149805"/>
                    </a:ext>
                  </a:extLst>
                </a:gridCol>
                <a:gridCol w="1354667">
                  <a:extLst>
                    <a:ext uri="{9D8B030D-6E8A-4147-A177-3AD203B41FA5}">
                      <a16:colId xmlns:a16="http://schemas.microsoft.com/office/drawing/2014/main" val="4033680758"/>
                    </a:ext>
                  </a:extLst>
                </a:gridCol>
                <a:gridCol w="1354667">
                  <a:extLst>
                    <a:ext uri="{9D8B030D-6E8A-4147-A177-3AD203B41FA5}">
                      <a16:colId xmlns:a16="http://schemas.microsoft.com/office/drawing/2014/main" val="2080452624"/>
                    </a:ext>
                  </a:extLst>
                </a:gridCol>
              </a:tblGrid>
              <a:tr h="370840">
                <a:tc>
                  <a:txBody>
                    <a:bodyPr/>
                    <a:lstStyle/>
                    <a:p>
                      <a:pPr algn="ctr"/>
                      <a:r>
                        <a:rPr lang="en-US" altLang="zh-CN" sz="1600" dirty="0" err="1">
                          <a:solidFill>
                            <a:schemeClr val="tx1"/>
                          </a:solidFill>
                        </a:rPr>
                        <a:t>Dx_nom</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algn="ctr"/>
                      <a:r>
                        <a:rPr lang="en-US" altLang="zh-CN" sz="1600" dirty="0" err="1">
                          <a:solidFill>
                            <a:schemeClr val="tx1"/>
                          </a:solidFill>
                        </a:rPr>
                        <a:t>Dx’_nom</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algn="ctr"/>
                      <a:r>
                        <a:rPr lang="en-US" altLang="zh-CN" sz="1600" dirty="0">
                          <a:solidFill>
                            <a:schemeClr val="tx1"/>
                          </a:solidFill>
                        </a:rPr>
                        <a:t>μ</a:t>
                      </a:r>
                      <a:r>
                        <a:rPr lang="zh-CN" altLang="en-US" sz="1600" dirty="0">
                          <a:solidFill>
                            <a:schemeClr val="tx1"/>
                          </a:solidFill>
                        </a:rPr>
                        <a:t>相移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algn="ctr"/>
                      <a:r>
                        <a:rPr lang="en-US" altLang="zh-CN" sz="1600" dirty="0">
                          <a:solidFill>
                            <a:schemeClr val="tx1"/>
                          </a:solidFill>
                        </a:rPr>
                        <a:t>α</a:t>
                      </a:r>
                      <a:r>
                        <a:rPr lang="zh-CN" altLang="en-US" sz="1600" dirty="0">
                          <a:solidFill>
                            <a:schemeClr val="tx1"/>
                          </a:solidFill>
                        </a:rPr>
                        <a:t>夹角</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algn="ctr"/>
                      <a:r>
                        <a:rPr lang="en-US" altLang="zh-CN" sz="1600" dirty="0">
                          <a:solidFill>
                            <a:schemeClr val="tx1"/>
                          </a:solidFill>
                        </a:rPr>
                        <a:t>S-nom</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algn="ctr"/>
                      <a:r>
                        <a:rPr lang="en-US" altLang="zh-CN" sz="1600" dirty="0">
                          <a:solidFill>
                            <a:schemeClr val="tx1"/>
                          </a:solidFill>
                        </a:rPr>
                        <a:t>Q’</a:t>
                      </a:r>
                      <a:r>
                        <a:rPr lang="zh-CN" altLang="en-US" sz="1600" dirty="0">
                          <a:solidFill>
                            <a:schemeClr val="tx1"/>
                          </a:solidFill>
                        </a:rPr>
                        <a:t>色品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extLst>
                  <a:ext uri="{0D108BD9-81ED-4DB2-BD59-A6C34878D82A}">
                    <a16:rowId xmlns:a16="http://schemas.microsoft.com/office/drawing/2014/main" val="4145496947"/>
                  </a:ext>
                </a:extLst>
              </a:tr>
              <a:tr h="370840">
                <a:tc>
                  <a:txBody>
                    <a:bodyPr/>
                    <a:lstStyle/>
                    <a:p>
                      <a:pPr algn="ctr"/>
                      <a:r>
                        <a:rPr lang="en-US" altLang="zh-CN" sz="1600" b="1" kern="1200" dirty="0">
                          <a:solidFill>
                            <a:schemeClr val="tx1"/>
                          </a:solidFill>
                          <a:latin typeface="+mn-lt"/>
                          <a:ea typeface="+mn-ea"/>
                          <a:cs typeface="+mn-cs"/>
                        </a:rPr>
                        <a:t>1.1664</a:t>
                      </a:r>
                      <a:endParaRPr lang="zh-CN" altLang="en-US" sz="16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b="1" kern="1200" dirty="0">
                          <a:solidFill>
                            <a:schemeClr val="tx1"/>
                          </a:solidFill>
                          <a:latin typeface="+mn-lt"/>
                          <a:ea typeface="+mn-ea"/>
                          <a:cs typeface="+mn-cs"/>
                        </a:rPr>
                        <a:t>0.5315</a:t>
                      </a:r>
                      <a:endParaRPr lang="zh-CN" altLang="en-US" sz="16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16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16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b="1" dirty="0">
                          <a:solidFill>
                            <a:srgbClr val="FF0000"/>
                          </a:solidFill>
                        </a:rPr>
                        <a:t>-0.15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0707013"/>
                  </a:ext>
                </a:extLst>
              </a:tr>
            </a:tbl>
          </a:graphicData>
        </a:graphic>
      </p:graphicFrame>
      <p:pic>
        <p:nvPicPr>
          <p:cNvPr id="6" name="图片 5">
            <a:extLst>
              <a:ext uri="{FF2B5EF4-FFF2-40B4-BE49-F238E27FC236}">
                <a16:creationId xmlns:a16="http://schemas.microsoft.com/office/drawing/2014/main" id="{709E05E4-9402-3556-0088-4F0D3B8DB145}"/>
              </a:ext>
            </a:extLst>
          </p:cNvPr>
          <p:cNvPicPr>
            <a:picLocks noChangeAspect="1"/>
          </p:cNvPicPr>
          <p:nvPr/>
        </p:nvPicPr>
        <p:blipFill>
          <a:blip r:embed="rId3"/>
          <a:stretch>
            <a:fillRect/>
          </a:stretch>
        </p:blipFill>
        <p:spPr>
          <a:xfrm>
            <a:off x="1414913" y="1626234"/>
            <a:ext cx="3739416" cy="2013766"/>
          </a:xfrm>
          <a:prstGeom prst="rect">
            <a:avLst/>
          </a:prstGeom>
          <a:ln>
            <a:solidFill>
              <a:schemeClr val="tx1"/>
            </a:solidFill>
          </a:ln>
        </p:spPr>
      </p:pic>
      <p:pic>
        <p:nvPicPr>
          <p:cNvPr id="9" name="图片 8">
            <a:extLst>
              <a:ext uri="{FF2B5EF4-FFF2-40B4-BE49-F238E27FC236}">
                <a16:creationId xmlns:a16="http://schemas.microsoft.com/office/drawing/2014/main" id="{C1175C3A-EE83-BD86-0321-CD344C5086FA}"/>
              </a:ext>
            </a:extLst>
          </p:cNvPr>
          <p:cNvPicPr>
            <a:picLocks noChangeAspect="1"/>
          </p:cNvPicPr>
          <p:nvPr/>
        </p:nvPicPr>
        <p:blipFill>
          <a:blip r:embed="rId4"/>
          <a:stretch>
            <a:fillRect/>
          </a:stretch>
        </p:blipFill>
        <p:spPr>
          <a:xfrm>
            <a:off x="5435788" y="2537225"/>
            <a:ext cx="4968357" cy="3252938"/>
          </a:xfrm>
          <a:prstGeom prst="rect">
            <a:avLst/>
          </a:prstGeom>
          <a:ln>
            <a:solidFill>
              <a:schemeClr val="tx1"/>
            </a:solidFill>
          </a:ln>
        </p:spPr>
      </p:pic>
      <p:cxnSp>
        <p:nvCxnSpPr>
          <p:cNvPr id="10" name="直接连接符 9">
            <a:extLst>
              <a:ext uri="{FF2B5EF4-FFF2-40B4-BE49-F238E27FC236}">
                <a16:creationId xmlns:a16="http://schemas.microsoft.com/office/drawing/2014/main" id="{BBC5E52B-AE1C-B3E2-7569-1ADB7C78194B}"/>
              </a:ext>
            </a:extLst>
          </p:cNvPr>
          <p:cNvCxnSpPr/>
          <p:nvPr/>
        </p:nvCxnSpPr>
        <p:spPr>
          <a:xfrm>
            <a:off x="9116865" y="4214972"/>
            <a:ext cx="0" cy="429904"/>
          </a:xfrm>
          <a:prstGeom prst="line">
            <a:avLst/>
          </a:prstGeom>
          <a:ln w="19050"/>
        </p:spPr>
        <p:style>
          <a:lnRef idx="1">
            <a:schemeClr val="dk1"/>
          </a:lnRef>
          <a:fillRef idx="0">
            <a:schemeClr val="dk1"/>
          </a:fillRef>
          <a:effectRef idx="0">
            <a:schemeClr val="dk1"/>
          </a:effectRef>
          <a:fontRef idx="minor">
            <a:schemeClr val="tx1"/>
          </a:fontRef>
        </p:style>
      </p:cxnSp>
      <p:cxnSp>
        <p:nvCxnSpPr>
          <p:cNvPr id="11" name="直接连接符 10">
            <a:extLst>
              <a:ext uri="{FF2B5EF4-FFF2-40B4-BE49-F238E27FC236}">
                <a16:creationId xmlns:a16="http://schemas.microsoft.com/office/drawing/2014/main" id="{BBF7445D-BB8B-EDA4-3992-42BF0D8148CC}"/>
              </a:ext>
            </a:extLst>
          </p:cNvPr>
          <p:cNvCxnSpPr/>
          <p:nvPr/>
        </p:nvCxnSpPr>
        <p:spPr>
          <a:xfrm>
            <a:off x="9347086" y="4214972"/>
            <a:ext cx="0" cy="429904"/>
          </a:xfrm>
          <a:prstGeom prst="line">
            <a:avLst/>
          </a:prstGeom>
          <a:ln w="19050"/>
        </p:spPr>
        <p:style>
          <a:lnRef idx="1">
            <a:schemeClr val="dk1"/>
          </a:lnRef>
          <a:fillRef idx="0">
            <a:schemeClr val="dk1"/>
          </a:fillRef>
          <a:effectRef idx="0">
            <a:schemeClr val="dk1"/>
          </a:effectRef>
          <a:fontRef idx="minor">
            <a:schemeClr val="tx1"/>
          </a:fontRef>
        </p:style>
      </p:cxnSp>
      <p:sp>
        <p:nvSpPr>
          <p:cNvPr id="14" name="文本框 13">
            <a:extLst>
              <a:ext uri="{FF2B5EF4-FFF2-40B4-BE49-F238E27FC236}">
                <a16:creationId xmlns:a16="http://schemas.microsoft.com/office/drawing/2014/main" id="{363F7C3F-A3F7-A58B-B6CD-5C57E6AD7C88}"/>
              </a:ext>
            </a:extLst>
          </p:cNvPr>
          <p:cNvSpPr txBox="1"/>
          <p:nvPr/>
        </p:nvSpPr>
        <p:spPr>
          <a:xfrm>
            <a:off x="10560543" y="3178315"/>
            <a:ext cx="1491387" cy="1077218"/>
          </a:xfrm>
          <a:prstGeom prst="rect">
            <a:avLst/>
          </a:prstGeom>
          <a:noFill/>
          <a:ln>
            <a:solidFill>
              <a:schemeClr val="tx1"/>
            </a:solidFill>
          </a:ln>
        </p:spPr>
        <p:txBody>
          <a:bodyPr wrap="square" rtlCol="0">
            <a:spAutoFit/>
          </a:bodyPr>
          <a:lstStyle/>
          <a:p>
            <a:pPr algn="ct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Ramping</a:t>
            </a: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后</a:t>
            </a: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235MeV/u</a:t>
            </a:r>
          </a:p>
          <a:p>
            <a:pPr algn="ct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粒子</a:t>
            </a: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Hardt</a:t>
            </a: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条件验证</a:t>
            </a:r>
          </a:p>
        </p:txBody>
      </p:sp>
      <p:sp>
        <p:nvSpPr>
          <p:cNvPr id="15" name="文本框 14">
            <a:extLst>
              <a:ext uri="{FF2B5EF4-FFF2-40B4-BE49-F238E27FC236}">
                <a16:creationId xmlns:a16="http://schemas.microsoft.com/office/drawing/2014/main" id="{E9F0E5E4-17EB-E862-BC5A-4F71E41C81D8}"/>
              </a:ext>
            </a:extLst>
          </p:cNvPr>
          <p:cNvSpPr txBox="1"/>
          <p:nvPr/>
        </p:nvSpPr>
        <p:spPr>
          <a:xfrm>
            <a:off x="9018517" y="3845640"/>
            <a:ext cx="418704" cy="369332"/>
          </a:xfrm>
          <a:prstGeom prst="rect">
            <a:avLst/>
          </a:prstGeom>
          <a:noFill/>
        </p:spPr>
        <p:txBody>
          <a:bodyPr wrap="none" rtlCol="0">
            <a:spAutoFit/>
          </a:bodyPr>
          <a:lstStyle/>
          <a:p>
            <a:r>
              <a:rPr lang="en-US" altLang="zh-CN" dirty="0"/>
              <a:t>ES</a:t>
            </a:r>
            <a:endParaRPr lang="zh-CN" altLang="en-US" dirty="0"/>
          </a:p>
        </p:txBody>
      </p:sp>
      <p:grpSp>
        <p:nvGrpSpPr>
          <p:cNvPr id="19" name="组合 18">
            <a:extLst>
              <a:ext uri="{FF2B5EF4-FFF2-40B4-BE49-F238E27FC236}">
                <a16:creationId xmlns:a16="http://schemas.microsoft.com/office/drawing/2014/main" id="{B7C1A3E7-5B46-0249-5B6E-4E618DF64803}"/>
              </a:ext>
            </a:extLst>
          </p:cNvPr>
          <p:cNvGrpSpPr/>
          <p:nvPr/>
        </p:nvGrpSpPr>
        <p:grpSpPr>
          <a:xfrm>
            <a:off x="1414913" y="3729017"/>
            <a:ext cx="3739415" cy="2184889"/>
            <a:chOff x="1405288" y="3347733"/>
            <a:chExt cx="3739415" cy="2184889"/>
          </a:xfrm>
        </p:grpSpPr>
        <p:pic>
          <p:nvPicPr>
            <p:cNvPr id="17" name="图片 16">
              <a:extLst>
                <a:ext uri="{FF2B5EF4-FFF2-40B4-BE49-F238E27FC236}">
                  <a16:creationId xmlns:a16="http://schemas.microsoft.com/office/drawing/2014/main" id="{621425E2-14D8-1EB9-B633-2AAE6303F7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5628" y="3429000"/>
              <a:ext cx="3508760" cy="2103622"/>
            </a:xfrm>
            <a:prstGeom prst="rect">
              <a:avLst/>
            </a:prstGeom>
            <a:ln>
              <a:noFill/>
            </a:ln>
          </p:spPr>
        </p:pic>
        <p:sp>
          <p:nvSpPr>
            <p:cNvPr id="18" name="矩形 17">
              <a:extLst>
                <a:ext uri="{FF2B5EF4-FFF2-40B4-BE49-F238E27FC236}">
                  <a16:creationId xmlns:a16="http://schemas.microsoft.com/office/drawing/2014/main" id="{6372D3B4-5893-8A61-365E-99061EE51ADB}"/>
                </a:ext>
              </a:extLst>
            </p:cNvPr>
            <p:cNvSpPr/>
            <p:nvPr/>
          </p:nvSpPr>
          <p:spPr>
            <a:xfrm>
              <a:off x="1405288" y="3347733"/>
              <a:ext cx="3739415" cy="218487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a:extLst>
              <a:ext uri="{FF2B5EF4-FFF2-40B4-BE49-F238E27FC236}">
                <a16:creationId xmlns:a16="http://schemas.microsoft.com/office/drawing/2014/main" id="{D287D432-0F99-4D53-6DE4-C67BE4E8F638}"/>
              </a:ext>
            </a:extLst>
          </p:cNvPr>
          <p:cNvSpPr txBox="1"/>
          <p:nvPr/>
        </p:nvSpPr>
        <p:spPr>
          <a:xfrm>
            <a:off x="117008" y="3332697"/>
            <a:ext cx="1072148" cy="830997"/>
          </a:xfrm>
          <a:prstGeom prst="rect">
            <a:avLst/>
          </a:prstGeom>
          <a:noFill/>
          <a:ln>
            <a:solidFill>
              <a:schemeClr val="tx1"/>
            </a:solidFill>
          </a:ln>
        </p:spPr>
        <p:txBody>
          <a:bodyPr wrap="square" rtlCol="0">
            <a:spAutoFit/>
          </a:bodyPr>
          <a:lstStyle/>
          <a:p>
            <a:pPr algn="ct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单粒子</a:t>
            </a:r>
            <a:endParaRPr lang="en-US" altLang="zh-CN" sz="1600" b="1"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Hardt</a:t>
            </a: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条件验证</a:t>
            </a:r>
          </a:p>
        </p:txBody>
      </p:sp>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F3009B61-E73F-EF2A-632B-FA67E33C8378}"/>
                  </a:ext>
                </a:extLst>
              </p:cNvPr>
              <p:cNvSpPr txBox="1"/>
              <p:nvPr/>
            </p:nvSpPr>
            <p:spPr>
              <a:xfrm>
                <a:off x="5788742" y="1842322"/>
                <a:ext cx="4385010" cy="392352"/>
              </a:xfrm>
              <a:prstGeom prst="rect">
                <a:avLst/>
              </a:prstGeom>
              <a:noFill/>
              <a:ln>
                <a:solidFill>
                  <a:schemeClr val="tx1"/>
                </a:solidFill>
              </a:ln>
            </p:spPr>
            <p:txBody>
              <a:bodyPr wrap="square" lIns="0" tIns="0" rIns="0" bIns="0" rtlCol="0">
                <a:spAutoFit/>
              </a:bodyPr>
              <a:lstStyle/>
              <a:p>
                <a14:m>
                  <m:oMath xmlns:m="http://schemas.openxmlformats.org/officeDocument/2006/math">
                    <m:sSub>
                      <m:sSubPr>
                        <m:ctrlPr>
                          <a:rPr lang="en-US" altLang="zh-CN" i="1">
                            <a:latin typeface="Cambria Math" panose="02040503050406030204" pitchFamily="18" charset="0"/>
                            <a:cs typeface="Times New Roman" panose="02020603050405020304" pitchFamily="18" charset="0"/>
                          </a:rPr>
                        </m:ctrlPr>
                      </m:sSubPr>
                      <m:e>
                        <m:r>
                          <a:rPr lang="en-US" altLang="zh-CN" i="1">
                            <a:latin typeface="Cambria Math" panose="02040503050406030204" pitchFamily="18" charset="0"/>
                            <a:cs typeface="Times New Roman" panose="02020603050405020304" pitchFamily="18" charset="0"/>
                          </a:rPr>
                          <m:t>𝐷</m:t>
                        </m:r>
                      </m:e>
                      <m:sub>
                        <m:r>
                          <a:rPr lang="en-US" altLang="zh-CN" b="0" i="1" smtClean="0">
                            <a:latin typeface="Cambria Math" panose="02040503050406030204" pitchFamily="18" charset="0"/>
                            <a:cs typeface="Times New Roman" panose="02020603050405020304" pitchFamily="18" charset="0"/>
                          </a:rPr>
                          <m:t>𝑛</m:t>
                        </m:r>
                      </m:sub>
                    </m:sSub>
                    <m:func>
                      <m:funcPr>
                        <m:ctrlPr>
                          <a:rPr lang="en-US" altLang="zh-CN" b="0" i="1" smtClean="0">
                            <a:latin typeface="Cambria Math" panose="02040503050406030204" pitchFamily="18" charset="0"/>
                            <a:cs typeface="Times New Roman" panose="02020603050405020304" pitchFamily="18" charset="0"/>
                          </a:rPr>
                        </m:ctrlPr>
                      </m:funcPr>
                      <m:fName>
                        <m:r>
                          <a:rPr lang="en-US" altLang="zh-CN" b="0" i="1" smtClean="0">
                            <a:latin typeface="Cambria Math" panose="02040503050406030204" pitchFamily="18" charset="0"/>
                            <a:cs typeface="Times New Roman" panose="02020603050405020304" pitchFamily="18" charset="0"/>
                          </a:rPr>
                          <m:t>𝑐𝑜𝑠</m:t>
                        </m:r>
                      </m:fName>
                      <m:e>
                        <m:d>
                          <m:dPr>
                            <m:ctrlPr>
                              <a:rPr lang="zh-CN" altLang="en-US" i="1">
                                <a:latin typeface="Cambria Math" panose="02040503050406030204" pitchFamily="18" charset="0"/>
                                <a:cs typeface="Times New Roman" panose="02020603050405020304" pitchFamily="18" charset="0"/>
                              </a:rPr>
                            </m:ctrlPr>
                          </m:dPr>
                          <m:e>
                            <m:r>
                              <a:rPr lang="zh-CN" altLang="en-US" i="1">
                                <a:latin typeface="Cambria Math" panose="02040503050406030204" pitchFamily="18" charset="0"/>
                                <a:cs typeface="Times New Roman" panose="02020603050405020304" pitchFamily="18" charset="0"/>
                              </a:rPr>
                              <m:t>𝛼</m:t>
                            </m:r>
                            <m:r>
                              <a:rPr lang="en-US" altLang="zh-CN" i="1">
                                <a:latin typeface="Cambria Math" panose="02040503050406030204" pitchFamily="18" charset="0"/>
                                <a:cs typeface="Times New Roman" panose="02020603050405020304" pitchFamily="18" charset="0"/>
                              </a:rPr>
                              <m:t>−</m:t>
                            </m:r>
                            <m:r>
                              <m:rPr>
                                <m:sty m:val="p"/>
                              </m:rPr>
                              <a:rPr lang="el-GR" altLang="zh-CN" i="1">
                                <a:latin typeface="Cambria Math" panose="02040503050406030204" pitchFamily="18" charset="0"/>
                                <a:cs typeface="Times New Roman" panose="02020603050405020304" pitchFamily="18" charset="0"/>
                              </a:rPr>
                              <m:t>Δ</m:t>
                            </m:r>
                            <m:r>
                              <a:rPr lang="zh-CN" altLang="el-GR" i="1">
                                <a:latin typeface="Cambria Math" panose="02040503050406030204" pitchFamily="18" charset="0"/>
                                <a:cs typeface="Times New Roman" panose="02020603050405020304" pitchFamily="18" charset="0"/>
                              </a:rPr>
                              <m:t>𝜇</m:t>
                            </m:r>
                          </m:e>
                        </m:d>
                      </m:e>
                    </m:func>
                    <m:r>
                      <a:rPr lang="en-US" altLang="zh-CN" i="1">
                        <a:latin typeface="Cambria Math" panose="02040503050406030204" pitchFamily="18" charset="0"/>
                        <a:cs typeface="Times New Roman" panose="02020603050405020304" pitchFamily="18" charset="0"/>
                      </a:rPr>
                      <m:t>+ </m:t>
                    </m:r>
                    <m:sSubSup>
                      <m:sSubSupPr>
                        <m:ctrlPr>
                          <a:rPr lang="en-US" altLang="zh-CN" i="1">
                            <a:latin typeface="Cambria Math" panose="02040503050406030204" pitchFamily="18" charset="0"/>
                            <a:cs typeface="Times New Roman" panose="02020603050405020304" pitchFamily="18" charset="0"/>
                          </a:rPr>
                        </m:ctrlPr>
                      </m:sSubSupPr>
                      <m:e>
                        <m:r>
                          <a:rPr lang="en-US" altLang="zh-CN" i="1">
                            <a:latin typeface="Cambria Math" panose="02040503050406030204" pitchFamily="18" charset="0"/>
                            <a:cs typeface="Times New Roman" panose="02020603050405020304" pitchFamily="18" charset="0"/>
                          </a:rPr>
                          <m:t>𝐷</m:t>
                        </m:r>
                      </m:e>
                      <m:sub>
                        <m:r>
                          <a:rPr lang="en-US" altLang="zh-CN" b="0" i="1" smtClean="0">
                            <a:latin typeface="Cambria Math" panose="02040503050406030204" pitchFamily="18" charset="0"/>
                            <a:cs typeface="Times New Roman" panose="02020603050405020304" pitchFamily="18" charset="0"/>
                          </a:rPr>
                          <m:t>𝑛</m:t>
                        </m:r>
                      </m:sub>
                      <m:sup>
                        <m:r>
                          <a:rPr lang="en-US" altLang="zh-CN" i="1">
                            <a:latin typeface="Cambria Math" panose="02040503050406030204" pitchFamily="18" charset="0"/>
                            <a:cs typeface="Times New Roman" panose="02020603050405020304" pitchFamily="18" charset="0"/>
                          </a:rPr>
                          <m:t>′</m:t>
                        </m:r>
                      </m:sup>
                    </m:sSubSup>
                    <m:r>
                      <a:rPr lang="en-US" altLang="zh-CN" b="0" i="1" smtClean="0">
                        <a:latin typeface="Cambria Math" panose="02040503050406030204" pitchFamily="18" charset="0"/>
                        <a:cs typeface="Times New Roman" panose="02020603050405020304" pitchFamily="18" charset="0"/>
                      </a:rPr>
                      <m:t>𝑠𝑖𝑛</m:t>
                    </m:r>
                    <m:d>
                      <m:dPr>
                        <m:ctrlPr>
                          <a:rPr lang="zh-CN" altLang="en-US" i="1">
                            <a:latin typeface="Cambria Math" panose="02040503050406030204" pitchFamily="18" charset="0"/>
                            <a:cs typeface="Times New Roman" panose="02020603050405020304" pitchFamily="18" charset="0"/>
                          </a:rPr>
                        </m:ctrlPr>
                      </m:dPr>
                      <m:e>
                        <m:r>
                          <a:rPr lang="zh-CN" altLang="en-US" i="1">
                            <a:latin typeface="Cambria Math" panose="02040503050406030204" pitchFamily="18" charset="0"/>
                            <a:cs typeface="Times New Roman" panose="02020603050405020304" pitchFamily="18" charset="0"/>
                          </a:rPr>
                          <m:t>𝛼</m:t>
                        </m:r>
                        <m:r>
                          <a:rPr lang="en-US" altLang="zh-CN" i="1">
                            <a:latin typeface="Cambria Math" panose="02040503050406030204" pitchFamily="18" charset="0"/>
                            <a:cs typeface="Times New Roman" panose="02020603050405020304" pitchFamily="18" charset="0"/>
                          </a:rPr>
                          <m:t>−</m:t>
                        </m:r>
                        <m:r>
                          <m:rPr>
                            <m:sty m:val="p"/>
                          </m:rPr>
                          <a:rPr lang="el-GR" altLang="zh-CN" i="1">
                            <a:latin typeface="Cambria Math" panose="02040503050406030204" pitchFamily="18" charset="0"/>
                            <a:cs typeface="Times New Roman" panose="02020603050405020304" pitchFamily="18" charset="0"/>
                          </a:rPr>
                          <m:t>Δ</m:t>
                        </m:r>
                        <m:r>
                          <a:rPr lang="zh-CN" altLang="el-GR" i="1">
                            <a:latin typeface="Cambria Math" panose="02040503050406030204" pitchFamily="18" charset="0"/>
                            <a:cs typeface="Times New Roman" panose="02020603050405020304" pitchFamily="18" charset="0"/>
                          </a:rPr>
                          <m:t>𝜇</m:t>
                        </m:r>
                      </m:e>
                    </m:d>
                    <m:r>
                      <a:rPr lang="zh-CN" altLang="en-US" i="1" dirty="0">
                        <a:latin typeface="Cambria Math" panose="02040503050406030204" pitchFamily="18" charset="0"/>
                        <a:cs typeface="Times New Roman" panose="02020603050405020304" pitchFamily="18" charset="0"/>
                      </a:rPr>
                      <m:t>=</m:t>
                    </m:r>
                    <m:r>
                      <a:rPr lang="en-US" altLang="zh-CN" i="1" dirty="0">
                        <a:latin typeface="Cambria Math" panose="02040503050406030204" pitchFamily="18" charset="0"/>
                        <a:cs typeface="Times New Roman" panose="02020603050405020304" pitchFamily="18" charset="0"/>
                      </a:rPr>
                      <m:t> −</m:t>
                    </m:r>
                    <m:f>
                      <m:fPr>
                        <m:ctrlPr>
                          <a:rPr lang="en-US" altLang="zh-CN" i="1" dirty="0">
                            <a:latin typeface="Cambria Math" panose="02040503050406030204" pitchFamily="18" charset="0"/>
                            <a:cs typeface="Times New Roman" panose="02020603050405020304" pitchFamily="18" charset="0"/>
                          </a:rPr>
                        </m:ctrlPr>
                      </m:fPr>
                      <m:num>
                        <m:r>
                          <a:rPr lang="en-US" altLang="zh-CN" i="1" dirty="0">
                            <a:latin typeface="Cambria Math" panose="02040503050406030204" pitchFamily="18" charset="0"/>
                            <a:cs typeface="Times New Roman" panose="02020603050405020304" pitchFamily="18" charset="0"/>
                          </a:rPr>
                          <m:t>4</m:t>
                        </m:r>
                        <m:r>
                          <a:rPr lang="zh-CN" altLang="en-US" i="1" dirty="0">
                            <a:latin typeface="Cambria Math" panose="02040503050406030204" pitchFamily="18" charset="0"/>
                            <a:cs typeface="Times New Roman" panose="02020603050405020304" pitchFamily="18" charset="0"/>
                          </a:rPr>
                          <m:t>𝜋</m:t>
                        </m:r>
                      </m:num>
                      <m:den>
                        <m:r>
                          <a:rPr lang="en-US" altLang="zh-CN" i="1" dirty="0">
                            <a:latin typeface="Cambria Math" panose="02040503050406030204" pitchFamily="18" charset="0"/>
                            <a:cs typeface="Times New Roman" panose="02020603050405020304" pitchFamily="18" charset="0"/>
                          </a:rPr>
                          <m:t>𝑆</m:t>
                        </m:r>
                      </m:den>
                    </m:f>
                    <m:r>
                      <a:rPr lang="zh-CN" altLang="en-US" i="1" dirty="0">
                        <a:latin typeface="Cambria Math" panose="02040503050406030204" pitchFamily="18" charset="0"/>
                        <a:cs typeface="Times New Roman" panose="02020603050405020304" pitchFamily="18" charset="0"/>
                      </a:rPr>
                      <m:t>𝜉</m:t>
                    </m:r>
                  </m:oMath>
                </a14:m>
                <a:r>
                  <a:rPr lang="en-US" altLang="zh-CN" i="1" dirty="0">
                    <a:latin typeface="Cambria Math" panose="02040503050406030204" pitchFamily="18" charset="0"/>
                    <a:cs typeface="Times New Roman" panose="02020603050405020304" pitchFamily="18" charset="0"/>
                  </a:rPr>
                  <a:t> </a:t>
                </a:r>
                <a:endParaRPr lang="zh-CN" altLang="en-US" i="1" dirty="0">
                  <a:latin typeface="Cambria Math" panose="02040503050406030204" pitchFamily="18" charset="0"/>
                  <a:cs typeface="Times New Roman" panose="02020603050405020304" pitchFamily="18" charset="0"/>
                </a:endParaRPr>
              </a:p>
            </p:txBody>
          </p:sp>
        </mc:Choice>
        <mc:Fallback xmlns="">
          <p:sp>
            <p:nvSpPr>
              <p:cNvPr id="23" name="文本框 22">
                <a:extLst>
                  <a:ext uri="{FF2B5EF4-FFF2-40B4-BE49-F238E27FC236}">
                    <a16:creationId xmlns:a16="http://schemas.microsoft.com/office/drawing/2014/main" id="{F3009B61-E73F-EF2A-632B-FA67E33C8378}"/>
                  </a:ext>
                </a:extLst>
              </p:cNvPr>
              <p:cNvSpPr txBox="1">
                <a:spLocks noRot="1" noChangeAspect="1" noMove="1" noResize="1" noEditPoints="1" noAdjustHandles="1" noChangeArrowheads="1" noChangeShapeType="1" noTextEdit="1"/>
              </p:cNvSpPr>
              <p:nvPr/>
            </p:nvSpPr>
            <p:spPr>
              <a:xfrm>
                <a:off x="5788742" y="1842322"/>
                <a:ext cx="4385010" cy="392352"/>
              </a:xfrm>
              <a:prstGeom prst="rect">
                <a:avLst/>
              </a:prstGeom>
              <a:blipFill>
                <a:blip r:embed="rId6"/>
                <a:stretch>
                  <a:fillRect l="-1803" b="-10448"/>
                </a:stretch>
              </a:blipFill>
              <a:ln>
                <a:solidFill>
                  <a:schemeClr val="tx1"/>
                </a:solidFill>
              </a:ln>
            </p:spPr>
            <p:txBody>
              <a:bodyPr/>
              <a:lstStyle/>
              <a:p>
                <a:r>
                  <a:rPr lang="zh-CN" altLang="en-US">
                    <a:noFill/>
                  </a:rPr>
                  <a:t> </a:t>
                </a:r>
              </a:p>
            </p:txBody>
          </p:sp>
        </mc:Fallback>
      </mc:AlternateContent>
      <p:sp>
        <p:nvSpPr>
          <p:cNvPr id="25" name="内容占位符 2">
            <a:extLst>
              <a:ext uri="{FF2B5EF4-FFF2-40B4-BE49-F238E27FC236}">
                <a16:creationId xmlns:a16="http://schemas.microsoft.com/office/drawing/2014/main" id="{772D0026-6FB4-8641-ADFF-D52B022F67AF}"/>
              </a:ext>
            </a:extLst>
          </p:cNvPr>
          <p:cNvSpPr txBox="1">
            <a:spLocks/>
          </p:cNvSpPr>
          <p:nvPr/>
        </p:nvSpPr>
        <p:spPr>
          <a:xfrm>
            <a:off x="709942" y="741164"/>
            <a:ext cx="10157600" cy="830996"/>
          </a:xfrm>
          <a:prstGeom prst="rect">
            <a:avLst/>
          </a:prstGeom>
          <a:ln>
            <a:solidFill>
              <a:schemeClr val="tx1"/>
            </a:solidFill>
          </a:ln>
        </p:spPr>
        <p:txBody>
          <a:bodyPr>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通过相移对称的六级铁实现了针对的</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Hardt</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条件设计，使</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不同能散的粒子沿同方向引出</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，并且保持了负色品，确保引出的稳定性</a:t>
            </a:r>
            <a:endPar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4266301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CB039-1221-0358-2060-1728EA881560}"/>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C7CD65D9-A253-1875-FEA6-B6FBD6C1F8AD}"/>
              </a:ext>
            </a:extLst>
          </p:cNvPr>
          <p:cNvSpPr txBox="1"/>
          <p:nvPr/>
        </p:nvSpPr>
        <p:spPr>
          <a:xfrm>
            <a:off x="3819030" y="115813"/>
            <a:ext cx="4553939"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快速关断</a:t>
            </a:r>
            <a:r>
              <a:rPr lang="en-US" altLang="zh-CN" sz="2800" b="1" dirty="0">
                <a:latin typeface="微软雅黑" panose="020B0503020204020204" pitchFamily="34" charset="-122"/>
                <a:ea typeface="微软雅黑" panose="020B0503020204020204" pitchFamily="34" charset="-122"/>
                <a:cs typeface="Times New Roman" panose="02020603050405020304" pitchFamily="18" charset="0"/>
              </a:rPr>
              <a:t>RF-KO</a:t>
            </a:r>
            <a:r>
              <a:rPr lang="zh-CN" altLang="en-US" sz="2800" b="1" dirty="0">
                <a:latin typeface="微软雅黑" panose="020B0503020204020204" pitchFamily="34" charset="-122"/>
                <a:ea typeface="微软雅黑" panose="020B0503020204020204" pitchFamily="34" charset="-122"/>
                <a:cs typeface="Times New Roman" panose="02020603050405020304" pitchFamily="18" charset="0"/>
              </a:rPr>
              <a:t>低纹波引出</a:t>
            </a:r>
          </a:p>
        </p:txBody>
      </p:sp>
      <p:cxnSp>
        <p:nvCxnSpPr>
          <p:cNvPr id="4" name="直接连接符 3">
            <a:extLst>
              <a:ext uri="{FF2B5EF4-FFF2-40B4-BE49-F238E27FC236}">
                <a16:creationId xmlns:a16="http://schemas.microsoft.com/office/drawing/2014/main" id="{8BE3C8E8-5FCD-56FE-9B1C-67483E124BB4}"/>
              </a:ext>
            </a:extLst>
          </p:cNvPr>
          <p:cNvCxnSpPr/>
          <p:nvPr/>
        </p:nvCxnSpPr>
        <p:spPr>
          <a:xfrm>
            <a:off x="0" y="692696"/>
            <a:ext cx="12192000" cy="0"/>
          </a:xfrm>
          <a:prstGeom prst="line">
            <a:avLst/>
          </a:prstGeom>
          <a:ln w="31750"/>
        </p:spPr>
        <p:style>
          <a:lnRef idx="3">
            <a:schemeClr val="dk1"/>
          </a:lnRef>
          <a:fillRef idx="0">
            <a:schemeClr val="dk1"/>
          </a:fillRef>
          <a:effectRef idx="2">
            <a:schemeClr val="dk1"/>
          </a:effectRef>
          <a:fontRef idx="minor">
            <a:schemeClr val="tx1"/>
          </a:fontRef>
        </p:style>
      </p:cxnSp>
      <p:sp>
        <p:nvSpPr>
          <p:cNvPr id="34" name="内容占位符 2">
            <a:extLst>
              <a:ext uri="{FF2B5EF4-FFF2-40B4-BE49-F238E27FC236}">
                <a16:creationId xmlns:a16="http://schemas.microsoft.com/office/drawing/2014/main" id="{4E850599-0DC8-67F5-EBAC-118626239DB6}"/>
              </a:ext>
            </a:extLst>
          </p:cNvPr>
          <p:cNvSpPr txBox="1">
            <a:spLocks/>
          </p:cNvSpPr>
          <p:nvPr/>
        </p:nvSpPr>
        <p:spPr>
          <a:xfrm>
            <a:off x="555318" y="746359"/>
            <a:ext cx="7467339" cy="1549947"/>
          </a:xfrm>
          <a:prstGeom prst="rect">
            <a:avLst/>
          </a:prstGeom>
          <a:ln>
            <a:solidFill>
              <a:schemeClr val="tx1"/>
            </a:solidFill>
          </a:ln>
        </p:spPr>
        <p:txBody>
          <a:bodyPr>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RF-KO</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双频激励</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FM</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调制</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+AM</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调制，控制粒子的引出速度</a:t>
            </a:r>
            <a:endPar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a:buFont typeface="Wingdings" panose="05000000000000000000" pitchFamily="2" charset="2"/>
              <a:buChar char="Ø"/>
            </a:pP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快速四极磁铁</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配合</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RF-KO</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电压实现</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快速束流关断，</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引入高次谐波</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dirty="0" err="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betatron</a:t>
            </a:r>
            <a:r>
              <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边带激励技术</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将显著降低</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引出纹波</a:t>
            </a:r>
            <a:r>
              <a:rPr lang="zh-CN" altLang="en-US"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，实现高稳定性的引出过程</a:t>
            </a:r>
            <a:endParaRPr lang="en-US" altLang="zh-CN"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5" name="图片 4">
            <a:extLst>
              <a:ext uri="{FF2B5EF4-FFF2-40B4-BE49-F238E27FC236}">
                <a16:creationId xmlns:a16="http://schemas.microsoft.com/office/drawing/2014/main" id="{3CD0CC38-81FA-E001-EECE-383579788CE9}"/>
              </a:ext>
            </a:extLst>
          </p:cNvPr>
          <p:cNvPicPr>
            <a:picLocks noChangeAspect="1"/>
          </p:cNvPicPr>
          <p:nvPr/>
        </p:nvPicPr>
        <p:blipFill>
          <a:blip r:embed="rId3"/>
          <a:stretch>
            <a:fillRect/>
          </a:stretch>
        </p:blipFill>
        <p:spPr>
          <a:xfrm>
            <a:off x="1653344" y="4303060"/>
            <a:ext cx="3943745" cy="2039567"/>
          </a:xfrm>
          <a:prstGeom prst="rect">
            <a:avLst/>
          </a:prstGeom>
          <a:ln>
            <a:solidFill>
              <a:schemeClr val="tx1"/>
            </a:solidFill>
          </a:ln>
        </p:spPr>
      </p:pic>
      <p:pic>
        <p:nvPicPr>
          <p:cNvPr id="8" name="图片 7">
            <a:extLst>
              <a:ext uri="{FF2B5EF4-FFF2-40B4-BE49-F238E27FC236}">
                <a16:creationId xmlns:a16="http://schemas.microsoft.com/office/drawing/2014/main" id="{70E8AF45-ED48-5944-CAA3-1B4122B18352}"/>
              </a:ext>
            </a:extLst>
          </p:cNvPr>
          <p:cNvPicPr>
            <a:picLocks noChangeAspect="1"/>
          </p:cNvPicPr>
          <p:nvPr/>
        </p:nvPicPr>
        <p:blipFill>
          <a:blip r:embed="rId4"/>
          <a:stretch>
            <a:fillRect/>
          </a:stretch>
        </p:blipFill>
        <p:spPr>
          <a:xfrm>
            <a:off x="1653344" y="2296312"/>
            <a:ext cx="3943745" cy="1952163"/>
          </a:xfrm>
          <a:prstGeom prst="rect">
            <a:avLst/>
          </a:prstGeom>
          <a:ln>
            <a:solidFill>
              <a:schemeClr val="tx1"/>
            </a:solidFill>
          </a:ln>
        </p:spPr>
      </p:pic>
      <p:pic>
        <p:nvPicPr>
          <p:cNvPr id="12" name="图片 11">
            <a:extLst>
              <a:ext uri="{FF2B5EF4-FFF2-40B4-BE49-F238E27FC236}">
                <a16:creationId xmlns:a16="http://schemas.microsoft.com/office/drawing/2014/main" id="{D65B6DAB-3A98-B9F3-8415-5B9C62F4A7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9994" y="2728764"/>
            <a:ext cx="4879302" cy="3613864"/>
          </a:xfrm>
          <a:prstGeom prst="rect">
            <a:avLst/>
          </a:prstGeom>
          <a:ln>
            <a:solidFill>
              <a:schemeClr val="tx1"/>
            </a:solidFill>
          </a:ln>
        </p:spPr>
      </p:pic>
      <p:pic>
        <p:nvPicPr>
          <p:cNvPr id="6" name="图片 5">
            <a:extLst>
              <a:ext uri="{FF2B5EF4-FFF2-40B4-BE49-F238E27FC236}">
                <a16:creationId xmlns:a16="http://schemas.microsoft.com/office/drawing/2014/main" id="{0579554A-CBC4-6577-24CC-383491B2D8FC}"/>
              </a:ext>
            </a:extLst>
          </p:cNvPr>
          <p:cNvPicPr>
            <a:picLocks noChangeAspect="1"/>
          </p:cNvPicPr>
          <p:nvPr/>
        </p:nvPicPr>
        <p:blipFill>
          <a:blip r:embed="rId6"/>
          <a:stretch>
            <a:fillRect/>
          </a:stretch>
        </p:blipFill>
        <p:spPr>
          <a:xfrm>
            <a:off x="8971261" y="827063"/>
            <a:ext cx="2759694" cy="407919"/>
          </a:xfrm>
          <a:prstGeom prst="rect">
            <a:avLst/>
          </a:prstGeom>
          <a:ln>
            <a:solidFill>
              <a:schemeClr val="tx1"/>
            </a:solidFill>
          </a:ln>
        </p:spPr>
      </p:pic>
      <p:pic>
        <p:nvPicPr>
          <p:cNvPr id="9" name="图片 8">
            <a:extLst>
              <a:ext uri="{FF2B5EF4-FFF2-40B4-BE49-F238E27FC236}">
                <a16:creationId xmlns:a16="http://schemas.microsoft.com/office/drawing/2014/main" id="{FEE0CDF1-8C0A-C094-0FF4-DD01861ADD06}"/>
              </a:ext>
            </a:extLst>
          </p:cNvPr>
          <p:cNvPicPr>
            <a:picLocks noChangeAspect="1"/>
          </p:cNvPicPr>
          <p:nvPr/>
        </p:nvPicPr>
        <p:blipFill>
          <a:blip r:embed="rId7"/>
          <a:stretch>
            <a:fillRect/>
          </a:stretch>
        </p:blipFill>
        <p:spPr>
          <a:xfrm>
            <a:off x="8448515" y="1553819"/>
            <a:ext cx="1524000" cy="409575"/>
          </a:xfrm>
          <a:prstGeom prst="rect">
            <a:avLst/>
          </a:prstGeom>
          <a:ln>
            <a:solidFill>
              <a:schemeClr val="tx1"/>
            </a:solidFill>
          </a:ln>
        </p:spPr>
      </p:pic>
      <p:pic>
        <p:nvPicPr>
          <p:cNvPr id="11" name="图片 10">
            <a:extLst>
              <a:ext uri="{FF2B5EF4-FFF2-40B4-BE49-F238E27FC236}">
                <a16:creationId xmlns:a16="http://schemas.microsoft.com/office/drawing/2014/main" id="{E9683D24-E8EA-B370-4FB6-72C9465A7DE7}"/>
              </a:ext>
            </a:extLst>
          </p:cNvPr>
          <p:cNvPicPr>
            <a:picLocks noChangeAspect="1"/>
          </p:cNvPicPr>
          <p:nvPr/>
        </p:nvPicPr>
        <p:blipFill>
          <a:blip r:embed="rId8"/>
          <a:stretch>
            <a:fillRect/>
          </a:stretch>
        </p:blipFill>
        <p:spPr>
          <a:xfrm>
            <a:off x="10133678" y="1553819"/>
            <a:ext cx="2013000" cy="396000"/>
          </a:xfrm>
          <a:prstGeom prst="rect">
            <a:avLst/>
          </a:prstGeom>
          <a:ln>
            <a:solidFill>
              <a:schemeClr val="tx1"/>
            </a:solidFill>
          </a:ln>
        </p:spPr>
      </p:pic>
      <p:sp>
        <p:nvSpPr>
          <p:cNvPr id="13" name="文本框 12">
            <a:extLst>
              <a:ext uri="{FF2B5EF4-FFF2-40B4-BE49-F238E27FC236}">
                <a16:creationId xmlns:a16="http://schemas.microsoft.com/office/drawing/2014/main" id="{66D80621-514D-84E6-BD16-1A11E026C2F5}"/>
              </a:ext>
            </a:extLst>
          </p:cNvPr>
          <p:cNvSpPr txBox="1"/>
          <p:nvPr/>
        </p:nvSpPr>
        <p:spPr>
          <a:xfrm>
            <a:off x="9947937" y="3075057"/>
            <a:ext cx="981359" cy="353943"/>
          </a:xfrm>
          <a:prstGeom prst="rect">
            <a:avLst/>
          </a:prstGeom>
          <a:noFill/>
        </p:spPr>
        <p:txBody>
          <a:bodyPr wrap="none" rtlCol="0">
            <a:spAutoFit/>
          </a:bodyPr>
          <a:lstStyle/>
          <a:p>
            <a:r>
              <a:rPr lang="en-US" altLang="zh-CN" sz="1700" spc="150" dirty="0">
                <a:latin typeface="微软雅黑" panose="020B0503020204020204" pitchFamily="34" charset="-122"/>
                <a:ea typeface="微软雅黑" panose="020B0503020204020204" pitchFamily="34" charset="-122"/>
                <a:cs typeface="Times New Roman" panose="02020603050405020304" pitchFamily="18" charset="0"/>
              </a:rPr>
              <a:t>h = 10</a:t>
            </a:r>
            <a:endParaRPr lang="zh-CN" altLang="en-US" sz="1700" spc="15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E858506B-5A3B-2754-EC67-9A66AC070662}"/>
              </a:ext>
            </a:extLst>
          </p:cNvPr>
          <p:cNvSpPr txBox="1"/>
          <p:nvPr/>
        </p:nvSpPr>
        <p:spPr>
          <a:xfrm>
            <a:off x="7445128" y="6436532"/>
            <a:ext cx="2089033" cy="338554"/>
          </a:xfrm>
          <a:prstGeom prst="rect">
            <a:avLst/>
          </a:prstGeom>
          <a:noFill/>
        </p:spPr>
        <p:txBody>
          <a:bodyPr wrap="none" rtlCol="0">
            <a:spAutoFit/>
          </a:bodyPr>
          <a:lstStyle/>
          <a:p>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纵向相空间演化过程</a:t>
            </a:r>
          </a:p>
        </p:txBody>
      </p:sp>
      <p:sp>
        <p:nvSpPr>
          <p:cNvPr id="14" name="文本框 13">
            <a:extLst>
              <a:ext uri="{FF2B5EF4-FFF2-40B4-BE49-F238E27FC236}">
                <a16:creationId xmlns:a16="http://schemas.microsoft.com/office/drawing/2014/main" id="{13F624FA-6D0A-9078-5FEA-6A1720EC9FAF}"/>
              </a:ext>
            </a:extLst>
          </p:cNvPr>
          <p:cNvSpPr txBox="1"/>
          <p:nvPr/>
        </p:nvSpPr>
        <p:spPr>
          <a:xfrm>
            <a:off x="2709494" y="6414483"/>
            <a:ext cx="1826141" cy="338554"/>
          </a:xfrm>
          <a:prstGeom prst="rect">
            <a:avLst/>
          </a:prstGeom>
          <a:noFill/>
        </p:spPr>
        <p:txBody>
          <a:bodyPr wrap="none" rtlCol="0">
            <a:spAutoFit/>
          </a:bodyPr>
          <a:lstStyle/>
          <a:p>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三次谐波叠加势阱</a:t>
            </a:r>
          </a:p>
        </p:txBody>
      </p:sp>
      <p:sp>
        <p:nvSpPr>
          <p:cNvPr id="16" name="文本框 15">
            <a:extLst>
              <a:ext uri="{FF2B5EF4-FFF2-40B4-BE49-F238E27FC236}">
                <a16:creationId xmlns:a16="http://schemas.microsoft.com/office/drawing/2014/main" id="{F67756C6-D248-1B3E-57D6-6C1D25EDB47C}"/>
              </a:ext>
            </a:extLst>
          </p:cNvPr>
          <p:cNvSpPr txBox="1"/>
          <p:nvPr/>
        </p:nvSpPr>
        <p:spPr>
          <a:xfrm>
            <a:off x="555318" y="3708711"/>
            <a:ext cx="764793" cy="1477328"/>
          </a:xfrm>
          <a:prstGeom prst="rect">
            <a:avLst/>
          </a:prstGeom>
          <a:noFill/>
          <a:ln>
            <a:solidFill>
              <a:schemeClr val="tx1"/>
            </a:solidFill>
          </a:ln>
        </p:spPr>
        <p:txBody>
          <a:bodyPr wrap="square" rtlCol="0">
            <a:spAutoFit/>
          </a:bodyPr>
          <a:lstStyle/>
          <a:p>
            <a:pPr algn="ctr"/>
            <a:r>
              <a:rPr lang="zh-CN" altLang="en-US" dirty="0">
                <a:solidFill>
                  <a:srgbClr val="002060"/>
                </a:solidFill>
                <a:latin typeface="微软雅黑" panose="020B0503020204020204" pitchFamily="34" charset="-122"/>
                <a:ea typeface="微软雅黑" panose="020B0503020204020204" pitchFamily="34" charset="-122"/>
              </a:rPr>
              <a:t>双频</a:t>
            </a:r>
            <a:endParaRPr lang="en-US" altLang="zh-CN" dirty="0">
              <a:solidFill>
                <a:srgbClr val="002060"/>
              </a:solidFill>
              <a:latin typeface="微软雅黑" panose="020B0503020204020204" pitchFamily="34" charset="-122"/>
              <a:ea typeface="微软雅黑" panose="020B0503020204020204" pitchFamily="34" charset="-122"/>
            </a:endParaRPr>
          </a:p>
          <a:p>
            <a:pPr algn="ctr"/>
            <a:r>
              <a:rPr lang="zh-CN" altLang="en-US" dirty="0">
                <a:solidFill>
                  <a:srgbClr val="002060"/>
                </a:solidFill>
                <a:latin typeface="微软雅黑" panose="020B0503020204020204" pitchFamily="34" charset="-122"/>
                <a:ea typeface="微软雅黑" panose="020B0503020204020204" pitchFamily="34" charset="-122"/>
              </a:rPr>
              <a:t>激励</a:t>
            </a:r>
            <a:endParaRPr lang="en-US" altLang="zh-CN" dirty="0">
              <a:solidFill>
                <a:srgbClr val="002060"/>
              </a:solidFill>
              <a:latin typeface="微软雅黑" panose="020B0503020204020204" pitchFamily="34" charset="-122"/>
              <a:ea typeface="微软雅黑" panose="020B0503020204020204" pitchFamily="34" charset="-122"/>
            </a:endParaRPr>
          </a:p>
          <a:p>
            <a:pPr algn="ctr"/>
            <a:r>
              <a:rPr lang="en-US" altLang="zh-CN" dirty="0">
                <a:solidFill>
                  <a:srgbClr val="002060"/>
                </a:solidFill>
                <a:latin typeface="微软雅黑" panose="020B0503020204020204" pitchFamily="34" charset="-122"/>
                <a:ea typeface="微软雅黑" panose="020B0503020204020204" pitchFamily="34" charset="-122"/>
              </a:rPr>
              <a:t>+</a:t>
            </a:r>
          </a:p>
          <a:p>
            <a:pPr algn="ctr"/>
            <a:r>
              <a:rPr lang="zh-CN" altLang="en-US" dirty="0">
                <a:solidFill>
                  <a:srgbClr val="002060"/>
                </a:solidFill>
                <a:latin typeface="微软雅黑" panose="020B0503020204020204" pitchFamily="34" charset="-122"/>
                <a:ea typeface="微软雅黑" panose="020B0503020204020204" pitchFamily="34" charset="-122"/>
              </a:rPr>
              <a:t>电压</a:t>
            </a:r>
            <a:endParaRPr lang="en-US" altLang="zh-CN" dirty="0">
              <a:solidFill>
                <a:srgbClr val="002060"/>
              </a:solidFill>
              <a:latin typeface="微软雅黑" panose="020B0503020204020204" pitchFamily="34" charset="-122"/>
              <a:ea typeface="微软雅黑" panose="020B0503020204020204" pitchFamily="34" charset="-122"/>
            </a:endParaRPr>
          </a:p>
          <a:p>
            <a:pPr algn="ctr"/>
            <a:r>
              <a:rPr lang="zh-CN" altLang="en-US" dirty="0">
                <a:solidFill>
                  <a:srgbClr val="002060"/>
                </a:solidFill>
                <a:latin typeface="微软雅黑" panose="020B0503020204020204" pitchFamily="34" charset="-122"/>
                <a:ea typeface="微软雅黑" panose="020B0503020204020204" pitchFamily="34" charset="-122"/>
              </a:rPr>
              <a:t>调制</a:t>
            </a:r>
          </a:p>
        </p:txBody>
      </p:sp>
      <p:sp>
        <p:nvSpPr>
          <p:cNvPr id="18" name="文本框 17">
            <a:extLst>
              <a:ext uri="{FF2B5EF4-FFF2-40B4-BE49-F238E27FC236}">
                <a16:creationId xmlns:a16="http://schemas.microsoft.com/office/drawing/2014/main" id="{CDFAAA3C-9077-2A05-E064-58A1BFA39FE3}"/>
              </a:ext>
            </a:extLst>
          </p:cNvPr>
          <p:cNvSpPr txBox="1"/>
          <p:nvPr/>
        </p:nvSpPr>
        <p:spPr>
          <a:xfrm>
            <a:off x="11035364" y="3708711"/>
            <a:ext cx="869607" cy="1477328"/>
          </a:xfrm>
          <a:prstGeom prst="rect">
            <a:avLst/>
          </a:prstGeom>
          <a:noFill/>
          <a:ln>
            <a:solidFill>
              <a:schemeClr val="tx1"/>
            </a:solidFill>
          </a:ln>
        </p:spPr>
        <p:txBody>
          <a:bodyPr wrap="square" rtlCol="0">
            <a:spAutoFit/>
          </a:bodyPr>
          <a:lstStyle/>
          <a:p>
            <a:pPr algn="ctr"/>
            <a:r>
              <a:rPr lang="zh-CN" altLang="en-US" dirty="0">
                <a:solidFill>
                  <a:srgbClr val="002060"/>
                </a:solidFill>
                <a:latin typeface="微软雅黑" panose="020B0503020204020204" pitchFamily="34" charset="-122"/>
                <a:ea typeface="微软雅黑" panose="020B0503020204020204" pitchFamily="34" charset="-122"/>
              </a:rPr>
              <a:t>束流快速关断</a:t>
            </a:r>
            <a:endParaRPr lang="en-US" altLang="zh-CN" dirty="0">
              <a:solidFill>
                <a:srgbClr val="002060"/>
              </a:solidFill>
              <a:latin typeface="微软雅黑" panose="020B0503020204020204" pitchFamily="34" charset="-122"/>
              <a:ea typeface="微软雅黑" panose="020B0503020204020204" pitchFamily="34" charset="-122"/>
            </a:endParaRPr>
          </a:p>
          <a:p>
            <a:pPr algn="ctr"/>
            <a:r>
              <a:rPr lang="en-US" altLang="zh-CN" dirty="0">
                <a:solidFill>
                  <a:srgbClr val="002060"/>
                </a:solidFill>
                <a:latin typeface="微软雅黑" panose="020B0503020204020204" pitchFamily="34" charset="-122"/>
                <a:ea typeface="微软雅黑" panose="020B0503020204020204" pitchFamily="34" charset="-122"/>
              </a:rPr>
              <a:t>+</a:t>
            </a:r>
          </a:p>
          <a:p>
            <a:pPr algn="ctr"/>
            <a:r>
              <a:rPr lang="en-US" altLang="zh-CN" dirty="0">
                <a:solidFill>
                  <a:srgbClr val="002060"/>
                </a:solidFill>
                <a:latin typeface="微软雅黑" panose="020B0503020204020204" pitchFamily="34" charset="-122"/>
                <a:ea typeface="微软雅黑" panose="020B0503020204020204" pitchFamily="34" charset="-122"/>
              </a:rPr>
              <a:t>10Khz</a:t>
            </a:r>
            <a:r>
              <a:rPr lang="zh-CN" altLang="en-US" dirty="0">
                <a:solidFill>
                  <a:srgbClr val="002060"/>
                </a:solidFill>
                <a:latin typeface="微软雅黑" panose="020B0503020204020204" pitchFamily="34" charset="-122"/>
                <a:ea typeface="微软雅黑" panose="020B0503020204020204" pitchFamily="34" charset="-122"/>
              </a:rPr>
              <a:t>低纹波</a:t>
            </a:r>
          </a:p>
        </p:txBody>
      </p:sp>
    </p:spTree>
    <p:extLst>
      <p:ext uri="{BB962C8B-B14F-4D97-AF65-F5344CB8AC3E}">
        <p14:creationId xmlns:p14="http://schemas.microsoft.com/office/powerpoint/2010/main" val="3197220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54D41-5851-42FF-682C-73500C18FF84}"/>
            </a:ext>
          </a:extLst>
        </p:cNvPr>
        <p:cNvGrpSpPr/>
        <p:nvPr/>
      </p:nvGrpSpPr>
      <p:grpSpPr>
        <a:xfrm>
          <a:off x="0" y="0"/>
          <a:ext cx="0" cy="0"/>
          <a:chOff x="0" y="0"/>
          <a:chExt cx="0" cy="0"/>
        </a:xfrm>
      </p:grpSpPr>
      <p:pic>
        <p:nvPicPr>
          <p:cNvPr id="18" name="图片 17">
            <a:extLst>
              <a:ext uri="{FF2B5EF4-FFF2-40B4-BE49-F238E27FC236}">
                <a16:creationId xmlns:a16="http://schemas.microsoft.com/office/drawing/2014/main" id="{4E51E329-277B-1870-6D90-D67008C46C9A}"/>
              </a:ext>
            </a:extLst>
          </p:cNvPr>
          <p:cNvPicPr>
            <a:picLocks noChangeAspect="1"/>
          </p:cNvPicPr>
          <p:nvPr/>
        </p:nvPicPr>
        <p:blipFill>
          <a:blip r:embed="rId3"/>
          <a:stretch>
            <a:fillRect/>
          </a:stretch>
        </p:blipFill>
        <p:spPr>
          <a:xfrm>
            <a:off x="8976320" y="0"/>
            <a:ext cx="3215680" cy="749587"/>
          </a:xfrm>
          <a:prstGeom prst="rect">
            <a:avLst/>
          </a:prstGeom>
        </p:spPr>
      </p:pic>
      <p:pic>
        <p:nvPicPr>
          <p:cNvPr id="17" name="图片 16">
            <a:extLst>
              <a:ext uri="{FF2B5EF4-FFF2-40B4-BE49-F238E27FC236}">
                <a16:creationId xmlns:a16="http://schemas.microsoft.com/office/drawing/2014/main" id="{ABEB9F51-BA49-5B9C-ED37-DF713D62A9D5}"/>
              </a:ext>
            </a:extLst>
          </p:cNvPr>
          <p:cNvPicPr>
            <a:picLocks noChangeAspect="1"/>
          </p:cNvPicPr>
          <p:nvPr/>
        </p:nvPicPr>
        <p:blipFill>
          <a:blip r:embed="rId4"/>
          <a:stretch>
            <a:fillRect/>
          </a:stretch>
        </p:blipFill>
        <p:spPr>
          <a:xfrm>
            <a:off x="0" y="1"/>
            <a:ext cx="3719736" cy="739596"/>
          </a:xfrm>
          <a:prstGeom prst="rect">
            <a:avLst/>
          </a:prstGeom>
        </p:spPr>
      </p:pic>
      <p:pic>
        <p:nvPicPr>
          <p:cNvPr id="2" name="图片 1">
            <a:extLst>
              <a:ext uri="{FF2B5EF4-FFF2-40B4-BE49-F238E27FC236}">
                <a16:creationId xmlns:a16="http://schemas.microsoft.com/office/drawing/2014/main" id="{D59E9080-F034-DBF2-B004-95F0E31F52E9}"/>
              </a:ext>
            </a:extLst>
          </p:cNvPr>
          <p:cNvPicPr>
            <a:picLocks noChangeAspect="1"/>
          </p:cNvPicPr>
          <p:nvPr/>
        </p:nvPicPr>
        <p:blipFill rotWithShape="1">
          <a:blip r:embed="rId5">
            <a:extLst>
              <a:ext uri="{28A0092B-C50C-407E-A947-70E740481C1C}">
                <a14:useLocalDpi xmlns:a14="http://schemas.microsoft.com/office/drawing/2010/main" val="0"/>
              </a:ext>
            </a:extLst>
          </a:blip>
          <a:srcRect t="50108"/>
          <a:stretch>
            <a:fillRect/>
          </a:stretch>
        </p:blipFill>
        <p:spPr>
          <a:xfrm>
            <a:off x="0" y="3465949"/>
            <a:ext cx="12218272" cy="3429000"/>
          </a:xfrm>
          <a:prstGeom prst="rect">
            <a:avLst/>
          </a:prstGeom>
        </p:spPr>
      </p:pic>
      <p:sp>
        <p:nvSpPr>
          <p:cNvPr id="3" name="圆角矩形 4">
            <a:extLst>
              <a:ext uri="{FF2B5EF4-FFF2-40B4-BE49-F238E27FC236}">
                <a16:creationId xmlns:a16="http://schemas.microsoft.com/office/drawing/2014/main" id="{9CF6A3AC-FA35-6814-8617-BB79F1F1EA6B}"/>
              </a:ext>
            </a:extLst>
          </p:cNvPr>
          <p:cNvSpPr/>
          <p:nvPr/>
        </p:nvSpPr>
        <p:spPr>
          <a:xfrm>
            <a:off x="673509" y="877611"/>
            <a:ext cx="10844982" cy="5787880"/>
          </a:xfrm>
          <a:prstGeom prst="roundRect">
            <a:avLst>
              <a:gd name="adj" fmla="val 1568"/>
            </a:avLst>
          </a:prstGeom>
          <a:solidFill>
            <a:schemeClr val="bg1"/>
          </a:solidFill>
          <a:ln>
            <a:noFill/>
          </a:ln>
          <a:effectLst>
            <a:glow rad="228600">
              <a:schemeClr val="tx1">
                <a:alpha val="3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08D15CB9-22A0-9657-0778-7E08D190B946}"/>
              </a:ext>
            </a:extLst>
          </p:cNvPr>
          <p:cNvSpPr txBox="1"/>
          <p:nvPr/>
        </p:nvSpPr>
        <p:spPr>
          <a:xfrm>
            <a:off x="2927648" y="3013501"/>
            <a:ext cx="2760752" cy="830997"/>
          </a:xfrm>
          <a:prstGeom prst="rect">
            <a:avLst/>
          </a:prstGeom>
          <a:noFill/>
        </p:spPr>
        <p:txBody>
          <a:bodyPr wrap="square" rtlCol="0">
            <a:spAutoFit/>
          </a:bodyPr>
          <a:lstStyle/>
          <a:p>
            <a:r>
              <a:rPr lang="zh-CN" altLang="en-US" sz="4800" b="1" dirty="0">
                <a:latin typeface="微软雅黑" panose="020B0503020204020204" pitchFamily="34" charset="-122"/>
                <a:ea typeface="微软雅黑" panose="020B0503020204020204" pitchFamily="34" charset="-122"/>
              </a:rPr>
              <a:t>目录</a:t>
            </a:r>
          </a:p>
        </p:txBody>
      </p:sp>
      <p:sp>
        <p:nvSpPr>
          <p:cNvPr id="20" name="文本框 19">
            <a:extLst>
              <a:ext uri="{FF2B5EF4-FFF2-40B4-BE49-F238E27FC236}">
                <a16:creationId xmlns:a16="http://schemas.microsoft.com/office/drawing/2014/main" id="{DEB86FA0-D3FE-6AAB-0754-884EAAE85C19}"/>
              </a:ext>
            </a:extLst>
          </p:cNvPr>
          <p:cNvSpPr txBox="1"/>
          <p:nvPr/>
        </p:nvSpPr>
        <p:spPr>
          <a:xfrm>
            <a:off x="5753955" y="77411"/>
            <a:ext cx="1188146" cy="584775"/>
          </a:xfrm>
          <a:prstGeom prst="rect">
            <a:avLst/>
          </a:prstGeom>
          <a:noFill/>
        </p:spPr>
        <p:txBody>
          <a:bodyPr wrap="none" rtlCol="0">
            <a:spAutoFit/>
          </a:bodyPr>
          <a:lstStyle/>
          <a:p>
            <a:r>
              <a:rPr lang="en-US" altLang="zh-CN" sz="3200" b="1" i="1" dirty="0">
                <a:solidFill>
                  <a:srgbClr val="29292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SSRF</a:t>
            </a:r>
            <a:endParaRPr lang="zh-CN" altLang="en-US" sz="3200" b="1" i="1" dirty="0">
              <a:solidFill>
                <a:srgbClr val="29292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内容占位符 2">
            <a:extLst>
              <a:ext uri="{FF2B5EF4-FFF2-40B4-BE49-F238E27FC236}">
                <a16:creationId xmlns:a16="http://schemas.microsoft.com/office/drawing/2014/main" id="{0C075ED8-53FD-4086-D02B-69049639AC50}"/>
              </a:ext>
            </a:extLst>
          </p:cNvPr>
          <p:cNvSpPr txBox="1">
            <a:spLocks/>
          </p:cNvSpPr>
          <p:nvPr/>
        </p:nvSpPr>
        <p:spPr>
          <a:xfrm>
            <a:off x="4932405" y="1940306"/>
            <a:ext cx="5256584" cy="38083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rPr>
              <a:t>研究背景</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氦离子治疗</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rPr>
              <a:t>同步加速器设计及关键问题研究</a:t>
            </a:r>
            <a:endParaRPr lang="en-US" altLang="zh-CN"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Ø"/>
            </a:pPr>
            <a:r>
              <a:rPr lang="en-US" altLang="zh-CN" sz="1600" dirty="0">
                <a:latin typeface="微软雅黑" panose="020B0503020204020204" pitchFamily="34" charset="-122"/>
                <a:ea typeface="微软雅黑" panose="020B0503020204020204" pitchFamily="34" charset="-122"/>
              </a:rPr>
              <a:t>Lattice</a:t>
            </a:r>
            <a:r>
              <a:rPr lang="zh-CN" altLang="en-US" sz="1600" dirty="0">
                <a:latin typeface="微软雅黑" panose="020B0503020204020204" pitchFamily="34" charset="-122"/>
                <a:ea typeface="微软雅黑" panose="020B0503020204020204" pitchFamily="34" charset="-122"/>
              </a:rPr>
              <a:t>设计和磁铁样机验证</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双粒子空间电荷效应分析和累积极限</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非相对论纵向束流动力学研究</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快速关断的慢引出设计</a:t>
            </a:r>
            <a:endParaRPr lang="en-US" altLang="zh-CN" sz="1600" dirty="0">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p"/>
            </a:pPr>
            <a:r>
              <a:rPr lang="zh-CN" altLang="en-US" dirty="0">
                <a:solidFill>
                  <a:srgbClr val="C00000"/>
                </a:solidFill>
                <a:latin typeface="微软雅黑" panose="020B0503020204020204" pitchFamily="34" charset="-122"/>
                <a:ea typeface="微软雅黑" panose="020B0503020204020204" pitchFamily="34" charset="-122"/>
              </a:rPr>
              <a:t>总结和展望</a:t>
            </a:r>
            <a:endParaRPr lang="en-US" altLang="zh-CN"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0959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E1541-D5E8-26B8-F530-6A30AE35B4C5}"/>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B23C4115-02D2-6034-367F-E6C4E4C08F62}"/>
              </a:ext>
            </a:extLst>
          </p:cNvPr>
          <p:cNvSpPr txBox="1"/>
          <p:nvPr/>
        </p:nvSpPr>
        <p:spPr>
          <a:xfrm>
            <a:off x="4689903" y="140528"/>
            <a:ext cx="2812193" cy="523220"/>
          </a:xfrm>
          <a:prstGeom prst="rect">
            <a:avLst/>
          </a:prstGeom>
          <a:noFill/>
        </p:spPr>
        <p:txBody>
          <a:bodyPr wrap="square" rtlCol="0">
            <a:spAutoFit/>
          </a:bodyPr>
          <a:lstStyle/>
          <a:p>
            <a:pPr algn="ctr"/>
            <a:r>
              <a:rPr lang="zh-CN" altLang="en-US" sz="2800" b="1" dirty="0">
                <a:latin typeface="Times New Roman" panose="02020603050405020304" pitchFamily="18" charset="0"/>
                <a:ea typeface="微软雅黑" panose="020B0503020204020204" pitchFamily="34" charset="-122"/>
                <a:cs typeface="Times New Roman" panose="02020603050405020304" pitchFamily="18" charset="0"/>
                <a:sym typeface="+mn-ea"/>
              </a:rPr>
              <a:t>总结与展望</a:t>
            </a:r>
          </a:p>
        </p:txBody>
      </p:sp>
      <p:cxnSp>
        <p:nvCxnSpPr>
          <p:cNvPr id="13" name="直接连接符 12">
            <a:extLst>
              <a:ext uri="{FF2B5EF4-FFF2-40B4-BE49-F238E27FC236}">
                <a16:creationId xmlns:a16="http://schemas.microsoft.com/office/drawing/2014/main" id="{D6E47C3B-5CD1-7588-8935-EA3363BEC387}"/>
              </a:ext>
            </a:extLst>
          </p:cNvPr>
          <p:cNvCxnSpPr/>
          <p:nvPr/>
        </p:nvCxnSpPr>
        <p:spPr>
          <a:xfrm>
            <a:off x="0" y="692696"/>
            <a:ext cx="12192000" cy="0"/>
          </a:xfrm>
          <a:prstGeom prst="line">
            <a:avLst/>
          </a:prstGeom>
          <a:ln w="31750"/>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DF6D1E83-FB6B-DE2F-5A11-1E2E129AF3C6}"/>
                  </a:ext>
                </a:extLst>
              </p:cNvPr>
              <p:cNvSpPr txBox="1">
                <a:spLocks/>
              </p:cNvSpPr>
              <p:nvPr/>
            </p:nvSpPr>
            <p:spPr bwMode="auto">
              <a:xfrm>
                <a:off x="785409" y="858018"/>
                <a:ext cx="10621180" cy="579341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SzPct val="120000"/>
                  <a:buFont typeface="Wingdings" panose="05000000000000000000" pitchFamily="2" charset="2"/>
                  <a:buChar char="F"/>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33CC33"/>
                  </a:buClr>
                  <a:buFont typeface="Wingdings" panose="05000000000000000000" pitchFamily="2" charset="2"/>
                  <a:buChar char="Ø"/>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accent2"/>
                  </a:buClr>
                  <a:buFont typeface="Wingdings" panose="05000000000000000000" pitchFamily="2" charset="2"/>
                  <a:buChar char="l"/>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SzPct val="90000"/>
                  <a:buFont typeface="Wingdings" panose="05000000000000000000" pitchFamily="2" charset="2"/>
                  <a:buChar char="p"/>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SzPct val="80000"/>
                  <a:buFont typeface="Wingdings" panose="05000000000000000000" pitchFamily="2" charset="2"/>
                  <a:buChar char="u"/>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lnSpc>
                    <a:spcPct val="150000"/>
                  </a:lnSpc>
                  <a:buClr>
                    <a:srgbClr val="000000"/>
                  </a:buClr>
                  <a:buFont typeface="+mj-lt"/>
                  <a:buAutoNum type="arabicPeriod"/>
                </a:pPr>
                <a:r>
                  <a:rPr lang="zh-CN"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氦离子兼具了质子和碳离子优势</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是一种计量学与生物学的一种折中方案，</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被</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视为未来癌症治疗中一种发展迅速且极具前景的创新技术。</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marL="514350" indent="-514350" algn="just">
                  <a:lnSpc>
                    <a:spcPct val="150000"/>
                  </a:lnSpc>
                  <a:buClr>
                    <a:srgbClr val="000000"/>
                  </a:buClr>
                  <a:buFont typeface="+mj-lt"/>
                  <a:buAutoNum type="arabicPeriod"/>
                </a:pPr>
                <a:endParaRPr lang="en-US" altLang="zh-CN" sz="6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marL="514350" indent="-514350" algn="just">
                  <a:lnSpc>
                    <a:spcPct val="150000"/>
                  </a:lnSpc>
                  <a:buClr>
                    <a:srgbClr val="000000"/>
                  </a:buClr>
                  <a:buFont typeface="+mj-lt"/>
                  <a:buAutoNum type="arabicPeriod"/>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本研究完成了</a:t>
                </a:r>
                <a:r>
                  <a:rPr lang="en-US"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28m</a:t>
                </a:r>
                <a:r>
                  <a:rPr lang="zh-CN" altLang="en-US"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紧凑型</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质子氦离子同步加速器</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lattice</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设计，其整体布局可以和质子治疗装置相当，并验证了</a:t>
                </a:r>
                <a:r>
                  <a:rPr lang="zh-CN" altLang="en-US"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质子氦离子的空间电荷等效性</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基于同等的粒子累积量，氦离子可提供</a:t>
                </a:r>
                <a:r>
                  <a:rPr lang="en-US"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倍</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于质子的临床剂量，为先进</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线</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扫描及</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 FLASH </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放疗提供了</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充足的流强</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marL="514350" indent="-514350" algn="just">
                  <a:lnSpc>
                    <a:spcPct val="150000"/>
                  </a:lnSpc>
                  <a:buClr>
                    <a:srgbClr val="000000"/>
                  </a:buClr>
                  <a:buFont typeface="+mj-lt"/>
                  <a:buAutoNum type="arabicPeriod"/>
                </a:pPr>
                <a:endParaRPr lang="en-US" altLang="zh-CN" sz="600" dirty="0">
                  <a:latin typeface="Times New Roman" panose="02020603050405020304" pitchFamily="18" charset="0"/>
                  <a:ea typeface="微软雅黑" panose="020B0503020204020204" pitchFamily="34" charset="-122"/>
                  <a:cs typeface="Times New Roman" panose="02020603050405020304" pitchFamily="18" charset="0"/>
                </a:endParaRPr>
              </a:p>
              <a:p>
                <a:pPr marL="514350" indent="-514350" algn="just">
                  <a:lnSpc>
                    <a:spcPct val="150000"/>
                  </a:lnSpc>
                  <a:buClr>
                    <a:srgbClr val="000000"/>
                  </a:buClr>
                  <a:buFont typeface="+mj-lt"/>
                  <a:buAutoNum type="arabicPeriod"/>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除了该同步加速器设计之外</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，本研究推导的</a:t>
                </a:r>
                <a:r>
                  <a:rPr lang="zh-CN" altLang="en-US"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接受度畸变比</a:t>
                </a:r>
                <a14:m>
                  <m:oMath xmlns:m="http://schemas.openxmlformats.org/officeDocument/2006/math">
                    <m:r>
                      <a:rPr lang="en-US" altLang="zh-CN" sz="2000" b="0" i="1" smtClean="0">
                        <a:solidFill>
                          <a:srgbClr val="C00000"/>
                        </a:solidFill>
                        <a:latin typeface="Cambria Math" panose="02040503050406030204" pitchFamily="18" charset="0"/>
                        <a:ea typeface="微软雅黑" panose="020B0503020204020204" pitchFamily="34" charset="-122"/>
                        <a:cs typeface="Times New Roman" panose="02020603050405020304" pitchFamily="18" charset="0"/>
                      </a:rPr>
                      <m:t>𝐾</m:t>
                    </m:r>
                  </m:oMath>
                </a14:m>
                <a:r>
                  <a:rPr lang="zh-CN"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因子模型</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为非相对论医用同步加速器确立</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了</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纵向接受度</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修正</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与射频参数初步设计的理论</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基础</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marL="514350" indent="-514350" algn="just">
                  <a:lnSpc>
                    <a:spcPct val="150000"/>
                  </a:lnSpc>
                  <a:buClr>
                    <a:srgbClr val="000000"/>
                  </a:buClr>
                  <a:buFont typeface="+mj-lt"/>
                  <a:buAutoNum type="arabicPeriod"/>
                </a:pPr>
                <a:endParaRPr lang="en-US" altLang="zh-CN" sz="600" dirty="0">
                  <a:latin typeface="Times New Roman" panose="02020603050405020304" pitchFamily="18" charset="0"/>
                  <a:ea typeface="微软雅黑" panose="020B0503020204020204" pitchFamily="34" charset="-122"/>
                  <a:cs typeface="Times New Roman" panose="02020603050405020304" pitchFamily="18" charset="0"/>
                </a:endParaRPr>
              </a:p>
              <a:p>
                <a:pPr marL="514350" indent="-514350" algn="just">
                  <a:lnSpc>
                    <a:spcPct val="150000"/>
                  </a:lnSpc>
                  <a:buClr>
                    <a:srgbClr val="000000"/>
                  </a:buClr>
                  <a:buFont typeface="+mj-lt"/>
                  <a:buAutoNum type="arabicPeriod"/>
                </a:pP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总体而言，本研究</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对</a:t>
                </a:r>
                <a:r>
                  <a:rPr lang="zh-CN"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超紧凑氦离子加速器的束流动力学</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进行了深入研究</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，为下一代紧凑型医疗加速器奠定了</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一套较完整的</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的物理框架与设计基础</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marL="514350" indent="-514350" algn="just">
                  <a:lnSpc>
                    <a:spcPct val="150000"/>
                  </a:lnSpc>
                  <a:buClr>
                    <a:srgbClr val="000000"/>
                  </a:buClr>
                  <a:buFont typeface="+mj-lt"/>
                  <a:buAutoNum type="arabicPeriod"/>
                </a:pPr>
                <a:endParaRPr lang="en-US" altLang="zh-CN" sz="600" dirty="0">
                  <a:latin typeface="Times New Roman" panose="02020603050405020304" pitchFamily="18" charset="0"/>
                  <a:ea typeface="微软雅黑" panose="020B0503020204020204" pitchFamily="34" charset="-122"/>
                  <a:cs typeface="Times New Roman" panose="02020603050405020304" pitchFamily="18" charset="0"/>
                </a:endParaRPr>
              </a:p>
              <a:p>
                <a:pPr marL="514350" indent="-514350" algn="just">
                  <a:lnSpc>
                    <a:spcPct val="100000"/>
                  </a:lnSpc>
                  <a:buClr>
                    <a:srgbClr val="000000"/>
                  </a:buClr>
                  <a:buFont typeface="+mj-lt"/>
                  <a:buAutoNum type="arabicPeriod"/>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接下来的工作主要聚焦于</a:t>
                </a:r>
                <a:r>
                  <a:rPr lang="zh-CN" altLang="en-US" sz="2000" b="1" dirty="0">
                    <a:solidFill>
                      <a:schemeClr val="tx2">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rPr>
                  <a:t>双粒子单周期内的变能引出设计</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2000" b="1" dirty="0">
                    <a:solidFill>
                      <a:schemeClr val="tx2">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rPr>
                  <a:t>2.4T</a:t>
                </a:r>
                <a:r>
                  <a:rPr lang="zh-CN" altLang="en-US" sz="2000" b="1" dirty="0">
                    <a:solidFill>
                      <a:schemeClr val="tx2">
                        <a:lumMod val="75000"/>
                        <a:lumOff val="25000"/>
                      </a:schemeClr>
                    </a:solidFill>
                    <a:latin typeface="Times New Roman" panose="02020603050405020304" pitchFamily="18" charset="0"/>
                    <a:ea typeface="微软雅黑" panose="020B0503020204020204" pitchFamily="34" charset="-122"/>
                    <a:cs typeface="Times New Roman" panose="02020603050405020304" pitchFamily="18" charset="0"/>
                  </a:rPr>
                  <a:t>二极磁铁三维场束流模拟</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，以及和各</a:t>
                </a:r>
                <a:r>
                  <a:rPr lang="zh-CN" altLang="zh-CN" sz="2000" dirty="0">
                    <a:latin typeface="Times New Roman" panose="02020603050405020304" pitchFamily="18" charset="0"/>
                    <a:ea typeface="微软雅黑" panose="020B0503020204020204" pitchFamily="34" charset="-122"/>
                    <a:cs typeface="Times New Roman" panose="02020603050405020304" pitchFamily="18" charset="0"/>
                  </a:rPr>
                  <a:t>系统联合优化</a:t>
                </a:r>
              </a:p>
            </p:txBody>
          </p:sp>
        </mc:Choice>
        <mc:Fallback xmlns="">
          <p:sp>
            <p:nvSpPr>
              <p:cNvPr id="3" name="内容占位符 2">
                <a:extLst>
                  <a:ext uri="{FF2B5EF4-FFF2-40B4-BE49-F238E27FC236}">
                    <a16:creationId xmlns:a16="http://schemas.microsoft.com/office/drawing/2014/main" id="{DF6D1E83-FB6B-DE2F-5A11-1E2E129AF3C6}"/>
                  </a:ext>
                </a:extLst>
              </p:cNvPr>
              <p:cNvSpPr txBox="1">
                <a:spLocks noRot="1" noChangeAspect="1" noMove="1" noResize="1" noEditPoints="1" noAdjustHandles="1" noChangeArrowheads="1" noChangeShapeType="1" noTextEdit="1"/>
              </p:cNvSpPr>
              <p:nvPr/>
            </p:nvSpPr>
            <p:spPr bwMode="auto">
              <a:xfrm>
                <a:off x="785409" y="858018"/>
                <a:ext cx="10621180" cy="5793414"/>
              </a:xfrm>
              <a:prstGeom prst="rect">
                <a:avLst/>
              </a:prstGeom>
              <a:blipFill>
                <a:blip r:embed="rId3"/>
                <a:stretch>
                  <a:fillRect l="-804" r="-292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extLst>
      <p:ext uri="{BB962C8B-B14F-4D97-AF65-F5344CB8AC3E}">
        <p14:creationId xmlns:p14="http://schemas.microsoft.com/office/powerpoint/2010/main" val="2322158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D9CC99A4-CA58-A586-17E7-39E99DE04EBE}"/>
              </a:ext>
            </a:extLst>
          </p:cNvPr>
          <p:cNvSpPr txBox="1"/>
          <p:nvPr/>
        </p:nvSpPr>
        <p:spPr>
          <a:xfrm>
            <a:off x="1703512" y="3023327"/>
            <a:ext cx="9263865" cy="1200329"/>
          </a:xfrm>
          <a:prstGeom prst="rect">
            <a:avLst/>
          </a:prstGeom>
          <a:noFill/>
        </p:spPr>
        <p:txBody>
          <a:bodyPr wrap="square" rtlCol="0">
            <a:spAutoFit/>
          </a:bodyPr>
          <a:lstStyle/>
          <a:p>
            <a:pPr algn="ctr"/>
            <a:r>
              <a:rPr lang="zh-CN" altLang="en-US" sz="7200" dirty="0">
                <a:solidFill>
                  <a:srgbClr val="C00000"/>
                </a:solidFill>
                <a:latin typeface="微软雅黑" panose="020B0503020204020204" pitchFamily="34" charset="-122"/>
                <a:ea typeface="微软雅黑" panose="020B0503020204020204" pitchFamily="34" charset="-122"/>
              </a:rPr>
              <a:t>请各位老师批评指正！</a:t>
            </a:r>
            <a:endParaRPr lang="en-US" altLang="zh-CN" sz="7200" dirty="0">
              <a:solidFill>
                <a:srgbClr val="C00000"/>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0D214911-6A3B-D80F-A684-F0F0EAD29644}"/>
              </a:ext>
            </a:extLst>
          </p:cNvPr>
          <p:cNvSpPr txBox="1"/>
          <p:nvPr/>
        </p:nvSpPr>
        <p:spPr bwMode="auto">
          <a:xfrm>
            <a:off x="5087888" y="1484784"/>
            <a:ext cx="2702275" cy="1200329"/>
          </a:xfrm>
          <a:prstGeom prst="rect">
            <a:avLst/>
          </a:prstGeom>
          <a:noFill/>
          <a:ln w="9525">
            <a:noFill/>
            <a:miter lim="800000"/>
            <a:headEnd/>
            <a:tailEnd/>
          </a:ln>
        </p:spPr>
        <p:txBody>
          <a:bodyPr wrap="square">
            <a:spAutoFit/>
          </a:bodyPr>
          <a:lstStyle/>
          <a:p>
            <a:pPr algn="ctr"/>
            <a:r>
              <a:rPr lang="zh-CN" altLang="en-US" sz="7200" dirty="0">
                <a:solidFill>
                  <a:srgbClr val="C00000"/>
                </a:solidFill>
                <a:latin typeface="微软雅黑" panose="020B0503020204020204" pitchFamily="34" charset="-122"/>
                <a:ea typeface="微软雅黑" panose="020B0503020204020204" pitchFamily="34" charset="-122"/>
              </a:rPr>
              <a:t>谢谢！</a:t>
            </a:r>
          </a:p>
        </p:txBody>
      </p:sp>
    </p:spTree>
    <p:extLst>
      <p:ext uri="{BB962C8B-B14F-4D97-AF65-F5344CB8AC3E}">
        <p14:creationId xmlns:p14="http://schemas.microsoft.com/office/powerpoint/2010/main" val="1727522806"/>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2020</TotalTime>
  <Words>5766</Words>
  <Application>Microsoft Office PowerPoint</Application>
  <PresentationFormat>宽屏</PresentationFormat>
  <Paragraphs>203</Paragraphs>
  <Slides>17</Slides>
  <Notes>16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17</vt:i4>
      </vt:variant>
    </vt:vector>
  </HeadingPairs>
  <TitlesOfParts>
    <vt:vector size="27" baseType="lpstr">
      <vt:lpstr>等线</vt:lpstr>
      <vt:lpstr>等线 Light</vt:lpstr>
      <vt:lpstr>华文中宋</vt:lpstr>
      <vt:lpstr>Microsoft YaHei</vt:lpstr>
      <vt:lpstr>Microsoft YaHei</vt:lpstr>
      <vt:lpstr>Arial</vt:lpstr>
      <vt:lpstr>Cambria Math</vt:lpstr>
      <vt:lpstr>Times New Roman</vt:lpstr>
      <vt:lpstr>Wingdings</vt:lpstr>
      <vt:lpstr>Office 主题​​</vt:lpstr>
      <vt:lpstr>OCPA主题研讨会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一凡 蓝</dc:creator>
  <cp:lastModifiedBy>一凡 蓝</cp:lastModifiedBy>
  <cp:revision>129</cp:revision>
  <dcterms:created xsi:type="dcterms:W3CDTF">2026-10-14T08:06:49Z</dcterms:created>
  <dcterms:modified xsi:type="dcterms:W3CDTF">2026-10-18T12:30:45Z</dcterms:modified>
</cp:coreProperties>
</file>